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8.xml" ContentType="application/vnd.openxmlformats-officedocument.presentationml.notesSl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9.xml" ContentType="application/vnd.openxmlformats-officedocument.presentationml.notesSlid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0.xml" ContentType="application/vnd.openxmlformats-officedocument.presentationml.notesSlid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11.xml" ContentType="application/vnd.openxmlformats-officedocument.presentationml.notesSlid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2.xml" ContentType="application/vnd.openxmlformats-officedocument.presentationml.notesSlid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13.xml" ContentType="application/vnd.openxmlformats-officedocument.presentationml.notesSlide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0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14.xml" ContentType="application/vnd.openxmlformats-officedocument.presentationml.notesSlide+xml"/>
  <Override PartName="/ppt/charts/chart31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2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3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4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5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6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15.xml" ContentType="application/vnd.openxmlformats-officedocument.presentationml.notesSlide+xml"/>
  <Override PartName="/ppt/charts/chart37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8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9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40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1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2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3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4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5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6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7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8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27" r:id="rId5"/>
    <p:sldMasterId id="2147483777" r:id="rId6"/>
    <p:sldMasterId id="2147483844" r:id="rId7"/>
  </p:sldMasterIdLst>
  <p:notesMasterIdLst>
    <p:notesMasterId r:id="rId65"/>
  </p:notesMasterIdLst>
  <p:sldIdLst>
    <p:sldId id="403" r:id="rId8"/>
    <p:sldId id="499" r:id="rId9"/>
    <p:sldId id="407" r:id="rId10"/>
    <p:sldId id="414" r:id="rId11"/>
    <p:sldId id="463" r:id="rId12"/>
    <p:sldId id="415" r:id="rId13"/>
    <p:sldId id="416" r:id="rId14"/>
    <p:sldId id="471" r:id="rId15"/>
    <p:sldId id="417" r:id="rId16"/>
    <p:sldId id="290" r:id="rId17"/>
    <p:sldId id="418" r:id="rId18"/>
    <p:sldId id="419" r:id="rId19"/>
    <p:sldId id="420" r:id="rId20"/>
    <p:sldId id="421" r:id="rId21"/>
    <p:sldId id="462" r:id="rId22"/>
    <p:sldId id="458" r:id="rId23"/>
    <p:sldId id="422" r:id="rId24"/>
    <p:sldId id="423" r:id="rId25"/>
    <p:sldId id="457" r:id="rId26"/>
    <p:sldId id="424" r:id="rId27"/>
    <p:sldId id="425" r:id="rId28"/>
    <p:sldId id="426" r:id="rId29"/>
    <p:sldId id="427" r:id="rId30"/>
    <p:sldId id="428" r:id="rId31"/>
    <p:sldId id="430" r:id="rId32"/>
    <p:sldId id="429" r:id="rId33"/>
    <p:sldId id="432" r:id="rId34"/>
    <p:sldId id="433" r:id="rId35"/>
    <p:sldId id="435" r:id="rId36"/>
    <p:sldId id="436" r:id="rId37"/>
    <p:sldId id="437" r:id="rId38"/>
    <p:sldId id="438" r:id="rId39"/>
    <p:sldId id="495" r:id="rId40"/>
    <p:sldId id="440" r:id="rId41"/>
    <p:sldId id="479" r:id="rId42"/>
    <p:sldId id="480" r:id="rId43"/>
    <p:sldId id="498" r:id="rId44"/>
    <p:sldId id="497" r:id="rId45"/>
    <p:sldId id="442" r:id="rId46"/>
    <p:sldId id="443" r:id="rId47"/>
    <p:sldId id="481" r:id="rId48"/>
    <p:sldId id="482" r:id="rId49"/>
    <p:sldId id="483" r:id="rId50"/>
    <p:sldId id="446" r:id="rId51"/>
    <p:sldId id="467" r:id="rId52"/>
    <p:sldId id="447" r:id="rId53"/>
    <p:sldId id="448" r:id="rId54"/>
    <p:sldId id="449" r:id="rId55"/>
    <p:sldId id="484" r:id="rId56"/>
    <p:sldId id="485" r:id="rId57"/>
    <p:sldId id="486" r:id="rId58"/>
    <p:sldId id="487" r:id="rId59"/>
    <p:sldId id="488" r:id="rId60"/>
    <p:sldId id="489" r:id="rId61"/>
    <p:sldId id="490" r:id="rId62"/>
    <p:sldId id="491" r:id="rId63"/>
    <p:sldId id="492" r:id="rId64"/>
  </p:sldIdLst>
  <p:sldSz cx="12192000" cy="6858000"/>
  <p:notesSz cx="6797675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1C5C2F-EFB2-4EAE-ACB4-1608DC378249}" v="21" dt="2020-05-14T12:49:46.195"/>
    <p1510:client id="{CABE7763-C483-4DB7-819F-49CDD285EFFC}" v="1" dt="2020-05-04T08:44:25.161"/>
    <p1510:client id="{DC8F150B-257A-4223-952E-B1BF2641035F}" v="9" dt="2020-05-06T08:22:05.6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80471" autoAdjust="0"/>
  </p:normalViewPr>
  <p:slideViewPr>
    <p:cSldViewPr snapToGrid="0">
      <p:cViewPr varScale="1">
        <p:scale>
          <a:sx n="76" d="100"/>
          <a:sy n="76" d="100"/>
        </p:scale>
        <p:origin x="31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71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4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viewProps" Target="view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en Tranmæl" userId="S::even.tranmel@mrfylke.no::dc99418e-6817-4331-86b2-1a32ab61fd79" providerId="AD" clId="Web-{DC8F150B-257A-4223-952E-B1BF2641035F}"/>
    <pc:docChg chg="modSld">
      <pc:chgData name="Even Tranmæl" userId="S::even.tranmel@mrfylke.no::dc99418e-6817-4331-86b2-1a32ab61fd79" providerId="AD" clId="Web-{DC8F150B-257A-4223-952E-B1BF2641035F}" dt="2020-05-06T08:22:05.689" v="7" actId="1076"/>
      <pc:docMkLst>
        <pc:docMk/>
      </pc:docMkLst>
      <pc:sldChg chg="addSp delSp modSp">
        <pc:chgData name="Even Tranmæl" userId="S::even.tranmel@mrfylke.no::dc99418e-6817-4331-86b2-1a32ab61fd79" providerId="AD" clId="Web-{DC8F150B-257A-4223-952E-B1BF2641035F}" dt="2020-05-06T08:22:05.689" v="7" actId="1076"/>
        <pc:sldMkLst>
          <pc:docMk/>
          <pc:sldMk cId="1327960907" sldId="446"/>
        </pc:sldMkLst>
        <pc:spChg chg="del">
          <ac:chgData name="Even Tranmæl" userId="S::even.tranmel@mrfylke.no::dc99418e-6817-4331-86b2-1a32ab61fd79" providerId="AD" clId="Web-{DC8F150B-257A-4223-952E-B1BF2641035F}" dt="2020-05-06T08:21:15.048" v="1"/>
          <ac:spMkLst>
            <pc:docMk/>
            <pc:sldMk cId="1327960907" sldId="446"/>
            <ac:spMk id="10" creationId="{00000000-0000-0000-0000-000000000000}"/>
          </ac:spMkLst>
        </pc:spChg>
        <pc:picChg chg="del">
          <ac:chgData name="Even Tranmæl" userId="S::even.tranmel@mrfylke.no::dc99418e-6817-4331-86b2-1a32ab61fd79" providerId="AD" clId="Web-{DC8F150B-257A-4223-952E-B1BF2641035F}" dt="2020-05-06T08:21:06.032" v="0"/>
          <ac:picMkLst>
            <pc:docMk/>
            <pc:sldMk cId="1327960907" sldId="446"/>
            <ac:picMk id="2" creationId="{00000000-0000-0000-0000-000000000000}"/>
          </ac:picMkLst>
        </pc:picChg>
        <pc:picChg chg="add mod ord">
          <ac:chgData name="Even Tranmæl" userId="S::even.tranmel@mrfylke.no::dc99418e-6817-4331-86b2-1a32ab61fd79" providerId="AD" clId="Web-{DC8F150B-257A-4223-952E-B1BF2641035F}" dt="2020-05-06T08:22:05.689" v="7" actId="1076"/>
          <ac:picMkLst>
            <pc:docMk/>
            <pc:sldMk cId="1327960907" sldId="446"/>
            <ac:picMk id="6" creationId="{781184B9-AEC1-4B29-9E8E-B6250E317B8F}"/>
          </ac:picMkLst>
        </pc:picChg>
      </pc:sldChg>
    </pc:docChg>
  </pc:docChgLst>
  <pc:docChgLst>
    <pc:chgData name="Trygve Grydeland" userId="f5c84084-4d27-477c-abd5-ded04b3cd531" providerId="ADAL" clId="{51AAA9FB-590B-42F9-85F7-AE82BF206D10}"/>
    <pc:docChg chg="custSel modSld">
      <pc:chgData name="Trygve Grydeland" userId="f5c84084-4d27-477c-abd5-ded04b3cd531" providerId="ADAL" clId="{51AAA9FB-590B-42F9-85F7-AE82BF206D10}" dt="2020-04-23T17:29:22.222" v="32"/>
      <pc:docMkLst>
        <pc:docMk/>
      </pc:docMkLst>
      <pc:sldChg chg="addSp delSp mod">
        <pc:chgData name="Trygve Grydeland" userId="f5c84084-4d27-477c-abd5-ded04b3cd531" providerId="ADAL" clId="{51AAA9FB-590B-42F9-85F7-AE82BF206D10}" dt="2020-04-16T20:02:33.936" v="2"/>
        <pc:sldMkLst>
          <pc:docMk/>
          <pc:sldMk cId="2484826465" sldId="417"/>
        </pc:sldMkLst>
        <pc:graphicFrameChg chg="add">
          <ac:chgData name="Trygve Grydeland" userId="f5c84084-4d27-477c-abd5-ded04b3cd531" providerId="ADAL" clId="{51AAA9FB-590B-42F9-85F7-AE82BF206D10}" dt="2020-04-16T20:02:33.936" v="2"/>
          <ac:graphicFrameMkLst>
            <pc:docMk/>
            <pc:sldMk cId="2484826465" sldId="417"/>
            <ac:graphicFrameMk id="10" creationId="{A1051384-1639-4F9E-A1ED-50179D97879A}"/>
          </ac:graphicFrameMkLst>
        </pc:graphicFrameChg>
        <pc:picChg chg="del">
          <ac:chgData name="Trygve Grydeland" userId="f5c84084-4d27-477c-abd5-ded04b3cd531" providerId="ADAL" clId="{51AAA9FB-590B-42F9-85F7-AE82BF206D10}" dt="2020-04-16T20:02:32.916" v="0" actId="478"/>
          <ac:picMkLst>
            <pc:docMk/>
            <pc:sldMk cId="2484826465" sldId="417"/>
            <ac:picMk id="2" creationId="{00000000-0000-0000-0000-000000000000}"/>
          </ac:picMkLst>
        </pc:picChg>
      </pc:sldChg>
      <pc:sldChg chg="addSp delSp mod">
        <pc:chgData name="Trygve Grydeland" userId="f5c84084-4d27-477c-abd5-ded04b3cd531" providerId="ADAL" clId="{51AAA9FB-590B-42F9-85F7-AE82BF206D10}" dt="2020-04-17T07:24:56.136" v="5"/>
        <pc:sldMkLst>
          <pc:docMk/>
          <pc:sldMk cId="3504338367" sldId="418"/>
        </pc:sldMkLst>
        <pc:graphicFrameChg chg="add">
          <ac:chgData name="Trygve Grydeland" userId="f5c84084-4d27-477c-abd5-ded04b3cd531" providerId="ADAL" clId="{51AAA9FB-590B-42F9-85F7-AE82BF206D10}" dt="2020-04-17T07:24:56.136" v="5"/>
          <ac:graphicFrameMkLst>
            <pc:docMk/>
            <pc:sldMk cId="3504338367" sldId="418"/>
            <ac:graphicFrameMk id="10" creationId="{80238726-6D5D-4060-88A1-06754F67D114}"/>
          </ac:graphicFrameMkLst>
        </pc:graphicFrameChg>
        <pc:picChg chg="del">
          <ac:chgData name="Trygve Grydeland" userId="f5c84084-4d27-477c-abd5-ded04b3cd531" providerId="ADAL" clId="{51AAA9FB-590B-42F9-85F7-AE82BF206D10}" dt="2020-04-17T07:24:55.127" v="3" actId="478"/>
          <ac:picMkLst>
            <pc:docMk/>
            <pc:sldMk cId="3504338367" sldId="418"/>
            <ac:picMk id="2" creationId="{00000000-0000-0000-0000-000000000000}"/>
          </ac:picMkLst>
        </pc:picChg>
      </pc:sldChg>
      <pc:sldChg chg="addSp delSp mod">
        <pc:chgData name="Trygve Grydeland" userId="f5c84084-4d27-477c-abd5-ded04b3cd531" providerId="ADAL" clId="{51AAA9FB-590B-42F9-85F7-AE82BF206D10}" dt="2020-04-17T11:47:58.098" v="17"/>
        <pc:sldMkLst>
          <pc:docMk/>
          <pc:sldMk cId="152644135" sldId="419"/>
        </pc:sldMkLst>
        <pc:graphicFrameChg chg="add">
          <ac:chgData name="Trygve Grydeland" userId="f5c84084-4d27-477c-abd5-ded04b3cd531" providerId="ADAL" clId="{51AAA9FB-590B-42F9-85F7-AE82BF206D10}" dt="2020-04-17T11:47:58.098" v="17"/>
          <ac:graphicFrameMkLst>
            <pc:docMk/>
            <pc:sldMk cId="152644135" sldId="419"/>
            <ac:graphicFrameMk id="10" creationId="{24ABD094-DB72-4CB6-901B-082B0F551216}"/>
          </ac:graphicFrameMkLst>
        </pc:graphicFrameChg>
        <pc:picChg chg="del">
          <ac:chgData name="Trygve Grydeland" userId="f5c84084-4d27-477c-abd5-ded04b3cd531" providerId="ADAL" clId="{51AAA9FB-590B-42F9-85F7-AE82BF206D10}" dt="2020-04-17T11:47:57.092" v="15" actId="478"/>
          <ac:picMkLst>
            <pc:docMk/>
            <pc:sldMk cId="152644135" sldId="419"/>
            <ac:picMk id="2" creationId="{00000000-0000-0000-0000-000000000000}"/>
          </ac:picMkLst>
        </pc:picChg>
      </pc:sldChg>
      <pc:sldChg chg="addSp delSp mod">
        <pc:chgData name="Trygve Grydeland" userId="f5c84084-4d27-477c-abd5-ded04b3cd531" providerId="ADAL" clId="{51AAA9FB-590B-42F9-85F7-AE82BF206D10}" dt="2020-04-17T09:27:47.338" v="8"/>
        <pc:sldMkLst>
          <pc:docMk/>
          <pc:sldMk cId="3479507085" sldId="422"/>
        </pc:sldMkLst>
        <pc:graphicFrameChg chg="add">
          <ac:chgData name="Trygve Grydeland" userId="f5c84084-4d27-477c-abd5-ded04b3cd531" providerId="ADAL" clId="{51AAA9FB-590B-42F9-85F7-AE82BF206D10}" dt="2020-04-17T09:27:47.338" v="8"/>
          <ac:graphicFrameMkLst>
            <pc:docMk/>
            <pc:sldMk cId="3479507085" sldId="422"/>
            <ac:graphicFrameMk id="10" creationId="{F7FE82E6-760A-4CD8-B87C-2E216583208C}"/>
          </ac:graphicFrameMkLst>
        </pc:graphicFrameChg>
        <pc:picChg chg="del">
          <ac:chgData name="Trygve Grydeland" userId="f5c84084-4d27-477c-abd5-ded04b3cd531" providerId="ADAL" clId="{51AAA9FB-590B-42F9-85F7-AE82BF206D10}" dt="2020-04-17T09:27:46.221" v="6" actId="478"/>
          <ac:picMkLst>
            <pc:docMk/>
            <pc:sldMk cId="3479507085" sldId="422"/>
            <ac:picMk id="2" creationId="{00000000-0000-0000-0000-000000000000}"/>
          </ac:picMkLst>
        </pc:picChg>
      </pc:sldChg>
      <pc:sldChg chg="addSp delSp mod">
        <pc:chgData name="Trygve Grydeland" userId="f5c84084-4d27-477c-abd5-ded04b3cd531" providerId="ADAL" clId="{51AAA9FB-590B-42F9-85F7-AE82BF206D10}" dt="2020-04-17T10:39:10.157" v="11"/>
        <pc:sldMkLst>
          <pc:docMk/>
          <pc:sldMk cId="542054737" sldId="423"/>
        </pc:sldMkLst>
        <pc:graphicFrameChg chg="add">
          <ac:chgData name="Trygve Grydeland" userId="f5c84084-4d27-477c-abd5-ded04b3cd531" providerId="ADAL" clId="{51AAA9FB-590B-42F9-85F7-AE82BF206D10}" dt="2020-04-17T10:39:10.157" v="11"/>
          <ac:graphicFrameMkLst>
            <pc:docMk/>
            <pc:sldMk cId="542054737" sldId="423"/>
            <ac:graphicFrameMk id="10" creationId="{104D6D6C-2FB3-4FBA-8A9C-B46ABECC0E38}"/>
          </ac:graphicFrameMkLst>
        </pc:graphicFrameChg>
        <pc:picChg chg="del">
          <ac:chgData name="Trygve Grydeland" userId="f5c84084-4d27-477c-abd5-ded04b3cd531" providerId="ADAL" clId="{51AAA9FB-590B-42F9-85F7-AE82BF206D10}" dt="2020-04-17T10:39:09.180" v="9" actId="478"/>
          <ac:picMkLst>
            <pc:docMk/>
            <pc:sldMk cId="542054737" sldId="423"/>
            <ac:picMk id="2" creationId="{00000000-0000-0000-0000-000000000000}"/>
          </ac:picMkLst>
        </pc:picChg>
      </pc:sldChg>
      <pc:sldChg chg="addSp delSp mod">
        <pc:chgData name="Trygve Grydeland" userId="f5c84084-4d27-477c-abd5-ded04b3cd531" providerId="ADAL" clId="{51AAA9FB-590B-42F9-85F7-AE82BF206D10}" dt="2020-04-23T15:51:30.071" v="23" actId="27918"/>
        <pc:sldMkLst>
          <pc:docMk/>
          <pc:sldMk cId="555494363" sldId="426"/>
        </pc:sldMkLst>
        <pc:graphicFrameChg chg="add">
          <ac:chgData name="Trygve Grydeland" userId="f5c84084-4d27-477c-abd5-ded04b3cd531" providerId="ADAL" clId="{51AAA9FB-590B-42F9-85F7-AE82BF206D10}" dt="2020-04-17T12:34:44.923" v="22"/>
          <ac:graphicFrameMkLst>
            <pc:docMk/>
            <pc:sldMk cId="555494363" sldId="426"/>
            <ac:graphicFrameMk id="10" creationId="{5AC4E6FD-2940-4046-83FB-E9AE319C467D}"/>
          </ac:graphicFrameMkLst>
        </pc:graphicFrameChg>
        <pc:picChg chg="del">
          <ac:chgData name="Trygve Grydeland" userId="f5c84084-4d27-477c-abd5-ded04b3cd531" providerId="ADAL" clId="{51AAA9FB-590B-42F9-85F7-AE82BF206D10}" dt="2020-04-17T12:34:43.440" v="20" actId="478"/>
          <ac:picMkLst>
            <pc:docMk/>
            <pc:sldMk cId="555494363" sldId="426"/>
            <ac:picMk id="2" creationId="{00000000-0000-0000-0000-000000000000}"/>
          </ac:picMkLst>
        </pc:picChg>
      </pc:sldChg>
      <pc:sldChg chg="addSp delSp mod">
        <pc:chgData name="Trygve Grydeland" userId="f5c84084-4d27-477c-abd5-ded04b3cd531" providerId="ADAL" clId="{51AAA9FB-590B-42F9-85F7-AE82BF206D10}" dt="2020-04-23T16:04:04.091" v="26"/>
        <pc:sldMkLst>
          <pc:docMk/>
          <pc:sldMk cId="1984093976" sldId="428"/>
        </pc:sldMkLst>
        <pc:graphicFrameChg chg="add">
          <ac:chgData name="Trygve Grydeland" userId="f5c84084-4d27-477c-abd5-ded04b3cd531" providerId="ADAL" clId="{51AAA9FB-590B-42F9-85F7-AE82BF206D10}" dt="2020-04-23T16:04:04.091" v="26"/>
          <ac:graphicFrameMkLst>
            <pc:docMk/>
            <pc:sldMk cId="1984093976" sldId="428"/>
            <ac:graphicFrameMk id="11" creationId="{5429EAC9-EF00-415B-AB1A-0DAD7B080601}"/>
          </ac:graphicFrameMkLst>
        </pc:graphicFrameChg>
        <pc:picChg chg="del">
          <ac:chgData name="Trygve Grydeland" userId="f5c84084-4d27-477c-abd5-ded04b3cd531" providerId="ADAL" clId="{51AAA9FB-590B-42F9-85F7-AE82BF206D10}" dt="2020-04-23T16:04:03.098" v="24" actId="478"/>
          <ac:picMkLst>
            <pc:docMk/>
            <pc:sldMk cId="1984093976" sldId="428"/>
            <ac:picMk id="12" creationId="{00000000-0000-0000-0000-000000000000}"/>
          </ac:picMkLst>
        </pc:picChg>
      </pc:sldChg>
      <pc:sldChg chg="addSp delSp mod">
        <pc:chgData name="Trygve Grydeland" userId="f5c84084-4d27-477c-abd5-ded04b3cd531" providerId="ADAL" clId="{51AAA9FB-590B-42F9-85F7-AE82BF206D10}" dt="2020-04-23T16:57:07.772" v="29"/>
        <pc:sldMkLst>
          <pc:docMk/>
          <pc:sldMk cId="3445537483" sldId="436"/>
        </pc:sldMkLst>
        <pc:graphicFrameChg chg="add">
          <ac:chgData name="Trygve Grydeland" userId="f5c84084-4d27-477c-abd5-ded04b3cd531" providerId="ADAL" clId="{51AAA9FB-590B-42F9-85F7-AE82BF206D10}" dt="2020-04-23T16:57:07.772" v="29"/>
          <ac:graphicFrameMkLst>
            <pc:docMk/>
            <pc:sldMk cId="3445537483" sldId="436"/>
            <ac:graphicFrameMk id="11" creationId="{97B62907-95E6-4E39-8B96-443DB15BA72E}"/>
          </ac:graphicFrameMkLst>
        </pc:graphicFrameChg>
        <pc:picChg chg="del">
          <ac:chgData name="Trygve Grydeland" userId="f5c84084-4d27-477c-abd5-ded04b3cd531" providerId="ADAL" clId="{51AAA9FB-590B-42F9-85F7-AE82BF206D10}" dt="2020-04-23T16:57:06.610" v="27" actId="478"/>
          <ac:picMkLst>
            <pc:docMk/>
            <pc:sldMk cId="3445537483" sldId="436"/>
            <ac:picMk id="2" creationId="{00000000-0000-0000-0000-000000000000}"/>
          </ac:picMkLst>
        </pc:picChg>
      </pc:sldChg>
      <pc:sldChg chg="addSp delSp mod">
        <pc:chgData name="Trygve Grydeland" userId="f5c84084-4d27-477c-abd5-ded04b3cd531" providerId="ADAL" clId="{51AAA9FB-590B-42F9-85F7-AE82BF206D10}" dt="2020-04-23T17:29:22.222" v="32"/>
        <pc:sldMkLst>
          <pc:docMk/>
          <pc:sldMk cId="1506265254" sldId="437"/>
        </pc:sldMkLst>
        <pc:graphicFrameChg chg="add">
          <ac:chgData name="Trygve Grydeland" userId="f5c84084-4d27-477c-abd5-ded04b3cd531" providerId="ADAL" clId="{51AAA9FB-590B-42F9-85F7-AE82BF206D10}" dt="2020-04-23T17:29:22.222" v="32"/>
          <ac:graphicFrameMkLst>
            <pc:docMk/>
            <pc:sldMk cId="1506265254" sldId="437"/>
            <ac:graphicFrameMk id="11" creationId="{A9483998-F620-47BB-8A66-59D3268CF6DB}"/>
          </ac:graphicFrameMkLst>
        </pc:graphicFrameChg>
        <pc:picChg chg="del">
          <ac:chgData name="Trygve Grydeland" userId="f5c84084-4d27-477c-abd5-ded04b3cd531" providerId="ADAL" clId="{51AAA9FB-590B-42F9-85F7-AE82BF206D10}" dt="2020-04-23T17:29:21.111" v="30" actId="478"/>
          <ac:picMkLst>
            <pc:docMk/>
            <pc:sldMk cId="1506265254" sldId="437"/>
            <ac:picMk id="2" creationId="{00000000-0000-0000-0000-000000000000}"/>
          </ac:picMkLst>
        </pc:picChg>
      </pc:sldChg>
      <pc:sldChg chg="addSp delSp modSp mod">
        <pc:chgData name="Trygve Grydeland" userId="f5c84084-4d27-477c-abd5-ded04b3cd531" providerId="ADAL" clId="{51AAA9FB-590B-42F9-85F7-AE82BF206D10}" dt="2020-04-17T11:48:03.857" v="19" actId="6549"/>
        <pc:sldMkLst>
          <pc:docMk/>
          <pc:sldMk cId="3154762577" sldId="457"/>
        </pc:sldMkLst>
        <pc:graphicFrameChg chg="add mod">
          <ac:chgData name="Trygve Grydeland" userId="f5c84084-4d27-477c-abd5-ded04b3cd531" providerId="ADAL" clId="{51AAA9FB-590B-42F9-85F7-AE82BF206D10}" dt="2020-04-17T11:48:03.857" v="19" actId="6549"/>
          <ac:graphicFrameMkLst>
            <pc:docMk/>
            <pc:sldMk cId="3154762577" sldId="457"/>
            <ac:graphicFrameMk id="11" creationId="{2DA788FB-2811-47F4-B2BB-B34EC026082F}"/>
          </ac:graphicFrameMkLst>
        </pc:graphicFrameChg>
        <pc:picChg chg="del">
          <ac:chgData name="Trygve Grydeland" userId="f5c84084-4d27-477c-abd5-ded04b3cd531" providerId="ADAL" clId="{51AAA9FB-590B-42F9-85F7-AE82BF206D10}" dt="2020-04-17T11:17:20.588" v="12" actId="478"/>
          <ac:picMkLst>
            <pc:docMk/>
            <pc:sldMk cId="3154762577" sldId="457"/>
            <ac:picMk id="10" creationId="{00000000-0000-0000-0000-000000000000}"/>
          </ac:picMkLst>
        </pc:picChg>
      </pc:sldChg>
    </pc:docChg>
  </pc:docChgLst>
  <pc:docChgLst>
    <pc:chgData name="Even Tranmæl" userId="S::even.tranmel@mrfylke.no::dc99418e-6817-4331-86b2-1a32ab61fd79" providerId="AD" clId="Web-{B91C5C2F-EFB2-4EAE-ACB4-1608DC378249}"/>
    <pc:docChg chg="modSld">
      <pc:chgData name="Even Tranmæl" userId="S::even.tranmel@mrfylke.no::dc99418e-6817-4331-86b2-1a32ab61fd79" providerId="AD" clId="Web-{B91C5C2F-EFB2-4EAE-ACB4-1608DC378249}" dt="2020-05-14T12:49:46.195" v="17" actId="14100"/>
      <pc:docMkLst>
        <pc:docMk/>
      </pc:docMkLst>
      <pc:sldChg chg="addSp delSp modSp">
        <pc:chgData name="Even Tranmæl" userId="S::even.tranmel@mrfylke.no::dc99418e-6817-4331-86b2-1a32ab61fd79" providerId="AD" clId="Web-{B91C5C2F-EFB2-4EAE-ACB4-1608DC378249}" dt="2020-05-14T12:49:46.195" v="17" actId="14100"/>
        <pc:sldMkLst>
          <pc:docMk/>
          <pc:sldMk cId="2257449918" sldId="414"/>
        </pc:sldMkLst>
        <pc:spChg chg="mod">
          <ac:chgData name="Even Tranmæl" userId="S::even.tranmel@mrfylke.no::dc99418e-6817-4331-86b2-1a32ab61fd79" providerId="AD" clId="Web-{B91C5C2F-EFB2-4EAE-ACB4-1608DC378249}" dt="2020-05-14T12:48:47.663" v="7" actId="20577"/>
          <ac:spMkLst>
            <pc:docMk/>
            <pc:sldMk cId="2257449918" sldId="414"/>
            <ac:spMk id="10" creationId="{00000000-0000-0000-0000-000000000000}"/>
          </ac:spMkLst>
        </pc:spChg>
        <pc:picChg chg="add del mod">
          <ac:chgData name="Even Tranmæl" userId="S::even.tranmel@mrfylke.no::dc99418e-6817-4331-86b2-1a32ab61fd79" providerId="AD" clId="Web-{B91C5C2F-EFB2-4EAE-ACB4-1608DC378249}" dt="2020-05-14T12:49:10.569" v="13"/>
          <ac:picMkLst>
            <pc:docMk/>
            <pc:sldMk cId="2257449918" sldId="414"/>
            <ac:picMk id="2" creationId="{2920A3BA-1A8A-4D91-B2CA-3A1695CAC815}"/>
          </ac:picMkLst>
        </pc:picChg>
        <pc:picChg chg="add mod">
          <ac:chgData name="Even Tranmæl" userId="S::even.tranmel@mrfylke.no::dc99418e-6817-4331-86b2-1a32ab61fd79" providerId="AD" clId="Web-{B91C5C2F-EFB2-4EAE-ACB4-1608DC378249}" dt="2020-05-14T12:49:46.195" v="17" actId="14100"/>
          <ac:picMkLst>
            <pc:docMk/>
            <pc:sldMk cId="2257449918" sldId="414"/>
            <ac:picMk id="6" creationId="{731B35E2-8519-49CE-A74B-3C6D6F5F4244}"/>
          </ac:picMkLst>
        </pc:picChg>
        <pc:picChg chg="del">
          <ac:chgData name="Even Tranmæl" userId="S::even.tranmel@mrfylke.no::dc99418e-6817-4331-86b2-1a32ab61fd79" providerId="AD" clId="Web-{B91C5C2F-EFB2-4EAE-ACB4-1608DC378249}" dt="2020-05-14T12:48:49.413" v="8"/>
          <ac:picMkLst>
            <pc:docMk/>
            <pc:sldMk cId="2257449918" sldId="414"/>
            <ac:picMk id="12" creationId="{00000000-0000-0000-0000-000000000000}"/>
          </ac:picMkLst>
        </pc:picChg>
      </pc:sldChg>
    </pc:docChg>
  </pc:docChgLst>
  <pc:docChgLst>
    <pc:chgData name="Trygve Grydeland" userId="f5c84084-4d27-477c-abd5-ded04b3cd531" providerId="ADAL" clId="{CABE7763-C483-4DB7-819F-49CDD285EFFC}"/>
    <pc:docChg chg="custSel modSld">
      <pc:chgData name="Trygve Grydeland" userId="f5c84084-4d27-477c-abd5-ded04b3cd531" providerId="ADAL" clId="{CABE7763-C483-4DB7-819F-49CDD285EFFC}" dt="2020-05-04T08:44:25.161" v="3"/>
      <pc:docMkLst>
        <pc:docMk/>
      </pc:docMkLst>
      <pc:sldChg chg="addSp delSp modSp mod">
        <pc:chgData name="Trygve Grydeland" userId="f5c84084-4d27-477c-abd5-ded04b3cd531" providerId="ADAL" clId="{CABE7763-C483-4DB7-819F-49CDD285EFFC}" dt="2020-05-04T08:44:25.161" v="3"/>
        <pc:sldMkLst>
          <pc:docMk/>
          <pc:sldMk cId="1391724422" sldId="420"/>
        </pc:sldMkLst>
        <pc:graphicFrameChg chg="add">
          <ac:chgData name="Trygve Grydeland" userId="f5c84084-4d27-477c-abd5-ded04b3cd531" providerId="ADAL" clId="{CABE7763-C483-4DB7-819F-49CDD285EFFC}" dt="2020-05-04T08:44:25.161" v="3"/>
          <ac:graphicFrameMkLst>
            <pc:docMk/>
            <pc:sldMk cId="1391724422" sldId="420"/>
            <ac:graphicFrameMk id="11" creationId="{4E866223-1D93-457E-AF12-A22E906181ED}"/>
          </ac:graphicFrameMkLst>
        </pc:graphicFrameChg>
        <pc:picChg chg="del mod">
          <ac:chgData name="Trygve Grydeland" userId="f5c84084-4d27-477c-abd5-ded04b3cd531" providerId="ADAL" clId="{CABE7763-C483-4DB7-819F-49CDD285EFFC}" dt="2020-05-04T08:44:24.090" v="1" actId="478"/>
          <ac:picMkLst>
            <pc:docMk/>
            <pc:sldMk cId="1391724422" sldId="420"/>
            <ac:picMk id="2" creationId="{00000000-0000-0000-0000-00000000000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dirty="0">
                <a:solidFill>
                  <a:schemeClr val="accent1"/>
                </a:solidFill>
              </a:rPr>
              <a:t>Befolkningsutviklinga</a:t>
            </a:r>
            <a:r>
              <a:rPr lang="nb-NO" sz="2400" b="1" baseline="0" dirty="0">
                <a:solidFill>
                  <a:schemeClr val="accent1"/>
                </a:solidFill>
              </a:rPr>
              <a:t> 2008-2023</a:t>
            </a:r>
            <a:endParaRPr lang="nb-NO" sz="2400" b="1" dirty="0">
              <a:solidFill>
                <a:schemeClr val="accent1"/>
              </a:solidFill>
            </a:endParaRPr>
          </a:p>
        </c:rich>
      </c:tx>
      <c:layout>
        <c:manualLayout>
          <c:xMode val="edge"/>
          <c:yMode val="edge"/>
          <c:x val="0.28037382360190038"/>
          <c:y val="1.74238632056223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'Ark1'!$B$50</c:f>
              <c:strCache>
                <c:ptCount val="1"/>
                <c:pt idx="0">
                  <c:v>Befolkninga elles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'Ark1'!$C$1:$R$1</c:f>
              <c:numCache>
                <c:formatCode>General</c:formatCode>
                <c:ptCount val="1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</c:numCache>
            </c:numRef>
          </c:cat>
          <c:val>
            <c:numRef>
              <c:f>'Ark1'!$C$50:$R$50</c:f>
              <c:numCache>
                <c:formatCode>General</c:formatCode>
                <c:ptCount val="16"/>
                <c:pt idx="0">
                  <c:v>2558</c:v>
                </c:pt>
                <c:pt idx="1">
                  <c:v>2543</c:v>
                </c:pt>
                <c:pt idx="2">
                  <c:v>2547</c:v>
                </c:pt>
                <c:pt idx="3">
                  <c:v>2497</c:v>
                </c:pt>
                <c:pt idx="4">
                  <c:v>2460</c:v>
                </c:pt>
                <c:pt idx="5">
                  <c:v>2450</c:v>
                </c:pt>
                <c:pt idx="6">
                  <c:v>2388</c:v>
                </c:pt>
                <c:pt idx="7">
                  <c:v>2376</c:v>
                </c:pt>
                <c:pt idx="8">
                  <c:v>2334</c:v>
                </c:pt>
                <c:pt idx="9">
                  <c:v>2316</c:v>
                </c:pt>
                <c:pt idx="10">
                  <c:v>2290</c:v>
                </c:pt>
                <c:pt idx="11">
                  <c:v>2239</c:v>
                </c:pt>
                <c:pt idx="12">
                  <c:v>2191</c:v>
                </c:pt>
                <c:pt idx="13">
                  <c:v>2158</c:v>
                </c:pt>
                <c:pt idx="14">
                  <c:v>2152</c:v>
                </c:pt>
                <c:pt idx="15">
                  <c:v>2142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28-4118-BFE7-410BE872C11C}"/>
            </c:ext>
          </c:extLst>
        </c:ser>
        <c:ser>
          <c:idx val="1"/>
          <c:order val="1"/>
          <c:tx>
            <c:strRef>
              <c:f>'Ark1'!$B$51</c:f>
              <c:strCache>
                <c:ptCount val="1"/>
                <c:pt idx="0">
                  <c:v>Innvandrarbefolkninga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'Ark1'!$C$1:$R$1</c:f>
              <c:numCache>
                <c:formatCode>General</c:formatCode>
                <c:ptCount val="1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</c:numCache>
            </c:numRef>
          </c:cat>
          <c:val>
            <c:numRef>
              <c:f>'Ark1'!$C$51:$R$51</c:f>
              <c:numCache>
                <c:formatCode>General</c:formatCode>
                <c:ptCount val="16"/>
                <c:pt idx="0">
                  <c:v>182</c:v>
                </c:pt>
                <c:pt idx="1">
                  <c:v>227</c:v>
                </c:pt>
                <c:pt idx="2">
                  <c:v>284</c:v>
                </c:pt>
                <c:pt idx="3">
                  <c:v>286</c:v>
                </c:pt>
                <c:pt idx="4">
                  <c:v>304</c:v>
                </c:pt>
                <c:pt idx="5">
                  <c:v>341</c:v>
                </c:pt>
                <c:pt idx="6">
                  <c:v>332</c:v>
                </c:pt>
                <c:pt idx="7">
                  <c:v>343</c:v>
                </c:pt>
                <c:pt idx="8">
                  <c:v>338</c:v>
                </c:pt>
                <c:pt idx="9">
                  <c:v>352</c:v>
                </c:pt>
                <c:pt idx="10">
                  <c:v>352</c:v>
                </c:pt>
                <c:pt idx="11">
                  <c:v>353</c:v>
                </c:pt>
                <c:pt idx="12">
                  <c:v>358</c:v>
                </c:pt>
                <c:pt idx="13">
                  <c:v>344</c:v>
                </c:pt>
                <c:pt idx="14">
                  <c:v>339</c:v>
                </c:pt>
                <c:pt idx="15">
                  <c:v>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28-4118-BFE7-410BE872C1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07955247"/>
        <c:axId val="1456275919"/>
      </c:barChart>
      <c:catAx>
        <c:axId val="1907955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6275919"/>
        <c:crosses val="autoZero"/>
        <c:auto val="1"/>
        <c:lblAlgn val="ctr"/>
        <c:lblOffset val="100"/>
        <c:noMultiLvlLbl val="0"/>
      </c:catAx>
      <c:valAx>
        <c:axId val="145627591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5.5555561631185652E-3"/>
              <c:y val="0.42071050329235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079552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i="0" baseline="0" dirty="0">
                <a:solidFill>
                  <a:schemeClr val="accent1"/>
                </a:solidFill>
                <a:effectLst/>
              </a:rPr>
              <a:t>Relativ del 80 år og eldre av befolkninga, 2023 og 2033</a:t>
            </a:r>
            <a:endParaRPr lang="nb-NO" sz="2400" b="1" dirty="0">
              <a:solidFill>
                <a:schemeClr val="accent1"/>
              </a:solidFill>
              <a:effectLst/>
            </a:endParaRPr>
          </a:p>
        </c:rich>
      </c:tx>
      <c:layout>
        <c:manualLayout>
          <c:xMode val="edge"/>
          <c:yMode val="edge"/>
          <c:x val="0.1541348245042671"/>
          <c:y val="1.1786151740875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9.2538067824748535E-2"/>
          <c:y val="0.13052571787468742"/>
          <c:w val="0.88868258945224676"/>
          <c:h val="0.64130358109068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Personer1!$B$34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Personer1!$A$35:$A$60</c:f>
              <c:strCache>
                <c:ptCount val="26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</c:strCache>
            </c:strRef>
          </c:cat>
          <c:val>
            <c:numRef>
              <c:f>Personer1!$B$35:$B$60</c:f>
              <c:numCache>
                <c:formatCode>0.0</c:formatCode>
                <c:ptCount val="26"/>
                <c:pt idx="0">
                  <c:v>4.8056624860300508</c:v>
                </c:pt>
                <c:pt idx="1">
                  <c:v>5.3103618319669605</c:v>
                </c:pt>
                <c:pt idx="2">
                  <c:v>4.4994075829383888</c:v>
                </c:pt>
                <c:pt idx="3">
                  <c:v>7.5672087620311981</c:v>
                </c:pt>
                <c:pt idx="4">
                  <c:v>6.4701064701064697</c:v>
                </c:pt>
                <c:pt idx="5">
                  <c:v>5.5643519565709116</c:v>
                </c:pt>
                <c:pt idx="6">
                  <c:v>4.5242696373763787</c:v>
                </c:pt>
                <c:pt idx="7">
                  <c:v>4.9428183756541966</c:v>
                </c:pt>
                <c:pt idx="8">
                  <c:v>5.7370299203952788</c:v>
                </c:pt>
                <c:pt idx="9">
                  <c:v>7.6227097941642166</c:v>
                </c:pt>
                <c:pt idx="10">
                  <c:v>5.4128440366972477</c:v>
                </c:pt>
                <c:pt idx="11">
                  <c:v>4.19261104192611</c:v>
                </c:pt>
                <c:pt idx="12">
                  <c:v>4.4408651633686151</c:v>
                </c:pt>
                <c:pt idx="13">
                  <c:v>5.0347468444192316</c:v>
                </c:pt>
                <c:pt idx="14">
                  <c:v>6.2304853817768944</c:v>
                </c:pt>
                <c:pt idx="15">
                  <c:v>5.4734537493158184</c:v>
                </c:pt>
                <c:pt idx="16">
                  <c:v>5.4666212534059948</c:v>
                </c:pt>
                <c:pt idx="17">
                  <c:v>4.5710003746721615</c:v>
                </c:pt>
                <c:pt idx="18">
                  <c:v>6.8624216430221052</c:v>
                </c:pt>
                <c:pt idx="19">
                  <c:v>6.357243319268636</c:v>
                </c:pt>
                <c:pt idx="20">
                  <c:v>6.4952638700947229</c:v>
                </c:pt>
                <c:pt idx="21">
                  <c:v>6.3948100092678404</c:v>
                </c:pt>
                <c:pt idx="22">
                  <c:v>6.1520260278024255</c:v>
                </c:pt>
                <c:pt idx="23">
                  <c:v>5.5109489051094886</c:v>
                </c:pt>
                <c:pt idx="24">
                  <c:v>8.3801122694466716</c:v>
                </c:pt>
                <c:pt idx="25">
                  <c:v>4.7372760662618996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2B-4661-8382-B6CB336C4FAA}"/>
            </c:ext>
          </c:extLst>
        </c:ser>
        <c:ser>
          <c:idx val="1"/>
          <c:order val="1"/>
          <c:tx>
            <c:strRef>
              <c:f>Personer1!$C$34</c:f>
              <c:strCache>
                <c:ptCount val="1"/>
                <c:pt idx="0">
                  <c:v>2033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Personer1!$A$35:$A$60</c:f>
              <c:strCache>
                <c:ptCount val="26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</c:strCache>
            </c:strRef>
          </c:cat>
          <c:val>
            <c:numRef>
              <c:f>Personer1!$C$35:$C$60</c:f>
              <c:numCache>
                <c:formatCode>0.0</c:formatCode>
                <c:ptCount val="26"/>
                <c:pt idx="0">
                  <c:v>8.6427418353408676</c:v>
                </c:pt>
                <c:pt idx="1">
                  <c:v>8.3459054975559717</c:v>
                </c:pt>
                <c:pt idx="2">
                  <c:v>6.9905467442758464</c:v>
                </c:pt>
                <c:pt idx="3">
                  <c:v>13.282107574094402</c:v>
                </c:pt>
                <c:pt idx="4">
                  <c:v>9.375</c:v>
                </c:pt>
                <c:pt idx="5">
                  <c:v>9.0963139120095118</c:v>
                </c:pt>
                <c:pt idx="6">
                  <c:v>7.0480651276904203</c:v>
                </c:pt>
                <c:pt idx="7">
                  <c:v>7.5057736720554269</c:v>
                </c:pt>
                <c:pt idx="8">
                  <c:v>8.5996240601503757</c:v>
                </c:pt>
                <c:pt idx="9">
                  <c:v>9.2363144852444243</c:v>
                </c:pt>
                <c:pt idx="10">
                  <c:v>9.1022099447513813</c:v>
                </c:pt>
                <c:pt idx="11">
                  <c:v>6.2302612690209589</c:v>
                </c:pt>
                <c:pt idx="12">
                  <c:v>6.0297239915074314</c:v>
                </c:pt>
                <c:pt idx="13">
                  <c:v>9.4290280400987942</c:v>
                </c:pt>
                <c:pt idx="14">
                  <c:v>9.2400690846286704</c:v>
                </c:pt>
                <c:pt idx="15">
                  <c:v>7.5952626158599381</c:v>
                </c:pt>
                <c:pt idx="16">
                  <c:v>8.742107819329771</c:v>
                </c:pt>
                <c:pt idx="17">
                  <c:v>9.4980137233658368</c:v>
                </c:pt>
                <c:pt idx="18">
                  <c:v>10.124453414059872</c:v>
                </c:pt>
                <c:pt idx="19">
                  <c:v>9.0313737435272614</c:v>
                </c:pt>
                <c:pt idx="20">
                  <c:v>10.50036523009496</c:v>
                </c:pt>
                <c:pt idx="21">
                  <c:v>10.48348492101484</c:v>
                </c:pt>
                <c:pt idx="22">
                  <c:v>10.819070904645477</c:v>
                </c:pt>
                <c:pt idx="23">
                  <c:v>7.4235048678720448</c:v>
                </c:pt>
                <c:pt idx="24">
                  <c:v>10.94003241491086</c:v>
                </c:pt>
                <c:pt idx="25">
                  <c:v>8.0525883319638449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2B-4661-8382-B6CB336C4FA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6"/>
        <c:overlap val="-71"/>
        <c:axId val="1308655055"/>
        <c:axId val="1308651727"/>
      </c:barChart>
      <c:catAx>
        <c:axId val="1308655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08651727"/>
        <c:crosses val="autoZero"/>
        <c:auto val="1"/>
        <c:lblAlgn val="ctr"/>
        <c:lblOffset val="100"/>
        <c:noMultiLvlLbl val="0"/>
      </c:catAx>
      <c:valAx>
        <c:axId val="1308651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9.5238095238095247E-3"/>
              <c:y val="0.398867053754234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086550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Innvandrarar</a:t>
            </a:r>
            <a:r>
              <a:rPr lang="nb-NO" sz="24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etter region,</a:t>
            </a:r>
            <a:r>
              <a:rPr lang="nb-NO" sz="2400" b="1" baseline="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b-NO" sz="2400" b="1" baseline="0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utvalde</a:t>
            </a:r>
            <a:r>
              <a:rPr lang="nb-NO" sz="2400" b="1" baseline="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år</a:t>
            </a:r>
            <a:endParaRPr lang="nb-NO" sz="2400" b="1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9.8964134028291711E-2"/>
          <c:y val="0.14082808684428985"/>
          <c:w val="0.87144742108498496"/>
          <c:h val="0.6813834449548741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F0-4067-94D7-E2DAE75F99E2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8F0-4067-94D7-E2DAE75F99E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8F0-4067-94D7-E2DAE75F99E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8F0-4067-94D7-E2DAE75F99E2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8F0-4067-94D7-E2DAE75F99E2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8F0-4067-94D7-E2DAE75F99E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8F0-4067-94D7-E2DAE75F99E2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8F0-4067-94D7-E2DAE75F99E2}"/>
              </c:ext>
            </c:extLst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B8F0-4067-94D7-E2DAE75F99E2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B8F0-4067-94D7-E2DAE75F99E2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B8F0-4067-94D7-E2DAE75F99E2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B8F0-4067-94D7-E2DAE75F99E2}"/>
              </c:ext>
            </c:extLst>
          </c:dPt>
          <c:dPt>
            <c:idx val="1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B8F0-4067-94D7-E2DAE75F99E2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B8F0-4067-94D7-E2DAE75F99E2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B8F0-4067-94D7-E2DAE75F99E2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B8F0-4067-94D7-E2DAE75F99E2}"/>
              </c:ext>
            </c:extLst>
          </c:dPt>
          <c:dPt>
            <c:idx val="2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B8F0-4067-94D7-E2DAE75F99E2}"/>
              </c:ext>
            </c:extLst>
          </c:dPt>
          <c:dPt>
            <c:idx val="21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B8F0-4067-94D7-E2DAE75F99E2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B8F0-4067-94D7-E2DAE75F99E2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B8F0-4067-94D7-E2DAE75F99E2}"/>
              </c:ext>
            </c:extLst>
          </c:dPt>
          <c:dPt>
            <c:idx val="2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B8F0-4067-94D7-E2DAE75F99E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Personer!$B$4:$AE$5</c:f>
              <c:multiLvlStrCache>
                <c:ptCount val="30"/>
                <c:lvl>
                  <c:pt idx="0">
                    <c:v>2013</c:v>
                  </c:pt>
                  <c:pt idx="1">
                    <c:v>2018</c:v>
                  </c:pt>
                  <c:pt idx="2">
                    <c:v>2021</c:v>
                  </c:pt>
                  <c:pt idx="3">
                    <c:v>2022</c:v>
                  </c:pt>
                  <c:pt idx="4">
                    <c:v>2023</c:v>
                  </c:pt>
                  <c:pt idx="5">
                    <c:v>2013</c:v>
                  </c:pt>
                  <c:pt idx="6">
                    <c:v>2018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2023</c:v>
                  </c:pt>
                  <c:pt idx="10">
                    <c:v>2013</c:v>
                  </c:pt>
                  <c:pt idx="11">
                    <c:v>2018</c:v>
                  </c:pt>
                  <c:pt idx="12">
                    <c:v>2021</c:v>
                  </c:pt>
                  <c:pt idx="13">
                    <c:v>2022</c:v>
                  </c:pt>
                  <c:pt idx="14">
                    <c:v>2023</c:v>
                  </c:pt>
                  <c:pt idx="15">
                    <c:v>2013</c:v>
                  </c:pt>
                  <c:pt idx="16">
                    <c:v>2018</c:v>
                  </c:pt>
                  <c:pt idx="17">
                    <c:v>2021</c:v>
                  </c:pt>
                  <c:pt idx="18">
                    <c:v>2022</c:v>
                  </c:pt>
                  <c:pt idx="19">
                    <c:v>2023</c:v>
                  </c:pt>
                  <c:pt idx="20">
                    <c:v>2013</c:v>
                  </c:pt>
                  <c:pt idx="21">
                    <c:v>2018</c:v>
                  </c:pt>
                  <c:pt idx="22">
                    <c:v>2021</c:v>
                  </c:pt>
                  <c:pt idx="23">
                    <c:v>2022</c:v>
                  </c:pt>
                  <c:pt idx="24">
                    <c:v>2023</c:v>
                  </c:pt>
                  <c:pt idx="25">
                    <c:v>2013</c:v>
                  </c:pt>
                  <c:pt idx="26">
                    <c:v>2018</c:v>
                  </c:pt>
                  <c:pt idx="27">
                    <c:v>2021</c:v>
                  </c:pt>
                  <c:pt idx="28">
                    <c:v>2022</c:v>
                  </c:pt>
                  <c:pt idx="29">
                    <c:v>2023</c:v>
                  </c:pt>
                </c:lvl>
                <c:lvl>
                  <c:pt idx="0">
                    <c:v>Europa unntatt Tyrkia</c:v>
                  </c:pt>
                  <c:pt idx="5">
                    <c:v>Afrika</c:v>
                  </c:pt>
                  <c:pt idx="10">
                    <c:v>Asia med Tyrkia</c:v>
                  </c:pt>
                  <c:pt idx="15">
                    <c:v>Nord-Amerika</c:v>
                  </c:pt>
                  <c:pt idx="20">
                    <c:v>Latin-Amerika og Karibia</c:v>
                  </c:pt>
                  <c:pt idx="25">
                    <c:v>Oseania</c:v>
                  </c:pt>
                </c:lvl>
              </c:multiLvlStrCache>
            </c:multiLvlStrRef>
          </c:cat>
          <c:val>
            <c:numRef>
              <c:f>Personer!$B$30:$AE$30</c:f>
              <c:numCache>
                <c:formatCode>0</c:formatCode>
                <c:ptCount val="30"/>
                <c:pt idx="0">
                  <c:v>268</c:v>
                </c:pt>
                <c:pt idx="1">
                  <c:v>247</c:v>
                </c:pt>
                <c:pt idx="2">
                  <c:v>238</c:v>
                </c:pt>
                <c:pt idx="3">
                  <c:v>238</c:v>
                </c:pt>
                <c:pt idx="4">
                  <c:v>255</c:v>
                </c:pt>
                <c:pt idx="5">
                  <c:v>0</c:v>
                </c:pt>
                <c:pt idx="6">
                  <c:v>14</c:v>
                </c:pt>
                <c:pt idx="7">
                  <c:v>9</c:v>
                </c:pt>
                <c:pt idx="8">
                  <c:v>8</c:v>
                </c:pt>
                <c:pt idx="9">
                  <c:v>3</c:v>
                </c:pt>
                <c:pt idx="10">
                  <c:v>33</c:v>
                </c:pt>
                <c:pt idx="11">
                  <c:v>40</c:v>
                </c:pt>
                <c:pt idx="12">
                  <c:v>43</c:v>
                </c:pt>
                <c:pt idx="13">
                  <c:v>38</c:v>
                </c:pt>
                <c:pt idx="14">
                  <c:v>37</c:v>
                </c:pt>
                <c:pt idx="15">
                  <c:v>6</c:v>
                </c:pt>
                <c:pt idx="16">
                  <c:v>4</c:v>
                </c:pt>
                <c:pt idx="17">
                  <c:v>6</c:v>
                </c:pt>
                <c:pt idx="18">
                  <c:v>7</c:v>
                </c:pt>
                <c:pt idx="19">
                  <c:v>7</c:v>
                </c:pt>
                <c:pt idx="20">
                  <c:v>0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B8F0-4067-94D7-E2DAE75F99E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542158720"/>
        <c:axId val="2114036352"/>
      </c:barChart>
      <c:catAx>
        <c:axId val="54215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14036352"/>
        <c:crosses val="autoZero"/>
        <c:auto val="1"/>
        <c:lblAlgn val="ctr"/>
        <c:lblOffset val="100"/>
        <c:noMultiLvlLbl val="0"/>
      </c:catAx>
      <c:valAx>
        <c:axId val="211403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4.0537622650505733E-3"/>
              <c:y val="0.39571522313590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42158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Personer1!$Z$5:$Z$6</c:f>
          <c:strCache>
            <c:ptCount val="2"/>
            <c:pt idx="0">
              <c:v>Tal innvandrarar etter land, 2023 (15 største populasjonane) -</c:v>
            </c:pt>
            <c:pt idx="1">
              <c:v>Fjord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Personer1!$A$7:$A$21</c:f>
              <c:strCache>
                <c:ptCount val="15"/>
                <c:pt idx="0">
                  <c:v>Polen</c:v>
                </c:pt>
                <c:pt idx="1">
                  <c:v>Tyskland</c:v>
                </c:pt>
                <c:pt idx="2">
                  <c:v>Nederland</c:v>
                </c:pt>
                <c:pt idx="3">
                  <c:v>Ukraina</c:v>
                </c:pt>
                <c:pt idx="4">
                  <c:v>Sverige</c:v>
                </c:pt>
                <c:pt idx="5">
                  <c:v>Litauen</c:v>
                </c:pt>
                <c:pt idx="6">
                  <c:v>Russland</c:v>
                </c:pt>
                <c:pt idx="7">
                  <c:v>Sri Lanka</c:v>
                </c:pt>
                <c:pt idx="8">
                  <c:v>Romania</c:v>
                </c:pt>
                <c:pt idx="9">
                  <c:v>Filippinene</c:v>
                </c:pt>
                <c:pt idx="10">
                  <c:v>Thailand</c:v>
                </c:pt>
                <c:pt idx="11">
                  <c:v>Island</c:v>
                </c:pt>
                <c:pt idx="12">
                  <c:v>Storbritannia</c:v>
                </c:pt>
                <c:pt idx="13">
                  <c:v>USA</c:v>
                </c:pt>
                <c:pt idx="14">
                  <c:v>Hellas</c:v>
                </c:pt>
              </c:strCache>
            </c:strRef>
          </c:cat>
          <c:val>
            <c:numRef>
              <c:f>Personer1!$Z$7:$Z$21</c:f>
              <c:numCache>
                <c:formatCode>0</c:formatCode>
                <c:ptCount val="15"/>
                <c:pt idx="0">
                  <c:v>76</c:v>
                </c:pt>
                <c:pt idx="1">
                  <c:v>38</c:v>
                </c:pt>
                <c:pt idx="2">
                  <c:v>33</c:v>
                </c:pt>
                <c:pt idx="3">
                  <c:v>15</c:v>
                </c:pt>
                <c:pt idx="4">
                  <c:v>13</c:v>
                </c:pt>
                <c:pt idx="5">
                  <c:v>12</c:v>
                </c:pt>
                <c:pt idx="6">
                  <c:v>9</c:v>
                </c:pt>
                <c:pt idx="7">
                  <c:v>9</c:v>
                </c:pt>
                <c:pt idx="8">
                  <c:v>8</c:v>
                </c:pt>
                <c:pt idx="9">
                  <c:v>7</c:v>
                </c:pt>
                <c:pt idx="10">
                  <c:v>7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96-464F-806C-F901A0265D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7"/>
        <c:axId val="2104003248"/>
        <c:axId val="2103989520"/>
      </c:barChart>
      <c:catAx>
        <c:axId val="210400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03989520"/>
        <c:crosses val="autoZero"/>
        <c:auto val="1"/>
        <c:lblAlgn val="ctr"/>
        <c:lblOffset val="100"/>
        <c:noMultiLvlLbl val="0"/>
      </c:catAx>
      <c:valAx>
        <c:axId val="210398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Tal innvandrarar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04003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i="0" baseline="0" dirty="0" err="1">
                <a:solidFill>
                  <a:schemeClr val="accent1"/>
                </a:solidFill>
                <a:effectLst/>
              </a:rPr>
              <a:t>Innvandrarar</a:t>
            </a:r>
            <a:r>
              <a:rPr lang="nb-NO" sz="2400" b="1" i="0" baseline="0" dirty="0">
                <a:solidFill>
                  <a:schemeClr val="accent1"/>
                </a:solidFill>
                <a:effectLst/>
              </a:rPr>
              <a:t> og norskfødde med </a:t>
            </a:r>
            <a:r>
              <a:rPr lang="nb-NO" sz="2400" b="1" i="0" baseline="0" dirty="0" err="1">
                <a:solidFill>
                  <a:schemeClr val="accent1"/>
                </a:solidFill>
                <a:effectLst/>
              </a:rPr>
              <a:t>innvandrarforeldre</a:t>
            </a:r>
            <a:r>
              <a:rPr lang="nb-NO" sz="2400" b="1" i="0" baseline="0" dirty="0">
                <a:solidFill>
                  <a:schemeClr val="accent1"/>
                </a:solidFill>
                <a:effectLst/>
              </a:rPr>
              <a:t>, etter landbakgrunn (verdsdel) og aldersgruppe, Møre og Romsdal 2023</a:t>
            </a:r>
            <a:endParaRPr lang="nb-NO" sz="2400" b="1" dirty="0">
              <a:solidFill>
                <a:schemeClr val="accent1"/>
              </a:solidFill>
              <a:effectLst/>
            </a:endParaRPr>
          </a:p>
        </c:rich>
      </c:tx>
      <c:layout>
        <c:manualLayout>
          <c:xMode val="edge"/>
          <c:yMode val="edge"/>
          <c:x val="0.16069084628670122"/>
          <c:y val="1.35021061159224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'[Innvandrarar og norskfødde med innvandrarforeldre, etter landbakgrunn (verdsdel) og aldersgruppe, Møre og Romsdal 2023.xlsx]Personer'!$A$23</c:f>
              <c:strCache>
                <c:ptCount val="1"/>
                <c:pt idx="0">
                  <c:v>0-19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2023.xlsx]Personer'!$B$22:$G$22</c:f>
              <c:strCache>
                <c:ptCount val="6"/>
                <c:pt idx="0">
                  <c:v>Europa unntatt Tyrkia</c:v>
                </c:pt>
                <c:pt idx="1">
                  <c:v>Afrika</c:v>
                </c:pt>
                <c:pt idx="2">
                  <c:v>Asia med Tyrkia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2023.xlsx]Personer'!$B$23:$G$23</c:f>
              <c:numCache>
                <c:formatCode>General</c:formatCode>
                <c:ptCount val="6"/>
                <c:pt idx="0">
                  <c:v>5337</c:v>
                </c:pt>
                <c:pt idx="1">
                  <c:v>1692</c:v>
                </c:pt>
                <c:pt idx="2">
                  <c:v>2499</c:v>
                </c:pt>
                <c:pt idx="3">
                  <c:v>39</c:v>
                </c:pt>
                <c:pt idx="4">
                  <c:v>104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08-45EC-B426-D17BAB266C30}"/>
            </c:ext>
          </c:extLst>
        </c:ser>
        <c:ser>
          <c:idx val="1"/>
          <c:order val="1"/>
          <c:tx>
            <c:strRef>
              <c:f>'[Innvandrarar og norskfødde med innvandrarforeldre, etter landbakgrunn (verdsdel) og aldersgruppe, Møre og Romsdal 2023.xlsx]Personer'!$A$24</c:f>
              <c:strCache>
                <c:ptCount val="1"/>
                <c:pt idx="0">
                  <c:v>20-66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2023.xlsx]Personer'!$B$22:$G$22</c:f>
              <c:strCache>
                <c:ptCount val="6"/>
                <c:pt idx="0">
                  <c:v>Europa unntatt Tyrkia</c:v>
                </c:pt>
                <c:pt idx="1">
                  <c:v>Afrika</c:v>
                </c:pt>
                <c:pt idx="2">
                  <c:v>Asia med Tyrkia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2023.xlsx]Personer'!$B$24:$G$24</c:f>
              <c:numCache>
                <c:formatCode>General</c:formatCode>
                <c:ptCount val="6"/>
                <c:pt idx="0">
                  <c:v>18152</c:v>
                </c:pt>
                <c:pt idx="1">
                  <c:v>2531</c:v>
                </c:pt>
                <c:pt idx="2">
                  <c:v>6361</c:v>
                </c:pt>
                <c:pt idx="3">
                  <c:v>223</c:v>
                </c:pt>
                <c:pt idx="4">
                  <c:v>765</c:v>
                </c:pt>
                <c:pt idx="5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08-45EC-B426-D17BAB266C30}"/>
            </c:ext>
          </c:extLst>
        </c:ser>
        <c:ser>
          <c:idx val="2"/>
          <c:order val="2"/>
          <c:tx>
            <c:strRef>
              <c:f>'[Innvandrarar og norskfødde med innvandrarforeldre, etter landbakgrunn (verdsdel) og aldersgruppe, Møre og Romsdal 2023.xlsx]Personer'!$A$25</c:f>
              <c:strCache>
                <c:ptCount val="1"/>
                <c:pt idx="0">
                  <c:v>67 år og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2023.xlsx]Personer'!$B$22:$G$22</c:f>
              <c:strCache>
                <c:ptCount val="6"/>
                <c:pt idx="0">
                  <c:v>Europa unntatt Tyrkia</c:v>
                </c:pt>
                <c:pt idx="1">
                  <c:v>Afrika</c:v>
                </c:pt>
                <c:pt idx="2">
                  <c:v>Asia med Tyrkia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2023.xlsx]Personer'!$B$25:$G$25</c:f>
              <c:numCache>
                <c:formatCode>General</c:formatCode>
                <c:ptCount val="6"/>
                <c:pt idx="0">
                  <c:v>992</c:v>
                </c:pt>
                <c:pt idx="1">
                  <c:v>51</c:v>
                </c:pt>
                <c:pt idx="2">
                  <c:v>279</c:v>
                </c:pt>
                <c:pt idx="3">
                  <c:v>73</c:v>
                </c:pt>
                <c:pt idx="4">
                  <c:v>37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08-45EC-B426-D17BAB266C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29199456"/>
        <c:axId val="546341152"/>
      </c:barChart>
      <c:catAx>
        <c:axId val="172919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46341152"/>
        <c:crosses val="autoZero"/>
        <c:auto val="1"/>
        <c:lblAlgn val="ctr"/>
        <c:lblOffset val="100"/>
        <c:noMultiLvlLbl val="0"/>
      </c:catAx>
      <c:valAx>
        <c:axId val="546341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5.4888009465138103E-3"/>
              <c:y val="0.428268732311709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29199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baseline="0" dirty="0">
                <a:solidFill>
                  <a:schemeClr val="accent1"/>
                </a:solidFill>
                <a:effectLst/>
              </a:rPr>
              <a:t>Kvinner per 100 menn, 20-29 år og 30-39 år, framskriving 2038</a:t>
            </a:r>
            <a:endParaRPr lang="nb-NO" sz="2000" b="1" dirty="0">
              <a:solidFill>
                <a:schemeClr val="accent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'Ark1'!$B$98</c:f>
              <c:strCache>
                <c:ptCount val="1"/>
                <c:pt idx="0">
                  <c:v>20-29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'Ark1'!$C$1:$AV$1</c:f>
              <c:numCache>
                <c:formatCode>General</c:formatCode>
                <c:ptCount val="46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  <c:pt idx="29">
                  <c:v>2022</c:v>
                </c:pt>
                <c:pt idx="30">
                  <c:v>2023</c:v>
                </c:pt>
                <c:pt idx="31">
                  <c:v>2024</c:v>
                </c:pt>
                <c:pt idx="32">
                  <c:v>2025</c:v>
                </c:pt>
                <c:pt idx="33">
                  <c:v>2026</c:v>
                </c:pt>
                <c:pt idx="34">
                  <c:v>2027</c:v>
                </c:pt>
                <c:pt idx="35">
                  <c:v>2028</c:v>
                </c:pt>
                <c:pt idx="36">
                  <c:v>2029</c:v>
                </c:pt>
                <c:pt idx="37">
                  <c:v>2030</c:v>
                </c:pt>
                <c:pt idx="38">
                  <c:v>2031</c:v>
                </c:pt>
                <c:pt idx="39">
                  <c:v>2032</c:v>
                </c:pt>
                <c:pt idx="40">
                  <c:v>2033</c:v>
                </c:pt>
                <c:pt idx="41">
                  <c:v>2034</c:v>
                </c:pt>
                <c:pt idx="42">
                  <c:v>2035</c:v>
                </c:pt>
                <c:pt idx="43">
                  <c:v>2036</c:v>
                </c:pt>
                <c:pt idx="44">
                  <c:v>2037</c:v>
                </c:pt>
                <c:pt idx="45">
                  <c:v>2038</c:v>
                </c:pt>
              </c:numCache>
            </c:numRef>
          </c:cat>
          <c:val>
            <c:numRef>
              <c:f>'Ark1'!$C$98:$AV$98</c:f>
              <c:numCache>
                <c:formatCode>0.0</c:formatCode>
                <c:ptCount val="46"/>
                <c:pt idx="0">
                  <c:v>85.654008438818565</c:v>
                </c:pt>
                <c:pt idx="1">
                  <c:v>85.774058577405853</c:v>
                </c:pt>
                <c:pt idx="2">
                  <c:v>88.627450980392155</c:v>
                </c:pt>
                <c:pt idx="3">
                  <c:v>92.369477911646598</c:v>
                </c:pt>
                <c:pt idx="4">
                  <c:v>95.378151260504211</c:v>
                </c:pt>
                <c:pt idx="5">
                  <c:v>89.387755102040813</c:v>
                </c:pt>
                <c:pt idx="6">
                  <c:v>90.610328638497649</c:v>
                </c:pt>
                <c:pt idx="7">
                  <c:v>89.805825242718456</c:v>
                </c:pt>
                <c:pt idx="8">
                  <c:v>78.773584905660371</c:v>
                </c:pt>
                <c:pt idx="9">
                  <c:v>79.144385026737979</c:v>
                </c:pt>
                <c:pt idx="10">
                  <c:v>80.11363636363636</c:v>
                </c:pt>
                <c:pt idx="11">
                  <c:v>74.251497005988014</c:v>
                </c:pt>
                <c:pt idx="12">
                  <c:v>82.608695652173907</c:v>
                </c:pt>
                <c:pt idx="13">
                  <c:v>92.356687898089177</c:v>
                </c:pt>
                <c:pt idx="14">
                  <c:v>94.520547945205479</c:v>
                </c:pt>
                <c:pt idx="15">
                  <c:v>100.73529411764706</c:v>
                </c:pt>
                <c:pt idx="16">
                  <c:v>100</c:v>
                </c:pt>
                <c:pt idx="17">
                  <c:v>108.05369127516779</c:v>
                </c:pt>
                <c:pt idx="18">
                  <c:v>112.23021582733811</c:v>
                </c:pt>
                <c:pt idx="19">
                  <c:v>114.39393939393941</c:v>
                </c:pt>
                <c:pt idx="20">
                  <c:v>97.916666666666657</c:v>
                </c:pt>
                <c:pt idx="21">
                  <c:v>93.181818181818173</c:v>
                </c:pt>
                <c:pt idx="22">
                  <c:v>90.983606557377044</c:v>
                </c:pt>
                <c:pt idx="23">
                  <c:v>97.457627118644069</c:v>
                </c:pt>
                <c:pt idx="24">
                  <c:v>93.84615384615384</c:v>
                </c:pt>
                <c:pt idx="25">
                  <c:v>98.360655737704917</c:v>
                </c:pt>
                <c:pt idx="26">
                  <c:v>100.84033613445378</c:v>
                </c:pt>
                <c:pt idx="27">
                  <c:v>105.12820512820514</c:v>
                </c:pt>
                <c:pt idx="28">
                  <c:v>114.16666666666666</c:v>
                </c:pt>
                <c:pt idx="29">
                  <c:v>93.023255813953483</c:v>
                </c:pt>
                <c:pt idx="30">
                  <c:v>101.69491525423729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01-428B-AEB7-E8B846C48989}"/>
            </c:ext>
          </c:extLst>
        </c:ser>
        <c:ser>
          <c:idx val="1"/>
          <c:order val="1"/>
          <c:tx>
            <c:strRef>
              <c:f>'Ark1'!$B$99</c:f>
              <c:strCache>
                <c:ptCount val="1"/>
                <c:pt idx="0">
                  <c:v>20-29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'Ark1'!$C$1:$AV$1</c:f>
              <c:numCache>
                <c:formatCode>General</c:formatCode>
                <c:ptCount val="46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  <c:pt idx="29">
                  <c:v>2022</c:v>
                </c:pt>
                <c:pt idx="30">
                  <c:v>2023</c:v>
                </c:pt>
                <c:pt idx="31">
                  <c:v>2024</c:v>
                </c:pt>
                <c:pt idx="32">
                  <c:v>2025</c:v>
                </c:pt>
                <c:pt idx="33">
                  <c:v>2026</c:v>
                </c:pt>
                <c:pt idx="34">
                  <c:v>2027</c:v>
                </c:pt>
                <c:pt idx="35">
                  <c:v>2028</c:v>
                </c:pt>
                <c:pt idx="36">
                  <c:v>2029</c:v>
                </c:pt>
                <c:pt idx="37">
                  <c:v>2030</c:v>
                </c:pt>
                <c:pt idx="38">
                  <c:v>2031</c:v>
                </c:pt>
                <c:pt idx="39">
                  <c:v>2032</c:v>
                </c:pt>
                <c:pt idx="40">
                  <c:v>2033</c:v>
                </c:pt>
                <c:pt idx="41">
                  <c:v>2034</c:v>
                </c:pt>
                <c:pt idx="42">
                  <c:v>2035</c:v>
                </c:pt>
                <c:pt idx="43">
                  <c:v>2036</c:v>
                </c:pt>
                <c:pt idx="44">
                  <c:v>2037</c:v>
                </c:pt>
                <c:pt idx="45">
                  <c:v>2038</c:v>
                </c:pt>
              </c:numCache>
            </c:numRef>
          </c:cat>
          <c:val>
            <c:numRef>
              <c:f>'Ark1'!$C$99:$AV$99</c:f>
              <c:numCache>
                <c:formatCode>General</c:formatCode>
                <c:ptCount val="46"/>
                <c:pt idx="30" formatCode="0.0">
                  <c:v>101.69491525423729</c:v>
                </c:pt>
                <c:pt idx="31" formatCode="0.0">
                  <c:v>107.69230769230769</c:v>
                </c:pt>
                <c:pt idx="32" formatCode="0.0">
                  <c:v>108.73015873015872</c:v>
                </c:pt>
                <c:pt idx="33" formatCode="0.0">
                  <c:v>111.3821138211382</c:v>
                </c:pt>
                <c:pt idx="34" formatCode="0.0">
                  <c:v>115.2542372881356</c:v>
                </c:pt>
                <c:pt idx="35" formatCode="0.0">
                  <c:v>104</c:v>
                </c:pt>
                <c:pt idx="36" formatCode="0.0">
                  <c:v>108.40336134453781</c:v>
                </c:pt>
                <c:pt idx="37" formatCode="0.0">
                  <c:v>110.25641025641026</c:v>
                </c:pt>
                <c:pt idx="38" formatCode="0.0">
                  <c:v>113.76146788990826</c:v>
                </c:pt>
                <c:pt idx="39" formatCode="0.0">
                  <c:v>112.26415094339623</c:v>
                </c:pt>
                <c:pt idx="40" formatCode="0.0">
                  <c:v>103.53982300884957</c:v>
                </c:pt>
                <c:pt idx="41" formatCode="0.0">
                  <c:v>102.803738317757</c:v>
                </c:pt>
                <c:pt idx="42" formatCode="0.0">
                  <c:v>98.165137614678898</c:v>
                </c:pt>
                <c:pt idx="43" formatCode="0.0">
                  <c:v>100.98039215686273</c:v>
                </c:pt>
                <c:pt idx="44" formatCode="0.0">
                  <c:v>100</c:v>
                </c:pt>
                <c:pt idx="45" formatCode="0.0">
                  <c:v>104.16666666666667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01-428B-AEB7-E8B846C48989}"/>
            </c:ext>
          </c:extLst>
        </c:ser>
        <c:ser>
          <c:idx val="2"/>
          <c:order val="2"/>
          <c:tx>
            <c:strRef>
              <c:f>'Ark1'!$B$100</c:f>
              <c:strCache>
                <c:ptCount val="1"/>
                <c:pt idx="0">
                  <c:v>30-39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'Ark1'!$C$1:$AV$1</c:f>
              <c:numCache>
                <c:formatCode>General</c:formatCode>
                <c:ptCount val="46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  <c:pt idx="29">
                  <c:v>2022</c:v>
                </c:pt>
                <c:pt idx="30">
                  <c:v>2023</c:v>
                </c:pt>
                <c:pt idx="31">
                  <c:v>2024</c:v>
                </c:pt>
                <c:pt idx="32">
                  <c:v>2025</c:v>
                </c:pt>
                <c:pt idx="33">
                  <c:v>2026</c:v>
                </c:pt>
                <c:pt idx="34">
                  <c:v>2027</c:v>
                </c:pt>
                <c:pt idx="35">
                  <c:v>2028</c:v>
                </c:pt>
                <c:pt idx="36">
                  <c:v>2029</c:v>
                </c:pt>
                <c:pt idx="37">
                  <c:v>2030</c:v>
                </c:pt>
                <c:pt idx="38">
                  <c:v>2031</c:v>
                </c:pt>
                <c:pt idx="39">
                  <c:v>2032</c:v>
                </c:pt>
                <c:pt idx="40">
                  <c:v>2033</c:v>
                </c:pt>
                <c:pt idx="41">
                  <c:v>2034</c:v>
                </c:pt>
                <c:pt idx="42">
                  <c:v>2035</c:v>
                </c:pt>
                <c:pt idx="43">
                  <c:v>2036</c:v>
                </c:pt>
                <c:pt idx="44">
                  <c:v>2037</c:v>
                </c:pt>
                <c:pt idx="45">
                  <c:v>2038</c:v>
                </c:pt>
              </c:numCache>
            </c:numRef>
          </c:cat>
          <c:val>
            <c:numRef>
              <c:f>'Ark1'!$C$100:$AV$100</c:f>
              <c:numCache>
                <c:formatCode>0.0</c:formatCode>
                <c:ptCount val="46"/>
                <c:pt idx="0">
                  <c:v>107.42857142857143</c:v>
                </c:pt>
                <c:pt idx="1">
                  <c:v>101.0752688172043</c:v>
                </c:pt>
                <c:pt idx="2">
                  <c:v>97.395833333333343</c:v>
                </c:pt>
                <c:pt idx="3">
                  <c:v>85.377358490566039</c:v>
                </c:pt>
                <c:pt idx="4">
                  <c:v>84.05797101449275</c:v>
                </c:pt>
                <c:pt idx="5">
                  <c:v>90.594059405940598</c:v>
                </c:pt>
                <c:pt idx="6">
                  <c:v>98.5</c:v>
                </c:pt>
                <c:pt idx="7">
                  <c:v>96.875</c:v>
                </c:pt>
                <c:pt idx="8">
                  <c:v>93.84615384615384</c:v>
                </c:pt>
                <c:pt idx="9">
                  <c:v>87.244897959183675</c:v>
                </c:pt>
                <c:pt idx="10">
                  <c:v>89.473684210526315</c:v>
                </c:pt>
                <c:pt idx="11">
                  <c:v>93.75</c:v>
                </c:pt>
                <c:pt idx="12">
                  <c:v>94.285714285714278</c:v>
                </c:pt>
                <c:pt idx="13">
                  <c:v>95.857988165680467</c:v>
                </c:pt>
                <c:pt idx="14">
                  <c:v>104.51612903225806</c:v>
                </c:pt>
                <c:pt idx="15">
                  <c:v>91.304347826086953</c:v>
                </c:pt>
                <c:pt idx="16">
                  <c:v>91.780821917808225</c:v>
                </c:pt>
                <c:pt idx="17">
                  <c:v>93.333333333333329</c:v>
                </c:pt>
                <c:pt idx="18">
                  <c:v>99.300699300699307</c:v>
                </c:pt>
                <c:pt idx="19">
                  <c:v>106.56934306569343</c:v>
                </c:pt>
                <c:pt idx="20">
                  <c:v>98.540145985401466</c:v>
                </c:pt>
                <c:pt idx="21">
                  <c:v>88.805970149253739</c:v>
                </c:pt>
                <c:pt idx="22">
                  <c:v>90.579710144927532</c:v>
                </c:pt>
                <c:pt idx="23">
                  <c:v>93.939393939393938</c:v>
                </c:pt>
                <c:pt idx="24">
                  <c:v>100.77519379844961</c:v>
                </c:pt>
                <c:pt idx="25">
                  <c:v>110.65573770491804</c:v>
                </c:pt>
                <c:pt idx="26">
                  <c:v>100.82644628099173</c:v>
                </c:pt>
                <c:pt idx="27">
                  <c:v>105.26315789473684</c:v>
                </c:pt>
                <c:pt idx="28">
                  <c:v>105.88235294117648</c:v>
                </c:pt>
                <c:pt idx="29">
                  <c:v>112.00000000000001</c:v>
                </c:pt>
                <c:pt idx="30">
                  <c:v>106.60377358490567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01-428B-AEB7-E8B846C48989}"/>
            </c:ext>
          </c:extLst>
        </c:ser>
        <c:ser>
          <c:idx val="3"/>
          <c:order val="3"/>
          <c:tx>
            <c:strRef>
              <c:f>'Ark1'!$B$101</c:f>
              <c:strCache>
                <c:ptCount val="1"/>
                <c:pt idx="0">
                  <c:v>30-39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'Ark1'!$C$1:$AV$1</c:f>
              <c:numCache>
                <c:formatCode>General</c:formatCode>
                <c:ptCount val="46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  <c:pt idx="29">
                  <c:v>2022</c:v>
                </c:pt>
                <c:pt idx="30">
                  <c:v>2023</c:v>
                </c:pt>
                <c:pt idx="31">
                  <c:v>2024</c:v>
                </c:pt>
                <c:pt idx="32">
                  <c:v>2025</c:v>
                </c:pt>
                <c:pt idx="33">
                  <c:v>2026</c:v>
                </c:pt>
                <c:pt idx="34">
                  <c:v>2027</c:v>
                </c:pt>
                <c:pt idx="35">
                  <c:v>2028</c:v>
                </c:pt>
                <c:pt idx="36">
                  <c:v>2029</c:v>
                </c:pt>
                <c:pt idx="37">
                  <c:v>2030</c:v>
                </c:pt>
                <c:pt idx="38">
                  <c:v>2031</c:v>
                </c:pt>
                <c:pt idx="39">
                  <c:v>2032</c:v>
                </c:pt>
                <c:pt idx="40">
                  <c:v>2033</c:v>
                </c:pt>
                <c:pt idx="41">
                  <c:v>2034</c:v>
                </c:pt>
                <c:pt idx="42">
                  <c:v>2035</c:v>
                </c:pt>
                <c:pt idx="43">
                  <c:v>2036</c:v>
                </c:pt>
                <c:pt idx="44">
                  <c:v>2037</c:v>
                </c:pt>
                <c:pt idx="45">
                  <c:v>2038</c:v>
                </c:pt>
              </c:numCache>
            </c:numRef>
          </c:cat>
          <c:val>
            <c:numRef>
              <c:f>'Ark1'!$C$101:$AV$101</c:f>
              <c:numCache>
                <c:formatCode>General</c:formatCode>
                <c:ptCount val="46"/>
                <c:pt idx="30" formatCode="0.0">
                  <c:v>106.60377358490567</c:v>
                </c:pt>
                <c:pt idx="31" formatCode="0.0">
                  <c:v>121.64948453608247</c:v>
                </c:pt>
                <c:pt idx="32" formatCode="0.0">
                  <c:v>114.42307692307692</c:v>
                </c:pt>
                <c:pt idx="33" formatCode="0.0">
                  <c:v>112.26415094339623</c:v>
                </c:pt>
                <c:pt idx="34" formatCode="0.0">
                  <c:v>101.7391304347826</c:v>
                </c:pt>
                <c:pt idx="35" formatCode="0.0">
                  <c:v>100.83333333333333</c:v>
                </c:pt>
                <c:pt idx="36" formatCode="0.0">
                  <c:v>103.27868852459017</c:v>
                </c:pt>
                <c:pt idx="37" formatCode="0.0">
                  <c:v>101.62601626016261</c:v>
                </c:pt>
                <c:pt idx="38" formatCode="0.0">
                  <c:v>103.17460317460319</c:v>
                </c:pt>
                <c:pt idx="39" formatCode="0.0">
                  <c:v>103.125</c:v>
                </c:pt>
                <c:pt idx="40" formatCode="0.0">
                  <c:v>105.60000000000001</c:v>
                </c:pt>
                <c:pt idx="41" formatCode="0.0">
                  <c:v>110.4</c:v>
                </c:pt>
                <c:pt idx="42" formatCode="0.0">
                  <c:v>111.20000000000002</c:v>
                </c:pt>
                <c:pt idx="43" formatCode="0.0">
                  <c:v>113.00813008130082</c:v>
                </c:pt>
                <c:pt idx="44" formatCode="0.0">
                  <c:v>115.12605042016806</c:v>
                </c:pt>
                <c:pt idx="45" formatCode="0.0">
                  <c:v>112.60504201680672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701-428B-AEB7-E8B846C489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4007263"/>
        <c:axId val="2130815727"/>
      </c:lineChart>
      <c:catAx>
        <c:axId val="674007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0815727"/>
        <c:crosses val="autoZero"/>
        <c:auto val="1"/>
        <c:lblAlgn val="ctr"/>
        <c:lblOffset val="100"/>
        <c:noMultiLvlLbl val="0"/>
      </c:catAx>
      <c:valAx>
        <c:axId val="2130815727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kvinner per 100 menn</a:t>
                </a:r>
              </a:p>
            </c:rich>
          </c:tx>
          <c:layout>
            <c:manualLayout>
              <c:xMode val="edge"/>
              <c:yMode val="edge"/>
              <c:x val="1.3943357033380616E-2"/>
              <c:y val="0.319892952434191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4007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dirty="0">
                <a:solidFill>
                  <a:schemeClr val="accent1"/>
                </a:solidFill>
              </a:rPr>
              <a:t>Sysselsette etter </a:t>
            </a:r>
            <a:r>
              <a:rPr lang="nb-NO" sz="2000" b="1" dirty="0" err="1">
                <a:solidFill>
                  <a:schemeClr val="accent1"/>
                </a:solidFill>
              </a:rPr>
              <a:t>arbeidsstad</a:t>
            </a:r>
            <a:r>
              <a:rPr lang="nb-NO" sz="2000" b="1" dirty="0">
                <a:solidFill>
                  <a:schemeClr val="accent1"/>
                </a:solidFill>
              </a:rPr>
              <a:t> per 4.kvartal, indeksert</a:t>
            </a:r>
            <a:r>
              <a:rPr lang="nb-NO" sz="2000" b="1" baseline="0" dirty="0">
                <a:solidFill>
                  <a:schemeClr val="accent1"/>
                </a:solidFill>
              </a:rPr>
              <a:t> (tal sysselsette år 2008 = 100 prosent)</a:t>
            </a:r>
            <a:endParaRPr lang="nb-NO" sz="2000" b="1" dirty="0">
              <a:solidFill>
                <a:schemeClr val="accent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SysselsatteArb!$A$67</c:f>
              <c:strCache>
                <c:ptCount val="1"/>
                <c:pt idx="0">
                  <c:v>Fjord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SysselsatteArb!$B$41:$P$41</c:f>
              <c:numCache>
                <c:formatCode>General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SysselsatteArb!$B$67:$P$67</c:f>
              <c:numCache>
                <c:formatCode>#\ ##0.0</c:formatCode>
                <c:ptCount val="15"/>
                <c:pt idx="0" formatCode="#,##0">
                  <c:v>100</c:v>
                </c:pt>
                <c:pt idx="1">
                  <c:v>93.894165535956574</c:v>
                </c:pt>
                <c:pt idx="2">
                  <c:v>97.28629579375847</c:v>
                </c:pt>
                <c:pt idx="3">
                  <c:v>101.49253731343283</c:v>
                </c:pt>
                <c:pt idx="4">
                  <c:v>97.150610583446394</c:v>
                </c:pt>
                <c:pt idx="5">
                  <c:v>91.180461329715058</c:v>
                </c:pt>
                <c:pt idx="6">
                  <c:v>90.298507462686558</c:v>
                </c:pt>
                <c:pt idx="7">
                  <c:v>84.396200814111253</c:v>
                </c:pt>
                <c:pt idx="8">
                  <c:v>87.449118046132966</c:v>
                </c:pt>
                <c:pt idx="9">
                  <c:v>85.820895522388057</c:v>
                </c:pt>
                <c:pt idx="10">
                  <c:v>89.280868385345997</c:v>
                </c:pt>
                <c:pt idx="11">
                  <c:v>86.974219810040708</c:v>
                </c:pt>
                <c:pt idx="12">
                  <c:v>85.006784260515602</c:v>
                </c:pt>
                <c:pt idx="13">
                  <c:v>87.788331071913163</c:v>
                </c:pt>
                <c:pt idx="14">
                  <c:v>87.177747625508815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75D6-4107-9D41-932954C34981}"/>
            </c:ext>
          </c:extLst>
        </c:ser>
        <c:ser>
          <c:idx val="1"/>
          <c:order val="1"/>
          <c:tx>
            <c:strRef>
              <c:f>SysselsatteArb!$A$69</c:f>
              <c:strCache>
                <c:ptCount val="1"/>
                <c:pt idx="0">
                  <c:v>Møre og Romsdal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SysselsatteArb!$B$41:$P$41</c:f>
              <c:numCache>
                <c:formatCode>General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SysselsatteArb!$B$69:$P$69</c:f>
              <c:numCache>
                <c:formatCode>#\ ##0.0</c:formatCode>
                <c:ptCount val="15"/>
                <c:pt idx="0" formatCode="#,##0">
                  <c:v>100</c:v>
                </c:pt>
                <c:pt idx="1">
                  <c:v>99.310064611732088</c:v>
                </c:pt>
                <c:pt idx="2">
                  <c:v>100.06453206287495</c:v>
                </c:pt>
                <c:pt idx="3">
                  <c:v>101.47706721691537</c:v>
                </c:pt>
                <c:pt idx="4">
                  <c:v>102.41955401174324</c:v>
                </c:pt>
                <c:pt idx="5">
                  <c:v>103.07841840677507</c:v>
                </c:pt>
                <c:pt idx="6">
                  <c:v>104.11252479704268</c:v>
                </c:pt>
                <c:pt idx="7">
                  <c:v>101.22610919462392</c:v>
                </c:pt>
                <c:pt idx="8">
                  <c:v>100.83333997243446</c:v>
                </c:pt>
                <c:pt idx="9">
                  <c:v>101.02773285319354</c:v>
                </c:pt>
                <c:pt idx="10">
                  <c:v>102.1454919175583</c:v>
                </c:pt>
                <c:pt idx="11">
                  <c:v>102.48169599821541</c:v>
                </c:pt>
                <c:pt idx="12">
                  <c:v>101.49539113600332</c:v>
                </c:pt>
                <c:pt idx="13">
                  <c:v>103.87670392530215</c:v>
                </c:pt>
                <c:pt idx="14">
                  <c:v>104.9849026840558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5D6-4107-9D41-932954C34981}"/>
            </c:ext>
          </c:extLst>
        </c:ser>
        <c:ser>
          <c:idx val="2"/>
          <c:order val="2"/>
          <c:tx>
            <c:strRef>
              <c:f>SysselsatteArb!$A$70</c:f>
              <c:strCache>
                <c:ptCount val="1"/>
                <c:pt idx="0">
                  <c:v>Landet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SysselsatteArb!$B$41:$P$41</c:f>
              <c:numCache>
                <c:formatCode>General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SysselsatteArb!$B$70:$P$70</c:f>
              <c:numCache>
                <c:formatCode>#\ ##0.0</c:formatCode>
                <c:ptCount val="15"/>
                <c:pt idx="0" formatCode="#,##0">
                  <c:v>100</c:v>
                </c:pt>
                <c:pt idx="1">
                  <c:v>98.891089548083343</c:v>
                </c:pt>
                <c:pt idx="2">
                  <c:v>99.683089234420109</c:v>
                </c:pt>
                <c:pt idx="3">
                  <c:v>101.46534595431844</c:v>
                </c:pt>
                <c:pt idx="4">
                  <c:v>102.53465246152378</c:v>
                </c:pt>
                <c:pt idx="5">
                  <c:v>103.72273119891834</c:v>
                </c:pt>
                <c:pt idx="6">
                  <c:v>104.95049308891363</c:v>
                </c:pt>
                <c:pt idx="7">
                  <c:v>102.85397906773106</c:v>
                </c:pt>
                <c:pt idx="8">
                  <c:v>103.51100851049168</c:v>
                </c:pt>
                <c:pt idx="9">
                  <c:v>104.84340402241425</c:v>
                </c:pt>
                <c:pt idx="10">
                  <c:v>106.27512622767279</c:v>
                </c:pt>
                <c:pt idx="11">
                  <c:v>107.34395748754159</c:v>
                </c:pt>
                <c:pt idx="12">
                  <c:v>106.19964110905303</c:v>
                </c:pt>
                <c:pt idx="13">
                  <c:v>109.39310519084943</c:v>
                </c:pt>
                <c:pt idx="14">
                  <c:v>111.6108072828486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75D6-4107-9D41-932954C349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21750000"/>
        <c:axId val="526963520"/>
      </c:lineChart>
      <c:catAx>
        <c:axId val="14217500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År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6963520"/>
        <c:crosses val="autoZero"/>
        <c:auto val="1"/>
        <c:lblAlgn val="ctr"/>
        <c:lblOffset val="100"/>
        <c:noMultiLvlLbl val="0"/>
      </c:catAx>
      <c:valAx>
        <c:axId val="52696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Prosent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21750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dirty="0"/>
              <a:t>Arbeidsplassdekning per 4.</a:t>
            </a:r>
            <a:r>
              <a:rPr lang="nb-NO" sz="2400" baseline="0" dirty="0"/>
              <a:t> kvartal </a:t>
            </a:r>
            <a:r>
              <a:rPr lang="nb-NO" sz="2400" dirty="0"/>
              <a:t>2018 og 2022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Sysselsatte!$H$4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0" tIns="0" rIns="7200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Sysselsatte!$G$5:$G$30</c:f>
              <c:strCache>
                <c:ptCount val="26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</c:v>
                </c:pt>
                <c:pt idx="5">
                  <c:v>Herøy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</c:strCache>
            </c:strRef>
          </c:cat>
          <c:val>
            <c:numRef>
              <c:f>Sysselsatte!$H$5:$H$30</c:f>
              <c:numCache>
                <c:formatCode>0.0</c:formatCode>
                <c:ptCount val="26"/>
                <c:pt idx="0">
                  <c:v>98.498155629720713</c:v>
                </c:pt>
                <c:pt idx="1">
                  <c:v>115.95692002971033</c:v>
                </c:pt>
                <c:pt idx="2">
                  <c:v>106.64224086987353</c:v>
                </c:pt>
                <c:pt idx="3">
                  <c:v>87.933247753530168</c:v>
                </c:pt>
                <c:pt idx="4">
                  <c:v>94.566098945660983</c:v>
                </c:pt>
                <c:pt idx="5">
                  <c:v>92.979256895372686</c:v>
                </c:pt>
                <c:pt idx="6">
                  <c:v>104.80055658627086</c:v>
                </c:pt>
                <c:pt idx="7">
                  <c:v>78.298045602605853</c:v>
                </c:pt>
                <c:pt idx="8">
                  <c:v>84.318389752973474</c:v>
                </c:pt>
                <c:pt idx="9">
                  <c:v>104.29671665991083</c:v>
                </c:pt>
                <c:pt idx="10">
                  <c:v>92.164273116654073</c:v>
                </c:pt>
                <c:pt idx="11">
                  <c:v>65.713074803983886</c:v>
                </c:pt>
                <c:pt idx="12">
                  <c:v>62.317130722038698</c:v>
                </c:pt>
                <c:pt idx="13">
                  <c:v>89.420731707317074</c:v>
                </c:pt>
                <c:pt idx="14">
                  <c:v>93.061115559113958</c:v>
                </c:pt>
                <c:pt idx="15">
                  <c:v>77.817962628089219</c:v>
                </c:pt>
                <c:pt idx="16">
                  <c:v>75.759668508287291</c:v>
                </c:pt>
                <c:pt idx="17">
                  <c:v>65.296803652968038</c:v>
                </c:pt>
                <c:pt idx="18">
                  <c:v>74.327122153209103</c:v>
                </c:pt>
                <c:pt idx="19">
                  <c:v>107.63248847926268</c:v>
                </c:pt>
                <c:pt idx="20">
                  <c:v>100.60851926977688</c:v>
                </c:pt>
                <c:pt idx="21">
                  <c:v>105.95238095238095</c:v>
                </c:pt>
                <c:pt idx="22">
                  <c:v>94.634703196347033</c:v>
                </c:pt>
                <c:pt idx="23">
                  <c:v>98.955253301793817</c:v>
                </c:pt>
                <c:pt idx="24">
                  <c:v>98.94736842105263</c:v>
                </c:pt>
                <c:pt idx="25">
                  <c:v>71.046049727821099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C5-4153-A740-0C1CBC36B5F2}"/>
            </c:ext>
          </c:extLst>
        </c:ser>
        <c:ser>
          <c:idx val="1"/>
          <c:order val="1"/>
          <c:tx>
            <c:strRef>
              <c:f>Sysselsatte!$I$4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Sysselsatte!$G$5:$G$30</c:f>
              <c:strCache>
                <c:ptCount val="26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</c:v>
                </c:pt>
                <c:pt idx="5">
                  <c:v>Herøy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</c:strCache>
            </c:strRef>
          </c:cat>
          <c:val>
            <c:numRef>
              <c:f>Sysselsatte!$I$5:$I$30</c:f>
              <c:numCache>
                <c:formatCode>0.0</c:formatCode>
                <c:ptCount val="26"/>
                <c:pt idx="0">
                  <c:v>97.881247330200779</c:v>
                </c:pt>
                <c:pt idx="1">
                  <c:v>117.7464958190459</c:v>
                </c:pt>
                <c:pt idx="2">
                  <c:v>106.7242442936459</c:v>
                </c:pt>
                <c:pt idx="3">
                  <c:v>86.099585062240664</c:v>
                </c:pt>
                <c:pt idx="4">
                  <c:v>102.87891617273498</c:v>
                </c:pt>
                <c:pt idx="5">
                  <c:v>101.46594497068109</c:v>
                </c:pt>
                <c:pt idx="6">
                  <c:v>106.29612546125462</c:v>
                </c:pt>
                <c:pt idx="7">
                  <c:v>74.128142741281422</c:v>
                </c:pt>
                <c:pt idx="8">
                  <c:v>85.724664002905925</c:v>
                </c:pt>
                <c:pt idx="9">
                  <c:v>103.24568611339359</c:v>
                </c:pt>
                <c:pt idx="10">
                  <c:v>94.055147988869209</c:v>
                </c:pt>
                <c:pt idx="11">
                  <c:v>63.533910243509759</c:v>
                </c:pt>
                <c:pt idx="12">
                  <c:v>61.708720672864096</c:v>
                </c:pt>
                <c:pt idx="13">
                  <c:v>84.577828834003441</c:v>
                </c:pt>
                <c:pt idx="14">
                  <c:v>92.869127516778519</c:v>
                </c:pt>
                <c:pt idx="15">
                  <c:v>71.049661399548526</c:v>
                </c:pt>
                <c:pt idx="16">
                  <c:v>78.559117545673899</c:v>
                </c:pt>
                <c:pt idx="17">
                  <c:v>66.198224852071007</c:v>
                </c:pt>
                <c:pt idx="18">
                  <c:v>71.222527472527474</c:v>
                </c:pt>
                <c:pt idx="19">
                  <c:v>104.60680751173709</c:v>
                </c:pt>
                <c:pt idx="20">
                  <c:v>99.182004089979557</c:v>
                </c:pt>
                <c:pt idx="21">
                  <c:v>101.09789569990852</c:v>
                </c:pt>
                <c:pt idx="22">
                  <c:v>94.019138755980862</c:v>
                </c:pt>
                <c:pt idx="23">
                  <c:v>100.76279069767442</c:v>
                </c:pt>
                <c:pt idx="24">
                  <c:v>98.846153846153854</c:v>
                </c:pt>
                <c:pt idx="25">
                  <c:v>69.186465082793376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C5-4153-A740-0C1CBC36B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4405280"/>
        <c:axId val="984407776"/>
      </c:barChart>
      <c:catAx>
        <c:axId val="98440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84407776"/>
        <c:crosses val="autoZero"/>
        <c:auto val="1"/>
        <c:lblAlgn val="ctr"/>
        <c:lblOffset val="100"/>
        <c:noMultiLvlLbl val="0"/>
      </c:catAx>
      <c:valAx>
        <c:axId val="984407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dirty="0" err="1"/>
                  <a:t>Prosent</a:t>
                </a:r>
                <a:r>
                  <a:rPr lang="en-US" sz="900" dirty="0"/>
                  <a:t> (</a:t>
                </a:r>
                <a:r>
                  <a:rPr lang="en-US" sz="900" dirty="0" err="1"/>
                  <a:t>tal</a:t>
                </a:r>
                <a:r>
                  <a:rPr lang="en-US" sz="900" dirty="0"/>
                  <a:t> </a:t>
                </a:r>
                <a:r>
                  <a:rPr lang="en-US" sz="900" dirty="0" err="1"/>
                  <a:t>sysselsette</a:t>
                </a:r>
                <a:r>
                  <a:rPr lang="en-US" sz="900" dirty="0"/>
                  <a:t> </a:t>
                </a:r>
                <a:r>
                  <a:rPr lang="en-US" sz="900" dirty="0" err="1"/>
                  <a:t>etter</a:t>
                </a:r>
                <a:r>
                  <a:rPr lang="en-US" sz="900" dirty="0"/>
                  <a:t> </a:t>
                </a:r>
                <a:r>
                  <a:rPr lang="en-US" sz="900" dirty="0" err="1"/>
                  <a:t>arbeidsstad</a:t>
                </a:r>
                <a:r>
                  <a:rPr lang="en-US" sz="900" dirty="0"/>
                  <a:t> </a:t>
                </a:r>
                <a:r>
                  <a:rPr lang="en-US" sz="900" dirty="0" err="1"/>
                  <a:t>i</a:t>
                </a:r>
                <a:r>
                  <a:rPr lang="en-US" sz="900" dirty="0"/>
                  <a:t> </a:t>
                </a:r>
                <a:r>
                  <a:rPr lang="en-US" sz="900" dirty="0" err="1"/>
                  <a:t>prosent</a:t>
                </a:r>
                <a:r>
                  <a:rPr lang="en-US" sz="900" dirty="0"/>
                  <a:t> av </a:t>
                </a:r>
                <a:r>
                  <a:rPr lang="en-US" sz="900" dirty="0" err="1"/>
                  <a:t>sysselsette</a:t>
                </a:r>
                <a:r>
                  <a:rPr lang="en-US" sz="900" dirty="0"/>
                  <a:t> </a:t>
                </a:r>
                <a:r>
                  <a:rPr lang="en-US" sz="900" dirty="0" err="1"/>
                  <a:t>etter</a:t>
                </a:r>
                <a:r>
                  <a:rPr lang="en-US" sz="900" dirty="0"/>
                  <a:t> </a:t>
                </a:r>
                <a:r>
                  <a:rPr lang="en-US" sz="900" dirty="0" err="1"/>
                  <a:t>bustad</a:t>
                </a:r>
                <a:r>
                  <a:rPr lang="en-US" sz="900" dirty="0"/>
                  <a:t>)</a:t>
                </a:r>
              </a:p>
            </c:rich>
          </c:tx>
          <c:layout>
            <c:manualLayout>
              <c:xMode val="edge"/>
              <c:yMode val="edge"/>
              <c:x val="8.8520063037437011E-3"/>
              <c:y val="0.1048387096774193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84405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baseline="0" dirty="0">
                <a:solidFill>
                  <a:schemeClr val="accent1"/>
                </a:solidFill>
                <a:effectLst/>
              </a:rPr>
              <a:t>Pendling til- og frå Fjord, hovudstraumar, sortert etter innpendling, topp 15 kommunar, per 4. kvartal 2022</a:t>
            </a:r>
            <a:endParaRPr lang="nb-NO" b="1" dirty="0">
              <a:solidFill>
                <a:schemeClr val="accent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'Ark1'!$A$52:$B$52</c:f>
              <c:strCache>
                <c:ptCount val="2"/>
                <c:pt idx="0">
                  <c:v>Fjord</c:v>
                </c:pt>
                <c:pt idx="1">
                  <c:v>Utpendling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'Ark1'!$D$3:$S$3</c:f>
              <c:strCache>
                <c:ptCount val="16"/>
                <c:pt idx="0">
                  <c:v>Ålesund</c:v>
                </c:pt>
                <c:pt idx="1">
                  <c:v>Stranda</c:v>
                </c:pt>
                <c:pt idx="2">
                  <c:v>Giske</c:v>
                </c:pt>
                <c:pt idx="3">
                  <c:v>Vestnes</c:v>
                </c:pt>
                <c:pt idx="4">
                  <c:v>Molde</c:v>
                </c:pt>
                <c:pt idx="5">
                  <c:v>Sykkylven</c:v>
                </c:pt>
                <c:pt idx="6">
                  <c:v>Sula</c:v>
                </c:pt>
                <c:pt idx="7">
                  <c:v>Oslo kommune</c:v>
                </c:pt>
                <c:pt idx="8">
                  <c:v>Rauma</c:v>
                </c:pt>
                <c:pt idx="9">
                  <c:v>Volda</c:v>
                </c:pt>
                <c:pt idx="10">
                  <c:v>Ulstein</c:v>
                </c:pt>
                <c:pt idx="11">
                  <c:v>Ørsta</c:v>
                </c:pt>
                <c:pt idx="12">
                  <c:v>Hustadvika</c:v>
                </c:pt>
                <c:pt idx="13">
                  <c:v>Skjåk</c:v>
                </c:pt>
                <c:pt idx="14">
                  <c:v>Bergen</c:v>
                </c:pt>
                <c:pt idx="15">
                  <c:v>Hareid</c:v>
                </c:pt>
              </c:strCache>
            </c:strRef>
          </c:cat>
          <c:val>
            <c:numRef>
              <c:f>'Ark1'!$D$52:$S$52</c:f>
              <c:numCache>
                <c:formatCode>General</c:formatCode>
                <c:ptCount val="16"/>
                <c:pt idx="0">
                  <c:v>-212</c:v>
                </c:pt>
                <c:pt idx="1">
                  <c:v>-73</c:v>
                </c:pt>
                <c:pt idx="2">
                  <c:v>-1</c:v>
                </c:pt>
                <c:pt idx="3">
                  <c:v>-7</c:v>
                </c:pt>
                <c:pt idx="4">
                  <c:v>-13</c:v>
                </c:pt>
                <c:pt idx="5">
                  <c:v>-2</c:v>
                </c:pt>
                <c:pt idx="6">
                  <c:v>-8</c:v>
                </c:pt>
                <c:pt idx="7">
                  <c:v>-13</c:v>
                </c:pt>
                <c:pt idx="8">
                  <c:v>-2</c:v>
                </c:pt>
                <c:pt idx="9">
                  <c:v>-3</c:v>
                </c:pt>
                <c:pt idx="10">
                  <c:v>0</c:v>
                </c:pt>
                <c:pt idx="11">
                  <c:v>-3</c:v>
                </c:pt>
                <c:pt idx="12">
                  <c:v>-2</c:v>
                </c:pt>
                <c:pt idx="13">
                  <c:v>0</c:v>
                </c:pt>
                <c:pt idx="14">
                  <c:v>-11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FA-46DA-BC90-DAB524DE2EC6}"/>
            </c:ext>
          </c:extLst>
        </c:ser>
        <c:ser>
          <c:idx val="1"/>
          <c:order val="1"/>
          <c:tx>
            <c:strRef>
              <c:f>'Ark1'!$A$53:$B$53</c:f>
              <c:strCache>
                <c:ptCount val="2"/>
                <c:pt idx="0">
                  <c:v>Fjord</c:v>
                </c:pt>
                <c:pt idx="1">
                  <c:v>Innpendling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'Ark1'!$D$3:$S$3</c:f>
              <c:strCache>
                <c:ptCount val="16"/>
                <c:pt idx="0">
                  <c:v>Ålesund</c:v>
                </c:pt>
                <c:pt idx="1">
                  <c:v>Stranda</c:v>
                </c:pt>
                <c:pt idx="2">
                  <c:v>Giske</c:v>
                </c:pt>
                <c:pt idx="3">
                  <c:v>Vestnes</c:v>
                </c:pt>
                <c:pt idx="4">
                  <c:v>Molde</c:v>
                </c:pt>
                <c:pt idx="5">
                  <c:v>Sykkylven</c:v>
                </c:pt>
                <c:pt idx="6">
                  <c:v>Sula</c:v>
                </c:pt>
                <c:pt idx="7">
                  <c:v>Oslo kommune</c:v>
                </c:pt>
                <c:pt idx="8">
                  <c:v>Rauma</c:v>
                </c:pt>
                <c:pt idx="9">
                  <c:v>Volda</c:v>
                </c:pt>
                <c:pt idx="10">
                  <c:v>Ulstein</c:v>
                </c:pt>
                <c:pt idx="11">
                  <c:v>Ørsta</c:v>
                </c:pt>
                <c:pt idx="12">
                  <c:v>Hustadvika</c:v>
                </c:pt>
                <c:pt idx="13">
                  <c:v>Skjåk</c:v>
                </c:pt>
                <c:pt idx="14">
                  <c:v>Bergen</c:v>
                </c:pt>
                <c:pt idx="15">
                  <c:v>Hareid</c:v>
                </c:pt>
              </c:strCache>
            </c:strRef>
          </c:cat>
          <c:val>
            <c:numRef>
              <c:f>'Ark1'!$D$53:$S$53</c:f>
              <c:numCache>
                <c:formatCode>General</c:formatCode>
                <c:ptCount val="16"/>
                <c:pt idx="0">
                  <c:v>146</c:v>
                </c:pt>
                <c:pt idx="1">
                  <c:v>77</c:v>
                </c:pt>
                <c:pt idx="2">
                  <c:v>26</c:v>
                </c:pt>
                <c:pt idx="3">
                  <c:v>19</c:v>
                </c:pt>
                <c:pt idx="4">
                  <c:v>13</c:v>
                </c:pt>
                <c:pt idx="5">
                  <c:v>13</c:v>
                </c:pt>
                <c:pt idx="6">
                  <c:v>11</c:v>
                </c:pt>
                <c:pt idx="7">
                  <c:v>8</c:v>
                </c:pt>
                <c:pt idx="8">
                  <c:v>7</c:v>
                </c:pt>
                <c:pt idx="9">
                  <c:v>5</c:v>
                </c:pt>
                <c:pt idx="10">
                  <c:v>5</c:v>
                </c:pt>
                <c:pt idx="11">
                  <c:v>4</c:v>
                </c:pt>
                <c:pt idx="12">
                  <c:v>3</c:v>
                </c:pt>
                <c:pt idx="13">
                  <c:v>3</c:v>
                </c:pt>
                <c:pt idx="14">
                  <c:v>2</c:v>
                </c:pt>
                <c:pt idx="1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FA-46DA-BC90-DAB524DE2E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baseline="0" dirty="0">
                <a:solidFill>
                  <a:schemeClr val="accent1"/>
                </a:solidFill>
                <a:effectLst/>
              </a:rPr>
              <a:t>Pendling til- og frå Fjord, hovudstraumar, sortert etter utpendling, topp 15 kommunar, per 4. kvartal 2022</a:t>
            </a:r>
            <a:endParaRPr lang="nb-NO" b="1" dirty="0">
              <a:solidFill>
                <a:schemeClr val="accent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'Ark1'!$A$52:$B$52</c:f>
              <c:strCache>
                <c:ptCount val="2"/>
                <c:pt idx="0">
                  <c:v>Fjord</c:v>
                </c:pt>
                <c:pt idx="1">
                  <c:v>Utpendling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'Ark1'!$D$3:$S$3</c:f>
              <c:strCache>
                <c:ptCount val="16"/>
                <c:pt idx="0">
                  <c:v>Ålesund</c:v>
                </c:pt>
                <c:pt idx="1">
                  <c:v>Stranda</c:v>
                </c:pt>
                <c:pt idx="2">
                  <c:v>Oslo kommune</c:v>
                </c:pt>
                <c:pt idx="3">
                  <c:v>Molde</c:v>
                </c:pt>
                <c:pt idx="4">
                  <c:v>Bergen</c:v>
                </c:pt>
                <c:pt idx="5">
                  <c:v>Sula</c:v>
                </c:pt>
                <c:pt idx="6">
                  <c:v>Vestnes</c:v>
                </c:pt>
                <c:pt idx="7">
                  <c:v>Trondheim</c:v>
                </c:pt>
                <c:pt idx="8">
                  <c:v>Volda</c:v>
                </c:pt>
                <c:pt idx="9">
                  <c:v>Ørsta</c:v>
                </c:pt>
                <c:pt idx="10">
                  <c:v>Stavanger</c:v>
                </c:pt>
                <c:pt idx="11">
                  <c:v>Sunnfjord</c:v>
                </c:pt>
                <c:pt idx="12">
                  <c:v>Sandnes</c:v>
                </c:pt>
                <c:pt idx="13">
                  <c:v>Herøy (Møre og Romsdal)</c:v>
                </c:pt>
                <c:pt idx="14">
                  <c:v>Kinn</c:v>
                </c:pt>
                <c:pt idx="15">
                  <c:v>Sykkylven</c:v>
                </c:pt>
              </c:strCache>
            </c:strRef>
          </c:cat>
          <c:val>
            <c:numRef>
              <c:f>'Ark1'!$D$52:$S$52</c:f>
              <c:numCache>
                <c:formatCode>General</c:formatCode>
                <c:ptCount val="16"/>
                <c:pt idx="0">
                  <c:v>-212</c:v>
                </c:pt>
                <c:pt idx="1">
                  <c:v>-73</c:v>
                </c:pt>
                <c:pt idx="2">
                  <c:v>-13</c:v>
                </c:pt>
                <c:pt idx="3">
                  <c:v>-13</c:v>
                </c:pt>
                <c:pt idx="4">
                  <c:v>-11</c:v>
                </c:pt>
                <c:pt idx="5">
                  <c:v>-8</c:v>
                </c:pt>
                <c:pt idx="6">
                  <c:v>-7</c:v>
                </c:pt>
                <c:pt idx="7">
                  <c:v>-5</c:v>
                </c:pt>
                <c:pt idx="8">
                  <c:v>-3</c:v>
                </c:pt>
                <c:pt idx="9">
                  <c:v>-3</c:v>
                </c:pt>
                <c:pt idx="10">
                  <c:v>-3</c:v>
                </c:pt>
                <c:pt idx="11">
                  <c:v>-3</c:v>
                </c:pt>
                <c:pt idx="12">
                  <c:v>-3</c:v>
                </c:pt>
                <c:pt idx="13">
                  <c:v>-2</c:v>
                </c:pt>
                <c:pt idx="14">
                  <c:v>-2</c:v>
                </c:pt>
                <c:pt idx="15">
                  <c:v>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71-48B7-BD18-C0678E60424C}"/>
            </c:ext>
          </c:extLst>
        </c:ser>
        <c:ser>
          <c:idx val="1"/>
          <c:order val="1"/>
          <c:tx>
            <c:strRef>
              <c:f>'Ark1'!$A$53:$B$53</c:f>
              <c:strCache>
                <c:ptCount val="2"/>
                <c:pt idx="0">
                  <c:v>Fjord</c:v>
                </c:pt>
                <c:pt idx="1">
                  <c:v>Innpendling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'Ark1'!$D$3:$S$3</c:f>
              <c:strCache>
                <c:ptCount val="16"/>
                <c:pt idx="0">
                  <c:v>Ålesund</c:v>
                </c:pt>
                <c:pt idx="1">
                  <c:v>Stranda</c:v>
                </c:pt>
                <c:pt idx="2">
                  <c:v>Oslo kommune</c:v>
                </c:pt>
                <c:pt idx="3">
                  <c:v>Molde</c:v>
                </c:pt>
                <c:pt idx="4">
                  <c:v>Bergen</c:v>
                </c:pt>
                <c:pt idx="5">
                  <c:v>Sula</c:v>
                </c:pt>
                <c:pt idx="6">
                  <c:v>Vestnes</c:v>
                </c:pt>
                <c:pt idx="7">
                  <c:v>Trondheim</c:v>
                </c:pt>
                <c:pt idx="8">
                  <c:v>Volda</c:v>
                </c:pt>
                <c:pt idx="9">
                  <c:v>Ørsta</c:v>
                </c:pt>
                <c:pt idx="10">
                  <c:v>Stavanger</c:v>
                </c:pt>
                <c:pt idx="11">
                  <c:v>Sunnfjord</c:v>
                </c:pt>
                <c:pt idx="12">
                  <c:v>Sandnes</c:v>
                </c:pt>
                <c:pt idx="13">
                  <c:v>Herøy (Møre og Romsdal)</c:v>
                </c:pt>
                <c:pt idx="14">
                  <c:v>Kinn</c:v>
                </c:pt>
                <c:pt idx="15">
                  <c:v>Sykkylven</c:v>
                </c:pt>
              </c:strCache>
            </c:strRef>
          </c:cat>
          <c:val>
            <c:numRef>
              <c:f>'Ark1'!$D$53:$S$53</c:f>
              <c:numCache>
                <c:formatCode>General</c:formatCode>
                <c:ptCount val="16"/>
                <c:pt idx="0">
                  <c:v>146</c:v>
                </c:pt>
                <c:pt idx="1">
                  <c:v>77</c:v>
                </c:pt>
                <c:pt idx="2">
                  <c:v>8</c:v>
                </c:pt>
                <c:pt idx="3">
                  <c:v>13</c:v>
                </c:pt>
                <c:pt idx="4">
                  <c:v>2</c:v>
                </c:pt>
                <c:pt idx="5">
                  <c:v>11</c:v>
                </c:pt>
                <c:pt idx="6">
                  <c:v>19</c:v>
                </c:pt>
                <c:pt idx="7">
                  <c:v>1</c:v>
                </c:pt>
                <c:pt idx="8">
                  <c:v>5</c:v>
                </c:pt>
                <c:pt idx="9">
                  <c:v>4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71-48B7-BD18-C0678E6042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Folketilvekst!$T$2:$U$2</c:f>
          <c:strCache>
            <c:ptCount val="2"/>
            <c:pt idx="0">
              <c:v>Fjord</c:v>
            </c:pt>
            <c:pt idx="1">
              <c:v>- Årleg endring i folketal og sysselsette etter bu- og arbeidsstad, 2009-2022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Folketilvekst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Folketilvekst!$U$3:$AH$3</c:f>
              <c:strCach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strCache>
            </c:strRef>
          </c:cat>
          <c:val>
            <c:numRef>
              <c:f>Folketilvekst!$U$4:$AH$4</c:f>
              <c:numCache>
                <c:formatCode>General</c:formatCode>
                <c:ptCount val="14"/>
                <c:pt idx="0">
                  <c:v>61</c:v>
                </c:pt>
                <c:pt idx="1">
                  <c:v>-48</c:v>
                </c:pt>
                <c:pt idx="2">
                  <c:v>-19</c:v>
                </c:pt>
                <c:pt idx="3">
                  <c:v>27</c:v>
                </c:pt>
                <c:pt idx="4">
                  <c:v>-71</c:v>
                </c:pt>
                <c:pt idx="5">
                  <c:v>-1</c:v>
                </c:pt>
                <c:pt idx="6">
                  <c:v>-47</c:v>
                </c:pt>
                <c:pt idx="7">
                  <c:v>-4</c:v>
                </c:pt>
                <c:pt idx="8">
                  <c:v>-26</c:v>
                </c:pt>
                <c:pt idx="9">
                  <c:v>-50</c:v>
                </c:pt>
                <c:pt idx="10">
                  <c:v>-43</c:v>
                </c:pt>
                <c:pt idx="11">
                  <c:v>-47</c:v>
                </c:pt>
                <c:pt idx="12">
                  <c:v>-11</c:v>
                </c:pt>
                <c:pt idx="1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F6-4B92-ABD5-25BE3B564FE0}"/>
            </c:ext>
          </c:extLst>
        </c:ser>
        <c:ser>
          <c:idx val="1"/>
          <c:order val="1"/>
          <c:tx>
            <c:v>Sysselsette etter bustad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Folketilvekst!$U$3:$AH$3</c:f>
              <c:strCach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strCache>
            </c:strRef>
          </c:cat>
          <c:val>
            <c:numRef>
              <c:f>Folketilvekst!$U$5:$AH$5</c:f>
              <c:numCache>
                <c:formatCode>General</c:formatCode>
                <c:ptCount val="14"/>
                <c:pt idx="0">
                  <c:v>-49</c:v>
                </c:pt>
                <c:pt idx="1">
                  <c:v>36</c:v>
                </c:pt>
                <c:pt idx="2">
                  <c:v>27</c:v>
                </c:pt>
                <c:pt idx="3">
                  <c:v>-4</c:v>
                </c:pt>
                <c:pt idx="4">
                  <c:v>-73</c:v>
                </c:pt>
                <c:pt idx="5">
                  <c:v>-18</c:v>
                </c:pt>
                <c:pt idx="6">
                  <c:v>-55</c:v>
                </c:pt>
                <c:pt idx="7">
                  <c:v>11</c:v>
                </c:pt>
                <c:pt idx="8">
                  <c:v>4</c:v>
                </c:pt>
                <c:pt idx="9">
                  <c:v>-11</c:v>
                </c:pt>
                <c:pt idx="10">
                  <c:v>-15</c:v>
                </c:pt>
                <c:pt idx="11">
                  <c:v>-44</c:v>
                </c:pt>
                <c:pt idx="12">
                  <c:v>39</c:v>
                </c:pt>
                <c:pt idx="13">
                  <c:v>-10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F6-4B92-ABD5-25BE3B564FE0}"/>
            </c:ext>
          </c:extLst>
        </c:ser>
        <c:ser>
          <c:idx val="2"/>
          <c:order val="2"/>
          <c:tx>
            <c:v>Sysselsette etter arbeidsstad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Folketilvekst!$U$3:$AH$3</c:f>
              <c:strCach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strCache>
            </c:strRef>
          </c:cat>
          <c:val>
            <c:numRef>
              <c:f>Folketilvekst!$U$6:$AH$6</c:f>
              <c:numCache>
                <c:formatCode>General</c:formatCode>
                <c:ptCount val="14"/>
                <c:pt idx="0">
                  <c:v>-90</c:v>
                </c:pt>
                <c:pt idx="1">
                  <c:v>50</c:v>
                </c:pt>
                <c:pt idx="2">
                  <c:v>62</c:v>
                </c:pt>
                <c:pt idx="3">
                  <c:v>-64</c:v>
                </c:pt>
                <c:pt idx="4">
                  <c:v>-88</c:v>
                </c:pt>
                <c:pt idx="5">
                  <c:v>-13</c:v>
                </c:pt>
                <c:pt idx="6">
                  <c:v>-87</c:v>
                </c:pt>
                <c:pt idx="7">
                  <c:v>45</c:v>
                </c:pt>
                <c:pt idx="8">
                  <c:v>-24</c:v>
                </c:pt>
                <c:pt idx="9">
                  <c:v>51</c:v>
                </c:pt>
                <c:pt idx="10">
                  <c:v>-34</c:v>
                </c:pt>
                <c:pt idx="11">
                  <c:v>-29</c:v>
                </c:pt>
                <c:pt idx="12">
                  <c:v>41</c:v>
                </c:pt>
                <c:pt idx="13">
                  <c:v>-9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F6-4B92-ABD5-25BE3B564F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9696288"/>
        <c:axId val="1429690048"/>
      </c:barChart>
      <c:catAx>
        <c:axId val="142969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29690048"/>
        <c:crosses val="autoZero"/>
        <c:auto val="1"/>
        <c:lblAlgn val="ctr"/>
        <c:lblOffset val="100"/>
        <c:noMultiLvlLbl val="0"/>
      </c:catAx>
      <c:valAx>
        <c:axId val="1429690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296962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dirty="0">
                <a:solidFill>
                  <a:schemeClr val="accent1"/>
                </a:solidFill>
              </a:rPr>
              <a:t>Barn og unge 1993-2023, framskriving til 2033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8.3386927906747718E-2"/>
          <c:y val="8.7403009934623133E-2"/>
          <c:w val="0.89956948158786387"/>
          <c:h val="0.76781634203619287"/>
        </c:manualLayout>
      </c:layout>
      <c:lineChart>
        <c:grouping val="standard"/>
        <c:varyColors val="0"/>
        <c:ser>
          <c:idx val="0"/>
          <c:order val="0"/>
          <c:tx>
            <c:strRef>
              <c:f>Personer1!$B$101</c:f>
              <c:strCache>
                <c:ptCount val="1"/>
                <c:pt idx="0">
                  <c:v>1-5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Personer1!$C$4:$AQ$4</c:f>
              <c:strCache>
                <c:ptCount val="41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  <c:pt idx="29">
                  <c:v>2022</c:v>
                </c:pt>
                <c:pt idx="30">
                  <c:v>2023</c:v>
                </c:pt>
                <c:pt idx="31">
                  <c:v>2024</c:v>
                </c:pt>
                <c:pt idx="32">
                  <c:v>2025</c:v>
                </c:pt>
                <c:pt idx="33">
                  <c:v>2026</c:v>
                </c:pt>
                <c:pt idx="34">
                  <c:v>2027</c:v>
                </c:pt>
                <c:pt idx="35">
                  <c:v>2028</c:v>
                </c:pt>
                <c:pt idx="36">
                  <c:v>2029</c:v>
                </c:pt>
                <c:pt idx="37">
                  <c:v>2030</c:v>
                </c:pt>
                <c:pt idx="38">
                  <c:v>2031</c:v>
                </c:pt>
                <c:pt idx="39">
                  <c:v>2032</c:v>
                </c:pt>
                <c:pt idx="40">
                  <c:v>2033</c:v>
                </c:pt>
              </c:strCache>
            </c:strRef>
          </c:cat>
          <c:val>
            <c:numRef>
              <c:f>Personer1!$C$101:$AQ$101</c:f>
              <c:numCache>
                <c:formatCode>0</c:formatCode>
                <c:ptCount val="41"/>
                <c:pt idx="0">
                  <c:v>195</c:v>
                </c:pt>
                <c:pt idx="1">
                  <c:v>182</c:v>
                </c:pt>
                <c:pt idx="2">
                  <c:v>198</c:v>
                </c:pt>
                <c:pt idx="3">
                  <c:v>189</c:v>
                </c:pt>
                <c:pt idx="4">
                  <c:v>186</c:v>
                </c:pt>
                <c:pt idx="5">
                  <c:v>200</c:v>
                </c:pt>
                <c:pt idx="6">
                  <c:v>193</c:v>
                </c:pt>
                <c:pt idx="7">
                  <c:v>192</c:v>
                </c:pt>
                <c:pt idx="8">
                  <c:v>200</c:v>
                </c:pt>
                <c:pt idx="9">
                  <c:v>199</c:v>
                </c:pt>
                <c:pt idx="10">
                  <c:v>189</c:v>
                </c:pt>
                <c:pt idx="11">
                  <c:v>194</c:v>
                </c:pt>
                <c:pt idx="12">
                  <c:v>209</c:v>
                </c:pt>
                <c:pt idx="13">
                  <c:v>207</c:v>
                </c:pt>
                <c:pt idx="14">
                  <c:v>186</c:v>
                </c:pt>
                <c:pt idx="15">
                  <c:v>160</c:v>
                </c:pt>
                <c:pt idx="16">
                  <c:v>170</c:v>
                </c:pt>
                <c:pt idx="17">
                  <c:v>178</c:v>
                </c:pt>
                <c:pt idx="18">
                  <c:v>172</c:v>
                </c:pt>
                <c:pt idx="19">
                  <c:v>162</c:v>
                </c:pt>
                <c:pt idx="20">
                  <c:v>150</c:v>
                </c:pt>
                <c:pt idx="21">
                  <c:v>148</c:v>
                </c:pt>
                <c:pt idx="22">
                  <c:v>140</c:v>
                </c:pt>
                <c:pt idx="23">
                  <c:v>124</c:v>
                </c:pt>
                <c:pt idx="24">
                  <c:v>113</c:v>
                </c:pt>
                <c:pt idx="25">
                  <c:v>108</c:v>
                </c:pt>
                <c:pt idx="26">
                  <c:v>88</c:v>
                </c:pt>
                <c:pt idx="27">
                  <c:v>91</c:v>
                </c:pt>
                <c:pt idx="28">
                  <c:v>81</c:v>
                </c:pt>
                <c:pt idx="29">
                  <c:v>91</c:v>
                </c:pt>
                <c:pt idx="30">
                  <c:v>95</c:v>
                </c:pt>
                <c:pt idx="31" formatCode="General">
                  <c:v>94</c:v>
                </c:pt>
                <c:pt idx="32" formatCode="General">
                  <c:v>96</c:v>
                </c:pt>
                <c:pt idx="33" formatCode="General">
                  <c:v>105</c:v>
                </c:pt>
                <c:pt idx="34" formatCode="General">
                  <c:v>103</c:v>
                </c:pt>
                <c:pt idx="35" formatCode="General">
                  <c:v>105</c:v>
                </c:pt>
                <c:pt idx="36" formatCode="General">
                  <c:v>105</c:v>
                </c:pt>
                <c:pt idx="37" formatCode="General">
                  <c:v>106</c:v>
                </c:pt>
                <c:pt idx="38" formatCode="General">
                  <c:v>110</c:v>
                </c:pt>
                <c:pt idx="39" formatCode="General">
                  <c:v>114</c:v>
                </c:pt>
                <c:pt idx="40" formatCode="General">
                  <c:v>115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CC-40BD-8DEE-C0A4CC756C9A}"/>
            </c:ext>
          </c:extLst>
        </c:ser>
        <c:ser>
          <c:idx val="1"/>
          <c:order val="1"/>
          <c:tx>
            <c:strRef>
              <c:f>Personer1!$B$102</c:f>
              <c:strCache>
                <c:ptCount val="1"/>
                <c:pt idx="0">
                  <c:v>6-12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Personer1!$C$4:$AQ$4</c:f>
              <c:strCache>
                <c:ptCount val="41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  <c:pt idx="29">
                  <c:v>2022</c:v>
                </c:pt>
                <c:pt idx="30">
                  <c:v>2023</c:v>
                </c:pt>
                <c:pt idx="31">
                  <c:v>2024</c:v>
                </c:pt>
                <c:pt idx="32">
                  <c:v>2025</c:v>
                </c:pt>
                <c:pt idx="33">
                  <c:v>2026</c:v>
                </c:pt>
                <c:pt idx="34">
                  <c:v>2027</c:v>
                </c:pt>
                <c:pt idx="35">
                  <c:v>2028</c:v>
                </c:pt>
                <c:pt idx="36">
                  <c:v>2029</c:v>
                </c:pt>
                <c:pt idx="37">
                  <c:v>2030</c:v>
                </c:pt>
                <c:pt idx="38">
                  <c:v>2031</c:v>
                </c:pt>
                <c:pt idx="39">
                  <c:v>2032</c:v>
                </c:pt>
                <c:pt idx="40">
                  <c:v>2033</c:v>
                </c:pt>
              </c:strCache>
            </c:strRef>
          </c:cat>
          <c:val>
            <c:numRef>
              <c:f>Personer1!$C$102:$AQ$102</c:f>
              <c:numCache>
                <c:formatCode>0</c:formatCode>
                <c:ptCount val="41"/>
                <c:pt idx="0">
                  <c:v>279</c:v>
                </c:pt>
                <c:pt idx="1">
                  <c:v>273</c:v>
                </c:pt>
                <c:pt idx="2">
                  <c:v>276</c:v>
                </c:pt>
                <c:pt idx="3">
                  <c:v>286</c:v>
                </c:pt>
                <c:pt idx="4">
                  <c:v>281</c:v>
                </c:pt>
                <c:pt idx="5">
                  <c:v>279</c:v>
                </c:pt>
                <c:pt idx="6">
                  <c:v>275</c:v>
                </c:pt>
                <c:pt idx="7">
                  <c:v>279</c:v>
                </c:pt>
                <c:pt idx="8">
                  <c:v>283</c:v>
                </c:pt>
                <c:pt idx="9">
                  <c:v>280</c:v>
                </c:pt>
                <c:pt idx="10">
                  <c:v>269</c:v>
                </c:pt>
                <c:pt idx="11">
                  <c:v>255</c:v>
                </c:pt>
                <c:pt idx="12">
                  <c:v>259</c:v>
                </c:pt>
                <c:pt idx="13">
                  <c:v>264</c:v>
                </c:pt>
                <c:pt idx="14">
                  <c:v>288</c:v>
                </c:pt>
                <c:pt idx="15">
                  <c:v>290</c:v>
                </c:pt>
                <c:pt idx="16">
                  <c:v>295</c:v>
                </c:pt>
                <c:pt idx="17">
                  <c:v>292</c:v>
                </c:pt>
                <c:pt idx="18">
                  <c:v>292</c:v>
                </c:pt>
                <c:pt idx="19">
                  <c:v>279</c:v>
                </c:pt>
                <c:pt idx="20">
                  <c:v>281</c:v>
                </c:pt>
                <c:pt idx="21">
                  <c:v>263</c:v>
                </c:pt>
                <c:pt idx="22">
                  <c:v>260</c:v>
                </c:pt>
                <c:pt idx="23">
                  <c:v>253</c:v>
                </c:pt>
                <c:pt idx="24">
                  <c:v>238</c:v>
                </c:pt>
                <c:pt idx="25">
                  <c:v>233</c:v>
                </c:pt>
                <c:pt idx="26">
                  <c:v>227</c:v>
                </c:pt>
                <c:pt idx="27">
                  <c:v>206</c:v>
                </c:pt>
                <c:pt idx="28">
                  <c:v>189</c:v>
                </c:pt>
                <c:pt idx="29">
                  <c:v>175</c:v>
                </c:pt>
                <c:pt idx="30">
                  <c:v>167</c:v>
                </c:pt>
                <c:pt idx="31" formatCode="General">
                  <c:v>160</c:v>
                </c:pt>
                <c:pt idx="32" formatCode="General">
                  <c:v>163</c:v>
                </c:pt>
                <c:pt idx="33" formatCode="General">
                  <c:v>141</c:v>
                </c:pt>
                <c:pt idx="34" formatCode="General">
                  <c:v>146</c:v>
                </c:pt>
                <c:pt idx="35" formatCode="General">
                  <c:v>143</c:v>
                </c:pt>
                <c:pt idx="36" formatCode="General">
                  <c:v>149</c:v>
                </c:pt>
                <c:pt idx="37" formatCode="General">
                  <c:v>150</c:v>
                </c:pt>
                <c:pt idx="38" formatCode="General">
                  <c:v>150</c:v>
                </c:pt>
                <c:pt idx="39" formatCode="General">
                  <c:v>151</c:v>
                </c:pt>
                <c:pt idx="40" formatCode="General">
                  <c:v>163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CC-40BD-8DEE-C0A4CC756C9A}"/>
            </c:ext>
          </c:extLst>
        </c:ser>
        <c:ser>
          <c:idx val="2"/>
          <c:order val="2"/>
          <c:tx>
            <c:strRef>
              <c:f>Personer1!$B$103</c:f>
              <c:strCache>
                <c:ptCount val="1"/>
                <c:pt idx="0">
                  <c:v>13-15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Personer1!$C$4:$AQ$4</c:f>
              <c:strCache>
                <c:ptCount val="41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  <c:pt idx="29">
                  <c:v>2022</c:v>
                </c:pt>
                <c:pt idx="30">
                  <c:v>2023</c:v>
                </c:pt>
                <c:pt idx="31">
                  <c:v>2024</c:v>
                </c:pt>
                <c:pt idx="32">
                  <c:v>2025</c:v>
                </c:pt>
                <c:pt idx="33">
                  <c:v>2026</c:v>
                </c:pt>
                <c:pt idx="34">
                  <c:v>2027</c:v>
                </c:pt>
                <c:pt idx="35">
                  <c:v>2028</c:v>
                </c:pt>
                <c:pt idx="36">
                  <c:v>2029</c:v>
                </c:pt>
                <c:pt idx="37">
                  <c:v>2030</c:v>
                </c:pt>
                <c:pt idx="38">
                  <c:v>2031</c:v>
                </c:pt>
                <c:pt idx="39">
                  <c:v>2032</c:v>
                </c:pt>
                <c:pt idx="40">
                  <c:v>2033</c:v>
                </c:pt>
              </c:strCache>
            </c:strRef>
          </c:cat>
          <c:val>
            <c:numRef>
              <c:f>Personer1!$C$103:$AQ$103</c:f>
              <c:numCache>
                <c:formatCode>0</c:formatCode>
                <c:ptCount val="41"/>
                <c:pt idx="0">
                  <c:v>139</c:v>
                </c:pt>
                <c:pt idx="1">
                  <c:v>140</c:v>
                </c:pt>
                <c:pt idx="2">
                  <c:v>126</c:v>
                </c:pt>
                <c:pt idx="3">
                  <c:v>120</c:v>
                </c:pt>
                <c:pt idx="4">
                  <c:v>120</c:v>
                </c:pt>
                <c:pt idx="5">
                  <c:v>133</c:v>
                </c:pt>
                <c:pt idx="6">
                  <c:v>130</c:v>
                </c:pt>
                <c:pt idx="7">
                  <c:v>121</c:v>
                </c:pt>
                <c:pt idx="8">
                  <c:v>115</c:v>
                </c:pt>
                <c:pt idx="9">
                  <c:v>111</c:v>
                </c:pt>
                <c:pt idx="10">
                  <c:v>132</c:v>
                </c:pt>
                <c:pt idx="11">
                  <c:v>123</c:v>
                </c:pt>
                <c:pt idx="12">
                  <c:v>125</c:v>
                </c:pt>
                <c:pt idx="13">
                  <c:v>102</c:v>
                </c:pt>
                <c:pt idx="14">
                  <c:v>104</c:v>
                </c:pt>
                <c:pt idx="15">
                  <c:v>103</c:v>
                </c:pt>
                <c:pt idx="16">
                  <c:v>113</c:v>
                </c:pt>
                <c:pt idx="17">
                  <c:v>124</c:v>
                </c:pt>
                <c:pt idx="18">
                  <c:v>120</c:v>
                </c:pt>
                <c:pt idx="19">
                  <c:v>126</c:v>
                </c:pt>
                <c:pt idx="20">
                  <c:v>112</c:v>
                </c:pt>
                <c:pt idx="21">
                  <c:v>135</c:v>
                </c:pt>
                <c:pt idx="22">
                  <c:v>133</c:v>
                </c:pt>
                <c:pt idx="23">
                  <c:v>129</c:v>
                </c:pt>
                <c:pt idx="24">
                  <c:v>116</c:v>
                </c:pt>
                <c:pt idx="25">
                  <c:v>111</c:v>
                </c:pt>
                <c:pt idx="26">
                  <c:v>113</c:v>
                </c:pt>
                <c:pt idx="27">
                  <c:v>110</c:v>
                </c:pt>
                <c:pt idx="28">
                  <c:v>113</c:v>
                </c:pt>
                <c:pt idx="29">
                  <c:v>107</c:v>
                </c:pt>
                <c:pt idx="30">
                  <c:v>109</c:v>
                </c:pt>
                <c:pt idx="31" formatCode="General">
                  <c:v>90</c:v>
                </c:pt>
                <c:pt idx="32" formatCode="General">
                  <c:v>86</c:v>
                </c:pt>
                <c:pt idx="33" formatCode="General">
                  <c:v>89</c:v>
                </c:pt>
                <c:pt idx="34" formatCode="General">
                  <c:v>84</c:v>
                </c:pt>
                <c:pt idx="35" formatCode="General">
                  <c:v>81</c:v>
                </c:pt>
                <c:pt idx="36" formatCode="General">
                  <c:v>64</c:v>
                </c:pt>
                <c:pt idx="37" formatCode="General">
                  <c:v>67</c:v>
                </c:pt>
                <c:pt idx="38" formatCode="General">
                  <c:v>66</c:v>
                </c:pt>
                <c:pt idx="39" formatCode="General">
                  <c:v>72</c:v>
                </c:pt>
                <c:pt idx="40" formatCode="General">
                  <c:v>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4CC-40BD-8DEE-C0A4CC756C9A}"/>
            </c:ext>
          </c:extLst>
        </c:ser>
        <c:ser>
          <c:idx val="3"/>
          <c:order val="3"/>
          <c:tx>
            <c:strRef>
              <c:f>Personer1!$B$104</c:f>
              <c:strCache>
                <c:ptCount val="1"/>
                <c:pt idx="0">
                  <c:v>16-19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Personer1!$C$4:$AQ$4</c:f>
              <c:strCache>
                <c:ptCount val="41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  <c:pt idx="29">
                  <c:v>2022</c:v>
                </c:pt>
                <c:pt idx="30">
                  <c:v>2023</c:v>
                </c:pt>
                <c:pt idx="31">
                  <c:v>2024</c:v>
                </c:pt>
                <c:pt idx="32">
                  <c:v>2025</c:v>
                </c:pt>
                <c:pt idx="33">
                  <c:v>2026</c:v>
                </c:pt>
                <c:pt idx="34">
                  <c:v>2027</c:v>
                </c:pt>
                <c:pt idx="35">
                  <c:v>2028</c:v>
                </c:pt>
                <c:pt idx="36">
                  <c:v>2029</c:v>
                </c:pt>
                <c:pt idx="37">
                  <c:v>2030</c:v>
                </c:pt>
                <c:pt idx="38">
                  <c:v>2031</c:v>
                </c:pt>
                <c:pt idx="39">
                  <c:v>2032</c:v>
                </c:pt>
                <c:pt idx="40">
                  <c:v>2033</c:v>
                </c:pt>
              </c:strCache>
            </c:strRef>
          </c:cat>
          <c:val>
            <c:numRef>
              <c:f>Personer1!$C$104:$AQ$104</c:f>
              <c:numCache>
                <c:formatCode>0</c:formatCode>
                <c:ptCount val="41"/>
                <c:pt idx="0">
                  <c:v>173</c:v>
                </c:pt>
                <c:pt idx="1">
                  <c:v>161</c:v>
                </c:pt>
                <c:pt idx="2">
                  <c:v>154</c:v>
                </c:pt>
                <c:pt idx="3">
                  <c:v>179</c:v>
                </c:pt>
                <c:pt idx="4">
                  <c:v>182</c:v>
                </c:pt>
                <c:pt idx="5">
                  <c:v>170</c:v>
                </c:pt>
                <c:pt idx="6">
                  <c:v>165</c:v>
                </c:pt>
                <c:pt idx="7">
                  <c:v>169</c:v>
                </c:pt>
                <c:pt idx="8">
                  <c:v>172</c:v>
                </c:pt>
                <c:pt idx="9">
                  <c:v>174</c:v>
                </c:pt>
                <c:pt idx="10">
                  <c:v>160</c:v>
                </c:pt>
                <c:pt idx="11">
                  <c:v>155</c:v>
                </c:pt>
                <c:pt idx="12">
                  <c:v>144</c:v>
                </c:pt>
                <c:pt idx="13">
                  <c:v>153</c:v>
                </c:pt>
                <c:pt idx="14">
                  <c:v>157</c:v>
                </c:pt>
                <c:pt idx="15">
                  <c:v>152</c:v>
                </c:pt>
                <c:pt idx="16">
                  <c:v>150</c:v>
                </c:pt>
                <c:pt idx="17">
                  <c:v>138</c:v>
                </c:pt>
                <c:pt idx="18">
                  <c:v>132</c:v>
                </c:pt>
                <c:pt idx="19">
                  <c:v>141</c:v>
                </c:pt>
                <c:pt idx="20">
                  <c:v>158</c:v>
                </c:pt>
                <c:pt idx="21">
                  <c:v>143</c:v>
                </c:pt>
                <c:pt idx="22">
                  <c:v>158</c:v>
                </c:pt>
                <c:pt idx="23">
                  <c:v>163</c:v>
                </c:pt>
                <c:pt idx="24">
                  <c:v>165</c:v>
                </c:pt>
                <c:pt idx="25">
                  <c:v>172</c:v>
                </c:pt>
                <c:pt idx="26">
                  <c:v>163</c:v>
                </c:pt>
                <c:pt idx="27">
                  <c:v>166</c:v>
                </c:pt>
                <c:pt idx="28">
                  <c:v>143</c:v>
                </c:pt>
                <c:pt idx="29">
                  <c:v>140</c:v>
                </c:pt>
                <c:pt idx="30">
                  <c:v>144</c:v>
                </c:pt>
                <c:pt idx="31" formatCode="General">
                  <c:v>137</c:v>
                </c:pt>
                <c:pt idx="32" formatCode="General">
                  <c:v>136</c:v>
                </c:pt>
                <c:pt idx="33" formatCode="General">
                  <c:v>135</c:v>
                </c:pt>
                <c:pt idx="34" formatCode="General">
                  <c:v>124</c:v>
                </c:pt>
                <c:pt idx="35" formatCode="General">
                  <c:v>113</c:v>
                </c:pt>
                <c:pt idx="36" formatCode="General">
                  <c:v>118</c:v>
                </c:pt>
                <c:pt idx="37" formatCode="General">
                  <c:v>106</c:v>
                </c:pt>
                <c:pt idx="38" formatCode="General">
                  <c:v>106</c:v>
                </c:pt>
                <c:pt idx="39" formatCode="General">
                  <c:v>96</c:v>
                </c:pt>
                <c:pt idx="40" formatCode="General">
                  <c:v>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4CC-40BD-8DEE-C0A4CC756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5325568"/>
        <c:axId val="485325152"/>
      </c:lineChart>
      <c:catAx>
        <c:axId val="48532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85325152"/>
        <c:crosses val="autoZero"/>
        <c:auto val="1"/>
        <c:lblAlgn val="ctr"/>
        <c:lblOffset val="100"/>
        <c:noMultiLvlLbl val="0"/>
      </c:catAx>
      <c:valAx>
        <c:axId val="48532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/>
                  <a:t>Tal personar</a:t>
                </a:r>
              </a:p>
            </c:rich>
          </c:tx>
          <c:layout>
            <c:manualLayout>
              <c:xMode val="edge"/>
              <c:yMode val="edge"/>
              <c:x val="9.1827351275481917E-3"/>
              <c:y val="0.3977706650614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85325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172209409699006"/>
          <c:y val="0.95329897085232762"/>
          <c:w val="0.31655572082952371"/>
          <c:h val="4.23150642353916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nb-NO" sz="1800" b="1">
                <a:solidFill>
                  <a:schemeClr val="accent1"/>
                </a:solidFill>
              </a:rPr>
              <a:t>Næringsstruktur</a:t>
            </a:r>
            <a:r>
              <a:rPr lang="nb-NO" sz="1800" b="1" baseline="0">
                <a:solidFill>
                  <a:schemeClr val="accent1"/>
                </a:solidFill>
              </a:rPr>
              <a:t> i kommunen, fylket og landet, per 4. kvartal 2022</a:t>
            </a:r>
            <a:endParaRPr lang="nb-NO" sz="1800" b="1">
              <a:solidFill>
                <a:schemeClr val="accent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SysselsatteArb!$A$63</c:f>
              <c:strCache>
                <c:ptCount val="1"/>
                <c:pt idx="0">
                  <c:v>Fjord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SysselsatteArb!$B$38:$H$38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SysselsatteArb!$B$63:$H$63</c:f>
              <c:numCache>
                <c:formatCode>#\ ##0.0</c:formatCode>
                <c:ptCount val="7"/>
                <c:pt idx="0">
                  <c:v>14.083398898505113</c:v>
                </c:pt>
                <c:pt idx="1">
                  <c:v>26.435877261998424</c:v>
                </c:pt>
                <c:pt idx="2">
                  <c:v>21.95121951219512</c:v>
                </c:pt>
                <c:pt idx="3">
                  <c:v>3.3831628638867031</c:v>
                </c:pt>
                <c:pt idx="4">
                  <c:v>6.3729346970889065</c:v>
                </c:pt>
                <c:pt idx="5">
                  <c:v>26.514555468135324</c:v>
                </c:pt>
                <c:pt idx="6">
                  <c:v>1.2588512981904012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A9-4F5D-9184-3AA55C81DC73}"/>
            </c:ext>
          </c:extLst>
        </c:ser>
        <c:ser>
          <c:idx val="1"/>
          <c:order val="1"/>
          <c:tx>
            <c:strRef>
              <c:f>SysselsatteArb!$A$65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SysselsatteArb!$B$38:$H$38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SysselsatteArb!$B$65:$H$65</c:f>
              <c:numCache>
                <c:formatCode>#\ ##0.0</c:formatCode>
                <c:ptCount val="7"/>
                <c:pt idx="0">
                  <c:v>4.1652983450308918</c:v>
                </c:pt>
                <c:pt idx="1">
                  <c:v>26.139652815433138</c:v>
                </c:pt>
                <c:pt idx="2">
                  <c:v>31.44441304729683</c:v>
                </c:pt>
                <c:pt idx="3">
                  <c:v>4.9809453256860063</c:v>
                </c:pt>
                <c:pt idx="4">
                  <c:v>7.9495032037819131</c:v>
                </c:pt>
                <c:pt idx="5">
                  <c:v>22.247764226090009</c:v>
                </c:pt>
                <c:pt idx="6">
                  <c:v>3.0724230366812026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A9-4F5D-9184-3AA55C81DC73}"/>
            </c:ext>
          </c:extLst>
        </c:ser>
        <c:ser>
          <c:idx val="2"/>
          <c:order val="2"/>
          <c:tx>
            <c:strRef>
              <c:f>SysselsatteArb!$A$66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SysselsatteArb!$B$38:$H$38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SysselsatteArb!$B$66:$H$66</c:f>
              <c:numCache>
                <c:formatCode>#\ ##0.0</c:formatCode>
                <c:ptCount val="7"/>
                <c:pt idx="0">
                  <c:v>2.3056992412111184</c:v>
                </c:pt>
                <c:pt idx="1">
                  <c:v>19.715970437316493</c:v>
                </c:pt>
                <c:pt idx="2">
                  <c:v>38.60480454344404</c:v>
                </c:pt>
                <c:pt idx="3">
                  <c:v>6.2513085338918319</c:v>
                </c:pt>
                <c:pt idx="4">
                  <c:v>8.2874408614136659</c:v>
                </c:pt>
                <c:pt idx="5">
                  <c:v>20.65840066253795</c:v>
                </c:pt>
                <c:pt idx="6">
                  <c:v>4.1763757201848986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A9-4F5D-9184-3AA55C81DC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9662176"/>
        <c:axId val="1429659680"/>
      </c:barChart>
      <c:catAx>
        <c:axId val="14296621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Næring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29659680"/>
        <c:crosses val="autoZero"/>
        <c:auto val="1"/>
        <c:lblAlgn val="ctr"/>
        <c:lblOffset val="100"/>
        <c:noMultiLvlLbl val="0"/>
      </c:catAx>
      <c:valAx>
        <c:axId val="1429659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Prosent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29662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nb-NO" sz="1800" b="1">
                <a:solidFill>
                  <a:schemeClr val="accent1"/>
                </a:solidFill>
              </a:rPr>
              <a:t>Tal sysselsette med</a:t>
            </a:r>
            <a:r>
              <a:rPr lang="nb-NO" sz="1800" b="1" baseline="0">
                <a:solidFill>
                  <a:schemeClr val="accent1"/>
                </a:solidFill>
              </a:rPr>
              <a:t> arbeidsstad i kommunen, etter kjønn per 4. kvartal 2022</a:t>
            </a:r>
            <a:endParaRPr lang="nb-NO" sz="1800" b="1">
              <a:solidFill>
                <a:schemeClr val="accent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SysselsatteArb!$A$56:$B$56</c:f>
              <c:strCache>
                <c:ptCount val="2"/>
                <c:pt idx="0">
                  <c:v>Fjord</c:v>
                </c:pt>
                <c:pt idx="1">
                  <c:v>Menn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SysselsatteArb!$C$7:$I$7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SysselsatteArb!$C$56:$I$56</c:f>
              <c:numCache>
                <c:formatCode>0</c:formatCode>
                <c:ptCount val="7"/>
                <c:pt idx="0">
                  <c:v>134</c:v>
                </c:pt>
                <c:pt idx="1">
                  <c:v>60</c:v>
                </c:pt>
                <c:pt idx="2">
                  <c:v>169</c:v>
                </c:pt>
                <c:pt idx="3">
                  <c:v>28</c:v>
                </c:pt>
                <c:pt idx="4">
                  <c:v>10</c:v>
                </c:pt>
                <c:pt idx="5">
                  <c:v>48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99-47B1-9BB4-041FEF09A173}"/>
            </c:ext>
          </c:extLst>
        </c:ser>
        <c:ser>
          <c:idx val="1"/>
          <c:order val="1"/>
          <c:tx>
            <c:strRef>
              <c:f>SysselsatteArb!$A$57:$B$57</c:f>
              <c:strCache>
                <c:ptCount val="2"/>
                <c:pt idx="0">
                  <c:v>Fjord</c:v>
                </c:pt>
                <c:pt idx="1">
                  <c:v>Kvinner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SysselsatteArb!$C$7:$I$7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SysselsatteArb!$C$57:$I$57</c:f>
              <c:numCache>
                <c:formatCode>0</c:formatCode>
                <c:ptCount val="7"/>
                <c:pt idx="0">
                  <c:v>48</c:v>
                </c:pt>
                <c:pt idx="1">
                  <c:v>43</c:v>
                </c:pt>
                <c:pt idx="2">
                  <c:v>104</c:v>
                </c:pt>
                <c:pt idx="3">
                  <c:v>16</c:v>
                </c:pt>
                <c:pt idx="4">
                  <c:v>67</c:v>
                </c:pt>
                <c:pt idx="5">
                  <c:v>288</c:v>
                </c:pt>
                <c:pt idx="6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99-47B1-9BB4-041FEF09A1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4305056"/>
        <c:axId val="1444313376"/>
      </c:barChart>
      <c:catAx>
        <c:axId val="14443050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Næring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4313376"/>
        <c:crosses val="autoZero"/>
        <c:auto val="1"/>
        <c:lblAlgn val="ctr"/>
        <c:lblOffset val="100"/>
        <c:noMultiLvlLbl val="0"/>
      </c:catAx>
      <c:valAx>
        <c:axId val="144431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Tal sysselsette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4305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dirty="0">
                <a:solidFill>
                  <a:schemeClr val="accent1"/>
                </a:solidFill>
              </a:rPr>
              <a:t>Tal sysselsette etter sektor og næring,</a:t>
            </a:r>
            <a:r>
              <a:rPr lang="nb-NO" sz="1800" b="1" baseline="0" dirty="0">
                <a:solidFill>
                  <a:schemeClr val="accent1"/>
                </a:solidFill>
              </a:rPr>
              <a:t> per 4. kvartal 2022</a:t>
            </a:r>
            <a:endParaRPr lang="nb-NO" sz="1800" b="1" dirty="0">
              <a:solidFill>
                <a:schemeClr val="accent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SysselEtterArbste!$C$5</c:f>
              <c:strCache>
                <c:ptCount val="1"/>
                <c:pt idx="0">
                  <c:v>Statsforvaltningen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SysselEtterArbste!$A$174:$B$180</c:f>
              <c:multiLvlStrCache>
                <c:ptCount val="7"/>
                <c:lvl>
                  <c:pt idx="0">
                    <c:v>Jordbruk, skogbruk og fiske</c:v>
                  </c:pt>
                  <c:pt idx="1">
                    <c:v>Sekundærnæringer</c:v>
                  </c:pt>
                  <c:pt idx="2">
                    <c:v>Varehandel, hotell og restaurant, samferdsel, finanstjen., forretningsmessig tjen., eiendom</c:v>
                  </c:pt>
                  <c:pt idx="3">
                    <c:v>Off.adm., forsvar, sosialforsikring</c:v>
                  </c:pt>
                  <c:pt idx="4">
                    <c:v>Undervisning</c:v>
                  </c:pt>
                  <c:pt idx="5">
                    <c:v>Helse- og sosialtjenester</c:v>
                  </c:pt>
                  <c:pt idx="6">
                    <c:v>Personlig tjenesteyting</c:v>
                  </c:pt>
                </c:lvl>
                <c:lvl>
                  <c:pt idx="0">
                    <c:v>Fjord</c:v>
                  </c:pt>
                </c:lvl>
              </c:multiLvlStrCache>
            </c:multiLvlStrRef>
          </c:cat>
          <c:val>
            <c:numRef>
              <c:f>SysselEtterArbste!$C$174:$C$180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56-4353-B16A-28272B48AAA8}"/>
            </c:ext>
          </c:extLst>
        </c:ser>
        <c:ser>
          <c:idx val="1"/>
          <c:order val="1"/>
          <c:tx>
            <c:strRef>
              <c:f>SysselEtterArbste!$D$5</c:f>
              <c:strCache>
                <c:ptCount val="1"/>
                <c:pt idx="0">
                  <c:v>Kommunal forvaltning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SysselEtterArbste!$A$174:$B$180</c:f>
              <c:multiLvlStrCache>
                <c:ptCount val="7"/>
                <c:lvl>
                  <c:pt idx="0">
                    <c:v>Jordbruk, skogbruk og fiske</c:v>
                  </c:pt>
                  <c:pt idx="1">
                    <c:v>Sekundærnæringer</c:v>
                  </c:pt>
                  <c:pt idx="2">
                    <c:v>Varehandel, hotell og restaurant, samferdsel, finanstjen., forretningsmessig tjen., eiendom</c:v>
                  </c:pt>
                  <c:pt idx="3">
                    <c:v>Off.adm., forsvar, sosialforsikring</c:v>
                  </c:pt>
                  <c:pt idx="4">
                    <c:v>Undervisning</c:v>
                  </c:pt>
                  <c:pt idx="5">
                    <c:v>Helse- og sosialtjenester</c:v>
                  </c:pt>
                  <c:pt idx="6">
                    <c:v>Personlig tjenesteyting</c:v>
                  </c:pt>
                </c:lvl>
                <c:lvl>
                  <c:pt idx="0">
                    <c:v>Fjord</c:v>
                  </c:pt>
                </c:lvl>
              </c:multiLvlStrCache>
            </c:multiLvlStrRef>
          </c:cat>
          <c:val>
            <c:numRef>
              <c:f>SysselEtterArbste!$D$174:$D$180</c:f>
              <c:numCache>
                <c:formatCode>0</c:formatCode>
                <c:ptCount val="7"/>
                <c:pt idx="0">
                  <c:v>0</c:v>
                </c:pt>
                <c:pt idx="1">
                  <c:v>27</c:v>
                </c:pt>
                <c:pt idx="2">
                  <c:v>0</c:v>
                </c:pt>
                <c:pt idx="3">
                  <c:v>30</c:v>
                </c:pt>
                <c:pt idx="4">
                  <c:v>76</c:v>
                </c:pt>
                <c:pt idx="5">
                  <c:v>248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56-4353-B16A-28272B48AAA8}"/>
            </c:ext>
          </c:extLst>
        </c:ser>
        <c:ser>
          <c:idx val="2"/>
          <c:order val="2"/>
          <c:tx>
            <c:strRef>
              <c:f>SysselEtterArbste!$E$5</c:f>
              <c:strCache>
                <c:ptCount val="1"/>
                <c:pt idx="0">
                  <c:v>Fylkeskommunal forvaltning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SysselEtterArbste!$A$174:$B$180</c:f>
              <c:multiLvlStrCache>
                <c:ptCount val="7"/>
                <c:lvl>
                  <c:pt idx="0">
                    <c:v>Jordbruk, skogbruk og fiske</c:v>
                  </c:pt>
                  <c:pt idx="1">
                    <c:v>Sekundærnæringer</c:v>
                  </c:pt>
                  <c:pt idx="2">
                    <c:v>Varehandel, hotell og restaurant, samferdsel, finanstjen., forretningsmessig tjen., eiendom</c:v>
                  </c:pt>
                  <c:pt idx="3">
                    <c:v>Off.adm., forsvar, sosialforsikring</c:v>
                  </c:pt>
                  <c:pt idx="4">
                    <c:v>Undervisning</c:v>
                  </c:pt>
                  <c:pt idx="5">
                    <c:v>Helse- og sosialtjenester</c:v>
                  </c:pt>
                  <c:pt idx="6">
                    <c:v>Personlig tjenesteyting</c:v>
                  </c:pt>
                </c:lvl>
                <c:lvl>
                  <c:pt idx="0">
                    <c:v>Fjord</c:v>
                  </c:pt>
                </c:lvl>
              </c:multiLvlStrCache>
            </c:multiLvlStrRef>
          </c:cat>
          <c:val>
            <c:numRef>
              <c:f>SysselEtterArbste!$E$174:$E$180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56-4353-B16A-28272B48AAA8}"/>
            </c:ext>
          </c:extLst>
        </c:ser>
        <c:ser>
          <c:idx val="3"/>
          <c:order val="3"/>
          <c:tx>
            <c:strRef>
              <c:f>SysselEtterArbste!$F$5</c:f>
              <c:strCache>
                <c:ptCount val="1"/>
                <c:pt idx="0">
                  <c:v>Offentlige eide foretak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SysselEtterArbste!$A$174:$B$180</c:f>
              <c:multiLvlStrCache>
                <c:ptCount val="7"/>
                <c:lvl>
                  <c:pt idx="0">
                    <c:v>Jordbruk, skogbruk og fiske</c:v>
                  </c:pt>
                  <c:pt idx="1">
                    <c:v>Sekundærnæringer</c:v>
                  </c:pt>
                  <c:pt idx="2">
                    <c:v>Varehandel, hotell og restaurant, samferdsel, finanstjen., forretningsmessig tjen., eiendom</c:v>
                  </c:pt>
                  <c:pt idx="3">
                    <c:v>Off.adm., forsvar, sosialforsikring</c:v>
                  </c:pt>
                  <c:pt idx="4">
                    <c:v>Undervisning</c:v>
                  </c:pt>
                  <c:pt idx="5">
                    <c:v>Helse- og sosialtjenester</c:v>
                  </c:pt>
                  <c:pt idx="6">
                    <c:v>Personlig tjenesteyting</c:v>
                  </c:pt>
                </c:lvl>
                <c:lvl>
                  <c:pt idx="0">
                    <c:v>Fjord</c:v>
                  </c:pt>
                </c:lvl>
              </c:multiLvlStrCache>
            </c:multiLvlStrRef>
          </c:cat>
          <c:val>
            <c:numRef>
              <c:f>SysselEtterArbste!$F$174:$F$180</c:f>
              <c:numCache>
                <c:formatCode>0</c:formatCode>
                <c:ptCount val="7"/>
                <c:pt idx="0">
                  <c:v>0</c:v>
                </c:pt>
                <c:pt idx="1">
                  <c:v>34</c:v>
                </c:pt>
                <c:pt idx="2">
                  <c:v>7</c:v>
                </c:pt>
                <c:pt idx="3">
                  <c:v>0</c:v>
                </c:pt>
                <c:pt idx="4">
                  <c:v>0</c:v>
                </c:pt>
                <c:pt idx="5">
                  <c:v>79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56-4353-B16A-28272B48AAA8}"/>
            </c:ext>
          </c:extLst>
        </c:ser>
        <c:ser>
          <c:idx val="4"/>
          <c:order val="4"/>
          <c:tx>
            <c:strRef>
              <c:f>SysselEtterArbste!$G$5</c:f>
              <c:strCache>
                <c:ptCount val="1"/>
                <c:pt idx="0">
                  <c:v>Privat sektor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SysselEtterArbste!$A$174:$B$180</c:f>
              <c:multiLvlStrCache>
                <c:ptCount val="7"/>
                <c:lvl>
                  <c:pt idx="0">
                    <c:v>Jordbruk, skogbruk og fiske</c:v>
                  </c:pt>
                  <c:pt idx="1">
                    <c:v>Sekundærnæringer</c:v>
                  </c:pt>
                  <c:pt idx="2">
                    <c:v>Varehandel, hotell og restaurant, samferdsel, finanstjen., forretningsmessig tjen., eiendom</c:v>
                  </c:pt>
                  <c:pt idx="3">
                    <c:v>Off.adm., forsvar, sosialforsikring</c:v>
                  </c:pt>
                  <c:pt idx="4">
                    <c:v>Undervisning</c:v>
                  </c:pt>
                  <c:pt idx="5">
                    <c:v>Helse- og sosialtjenester</c:v>
                  </c:pt>
                  <c:pt idx="6">
                    <c:v>Personlig tjenesteyting</c:v>
                  </c:pt>
                </c:lvl>
                <c:lvl>
                  <c:pt idx="0">
                    <c:v>Fjord</c:v>
                  </c:pt>
                </c:lvl>
              </c:multiLvlStrCache>
            </c:multiLvlStrRef>
          </c:cat>
          <c:val>
            <c:numRef>
              <c:f>SysselEtterArbste!$G$174:$G$180</c:f>
              <c:numCache>
                <c:formatCode>0</c:formatCode>
                <c:ptCount val="7"/>
                <c:pt idx="0">
                  <c:v>180</c:v>
                </c:pt>
                <c:pt idx="1">
                  <c:v>275</c:v>
                </c:pt>
                <c:pt idx="2">
                  <c:v>274</c:v>
                </c:pt>
                <c:pt idx="3">
                  <c:v>0</c:v>
                </c:pt>
                <c:pt idx="4">
                  <c:v>3</c:v>
                </c:pt>
                <c:pt idx="5">
                  <c:v>8</c:v>
                </c:pt>
                <c:pt idx="6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56-4353-B16A-28272B48AA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90725440"/>
        <c:axId val="1390726688"/>
      </c:barChart>
      <c:catAx>
        <c:axId val="1390725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90726688"/>
        <c:crosses val="autoZero"/>
        <c:auto val="1"/>
        <c:lblAlgn val="ctr"/>
        <c:lblOffset val="100"/>
        <c:noMultiLvlLbl val="0"/>
      </c:catAx>
      <c:valAx>
        <c:axId val="1390726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Tal sysselsette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90725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nb-NO" b="1" dirty="0">
                <a:solidFill>
                  <a:schemeClr val="accent1"/>
                </a:solidFill>
              </a:rPr>
              <a:t>Sysselsette i</a:t>
            </a:r>
            <a:r>
              <a:rPr lang="nb-NO" b="1" baseline="0" dirty="0">
                <a:solidFill>
                  <a:schemeClr val="accent1"/>
                </a:solidFill>
              </a:rPr>
              <a:t> statsforvaltninga, i prosent, 2022</a:t>
            </a:r>
            <a:endParaRPr lang="nb-NO" b="1" dirty="0">
              <a:solidFill>
                <a:schemeClr val="accent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CC2-43FA-B1D9-6AF6560418E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SysselEtterArbste!$A$6:$A$18</c:f>
              <c:strCache>
                <c:ptCount val="13"/>
                <c:pt idx="0">
                  <c:v>Rogaland</c:v>
                </c:pt>
                <c:pt idx="1">
                  <c:v>Møre og Romsdal</c:v>
                </c:pt>
                <c:pt idx="2">
                  <c:v>Viken</c:v>
                </c:pt>
                <c:pt idx="3">
                  <c:v>Vestfold og Telemark</c:v>
                </c:pt>
                <c:pt idx="4">
                  <c:v>Agder</c:v>
                </c:pt>
                <c:pt idx="5">
                  <c:v>Innlandet</c:v>
                </c:pt>
                <c:pt idx="6">
                  <c:v>Landet</c:v>
                </c:pt>
                <c:pt idx="7">
                  <c:v>Vestland</c:v>
                </c:pt>
                <c:pt idx="8">
                  <c:v>Nordland</c:v>
                </c:pt>
                <c:pt idx="9">
                  <c:v>Trøndelag</c:v>
                </c:pt>
                <c:pt idx="10">
                  <c:v>Oslo</c:v>
                </c:pt>
                <c:pt idx="11">
                  <c:v>Svalbard</c:v>
                </c:pt>
                <c:pt idx="12">
                  <c:v>Troms og Finnmark</c:v>
                </c:pt>
              </c:strCache>
            </c:strRef>
          </c:cat>
          <c:val>
            <c:numRef>
              <c:f>SysselEtterArbste!$D$6:$D$18</c:f>
              <c:numCache>
                <c:formatCode>0.0</c:formatCode>
                <c:ptCount val="13"/>
                <c:pt idx="0">
                  <c:v>7.5947954388895091</c:v>
                </c:pt>
                <c:pt idx="1">
                  <c:v>8.4661263886359492</c:v>
                </c:pt>
                <c:pt idx="2">
                  <c:v>9.2937788756558195</c:v>
                </c:pt>
                <c:pt idx="3">
                  <c:v>9.330382903032838</c:v>
                </c:pt>
                <c:pt idx="4">
                  <c:v>9.6799177518848527</c:v>
                </c:pt>
                <c:pt idx="5">
                  <c:v>11.107470511140237</c:v>
                </c:pt>
                <c:pt idx="6">
                  <c:v>11.577959536799087</c:v>
                </c:pt>
                <c:pt idx="7">
                  <c:v>11.843725614514241</c:v>
                </c:pt>
                <c:pt idx="8">
                  <c:v>12.857299587317394</c:v>
                </c:pt>
                <c:pt idx="9">
                  <c:v>14.385895179149395</c:v>
                </c:pt>
                <c:pt idx="10">
                  <c:v>14.968350056142436</c:v>
                </c:pt>
                <c:pt idx="11">
                  <c:v>17.633042096902305</c:v>
                </c:pt>
                <c:pt idx="12">
                  <c:v>17.776334650626836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C2-43FA-B1D9-6AF6560418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61929232"/>
        <c:axId val="1639005392"/>
      </c:barChart>
      <c:catAx>
        <c:axId val="861929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39005392"/>
        <c:crosses val="autoZero"/>
        <c:auto val="1"/>
        <c:lblAlgn val="ctr"/>
        <c:lblOffset val="100"/>
        <c:noMultiLvlLbl val="0"/>
      </c:catAx>
      <c:valAx>
        <c:axId val="1639005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61929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nb-NO" b="1" dirty="0">
                <a:solidFill>
                  <a:schemeClr val="accent1"/>
                </a:solidFill>
              </a:rPr>
              <a:t>Sysselsette i</a:t>
            </a:r>
            <a:r>
              <a:rPr lang="nb-NO" b="1" baseline="0" dirty="0">
                <a:solidFill>
                  <a:schemeClr val="accent1"/>
                </a:solidFill>
              </a:rPr>
              <a:t> statsforvaltninga, i prosent, 2022</a:t>
            </a:r>
            <a:endParaRPr lang="nb-NO" b="1" dirty="0">
              <a:solidFill>
                <a:schemeClr val="accent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6002007931439796"/>
          <c:y val="7.8890593267355633E-2"/>
          <c:w val="0.79285676362451163"/>
          <c:h val="0.8547920017672735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9CB-4D13-85D5-70CBB8D5B4AA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9CB-4D13-85D5-70CBB8D5B4AA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SysselEtterArbste!$A$6:$A$33</c:f>
              <c:strCache>
                <c:ptCount val="28"/>
                <c:pt idx="0">
                  <c:v>Volda</c:v>
                </c:pt>
                <c:pt idx="1">
                  <c:v>Molde</c:v>
                </c:pt>
                <c:pt idx="2">
                  <c:v>Ålesund</c:v>
                </c:pt>
                <c:pt idx="3">
                  <c:v>Landet</c:v>
                </c:pt>
                <c:pt idx="4">
                  <c:v>Kristiansund</c:v>
                </c:pt>
                <c:pt idx="5">
                  <c:v>Møre og Romsdal</c:v>
                </c:pt>
                <c:pt idx="6">
                  <c:v>Aure</c:v>
                </c:pt>
                <c:pt idx="7">
                  <c:v>Ørsta</c:v>
                </c:pt>
                <c:pt idx="8">
                  <c:v>Hustadvika</c:v>
                </c:pt>
                <c:pt idx="9">
                  <c:v>Rauma</c:v>
                </c:pt>
                <c:pt idx="10">
                  <c:v>Tingvoll</c:v>
                </c:pt>
                <c:pt idx="11">
                  <c:v>Surnadal</c:v>
                </c:pt>
                <c:pt idx="12">
                  <c:v>Sykkylven</c:v>
                </c:pt>
                <c:pt idx="13">
                  <c:v>Vestnes</c:v>
                </c:pt>
                <c:pt idx="14">
                  <c:v>Averøy</c:v>
                </c:pt>
                <c:pt idx="15">
                  <c:v>Ulstein</c:v>
                </c:pt>
                <c:pt idx="16">
                  <c:v>Sunndal</c:v>
                </c:pt>
                <c:pt idx="17">
                  <c:v>Sande</c:v>
                </c:pt>
                <c:pt idx="18">
                  <c:v>Hareid</c:v>
                </c:pt>
                <c:pt idx="19">
                  <c:v>Giske</c:v>
                </c:pt>
                <c:pt idx="20">
                  <c:v>Gjemnes</c:v>
                </c:pt>
                <c:pt idx="21">
                  <c:v>Stranda</c:v>
                </c:pt>
                <c:pt idx="22">
                  <c:v>Aukra</c:v>
                </c:pt>
                <c:pt idx="23">
                  <c:v>Fjord</c:v>
                </c:pt>
                <c:pt idx="24">
                  <c:v>Sula</c:v>
                </c:pt>
                <c:pt idx="25">
                  <c:v>Vanylven</c:v>
                </c:pt>
                <c:pt idx="26">
                  <c:v>Herøy </c:v>
                </c:pt>
                <c:pt idx="27">
                  <c:v>Smøla</c:v>
                </c:pt>
              </c:strCache>
            </c:strRef>
          </c:cat>
          <c:val>
            <c:numRef>
              <c:f>SysselEtterArbste!$D$6:$D$33</c:f>
              <c:numCache>
                <c:formatCode>0.0</c:formatCode>
                <c:ptCount val="28"/>
                <c:pt idx="0">
                  <c:v>21.481344661987439</c:v>
                </c:pt>
                <c:pt idx="1">
                  <c:v>15.559529892692897</c:v>
                </c:pt>
                <c:pt idx="2">
                  <c:v>11.989279802412046</c:v>
                </c:pt>
                <c:pt idx="3" formatCode="General">
                  <c:v>11.577959536799087</c:v>
                </c:pt>
                <c:pt idx="4">
                  <c:v>10.639783538448109</c:v>
                </c:pt>
                <c:pt idx="5" formatCode="General">
                  <c:v>8.4661263886359492</c:v>
                </c:pt>
                <c:pt idx="6">
                  <c:v>4.0178571428571432</c:v>
                </c:pt>
                <c:pt idx="7">
                  <c:v>3.1806615776081424</c:v>
                </c:pt>
                <c:pt idx="8">
                  <c:v>3.1009365244536942</c:v>
                </c:pt>
                <c:pt idx="9">
                  <c:v>2.9810298102981032</c:v>
                </c:pt>
                <c:pt idx="10">
                  <c:v>2.8957528957528957</c:v>
                </c:pt>
                <c:pt idx="11">
                  <c:v>2.8836251287332648</c:v>
                </c:pt>
                <c:pt idx="12">
                  <c:v>2.3655913978494625</c:v>
                </c:pt>
                <c:pt idx="13">
                  <c:v>2.3074312860536139</c:v>
                </c:pt>
                <c:pt idx="14">
                  <c:v>2.1510096575943809</c:v>
                </c:pt>
                <c:pt idx="15">
                  <c:v>2.1461088228918275</c:v>
                </c:pt>
                <c:pt idx="16">
                  <c:v>1.9338565022421526</c:v>
                </c:pt>
                <c:pt idx="17">
                  <c:v>1.80623973727422</c:v>
                </c:pt>
                <c:pt idx="18">
                  <c:v>1.3121924548933843</c:v>
                </c:pt>
                <c:pt idx="19">
                  <c:v>1.2558306422676713</c:v>
                </c:pt>
                <c:pt idx="20">
                  <c:v>1.1135857461024499</c:v>
                </c:pt>
                <c:pt idx="21">
                  <c:v>1.0354440461967345</c:v>
                </c:pt>
                <c:pt idx="22">
                  <c:v>1.0333863275039745</c:v>
                </c:pt>
                <c:pt idx="23">
                  <c:v>0.93240093240093236</c:v>
                </c:pt>
                <c:pt idx="24">
                  <c:v>0.91772151898734178</c:v>
                </c:pt>
                <c:pt idx="25">
                  <c:v>0.80192461908580592</c:v>
                </c:pt>
                <c:pt idx="26">
                  <c:v>0.75572349410980211</c:v>
                </c:pt>
                <c:pt idx="27">
                  <c:v>0.36199095022624433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CB-4D13-85D5-70CBB8D5B4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56145728"/>
        <c:axId val="1056144288"/>
      </c:barChart>
      <c:catAx>
        <c:axId val="1056145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6144288"/>
        <c:crosses val="autoZero"/>
        <c:auto val="1"/>
        <c:lblAlgn val="ctr"/>
        <c:lblOffset val="100"/>
        <c:noMultiLvlLbl val="0"/>
      </c:catAx>
      <c:valAx>
        <c:axId val="1056144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6145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i="0" baseline="0" dirty="0" err="1">
                <a:solidFill>
                  <a:schemeClr val="accent1"/>
                </a:solidFill>
                <a:effectLst/>
              </a:rPr>
              <a:t>Elevar</a:t>
            </a:r>
            <a:r>
              <a:rPr lang="nb-NO" sz="2400" b="1" i="0" baseline="0" dirty="0">
                <a:solidFill>
                  <a:schemeClr val="accent1"/>
                </a:solidFill>
                <a:effectLst/>
              </a:rPr>
              <a:t> etter </a:t>
            </a:r>
            <a:r>
              <a:rPr lang="nb-NO" sz="2400" b="1" i="0" baseline="0" dirty="0" err="1">
                <a:solidFill>
                  <a:schemeClr val="accent1"/>
                </a:solidFill>
                <a:effectLst/>
              </a:rPr>
              <a:t>vidaregåande</a:t>
            </a:r>
            <a:r>
              <a:rPr lang="nb-NO" sz="2400" b="1" i="0" baseline="0" dirty="0">
                <a:solidFill>
                  <a:schemeClr val="accent1"/>
                </a:solidFill>
                <a:effectLst/>
              </a:rPr>
              <a:t> skole, skoleåret 2022/2023</a:t>
            </a:r>
            <a:endParaRPr lang="nb-NO" sz="2400" b="1" dirty="0">
              <a:solidFill>
                <a:schemeClr val="accent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'ajourhold 2022_tabell'!$B$5:$U$5</c:f>
              <c:strCache>
                <c:ptCount val="20"/>
                <c:pt idx="0">
                  <c:v>Atlanten vgs</c:v>
                </c:pt>
                <c:pt idx="1">
                  <c:v>Hustadvika vgs</c:v>
                </c:pt>
                <c:pt idx="2">
                  <c:v>Gjermundnes vgs</c:v>
                </c:pt>
                <c:pt idx="3">
                  <c:v>Haram vgs</c:v>
                </c:pt>
                <c:pt idx="4">
                  <c:v>Herøy vgs</c:v>
                </c:pt>
                <c:pt idx="5">
                  <c:v>Kristiansund vgs</c:v>
                </c:pt>
                <c:pt idx="6">
                  <c:v>Molde vgs</c:v>
                </c:pt>
                <c:pt idx="7">
                  <c:v>Rauma vgs</c:v>
                </c:pt>
                <c:pt idx="8">
                  <c:v>Romsdal vgs</c:v>
                </c:pt>
                <c:pt idx="9">
                  <c:v>Spjelkavik vgs</c:v>
                </c:pt>
                <c:pt idx="10">
                  <c:v>Stranda vgs</c:v>
                </c:pt>
                <c:pt idx="11">
                  <c:v>Sunndal vgs</c:v>
                </c:pt>
                <c:pt idx="12">
                  <c:v>Surnadal vgs</c:v>
                </c:pt>
                <c:pt idx="13">
                  <c:v>Sykkylven vgs</c:v>
                </c:pt>
                <c:pt idx="14">
                  <c:v>Tingvoll vgs</c:v>
                </c:pt>
                <c:pt idx="15">
                  <c:v>Ulstein vgs</c:v>
                </c:pt>
                <c:pt idx="16">
                  <c:v>Volda vgs</c:v>
                </c:pt>
                <c:pt idx="17">
                  <c:v>Ørsta vgs</c:v>
                </c:pt>
                <c:pt idx="18">
                  <c:v>Borgund vgs</c:v>
                </c:pt>
                <c:pt idx="19">
                  <c:v>Ålesund vgs</c:v>
                </c:pt>
              </c:strCache>
            </c:strRef>
          </c:cat>
          <c:val>
            <c:numRef>
              <c:f>'ajourhold 2022_tabell'!$B$30:$U$30</c:f>
              <c:numCache>
                <c:formatCode>General</c:formatCode>
                <c:ptCount val="20"/>
                <c:pt idx="2">
                  <c:v>3</c:v>
                </c:pt>
                <c:pt idx="3">
                  <c:v>5</c:v>
                </c:pt>
                <c:pt idx="9">
                  <c:v>1</c:v>
                </c:pt>
                <c:pt idx="10">
                  <c:v>27</c:v>
                </c:pt>
                <c:pt idx="18">
                  <c:v>30</c:v>
                </c:pt>
                <c:pt idx="19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D2-4AE1-828B-FB8B6CE2BC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4397327"/>
        <c:axId val="2004398991"/>
      </c:barChart>
      <c:catAx>
        <c:axId val="2004397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4398991"/>
        <c:crosses val="autoZero"/>
        <c:auto val="1"/>
        <c:lblAlgn val="ctr"/>
        <c:lblOffset val="100"/>
        <c:noMultiLvlLbl val="0"/>
      </c:catAx>
      <c:valAx>
        <c:axId val="20043989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/>
                  <a:t>Tal elevar</a:t>
                </a:r>
              </a:p>
            </c:rich>
          </c:tx>
          <c:layout>
            <c:manualLayout>
              <c:xMode val="edge"/>
              <c:yMode val="edge"/>
              <c:x val="7.0175438596491229E-3"/>
              <c:y val="0.389013868750270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4397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16556944"/>
        <c:axId val="1116558608"/>
      </c:barChart>
      <c:catAx>
        <c:axId val="1116556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8608"/>
        <c:crosses val="autoZero"/>
        <c:auto val="1"/>
        <c:lblAlgn val="ctr"/>
        <c:lblOffset val="100"/>
        <c:noMultiLvlLbl val="0"/>
      </c:catAx>
      <c:valAx>
        <c:axId val="1116558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D30-4D86-8C4B-528F677157DC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D30-4D86-8C4B-528F677157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'[Gjennomføring 2015-kullet alle utdanningsprogram.xlsx]Diagram - alle utd.progam '!$B$1:$B$28</c:f>
              <c:strCache>
                <c:ptCount val="28"/>
                <c:pt idx="0">
                  <c:v>Sande</c:v>
                </c:pt>
                <c:pt idx="1">
                  <c:v>Vestnes</c:v>
                </c:pt>
                <c:pt idx="2">
                  <c:v>Hareid</c:v>
                </c:pt>
                <c:pt idx="3">
                  <c:v>Ørsta</c:v>
                </c:pt>
                <c:pt idx="4">
                  <c:v>Gjemnes</c:v>
                </c:pt>
                <c:pt idx="5">
                  <c:v>Sykkylven</c:v>
                </c:pt>
                <c:pt idx="6">
                  <c:v>Landet</c:v>
                </c:pt>
                <c:pt idx="7">
                  <c:v>Rauma</c:v>
                </c:pt>
                <c:pt idx="8">
                  <c:v>Fjord</c:v>
                </c:pt>
                <c:pt idx="9">
                  <c:v>Sula</c:v>
                </c:pt>
                <c:pt idx="10">
                  <c:v>Smøla</c:v>
                </c:pt>
                <c:pt idx="11">
                  <c:v>Aukra</c:v>
                </c:pt>
                <c:pt idx="12">
                  <c:v>Møre og Romsdal</c:v>
                </c:pt>
                <c:pt idx="13">
                  <c:v>Stranda</c:v>
                </c:pt>
                <c:pt idx="14">
                  <c:v>Hustadvika</c:v>
                </c:pt>
                <c:pt idx="15">
                  <c:v>Herøy</c:v>
                </c:pt>
                <c:pt idx="16">
                  <c:v>Ålesund</c:v>
                </c:pt>
                <c:pt idx="17">
                  <c:v>Tingvoll</c:v>
                </c:pt>
                <c:pt idx="18">
                  <c:v>Volda</c:v>
                </c:pt>
                <c:pt idx="19">
                  <c:v>Molde</c:v>
                </c:pt>
                <c:pt idx="20">
                  <c:v>Giske</c:v>
                </c:pt>
                <c:pt idx="21">
                  <c:v>Aure</c:v>
                </c:pt>
                <c:pt idx="22">
                  <c:v>Vanylven</c:v>
                </c:pt>
                <c:pt idx="23">
                  <c:v>Averøy</c:v>
                </c:pt>
                <c:pt idx="24">
                  <c:v>Ulstein</c:v>
                </c:pt>
                <c:pt idx="25">
                  <c:v>Surnadal</c:v>
                </c:pt>
                <c:pt idx="26">
                  <c:v>Sunndal</c:v>
                </c:pt>
                <c:pt idx="27">
                  <c:v>Kristiansund</c:v>
                </c:pt>
              </c:strCache>
            </c:strRef>
          </c:cat>
          <c:val>
            <c:numRef>
              <c:f>'[Gjennomføring 2015-kullet alle utdanningsprogram.xlsx]Diagram - alle utd.progam '!$E$1:$E$28</c:f>
              <c:numCache>
                <c:formatCode>0.0</c:formatCode>
                <c:ptCount val="28"/>
                <c:pt idx="0" formatCode="General">
                  <c:v>73.900000000000006</c:v>
                </c:pt>
                <c:pt idx="1">
                  <c:v>75</c:v>
                </c:pt>
                <c:pt idx="2">
                  <c:v>75.8</c:v>
                </c:pt>
                <c:pt idx="3">
                  <c:v>78.2</c:v>
                </c:pt>
                <c:pt idx="4">
                  <c:v>78.8</c:v>
                </c:pt>
                <c:pt idx="5">
                  <c:v>80.300000000000011</c:v>
                </c:pt>
                <c:pt idx="6" formatCode="General">
                  <c:v>80.400000000000006</c:v>
                </c:pt>
                <c:pt idx="7">
                  <c:v>80.5</c:v>
                </c:pt>
                <c:pt idx="8">
                  <c:v>81.099999999999994</c:v>
                </c:pt>
                <c:pt idx="9">
                  <c:v>81.400000000000006</c:v>
                </c:pt>
                <c:pt idx="10">
                  <c:v>81.400000000000006</c:v>
                </c:pt>
                <c:pt idx="11">
                  <c:v>81.5</c:v>
                </c:pt>
                <c:pt idx="12" formatCode="General">
                  <c:v>82.8</c:v>
                </c:pt>
                <c:pt idx="13">
                  <c:v>83.3</c:v>
                </c:pt>
                <c:pt idx="14">
                  <c:v>83.3</c:v>
                </c:pt>
                <c:pt idx="15">
                  <c:v>84</c:v>
                </c:pt>
                <c:pt idx="16">
                  <c:v>84.4</c:v>
                </c:pt>
                <c:pt idx="17">
                  <c:v>84.600000000000009</c:v>
                </c:pt>
                <c:pt idx="18">
                  <c:v>84.7</c:v>
                </c:pt>
                <c:pt idx="19">
                  <c:v>84.8</c:v>
                </c:pt>
                <c:pt idx="20">
                  <c:v>84.800000000000011</c:v>
                </c:pt>
                <c:pt idx="21">
                  <c:v>84.9</c:v>
                </c:pt>
                <c:pt idx="22">
                  <c:v>85</c:v>
                </c:pt>
                <c:pt idx="23">
                  <c:v>85.8</c:v>
                </c:pt>
                <c:pt idx="24">
                  <c:v>86.5</c:v>
                </c:pt>
                <c:pt idx="25">
                  <c:v>86.699999999999989</c:v>
                </c:pt>
                <c:pt idx="26">
                  <c:v>87.7</c:v>
                </c:pt>
                <c:pt idx="27">
                  <c:v>88.7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30-4D86-8C4B-528F677157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711368911"/>
        <c:axId val="711370991"/>
      </c:barChart>
      <c:catAx>
        <c:axId val="7113689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11370991"/>
        <c:crosses val="autoZero"/>
        <c:auto val="1"/>
        <c:lblAlgn val="ctr"/>
        <c:lblOffset val="100"/>
        <c:noMultiLvlLbl val="0"/>
      </c:catAx>
      <c:valAx>
        <c:axId val="7113709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11368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200" b="1" dirty="0">
                <a:solidFill>
                  <a:schemeClr val="accent1"/>
                </a:solidFill>
              </a:rPr>
              <a:t> </a:t>
            </a:r>
            <a:r>
              <a:rPr lang="nb-NO" sz="1200" b="1" dirty="0" err="1">
                <a:solidFill>
                  <a:schemeClr val="accent1"/>
                </a:solidFill>
              </a:rPr>
              <a:t>Studieførebuande</a:t>
            </a:r>
            <a:r>
              <a:rPr lang="nb-NO" sz="1200" b="1" baseline="0" dirty="0">
                <a:solidFill>
                  <a:schemeClr val="accent1"/>
                </a:solidFill>
              </a:rPr>
              <a:t> utdanningsprogram</a:t>
            </a:r>
            <a:endParaRPr lang="nb-NO" sz="1200" b="1" dirty="0">
              <a:solidFill>
                <a:schemeClr val="accent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98-437D-A3FB-6E8E4FAF61E1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98-437D-A3FB-6E8E4FAF61E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'Diagram gjennomføring - st.spes'!$B$2:$B$29</c:f>
              <c:strCache>
                <c:ptCount val="28"/>
                <c:pt idx="0">
                  <c:v>Vestnes</c:v>
                </c:pt>
                <c:pt idx="1">
                  <c:v>Smøla</c:v>
                </c:pt>
                <c:pt idx="2">
                  <c:v>Averøy</c:v>
                </c:pt>
                <c:pt idx="3">
                  <c:v>Gjemnes</c:v>
                </c:pt>
                <c:pt idx="4">
                  <c:v>Sykkylven</c:v>
                </c:pt>
                <c:pt idx="5">
                  <c:v>Fjord </c:v>
                </c:pt>
                <c:pt idx="6">
                  <c:v>Rauma</c:v>
                </c:pt>
                <c:pt idx="7">
                  <c:v>Landet</c:v>
                </c:pt>
                <c:pt idx="8">
                  <c:v>Molde</c:v>
                </c:pt>
                <c:pt idx="9">
                  <c:v>Stranda</c:v>
                </c:pt>
                <c:pt idx="10">
                  <c:v>Giske</c:v>
                </c:pt>
                <c:pt idx="11">
                  <c:v>Ålesund</c:v>
                </c:pt>
                <c:pt idx="12">
                  <c:v>Møre og Romsdal</c:v>
                </c:pt>
                <c:pt idx="13">
                  <c:v>Volda</c:v>
                </c:pt>
                <c:pt idx="14">
                  <c:v>Aukra</c:v>
                </c:pt>
                <c:pt idx="15">
                  <c:v>Ulstein</c:v>
                </c:pt>
                <c:pt idx="16">
                  <c:v>Hustadvika </c:v>
                </c:pt>
                <c:pt idx="17">
                  <c:v>Sande</c:v>
                </c:pt>
                <c:pt idx="18">
                  <c:v>Sula</c:v>
                </c:pt>
                <c:pt idx="19">
                  <c:v>Aure</c:v>
                </c:pt>
                <c:pt idx="20">
                  <c:v>Sunndal</c:v>
                </c:pt>
                <c:pt idx="21">
                  <c:v>Hareid</c:v>
                </c:pt>
                <c:pt idx="22">
                  <c:v>Herøy</c:v>
                </c:pt>
                <c:pt idx="23">
                  <c:v>Kristiansund</c:v>
                </c:pt>
                <c:pt idx="24">
                  <c:v>Vanylven</c:v>
                </c:pt>
                <c:pt idx="25">
                  <c:v>Ørsta</c:v>
                </c:pt>
                <c:pt idx="26">
                  <c:v>Tingvoll</c:v>
                </c:pt>
                <c:pt idx="27">
                  <c:v>Surnadal</c:v>
                </c:pt>
              </c:strCache>
            </c:strRef>
          </c:cat>
          <c:val>
            <c:numRef>
              <c:f>'Diagram gjennomføring - st.spes'!$E$2:$E$29</c:f>
              <c:numCache>
                <c:formatCode>General</c:formatCode>
                <c:ptCount val="28"/>
                <c:pt idx="0">
                  <c:v>81.8</c:v>
                </c:pt>
                <c:pt idx="1">
                  <c:v>83.4</c:v>
                </c:pt>
                <c:pt idx="2">
                  <c:v>84.2</c:v>
                </c:pt>
                <c:pt idx="3">
                  <c:v>84.6</c:v>
                </c:pt>
                <c:pt idx="4">
                  <c:v>87.5</c:v>
                </c:pt>
                <c:pt idx="5">
                  <c:v>87.5</c:v>
                </c:pt>
                <c:pt idx="6">
                  <c:v>88.300000000000011</c:v>
                </c:pt>
                <c:pt idx="7">
                  <c:v>89.4</c:v>
                </c:pt>
                <c:pt idx="8">
                  <c:v>90.7</c:v>
                </c:pt>
                <c:pt idx="9">
                  <c:v>91.3</c:v>
                </c:pt>
                <c:pt idx="10">
                  <c:v>91.8</c:v>
                </c:pt>
                <c:pt idx="11">
                  <c:v>92.3</c:v>
                </c:pt>
                <c:pt idx="12">
                  <c:v>92.4</c:v>
                </c:pt>
                <c:pt idx="13">
                  <c:v>92.5</c:v>
                </c:pt>
                <c:pt idx="14">
                  <c:v>92.600000000000009</c:v>
                </c:pt>
                <c:pt idx="15">
                  <c:v>92.8</c:v>
                </c:pt>
                <c:pt idx="16">
                  <c:v>93.1</c:v>
                </c:pt>
                <c:pt idx="17">
                  <c:v>93.8</c:v>
                </c:pt>
                <c:pt idx="18">
                  <c:v>94.199999999999989</c:v>
                </c:pt>
                <c:pt idx="19">
                  <c:v>94.4</c:v>
                </c:pt>
                <c:pt idx="20">
                  <c:v>95</c:v>
                </c:pt>
                <c:pt idx="21">
                  <c:v>95.2</c:v>
                </c:pt>
                <c:pt idx="22">
                  <c:v>95.8</c:v>
                </c:pt>
                <c:pt idx="23">
                  <c:v>96.5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98-437D-A3FB-6E8E4FAF61E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1468650096"/>
        <c:axId val="1468647184"/>
      </c:barChart>
      <c:catAx>
        <c:axId val="1468650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68647184"/>
        <c:crosses val="autoZero"/>
        <c:auto val="1"/>
        <c:lblAlgn val="ctr"/>
        <c:lblOffset val="100"/>
        <c:noMultiLvlLbl val="0"/>
      </c:catAx>
      <c:valAx>
        <c:axId val="1468647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6865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baseline="0" dirty="0">
                <a:solidFill>
                  <a:schemeClr val="accent1"/>
                </a:solidFill>
              </a:rPr>
              <a:t>Yrkesfaglege utdanningsprogram</a:t>
            </a:r>
            <a:endParaRPr lang="nb-NO" sz="1400" b="1" dirty="0">
              <a:solidFill>
                <a:schemeClr val="accent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8646899718774443"/>
          <c:y val="0.11045529413598551"/>
          <c:w val="0.77644840449775132"/>
          <c:h val="0.8411902091496766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DB3-4561-8E33-99B2BD832559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DB3-4561-8E33-99B2BD8325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'Diagram - yrkesfag'!$B$3:$B$30</c:f>
              <c:strCache>
                <c:ptCount val="28"/>
                <c:pt idx="0">
                  <c:v>Sande</c:v>
                </c:pt>
                <c:pt idx="1">
                  <c:v>Ørsta</c:v>
                </c:pt>
                <c:pt idx="2">
                  <c:v>Hareid</c:v>
                </c:pt>
                <c:pt idx="3">
                  <c:v>Stranda</c:v>
                </c:pt>
                <c:pt idx="4">
                  <c:v>Landet</c:v>
                </c:pt>
                <c:pt idx="5">
                  <c:v>Aukra</c:v>
                </c:pt>
                <c:pt idx="6">
                  <c:v>Volda</c:v>
                </c:pt>
                <c:pt idx="7">
                  <c:v>Sula</c:v>
                </c:pt>
                <c:pt idx="8">
                  <c:v>Vestnes</c:v>
                </c:pt>
                <c:pt idx="9">
                  <c:v>Sykkylven</c:v>
                </c:pt>
                <c:pt idx="10">
                  <c:v>Rauma</c:v>
                </c:pt>
                <c:pt idx="11">
                  <c:v>Møre og Romsdal</c:v>
                </c:pt>
                <c:pt idx="12">
                  <c:v>Gjemnes</c:v>
                </c:pt>
                <c:pt idx="13">
                  <c:v>Tingvoll</c:v>
                </c:pt>
                <c:pt idx="14">
                  <c:v>Ålesund</c:v>
                </c:pt>
                <c:pt idx="15">
                  <c:v>Herøy</c:v>
                </c:pt>
                <c:pt idx="16">
                  <c:v>Hustadvika</c:v>
                </c:pt>
                <c:pt idx="17">
                  <c:v>Fjord</c:v>
                </c:pt>
                <c:pt idx="18">
                  <c:v>Sunndal</c:v>
                </c:pt>
                <c:pt idx="19">
                  <c:v>Molde</c:v>
                </c:pt>
                <c:pt idx="20">
                  <c:v>Giske</c:v>
                </c:pt>
                <c:pt idx="21">
                  <c:v>Surnadal</c:v>
                </c:pt>
                <c:pt idx="22">
                  <c:v>Ulstein</c:v>
                </c:pt>
                <c:pt idx="23">
                  <c:v>Aure</c:v>
                </c:pt>
                <c:pt idx="24">
                  <c:v>Smøla</c:v>
                </c:pt>
                <c:pt idx="25">
                  <c:v>Vanylven</c:v>
                </c:pt>
                <c:pt idx="26">
                  <c:v>Kristiansund</c:v>
                </c:pt>
                <c:pt idx="27">
                  <c:v>Averøy</c:v>
                </c:pt>
              </c:strCache>
            </c:strRef>
          </c:cat>
          <c:val>
            <c:numRef>
              <c:f>'Diagram - yrkesfag'!$E$3:$E$30</c:f>
              <c:numCache>
                <c:formatCode>General</c:formatCode>
                <c:ptCount val="28"/>
                <c:pt idx="0">
                  <c:v>59.099999999999994</c:v>
                </c:pt>
                <c:pt idx="1">
                  <c:v>65.199999999999989</c:v>
                </c:pt>
                <c:pt idx="2">
                  <c:v>65.900000000000006</c:v>
                </c:pt>
                <c:pt idx="3">
                  <c:v>69.2</c:v>
                </c:pt>
                <c:pt idx="4">
                  <c:v>70</c:v>
                </c:pt>
                <c:pt idx="5">
                  <c:v>70.400000000000006</c:v>
                </c:pt>
                <c:pt idx="6">
                  <c:v>71</c:v>
                </c:pt>
                <c:pt idx="7">
                  <c:v>71.2</c:v>
                </c:pt>
                <c:pt idx="8">
                  <c:v>72</c:v>
                </c:pt>
                <c:pt idx="9">
                  <c:v>74.2</c:v>
                </c:pt>
                <c:pt idx="10">
                  <c:v>74.400000000000006</c:v>
                </c:pt>
                <c:pt idx="11">
                  <c:v>74.5</c:v>
                </c:pt>
                <c:pt idx="12">
                  <c:v>75</c:v>
                </c:pt>
                <c:pt idx="13">
                  <c:v>75</c:v>
                </c:pt>
                <c:pt idx="14">
                  <c:v>75.7</c:v>
                </c:pt>
                <c:pt idx="15">
                  <c:v>75.8</c:v>
                </c:pt>
                <c:pt idx="16">
                  <c:v>75.8</c:v>
                </c:pt>
                <c:pt idx="17">
                  <c:v>76.2</c:v>
                </c:pt>
                <c:pt idx="18">
                  <c:v>76.400000000000006</c:v>
                </c:pt>
                <c:pt idx="19">
                  <c:v>78</c:v>
                </c:pt>
                <c:pt idx="20">
                  <c:v>78.2</c:v>
                </c:pt>
                <c:pt idx="21">
                  <c:v>78.400000000000006</c:v>
                </c:pt>
                <c:pt idx="22">
                  <c:v>78.599999999999994</c:v>
                </c:pt>
                <c:pt idx="23">
                  <c:v>80</c:v>
                </c:pt>
                <c:pt idx="24">
                  <c:v>81</c:v>
                </c:pt>
                <c:pt idx="25">
                  <c:v>81.3</c:v>
                </c:pt>
                <c:pt idx="26">
                  <c:v>82.8</c:v>
                </c:pt>
                <c:pt idx="27">
                  <c:v>86.3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B3-4561-8E33-99B2BD83255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359538592"/>
        <c:axId val="359541088"/>
      </c:barChart>
      <c:catAx>
        <c:axId val="359538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59541088"/>
        <c:crosses val="autoZero"/>
        <c:auto val="1"/>
        <c:lblAlgn val="ctr"/>
        <c:lblOffset val="100"/>
        <c:noMultiLvlLbl val="0"/>
      </c:catAx>
      <c:valAx>
        <c:axId val="359541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59538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i="0" baseline="0" dirty="0" err="1">
                <a:solidFill>
                  <a:schemeClr val="accent1"/>
                </a:solidFill>
                <a:effectLst/>
              </a:rPr>
              <a:t>Folketalet</a:t>
            </a:r>
            <a:r>
              <a:rPr lang="nb-NO" sz="2400" b="1" i="0" baseline="0" dirty="0">
                <a:solidFill>
                  <a:schemeClr val="accent1"/>
                </a:solidFill>
                <a:effectLst/>
              </a:rPr>
              <a:t> aldersfordelt - framskriving</a:t>
            </a:r>
            <a:endParaRPr lang="nb-NO" sz="2400" b="1" dirty="0">
              <a:solidFill>
                <a:schemeClr val="accent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Personer1!$B$149</c:f>
              <c:strCache>
                <c:ptCount val="1"/>
                <c:pt idx="0">
                  <c:v>0-19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  <c:pt idx="29">
                  <c:v>2017</c:v>
                </c:pt>
                <c:pt idx="30">
                  <c:v>2018</c:v>
                </c:pt>
                <c:pt idx="31">
                  <c:v>2019</c:v>
                </c:pt>
                <c:pt idx="32">
                  <c:v>2020</c:v>
                </c:pt>
                <c:pt idx="33">
                  <c:v>2021</c:v>
                </c:pt>
                <c:pt idx="34">
                  <c:v>2022</c:v>
                </c:pt>
                <c:pt idx="35">
                  <c:v>2023</c:v>
                </c:pt>
                <c:pt idx="36">
                  <c:v>2024</c:v>
                </c:pt>
                <c:pt idx="37">
                  <c:v>2025</c:v>
                </c:pt>
                <c:pt idx="38">
                  <c:v>2026</c:v>
                </c:pt>
                <c:pt idx="39">
                  <c:v>2027</c:v>
                </c:pt>
                <c:pt idx="40">
                  <c:v>2028</c:v>
                </c:pt>
                <c:pt idx="41">
                  <c:v>2029</c:v>
                </c:pt>
                <c:pt idx="42">
                  <c:v>2030</c:v>
                </c:pt>
                <c:pt idx="43">
                  <c:v>2031</c:v>
                </c:pt>
                <c:pt idx="44">
                  <c:v>2032</c:v>
                </c:pt>
                <c:pt idx="45">
                  <c:v>2033</c:v>
                </c:pt>
                <c:pt idx="46">
                  <c:v>2034</c:v>
                </c:pt>
                <c:pt idx="47">
                  <c:v>2035</c:v>
                </c:pt>
                <c:pt idx="48">
                  <c:v>2036</c:v>
                </c:pt>
                <c:pt idx="49">
                  <c:v>2037</c:v>
                </c:pt>
                <c:pt idx="50">
                  <c:v>2038</c:v>
                </c:pt>
              </c:numCache>
            </c:numRef>
          </c:cat>
          <c:val>
            <c:numRef>
              <c:f>Personer1!$C$149:$BA$149</c:f>
              <c:numCache>
                <c:formatCode>0</c:formatCode>
                <c:ptCount val="51"/>
                <c:pt idx="0">
                  <c:v>877</c:v>
                </c:pt>
                <c:pt idx="1">
                  <c:v>862</c:v>
                </c:pt>
                <c:pt idx="2">
                  <c:v>860</c:v>
                </c:pt>
                <c:pt idx="3">
                  <c:v>850</c:v>
                </c:pt>
                <c:pt idx="4">
                  <c:v>831</c:v>
                </c:pt>
                <c:pt idx="5">
                  <c:v>822</c:v>
                </c:pt>
                <c:pt idx="6">
                  <c:v>795</c:v>
                </c:pt>
                <c:pt idx="7">
                  <c:v>792</c:v>
                </c:pt>
                <c:pt idx="8">
                  <c:v>811</c:v>
                </c:pt>
                <c:pt idx="9">
                  <c:v>814</c:v>
                </c:pt>
                <c:pt idx="10">
                  <c:v>816</c:v>
                </c:pt>
                <c:pt idx="11">
                  <c:v>804</c:v>
                </c:pt>
                <c:pt idx="12">
                  <c:v>803</c:v>
                </c:pt>
                <c:pt idx="13">
                  <c:v>822</c:v>
                </c:pt>
                <c:pt idx="14">
                  <c:v>803</c:v>
                </c:pt>
                <c:pt idx="15">
                  <c:v>787</c:v>
                </c:pt>
                <c:pt idx="16">
                  <c:v>764</c:v>
                </c:pt>
                <c:pt idx="17">
                  <c:v>772</c:v>
                </c:pt>
                <c:pt idx="18">
                  <c:v>757</c:v>
                </c:pt>
                <c:pt idx="19">
                  <c:v>762</c:v>
                </c:pt>
                <c:pt idx="20">
                  <c:v>737</c:v>
                </c:pt>
                <c:pt idx="21">
                  <c:v>757</c:v>
                </c:pt>
                <c:pt idx="22">
                  <c:v>766</c:v>
                </c:pt>
                <c:pt idx="23">
                  <c:v>742</c:v>
                </c:pt>
                <c:pt idx="24">
                  <c:v>730</c:v>
                </c:pt>
                <c:pt idx="25">
                  <c:v>733</c:v>
                </c:pt>
                <c:pt idx="26">
                  <c:v>713</c:v>
                </c:pt>
                <c:pt idx="27">
                  <c:v>711</c:v>
                </c:pt>
                <c:pt idx="28">
                  <c:v>679</c:v>
                </c:pt>
                <c:pt idx="29">
                  <c:v>648</c:v>
                </c:pt>
                <c:pt idx="30">
                  <c:v>642</c:v>
                </c:pt>
                <c:pt idx="31">
                  <c:v>610</c:v>
                </c:pt>
                <c:pt idx="32">
                  <c:v>588</c:v>
                </c:pt>
                <c:pt idx="33">
                  <c:v>545</c:v>
                </c:pt>
                <c:pt idx="34">
                  <c:v>529</c:v>
                </c:pt>
                <c:pt idx="35">
                  <c:v>527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7A-4D9A-9A1F-F0BB8506730A}"/>
            </c:ext>
          </c:extLst>
        </c:ser>
        <c:ser>
          <c:idx val="1"/>
          <c:order val="1"/>
          <c:tx>
            <c:strRef>
              <c:f>Personer1!$B$150</c:f>
              <c:strCache>
                <c:ptCount val="1"/>
                <c:pt idx="0">
                  <c:v>0-19 år - framskriving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  <c:pt idx="29">
                  <c:v>2017</c:v>
                </c:pt>
                <c:pt idx="30">
                  <c:v>2018</c:v>
                </c:pt>
                <c:pt idx="31">
                  <c:v>2019</c:v>
                </c:pt>
                <c:pt idx="32">
                  <c:v>2020</c:v>
                </c:pt>
                <c:pt idx="33">
                  <c:v>2021</c:v>
                </c:pt>
                <c:pt idx="34">
                  <c:v>2022</c:v>
                </c:pt>
                <c:pt idx="35">
                  <c:v>2023</c:v>
                </c:pt>
                <c:pt idx="36">
                  <c:v>2024</c:v>
                </c:pt>
                <c:pt idx="37">
                  <c:v>2025</c:v>
                </c:pt>
                <c:pt idx="38">
                  <c:v>2026</c:v>
                </c:pt>
                <c:pt idx="39">
                  <c:v>2027</c:v>
                </c:pt>
                <c:pt idx="40">
                  <c:v>2028</c:v>
                </c:pt>
                <c:pt idx="41">
                  <c:v>2029</c:v>
                </c:pt>
                <c:pt idx="42">
                  <c:v>2030</c:v>
                </c:pt>
                <c:pt idx="43">
                  <c:v>2031</c:v>
                </c:pt>
                <c:pt idx="44">
                  <c:v>2032</c:v>
                </c:pt>
                <c:pt idx="45">
                  <c:v>2033</c:v>
                </c:pt>
                <c:pt idx="46">
                  <c:v>2034</c:v>
                </c:pt>
                <c:pt idx="47">
                  <c:v>2035</c:v>
                </c:pt>
                <c:pt idx="48">
                  <c:v>2036</c:v>
                </c:pt>
                <c:pt idx="49">
                  <c:v>2037</c:v>
                </c:pt>
                <c:pt idx="50">
                  <c:v>2038</c:v>
                </c:pt>
              </c:numCache>
            </c:numRef>
          </c:cat>
          <c:val>
            <c:numRef>
              <c:f>Personer1!$C$150:$BA$150</c:f>
              <c:numCache>
                <c:formatCode>General</c:formatCode>
                <c:ptCount val="51"/>
                <c:pt idx="36">
                  <c:v>500</c:v>
                </c:pt>
                <c:pt idx="37">
                  <c:v>500</c:v>
                </c:pt>
                <c:pt idx="38">
                  <c:v>490</c:v>
                </c:pt>
                <c:pt idx="39">
                  <c:v>477</c:v>
                </c:pt>
                <c:pt idx="40">
                  <c:v>463</c:v>
                </c:pt>
                <c:pt idx="41">
                  <c:v>457</c:v>
                </c:pt>
                <c:pt idx="42">
                  <c:v>451</c:v>
                </c:pt>
                <c:pt idx="43">
                  <c:v>454</c:v>
                </c:pt>
                <c:pt idx="44">
                  <c:v>455</c:v>
                </c:pt>
                <c:pt idx="45">
                  <c:v>453</c:v>
                </c:pt>
                <c:pt idx="46">
                  <c:v>455</c:v>
                </c:pt>
                <c:pt idx="47">
                  <c:v>454</c:v>
                </c:pt>
                <c:pt idx="48">
                  <c:v>458</c:v>
                </c:pt>
                <c:pt idx="49">
                  <c:v>462</c:v>
                </c:pt>
                <c:pt idx="50">
                  <c:v>468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E7A-4D9A-9A1F-F0BB8506730A}"/>
            </c:ext>
          </c:extLst>
        </c:ser>
        <c:ser>
          <c:idx val="2"/>
          <c:order val="2"/>
          <c:tx>
            <c:strRef>
              <c:f>Personer1!$B$151</c:f>
              <c:strCache>
                <c:ptCount val="1"/>
                <c:pt idx="0">
                  <c:v>20-64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  <c:pt idx="29">
                  <c:v>2017</c:v>
                </c:pt>
                <c:pt idx="30">
                  <c:v>2018</c:v>
                </c:pt>
                <c:pt idx="31">
                  <c:v>2019</c:v>
                </c:pt>
                <c:pt idx="32">
                  <c:v>2020</c:v>
                </c:pt>
                <c:pt idx="33">
                  <c:v>2021</c:v>
                </c:pt>
                <c:pt idx="34">
                  <c:v>2022</c:v>
                </c:pt>
                <c:pt idx="35">
                  <c:v>2023</c:v>
                </c:pt>
                <c:pt idx="36">
                  <c:v>2024</c:v>
                </c:pt>
                <c:pt idx="37">
                  <c:v>2025</c:v>
                </c:pt>
                <c:pt idx="38">
                  <c:v>2026</c:v>
                </c:pt>
                <c:pt idx="39">
                  <c:v>2027</c:v>
                </c:pt>
                <c:pt idx="40">
                  <c:v>2028</c:v>
                </c:pt>
                <c:pt idx="41">
                  <c:v>2029</c:v>
                </c:pt>
                <c:pt idx="42">
                  <c:v>2030</c:v>
                </c:pt>
                <c:pt idx="43">
                  <c:v>2031</c:v>
                </c:pt>
                <c:pt idx="44">
                  <c:v>2032</c:v>
                </c:pt>
                <c:pt idx="45">
                  <c:v>2033</c:v>
                </c:pt>
                <c:pt idx="46">
                  <c:v>2034</c:v>
                </c:pt>
                <c:pt idx="47">
                  <c:v>2035</c:v>
                </c:pt>
                <c:pt idx="48">
                  <c:v>2036</c:v>
                </c:pt>
                <c:pt idx="49">
                  <c:v>2037</c:v>
                </c:pt>
                <c:pt idx="50">
                  <c:v>2038</c:v>
                </c:pt>
              </c:numCache>
            </c:numRef>
          </c:cat>
          <c:val>
            <c:numRef>
              <c:f>Personer1!$C$151:$BA$151</c:f>
              <c:numCache>
                <c:formatCode>0</c:formatCode>
                <c:ptCount val="51"/>
                <c:pt idx="0">
                  <c:v>1467</c:v>
                </c:pt>
                <c:pt idx="1">
                  <c:v>1487</c:v>
                </c:pt>
                <c:pt idx="2">
                  <c:v>1493</c:v>
                </c:pt>
                <c:pt idx="3">
                  <c:v>1501</c:v>
                </c:pt>
                <c:pt idx="4">
                  <c:v>1526</c:v>
                </c:pt>
                <c:pt idx="5">
                  <c:v>1557</c:v>
                </c:pt>
                <c:pt idx="6">
                  <c:v>1575</c:v>
                </c:pt>
                <c:pt idx="7">
                  <c:v>1631</c:v>
                </c:pt>
                <c:pt idx="8">
                  <c:v>1654</c:v>
                </c:pt>
                <c:pt idx="9">
                  <c:v>1649</c:v>
                </c:pt>
                <c:pt idx="10">
                  <c:v>1655</c:v>
                </c:pt>
                <c:pt idx="11">
                  <c:v>1621</c:v>
                </c:pt>
                <c:pt idx="12">
                  <c:v>1619</c:v>
                </c:pt>
                <c:pt idx="13">
                  <c:v>1616</c:v>
                </c:pt>
                <c:pt idx="14">
                  <c:v>1563</c:v>
                </c:pt>
                <c:pt idx="15">
                  <c:v>1525</c:v>
                </c:pt>
                <c:pt idx="16">
                  <c:v>1485</c:v>
                </c:pt>
                <c:pt idx="17">
                  <c:v>1492</c:v>
                </c:pt>
                <c:pt idx="18">
                  <c:v>1502</c:v>
                </c:pt>
                <c:pt idx="19">
                  <c:v>1488</c:v>
                </c:pt>
                <c:pt idx="20">
                  <c:v>1463</c:v>
                </c:pt>
                <c:pt idx="21">
                  <c:v>1469</c:v>
                </c:pt>
                <c:pt idx="22">
                  <c:v>1526</c:v>
                </c:pt>
                <c:pt idx="23">
                  <c:v>1498</c:v>
                </c:pt>
                <c:pt idx="24">
                  <c:v>1483</c:v>
                </c:pt>
                <c:pt idx="25">
                  <c:v>1496</c:v>
                </c:pt>
                <c:pt idx="26">
                  <c:v>1453</c:v>
                </c:pt>
                <c:pt idx="27">
                  <c:v>1436</c:v>
                </c:pt>
                <c:pt idx="28">
                  <c:v>1413</c:v>
                </c:pt>
                <c:pt idx="29">
                  <c:v>1419</c:v>
                </c:pt>
                <c:pt idx="30">
                  <c:v>1382</c:v>
                </c:pt>
                <c:pt idx="31">
                  <c:v>1358</c:v>
                </c:pt>
                <c:pt idx="32">
                  <c:v>1334</c:v>
                </c:pt>
                <c:pt idx="33">
                  <c:v>1318</c:v>
                </c:pt>
                <c:pt idx="34">
                  <c:v>1300</c:v>
                </c:pt>
                <c:pt idx="35">
                  <c:v>1300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E7A-4D9A-9A1F-F0BB8506730A}"/>
            </c:ext>
          </c:extLst>
        </c:ser>
        <c:ser>
          <c:idx val="3"/>
          <c:order val="3"/>
          <c:tx>
            <c:strRef>
              <c:f>Personer1!$B$152</c:f>
              <c:strCache>
                <c:ptCount val="1"/>
                <c:pt idx="0">
                  <c:v>20-64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  <c:pt idx="29">
                  <c:v>2017</c:v>
                </c:pt>
                <c:pt idx="30">
                  <c:v>2018</c:v>
                </c:pt>
                <c:pt idx="31">
                  <c:v>2019</c:v>
                </c:pt>
                <c:pt idx="32">
                  <c:v>2020</c:v>
                </c:pt>
                <c:pt idx="33">
                  <c:v>2021</c:v>
                </c:pt>
                <c:pt idx="34">
                  <c:v>2022</c:v>
                </c:pt>
                <c:pt idx="35">
                  <c:v>2023</c:v>
                </c:pt>
                <c:pt idx="36">
                  <c:v>2024</c:v>
                </c:pt>
                <c:pt idx="37">
                  <c:v>2025</c:v>
                </c:pt>
                <c:pt idx="38">
                  <c:v>2026</c:v>
                </c:pt>
                <c:pt idx="39">
                  <c:v>2027</c:v>
                </c:pt>
                <c:pt idx="40">
                  <c:v>2028</c:v>
                </c:pt>
                <c:pt idx="41">
                  <c:v>2029</c:v>
                </c:pt>
                <c:pt idx="42">
                  <c:v>2030</c:v>
                </c:pt>
                <c:pt idx="43">
                  <c:v>2031</c:v>
                </c:pt>
                <c:pt idx="44">
                  <c:v>2032</c:v>
                </c:pt>
                <c:pt idx="45">
                  <c:v>2033</c:v>
                </c:pt>
                <c:pt idx="46">
                  <c:v>2034</c:v>
                </c:pt>
                <c:pt idx="47">
                  <c:v>2035</c:v>
                </c:pt>
                <c:pt idx="48">
                  <c:v>2036</c:v>
                </c:pt>
                <c:pt idx="49">
                  <c:v>2037</c:v>
                </c:pt>
                <c:pt idx="50">
                  <c:v>2038</c:v>
                </c:pt>
              </c:numCache>
            </c:numRef>
          </c:cat>
          <c:val>
            <c:numRef>
              <c:f>Personer1!$C$152:$BA$152</c:f>
              <c:numCache>
                <c:formatCode>General</c:formatCode>
                <c:ptCount val="51"/>
                <c:pt idx="36">
                  <c:v>1312</c:v>
                </c:pt>
                <c:pt idx="37">
                  <c:v>1289</c:v>
                </c:pt>
                <c:pt idx="38">
                  <c:v>1283</c:v>
                </c:pt>
                <c:pt idx="39">
                  <c:v>1286</c:v>
                </c:pt>
                <c:pt idx="40">
                  <c:v>1270</c:v>
                </c:pt>
                <c:pt idx="41">
                  <c:v>1258</c:v>
                </c:pt>
                <c:pt idx="42">
                  <c:v>1259</c:v>
                </c:pt>
                <c:pt idx="43">
                  <c:v>1251</c:v>
                </c:pt>
                <c:pt idx="44">
                  <c:v>1234</c:v>
                </c:pt>
                <c:pt idx="45">
                  <c:v>1232</c:v>
                </c:pt>
                <c:pt idx="46">
                  <c:v>1210</c:v>
                </c:pt>
                <c:pt idx="47">
                  <c:v>1212</c:v>
                </c:pt>
                <c:pt idx="48">
                  <c:v>1205</c:v>
                </c:pt>
                <c:pt idx="49">
                  <c:v>1196</c:v>
                </c:pt>
                <c:pt idx="50">
                  <c:v>1184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E7A-4D9A-9A1F-F0BB8506730A}"/>
            </c:ext>
          </c:extLst>
        </c:ser>
        <c:ser>
          <c:idx val="4"/>
          <c:order val="4"/>
          <c:tx>
            <c:strRef>
              <c:f>Personer1!$B$153</c:f>
              <c:strCache>
                <c:ptCount val="1"/>
                <c:pt idx="0">
                  <c:v>65 år eller eldre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  <c:pt idx="29">
                  <c:v>2017</c:v>
                </c:pt>
                <c:pt idx="30">
                  <c:v>2018</c:v>
                </c:pt>
                <c:pt idx="31">
                  <c:v>2019</c:v>
                </c:pt>
                <c:pt idx="32">
                  <c:v>2020</c:v>
                </c:pt>
                <c:pt idx="33">
                  <c:v>2021</c:v>
                </c:pt>
                <c:pt idx="34">
                  <c:v>2022</c:v>
                </c:pt>
                <c:pt idx="35">
                  <c:v>2023</c:v>
                </c:pt>
                <c:pt idx="36">
                  <c:v>2024</c:v>
                </c:pt>
                <c:pt idx="37">
                  <c:v>2025</c:v>
                </c:pt>
                <c:pt idx="38">
                  <c:v>2026</c:v>
                </c:pt>
                <c:pt idx="39">
                  <c:v>2027</c:v>
                </c:pt>
                <c:pt idx="40">
                  <c:v>2028</c:v>
                </c:pt>
                <c:pt idx="41">
                  <c:v>2029</c:v>
                </c:pt>
                <c:pt idx="42">
                  <c:v>2030</c:v>
                </c:pt>
                <c:pt idx="43">
                  <c:v>2031</c:v>
                </c:pt>
                <c:pt idx="44">
                  <c:v>2032</c:v>
                </c:pt>
                <c:pt idx="45">
                  <c:v>2033</c:v>
                </c:pt>
                <c:pt idx="46">
                  <c:v>2034</c:v>
                </c:pt>
                <c:pt idx="47">
                  <c:v>2035</c:v>
                </c:pt>
                <c:pt idx="48">
                  <c:v>2036</c:v>
                </c:pt>
                <c:pt idx="49">
                  <c:v>2037</c:v>
                </c:pt>
                <c:pt idx="50">
                  <c:v>2038</c:v>
                </c:pt>
              </c:numCache>
            </c:numRef>
          </c:cat>
          <c:val>
            <c:numRef>
              <c:f>Personer1!$C$153:$BA$153</c:f>
              <c:numCache>
                <c:formatCode>0</c:formatCode>
                <c:ptCount val="51"/>
                <c:pt idx="0">
                  <c:v>713</c:v>
                </c:pt>
                <c:pt idx="1">
                  <c:v>728</c:v>
                </c:pt>
                <c:pt idx="2">
                  <c:v>718</c:v>
                </c:pt>
                <c:pt idx="3">
                  <c:v>700</c:v>
                </c:pt>
                <c:pt idx="4">
                  <c:v>680</c:v>
                </c:pt>
                <c:pt idx="5">
                  <c:v>669</c:v>
                </c:pt>
                <c:pt idx="6">
                  <c:v>653</c:v>
                </c:pt>
                <c:pt idx="7">
                  <c:v>636</c:v>
                </c:pt>
                <c:pt idx="8">
                  <c:v>627</c:v>
                </c:pt>
                <c:pt idx="9">
                  <c:v>619</c:v>
                </c:pt>
                <c:pt idx="10">
                  <c:v>610</c:v>
                </c:pt>
                <c:pt idx="11">
                  <c:v>608</c:v>
                </c:pt>
                <c:pt idx="12">
                  <c:v>590</c:v>
                </c:pt>
                <c:pt idx="13">
                  <c:v>586</c:v>
                </c:pt>
                <c:pt idx="14">
                  <c:v>563</c:v>
                </c:pt>
                <c:pt idx="15">
                  <c:v>581</c:v>
                </c:pt>
                <c:pt idx="16">
                  <c:v>562</c:v>
                </c:pt>
                <c:pt idx="17">
                  <c:v>560</c:v>
                </c:pt>
                <c:pt idx="18">
                  <c:v>545</c:v>
                </c:pt>
                <c:pt idx="19">
                  <c:v>551</c:v>
                </c:pt>
                <c:pt idx="20">
                  <c:v>540</c:v>
                </c:pt>
                <c:pt idx="21">
                  <c:v>544</c:v>
                </c:pt>
                <c:pt idx="22">
                  <c:v>539</c:v>
                </c:pt>
                <c:pt idx="23">
                  <c:v>543</c:v>
                </c:pt>
                <c:pt idx="24">
                  <c:v>551</c:v>
                </c:pt>
                <c:pt idx="25">
                  <c:v>562</c:v>
                </c:pt>
                <c:pt idx="26">
                  <c:v>554</c:v>
                </c:pt>
                <c:pt idx="27">
                  <c:v>572</c:v>
                </c:pt>
                <c:pt idx="28">
                  <c:v>580</c:v>
                </c:pt>
                <c:pt idx="29">
                  <c:v>601</c:v>
                </c:pt>
                <c:pt idx="30">
                  <c:v>618</c:v>
                </c:pt>
                <c:pt idx="31">
                  <c:v>624</c:v>
                </c:pt>
                <c:pt idx="32">
                  <c:v>627</c:v>
                </c:pt>
                <c:pt idx="33">
                  <c:v>639</c:v>
                </c:pt>
                <c:pt idx="34">
                  <c:v>662</c:v>
                </c:pt>
                <c:pt idx="35">
                  <c:v>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E7A-4D9A-9A1F-F0BB8506730A}"/>
            </c:ext>
          </c:extLst>
        </c:ser>
        <c:ser>
          <c:idx val="5"/>
          <c:order val="5"/>
          <c:tx>
            <c:strRef>
              <c:f>Personer1!$B$154</c:f>
              <c:strCache>
                <c:ptCount val="1"/>
                <c:pt idx="0">
                  <c:v>65 år eller eldre - framskriving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  <c:pt idx="29">
                  <c:v>2017</c:v>
                </c:pt>
                <c:pt idx="30">
                  <c:v>2018</c:v>
                </c:pt>
                <c:pt idx="31">
                  <c:v>2019</c:v>
                </c:pt>
                <c:pt idx="32">
                  <c:v>2020</c:v>
                </c:pt>
                <c:pt idx="33">
                  <c:v>2021</c:v>
                </c:pt>
                <c:pt idx="34">
                  <c:v>2022</c:v>
                </c:pt>
                <c:pt idx="35">
                  <c:v>2023</c:v>
                </c:pt>
                <c:pt idx="36">
                  <c:v>2024</c:v>
                </c:pt>
                <c:pt idx="37">
                  <c:v>2025</c:v>
                </c:pt>
                <c:pt idx="38">
                  <c:v>2026</c:v>
                </c:pt>
                <c:pt idx="39">
                  <c:v>2027</c:v>
                </c:pt>
                <c:pt idx="40">
                  <c:v>2028</c:v>
                </c:pt>
                <c:pt idx="41">
                  <c:v>2029</c:v>
                </c:pt>
                <c:pt idx="42">
                  <c:v>2030</c:v>
                </c:pt>
                <c:pt idx="43">
                  <c:v>2031</c:v>
                </c:pt>
                <c:pt idx="44">
                  <c:v>2032</c:v>
                </c:pt>
                <c:pt idx="45">
                  <c:v>2033</c:v>
                </c:pt>
                <c:pt idx="46">
                  <c:v>2034</c:v>
                </c:pt>
                <c:pt idx="47">
                  <c:v>2035</c:v>
                </c:pt>
                <c:pt idx="48">
                  <c:v>2036</c:v>
                </c:pt>
                <c:pt idx="49">
                  <c:v>2037</c:v>
                </c:pt>
                <c:pt idx="50">
                  <c:v>2038</c:v>
                </c:pt>
              </c:numCache>
            </c:numRef>
          </c:cat>
          <c:val>
            <c:numRef>
              <c:f>Personer1!$C$154:$BA$154</c:f>
              <c:numCache>
                <c:formatCode>General</c:formatCode>
                <c:ptCount val="51"/>
                <c:pt idx="36">
                  <c:v>684</c:v>
                </c:pt>
                <c:pt idx="37">
                  <c:v>703</c:v>
                </c:pt>
                <c:pt idx="38">
                  <c:v>713</c:v>
                </c:pt>
                <c:pt idx="39">
                  <c:v>718</c:v>
                </c:pt>
                <c:pt idx="40">
                  <c:v>743</c:v>
                </c:pt>
                <c:pt idx="41">
                  <c:v>757</c:v>
                </c:pt>
                <c:pt idx="42">
                  <c:v>759</c:v>
                </c:pt>
                <c:pt idx="43">
                  <c:v>763</c:v>
                </c:pt>
                <c:pt idx="44">
                  <c:v>778</c:v>
                </c:pt>
                <c:pt idx="45">
                  <c:v>783</c:v>
                </c:pt>
                <c:pt idx="46">
                  <c:v>805</c:v>
                </c:pt>
                <c:pt idx="47">
                  <c:v>806</c:v>
                </c:pt>
                <c:pt idx="48">
                  <c:v>811</c:v>
                </c:pt>
                <c:pt idx="49">
                  <c:v>819</c:v>
                </c:pt>
                <c:pt idx="50">
                  <c:v>828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E7A-4D9A-9A1F-F0BB850673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99469343"/>
        <c:axId val="1099471839"/>
      </c:lineChart>
      <c:catAx>
        <c:axId val="1099469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99471839"/>
        <c:crosses val="autoZero"/>
        <c:auto val="1"/>
        <c:lblAlgn val="ctr"/>
        <c:lblOffset val="100"/>
        <c:noMultiLvlLbl val="0"/>
      </c:catAx>
      <c:valAx>
        <c:axId val="1099471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150842730156248E-2"/>
              <c:y val="0.40227205517438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994693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'NEETs 15-29 år'!$F$7</c:f>
              <c:strCache>
                <c:ptCount val="1"/>
                <c:pt idx="0">
                  <c:v>Befolkninga ekskl. innvandrarar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'NEETs 15-29 år'!$A$104:$B$107</c:f>
              <c:multiLvlStrCache>
                <c:ptCount val="4"/>
                <c:lvl>
                  <c:pt idx="0">
                    <c:v>15 år eller eldre (alle)</c:v>
                  </c:pt>
                  <c:pt idx="1">
                    <c:v>15-29 år</c:v>
                  </c:pt>
                  <c:pt idx="2">
                    <c:v>30-61 år</c:v>
                  </c:pt>
                  <c:pt idx="3">
                    <c:v>62 år eller eldre</c:v>
                  </c:pt>
                </c:lvl>
                <c:lvl>
                  <c:pt idx="0">
                    <c:v>Fjord</c:v>
                  </c:pt>
                  <c:pt idx="1">
                    <c:v>Fjord</c:v>
                  </c:pt>
                  <c:pt idx="2">
                    <c:v>Fjord</c:v>
                  </c:pt>
                  <c:pt idx="3">
                    <c:v>Fjord</c:v>
                  </c:pt>
                </c:lvl>
              </c:multiLvlStrCache>
            </c:multiLvlStrRef>
          </c:cat>
          <c:val>
            <c:numRef>
              <c:f>'NEETs 15-29 år'!$F$104:$F$107</c:f>
              <c:numCache>
                <c:formatCode>0</c:formatCode>
                <c:ptCount val="4"/>
                <c:pt idx="0">
                  <c:v>617</c:v>
                </c:pt>
                <c:pt idx="1">
                  <c:v>13</c:v>
                </c:pt>
                <c:pt idx="2">
                  <c:v>89</c:v>
                </c:pt>
                <c:pt idx="3">
                  <c:v>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86-45EE-A54E-4B16BA95779D}"/>
            </c:ext>
          </c:extLst>
        </c:ser>
        <c:ser>
          <c:idx val="1"/>
          <c:order val="1"/>
          <c:tx>
            <c:strRef>
              <c:f>'NEETs 15-29 år'!$G$7</c:f>
              <c:strCache>
                <c:ptCount val="1"/>
                <c:pt idx="0">
                  <c:v>Blant innvandrarar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'NEETs 15-29 år'!$A$104:$B$107</c:f>
              <c:multiLvlStrCache>
                <c:ptCount val="4"/>
                <c:lvl>
                  <c:pt idx="0">
                    <c:v>15 år eller eldre (alle)</c:v>
                  </c:pt>
                  <c:pt idx="1">
                    <c:v>15-29 år</c:v>
                  </c:pt>
                  <c:pt idx="2">
                    <c:v>30-61 år</c:v>
                  </c:pt>
                  <c:pt idx="3">
                    <c:v>62 år eller eldre</c:v>
                  </c:pt>
                </c:lvl>
                <c:lvl>
                  <c:pt idx="0">
                    <c:v>Fjord</c:v>
                  </c:pt>
                  <c:pt idx="1">
                    <c:v>Fjord</c:v>
                  </c:pt>
                  <c:pt idx="2">
                    <c:v>Fjord</c:v>
                  </c:pt>
                  <c:pt idx="3">
                    <c:v>Fjord</c:v>
                  </c:pt>
                </c:lvl>
              </c:multiLvlStrCache>
            </c:multiLvlStrRef>
          </c:cat>
          <c:val>
            <c:numRef>
              <c:f>'NEETs 15-29 år'!$G$104:$G$107</c:f>
              <c:numCache>
                <c:formatCode>0</c:formatCode>
                <c:ptCount val="4"/>
                <c:pt idx="0">
                  <c:v>64</c:v>
                </c:pt>
                <c:pt idx="1">
                  <c:v>9</c:v>
                </c:pt>
                <c:pt idx="2">
                  <c:v>29</c:v>
                </c:pt>
                <c:pt idx="3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86-45EE-A54E-4B16BA9577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38996752"/>
        <c:axId val="1639007792"/>
      </c:barChart>
      <c:catAx>
        <c:axId val="163899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39007792"/>
        <c:crosses val="autoZero"/>
        <c:auto val="1"/>
        <c:lblAlgn val="ctr"/>
        <c:lblOffset val="100"/>
        <c:noMultiLvlLbl val="0"/>
      </c:catAx>
      <c:valAx>
        <c:axId val="1639007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38996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Bosatte!$A$67:$A$92</c:f>
              <c:strCache>
                <c:ptCount val="26"/>
                <c:pt idx="0">
                  <c:v>Vanylven</c:v>
                </c:pt>
                <c:pt idx="1">
                  <c:v>Kristiansund</c:v>
                </c:pt>
                <c:pt idx="2">
                  <c:v>Tingvoll</c:v>
                </c:pt>
                <c:pt idx="3">
                  <c:v>Sande</c:v>
                </c:pt>
                <c:pt idx="4">
                  <c:v>Aure</c:v>
                </c:pt>
                <c:pt idx="5">
                  <c:v>Smøla</c:v>
                </c:pt>
                <c:pt idx="6">
                  <c:v>Sunndal</c:v>
                </c:pt>
                <c:pt idx="7">
                  <c:v>Vestnes</c:v>
                </c:pt>
                <c:pt idx="8">
                  <c:v>Surnadal</c:v>
                </c:pt>
                <c:pt idx="9">
                  <c:v>Averøy</c:v>
                </c:pt>
                <c:pt idx="10">
                  <c:v>Hareid</c:v>
                </c:pt>
                <c:pt idx="11">
                  <c:v>Herøy</c:v>
                </c:pt>
                <c:pt idx="12">
                  <c:v>Gjemnes</c:v>
                </c:pt>
                <c:pt idx="13">
                  <c:v>Rauma</c:v>
                </c:pt>
                <c:pt idx="14">
                  <c:v>Aukra</c:v>
                </c:pt>
                <c:pt idx="15">
                  <c:v>Fjord</c:v>
                </c:pt>
                <c:pt idx="16">
                  <c:v>Molde</c:v>
                </c:pt>
                <c:pt idx="17">
                  <c:v>Ørsta</c:v>
                </c:pt>
                <c:pt idx="18">
                  <c:v>Stranda</c:v>
                </c:pt>
                <c:pt idx="19">
                  <c:v>Hustadvika</c:v>
                </c:pt>
                <c:pt idx="20">
                  <c:v>Sykkylven</c:v>
                </c:pt>
                <c:pt idx="21">
                  <c:v>Ulstein</c:v>
                </c:pt>
                <c:pt idx="22">
                  <c:v>Ålesund</c:v>
                </c:pt>
                <c:pt idx="23">
                  <c:v>Volda</c:v>
                </c:pt>
                <c:pt idx="24">
                  <c:v>Sula</c:v>
                </c:pt>
                <c:pt idx="25">
                  <c:v>Giske</c:v>
                </c:pt>
              </c:strCache>
            </c:strRef>
          </c:cat>
          <c:val>
            <c:numRef>
              <c:f>Bosatte!$D$67:$D$92</c:f>
              <c:numCache>
                <c:formatCode>General</c:formatCode>
                <c:ptCount val="26"/>
                <c:pt idx="0">
                  <c:v>37.890772128060263</c:v>
                </c:pt>
                <c:pt idx="1">
                  <c:v>36.363189460230068</c:v>
                </c:pt>
                <c:pt idx="2">
                  <c:v>36.302719747733541</c:v>
                </c:pt>
                <c:pt idx="3">
                  <c:v>36.196021348859773</c:v>
                </c:pt>
                <c:pt idx="4">
                  <c:v>35.918648741813165</c:v>
                </c:pt>
                <c:pt idx="5">
                  <c:v>34.813596491228068</c:v>
                </c:pt>
                <c:pt idx="6">
                  <c:v>34.201566224038139</c:v>
                </c:pt>
                <c:pt idx="7">
                  <c:v>34.144669180665069</c:v>
                </c:pt>
                <c:pt idx="8">
                  <c:v>34.106494554255747</c:v>
                </c:pt>
                <c:pt idx="9">
                  <c:v>33.832581042265076</c:v>
                </c:pt>
                <c:pt idx="10">
                  <c:v>33.750601829561866</c:v>
                </c:pt>
                <c:pt idx="11">
                  <c:v>32.596457503775916</c:v>
                </c:pt>
                <c:pt idx="12">
                  <c:v>32.565492321589886</c:v>
                </c:pt>
                <c:pt idx="13">
                  <c:v>32.471313581092652</c:v>
                </c:pt>
                <c:pt idx="14">
                  <c:v>31.76144244105409</c:v>
                </c:pt>
                <c:pt idx="15">
                  <c:v>31.703910614525139</c:v>
                </c:pt>
                <c:pt idx="16">
                  <c:v>31.345851724395899</c:v>
                </c:pt>
                <c:pt idx="17">
                  <c:v>31.260580069969528</c:v>
                </c:pt>
                <c:pt idx="18">
                  <c:v>31.053459119496853</c:v>
                </c:pt>
                <c:pt idx="19">
                  <c:v>29.69735759348999</c:v>
                </c:pt>
                <c:pt idx="20">
                  <c:v>29.627870150435466</c:v>
                </c:pt>
                <c:pt idx="21">
                  <c:v>29.42938659058488</c:v>
                </c:pt>
                <c:pt idx="22">
                  <c:v>28.899107384365699</c:v>
                </c:pt>
                <c:pt idx="23">
                  <c:v>28.827433628318584</c:v>
                </c:pt>
                <c:pt idx="24">
                  <c:v>27.400158688177733</c:v>
                </c:pt>
                <c:pt idx="25">
                  <c:v>27.180017735737511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12-4D88-A6A7-ECE78E138D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742785008"/>
        <c:axId val="1742810448"/>
      </c:barChart>
      <c:catAx>
        <c:axId val="174278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42810448"/>
        <c:crosses val="autoZero"/>
        <c:auto val="1"/>
        <c:lblAlgn val="ctr"/>
        <c:lblOffset val="100"/>
        <c:noMultiLvlLbl val="0"/>
      </c:catAx>
      <c:valAx>
        <c:axId val="1742810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Prosent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4278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i="0" baseline="0" dirty="0">
                <a:solidFill>
                  <a:schemeClr val="accent1"/>
                </a:solidFill>
                <a:effectLst/>
              </a:rPr>
              <a:t>Utdanningsnivået i befolkninga*</a:t>
            </a:r>
            <a:endParaRPr lang="nb-NO" sz="2400" b="1" dirty="0">
              <a:solidFill>
                <a:schemeClr val="accent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Personer!$B$26</c:f>
              <c:strCache>
                <c:ptCount val="1"/>
                <c:pt idx="0">
                  <c:v>Grunnskolenivå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Personer!$C$25:$AP$25</c:f>
              <c:numCache>
                <c:formatCode>General</c:formatCode>
                <c:ptCount val="40"/>
                <c:pt idx="0">
                  <c:v>1982</c:v>
                </c:pt>
                <c:pt idx="1">
                  <c:v>1983</c:v>
                </c:pt>
                <c:pt idx="2">
                  <c:v>1984</c:v>
                </c:pt>
                <c:pt idx="3">
                  <c:v>1985</c:v>
                </c:pt>
                <c:pt idx="4">
                  <c:v>1986</c:v>
                </c:pt>
                <c:pt idx="5">
                  <c:v>1987</c:v>
                </c:pt>
                <c:pt idx="6">
                  <c:v>1988</c:v>
                </c:pt>
                <c:pt idx="7">
                  <c:v>1989</c:v>
                </c:pt>
                <c:pt idx="8">
                  <c:v>1990</c:v>
                </c:pt>
                <c:pt idx="9">
                  <c:v>1991</c:v>
                </c:pt>
                <c:pt idx="10">
                  <c:v>1992</c:v>
                </c:pt>
                <c:pt idx="11">
                  <c:v>1993</c:v>
                </c:pt>
                <c:pt idx="12">
                  <c:v>1994</c:v>
                </c:pt>
                <c:pt idx="13">
                  <c:v>1995</c:v>
                </c:pt>
                <c:pt idx="14">
                  <c:v>1996</c:v>
                </c:pt>
                <c:pt idx="15">
                  <c:v>1997</c:v>
                </c:pt>
                <c:pt idx="16">
                  <c:v>1998</c:v>
                </c:pt>
                <c:pt idx="17">
                  <c:v>1999</c:v>
                </c:pt>
                <c:pt idx="18">
                  <c:v>2000</c:v>
                </c:pt>
                <c:pt idx="19">
                  <c:v>2001</c:v>
                </c:pt>
                <c:pt idx="20">
                  <c:v>2002</c:v>
                </c:pt>
                <c:pt idx="21">
                  <c:v>2003</c:v>
                </c:pt>
                <c:pt idx="22">
                  <c:v>2004</c:v>
                </c:pt>
                <c:pt idx="23">
                  <c:v>2005</c:v>
                </c:pt>
                <c:pt idx="24">
                  <c:v>2006</c:v>
                </c:pt>
                <c:pt idx="25">
                  <c:v>2007</c:v>
                </c:pt>
                <c:pt idx="26">
                  <c:v>2008</c:v>
                </c:pt>
                <c:pt idx="27">
                  <c:v>2009</c:v>
                </c:pt>
                <c:pt idx="28">
                  <c:v>2010</c:v>
                </c:pt>
                <c:pt idx="29">
                  <c:v>2011</c:v>
                </c:pt>
                <c:pt idx="30">
                  <c:v>2012</c:v>
                </c:pt>
                <c:pt idx="31">
                  <c:v>2013</c:v>
                </c:pt>
                <c:pt idx="32">
                  <c:v>2014</c:v>
                </c:pt>
                <c:pt idx="33">
                  <c:v>2015</c:v>
                </c:pt>
                <c:pt idx="34">
                  <c:v>2016</c:v>
                </c:pt>
                <c:pt idx="35">
                  <c:v>2017</c:v>
                </c:pt>
                <c:pt idx="36">
                  <c:v>2018</c:v>
                </c:pt>
                <c:pt idx="37">
                  <c:v>2019</c:v>
                </c:pt>
                <c:pt idx="38">
                  <c:v>2020</c:v>
                </c:pt>
                <c:pt idx="39">
                  <c:v>2021</c:v>
                </c:pt>
              </c:numCache>
            </c:numRef>
          </c:cat>
          <c:val>
            <c:numRef>
              <c:f>Personer!$C$26:$AP$26</c:f>
              <c:numCache>
                <c:formatCode>0.0</c:formatCode>
                <c:ptCount val="40"/>
                <c:pt idx="0">
                  <c:v>50.776332354175409</c:v>
                </c:pt>
                <c:pt idx="1">
                  <c:v>50.314993700125996</c:v>
                </c:pt>
                <c:pt idx="2">
                  <c:v>50.166251039068996</c:v>
                </c:pt>
                <c:pt idx="3">
                  <c:v>49.711696869851728</c:v>
                </c:pt>
                <c:pt idx="4">
                  <c:v>49.297520661157023</c:v>
                </c:pt>
                <c:pt idx="5">
                  <c:v>49.316770186335404</c:v>
                </c:pt>
                <c:pt idx="6">
                  <c:v>48.940505297473514</c:v>
                </c:pt>
                <c:pt idx="7">
                  <c:v>47.806478064780649</c:v>
                </c:pt>
                <c:pt idx="8">
                  <c:v>46.937086092715234</c:v>
                </c:pt>
                <c:pt idx="9">
                  <c:v>45.180217937971499</c:v>
                </c:pt>
                <c:pt idx="10">
                  <c:v>43.599334995843726</c:v>
                </c:pt>
                <c:pt idx="11">
                  <c:v>42.695688572624526</c:v>
                </c:pt>
                <c:pt idx="12">
                  <c:v>41.511771995043368</c:v>
                </c:pt>
                <c:pt idx="13">
                  <c:v>40.324543610547664</c:v>
                </c:pt>
                <c:pt idx="14">
                  <c:v>40.040567951318458</c:v>
                </c:pt>
                <c:pt idx="15">
                  <c:v>39.385245901639344</c:v>
                </c:pt>
                <c:pt idx="16">
                  <c:v>39.677285891601159</c:v>
                </c:pt>
                <c:pt idx="17">
                  <c:v>39.14858096828047</c:v>
                </c:pt>
                <c:pt idx="18">
                  <c:v>38.760016870518768</c:v>
                </c:pt>
                <c:pt idx="19">
                  <c:v>39.030722630895717</c:v>
                </c:pt>
                <c:pt idx="20">
                  <c:v>38.315696649029981</c:v>
                </c:pt>
                <c:pt idx="21">
                  <c:v>37.443744374437443</c:v>
                </c:pt>
                <c:pt idx="22">
                  <c:v>36.309794988610477</c:v>
                </c:pt>
                <c:pt idx="23">
                  <c:v>35.818847209515098</c:v>
                </c:pt>
                <c:pt idx="24">
                  <c:v>34.701322389420888</c:v>
                </c:pt>
                <c:pt idx="25">
                  <c:v>35.09345794392523</c:v>
                </c:pt>
                <c:pt idx="26">
                  <c:v>33.286516853932582</c:v>
                </c:pt>
                <c:pt idx="27">
                  <c:v>32.641770401106498</c:v>
                </c:pt>
                <c:pt idx="28">
                  <c:v>31.86046511627907</c:v>
                </c:pt>
                <c:pt idx="29">
                  <c:v>31.706183170618317</c:v>
                </c:pt>
                <c:pt idx="30">
                  <c:v>30.628152223750572</c:v>
                </c:pt>
                <c:pt idx="31">
                  <c:v>30.131826741996232</c:v>
                </c:pt>
                <c:pt idx="32">
                  <c:v>29.452369995398069</c:v>
                </c:pt>
                <c:pt idx="33">
                  <c:v>29.224376731301938</c:v>
                </c:pt>
                <c:pt idx="34">
                  <c:v>29.753199268738573</c:v>
                </c:pt>
                <c:pt idx="35">
                  <c:v>29.218106995884774</c:v>
                </c:pt>
                <c:pt idx="36">
                  <c:v>28.902269569245021</c:v>
                </c:pt>
                <c:pt idx="37">
                  <c:v>28.129395218002813</c:v>
                </c:pt>
                <c:pt idx="38">
                  <c:v>27.1</c:v>
                </c:pt>
                <c:pt idx="39">
                  <c:v>26.5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78-4DF0-A07D-23105CB7AB27}"/>
            </c:ext>
          </c:extLst>
        </c:ser>
        <c:ser>
          <c:idx val="1"/>
          <c:order val="1"/>
          <c:tx>
            <c:strRef>
              <c:f>Personer!$B$27</c:f>
              <c:strCache>
                <c:ptCount val="1"/>
                <c:pt idx="0">
                  <c:v>Videregående skolenivå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Personer!$C$25:$AP$25</c:f>
              <c:numCache>
                <c:formatCode>General</c:formatCode>
                <c:ptCount val="40"/>
                <c:pt idx="0">
                  <c:v>1982</c:v>
                </c:pt>
                <c:pt idx="1">
                  <c:v>1983</c:v>
                </c:pt>
                <c:pt idx="2">
                  <c:v>1984</c:v>
                </c:pt>
                <c:pt idx="3">
                  <c:v>1985</c:v>
                </c:pt>
                <c:pt idx="4">
                  <c:v>1986</c:v>
                </c:pt>
                <c:pt idx="5">
                  <c:v>1987</c:v>
                </c:pt>
                <c:pt idx="6">
                  <c:v>1988</c:v>
                </c:pt>
                <c:pt idx="7">
                  <c:v>1989</c:v>
                </c:pt>
                <c:pt idx="8">
                  <c:v>1990</c:v>
                </c:pt>
                <c:pt idx="9">
                  <c:v>1991</c:v>
                </c:pt>
                <c:pt idx="10">
                  <c:v>1992</c:v>
                </c:pt>
                <c:pt idx="11">
                  <c:v>1993</c:v>
                </c:pt>
                <c:pt idx="12">
                  <c:v>1994</c:v>
                </c:pt>
                <c:pt idx="13">
                  <c:v>1995</c:v>
                </c:pt>
                <c:pt idx="14">
                  <c:v>1996</c:v>
                </c:pt>
                <c:pt idx="15">
                  <c:v>1997</c:v>
                </c:pt>
                <c:pt idx="16">
                  <c:v>1998</c:v>
                </c:pt>
                <c:pt idx="17">
                  <c:v>1999</c:v>
                </c:pt>
                <c:pt idx="18">
                  <c:v>2000</c:v>
                </c:pt>
                <c:pt idx="19">
                  <c:v>2001</c:v>
                </c:pt>
                <c:pt idx="20">
                  <c:v>2002</c:v>
                </c:pt>
                <c:pt idx="21">
                  <c:v>2003</c:v>
                </c:pt>
                <c:pt idx="22">
                  <c:v>2004</c:v>
                </c:pt>
                <c:pt idx="23">
                  <c:v>2005</c:v>
                </c:pt>
                <c:pt idx="24">
                  <c:v>2006</c:v>
                </c:pt>
                <c:pt idx="25">
                  <c:v>2007</c:v>
                </c:pt>
                <c:pt idx="26">
                  <c:v>2008</c:v>
                </c:pt>
                <c:pt idx="27">
                  <c:v>2009</c:v>
                </c:pt>
                <c:pt idx="28">
                  <c:v>2010</c:v>
                </c:pt>
                <c:pt idx="29">
                  <c:v>2011</c:v>
                </c:pt>
                <c:pt idx="30">
                  <c:v>2012</c:v>
                </c:pt>
                <c:pt idx="31">
                  <c:v>2013</c:v>
                </c:pt>
                <c:pt idx="32">
                  <c:v>2014</c:v>
                </c:pt>
                <c:pt idx="33">
                  <c:v>2015</c:v>
                </c:pt>
                <c:pt idx="34">
                  <c:v>2016</c:v>
                </c:pt>
                <c:pt idx="35">
                  <c:v>2017</c:v>
                </c:pt>
                <c:pt idx="36">
                  <c:v>2018</c:v>
                </c:pt>
                <c:pt idx="37">
                  <c:v>2019</c:v>
                </c:pt>
                <c:pt idx="38">
                  <c:v>2020</c:v>
                </c:pt>
                <c:pt idx="39">
                  <c:v>2021</c:v>
                </c:pt>
              </c:numCache>
            </c:numRef>
          </c:cat>
          <c:val>
            <c:numRef>
              <c:f>Personer!$C$27:$AP$27</c:f>
              <c:numCache>
                <c:formatCode>0.0</c:formatCode>
                <c:ptCount val="40"/>
                <c:pt idx="0">
                  <c:v>42.425514057910199</c:v>
                </c:pt>
                <c:pt idx="1">
                  <c:v>43.007139857202858</c:v>
                </c:pt>
                <c:pt idx="2">
                  <c:v>42.892768079800497</c:v>
                </c:pt>
                <c:pt idx="3">
                  <c:v>43.327841845140036</c:v>
                </c:pt>
                <c:pt idx="4">
                  <c:v>43.18181818181818</c:v>
                </c:pt>
                <c:pt idx="5">
                  <c:v>43.271221532091097</c:v>
                </c:pt>
                <c:pt idx="6">
                  <c:v>43.276283618581907</c:v>
                </c:pt>
                <c:pt idx="7">
                  <c:v>43.706437064370647</c:v>
                </c:pt>
                <c:pt idx="8">
                  <c:v>43.543046357615893</c:v>
                </c:pt>
                <c:pt idx="9">
                  <c:v>45.138306789606034</c:v>
                </c:pt>
                <c:pt idx="10">
                  <c:v>46.300914380714879</c:v>
                </c:pt>
                <c:pt idx="11">
                  <c:v>46.421096693177063</c:v>
                </c:pt>
                <c:pt idx="12">
                  <c:v>46.798843453118543</c:v>
                </c:pt>
                <c:pt idx="13">
                  <c:v>47.383367139959432</c:v>
                </c:pt>
                <c:pt idx="14">
                  <c:v>47.342799188640974</c:v>
                </c:pt>
                <c:pt idx="15">
                  <c:v>47.909836065573771</c:v>
                </c:pt>
                <c:pt idx="16">
                  <c:v>47.703764997931323</c:v>
                </c:pt>
                <c:pt idx="17">
                  <c:v>47.954924874791317</c:v>
                </c:pt>
                <c:pt idx="18">
                  <c:v>47.701391817798395</c:v>
                </c:pt>
                <c:pt idx="19">
                  <c:v>47.814798788403287</c:v>
                </c:pt>
                <c:pt idx="20">
                  <c:v>48.015873015873019</c:v>
                </c:pt>
                <c:pt idx="21">
                  <c:v>48.784878487848786</c:v>
                </c:pt>
                <c:pt idx="22">
                  <c:v>48.747152619589976</c:v>
                </c:pt>
                <c:pt idx="23">
                  <c:v>48.856358645928637</c:v>
                </c:pt>
                <c:pt idx="24">
                  <c:v>48.837209302325583</c:v>
                </c:pt>
                <c:pt idx="25">
                  <c:v>48.785046728971963</c:v>
                </c:pt>
                <c:pt idx="26">
                  <c:v>50.187265917602993</c:v>
                </c:pt>
                <c:pt idx="27">
                  <c:v>49.608114338404796</c:v>
                </c:pt>
                <c:pt idx="28">
                  <c:v>49.441860465116278</c:v>
                </c:pt>
                <c:pt idx="29">
                  <c:v>49.325894932589492</c:v>
                </c:pt>
                <c:pt idx="30">
                  <c:v>49.105914718019257</c:v>
                </c:pt>
                <c:pt idx="31">
                  <c:v>49.670433145009419</c:v>
                </c:pt>
                <c:pt idx="32">
                  <c:v>49.700874367234242</c:v>
                </c:pt>
                <c:pt idx="33">
                  <c:v>48.984302862419206</c:v>
                </c:pt>
                <c:pt idx="34">
                  <c:v>45.475319926873858</c:v>
                </c:pt>
                <c:pt idx="35">
                  <c:v>45.999085505258343</c:v>
                </c:pt>
                <c:pt idx="36">
                  <c:v>45.669291338582674</c:v>
                </c:pt>
                <c:pt idx="37">
                  <c:v>45.757149554617911</c:v>
                </c:pt>
                <c:pt idx="38">
                  <c:v>46.6</c:v>
                </c:pt>
                <c:pt idx="39">
                  <c:v>46.2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78-4DF0-A07D-23105CB7AB27}"/>
            </c:ext>
          </c:extLst>
        </c:ser>
        <c:ser>
          <c:idx val="2"/>
          <c:order val="2"/>
          <c:tx>
            <c:strRef>
              <c:f>Personer!$B$28</c:f>
              <c:strCache>
                <c:ptCount val="1"/>
                <c:pt idx="0">
                  <c:v>Fagskolenivå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Personer!$C$25:$AP$25</c:f>
              <c:numCache>
                <c:formatCode>General</c:formatCode>
                <c:ptCount val="40"/>
                <c:pt idx="0">
                  <c:v>1982</c:v>
                </c:pt>
                <c:pt idx="1">
                  <c:v>1983</c:v>
                </c:pt>
                <c:pt idx="2">
                  <c:v>1984</c:v>
                </c:pt>
                <c:pt idx="3">
                  <c:v>1985</c:v>
                </c:pt>
                <c:pt idx="4">
                  <c:v>1986</c:v>
                </c:pt>
                <c:pt idx="5">
                  <c:v>1987</c:v>
                </c:pt>
                <c:pt idx="6">
                  <c:v>1988</c:v>
                </c:pt>
                <c:pt idx="7">
                  <c:v>1989</c:v>
                </c:pt>
                <c:pt idx="8">
                  <c:v>1990</c:v>
                </c:pt>
                <c:pt idx="9">
                  <c:v>1991</c:v>
                </c:pt>
                <c:pt idx="10">
                  <c:v>1992</c:v>
                </c:pt>
                <c:pt idx="11">
                  <c:v>1993</c:v>
                </c:pt>
                <c:pt idx="12">
                  <c:v>1994</c:v>
                </c:pt>
                <c:pt idx="13">
                  <c:v>1995</c:v>
                </c:pt>
                <c:pt idx="14">
                  <c:v>1996</c:v>
                </c:pt>
                <c:pt idx="15">
                  <c:v>1997</c:v>
                </c:pt>
                <c:pt idx="16">
                  <c:v>1998</c:v>
                </c:pt>
                <c:pt idx="17">
                  <c:v>1999</c:v>
                </c:pt>
                <c:pt idx="18">
                  <c:v>2000</c:v>
                </c:pt>
                <c:pt idx="19">
                  <c:v>2001</c:v>
                </c:pt>
                <c:pt idx="20">
                  <c:v>2002</c:v>
                </c:pt>
                <c:pt idx="21">
                  <c:v>2003</c:v>
                </c:pt>
                <c:pt idx="22">
                  <c:v>2004</c:v>
                </c:pt>
                <c:pt idx="23">
                  <c:v>2005</c:v>
                </c:pt>
                <c:pt idx="24">
                  <c:v>2006</c:v>
                </c:pt>
                <c:pt idx="25">
                  <c:v>2007</c:v>
                </c:pt>
                <c:pt idx="26">
                  <c:v>2008</c:v>
                </c:pt>
                <c:pt idx="27">
                  <c:v>2009</c:v>
                </c:pt>
                <c:pt idx="28">
                  <c:v>2010</c:v>
                </c:pt>
                <c:pt idx="29">
                  <c:v>2011</c:v>
                </c:pt>
                <c:pt idx="30">
                  <c:v>2012</c:v>
                </c:pt>
                <c:pt idx="31">
                  <c:v>2013</c:v>
                </c:pt>
                <c:pt idx="32">
                  <c:v>2014</c:v>
                </c:pt>
                <c:pt idx="33">
                  <c:v>2015</c:v>
                </c:pt>
                <c:pt idx="34">
                  <c:v>2016</c:v>
                </c:pt>
                <c:pt idx="35">
                  <c:v>2017</c:v>
                </c:pt>
                <c:pt idx="36">
                  <c:v>2018</c:v>
                </c:pt>
                <c:pt idx="37">
                  <c:v>2019</c:v>
                </c:pt>
                <c:pt idx="38">
                  <c:v>2020</c:v>
                </c:pt>
                <c:pt idx="39">
                  <c:v>2021</c:v>
                </c:pt>
              </c:numCache>
            </c:numRef>
          </c:cat>
          <c:val>
            <c:numRef>
              <c:f>Personer!$C$28:$AP$28</c:f>
              <c:numCache>
                <c:formatCode>General</c:formatCode>
                <c:ptCount val="40"/>
                <c:pt idx="34" formatCode="0.0">
                  <c:v>2.7879341864716638</c:v>
                </c:pt>
                <c:pt idx="35" formatCode="0.0">
                  <c:v>2.6063100137174211</c:v>
                </c:pt>
                <c:pt idx="36" formatCode="0.0">
                  <c:v>2.732746641963872</c:v>
                </c:pt>
                <c:pt idx="37" formatCode="0.0">
                  <c:v>2.9535864978902953</c:v>
                </c:pt>
                <c:pt idx="38" formatCode="0.0">
                  <c:v>3</c:v>
                </c:pt>
                <c:pt idx="39" formatCode="0.0">
                  <c:v>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78-4DF0-A07D-23105CB7AB27}"/>
            </c:ext>
          </c:extLst>
        </c:ser>
        <c:ser>
          <c:idx val="3"/>
          <c:order val="3"/>
          <c:tx>
            <c:strRef>
              <c:f>Personer!$B$29</c:f>
              <c:strCache>
                <c:ptCount val="1"/>
                <c:pt idx="0">
                  <c:v>Universitets- og høgskolenivå, kort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Personer!$C$25:$AP$25</c:f>
              <c:numCache>
                <c:formatCode>General</c:formatCode>
                <c:ptCount val="40"/>
                <c:pt idx="0">
                  <c:v>1982</c:v>
                </c:pt>
                <c:pt idx="1">
                  <c:v>1983</c:v>
                </c:pt>
                <c:pt idx="2">
                  <c:v>1984</c:v>
                </c:pt>
                <c:pt idx="3">
                  <c:v>1985</c:v>
                </c:pt>
                <c:pt idx="4">
                  <c:v>1986</c:v>
                </c:pt>
                <c:pt idx="5">
                  <c:v>1987</c:v>
                </c:pt>
                <c:pt idx="6">
                  <c:v>1988</c:v>
                </c:pt>
                <c:pt idx="7">
                  <c:v>1989</c:v>
                </c:pt>
                <c:pt idx="8">
                  <c:v>1990</c:v>
                </c:pt>
                <c:pt idx="9">
                  <c:v>1991</c:v>
                </c:pt>
                <c:pt idx="10">
                  <c:v>1992</c:v>
                </c:pt>
                <c:pt idx="11">
                  <c:v>1993</c:v>
                </c:pt>
                <c:pt idx="12">
                  <c:v>1994</c:v>
                </c:pt>
                <c:pt idx="13">
                  <c:v>1995</c:v>
                </c:pt>
                <c:pt idx="14">
                  <c:v>1996</c:v>
                </c:pt>
                <c:pt idx="15">
                  <c:v>1997</c:v>
                </c:pt>
                <c:pt idx="16">
                  <c:v>1998</c:v>
                </c:pt>
                <c:pt idx="17">
                  <c:v>1999</c:v>
                </c:pt>
                <c:pt idx="18">
                  <c:v>2000</c:v>
                </c:pt>
                <c:pt idx="19">
                  <c:v>2001</c:v>
                </c:pt>
                <c:pt idx="20">
                  <c:v>2002</c:v>
                </c:pt>
                <c:pt idx="21">
                  <c:v>2003</c:v>
                </c:pt>
                <c:pt idx="22">
                  <c:v>2004</c:v>
                </c:pt>
                <c:pt idx="23">
                  <c:v>2005</c:v>
                </c:pt>
                <c:pt idx="24">
                  <c:v>2006</c:v>
                </c:pt>
                <c:pt idx="25">
                  <c:v>2007</c:v>
                </c:pt>
                <c:pt idx="26">
                  <c:v>2008</c:v>
                </c:pt>
                <c:pt idx="27">
                  <c:v>2009</c:v>
                </c:pt>
                <c:pt idx="28">
                  <c:v>2010</c:v>
                </c:pt>
                <c:pt idx="29">
                  <c:v>2011</c:v>
                </c:pt>
                <c:pt idx="30">
                  <c:v>2012</c:v>
                </c:pt>
                <c:pt idx="31">
                  <c:v>2013</c:v>
                </c:pt>
                <c:pt idx="32">
                  <c:v>2014</c:v>
                </c:pt>
                <c:pt idx="33">
                  <c:v>2015</c:v>
                </c:pt>
                <c:pt idx="34">
                  <c:v>2016</c:v>
                </c:pt>
                <c:pt idx="35">
                  <c:v>2017</c:v>
                </c:pt>
                <c:pt idx="36">
                  <c:v>2018</c:v>
                </c:pt>
                <c:pt idx="37">
                  <c:v>2019</c:v>
                </c:pt>
                <c:pt idx="38">
                  <c:v>2020</c:v>
                </c:pt>
                <c:pt idx="39">
                  <c:v>2021</c:v>
                </c:pt>
              </c:numCache>
            </c:numRef>
          </c:cat>
          <c:val>
            <c:numRef>
              <c:f>Personer!$C$29:$AP$29</c:f>
              <c:numCache>
                <c:formatCode>0.0</c:formatCode>
                <c:ptCount val="40"/>
                <c:pt idx="0">
                  <c:v>5.7070919009651702</c:v>
                </c:pt>
                <c:pt idx="1">
                  <c:v>5.5438891222175553</c:v>
                </c:pt>
                <c:pt idx="2">
                  <c:v>5.6525353283458024</c:v>
                </c:pt>
                <c:pt idx="3">
                  <c:v>5.7248764415156508</c:v>
                </c:pt>
                <c:pt idx="4">
                  <c:v>6.1983471074380168</c:v>
                </c:pt>
                <c:pt idx="5">
                  <c:v>6.3768115942028984</c:v>
                </c:pt>
                <c:pt idx="6">
                  <c:v>6.6014669926650367</c:v>
                </c:pt>
                <c:pt idx="7">
                  <c:v>7.4210742107421073</c:v>
                </c:pt>
                <c:pt idx="8">
                  <c:v>8.443708609271523</c:v>
                </c:pt>
                <c:pt idx="9">
                  <c:v>8.4660519698239725</c:v>
                </c:pt>
                <c:pt idx="10">
                  <c:v>8.9775561097256862</c:v>
                </c:pt>
                <c:pt idx="11">
                  <c:v>9.8367517789870238</c:v>
                </c:pt>
                <c:pt idx="12">
                  <c:v>10.656753407682777</c:v>
                </c:pt>
                <c:pt idx="13">
                  <c:v>11.196754563894523</c:v>
                </c:pt>
                <c:pt idx="14">
                  <c:v>11.602434077079108</c:v>
                </c:pt>
                <c:pt idx="15">
                  <c:v>11.557377049180328</c:v>
                </c:pt>
                <c:pt idx="16">
                  <c:v>11.460488208522962</c:v>
                </c:pt>
                <c:pt idx="17">
                  <c:v>11.686143572621035</c:v>
                </c:pt>
                <c:pt idx="18">
                  <c:v>11.935892028679882</c:v>
                </c:pt>
                <c:pt idx="19">
                  <c:v>11.553440069234098</c:v>
                </c:pt>
                <c:pt idx="20">
                  <c:v>11.99294532627866</c:v>
                </c:pt>
                <c:pt idx="21">
                  <c:v>12.196219621962197</c:v>
                </c:pt>
                <c:pt idx="22">
                  <c:v>12.984054669703873</c:v>
                </c:pt>
                <c:pt idx="23">
                  <c:v>13.403476669716376</c:v>
                </c:pt>
                <c:pt idx="24">
                  <c:v>14.318285453716371</c:v>
                </c:pt>
                <c:pt idx="25">
                  <c:v>13.971962616822429</c:v>
                </c:pt>
                <c:pt idx="26">
                  <c:v>14.232209737827715</c:v>
                </c:pt>
                <c:pt idx="27">
                  <c:v>15.029967727063163</c:v>
                </c:pt>
                <c:pt idx="28">
                  <c:v>15.674418604651162</c:v>
                </c:pt>
                <c:pt idx="29">
                  <c:v>15.713621571362157</c:v>
                </c:pt>
                <c:pt idx="30">
                  <c:v>16.96469509399358</c:v>
                </c:pt>
                <c:pt idx="31">
                  <c:v>16.619585687382298</c:v>
                </c:pt>
                <c:pt idx="32">
                  <c:v>17.303267372296364</c:v>
                </c:pt>
                <c:pt idx="33">
                  <c:v>17.543859649122808</c:v>
                </c:pt>
                <c:pt idx="34">
                  <c:v>17.184643510054844</c:v>
                </c:pt>
                <c:pt idx="35">
                  <c:v>17.832647462277091</c:v>
                </c:pt>
                <c:pt idx="36">
                  <c:v>18.295507179249654</c:v>
                </c:pt>
                <c:pt idx="37">
                  <c:v>18.612283169245195</c:v>
                </c:pt>
                <c:pt idx="38">
                  <c:v>18.600000000000001</c:v>
                </c:pt>
                <c:pt idx="39">
                  <c:v>19.5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978-4DF0-A07D-23105CB7AB27}"/>
            </c:ext>
          </c:extLst>
        </c:ser>
        <c:ser>
          <c:idx val="4"/>
          <c:order val="4"/>
          <c:tx>
            <c:strRef>
              <c:f>Personer!$B$30</c:f>
              <c:strCache>
                <c:ptCount val="1"/>
                <c:pt idx="0">
                  <c:v>Universitets- og høgskolenivå, lang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Personer!$C$25:$AP$25</c:f>
              <c:numCache>
                <c:formatCode>General</c:formatCode>
                <c:ptCount val="40"/>
                <c:pt idx="0">
                  <c:v>1982</c:v>
                </c:pt>
                <c:pt idx="1">
                  <c:v>1983</c:v>
                </c:pt>
                <c:pt idx="2">
                  <c:v>1984</c:v>
                </c:pt>
                <c:pt idx="3">
                  <c:v>1985</c:v>
                </c:pt>
                <c:pt idx="4">
                  <c:v>1986</c:v>
                </c:pt>
                <c:pt idx="5">
                  <c:v>1987</c:v>
                </c:pt>
                <c:pt idx="6">
                  <c:v>1988</c:v>
                </c:pt>
                <c:pt idx="7">
                  <c:v>1989</c:v>
                </c:pt>
                <c:pt idx="8">
                  <c:v>1990</c:v>
                </c:pt>
                <c:pt idx="9">
                  <c:v>1991</c:v>
                </c:pt>
                <c:pt idx="10">
                  <c:v>1992</c:v>
                </c:pt>
                <c:pt idx="11">
                  <c:v>1993</c:v>
                </c:pt>
                <c:pt idx="12">
                  <c:v>1994</c:v>
                </c:pt>
                <c:pt idx="13">
                  <c:v>1995</c:v>
                </c:pt>
                <c:pt idx="14">
                  <c:v>1996</c:v>
                </c:pt>
                <c:pt idx="15">
                  <c:v>1997</c:v>
                </c:pt>
                <c:pt idx="16">
                  <c:v>1998</c:v>
                </c:pt>
                <c:pt idx="17">
                  <c:v>1999</c:v>
                </c:pt>
                <c:pt idx="18">
                  <c:v>2000</c:v>
                </c:pt>
                <c:pt idx="19">
                  <c:v>2001</c:v>
                </c:pt>
                <c:pt idx="20">
                  <c:v>2002</c:v>
                </c:pt>
                <c:pt idx="21">
                  <c:v>2003</c:v>
                </c:pt>
                <c:pt idx="22">
                  <c:v>2004</c:v>
                </c:pt>
                <c:pt idx="23">
                  <c:v>2005</c:v>
                </c:pt>
                <c:pt idx="24">
                  <c:v>2006</c:v>
                </c:pt>
                <c:pt idx="25">
                  <c:v>2007</c:v>
                </c:pt>
                <c:pt idx="26">
                  <c:v>2008</c:v>
                </c:pt>
                <c:pt idx="27">
                  <c:v>2009</c:v>
                </c:pt>
                <c:pt idx="28">
                  <c:v>2010</c:v>
                </c:pt>
                <c:pt idx="29">
                  <c:v>2011</c:v>
                </c:pt>
                <c:pt idx="30">
                  <c:v>2012</c:v>
                </c:pt>
                <c:pt idx="31">
                  <c:v>2013</c:v>
                </c:pt>
                <c:pt idx="32">
                  <c:v>2014</c:v>
                </c:pt>
                <c:pt idx="33">
                  <c:v>2015</c:v>
                </c:pt>
                <c:pt idx="34">
                  <c:v>2016</c:v>
                </c:pt>
                <c:pt idx="35">
                  <c:v>2017</c:v>
                </c:pt>
                <c:pt idx="36">
                  <c:v>2018</c:v>
                </c:pt>
                <c:pt idx="37">
                  <c:v>2019</c:v>
                </c:pt>
                <c:pt idx="38">
                  <c:v>2020</c:v>
                </c:pt>
                <c:pt idx="39">
                  <c:v>2021</c:v>
                </c:pt>
              </c:numCache>
            </c:numRef>
          </c:cat>
          <c:val>
            <c:numRef>
              <c:f>Personer!$C$30:$AP$30</c:f>
              <c:numCache>
                <c:formatCode>0.0</c:formatCode>
                <c:ptCount val="40"/>
                <c:pt idx="0">
                  <c:v>1.0910616869492236</c:v>
                </c:pt>
                <c:pt idx="1">
                  <c:v>1.133977320453591</c:v>
                </c:pt>
                <c:pt idx="2">
                  <c:v>1.288445552784705</c:v>
                </c:pt>
                <c:pt idx="3">
                  <c:v>1.2355848434925865</c:v>
                </c:pt>
                <c:pt idx="4">
                  <c:v>1.3223140495867769</c:v>
                </c:pt>
                <c:pt idx="5">
                  <c:v>1.0351966873706004</c:v>
                </c:pt>
                <c:pt idx="6">
                  <c:v>1.1817440912795436</c:v>
                </c:pt>
                <c:pt idx="7">
                  <c:v>1.0660106601066011</c:v>
                </c:pt>
                <c:pt idx="8">
                  <c:v>1.076158940397351</c:v>
                </c:pt>
                <c:pt idx="9">
                  <c:v>1.2154233025984913</c:v>
                </c:pt>
                <c:pt idx="10">
                  <c:v>1.1221945137157108</c:v>
                </c:pt>
                <c:pt idx="11">
                  <c:v>1.0464629552113855</c:v>
                </c:pt>
                <c:pt idx="12">
                  <c:v>1.0326311441553078</c:v>
                </c:pt>
                <c:pt idx="13">
                  <c:v>1.0953346855983772</c:v>
                </c:pt>
                <c:pt idx="14">
                  <c:v>1.0141987829614605</c:v>
                </c:pt>
                <c:pt idx="15">
                  <c:v>1.1475409836065573</c:v>
                </c:pt>
                <c:pt idx="16">
                  <c:v>1.1584609019445593</c:v>
                </c:pt>
                <c:pt idx="17">
                  <c:v>1.2103505843071787</c:v>
                </c:pt>
                <c:pt idx="18">
                  <c:v>1.6026992830029523</c:v>
                </c:pt>
                <c:pt idx="19">
                  <c:v>1.6010385114668975</c:v>
                </c:pt>
                <c:pt idx="20">
                  <c:v>1.6754850088183422</c:v>
                </c:pt>
                <c:pt idx="21">
                  <c:v>1.5751575157515751</c:v>
                </c:pt>
                <c:pt idx="22">
                  <c:v>1.958997722095672</c:v>
                </c:pt>
                <c:pt idx="23">
                  <c:v>1.9213174748398902</c:v>
                </c:pt>
                <c:pt idx="24">
                  <c:v>2.1431828545371636</c:v>
                </c:pt>
                <c:pt idx="25">
                  <c:v>2.1495327102803738</c:v>
                </c:pt>
                <c:pt idx="26">
                  <c:v>2.2940074906367043</c:v>
                </c:pt>
                <c:pt idx="27">
                  <c:v>2.7201475334255418</c:v>
                </c:pt>
                <c:pt idx="28">
                  <c:v>3.0232558139534884</c:v>
                </c:pt>
                <c:pt idx="29">
                  <c:v>3.2543003254300324</c:v>
                </c:pt>
                <c:pt idx="30">
                  <c:v>3.3012379642365888</c:v>
                </c:pt>
                <c:pt idx="31">
                  <c:v>3.5781544256120528</c:v>
                </c:pt>
                <c:pt idx="32">
                  <c:v>3.5434882650713297</c:v>
                </c:pt>
                <c:pt idx="33">
                  <c:v>4.2474607571560483</c:v>
                </c:pt>
                <c:pt idx="34">
                  <c:v>4.7989031078610607</c:v>
                </c:pt>
                <c:pt idx="35">
                  <c:v>4.3438500228623687</c:v>
                </c:pt>
                <c:pt idx="36">
                  <c:v>4.4001852709587777</c:v>
                </c:pt>
                <c:pt idx="37">
                  <c:v>4.547585560243788</c:v>
                </c:pt>
                <c:pt idx="38">
                  <c:v>4.7</c:v>
                </c:pt>
                <c:pt idx="39">
                  <c:v>5.0999999999999996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978-4DF0-A07D-23105CB7AB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7844608"/>
        <c:axId val="1977845856"/>
      </c:lineChart>
      <c:catAx>
        <c:axId val="1977844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7845856"/>
        <c:crosses val="autoZero"/>
        <c:auto val="1"/>
        <c:lblAlgn val="ctr"/>
        <c:lblOffset val="100"/>
        <c:noMultiLvlLbl val="0"/>
      </c:catAx>
      <c:valAx>
        <c:axId val="197784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6.2539086929330832E-3"/>
              <c:y val="0.442685147778413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784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baseline="0" dirty="0">
                <a:solidFill>
                  <a:schemeClr val="accent1"/>
                </a:solidFill>
                <a:effectLst/>
              </a:rPr>
              <a:t>Utdanningsnivået i befolkninga*, etter kjønn, 2003 og 2021</a:t>
            </a:r>
            <a:endParaRPr lang="nb-NO" b="1" dirty="0">
              <a:solidFill>
                <a:schemeClr val="accent1"/>
              </a:solidFill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nb-NO" b="1" dirty="0">
              <a:solidFill>
                <a:schemeClr val="accent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Personer!$C$26:$C$27</c:f>
              <c:strCache>
                <c:ptCount val="2"/>
                <c:pt idx="0">
                  <c:v>2003</c:v>
                </c:pt>
                <c:pt idx="1">
                  <c:v>Menn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Personer!$B$28:$B$32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Personer!$C$28:$C$32</c:f>
              <c:numCache>
                <c:formatCode>0.0</c:formatCode>
                <c:ptCount val="5"/>
                <c:pt idx="0">
                  <c:v>36.776491540516474</c:v>
                </c:pt>
                <c:pt idx="1">
                  <c:v>50.578806767586819</c:v>
                </c:pt>
                <c:pt idx="2">
                  <c:v>0</c:v>
                </c:pt>
                <c:pt idx="3">
                  <c:v>10.418521816562778</c:v>
                </c:pt>
                <c:pt idx="4">
                  <c:v>2.2261798753339268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6E-43FF-B52B-C3E00262DAB4}"/>
            </c:ext>
          </c:extLst>
        </c:ser>
        <c:ser>
          <c:idx val="1"/>
          <c:order val="1"/>
          <c:tx>
            <c:strRef>
              <c:f>Personer!$D$26:$D$27</c:f>
              <c:strCache>
                <c:ptCount val="2"/>
                <c:pt idx="0">
                  <c:v>2003</c:v>
                </c:pt>
                <c:pt idx="1">
                  <c:v>Kvinner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Personer!$B$28:$B$32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Personer!$D$28:$D$32</c:f>
              <c:numCache>
                <c:formatCode>0.0</c:formatCode>
                <c:ptCount val="5"/>
                <c:pt idx="0">
                  <c:v>33.927125506072876</c:v>
                </c:pt>
                <c:pt idx="1">
                  <c:v>41.781376518218622</c:v>
                </c:pt>
                <c:pt idx="2">
                  <c:v>0</c:v>
                </c:pt>
                <c:pt idx="3">
                  <c:v>23.481781376518217</c:v>
                </c:pt>
                <c:pt idx="4">
                  <c:v>0.80971659919028338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6E-43FF-B52B-C3E00262DAB4}"/>
            </c:ext>
          </c:extLst>
        </c:ser>
        <c:ser>
          <c:idx val="2"/>
          <c:order val="2"/>
          <c:tx>
            <c:strRef>
              <c:f>Personer!$E$26:$E$27</c:f>
              <c:strCache>
                <c:ptCount val="2"/>
                <c:pt idx="0">
                  <c:v>2021</c:v>
                </c:pt>
                <c:pt idx="1">
                  <c:v>Menn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Personer!$B$28:$B$32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Personer!$E$28:$E$32</c:f>
              <c:numCache>
                <c:formatCode>General</c:formatCode>
                <c:ptCount val="5"/>
                <c:pt idx="0">
                  <c:v>29.6</c:v>
                </c:pt>
                <c:pt idx="1">
                  <c:v>47.2</c:v>
                </c:pt>
                <c:pt idx="2">
                  <c:v>3.9</c:v>
                </c:pt>
                <c:pt idx="3">
                  <c:v>14.3</c:v>
                </c:pt>
                <c:pt idx="4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6E-43FF-B52B-C3E00262DAB4}"/>
            </c:ext>
          </c:extLst>
        </c:ser>
        <c:ser>
          <c:idx val="3"/>
          <c:order val="3"/>
          <c:tx>
            <c:strRef>
              <c:f>Personer!$F$26:$F$27</c:f>
              <c:strCache>
                <c:ptCount val="2"/>
                <c:pt idx="0">
                  <c:v>2021</c:v>
                </c:pt>
                <c:pt idx="1">
                  <c:v>Kvinner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Personer!$B$28:$B$32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Personer!$F$28:$F$32</c:f>
              <c:numCache>
                <c:formatCode>General</c:formatCode>
                <c:ptCount val="5"/>
                <c:pt idx="0">
                  <c:v>23.4</c:v>
                </c:pt>
                <c:pt idx="1">
                  <c:v>45.1</c:v>
                </c:pt>
                <c:pt idx="2">
                  <c:v>1.6</c:v>
                </c:pt>
                <c:pt idx="3">
                  <c:v>24.6</c:v>
                </c:pt>
                <c:pt idx="4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6E-43FF-B52B-C3E00262DA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1149888"/>
        <c:axId val="251150304"/>
      </c:barChart>
      <c:catAx>
        <c:axId val="25114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51150304"/>
        <c:crosses val="autoZero"/>
        <c:auto val="1"/>
        <c:lblAlgn val="ctr"/>
        <c:lblOffset val="100"/>
        <c:noMultiLvlLbl val="0"/>
      </c:catAx>
      <c:valAx>
        <c:axId val="251150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511498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dirty="0">
                <a:solidFill>
                  <a:schemeClr val="accent1"/>
                </a:solidFill>
              </a:rPr>
              <a:t>Median bruttoinntekt, 2012 og 2020</a:t>
            </a:r>
          </a:p>
        </c:rich>
      </c:tx>
      <c:layout>
        <c:manualLayout>
          <c:xMode val="edge"/>
          <c:yMode val="edge"/>
          <c:x val="0.33873511904761905"/>
          <c:y val="1.34816269839753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MedianBtoInnt!$B$101</c:f>
              <c:strCache>
                <c:ptCount val="1"/>
                <c:pt idx="0">
                  <c:v>Fjord, 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Totalt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MedianBtoInnt!$C$101:$F$101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2-42DF-A625-B7C74C2AA2D7}"/>
            </c:ext>
          </c:extLst>
        </c:ser>
        <c:ser>
          <c:idx val="1"/>
          <c:order val="1"/>
          <c:tx>
            <c:strRef>
              <c:f>MedianBtoInnt!$B$102</c:f>
              <c:strCache>
                <c:ptCount val="1"/>
                <c:pt idx="0">
                  <c:v>Fjord,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Totalt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MedianBtoInnt!$C$102:$F$102</c:f>
              <c:numCache>
                <c:formatCode>0</c:formatCode>
                <c:ptCount val="4"/>
                <c:pt idx="0">
                  <c:v>387200</c:v>
                </c:pt>
                <c:pt idx="1">
                  <c:v>214100</c:v>
                </c:pt>
                <c:pt idx="2">
                  <c:v>518100</c:v>
                </c:pt>
                <c:pt idx="3">
                  <c:v>302000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F2-42DF-A625-B7C74C2AA2D7}"/>
            </c:ext>
          </c:extLst>
        </c:ser>
        <c:ser>
          <c:idx val="2"/>
          <c:order val="2"/>
          <c:tx>
            <c:strRef>
              <c:f>MedianBtoInnt!$B$103</c:f>
              <c:strCache>
                <c:ptCount val="1"/>
                <c:pt idx="0">
                  <c:v>Møre og Romsdal, 2012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Totalt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MedianBtoInnt!$C$103:$F$103</c:f>
              <c:numCache>
                <c:formatCode>0</c:formatCode>
                <c:ptCount val="4"/>
                <c:pt idx="0">
                  <c:v>333000</c:v>
                </c:pt>
                <c:pt idx="1">
                  <c:v>210600</c:v>
                </c:pt>
                <c:pt idx="2">
                  <c:v>419300</c:v>
                </c:pt>
                <c:pt idx="3">
                  <c:v>242400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F2-42DF-A625-B7C74C2AA2D7}"/>
            </c:ext>
          </c:extLst>
        </c:ser>
        <c:ser>
          <c:idx val="3"/>
          <c:order val="3"/>
          <c:tx>
            <c:strRef>
              <c:f>MedianBtoInnt!$B$104</c:f>
              <c:strCache>
                <c:ptCount val="1"/>
                <c:pt idx="0">
                  <c:v>Møre og Romsdal, 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Totalt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MedianBtoInnt!$C$104:$F$104</c:f>
              <c:numCache>
                <c:formatCode>0</c:formatCode>
                <c:ptCount val="4"/>
                <c:pt idx="0">
                  <c:v>415600</c:v>
                </c:pt>
                <c:pt idx="1">
                  <c:v>276300</c:v>
                </c:pt>
                <c:pt idx="2">
                  <c:v>531000</c:v>
                </c:pt>
                <c:pt idx="3">
                  <c:v>319200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F2-42DF-A625-B7C74C2AA2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7315135"/>
        <c:axId val="1927315551"/>
      </c:barChart>
      <c:catAx>
        <c:axId val="1927315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27315551"/>
        <c:crosses val="autoZero"/>
        <c:auto val="1"/>
        <c:lblAlgn val="ctr"/>
        <c:lblOffset val="100"/>
        <c:noMultiLvlLbl val="0"/>
      </c:catAx>
      <c:valAx>
        <c:axId val="1927315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Median bruttoinntekt, kroner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2731513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accent1"/>
                </a:solidFill>
              </a:rPr>
              <a:t>Samla</a:t>
            </a:r>
            <a:r>
              <a:rPr lang="nb-NO" sz="2400" b="1" baseline="0">
                <a:solidFill>
                  <a:schemeClr val="accent1"/>
                </a:solidFill>
              </a:rPr>
              <a:t> arealbruk og arealressursar, i prosent, kommune, fylket og landet, 2022 </a:t>
            </a:r>
            <a:r>
              <a:rPr lang="nb-NO" sz="2400" b="1">
                <a:solidFill>
                  <a:schemeClr val="accent1"/>
                </a:solidFill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Areal!$A$30</c:f>
              <c:strCache>
                <c:ptCount val="1"/>
                <c:pt idx="0">
                  <c:v>Fjord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Areal!$B$30:$I$30</c:f>
              <c:numCache>
                <c:formatCode>0</c:formatCode>
                <c:ptCount val="8"/>
                <c:pt idx="0">
                  <c:v>1</c:v>
                </c:pt>
                <c:pt idx="1">
                  <c:v>1</c:v>
                </c:pt>
                <c:pt idx="2">
                  <c:v>23</c:v>
                </c:pt>
                <c:pt idx="3">
                  <c:v>39</c:v>
                </c:pt>
                <c:pt idx="4">
                  <c:v>1</c:v>
                </c:pt>
                <c:pt idx="5">
                  <c:v>29</c:v>
                </c:pt>
                <c:pt idx="6">
                  <c:v>2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5F-4F84-A5EE-72F565ABE51C}"/>
            </c:ext>
          </c:extLst>
        </c:ser>
        <c:ser>
          <c:idx val="1"/>
          <c:order val="1"/>
          <c:tx>
            <c:strRef>
              <c:f>Areal!$A$32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Areal!$B$32:$I$32</c:f>
              <c:numCache>
                <c:formatCode>General</c:formatCode>
                <c:ptCount val="8"/>
                <c:pt idx="0">
                  <c:v>2</c:v>
                </c:pt>
                <c:pt idx="1">
                  <c:v>4</c:v>
                </c:pt>
                <c:pt idx="2">
                  <c:v>31</c:v>
                </c:pt>
                <c:pt idx="3">
                  <c:v>41</c:v>
                </c:pt>
                <c:pt idx="4">
                  <c:v>4</c:v>
                </c:pt>
                <c:pt idx="5">
                  <c:v>13</c:v>
                </c:pt>
                <c:pt idx="6">
                  <c:v>1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5F-4F84-A5EE-72F565ABE51C}"/>
            </c:ext>
          </c:extLst>
        </c:ser>
        <c:ser>
          <c:idx val="2"/>
          <c:order val="2"/>
          <c:tx>
            <c:strRef>
              <c:f>Areal!$A$33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Areal!$B$33:$I$33</c:f>
              <c:numCache>
                <c:formatCode>General</c:formatCode>
                <c:ptCount val="8"/>
                <c:pt idx="0">
                  <c:v>2</c:v>
                </c:pt>
                <c:pt idx="1">
                  <c:v>4</c:v>
                </c:pt>
                <c:pt idx="2">
                  <c:v>38</c:v>
                </c:pt>
                <c:pt idx="3">
                  <c:v>37</c:v>
                </c:pt>
                <c:pt idx="4">
                  <c:v>5</c:v>
                </c:pt>
                <c:pt idx="5">
                  <c:v>7</c:v>
                </c:pt>
                <c:pt idx="6">
                  <c:v>1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5F-4F84-A5EE-72F565ABE5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9037792"/>
        <c:axId val="1469051520"/>
      </c:barChart>
      <c:catAx>
        <c:axId val="146903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69051520"/>
        <c:crosses val="autoZero"/>
        <c:auto val="1"/>
        <c:lblAlgn val="ctr"/>
        <c:lblOffset val="100"/>
        <c:noMultiLvlLbl val="0"/>
      </c:catAx>
      <c:valAx>
        <c:axId val="1469051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Prosent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69037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i="0" baseline="0" dirty="0">
                <a:solidFill>
                  <a:schemeClr val="accent1"/>
                </a:solidFill>
                <a:effectLst/>
              </a:rPr>
              <a:t>Samla arealbruk i kommunen, i km2, per 2022</a:t>
            </a:r>
            <a:endParaRPr lang="nb-NO" sz="2400" b="1" dirty="0">
              <a:solidFill>
                <a:schemeClr val="accent1"/>
              </a:solidFill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nb-NO" sz="2400" b="1" dirty="0">
              <a:solidFill>
                <a:schemeClr val="accent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Areal!$A$4:$A$20</c:f>
              <c:strCache>
                <c:ptCount val="17"/>
                <c:pt idx="0">
                  <c:v>Open fastmark</c:v>
                </c:pt>
                <c:pt idx="1">
                  <c:v>Bart fjell, grus- og blokkmark</c:v>
                </c:pt>
                <c:pt idx="2">
                  <c:v>Skog</c:v>
                </c:pt>
                <c:pt idx="3">
                  <c:v>Ferskvatn</c:v>
                </c:pt>
                <c:pt idx="4">
                  <c:v>Varig snø, is og bre</c:v>
                </c:pt>
                <c:pt idx="5">
                  <c:v>Jordbruksareal</c:v>
                </c:pt>
                <c:pt idx="6">
                  <c:v>Open myr</c:v>
                </c:pt>
                <c:pt idx="7">
                  <c:v>Transport, telekommunikasjon og teknisk infrastruktur</c:v>
                </c:pt>
                <c:pt idx="8">
                  <c:v>Byggområde for landbruk og fiske</c:v>
                </c:pt>
                <c:pt idx="9">
                  <c:v>Næring, offentleg og privat tenesteyting</c:v>
                </c:pt>
                <c:pt idx="10">
                  <c:v>Fritidsbygg</c:v>
                </c:pt>
                <c:pt idx="11">
                  <c:v>Bustadbygging</c:v>
                </c:pt>
                <c:pt idx="12">
                  <c:v>Grøne områder, idretts- og sportsområder</c:v>
                </c:pt>
                <c:pt idx="13">
                  <c:v>Uklassifisert bygg og anlegg</c:v>
                </c:pt>
                <c:pt idx="14">
                  <c:v>Helse- og sosialinstitusjonar</c:v>
                </c:pt>
                <c:pt idx="15">
                  <c:v>Kultur og religiøse aktivitetar</c:v>
                </c:pt>
                <c:pt idx="16">
                  <c:v>Undervisning og barnehage</c:v>
                </c:pt>
              </c:strCache>
            </c:strRef>
          </c:cat>
          <c:val>
            <c:numRef>
              <c:f>Areal!$Z$4:$Z$20</c:f>
              <c:numCache>
                <c:formatCode>0.00</c:formatCode>
                <c:ptCount val="17"/>
                <c:pt idx="0">
                  <c:v>461.81</c:v>
                </c:pt>
                <c:pt idx="1">
                  <c:v>344.72</c:v>
                </c:pt>
                <c:pt idx="2">
                  <c:v>269.45999999999998</c:v>
                </c:pt>
                <c:pt idx="3">
                  <c:v>48.26</c:v>
                </c:pt>
                <c:pt idx="4">
                  <c:v>27.92</c:v>
                </c:pt>
                <c:pt idx="5">
                  <c:v>18.920000000000002</c:v>
                </c:pt>
                <c:pt idx="6">
                  <c:v>12.05</c:v>
                </c:pt>
                <c:pt idx="7">
                  <c:v>3.14</c:v>
                </c:pt>
                <c:pt idx="8">
                  <c:v>1.02</c:v>
                </c:pt>
                <c:pt idx="9">
                  <c:v>0.85</c:v>
                </c:pt>
                <c:pt idx="10">
                  <c:v>0.77</c:v>
                </c:pt>
                <c:pt idx="11">
                  <c:v>0.75</c:v>
                </c:pt>
                <c:pt idx="12">
                  <c:v>0.42</c:v>
                </c:pt>
                <c:pt idx="13">
                  <c:v>0.38</c:v>
                </c:pt>
                <c:pt idx="14">
                  <c:v>0.04</c:v>
                </c:pt>
                <c:pt idx="15">
                  <c:v>0.04</c:v>
                </c:pt>
                <c:pt idx="16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3B-403F-AD3D-3C31A68DA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overlap val="-27"/>
        <c:axId val="471244320"/>
        <c:axId val="471244736"/>
      </c:barChart>
      <c:catAx>
        <c:axId val="47124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71244736"/>
        <c:crosses val="autoZero"/>
        <c:auto val="1"/>
        <c:lblAlgn val="ctr"/>
        <c:lblOffset val="100"/>
        <c:noMultiLvlLbl val="0"/>
      </c:catAx>
      <c:valAx>
        <c:axId val="47124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Km2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71244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dirty="0" err="1">
                <a:solidFill>
                  <a:schemeClr val="accent1"/>
                </a:solidFill>
              </a:rPr>
              <a:t>Hushald</a:t>
            </a:r>
            <a:r>
              <a:rPr lang="nb-NO" sz="2400" b="1" dirty="0">
                <a:solidFill>
                  <a:schemeClr val="accent1"/>
                </a:solidFill>
              </a:rPr>
              <a:t>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'Ark1'!$C$2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'Ark1'!$B$123:$B$127</c:f>
              <c:strCache>
                <c:ptCount val="5"/>
                <c:pt idx="0">
                  <c:v>Åleinebuande</c:v>
                </c:pt>
                <c:pt idx="1">
                  <c:v>Par uten heimebuande barn</c:v>
                </c:pt>
                <c:pt idx="2">
                  <c:v>Par/mor/far med barn under 18 år</c:v>
                </c:pt>
                <c:pt idx="3">
                  <c:v>Einfamiliehushald med vaksne barn (yngste barn 18 år og eldre)</c:v>
                </c:pt>
                <c:pt idx="4">
                  <c:v>Fleirfamiliehushald</c:v>
                </c:pt>
              </c:strCache>
            </c:strRef>
          </c:cat>
          <c:val>
            <c:numRef>
              <c:f>'Ark1'!$C$123:$C$127</c:f>
              <c:numCache>
                <c:formatCode>General</c:formatCode>
                <c:ptCount val="5"/>
                <c:pt idx="0">
                  <c:v>416</c:v>
                </c:pt>
                <c:pt idx="1">
                  <c:v>235</c:v>
                </c:pt>
                <c:pt idx="2">
                  <c:v>307</c:v>
                </c:pt>
                <c:pt idx="3">
                  <c:v>139</c:v>
                </c:pt>
                <c:pt idx="4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89-418E-8E18-125C07D6CF3D}"/>
            </c:ext>
          </c:extLst>
        </c:ser>
        <c:ser>
          <c:idx val="1"/>
          <c:order val="1"/>
          <c:tx>
            <c:strRef>
              <c:f>'Ark1'!$D$2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'Ark1'!$B$123:$B$127</c:f>
              <c:strCache>
                <c:ptCount val="5"/>
                <c:pt idx="0">
                  <c:v>Åleinebuande</c:v>
                </c:pt>
                <c:pt idx="1">
                  <c:v>Par uten heimebuande barn</c:v>
                </c:pt>
                <c:pt idx="2">
                  <c:v>Par/mor/far med barn under 18 år</c:v>
                </c:pt>
                <c:pt idx="3">
                  <c:v>Einfamiliehushald med vaksne barn (yngste barn 18 år og eldre)</c:v>
                </c:pt>
                <c:pt idx="4">
                  <c:v>Fleirfamiliehushald</c:v>
                </c:pt>
              </c:strCache>
            </c:strRef>
          </c:cat>
          <c:val>
            <c:numRef>
              <c:f>'Ark1'!$D$123:$D$127</c:f>
              <c:numCache>
                <c:formatCode>General</c:formatCode>
                <c:ptCount val="5"/>
                <c:pt idx="0">
                  <c:v>411</c:v>
                </c:pt>
                <c:pt idx="1">
                  <c:v>313</c:v>
                </c:pt>
                <c:pt idx="2">
                  <c:v>230</c:v>
                </c:pt>
                <c:pt idx="3">
                  <c:v>109</c:v>
                </c:pt>
                <c:pt idx="4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89-418E-8E18-125C07D6CF3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70498656"/>
        <c:axId val="2070497824"/>
      </c:barChart>
      <c:catAx>
        <c:axId val="207049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70497824"/>
        <c:crosses val="autoZero"/>
        <c:auto val="1"/>
        <c:lblAlgn val="ctr"/>
        <c:lblOffset val="100"/>
        <c:noMultiLvlLbl val="0"/>
      </c:catAx>
      <c:valAx>
        <c:axId val="207049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hushald</a:t>
                </a:r>
              </a:p>
            </c:rich>
          </c:tx>
          <c:layout>
            <c:manualLayout>
              <c:xMode val="edge"/>
              <c:yMode val="edge"/>
              <c:x val="4.6349936423945469E-3"/>
              <c:y val="0.411712769629243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7049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dirty="0" err="1">
                <a:solidFill>
                  <a:schemeClr val="accent1"/>
                </a:solidFill>
              </a:rPr>
              <a:t>Bustader</a:t>
            </a:r>
            <a:r>
              <a:rPr lang="nb-NO" sz="2400" b="1" dirty="0">
                <a:solidFill>
                  <a:schemeClr val="accent1"/>
                </a:solidFill>
              </a:rPr>
              <a:t>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Boliger!$C$4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Boliger!$B$149:$B$154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Boliger!$C$149:$C$154</c:f>
              <c:numCache>
                <c:formatCode>0</c:formatCode>
                <c:ptCount val="6"/>
                <c:pt idx="0">
                  <c:v>1092</c:v>
                </c:pt>
                <c:pt idx="1">
                  <c:v>161</c:v>
                </c:pt>
                <c:pt idx="2">
                  <c:v>93</c:v>
                </c:pt>
                <c:pt idx="3">
                  <c:v>38</c:v>
                </c:pt>
                <c:pt idx="4">
                  <c:v>57</c:v>
                </c:pt>
                <c:pt idx="5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4B-4338-AD2A-A1FB4BB76DE0}"/>
            </c:ext>
          </c:extLst>
        </c:ser>
        <c:ser>
          <c:idx val="1"/>
          <c:order val="1"/>
          <c:tx>
            <c:strRef>
              <c:f>Boliger!$D$4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Boliger!$B$149:$B$154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Boliger!$D$149:$D$154</c:f>
              <c:numCache>
                <c:formatCode>0</c:formatCode>
                <c:ptCount val="6"/>
                <c:pt idx="0">
                  <c:v>1099</c:v>
                </c:pt>
                <c:pt idx="1">
                  <c:v>152</c:v>
                </c:pt>
                <c:pt idx="2">
                  <c:v>82</c:v>
                </c:pt>
                <c:pt idx="3">
                  <c:v>38</c:v>
                </c:pt>
                <c:pt idx="4">
                  <c:v>57</c:v>
                </c:pt>
                <c:pt idx="5">
                  <c:v>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4B-4338-AD2A-A1FB4BB76DE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46676015"/>
        <c:axId val="1846676431"/>
      </c:barChart>
      <c:catAx>
        <c:axId val="1846676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46676431"/>
        <c:crosses val="autoZero"/>
        <c:auto val="1"/>
        <c:lblAlgn val="ctr"/>
        <c:lblOffset val="100"/>
        <c:noMultiLvlLbl val="0"/>
      </c:catAx>
      <c:valAx>
        <c:axId val="1846676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bustader</a:t>
                </a:r>
              </a:p>
            </c:rich>
          </c:tx>
          <c:layout>
            <c:manualLayout>
              <c:xMode val="edge"/>
              <c:yMode val="edge"/>
              <c:x val="4.9937571482160225E-3"/>
              <c:y val="0.392215717805312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46676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dirty="0">
                <a:solidFill>
                  <a:schemeClr val="accent1"/>
                </a:solidFill>
              </a:rPr>
              <a:t>Igangsette og</a:t>
            </a:r>
            <a:r>
              <a:rPr lang="nb-NO" sz="2400" b="1" baseline="0" dirty="0">
                <a:solidFill>
                  <a:schemeClr val="accent1"/>
                </a:solidFill>
              </a:rPr>
              <a:t> fullførte </a:t>
            </a:r>
            <a:r>
              <a:rPr lang="nb-NO" sz="2400" b="1" baseline="0" dirty="0" err="1">
                <a:solidFill>
                  <a:schemeClr val="accent1"/>
                </a:solidFill>
              </a:rPr>
              <a:t>bustader</a:t>
            </a:r>
            <a:endParaRPr lang="nb-NO" sz="2400" b="1" dirty="0">
              <a:solidFill>
                <a:schemeClr val="accent1"/>
              </a:solidFill>
            </a:endParaRPr>
          </a:p>
        </c:rich>
      </c:tx>
      <c:layout>
        <c:manualLayout>
          <c:xMode val="edge"/>
          <c:yMode val="edge"/>
          <c:x val="0.32926300037411149"/>
          <c:y val="2.01850276541942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Igangsatte!$B$52</c:f>
              <c:strCache>
                <c:ptCount val="1"/>
                <c:pt idx="0">
                  <c:v>Igangsette bustader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numCache>
            </c:numRef>
          </c:cat>
          <c:val>
            <c:numRef>
              <c:f>Igangsatte!$C$52:$W$52</c:f>
              <c:numCache>
                <c:formatCode>0</c:formatCode>
                <c:ptCount val="21"/>
                <c:pt idx="0">
                  <c:v>12</c:v>
                </c:pt>
                <c:pt idx="1">
                  <c:v>6</c:v>
                </c:pt>
                <c:pt idx="2">
                  <c:v>5</c:v>
                </c:pt>
                <c:pt idx="3">
                  <c:v>3</c:v>
                </c:pt>
                <c:pt idx="4">
                  <c:v>11</c:v>
                </c:pt>
                <c:pt idx="5">
                  <c:v>2</c:v>
                </c:pt>
                <c:pt idx="6">
                  <c:v>1</c:v>
                </c:pt>
                <c:pt idx="7">
                  <c:v>4</c:v>
                </c:pt>
                <c:pt idx="8">
                  <c:v>0</c:v>
                </c:pt>
                <c:pt idx="9">
                  <c:v>5</c:v>
                </c:pt>
                <c:pt idx="10">
                  <c:v>2</c:v>
                </c:pt>
                <c:pt idx="11">
                  <c:v>9</c:v>
                </c:pt>
                <c:pt idx="12">
                  <c:v>13</c:v>
                </c:pt>
                <c:pt idx="13">
                  <c:v>19</c:v>
                </c:pt>
                <c:pt idx="14">
                  <c:v>7</c:v>
                </c:pt>
                <c:pt idx="15">
                  <c:v>5</c:v>
                </c:pt>
                <c:pt idx="16">
                  <c:v>2</c:v>
                </c:pt>
                <c:pt idx="17">
                  <c:v>2</c:v>
                </c:pt>
                <c:pt idx="18">
                  <c:v>4</c:v>
                </c:pt>
                <c:pt idx="19">
                  <c:v>1</c:v>
                </c:pt>
                <c:pt idx="2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30-4361-B41F-0DDC98AC6C1C}"/>
            </c:ext>
          </c:extLst>
        </c:ser>
        <c:ser>
          <c:idx val="1"/>
          <c:order val="1"/>
          <c:tx>
            <c:strRef>
              <c:f>Igangsatte!$B$53</c:f>
              <c:strCache>
                <c:ptCount val="1"/>
                <c:pt idx="0">
                  <c:v>Fullførte bustader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numCache>
            </c:numRef>
          </c:cat>
          <c:val>
            <c:numRef>
              <c:f>Igangsatte!$C$53:$W$53</c:f>
              <c:numCache>
                <c:formatCode>0</c:formatCode>
                <c:ptCount val="21"/>
                <c:pt idx="0">
                  <c:v>10</c:v>
                </c:pt>
                <c:pt idx="1">
                  <c:v>18</c:v>
                </c:pt>
                <c:pt idx="2">
                  <c:v>1</c:v>
                </c:pt>
                <c:pt idx="3">
                  <c:v>6</c:v>
                </c:pt>
                <c:pt idx="4">
                  <c:v>4</c:v>
                </c:pt>
                <c:pt idx="5">
                  <c:v>5</c:v>
                </c:pt>
                <c:pt idx="6">
                  <c:v>2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6</c:v>
                </c:pt>
                <c:pt idx="12">
                  <c:v>6</c:v>
                </c:pt>
                <c:pt idx="13">
                  <c:v>19</c:v>
                </c:pt>
                <c:pt idx="14">
                  <c:v>9</c:v>
                </c:pt>
                <c:pt idx="15">
                  <c:v>4</c:v>
                </c:pt>
                <c:pt idx="16">
                  <c:v>3</c:v>
                </c:pt>
                <c:pt idx="17">
                  <c:v>4</c:v>
                </c:pt>
                <c:pt idx="18">
                  <c:v>3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30-4361-B41F-0DDC98AC6C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88111311"/>
        <c:axId val="2088109647"/>
      </c:lineChart>
      <c:catAx>
        <c:axId val="2088111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88109647"/>
        <c:crosses val="autoZero"/>
        <c:auto val="1"/>
        <c:lblAlgn val="ctr"/>
        <c:lblOffset val="100"/>
        <c:noMultiLvlLbl val="0"/>
      </c:catAx>
      <c:valAx>
        <c:axId val="2088109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8811131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dirty="0">
                <a:solidFill>
                  <a:schemeClr val="accent1"/>
                </a:solidFill>
              </a:rPr>
              <a:t>Folkevekst</a:t>
            </a:r>
            <a:r>
              <a:rPr lang="nb-NO" sz="2400" b="1" baseline="0" dirty="0">
                <a:solidFill>
                  <a:schemeClr val="accent1"/>
                </a:solidFill>
              </a:rPr>
              <a:t> etter type, 2008-2022</a:t>
            </a:r>
            <a:endParaRPr lang="nb-NO" sz="2400" b="1" dirty="0">
              <a:solidFill>
                <a:schemeClr val="accent1"/>
              </a:solidFill>
            </a:endParaRPr>
          </a:p>
        </c:rich>
      </c:tx>
      <c:layout>
        <c:manualLayout>
          <c:xMode val="edge"/>
          <c:yMode val="edge"/>
          <c:x val="0.35863413198447036"/>
          <c:y val="1.66840381576814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'Ark1'!$B$99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'Ark1'!$C$2:$P$2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numCache>
            </c:numRef>
          </c:cat>
          <c:val>
            <c:numRef>
              <c:f>'Ark1'!$C$99:$P$99</c:f>
              <c:numCache>
                <c:formatCode>General</c:formatCode>
                <c:ptCount val="14"/>
                <c:pt idx="0">
                  <c:v>-5</c:v>
                </c:pt>
                <c:pt idx="1">
                  <c:v>-3</c:v>
                </c:pt>
                <c:pt idx="2">
                  <c:v>-1</c:v>
                </c:pt>
                <c:pt idx="3">
                  <c:v>8</c:v>
                </c:pt>
                <c:pt idx="4">
                  <c:v>-12</c:v>
                </c:pt>
                <c:pt idx="5">
                  <c:v>0</c:v>
                </c:pt>
                <c:pt idx="6">
                  <c:v>-25</c:v>
                </c:pt>
                <c:pt idx="7">
                  <c:v>-11</c:v>
                </c:pt>
                <c:pt idx="8">
                  <c:v>-6</c:v>
                </c:pt>
                <c:pt idx="9">
                  <c:v>-5</c:v>
                </c:pt>
                <c:pt idx="10">
                  <c:v>-22</c:v>
                </c:pt>
                <c:pt idx="11">
                  <c:v>-7</c:v>
                </c:pt>
                <c:pt idx="12">
                  <c:v>-3</c:v>
                </c:pt>
                <c:pt idx="13">
                  <c:v>-15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28-43E6-813B-4371AC87F571}"/>
            </c:ext>
          </c:extLst>
        </c:ser>
        <c:ser>
          <c:idx val="1"/>
          <c:order val="1"/>
          <c:tx>
            <c:strRef>
              <c:f>'Ark1'!$B$100</c:f>
              <c:strCache>
                <c:ptCount val="1"/>
                <c:pt idx="0">
                  <c:v>Nettoinnvandring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'Ark1'!$C$2:$P$2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numCache>
            </c:numRef>
          </c:cat>
          <c:val>
            <c:numRef>
              <c:f>'Ark1'!$C$100:$P$100</c:f>
              <c:numCache>
                <c:formatCode>General</c:formatCode>
                <c:ptCount val="14"/>
                <c:pt idx="0">
                  <c:v>51</c:v>
                </c:pt>
                <c:pt idx="1">
                  <c:v>56</c:v>
                </c:pt>
                <c:pt idx="2">
                  <c:v>14</c:v>
                </c:pt>
                <c:pt idx="3">
                  <c:v>30</c:v>
                </c:pt>
                <c:pt idx="4">
                  <c:v>8</c:v>
                </c:pt>
                <c:pt idx="5">
                  <c:v>6</c:v>
                </c:pt>
                <c:pt idx="6">
                  <c:v>13</c:v>
                </c:pt>
                <c:pt idx="7">
                  <c:v>-5</c:v>
                </c:pt>
                <c:pt idx="8">
                  <c:v>-6</c:v>
                </c:pt>
                <c:pt idx="9">
                  <c:v>12</c:v>
                </c:pt>
                <c:pt idx="10">
                  <c:v>2</c:v>
                </c:pt>
                <c:pt idx="11">
                  <c:v>-2</c:v>
                </c:pt>
                <c:pt idx="12">
                  <c:v>9</c:v>
                </c:pt>
                <c:pt idx="1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28-43E6-813B-4371AC87F571}"/>
            </c:ext>
          </c:extLst>
        </c:ser>
        <c:ser>
          <c:idx val="2"/>
          <c:order val="2"/>
          <c:tx>
            <c:strRef>
              <c:f>'Ark1'!$B$101</c:f>
              <c:strCache>
                <c:ptCount val="1"/>
                <c:pt idx="0">
                  <c:v>Nettoflytting, innanlandsk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'Ark1'!$C$2:$P$2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numCache>
            </c:numRef>
          </c:cat>
          <c:val>
            <c:numRef>
              <c:f>'Ark1'!$C$101:$P$101</c:f>
              <c:numCache>
                <c:formatCode>General</c:formatCode>
                <c:ptCount val="14"/>
                <c:pt idx="0">
                  <c:v>-15</c:v>
                </c:pt>
                <c:pt idx="1">
                  <c:v>7</c:v>
                </c:pt>
                <c:pt idx="2">
                  <c:v>-10</c:v>
                </c:pt>
                <c:pt idx="3">
                  <c:v>-11</c:v>
                </c:pt>
                <c:pt idx="4">
                  <c:v>-67</c:v>
                </c:pt>
                <c:pt idx="5">
                  <c:v>-9</c:v>
                </c:pt>
                <c:pt idx="6">
                  <c:v>-35</c:v>
                </c:pt>
                <c:pt idx="7">
                  <c:v>12</c:v>
                </c:pt>
                <c:pt idx="8">
                  <c:v>-14</c:v>
                </c:pt>
                <c:pt idx="9">
                  <c:v>-57</c:v>
                </c:pt>
                <c:pt idx="10">
                  <c:v>-23</c:v>
                </c:pt>
                <c:pt idx="11">
                  <c:v>-38</c:v>
                </c:pt>
                <c:pt idx="12">
                  <c:v>-17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28-43E6-813B-4371AC87F5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65452720"/>
        <c:axId val="665455632"/>
      </c:barChart>
      <c:lineChart>
        <c:grouping val="standard"/>
        <c:varyColors val="0"/>
        <c:ser>
          <c:idx val="3"/>
          <c:order val="3"/>
          <c:tx>
            <c:strRef>
              <c:f>'Ark1'!$B$102</c:f>
              <c:strCache>
                <c:ptCount val="1"/>
                <c:pt idx="0">
                  <c:v>Folkevekst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'Ark1'!$C$2:$P$2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numCache>
            </c:numRef>
          </c:cat>
          <c:val>
            <c:numRef>
              <c:f>'Ark1'!$C$102:$P$102</c:f>
              <c:numCache>
                <c:formatCode>General</c:formatCode>
                <c:ptCount val="14"/>
                <c:pt idx="0">
                  <c:v>30</c:v>
                </c:pt>
                <c:pt idx="1">
                  <c:v>61</c:v>
                </c:pt>
                <c:pt idx="2">
                  <c:v>3</c:v>
                </c:pt>
                <c:pt idx="3">
                  <c:v>27</c:v>
                </c:pt>
                <c:pt idx="4">
                  <c:v>-71</c:v>
                </c:pt>
                <c:pt idx="5">
                  <c:v>-1</c:v>
                </c:pt>
                <c:pt idx="6">
                  <c:v>-47</c:v>
                </c:pt>
                <c:pt idx="7">
                  <c:v>-4</c:v>
                </c:pt>
                <c:pt idx="8">
                  <c:v>-26</c:v>
                </c:pt>
                <c:pt idx="9">
                  <c:v>-50</c:v>
                </c:pt>
                <c:pt idx="10">
                  <c:v>-43</c:v>
                </c:pt>
                <c:pt idx="11">
                  <c:v>-47</c:v>
                </c:pt>
                <c:pt idx="12">
                  <c:v>-11</c:v>
                </c:pt>
                <c:pt idx="13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028-43E6-813B-4371AC87F5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452720"/>
        <c:axId val="665455632"/>
      </c:lineChart>
      <c:catAx>
        <c:axId val="66545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65455632"/>
        <c:crosses val="autoZero"/>
        <c:auto val="1"/>
        <c:lblAlgn val="ctr"/>
        <c:lblOffset val="100"/>
        <c:noMultiLvlLbl val="0"/>
      </c:catAx>
      <c:valAx>
        <c:axId val="665455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654527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dirty="0">
                <a:solidFill>
                  <a:schemeClr val="accent1"/>
                </a:solidFill>
              </a:rPr>
              <a:t>I kva grad </a:t>
            </a:r>
            <a:r>
              <a:rPr lang="nb-NO" sz="2400" b="1" dirty="0" err="1">
                <a:solidFill>
                  <a:schemeClr val="accent1"/>
                </a:solidFill>
              </a:rPr>
              <a:t>trivst</a:t>
            </a:r>
            <a:r>
              <a:rPr lang="nb-NO" sz="2400" b="1" dirty="0">
                <a:solidFill>
                  <a:schemeClr val="accent1"/>
                </a:solidFill>
              </a:rPr>
              <a:t> du i nærmiljøet ditt? Prosent</a:t>
            </a:r>
          </a:p>
        </c:rich>
      </c:tx>
      <c:layout>
        <c:manualLayout>
          <c:xMode val="edge"/>
          <c:yMode val="edge"/>
          <c:x val="0.17647105663717355"/>
          <c:y val="2.36206713912484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'Spm. 1.1'!$A$10</c:f>
              <c:strCache>
                <c:ptCount val="1"/>
                <c:pt idx="0">
                  <c:v>Fjord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'Spm. 1.1'!$B$3:$E$3</c:f>
              <c:strCache>
                <c:ptCount val="4"/>
                <c:pt idx="0">
                  <c:v>Ikke i det hele tatt</c:v>
                </c:pt>
                <c:pt idx="1">
                  <c:v>I liten grad</c:v>
                </c:pt>
                <c:pt idx="2">
                  <c:v>I noen grad</c:v>
                </c:pt>
                <c:pt idx="3">
                  <c:v>I stor grad</c:v>
                </c:pt>
              </c:strCache>
            </c:strRef>
          </c:cat>
          <c:val>
            <c:numRef>
              <c:f>'Spm. 1.1'!$B$10:$E$10</c:f>
              <c:numCache>
                <c:formatCode>0.0</c:formatCode>
                <c:ptCount val="4"/>
                <c:pt idx="0">
                  <c:v>0.40080160320641284</c:v>
                </c:pt>
                <c:pt idx="1">
                  <c:v>4.408817635270541</c:v>
                </c:pt>
                <c:pt idx="2">
                  <c:v>30.060120240480963</c:v>
                </c:pt>
                <c:pt idx="3">
                  <c:v>65.130260521042089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F2-4F07-9640-64C3BB724CB2}"/>
            </c:ext>
          </c:extLst>
        </c:ser>
        <c:ser>
          <c:idx val="1"/>
          <c:order val="1"/>
          <c:tx>
            <c:strRef>
              <c:f>'Spm. 1.1'!$A$11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'Spm. 1.1'!$B$3:$E$3</c:f>
              <c:strCache>
                <c:ptCount val="4"/>
                <c:pt idx="0">
                  <c:v>Ikke i det hele tatt</c:v>
                </c:pt>
                <c:pt idx="1">
                  <c:v>I liten grad</c:v>
                </c:pt>
                <c:pt idx="2">
                  <c:v>I noen grad</c:v>
                </c:pt>
                <c:pt idx="3">
                  <c:v>I stor grad</c:v>
                </c:pt>
              </c:strCache>
            </c:strRef>
          </c:cat>
          <c:val>
            <c:numRef>
              <c:f>'Spm. 1.1'!$B$11:$E$11</c:f>
              <c:numCache>
                <c:formatCode>0.0</c:formatCode>
                <c:ptCount val="4"/>
                <c:pt idx="0">
                  <c:v>0.41772101056352168</c:v>
                </c:pt>
                <c:pt idx="1">
                  <c:v>2.9762622002650918</c:v>
                </c:pt>
                <c:pt idx="2">
                  <c:v>23.099168574527049</c:v>
                </c:pt>
                <c:pt idx="3">
                  <c:v>73.506848214644336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F2-4F07-9640-64C3BB724C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1098208"/>
        <c:axId val="573546992"/>
      </c:barChart>
      <c:catAx>
        <c:axId val="71109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73546992"/>
        <c:crosses val="autoZero"/>
        <c:auto val="1"/>
        <c:lblAlgn val="ctr"/>
        <c:lblOffset val="100"/>
        <c:noMultiLvlLbl val="0"/>
      </c:catAx>
      <c:valAx>
        <c:axId val="573546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/>
                  <a:t>Prosent</a:t>
                </a:r>
              </a:p>
            </c:rich>
          </c:tx>
          <c:layout>
            <c:manualLayout>
              <c:xMode val="edge"/>
              <c:yMode val="edge"/>
              <c:x val="4.9102496960342027E-3"/>
              <c:y val="0.402186159149952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11098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dirty="0">
                <a:solidFill>
                  <a:schemeClr val="accent1"/>
                </a:solidFill>
              </a:rPr>
              <a:t>Vil du stort sett </a:t>
            </a:r>
            <a:r>
              <a:rPr lang="nb-NO" sz="2000" b="1" dirty="0" err="1">
                <a:solidFill>
                  <a:schemeClr val="accent1"/>
                </a:solidFill>
              </a:rPr>
              <a:t>seie</a:t>
            </a:r>
            <a:r>
              <a:rPr lang="nb-NO" sz="2000" b="1" dirty="0">
                <a:solidFill>
                  <a:schemeClr val="accent1"/>
                </a:solidFill>
              </a:rPr>
              <a:t> at folk flest er til å stole på, eller at </a:t>
            </a:r>
            <a:r>
              <a:rPr lang="nb-NO" sz="2000" b="1" dirty="0" err="1">
                <a:solidFill>
                  <a:schemeClr val="accent1"/>
                </a:solidFill>
              </a:rPr>
              <a:t>ein</a:t>
            </a:r>
            <a:r>
              <a:rPr lang="nb-NO" sz="2000" b="1" dirty="0">
                <a:solidFill>
                  <a:schemeClr val="accent1"/>
                </a:solidFill>
              </a:rPr>
              <a:t> </a:t>
            </a:r>
            <a:r>
              <a:rPr lang="nb-NO" sz="2000" b="1" dirty="0" err="1">
                <a:solidFill>
                  <a:schemeClr val="accent1"/>
                </a:solidFill>
              </a:rPr>
              <a:t>ikkje</a:t>
            </a:r>
            <a:r>
              <a:rPr lang="nb-NO" sz="2000" b="1" dirty="0">
                <a:solidFill>
                  <a:schemeClr val="accent1"/>
                </a:solidFill>
              </a:rPr>
              <a:t> kan </a:t>
            </a:r>
            <a:r>
              <a:rPr lang="nb-NO" sz="2000" b="1" dirty="0" err="1">
                <a:solidFill>
                  <a:schemeClr val="accent1"/>
                </a:solidFill>
              </a:rPr>
              <a:t>vere</a:t>
            </a:r>
            <a:r>
              <a:rPr lang="nb-NO" sz="2000" b="1" dirty="0">
                <a:solidFill>
                  <a:schemeClr val="accent1"/>
                </a:solidFill>
              </a:rPr>
              <a:t> for forsiktig når en har med andre å </a:t>
            </a:r>
            <a:r>
              <a:rPr lang="nb-NO" sz="2000" b="1" dirty="0" err="1">
                <a:solidFill>
                  <a:schemeClr val="accent1"/>
                </a:solidFill>
              </a:rPr>
              <a:t>gjere</a:t>
            </a:r>
            <a:r>
              <a:rPr lang="nb-NO" sz="2000" b="1" dirty="0">
                <a:solidFill>
                  <a:schemeClr val="accent1"/>
                </a:solidFill>
              </a:rPr>
              <a:t>? Prosent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'Spm 6.15'!$A$10</c:f>
              <c:strCache>
                <c:ptCount val="1"/>
                <c:pt idx="0">
                  <c:v>Fjord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'Spm 6.15'!$B$3:$L$3</c:f>
              <c:strCache>
                <c:ptCount val="11"/>
                <c:pt idx="0">
                  <c:v>0 - KAN IKKE VÆRE FOR FORSIKTIG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10 - FOLK FLEST ER TIL Å STOLE PÅ</c:v>
                </c:pt>
              </c:strCache>
            </c:strRef>
          </c:cat>
          <c:val>
            <c:numRef>
              <c:f>'Spm 6.15'!$B$10:$L$10</c:f>
              <c:numCache>
                <c:formatCode>0.0</c:formatCode>
                <c:ptCount val="11"/>
                <c:pt idx="0">
                  <c:v>1.593625498007968</c:v>
                </c:pt>
                <c:pt idx="1">
                  <c:v>0.79681274900398402</c:v>
                </c:pt>
                <c:pt idx="2">
                  <c:v>2.9880478087649402</c:v>
                </c:pt>
                <c:pt idx="3">
                  <c:v>5.3784860557768921</c:v>
                </c:pt>
                <c:pt idx="4">
                  <c:v>3.3864541832669319</c:v>
                </c:pt>
                <c:pt idx="5">
                  <c:v>12.151394422310757</c:v>
                </c:pt>
                <c:pt idx="6">
                  <c:v>7.7689243027888439</c:v>
                </c:pt>
                <c:pt idx="7">
                  <c:v>15.139442231075696</c:v>
                </c:pt>
                <c:pt idx="8">
                  <c:v>22.509960159362549</c:v>
                </c:pt>
                <c:pt idx="9">
                  <c:v>11.752988047808765</c:v>
                </c:pt>
                <c:pt idx="10">
                  <c:v>16.533864541832667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F8-4C97-86D7-A3AF7D591718}"/>
            </c:ext>
          </c:extLst>
        </c:ser>
        <c:ser>
          <c:idx val="1"/>
          <c:order val="1"/>
          <c:tx>
            <c:strRef>
              <c:f>'Spm 6.15'!$A$11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'Spm 6.15'!$B$3:$L$3</c:f>
              <c:strCache>
                <c:ptCount val="11"/>
                <c:pt idx="0">
                  <c:v>0 - KAN IKKE VÆRE FOR FORSIKTIG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10 - FOLK FLEST ER TIL Å STOLE PÅ</c:v>
                </c:pt>
              </c:strCache>
            </c:strRef>
          </c:cat>
          <c:val>
            <c:numRef>
              <c:f>'Spm 6.15'!$B$11:$L$11</c:f>
              <c:numCache>
                <c:formatCode>0.0</c:formatCode>
                <c:ptCount val="11"/>
                <c:pt idx="0">
                  <c:v>1.7206721878266462</c:v>
                </c:pt>
                <c:pt idx="1">
                  <c:v>0.86837661815550371</c:v>
                </c:pt>
                <c:pt idx="2">
                  <c:v>2.303610195384739</c:v>
                </c:pt>
                <c:pt idx="3">
                  <c:v>3.7107019377663422</c:v>
                </c:pt>
                <c:pt idx="4">
                  <c:v>3.9237758301841281</c:v>
                </c:pt>
                <c:pt idx="5">
                  <c:v>13.049770845059097</c:v>
                </c:pt>
                <c:pt idx="6">
                  <c:v>8.9008603360939134</c:v>
                </c:pt>
                <c:pt idx="7">
                  <c:v>17.061992441907211</c:v>
                </c:pt>
                <c:pt idx="8">
                  <c:v>21.319450028141834</c:v>
                </c:pt>
                <c:pt idx="9">
                  <c:v>10.480823349682399</c:v>
                </c:pt>
                <c:pt idx="10">
                  <c:v>16.659966229798183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F8-4C97-86D7-A3AF7D5917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69000256"/>
        <c:axId val="770633984"/>
      </c:barChart>
      <c:catAx>
        <c:axId val="76900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70633984"/>
        <c:crosses val="autoZero"/>
        <c:auto val="1"/>
        <c:lblAlgn val="ctr"/>
        <c:lblOffset val="100"/>
        <c:noMultiLvlLbl val="0"/>
      </c:catAx>
      <c:valAx>
        <c:axId val="77063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5.5286796265108457E-3"/>
              <c:y val="0.426424184811844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69000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dirty="0">
                <a:solidFill>
                  <a:schemeClr val="accent1"/>
                </a:solidFill>
              </a:rPr>
              <a:t>I kva grad føler du at du høyrer til på staden der du bur? Prosent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'Spm. 6.16'!$A$10</c:f>
              <c:strCache>
                <c:ptCount val="1"/>
                <c:pt idx="0">
                  <c:v>Fjord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'Spm. 6.16'!$B$3:$L$3</c:f>
              <c:strCache>
                <c:ptCount val="11"/>
                <c:pt idx="0">
                  <c:v>0 - FØLER IKKE TILHØRIGHET OVERHODET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10 - FØLER STERK GRAD AV TILHØRIGHET</c:v>
                </c:pt>
              </c:strCache>
            </c:strRef>
          </c:cat>
          <c:val>
            <c:numRef>
              <c:f>'Spm. 6.16'!$B$10:$L$10</c:f>
              <c:numCache>
                <c:formatCode>0.0</c:formatCode>
                <c:ptCount val="11"/>
                <c:pt idx="0">
                  <c:v>1.996007984031936</c:v>
                </c:pt>
                <c:pt idx="1">
                  <c:v>1.5968063872255489</c:v>
                </c:pt>
                <c:pt idx="2">
                  <c:v>2.7944111776447107</c:v>
                </c:pt>
                <c:pt idx="3">
                  <c:v>3.7924151696606785</c:v>
                </c:pt>
                <c:pt idx="4">
                  <c:v>3.7924151696606785</c:v>
                </c:pt>
                <c:pt idx="5">
                  <c:v>9.780439121756487</c:v>
                </c:pt>
                <c:pt idx="6">
                  <c:v>5.9880239520958085</c:v>
                </c:pt>
                <c:pt idx="7">
                  <c:v>9.1816367265469054</c:v>
                </c:pt>
                <c:pt idx="8">
                  <c:v>18.163672654690618</c:v>
                </c:pt>
                <c:pt idx="9">
                  <c:v>14.171656686626747</c:v>
                </c:pt>
                <c:pt idx="10">
                  <c:v>28.742514970059879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24-4CEA-8551-06E3D43098DF}"/>
            </c:ext>
          </c:extLst>
        </c:ser>
        <c:ser>
          <c:idx val="1"/>
          <c:order val="1"/>
          <c:tx>
            <c:strRef>
              <c:f>'Spm. 6.16'!$A$11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'Spm. 6.16'!$B$3:$L$3</c:f>
              <c:strCache>
                <c:ptCount val="11"/>
                <c:pt idx="0">
                  <c:v>0 - FØLER IKKE TILHØRIGHET OVERHODET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10 - FØLER STERK GRAD AV TILHØRIGHET</c:v>
                </c:pt>
              </c:strCache>
            </c:strRef>
          </c:cat>
          <c:val>
            <c:numRef>
              <c:f>'Spm. 6.16'!$B$11:$L$11</c:f>
              <c:numCache>
                <c:formatCode>0.0</c:formatCode>
                <c:ptCount val="11"/>
                <c:pt idx="0">
                  <c:v>1.8050976923695425</c:v>
                </c:pt>
                <c:pt idx="1">
                  <c:v>1.2141191605692692</c:v>
                </c:pt>
                <c:pt idx="2">
                  <c:v>2.343812816595642</c:v>
                </c:pt>
                <c:pt idx="3">
                  <c:v>3.4654659483798342</c:v>
                </c:pt>
                <c:pt idx="4">
                  <c:v>3.4936077832274663</c:v>
                </c:pt>
                <c:pt idx="5">
                  <c:v>8.5149151724692445</c:v>
                </c:pt>
                <c:pt idx="6">
                  <c:v>6.6495135482833483</c:v>
                </c:pt>
                <c:pt idx="7">
                  <c:v>11.288896036021548</c:v>
                </c:pt>
                <c:pt idx="8">
                  <c:v>16.977566937364315</c:v>
                </c:pt>
                <c:pt idx="9">
                  <c:v>13.134196349601995</c:v>
                </c:pt>
                <c:pt idx="10">
                  <c:v>31.112808555117795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24-4CEA-8551-06E3D43098D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2803104"/>
        <c:axId val="837374960"/>
      </c:barChart>
      <c:catAx>
        <c:axId val="127280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7374960"/>
        <c:crosses val="autoZero"/>
        <c:auto val="1"/>
        <c:lblAlgn val="ctr"/>
        <c:lblOffset val="100"/>
        <c:noMultiLvlLbl val="0"/>
      </c:catAx>
      <c:valAx>
        <c:axId val="837374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/>
                  <a:t>Prosent</a:t>
                </a:r>
              </a:p>
            </c:rich>
          </c:tx>
          <c:layout>
            <c:manualLayout>
              <c:xMode val="edge"/>
              <c:yMode val="edge"/>
              <c:x val="3.0875984251968508E-3"/>
              <c:y val="0.410617973828540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280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dirty="0">
                <a:solidFill>
                  <a:schemeClr val="accent1"/>
                </a:solidFill>
              </a:rPr>
              <a:t>Alt i alt, kor trygg føler du deg når du er ute og går i nærmiljøet? Prosent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'Spm. 6.17'!$A$11</c:f>
              <c:strCache>
                <c:ptCount val="1"/>
                <c:pt idx="0">
                  <c:v>Fjord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'Spm. 6.17'!$B$4:$L$4</c:f>
              <c:strCache>
                <c:ptCount val="11"/>
                <c:pt idx="0">
                  <c:v>0 - IKKE TRYGG I DET HELE TATT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10 - SVÆRT TRYGG</c:v>
                </c:pt>
              </c:strCache>
            </c:strRef>
          </c:cat>
          <c:val>
            <c:numRef>
              <c:f>'Spm. 6.17'!$B$11:$L$11</c:f>
              <c:numCache>
                <c:formatCode>0.0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0.39920159680638723</c:v>
                </c:pt>
                <c:pt idx="3">
                  <c:v>0.39920159680638723</c:v>
                </c:pt>
                <c:pt idx="4">
                  <c:v>1.1976047904191618</c:v>
                </c:pt>
                <c:pt idx="5">
                  <c:v>1.1976047904191618</c:v>
                </c:pt>
                <c:pt idx="6">
                  <c:v>1.5968063872255489</c:v>
                </c:pt>
                <c:pt idx="7">
                  <c:v>3.1936127744510978</c:v>
                </c:pt>
                <c:pt idx="8">
                  <c:v>7.1856287425149699</c:v>
                </c:pt>
                <c:pt idx="9">
                  <c:v>15.568862275449101</c:v>
                </c:pt>
                <c:pt idx="10">
                  <c:v>69.26147704590818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FB-48B2-BC2B-21002FA3ED8B}"/>
            </c:ext>
          </c:extLst>
        </c:ser>
        <c:ser>
          <c:idx val="1"/>
          <c:order val="1"/>
          <c:tx>
            <c:strRef>
              <c:f>'Spm. 6.17'!$A$12</c:f>
              <c:strCache>
                <c:ptCount val="1"/>
                <c:pt idx="0">
                  <c:v>Møre 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'Spm. 6.17'!$B$4:$L$4</c:f>
              <c:strCache>
                <c:ptCount val="11"/>
                <c:pt idx="0">
                  <c:v>0 - IKKE TRYGG I DET HELE TATT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10 - SVÆRT TRYGG</c:v>
                </c:pt>
              </c:strCache>
            </c:strRef>
          </c:cat>
          <c:val>
            <c:numRef>
              <c:f>'Spm. 6.17'!$B$12:$L$12</c:f>
              <c:numCache>
                <c:formatCode>0.0</c:formatCode>
                <c:ptCount val="11"/>
                <c:pt idx="0">
                  <c:v>0.22907205722782625</c:v>
                </c:pt>
                <c:pt idx="1">
                  <c:v>0.1085078165816019</c:v>
                </c:pt>
                <c:pt idx="2">
                  <c:v>0.30542940963710163</c:v>
                </c:pt>
                <c:pt idx="3">
                  <c:v>0.38982437808945869</c:v>
                </c:pt>
                <c:pt idx="4">
                  <c:v>0.55057669895109118</c:v>
                </c:pt>
                <c:pt idx="5">
                  <c:v>1.7401438733271712</c:v>
                </c:pt>
                <c:pt idx="6">
                  <c:v>1.6436924808101918</c:v>
                </c:pt>
                <c:pt idx="7">
                  <c:v>4.4086323996302701</c:v>
                </c:pt>
                <c:pt idx="8">
                  <c:v>10.866856890246353</c:v>
                </c:pt>
                <c:pt idx="9">
                  <c:v>17.505927741831773</c:v>
                </c:pt>
                <c:pt idx="10">
                  <c:v>62.251336253667169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FB-48B2-BC2B-21002FA3ED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69025776"/>
        <c:axId val="5244336"/>
      </c:barChart>
      <c:catAx>
        <c:axId val="76902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44336"/>
        <c:crosses val="autoZero"/>
        <c:auto val="1"/>
        <c:lblAlgn val="ctr"/>
        <c:lblOffset val="100"/>
        <c:noMultiLvlLbl val="0"/>
      </c:catAx>
      <c:valAx>
        <c:axId val="5244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/>
                  <a:t>Prosent</a:t>
                </a:r>
              </a:p>
            </c:rich>
          </c:tx>
          <c:layout>
            <c:manualLayout>
              <c:xMode val="edge"/>
              <c:yMode val="edge"/>
              <c:x val="7.0053401794721018E-3"/>
              <c:y val="0.416817112112769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69025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dirty="0">
                <a:solidFill>
                  <a:schemeClr val="accent1"/>
                </a:solidFill>
              </a:rPr>
              <a:t> I kva grad føler du deg trygg på at du vil få god helsehjelp når du har behov for det? Prosent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'Spm. 8.10'!$A$11</c:f>
              <c:strCache>
                <c:ptCount val="1"/>
                <c:pt idx="0">
                  <c:v>Fjord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'Spm. 8.10'!$B$4:$F$4</c:f>
              <c:strCache>
                <c:ptCount val="5"/>
                <c:pt idx="0">
                  <c:v>NOKSÅ LITE TRYGG</c:v>
                </c:pt>
                <c:pt idx="1">
                  <c:v>NOKSÅ TRYGG</c:v>
                </c:pt>
                <c:pt idx="2">
                  <c:v>SVÆRT LITE TRYGG</c:v>
                </c:pt>
                <c:pt idx="3">
                  <c:v>SVÆRT TRYGG</c:v>
                </c:pt>
                <c:pt idx="4">
                  <c:v>VERKEN ELLER</c:v>
                </c:pt>
              </c:strCache>
            </c:strRef>
          </c:cat>
          <c:val>
            <c:numRef>
              <c:f>'Spm. 8.10'!$B$11:$F$11</c:f>
              <c:numCache>
                <c:formatCode>0.0</c:formatCode>
                <c:ptCount val="5"/>
                <c:pt idx="0">
                  <c:v>5.3784860557768921</c:v>
                </c:pt>
                <c:pt idx="1">
                  <c:v>55.577689243027883</c:v>
                </c:pt>
                <c:pt idx="2">
                  <c:v>2.788844621513944</c:v>
                </c:pt>
                <c:pt idx="3">
                  <c:v>23.107569721115535</c:v>
                </c:pt>
                <c:pt idx="4">
                  <c:v>13.147410358565736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C7-4AD8-B312-F153C23B6335}"/>
            </c:ext>
          </c:extLst>
        </c:ser>
        <c:ser>
          <c:idx val="1"/>
          <c:order val="1"/>
          <c:tx>
            <c:strRef>
              <c:f>'Spm. 8.10'!$A$12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'Spm. 8.10'!$B$4:$F$4</c:f>
              <c:strCache>
                <c:ptCount val="5"/>
                <c:pt idx="0">
                  <c:v>NOKSÅ LITE TRYGG</c:v>
                </c:pt>
                <c:pt idx="1">
                  <c:v>NOKSÅ TRYGG</c:v>
                </c:pt>
                <c:pt idx="2">
                  <c:v>SVÆRT LITE TRYGG</c:v>
                </c:pt>
                <c:pt idx="3">
                  <c:v>SVÆRT TRYGG</c:v>
                </c:pt>
                <c:pt idx="4">
                  <c:v>VERKEN ELLER</c:v>
                </c:pt>
              </c:strCache>
            </c:strRef>
          </c:cat>
          <c:val>
            <c:numRef>
              <c:f>'Spm. 8.10'!$B$12:$F$12</c:f>
              <c:numCache>
                <c:formatCode>0.0</c:formatCode>
                <c:ptCount val="5"/>
                <c:pt idx="0">
                  <c:v>5.6059754236607509</c:v>
                </c:pt>
                <c:pt idx="1">
                  <c:v>49.421733194120961</c:v>
                </c:pt>
                <c:pt idx="2">
                  <c:v>3.485663802104249</c:v>
                </c:pt>
                <c:pt idx="3">
                  <c:v>30.065858164002893</c:v>
                </c:pt>
                <c:pt idx="4">
                  <c:v>11.420769416111156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C7-4AD8-B312-F153C23B63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90646192"/>
        <c:axId val="868671376"/>
      </c:barChart>
      <c:catAx>
        <c:axId val="129064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68671376"/>
        <c:crosses val="autoZero"/>
        <c:auto val="1"/>
        <c:lblAlgn val="ctr"/>
        <c:lblOffset val="100"/>
        <c:noMultiLvlLbl val="0"/>
      </c:catAx>
      <c:valAx>
        <c:axId val="868671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/>
                  <a:t>Prosent</a:t>
                </a:r>
              </a:p>
            </c:rich>
          </c:tx>
          <c:layout>
            <c:manualLayout>
              <c:xMode val="edge"/>
              <c:yMode val="edge"/>
              <c:x val="4.8482801036009134E-4"/>
              <c:y val="0.44612994237221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90646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dirty="0">
                <a:solidFill>
                  <a:schemeClr val="accent1"/>
                </a:solidFill>
              </a:rPr>
              <a:t>Omtrent kor mange </a:t>
            </a:r>
            <a:r>
              <a:rPr lang="nb-NO" sz="2000" b="1" dirty="0" err="1">
                <a:solidFill>
                  <a:schemeClr val="accent1"/>
                </a:solidFill>
              </a:rPr>
              <a:t>timar</a:t>
            </a:r>
            <a:r>
              <a:rPr lang="nb-NO" sz="2000" b="1" dirty="0">
                <a:solidFill>
                  <a:schemeClr val="accent1"/>
                </a:solidFill>
              </a:rPr>
              <a:t> </a:t>
            </a:r>
            <a:r>
              <a:rPr lang="nb-NO" sz="2000" b="1" dirty="0" err="1">
                <a:solidFill>
                  <a:schemeClr val="accent1"/>
                </a:solidFill>
              </a:rPr>
              <a:t>sit</a:t>
            </a:r>
            <a:r>
              <a:rPr lang="nb-NO" sz="2000" b="1" dirty="0">
                <a:solidFill>
                  <a:schemeClr val="accent1"/>
                </a:solidFill>
              </a:rPr>
              <a:t> du i ro på </a:t>
            </a:r>
            <a:r>
              <a:rPr lang="nb-NO" sz="2000" b="1" dirty="0" err="1">
                <a:solidFill>
                  <a:schemeClr val="accent1"/>
                </a:solidFill>
              </a:rPr>
              <a:t>ein</a:t>
            </a:r>
            <a:r>
              <a:rPr lang="nb-NO" sz="2000" b="1" dirty="0">
                <a:solidFill>
                  <a:schemeClr val="accent1"/>
                </a:solidFill>
              </a:rPr>
              <a:t> </a:t>
            </a:r>
            <a:r>
              <a:rPr lang="nb-NO" sz="2000" b="1" dirty="0" err="1">
                <a:solidFill>
                  <a:schemeClr val="accent1"/>
                </a:solidFill>
              </a:rPr>
              <a:t>vanleg</a:t>
            </a:r>
            <a:r>
              <a:rPr lang="nb-NO" sz="2000" b="1" dirty="0">
                <a:solidFill>
                  <a:schemeClr val="accent1"/>
                </a:solidFill>
              </a:rPr>
              <a:t> </a:t>
            </a:r>
            <a:r>
              <a:rPr lang="nb-NO" sz="2000" b="1" dirty="0" err="1">
                <a:solidFill>
                  <a:schemeClr val="accent1"/>
                </a:solidFill>
              </a:rPr>
              <a:t>kvardag</a:t>
            </a:r>
            <a:r>
              <a:rPr lang="nb-NO" sz="2000" b="1" dirty="0">
                <a:solidFill>
                  <a:schemeClr val="accent1"/>
                </a:solidFill>
              </a:rPr>
              <a:t>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BEB-4D86-B76A-8078A76053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'Spm 4.1'!$A$4:$A$30</c:f>
              <c:strCache>
                <c:ptCount val="27"/>
                <c:pt idx="0">
                  <c:v>Aure</c:v>
                </c:pt>
                <c:pt idx="1">
                  <c:v>Stranda</c:v>
                </c:pt>
                <c:pt idx="2">
                  <c:v>Smøla</c:v>
                </c:pt>
                <c:pt idx="3">
                  <c:v>Sande</c:v>
                </c:pt>
                <c:pt idx="4">
                  <c:v>Vanylven</c:v>
                </c:pt>
                <c:pt idx="5">
                  <c:v>Fjord</c:v>
                </c:pt>
                <c:pt idx="6">
                  <c:v>Gjemnes</c:v>
                </c:pt>
                <c:pt idx="7">
                  <c:v>Tingvoll</c:v>
                </c:pt>
                <c:pt idx="8">
                  <c:v>Ørsta</c:v>
                </c:pt>
                <c:pt idx="9">
                  <c:v>Rauma</c:v>
                </c:pt>
                <c:pt idx="10">
                  <c:v>Sykkylven</c:v>
                </c:pt>
                <c:pt idx="11">
                  <c:v>Vestnes</c:v>
                </c:pt>
                <c:pt idx="12">
                  <c:v>Surnadal</c:v>
                </c:pt>
                <c:pt idx="13">
                  <c:v>Aukra</c:v>
                </c:pt>
                <c:pt idx="14">
                  <c:v>Averøy</c:v>
                </c:pt>
                <c:pt idx="15">
                  <c:v>Herøy</c:v>
                </c:pt>
                <c:pt idx="16">
                  <c:v>Sunndal</c:v>
                </c:pt>
                <c:pt idx="17">
                  <c:v>Hustadvika</c:v>
                </c:pt>
                <c:pt idx="18">
                  <c:v>Hareid</c:v>
                </c:pt>
                <c:pt idx="19">
                  <c:v>Møre og Romsdal</c:v>
                </c:pt>
                <c:pt idx="20">
                  <c:v>Sula</c:v>
                </c:pt>
                <c:pt idx="21">
                  <c:v>Volda</c:v>
                </c:pt>
                <c:pt idx="22">
                  <c:v>Molde</c:v>
                </c:pt>
                <c:pt idx="23">
                  <c:v>Giske</c:v>
                </c:pt>
                <c:pt idx="24">
                  <c:v>Kristiansund</c:v>
                </c:pt>
                <c:pt idx="25">
                  <c:v>Ålesund</c:v>
                </c:pt>
                <c:pt idx="26">
                  <c:v>Ulstein</c:v>
                </c:pt>
              </c:strCache>
            </c:strRef>
          </c:cat>
          <c:val>
            <c:numRef>
              <c:f>'Spm 4.1'!$B$4:$B$30</c:f>
              <c:numCache>
                <c:formatCode>0.0</c:formatCode>
                <c:ptCount val="27"/>
                <c:pt idx="0">
                  <c:v>6.1119691119691124</c:v>
                </c:pt>
                <c:pt idx="1">
                  <c:v>6.2157676348547719</c:v>
                </c:pt>
                <c:pt idx="2">
                  <c:v>6.3022847100175747</c:v>
                </c:pt>
                <c:pt idx="3">
                  <c:v>6.3388235294117647</c:v>
                </c:pt>
                <c:pt idx="4">
                  <c:v>6.3667425968109344</c:v>
                </c:pt>
                <c:pt idx="5">
                  <c:v>6.3844580777096116</c:v>
                </c:pt>
                <c:pt idx="6">
                  <c:v>6.3992015968063871</c:v>
                </c:pt>
                <c:pt idx="7">
                  <c:v>6.4178498985801218</c:v>
                </c:pt>
                <c:pt idx="8">
                  <c:v>6.4853300733496333</c:v>
                </c:pt>
                <c:pt idx="9">
                  <c:v>6.5169946332737032</c:v>
                </c:pt>
                <c:pt idx="10">
                  <c:v>6.5194346289752652</c:v>
                </c:pt>
                <c:pt idx="11">
                  <c:v>6.525394045534151</c:v>
                </c:pt>
                <c:pt idx="12">
                  <c:v>6.5629770992366412</c:v>
                </c:pt>
                <c:pt idx="13">
                  <c:v>6.6048689138576782</c:v>
                </c:pt>
                <c:pt idx="14">
                  <c:v>6.6535008976660679</c:v>
                </c:pt>
                <c:pt idx="15">
                  <c:v>6.6628477905073646</c:v>
                </c:pt>
                <c:pt idx="16">
                  <c:v>6.6672240802675589</c:v>
                </c:pt>
                <c:pt idx="17">
                  <c:v>6.6919739696312366</c:v>
                </c:pt>
                <c:pt idx="18">
                  <c:v>6.6937901498929335</c:v>
                </c:pt>
                <c:pt idx="19">
                  <c:v>6.7566069195498129</c:v>
                </c:pt>
                <c:pt idx="20">
                  <c:v>6.7617021276595741</c:v>
                </c:pt>
                <c:pt idx="21">
                  <c:v>6.8150684931506849</c:v>
                </c:pt>
                <c:pt idx="22">
                  <c:v>6.8862983072500796</c:v>
                </c:pt>
                <c:pt idx="23">
                  <c:v>6.9307086614173228</c:v>
                </c:pt>
                <c:pt idx="24">
                  <c:v>7.0224988032551456</c:v>
                </c:pt>
                <c:pt idx="25">
                  <c:v>7.0252438324727482</c:v>
                </c:pt>
                <c:pt idx="26">
                  <c:v>7.1378299120234603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EB-4D86-B76A-8078A76053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769030416"/>
        <c:axId val="869084688"/>
      </c:barChart>
      <c:catAx>
        <c:axId val="76903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69084688"/>
        <c:crosses val="autoZero"/>
        <c:auto val="1"/>
        <c:lblAlgn val="ctr"/>
        <c:lblOffset val="100"/>
        <c:noMultiLvlLbl val="0"/>
      </c:catAx>
      <c:valAx>
        <c:axId val="86908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/>
                  <a:t>Timar</a:t>
                </a:r>
              </a:p>
            </c:rich>
          </c:tx>
          <c:layout>
            <c:manualLayout>
              <c:xMode val="edge"/>
              <c:yMode val="edge"/>
              <c:x val="4.3942419286920461E-3"/>
              <c:y val="0.413640617277753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6903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dirty="0">
                <a:solidFill>
                  <a:schemeClr val="accent1"/>
                </a:solidFill>
              </a:rPr>
              <a:t> Hender det at du </a:t>
            </a:r>
            <a:r>
              <a:rPr lang="nb-NO" sz="2400" b="1" dirty="0" err="1">
                <a:solidFill>
                  <a:schemeClr val="accent1"/>
                </a:solidFill>
              </a:rPr>
              <a:t>røykjer</a:t>
            </a:r>
            <a:r>
              <a:rPr lang="nb-NO" sz="2400" b="1" dirty="0">
                <a:solidFill>
                  <a:schemeClr val="accent1"/>
                </a:solidFill>
              </a:rPr>
              <a:t>? Prosent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'Spm. 4.8'!$A$10</c:f>
              <c:strCache>
                <c:ptCount val="1"/>
                <c:pt idx="0">
                  <c:v>Fjord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'Spm. 4.8'!$B$3:$C$3</c:f>
              <c:strCache>
                <c:ptCount val="2"/>
                <c:pt idx="0">
                  <c:v>JA</c:v>
                </c:pt>
                <c:pt idx="1">
                  <c:v>NEI</c:v>
                </c:pt>
              </c:strCache>
            </c:strRef>
          </c:cat>
          <c:val>
            <c:numRef>
              <c:f>'Spm. 4.8'!$B$10:$C$10</c:f>
              <c:numCache>
                <c:formatCode>0.0</c:formatCode>
                <c:ptCount val="2"/>
                <c:pt idx="0">
                  <c:v>10.978043912175648</c:v>
                </c:pt>
                <c:pt idx="1">
                  <c:v>89.02195608782435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7B-412E-94D5-2D9517585CA3}"/>
            </c:ext>
          </c:extLst>
        </c:ser>
        <c:ser>
          <c:idx val="1"/>
          <c:order val="1"/>
          <c:tx>
            <c:strRef>
              <c:f>'Spm. 4.8'!$A$11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'Spm. 4.8'!$B$3:$C$3</c:f>
              <c:strCache>
                <c:ptCount val="2"/>
                <c:pt idx="0">
                  <c:v>JA</c:v>
                </c:pt>
                <c:pt idx="1">
                  <c:v>NEI</c:v>
                </c:pt>
              </c:strCache>
            </c:strRef>
          </c:cat>
          <c:val>
            <c:numRef>
              <c:f>'Spm. 4.8'!$B$11:$C$11</c:f>
              <c:numCache>
                <c:formatCode>0.0</c:formatCode>
                <c:ptCount val="2"/>
                <c:pt idx="0">
                  <c:v>14.123272259723564</c:v>
                </c:pt>
                <c:pt idx="1">
                  <c:v>85.876727740276451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7B-412E-94D5-2D9517585CA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0641424"/>
        <c:axId val="773759680"/>
      </c:barChart>
      <c:catAx>
        <c:axId val="65064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73759680"/>
        <c:crosses val="autoZero"/>
        <c:auto val="1"/>
        <c:lblAlgn val="ctr"/>
        <c:lblOffset val="100"/>
        <c:noMultiLvlLbl val="0"/>
      </c:catAx>
      <c:valAx>
        <c:axId val="773759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016260162601626E-2"/>
              <c:y val="0.390485946285933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50641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dirty="0">
                <a:solidFill>
                  <a:schemeClr val="accent1"/>
                </a:solidFill>
              </a:rPr>
              <a:t>Har du </a:t>
            </a:r>
            <a:r>
              <a:rPr lang="nb-NO" sz="2000" b="1" dirty="0" err="1">
                <a:solidFill>
                  <a:schemeClr val="accent1"/>
                </a:solidFill>
              </a:rPr>
              <a:t>nokon</a:t>
            </a:r>
            <a:r>
              <a:rPr lang="nb-NO" sz="2000" b="1" dirty="0">
                <a:solidFill>
                  <a:schemeClr val="accent1"/>
                </a:solidFill>
              </a:rPr>
              <a:t> </a:t>
            </a:r>
            <a:r>
              <a:rPr lang="nb-NO" sz="2000" b="1" dirty="0" err="1">
                <a:solidFill>
                  <a:schemeClr val="accent1"/>
                </a:solidFill>
              </a:rPr>
              <a:t>funksjonsnedsettingar</a:t>
            </a:r>
            <a:r>
              <a:rPr lang="nb-NO" sz="2000" b="1" dirty="0">
                <a:solidFill>
                  <a:schemeClr val="accent1"/>
                </a:solidFill>
              </a:rPr>
              <a:t>, eller har du plager som følgje av skade? Prosent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'Spm. 2.17'!$B$3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'Spm. 2.17'!$A$10:$A$11</c:f>
              <c:strCache>
                <c:ptCount val="2"/>
                <c:pt idx="0">
                  <c:v>Fjord</c:v>
                </c:pt>
                <c:pt idx="1">
                  <c:v>Møre og Romsdal</c:v>
                </c:pt>
              </c:strCache>
            </c:strRef>
          </c:cat>
          <c:val>
            <c:numRef>
              <c:f>'Spm. 2.17'!$B$10:$B$11</c:f>
              <c:numCache>
                <c:formatCode>0.0</c:formatCode>
                <c:ptCount val="2"/>
                <c:pt idx="0">
                  <c:v>28.087649402390436</c:v>
                </c:pt>
                <c:pt idx="1">
                  <c:v>25.424954792043398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29-43AA-BED1-4F86611B3C1B}"/>
            </c:ext>
          </c:extLst>
        </c:ser>
        <c:ser>
          <c:idx val="1"/>
          <c:order val="1"/>
          <c:tx>
            <c:strRef>
              <c:f>'Spm. 2.17'!$C$3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'Spm. 2.17'!$A$10:$A$11</c:f>
              <c:strCache>
                <c:ptCount val="2"/>
                <c:pt idx="0">
                  <c:v>Fjord</c:v>
                </c:pt>
                <c:pt idx="1">
                  <c:v>Møre og Romsdal</c:v>
                </c:pt>
              </c:strCache>
            </c:strRef>
          </c:cat>
          <c:val>
            <c:numRef>
              <c:f>'Spm. 2.17'!$C$10:$C$11</c:f>
              <c:numCache>
                <c:formatCode>0.0</c:formatCode>
                <c:ptCount val="2"/>
                <c:pt idx="0">
                  <c:v>71.91235059760956</c:v>
                </c:pt>
                <c:pt idx="1">
                  <c:v>74.575045207956592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29-43AA-BED1-4F86611B3C1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32600688"/>
        <c:axId val="1924312288"/>
      </c:barChart>
      <c:catAx>
        <c:axId val="1932600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24312288"/>
        <c:crosses val="autoZero"/>
        <c:auto val="1"/>
        <c:lblAlgn val="ctr"/>
        <c:lblOffset val="100"/>
        <c:noMultiLvlLbl val="0"/>
      </c:catAx>
      <c:valAx>
        <c:axId val="1924312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5.8287795992714025E-3"/>
              <c:y val="0.472937072078312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32600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dirty="0">
                <a:solidFill>
                  <a:schemeClr val="accent1"/>
                </a:solidFill>
              </a:rPr>
              <a:t>Korleis påverkar funksjonsnedsettinga (plagene) </a:t>
            </a:r>
            <a:r>
              <a:rPr lang="nb-NO" sz="2000" b="1" dirty="0" err="1">
                <a:solidFill>
                  <a:schemeClr val="accent1"/>
                </a:solidFill>
              </a:rPr>
              <a:t>kvardagen</a:t>
            </a:r>
            <a:r>
              <a:rPr lang="nb-NO" sz="2000" b="1" dirty="0">
                <a:solidFill>
                  <a:schemeClr val="accent1"/>
                </a:solidFill>
              </a:rPr>
              <a:t> din? Prosent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'Spm. 2.17 a'!$A$11</c:f>
              <c:strCache>
                <c:ptCount val="1"/>
                <c:pt idx="0">
                  <c:v>Fjord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'Spm. 2.17 a'!$B$4:$E$4</c:f>
              <c:strCache>
                <c:ptCount val="4"/>
                <c:pt idx="0">
                  <c:v>I STOR GRAD</c:v>
                </c:pt>
                <c:pt idx="1">
                  <c:v>I NOEN GRAD</c:v>
                </c:pt>
                <c:pt idx="2">
                  <c:v>I LITEN GRAD</c:v>
                </c:pt>
                <c:pt idx="3">
                  <c:v>IKKE I DET HELE TATT</c:v>
                </c:pt>
              </c:strCache>
            </c:strRef>
          </c:cat>
          <c:val>
            <c:numRef>
              <c:f>'Spm. 2.17 a'!$B$11:$E$11</c:f>
              <c:numCache>
                <c:formatCode>0.0</c:formatCode>
                <c:ptCount val="4"/>
                <c:pt idx="0">
                  <c:v>21.428571428571431</c:v>
                </c:pt>
                <c:pt idx="1">
                  <c:v>55</c:v>
                </c:pt>
                <c:pt idx="2">
                  <c:v>22.142857142857142</c:v>
                </c:pt>
                <c:pt idx="3">
                  <c:v>1.4285714285714286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C8-4AD7-88D4-26184E3DF265}"/>
            </c:ext>
          </c:extLst>
        </c:ser>
        <c:ser>
          <c:idx val="1"/>
          <c:order val="1"/>
          <c:tx>
            <c:strRef>
              <c:f>'Spm. 2.17 a'!$A$12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'Spm. 2.17 a'!$B$4:$E$4</c:f>
              <c:strCache>
                <c:ptCount val="4"/>
                <c:pt idx="0">
                  <c:v>I STOR GRAD</c:v>
                </c:pt>
                <c:pt idx="1">
                  <c:v>I NOEN GRAD</c:v>
                </c:pt>
                <c:pt idx="2">
                  <c:v>I LITEN GRAD</c:v>
                </c:pt>
                <c:pt idx="3">
                  <c:v>IKKE I DET HELE TATT</c:v>
                </c:pt>
              </c:strCache>
            </c:strRef>
          </c:cat>
          <c:val>
            <c:numRef>
              <c:f>'Spm. 2.17 a'!$B$12:$E$12</c:f>
              <c:numCache>
                <c:formatCode>0.0</c:formatCode>
                <c:ptCount val="4"/>
                <c:pt idx="0">
                  <c:v>20.680379746835445</c:v>
                </c:pt>
                <c:pt idx="1">
                  <c:v>53.433544303797468</c:v>
                </c:pt>
                <c:pt idx="2">
                  <c:v>24.398734177215193</c:v>
                </c:pt>
                <c:pt idx="3">
                  <c:v>1.4873417721518989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C8-4AD7-88D4-26184E3DF2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13700575"/>
        <c:axId val="710558927"/>
      </c:barChart>
      <c:catAx>
        <c:axId val="1813700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10558927"/>
        <c:crosses val="autoZero"/>
        <c:auto val="1"/>
        <c:lblAlgn val="ctr"/>
        <c:lblOffset val="100"/>
        <c:noMultiLvlLbl val="0"/>
      </c:catAx>
      <c:valAx>
        <c:axId val="710558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/>
                  <a:t>Prosent</a:t>
                </a:r>
              </a:p>
            </c:rich>
          </c:tx>
          <c:layout>
            <c:manualLayout>
              <c:xMode val="edge"/>
              <c:yMode val="edge"/>
              <c:x val="4.6674445740956822E-3"/>
              <c:y val="0.476219466159553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13700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dirty="0" err="1">
                <a:solidFill>
                  <a:schemeClr val="accent1"/>
                </a:solidFill>
              </a:rPr>
              <a:t>Fødselsoverskot</a:t>
            </a:r>
            <a:r>
              <a:rPr lang="nb-NO" sz="2400" b="1" dirty="0">
                <a:solidFill>
                  <a:schemeClr val="accent1"/>
                </a:solidFill>
              </a:rPr>
              <a:t> 1962-2022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cked"/>
        <c:varyColors val="0"/>
        <c:ser>
          <c:idx val="2"/>
          <c:order val="2"/>
          <c:tx>
            <c:strRef>
              <c:f>Levende!$B$78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Levende!$C$3:$BK$3</c:f>
              <c:numCache>
                <c:formatCode>General</c:formatCode>
                <c:ptCount val="61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  <c:pt idx="51">
                  <c:v>2013</c:v>
                </c:pt>
                <c:pt idx="52">
                  <c:v>2014</c:v>
                </c:pt>
                <c:pt idx="53">
                  <c:v>2015</c:v>
                </c:pt>
                <c:pt idx="54">
                  <c:v>2016</c:v>
                </c:pt>
                <c:pt idx="55">
                  <c:v>2017</c:v>
                </c:pt>
                <c:pt idx="56">
                  <c:v>2018</c:v>
                </c:pt>
                <c:pt idx="57">
                  <c:v>2019</c:v>
                </c:pt>
                <c:pt idx="58">
                  <c:v>2020</c:v>
                </c:pt>
                <c:pt idx="59">
                  <c:v>2021</c:v>
                </c:pt>
                <c:pt idx="60">
                  <c:v>2022</c:v>
                </c:pt>
              </c:numCache>
            </c:numRef>
          </c:cat>
          <c:val>
            <c:numRef>
              <c:f>Levende!$C$78:$BK$78</c:f>
              <c:numCache>
                <c:formatCode>0</c:formatCode>
                <c:ptCount val="61"/>
                <c:pt idx="0">
                  <c:v>5</c:v>
                </c:pt>
                <c:pt idx="1">
                  <c:v>29</c:v>
                </c:pt>
                <c:pt idx="2">
                  <c:v>9</c:v>
                </c:pt>
                <c:pt idx="3">
                  <c:v>3</c:v>
                </c:pt>
                <c:pt idx="4">
                  <c:v>3</c:v>
                </c:pt>
                <c:pt idx="5">
                  <c:v>5</c:v>
                </c:pt>
                <c:pt idx="6">
                  <c:v>10</c:v>
                </c:pt>
                <c:pt idx="7">
                  <c:v>6</c:v>
                </c:pt>
                <c:pt idx="8">
                  <c:v>5</c:v>
                </c:pt>
                <c:pt idx="9">
                  <c:v>0</c:v>
                </c:pt>
                <c:pt idx="10">
                  <c:v>12</c:v>
                </c:pt>
                <c:pt idx="11">
                  <c:v>-4</c:v>
                </c:pt>
                <c:pt idx="12">
                  <c:v>17</c:v>
                </c:pt>
                <c:pt idx="13">
                  <c:v>-8</c:v>
                </c:pt>
                <c:pt idx="14">
                  <c:v>-1</c:v>
                </c:pt>
                <c:pt idx="15">
                  <c:v>9</c:v>
                </c:pt>
                <c:pt idx="16">
                  <c:v>18</c:v>
                </c:pt>
                <c:pt idx="17">
                  <c:v>7</c:v>
                </c:pt>
                <c:pt idx="18">
                  <c:v>11</c:v>
                </c:pt>
                <c:pt idx="19">
                  <c:v>5</c:v>
                </c:pt>
                <c:pt idx="20">
                  <c:v>20</c:v>
                </c:pt>
                <c:pt idx="21">
                  <c:v>9</c:v>
                </c:pt>
                <c:pt idx="22">
                  <c:v>9</c:v>
                </c:pt>
                <c:pt idx="23">
                  <c:v>5</c:v>
                </c:pt>
                <c:pt idx="24">
                  <c:v>-7</c:v>
                </c:pt>
                <c:pt idx="25">
                  <c:v>1</c:v>
                </c:pt>
                <c:pt idx="26">
                  <c:v>-6</c:v>
                </c:pt>
                <c:pt idx="27">
                  <c:v>9</c:v>
                </c:pt>
                <c:pt idx="28">
                  <c:v>-6</c:v>
                </c:pt>
                <c:pt idx="29">
                  <c:v>-16</c:v>
                </c:pt>
                <c:pt idx="30">
                  <c:v>3</c:v>
                </c:pt>
                <c:pt idx="31">
                  <c:v>-12</c:v>
                </c:pt>
                <c:pt idx="32">
                  <c:v>-7</c:v>
                </c:pt>
                <c:pt idx="33">
                  <c:v>-2</c:v>
                </c:pt>
                <c:pt idx="34">
                  <c:v>6</c:v>
                </c:pt>
                <c:pt idx="35">
                  <c:v>-8</c:v>
                </c:pt>
                <c:pt idx="36">
                  <c:v>14</c:v>
                </c:pt>
                <c:pt idx="37">
                  <c:v>-1</c:v>
                </c:pt>
                <c:pt idx="38">
                  <c:v>14</c:v>
                </c:pt>
                <c:pt idx="39">
                  <c:v>-4</c:v>
                </c:pt>
                <c:pt idx="40">
                  <c:v>7</c:v>
                </c:pt>
                <c:pt idx="41">
                  <c:v>-6</c:v>
                </c:pt>
                <c:pt idx="42">
                  <c:v>-1</c:v>
                </c:pt>
                <c:pt idx="43">
                  <c:v>-9</c:v>
                </c:pt>
                <c:pt idx="44">
                  <c:v>4</c:v>
                </c:pt>
                <c:pt idx="45">
                  <c:v>-2</c:v>
                </c:pt>
                <c:pt idx="46">
                  <c:v>-5</c:v>
                </c:pt>
                <c:pt idx="47">
                  <c:v>-3</c:v>
                </c:pt>
                <c:pt idx="48">
                  <c:v>-6</c:v>
                </c:pt>
                <c:pt idx="49">
                  <c:v>-11</c:v>
                </c:pt>
                <c:pt idx="50">
                  <c:v>8</c:v>
                </c:pt>
                <c:pt idx="51">
                  <c:v>-12</c:v>
                </c:pt>
                <c:pt idx="52">
                  <c:v>0</c:v>
                </c:pt>
                <c:pt idx="53">
                  <c:v>-25</c:v>
                </c:pt>
                <c:pt idx="54">
                  <c:v>-11</c:v>
                </c:pt>
                <c:pt idx="55">
                  <c:v>-6</c:v>
                </c:pt>
                <c:pt idx="56">
                  <c:v>-5</c:v>
                </c:pt>
                <c:pt idx="57">
                  <c:v>-22</c:v>
                </c:pt>
                <c:pt idx="58">
                  <c:v>-7</c:v>
                </c:pt>
                <c:pt idx="59">
                  <c:v>-3</c:v>
                </c:pt>
                <c:pt idx="60">
                  <c:v>-15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FA-460F-A64F-1B8B1BC778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5323904"/>
        <c:axId val="485320992"/>
      </c:areaChart>
      <c:lineChart>
        <c:grouping val="standard"/>
        <c:varyColors val="0"/>
        <c:ser>
          <c:idx val="0"/>
          <c:order val="0"/>
          <c:tx>
            <c:strRef>
              <c:f>Levende!$B$76</c:f>
              <c:strCache>
                <c:ptCount val="1"/>
                <c:pt idx="0">
                  <c:v>Levandefødde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  <c:pt idx="51">
                  <c:v>2013</c:v>
                </c:pt>
                <c:pt idx="52">
                  <c:v>2014</c:v>
                </c:pt>
                <c:pt idx="53">
                  <c:v>2015</c:v>
                </c:pt>
                <c:pt idx="54">
                  <c:v>2016</c:v>
                </c:pt>
                <c:pt idx="55">
                  <c:v>2017</c:v>
                </c:pt>
                <c:pt idx="56">
                  <c:v>2018</c:v>
                </c:pt>
                <c:pt idx="57">
                  <c:v>2019</c:v>
                </c:pt>
                <c:pt idx="58">
                  <c:v>2020</c:v>
                </c:pt>
                <c:pt idx="59">
                  <c:v>2021</c:v>
                </c:pt>
                <c:pt idx="60">
                  <c:v>2022</c:v>
                </c:pt>
              </c:numCache>
            </c:numRef>
          </c:cat>
          <c:val>
            <c:numRef>
              <c:f>Levende!$C$76:$BK$76</c:f>
              <c:numCache>
                <c:formatCode>0</c:formatCode>
                <c:ptCount val="61"/>
                <c:pt idx="0">
                  <c:v>48</c:v>
                </c:pt>
                <c:pt idx="1">
                  <c:v>71</c:v>
                </c:pt>
                <c:pt idx="2">
                  <c:v>45</c:v>
                </c:pt>
                <c:pt idx="3">
                  <c:v>30</c:v>
                </c:pt>
                <c:pt idx="4">
                  <c:v>31</c:v>
                </c:pt>
                <c:pt idx="5">
                  <c:v>26</c:v>
                </c:pt>
                <c:pt idx="6">
                  <c:v>34</c:v>
                </c:pt>
                <c:pt idx="7">
                  <c:v>29</c:v>
                </c:pt>
                <c:pt idx="8">
                  <c:v>28</c:v>
                </c:pt>
                <c:pt idx="9">
                  <c:v>26</c:v>
                </c:pt>
                <c:pt idx="10">
                  <c:v>33</c:v>
                </c:pt>
                <c:pt idx="11">
                  <c:v>18</c:v>
                </c:pt>
                <c:pt idx="12">
                  <c:v>35</c:v>
                </c:pt>
                <c:pt idx="13">
                  <c:v>20</c:v>
                </c:pt>
                <c:pt idx="14">
                  <c:v>19</c:v>
                </c:pt>
                <c:pt idx="15">
                  <c:v>40</c:v>
                </c:pt>
                <c:pt idx="16">
                  <c:v>41</c:v>
                </c:pt>
                <c:pt idx="17">
                  <c:v>41</c:v>
                </c:pt>
                <c:pt idx="18">
                  <c:v>40</c:v>
                </c:pt>
                <c:pt idx="19">
                  <c:v>33</c:v>
                </c:pt>
                <c:pt idx="20">
                  <c:v>50</c:v>
                </c:pt>
                <c:pt idx="21">
                  <c:v>43</c:v>
                </c:pt>
                <c:pt idx="22">
                  <c:v>41</c:v>
                </c:pt>
                <c:pt idx="23">
                  <c:v>37</c:v>
                </c:pt>
                <c:pt idx="24">
                  <c:v>32</c:v>
                </c:pt>
                <c:pt idx="25">
                  <c:v>39</c:v>
                </c:pt>
                <c:pt idx="26">
                  <c:v>30</c:v>
                </c:pt>
                <c:pt idx="27">
                  <c:v>49</c:v>
                </c:pt>
                <c:pt idx="28">
                  <c:v>40</c:v>
                </c:pt>
                <c:pt idx="29">
                  <c:v>30</c:v>
                </c:pt>
                <c:pt idx="30">
                  <c:v>36</c:v>
                </c:pt>
                <c:pt idx="31">
                  <c:v>36</c:v>
                </c:pt>
                <c:pt idx="32">
                  <c:v>37</c:v>
                </c:pt>
                <c:pt idx="33">
                  <c:v>36</c:v>
                </c:pt>
                <c:pt idx="34">
                  <c:v>46</c:v>
                </c:pt>
                <c:pt idx="35">
                  <c:v>33</c:v>
                </c:pt>
                <c:pt idx="36">
                  <c:v>42</c:v>
                </c:pt>
                <c:pt idx="37">
                  <c:v>45</c:v>
                </c:pt>
                <c:pt idx="38">
                  <c:v>56</c:v>
                </c:pt>
                <c:pt idx="39">
                  <c:v>41</c:v>
                </c:pt>
                <c:pt idx="40">
                  <c:v>37</c:v>
                </c:pt>
                <c:pt idx="41">
                  <c:v>36</c:v>
                </c:pt>
                <c:pt idx="42">
                  <c:v>34</c:v>
                </c:pt>
                <c:pt idx="43">
                  <c:v>31</c:v>
                </c:pt>
                <c:pt idx="44">
                  <c:v>28</c:v>
                </c:pt>
                <c:pt idx="45">
                  <c:v>33</c:v>
                </c:pt>
                <c:pt idx="46">
                  <c:v>29</c:v>
                </c:pt>
                <c:pt idx="47">
                  <c:v>30</c:v>
                </c:pt>
                <c:pt idx="48">
                  <c:v>26</c:v>
                </c:pt>
                <c:pt idx="49">
                  <c:v>21</c:v>
                </c:pt>
                <c:pt idx="50">
                  <c:v>34</c:v>
                </c:pt>
                <c:pt idx="51">
                  <c:v>22</c:v>
                </c:pt>
                <c:pt idx="52">
                  <c:v>21</c:v>
                </c:pt>
                <c:pt idx="53">
                  <c:v>11</c:v>
                </c:pt>
                <c:pt idx="54">
                  <c:v>16</c:v>
                </c:pt>
                <c:pt idx="55">
                  <c:v>17</c:v>
                </c:pt>
                <c:pt idx="56">
                  <c:v>20</c:v>
                </c:pt>
                <c:pt idx="57">
                  <c:v>13</c:v>
                </c:pt>
                <c:pt idx="58">
                  <c:v>19</c:v>
                </c:pt>
                <c:pt idx="59">
                  <c:v>17</c:v>
                </c:pt>
                <c:pt idx="60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FA-460F-A64F-1B8B1BC77894}"/>
            </c:ext>
          </c:extLst>
        </c:ser>
        <c:ser>
          <c:idx val="1"/>
          <c:order val="1"/>
          <c:tx>
            <c:strRef>
              <c:f>Levende!$B$77</c:f>
              <c:strCache>
                <c:ptCount val="1"/>
                <c:pt idx="0">
                  <c:v>Døde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  <c:pt idx="51">
                  <c:v>2013</c:v>
                </c:pt>
                <c:pt idx="52">
                  <c:v>2014</c:v>
                </c:pt>
                <c:pt idx="53">
                  <c:v>2015</c:v>
                </c:pt>
                <c:pt idx="54">
                  <c:v>2016</c:v>
                </c:pt>
                <c:pt idx="55">
                  <c:v>2017</c:v>
                </c:pt>
                <c:pt idx="56">
                  <c:v>2018</c:v>
                </c:pt>
                <c:pt idx="57">
                  <c:v>2019</c:v>
                </c:pt>
                <c:pt idx="58">
                  <c:v>2020</c:v>
                </c:pt>
                <c:pt idx="59">
                  <c:v>2021</c:v>
                </c:pt>
                <c:pt idx="60">
                  <c:v>2022</c:v>
                </c:pt>
              </c:numCache>
            </c:numRef>
          </c:cat>
          <c:val>
            <c:numRef>
              <c:f>Levende!$C$77:$BK$77</c:f>
              <c:numCache>
                <c:formatCode>0</c:formatCode>
                <c:ptCount val="61"/>
                <c:pt idx="0">
                  <c:v>43</c:v>
                </c:pt>
                <c:pt idx="1">
                  <c:v>42</c:v>
                </c:pt>
                <c:pt idx="2">
                  <c:v>36</c:v>
                </c:pt>
                <c:pt idx="3">
                  <c:v>27</c:v>
                </c:pt>
                <c:pt idx="4">
                  <c:v>28</c:v>
                </c:pt>
                <c:pt idx="5">
                  <c:v>21</c:v>
                </c:pt>
                <c:pt idx="6">
                  <c:v>24</c:v>
                </c:pt>
                <c:pt idx="7">
                  <c:v>23</c:v>
                </c:pt>
                <c:pt idx="8">
                  <c:v>23</c:v>
                </c:pt>
                <c:pt idx="9">
                  <c:v>26</c:v>
                </c:pt>
                <c:pt idx="10">
                  <c:v>21</c:v>
                </c:pt>
                <c:pt idx="11">
                  <c:v>22</c:v>
                </c:pt>
                <c:pt idx="12">
                  <c:v>18</c:v>
                </c:pt>
                <c:pt idx="13">
                  <c:v>28</c:v>
                </c:pt>
                <c:pt idx="14">
                  <c:v>20</c:v>
                </c:pt>
                <c:pt idx="15">
                  <c:v>31</c:v>
                </c:pt>
                <c:pt idx="16">
                  <c:v>23</c:v>
                </c:pt>
                <c:pt idx="17">
                  <c:v>34</c:v>
                </c:pt>
                <c:pt idx="18">
                  <c:v>29</c:v>
                </c:pt>
                <c:pt idx="19">
                  <c:v>28</c:v>
                </c:pt>
                <c:pt idx="20">
                  <c:v>30</c:v>
                </c:pt>
                <c:pt idx="21">
                  <c:v>34</c:v>
                </c:pt>
                <c:pt idx="22">
                  <c:v>32</c:v>
                </c:pt>
                <c:pt idx="23">
                  <c:v>32</c:v>
                </c:pt>
                <c:pt idx="24">
                  <c:v>39</c:v>
                </c:pt>
                <c:pt idx="25">
                  <c:v>38</c:v>
                </c:pt>
                <c:pt idx="26">
                  <c:v>36</c:v>
                </c:pt>
                <c:pt idx="27">
                  <c:v>40</c:v>
                </c:pt>
                <c:pt idx="28">
                  <c:v>46</c:v>
                </c:pt>
                <c:pt idx="29">
                  <c:v>46</c:v>
                </c:pt>
                <c:pt idx="30">
                  <c:v>33</c:v>
                </c:pt>
                <c:pt idx="31">
                  <c:v>48</c:v>
                </c:pt>
                <c:pt idx="32">
                  <c:v>44</c:v>
                </c:pt>
                <c:pt idx="33">
                  <c:v>38</c:v>
                </c:pt>
                <c:pt idx="34">
                  <c:v>40</c:v>
                </c:pt>
                <c:pt idx="35">
                  <c:v>41</c:v>
                </c:pt>
                <c:pt idx="36">
                  <c:v>28</c:v>
                </c:pt>
                <c:pt idx="37">
                  <c:v>46</c:v>
                </c:pt>
                <c:pt idx="38">
                  <c:v>42</c:v>
                </c:pt>
                <c:pt idx="39">
                  <c:v>45</c:v>
                </c:pt>
                <c:pt idx="40">
                  <c:v>30</c:v>
                </c:pt>
                <c:pt idx="41">
                  <c:v>42</c:v>
                </c:pt>
                <c:pt idx="42">
                  <c:v>35</c:v>
                </c:pt>
                <c:pt idx="43">
                  <c:v>40</c:v>
                </c:pt>
                <c:pt idx="44">
                  <c:v>24</c:v>
                </c:pt>
                <c:pt idx="45">
                  <c:v>35</c:v>
                </c:pt>
                <c:pt idx="46">
                  <c:v>34</c:v>
                </c:pt>
                <c:pt idx="47">
                  <c:v>33</c:v>
                </c:pt>
                <c:pt idx="48">
                  <c:v>32</c:v>
                </c:pt>
                <c:pt idx="49">
                  <c:v>32</c:v>
                </c:pt>
                <c:pt idx="50">
                  <c:v>26</c:v>
                </c:pt>
                <c:pt idx="51">
                  <c:v>34</c:v>
                </c:pt>
                <c:pt idx="52">
                  <c:v>21</c:v>
                </c:pt>
                <c:pt idx="53">
                  <c:v>36</c:v>
                </c:pt>
                <c:pt idx="54">
                  <c:v>27</c:v>
                </c:pt>
                <c:pt idx="55">
                  <c:v>23</c:v>
                </c:pt>
                <c:pt idx="56">
                  <c:v>25</c:v>
                </c:pt>
                <c:pt idx="57">
                  <c:v>35</c:v>
                </c:pt>
                <c:pt idx="58">
                  <c:v>26</c:v>
                </c:pt>
                <c:pt idx="59">
                  <c:v>20</c:v>
                </c:pt>
                <c:pt idx="60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FA-460F-A64F-1B8B1BC778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5323904"/>
        <c:axId val="485320992"/>
      </c:lineChart>
      <c:catAx>
        <c:axId val="48532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85320992"/>
        <c:crosses val="autoZero"/>
        <c:auto val="1"/>
        <c:lblAlgn val="ctr"/>
        <c:lblOffset val="100"/>
        <c:noMultiLvlLbl val="0"/>
      </c:catAx>
      <c:valAx>
        <c:axId val="485320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1416920775559518E-2"/>
              <c:y val="0.397709351451111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85323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dirty="0">
                <a:solidFill>
                  <a:schemeClr val="accent1"/>
                </a:solidFill>
              </a:rPr>
              <a:t>Relativ del fødde av </a:t>
            </a:r>
            <a:r>
              <a:rPr lang="nb-NO" sz="2400" b="1" dirty="0" err="1">
                <a:solidFill>
                  <a:schemeClr val="accent1"/>
                </a:solidFill>
              </a:rPr>
              <a:t>folketalet</a:t>
            </a:r>
            <a:endParaRPr lang="nb-NO" sz="2400" b="1" dirty="0">
              <a:solidFill>
                <a:schemeClr val="accent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Levende!$B$4:$AF$4</c:f>
              <c:numCache>
                <c:formatCode>General</c:formatCode>
                <c:ptCount val="31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2022</c:v>
                </c:pt>
              </c:numCache>
            </c:numRef>
          </c:cat>
          <c:val>
            <c:numRef>
              <c:f>Levende!$B$79:$AF$79</c:f>
              <c:numCache>
                <c:formatCode>0.0</c:formatCode>
                <c:ptCount val="31"/>
                <c:pt idx="0">
                  <c:v>1.1853803095159696</c:v>
                </c:pt>
                <c:pt idx="1">
                  <c:v>1.1811023622047243</c:v>
                </c:pt>
                <c:pt idx="2">
                  <c:v>1.2239497188223618</c:v>
                </c:pt>
                <c:pt idx="3">
                  <c:v>1.1768551814318404</c:v>
                </c:pt>
                <c:pt idx="4">
                  <c:v>1.4877102199223804</c:v>
                </c:pt>
                <c:pt idx="5">
                  <c:v>1.0707332900713822</c:v>
                </c:pt>
                <c:pt idx="6">
                  <c:v>1.3631937682570594</c:v>
                </c:pt>
                <c:pt idx="7">
                  <c:v>1.4836795252225519</c:v>
                </c:pt>
                <c:pt idx="8">
                  <c:v>1.8592297476759627</c:v>
                </c:pt>
                <c:pt idx="9">
                  <c:v>1.3558201058201058</c:v>
                </c:pt>
                <c:pt idx="10">
                  <c:v>1.2632297712529874</c:v>
                </c:pt>
                <c:pt idx="11">
                  <c:v>1.2443829934324231</c:v>
                </c:pt>
                <c:pt idx="12">
                  <c:v>1.2095339736748487</c:v>
                </c:pt>
                <c:pt idx="13">
                  <c:v>1.0977337110481586</c:v>
                </c:pt>
                <c:pt idx="14">
                  <c:v>0.99857346647646217</c:v>
                </c:pt>
                <c:pt idx="15">
                  <c:v>1.1781506604784007</c:v>
                </c:pt>
                <c:pt idx="16">
                  <c:v>1.0583941605839415</c:v>
                </c:pt>
                <c:pt idx="17">
                  <c:v>1.0830324909747293</c:v>
                </c:pt>
                <c:pt idx="18">
                  <c:v>0.91840339102790536</c:v>
                </c:pt>
                <c:pt idx="19">
                  <c:v>0.75458138699245414</c:v>
                </c:pt>
                <c:pt idx="20">
                  <c:v>1.2301013024602026</c:v>
                </c:pt>
                <c:pt idx="21">
                  <c:v>0.78824793980652097</c:v>
                </c:pt>
                <c:pt idx="22">
                  <c:v>0.7720588235294118</c:v>
                </c:pt>
                <c:pt idx="23">
                  <c:v>0.40456050018389111</c:v>
                </c:pt>
                <c:pt idx="24">
                  <c:v>0.59880239520958078</c:v>
                </c:pt>
                <c:pt idx="25">
                  <c:v>0.63718140929535227</c:v>
                </c:pt>
                <c:pt idx="26">
                  <c:v>0.75700227100681305</c:v>
                </c:pt>
                <c:pt idx="27">
                  <c:v>0.50154320987654322</c:v>
                </c:pt>
                <c:pt idx="28">
                  <c:v>0.74539034915653202</c:v>
                </c:pt>
                <c:pt idx="29">
                  <c:v>0.67945643485211826</c:v>
                </c:pt>
                <c:pt idx="30">
                  <c:v>0.40144520272982737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0D-4605-8140-02D304AA6B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5678352"/>
        <c:axId val="845680848"/>
      </c:lineChart>
      <c:catAx>
        <c:axId val="84567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45680848"/>
        <c:crosses val="autoZero"/>
        <c:auto val="1"/>
        <c:lblAlgn val="ctr"/>
        <c:lblOffset val="100"/>
        <c:noMultiLvlLbl val="0"/>
      </c:catAx>
      <c:valAx>
        <c:axId val="845680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 b="0" i="0" baseline="0">
                    <a:effectLst/>
                  </a:rPr>
                  <a:t>Del fødslar av folketalet i prosent</a:t>
                </a:r>
                <a:endParaRPr lang="nb-NO" sz="1100">
                  <a:effectLst/>
                </a:endParaRPr>
              </a:p>
            </c:rich>
          </c:tx>
          <c:layout>
            <c:manualLayout>
              <c:xMode val="edge"/>
              <c:yMode val="edge"/>
              <c:x val="9.6385529976848495E-3"/>
              <c:y val="0.254026453842673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45678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dirty="0">
                <a:solidFill>
                  <a:schemeClr val="accent1"/>
                </a:solidFill>
              </a:rPr>
              <a:t>Folketalspyramide,</a:t>
            </a:r>
            <a:r>
              <a:rPr lang="nb-NO" sz="2400" b="1" baseline="0" dirty="0">
                <a:solidFill>
                  <a:schemeClr val="accent1"/>
                </a:solidFill>
              </a:rPr>
              <a:t> befolkning etter kjønn og alder, 2023 og 2035</a:t>
            </a:r>
            <a:endParaRPr lang="nb-NO" sz="2400" b="1" dirty="0">
              <a:solidFill>
                <a:schemeClr val="accent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5427061062048067"/>
          <c:y val="0.16430173292558614"/>
          <c:w val="0.81730509411215346"/>
          <c:h val="0.6788780530874007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Personer1!$M$5</c:f>
              <c:strCache>
                <c:ptCount val="1"/>
                <c:pt idx="0">
                  <c:v>Menn 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Personer1!$B$6:$B$26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Personer1!$M$510:$M$530</c:f>
              <c:numCache>
                <c:formatCode>0</c:formatCode>
                <c:ptCount val="21"/>
                <c:pt idx="0">
                  <c:v>39</c:v>
                </c:pt>
                <c:pt idx="1">
                  <c:v>60</c:v>
                </c:pt>
                <c:pt idx="2">
                  <c:v>77</c:v>
                </c:pt>
                <c:pt idx="3">
                  <c:v>87</c:v>
                </c:pt>
                <c:pt idx="4">
                  <c:v>70</c:v>
                </c:pt>
                <c:pt idx="5">
                  <c:v>48</c:v>
                </c:pt>
                <c:pt idx="6">
                  <c:v>55</c:v>
                </c:pt>
                <c:pt idx="7">
                  <c:v>51</c:v>
                </c:pt>
                <c:pt idx="8">
                  <c:v>75</c:v>
                </c:pt>
                <c:pt idx="9">
                  <c:v>61</c:v>
                </c:pt>
                <c:pt idx="10">
                  <c:v>88</c:v>
                </c:pt>
                <c:pt idx="11">
                  <c:v>92</c:v>
                </c:pt>
                <c:pt idx="12">
                  <c:v>117</c:v>
                </c:pt>
                <c:pt idx="13">
                  <c:v>70</c:v>
                </c:pt>
                <c:pt idx="14">
                  <c:v>80</c:v>
                </c:pt>
                <c:pt idx="15">
                  <c:v>75</c:v>
                </c:pt>
                <c:pt idx="16">
                  <c:v>49</c:v>
                </c:pt>
                <c:pt idx="17">
                  <c:v>29</c:v>
                </c:pt>
                <c:pt idx="18">
                  <c:v>15</c:v>
                </c:pt>
                <c:pt idx="19">
                  <c:v>2</c:v>
                </c:pt>
                <c:pt idx="2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AC-43DA-A346-51DCC5A917BE}"/>
            </c:ext>
          </c:extLst>
        </c:ser>
        <c:ser>
          <c:idx val="1"/>
          <c:order val="1"/>
          <c:tx>
            <c:strRef>
              <c:f>Personer1!$N$5</c:f>
              <c:strCache>
                <c:ptCount val="1"/>
                <c:pt idx="0">
                  <c:v>Kvinner 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Personer1!$B$6:$B$26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Personer1!$N$510:$N$530</c:f>
              <c:numCache>
                <c:formatCode>0</c:formatCode>
                <c:ptCount val="21"/>
                <c:pt idx="0">
                  <c:v>-44</c:v>
                </c:pt>
                <c:pt idx="1">
                  <c:v>-43</c:v>
                </c:pt>
                <c:pt idx="2">
                  <c:v>-80</c:v>
                </c:pt>
                <c:pt idx="3">
                  <c:v>-97</c:v>
                </c:pt>
                <c:pt idx="4">
                  <c:v>-72</c:v>
                </c:pt>
                <c:pt idx="5">
                  <c:v>-48</c:v>
                </c:pt>
                <c:pt idx="6">
                  <c:v>-48</c:v>
                </c:pt>
                <c:pt idx="7">
                  <c:v>-65</c:v>
                </c:pt>
                <c:pt idx="8">
                  <c:v>-67</c:v>
                </c:pt>
                <c:pt idx="9">
                  <c:v>-76</c:v>
                </c:pt>
                <c:pt idx="10">
                  <c:v>-85</c:v>
                </c:pt>
                <c:pt idx="11">
                  <c:v>-85</c:v>
                </c:pt>
                <c:pt idx="12">
                  <c:v>-97</c:v>
                </c:pt>
                <c:pt idx="13">
                  <c:v>-85</c:v>
                </c:pt>
                <c:pt idx="14">
                  <c:v>-80</c:v>
                </c:pt>
                <c:pt idx="15">
                  <c:v>-68</c:v>
                </c:pt>
                <c:pt idx="16">
                  <c:v>-52</c:v>
                </c:pt>
                <c:pt idx="17">
                  <c:v>-34</c:v>
                </c:pt>
                <c:pt idx="18">
                  <c:v>-16</c:v>
                </c:pt>
                <c:pt idx="19">
                  <c:v>-9</c:v>
                </c:pt>
                <c:pt idx="20">
                  <c:v>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AC-43DA-A346-51DCC5A917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436134863"/>
        <c:axId val="436124047"/>
      </c:barChart>
      <c:scatterChart>
        <c:scatterStyle val="smoothMarker"/>
        <c:varyColors val="0"/>
        <c:ser>
          <c:idx val="2"/>
          <c:order val="2"/>
          <c:tx>
            <c:strRef>
              <c:f>Personer1!$O$5</c:f>
              <c:strCache>
                <c:ptCount val="1"/>
                <c:pt idx="0">
                  <c:v>Menn 2035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Personer1!$O$510:$O$530</c:f>
              <c:numCache>
                <c:formatCode>0</c:formatCode>
                <c:ptCount val="21"/>
                <c:pt idx="0">
                  <c:v>60</c:v>
                </c:pt>
                <c:pt idx="1">
                  <c:v>60</c:v>
                </c:pt>
                <c:pt idx="2">
                  <c:v>60</c:v>
                </c:pt>
                <c:pt idx="3">
                  <c:v>52</c:v>
                </c:pt>
                <c:pt idx="4">
                  <c:v>59</c:v>
                </c:pt>
                <c:pt idx="5">
                  <c:v>50</c:v>
                </c:pt>
                <c:pt idx="6">
                  <c:v>59</c:v>
                </c:pt>
                <c:pt idx="7">
                  <c:v>66</c:v>
                </c:pt>
                <c:pt idx="8">
                  <c:v>64</c:v>
                </c:pt>
                <c:pt idx="9">
                  <c:v>59</c:v>
                </c:pt>
                <c:pt idx="10">
                  <c:v>72</c:v>
                </c:pt>
                <c:pt idx="11">
                  <c:v>77</c:v>
                </c:pt>
                <c:pt idx="12">
                  <c:v>82</c:v>
                </c:pt>
                <c:pt idx="13">
                  <c:v>88</c:v>
                </c:pt>
                <c:pt idx="14">
                  <c:v>96</c:v>
                </c:pt>
                <c:pt idx="15">
                  <c:v>88</c:v>
                </c:pt>
                <c:pt idx="16">
                  <c:v>60</c:v>
                </c:pt>
                <c:pt idx="17">
                  <c:v>45</c:v>
                </c:pt>
                <c:pt idx="18">
                  <c:v>18</c:v>
                </c:pt>
                <c:pt idx="19">
                  <c:v>4</c:v>
                </c:pt>
                <c:pt idx="20">
                  <c:v>0</c:v>
                </c:pt>
              </c:numCache>
            </c:numRef>
          </c:xVal>
          <c:yVal>
            <c:numRef>
              <c:f>Personer1!$Q$6:$Q$26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2AC-43DA-A346-51DCC5A917BE}"/>
            </c:ext>
          </c:extLst>
        </c:ser>
        <c:ser>
          <c:idx val="3"/>
          <c:order val="3"/>
          <c:tx>
            <c:strRef>
              <c:f>Personer1!$P$5</c:f>
              <c:strCache>
                <c:ptCount val="1"/>
                <c:pt idx="0">
                  <c:v>Kvinner 2035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Personer1!$P$510:$P$530</c:f>
              <c:numCache>
                <c:formatCode>0</c:formatCode>
                <c:ptCount val="21"/>
                <c:pt idx="0">
                  <c:v>-55</c:v>
                </c:pt>
                <c:pt idx="1">
                  <c:v>-55</c:v>
                </c:pt>
                <c:pt idx="2">
                  <c:v>-58</c:v>
                </c:pt>
                <c:pt idx="3">
                  <c:v>-54</c:v>
                </c:pt>
                <c:pt idx="4">
                  <c:v>-48</c:v>
                </c:pt>
                <c:pt idx="5">
                  <c:v>-59</c:v>
                </c:pt>
                <c:pt idx="6">
                  <c:v>-68</c:v>
                </c:pt>
                <c:pt idx="7">
                  <c:v>-71</c:v>
                </c:pt>
                <c:pt idx="8">
                  <c:v>-64</c:v>
                </c:pt>
                <c:pt idx="9">
                  <c:v>-77</c:v>
                </c:pt>
                <c:pt idx="10">
                  <c:v>-77</c:v>
                </c:pt>
                <c:pt idx="11">
                  <c:v>-73</c:v>
                </c:pt>
                <c:pt idx="12">
                  <c:v>-87</c:v>
                </c:pt>
                <c:pt idx="13">
                  <c:v>-95</c:v>
                </c:pt>
                <c:pt idx="14">
                  <c:v>-80</c:v>
                </c:pt>
                <c:pt idx="15">
                  <c:v>-83</c:v>
                </c:pt>
                <c:pt idx="16">
                  <c:v>-73</c:v>
                </c:pt>
                <c:pt idx="17">
                  <c:v>-44</c:v>
                </c:pt>
                <c:pt idx="18">
                  <c:v>-24</c:v>
                </c:pt>
                <c:pt idx="19">
                  <c:v>-8</c:v>
                </c:pt>
                <c:pt idx="20">
                  <c:v>0</c:v>
                </c:pt>
              </c:numCache>
            </c:numRef>
          </c:xVal>
          <c:yVal>
            <c:numRef>
              <c:f>Personer1!$Q$6:$Q$26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42AC-43DA-A346-51DCC5A917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4191808"/>
        <c:axId val="1234193472"/>
      </c:scatterChart>
      <c:catAx>
        <c:axId val="43613486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Alder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36124047"/>
        <c:crosses val="autoZero"/>
        <c:auto val="1"/>
        <c:lblAlgn val="ctr"/>
        <c:lblOffset val="100"/>
        <c:noMultiLvlLbl val="0"/>
      </c:catAx>
      <c:valAx>
        <c:axId val="4361240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_ ;0\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36134863"/>
        <c:crosses val="autoZero"/>
        <c:crossBetween val="between"/>
      </c:valAx>
      <c:valAx>
        <c:axId val="1234193472"/>
        <c:scaling>
          <c:orientation val="minMax"/>
          <c:max val="21"/>
          <c:min val="1"/>
        </c:scaling>
        <c:delete val="0"/>
        <c:axPos val="r"/>
        <c:numFmt formatCode="General" sourceLinked="0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34191808"/>
        <c:crosses val="max"/>
        <c:crossBetween val="midCat"/>
      </c:valAx>
      <c:valAx>
        <c:axId val="1234191808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2341934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dirty="0" err="1">
                <a:solidFill>
                  <a:schemeClr val="accent1"/>
                </a:solidFill>
              </a:rPr>
              <a:t>Personar</a:t>
            </a:r>
            <a:r>
              <a:rPr lang="nb-NO" sz="2400" b="1" dirty="0">
                <a:solidFill>
                  <a:schemeClr val="accent1"/>
                </a:solidFill>
              </a:rPr>
              <a:t> over 67 år</a:t>
            </a:r>
          </a:p>
        </c:rich>
      </c:tx>
      <c:layout>
        <c:manualLayout>
          <c:xMode val="edge"/>
          <c:yMode val="edge"/>
          <c:x val="0.37674220393411473"/>
          <c:y val="2.65780638194421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Personer1!$B$5:$AU$5</c:f>
              <c:numCache>
                <c:formatCode>General</c:formatCode>
                <c:ptCount val="46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  <c:pt idx="29">
                  <c:v>2022</c:v>
                </c:pt>
                <c:pt idx="30">
                  <c:v>2023</c:v>
                </c:pt>
                <c:pt idx="31">
                  <c:v>2024</c:v>
                </c:pt>
                <c:pt idx="32">
                  <c:v>2025</c:v>
                </c:pt>
                <c:pt idx="33">
                  <c:v>2026</c:v>
                </c:pt>
                <c:pt idx="34">
                  <c:v>2027</c:v>
                </c:pt>
                <c:pt idx="35">
                  <c:v>2028</c:v>
                </c:pt>
                <c:pt idx="36">
                  <c:v>2029</c:v>
                </c:pt>
                <c:pt idx="37">
                  <c:v>2030</c:v>
                </c:pt>
                <c:pt idx="38">
                  <c:v>2031</c:v>
                </c:pt>
                <c:pt idx="39">
                  <c:v>2032</c:v>
                </c:pt>
                <c:pt idx="40">
                  <c:v>2033</c:v>
                </c:pt>
                <c:pt idx="41">
                  <c:v>2034</c:v>
                </c:pt>
                <c:pt idx="42">
                  <c:v>2035</c:v>
                </c:pt>
                <c:pt idx="43">
                  <c:v>2036</c:v>
                </c:pt>
                <c:pt idx="44">
                  <c:v>2037</c:v>
                </c:pt>
                <c:pt idx="45">
                  <c:v>2038</c:v>
                </c:pt>
              </c:numCache>
            </c:numRef>
          </c:cat>
          <c:val>
            <c:numRef>
              <c:f>Personer1!$B$54:$AU$54</c:f>
              <c:numCache>
                <c:formatCode>0</c:formatCode>
                <c:ptCount val="46"/>
                <c:pt idx="0">
                  <c:v>628</c:v>
                </c:pt>
                <c:pt idx="1">
                  <c:v>606</c:v>
                </c:pt>
                <c:pt idx="2">
                  <c:v>591</c:v>
                </c:pt>
                <c:pt idx="3">
                  <c:v>584</c:v>
                </c:pt>
                <c:pt idx="4">
                  <c:v>573</c:v>
                </c:pt>
                <c:pt idx="5">
                  <c:v>562</c:v>
                </c:pt>
                <c:pt idx="6">
                  <c:v>562</c:v>
                </c:pt>
                <c:pt idx="7">
                  <c:v>548</c:v>
                </c:pt>
                <c:pt idx="8">
                  <c:v>533</c:v>
                </c:pt>
                <c:pt idx="9">
                  <c:v>510</c:v>
                </c:pt>
                <c:pt idx="10">
                  <c:v>523</c:v>
                </c:pt>
                <c:pt idx="11">
                  <c:v>504</c:v>
                </c:pt>
                <c:pt idx="12">
                  <c:v>509</c:v>
                </c:pt>
                <c:pt idx="13">
                  <c:v>493</c:v>
                </c:pt>
                <c:pt idx="14">
                  <c:v>501</c:v>
                </c:pt>
                <c:pt idx="15">
                  <c:v>492</c:v>
                </c:pt>
                <c:pt idx="16">
                  <c:v>488</c:v>
                </c:pt>
                <c:pt idx="17">
                  <c:v>486</c:v>
                </c:pt>
                <c:pt idx="18">
                  <c:v>490</c:v>
                </c:pt>
                <c:pt idx="19">
                  <c:v>489</c:v>
                </c:pt>
                <c:pt idx="20">
                  <c:v>496</c:v>
                </c:pt>
                <c:pt idx="21">
                  <c:v>499</c:v>
                </c:pt>
                <c:pt idx="22">
                  <c:v>514</c:v>
                </c:pt>
                <c:pt idx="23">
                  <c:v>507</c:v>
                </c:pt>
                <c:pt idx="24">
                  <c:v>525</c:v>
                </c:pt>
                <c:pt idx="25">
                  <c:v>543</c:v>
                </c:pt>
                <c:pt idx="26">
                  <c:v>556</c:v>
                </c:pt>
                <c:pt idx="27">
                  <c:v>564</c:v>
                </c:pt>
                <c:pt idx="28">
                  <c:v>572</c:v>
                </c:pt>
                <c:pt idx="29">
                  <c:v>592</c:v>
                </c:pt>
                <c:pt idx="30">
                  <c:v>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2B-4873-A532-9BC67DDD62F9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Personer1!$B$5:$AU$5</c:f>
              <c:numCache>
                <c:formatCode>General</c:formatCode>
                <c:ptCount val="46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  <c:pt idx="29">
                  <c:v>2022</c:v>
                </c:pt>
                <c:pt idx="30">
                  <c:v>2023</c:v>
                </c:pt>
                <c:pt idx="31">
                  <c:v>2024</c:v>
                </c:pt>
                <c:pt idx="32">
                  <c:v>2025</c:v>
                </c:pt>
                <c:pt idx="33">
                  <c:v>2026</c:v>
                </c:pt>
                <c:pt idx="34">
                  <c:v>2027</c:v>
                </c:pt>
                <c:pt idx="35">
                  <c:v>2028</c:v>
                </c:pt>
                <c:pt idx="36">
                  <c:v>2029</c:v>
                </c:pt>
                <c:pt idx="37">
                  <c:v>2030</c:v>
                </c:pt>
                <c:pt idx="38">
                  <c:v>2031</c:v>
                </c:pt>
                <c:pt idx="39">
                  <c:v>2032</c:v>
                </c:pt>
                <c:pt idx="40">
                  <c:v>2033</c:v>
                </c:pt>
                <c:pt idx="41">
                  <c:v>2034</c:v>
                </c:pt>
                <c:pt idx="42">
                  <c:v>2035</c:v>
                </c:pt>
                <c:pt idx="43">
                  <c:v>2036</c:v>
                </c:pt>
                <c:pt idx="44">
                  <c:v>2037</c:v>
                </c:pt>
                <c:pt idx="45">
                  <c:v>2038</c:v>
                </c:pt>
              </c:numCache>
            </c:numRef>
          </c:cat>
          <c:val>
            <c:numRef>
              <c:f>Personer1!$B$55:$AU$55</c:f>
              <c:numCache>
                <c:formatCode>General</c:formatCode>
                <c:ptCount val="46"/>
                <c:pt idx="31">
                  <c:v>612</c:v>
                </c:pt>
                <c:pt idx="32">
                  <c:v>610</c:v>
                </c:pt>
                <c:pt idx="33">
                  <c:v>627</c:v>
                </c:pt>
                <c:pt idx="34">
                  <c:v>650</c:v>
                </c:pt>
                <c:pt idx="35">
                  <c:v>666</c:v>
                </c:pt>
                <c:pt idx="36">
                  <c:v>673</c:v>
                </c:pt>
                <c:pt idx="37">
                  <c:v>691</c:v>
                </c:pt>
                <c:pt idx="38">
                  <c:v>700</c:v>
                </c:pt>
                <c:pt idx="39">
                  <c:v>703</c:v>
                </c:pt>
                <c:pt idx="40">
                  <c:v>708</c:v>
                </c:pt>
                <c:pt idx="41">
                  <c:v>730</c:v>
                </c:pt>
                <c:pt idx="42">
                  <c:v>730</c:v>
                </c:pt>
                <c:pt idx="43">
                  <c:v>749</c:v>
                </c:pt>
                <c:pt idx="44">
                  <c:v>755</c:v>
                </c:pt>
                <c:pt idx="45">
                  <c:v>754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2B-4873-A532-9BC67DDD62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8721711"/>
        <c:axId val="2058720463"/>
      </c:lineChart>
      <c:catAx>
        <c:axId val="2058721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58720463"/>
        <c:crosses val="autoZero"/>
        <c:auto val="1"/>
        <c:lblAlgn val="ctr"/>
        <c:lblOffset val="100"/>
        <c:noMultiLvlLbl val="0"/>
      </c:catAx>
      <c:valAx>
        <c:axId val="2058720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Personar</a:t>
                </a:r>
              </a:p>
            </c:rich>
          </c:tx>
          <c:layout>
            <c:manualLayout>
              <c:xMode val="edge"/>
              <c:yMode val="edge"/>
              <c:x val="8.3857420199760259E-3"/>
              <c:y val="0.461501221126003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587217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dirty="0">
                <a:solidFill>
                  <a:schemeClr val="accent1"/>
                </a:solidFill>
              </a:rPr>
              <a:t>Tal</a:t>
            </a:r>
            <a:r>
              <a:rPr lang="nb-NO" sz="2000" b="1" baseline="0" dirty="0">
                <a:solidFill>
                  <a:schemeClr val="accent1"/>
                </a:solidFill>
              </a:rPr>
              <a:t> </a:t>
            </a:r>
            <a:r>
              <a:rPr lang="nb-NO" sz="2000" b="1" baseline="0" dirty="0" err="1">
                <a:solidFill>
                  <a:schemeClr val="accent1"/>
                </a:solidFill>
              </a:rPr>
              <a:t>personar</a:t>
            </a:r>
            <a:r>
              <a:rPr lang="nb-NO" sz="2000" b="1" baseline="0" dirty="0">
                <a:solidFill>
                  <a:schemeClr val="accent1"/>
                </a:solidFill>
              </a:rPr>
              <a:t> i yrkesaktiv alder (20-64 år) per eldre over 65 år</a:t>
            </a:r>
            <a:endParaRPr lang="nb-NO" sz="2000" b="1" dirty="0">
              <a:solidFill>
                <a:schemeClr val="accent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'Ark1'!$B$2:$AL$2</c:f>
              <c:numCache>
                <c:formatCode>@</c:formatCode>
                <c:ptCount val="3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2023</c:v>
                </c:pt>
                <c:pt idx="22">
                  <c:v>2024</c:v>
                </c:pt>
                <c:pt idx="23">
                  <c:v>2025</c:v>
                </c:pt>
                <c:pt idx="24">
                  <c:v>2026</c:v>
                </c:pt>
                <c:pt idx="25">
                  <c:v>2027</c:v>
                </c:pt>
                <c:pt idx="26" formatCode="General">
                  <c:v>2028</c:v>
                </c:pt>
                <c:pt idx="27" formatCode="General">
                  <c:v>2029</c:v>
                </c:pt>
                <c:pt idx="28" formatCode="General">
                  <c:v>2030</c:v>
                </c:pt>
                <c:pt idx="29" formatCode="General">
                  <c:v>2031</c:v>
                </c:pt>
                <c:pt idx="30" formatCode="General">
                  <c:v>2032</c:v>
                </c:pt>
                <c:pt idx="31" formatCode="General">
                  <c:v>2033</c:v>
                </c:pt>
                <c:pt idx="32" formatCode="General">
                  <c:v>2034</c:v>
                </c:pt>
                <c:pt idx="33" formatCode="General">
                  <c:v>2035</c:v>
                </c:pt>
                <c:pt idx="34" formatCode="General">
                  <c:v>2036</c:v>
                </c:pt>
                <c:pt idx="35" formatCode="General">
                  <c:v>2037</c:v>
                </c:pt>
                <c:pt idx="36" formatCode="General">
                  <c:v>2038</c:v>
                </c:pt>
              </c:numCache>
            </c:numRef>
          </c:cat>
          <c:val>
            <c:numRef>
              <c:f>'Ark1'!$B$51:$AL$51</c:f>
              <c:numCache>
                <c:formatCode>0.0</c:formatCode>
                <c:ptCount val="37"/>
                <c:pt idx="0">
                  <c:v>2.6247848537005165</c:v>
                </c:pt>
                <c:pt idx="1">
                  <c:v>2.6423487544483986</c:v>
                </c:pt>
                <c:pt idx="2">
                  <c:v>2.6642857142857141</c:v>
                </c:pt>
                <c:pt idx="3">
                  <c:v>2.7559633027522934</c:v>
                </c:pt>
                <c:pt idx="4">
                  <c:v>2.7005444646098002</c:v>
                </c:pt>
                <c:pt idx="5">
                  <c:v>2.7092592592592593</c:v>
                </c:pt>
                <c:pt idx="6">
                  <c:v>2.7003676470588234</c:v>
                </c:pt>
                <c:pt idx="7">
                  <c:v>2.831168831168831</c:v>
                </c:pt>
                <c:pt idx="8">
                  <c:v>2.7587476979742172</c:v>
                </c:pt>
                <c:pt idx="9">
                  <c:v>2.6914700544464609</c:v>
                </c:pt>
                <c:pt idx="10">
                  <c:v>2.6619217081850532</c:v>
                </c:pt>
                <c:pt idx="11">
                  <c:v>2.6227436823104693</c:v>
                </c:pt>
                <c:pt idx="12">
                  <c:v>2.5104895104895104</c:v>
                </c:pt>
                <c:pt idx="13">
                  <c:v>2.4362068965517243</c:v>
                </c:pt>
                <c:pt idx="14">
                  <c:v>2.3610648918469219</c:v>
                </c:pt>
                <c:pt idx="15">
                  <c:v>2.2362459546925568</c:v>
                </c:pt>
                <c:pt idx="16">
                  <c:v>2.1762820512820511</c:v>
                </c:pt>
                <c:pt idx="17">
                  <c:v>2.127591706539075</c:v>
                </c:pt>
                <c:pt idx="18">
                  <c:v>2.0625978090766823</c:v>
                </c:pt>
                <c:pt idx="19">
                  <c:v>1.9637462235649548</c:v>
                </c:pt>
                <c:pt idx="20">
                  <c:v>1.9490254872563719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33-4240-B479-62319BFACC13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'Ark1'!$B$2:$AL$2</c:f>
              <c:numCache>
                <c:formatCode>@</c:formatCode>
                <c:ptCount val="3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2023</c:v>
                </c:pt>
                <c:pt idx="22">
                  <c:v>2024</c:v>
                </c:pt>
                <c:pt idx="23">
                  <c:v>2025</c:v>
                </c:pt>
                <c:pt idx="24">
                  <c:v>2026</c:v>
                </c:pt>
                <c:pt idx="25">
                  <c:v>2027</c:v>
                </c:pt>
                <c:pt idx="26" formatCode="General">
                  <c:v>2028</c:v>
                </c:pt>
                <c:pt idx="27" formatCode="General">
                  <c:v>2029</c:v>
                </c:pt>
                <c:pt idx="28" formatCode="General">
                  <c:v>2030</c:v>
                </c:pt>
                <c:pt idx="29" formatCode="General">
                  <c:v>2031</c:v>
                </c:pt>
                <c:pt idx="30" formatCode="General">
                  <c:v>2032</c:v>
                </c:pt>
                <c:pt idx="31" formatCode="General">
                  <c:v>2033</c:v>
                </c:pt>
                <c:pt idx="32" formatCode="General">
                  <c:v>2034</c:v>
                </c:pt>
                <c:pt idx="33" formatCode="General">
                  <c:v>2035</c:v>
                </c:pt>
                <c:pt idx="34" formatCode="General">
                  <c:v>2036</c:v>
                </c:pt>
                <c:pt idx="35" formatCode="General">
                  <c:v>2037</c:v>
                </c:pt>
                <c:pt idx="36" formatCode="General">
                  <c:v>2038</c:v>
                </c:pt>
              </c:numCache>
            </c:numRef>
          </c:cat>
          <c:val>
            <c:numRef>
              <c:f>'Ark1'!$B$52:$AL$52</c:f>
              <c:numCache>
                <c:formatCode>General</c:formatCode>
                <c:ptCount val="37"/>
                <c:pt idx="20" formatCode="0.0">
                  <c:v>1.9490254872563719</c:v>
                </c:pt>
                <c:pt idx="21" formatCode="0.0">
                  <c:v>1.9670164917541229</c:v>
                </c:pt>
                <c:pt idx="22" formatCode="0.0">
                  <c:v>1.9181286549707601</c:v>
                </c:pt>
                <c:pt idx="23" formatCode="0.0">
                  <c:v>1.833570412517781</c:v>
                </c:pt>
                <c:pt idx="24" formatCode="0.0">
                  <c:v>1.7994389901823282</c:v>
                </c:pt>
                <c:pt idx="25" formatCode="0.0">
                  <c:v>1.7910863509749304</c:v>
                </c:pt>
                <c:pt idx="26" formatCode="0.0">
                  <c:v>1.7092866756393001</c:v>
                </c:pt>
                <c:pt idx="27" formatCode="0.0">
                  <c:v>1.6618229854689563</c:v>
                </c:pt>
                <c:pt idx="28" formatCode="0.0">
                  <c:v>1.6587615283267456</c:v>
                </c:pt>
                <c:pt idx="29" formatCode="0.0">
                  <c:v>1.6395806028833553</c:v>
                </c:pt>
                <c:pt idx="30" formatCode="0.0">
                  <c:v>1.5861182519280206</c:v>
                </c:pt>
                <c:pt idx="31" formatCode="0.0">
                  <c:v>1.5734355044699873</c:v>
                </c:pt>
                <c:pt idx="32" formatCode="0.0">
                  <c:v>1.5031055900621118</c:v>
                </c:pt>
                <c:pt idx="33" formatCode="0.0">
                  <c:v>1.5037220843672456</c:v>
                </c:pt>
                <c:pt idx="34" formatCode="0.0">
                  <c:v>1.4858199753390875</c:v>
                </c:pt>
                <c:pt idx="35" formatCode="0.0">
                  <c:v>1.4603174603174602</c:v>
                </c:pt>
                <c:pt idx="36" formatCode="0.0">
                  <c:v>1.4299516908212559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A33-4240-B479-62319BFACC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8615552"/>
        <c:axId val="611755648"/>
      </c:lineChart>
      <c:catAx>
        <c:axId val="678615552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1755648"/>
        <c:crosses val="autoZero"/>
        <c:auto val="1"/>
        <c:lblAlgn val="ctr"/>
        <c:lblOffset val="100"/>
        <c:noMultiLvlLbl val="0"/>
      </c:catAx>
      <c:valAx>
        <c:axId val="611755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4.3196544276457886E-3"/>
              <c:y val="0.445456560354198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8615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0.74318</cdr:x>
      <cdr:y>0.09204</cdr:y>
    </cdr:from>
    <cdr:to>
      <cdr:x>0.74868</cdr:x>
      <cdr:y>0.84211</cdr:y>
    </cdr:to>
    <cdr:cxnSp macro="">
      <cdr:nvCxnSpPr>
        <cdr:cNvPr id="3" name="Rett linje 2">
          <a:extLst xmlns:a="http://schemas.openxmlformats.org/drawingml/2006/main">
            <a:ext uri="{FF2B5EF4-FFF2-40B4-BE49-F238E27FC236}">
              <a16:creationId xmlns:a16="http://schemas.microsoft.com/office/drawing/2014/main" id="{7D2B59B6-4017-F30D-EBE4-F73783EB8A63}"/>
            </a:ext>
          </a:extLst>
        </cdr:cNvPr>
        <cdr:cNvCxnSpPr>
          <a:cxnSpLocks xmlns:a="http://schemas.openxmlformats.org/drawingml/2006/main" noChangeAspect="1"/>
        </cdr:cNvCxnSpPr>
      </cdr:nvCxnSpPr>
      <cdr:spPr>
        <a:xfrm xmlns:a="http://schemas.openxmlformats.org/drawingml/2006/main" flipH="1" flipV="1">
          <a:off x="8168906" y="533039"/>
          <a:ext cx="60467" cy="4343761"/>
        </a:xfrm>
        <a:prstGeom xmlns:a="http://schemas.openxmlformats.org/drawingml/2006/main" prst="line">
          <a:avLst/>
        </a:prstGeom>
        <a:ln xmlns:a="http://schemas.openxmlformats.org/drawingml/2006/main" w="15875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5B170-0002-4E08-9F14-56A465469E5C}" type="datetimeFigureOut">
              <a:rPr lang="nb-NO" smtClean="0"/>
              <a:t>02.06.2023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45CEB-8C93-4424-86BF-B97E0BFA25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9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3312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2130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8730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2538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0768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178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45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2087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4991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5773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675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2658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8600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484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329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8534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41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069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523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84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43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49982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5330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1543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94CB82C-7849-D3BA-4D3A-917442A6F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04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5936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90614377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95503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12852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09551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99162868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863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33072692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547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360036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763176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7817040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55579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6447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9248444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096848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9820187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6922092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9344684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44653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0882962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4884088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9301356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176680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6726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5143787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0916269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528352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512375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8864349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9997037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754751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985433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2725822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25387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62151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5010267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7063534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311589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589482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688688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7354817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459801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679360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997984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413144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85356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03713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63668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47069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2941584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112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06135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34094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77823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24790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2994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424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96362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01587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32847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332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29356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43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36546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230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50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96793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99655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478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328177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667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68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44525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91B867-874D-44D7-B915-C9E0A2C52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AB01F1-D23C-485A-9CC3-951A85E84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2078877-0306-41AA-AE55-AB8E3F4E9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61143D1-3D4F-4A19-97B0-C42ADED5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2FAF1A0-BB2B-40EB-ABB2-E27FD266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0D5703-E586-4165-AB0A-880627F5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3778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0823833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165940-9AE9-40B7-AAEA-27440A007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3311573-72CA-4C0C-8888-4B52A553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4FA1CC4-9D11-4DFF-AF58-C665D5EFF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6594914-2C55-4FED-8D93-06E48C21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82998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883E8C-5D54-4C69-8700-DB3B3C800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A488640-C344-4AFE-9754-31E5E1828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0B709C6-EB34-4303-BCB4-C09FBF094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C765237-596F-403C-8DEC-711330D55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DA107D5-29F3-4BDF-BCC8-540C50CC2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68A960E-719D-4B4D-9939-9EA3E89DB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45307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01A6BA9-3536-462A-B99A-87E4B7DC7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BE3F446-9734-4330-962F-8E056D649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C2D0E6D-3E4B-4322-B022-D87221A0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12426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16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8" Type="http://schemas.openxmlformats.org/officeDocument/2006/relationships/slideLayout" Target="../slideLayouts/slideLayout20.xml"/><Relationship Id="rId51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76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02.06.2023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72CD18ED-7B95-312F-32D6-7F9364CC52F9}"/>
              </a:ext>
            </a:extLst>
          </p:cNvPr>
          <p:cNvPicPr>
            <a:picLocks noChangeAspect="1"/>
          </p:cNvPicPr>
          <p:nvPr userDrawn="1"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07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8" r:id="rId10"/>
    <p:sldLayoutId id="2147483739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751" r:id="rId22"/>
    <p:sldLayoutId id="2147483752" r:id="rId23"/>
    <p:sldLayoutId id="2147483753" r:id="rId24"/>
    <p:sldLayoutId id="2147483754" r:id="rId25"/>
    <p:sldLayoutId id="2147483755" r:id="rId26"/>
    <p:sldLayoutId id="2147483756" r:id="rId27"/>
    <p:sldLayoutId id="2147483757" r:id="rId28"/>
    <p:sldLayoutId id="2147483758" r:id="rId29"/>
    <p:sldLayoutId id="2147483759" r:id="rId30"/>
    <p:sldLayoutId id="2147483760" r:id="rId31"/>
    <p:sldLayoutId id="2147483761" r:id="rId32"/>
    <p:sldLayoutId id="2147483762" r:id="rId33"/>
    <p:sldLayoutId id="2147483763" r:id="rId34"/>
    <p:sldLayoutId id="2147483764" r:id="rId35"/>
    <p:sldLayoutId id="2147483765" r:id="rId36"/>
    <p:sldLayoutId id="2147483766" r:id="rId37"/>
    <p:sldLayoutId id="2147483767" r:id="rId38"/>
    <p:sldLayoutId id="2147483768" r:id="rId39"/>
    <p:sldLayoutId id="2147483769" r:id="rId40"/>
    <p:sldLayoutId id="2147483770" r:id="rId41"/>
    <p:sldLayoutId id="2147483771" r:id="rId42"/>
    <p:sldLayoutId id="2147483772" r:id="rId43"/>
    <p:sldLayoutId id="2147483773" r:id="rId44"/>
    <p:sldLayoutId id="2147483774" r:id="rId45"/>
    <p:sldLayoutId id="2147483775" r:id="rId46"/>
    <p:sldLayoutId id="2147483726" r:id="rId47"/>
    <p:sldLayoutId id="2147483860" r:id="rId48"/>
    <p:sldLayoutId id="2147483861" r:id="rId49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33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843" r:id="rId1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B296844-65C2-9D6F-2479-A39A6E1BC32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openxmlformats.org/officeDocument/2006/relationships/image" Target="../media/image17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7" Type="http://schemas.openxmlformats.org/officeDocument/2006/relationships/image" Target="../media/image20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7" Type="http://schemas.openxmlformats.org/officeDocument/2006/relationships/image" Target="../media/image20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chart" Target="../charts/char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4" Type="http://schemas.openxmlformats.org/officeDocument/2006/relationships/chart" Target="../charts/char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4" Type="http://schemas.openxmlformats.org/officeDocument/2006/relationships/chart" Target="../charts/chart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4" Type="http://schemas.openxmlformats.org/officeDocument/2006/relationships/chart" Target="../charts/char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3.png"/><Relationship Id="rId5" Type="http://schemas.openxmlformats.org/officeDocument/2006/relationships/image" Target="../media/image20.png"/><Relationship Id="rId4" Type="http://schemas.openxmlformats.org/officeDocument/2006/relationships/chart" Target="../charts/chart2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1.e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.png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chart" Target="../charts/chart28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.png"/><Relationship Id="rId5" Type="http://schemas.openxmlformats.org/officeDocument/2006/relationships/image" Target="../media/image21.emf"/><Relationship Id="rId4" Type="http://schemas.openxmlformats.org/officeDocument/2006/relationships/chart" Target="../charts/char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1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mrfylke.no/kultur-folkehelse-og-tannhelse/folkehelse-idrett-og-friluftsliv/folkehelseundersoekinga-2021/om-undersoekinga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D5523FBD-3544-20BE-C899-8638BAC7C1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Fjord kommune 2023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9F1369D3-189D-5F44-E7FE-0F76B51076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726925"/>
          </a:xfrm>
        </p:spPr>
        <p:txBody>
          <a:bodyPr/>
          <a:lstStyle/>
          <a:p>
            <a:r>
              <a:rPr lang="nb-NO" dirty="0"/>
              <a:t>Stab for strategi og styring, våren 2023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7129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FE6BDF-308E-ADAB-A6D4-2DF01BFCA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7454767" cy="551769"/>
          </a:xfrm>
        </p:spPr>
        <p:txBody>
          <a:bodyPr/>
          <a:lstStyle/>
          <a:p>
            <a:pPr algn="l"/>
            <a:r>
              <a:rPr lang="nb-NO" sz="2400" dirty="0"/>
              <a:t>Nettoflytting med andre </a:t>
            </a:r>
            <a:r>
              <a:rPr lang="nb-NO" sz="2400" dirty="0" err="1"/>
              <a:t>kommunar</a:t>
            </a:r>
            <a:r>
              <a:rPr lang="nb-NO" sz="2400" dirty="0"/>
              <a:t>, 2018–2022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5A2DE8B6-394F-10C6-AD20-512F174AD3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8690" y="1023938"/>
            <a:ext cx="7374620" cy="4318000"/>
          </a:xfr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C35D548-862D-0FB8-27BD-B725E6432E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/>
              <a:t>Fjord kommune</a:t>
            </a:r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A560678A-5569-3686-2BCC-9A60395DC86E}"/>
              </a:ext>
            </a:extLst>
          </p:cNvPr>
          <p:cNvSpPr txBox="1"/>
          <p:nvPr/>
        </p:nvSpPr>
        <p:spPr>
          <a:xfrm>
            <a:off x="519111" y="824486"/>
            <a:ext cx="3629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accent1"/>
                </a:solidFill>
                <a:latin typeface="+mj-lt"/>
              </a:rPr>
              <a:t>1578 Fjord kommune</a:t>
            </a:r>
          </a:p>
        </p:txBody>
      </p:sp>
      <p:pic>
        <p:nvPicPr>
          <p:cNvPr id="56" name="Bilde 55">
            <a:extLst>
              <a:ext uri="{FF2B5EF4-FFF2-40B4-BE49-F238E27FC236}">
                <a16:creationId xmlns:a16="http://schemas.microsoft.com/office/drawing/2014/main" id="{25716316-6123-CDE7-4D1D-C893EED30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3015" y="2077071"/>
            <a:ext cx="1455039" cy="2454869"/>
          </a:xfrm>
          <a:prstGeom prst="rect">
            <a:avLst/>
          </a:prstGeom>
        </p:spPr>
      </p:pic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16EB5B68-44BC-5CEE-ACF6-1B94672647DC}"/>
              </a:ext>
            </a:extLst>
          </p:cNvPr>
          <p:cNvSpPr txBox="1">
            <a:spLocks/>
          </p:cNvSpPr>
          <p:nvPr/>
        </p:nvSpPr>
        <p:spPr>
          <a:xfrm>
            <a:off x="519112" y="5808627"/>
            <a:ext cx="11153779" cy="224887"/>
          </a:xfrm>
          <a:prstGeom prst="rect">
            <a:avLst/>
          </a:prstGeom>
          <a:noFill/>
        </p:spPr>
        <p:txBody>
          <a:bodyPr vert="horz" lIns="48000" tIns="24000" rIns="48000" bIns="24000" rtlCol="0">
            <a:noAutofit/>
          </a:bodyPr>
          <a:lstStyle>
            <a:lvl1pPr marL="83939" indent="-83939" algn="l" defTabSz="685800" rtl="0" eaLnBrk="1" latinLnBrk="0" hangingPunct="1">
              <a:lnSpc>
                <a:spcPct val="117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1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081" indent="-83344" algn="l" defTabSz="685800" rtl="0" eaLnBrk="1" latinLnBrk="0" hangingPunct="1">
              <a:lnSpc>
                <a:spcPct val="117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150" indent="-83344" algn="l" defTabSz="685800" rtl="0" eaLnBrk="1" latinLnBrk="0" hangingPunct="1">
              <a:lnSpc>
                <a:spcPct val="117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17000"/>
              </a:lnSpc>
              <a:spcBef>
                <a:spcPts val="1575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n-NO" sz="800" dirty="0"/>
              <a:t>Figuren visar om ein kommune har netto tilflytting- eller fråflytting med andre kommunar i Møre og Romsdal, utvalde storbyar og utlandet. Flyttetal er samla for perioden 2018–2022. Kjelde: SSB/Panda.</a:t>
            </a:r>
            <a:endParaRPr lang="nb-NO" sz="800" i="1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C8E2C80-3ED1-8498-31B5-E6D7B72ACD6C}"/>
              </a:ext>
            </a:extLst>
          </p:cNvPr>
          <p:cNvSpPr txBox="1"/>
          <p:nvPr/>
        </p:nvSpPr>
        <p:spPr>
          <a:xfrm>
            <a:off x="1682322" y="1474858"/>
            <a:ext cx="2449189" cy="2357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000" dirty="0"/>
              <a:t>Oslo (-10) </a:t>
            </a:r>
          </a:p>
          <a:p>
            <a:pPr>
              <a:lnSpc>
                <a:spcPct val="150000"/>
              </a:lnSpc>
            </a:pPr>
            <a:r>
              <a:rPr lang="nb-NO" sz="2000" dirty="0"/>
              <a:t>Bergen (:)</a:t>
            </a:r>
          </a:p>
          <a:p>
            <a:pPr>
              <a:lnSpc>
                <a:spcPct val="150000"/>
              </a:lnSpc>
            </a:pPr>
            <a:r>
              <a:rPr lang="nb-NO" sz="2000" dirty="0"/>
              <a:t>Trondheim (-22)</a:t>
            </a:r>
          </a:p>
          <a:p>
            <a:pPr>
              <a:lnSpc>
                <a:spcPct val="150000"/>
              </a:lnSpc>
            </a:pPr>
            <a:r>
              <a:rPr lang="nb-NO" sz="2000" dirty="0"/>
              <a:t>Stavanger (4)</a:t>
            </a:r>
          </a:p>
          <a:p>
            <a:pPr>
              <a:lnSpc>
                <a:spcPct val="150000"/>
              </a:lnSpc>
            </a:pPr>
            <a:r>
              <a:rPr lang="nb-NO" sz="2000" dirty="0"/>
              <a:t>Utlandet (38)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5FEB7B2-B733-4CA1-1BC6-5DB9106943AD}"/>
              </a:ext>
            </a:extLst>
          </p:cNvPr>
          <p:cNvSpPr/>
          <p:nvPr/>
        </p:nvSpPr>
        <p:spPr>
          <a:xfrm>
            <a:off x="1288931" y="1607271"/>
            <a:ext cx="336000" cy="336000"/>
          </a:xfrm>
          <a:prstGeom prst="rect">
            <a:avLst/>
          </a:prstGeom>
          <a:solidFill>
            <a:srgbClr val="EE8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B9D99F05-CE61-0948-FEB6-A3F7AE7B37CC}"/>
              </a:ext>
            </a:extLst>
          </p:cNvPr>
          <p:cNvSpPr/>
          <p:nvPr/>
        </p:nvSpPr>
        <p:spPr>
          <a:xfrm>
            <a:off x="1288931" y="2006396"/>
            <a:ext cx="336000" cy="336000"/>
          </a:xfrm>
          <a:prstGeom prst="rect">
            <a:avLst/>
          </a:prstGeom>
          <a:solidFill>
            <a:srgbClr val="CD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4C5AAE09-697F-DB83-0325-357B4B6EF822}"/>
              </a:ext>
            </a:extLst>
          </p:cNvPr>
          <p:cNvSpPr/>
          <p:nvPr/>
        </p:nvSpPr>
        <p:spPr>
          <a:xfrm>
            <a:off x="1288931" y="2405521"/>
            <a:ext cx="336000" cy="336000"/>
          </a:xfrm>
          <a:prstGeom prst="rect">
            <a:avLst/>
          </a:prstGeom>
          <a:solidFill>
            <a:srgbClr val="EE8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9E8D4F83-FE33-4B73-0A4C-C8872D0FD203}"/>
              </a:ext>
            </a:extLst>
          </p:cNvPr>
          <p:cNvSpPr/>
          <p:nvPr/>
        </p:nvSpPr>
        <p:spPr>
          <a:xfrm>
            <a:off x="1288931" y="2804055"/>
            <a:ext cx="336000" cy="336000"/>
          </a:xfrm>
          <a:prstGeom prst="rect">
            <a:avLst/>
          </a:prstGeom>
          <a:solidFill>
            <a:srgbClr val="CD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BF67C17E-8213-15D4-7A52-968DCFF7833C}"/>
              </a:ext>
            </a:extLst>
          </p:cNvPr>
          <p:cNvSpPr/>
          <p:nvPr/>
        </p:nvSpPr>
        <p:spPr>
          <a:xfrm>
            <a:off x="1288931" y="3202588"/>
            <a:ext cx="336000" cy="336000"/>
          </a:xfrm>
          <a:prstGeom prst="rect">
            <a:avLst/>
          </a:prstGeom>
          <a:solidFill>
            <a:srgbClr val="4398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pic>
        <p:nvPicPr>
          <p:cNvPr id="7" name="Bilde 6" descr="Anstendig arbeid og økonomisk vekst">
            <a:extLst>
              <a:ext uri="{FF2B5EF4-FFF2-40B4-BE49-F238E27FC236}">
                <a16:creationId xmlns:a16="http://schemas.microsoft.com/office/drawing/2014/main" id="{D6ABBD47-6747-E2C3-D359-25444CC00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197" y="6281472"/>
            <a:ext cx="572009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 descr="Bærekraftige byer og lokalsamfunn">
            <a:extLst>
              <a:ext uri="{FF2B5EF4-FFF2-40B4-BE49-F238E27FC236}">
                <a16:creationId xmlns:a16="http://schemas.microsoft.com/office/drawing/2014/main" id="{9A05DD1E-A283-4E79-3BD8-2A3267FDF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0230" y="628147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720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bg1">
                    <a:lumMod val="50000"/>
                  </a:schemeClr>
                </a:solidFill>
              </a:rPr>
              <a:t>Fjord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5AC0803-0237-736A-9416-0C80353B0D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2112165"/>
              </p:ext>
            </p:extLst>
          </p:nvPr>
        </p:nvGraphicFramePr>
        <p:xfrm>
          <a:off x="276326" y="691564"/>
          <a:ext cx="11480245" cy="5471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53FCB92E-1A42-B2A8-1034-43BB24871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A3F07132-18A7-C62B-19FB-871CDA509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338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bg1">
                    <a:lumMod val="50000"/>
                  </a:schemeClr>
                </a:solidFill>
              </a:rPr>
              <a:t>Fjord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245DE49-C6B6-9951-74A9-771EAB1736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900127"/>
              </p:ext>
            </p:extLst>
          </p:nvPr>
        </p:nvGraphicFramePr>
        <p:xfrm>
          <a:off x="276327" y="813816"/>
          <a:ext cx="11528578" cy="5056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B2A239A4-CE5E-57C3-5D30-218872E82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7CAC8903-B080-8802-C336-59EB971B6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44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151785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bg1">
                    <a:lumMod val="50000"/>
                  </a:schemeClr>
                </a:solidFill>
              </a:rPr>
              <a:t>Fjord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54E92DA-3B70-6E7E-83FA-326A8018EA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567657"/>
              </p:ext>
            </p:extLst>
          </p:nvPr>
        </p:nvGraphicFramePr>
        <p:xfrm>
          <a:off x="1297921" y="314325"/>
          <a:ext cx="9596157" cy="622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9136336D-CCF6-B5AF-B78F-C0F7A20AC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4A914599-AB07-C334-031F-697EAF795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197FCBF5-03C6-A21C-B83A-4910F4274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724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85915" y="6168082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bg1">
                    <a:lumMod val="50000"/>
                  </a:schemeClr>
                </a:solidFill>
              </a:rPr>
              <a:t>Fjord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6DD51AD-CF98-C0E5-FAB5-169473070F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1321429"/>
              </p:ext>
            </p:extLst>
          </p:nvPr>
        </p:nvGraphicFramePr>
        <p:xfrm>
          <a:off x="429768" y="813816"/>
          <a:ext cx="11283695" cy="5339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61698F48-DC71-7618-71E4-041645DB9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031FF610-266C-0B3A-A233-4FD819EAF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D32B0506-84D6-237F-E941-031E6B63E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875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bg1">
                    <a:lumMod val="50000"/>
                  </a:schemeClr>
                </a:solidFill>
              </a:rPr>
              <a:t>Fjord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6FA1874-059B-A59B-057E-78DB72C7D0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6606579"/>
              </p:ext>
            </p:extLst>
          </p:nvPr>
        </p:nvGraphicFramePr>
        <p:xfrm>
          <a:off x="384202" y="868296"/>
          <a:ext cx="11610574" cy="524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256290C6-D831-BDB8-0A8A-31324DD8E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81051ABE-3941-9DBD-A785-847589E14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6C3347E3-FCBC-EE3F-11D1-A94DEDFCA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525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0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bg1">
                    <a:lumMod val="50000"/>
                  </a:schemeClr>
                </a:solidFill>
              </a:rPr>
              <a:t>Fjord</a:t>
            </a:r>
          </a:p>
        </p:txBody>
      </p:sp>
      <p:sp>
        <p:nvSpPr>
          <p:cNvPr id="9" name="Tema"/>
          <p:cNvSpPr txBox="1">
            <a:spLocks/>
          </p:cNvSpPr>
          <p:nvPr/>
        </p:nvSpPr>
        <p:spPr>
          <a:xfrm>
            <a:off x="2986336" y="6146537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D1AA137-2721-95BE-B886-5B231D7DEC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198568"/>
              </p:ext>
            </p:extLst>
          </p:nvPr>
        </p:nvGraphicFramePr>
        <p:xfrm>
          <a:off x="558281" y="691563"/>
          <a:ext cx="11106082" cy="5168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4CAF89B7-32D2-F00C-D5A4-0FF40339C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C05F5985-64D0-6D19-4008-A6BEBBD14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11388BFB-48DC-4244-BC89-2689F25D8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Mindre ulikhet - FNs bærekraftsmål">
            <a:extLst>
              <a:ext uri="{FF2B5EF4-FFF2-40B4-BE49-F238E27FC236}">
                <a16:creationId xmlns:a16="http://schemas.microsoft.com/office/drawing/2014/main" id="{687D0F1C-3DEF-D60D-30AB-BB6D0E38A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Anstendig arbeid og økonomisk vekst">
            <a:extLst>
              <a:ext uri="{FF2B5EF4-FFF2-40B4-BE49-F238E27FC236}">
                <a16:creationId xmlns:a16="http://schemas.microsoft.com/office/drawing/2014/main" id="{6A190C47-9248-AA45-B2F4-32A2E1ED0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God helse og livskvalitet - FNs bærekraftsmål">
            <a:extLst>
              <a:ext uri="{FF2B5EF4-FFF2-40B4-BE49-F238E27FC236}">
                <a16:creationId xmlns:a16="http://schemas.microsoft.com/office/drawing/2014/main" id="{FADD9D5B-B50E-5951-28E8-D239EF696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Bærekraftige byer og lokalsamfunn">
            <a:extLst>
              <a:ext uri="{FF2B5EF4-FFF2-40B4-BE49-F238E27FC236}">
                <a16:creationId xmlns:a16="http://schemas.microsoft.com/office/drawing/2014/main" id="{BEEA4747-1544-919E-B994-2FD416422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bg1">
                    <a:lumMod val="50000"/>
                  </a:schemeClr>
                </a:solidFill>
              </a:rPr>
              <a:t>Fjord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944231E-21FF-DC45-8483-3AEEE79D91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1881268"/>
              </p:ext>
            </p:extLst>
          </p:nvPr>
        </p:nvGraphicFramePr>
        <p:xfrm>
          <a:off x="276326" y="868680"/>
          <a:ext cx="11556010" cy="5193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79507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bg1">
                    <a:lumMod val="50000"/>
                  </a:schemeClr>
                </a:solidFill>
              </a:rPr>
              <a:t>Fjord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AE476C5-C686-3A92-5176-10785783D9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7712248"/>
              </p:ext>
            </p:extLst>
          </p:nvPr>
        </p:nvGraphicFramePr>
        <p:xfrm>
          <a:off x="852488" y="471487"/>
          <a:ext cx="10487024" cy="5915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4F349886-6C53-59E2-3FC8-5911EF0A2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F7280F2E-8DFD-F932-DA08-A33DD9432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330B936B-B7B7-9FEC-F322-8F57E6B60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4376E82E-70EC-B750-2833-DDD4F2102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054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bg1">
                    <a:lumMod val="50000"/>
                  </a:schemeClr>
                </a:solidFill>
              </a:rPr>
              <a:t>Fjord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16F65F2-9759-C8BB-5534-2E20C8B844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5007828"/>
              </p:ext>
            </p:extLst>
          </p:nvPr>
        </p:nvGraphicFramePr>
        <p:xfrm>
          <a:off x="384202" y="645460"/>
          <a:ext cx="11264793" cy="5463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1B246EFF-677B-C656-BE7D-2EED4B6BE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Anstendig arbeid og økonomisk vekst">
            <a:extLst>
              <a:ext uri="{FF2B5EF4-FFF2-40B4-BE49-F238E27FC236}">
                <a16:creationId xmlns:a16="http://schemas.microsoft.com/office/drawing/2014/main" id="{FBE59475-5A6E-5A7F-635C-C51EF62F7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E8D80826-D4D2-537D-712E-87330BB91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34158B11-3F43-C65F-815E-2CC2A0024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762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9AB6143-243A-4F9C-B564-EEC41B79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chemeClr val="tx2"/>
                </a:solidFill>
              </a:rPr>
              <a:t>Innhald/tema</a:t>
            </a:r>
            <a:r>
              <a:rPr lang="nb-NO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4F4C0D45-F68A-4D95-8A5B-F54872D80F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b="1" dirty="0">
                <a:solidFill>
                  <a:schemeClr val="tx2"/>
                </a:solidFill>
              </a:rPr>
              <a:t>Demografi</a:t>
            </a:r>
          </a:p>
          <a:p>
            <a:r>
              <a:rPr lang="nn-NO" sz="1800" dirty="0"/>
              <a:t>Folketal, folketalsvekst, befolkningssamansetning, innvandring og folketalsframskrivingar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Næringsstruktur og sysselsetting</a:t>
            </a:r>
          </a:p>
          <a:p>
            <a:r>
              <a:rPr lang="nn-NO" sz="1800" dirty="0"/>
              <a:t>Sysselsetting, næringsstruktur, arbeidsplassdekning, pendling, sektorfordelt sysselsetting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Vidaregåande utdanning</a:t>
            </a:r>
          </a:p>
          <a:p>
            <a:r>
              <a:rPr lang="nn-NO" sz="1800" dirty="0"/>
              <a:t>Elev- og gjennomføringsstatistikk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4EFE5988-A28B-4AA7-8200-90C020B0C5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Arbeidsmarknad og levekårsindikatorar</a:t>
            </a:r>
          </a:p>
          <a:p>
            <a:r>
              <a:rPr lang="nn-NO" sz="1800" dirty="0"/>
              <a:t>Bruttoinntekt, utdanningsnivå, </a:t>
            </a:r>
            <a:r>
              <a:rPr lang="nn-NO" sz="1800" dirty="0" err="1"/>
              <a:t>andel</a:t>
            </a:r>
            <a:r>
              <a:rPr lang="nn-NO" sz="1800" dirty="0"/>
              <a:t> utanfor utdanning, arbeid og arbeidsmarknadstiltak 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Bustadar, hushald og arealbruk</a:t>
            </a:r>
          </a:p>
          <a:p>
            <a:r>
              <a:rPr lang="nn-NO" sz="1800" dirty="0"/>
              <a:t>Bustadbygging, </a:t>
            </a:r>
            <a:r>
              <a:rPr lang="nn-NO" sz="1800" dirty="0" err="1"/>
              <a:t>hushaldningar</a:t>
            </a:r>
            <a:r>
              <a:rPr lang="nn-NO" sz="1800" dirty="0"/>
              <a:t>, samla arealbruk og arealressursar</a:t>
            </a:r>
          </a:p>
          <a:p>
            <a:pPr marL="0" indent="0">
              <a:buNone/>
            </a:pPr>
            <a:r>
              <a:rPr lang="nn-NO" sz="1800" b="1" dirty="0">
                <a:solidFill>
                  <a:schemeClr val="tx2"/>
                </a:solidFill>
              </a:rPr>
              <a:t>Utvalde resultat frå folkehelseundersøkinga i 2021</a:t>
            </a:r>
          </a:p>
        </p:txBody>
      </p:sp>
      <p:pic>
        <p:nvPicPr>
          <p:cNvPr id="2" name="Bilde 1" descr="Utrydde fattigdom - FNs bærekraftsmål">
            <a:extLst>
              <a:ext uri="{FF2B5EF4-FFF2-40B4-BE49-F238E27FC236}">
                <a16:creationId xmlns:a16="http://schemas.microsoft.com/office/drawing/2014/main" id="{BFF082C9-4466-48A3-B6FB-D3C15E5BD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48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BBE02D76-872D-43B8-B1BD-F20836DBD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047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70329638-6105-4E5A-8DBD-BD4AC3E0B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1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Likestilling mellom kjønnene - FNs bærekraftsmål">
            <a:extLst>
              <a:ext uri="{FF2B5EF4-FFF2-40B4-BE49-F238E27FC236}">
                <a16:creationId xmlns:a16="http://schemas.microsoft.com/office/drawing/2014/main" id="{E98C472A-2854-43F2-BAA0-50F70C011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6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 descr="Anstendig arbeid og økonomisk vekst">
            <a:extLst>
              <a:ext uri="{FF2B5EF4-FFF2-40B4-BE49-F238E27FC236}">
                <a16:creationId xmlns:a16="http://schemas.microsoft.com/office/drawing/2014/main" id="{3EADE694-FC5A-4588-82D7-C8085B8FF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291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Industri, innovasjon og infrastruktur">
            <a:extLst>
              <a:ext uri="{FF2B5EF4-FFF2-40B4-BE49-F238E27FC236}">
                <a16:creationId xmlns:a16="http://schemas.microsoft.com/office/drawing/2014/main" id="{3BE8E650-0F14-4321-8D0C-C6A4CBF9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173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Mindre ulikhet - FNs bærekraftsmål">
            <a:extLst>
              <a:ext uri="{FF2B5EF4-FFF2-40B4-BE49-F238E27FC236}">
                <a16:creationId xmlns:a16="http://schemas.microsoft.com/office/drawing/2014/main" id="{C2E074D1-F48A-4B78-95A4-7A07991E3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735" y="628401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Livet på land - FNs bærekraftsmål">
            <a:extLst>
              <a:ext uri="{FF2B5EF4-FFF2-40B4-BE49-F238E27FC236}">
                <a16:creationId xmlns:a16="http://schemas.microsoft.com/office/drawing/2014/main" id="{9580E79E-407F-45E2-9783-1E635939D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6" y="6284013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Stoppe klimaendringene - FNs bærekraftsmål">
            <a:extLst>
              <a:ext uri="{FF2B5EF4-FFF2-40B4-BE49-F238E27FC236}">
                <a16:creationId xmlns:a16="http://schemas.microsoft.com/office/drawing/2014/main" id="{F25AE3B7-25DF-4F82-9922-F069E50E7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C6558349-2272-4627-A27C-6A0BF9D75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2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160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68663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bg1">
                    <a:lumMod val="50000"/>
                  </a:schemeClr>
                </a:solidFill>
              </a:rPr>
              <a:t>Fjord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A6F23A6-6E41-35F7-B9EB-002E5226BB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0228520"/>
              </p:ext>
            </p:extLst>
          </p:nvPr>
        </p:nvGraphicFramePr>
        <p:xfrm>
          <a:off x="453358" y="814508"/>
          <a:ext cx="11065008" cy="5286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Bilde 2" descr="Likestilling mellom kjønnene - FNs bærekraftsmål">
            <a:extLst>
              <a:ext uri="{FF2B5EF4-FFF2-40B4-BE49-F238E27FC236}">
                <a16:creationId xmlns:a16="http://schemas.microsoft.com/office/drawing/2014/main" id="{327ABFCB-1BD2-D7BC-C8EB-F6ECC3125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101" y="628883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BAF9EC55-564D-B5E5-7DEA-B1B6B8E84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253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BED1BDE6-1653-1521-1043-3EC620592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600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569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Kart som viser endring i sysselsettinga fra 4.kvartal 2021 til 4. kvartal 2022">
            <a:extLst>
              <a:ext uri="{FF2B5EF4-FFF2-40B4-BE49-F238E27FC236}">
                <a16:creationId xmlns:a16="http://schemas.microsoft.com/office/drawing/2014/main" id="{BDBF4E52-754C-1773-9B84-310AC13D8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816" y="1136904"/>
            <a:ext cx="7516368" cy="5721096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368663" y="6356348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bg1">
                    <a:lumMod val="50000"/>
                  </a:schemeClr>
                </a:solidFill>
              </a:rPr>
              <a:t>Fjord kommune</a:t>
            </a:r>
          </a:p>
        </p:txBody>
      </p:sp>
      <p:sp>
        <p:nvSpPr>
          <p:cNvPr id="3" name="Tittel 17">
            <a:extLst>
              <a:ext uri="{FF2B5EF4-FFF2-40B4-BE49-F238E27FC236}">
                <a16:creationId xmlns:a16="http://schemas.microsoft.com/office/drawing/2014/main" id="{834F221D-F900-0FD3-60E1-5D604677D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b="1" dirty="0">
                <a:solidFill>
                  <a:schemeClr val="accent1"/>
                </a:solidFill>
              </a:rPr>
              <a:t>Endring i sysselsettinga, </a:t>
            </a:r>
            <a:r>
              <a:rPr lang="nb-NO" sz="2400" b="1" dirty="0" err="1">
                <a:solidFill>
                  <a:schemeClr val="accent1"/>
                </a:solidFill>
              </a:rPr>
              <a:t>frå</a:t>
            </a:r>
            <a:r>
              <a:rPr lang="nb-NO" sz="2400" b="1" dirty="0">
                <a:solidFill>
                  <a:schemeClr val="accent1"/>
                </a:solidFill>
              </a:rPr>
              <a:t> 4. kvartal 2021 til 4. kvartal 2022 </a:t>
            </a:r>
          </a:p>
        </p:txBody>
      </p:sp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AB340063-AAE1-923F-1812-AD5B7E135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Anstendig arbeid og økonomisk vekst">
            <a:extLst>
              <a:ext uri="{FF2B5EF4-FFF2-40B4-BE49-F238E27FC236}">
                <a16:creationId xmlns:a16="http://schemas.microsoft.com/office/drawing/2014/main" id="{205FE98D-8EC8-006B-0BDD-5431E3A72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198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285396" y="5913943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SSB, Panda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bg1">
                    <a:lumMod val="50000"/>
                  </a:schemeClr>
                </a:solidFill>
              </a:rPr>
              <a:t>Fjord</a:t>
            </a:r>
          </a:p>
        </p:txBody>
      </p:sp>
      <p:sp>
        <p:nvSpPr>
          <p:cNvPr id="11" name="Tema"/>
          <p:cNvSpPr txBox="1">
            <a:spLocks/>
          </p:cNvSpPr>
          <p:nvPr/>
        </p:nvSpPr>
        <p:spPr>
          <a:xfrm>
            <a:off x="3054284" y="6279069"/>
            <a:ext cx="6249971" cy="44240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Det var ei endring i datagrunnlaget for sysselsettingstal frå 2015. Det gjer at tala frå før 2015 ikkje er direkte samanliknbare med tala frå 2015 og seinare.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C4AAD88-5007-64BA-CCB7-DB764BAE35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7131707"/>
              </p:ext>
            </p:extLst>
          </p:nvPr>
        </p:nvGraphicFramePr>
        <p:xfrm>
          <a:off x="1390650" y="700087"/>
          <a:ext cx="9410700" cy="5457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E014CD13-3FA2-43AA-DE5E-66E09C77C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259FCB35-598E-BE06-83EB-A79D9386D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494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Kart som viser arbeidsplassdekningen per kommune i Møre og Romsdal ">
            <a:extLst>
              <a:ext uri="{FF2B5EF4-FFF2-40B4-BE49-F238E27FC236}">
                <a16:creationId xmlns:a16="http://schemas.microsoft.com/office/drawing/2014/main" id="{7533FAC8-C147-2046-E50B-E213292FBA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304" y="1021714"/>
            <a:ext cx="7327392" cy="5699760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dirty="0">
                <a:solidFill>
                  <a:schemeClr val="bg1">
                    <a:lumMod val="50000"/>
                  </a:schemeClr>
                </a:solidFill>
              </a:rPr>
              <a:t>Fjord kommune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BF405C72-3977-03E9-D8EA-67C66AC0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633"/>
            <a:ext cx="8921496" cy="476124"/>
          </a:xfrm>
        </p:spPr>
        <p:txBody>
          <a:bodyPr>
            <a:normAutofit fontScale="90000"/>
          </a:bodyPr>
          <a:lstStyle/>
          <a:p>
            <a:pPr algn="ctr"/>
            <a:r>
              <a:rPr lang="nb-NO" sz="2400" dirty="0"/>
              <a:t>Arbeidsplassdekning, Møre og Romsdal per 4. kvartal 2022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DB2DCFB6-5B3A-2798-88AC-B030BAB64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D4F1821B-3EE1-96A7-FE45-1C868D7B3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61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121F5A4-01E1-3240-7DBB-D1894356A8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6375986"/>
              </p:ext>
            </p:extLst>
          </p:nvPr>
        </p:nvGraphicFramePr>
        <p:xfrm>
          <a:off x="276326" y="667512"/>
          <a:ext cx="11639348" cy="5611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Kjelde"/>
          <p:cNvSpPr txBox="1">
            <a:spLocks/>
          </p:cNvSpPr>
          <p:nvPr/>
        </p:nvSpPr>
        <p:spPr>
          <a:xfrm>
            <a:off x="6403807" y="6076218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bg1">
                    <a:lumMod val="50000"/>
                  </a:schemeClr>
                </a:solidFill>
              </a:rPr>
              <a:t>Fjord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128113" y="6356349"/>
            <a:ext cx="6249971" cy="44240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Det var ei endring i datagrunnlaget for sysselsettingstal frå 2015. Det gjer at tala frå før 2015 ikkje er direkte samanliknbare med tala frå 2015 og seinare.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5B587009-175C-C58A-3D7B-6E3BF7378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8D77B136-2A20-CEA1-E05F-FD5AE6338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093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bg1">
                    <a:lumMod val="50000"/>
                  </a:schemeClr>
                </a:solidFill>
              </a:rPr>
              <a:t>Fjord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26EE397-6B0F-D6C8-667F-B058AAAAF8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1200264"/>
              </p:ext>
            </p:extLst>
          </p:nvPr>
        </p:nvGraphicFramePr>
        <p:xfrm>
          <a:off x="1200150" y="638175"/>
          <a:ext cx="9791700" cy="5581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837EA774-ACD1-AC2F-DAA0-C8AC30DA1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0BA273EE-2F06-792A-CA38-4A2A83005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76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bg1">
                    <a:lumMod val="50000"/>
                  </a:schemeClr>
                </a:solidFill>
              </a:rPr>
              <a:t>Fjord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26EE397-6B0F-D6C8-667F-B058AAAAF8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5548403"/>
              </p:ext>
            </p:extLst>
          </p:nvPr>
        </p:nvGraphicFramePr>
        <p:xfrm>
          <a:off x="1200150" y="638175"/>
          <a:ext cx="9791700" cy="5640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BD28E587-FA8A-5639-6555-E96F55883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C9E1887E-D81C-27ED-536B-E456697B7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867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bg1">
                    <a:lumMod val="50000"/>
                  </a:schemeClr>
                </a:solidFill>
              </a:rPr>
              <a:t>Fjord</a:t>
            </a:r>
          </a:p>
        </p:txBody>
      </p:sp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9E7179ED-6CE2-2CF6-BCE7-25AF93CFFF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936673"/>
              </p:ext>
            </p:extLst>
          </p:nvPr>
        </p:nvGraphicFramePr>
        <p:xfrm>
          <a:off x="568146" y="261581"/>
          <a:ext cx="11371382" cy="6094767"/>
        </p:xfrm>
        <a:graphic>
          <a:graphicData uri="http://schemas.openxmlformats.org/drawingml/2006/table">
            <a:tbl>
              <a:tblPr/>
              <a:tblGrid>
                <a:gridCol w="1101969">
                  <a:extLst>
                    <a:ext uri="{9D8B030D-6E8A-4147-A177-3AD203B41FA5}">
                      <a16:colId xmlns:a16="http://schemas.microsoft.com/office/drawing/2014/main" val="119700074"/>
                    </a:ext>
                  </a:extLst>
                </a:gridCol>
                <a:gridCol w="828431">
                  <a:extLst>
                    <a:ext uri="{9D8B030D-6E8A-4147-A177-3AD203B41FA5}">
                      <a16:colId xmlns:a16="http://schemas.microsoft.com/office/drawing/2014/main" val="737917505"/>
                    </a:ext>
                  </a:extLst>
                </a:gridCol>
                <a:gridCol w="666656">
                  <a:extLst>
                    <a:ext uri="{9D8B030D-6E8A-4147-A177-3AD203B41FA5}">
                      <a16:colId xmlns:a16="http://schemas.microsoft.com/office/drawing/2014/main" val="637278513"/>
                    </a:ext>
                  </a:extLst>
                </a:gridCol>
                <a:gridCol w="878455">
                  <a:extLst>
                    <a:ext uri="{9D8B030D-6E8A-4147-A177-3AD203B41FA5}">
                      <a16:colId xmlns:a16="http://schemas.microsoft.com/office/drawing/2014/main" val="412883434"/>
                    </a:ext>
                  </a:extLst>
                </a:gridCol>
                <a:gridCol w="1072531">
                  <a:extLst>
                    <a:ext uri="{9D8B030D-6E8A-4147-A177-3AD203B41FA5}">
                      <a16:colId xmlns:a16="http://schemas.microsoft.com/office/drawing/2014/main" val="1594460805"/>
                    </a:ext>
                  </a:extLst>
                </a:gridCol>
                <a:gridCol w="819721">
                  <a:extLst>
                    <a:ext uri="{9D8B030D-6E8A-4147-A177-3AD203B41FA5}">
                      <a16:colId xmlns:a16="http://schemas.microsoft.com/office/drawing/2014/main" val="270647436"/>
                    </a:ext>
                  </a:extLst>
                </a:gridCol>
                <a:gridCol w="1223391">
                  <a:extLst>
                    <a:ext uri="{9D8B030D-6E8A-4147-A177-3AD203B41FA5}">
                      <a16:colId xmlns:a16="http://schemas.microsoft.com/office/drawing/2014/main" val="2897884597"/>
                    </a:ext>
                  </a:extLst>
                </a:gridCol>
                <a:gridCol w="851877">
                  <a:extLst>
                    <a:ext uri="{9D8B030D-6E8A-4147-A177-3AD203B41FA5}">
                      <a16:colId xmlns:a16="http://schemas.microsoft.com/office/drawing/2014/main" val="3461025563"/>
                    </a:ext>
                  </a:extLst>
                </a:gridCol>
                <a:gridCol w="906585">
                  <a:extLst>
                    <a:ext uri="{9D8B030D-6E8A-4147-A177-3AD203B41FA5}">
                      <a16:colId xmlns:a16="http://schemas.microsoft.com/office/drawing/2014/main" val="4138353662"/>
                    </a:ext>
                  </a:extLst>
                </a:gridCol>
                <a:gridCol w="1023815">
                  <a:extLst>
                    <a:ext uri="{9D8B030D-6E8A-4147-A177-3AD203B41FA5}">
                      <a16:colId xmlns:a16="http://schemas.microsoft.com/office/drawing/2014/main" val="3178522985"/>
                    </a:ext>
                  </a:extLst>
                </a:gridCol>
                <a:gridCol w="124349">
                  <a:extLst>
                    <a:ext uri="{9D8B030D-6E8A-4147-A177-3AD203B41FA5}">
                      <a16:colId xmlns:a16="http://schemas.microsoft.com/office/drawing/2014/main" val="3525866999"/>
                    </a:ext>
                  </a:extLst>
                </a:gridCol>
                <a:gridCol w="34980">
                  <a:extLst>
                    <a:ext uri="{9D8B030D-6E8A-4147-A177-3AD203B41FA5}">
                      <a16:colId xmlns:a16="http://schemas.microsoft.com/office/drawing/2014/main" val="1202491306"/>
                    </a:ext>
                  </a:extLst>
                </a:gridCol>
                <a:gridCol w="612874">
                  <a:extLst>
                    <a:ext uri="{9D8B030D-6E8A-4147-A177-3AD203B41FA5}">
                      <a16:colId xmlns:a16="http://schemas.microsoft.com/office/drawing/2014/main" val="2141549724"/>
                    </a:ext>
                  </a:extLst>
                </a:gridCol>
                <a:gridCol w="612874">
                  <a:extLst>
                    <a:ext uri="{9D8B030D-6E8A-4147-A177-3AD203B41FA5}">
                      <a16:colId xmlns:a16="http://schemas.microsoft.com/office/drawing/2014/main" val="1702834995"/>
                    </a:ext>
                  </a:extLst>
                </a:gridCol>
                <a:gridCol w="612874">
                  <a:extLst>
                    <a:ext uri="{9D8B030D-6E8A-4147-A177-3AD203B41FA5}">
                      <a16:colId xmlns:a16="http://schemas.microsoft.com/office/drawing/2014/main" val="2890455201"/>
                    </a:ext>
                  </a:extLst>
                </a:gridCol>
              </a:tblGrid>
              <a:tr h="359507"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nn-NO" sz="2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Interaksjon mellom kommunane, per 4.kvartal 2022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6448912"/>
                  </a:ext>
                </a:extLst>
              </a:tr>
              <a:tr h="1262353">
                <a:tc>
                  <a:txBody>
                    <a:bodyPr/>
                    <a:lstStyle/>
                    <a:p>
                      <a:pPr algn="ctr" rtl="0" fontAlgn="b"/>
                      <a:r>
                        <a:rPr lang="nn-NO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Bustadkommune</a:t>
                      </a: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n-NO" sz="12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Største utpendlingskommune</a:t>
                      </a: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n-NO" sz="12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Sysselsette busett i bustadkommune</a:t>
                      </a: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n-NO" sz="12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Sysselsette med arbeidsstad i bustadkommune</a:t>
                      </a: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n-NO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Sysselsette med arbeidsstad i største utpendlingskommune</a:t>
                      </a: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n-NO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 busette i kommunen med arbeidsstad i kommunen</a:t>
                      </a: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 sysselsette som er busett i kommunen i % av </a:t>
                      </a:r>
                      <a:r>
                        <a:rPr lang="nn-NO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arbeidsplassar</a:t>
                      </a:r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 kommunen</a:t>
                      </a: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n-NO" sz="12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Personar som pendlar inn i kommunen</a:t>
                      </a: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n-NO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Personar som pendlar ut av kommunen</a:t>
                      </a: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n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Relativ del utpendlarar til største utpendlingskommune</a:t>
                      </a: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413474"/>
                  </a:ext>
                </a:extLst>
              </a:tr>
              <a:tr h="174232"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Kristiansund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Averøy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11 703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11 455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9 448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82,5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2 007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2 255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nb-NO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9627575"/>
                  </a:ext>
                </a:extLst>
              </a:tr>
              <a:tr h="154426"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Molde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Hustadvika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16 621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19 570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13 691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5 879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2 930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nb-NO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 algn="l" rtl="0" fontAlgn="b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Utpendling til største utpendlingskommune</a:t>
                      </a: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417549"/>
                  </a:ext>
                </a:extLst>
              </a:tr>
              <a:tr h="154426"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Ålesund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Sula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35 662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38 059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29 948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78,7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8 111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5 714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nb-NO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599063"/>
                  </a:ext>
                </a:extLst>
              </a:tr>
              <a:tr h="174232"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Vanylven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Stad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1 443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1 246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1 043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83,7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nb-NO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3983020"/>
                  </a:ext>
                </a:extLst>
              </a:tr>
              <a:tr h="154426"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Sande 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Herøy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1 181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1 219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779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63,9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nb-NO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 25 prosent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247724"/>
                  </a:ext>
                </a:extLst>
              </a:tr>
              <a:tr h="154426"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Herøy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Ulstein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4 436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4 499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3 224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1 275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1 212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nb-NO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til 25 prosent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154552"/>
                  </a:ext>
                </a:extLst>
              </a:tr>
              <a:tr h="174232"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Ulstein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Hareid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4 339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4 613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2 499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54,2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2 114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1 840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nb-NO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709940"/>
                  </a:ext>
                </a:extLst>
              </a:tr>
              <a:tr h="174232"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Hareid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Ulstein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2 465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1 827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617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1 116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61,1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1 349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nb-NO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48606"/>
                  </a:ext>
                </a:extLst>
              </a:tr>
              <a:tr h="174232"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Ørsta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Volda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5 510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4 716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1 172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3 352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71,1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1 364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2 158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nb-NO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716031"/>
                  </a:ext>
                </a:extLst>
              </a:tr>
              <a:tr h="174232"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Stranda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Sykkylven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2 436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2 512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1 988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79,1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nb-NO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374899"/>
                  </a:ext>
                </a:extLst>
              </a:tr>
              <a:tr h="174232"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Sykkylven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Ålesund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3 952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3 719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3 122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597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830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nb-NO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92772"/>
                  </a:ext>
                </a:extLst>
              </a:tr>
              <a:tr h="174232"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Sula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Ålesund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4 969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3 159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2 324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2 038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1 121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2 931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nb-NO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34247"/>
                  </a:ext>
                </a:extLst>
              </a:tr>
              <a:tr h="174232"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Giske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Ålesund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4 518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2 787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1 908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2 099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688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2 419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nb-NO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62344"/>
                  </a:ext>
                </a:extLst>
              </a:tr>
              <a:tr h="174232"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Vestnes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Ålesund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3 482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2 946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2 452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1030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nb-NO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59868"/>
                  </a:ext>
                </a:extLst>
              </a:tr>
              <a:tr h="174232"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Rauma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Molde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3 574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3 321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2 836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85,4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738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nb-NO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835674"/>
                  </a:ext>
                </a:extLst>
              </a:tr>
              <a:tr h="174232"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Aukra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Molde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1 769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1258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71,8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866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nb-NO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222212"/>
                  </a:ext>
                </a:extLst>
              </a:tr>
              <a:tr h="174232"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Averøy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Kristiansund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2 903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2 278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1 718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75,4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1 185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nb-NO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250457"/>
                  </a:ext>
                </a:extLst>
              </a:tr>
              <a:tr h="174232"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Gjemnes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Molde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1 353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898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nb-NO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182791"/>
                  </a:ext>
                </a:extLst>
              </a:tr>
              <a:tr h="174232"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Tingvoll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Kristiansund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1 454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1 035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83,8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587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nb-NO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296326"/>
                  </a:ext>
                </a:extLst>
              </a:tr>
              <a:tr h="174232"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Sunndal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Molde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3 411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3 568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2 927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nb-NO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429403"/>
                  </a:ext>
                </a:extLst>
              </a:tr>
              <a:tr h="174232"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Surnadal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Sunndal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2 931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2 914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2 380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81,7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nb-NO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374632"/>
                  </a:ext>
                </a:extLst>
              </a:tr>
              <a:tr h="174232"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Smøla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Kristiansund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1 094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1 106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929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84,0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nb-NO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47131"/>
                  </a:ext>
                </a:extLst>
              </a:tr>
              <a:tr h="174232"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Aure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Kristiansund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1 673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1 570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1 267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80,7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nb-NO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467731"/>
                  </a:ext>
                </a:extLst>
              </a:tr>
              <a:tr h="174232"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Volda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Ørsta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5 373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5 414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3 275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2 139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2 098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nb-NO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487897"/>
                  </a:ext>
                </a:extLst>
              </a:tr>
              <a:tr h="174232"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Fjord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Ålesund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1 301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1 287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913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nb-NO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7279"/>
                  </a:ext>
                </a:extLst>
              </a:tr>
              <a:tr h="174232"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Hustadvika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Molde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6 946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4 805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1 974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3 821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79,5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984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3 125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</a:t>
                      </a:r>
                    </a:p>
                  </a:txBody>
                  <a:tcPr marL="4790" marR="4790" marT="4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nb-NO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90" marR="4790" marT="4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49600"/>
                  </a:ext>
                </a:extLst>
              </a:tr>
            </a:tbl>
          </a:graphicData>
        </a:graphic>
      </p:graphicFrame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93AEF3DA-3213-577F-CD6B-42957F1F8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35BE7589-C052-1365-33F0-51FC024B5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9427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765844" y="5952584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SSB, Panda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bg1">
                    <a:lumMod val="50000"/>
                  </a:schemeClr>
                </a:solidFill>
              </a:rPr>
              <a:t>Fjord</a:t>
            </a:r>
          </a:p>
        </p:txBody>
      </p:sp>
      <p:sp>
        <p:nvSpPr>
          <p:cNvPr id="11" name="Tema"/>
          <p:cNvSpPr txBox="1">
            <a:spLocks/>
          </p:cNvSpPr>
          <p:nvPr/>
        </p:nvSpPr>
        <p:spPr>
          <a:xfrm>
            <a:off x="2971014" y="6279069"/>
            <a:ext cx="6249971" cy="44240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Det var ei endring i datagrunnlaget for sysselsettingstal frå 2015. Det gjer at tala frå før 2015 ikkje er direkte samanliknbare med tala frå 2015 og seinare.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462FA6D-CE2A-0157-9E4A-FD6E751E61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0314310"/>
              </p:ext>
            </p:extLst>
          </p:nvPr>
        </p:nvGraphicFramePr>
        <p:xfrm>
          <a:off x="1233488" y="1119187"/>
          <a:ext cx="9725024" cy="4619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AD3B0F6F-B75F-9952-95AA-CFDC39CBC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96C245C4-0587-1928-C61B-BA95EDF47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2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95708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bg1">
                    <a:lumMod val="50000"/>
                  </a:schemeClr>
                </a:solidFill>
              </a:rPr>
              <a:t>Fjord</a:t>
            </a:r>
          </a:p>
        </p:txBody>
      </p:sp>
      <p:pic>
        <p:nvPicPr>
          <p:cNvPr id="2" name="Bilde 1" descr="Kart som viser næringsstrukturen i Møre og Romsdal">
            <a:extLst>
              <a:ext uri="{FF2B5EF4-FFF2-40B4-BE49-F238E27FC236}">
                <a16:creationId xmlns:a16="http://schemas.microsoft.com/office/drawing/2014/main" id="{175BC6A9-0704-5178-623E-0B3ED815B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984" y="584788"/>
            <a:ext cx="8179149" cy="5782295"/>
          </a:xfrm>
          <a:prstGeom prst="rect">
            <a:avLst/>
          </a:prstGeom>
        </p:spPr>
      </p:pic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5C0A4F60-241F-7FA7-F215-EC71E419B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A9AFDFE2-C25A-07CC-9CA9-9DE7A4E11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83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435338" y="6359523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bg1">
                    <a:lumMod val="50000"/>
                  </a:schemeClr>
                </a:solidFill>
              </a:rPr>
              <a:t>Fjord</a:t>
            </a:r>
          </a:p>
        </p:txBody>
      </p:sp>
      <p:pic>
        <p:nvPicPr>
          <p:cNvPr id="2" name="Bilde 1" descr="Et bilde som inneholder diagram&#10;&#10;Automatisk generert beskrivelse">
            <a:extLst>
              <a:ext uri="{FF2B5EF4-FFF2-40B4-BE49-F238E27FC236}">
                <a16:creationId xmlns:a16="http://schemas.microsoft.com/office/drawing/2014/main" id="{D7021CFA-A7D4-9A51-BCA2-C9C7BC9089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082067A2-8669-3401-7E9F-0AA20257C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020A9A49-8286-680F-C57A-E10238772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201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bg1">
                    <a:lumMod val="50000"/>
                  </a:schemeClr>
                </a:solidFill>
              </a:rPr>
              <a:t>Fjord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dirty="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B015EC6-9B91-3A11-695B-C6089834F4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736091"/>
              </p:ext>
            </p:extLst>
          </p:nvPr>
        </p:nvGraphicFramePr>
        <p:xfrm>
          <a:off x="547687" y="642937"/>
          <a:ext cx="11096625" cy="557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9F37ED65-70F2-913F-65A9-8360FB075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19A6B7F0-858E-8586-4AEC-D42106BA7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537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bg1">
                    <a:lumMod val="50000"/>
                  </a:schemeClr>
                </a:solidFill>
              </a:rPr>
              <a:t>Fjord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dirty="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887EC9E-E590-4069-7AAF-71BA5569BE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6230724"/>
              </p:ext>
            </p:extLst>
          </p:nvPr>
        </p:nvGraphicFramePr>
        <p:xfrm>
          <a:off x="1234440" y="552450"/>
          <a:ext cx="9738360" cy="5667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CFAC5242-3E90-AD1B-0BC3-D53EE63BB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712" y="6301404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5190701D-63CD-F819-DF9C-7EAB86804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704" y="6301404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Likestilling mellom kjønnene - FNs bærekraftsmål">
            <a:extLst>
              <a:ext uri="{FF2B5EF4-FFF2-40B4-BE49-F238E27FC236}">
                <a16:creationId xmlns:a16="http://schemas.microsoft.com/office/drawing/2014/main" id="{6D2AADE6-314E-DBDC-269C-5E870F3D9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696" y="630140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265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bg1">
                    <a:lumMod val="50000"/>
                  </a:schemeClr>
                </a:solidFill>
              </a:rPr>
              <a:t>Fjord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6EB7948-33A4-BC18-EBC7-69778AB197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9278563"/>
              </p:ext>
            </p:extLst>
          </p:nvPr>
        </p:nvGraphicFramePr>
        <p:xfrm>
          <a:off x="1933574" y="390525"/>
          <a:ext cx="8324851" cy="607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1E9D4B04-C578-CE16-73DF-BE9F42602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2FC2A981-7D1D-BA00-116D-A01C6058C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053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37B95DBC-1695-DE03-FA01-DA2A4C55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Andel sysselsette i statsforvaltninga, 2022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7D2C3BB-7748-5C5F-8FA0-4DDCD4EB0F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/>
              <a:t>Fjord </a:t>
            </a:r>
            <a:r>
              <a:rPr lang="nb-NO" sz="1600" dirty="0"/>
              <a:t>kommune</a:t>
            </a:r>
          </a:p>
        </p:txBody>
      </p:sp>
      <p:graphicFrame>
        <p:nvGraphicFramePr>
          <p:cNvPr id="11" name="Plassholder for innhold 10">
            <a:extLst>
              <a:ext uri="{FF2B5EF4-FFF2-40B4-BE49-F238E27FC236}">
                <a16:creationId xmlns:a16="http://schemas.microsoft.com/office/drawing/2014/main" id="{3A3615BF-239F-FF6B-105F-EA18915D5A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656851"/>
              </p:ext>
            </p:extLst>
          </p:nvPr>
        </p:nvGraphicFramePr>
        <p:xfrm>
          <a:off x="519113" y="889000"/>
          <a:ext cx="5424487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Plassholder for innhold 11">
            <a:extLst>
              <a:ext uri="{FF2B5EF4-FFF2-40B4-BE49-F238E27FC236}">
                <a16:creationId xmlns:a16="http://schemas.microsoft.com/office/drawing/2014/main" id="{A29CF93F-DE80-E7A6-F549-654D73C25646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041268194"/>
              </p:ext>
            </p:extLst>
          </p:nvPr>
        </p:nvGraphicFramePr>
        <p:xfrm>
          <a:off x="6248400" y="889000"/>
          <a:ext cx="5424488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C4571F9F-755D-ECCB-C342-1050F47B5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047D0DE3-5DF6-B53A-4D10-19ACD89E6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5701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247328" y="5813445"/>
            <a:ext cx="348175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Møre og Romsdal fylkeskommune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2429165" y="6206836"/>
            <a:ext cx="5726544" cy="5146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Elevar busett i kommunen med ungdomsrett, per september 2022. Det kan vere elevar på skular i andre fylke som ikkje var registrert på dette tidspunktet. Utvalet er elevar i dei fylkeskommunale skulane – pbpbyk4 er ikkje inkludert i tala.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bg1">
                    <a:lumMod val="50000"/>
                  </a:schemeClr>
                </a:solidFill>
              </a:rPr>
              <a:t>Fjord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638C3A2-5093-C671-4593-84FC8A4AE0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3116020"/>
              </p:ext>
            </p:extLst>
          </p:nvPr>
        </p:nvGraphicFramePr>
        <p:xfrm>
          <a:off x="437990" y="814508"/>
          <a:ext cx="11141849" cy="526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4DB6EE8A-DBB8-D36A-810A-B9DF481AA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55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7A53EE72-D311-7E45-A397-3945058A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05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71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599" y="408651"/>
            <a:ext cx="9147717" cy="929806"/>
          </a:xfrm>
        </p:spPr>
        <p:txBody>
          <a:bodyPr anchor="t" anchorCtr="0">
            <a:normAutofit/>
          </a:bodyPr>
          <a:lstStyle/>
          <a:p>
            <a:pPr algn="ctr"/>
            <a:r>
              <a:rPr lang="nn-NO" sz="2000" b="1" dirty="0">
                <a:solidFill>
                  <a:schemeClr val="accent1"/>
                </a:solidFill>
              </a:rPr>
              <a:t>Gjennomføring i vidaregåande etter heimkommune, 2015-kullet</a:t>
            </a:r>
            <a:br>
              <a:rPr lang="nn-NO" sz="2000" b="1" dirty="0">
                <a:solidFill>
                  <a:schemeClr val="accent1"/>
                </a:solidFill>
              </a:rPr>
            </a:br>
            <a:endParaRPr lang="nn-NO" sz="2000" b="1" dirty="0">
              <a:solidFill>
                <a:schemeClr val="accent1"/>
              </a:solidFill>
            </a:endParaRP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7302674" y="6369726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17932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1" name="Kjelde"/>
          <p:cNvSpPr txBox="1">
            <a:spLocks/>
          </p:cNvSpPr>
          <p:nvPr/>
        </p:nvSpPr>
        <p:spPr>
          <a:xfrm>
            <a:off x="3527295" y="769121"/>
            <a:ext cx="5040000" cy="1933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400" dirty="0">
                <a:solidFill>
                  <a:schemeClr val="accent1"/>
                </a:solidFill>
              </a:rPr>
              <a:t>Alle utdanningsprogram</a:t>
            </a:r>
          </a:p>
        </p:txBody>
      </p:sp>
      <p:sp>
        <p:nvSpPr>
          <p:cNvPr id="12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bg1">
                    <a:lumMod val="50000"/>
                  </a:schemeClr>
                </a:solidFill>
              </a:rPr>
              <a:t>Fjord kommune</a:t>
            </a:r>
          </a:p>
        </p:txBody>
      </p:sp>
      <p:sp>
        <p:nvSpPr>
          <p:cNvPr id="13" name="Tema"/>
          <p:cNvSpPr txBox="1">
            <a:spLocks/>
          </p:cNvSpPr>
          <p:nvPr/>
        </p:nvSpPr>
        <p:spPr>
          <a:xfrm>
            <a:off x="3374796" y="6464313"/>
            <a:ext cx="5344998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C902947-D88F-44E1-8572-8B80FD0750CF}"/>
              </a:ext>
            </a:extLst>
          </p:cNvPr>
          <p:cNvGraphicFramePr>
            <a:graphicFrameLocks/>
          </p:cNvGraphicFramePr>
          <p:nvPr/>
        </p:nvGraphicFramePr>
        <p:xfrm>
          <a:off x="3810000" y="1446420"/>
          <a:ext cx="4494310" cy="5046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AF89613-BD30-87D9-5668-8531A96BCD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0812455"/>
              </p:ext>
            </p:extLst>
          </p:nvPr>
        </p:nvGraphicFramePr>
        <p:xfrm>
          <a:off x="3105150" y="1204446"/>
          <a:ext cx="5777593" cy="5291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E51DF385-C2D1-E9B8-A778-268F30B5E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44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Utrydde fattigdom - FNs bærekraftsmål">
            <a:extLst>
              <a:ext uri="{FF2B5EF4-FFF2-40B4-BE49-F238E27FC236}">
                <a16:creationId xmlns:a16="http://schemas.microsoft.com/office/drawing/2014/main" id="{819E1409-D672-B024-095E-57441A5A8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94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05B2A9AD-CABD-17FA-B42A-55BA7F2C9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943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7868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40D360E0-0E85-4C15-9207-9E087E9236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3090460"/>
              </p:ext>
            </p:extLst>
          </p:nvPr>
        </p:nvGraphicFramePr>
        <p:xfrm>
          <a:off x="1241072" y="885017"/>
          <a:ext cx="4418268" cy="5712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12275A5F-D497-4685-90C3-AEB454BA7C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7268209"/>
              </p:ext>
            </p:extLst>
          </p:nvPr>
        </p:nvGraphicFramePr>
        <p:xfrm>
          <a:off x="6096000" y="885015"/>
          <a:ext cx="4100314" cy="5712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599" y="544591"/>
            <a:ext cx="9832849" cy="420497"/>
          </a:xfrm>
        </p:spPr>
        <p:txBody>
          <a:bodyPr anchor="t" anchorCtr="0">
            <a:noAutofit/>
          </a:bodyPr>
          <a:lstStyle/>
          <a:p>
            <a:pPr algn="ctr"/>
            <a:r>
              <a:rPr lang="nn-NO" sz="2000" dirty="0">
                <a:solidFill>
                  <a:schemeClr val="accent1"/>
                </a:solidFill>
              </a:rPr>
              <a:t>Gjennomføring i vidaregåande skole etter heimkommune 2015-kullet</a:t>
            </a:r>
            <a:br>
              <a:rPr lang="nn-NO" sz="2000" dirty="0">
                <a:solidFill>
                  <a:schemeClr val="accent1"/>
                </a:solidFill>
              </a:rPr>
            </a:br>
            <a:endParaRPr lang="nn-NO" sz="2000" dirty="0">
              <a:solidFill>
                <a:schemeClr val="accent1"/>
              </a:solidFill>
            </a:endParaRP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5312839" y="6501495"/>
            <a:ext cx="107405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32562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1" name="Kjelde"/>
          <p:cNvSpPr txBox="1">
            <a:spLocks/>
          </p:cNvSpPr>
          <p:nvPr/>
        </p:nvSpPr>
        <p:spPr>
          <a:xfrm>
            <a:off x="695070" y="1240883"/>
            <a:ext cx="5040000" cy="3671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Kjelde"/>
          <p:cNvSpPr txBox="1">
            <a:spLocks/>
          </p:cNvSpPr>
          <p:nvPr/>
        </p:nvSpPr>
        <p:spPr>
          <a:xfrm>
            <a:off x="6351485" y="1240883"/>
            <a:ext cx="5040000" cy="36712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gion"/>
          <p:cNvSpPr txBox="1">
            <a:spLocks/>
          </p:cNvSpPr>
          <p:nvPr/>
        </p:nvSpPr>
        <p:spPr>
          <a:xfrm rot="5400000">
            <a:off x="1410878" y="5572998"/>
            <a:ext cx="270543" cy="1975738"/>
          </a:xfrm>
          <a:prstGeom prst="rect">
            <a:avLst/>
          </a:prstGeom>
        </p:spPr>
        <p:txBody>
          <a:bodyPr vert="vert27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00" dirty="0">
                <a:solidFill>
                  <a:schemeClr val="bg1">
                    <a:lumMod val="50000"/>
                  </a:schemeClr>
                </a:solidFill>
              </a:rPr>
              <a:t>Fjord kommune</a:t>
            </a:r>
          </a:p>
        </p:txBody>
      </p:sp>
      <p:sp>
        <p:nvSpPr>
          <p:cNvPr id="17" name="Tema"/>
          <p:cNvSpPr txBox="1">
            <a:spLocks/>
          </p:cNvSpPr>
          <p:nvPr/>
        </p:nvSpPr>
        <p:spPr>
          <a:xfrm>
            <a:off x="3962461" y="6400265"/>
            <a:ext cx="5344998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Bilde 2" descr="God utdanning - FNs bærekraftsmål">
            <a:extLst>
              <a:ext uri="{FF2B5EF4-FFF2-40B4-BE49-F238E27FC236}">
                <a16:creationId xmlns:a16="http://schemas.microsoft.com/office/drawing/2014/main" id="{53AEECA4-8502-A274-4987-F628BD69D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44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Utrydde fattigdom - FNs bærekraftsmål">
            <a:extLst>
              <a:ext uri="{FF2B5EF4-FFF2-40B4-BE49-F238E27FC236}">
                <a16:creationId xmlns:a16="http://schemas.microsoft.com/office/drawing/2014/main" id="{383BEABE-9C74-AD4D-2161-952D908C2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94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B66349B6-12CC-00BA-8AFC-C7090E607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943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3991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1593C600-56B6-2F9B-F7A4-E0894DEF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/>
              <a:t>Tal </a:t>
            </a:r>
            <a:r>
              <a:rPr lang="nb-NO" sz="3200" dirty="0" err="1"/>
              <a:t>personar</a:t>
            </a:r>
            <a:r>
              <a:rPr lang="nb-NO" sz="3200" dirty="0"/>
              <a:t> </a:t>
            </a:r>
            <a:r>
              <a:rPr lang="nb-NO" sz="3200" dirty="0" err="1"/>
              <a:t>utanfor</a:t>
            </a:r>
            <a:r>
              <a:rPr lang="nb-NO" sz="3200" dirty="0"/>
              <a:t> arbeid,</a:t>
            </a:r>
            <a:r>
              <a:rPr lang="nb-NO" sz="3200" baseline="0" dirty="0"/>
              <a:t> utdanning og </a:t>
            </a:r>
            <a:r>
              <a:rPr lang="nb-NO" sz="3200" baseline="0" dirty="0" err="1"/>
              <a:t>arbeidsmarknadstiltak</a:t>
            </a:r>
            <a:r>
              <a:rPr lang="nb-NO" sz="3200" baseline="0" dirty="0"/>
              <a:t>, 2022</a:t>
            </a:r>
            <a:br>
              <a:rPr lang="nb-NO" sz="3200" dirty="0"/>
            </a:br>
            <a:endParaRPr lang="nb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48C9F381-2247-DD68-8EF3-EB064B3165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/>
              <a:t>Fjord kommune</a:t>
            </a: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93FF2C89-65E1-93DC-4864-3B97766925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6457799"/>
              </p:ext>
            </p:extLst>
          </p:nvPr>
        </p:nvGraphicFramePr>
        <p:xfrm>
          <a:off x="519113" y="1472338"/>
          <a:ext cx="11153775" cy="4568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Bilde 7" descr="Anstendig arbeid og økonomisk vekst">
            <a:extLst>
              <a:ext uri="{FF2B5EF4-FFF2-40B4-BE49-F238E27FC236}">
                <a16:creationId xmlns:a16="http://schemas.microsoft.com/office/drawing/2014/main" id="{2DC3AAAC-7FCD-A8D0-1C51-79D533A11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Mindre ulikhet - FNs bærekraftsmål">
            <a:extLst>
              <a:ext uri="{FF2B5EF4-FFF2-40B4-BE49-F238E27FC236}">
                <a16:creationId xmlns:a16="http://schemas.microsoft.com/office/drawing/2014/main" id="{C58EEAF6-3F0B-71F2-8B39-B712AC9B5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686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787BB3A1-785B-8590-5BBD-D399F086E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0949345" cy="551769"/>
          </a:xfrm>
        </p:spPr>
        <p:txBody>
          <a:bodyPr/>
          <a:lstStyle/>
          <a:p>
            <a:r>
              <a:rPr lang="nb-NO" sz="2400" b="0" i="0" u="none" strike="noStrike" baseline="0" dirty="0">
                <a:effectLst/>
              </a:rPr>
              <a:t>Andel av befolkninga som er </a:t>
            </a:r>
            <a:r>
              <a:rPr lang="nb-NO" sz="2400" b="0" i="0" u="none" strike="noStrike" baseline="0" dirty="0" err="1">
                <a:effectLst/>
              </a:rPr>
              <a:t>utanfor</a:t>
            </a:r>
            <a:r>
              <a:rPr lang="nb-NO" sz="2400" b="0" i="0" u="none" strike="noStrike" baseline="0" dirty="0">
                <a:effectLst/>
              </a:rPr>
              <a:t> arbeid, </a:t>
            </a:r>
            <a:br>
              <a:rPr lang="nb-NO" sz="2400" b="0" i="0" u="none" strike="noStrike" baseline="0" dirty="0">
                <a:effectLst/>
              </a:rPr>
            </a:br>
            <a:r>
              <a:rPr lang="nb-NO" sz="2400" b="0" i="0" u="none" strike="noStrike" baseline="0" dirty="0">
                <a:effectLst/>
              </a:rPr>
              <a:t>utdanning og arbeidsmarkedstiltak, 2022</a:t>
            </a:r>
            <a:br>
              <a:rPr lang="nb-NO" sz="2400" b="0" dirty="0"/>
            </a:br>
            <a:endParaRPr lang="nb-NO" sz="24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8E1769C-1DF5-19B0-9EF2-1C3EDAED9B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dirty="0"/>
              <a:t>Fjord kommune</a:t>
            </a:r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10471683-D712-A6CE-62DD-A0E987A5178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113" y="1110954"/>
          <a:ext cx="11153775" cy="4929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4179D2F4-F841-AE2D-B3CE-535EC1D1B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6EBA29C9-3EF4-7C90-D379-E479B3712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9347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78188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Utdanningsnivå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bg1">
                    <a:lumMod val="50000"/>
                  </a:schemeClr>
                </a:solidFill>
              </a:rPr>
              <a:t>Fjord kommune</a:t>
            </a:r>
          </a:p>
        </p:txBody>
      </p:sp>
      <p:sp>
        <p:nvSpPr>
          <p:cNvPr id="11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*Befolkninga er her rekna som dei som er 16 år og eldre, i.e. etter grunnskole.</a:t>
            </a:r>
          </a:p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Fagskole er inkludert i vidaregåande skole fram til 2016.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ECC3C4B-4B3C-07B9-849F-A213C8BB46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0013861"/>
              </p:ext>
            </p:extLst>
          </p:nvPr>
        </p:nvGraphicFramePr>
        <p:xfrm>
          <a:off x="276326" y="622408"/>
          <a:ext cx="10996151" cy="5625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Bilde 2" descr="God utdanning - FNs bærekraftsmål">
            <a:extLst>
              <a:ext uri="{FF2B5EF4-FFF2-40B4-BE49-F238E27FC236}">
                <a16:creationId xmlns:a16="http://schemas.microsoft.com/office/drawing/2014/main" id="{21131550-CF37-5455-7A7F-77F4553AE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kestilling mellom kjønnene - FNs bærekraftsmål">
            <a:extLst>
              <a:ext uri="{FF2B5EF4-FFF2-40B4-BE49-F238E27FC236}">
                <a16:creationId xmlns:a16="http://schemas.microsoft.com/office/drawing/2014/main" id="{C6E45621-8288-978B-6B67-FA773C13F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609600" y="365125"/>
            <a:ext cx="9264849" cy="615951"/>
          </a:xfrm>
        </p:spPr>
        <p:txBody>
          <a:bodyPr>
            <a:noAutofit/>
          </a:bodyPr>
          <a:lstStyle/>
          <a:p>
            <a:r>
              <a:rPr lang="nn-NO" sz="2400" dirty="0">
                <a:solidFill>
                  <a:srgbClr val="005686"/>
                </a:solidFill>
              </a:rPr>
              <a:t>Folketalsutvikling per grunnkrets 2018 til 2023</a:t>
            </a: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bg1">
                    <a:lumMod val="50000"/>
                  </a:schemeClr>
                </a:solidFill>
              </a:rPr>
              <a:t>Fjord</a:t>
            </a:r>
          </a:p>
        </p:txBody>
      </p:sp>
      <p:pic>
        <p:nvPicPr>
          <p:cNvPr id="6" name="Bilde 5" descr="Et bilde som inneholder kart&#10;&#10;Automatisk generert beskrivelse">
            <a:extLst>
              <a:ext uri="{FF2B5EF4-FFF2-40B4-BE49-F238E27FC236}">
                <a16:creationId xmlns:a16="http://schemas.microsoft.com/office/drawing/2014/main" id="{091E67C6-50CA-5E8C-6A2E-9B914BAB4B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987" y="808658"/>
            <a:ext cx="9613705" cy="5407073"/>
          </a:xfrm>
          <a:prstGeom prst="rect">
            <a:avLst/>
          </a:prstGeom>
        </p:spPr>
      </p:pic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D0D80221-1E8D-BA70-E854-C902D07C6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A8F5B52D-D6FA-F7E4-5A9B-4929316D5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449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78188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Utdanningsnivå</a:t>
            </a:r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bg1">
                    <a:lumMod val="50000"/>
                  </a:schemeClr>
                </a:solidFill>
              </a:rPr>
              <a:t>Fjord</a:t>
            </a:r>
          </a:p>
        </p:txBody>
      </p:sp>
      <p:sp>
        <p:nvSpPr>
          <p:cNvPr id="11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*Befolkninga er her rekna som dei som er 16 år og eldre, i.e. etter grunnskole.</a:t>
            </a:r>
          </a:p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Fagskole er inkludert i vidaregåande skole fram til 2016.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C66C735-626B-AAE3-E698-B89884D82F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2711507"/>
              </p:ext>
            </p:extLst>
          </p:nvPr>
        </p:nvGraphicFramePr>
        <p:xfrm>
          <a:off x="368833" y="929768"/>
          <a:ext cx="11303213" cy="5140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Bilde 2" descr="God utdanning - FNs bærekraftsmål">
            <a:extLst>
              <a:ext uri="{FF2B5EF4-FFF2-40B4-BE49-F238E27FC236}">
                <a16:creationId xmlns:a16="http://schemas.microsoft.com/office/drawing/2014/main" id="{0C96D2F7-DD03-FA50-0D60-EF681B82F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kestilling mellom kjønnene - FNs bærekraftsmål">
            <a:extLst>
              <a:ext uri="{FF2B5EF4-FFF2-40B4-BE49-F238E27FC236}">
                <a16:creationId xmlns:a16="http://schemas.microsoft.com/office/drawing/2014/main" id="{10DA4918-5117-04B0-FC1A-F3EFBD89A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652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78188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Inntekt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bg1">
                    <a:lumMod val="50000"/>
                  </a:schemeClr>
                </a:solidFill>
              </a:rPr>
              <a:t>Fjord</a:t>
            </a:r>
          </a:p>
        </p:txBody>
      </p:sp>
      <p:sp>
        <p:nvSpPr>
          <p:cNvPr id="11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Det er ikkje tilgjengeleg historiske data om løn for samanslåtte kommunar.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E15CF7D-12F1-0763-21B0-858E67B668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5218376"/>
              </p:ext>
            </p:extLst>
          </p:nvPr>
        </p:nvGraphicFramePr>
        <p:xfrm>
          <a:off x="276326" y="737667"/>
          <a:ext cx="11510982" cy="5433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C7BE62C6-551C-AC16-EB9F-74771B183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170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23044096-058D-6EB4-F68C-4C5C32E03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670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4145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5985C38-D81E-B386-BD0D-963186C7DC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1236904"/>
              </p:ext>
            </p:extLst>
          </p:nvPr>
        </p:nvGraphicFramePr>
        <p:xfrm>
          <a:off x="1333500" y="531019"/>
          <a:ext cx="9525000" cy="579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Bilde 1" descr="Livet på land - FNs bærekraftsmål">
            <a:extLst>
              <a:ext uri="{FF2B5EF4-FFF2-40B4-BE49-F238E27FC236}">
                <a16:creationId xmlns:a16="http://schemas.microsoft.com/office/drawing/2014/main" id="{D887B9E7-348E-69FC-CF1A-DA9232AE6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Stoppe klimaendringene - FNs bærekraftsmål">
            <a:extLst>
              <a:ext uri="{FF2B5EF4-FFF2-40B4-BE49-F238E27FC236}">
                <a16:creationId xmlns:a16="http://schemas.microsoft.com/office/drawing/2014/main" id="{11E0393F-A0CE-F815-104A-C648A59C8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9904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5FE0999-CE6F-032D-8491-E3EB84E6D8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1219495"/>
              </p:ext>
            </p:extLst>
          </p:nvPr>
        </p:nvGraphicFramePr>
        <p:xfrm>
          <a:off x="1238249" y="559594"/>
          <a:ext cx="9715501" cy="5738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Bilde 1" descr="Livet på land - FNs bærekraftsmål">
            <a:extLst>
              <a:ext uri="{FF2B5EF4-FFF2-40B4-BE49-F238E27FC236}">
                <a16:creationId xmlns:a16="http://schemas.microsoft.com/office/drawing/2014/main" id="{43BA67FE-B79F-1E74-6693-687266E8D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Stoppe klimaendringene - FNs bærekraftsmål">
            <a:extLst>
              <a:ext uri="{FF2B5EF4-FFF2-40B4-BE49-F238E27FC236}">
                <a16:creationId xmlns:a16="http://schemas.microsoft.com/office/drawing/2014/main" id="{6683857B-6D06-AD08-833D-84458F965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5528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10" descr="Et bilde som inneholder tekst, kart&#10;&#10;Beskrivelse som er generert med svært høy visshet">
            <a:extLst>
              <a:ext uri="{FF2B5EF4-FFF2-40B4-BE49-F238E27FC236}">
                <a16:creationId xmlns:a16="http://schemas.microsoft.com/office/drawing/2014/main" id="{781184B9-AEC1-4B29-9E8E-B6250E317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70" y="875260"/>
            <a:ext cx="9989974" cy="5625011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338845" y="6378573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bg1">
                    <a:lumMod val="50000"/>
                  </a:schemeClr>
                </a:solidFill>
              </a:rPr>
              <a:t>Fjord</a:t>
            </a:r>
          </a:p>
        </p:txBody>
      </p:sp>
      <p:pic>
        <p:nvPicPr>
          <p:cNvPr id="2" name="Bilde 1" descr="Livet på land - FNs bærekraftsmål">
            <a:extLst>
              <a:ext uri="{FF2B5EF4-FFF2-40B4-BE49-F238E27FC236}">
                <a16:creationId xmlns:a16="http://schemas.microsoft.com/office/drawing/2014/main" id="{06C6769D-99B4-4FC3-08E3-E110016ED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187" y="6293552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Stoppe klimaendringene - FNs bærekraftsmål">
            <a:extLst>
              <a:ext uri="{FF2B5EF4-FFF2-40B4-BE49-F238E27FC236}">
                <a16:creationId xmlns:a16="http://schemas.microsoft.com/office/drawing/2014/main" id="{BC8A0693-F153-F7C9-D58B-16F336D7D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6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8DB8D251-2CD1-6F89-A06E-FF59CE34B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1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Industri, innovasjon og infrastruktur">
            <a:extLst>
              <a:ext uri="{FF2B5EF4-FFF2-40B4-BE49-F238E27FC236}">
                <a16:creationId xmlns:a16="http://schemas.microsoft.com/office/drawing/2014/main" id="{7DC7244A-8C09-4DD9-78A7-5F55A8B81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639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609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6">
            <a:hlinkClick r:id="rId3"/>
            <a:extLst>
              <a:ext uri="{FF2B5EF4-FFF2-40B4-BE49-F238E27FC236}">
                <a16:creationId xmlns:a16="http://schemas.microsoft.com/office/drawing/2014/main" id="{C7E5204A-B12B-42E8-AB08-ADC92A956D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5" y="699770"/>
            <a:ext cx="4691052" cy="5853113"/>
          </a:xfr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9C9AB012-8B98-4403-8F79-0A3EB5796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256212" cy="1600200"/>
          </a:xfrm>
        </p:spPr>
        <p:txBody>
          <a:bodyPr>
            <a:normAutofit/>
          </a:bodyPr>
          <a:lstStyle/>
          <a:p>
            <a:r>
              <a:rPr lang="nn-NO" sz="4000" dirty="0"/>
              <a:t>Folkehelse-</a:t>
            </a:r>
            <a:br>
              <a:rPr lang="nn-NO" sz="4000" dirty="0"/>
            </a:br>
            <a:r>
              <a:rPr lang="nn-NO" sz="4000" dirty="0"/>
              <a:t>undersøkinga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F8E354E-6FCA-44D1-A0C2-3BB3CD060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338881" cy="3811588"/>
          </a:xfrm>
        </p:spPr>
        <p:txBody>
          <a:bodyPr/>
          <a:lstStyle/>
          <a:p>
            <a:endParaRPr lang="nn-NO" dirty="0"/>
          </a:p>
          <a:p>
            <a:endParaRPr lang="nn-NO" dirty="0"/>
          </a:p>
          <a:p>
            <a:endParaRPr lang="nn-NO" dirty="0"/>
          </a:p>
          <a:p>
            <a:pPr algn="ctr"/>
            <a:r>
              <a:rPr lang="nn-NO" sz="2400" dirty="0"/>
              <a:t>Her blir det presentert eit utval tema/spørsmål frå Folkehelseundersøkinga, som vart gjennomført og arbeidd med i Møre og Romsdal våren 2021.</a:t>
            </a:r>
          </a:p>
        </p:txBody>
      </p:sp>
      <p:pic>
        <p:nvPicPr>
          <p:cNvPr id="2" name="Bilde 1" descr="Utrydde fattigdom - FNs bærekraftsmål">
            <a:extLst>
              <a:ext uri="{FF2B5EF4-FFF2-40B4-BE49-F238E27FC236}">
                <a16:creationId xmlns:a16="http://schemas.microsoft.com/office/drawing/2014/main" id="{2ABF060C-B551-1AC4-D4FC-7F17EA461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59" y="6293193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God helse og livskvalitet - FNs bærekraftsmål">
            <a:extLst>
              <a:ext uri="{FF2B5EF4-FFF2-40B4-BE49-F238E27FC236}">
                <a16:creationId xmlns:a16="http://schemas.microsoft.com/office/drawing/2014/main" id="{987A1757-39DE-E66B-2CDD-2EB47D9C0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780" y="6292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32CA459F-DB40-16DD-18FC-F368CE100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701" y="6292737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0964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416288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bg1">
                    <a:lumMod val="50000"/>
                  </a:schemeClr>
                </a:solidFill>
              </a:rPr>
              <a:t>Fjord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32B3157-7AB4-4778-8BC6-0851848F48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9202230"/>
              </p:ext>
            </p:extLst>
          </p:nvPr>
        </p:nvGraphicFramePr>
        <p:xfrm>
          <a:off x="353466" y="799139"/>
          <a:ext cx="11449210" cy="5378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Bilde 2" descr="Utrydde fattigdom - FNs bærekraftsmål">
            <a:extLst>
              <a:ext uri="{FF2B5EF4-FFF2-40B4-BE49-F238E27FC236}">
                <a16:creationId xmlns:a16="http://schemas.microsoft.com/office/drawing/2014/main" id="{A6B6416F-4641-A276-5042-04D11078A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59" y="6293193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68F60821-D627-E550-A92C-B3BDEF136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780" y="6292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8F0102E1-52F6-5F57-2D2A-B1D1005CB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701" y="6292737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5922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78188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bg1">
                    <a:lumMod val="50000"/>
                  </a:schemeClr>
                </a:solidFill>
              </a:rPr>
              <a:t>Fjord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B8A1320-18EA-8DFF-4156-5801A53069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7752191"/>
              </p:ext>
            </p:extLst>
          </p:nvPr>
        </p:nvGraphicFramePr>
        <p:xfrm>
          <a:off x="361150" y="783771"/>
          <a:ext cx="11554523" cy="543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Bilde 2" descr="Utrydde fattigdom - FNs bærekraftsmål">
            <a:extLst>
              <a:ext uri="{FF2B5EF4-FFF2-40B4-BE49-F238E27FC236}">
                <a16:creationId xmlns:a16="http://schemas.microsoft.com/office/drawing/2014/main" id="{13B79050-1F5C-1DA7-517D-5B3D13D6E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59" y="6293193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210CCE2B-1383-A4FB-EAA3-7884CCD33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780" y="6292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A20D72C1-C640-EAEB-353E-F41C7839E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701" y="6292737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7090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87713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bg1">
                    <a:lumMod val="50000"/>
                  </a:schemeClr>
                </a:solidFill>
              </a:rPr>
              <a:t>Fjord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C8959DC-69DC-5346-5C5D-0354D95D64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5107377"/>
              </p:ext>
            </p:extLst>
          </p:nvPr>
        </p:nvGraphicFramePr>
        <p:xfrm>
          <a:off x="330413" y="653144"/>
          <a:ext cx="11372371" cy="5532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Bilde 2" descr="Utrydde fattigdom - FNs bærekraftsmål">
            <a:extLst>
              <a:ext uri="{FF2B5EF4-FFF2-40B4-BE49-F238E27FC236}">
                <a16:creationId xmlns:a16="http://schemas.microsoft.com/office/drawing/2014/main" id="{B5270BE6-E8C9-B71B-EBDC-2D9B8312D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59" y="6293193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3D15EFB1-F7B7-6220-CBA6-F140848AB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780" y="6292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4801A6C1-B9F1-B01C-9B5B-A0C169F4A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701" y="6292737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4290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111A47C-0811-BC1A-AD79-2EBD8F3201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9251595"/>
              </p:ext>
            </p:extLst>
          </p:nvPr>
        </p:nvGraphicFramePr>
        <p:xfrm>
          <a:off x="512065" y="777240"/>
          <a:ext cx="11356848" cy="5751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Bilde 2" descr="Utrydde fattigdom - FNs bærekraftsmål">
            <a:extLst>
              <a:ext uri="{FF2B5EF4-FFF2-40B4-BE49-F238E27FC236}">
                <a16:creationId xmlns:a16="http://schemas.microsoft.com/office/drawing/2014/main" id="{F1208721-BA7D-37FE-371C-1E278E549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59" y="6293193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God helse og livskvalitet - FNs bærekraftsmål">
            <a:extLst>
              <a:ext uri="{FF2B5EF4-FFF2-40B4-BE49-F238E27FC236}">
                <a16:creationId xmlns:a16="http://schemas.microsoft.com/office/drawing/2014/main" id="{441DA03E-5A0E-D939-D250-E7B05CA9A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780" y="6292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Mindre ulikhet - FNs bærekraftsmål">
            <a:extLst>
              <a:ext uri="{FF2B5EF4-FFF2-40B4-BE49-F238E27FC236}">
                <a16:creationId xmlns:a16="http://schemas.microsoft.com/office/drawing/2014/main" id="{80A89FE1-FE9D-BA78-F1E2-FA20CD9F5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701" y="6292737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634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425813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bg1">
                    <a:lumMod val="50000"/>
                  </a:schemeClr>
                </a:solidFill>
              </a:rPr>
              <a:t>Fjord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5151C21C-14AC-4F90-A0D6-D11262B68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2400" b="1" dirty="0">
                <a:solidFill>
                  <a:schemeClr val="accent1"/>
                </a:solidFill>
              </a:rPr>
              <a:t>Innbyggarar etter alder pr grunnkrins</a:t>
            </a:r>
            <a:endParaRPr lang="nb-NO" sz="24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DACF8065-AC80-4AEF-9D31-E0F97719C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7294"/>
              </p:ext>
            </p:extLst>
          </p:nvPr>
        </p:nvGraphicFramePr>
        <p:xfrm>
          <a:off x="838200" y="1690688"/>
          <a:ext cx="6716619" cy="4351343"/>
        </p:xfrm>
        <a:graphic>
          <a:graphicData uri="http://schemas.openxmlformats.org/drawingml/2006/table">
            <a:tbl>
              <a:tblPr/>
              <a:tblGrid>
                <a:gridCol w="1060518">
                  <a:extLst>
                    <a:ext uri="{9D8B030D-6E8A-4147-A177-3AD203B41FA5}">
                      <a16:colId xmlns:a16="http://schemas.microsoft.com/office/drawing/2014/main" val="2215908673"/>
                    </a:ext>
                  </a:extLst>
                </a:gridCol>
                <a:gridCol w="514191">
                  <a:extLst>
                    <a:ext uri="{9D8B030D-6E8A-4147-A177-3AD203B41FA5}">
                      <a16:colId xmlns:a16="http://schemas.microsoft.com/office/drawing/2014/main" val="4196265894"/>
                    </a:ext>
                  </a:extLst>
                </a:gridCol>
                <a:gridCol w="514191">
                  <a:extLst>
                    <a:ext uri="{9D8B030D-6E8A-4147-A177-3AD203B41FA5}">
                      <a16:colId xmlns:a16="http://schemas.microsoft.com/office/drawing/2014/main" val="2183640541"/>
                    </a:ext>
                  </a:extLst>
                </a:gridCol>
                <a:gridCol w="514191">
                  <a:extLst>
                    <a:ext uri="{9D8B030D-6E8A-4147-A177-3AD203B41FA5}">
                      <a16:colId xmlns:a16="http://schemas.microsoft.com/office/drawing/2014/main" val="2312186924"/>
                    </a:ext>
                  </a:extLst>
                </a:gridCol>
                <a:gridCol w="514191">
                  <a:extLst>
                    <a:ext uri="{9D8B030D-6E8A-4147-A177-3AD203B41FA5}">
                      <a16:colId xmlns:a16="http://schemas.microsoft.com/office/drawing/2014/main" val="2803558701"/>
                    </a:ext>
                  </a:extLst>
                </a:gridCol>
                <a:gridCol w="514191">
                  <a:extLst>
                    <a:ext uri="{9D8B030D-6E8A-4147-A177-3AD203B41FA5}">
                      <a16:colId xmlns:a16="http://schemas.microsoft.com/office/drawing/2014/main" val="1047484050"/>
                    </a:ext>
                  </a:extLst>
                </a:gridCol>
                <a:gridCol w="514191">
                  <a:extLst>
                    <a:ext uri="{9D8B030D-6E8A-4147-A177-3AD203B41FA5}">
                      <a16:colId xmlns:a16="http://schemas.microsoft.com/office/drawing/2014/main" val="774795982"/>
                    </a:ext>
                  </a:extLst>
                </a:gridCol>
                <a:gridCol w="514191">
                  <a:extLst>
                    <a:ext uri="{9D8B030D-6E8A-4147-A177-3AD203B41FA5}">
                      <a16:colId xmlns:a16="http://schemas.microsoft.com/office/drawing/2014/main" val="3873448084"/>
                    </a:ext>
                  </a:extLst>
                </a:gridCol>
                <a:gridCol w="514191">
                  <a:extLst>
                    <a:ext uri="{9D8B030D-6E8A-4147-A177-3AD203B41FA5}">
                      <a16:colId xmlns:a16="http://schemas.microsoft.com/office/drawing/2014/main" val="3327547969"/>
                    </a:ext>
                  </a:extLst>
                </a:gridCol>
                <a:gridCol w="514191">
                  <a:extLst>
                    <a:ext uri="{9D8B030D-6E8A-4147-A177-3AD203B41FA5}">
                      <a16:colId xmlns:a16="http://schemas.microsoft.com/office/drawing/2014/main" val="1893556563"/>
                    </a:ext>
                  </a:extLst>
                </a:gridCol>
                <a:gridCol w="514191">
                  <a:extLst>
                    <a:ext uri="{9D8B030D-6E8A-4147-A177-3AD203B41FA5}">
                      <a16:colId xmlns:a16="http://schemas.microsoft.com/office/drawing/2014/main" val="1093132823"/>
                    </a:ext>
                  </a:extLst>
                </a:gridCol>
                <a:gridCol w="514191">
                  <a:extLst>
                    <a:ext uri="{9D8B030D-6E8A-4147-A177-3AD203B41FA5}">
                      <a16:colId xmlns:a16="http://schemas.microsoft.com/office/drawing/2014/main" val="1234956416"/>
                    </a:ext>
                  </a:extLst>
                </a:gridCol>
              </a:tblGrid>
              <a:tr h="470806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Innbyggarar 2021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0-5 år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6-15 år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16-19 år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20-24 år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 år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30-49 år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50-59 år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60-66 år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67-69 år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 år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år eller eldre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2111363"/>
                  </a:ext>
                </a:extLst>
              </a:tr>
              <a:tr h="16871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Dyrkorn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9713172"/>
                  </a:ext>
                </a:extLst>
              </a:tr>
              <a:tr h="16871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Skotet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6441000"/>
                  </a:ext>
                </a:extLst>
              </a:tr>
              <a:tr h="16871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Stordal Sentrum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866732"/>
                  </a:ext>
                </a:extLst>
              </a:tr>
              <a:tr h="16871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Midtbust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1915022"/>
                  </a:ext>
                </a:extLst>
              </a:tr>
              <a:tr h="16871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Moe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7277546"/>
                  </a:ext>
                </a:extLst>
              </a:tr>
              <a:tr h="16871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Muri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2399828"/>
                  </a:ext>
                </a:extLst>
              </a:tr>
              <a:tr h="16871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Sylte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619401"/>
                  </a:ext>
                </a:extLst>
              </a:tr>
              <a:tr h="16871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Uri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779732"/>
                  </a:ext>
                </a:extLst>
              </a:tr>
              <a:tr h="16871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Gjerde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3265928"/>
                  </a:ext>
                </a:extLst>
              </a:tr>
              <a:tr h="16871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Alstad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900106"/>
                  </a:ext>
                </a:extLst>
              </a:tr>
              <a:tr h="16871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Fjørå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1650920"/>
                  </a:ext>
                </a:extLst>
              </a:tr>
              <a:tr h="16871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Tafjord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6574804"/>
                  </a:ext>
                </a:extLst>
              </a:tr>
              <a:tr h="16871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Dalsbygda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3285345"/>
                  </a:ext>
                </a:extLst>
              </a:tr>
              <a:tr h="16871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Eide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4587488"/>
                  </a:ext>
                </a:extLst>
              </a:tr>
              <a:tr h="16871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Rønneberg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2430731"/>
                  </a:ext>
                </a:extLst>
              </a:tr>
              <a:tr h="16871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Ytterdal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2486159"/>
                  </a:ext>
                </a:extLst>
              </a:tr>
              <a:tr h="16871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Høgstolen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272421"/>
                  </a:ext>
                </a:extLst>
              </a:tr>
              <a:tr h="16871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Langfjelldalen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0776075"/>
                  </a:ext>
                </a:extLst>
              </a:tr>
              <a:tr h="16871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Breidfjellet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062144"/>
                  </a:ext>
                </a:extLst>
              </a:tr>
              <a:tr h="16871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Neskopptindane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14389"/>
                  </a:ext>
                </a:extLst>
              </a:tr>
              <a:tr h="16871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Illstigfjellet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0774636"/>
                  </a:ext>
                </a:extLst>
              </a:tr>
              <a:tr h="16871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Svartegga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9142200"/>
                  </a:ext>
                </a:extLst>
              </a:tr>
              <a:tr h="16871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Uoppgitt grunnkrets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4" marR="8034" marT="8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6851859"/>
                  </a:ext>
                </a:extLst>
              </a:tr>
            </a:tbl>
          </a:graphicData>
        </a:graphic>
      </p:graphicFrame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AEE63F56-21B1-136E-87AC-6F433480C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86C140C3-CD7D-B7F9-F8D7-EAECEDC47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6450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15EE6BF-5693-93C1-A8FD-63A52CCD2A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5200651"/>
              </p:ext>
            </p:extLst>
          </p:nvPr>
        </p:nvGraphicFramePr>
        <p:xfrm>
          <a:off x="322730" y="760719"/>
          <a:ext cx="11456894" cy="584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Bilde 2" descr="Utrydde fattigdom - FNs bærekraftsmål">
            <a:extLst>
              <a:ext uri="{FF2B5EF4-FFF2-40B4-BE49-F238E27FC236}">
                <a16:creationId xmlns:a16="http://schemas.microsoft.com/office/drawing/2014/main" id="{B6C3BB7F-A72F-2B8E-DAAC-F05D24333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59" y="6293193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God helse og livskvalitet - FNs bærekraftsmål">
            <a:extLst>
              <a:ext uri="{FF2B5EF4-FFF2-40B4-BE49-F238E27FC236}">
                <a16:creationId xmlns:a16="http://schemas.microsoft.com/office/drawing/2014/main" id="{2830E5C8-96DA-1945-1A01-8C6515AC4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780" y="6292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Mindre ulikhet - FNs bærekraftsmål">
            <a:extLst>
              <a:ext uri="{FF2B5EF4-FFF2-40B4-BE49-F238E27FC236}">
                <a16:creationId xmlns:a16="http://schemas.microsoft.com/office/drawing/2014/main" id="{6F2599D2-3CBE-F94E-5F8E-16A9A170E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701" y="6292737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7163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E96A39A-8923-5A07-54AF-6CB7EFF4B6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5959073"/>
              </p:ext>
            </p:extLst>
          </p:nvPr>
        </p:nvGraphicFramePr>
        <p:xfrm>
          <a:off x="453358" y="722299"/>
          <a:ext cx="11357001" cy="5924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Bilde 2" descr="Utrydde fattigdom - FNs bærekraftsmål">
            <a:extLst>
              <a:ext uri="{FF2B5EF4-FFF2-40B4-BE49-F238E27FC236}">
                <a16:creationId xmlns:a16="http://schemas.microsoft.com/office/drawing/2014/main" id="{8EE4F2FF-9039-1C5A-2293-5DEA106BA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59" y="6293193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God helse og livskvalitet - FNs bærekraftsmål">
            <a:extLst>
              <a:ext uri="{FF2B5EF4-FFF2-40B4-BE49-F238E27FC236}">
                <a16:creationId xmlns:a16="http://schemas.microsoft.com/office/drawing/2014/main" id="{83906833-E1CC-F552-C541-3BCF23F7D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780" y="6292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Mindre ulikhet - FNs bærekraftsmål">
            <a:extLst>
              <a:ext uri="{FF2B5EF4-FFF2-40B4-BE49-F238E27FC236}">
                <a16:creationId xmlns:a16="http://schemas.microsoft.com/office/drawing/2014/main" id="{BBA1CED3-B8C4-5F8C-7886-C2D3CC69E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701" y="6292737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1768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DAEBB68-5268-6CBB-3D28-B7E13429AF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0140582"/>
              </p:ext>
            </p:extLst>
          </p:nvPr>
        </p:nvGraphicFramePr>
        <p:xfrm>
          <a:off x="361150" y="745351"/>
          <a:ext cx="11487630" cy="584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Bilde 2" descr="Utrydde fattigdom - FNs bærekraftsmål">
            <a:extLst>
              <a:ext uri="{FF2B5EF4-FFF2-40B4-BE49-F238E27FC236}">
                <a16:creationId xmlns:a16="http://schemas.microsoft.com/office/drawing/2014/main" id="{EE34D230-D73B-78A8-AC14-60533AFB7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59" y="6293193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God helse og livskvalitet - FNs bærekraftsmål">
            <a:extLst>
              <a:ext uri="{FF2B5EF4-FFF2-40B4-BE49-F238E27FC236}">
                <a16:creationId xmlns:a16="http://schemas.microsoft.com/office/drawing/2014/main" id="{543D4EC1-126B-CE99-7ACF-E19D7DD9F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780" y="6292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Mindre ulikhet - FNs bærekraftsmål">
            <a:extLst>
              <a:ext uri="{FF2B5EF4-FFF2-40B4-BE49-F238E27FC236}">
                <a16:creationId xmlns:a16="http://schemas.microsoft.com/office/drawing/2014/main" id="{A1948ADF-AAF7-6C00-BFA9-6FB514C9F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701" y="6292737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082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9EAE41C-2B4F-60EE-2599-F713E3A9FC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6551735"/>
              </p:ext>
            </p:extLst>
          </p:nvPr>
        </p:nvGraphicFramePr>
        <p:xfrm>
          <a:off x="323850" y="607039"/>
          <a:ext cx="11663242" cy="5917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Bilde 2" descr="Utrydde fattigdom - FNs bærekraftsmål">
            <a:extLst>
              <a:ext uri="{FF2B5EF4-FFF2-40B4-BE49-F238E27FC236}">
                <a16:creationId xmlns:a16="http://schemas.microsoft.com/office/drawing/2014/main" id="{6EDF50D5-D36B-368C-6924-DED90FE55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59" y="6293193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God helse og livskvalitet - FNs bærekraftsmål">
            <a:extLst>
              <a:ext uri="{FF2B5EF4-FFF2-40B4-BE49-F238E27FC236}">
                <a16:creationId xmlns:a16="http://schemas.microsoft.com/office/drawing/2014/main" id="{8448F5EF-FF33-6EAD-EBC2-B757DF837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780" y="6292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Mindre ulikhet - FNs bærekraftsmål">
            <a:extLst>
              <a:ext uri="{FF2B5EF4-FFF2-40B4-BE49-F238E27FC236}">
                <a16:creationId xmlns:a16="http://schemas.microsoft.com/office/drawing/2014/main" id="{21C31D8E-C582-2690-1D7D-57A7189F3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701" y="6292737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8790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03C6F3D-890B-72C9-CDAE-A7B57BEE1C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0762586"/>
              </p:ext>
            </p:extLst>
          </p:nvPr>
        </p:nvGraphicFramePr>
        <p:xfrm>
          <a:off x="261257" y="699247"/>
          <a:ext cx="11618259" cy="5924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Bilde 2" descr="Utrydde fattigdom - FNs bærekraftsmål">
            <a:extLst>
              <a:ext uri="{FF2B5EF4-FFF2-40B4-BE49-F238E27FC236}">
                <a16:creationId xmlns:a16="http://schemas.microsoft.com/office/drawing/2014/main" id="{C9D9BFC3-CDF2-3CE1-4035-AB3F129A4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59" y="6293193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God helse og livskvalitet - FNs bærekraftsmål">
            <a:extLst>
              <a:ext uri="{FF2B5EF4-FFF2-40B4-BE49-F238E27FC236}">
                <a16:creationId xmlns:a16="http://schemas.microsoft.com/office/drawing/2014/main" id="{2DE903EF-FDF8-95DE-A583-E73EA9411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780" y="6292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Mindre ulikhet - FNs bærekraftsmål">
            <a:extLst>
              <a:ext uri="{FF2B5EF4-FFF2-40B4-BE49-F238E27FC236}">
                <a16:creationId xmlns:a16="http://schemas.microsoft.com/office/drawing/2014/main" id="{D05AE226-95B7-6E5E-8B5A-3DE76AC7E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701" y="6292737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9993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9D12C56-6383-9EA7-11E0-7AC53DB889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3546905"/>
              </p:ext>
            </p:extLst>
          </p:nvPr>
        </p:nvGraphicFramePr>
        <p:xfrm>
          <a:off x="530197" y="837561"/>
          <a:ext cx="11218689" cy="5709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Bilde 2" descr="Utrydde fattigdom - FNs bærekraftsmål">
            <a:extLst>
              <a:ext uri="{FF2B5EF4-FFF2-40B4-BE49-F238E27FC236}">
                <a16:creationId xmlns:a16="http://schemas.microsoft.com/office/drawing/2014/main" id="{0C409750-5A35-AD20-DBAA-4F4B0754A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59" y="6293193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God helse og livskvalitet - FNs bærekraftsmål">
            <a:extLst>
              <a:ext uri="{FF2B5EF4-FFF2-40B4-BE49-F238E27FC236}">
                <a16:creationId xmlns:a16="http://schemas.microsoft.com/office/drawing/2014/main" id="{A7C4CE1E-7D1A-E08F-FB30-87F47DE17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780" y="6292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Mindre ulikhet - FNs bærekraftsmål">
            <a:extLst>
              <a:ext uri="{FF2B5EF4-FFF2-40B4-BE49-F238E27FC236}">
                <a16:creationId xmlns:a16="http://schemas.microsoft.com/office/drawing/2014/main" id="{51949A73-AD91-643C-646C-0624666BA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701" y="6292737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3824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6379437-B449-1025-CD39-A7DF060C08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2480358"/>
              </p:ext>
            </p:extLst>
          </p:nvPr>
        </p:nvGraphicFramePr>
        <p:xfrm>
          <a:off x="445674" y="814508"/>
          <a:ext cx="11333950" cy="5670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Bilde 2" descr="Utrydde fattigdom - FNs bærekraftsmål">
            <a:extLst>
              <a:ext uri="{FF2B5EF4-FFF2-40B4-BE49-F238E27FC236}">
                <a16:creationId xmlns:a16="http://schemas.microsoft.com/office/drawing/2014/main" id="{3DF40B92-7D04-C4AA-6F71-37801EB25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59" y="6293193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God helse og livskvalitet - FNs bærekraftsmål">
            <a:extLst>
              <a:ext uri="{FF2B5EF4-FFF2-40B4-BE49-F238E27FC236}">
                <a16:creationId xmlns:a16="http://schemas.microsoft.com/office/drawing/2014/main" id="{53C8A264-67EC-CD4B-6880-1CEE036D9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780" y="6292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Mindre ulikhet - FNs bærekraftsmål">
            <a:extLst>
              <a:ext uri="{FF2B5EF4-FFF2-40B4-BE49-F238E27FC236}">
                <a16:creationId xmlns:a16="http://schemas.microsoft.com/office/drawing/2014/main" id="{5D874F31-4186-F995-9895-752445059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701" y="6292737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513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CFA38A7-F414-ABEF-005F-42E220D29A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7030176"/>
              </p:ext>
            </p:extLst>
          </p:nvPr>
        </p:nvGraphicFramePr>
        <p:xfrm>
          <a:off x="414939" y="829875"/>
          <a:ext cx="11280160" cy="5786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Bilde 2" descr="Utrydde fattigdom - FNs bærekraftsmål">
            <a:extLst>
              <a:ext uri="{FF2B5EF4-FFF2-40B4-BE49-F238E27FC236}">
                <a16:creationId xmlns:a16="http://schemas.microsoft.com/office/drawing/2014/main" id="{42DADA03-4CFB-CAEA-B618-4C5782C95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59" y="6293193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God helse og livskvalitet - FNs bærekraftsmål">
            <a:extLst>
              <a:ext uri="{FF2B5EF4-FFF2-40B4-BE49-F238E27FC236}">
                <a16:creationId xmlns:a16="http://schemas.microsoft.com/office/drawing/2014/main" id="{8C21A46A-DAAC-AA55-41F0-2029AC28D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780" y="6292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Mindre ulikhet - FNs bærekraftsmål">
            <a:extLst>
              <a:ext uri="{FF2B5EF4-FFF2-40B4-BE49-F238E27FC236}">
                <a16:creationId xmlns:a16="http://schemas.microsoft.com/office/drawing/2014/main" id="{758643B8-EA9B-207E-F076-78F63DFD1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701" y="6292737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830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bg1">
                    <a:lumMod val="50000"/>
                  </a:schemeClr>
                </a:solidFill>
              </a:rPr>
              <a:t>Fjord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05CD752-C81C-0088-8FBE-A09D104765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870959"/>
              </p:ext>
            </p:extLst>
          </p:nvPr>
        </p:nvGraphicFramePr>
        <p:xfrm>
          <a:off x="391886" y="929768"/>
          <a:ext cx="11433842" cy="5102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17F6EE79-4562-2E5B-3386-C99739BB8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E17C239B-1206-8AAA-09FF-672EC06C4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899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03914" y="6160333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bg1">
                    <a:lumMod val="50000"/>
                  </a:schemeClr>
                </a:solidFill>
              </a:rPr>
              <a:t>Fjord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13C577F-61B4-2B33-6714-E1A9762AE8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3548492"/>
              </p:ext>
            </p:extLst>
          </p:nvPr>
        </p:nvGraphicFramePr>
        <p:xfrm>
          <a:off x="600074" y="668510"/>
          <a:ext cx="11187233" cy="5656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Bilde 10" descr="God utdanning - FNs bærekraftsmål">
            <a:extLst>
              <a:ext uri="{FF2B5EF4-FFF2-40B4-BE49-F238E27FC236}">
                <a16:creationId xmlns:a16="http://schemas.microsoft.com/office/drawing/2014/main" id="{00FFC557-E945-254F-DCD2-6729517F3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906" y="6372409"/>
            <a:ext cx="490904" cy="49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Bærekraftige byer og lokalsamfunn">
            <a:extLst>
              <a:ext uri="{FF2B5EF4-FFF2-40B4-BE49-F238E27FC236}">
                <a16:creationId xmlns:a16="http://schemas.microsoft.com/office/drawing/2014/main" id="{A0AB5B1E-C8C5-8BD2-7066-799F76BFB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482" y="6372747"/>
            <a:ext cx="490903" cy="49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God helse og livskvalitet - FNs bærekraftsmål">
            <a:extLst>
              <a:ext uri="{FF2B5EF4-FFF2-40B4-BE49-F238E27FC236}">
                <a16:creationId xmlns:a16="http://schemas.microsoft.com/office/drawing/2014/main" id="{40A2ACB9-66D9-F595-8EDD-B466AD4F0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001" y="6372744"/>
            <a:ext cx="490905" cy="49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804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85915" y="6173787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bg1">
                    <a:lumMod val="50000"/>
                  </a:schemeClr>
                </a:solidFill>
              </a:rPr>
              <a:t>Fjord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3CC245C-0E45-CD99-8854-2146AF998E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6479014"/>
              </p:ext>
            </p:extLst>
          </p:nvPr>
        </p:nvGraphicFramePr>
        <p:xfrm>
          <a:off x="414938" y="952820"/>
          <a:ext cx="11203321" cy="5047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Bilde 10" descr="God helse og livskvalitet - FNs bærekraftsmål">
            <a:extLst>
              <a:ext uri="{FF2B5EF4-FFF2-40B4-BE49-F238E27FC236}">
                <a16:creationId xmlns:a16="http://schemas.microsoft.com/office/drawing/2014/main" id="{78CC252C-2730-EC89-E7C9-D05AD9E36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Bærekraftige byer og lokalsamfunn">
            <a:extLst>
              <a:ext uri="{FF2B5EF4-FFF2-40B4-BE49-F238E27FC236}">
                <a16:creationId xmlns:a16="http://schemas.microsoft.com/office/drawing/2014/main" id="{0A2524C4-C06E-BD9F-DE04-F5A1AB9C6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821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bg1">
                    <a:lumMod val="50000"/>
                  </a:schemeClr>
                </a:solidFill>
              </a:rPr>
              <a:t>Fjord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3AF35BD-910E-402C-BB43-85DF32415D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0235712"/>
              </p:ext>
            </p:extLst>
          </p:nvPr>
        </p:nvGraphicFramePr>
        <p:xfrm>
          <a:off x="276326" y="660826"/>
          <a:ext cx="11326565" cy="551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851C9DD0-EB29-06C9-8F7D-6BA9EA252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A39BCF39-AE11-4EDD-C131-74FEB8CDF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826465"/>
      </p:ext>
    </p:extLst>
  </p:cSld>
  <p:clrMapOvr>
    <a:masterClrMapping/>
  </p:clrMapOvr>
</p:sld>
</file>

<file path=ppt/theme/theme1.xml><?xml version="1.0" encoding="utf-8"?>
<a:theme xmlns:a="http://schemas.openxmlformats.org/drawingml/2006/main" name="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y New Default Theme MRfylke" id="{D990CB14-07F9-478A-9857-ECB34F58FCE9}" vid="{EE9C3BDF-9FA0-4B7E-86CD-49A5435EA0A0}"/>
    </a:ext>
  </a:extLst>
</a:theme>
</file>

<file path=ppt/theme/theme2.xml><?xml version="1.0" encoding="utf-8"?>
<a:theme xmlns:a="http://schemas.openxmlformats.org/drawingml/2006/main" name="1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3.xml><?xml version="1.0" encoding="utf-8"?>
<a:theme xmlns:a="http://schemas.openxmlformats.org/drawingml/2006/main" name="1_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5 Møre og Romsdal.potx" id="{5F11BA99-B56D-429E-B488-7C3DD9A1B23F}" vid="{92B5571E-957A-4139-B30C-721265889A52}"/>
    </a:ext>
  </a:extLst>
</a:theme>
</file>

<file path=ppt/theme/theme4.xml><?xml version="1.0" encoding="utf-8"?>
<a:theme xmlns:a="http://schemas.openxmlformats.org/drawingml/2006/main" name="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BA207228-7F62-4750-A72A-6BA961BD8841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A72C300E137046AB6BF85576E267F6" ma:contentTypeVersion="8" ma:contentTypeDescription="Create a new document." ma:contentTypeScope="" ma:versionID="fcaa372485f8d832e82fe61a769ff591">
  <xsd:schema xmlns:xsd="http://www.w3.org/2001/XMLSchema" xmlns:xs="http://www.w3.org/2001/XMLSchema" xmlns:p="http://schemas.microsoft.com/office/2006/metadata/properties" xmlns:ns2="5458b827-f267-438a-9c81-d6bdb027554a" targetNamespace="http://schemas.microsoft.com/office/2006/metadata/properties" ma:root="true" ma:fieldsID="62b7017355a7e64c2dbe8e2343591e49" ns2:_="">
    <xsd:import namespace="5458b827-f267-438a-9c81-d6bdb02755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8b827-f267-438a-9c81-d6bdb0275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77C0C1-B2FA-4508-8ECC-E052D3D3E5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58b827-f267-438a-9c81-d6bdb02755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CD91E4-7137-411F-ACFB-434435972C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2A1242-3BD4-4D58-AACB-850AB462A0CC}">
  <ds:schemaRefs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5458b827-f267-438a-9c81-d6bdb027554a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2095</Words>
  <Application>Microsoft Office PowerPoint</Application>
  <PresentationFormat>Widescreen</PresentationFormat>
  <Paragraphs>839</Paragraphs>
  <Slides>57</Slides>
  <Notes>15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57</vt:i4>
      </vt:variant>
    </vt:vector>
  </HeadingPairs>
  <TitlesOfParts>
    <vt:vector size="66" baseType="lpstr">
      <vt:lpstr>Arial</vt:lpstr>
      <vt:lpstr>Calibri</vt:lpstr>
      <vt:lpstr>Poppins</vt:lpstr>
      <vt:lpstr>Poppins SemiBold</vt:lpstr>
      <vt:lpstr>Wingdings</vt:lpstr>
      <vt:lpstr>My New Default Theme MRfylke</vt:lpstr>
      <vt:lpstr>1_Møre og Romsdal fylkeskommune</vt:lpstr>
      <vt:lpstr>1_My New Default Theme MRfylke</vt:lpstr>
      <vt:lpstr>Møre og Romsdal fylkeskommune</vt:lpstr>
      <vt:lpstr>PowerPoint-presentasjon</vt:lpstr>
      <vt:lpstr>Innhald/tema:</vt:lpstr>
      <vt:lpstr>PowerPoint-presentasjon</vt:lpstr>
      <vt:lpstr>Folketalsutvikling per grunnkrets 2018 til 2023</vt:lpstr>
      <vt:lpstr>Innbyggarar etter alder pr grunnkrins</vt:lpstr>
      <vt:lpstr>PowerPoint-presentasjon</vt:lpstr>
      <vt:lpstr>PowerPoint-presentasjon</vt:lpstr>
      <vt:lpstr>PowerPoint-presentasjon</vt:lpstr>
      <vt:lpstr>PowerPoint-presentasjon</vt:lpstr>
      <vt:lpstr>Nettoflytting med andre kommunar, 2018–2022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Endring i sysselsettinga, frå 4. kvartal 2021 til 4. kvartal 2022 </vt:lpstr>
      <vt:lpstr>PowerPoint-presentasjon</vt:lpstr>
      <vt:lpstr>Arbeidsplassdekning, Møre og Romsdal per 4. kvartal 2022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Andel sysselsette i statsforvaltninga, 2022</vt:lpstr>
      <vt:lpstr>PowerPoint-presentasjon</vt:lpstr>
      <vt:lpstr>Gjennomføring i vidaregåande etter heimkommune, 2015-kullet </vt:lpstr>
      <vt:lpstr>Gjennomføring i vidaregåande skole etter heimkommune 2015-kullet </vt:lpstr>
      <vt:lpstr>Tal personar utanfor arbeid, utdanning og arbeidsmarknadstiltak, 2022 </vt:lpstr>
      <vt:lpstr>Andel av befolkninga som er utanfor arbeid,  utdanning og arbeidsmarkedstiltak, 2022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Folkehelse- undersøkinga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Møre og Romsdal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Fylkesstatistikk 2016</dc:title>
  <dc:creator>Trygve.Grydeland@mrfylke.no</dc:creator>
  <cp:lastModifiedBy>Trygve Grydeland</cp:lastModifiedBy>
  <cp:revision>763</cp:revision>
  <cp:lastPrinted>2017-04-11T08:01:33Z</cp:lastPrinted>
  <dcterms:created xsi:type="dcterms:W3CDTF">2016-10-18T07:53:03Z</dcterms:created>
  <dcterms:modified xsi:type="dcterms:W3CDTF">2023-06-01T22:26:26Z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0x01010075A72C300E137046AB6BF85576E267F6</vt:lpwstr>
  </property>
</Properties>
</file>