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  <p:sldId id="256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80" d="100"/>
          <a:sy n="80" d="100"/>
        </p:scale>
        <p:origin x="824" y="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5B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34E82721-43D0-D5D2-66DC-BD140D803092}"/>
              </a:ext>
            </a:extLst>
          </p:cNvPr>
          <p:cNvGrpSpPr/>
          <p:nvPr/>
        </p:nvGrpSpPr>
        <p:grpSpPr>
          <a:xfrm>
            <a:off x="849073" y="6076266"/>
            <a:ext cx="6810767" cy="2634902"/>
            <a:chOff x="4533133" y="6914466"/>
            <a:chExt cx="6810767" cy="2634902"/>
          </a:xfrm>
        </p:grpSpPr>
        <p:sp>
          <p:nvSpPr>
            <p:cNvPr id="19" name="TextBox 19"/>
            <p:cNvSpPr txBox="1"/>
            <p:nvPr/>
          </p:nvSpPr>
          <p:spPr>
            <a:xfrm>
              <a:off x="4533133" y="7390636"/>
              <a:ext cx="3964277" cy="2158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sz="2400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Checking and savings </a:t>
              </a:r>
              <a:r>
                <a:rPr lang="en-US" sz="2400" u="none" strike="noStrike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accounts</a:t>
              </a:r>
              <a:endParaRPr lang="en-US" sz="2400">
                <a:ea typeface="+mn-lt"/>
                <a:cs typeface="+mn-lt"/>
              </a:endParaRPr>
            </a:p>
            <a:p>
              <a:pPr>
                <a:buFont typeface="Arial"/>
                <a:buChar char="•"/>
              </a:pPr>
              <a:r>
                <a:rPr lang="en-US" sz="2400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Certificates of deposit</a:t>
              </a:r>
              <a:endParaRPr lang="en-US" sz="2400">
                <a:ea typeface="Calibri"/>
                <a:cs typeface="Calibri"/>
              </a:endParaRPr>
            </a:p>
            <a:p>
              <a:pPr>
                <a:buFont typeface="Arial"/>
                <a:buChar char="•"/>
              </a:pPr>
              <a:r>
                <a:rPr lang="en-US" sz="2400" u="none" strike="noStrike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Auto </a:t>
              </a:r>
              <a:r>
                <a:rPr lang="en-US" sz="2400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and home </a:t>
              </a:r>
              <a:r>
                <a:rPr lang="en-US" sz="2400" u="none" strike="noStrike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loans</a:t>
              </a:r>
              <a:endParaRPr lang="en-US" sz="2400">
                <a:ea typeface="+mn-lt"/>
                <a:cs typeface="+mn-lt"/>
              </a:endParaRPr>
            </a:p>
            <a:p>
              <a:pPr algn="l">
                <a:buFont typeface="Arial"/>
                <a:buChar char="•"/>
              </a:pPr>
              <a:r>
                <a:rPr lang="en-US" sz="2400" u="none" strike="noStrike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Personal loans</a:t>
              </a:r>
              <a:r>
                <a:rPr lang="en-US" sz="2400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 and credit </a:t>
              </a:r>
              <a:r>
                <a:rPr lang="en-US" sz="2400" u="none" strike="noStrike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cards</a:t>
              </a:r>
              <a:endParaRPr lang="en-US" sz="2400">
                <a:ea typeface="+mn-lt"/>
                <a:cs typeface="+mn-lt"/>
              </a:endParaRPr>
            </a:p>
            <a:p>
              <a:pPr>
                <a:buFont typeface="Arial"/>
                <a:buChar char="•"/>
              </a:pPr>
              <a:r>
                <a:rPr lang="en-US" sz="2400" u="none" strike="noStrike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Credit building </a:t>
              </a:r>
              <a:r>
                <a:rPr lang="en-US" sz="2400" spc="-82">
                  <a:solidFill>
                    <a:srgbClr val="FFFFFF"/>
                  </a:solidFill>
                  <a:ea typeface="+mn-lt"/>
                  <a:cs typeface="+mn-lt"/>
                  <a:sym typeface="Proxima Nova"/>
                </a:rPr>
                <a:t>options</a:t>
              </a:r>
              <a:endParaRPr lang="en-US" sz="2400">
                <a:ea typeface="Calibri"/>
                <a:cs typeface="Calibri"/>
              </a:endParaRPr>
            </a:p>
            <a:p>
              <a:pPr marL="554355" lvl="1" indent="-276860" algn="l">
                <a:lnSpc>
                  <a:spcPts val="2440"/>
                </a:lnSpc>
                <a:spcBef>
                  <a:spcPct val="0"/>
                </a:spcBef>
                <a:buFont typeface="Arial"/>
                <a:buChar char="•"/>
              </a:pPr>
              <a:endParaRPr lang="en-US" sz="2400" u="none" strike="noStrike" spc="-82">
                <a:solidFill>
                  <a:srgbClr val="FFFFFF"/>
                </a:solidFill>
                <a:ea typeface="Proxima Nova"/>
                <a:cs typeface="Proxima Nova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533133" y="6914466"/>
              <a:ext cx="6810767" cy="1225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US" sz="2800" b="1" spc="-95">
                  <a:solidFill>
                    <a:srgbClr val="FFFFFF"/>
                  </a:solidFill>
                  <a:ea typeface="+mn-lt"/>
                  <a:cs typeface="+mn-lt"/>
                  <a:sym typeface="Proxima Nova Bold"/>
                </a:rPr>
                <a:t>For today’s needs and tomorrow’s goals</a:t>
              </a:r>
              <a:endParaRPr lang="en-US">
                <a:sym typeface="Proxima Nova Bold"/>
              </a:endParaRPr>
            </a:p>
            <a:p>
              <a:endParaRPr lang="en-US" sz="2800" b="1" spc="-95">
                <a:solidFill>
                  <a:srgbClr val="FFFFFF"/>
                </a:solidFill>
                <a:ea typeface="Calibri"/>
                <a:cs typeface="Calibri"/>
              </a:endParaRPr>
            </a:p>
            <a:p>
              <a:pPr algn="l">
                <a:lnSpc>
                  <a:spcPts val="2820"/>
                </a:lnSpc>
              </a:pPr>
              <a:endParaRPr lang="en-US" sz="2800" b="1" spc="-95">
                <a:solidFill>
                  <a:srgbClr val="FFFFFF"/>
                </a:solidFill>
                <a:latin typeface="+mj-lt"/>
                <a:ea typeface="Proxima Nova Bold"/>
                <a:cs typeface="Proxima Nova Bold"/>
              </a:endParaRPr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11543925" y="-80511"/>
            <a:ext cx="8575065" cy="10367512"/>
            <a:chOff x="0" y="57150"/>
            <a:chExt cx="2258453" cy="3083486"/>
          </a:xfrm>
        </p:grpSpPr>
        <p:sp>
          <p:nvSpPr>
            <p:cNvPr id="4" name="Freeform 4"/>
            <p:cNvSpPr/>
            <p:nvPr/>
          </p:nvSpPr>
          <p:spPr>
            <a:xfrm>
              <a:off x="0" y="81095"/>
              <a:ext cx="1776217" cy="3059540"/>
            </a:xfrm>
            <a:custGeom>
              <a:avLst/>
              <a:gdLst/>
              <a:ahLst/>
              <a:cxnLst/>
              <a:rect l="l" t="t" r="r" b="b"/>
              <a:pathLst>
                <a:path w="2258453" h="3140636">
                  <a:moveTo>
                    <a:pt x="0" y="0"/>
                  </a:moveTo>
                  <a:lnTo>
                    <a:pt x="2258453" y="0"/>
                  </a:lnTo>
                  <a:lnTo>
                    <a:pt x="2258453" y="3140636"/>
                  </a:lnTo>
                  <a:lnTo>
                    <a:pt x="0" y="3140636"/>
                  </a:lnTo>
                  <a:close/>
                </a:path>
              </a:pathLst>
            </a:custGeom>
            <a:solidFill>
              <a:srgbClr val="00AC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2258453" cy="3083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4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39953" y="4138282"/>
            <a:ext cx="870149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spc="-82">
                <a:solidFill>
                  <a:schemeClr val="bg1"/>
                </a:solidFill>
                <a:ea typeface="+mn-lt"/>
                <a:cs typeface="+mn-lt"/>
                <a:sym typeface="Proxima Nova"/>
              </a:rPr>
              <a:t>The </a:t>
            </a:r>
            <a:r>
              <a:rPr lang="en-US" sz="2400" u="none" strike="noStrike" spc="-82">
                <a:solidFill>
                  <a:schemeClr val="bg1"/>
                </a:solidFill>
                <a:ea typeface="+mn-lt"/>
                <a:cs typeface="+mn-lt"/>
                <a:sym typeface="Proxima Nova"/>
              </a:rPr>
              <a:t>ELCA Federal Credit Union</a:t>
            </a:r>
            <a:r>
              <a:rPr lang="en-US" sz="2400" spc="-82">
                <a:solidFill>
                  <a:schemeClr val="bg1"/>
                </a:solidFill>
                <a:ea typeface="+mn-lt"/>
                <a:cs typeface="+mn-lt"/>
                <a:sym typeface="Proxima Nova"/>
              </a:rPr>
              <a:t> (</a:t>
            </a:r>
            <a:r>
              <a:rPr lang="en-US" sz="2400" u="none" strike="noStrike" spc="-82">
                <a:solidFill>
                  <a:schemeClr val="bg1"/>
                </a:solidFill>
                <a:ea typeface="+mn-lt"/>
                <a:cs typeface="+mn-lt"/>
                <a:sym typeface="Proxima Nova"/>
              </a:rPr>
              <a:t>ELCA </a:t>
            </a:r>
            <a:r>
              <a:rPr lang="en-US" sz="2400" spc="-82">
                <a:solidFill>
                  <a:schemeClr val="bg1"/>
                </a:solidFill>
                <a:ea typeface="+mn-lt"/>
                <a:cs typeface="+mn-lt"/>
                <a:sym typeface="Proxima Nova"/>
              </a:rPr>
              <a:t>FCU) brings together the financial services you need and the values you share. As a member-owned financial cooperative, we offer competitive rates, low fees and personal service to support your everyday needs and future plans.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2400" spc="-82">
              <a:ea typeface="+mn-lt"/>
              <a:cs typeface="+mn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1789" y="2456671"/>
            <a:ext cx="9368408" cy="262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6050" b="1" spc="-194">
                <a:solidFill>
                  <a:schemeClr val="bg1"/>
                </a:solidFill>
                <a:ea typeface="+mn-lt"/>
                <a:cs typeface="+mn-lt"/>
                <a:sym typeface="Proxima Nova Bold"/>
              </a:rPr>
              <a:t>Your faith is part of your life.</a:t>
            </a:r>
            <a:r>
              <a:rPr lang="en-US" sz="6050" spc="-194">
                <a:solidFill>
                  <a:schemeClr val="bg1"/>
                </a:solidFill>
                <a:ea typeface="+mn-lt"/>
                <a:cs typeface="+mn-lt"/>
                <a:sym typeface="Proxima Nova Bold"/>
              </a:rPr>
              <a:t> </a:t>
            </a:r>
            <a:endParaRPr lang="en-US">
              <a:solidFill>
                <a:schemeClr val="bg1"/>
              </a:solidFill>
            </a:endParaRPr>
          </a:p>
          <a:p>
            <a:endParaRPr lang="en-US" sz="6050" b="1" spc="-194">
              <a:solidFill>
                <a:srgbClr val="FFFFFF"/>
              </a:solidFill>
              <a:ea typeface="+mn-lt"/>
              <a:cs typeface="+mn-lt"/>
            </a:endParaRPr>
          </a:p>
          <a:p>
            <a:pPr marL="0" lvl="0" indent="0" algn="l">
              <a:lnSpc>
                <a:spcPts val="5775"/>
              </a:lnSpc>
              <a:spcBef>
                <a:spcPct val="0"/>
              </a:spcBef>
            </a:pPr>
            <a:endParaRPr lang="en-US" sz="6050" b="1" u="none" strike="noStrike" spc="-194">
              <a:solidFill>
                <a:srgbClr val="FFFFFF"/>
              </a:solidFill>
              <a:latin typeface="+mj-lt"/>
              <a:ea typeface="Proxima Nova Bold"/>
              <a:cs typeface="Proxima Nova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316051" y="8851132"/>
            <a:ext cx="5446341" cy="407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62"/>
              </a:lnSpc>
              <a:spcBef>
                <a:spcPct val="0"/>
              </a:spcBef>
            </a:pPr>
            <a:r>
              <a:rPr lang="en-US" sz="3224" spc="-103">
                <a:solidFill>
                  <a:srgbClr val="FFFFFF">
                    <a:alpha val="69804"/>
                  </a:srgbClr>
                </a:solidFill>
                <a:latin typeface="+mj-lt"/>
                <a:ea typeface="Proxima Nova"/>
                <a:cs typeface="Proxima Nova"/>
                <a:sym typeface="Proxima Nova"/>
              </a:rPr>
              <a:t>ELCA FEDERAL CREDIT UNION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1788" y="3316476"/>
            <a:ext cx="8693211" cy="936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350" spc="-107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It can be part of your banking, too. </a:t>
            </a:r>
            <a:endParaRPr lang="en-US"/>
          </a:p>
          <a:p>
            <a:pPr>
              <a:lnSpc>
                <a:spcPts val="3200"/>
              </a:lnSpc>
              <a:spcBef>
                <a:spcPct val="0"/>
              </a:spcBef>
            </a:pPr>
            <a:endParaRPr lang="en-US" sz="3350" spc="-107">
              <a:solidFill>
                <a:srgbClr val="FFFFFF"/>
              </a:solidFill>
              <a:ea typeface="+mn-lt"/>
              <a:cs typeface="+mn-lt"/>
            </a:endParaRPr>
          </a:p>
        </p:txBody>
      </p:sp>
      <p:pic>
        <p:nvPicPr>
          <p:cNvPr id="8" name="Picture 7" descr="A person and child sitting on stairs&#10;&#10;AI-generated content may be incorrect.">
            <a:extLst>
              <a:ext uri="{FF2B5EF4-FFF2-40B4-BE49-F238E27FC236}">
                <a16:creationId xmlns:a16="http://schemas.microsoft.com/office/drawing/2014/main" id="{DCE1D4B8-98D8-9701-A5F2-8C45CE68F0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50" r="4683" b="152"/>
          <a:stretch>
            <a:fillRect/>
          </a:stretch>
        </p:blipFill>
        <p:spPr>
          <a:xfrm>
            <a:off x="10201344" y="1095758"/>
            <a:ext cx="7563779" cy="7373480"/>
          </a:xfrm>
          <a:prstGeom prst="rect">
            <a:avLst/>
          </a:prstGeom>
        </p:spPr>
      </p:pic>
      <p:pic>
        <p:nvPicPr>
          <p:cNvPr id="23" name="Picture 22" descr="A black and white logo&#10;&#10;Description automatically generated">
            <a:extLst>
              <a:ext uri="{FF2B5EF4-FFF2-40B4-BE49-F238E27FC236}">
                <a16:creationId xmlns:a16="http://schemas.microsoft.com/office/drawing/2014/main" id="{38EDA9BE-D06F-91AB-70D3-5902F399A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70" y="582836"/>
            <a:ext cx="5861892" cy="191565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5592651" y="5981446"/>
            <a:ext cx="1936537" cy="2170210"/>
            <a:chOff x="0" y="0"/>
            <a:chExt cx="510035" cy="5715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0035" cy="571578"/>
            </a:xfrm>
            <a:custGeom>
              <a:avLst/>
              <a:gdLst/>
              <a:ahLst/>
              <a:cxnLst/>
              <a:rect l="l" t="t" r="r" b="b"/>
              <a:pathLst>
                <a:path w="510035" h="571578">
                  <a:moveTo>
                    <a:pt x="0" y="0"/>
                  </a:moveTo>
                  <a:lnTo>
                    <a:pt x="510035" y="0"/>
                  </a:lnTo>
                  <a:lnTo>
                    <a:pt x="510035" y="571578"/>
                  </a:lnTo>
                  <a:lnTo>
                    <a:pt x="0" y="5715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510035" cy="514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5592651" y="5867146"/>
            <a:ext cx="1927555" cy="2284510"/>
          </a:xfrm>
          <a:custGeom>
            <a:avLst/>
            <a:gdLst/>
            <a:ahLst/>
            <a:cxnLst/>
            <a:rect l="l" t="t" r="r" b="b"/>
            <a:pathLst>
              <a:path w="2570074" h="3046014">
                <a:moveTo>
                  <a:pt x="0" y="0"/>
                </a:moveTo>
                <a:lnTo>
                  <a:pt x="2570074" y="0"/>
                </a:lnTo>
                <a:lnTo>
                  <a:pt x="2570074" y="3046014"/>
                </a:lnTo>
                <a:lnTo>
                  <a:pt x="0" y="30460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DF868E-28FC-66D6-C14F-AF92D8CF2CA5}"/>
              </a:ext>
            </a:extLst>
          </p:cNvPr>
          <p:cNvSpPr txBox="1"/>
          <p:nvPr/>
        </p:nvSpPr>
        <p:spPr>
          <a:xfrm>
            <a:off x="731520" y="8602980"/>
            <a:ext cx="6934200" cy="12695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550" b="1" i="0" u="none" strike="noStrike" baseline="0" dirty="0">
                <a:solidFill>
                  <a:srgbClr val="FFFFFF"/>
                </a:solidFill>
                <a:ea typeface="+mn-lt"/>
                <a:cs typeface="+mn-lt"/>
              </a:rPr>
              <a:t>Scan </a:t>
            </a:r>
            <a:r>
              <a:rPr lang="en-US" sz="2550" b="1" dirty="0">
                <a:solidFill>
                  <a:srgbClr val="FFFFFF"/>
                </a:solidFill>
                <a:ea typeface="+mn-lt"/>
                <a:cs typeface="+mn-lt"/>
              </a:rPr>
              <a:t>or visit elcafcu.org/new-</a:t>
            </a:r>
            <a:r>
              <a:rPr lang="en-US" sz="2550" b="1">
                <a:solidFill>
                  <a:srgbClr val="FFFFFF"/>
                </a:solidFill>
                <a:ea typeface="+mn-lt"/>
                <a:cs typeface="+mn-lt"/>
              </a:rPr>
              <a:t>membership </a:t>
            </a:r>
            <a:r>
              <a:rPr lang="en-US" sz="2550" b="1" dirty="0">
                <a:solidFill>
                  <a:srgbClr val="FFFFFF"/>
                </a:solidFill>
                <a:ea typeface="+mn-lt"/>
                <a:cs typeface="+mn-lt"/>
              </a:rPr>
              <a:t>to</a:t>
            </a:r>
            <a:r>
              <a:rPr lang="en-US" sz="2550" b="1" i="0" u="none" strike="noStrike" baseline="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550" b="1" dirty="0">
                <a:solidFill>
                  <a:srgbClr val="FFFFFF"/>
                </a:solidFill>
                <a:ea typeface="+mn-lt"/>
                <a:cs typeface="+mn-lt"/>
              </a:rPr>
              <a:t>explore ELCA FCU membership</a:t>
            </a:r>
            <a:r>
              <a:rPr lang="en-US" sz="2550" b="1" i="0" u="none" strike="noStrike" baseline="0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  <a:endParaRPr lang="en-US" b="1">
              <a:ea typeface="+mn-lt"/>
              <a:cs typeface="+mn-lt"/>
            </a:endParaRPr>
          </a:p>
          <a:p>
            <a:endParaRPr lang="en-US" sz="255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DF1E2E-3CC1-BE19-FB60-7021BE4451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53844" y="6266792"/>
            <a:ext cx="1799897" cy="1786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4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831789" y="841072"/>
            <a:ext cx="7649041" cy="1682789"/>
          </a:xfrm>
          <a:custGeom>
            <a:avLst/>
            <a:gdLst/>
            <a:ahLst/>
            <a:cxnLst/>
            <a:rect l="l" t="t" r="r" b="b"/>
            <a:pathLst>
              <a:path w="7649041" h="1682789">
                <a:moveTo>
                  <a:pt x="0" y="0"/>
                </a:moveTo>
                <a:lnTo>
                  <a:pt x="7649041" y="0"/>
                </a:lnTo>
                <a:lnTo>
                  <a:pt x="7649041" y="1682789"/>
                </a:lnTo>
                <a:lnTo>
                  <a:pt x="0" y="16827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34375" y="2988650"/>
            <a:ext cx="9380661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800" b="1" spc="-178">
                <a:solidFill>
                  <a:srgbClr val="EEB111"/>
                </a:solidFill>
                <a:ea typeface="+mn-lt"/>
                <a:cs typeface="+mn-lt"/>
                <a:sym typeface="Proxima Nova Bold"/>
              </a:rPr>
              <a:t>Invest in your future.</a:t>
            </a:r>
            <a:endParaRPr lang="en-US" sz="4800" i="1" spc="-178">
              <a:ea typeface="+mn-lt"/>
              <a:cs typeface="+mn-lt"/>
            </a:endParaRPr>
          </a:p>
          <a:p>
            <a:pPr marL="0" lvl="0" indent="0" algn="l">
              <a:lnSpc>
                <a:spcPts val="5300"/>
              </a:lnSpc>
              <a:spcBef>
                <a:spcPct val="0"/>
              </a:spcBef>
            </a:pPr>
            <a:endParaRPr lang="en-US" sz="5550" b="1" spc="-178">
              <a:solidFill>
                <a:srgbClr val="EEB111"/>
              </a:solidFill>
              <a:latin typeface="+mj-lt"/>
              <a:ea typeface="Proxima Nova Bold"/>
              <a:cs typeface="Proxima Nova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64322" y="6688989"/>
            <a:ext cx="6810767" cy="823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950" b="1" spc="-95">
                <a:solidFill>
                  <a:srgbClr val="FFFFFF"/>
                </a:solidFill>
                <a:ea typeface="+mn-lt"/>
                <a:cs typeface="+mn-lt"/>
                <a:sym typeface="Proxima Nova Bold"/>
              </a:rPr>
              <a:t>Investments that fit your plans</a:t>
            </a:r>
            <a:endParaRPr lang="en-US">
              <a:sym typeface="Proxima Nova Bold"/>
            </a:endParaRPr>
          </a:p>
          <a:p>
            <a:pPr>
              <a:lnSpc>
                <a:spcPts val="2820"/>
              </a:lnSpc>
            </a:pPr>
            <a:endParaRPr lang="en-US" sz="2950" b="1" spc="-95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64322" y="7147726"/>
            <a:ext cx="7914353" cy="784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50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Choose from Fixed-Term and Demand Investments, with convenient access through MIF Online and MIF Mobile.</a:t>
            </a:r>
            <a:endParaRPr lang="en-US">
              <a:sym typeface="Proxima Nova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834375" y="4594957"/>
            <a:ext cx="8560392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50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Your financial goals matter. With the </a:t>
            </a:r>
            <a:r>
              <a:rPr lang="en-US" sz="2550" u="none" strike="noStrike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Mission Investment Fund </a:t>
            </a:r>
            <a:r>
              <a:rPr lang="en-US" sz="2550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(MIF), your investments also help fund loans for ELCA congregations </a:t>
            </a:r>
            <a:r>
              <a:rPr lang="en-US" sz="2550" u="none" strike="noStrike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and </a:t>
            </a:r>
            <a:r>
              <a:rPr lang="en-US" sz="2550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ministries</a:t>
            </a:r>
            <a:r>
              <a:rPr lang="en-US" sz="2550" u="none" strike="noStrike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, </a:t>
            </a:r>
            <a:r>
              <a:rPr lang="en-US" sz="2550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supporting the places where people worship, find community and receive care</a:t>
            </a:r>
            <a:r>
              <a:rPr lang="en-US" sz="2550" u="none" strike="noStrike" spc="-82">
                <a:solidFill>
                  <a:srgbClr val="FFFFFF"/>
                </a:solidFill>
                <a:ea typeface="+mn-lt"/>
                <a:cs typeface="+mn-lt"/>
                <a:sym typeface="Proxima Nova"/>
              </a:rPr>
              <a:t>.</a:t>
            </a:r>
            <a:endParaRPr lang="en-US">
              <a:ea typeface="+mn-lt"/>
              <a:cs typeface="+mn-lt"/>
              <a:sym typeface="Proxima Nov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C405D4-59BB-96E7-E6E5-44C3019C56C0}"/>
              </a:ext>
            </a:extLst>
          </p:cNvPr>
          <p:cNvSpPr txBox="1"/>
          <p:nvPr/>
        </p:nvSpPr>
        <p:spPr>
          <a:xfrm>
            <a:off x="777240" y="8535188"/>
            <a:ext cx="6934200" cy="8771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550" b="1" i="0" u="none" strike="noStrike" baseline="0">
                <a:solidFill>
                  <a:srgbClr val="FFFFFF"/>
                </a:solidFill>
                <a:latin typeface="Calibri"/>
              </a:rPr>
              <a:t>Scan </a:t>
            </a:r>
            <a:r>
              <a:rPr lang="en-US" sz="2550" b="1">
                <a:solidFill>
                  <a:srgbClr val="FFFFFF"/>
                </a:solidFill>
                <a:latin typeface="Calibri"/>
              </a:rPr>
              <a:t>or visit </a:t>
            </a:r>
            <a:r>
              <a:rPr lang="en-US" sz="2550" b="1">
                <a:solidFill>
                  <a:srgbClr val="FFFFFF"/>
                </a:solidFill>
                <a:ea typeface="+mn-lt"/>
                <a:cs typeface="+mn-lt"/>
              </a:rPr>
              <a:t>mif.elca.org/personal-investments</a:t>
            </a:r>
            <a:r>
              <a:rPr lang="en-US" sz="2550" b="1">
                <a:solidFill>
                  <a:srgbClr val="FFFFFF"/>
                </a:solidFill>
                <a:latin typeface="Calibri"/>
              </a:rPr>
              <a:t> to</a:t>
            </a:r>
            <a:r>
              <a:rPr lang="en-US" sz="2550" b="1" i="0" u="none" strike="noStrike" baseline="0">
                <a:solidFill>
                  <a:srgbClr val="FFFFFF"/>
                </a:solidFill>
                <a:latin typeface="Calibri"/>
              </a:rPr>
              <a:t> explore MIF investments. </a:t>
            </a:r>
            <a:endParaRPr lang="en-US" b="1">
              <a:ea typeface="Calibri"/>
              <a:cs typeface="Calibri"/>
            </a:endParaRPr>
          </a:p>
        </p:txBody>
      </p:sp>
      <p:grpSp>
        <p:nvGrpSpPr>
          <p:cNvPr id="15" name="Group 3">
            <a:extLst>
              <a:ext uri="{FF2B5EF4-FFF2-40B4-BE49-F238E27FC236}">
                <a16:creationId xmlns:a16="http://schemas.microsoft.com/office/drawing/2014/main" id="{7E8094E1-21BA-24F0-4B10-DB5178F2AB41}"/>
              </a:ext>
            </a:extLst>
          </p:cNvPr>
          <p:cNvGrpSpPr/>
          <p:nvPr/>
        </p:nvGrpSpPr>
        <p:grpSpPr>
          <a:xfrm>
            <a:off x="11543925" y="-95751"/>
            <a:ext cx="8575065" cy="10367512"/>
            <a:chOff x="0" y="57150"/>
            <a:chExt cx="2258453" cy="3083486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760C4140-E152-B9C1-514B-22F91B85DF12}"/>
                </a:ext>
              </a:extLst>
            </p:cNvPr>
            <p:cNvSpPr/>
            <p:nvPr/>
          </p:nvSpPr>
          <p:spPr>
            <a:xfrm>
              <a:off x="0" y="81095"/>
              <a:ext cx="1776217" cy="3059540"/>
            </a:xfrm>
            <a:custGeom>
              <a:avLst/>
              <a:gdLst/>
              <a:ahLst/>
              <a:cxnLst/>
              <a:rect l="l" t="t" r="r" b="b"/>
              <a:pathLst>
                <a:path w="2258453" h="3140636">
                  <a:moveTo>
                    <a:pt x="0" y="0"/>
                  </a:moveTo>
                  <a:lnTo>
                    <a:pt x="2258453" y="0"/>
                  </a:lnTo>
                  <a:lnTo>
                    <a:pt x="2258453" y="3140636"/>
                  </a:lnTo>
                  <a:lnTo>
                    <a:pt x="0" y="3140636"/>
                  </a:lnTo>
                  <a:close/>
                </a:path>
              </a:pathLst>
            </a:custGeom>
            <a:solidFill>
              <a:srgbClr val="EEB11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B86B2262-3040-0898-E9A0-D2861C025954}"/>
                </a:ext>
              </a:extLst>
            </p:cNvPr>
            <p:cNvSpPr txBox="1"/>
            <p:nvPr/>
          </p:nvSpPr>
          <p:spPr>
            <a:xfrm>
              <a:off x="0" y="57150"/>
              <a:ext cx="2258453" cy="3083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40"/>
                </a:lnSpc>
              </a:pPr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336C3CE-C207-B999-D5F6-3F7D729677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29" t="9830" r="34263" b="-169"/>
          <a:stretch>
            <a:fillRect/>
          </a:stretch>
        </p:blipFill>
        <p:spPr>
          <a:xfrm>
            <a:off x="10560654" y="841891"/>
            <a:ext cx="7332216" cy="8137618"/>
          </a:xfrm>
          <a:prstGeom prst="rect">
            <a:avLst/>
          </a:prstGeom>
        </p:spPr>
      </p:pic>
      <p:grpSp>
        <p:nvGrpSpPr>
          <p:cNvPr id="31" name="Group 31"/>
          <p:cNvGrpSpPr/>
          <p:nvPr/>
        </p:nvGrpSpPr>
        <p:grpSpPr>
          <a:xfrm>
            <a:off x="10811755" y="6419909"/>
            <a:ext cx="1893132" cy="2170210"/>
            <a:chOff x="0" y="0"/>
            <a:chExt cx="510035" cy="57157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10035" cy="571578"/>
            </a:xfrm>
            <a:custGeom>
              <a:avLst/>
              <a:gdLst/>
              <a:ahLst/>
              <a:cxnLst/>
              <a:rect l="l" t="t" r="r" b="b"/>
              <a:pathLst>
                <a:path w="510035" h="571578">
                  <a:moveTo>
                    <a:pt x="0" y="0"/>
                  </a:moveTo>
                  <a:lnTo>
                    <a:pt x="510035" y="0"/>
                  </a:lnTo>
                  <a:lnTo>
                    <a:pt x="510035" y="571578"/>
                  </a:lnTo>
                  <a:lnTo>
                    <a:pt x="0" y="5715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57150"/>
              <a:ext cx="510035" cy="514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40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10811755" y="6305609"/>
            <a:ext cx="1927555" cy="2284510"/>
          </a:xfrm>
          <a:custGeom>
            <a:avLst/>
            <a:gdLst/>
            <a:ahLst/>
            <a:cxnLst/>
            <a:rect l="l" t="t" r="r" b="b"/>
            <a:pathLst>
              <a:path w="2570074" h="3046014">
                <a:moveTo>
                  <a:pt x="0" y="0"/>
                </a:moveTo>
                <a:lnTo>
                  <a:pt x="2570074" y="0"/>
                </a:lnTo>
                <a:lnTo>
                  <a:pt x="2570074" y="3046014"/>
                </a:lnTo>
                <a:lnTo>
                  <a:pt x="0" y="30460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477391" y="9062336"/>
            <a:ext cx="6395086" cy="407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62"/>
              </a:lnSpc>
              <a:spcBef>
                <a:spcPct val="0"/>
              </a:spcBef>
            </a:pPr>
            <a:r>
              <a:rPr lang="en-US" sz="3224" u="none" strike="noStrike" spc="-103">
                <a:solidFill>
                  <a:srgbClr val="FFFFFF">
                    <a:alpha val="69804"/>
                  </a:srgbClr>
                </a:solidFill>
                <a:latin typeface="+mj-lt"/>
                <a:ea typeface="Proxima Nova"/>
                <a:cs typeface="Proxima Nova"/>
                <a:sym typeface="Proxima Nova"/>
              </a:rPr>
              <a:t>MISSION INVESTMENT FUND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3FE138-2B2B-70E4-1578-8664E7758E27}"/>
              </a:ext>
            </a:extLst>
          </p:cNvPr>
          <p:cNvSpPr txBox="1"/>
          <p:nvPr/>
        </p:nvSpPr>
        <p:spPr>
          <a:xfrm>
            <a:off x="777240" y="3497580"/>
            <a:ext cx="91440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0" i="1" u="none" strike="noStrike" baseline="0">
                <a:solidFill>
                  <a:srgbClr val="EEB111"/>
                </a:solidFill>
                <a:latin typeface="Calibri"/>
              </a:rPr>
              <a:t>Help build something meaningful.</a:t>
            </a:r>
            <a:endParaRPr lang="en-US"/>
          </a:p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FC5AF7-3BB2-6EF8-2FA4-0B5B2B2140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4700" y="6827520"/>
            <a:ext cx="1691640" cy="1661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B0E385A48CFC4ABF9239FB33132D82" ma:contentTypeVersion="14" ma:contentTypeDescription="Create a new document." ma:contentTypeScope="" ma:versionID="f652accc2938ab21bd5e6216b8bf3a34">
  <xsd:schema xmlns:xsd="http://www.w3.org/2001/XMLSchema" xmlns:xs="http://www.w3.org/2001/XMLSchema" xmlns:p="http://schemas.microsoft.com/office/2006/metadata/properties" xmlns:ns2="c1046857-c037-4817-beac-8345b7cc7133" xmlns:ns3="9c21de2b-589d-47b8-99d2-62abbd24f426" targetNamespace="http://schemas.microsoft.com/office/2006/metadata/properties" ma:root="true" ma:fieldsID="77209165195ca61951f55ed2037cfca8" ns2:_="" ns3:_="">
    <xsd:import namespace="c1046857-c037-4817-beac-8345b7cc7133"/>
    <xsd:import namespace="9c21de2b-589d-47b8-99d2-62abbd24f4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Thumbnai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046857-c037-4817-beac-8345b7cc71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059a39c-917c-4ba5-a340-17ecc75646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Thumbnail" ma:index="21" nillable="true" ma:displayName="Thumbnail" ma:format="Thumbnail" ma:internalName="Thumbnail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1de2b-589d-47b8-99d2-62abbd24f42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551ac0e-5be4-4e1b-a14f-415bff5062d1}" ma:internalName="TaxCatchAll" ma:showField="CatchAllData" ma:web="9c21de2b-589d-47b8-99d2-62abbd24f4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046857-c037-4817-beac-8345b7cc7133">
      <Terms xmlns="http://schemas.microsoft.com/office/infopath/2007/PartnerControls"/>
    </lcf76f155ced4ddcb4097134ff3c332f>
    <TaxCatchAll xmlns="9c21de2b-589d-47b8-99d2-62abbd24f426" xsi:nil="true"/>
    <Thumbnail xmlns="c1046857-c037-4817-beac-8345b7cc7133" xsi:nil="true"/>
  </documentManagement>
</p:properties>
</file>

<file path=customXml/itemProps1.xml><?xml version="1.0" encoding="utf-8"?>
<ds:datastoreItem xmlns:ds="http://schemas.openxmlformats.org/officeDocument/2006/customXml" ds:itemID="{1BD76ECF-5656-49A3-85D8-823ED84438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5567AE-02E0-446B-93BE-A203EF1D6AE4}">
  <ds:schemaRefs>
    <ds:schemaRef ds:uri="9c21de2b-589d-47b8-99d2-62abbd24f426"/>
    <ds:schemaRef ds:uri="c1046857-c037-4817-beac-8345b7cc713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725F64C-E87D-4859-A0AC-1BD956C33E39}">
  <ds:schemaRefs>
    <ds:schemaRef ds:uri="9c21de2b-589d-47b8-99d2-62abbd24f426"/>
    <ds:schemaRef ds:uri="c1046857-c037-4817-beac-8345b7cc713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Macintosh PowerPoint</Application>
  <PresentationFormat>Custom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Proxima Nova Bold</vt:lpstr>
      <vt:lpstr>Arial</vt:lpstr>
      <vt:lpstr>Proxima Nova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Synod Assembly 2025 Slide Updates</dc:title>
  <cp:lastModifiedBy>Matt Fast</cp:lastModifiedBy>
  <cp:revision>8</cp:revision>
  <dcterms:created xsi:type="dcterms:W3CDTF">2006-08-16T00:00:00Z</dcterms:created>
  <dcterms:modified xsi:type="dcterms:W3CDTF">2026-10-08T20:59:07Z</dcterms:modified>
  <dc:identifier>DAGi2ZtmTDc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0x010100FBB0E385A48CFC4ABF9239FB33132D82</vt:lpwstr>
  </property>
  <property fmtid="{D5CDD505-2E9C-101B-9397-08002B2CF9AE}" pid="3" name="MediaServiceImageTags">
    <vt:lpwstr/>
  </property>
</Properties>
</file>