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6" r:id="rId5"/>
    <p:sldId id="316" r:id="rId6"/>
    <p:sldId id="349" r:id="rId7"/>
    <p:sldId id="319" r:id="rId8"/>
    <p:sldId id="342" r:id="rId9"/>
    <p:sldId id="343" r:id="rId10"/>
    <p:sldId id="320" r:id="rId11"/>
    <p:sldId id="324" r:id="rId12"/>
    <p:sldId id="326" r:id="rId13"/>
    <p:sldId id="327" r:id="rId14"/>
    <p:sldId id="328" r:id="rId15"/>
    <p:sldId id="333" r:id="rId16"/>
    <p:sldId id="331" r:id="rId17"/>
    <p:sldId id="332" r:id="rId18"/>
    <p:sldId id="347" r:id="rId19"/>
    <p:sldId id="348" r:id="rId20"/>
    <p:sldId id="335" r:id="rId21"/>
    <p:sldId id="338" r:id="rId22"/>
    <p:sldId id="350" r:id="rId23"/>
    <p:sldId id="334" r:id="rId24"/>
    <p:sldId id="345" r:id="rId25"/>
    <p:sldId id="351" r:id="rId26"/>
    <p:sldId id="339" r:id="rId27"/>
  </p:sldIdLst>
  <p:sldSz cx="9144000" cy="6858000" type="screen4x3"/>
  <p:notesSz cx="6797675" cy="9926638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C288"/>
    <a:srgbClr val="095117"/>
    <a:srgbClr val="BDDF9C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46F7BD-0311-A613-9F6B-7585FAC686C4}" v="17" dt="2026-09-07T14:01:26.293"/>
    <p1510:client id="{48DB59CE-8C12-0971-780F-420E44D6C343}" v="417" dt="2026-09-06T14:50:43.904"/>
    <p1510:client id="{829B5A9B-70B8-4915-95FC-1F8F985799D0}" v="20" dt="2026-09-06T14:58:12.905"/>
    <p1510:client id="{8A408B1B-7C40-9D0A-A221-12E38AECEF7D}" v="47" dt="2026-09-07T10:57:33.898"/>
    <p1510:client id="{8CC28980-FAF6-42AA-A0B2-C57F86C668FC}" v="1" dt="2026-09-06T18:48:17.2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43"/>
  </p:normalViewPr>
  <p:slideViewPr>
    <p:cSldViewPr snapToGrid="0">
      <p:cViewPr varScale="1">
        <p:scale>
          <a:sx n="100" d="100"/>
          <a:sy n="100" d="100"/>
        </p:scale>
        <p:origin x="186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041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06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545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411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0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92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54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733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199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84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194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525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nele.vanbosch@virgomaria.be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e.vermeiren@virgomaria.be" TargetMode="External"/><Relationship Id="rId5" Type="http://schemas.openxmlformats.org/officeDocument/2006/relationships/hyperlink" Target="mailto:Noemie.torfs@virgomaria.be" TargetMode="External"/><Relationship Id="rId4" Type="http://schemas.openxmlformats.org/officeDocument/2006/relationships/hyperlink" Target="mailto:Lotte.dutoit@virgomaria.be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DBF50F6-DD88-4D9F-B7D3-79B989980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6BBDC2-6929-469E-B7C4-A03E77BF9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4BDE570-FFC0-1B4A-EF96-4AAB75BBAC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5434228"/>
            <a:ext cx="7980565" cy="775845"/>
          </a:xfrm>
        </p:spPr>
        <p:txBody>
          <a:bodyPr anchor="ctr">
            <a:normAutofit/>
          </a:bodyPr>
          <a:lstStyle/>
          <a:p>
            <a:pPr algn="l"/>
            <a:r>
              <a:rPr lang="nl-BE" sz="3500">
                <a:solidFill>
                  <a:schemeClr val="tx2"/>
                </a:solidFill>
              </a:rPr>
              <a:t>Welkom in 3L!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344E6B5-C9F5-4338-9E33-003B12373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 flipH="1">
            <a:off x="-446669" y="442100"/>
            <a:ext cx="2514948" cy="1630750"/>
            <a:chOff x="-305" y="-4155"/>
            <a:chExt cx="2514948" cy="2174333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0B0F8D-9E81-4DE8-95D5-1A26E9390D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30BA43A-83E9-4C67-92A6-F247FB3700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2F3A0CC-EBFE-405D-B0C0-27DE361ED5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F2E853E-B55A-4FFD-B90E-6FB4F31BD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Afbeelding 4" descr="Afbeelding met Lettertype, handschrift, kalligrafie, symbool&#10;&#10;Automatisch gegenereerde beschrijving">
            <a:extLst>
              <a:ext uri="{FF2B5EF4-FFF2-40B4-BE49-F238E27FC236}">
                <a16:creationId xmlns:a16="http://schemas.microsoft.com/office/drawing/2014/main" id="{3613F48B-9378-E19E-EFD1-9651ADAF1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820" y="445153"/>
            <a:ext cx="6928360" cy="358542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FDFEDBF7-8E2C-46B8-9095-AE1D77E21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6847914" y="4560733"/>
            <a:ext cx="2296085" cy="2297266"/>
            <a:chOff x="-305" y="-1"/>
            <a:chExt cx="3832880" cy="2876136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0202872-FBB0-4F11-BC49-9FB400B212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DEB2F40-D411-4D44-9638-AE0342C7F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07F7D91-A991-4196-AF73-327E04B56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78739A9-E67C-40E5-9468-0A68AEC54E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Subtitle 6">
            <a:extLst>
              <a:ext uri="{FF2B5EF4-FFF2-40B4-BE49-F238E27FC236}">
                <a16:creationId xmlns:a16="http://schemas.microsoft.com/office/drawing/2014/main" id="{358A34F2-2CB8-5AEC-0014-C82F9FCDFA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478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73AD41DB-DF9F-49BC-85AE-6AB1840A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876326-2B84-401F-9B4D-86ECDE214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669978"/>
            <a:ext cx="3293268" cy="1173700"/>
          </a:xfrm>
        </p:spPr>
        <p:txBody>
          <a:bodyPr anchor="t">
            <a:normAutofit/>
          </a:bodyPr>
          <a:lstStyle/>
          <a:p>
            <a:r>
              <a:rPr lang="en-US" sz="3500" err="1">
                <a:solidFill>
                  <a:schemeClr val="bg1"/>
                </a:solidFill>
                <a:cs typeface="Calibri Light"/>
              </a:rPr>
              <a:t>Derde</a:t>
            </a:r>
            <a:r>
              <a:rPr lang="en-US" sz="3500">
                <a:solidFill>
                  <a:schemeClr val="bg1"/>
                </a:solidFill>
                <a:cs typeface="Calibri Light"/>
              </a:rPr>
              <a:t> </a:t>
            </a:r>
            <a:r>
              <a:rPr lang="en-US" sz="3500" err="1">
                <a:solidFill>
                  <a:schemeClr val="bg1"/>
                </a:solidFill>
                <a:cs typeface="Calibri Light"/>
              </a:rPr>
              <a:t>leerjaar</a:t>
            </a:r>
            <a:endParaRPr lang="en-US" sz="3500">
              <a:solidFill>
                <a:schemeClr val="bg1"/>
              </a:solidFill>
              <a:cs typeface="Calibri Light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7F484C9-E64F-4E50-BC48-DC16D7C45E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19" b="15006"/>
          <a:stretch/>
        </p:blipFill>
        <p:spPr>
          <a:xfrm>
            <a:off x="20" y="-1"/>
            <a:ext cx="9143980" cy="3984912"/>
          </a:xfrm>
          <a:custGeom>
            <a:avLst/>
            <a:gdLst/>
            <a:ahLst/>
            <a:cxnLst/>
            <a:rect l="l" t="t" r="r" b="b"/>
            <a:pathLst>
              <a:path w="12192000" h="3984912">
                <a:moveTo>
                  <a:pt x="0" y="0"/>
                </a:moveTo>
                <a:lnTo>
                  <a:pt x="12192000" y="0"/>
                </a:lnTo>
                <a:lnTo>
                  <a:pt x="12192000" y="566059"/>
                </a:lnTo>
                <a:lnTo>
                  <a:pt x="12192000" y="794037"/>
                </a:lnTo>
                <a:lnTo>
                  <a:pt x="12192000" y="2336800"/>
                </a:lnTo>
                <a:lnTo>
                  <a:pt x="12192000" y="2631227"/>
                </a:lnTo>
                <a:lnTo>
                  <a:pt x="12192000" y="3908712"/>
                </a:lnTo>
                <a:lnTo>
                  <a:pt x="9439275" y="3984912"/>
                </a:lnTo>
                <a:lnTo>
                  <a:pt x="5572127" y="3737262"/>
                </a:lnTo>
                <a:lnTo>
                  <a:pt x="0" y="3908712"/>
                </a:lnTo>
                <a:lnTo>
                  <a:pt x="0" y="2631227"/>
                </a:lnTo>
                <a:lnTo>
                  <a:pt x="0" y="2336800"/>
                </a:lnTo>
                <a:lnTo>
                  <a:pt x="0" y="794037"/>
                </a:lnTo>
                <a:lnTo>
                  <a:pt x="0" y="566059"/>
                </a:lnTo>
                <a:close/>
              </a:path>
            </a:pathLst>
          </a:cu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A4AE1828-51FD-4AD7-BCF6-9AF5C696C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9144000" cy="757168"/>
            <a:chOff x="0" y="2959818"/>
            <a:chExt cx="12192000" cy="757168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542C7CD-02BE-4ADE-8D2F-DFB759D71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840A04EE-8E37-4C28-B09B-A9593A4AA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3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BD461-B068-421A-AAA0-E9FB2E19C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8150" y="4669978"/>
            <a:ext cx="4269581" cy="19441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200" err="1">
                <a:solidFill>
                  <a:schemeClr val="bg1">
                    <a:alpha val="80000"/>
                  </a:schemeClr>
                </a:solidFill>
                <a:cs typeface="Calibri"/>
              </a:rPr>
              <a:t>Juf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cs typeface="Calibri"/>
              </a:rPr>
              <a:t> Lotte, </a:t>
            </a:r>
            <a:r>
              <a:rPr lang="en-US" sz="1200" err="1">
                <a:solidFill>
                  <a:schemeClr val="bg1">
                    <a:alpha val="80000"/>
                  </a:schemeClr>
                </a:solidFill>
                <a:cs typeface="Calibri"/>
              </a:rPr>
              <a:t>juf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cs typeface="Calibri"/>
              </a:rPr>
              <a:t> Noemie </a:t>
            </a:r>
            <a:r>
              <a:rPr lang="en-US" sz="1200" err="1">
                <a:solidFill>
                  <a:schemeClr val="bg1">
                    <a:alpha val="80000"/>
                  </a:schemeClr>
                </a:solidFill>
                <a:cs typeface="Calibri"/>
              </a:rPr>
              <a:t>en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cs typeface="Calibri"/>
              </a:rPr>
              <a:t> </a:t>
            </a:r>
            <a:r>
              <a:rPr lang="en-US" sz="1200" err="1">
                <a:solidFill>
                  <a:schemeClr val="bg1">
                    <a:alpha val="80000"/>
                  </a:schemeClr>
                </a:solidFill>
                <a:cs typeface="Calibri"/>
              </a:rPr>
              <a:t>juf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cs typeface="Calibri"/>
              </a:rPr>
              <a:t> Nele</a:t>
            </a:r>
            <a:endParaRPr lang="en-US" sz="1200">
              <a:solidFill>
                <a:schemeClr val="bg1">
                  <a:alpha val="80000"/>
                </a:schemeClr>
              </a:solidFill>
              <a:ea typeface="Calibri"/>
              <a:cs typeface="Calibri"/>
            </a:endParaRPr>
          </a:p>
          <a:p>
            <a:r>
              <a:rPr lang="en-US" sz="1200" err="1">
                <a:solidFill>
                  <a:schemeClr val="bg1">
                    <a:alpha val="80000"/>
                  </a:schemeClr>
                </a:solidFill>
                <a:cs typeface="Calibri"/>
              </a:rPr>
              <a:t>Drie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cs typeface="Calibri"/>
              </a:rPr>
              <a:t>  </a:t>
            </a:r>
            <a:r>
              <a:rPr lang="en-US" sz="1200" err="1">
                <a:solidFill>
                  <a:schemeClr val="bg1">
                    <a:alpha val="80000"/>
                  </a:schemeClr>
                </a:solidFill>
                <a:cs typeface="Calibri"/>
              </a:rPr>
              <a:t>klassen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cs typeface="Calibri"/>
              </a:rPr>
              <a:t> </a:t>
            </a:r>
            <a:endParaRPr lang="en-US" sz="1200">
              <a:solidFill>
                <a:schemeClr val="bg1">
                  <a:alpha val="80000"/>
                </a:schemeClr>
              </a:solidFill>
              <a:ea typeface="Calibri"/>
              <a:cs typeface="Calibri"/>
            </a:endParaRPr>
          </a:p>
          <a:p>
            <a:r>
              <a:rPr lang="en-US" sz="1200">
                <a:solidFill>
                  <a:schemeClr val="bg1">
                    <a:alpha val="80000"/>
                  </a:schemeClr>
                </a:solidFill>
                <a:cs typeface="Calibri"/>
              </a:rPr>
              <a:t>We </a:t>
            </a:r>
            <a:r>
              <a:rPr lang="en-US" sz="1200" err="1">
                <a:solidFill>
                  <a:schemeClr val="bg1">
                    <a:alpha val="80000"/>
                  </a:schemeClr>
                </a:solidFill>
                <a:cs typeface="Calibri"/>
              </a:rPr>
              <a:t>bespreken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cs typeface="Calibri"/>
              </a:rPr>
              <a:t> </a:t>
            </a:r>
            <a:r>
              <a:rPr lang="en-US" sz="1200" err="1">
                <a:solidFill>
                  <a:schemeClr val="bg1">
                    <a:alpha val="80000"/>
                  </a:schemeClr>
                </a:solidFill>
                <a:cs typeface="Calibri"/>
              </a:rPr>
              <a:t>regelmatig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cs typeface="Calibri"/>
              </a:rPr>
              <a:t> </a:t>
            </a:r>
            <a:r>
              <a:rPr lang="en-US" sz="1200" err="1">
                <a:solidFill>
                  <a:schemeClr val="bg1">
                    <a:alpha val="80000"/>
                  </a:schemeClr>
                </a:solidFill>
                <a:cs typeface="Calibri"/>
              </a:rPr>
              <a:t>onze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cs typeface="Calibri"/>
              </a:rPr>
              <a:t> </a:t>
            </a:r>
            <a:r>
              <a:rPr lang="en-US" sz="1200" err="1">
                <a:solidFill>
                  <a:schemeClr val="bg1">
                    <a:alpha val="80000"/>
                  </a:schemeClr>
                </a:solidFill>
                <a:cs typeface="Calibri"/>
              </a:rPr>
              <a:t>weekplanning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cs typeface="Calibri"/>
              </a:rPr>
              <a:t>.</a:t>
            </a:r>
            <a:endParaRPr lang="en-US" sz="1200">
              <a:solidFill>
                <a:schemeClr val="bg1">
                  <a:alpha val="80000"/>
                </a:schemeClr>
              </a:solidFill>
              <a:ea typeface="Calibri"/>
              <a:cs typeface="Calibri"/>
            </a:endParaRPr>
          </a:p>
          <a:p>
            <a:r>
              <a:rPr lang="en-US" sz="1200" err="1">
                <a:solidFill>
                  <a:schemeClr val="bg1">
                    <a:alpha val="80000"/>
                  </a:schemeClr>
                </a:solidFill>
                <a:cs typeface="Calibri"/>
              </a:rPr>
              <a:t>Te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cs typeface="Calibri"/>
              </a:rPr>
              <a:t> </a:t>
            </a:r>
            <a:r>
              <a:rPr lang="en-US" sz="1200" err="1">
                <a:solidFill>
                  <a:schemeClr val="bg1">
                    <a:alpha val="80000"/>
                  </a:schemeClr>
                </a:solidFill>
                <a:cs typeface="Calibri"/>
              </a:rPr>
              <a:t>leren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cs typeface="Calibri"/>
              </a:rPr>
              <a:t> lessen </a:t>
            </a:r>
            <a:r>
              <a:rPr lang="en-US" sz="1200" err="1">
                <a:solidFill>
                  <a:schemeClr val="bg1">
                    <a:alpha val="80000"/>
                  </a:schemeClr>
                </a:solidFill>
                <a:cs typeface="Calibri"/>
              </a:rPr>
              <a:t>en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cs typeface="Calibri"/>
              </a:rPr>
              <a:t> </a:t>
            </a:r>
            <a:r>
              <a:rPr lang="en-US" sz="1200" err="1">
                <a:solidFill>
                  <a:schemeClr val="bg1">
                    <a:alpha val="80000"/>
                  </a:schemeClr>
                </a:solidFill>
                <a:cs typeface="Calibri"/>
              </a:rPr>
              <a:t>toetsen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cs typeface="Calibri"/>
              </a:rPr>
              <a:t> </a:t>
            </a:r>
            <a:r>
              <a:rPr lang="en-US" sz="1200" err="1">
                <a:solidFill>
                  <a:schemeClr val="bg1">
                    <a:alpha val="80000"/>
                  </a:schemeClr>
                </a:solidFill>
                <a:cs typeface="Calibri"/>
              </a:rPr>
              <a:t>zijn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cs typeface="Calibri"/>
              </a:rPr>
              <a:t> </a:t>
            </a:r>
            <a:r>
              <a:rPr lang="en-US" sz="1200" err="1">
                <a:solidFill>
                  <a:schemeClr val="bg1">
                    <a:alpha val="80000"/>
                  </a:schemeClr>
                </a:solidFill>
                <a:cs typeface="Calibri"/>
              </a:rPr>
              <a:t>hetzelfde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cs typeface="Calibri"/>
              </a:rPr>
              <a:t>.</a:t>
            </a:r>
            <a:endParaRPr lang="en-US" sz="1200">
              <a:solidFill>
                <a:schemeClr val="bg1">
                  <a:alpha val="80000"/>
                </a:schemeClr>
              </a:solidFill>
              <a:ea typeface="Calibri"/>
              <a:cs typeface="Calibri"/>
            </a:endParaRPr>
          </a:p>
          <a:p>
            <a:r>
              <a:rPr lang="en-US" sz="1200" err="1">
                <a:solidFill>
                  <a:schemeClr val="bg1">
                    <a:alpha val="80000"/>
                  </a:schemeClr>
                </a:solidFill>
                <a:cs typeface="Calibri"/>
              </a:rPr>
              <a:t>Dinsdag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cs typeface="Calibri"/>
              </a:rPr>
              <a:t>- </a:t>
            </a:r>
            <a:r>
              <a:rPr lang="en-US" sz="1200" err="1">
                <a:solidFill>
                  <a:schemeClr val="bg1">
                    <a:alpha val="80000"/>
                  </a:schemeClr>
                </a:solidFill>
                <a:cs typeface="Calibri"/>
              </a:rPr>
              <a:t>en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cs typeface="Calibri"/>
              </a:rPr>
              <a:t> </a:t>
            </a:r>
            <a:r>
              <a:rPr lang="en-US" sz="1200" err="1">
                <a:solidFill>
                  <a:schemeClr val="bg1">
                    <a:alpha val="80000"/>
                  </a:schemeClr>
                </a:solidFill>
                <a:cs typeface="Calibri"/>
              </a:rPr>
              <a:t>vrijdagnamiddag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cs typeface="Calibri"/>
              </a:rPr>
              <a:t> </a:t>
            </a:r>
            <a:r>
              <a:rPr lang="en-US" sz="1200" err="1">
                <a:solidFill>
                  <a:schemeClr val="bg1">
                    <a:alpha val="80000"/>
                  </a:schemeClr>
                </a:solidFill>
                <a:cs typeface="Calibri"/>
              </a:rPr>
              <a:t>juf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cs typeface="Calibri"/>
              </a:rPr>
              <a:t> Sofie in 3LA.</a:t>
            </a:r>
            <a:endParaRPr lang="en-US" sz="1200">
              <a:solidFill>
                <a:schemeClr val="bg1">
                  <a:alpha val="80000"/>
                </a:schemeClr>
              </a:solidFill>
              <a:ea typeface="Calibri"/>
              <a:cs typeface="Calibri"/>
            </a:endParaRPr>
          </a:p>
          <a:p>
            <a:r>
              <a:rPr lang="en-US" sz="1200">
                <a:solidFill>
                  <a:schemeClr val="bg1">
                    <a:alpha val="80000"/>
                  </a:schemeClr>
                </a:solidFill>
                <a:ea typeface="Calibri"/>
                <a:cs typeface="Calibri"/>
              </a:rPr>
              <a:t>Zorg: </a:t>
            </a:r>
            <a:r>
              <a:rPr lang="en-US" sz="1200" err="1">
                <a:solidFill>
                  <a:schemeClr val="bg1">
                    <a:alpha val="80000"/>
                  </a:schemeClr>
                </a:solidFill>
                <a:ea typeface="Calibri"/>
                <a:cs typeface="Calibri"/>
              </a:rPr>
              <a:t>juf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ea typeface="Calibri"/>
                <a:cs typeface="Calibri"/>
              </a:rPr>
              <a:t> Sofie</a:t>
            </a:r>
          </a:p>
          <a:p>
            <a:pPr marL="0" indent="0">
              <a:buNone/>
            </a:pPr>
            <a:endParaRPr lang="en-US" sz="1200">
              <a:solidFill>
                <a:srgbClr val="FFFFFF">
                  <a:alpha val="80000"/>
                </a:srgbClr>
              </a:solidFill>
              <a:ea typeface="Calibri" panose="020F0502020204030204"/>
              <a:cs typeface="Calibri"/>
            </a:endParaRPr>
          </a:p>
          <a:p>
            <a:endParaRPr lang="en-US" sz="1200">
              <a:solidFill>
                <a:srgbClr val="FFFFFF">
                  <a:alpha val="80000"/>
                </a:srgbClr>
              </a:solidFill>
              <a:ea typeface="Calibri" panose="020F0502020204030204"/>
              <a:cs typeface="Calibri"/>
            </a:endParaRPr>
          </a:p>
          <a:p>
            <a:endParaRPr lang="en-US" sz="1200">
              <a:solidFill>
                <a:srgbClr val="FFFFFF">
                  <a:alpha val="80000"/>
                </a:srgbClr>
              </a:solidFill>
              <a:ea typeface="Calibri" panose="020F0502020204030204"/>
              <a:cs typeface="Calibri"/>
            </a:endParaRPr>
          </a:p>
          <a:p>
            <a:endParaRPr lang="en-US" sz="1200">
              <a:solidFill>
                <a:srgbClr val="FFFFFF">
                  <a:alpha val="80000"/>
                </a:srgbClr>
              </a:solidFill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549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8824632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C83235-17DD-61C2-8F33-B8A8EB2FA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775" y="609597"/>
            <a:ext cx="7044316" cy="1330841"/>
          </a:xfrm>
        </p:spPr>
        <p:txBody>
          <a:bodyPr>
            <a:normAutofit/>
          </a:bodyPr>
          <a:lstStyle/>
          <a:p>
            <a:r>
              <a:rPr lang="en-US">
                <a:ea typeface="Calibri Light"/>
                <a:cs typeface="Calibri Light"/>
              </a:rPr>
              <a:t>Nieuw </a:t>
            </a:r>
            <a:r>
              <a:rPr lang="en-US" err="1">
                <a:ea typeface="Calibri Light"/>
                <a:cs typeface="Calibri Light"/>
              </a:rPr>
              <a:t>leerplan</a:t>
            </a:r>
            <a:r>
              <a:rPr lang="en-US">
                <a:ea typeface="Calibri Light"/>
                <a:cs typeface="Calibri Light"/>
              </a:rPr>
              <a:t>: op </a:t>
            </a:r>
            <a:r>
              <a:rPr lang="en-US" err="1">
                <a:ea typeface="Calibri Light"/>
                <a:cs typeface="Calibri Light"/>
              </a:rPr>
              <a:t>stap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BFA46-9F66-C19F-685E-F78B47B19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775" y="2198362"/>
            <a:ext cx="3719225" cy="39177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700" err="1">
                <a:ea typeface="Calibri"/>
                <a:cs typeface="Calibri"/>
              </a:rPr>
              <a:t>Nieuwe</a:t>
            </a:r>
            <a:r>
              <a:rPr lang="en-US" sz="1700">
                <a:ea typeface="Calibri"/>
                <a:cs typeface="Calibri"/>
              </a:rPr>
              <a:t> </a:t>
            </a:r>
            <a:r>
              <a:rPr lang="en-US" sz="1700" err="1">
                <a:ea typeface="Calibri"/>
                <a:cs typeface="Calibri"/>
              </a:rPr>
              <a:t>methode</a:t>
            </a:r>
            <a:r>
              <a:rPr lang="en-US" sz="1700">
                <a:ea typeface="Calibri"/>
                <a:cs typeface="Calibri"/>
              </a:rPr>
              <a:t> </a:t>
            </a:r>
            <a:r>
              <a:rPr lang="en-US" sz="1700" err="1">
                <a:ea typeface="Calibri"/>
                <a:cs typeface="Calibri"/>
              </a:rPr>
              <a:t>voor</a:t>
            </a:r>
            <a:r>
              <a:rPr lang="en-US" sz="1700">
                <a:ea typeface="Calibri"/>
                <a:cs typeface="Calibri"/>
              </a:rPr>
              <a:t> </a:t>
            </a:r>
            <a:r>
              <a:rPr lang="en-US" sz="1700" err="1">
                <a:ea typeface="Calibri"/>
                <a:cs typeface="Calibri"/>
              </a:rPr>
              <a:t>Nederlands</a:t>
            </a:r>
            <a:r>
              <a:rPr lang="en-US" sz="1700">
                <a:ea typeface="Calibri"/>
                <a:cs typeface="Calibri"/>
              </a:rPr>
              <a:t>, spelling, wero </a:t>
            </a:r>
            <a:r>
              <a:rPr lang="en-US" sz="1700" err="1">
                <a:ea typeface="Calibri"/>
                <a:cs typeface="Calibri"/>
              </a:rPr>
              <a:t>en</a:t>
            </a:r>
            <a:r>
              <a:rPr lang="en-US" sz="1700">
                <a:ea typeface="Calibri"/>
                <a:cs typeface="Calibri"/>
              </a:rPr>
              <a:t> </a:t>
            </a:r>
            <a:r>
              <a:rPr lang="en-US" sz="1700" err="1">
                <a:ea typeface="Calibri"/>
                <a:cs typeface="Calibri"/>
              </a:rPr>
              <a:t>godsdienst</a:t>
            </a:r>
            <a:r>
              <a:rPr lang="en-US" sz="1700">
                <a:ea typeface="Calibri"/>
                <a:cs typeface="Calibri"/>
              </a:rPr>
              <a:t>.</a:t>
            </a:r>
          </a:p>
          <a:p>
            <a:r>
              <a:rPr lang="en-US" sz="1700">
                <a:ea typeface="Calibri"/>
                <a:cs typeface="Calibri"/>
              </a:rPr>
              <a:t>Veel </a:t>
            </a:r>
            <a:r>
              <a:rPr lang="en-US" sz="1700" err="1">
                <a:ea typeface="Calibri"/>
                <a:cs typeface="Calibri"/>
              </a:rPr>
              <a:t>kennis</a:t>
            </a:r>
            <a:r>
              <a:rPr lang="en-US" sz="1700">
                <a:ea typeface="Calibri"/>
                <a:cs typeface="Calibri"/>
              </a:rPr>
              <a:t> </a:t>
            </a:r>
            <a:r>
              <a:rPr lang="en-US" sz="1700" err="1">
                <a:ea typeface="Calibri"/>
                <a:cs typeface="Calibri"/>
              </a:rPr>
              <a:t>en</a:t>
            </a:r>
            <a:r>
              <a:rPr lang="en-US" sz="1700">
                <a:ea typeface="Calibri"/>
                <a:cs typeface="Calibri"/>
              </a:rPr>
              <a:t> </a:t>
            </a:r>
            <a:r>
              <a:rPr lang="en-US" sz="1700" err="1">
                <a:ea typeface="Calibri"/>
                <a:cs typeface="Calibri"/>
              </a:rPr>
              <a:t>woordenschat</a:t>
            </a:r>
            <a:r>
              <a:rPr lang="en-US" sz="1700">
                <a:ea typeface="Calibri"/>
                <a:cs typeface="Calibri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7F78FF-C970-9885-9C83-DF51D2892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525" y="3241344"/>
            <a:ext cx="3591379" cy="1643055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036218" y="6209414"/>
            <a:ext cx="5107781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26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peelgoedgetallen van plastic">
            <a:extLst>
              <a:ext uri="{FF2B5EF4-FFF2-40B4-BE49-F238E27FC236}">
                <a16:creationId xmlns:a16="http://schemas.microsoft.com/office/drawing/2014/main" id="{CD9AF15B-559A-4EE0-B7D2-BF315F0066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91" r="19091"/>
          <a:stretch/>
        </p:blipFill>
        <p:spPr>
          <a:xfrm>
            <a:off x="20" y="10"/>
            <a:ext cx="9143980" cy="6857989"/>
          </a:xfrm>
          <a:prstGeom prst="rect">
            <a:avLst/>
          </a:prstGeom>
        </p:spPr>
      </p:pic>
      <p:sp>
        <p:nvSpPr>
          <p:cNvPr id="27" name="Rectangle 29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6"/>
            <a:ext cx="5398329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4497F3-D8E5-4ED9-A0AA-DB0A51B7D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103" y="640263"/>
            <a:ext cx="4964858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500" err="1"/>
              <a:t>wiskunde</a:t>
            </a:r>
            <a:endParaRPr lang="en-US" sz="35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AD013B-ECDA-4ECD-8ED7-2BEF7C17A20E}"/>
              </a:ext>
            </a:extLst>
          </p:cNvPr>
          <p:cNvSpPr txBox="1"/>
          <p:nvPr/>
        </p:nvSpPr>
        <p:spPr>
          <a:xfrm>
            <a:off x="445581" y="2121763"/>
            <a:ext cx="4965379" cy="377301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/>
              <a:t>Instaples in spelvorm​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/>
              <a:t>10 lessen met </a:t>
            </a:r>
            <a:r>
              <a:rPr lang="en-US" sz="2100" err="1"/>
              <a:t>nieuwe</a:t>
            </a:r>
            <a:r>
              <a:rPr lang="en-US" sz="2100"/>
              <a:t> </a:t>
            </a:r>
            <a:r>
              <a:rPr lang="en-US" sz="2100" err="1"/>
              <a:t>leerstof</a:t>
            </a:r>
            <a:r>
              <a:rPr lang="en-US" sz="2100"/>
              <a:t>​, dit </a:t>
            </a:r>
            <a:r>
              <a:rPr lang="en-US" sz="2100" err="1"/>
              <a:t>bouwt</a:t>
            </a:r>
            <a:r>
              <a:rPr lang="en-US" sz="2100"/>
              <a:t> </a:t>
            </a:r>
            <a:r>
              <a:rPr lang="en-US" sz="2100" err="1"/>
              <a:t>verder</a:t>
            </a:r>
            <a:r>
              <a:rPr lang="en-US" sz="2100"/>
              <a:t> op het 2de </a:t>
            </a:r>
            <a:r>
              <a:rPr lang="en-US" sz="2100" err="1"/>
              <a:t>leerjaar</a:t>
            </a:r>
            <a:endParaRPr lang="en-US" sz="2100" err="1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/>
              <a:t>Herhalingsles​</a:t>
            </a:r>
            <a:endParaRPr lang="en-US" sz="2100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/>
              <a:t>Toets​</a:t>
            </a:r>
            <a:endParaRPr lang="en-US" sz="2100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/>
              <a:t>Remediëring en verrijking​</a:t>
            </a:r>
            <a:endParaRPr lang="en-US" sz="21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8931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7200E8-99AC-5A60-E1AA-BE710ECB3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>
                <a:cs typeface="Calibri Light"/>
              </a:rPr>
              <a:t>Wiskunde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393F05-BB7D-F919-624C-90D8316AB8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53" r="18901"/>
          <a:stretch/>
        </p:blipFill>
        <p:spPr>
          <a:xfrm>
            <a:off x="20" y="10"/>
            <a:ext cx="3476673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572885 w 3182692"/>
              <a:gd name="csY1" fmla="*/ 0 h 18288"/>
              <a:gd name="csX2" fmla="*/ 1113942 w 3182692"/>
              <a:gd name="csY2" fmla="*/ 0 h 18288"/>
              <a:gd name="csX3" fmla="*/ 1686827 w 3182692"/>
              <a:gd name="csY3" fmla="*/ 0 h 18288"/>
              <a:gd name="csX4" fmla="*/ 2323365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546154 w 3182692"/>
              <a:gd name="csY7" fmla="*/ 18288 h 18288"/>
              <a:gd name="csX8" fmla="*/ 1845961 w 3182692"/>
              <a:gd name="csY8" fmla="*/ 18288 h 18288"/>
              <a:gd name="csX9" fmla="*/ 1304904 w 3182692"/>
              <a:gd name="csY9" fmla="*/ 18288 h 18288"/>
              <a:gd name="csX10" fmla="*/ 604711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25870" y="33585"/>
                  <a:pt x="418138" y="17639"/>
                  <a:pt x="636538" y="0"/>
                </a:cubicBezTo>
                <a:cubicBezTo>
                  <a:pt x="865372" y="-3887"/>
                  <a:pt x="1010746" y="-18166"/>
                  <a:pt x="1273077" y="0"/>
                </a:cubicBezTo>
                <a:cubicBezTo>
                  <a:pt x="1527846" y="-24408"/>
                  <a:pt x="1703704" y="-36055"/>
                  <a:pt x="1909615" y="0"/>
                </a:cubicBezTo>
                <a:cubicBezTo>
                  <a:pt x="2119487" y="1667"/>
                  <a:pt x="2200543" y="-19343"/>
                  <a:pt x="2482500" y="0"/>
                </a:cubicBezTo>
                <a:cubicBezTo>
                  <a:pt x="2736775" y="57438"/>
                  <a:pt x="2997998" y="-48885"/>
                  <a:pt x="3182692" y="0"/>
                </a:cubicBezTo>
                <a:cubicBezTo>
                  <a:pt x="3182658" y="4844"/>
                  <a:pt x="3182282" y="11009"/>
                  <a:pt x="3182692" y="18288"/>
                </a:cubicBezTo>
                <a:cubicBezTo>
                  <a:pt x="2944477" y="15825"/>
                  <a:pt x="2868931" y="12370"/>
                  <a:pt x="2609807" y="18288"/>
                </a:cubicBezTo>
                <a:cubicBezTo>
                  <a:pt x="2341556" y="6193"/>
                  <a:pt x="2324113" y="22706"/>
                  <a:pt x="2068750" y="18288"/>
                </a:cubicBezTo>
                <a:cubicBezTo>
                  <a:pt x="1817163" y="7852"/>
                  <a:pt x="1716254" y="25979"/>
                  <a:pt x="1432211" y="18288"/>
                </a:cubicBezTo>
                <a:cubicBezTo>
                  <a:pt x="1164747" y="-28137"/>
                  <a:pt x="993140" y="27575"/>
                  <a:pt x="859327" y="18288"/>
                </a:cubicBezTo>
                <a:cubicBezTo>
                  <a:pt x="750703" y="-24974"/>
                  <a:pt x="236193" y="38731"/>
                  <a:pt x="0" y="18288"/>
                </a:cubicBezTo>
                <a:cubicBezTo>
                  <a:pt x="-649" y="11698"/>
                  <a:pt x="663" y="5413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24421" y="-39331"/>
                  <a:pt x="418777" y="11439"/>
                  <a:pt x="572885" y="0"/>
                </a:cubicBezTo>
                <a:cubicBezTo>
                  <a:pt x="750333" y="-6388"/>
                  <a:pt x="940592" y="15806"/>
                  <a:pt x="1113942" y="0"/>
                </a:cubicBezTo>
                <a:cubicBezTo>
                  <a:pt x="1322785" y="-1777"/>
                  <a:pt x="1505363" y="28230"/>
                  <a:pt x="1686827" y="0"/>
                </a:cubicBezTo>
                <a:cubicBezTo>
                  <a:pt x="1853304" y="1595"/>
                  <a:pt x="2194652" y="-1232"/>
                  <a:pt x="2323365" y="0"/>
                </a:cubicBezTo>
                <a:cubicBezTo>
                  <a:pt x="2488732" y="36406"/>
                  <a:pt x="2902093" y="-40336"/>
                  <a:pt x="3182692" y="0"/>
                </a:cubicBezTo>
                <a:cubicBezTo>
                  <a:pt x="3182167" y="5049"/>
                  <a:pt x="3182885" y="12044"/>
                  <a:pt x="3182692" y="18288"/>
                </a:cubicBezTo>
                <a:cubicBezTo>
                  <a:pt x="3012563" y="-37820"/>
                  <a:pt x="2765409" y="35618"/>
                  <a:pt x="2546154" y="18288"/>
                </a:cubicBezTo>
                <a:cubicBezTo>
                  <a:pt x="2333381" y="13914"/>
                  <a:pt x="2154438" y="9838"/>
                  <a:pt x="1845961" y="18288"/>
                </a:cubicBezTo>
                <a:cubicBezTo>
                  <a:pt x="1531509" y="33812"/>
                  <a:pt x="1456631" y="-6606"/>
                  <a:pt x="1304904" y="18288"/>
                </a:cubicBezTo>
                <a:cubicBezTo>
                  <a:pt x="1168344" y="36351"/>
                  <a:pt x="928499" y="15047"/>
                  <a:pt x="604711" y="18288"/>
                </a:cubicBezTo>
                <a:cubicBezTo>
                  <a:pt x="285438" y="38007"/>
                  <a:pt x="116029" y="-22204"/>
                  <a:pt x="0" y="18288"/>
                </a:cubicBezTo>
                <a:cubicBezTo>
                  <a:pt x="-39" y="12511"/>
                  <a:pt x="-381" y="8039"/>
                  <a:pt x="0" y="0"/>
                </a:cubicBezTo>
                <a:close/>
              </a:path>
              <a:path w="3182692" h="18288" fill="none" stroke="0" extrusionOk="0">
                <a:moveTo>
                  <a:pt x="0" y="0"/>
                </a:moveTo>
                <a:cubicBezTo>
                  <a:pt x="245832" y="29445"/>
                  <a:pt x="388924" y="-28919"/>
                  <a:pt x="636538" y="0"/>
                </a:cubicBezTo>
                <a:cubicBezTo>
                  <a:pt x="854919" y="4634"/>
                  <a:pt x="991654" y="8864"/>
                  <a:pt x="1273077" y="0"/>
                </a:cubicBezTo>
                <a:cubicBezTo>
                  <a:pt x="1566644" y="-14667"/>
                  <a:pt x="1666526" y="3717"/>
                  <a:pt x="1909615" y="0"/>
                </a:cubicBezTo>
                <a:cubicBezTo>
                  <a:pt x="2138795" y="27220"/>
                  <a:pt x="2225506" y="-13892"/>
                  <a:pt x="2482500" y="0"/>
                </a:cubicBezTo>
                <a:cubicBezTo>
                  <a:pt x="2775583" y="32183"/>
                  <a:pt x="3003218" y="-43687"/>
                  <a:pt x="3182692" y="0"/>
                </a:cubicBezTo>
                <a:cubicBezTo>
                  <a:pt x="3183006" y="4158"/>
                  <a:pt x="3181713" y="12539"/>
                  <a:pt x="3182692" y="18288"/>
                </a:cubicBezTo>
                <a:cubicBezTo>
                  <a:pt x="2959845" y="25574"/>
                  <a:pt x="2868929" y="24980"/>
                  <a:pt x="2609807" y="18288"/>
                </a:cubicBezTo>
                <a:cubicBezTo>
                  <a:pt x="2341405" y="5992"/>
                  <a:pt x="2328488" y="20436"/>
                  <a:pt x="2068750" y="18288"/>
                </a:cubicBezTo>
                <a:cubicBezTo>
                  <a:pt x="1816113" y="2395"/>
                  <a:pt x="1699345" y="36855"/>
                  <a:pt x="1432211" y="18288"/>
                </a:cubicBezTo>
                <a:cubicBezTo>
                  <a:pt x="1148381" y="-28184"/>
                  <a:pt x="987622" y="2403"/>
                  <a:pt x="859327" y="18288"/>
                </a:cubicBezTo>
                <a:cubicBezTo>
                  <a:pt x="743387" y="37422"/>
                  <a:pt x="194182" y="18789"/>
                  <a:pt x="0" y="18288"/>
                </a:cubicBezTo>
                <a:cubicBezTo>
                  <a:pt x="20" y="11469"/>
                  <a:pt x="-29" y="515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3182692"/>
                      <a:gd name="connsiteY0" fmla="*/ 0 h 18288"/>
                      <a:gd name="connsiteX1" fmla="*/ 636538 w 3182692"/>
                      <a:gd name="connsiteY1" fmla="*/ 0 h 18288"/>
                      <a:gd name="connsiteX2" fmla="*/ 1273077 w 3182692"/>
                      <a:gd name="connsiteY2" fmla="*/ 0 h 18288"/>
                      <a:gd name="connsiteX3" fmla="*/ 1909615 w 3182692"/>
                      <a:gd name="connsiteY3" fmla="*/ 0 h 18288"/>
                      <a:gd name="connsiteX4" fmla="*/ 2482500 w 3182692"/>
                      <a:gd name="connsiteY4" fmla="*/ 0 h 18288"/>
                      <a:gd name="connsiteX5" fmla="*/ 3182692 w 3182692"/>
                      <a:gd name="connsiteY5" fmla="*/ 0 h 18288"/>
                      <a:gd name="connsiteX6" fmla="*/ 3182692 w 3182692"/>
                      <a:gd name="connsiteY6" fmla="*/ 18288 h 18288"/>
                      <a:gd name="connsiteX7" fmla="*/ 2609807 w 3182692"/>
                      <a:gd name="connsiteY7" fmla="*/ 18288 h 18288"/>
                      <a:gd name="connsiteX8" fmla="*/ 2068750 w 3182692"/>
                      <a:gd name="connsiteY8" fmla="*/ 18288 h 18288"/>
                      <a:gd name="connsiteX9" fmla="*/ 1432211 w 3182692"/>
                      <a:gd name="connsiteY9" fmla="*/ 18288 h 18288"/>
                      <a:gd name="connsiteX10" fmla="*/ 859327 w 3182692"/>
                      <a:gd name="connsiteY10" fmla="*/ 18288 h 18288"/>
                      <a:gd name="connsiteX11" fmla="*/ 0 w 3182692"/>
                      <a:gd name="connsiteY11" fmla="*/ 18288 h 18288"/>
                      <a:gd name="connsiteX12" fmla="*/ 0 w 3182692"/>
                      <a:gd name="connsiteY12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182692" h="18288" fill="none" extrusionOk="0">
                        <a:moveTo>
                          <a:pt x="0" y="0"/>
                        </a:moveTo>
                        <a:cubicBezTo>
                          <a:pt x="253588" y="25878"/>
                          <a:pt x="409323" y="-5359"/>
                          <a:pt x="636538" y="0"/>
                        </a:cubicBezTo>
                        <a:cubicBezTo>
                          <a:pt x="863753" y="5359"/>
                          <a:pt x="1007727" y="-28"/>
                          <a:pt x="1273077" y="0"/>
                        </a:cubicBezTo>
                        <a:cubicBezTo>
                          <a:pt x="1538427" y="28"/>
                          <a:pt x="1698640" y="-12775"/>
                          <a:pt x="1909615" y="0"/>
                        </a:cubicBezTo>
                        <a:cubicBezTo>
                          <a:pt x="2120590" y="12775"/>
                          <a:pt x="2210293" y="-21823"/>
                          <a:pt x="2482500" y="0"/>
                        </a:cubicBezTo>
                        <a:cubicBezTo>
                          <a:pt x="2754708" y="21823"/>
                          <a:pt x="3004133" y="-28750"/>
                          <a:pt x="3182692" y="0"/>
                        </a:cubicBezTo>
                        <a:cubicBezTo>
                          <a:pt x="3183134" y="4516"/>
                          <a:pt x="3181865" y="12266"/>
                          <a:pt x="3182692" y="18288"/>
                        </a:cubicBezTo>
                        <a:cubicBezTo>
                          <a:pt x="2947402" y="22440"/>
                          <a:pt x="2876226" y="27191"/>
                          <a:pt x="2609807" y="18288"/>
                        </a:cubicBezTo>
                        <a:cubicBezTo>
                          <a:pt x="2343389" y="9385"/>
                          <a:pt x="2326689" y="25579"/>
                          <a:pt x="2068750" y="18288"/>
                        </a:cubicBezTo>
                        <a:cubicBezTo>
                          <a:pt x="1810811" y="10997"/>
                          <a:pt x="1713836" y="48219"/>
                          <a:pt x="1432211" y="18288"/>
                        </a:cubicBezTo>
                        <a:cubicBezTo>
                          <a:pt x="1150586" y="-11643"/>
                          <a:pt x="982765" y="3747"/>
                          <a:pt x="859327" y="18288"/>
                        </a:cubicBezTo>
                        <a:cubicBezTo>
                          <a:pt x="735889" y="32829"/>
                          <a:pt x="254183" y="35231"/>
                          <a:pt x="0" y="18288"/>
                        </a:cubicBezTo>
                        <a:cubicBezTo>
                          <a:pt x="-306" y="11477"/>
                          <a:pt x="485" y="4355"/>
                          <a:pt x="0" y="0"/>
                        </a:cubicBezTo>
                        <a:close/>
                      </a:path>
                      <a:path w="3182692" h="18288" stroke="0" extrusionOk="0">
                        <a:moveTo>
                          <a:pt x="0" y="0"/>
                        </a:moveTo>
                        <a:cubicBezTo>
                          <a:pt x="243108" y="-22426"/>
                          <a:pt x="387854" y="22949"/>
                          <a:pt x="572885" y="0"/>
                        </a:cubicBezTo>
                        <a:cubicBezTo>
                          <a:pt x="757916" y="-22949"/>
                          <a:pt x="923707" y="6797"/>
                          <a:pt x="1113942" y="0"/>
                        </a:cubicBezTo>
                        <a:cubicBezTo>
                          <a:pt x="1304177" y="-6797"/>
                          <a:pt x="1495991" y="20627"/>
                          <a:pt x="1686827" y="0"/>
                        </a:cubicBezTo>
                        <a:cubicBezTo>
                          <a:pt x="1877663" y="-20627"/>
                          <a:pt x="2170182" y="-20672"/>
                          <a:pt x="2323365" y="0"/>
                        </a:cubicBezTo>
                        <a:cubicBezTo>
                          <a:pt x="2476548" y="20672"/>
                          <a:pt x="2919164" y="6097"/>
                          <a:pt x="3182692" y="0"/>
                        </a:cubicBezTo>
                        <a:cubicBezTo>
                          <a:pt x="3183269" y="4624"/>
                          <a:pt x="3183511" y="11191"/>
                          <a:pt x="3182692" y="18288"/>
                        </a:cubicBezTo>
                        <a:cubicBezTo>
                          <a:pt x="3026065" y="-10849"/>
                          <a:pt x="2775006" y="23067"/>
                          <a:pt x="2546154" y="18288"/>
                        </a:cubicBezTo>
                        <a:cubicBezTo>
                          <a:pt x="2317302" y="13509"/>
                          <a:pt x="2168173" y="-8513"/>
                          <a:pt x="1845961" y="18288"/>
                        </a:cubicBezTo>
                        <a:cubicBezTo>
                          <a:pt x="1523749" y="45089"/>
                          <a:pt x="1450078" y="-844"/>
                          <a:pt x="1304904" y="18288"/>
                        </a:cubicBezTo>
                        <a:cubicBezTo>
                          <a:pt x="1159730" y="37420"/>
                          <a:pt x="942635" y="-10021"/>
                          <a:pt x="604711" y="18288"/>
                        </a:cubicBezTo>
                        <a:cubicBezTo>
                          <a:pt x="266787" y="46597"/>
                          <a:pt x="141927" y="-8395"/>
                          <a:pt x="0" y="18288"/>
                        </a:cubicBezTo>
                        <a:cubicBezTo>
                          <a:pt x="-171" y="12755"/>
                          <a:pt x="-690" y="793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7159D-DBAC-AD0D-891A-0724C539C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3321" y="2706624"/>
            <a:ext cx="4688333" cy="34838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900">
                <a:cs typeface="Calibri"/>
              </a:rPr>
              <a:t>LEERSTOF</a:t>
            </a:r>
          </a:p>
          <a:p>
            <a:pPr marL="427990" indent="-427990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§"/>
            </a:pPr>
            <a:r>
              <a:rPr lang="nl-BE" sz="1800">
                <a:latin typeface="Calibri"/>
                <a:cs typeface="Arial"/>
              </a:rPr>
              <a:t>getallenkennis tot 1000</a:t>
            </a:r>
            <a:endParaRPr lang="en-US" sz="1800">
              <a:latin typeface="Calibri"/>
              <a:cs typeface="Arial"/>
            </a:endParaRPr>
          </a:p>
          <a:p>
            <a:pPr marL="427990" indent="-427990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§"/>
            </a:pPr>
            <a:r>
              <a:rPr lang="nl-BE" sz="1800">
                <a:latin typeface="Calibri"/>
                <a:cs typeface="Arial"/>
              </a:rPr>
              <a:t>hoofdrekenen tot 1000</a:t>
            </a:r>
            <a:endParaRPr lang="en-US" sz="1800">
              <a:latin typeface="Calibri"/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l-BE" sz="1800">
                <a:ea typeface="+mn-lt"/>
                <a:cs typeface="+mn-lt"/>
              </a:rPr>
              <a:t>     -&gt; </a:t>
            </a:r>
            <a:r>
              <a:rPr lang="nl-BE" sz="1800" err="1">
                <a:ea typeface="+mn-lt"/>
                <a:cs typeface="+mn-lt"/>
              </a:rPr>
              <a:t>sokoefeningen</a:t>
            </a:r>
            <a:endParaRPr lang="nl-BE" sz="1800">
              <a:ea typeface="+mn-lt"/>
              <a:cs typeface="+mn-lt"/>
            </a:endParaRPr>
          </a:p>
          <a:p>
            <a:pPr marL="427990" indent="-427990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§"/>
            </a:pPr>
            <a:r>
              <a:rPr lang="nl-BE" sz="1800">
                <a:latin typeface="Calibri"/>
                <a:cs typeface="Arial"/>
              </a:rPr>
              <a:t>cijferen tot 1000</a:t>
            </a:r>
            <a:endParaRPr lang="en-US" sz="1800">
              <a:latin typeface="Calibri"/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l-BE" sz="1800">
                <a:ea typeface="+mn-lt"/>
                <a:cs typeface="+mn-lt"/>
              </a:rPr>
              <a:t>     -&gt; niet zelf aanleren</a:t>
            </a:r>
            <a:endParaRPr lang="en-US" sz="1800">
              <a:ea typeface="+mn-lt"/>
              <a:cs typeface="+mn-lt"/>
            </a:endParaRPr>
          </a:p>
          <a:p>
            <a:pPr marL="427990" indent="-427990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§"/>
            </a:pPr>
            <a:r>
              <a:rPr lang="nl-BE" sz="1800">
                <a:latin typeface="Calibri"/>
                <a:cs typeface="Arial"/>
              </a:rPr>
              <a:t>breuken</a:t>
            </a:r>
            <a:endParaRPr lang="en-US" sz="1800">
              <a:latin typeface="Calibri"/>
              <a:cs typeface="Arial"/>
            </a:endParaRPr>
          </a:p>
          <a:p>
            <a:pPr marL="427990" indent="-427990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§"/>
            </a:pPr>
            <a:r>
              <a:rPr lang="nl-BE" sz="1800">
                <a:latin typeface="Calibri"/>
                <a:cs typeface="Arial"/>
              </a:rPr>
              <a:t>analoge klok tot 1 minuut</a:t>
            </a:r>
            <a:endParaRPr lang="en-US" sz="1800">
              <a:latin typeface="Calibri"/>
              <a:cs typeface="Arial"/>
            </a:endParaRPr>
          </a:p>
          <a:p>
            <a:endParaRPr lang="en-US" sz="19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7367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4D4385-FBEB-0F2B-F40C-977DD629C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r>
              <a:rPr lang="en-US" sz="4700">
                <a:cs typeface="Calibri Light"/>
              </a:rPr>
              <a:t>wiskunde</a:t>
            </a:r>
            <a:endParaRPr lang="en-US" sz="47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599389 w 2606040"/>
              <a:gd name="csY1" fmla="*/ 0 h 18288"/>
              <a:gd name="csX2" fmla="*/ 1303020 w 2606040"/>
              <a:gd name="csY2" fmla="*/ 0 h 18288"/>
              <a:gd name="csX3" fmla="*/ 1876349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80590 w 2606040"/>
              <a:gd name="csY6" fmla="*/ 18288 h 18288"/>
              <a:gd name="csX7" fmla="*/ 1276960 w 2606040"/>
              <a:gd name="csY7" fmla="*/ 18288 h 18288"/>
              <a:gd name="csX8" fmla="*/ 65151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11079" y="-22080"/>
                  <a:pt x="479378" y="-26537"/>
                  <a:pt x="625450" y="0"/>
                </a:cubicBezTo>
                <a:cubicBezTo>
                  <a:pt x="925937" y="-4758"/>
                  <a:pt x="973176" y="15739"/>
                  <a:pt x="1224839" y="0"/>
                </a:cubicBezTo>
                <a:cubicBezTo>
                  <a:pt x="1479663" y="-11328"/>
                  <a:pt x="1566636" y="18697"/>
                  <a:pt x="1824228" y="0"/>
                </a:cubicBezTo>
                <a:cubicBezTo>
                  <a:pt x="2086799" y="-72665"/>
                  <a:pt x="2306223" y="-891"/>
                  <a:pt x="2606040" y="0"/>
                </a:cubicBezTo>
                <a:cubicBezTo>
                  <a:pt x="2606645" y="4461"/>
                  <a:pt x="2607031" y="13181"/>
                  <a:pt x="2606040" y="18288"/>
                </a:cubicBezTo>
                <a:cubicBezTo>
                  <a:pt x="2260204" y="29342"/>
                  <a:pt x="2175708" y="5614"/>
                  <a:pt x="1902409" y="18288"/>
                </a:cubicBezTo>
                <a:cubicBezTo>
                  <a:pt x="1638502" y="41064"/>
                  <a:pt x="1460923" y="-16269"/>
                  <a:pt x="1276960" y="18288"/>
                </a:cubicBezTo>
                <a:cubicBezTo>
                  <a:pt x="1057717" y="14361"/>
                  <a:pt x="867956" y="2320"/>
                  <a:pt x="677570" y="18288"/>
                </a:cubicBezTo>
                <a:cubicBezTo>
                  <a:pt x="457951" y="33373"/>
                  <a:pt x="189752" y="55388"/>
                  <a:pt x="0" y="18288"/>
                </a:cubicBezTo>
                <a:cubicBezTo>
                  <a:pt x="1586" y="13022"/>
                  <a:pt x="-95" y="4569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72759" y="3236"/>
                  <a:pt x="361166" y="-13413"/>
                  <a:pt x="599389" y="0"/>
                </a:cubicBezTo>
                <a:cubicBezTo>
                  <a:pt x="841226" y="37042"/>
                  <a:pt x="968991" y="14587"/>
                  <a:pt x="1303020" y="0"/>
                </a:cubicBezTo>
                <a:cubicBezTo>
                  <a:pt x="1643101" y="-7120"/>
                  <a:pt x="1717813" y="7213"/>
                  <a:pt x="1876349" y="0"/>
                </a:cubicBezTo>
                <a:cubicBezTo>
                  <a:pt x="2036762" y="-14138"/>
                  <a:pt x="2426397" y="-4451"/>
                  <a:pt x="2606040" y="0"/>
                </a:cubicBezTo>
                <a:cubicBezTo>
                  <a:pt x="2606314" y="8448"/>
                  <a:pt x="2606550" y="14527"/>
                  <a:pt x="2606040" y="18288"/>
                </a:cubicBezTo>
                <a:cubicBezTo>
                  <a:pt x="2344840" y="2643"/>
                  <a:pt x="2192043" y="7399"/>
                  <a:pt x="1980590" y="18288"/>
                </a:cubicBezTo>
                <a:cubicBezTo>
                  <a:pt x="1783984" y="-9745"/>
                  <a:pt x="1487673" y="45908"/>
                  <a:pt x="1276960" y="18288"/>
                </a:cubicBezTo>
                <a:cubicBezTo>
                  <a:pt x="1088134" y="-41257"/>
                  <a:pt x="877974" y="49968"/>
                  <a:pt x="651510" y="18288"/>
                </a:cubicBezTo>
                <a:cubicBezTo>
                  <a:pt x="430798" y="-27764"/>
                  <a:pt x="132889" y="-33467"/>
                  <a:pt x="0" y="18288"/>
                </a:cubicBezTo>
                <a:cubicBezTo>
                  <a:pt x="212" y="10845"/>
                  <a:pt x="-833" y="6193"/>
                  <a:pt x="0" y="0"/>
                </a:cubicBezTo>
                <a:close/>
              </a:path>
              <a:path w="2606040" h="18288" fill="none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27712" y="6878"/>
                  <a:pt x="971143" y="7084"/>
                  <a:pt x="1224839" y="0"/>
                </a:cubicBezTo>
                <a:cubicBezTo>
                  <a:pt x="1477775" y="-16815"/>
                  <a:pt x="1569904" y="19146"/>
                  <a:pt x="1824228" y="0"/>
                </a:cubicBezTo>
                <a:cubicBezTo>
                  <a:pt x="2055206" y="24867"/>
                  <a:pt x="2317192" y="-62872"/>
                  <a:pt x="2606040" y="0"/>
                </a:cubicBezTo>
                <a:cubicBezTo>
                  <a:pt x="2606166" y="3680"/>
                  <a:pt x="2606905" y="11461"/>
                  <a:pt x="2606040" y="18288"/>
                </a:cubicBezTo>
                <a:cubicBezTo>
                  <a:pt x="2234648" y="26976"/>
                  <a:pt x="2180202" y="-10361"/>
                  <a:pt x="1902409" y="18288"/>
                </a:cubicBezTo>
                <a:cubicBezTo>
                  <a:pt x="1635562" y="47194"/>
                  <a:pt x="1477339" y="4794"/>
                  <a:pt x="1276960" y="18288"/>
                </a:cubicBezTo>
                <a:cubicBezTo>
                  <a:pt x="1058094" y="66922"/>
                  <a:pt x="904206" y="-20636"/>
                  <a:pt x="677570" y="18288"/>
                </a:cubicBezTo>
                <a:cubicBezTo>
                  <a:pt x="485746" y="14713"/>
                  <a:pt x="195925" y="33005"/>
                  <a:pt x="0" y="18288"/>
                </a:cubicBezTo>
                <a:cubicBezTo>
                  <a:pt x="1168" y="12774"/>
                  <a:pt x="-229" y="374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custGeom>
                    <a:avLst/>
                    <a:gdLst>
                      <a:gd name="connsiteX0" fmla="*/ 0 w 2606040"/>
                      <a:gd name="connsiteY0" fmla="*/ 0 h 18288"/>
                      <a:gd name="connsiteX1" fmla="*/ 625450 w 2606040"/>
                      <a:gd name="connsiteY1" fmla="*/ 0 h 18288"/>
                      <a:gd name="connsiteX2" fmla="*/ 1224839 w 2606040"/>
                      <a:gd name="connsiteY2" fmla="*/ 0 h 18288"/>
                      <a:gd name="connsiteX3" fmla="*/ 1824228 w 2606040"/>
                      <a:gd name="connsiteY3" fmla="*/ 0 h 18288"/>
                      <a:gd name="connsiteX4" fmla="*/ 2606040 w 2606040"/>
                      <a:gd name="connsiteY4" fmla="*/ 0 h 18288"/>
                      <a:gd name="connsiteX5" fmla="*/ 2606040 w 2606040"/>
                      <a:gd name="connsiteY5" fmla="*/ 18288 h 18288"/>
                      <a:gd name="connsiteX6" fmla="*/ 1902409 w 2606040"/>
                      <a:gd name="connsiteY6" fmla="*/ 18288 h 18288"/>
                      <a:gd name="connsiteX7" fmla="*/ 1276960 w 2606040"/>
                      <a:gd name="connsiteY7" fmla="*/ 18288 h 18288"/>
                      <a:gd name="connsiteX8" fmla="*/ 677570 w 2606040"/>
                      <a:gd name="connsiteY8" fmla="*/ 18288 h 18288"/>
                      <a:gd name="connsiteX9" fmla="*/ 0 w 2606040"/>
                      <a:gd name="connsiteY9" fmla="*/ 18288 h 18288"/>
                      <a:gd name="connsiteX10" fmla="*/ 0 w 2606040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6040" h="18288" fill="none" extrusionOk="0">
                        <a:moveTo>
                          <a:pt x="0" y="0"/>
                        </a:moveTo>
                        <a:cubicBezTo>
                          <a:pt x="266776" y="-600"/>
                          <a:pt x="322756" y="3201"/>
                          <a:pt x="625450" y="0"/>
                        </a:cubicBezTo>
                        <a:cubicBezTo>
                          <a:pt x="928144" y="-3201"/>
                          <a:pt x="968141" y="9269"/>
                          <a:pt x="1224839" y="0"/>
                        </a:cubicBezTo>
                        <a:cubicBezTo>
                          <a:pt x="1481537" y="-9269"/>
                          <a:pt x="1569059" y="21947"/>
                          <a:pt x="1824228" y="0"/>
                        </a:cubicBezTo>
                        <a:cubicBezTo>
                          <a:pt x="2079397" y="-21947"/>
                          <a:pt x="2326053" y="-10194"/>
                          <a:pt x="2606040" y="0"/>
                        </a:cubicBezTo>
                        <a:cubicBezTo>
                          <a:pt x="2605462" y="4771"/>
                          <a:pt x="2606793" y="12323"/>
                          <a:pt x="2606040" y="18288"/>
                        </a:cubicBezTo>
                        <a:cubicBezTo>
                          <a:pt x="2256758" y="31410"/>
                          <a:pt x="2173673" y="-12878"/>
                          <a:pt x="1902409" y="18288"/>
                        </a:cubicBezTo>
                        <a:cubicBezTo>
                          <a:pt x="1631145" y="49454"/>
                          <a:pt x="1461378" y="5466"/>
                          <a:pt x="1276960" y="18288"/>
                        </a:cubicBezTo>
                        <a:cubicBezTo>
                          <a:pt x="1092542" y="31110"/>
                          <a:pt x="890442" y="13213"/>
                          <a:pt x="677570" y="18288"/>
                        </a:cubicBezTo>
                        <a:cubicBezTo>
                          <a:pt x="464698" y="23364"/>
                          <a:pt x="187648" y="35837"/>
                          <a:pt x="0" y="18288"/>
                        </a:cubicBezTo>
                        <a:cubicBezTo>
                          <a:pt x="841" y="12879"/>
                          <a:pt x="-726" y="3977"/>
                          <a:pt x="0" y="0"/>
                        </a:cubicBezTo>
                        <a:close/>
                      </a:path>
                      <a:path w="2606040" h="18288" stroke="0" extrusionOk="0">
                        <a:moveTo>
                          <a:pt x="0" y="0"/>
                        </a:moveTo>
                        <a:cubicBezTo>
                          <a:pt x="197231" y="3803"/>
                          <a:pt x="358914" y="-9291"/>
                          <a:pt x="599389" y="0"/>
                        </a:cubicBezTo>
                        <a:cubicBezTo>
                          <a:pt x="839864" y="9291"/>
                          <a:pt x="979371" y="8509"/>
                          <a:pt x="1303020" y="0"/>
                        </a:cubicBezTo>
                        <a:cubicBezTo>
                          <a:pt x="1626669" y="-8509"/>
                          <a:pt x="1726300" y="7440"/>
                          <a:pt x="1876349" y="0"/>
                        </a:cubicBezTo>
                        <a:cubicBezTo>
                          <a:pt x="2026398" y="-7440"/>
                          <a:pt x="2430712" y="17957"/>
                          <a:pt x="2606040" y="0"/>
                        </a:cubicBezTo>
                        <a:cubicBezTo>
                          <a:pt x="2605426" y="8857"/>
                          <a:pt x="2606544" y="13619"/>
                          <a:pt x="2606040" y="18288"/>
                        </a:cubicBezTo>
                        <a:cubicBezTo>
                          <a:pt x="2393024" y="2241"/>
                          <a:pt x="2191161" y="39259"/>
                          <a:pt x="1980590" y="18288"/>
                        </a:cubicBezTo>
                        <a:cubicBezTo>
                          <a:pt x="1770019" y="-2683"/>
                          <a:pt x="1476440" y="36114"/>
                          <a:pt x="1276960" y="18288"/>
                        </a:cubicBezTo>
                        <a:cubicBezTo>
                          <a:pt x="1077480" y="463"/>
                          <a:pt x="880988" y="42125"/>
                          <a:pt x="651510" y="18288"/>
                        </a:cubicBezTo>
                        <a:cubicBezTo>
                          <a:pt x="422032" y="-5549"/>
                          <a:pt x="130744" y="-1947"/>
                          <a:pt x="0" y="18288"/>
                        </a:cubicBezTo>
                        <a:cubicBezTo>
                          <a:pt x="-487" y="10816"/>
                          <a:pt x="-839" y="605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0DE13-A397-1FC4-3D1B-9C7E54100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" y="2872899"/>
            <a:ext cx="3182691" cy="332066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900">
                <a:cs typeface="Calibri"/>
              </a:rPr>
              <a:t>HUISTAAK</a:t>
            </a:r>
            <a:endParaRPr lang="en-US"/>
          </a:p>
          <a:p>
            <a:r>
              <a:rPr lang="en-US" sz="1900" err="1">
                <a:cs typeface="Calibri"/>
              </a:rPr>
              <a:t>Fluo</a:t>
            </a:r>
            <a:r>
              <a:rPr lang="en-US" sz="1900">
                <a:cs typeface="Calibri"/>
              </a:rPr>
              <a:t> = </a:t>
            </a:r>
            <a:r>
              <a:rPr lang="en-US" sz="1900" err="1">
                <a:cs typeface="Calibri"/>
              </a:rPr>
              <a:t>voorbereiding</a:t>
            </a:r>
            <a:r>
              <a:rPr lang="en-US" sz="1900">
                <a:cs typeface="Calibri"/>
              </a:rPr>
              <a:t> op </a:t>
            </a:r>
            <a:r>
              <a:rPr lang="en-US" sz="1900" err="1">
                <a:cs typeface="Calibri"/>
              </a:rPr>
              <a:t>toets</a:t>
            </a:r>
            <a:endParaRPr lang="en-US" sz="1900">
              <a:ea typeface="Calibri"/>
              <a:cs typeface="Calibri"/>
            </a:endParaRPr>
          </a:p>
          <a:p>
            <a:r>
              <a:rPr lang="en-US" sz="1900">
                <a:cs typeface="Calibri"/>
              </a:rPr>
              <a:t>Strookje in </a:t>
            </a:r>
            <a:r>
              <a:rPr lang="en-US" sz="1900" err="1">
                <a:cs typeface="Calibri"/>
              </a:rPr>
              <a:t>werkboek</a:t>
            </a:r>
            <a:endParaRPr lang="en-US" sz="1900">
              <a:ea typeface="Calibri"/>
              <a:cs typeface="Calibri"/>
            </a:endParaRPr>
          </a:p>
          <a:p>
            <a:r>
              <a:rPr lang="en-US" sz="1900">
                <a:cs typeface="Calibri"/>
              </a:rPr>
              <a:t>Een week </a:t>
            </a:r>
            <a:r>
              <a:rPr lang="en-US" sz="1900" err="1">
                <a:cs typeface="Calibri"/>
              </a:rPr>
              <a:t>tijd</a:t>
            </a:r>
            <a:endParaRPr lang="en-US" sz="1900">
              <a:ea typeface="Calibri"/>
              <a:cs typeface="Calibri"/>
            </a:endParaRPr>
          </a:p>
          <a:p>
            <a:endParaRPr lang="en-US" sz="1900">
              <a:cs typeface="Calibri"/>
            </a:endParaRPr>
          </a:p>
          <a:p>
            <a:pPr marL="0" indent="0">
              <a:buNone/>
            </a:pPr>
            <a:r>
              <a:rPr lang="en-US" sz="1900">
                <a:cs typeface="Calibri"/>
              </a:rPr>
              <a:t>TOETSEN</a:t>
            </a:r>
          </a:p>
          <a:p>
            <a:r>
              <a:rPr lang="en-US" sz="1900" err="1">
                <a:cs typeface="Calibri"/>
              </a:rPr>
              <a:t>Bloktoetsen</a:t>
            </a:r>
            <a:endParaRPr lang="en-US" sz="1900">
              <a:ea typeface="Calibri"/>
              <a:cs typeface="Calibri"/>
            </a:endParaRPr>
          </a:p>
          <a:p>
            <a:r>
              <a:rPr lang="en-US" sz="1900" err="1">
                <a:cs typeface="Calibri"/>
              </a:rPr>
              <a:t>Tafeltoetsen</a:t>
            </a:r>
            <a:endParaRPr lang="en-US" sz="19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1900">
                <a:cs typeface="Calibri"/>
              </a:rPr>
              <a:t>(</a:t>
            </a:r>
            <a:r>
              <a:rPr lang="en-US" sz="1900" err="1">
                <a:cs typeface="Calibri"/>
              </a:rPr>
              <a:t>visueel</a:t>
            </a:r>
            <a:r>
              <a:rPr lang="en-US" sz="1900">
                <a:cs typeface="Calibri"/>
              </a:rPr>
              <a:t> – </a:t>
            </a:r>
            <a:r>
              <a:rPr lang="en-US" sz="1900" err="1">
                <a:cs typeface="Calibri"/>
              </a:rPr>
              <a:t>mondeling</a:t>
            </a:r>
            <a:r>
              <a:rPr lang="en-US" sz="1900">
                <a:cs typeface="Calibri"/>
              </a:rPr>
              <a:t> – </a:t>
            </a:r>
            <a:r>
              <a:rPr lang="en-US" sz="1900" err="1">
                <a:cs typeface="Calibri"/>
              </a:rPr>
              <a:t>flitsen</a:t>
            </a:r>
            <a:r>
              <a:rPr lang="en-US" sz="1900">
                <a:cs typeface="Calibri"/>
              </a:rPr>
              <a:t>)</a:t>
            </a:r>
            <a:endParaRPr lang="en-US" sz="1900">
              <a:ea typeface="Calibri"/>
              <a:cs typeface="Calibri"/>
            </a:endParaRPr>
          </a:p>
          <a:p>
            <a:pPr marL="0" indent="0">
              <a:buNone/>
            </a:pPr>
            <a:endParaRPr lang="en-US" sz="1900"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D0F7C6-DB9B-28BA-AFF6-4BBC7A9A5C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69" r="2" b="2617"/>
          <a:stretch/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15311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6B548-CAAD-4F3C-83B6-FCBB33352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59" y="3752849"/>
            <a:ext cx="2468166" cy="2452687"/>
          </a:xfrm>
        </p:spPr>
        <p:txBody>
          <a:bodyPr anchor="ctr">
            <a:normAutofit/>
          </a:bodyPr>
          <a:lstStyle/>
          <a:p>
            <a:r>
              <a:rPr lang="en-US" sz="3100">
                <a:cs typeface="Calibri Light"/>
              </a:rPr>
              <a:t>Nederlands</a:t>
            </a:r>
            <a:endParaRPr lang="en-US" sz="310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0CB099E-4F3C-4968-8D1B-89F392EEF5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776" b="13435"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7A100-83D3-454A-AD51-E3995099C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7986" y="3752850"/>
            <a:ext cx="5614060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600">
                <a:ea typeface="Calibri"/>
                <a:cs typeface="Calibri"/>
              </a:rPr>
              <a:t>Sluit </a:t>
            </a:r>
            <a:r>
              <a:rPr lang="en-US" sz="1600" err="1">
                <a:ea typeface="Calibri"/>
                <a:cs typeface="Calibri"/>
              </a:rPr>
              <a:t>aan</a:t>
            </a:r>
            <a:r>
              <a:rPr lang="en-US" sz="1600">
                <a:ea typeface="Calibri"/>
                <a:cs typeface="Calibri"/>
              </a:rPr>
              <a:t> </a:t>
            </a:r>
            <a:r>
              <a:rPr lang="en-US" sz="1600" err="1">
                <a:ea typeface="Calibri"/>
                <a:cs typeface="Calibri"/>
              </a:rPr>
              <a:t>bij</a:t>
            </a:r>
            <a:r>
              <a:rPr lang="en-US" sz="1600">
                <a:ea typeface="Calibri"/>
                <a:cs typeface="Calibri"/>
              </a:rPr>
              <a:t> de </a:t>
            </a:r>
            <a:r>
              <a:rPr lang="en-US" sz="1600" err="1">
                <a:ea typeface="Calibri"/>
                <a:cs typeface="Calibri"/>
              </a:rPr>
              <a:t>methode</a:t>
            </a:r>
            <a:r>
              <a:rPr lang="en-US" sz="1600">
                <a:ea typeface="Calibri"/>
                <a:cs typeface="Calibri"/>
              </a:rPr>
              <a:t> van wero.</a:t>
            </a:r>
            <a:endParaRPr lang="en-US" sz="1600">
              <a:cs typeface="Calibri"/>
            </a:endParaRPr>
          </a:p>
          <a:p>
            <a:r>
              <a:rPr lang="en-US" sz="1600" err="1">
                <a:cs typeface="Calibri"/>
              </a:rPr>
              <a:t>Nieuwe</a:t>
            </a:r>
            <a:r>
              <a:rPr lang="en-US" sz="1600">
                <a:cs typeface="Calibri"/>
              </a:rPr>
              <a:t> </a:t>
            </a:r>
            <a:r>
              <a:rPr lang="en-US" sz="1600" err="1">
                <a:cs typeface="Calibri"/>
              </a:rPr>
              <a:t>methode</a:t>
            </a:r>
            <a:r>
              <a:rPr lang="en-US" sz="1600">
                <a:cs typeface="Calibri"/>
              </a:rPr>
              <a:t> = </a:t>
            </a:r>
            <a:r>
              <a:rPr lang="en-US" sz="1600" err="1">
                <a:cs typeface="Calibri"/>
              </a:rPr>
              <a:t>nieuwe</a:t>
            </a:r>
            <a:r>
              <a:rPr lang="en-US" sz="1600">
                <a:cs typeface="Calibri"/>
              </a:rPr>
              <a:t> </a:t>
            </a:r>
            <a:r>
              <a:rPr lang="en-US" sz="1600" err="1">
                <a:cs typeface="Calibri"/>
              </a:rPr>
              <a:t>leerplandoelen</a:t>
            </a:r>
            <a:endParaRPr lang="en-US" sz="1600">
              <a:ea typeface="Calibri"/>
              <a:cs typeface="Calibri"/>
            </a:endParaRPr>
          </a:p>
          <a:p>
            <a:r>
              <a:rPr lang="en-US" sz="1600">
                <a:ea typeface="Calibri"/>
                <a:cs typeface="Calibri"/>
              </a:rPr>
              <a:t>Na 5 lessen </a:t>
            </a:r>
            <a:r>
              <a:rPr lang="en-US" sz="1600" err="1">
                <a:ea typeface="Calibri" panose="020F0502020204030204"/>
                <a:cs typeface="Calibri"/>
              </a:rPr>
              <a:t>een</a:t>
            </a:r>
            <a:r>
              <a:rPr lang="en-US" sz="1600">
                <a:ea typeface="Calibri" panose="020F0502020204030204"/>
                <a:cs typeface="Calibri"/>
              </a:rPr>
              <a:t> </a:t>
            </a:r>
            <a:r>
              <a:rPr lang="en-US" sz="1600" err="1">
                <a:ea typeface="Calibri" panose="020F0502020204030204"/>
                <a:cs typeface="Calibri"/>
              </a:rPr>
              <a:t>herhalingsles</a:t>
            </a:r>
            <a:endParaRPr lang="en-US" sz="1600" err="1">
              <a:cs typeface="Calibri"/>
            </a:endParaRPr>
          </a:p>
          <a:p>
            <a:r>
              <a:rPr lang="en-US" sz="1600">
                <a:ea typeface="Calibri"/>
                <a:cs typeface="Calibri"/>
              </a:rPr>
              <a:t>Na </a:t>
            </a:r>
            <a:r>
              <a:rPr lang="en-US" sz="1600" err="1">
                <a:ea typeface="Calibri"/>
                <a:cs typeface="Calibri"/>
              </a:rPr>
              <a:t>ieder</a:t>
            </a:r>
            <a:r>
              <a:rPr lang="en-US" sz="1600">
                <a:ea typeface="Calibri"/>
                <a:cs typeface="Calibri"/>
              </a:rPr>
              <a:t> thema </a:t>
            </a:r>
            <a:r>
              <a:rPr lang="en-US" sz="1600" err="1">
                <a:ea typeface="Calibri"/>
                <a:cs typeface="Calibri"/>
              </a:rPr>
              <a:t>verschillende</a:t>
            </a:r>
            <a:r>
              <a:rPr lang="en-US" sz="1600">
                <a:ea typeface="Calibri"/>
                <a:cs typeface="Calibri"/>
              </a:rPr>
              <a:t> </a:t>
            </a:r>
            <a:r>
              <a:rPr lang="en-US" sz="1600" err="1">
                <a:ea typeface="Calibri"/>
                <a:cs typeface="Calibri"/>
              </a:rPr>
              <a:t>toetsen</a:t>
            </a:r>
            <a:r>
              <a:rPr lang="en-US" sz="1600">
                <a:ea typeface="Calibri"/>
                <a:cs typeface="Calibri"/>
              </a:rPr>
              <a:t>.</a:t>
            </a:r>
          </a:p>
          <a:p>
            <a:r>
              <a:rPr lang="en-US" sz="1600">
                <a:cs typeface="Calibri"/>
              </a:rPr>
              <a:t>We proberen veel te differentiëren, we kijken naar ieder kind. Niet alle oefeningen </a:t>
            </a:r>
            <a:r>
              <a:rPr lang="en-US" sz="1600" err="1">
                <a:cs typeface="Calibri"/>
              </a:rPr>
              <a:t>worden</a:t>
            </a:r>
            <a:r>
              <a:rPr lang="en-US" sz="1600">
                <a:cs typeface="Calibri"/>
              </a:rPr>
              <a:t> steeds </a:t>
            </a:r>
            <a:r>
              <a:rPr lang="en-US" sz="1600" err="1">
                <a:cs typeface="Calibri"/>
              </a:rPr>
              <a:t>gemaakt</a:t>
            </a:r>
            <a:r>
              <a:rPr lang="en-US" sz="1600">
                <a:cs typeface="Calibri"/>
              </a:rPr>
              <a:t>.</a:t>
            </a:r>
            <a:endParaRPr lang="en-US" sz="1600">
              <a:ea typeface="Calibri"/>
              <a:cs typeface="Calibri"/>
            </a:endParaRPr>
          </a:p>
          <a:p>
            <a:r>
              <a:rPr lang="en-US" sz="1600">
                <a:cs typeface="Calibri"/>
              </a:rPr>
              <a:t>Oefenen op scoodle</a:t>
            </a:r>
            <a:endParaRPr lang="en-US" sz="16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26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D30B9B-3BE3-45C6-ADD3-703EDEDBC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5341" y="365125"/>
            <a:ext cx="3630007" cy="1807305"/>
          </a:xfrm>
        </p:spPr>
        <p:txBody>
          <a:bodyPr>
            <a:normAutofit/>
          </a:bodyPr>
          <a:lstStyle/>
          <a:p>
            <a:r>
              <a:rPr lang="en-US">
                <a:cs typeface="Calibri Light"/>
              </a:rPr>
              <a:t>spelling</a:t>
            </a:r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18C67F4-5D75-4780-AE1F-F9FDD0E892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98"/>
          <a:stretch/>
        </p:blipFill>
        <p:spPr>
          <a:xfrm>
            <a:off x="20" y="10"/>
            <a:ext cx="4587406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4D2DE-A14C-4F88-A1C8-B0395FF95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5341" y="2333297"/>
            <a:ext cx="3630007" cy="384366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700">
                <a:cs typeface="Calibri"/>
              </a:rPr>
              <a:t>Sluit aan bij de </a:t>
            </a:r>
            <a:r>
              <a:rPr lang="en-US" sz="1700" err="1">
                <a:cs typeface="Calibri"/>
              </a:rPr>
              <a:t>methode</a:t>
            </a:r>
            <a:r>
              <a:rPr lang="en-US" sz="1700">
                <a:cs typeface="Calibri"/>
              </a:rPr>
              <a:t> van taal </a:t>
            </a:r>
            <a:r>
              <a:rPr lang="en-US" sz="1700" err="1">
                <a:cs typeface="Calibri"/>
              </a:rPr>
              <a:t>en</a:t>
            </a:r>
            <a:r>
              <a:rPr lang="en-US" sz="1700">
                <a:cs typeface="Calibri"/>
              </a:rPr>
              <a:t> wero.</a:t>
            </a:r>
          </a:p>
          <a:p>
            <a:r>
              <a:rPr lang="en-US" sz="1700">
                <a:cs typeface="Calibri"/>
              </a:rPr>
              <a:t>"Fouten" oefenen voor toets.</a:t>
            </a:r>
          </a:p>
          <a:p>
            <a:r>
              <a:rPr lang="en-US" sz="1700">
                <a:cs typeface="Calibri"/>
              </a:rPr>
              <a:t>1x per week huiswerk spelling.</a:t>
            </a:r>
          </a:p>
          <a:p>
            <a:endParaRPr lang="en-US" sz="17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0114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0E3475-59FE-496A-B452-753F4BD18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en-US" sz="4700">
                <a:cs typeface="Calibri Light"/>
              </a:rPr>
              <a:t>wereldoriëntatie</a:t>
            </a:r>
            <a:endParaRPr lang="en-US" sz="4700"/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sX0" fmla="*/ 0 w 8229600"/>
              <a:gd name="csY0" fmla="*/ 0 h 18288"/>
              <a:gd name="csX1" fmla="*/ 521208 w 8229600"/>
              <a:gd name="csY1" fmla="*/ 0 h 18288"/>
              <a:gd name="csX2" fmla="*/ 960120 w 8229600"/>
              <a:gd name="csY2" fmla="*/ 0 h 18288"/>
              <a:gd name="csX3" fmla="*/ 1481328 w 8229600"/>
              <a:gd name="csY3" fmla="*/ 0 h 18288"/>
              <a:gd name="csX4" fmla="*/ 2167128 w 8229600"/>
              <a:gd name="csY4" fmla="*/ 0 h 18288"/>
              <a:gd name="csX5" fmla="*/ 2935224 w 8229600"/>
              <a:gd name="csY5" fmla="*/ 0 h 18288"/>
              <a:gd name="csX6" fmla="*/ 3785616 w 8229600"/>
              <a:gd name="csY6" fmla="*/ 0 h 18288"/>
              <a:gd name="csX7" fmla="*/ 4636008 w 8229600"/>
              <a:gd name="csY7" fmla="*/ 0 h 18288"/>
              <a:gd name="csX8" fmla="*/ 5239512 w 8229600"/>
              <a:gd name="csY8" fmla="*/ 0 h 18288"/>
              <a:gd name="csX9" fmla="*/ 6007608 w 8229600"/>
              <a:gd name="csY9" fmla="*/ 0 h 18288"/>
              <a:gd name="csX10" fmla="*/ 6693408 w 8229600"/>
              <a:gd name="csY10" fmla="*/ 0 h 18288"/>
              <a:gd name="csX11" fmla="*/ 7296912 w 8229600"/>
              <a:gd name="csY11" fmla="*/ 0 h 18288"/>
              <a:gd name="csX12" fmla="*/ 8229600 w 8229600"/>
              <a:gd name="csY12" fmla="*/ 0 h 18288"/>
              <a:gd name="csX13" fmla="*/ 8229600 w 8229600"/>
              <a:gd name="csY13" fmla="*/ 18288 h 18288"/>
              <a:gd name="csX14" fmla="*/ 7626096 w 8229600"/>
              <a:gd name="csY14" fmla="*/ 18288 h 18288"/>
              <a:gd name="csX15" fmla="*/ 7022592 w 8229600"/>
              <a:gd name="csY15" fmla="*/ 18288 h 18288"/>
              <a:gd name="csX16" fmla="*/ 6172200 w 8229600"/>
              <a:gd name="csY16" fmla="*/ 18288 h 18288"/>
              <a:gd name="csX17" fmla="*/ 5650992 w 8229600"/>
              <a:gd name="csY17" fmla="*/ 18288 h 18288"/>
              <a:gd name="csX18" fmla="*/ 4882896 w 8229600"/>
              <a:gd name="csY18" fmla="*/ 18288 h 18288"/>
              <a:gd name="csX19" fmla="*/ 4443984 w 8229600"/>
              <a:gd name="csY19" fmla="*/ 18288 h 18288"/>
              <a:gd name="csX20" fmla="*/ 3758184 w 8229600"/>
              <a:gd name="csY20" fmla="*/ 18288 h 18288"/>
              <a:gd name="csX21" fmla="*/ 3236976 w 8229600"/>
              <a:gd name="csY21" fmla="*/ 18288 h 18288"/>
              <a:gd name="csX22" fmla="*/ 2386584 w 8229600"/>
              <a:gd name="csY22" fmla="*/ 18288 h 18288"/>
              <a:gd name="csX23" fmla="*/ 1947672 w 8229600"/>
              <a:gd name="csY23" fmla="*/ 18288 h 18288"/>
              <a:gd name="csX24" fmla="*/ 1261872 w 8229600"/>
              <a:gd name="csY24" fmla="*/ 18288 h 18288"/>
              <a:gd name="csX25" fmla="*/ 822960 w 8229600"/>
              <a:gd name="csY25" fmla="*/ 18288 h 18288"/>
              <a:gd name="csX26" fmla="*/ 0 w 8229600"/>
              <a:gd name="csY26" fmla="*/ 18288 h 18288"/>
              <a:gd name="csX27" fmla="*/ 0 w 8229600"/>
              <a:gd name="csY2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15278" y="6969"/>
                  <a:pt x="340572" y="21894"/>
                  <a:pt x="521208" y="0"/>
                </a:cubicBezTo>
                <a:cubicBezTo>
                  <a:pt x="745939" y="29643"/>
                  <a:pt x="1127486" y="-40512"/>
                  <a:pt x="1371600" y="0"/>
                </a:cubicBezTo>
                <a:cubicBezTo>
                  <a:pt x="1567490" y="28416"/>
                  <a:pt x="1945702" y="13075"/>
                  <a:pt x="2221992" y="0"/>
                </a:cubicBezTo>
                <a:cubicBezTo>
                  <a:pt x="2446218" y="-17340"/>
                  <a:pt x="2853686" y="-7924"/>
                  <a:pt x="3072384" y="0"/>
                </a:cubicBezTo>
                <a:cubicBezTo>
                  <a:pt x="3286960" y="20656"/>
                  <a:pt x="3324417" y="20174"/>
                  <a:pt x="3511296" y="0"/>
                </a:cubicBezTo>
                <a:cubicBezTo>
                  <a:pt x="3710690" y="-39182"/>
                  <a:pt x="3945457" y="-64074"/>
                  <a:pt x="4114800" y="0"/>
                </a:cubicBezTo>
                <a:cubicBezTo>
                  <a:pt x="4336079" y="28138"/>
                  <a:pt x="4420759" y="12117"/>
                  <a:pt x="4553712" y="0"/>
                </a:cubicBezTo>
                <a:cubicBezTo>
                  <a:pt x="4688252" y="-2224"/>
                  <a:pt x="5047430" y="19664"/>
                  <a:pt x="5239512" y="0"/>
                </a:cubicBezTo>
                <a:cubicBezTo>
                  <a:pt x="5424392" y="-49610"/>
                  <a:pt x="5708717" y="13540"/>
                  <a:pt x="5843016" y="0"/>
                </a:cubicBezTo>
                <a:cubicBezTo>
                  <a:pt x="6005788" y="32949"/>
                  <a:pt x="6198255" y="37080"/>
                  <a:pt x="6611112" y="0"/>
                </a:cubicBezTo>
                <a:cubicBezTo>
                  <a:pt x="6954152" y="635"/>
                  <a:pt x="7244390" y="18057"/>
                  <a:pt x="7461504" y="0"/>
                </a:cubicBezTo>
                <a:cubicBezTo>
                  <a:pt x="7693790" y="9882"/>
                  <a:pt x="7984486" y="17646"/>
                  <a:pt x="8229600" y="0"/>
                </a:cubicBezTo>
                <a:cubicBezTo>
                  <a:pt x="8228428" y="6016"/>
                  <a:pt x="8229853" y="9684"/>
                  <a:pt x="8229600" y="18288"/>
                </a:cubicBezTo>
                <a:cubicBezTo>
                  <a:pt x="7945777" y="19945"/>
                  <a:pt x="7812308" y="-8511"/>
                  <a:pt x="7461504" y="18288"/>
                </a:cubicBezTo>
                <a:cubicBezTo>
                  <a:pt x="7129391" y="53185"/>
                  <a:pt x="7087333" y="41906"/>
                  <a:pt x="6940296" y="18288"/>
                </a:cubicBezTo>
                <a:cubicBezTo>
                  <a:pt x="6810862" y="-23020"/>
                  <a:pt x="6701312" y="19361"/>
                  <a:pt x="6419088" y="18288"/>
                </a:cubicBezTo>
                <a:cubicBezTo>
                  <a:pt x="6152777" y="18855"/>
                  <a:pt x="5868611" y="48802"/>
                  <a:pt x="5650992" y="18288"/>
                </a:cubicBezTo>
                <a:cubicBezTo>
                  <a:pt x="5439747" y="15250"/>
                  <a:pt x="5334901" y="-1044"/>
                  <a:pt x="5129784" y="18288"/>
                </a:cubicBezTo>
                <a:cubicBezTo>
                  <a:pt x="4955906" y="40458"/>
                  <a:pt x="4793216" y="33888"/>
                  <a:pt x="4690872" y="18288"/>
                </a:cubicBezTo>
                <a:cubicBezTo>
                  <a:pt x="4552374" y="31087"/>
                  <a:pt x="4318742" y="6248"/>
                  <a:pt x="4087368" y="18288"/>
                </a:cubicBezTo>
                <a:cubicBezTo>
                  <a:pt x="3849418" y="32625"/>
                  <a:pt x="3751577" y="29688"/>
                  <a:pt x="3401568" y="18288"/>
                </a:cubicBezTo>
                <a:cubicBezTo>
                  <a:pt x="3067953" y="20409"/>
                  <a:pt x="3012425" y="26879"/>
                  <a:pt x="2798064" y="18288"/>
                </a:cubicBezTo>
                <a:cubicBezTo>
                  <a:pt x="2565154" y="16520"/>
                  <a:pt x="2426719" y="-31794"/>
                  <a:pt x="2276856" y="18288"/>
                </a:cubicBezTo>
                <a:cubicBezTo>
                  <a:pt x="2090980" y="4382"/>
                  <a:pt x="1702030" y="-8180"/>
                  <a:pt x="1426464" y="18288"/>
                </a:cubicBezTo>
                <a:cubicBezTo>
                  <a:pt x="1104481" y="69643"/>
                  <a:pt x="985013" y="-7690"/>
                  <a:pt x="740664" y="18288"/>
                </a:cubicBezTo>
                <a:cubicBezTo>
                  <a:pt x="507391" y="41643"/>
                  <a:pt x="191740" y="-11654"/>
                  <a:pt x="0" y="18288"/>
                </a:cubicBezTo>
                <a:cubicBezTo>
                  <a:pt x="714" y="9707"/>
                  <a:pt x="1025" y="3120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70709" y="-27213"/>
                  <a:pt x="397128" y="23656"/>
                  <a:pt x="521208" y="0"/>
                </a:cubicBezTo>
                <a:cubicBezTo>
                  <a:pt x="631319" y="-5947"/>
                  <a:pt x="842157" y="28261"/>
                  <a:pt x="960120" y="0"/>
                </a:cubicBezTo>
                <a:cubicBezTo>
                  <a:pt x="1077930" y="6549"/>
                  <a:pt x="1318669" y="-15893"/>
                  <a:pt x="1481328" y="0"/>
                </a:cubicBezTo>
                <a:cubicBezTo>
                  <a:pt x="1659104" y="-21090"/>
                  <a:pt x="1870243" y="69945"/>
                  <a:pt x="2167128" y="0"/>
                </a:cubicBezTo>
                <a:cubicBezTo>
                  <a:pt x="2460684" y="-5519"/>
                  <a:pt x="2753885" y="-62993"/>
                  <a:pt x="2935224" y="0"/>
                </a:cubicBezTo>
                <a:cubicBezTo>
                  <a:pt x="3115119" y="56580"/>
                  <a:pt x="3535280" y="40687"/>
                  <a:pt x="3785616" y="0"/>
                </a:cubicBezTo>
                <a:cubicBezTo>
                  <a:pt x="4057881" y="25645"/>
                  <a:pt x="4308335" y="-2666"/>
                  <a:pt x="4636008" y="0"/>
                </a:cubicBezTo>
                <a:cubicBezTo>
                  <a:pt x="4987152" y="19805"/>
                  <a:pt x="5025979" y="14149"/>
                  <a:pt x="5239512" y="0"/>
                </a:cubicBezTo>
                <a:cubicBezTo>
                  <a:pt x="5437586" y="211"/>
                  <a:pt x="5752721" y="5618"/>
                  <a:pt x="6007608" y="0"/>
                </a:cubicBezTo>
                <a:cubicBezTo>
                  <a:pt x="6280137" y="-5132"/>
                  <a:pt x="6386079" y="-21510"/>
                  <a:pt x="6693408" y="0"/>
                </a:cubicBezTo>
                <a:cubicBezTo>
                  <a:pt x="6986580" y="4991"/>
                  <a:pt x="7015252" y="-18088"/>
                  <a:pt x="7296912" y="0"/>
                </a:cubicBezTo>
                <a:cubicBezTo>
                  <a:pt x="7569796" y="10390"/>
                  <a:pt x="7895472" y="71473"/>
                  <a:pt x="8229600" y="0"/>
                </a:cubicBezTo>
                <a:cubicBezTo>
                  <a:pt x="8230227" y="7450"/>
                  <a:pt x="8228885" y="11999"/>
                  <a:pt x="8229600" y="18288"/>
                </a:cubicBezTo>
                <a:cubicBezTo>
                  <a:pt x="8094333" y="-5252"/>
                  <a:pt x="7850928" y="37448"/>
                  <a:pt x="7626096" y="18288"/>
                </a:cubicBezTo>
                <a:cubicBezTo>
                  <a:pt x="7448378" y="-569"/>
                  <a:pt x="7315174" y="-1844"/>
                  <a:pt x="7022592" y="18288"/>
                </a:cubicBezTo>
                <a:cubicBezTo>
                  <a:pt x="6686163" y="50499"/>
                  <a:pt x="6352629" y="23510"/>
                  <a:pt x="6172200" y="18288"/>
                </a:cubicBezTo>
                <a:cubicBezTo>
                  <a:pt x="6015590" y="42345"/>
                  <a:pt x="5770309" y="21278"/>
                  <a:pt x="5650992" y="18288"/>
                </a:cubicBezTo>
                <a:cubicBezTo>
                  <a:pt x="5483975" y="12092"/>
                  <a:pt x="5165324" y="68948"/>
                  <a:pt x="4882896" y="18288"/>
                </a:cubicBezTo>
                <a:cubicBezTo>
                  <a:pt x="4568934" y="7053"/>
                  <a:pt x="4556334" y="27676"/>
                  <a:pt x="4443984" y="18288"/>
                </a:cubicBezTo>
                <a:cubicBezTo>
                  <a:pt x="4320775" y="10576"/>
                  <a:pt x="4034988" y="-3490"/>
                  <a:pt x="3758184" y="18288"/>
                </a:cubicBezTo>
                <a:cubicBezTo>
                  <a:pt x="3445155" y="-998"/>
                  <a:pt x="3367892" y="13824"/>
                  <a:pt x="3236976" y="18288"/>
                </a:cubicBezTo>
                <a:cubicBezTo>
                  <a:pt x="3093796" y="26408"/>
                  <a:pt x="2635824" y="24132"/>
                  <a:pt x="2386584" y="18288"/>
                </a:cubicBezTo>
                <a:cubicBezTo>
                  <a:pt x="2139815" y="-3297"/>
                  <a:pt x="2105958" y="25945"/>
                  <a:pt x="1947672" y="18288"/>
                </a:cubicBezTo>
                <a:cubicBezTo>
                  <a:pt x="1801011" y="-19911"/>
                  <a:pt x="1533636" y="14646"/>
                  <a:pt x="1261872" y="18288"/>
                </a:cubicBezTo>
                <a:cubicBezTo>
                  <a:pt x="989528" y="32227"/>
                  <a:pt x="1025848" y="14685"/>
                  <a:pt x="822960" y="18288"/>
                </a:cubicBezTo>
                <a:cubicBezTo>
                  <a:pt x="653456" y="20956"/>
                  <a:pt x="304027" y="8001"/>
                  <a:pt x="0" y="18288"/>
                </a:cubicBezTo>
                <a:cubicBezTo>
                  <a:pt x="-27" y="11611"/>
                  <a:pt x="-1713" y="5475"/>
                  <a:pt x="0" y="0"/>
                </a:cubicBezTo>
                <a:close/>
              </a:path>
              <a:path w="8229600" h="18288" fill="none" stroke="0" extrusionOk="0">
                <a:moveTo>
                  <a:pt x="0" y="0"/>
                </a:moveTo>
                <a:cubicBezTo>
                  <a:pt x="205130" y="6064"/>
                  <a:pt x="324007" y="6684"/>
                  <a:pt x="521208" y="0"/>
                </a:cubicBezTo>
                <a:cubicBezTo>
                  <a:pt x="695888" y="-14632"/>
                  <a:pt x="1101879" y="6017"/>
                  <a:pt x="1371600" y="0"/>
                </a:cubicBezTo>
                <a:cubicBezTo>
                  <a:pt x="1622968" y="4691"/>
                  <a:pt x="1936552" y="-7433"/>
                  <a:pt x="2221992" y="0"/>
                </a:cubicBezTo>
                <a:cubicBezTo>
                  <a:pt x="2498663" y="51226"/>
                  <a:pt x="2885875" y="-8757"/>
                  <a:pt x="3072384" y="0"/>
                </a:cubicBezTo>
                <a:cubicBezTo>
                  <a:pt x="3288944" y="24235"/>
                  <a:pt x="3331110" y="5443"/>
                  <a:pt x="3511296" y="0"/>
                </a:cubicBezTo>
                <a:cubicBezTo>
                  <a:pt x="3687973" y="-19690"/>
                  <a:pt x="3901025" y="-20092"/>
                  <a:pt x="4114800" y="0"/>
                </a:cubicBezTo>
                <a:cubicBezTo>
                  <a:pt x="4336102" y="32988"/>
                  <a:pt x="4416982" y="-5831"/>
                  <a:pt x="4553712" y="0"/>
                </a:cubicBezTo>
                <a:cubicBezTo>
                  <a:pt x="4674310" y="-5056"/>
                  <a:pt x="5080160" y="-12181"/>
                  <a:pt x="5239512" y="0"/>
                </a:cubicBezTo>
                <a:cubicBezTo>
                  <a:pt x="5419031" y="-38513"/>
                  <a:pt x="5691629" y="2226"/>
                  <a:pt x="5843016" y="0"/>
                </a:cubicBezTo>
                <a:cubicBezTo>
                  <a:pt x="5978317" y="-40553"/>
                  <a:pt x="6314754" y="9782"/>
                  <a:pt x="6611112" y="0"/>
                </a:cubicBezTo>
                <a:cubicBezTo>
                  <a:pt x="6973004" y="-17646"/>
                  <a:pt x="7175490" y="18489"/>
                  <a:pt x="7461504" y="0"/>
                </a:cubicBezTo>
                <a:cubicBezTo>
                  <a:pt x="7746737" y="-34159"/>
                  <a:pt x="7962178" y="39853"/>
                  <a:pt x="8229600" y="0"/>
                </a:cubicBezTo>
                <a:cubicBezTo>
                  <a:pt x="8228796" y="5852"/>
                  <a:pt x="8229698" y="10429"/>
                  <a:pt x="8229600" y="18288"/>
                </a:cubicBezTo>
                <a:cubicBezTo>
                  <a:pt x="7944174" y="-29104"/>
                  <a:pt x="7795646" y="-34405"/>
                  <a:pt x="7461504" y="18288"/>
                </a:cubicBezTo>
                <a:cubicBezTo>
                  <a:pt x="7129776" y="51087"/>
                  <a:pt x="7082769" y="31446"/>
                  <a:pt x="6940296" y="18288"/>
                </a:cubicBezTo>
                <a:cubicBezTo>
                  <a:pt x="6799665" y="-15875"/>
                  <a:pt x="6652769" y="31783"/>
                  <a:pt x="6419088" y="18288"/>
                </a:cubicBezTo>
                <a:cubicBezTo>
                  <a:pt x="6143970" y="52275"/>
                  <a:pt x="5863165" y="-16531"/>
                  <a:pt x="5650992" y="18288"/>
                </a:cubicBezTo>
                <a:cubicBezTo>
                  <a:pt x="5419172" y="40606"/>
                  <a:pt x="5309448" y="-405"/>
                  <a:pt x="5129784" y="18288"/>
                </a:cubicBezTo>
                <a:cubicBezTo>
                  <a:pt x="4947928" y="26023"/>
                  <a:pt x="4795021" y="5860"/>
                  <a:pt x="4690872" y="18288"/>
                </a:cubicBezTo>
                <a:cubicBezTo>
                  <a:pt x="4564358" y="-9579"/>
                  <a:pt x="4295485" y="-25280"/>
                  <a:pt x="4087368" y="18288"/>
                </a:cubicBezTo>
                <a:cubicBezTo>
                  <a:pt x="3871704" y="40406"/>
                  <a:pt x="3732927" y="-10898"/>
                  <a:pt x="3401568" y="18288"/>
                </a:cubicBezTo>
                <a:cubicBezTo>
                  <a:pt x="3075889" y="19660"/>
                  <a:pt x="3025898" y="44400"/>
                  <a:pt x="2798064" y="18288"/>
                </a:cubicBezTo>
                <a:cubicBezTo>
                  <a:pt x="2581856" y="-20869"/>
                  <a:pt x="2428311" y="-4900"/>
                  <a:pt x="2276856" y="18288"/>
                </a:cubicBezTo>
                <a:cubicBezTo>
                  <a:pt x="2098246" y="53283"/>
                  <a:pt x="1737531" y="55959"/>
                  <a:pt x="1426464" y="18288"/>
                </a:cubicBezTo>
                <a:cubicBezTo>
                  <a:pt x="1104708" y="26489"/>
                  <a:pt x="1006595" y="15928"/>
                  <a:pt x="740664" y="18288"/>
                </a:cubicBezTo>
                <a:cubicBezTo>
                  <a:pt x="480378" y="33084"/>
                  <a:pt x="202592" y="-12357"/>
                  <a:pt x="0" y="18288"/>
                </a:cubicBezTo>
                <a:cubicBezTo>
                  <a:pt x="888" y="9601"/>
                  <a:pt x="860" y="4150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8229600"/>
                      <a:gd name="connsiteY0" fmla="*/ 0 h 18288"/>
                      <a:gd name="connsiteX1" fmla="*/ 521208 w 8229600"/>
                      <a:gd name="connsiteY1" fmla="*/ 0 h 18288"/>
                      <a:gd name="connsiteX2" fmla="*/ 1371600 w 8229600"/>
                      <a:gd name="connsiteY2" fmla="*/ 0 h 18288"/>
                      <a:gd name="connsiteX3" fmla="*/ 2221992 w 8229600"/>
                      <a:gd name="connsiteY3" fmla="*/ 0 h 18288"/>
                      <a:gd name="connsiteX4" fmla="*/ 3072384 w 8229600"/>
                      <a:gd name="connsiteY4" fmla="*/ 0 h 18288"/>
                      <a:gd name="connsiteX5" fmla="*/ 3511296 w 8229600"/>
                      <a:gd name="connsiteY5" fmla="*/ 0 h 18288"/>
                      <a:gd name="connsiteX6" fmla="*/ 4114800 w 8229600"/>
                      <a:gd name="connsiteY6" fmla="*/ 0 h 18288"/>
                      <a:gd name="connsiteX7" fmla="*/ 4553712 w 8229600"/>
                      <a:gd name="connsiteY7" fmla="*/ 0 h 18288"/>
                      <a:gd name="connsiteX8" fmla="*/ 5239512 w 8229600"/>
                      <a:gd name="connsiteY8" fmla="*/ 0 h 18288"/>
                      <a:gd name="connsiteX9" fmla="*/ 5843016 w 8229600"/>
                      <a:gd name="connsiteY9" fmla="*/ 0 h 18288"/>
                      <a:gd name="connsiteX10" fmla="*/ 6611112 w 8229600"/>
                      <a:gd name="connsiteY10" fmla="*/ 0 h 18288"/>
                      <a:gd name="connsiteX11" fmla="*/ 7461504 w 8229600"/>
                      <a:gd name="connsiteY11" fmla="*/ 0 h 18288"/>
                      <a:gd name="connsiteX12" fmla="*/ 8229600 w 8229600"/>
                      <a:gd name="connsiteY12" fmla="*/ 0 h 18288"/>
                      <a:gd name="connsiteX13" fmla="*/ 8229600 w 8229600"/>
                      <a:gd name="connsiteY13" fmla="*/ 18288 h 18288"/>
                      <a:gd name="connsiteX14" fmla="*/ 7461504 w 8229600"/>
                      <a:gd name="connsiteY14" fmla="*/ 18288 h 18288"/>
                      <a:gd name="connsiteX15" fmla="*/ 6940296 w 8229600"/>
                      <a:gd name="connsiteY15" fmla="*/ 18288 h 18288"/>
                      <a:gd name="connsiteX16" fmla="*/ 6419088 w 8229600"/>
                      <a:gd name="connsiteY16" fmla="*/ 18288 h 18288"/>
                      <a:gd name="connsiteX17" fmla="*/ 5650992 w 8229600"/>
                      <a:gd name="connsiteY17" fmla="*/ 18288 h 18288"/>
                      <a:gd name="connsiteX18" fmla="*/ 5129784 w 8229600"/>
                      <a:gd name="connsiteY18" fmla="*/ 18288 h 18288"/>
                      <a:gd name="connsiteX19" fmla="*/ 4690872 w 8229600"/>
                      <a:gd name="connsiteY19" fmla="*/ 18288 h 18288"/>
                      <a:gd name="connsiteX20" fmla="*/ 4087368 w 8229600"/>
                      <a:gd name="connsiteY20" fmla="*/ 18288 h 18288"/>
                      <a:gd name="connsiteX21" fmla="*/ 3401568 w 8229600"/>
                      <a:gd name="connsiteY21" fmla="*/ 18288 h 18288"/>
                      <a:gd name="connsiteX22" fmla="*/ 2798064 w 8229600"/>
                      <a:gd name="connsiteY22" fmla="*/ 18288 h 18288"/>
                      <a:gd name="connsiteX23" fmla="*/ 2276856 w 8229600"/>
                      <a:gd name="connsiteY23" fmla="*/ 18288 h 18288"/>
                      <a:gd name="connsiteX24" fmla="*/ 1426464 w 8229600"/>
                      <a:gd name="connsiteY24" fmla="*/ 18288 h 18288"/>
                      <a:gd name="connsiteX25" fmla="*/ 740664 w 8229600"/>
                      <a:gd name="connsiteY25" fmla="*/ 18288 h 18288"/>
                      <a:gd name="connsiteX26" fmla="*/ 0 w 8229600"/>
                      <a:gd name="connsiteY26" fmla="*/ 18288 h 18288"/>
                      <a:gd name="connsiteX27" fmla="*/ 0 w 8229600"/>
                      <a:gd name="connsiteY27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8229600" h="18288" fill="none" extrusionOk="0">
                        <a:moveTo>
                          <a:pt x="0" y="0"/>
                        </a:moveTo>
                        <a:cubicBezTo>
                          <a:pt x="227594" y="-4267"/>
                          <a:pt x="329693" y="13251"/>
                          <a:pt x="521208" y="0"/>
                        </a:cubicBezTo>
                        <a:cubicBezTo>
                          <a:pt x="712723" y="-13251"/>
                          <a:pt x="1137373" y="-13618"/>
                          <a:pt x="1371600" y="0"/>
                        </a:cubicBezTo>
                        <a:cubicBezTo>
                          <a:pt x="1605827" y="13618"/>
                          <a:pt x="1975382" y="-27374"/>
                          <a:pt x="2221992" y="0"/>
                        </a:cubicBezTo>
                        <a:cubicBezTo>
                          <a:pt x="2468602" y="27374"/>
                          <a:pt x="2863316" y="-20517"/>
                          <a:pt x="3072384" y="0"/>
                        </a:cubicBezTo>
                        <a:cubicBezTo>
                          <a:pt x="3281452" y="20517"/>
                          <a:pt x="3331438" y="10793"/>
                          <a:pt x="3511296" y="0"/>
                        </a:cubicBezTo>
                        <a:cubicBezTo>
                          <a:pt x="3691154" y="-10793"/>
                          <a:pt x="3906405" y="-29737"/>
                          <a:pt x="4114800" y="0"/>
                        </a:cubicBezTo>
                        <a:cubicBezTo>
                          <a:pt x="4323195" y="29737"/>
                          <a:pt x="4428852" y="-2234"/>
                          <a:pt x="4553712" y="0"/>
                        </a:cubicBezTo>
                        <a:cubicBezTo>
                          <a:pt x="4678572" y="2234"/>
                          <a:pt x="5065629" y="29368"/>
                          <a:pt x="5239512" y="0"/>
                        </a:cubicBezTo>
                        <a:cubicBezTo>
                          <a:pt x="5413395" y="-29368"/>
                          <a:pt x="5703888" y="11839"/>
                          <a:pt x="5843016" y="0"/>
                        </a:cubicBezTo>
                        <a:cubicBezTo>
                          <a:pt x="5982144" y="-11839"/>
                          <a:pt x="6260765" y="24719"/>
                          <a:pt x="6611112" y="0"/>
                        </a:cubicBezTo>
                        <a:cubicBezTo>
                          <a:pt x="6961459" y="-24719"/>
                          <a:pt x="7228293" y="32959"/>
                          <a:pt x="7461504" y="0"/>
                        </a:cubicBezTo>
                        <a:cubicBezTo>
                          <a:pt x="7694715" y="-32959"/>
                          <a:pt x="7990029" y="-3422"/>
                          <a:pt x="8229600" y="0"/>
                        </a:cubicBezTo>
                        <a:cubicBezTo>
                          <a:pt x="8228940" y="5812"/>
                          <a:pt x="8229447" y="9773"/>
                          <a:pt x="8229600" y="18288"/>
                        </a:cubicBezTo>
                        <a:cubicBezTo>
                          <a:pt x="7940706" y="-9293"/>
                          <a:pt x="7792584" y="-16009"/>
                          <a:pt x="7461504" y="18288"/>
                        </a:cubicBezTo>
                        <a:cubicBezTo>
                          <a:pt x="7130424" y="52585"/>
                          <a:pt x="7080072" y="43845"/>
                          <a:pt x="6940296" y="18288"/>
                        </a:cubicBezTo>
                        <a:cubicBezTo>
                          <a:pt x="6800520" y="-7269"/>
                          <a:pt x="6672872" y="26671"/>
                          <a:pt x="6419088" y="18288"/>
                        </a:cubicBezTo>
                        <a:cubicBezTo>
                          <a:pt x="6165304" y="9905"/>
                          <a:pt x="5869721" y="4987"/>
                          <a:pt x="5650992" y="18288"/>
                        </a:cubicBezTo>
                        <a:cubicBezTo>
                          <a:pt x="5432263" y="31589"/>
                          <a:pt x="5308310" y="3023"/>
                          <a:pt x="5129784" y="18288"/>
                        </a:cubicBezTo>
                        <a:cubicBezTo>
                          <a:pt x="4951258" y="33553"/>
                          <a:pt x="4799696" y="15357"/>
                          <a:pt x="4690872" y="18288"/>
                        </a:cubicBezTo>
                        <a:cubicBezTo>
                          <a:pt x="4582048" y="21219"/>
                          <a:pt x="4311124" y="-7836"/>
                          <a:pt x="4087368" y="18288"/>
                        </a:cubicBezTo>
                        <a:cubicBezTo>
                          <a:pt x="3863612" y="44412"/>
                          <a:pt x="3730288" y="13374"/>
                          <a:pt x="3401568" y="18288"/>
                        </a:cubicBezTo>
                        <a:cubicBezTo>
                          <a:pt x="3072848" y="23202"/>
                          <a:pt x="3020684" y="32425"/>
                          <a:pt x="2798064" y="18288"/>
                        </a:cubicBezTo>
                        <a:cubicBezTo>
                          <a:pt x="2575444" y="4151"/>
                          <a:pt x="2440915" y="-7352"/>
                          <a:pt x="2276856" y="18288"/>
                        </a:cubicBezTo>
                        <a:cubicBezTo>
                          <a:pt x="2112797" y="43928"/>
                          <a:pt x="1726502" y="-9560"/>
                          <a:pt x="1426464" y="18288"/>
                        </a:cubicBezTo>
                        <a:cubicBezTo>
                          <a:pt x="1126426" y="46136"/>
                          <a:pt x="992925" y="21016"/>
                          <a:pt x="740664" y="18288"/>
                        </a:cubicBezTo>
                        <a:cubicBezTo>
                          <a:pt x="488403" y="15560"/>
                          <a:pt x="195650" y="-16061"/>
                          <a:pt x="0" y="18288"/>
                        </a:cubicBezTo>
                        <a:cubicBezTo>
                          <a:pt x="348" y="9455"/>
                          <a:pt x="654" y="3983"/>
                          <a:pt x="0" y="0"/>
                        </a:cubicBezTo>
                        <a:close/>
                      </a:path>
                      <a:path w="8229600" h="18288" stroke="0" extrusionOk="0">
                        <a:moveTo>
                          <a:pt x="0" y="0"/>
                        </a:moveTo>
                        <a:cubicBezTo>
                          <a:pt x="259263" y="-9445"/>
                          <a:pt x="404731" y="4427"/>
                          <a:pt x="521208" y="0"/>
                        </a:cubicBezTo>
                        <a:cubicBezTo>
                          <a:pt x="637685" y="-4427"/>
                          <a:pt x="839187" y="564"/>
                          <a:pt x="960120" y="0"/>
                        </a:cubicBezTo>
                        <a:cubicBezTo>
                          <a:pt x="1081053" y="-564"/>
                          <a:pt x="1313469" y="-16481"/>
                          <a:pt x="1481328" y="0"/>
                        </a:cubicBezTo>
                        <a:cubicBezTo>
                          <a:pt x="1649187" y="16481"/>
                          <a:pt x="1885247" y="26161"/>
                          <a:pt x="2167128" y="0"/>
                        </a:cubicBezTo>
                        <a:cubicBezTo>
                          <a:pt x="2449009" y="-26161"/>
                          <a:pt x="2761875" y="-22202"/>
                          <a:pt x="2935224" y="0"/>
                        </a:cubicBezTo>
                        <a:cubicBezTo>
                          <a:pt x="3108573" y="22202"/>
                          <a:pt x="3540687" y="-2863"/>
                          <a:pt x="3785616" y="0"/>
                        </a:cubicBezTo>
                        <a:cubicBezTo>
                          <a:pt x="4030545" y="2863"/>
                          <a:pt x="4280774" y="-12442"/>
                          <a:pt x="4636008" y="0"/>
                        </a:cubicBezTo>
                        <a:cubicBezTo>
                          <a:pt x="4991242" y="12442"/>
                          <a:pt x="5025483" y="16914"/>
                          <a:pt x="5239512" y="0"/>
                        </a:cubicBezTo>
                        <a:cubicBezTo>
                          <a:pt x="5453541" y="-16914"/>
                          <a:pt x="5754008" y="16592"/>
                          <a:pt x="6007608" y="0"/>
                        </a:cubicBezTo>
                        <a:cubicBezTo>
                          <a:pt x="6261208" y="-16592"/>
                          <a:pt x="6407957" y="-11909"/>
                          <a:pt x="6693408" y="0"/>
                        </a:cubicBezTo>
                        <a:cubicBezTo>
                          <a:pt x="6978859" y="11909"/>
                          <a:pt x="7015437" y="-20890"/>
                          <a:pt x="7296912" y="0"/>
                        </a:cubicBezTo>
                        <a:cubicBezTo>
                          <a:pt x="7578387" y="20890"/>
                          <a:pt x="7859622" y="46406"/>
                          <a:pt x="8229600" y="0"/>
                        </a:cubicBezTo>
                        <a:cubicBezTo>
                          <a:pt x="8230508" y="6337"/>
                          <a:pt x="8228722" y="11778"/>
                          <a:pt x="8229600" y="18288"/>
                        </a:cubicBezTo>
                        <a:cubicBezTo>
                          <a:pt x="8075287" y="35054"/>
                          <a:pt x="7821366" y="21850"/>
                          <a:pt x="7626096" y="18288"/>
                        </a:cubicBezTo>
                        <a:cubicBezTo>
                          <a:pt x="7430826" y="14726"/>
                          <a:pt x="7320004" y="-9669"/>
                          <a:pt x="7022592" y="18288"/>
                        </a:cubicBezTo>
                        <a:cubicBezTo>
                          <a:pt x="6725180" y="46245"/>
                          <a:pt x="6348804" y="-14025"/>
                          <a:pt x="6172200" y="18288"/>
                        </a:cubicBezTo>
                        <a:cubicBezTo>
                          <a:pt x="5995596" y="50601"/>
                          <a:pt x="5788102" y="22890"/>
                          <a:pt x="5650992" y="18288"/>
                        </a:cubicBezTo>
                        <a:cubicBezTo>
                          <a:pt x="5513882" y="13686"/>
                          <a:pt x="5198399" y="29121"/>
                          <a:pt x="4882896" y="18288"/>
                        </a:cubicBezTo>
                        <a:cubicBezTo>
                          <a:pt x="4567393" y="7455"/>
                          <a:pt x="4557008" y="26965"/>
                          <a:pt x="4443984" y="18288"/>
                        </a:cubicBezTo>
                        <a:cubicBezTo>
                          <a:pt x="4330960" y="9611"/>
                          <a:pt x="4061674" y="28891"/>
                          <a:pt x="3758184" y="18288"/>
                        </a:cubicBezTo>
                        <a:cubicBezTo>
                          <a:pt x="3454694" y="7685"/>
                          <a:pt x="3380392" y="19119"/>
                          <a:pt x="3236976" y="18288"/>
                        </a:cubicBezTo>
                        <a:cubicBezTo>
                          <a:pt x="3093560" y="17457"/>
                          <a:pt x="2632116" y="37607"/>
                          <a:pt x="2386584" y="18288"/>
                        </a:cubicBezTo>
                        <a:cubicBezTo>
                          <a:pt x="2141052" y="-1031"/>
                          <a:pt x="2110884" y="28777"/>
                          <a:pt x="1947672" y="18288"/>
                        </a:cubicBezTo>
                        <a:cubicBezTo>
                          <a:pt x="1784460" y="7799"/>
                          <a:pt x="1535467" y="461"/>
                          <a:pt x="1261872" y="18288"/>
                        </a:cubicBezTo>
                        <a:cubicBezTo>
                          <a:pt x="988277" y="36115"/>
                          <a:pt x="1021096" y="10375"/>
                          <a:pt x="822960" y="18288"/>
                        </a:cubicBezTo>
                        <a:cubicBezTo>
                          <a:pt x="624824" y="26201"/>
                          <a:pt x="298309" y="1283"/>
                          <a:pt x="0" y="18288"/>
                        </a:cubicBezTo>
                        <a:cubicBezTo>
                          <a:pt x="-633" y="12278"/>
                          <a:pt x="-757" y="58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608CD-DF83-4BB5-A135-49486A549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369" y="2071316"/>
            <a:ext cx="5035164" cy="4119172"/>
          </a:xfrm>
        </p:spPr>
        <p:txBody>
          <a:bodyPr anchor="t">
            <a:normAutofit/>
          </a:bodyPr>
          <a:lstStyle/>
          <a:p>
            <a:endParaRPr lang="en-US" sz="1900">
              <a:cs typeface="Calibri"/>
            </a:endParaRPr>
          </a:p>
          <a:p>
            <a:r>
              <a:rPr lang="en-US" sz="1900" err="1">
                <a:cs typeface="Calibri"/>
              </a:rPr>
              <a:t>Verschillende</a:t>
            </a:r>
            <a:r>
              <a:rPr lang="en-US" sz="1900">
                <a:cs typeface="Calibri"/>
              </a:rPr>
              <a:t> thema's: Op reis door </a:t>
            </a:r>
            <a:r>
              <a:rPr lang="en-US" sz="1900" err="1">
                <a:cs typeface="Calibri"/>
              </a:rPr>
              <a:t>België</a:t>
            </a:r>
            <a:r>
              <a:rPr lang="en-US" sz="1900">
                <a:cs typeface="Calibri"/>
              </a:rPr>
              <a:t>, </a:t>
            </a:r>
            <a:r>
              <a:rPr lang="en-US" sz="1900" err="1">
                <a:cs typeface="Calibri"/>
              </a:rPr>
              <a:t>eet</a:t>
            </a:r>
            <a:r>
              <a:rPr lang="en-US" sz="1900">
                <a:cs typeface="Calibri"/>
              </a:rPr>
              <a:t> je </a:t>
            </a:r>
            <a:r>
              <a:rPr lang="en-US" sz="1900" err="1">
                <a:cs typeface="Calibri"/>
              </a:rPr>
              <a:t>goed</a:t>
            </a:r>
            <a:r>
              <a:rPr lang="en-US" sz="1900">
                <a:cs typeface="Calibri"/>
              </a:rPr>
              <a:t> </a:t>
            </a:r>
            <a:r>
              <a:rPr lang="en-US" sz="1900" err="1">
                <a:cs typeface="Calibri"/>
              </a:rPr>
              <a:t>beweeg</a:t>
            </a:r>
            <a:r>
              <a:rPr lang="en-US" sz="1900">
                <a:cs typeface="Calibri"/>
              </a:rPr>
              <a:t> je </a:t>
            </a:r>
            <a:r>
              <a:rPr lang="en-US" sz="1900" err="1">
                <a:cs typeface="Calibri"/>
              </a:rPr>
              <a:t>goed</a:t>
            </a:r>
            <a:r>
              <a:rPr lang="en-US" sz="1900">
                <a:cs typeface="Calibri"/>
              </a:rPr>
              <a:t>, de </a:t>
            </a:r>
            <a:r>
              <a:rPr lang="en-US" sz="1900" err="1">
                <a:cs typeface="Calibri"/>
              </a:rPr>
              <a:t>Romeinen</a:t>
            </a:r>
            <a:r>
              <a:rPr lang="en-US" sz="1900">
                <a:cs typeface="Calibri"/>
              </a:rPr>
              <a:t>, van trilling tot </a:t>
            </a:r>
            <a:r>
              <a:rPr lang="en-US" sz="1900" err="1">
                <a:cs typeface="Calibri"/>
              </a:rPr>
              <a:t>beweging</a:t>
            </a:r>
            <a:r>
              <a:rPr lang="en-US" sz="1900">
                <a:cs typeface="Calibri"/>
              </a:rPr>
              <a:t>, </a:t>
            </a:r>
            <a:r>
              <a:rPr lang="en-US" sz="1900" err="1">
                <a:cs typeface="Calibri"/>
              </a:rPr>
              <a:t>landschap</a:t>
            </a:r>
            <a:r>
              <a:rPr lang="en-US" sz="1900">
                <a:cs typeface="Calibri"/>
              </a:rPr>
              <a:t>: water </a:t>
            </a:r>
            <a:r>
              <a:rPr lang="en-US" sz="1900" err="1">
                <a:cs typeface="Calibri"/>
              </a:rPr>
              <a:t>en</a:t>
            </a:r>
            <a:r>
              <a:rPr lang="en-US" sz="1900">
                <a:cs typeface="Calibri"/>
              </a:rPr>
              <a:t> </a:t>
            </a:r>
            <a:r>
              <a:rPr lang="en-US" sz="1900" err="1">
                <a:cs typeface="Calibri"/>
              </a:rPr>
              <a:t>meer</a:t>
            </a:r>
            <a:r>
              <a:rPr lang="en-US" sz="1900">
                <a:cs typeface="Calibri"/>
              </a:rPr>
              <a:t>, de </a:t>
            </a:r>
            <a:r>
              <a:rPr lang="en-US" sz="1900" err="1">
                <a:cs typeface="Calibri"/>
              </a:rPr>
              <a:t>vroege</a:t>
            </a:r>
            <a:r>
              <a:rPr lang="en-US" sz="1900">
                <a:cs typeface="Calibri"/>
              </a:rPr>
              <a:t> </a:t>
            </a:r>
            <a:r>
              <a:rPr lang="en-US" sz="1900" err="1">
                <a:cs typeface="Calibri"/>
              </a:rPr>
              <a:t>middeleeuwen</a:t>
            </a:r>
            <a:r>
              <a:rPr lang="en-US" sz="1900">
                <a:cs typeface="Calibri"/>
              </a:rPr>
              <a:t>, </a:t>
            </a:r>
            <a:r>
              <a:rPr lang="en-US" sz="1900" err="1">
                <a:cs typeface="Calibri"/>
              </a:rPr>
              <a:t>lentekriebels</a:t>
            </a:r>
            <a:r>
              <a:rPr lang="en-US" sz="1900">
                <a:cs typeface="Calibri"/>
              </a:rPr>
              <a:t>, </a:t>
            </a:r>
            <a:r>
              <a:rPr lang="en-US" sz="1900" err="1">
                <a:cs typeface="Calibri"/>
              </a:rPr>
              <a:t>samen</a:t>
            </a:r>
            <a:r>
              <a:rPr lang="en-US" sz="1900">
                <a:cs typeface="Calibri"/>
              </a:rPr>
              <a:t> </a:t>
            </a:r>
            <a:r>
              <a:rPr lang="en-US" sz="1900" err="1">
                <a:cs typeface="Calibri"/>
              </a:rPr>
              <a:t>kiezen</a:t>
            </a:r>
            <a:r>
              <a:rPr lang="en-US" sz="1900">
                <a:cs typeface="Calibri"/>
              </a:rPr>
              <a:t> </a:t>
            </a:r>
            <a:r>
              <a:rPr lang="en-US" sz="1900" err="1">
                <a:cs typeface="Calibri"/>
              </a:rPr>
              <a:t>samen</a:t>
            </a:r>
            <a:r>
              <a:rPr lang="en-US" sz="1900">
                <a:cs typeface="Calibri"/>
              </a:rPr>
              <a:t> </a:t>
            </a:r>
            <a:r>
              <a:rPr lang="en-US" sz="1900" err="1">
                <a:cs typeface="Calibri"/>
              </a:rPr>
              <a:t>leven</a:t>
            </a:r>
            <a:r>
              <a:rPr lang="en-US" sz="1900">
                <a:cs typeface="Calibri"/>
              </a:rPr>
              <a:t>, </a:t>
            </a:r>
            <a:endParaRPr lang="en-US" sz="1900">
              <a:ea typeface="Calibri"/>
              <a:cs typeface="Calibri"/>
            </a:endParaRPr>
          </a:p>
          <a:p>
            <a:r>
              <a:rPr lang="en-US" sz="1900" err="1">
                <a:cs typeface="Calibri"/>
              </a:rPr>
              <a:t>Toetsen</a:t>
            </a:r>
            <a:r>
              <a:rPr lang="en-US" sz="1900">
                <a:cs typeface="Calibri"/>
              </a:rPr>
              <a:t>: </a:t>
            </a:r>
            <a:r>
              <a:rPr lang="en-US" sz="1900" err="1">
                <a:cs typeface="Calibri"/>
              </a:rPr>
              <a:t>minstens</a:t>
            </a:r>
            <a:r>
              <a:rPr lang="en-US" sz="1900">
                <a:cs typeface="Calibri"/>
              </a:rPr>
              <a:t> 2 </a:t>
            </a:r>
            <a:r>
              <a:rPr lang="en-US" sz="1900" err="1">
                <a:cs typeface="Calibri"/>
              </a:rPr>
              <a:t>dagen</a:t>
            </a:r>
            <a:r>
              <a:rPr lang="en-US" sz="1900">
                <a:cs typeface="Calibri"/>
              </a:rPr>
              <a:t> </a:t>
            </a:r>
            <a:r>
              <a:rPr lang="en-US" sz="1900" err="1">
                <a:cs typeface="Calibri"/>
              </a:rPr>
              <a:t>voor</a:t>
            </a:r>
            <a:r>
              <a:rPr lang="en-US" sz="1900">
                <a:cs typeface="Calibri"/>
              </a:rPr>
              <a:t> </a:t>
            </a:r>
            <a:r>
              <a:rPr lang="en-US" sz="1900" err="1">
                <a:cs typeface="Calibri"/>
              </a:rPr>
              <a:t>een</a:t>
            </a:r>
            <a:r>
              <a:rPr lang="en-US" sz="1900">
                <a:cs typeface="Calibri"/>
              </a:rPr>
              <a:t> </a:t>
            </a:r>
            <a:r>
              <a:rPr lang="en-US" sz="1900" err="1">
                <a:cs typeface="Calibri"/>
              </a:rPr>
              <a:t>korte</a:t>
            </a:r>
            <a:r>
              <a:rPr lang="en-US" sz="1900">
                <a:cs typeface="Calibri"/>
              </a:rPr>
              <a:t> les, </a:t>
            </a:r>
            <a:r>
              <a:rPr lang="en-US" sz="1900" err="1">
                <a:cs typeface="Calibri"/>
              </a:rPr>
              <a:t>een</a:t>
            </a:r>
            <a:r>
              <a:rPr lang="en-US" sz="1900">
                <a:cs typeface="Calibri"/>
              </a:rPr>
              <a:t> week </a:t>
            </a:r>
            <a:r>
              <a:rPr lang="en-US" sz="1900" err="1">
                <a:cs typeface="Calibri"/>
              </a:rPr>
              <a:t>voor</a:t>
            </a:r>
            <a:r>
              <a:rPr lang="en-US" sz="1900">
                <a:cs typeface="Calibri"/>
              </a:rPr>
              <a:t> </a:t>
            </a:r>
            <a:r>
              <a:rPr lang="en-US" sz="1900" err="1">
                <a:cs typeface="Calibri"/>
              </a:rPr>
              <a:t>een</a:t>
            </a:r>
            <a:r>
              <a:rPr lang="en-US" sz="1900">
                <a:cs typeface="Calibri"/>
              </a:rPr>
              <a:t> </a:t>
            </a:r>
            <a:r>
              <a:rPr lang="en-US" sz="1900" err="1">
                <a:cs typeface="Calibri"/>
              </a:rPr>
              <a:t>grote</a:t>
            </a:r>
            <a:r>
              <a:rPr lang="en-US" sz="1900">
                <a:cs typeface="Calibri"/>
              </a:rPr>
              <a:t> </a:t>
            </a:r>
            <a:r>
              <a:rPr lang="en-US" sz="1900" err="1">
                <a:cs typeface="Calibri"/>
              </a:rPr>
              <a:t>toets</a:t>
            </a:r>
            <a:r>
              <a:rPr lang="en-US" sz="1900">
                <a:cs typeface="Calibri"/>
              </a:rPr>
              <a:t>.</a:t>
            </a:r>
            <a:endParaRPr lang="en-US" sz="1900">
              <a:ea typeface="Calibri"/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A8C2003-D5DD-40AC-9C0C-BC5FBBD71F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92" r="-1" b="-1"/>
          <a:stretch/>
        </p:blipFill>
        <p:spPr>
          <a:xfrm>
            <a:off x="5756743" y="2093976"/>
            <a:ext cx="2955798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027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6BB82D-CA44-427F-A7B7-2FBC0E35F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081360"/>
            <a:ext cx="7944130" cy="1369931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3500" err="1">
                <a:solidFill>
                  <a:schemeClr val="tx2"/>
                </a:solidFill>
              </a:rPr>
              <a:t>Muzische</a:t>
            </a:r>
            <a:r>
              <a:rPr lang="en-US" sz="3500">
                <a:solidFill>
                  <a:schemeClr val="tx2"/>
                </a:solidFill>
              </a:rPr>
              <a:t> </a:t>
            </a:r>
            <a:r>
              <a:rPr lang="en-US" sz="3500" err="1">
                <a:solidFill>
                  <a:schemeClr val="tx2"/>
                </a:solidFill>
              </a:rPr>
              <a:t>vorming</a:t>
            </a:r>
            <a:br>
              <a:rPr lang="en-US"/>
            </a:br>
            <a:r>
              <a:rPr lang="en-US" sz="2400">
                <a:solidFill>
                  <a:schemeClr val="tx2"/>
                </a:solidFill>
                <a:ea typeface="Calibri Light"/>
                <a:cs typeface="Calibri Light"/>
              </a:rPr>
              <a:t>- </a:t>
            </a:r>
            <a:r>
              <a:rPr lang="en-US" sz="2400" err="1">
                <a:solidFill>
                  <a:schemeClr val="tx2"/>
                </a:solidFill>
                <a:ea typeface="Calibri Light"/>
                <a:cs typeface="Calibri Light"/>
              </a:rPr>
              <a:t>toonmoment</a:t>
            </a:r>
            <a:r>
              <a:rPr lang="en-US" sz="2400">
                <a:solidFill>
                  <a:schemeClr val="tx2"/>
                </a:solidFill>
                <a:ea typeface="Calibri Light"/>
                <a:cs typeface="Calibri Light"/>
              </a:rPr>
              <a:t> </a:t>
            </a:r>
            <a:r>
              <a:rPr lang="en-US" sz="2400" err="1">
                <a:solidFill>
                  <a:schemeClr val="tx2"/>
                </a:solidFill>
                <a:ea typeface="Calibri Light"/>
                <a:cs typeface="Calibri Light"/>
              </a:rPr>
              <a:t>Modemuseum</a:t>
            </a:r>
            <a:r>
              <a:rPr lang="en-US" sz="2400">
                <a:solidFill>
                  <a:schemeClr val="tx2"/>
                </a:solidFill>
                <a:ea typeface="Calibri Light"/>
                <a:cs typeface="Calibri Light"/>
              </a:rPr>
              <a:t>: 14 </a:t>
            </a:r>
            <a:r>
              <a:rPr lang="en-US" sz="2400" err="1">
                <a:solidFill>
                  <a:schemeClr val="tx2"/>
                </a:solidFill>
                <a:ea typeface="Calibri Light"/>
                <a:cs typeface="Calibri Light"/>
              </a:rPr>
              <a:t>januari</a:t>
            </a:r>
            <a:br>
              <a:rPr lang="en-US" sz="2400">
                <a:ea typeface="Calibri Light"/>
                <a:cs typeface="Calibri Light"/>
              </a:rPr>
            </a:br>
            <a:r>
              <a:rPr lang="en-US" sz="2400">
                <a:solidFill>
                  <a:schemeClr val="tx2"/>
                </a:solidFill>
                <a:ea typeface="Calibri Light"/>
                <a:cs typeface="Calibri Light"/>
              </a:rPr>
              <a:t>- </a:t>
            </a:r>
            <a:r>
              <a:rPr lang="en-US" sz="2400" err="1">
                <a:solidFill>
                  <a:schemeClr val="tx2"/>
                </a:solidFill>
                <a:ea typeface="Calibri Light"/>
                <a:cs typeface="Calibri Light"/>
              </a:rPr>
              <a:t>toonmoment</a:t>
            </a:r>
            <a:r>
              <a:rPr lang="en-US" sz="2400">
                <a:solidFill>
                  <a:schemeClr val="tx2"/>
                </a:solidFill>
                <a:ea typeface="Calibri Light"/>
                <a:cs typeface="Calibri Light"/>
              </a:rPr>
              <a:t> De Singel: 17 </a:t>
            </a:r>
            <a:r>
              <a:rPr lang="en-US" sz="2400" err="1">
                <a:solidFill>
                  <a:schemeClr val="tx2"/>
                </a:solidFill>
                <a:ea typeface="Calibri Light"/>
                <a:cs typeface="Calibri Light"/>
              </a:rPr>
              <a:t>maart</a:t>
            </a:r>
            <a:br>
              <a:rPr lang="en-US" sz="2400">
                <a:solidFill>
                  <a:schemeClr val="tx2"/>
                </a:solidFill>
                <a:ea typeface="Calibri Light"/>
                <a:cs typeface="Calibri Light"/>
              </a:rPr>
            </a:br>
            <a:r>
              <a:rPr lang="en-US" sz="2400">
                <a:solidFill>
                  <a:schemeClr val="tx2"/>
                </a:solidFill>
                <a:ea typeface="Calibri Light"/>
                <a:cs typeface="Calibri Light"/>
              </a:rPr>
              <a:t>- T-shirts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8A5FD2D-13E7-41E9-AEF4-D39973259D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415"/>
          <a:stretch/>
        </p:blipFill>
        <p:spPr>
          <a:xfrm>
            <a:off x="20" y="10"/>
            <a:ext cx="9143980" cy="4201449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41813"/>
            <a:ext cx="9141713" cy="1828800"/>
            <a:chOff x="-305" y="3144820"/>
            <a:chExt cx="9182100" cy="1551136"/>
          </a:xfrm>
        </p:grpSpPr>
        <p:sp useBgFill="1">
          <p:nvSpPr>
            <p:cNvPr id="20" name="Freeform: Shape 19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9EE1A7-A564-4591-8E0B-89B96CD77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4580785"/>
            <a:ext cx="7062673" cy="484374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1700">
                <a:solidFill>
                  <a:schemeClr val="tx2"/>
                </a:solidFill>
              </a:rPr>
              <a:t>Muziek, tekenen, knutselen, drama, beweging</a:t>
            </a:r>
          </a:p>
        </p:txBody>
      </p:sp>
    </p:spTree>
    <p:extLst>
      <p:ext uri="{BB962C8B-B14F-4D97-AF65-F5344CB8AC3E}">
        <p14:creationId xmlns:p14="http://schemas.microsoft.com/office/powerpoint/2010/main" val="364312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3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807371-1430-41AC-9DF6-58F845617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974" y="548640"/>
            <a:ext cx="2564892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200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godsdienst</a:t>
            </a:r>
            <a:endParaRPr lang="en-US" sz="42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2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480309" y="1227582"/>
            <a:ext cx="1554480" cy="13716"/>
          </a:xfrm>
          <a:custGeom>
            <a:avLst/>
            <a:gdLst>
              <a:gd name="csX0" fmla="*/ 0 w 1554480"/>
              <a:gd name="csY0" fmla="*/ 0 h 13716"/>
              <a:gd name="csX1" fmla="*/ 502615 w 1554480"/>
              <a:gd name="csY1" fmla="*/ 0 h 13716"/>
              <a:gd name="csX2" fmla="*/ 974141 w 1554480"/>
              <a:gd name="csY2" fmla="*/ 0 h 13716"/>
              <a:gd name="csX3" fmla="*/ 1554480 w 1554480"/>
              <a:gd name="csY3" fmla="*/ 0 h 13716"/>
              <a:gd name="csX4" fmla="*/ 1554480 w 1554480"/>
              <a:gd name="csY4" fmla="*/ 13716 h 13716"/>
              <a:gd name="csX5" fmla="*/ 1067410 w 1554480"/>
              <a:gd name="csY5" fmla="*/ 13716 h 13716"/>
              <a:gd name="csX6" fmla="*/ 518160 w 1554480"/>
              <a:gd name="csY6" fmla="*/ 13716 h 13716"/>
              <a:gd name="csX7" fmla="*/ 0 w 1554480"/>
              <a:gd name="csY7" fmla="*/ 13716 h 13716"/>
              <a:gd name="csX8" fmla="*/ 0 w 1554480"/>
              <a:gd name="csY8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3716" fill="none" extrusionOk="0">
                <a:moveTo>
                  <a:pt x="0" y="0"/>
                </a:moveTo>
                <a:cubicBezTo>
                  <a:pt x="69558" y="-27075"/>
                  <a:pt x="365297" y="14897"/>
                  <a:pt x="549250" y="0"/>
                </a:cubicBezTo>
                <a:cubicBezTo>
                  <a:pt x="762323" y="14872"/>
                  <a:pt x="864871" y="21041"/>
                  <a:pt x="1082954" y="0"/>
                </a:cubicBezTo>
                <a:cubicBezTo>
                  <a:pt x="1306037" y="9403"/>
                  <a:pt x="1371926" y="14821"/>
                  <a:pt x="1554480" y="0"/>
                </a:cubicBezTo>
                <a:cubicBezTo>
                  <a:pt x="1554010" y="4793"/>
                  <a:pt x="1554680" y="10394"/>
                  <a:pt x="1554480" y="13716"/>
                </a:cubicBezTo>
                <a:cubicBezTo>
                  <a:pt x="1328957" y="3179"/>
                  <a:pt x="1207025" y="27731"/>
                  <a:pt x="1067410" y="13716"/>
                </a:cubicBezTo>
                <a:cubicBezTo>
                  <a:pt x="897316" y="-7440"/>
                  <a:pt x="788951" y="-24962"/>
                  <a:pt x="549250" y="13716"/>
                </a:cubicBezTo>
                <a:cubicBezTo>
                  <a:pt x="300394" y="-2982"/>
                  <a:pt x="129576" y="35301"/>
                  <a:pt x="0" y="13716"/>
                </a:cubicBezTo>
                <a:cubicBezTo>
                  <a:pt x="354" y="8869"/>
                  <a:pt x="649" y="6738"/>
                  <a:pt x="0" y="0"/>
                </a:cubicBezTo>
                <a:close/>
              </a:path>
              <a:path w="1554480" h="13716" stroke="0" extrusionOk="0">
                <a:moveTo>
                  <a:pt x="0" y="0"/>
                </a:moveTo>
                <a:cubicBezTo>
                  <a:pt x="249513" y="10124"/>
                  <a:pt x="389298" y="10419"/>
                  <a:pt x="502615" y="0"/>
                </a:cubicBezTo>
                <a:cubicBezTo>
                  <a:pt x="616735" y="10147"/>
                  <a:pt x="791037" y="-19212"/>
                  <a:pt x="974141" y="0"/>
                </a:cubicBezTo>
                <a:cubicBezTo>
                  <a:pt x="1141919" y="34853"/>
                  <a:pt x="1248514" y="16971"/>
                  <a:pt x="1554480" y="0"/>
                </a:cubicBezTo>
                <a:cubicBezTo>
                  <a:pt x="1554288" y="3835"/>
                  <a:pt x="1554171" y="7531"/>
                  <a:pt x="1554480" y="13716"/>
                </a:cubicBezTo>
                <a:cubicBezTo>
                  <a:pt x="1337806" y="9080"/>
                  <a:pt x="1308467" y="19887"/>
                  <a:pt x="1067410" y="13716"/>
                </a:cubicBezTo>
                <a:cubicBezTo>
                  <a:pt x="824349" y="13143"/>
                  <a:pt x="783437" y="24151"/>
                  <a:pt x="518160" y="13716"/>
                </a:cubicBezTo>
                <a:cubicBezTo>
                  <a:pt x="271530" y="4598"/>
                  <a:pt x="132568" y="-7659"/>
                  <a:pt x="0" y="13716"/>
                </a:cubicBezTo>
                <a:cubicBezTo>
                  <a:pt x="768" y="9617"/>
                  <a:pt x="-274" y="4847"/>
                  <a:pt x="0" y="0"/>
                </a:cubicBezTo>
                <a:close/>
              </a:path>
              <a:path w="1554480" h="13716" fill="none" stroke="0" extrusionOk="0">
                <a:moveTo>
                  <a:pt x="0" y="0"/>
                </a:moveTo>
                <a:cubicBezTo>
                  <a:pt x="95687" y="-31247"/>
                  <a:pt x="331569" y="3404"/>
                  <a:pt x="549250" y="0"/>
                </a:cubicBezTo>
                <a:cubicBezTo>
                  <a:pt x="776590" y="6530"/>
                  <a:pt x="844530" y="-5109"/>
                  <a:pt x="1082954" y="0"/>
                </a:cubicBezTo>
                <a:cubicBezTo>
                  <a:pt x="1293569" y="15486"/>
                  <a:pt x="1361850" y="13824"/>
                  <a:pt x="1554480" y="0"/>
                </a:cubicBezTo>
                <a:cubicBezTo>
                  <a:pt x="1553504" y="4786"/>
                  <a:pt x="1554832" y="10912"/>
                  <a:pt x="1554480" y="13716"/>
                </a:cubicBezTo>
                <a:cubicBezTo>
                  <a:pt x="1366718" y="4861"/>
                  <a:pt x="1218290" y="26644"/>
                  <a:pt x="1067410" y="13716"/>
                </a:cubicBezTo>
                <a:cubicBezTo>
                  <a:pt x="900327" y="-8822"/>
                  <a:pt x="792178" y="6310"/>
                  <a:pt x="549250" y="13716"/>
                </a:cubicBezTo>
                <a:cubicBezTo>
                  <a:pt x="295300" y="2843"/>
                  <a:pt x="142619" y="40779"/>
                  <a:pt x="0" y="13716"/>
                </a:cubicBezTo>
                <a:cubicBezTo>
                  <a:pt x="813" y="8812"/>
                  <a:pt x="948" y="672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554480"/>
                      <a:gd name="connsiteY0" fmla="*/ 0 h 13716"/>
                      <a:gd name="connsiteX1" fmla="*/ 549250 w 1554480"/>
                      <a:gd name="connsiteY1" fmla="*/ 0 h 13716"/>
                      <a:gd name="connsiteX2" fmla="*/ 1082954 w 1554480"/>
                      <a:gd name="connsiteY2" fmla="*/ 0 h 13716"/>
                      <a:gd name="connsiteX3" fmla="*/ 1554480 w 1554480"/>
                      <a:gd name="connsiteY3" fmla="*/ 0 h 13716"/>
                      <a:gd name="connsiteX4" fmla="*/ 1554480 w 1554480"/>
                      <a:gd name="connsiteY4" fmla="*/ 13716 h 13716"/>
                      <a:gd name="connsiteX5" fmla="*/ 1067410 w 1554480"/>
                      <a:gd name="connsiteY5" fmla="*/ 13716 h 13716"/>
                      <a:gd name="connsiteX6" fmla="*/ 549250 w 1554480"/>
                      <a:gd name="connsiteY6" fmla="*/ 13716 h 13716"/>
                      <a:gd name="connsiteX7" fmla="*/ 0 w 1554480"/>
                      <a:gd name="connsiteY7" fmla="*/ 13716 h 13716"/>
                      <a:gd name="connsiteX8" fmla="*/ 0 w 1554480"/>
                      <a:gd name="connsiteY8" fmla="*/ 0 h 137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554480" h="13716" fill="none" extrusionOk="0">
                        <a:moveTo>
                          <a:pt x="0" y="0"/>
                        </a:moveTo>
                        <a:cubicBezTo>
                          <a:pt x="114141" y="-19864"/>
                          <a:pt x="345055" y="-1657"/>
                          <a:pt x="549250" y="0"/>
                        </a:cubicBezTo>
                        <a:cubicBezTo>
                          <a:pt x="753445" y="1657"/>
                          <a:pt x="862292" y="-5674"/>
                          <a:pt x="1082954" y="0"/>
                        </a:cubicBezTo>
                        <a:cubicBezTo>
                          <a:pt x="1303616" y="5674"/>
                          <a:pt x="1363530" y="4537"/>
                          <a:pt x="1554480" y="0"/>
                        </a:cubicBezTo>
                        <a:cubicBezTo>
                          <a:pt x="1553820" y="4959"/>
                          <a:pt x="1554594" y="10798"/>
                          <a:pt x="1554480" y="13716"/>
                        </a:cubicBezTo>
                        <a:cubicBezTo>
                          <a:pt x="1338847" y="1555"/>
                          <a:pt x="1215066" y="33279"/>
                          <a:pt x="1067410" y="13716"/>
                        </a:cubicBezTo>
                        <a:cubicBezTo>
                          <a:pt x="919754" y="-5847"/>
                          <a:pt x="800465" y="-1492"/>
                          <a:pt x="549250" y="13716"/>
                        </a:cubicBezTo>
                        <a:cubicBezTo>
                          <a:pt x="298035" y="28924"/>
                          <a:pt x="158868" y="18197"/>
                          <a:pt x="0" y="13716"/>
                        </a:cubicBezTo>
                        <a:cubicBezTo>
                          <a:pt x="488" y="8630"/>
                          <a:pt x="480" y="6612"/>
                          <a:pt x="0" y="0"/>
                        </a:cubicBezTo>
                        <a:close/>
                      </a:path>
                      <a:path w="1554480" h="13716" stroke="0" extrusionOk="0">
                        <a:moveTo>
                          <a:pt x="0" y="0"/>
                        </a:moveTo>
                        <a:cubicBezTo>
                          <a:pt x="249941" y="-58"/>
                          <a:pt x="367334" y="23448"/>
                          <a:pt x="502615" y="0"/>
                        </a:cubicBezTo>
                        <a:cubicBezTo>
                          <a:pt x="637897" y="-23448"/>
                          <a:pt x="813653" y="-20418"/>
                          <a:pt x="974141" y="0"/>
                        </a:cubicBezTo>
                        <a:cubicBezTo>
                          <a:pt x="1134629" y="20418"/>
                          <a:pt x="1268772" y="6288"/>
                          <a:pt x="1554480" y="0"/>
                        </a:cubicBezTo>
                        <a:cubicBezTo>
                          <a:pt x="1554232" y="4157"/>
                          <a:pt x="1554673" y="7559"/>
                          <a:pt x="1554480" y="13716"/>
                        </a:cubicBezTo>
                        <a:cubicBezTo>
                          <a:pt x="1336087" y="7600"/>
                          <a:pt x="1310024" y="15187"/>
                          <a:pt x="1067410" y="13716"/>
                        </a:cubicBezTo>
                        <a:cubicBezTo>
                          <a:pt x="824796" y="12246"/>
                          <a:pt x="787902" y="30075"/>
                          <a:pt x="518160" y="13716"/>
                        </a:cubicBezTo>
                        <a:cubicBezTo>
                          <a:pt x="248418" y="-2643"/>
                          <a:pt x="133160" y="4633"/>
                          <a:pt x="0" y="13716"/>
                        </a:cubicBezTo>
                        <a:cubicBezTo>
                          <a:pt x="43" y="9160"/>
                          <a:pt x="-111" y="481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126B9-ED3C-4071-B6A5-D49BB155290B}"/>
              </a:ext>
            </a:extLst>
          </p:cNvPr>
          <p:cNvSpPr txBox="1"/>
          <p:nvPr/>
        </p:nvSpPr>
        <p:spPr>
          <a:xfrm>
            <a:off x="3468850" y="340360"/>
            <a:ext cx="5170932" cy="187960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/>
              <a:t>Nieuwe methode die aansluit bij het nieuwe leerplan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/>
              <a:t>Camino = op weg gaan / op stap gaan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/>
              <a:t>We vertrekken steeds vanuit verhalen, Bijbelverhalen, </a:t>
            </a:r>
            <a:r>
              <a:rPr lang="en-US" sz="1900" err="1"/>
              <a:t>getuigenissen</a:t>
            </a:r>
            <a:r>
              <a:rPr lang="en-US" sz="1900"/>
              <a:t>, de </a:t>
            </a:r>
            <a:r>
              <a:rPr lang="en-US" sz="1900" err="1"/>
              <a:t>actualiteit</a:t>
            </a:r>
            <a:r>
              <a:rPr lang="en-US" sz="1900"/>
              <a:t> </a:t>
            </a:r>
            <a:r>
              <a:rPr lang="en-US" sz="1900" err="1"/>
              <a:t>en</a:t>
            </a:r>
            <a:r>
              <a:rPr lang="en-US" sz="1900"/>
              <a:t> het eigen leven van de leerlingen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B43FFC8-1838-8AD6-D01C-29E26100A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240" y="2768600"/>
            <a:ext cx="2725610" cy="3865196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948931EC-7A11-8ED0-4A14-94C2B38CC5B0}"/>
              </a:ext>
            </a:extLst>
          </p:cNvPr>
          <p:cNvSpPr txBox="1"/>
          <p:nvPr/>
        </p:nvSpPr>
        <p:spPr>
          <a:xfrm>
            <a:off x="4132559" y="2768600"/>
            <a:ext cx="4101186" cy="349453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2500"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/>
              <a:t>5 thema’s</a:t>
            </a: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err="1"/>
              <a:t>Vriendschap</a:t>
            </a:r>
            <a:endParaRPr lang="en-US" sz="1900"/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err="1"/>
              <a:t>Schepping</a:t>
            </a:r>
            <a:endParaRPr lang="en-US" sz="1900"/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err="1"/>
              <a:t>Stiltebeleving</a:t>
            </a:r>
            <a:endParaRPr lang="en-US" sz="1900"/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err="1"/>
              <a:t>Gedragenheid</a:t>
            </a:r>
            <a:endParaRPr lang="en-US" sz="1900"/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err="1"/>
              <a:t>Uittocht</a:t>
            </a:r>
            <a:endParaRPr lang="en-US" sz="19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err="1"/>
              <a:t>Kerkelijk</a:t>
            </a:r>
            <a:r>
              <a:rPr lang="en-US" sz="1900"/>
              <a:t> </a:t>
            </a:r>
            <a:r>
              <a:rPr lang="en-US" sz="1900" err="1"/>
              <a:t>jaar</a:t>
            </a:r>
            <a:r>
              <a:rPr lang="en-US" sz="1900"/>
              <a:t> door het hele </a:t>
            </a:r>
            <a:r>
              <a:rPr lang="en-US" sz="1900" err="1"/>
              <a:t>jaar</a:t>
            </a:r>
            <a:r>
              <a:rPr lang="en-US" sz="1900"/>
              <a:t> </a:t>
            </a:r>
            <a:r>
              <a:rPr lang="en-US" sz="1900" err="1"/>
              <a:t>heen</a:t>
            </a:r>
            <a:endParaRPr lang="en-US" sz="1900"/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r>
              <a:rPr lang="en-US" sz="1900"/>
              <a:t>	Allerheiligen en </a:t>
            </a:r>
            <a:r>
              <a:rPr lang="en-US" sz="1900" err="1"/>
              <a:t>Allerzielen</a:t>
            </a:r>
            <a:endParaRPr lang="en-US" sz="1900"/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r>
              <a:rPr lang="en-US" sz="1900"/>
              <a:t>	Advent en </a:t>
            </a:r>
            <a:r>
              <a:rPr lang="en-US" sz="1900" err="1"/>
              <a:t>Kerstmis</a:t>
            </a:r>
            <a:endParaRPr lang="en-US" sz="1900"/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r>
              <a:rPr lang="en-US" sz="1900"/>
              <a:t>	</a:t>
            </a:r>
            <a:r>
              <a:rPr lang="en-US" sz="1900" err="1"/>
              <a:t>Veertigdagentijd</a:t>
            </a:r>
            <a:r>
              <a:rPr lang="en-US" sz="1900"/>
              <a:t> en </a:t>
            </a:r>
            <a:r>
              <a:rPr lang="en-US" sz="1900" err="1"/>
              <a:t>Pasen</a:t>
            </a:r>
            <a:endParaRPr lang="en-US" sz="1900"/>
          </a:p>
          <a:p>
            <a:pPr marL="228600" lvl="1">
              <a:lnSpc>
                <a:spcPct val="90000"/>
              </a:lnSpc>
              <a:spcAft>
                <a:spcPts val="600"/>
              </a:spcAft>
            </a:pPr>
            <a:r>
              <a:rPr lang="en-US" sz="1900"/>
              <a:t>	</a:t>
            </a:r>
            <a:r>
              <a:rPr lang="en-US" sz="1900" err="1"/>
              <a:t>Pinksteren</a:t>
            </a:r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229823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6E48AFA-8884-4F68-A44F-D2C1E8609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D9E362-F66D-487D-BBFD-ED7652BC9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98018"/>
            <a:ext cx="2986391" cy="2216513"/>
          </a:xfrm>
        </p:spPr>
        <p:txBody>
          <a:bodyPr>
            <a:normAutofit/>
          </a:bodyPr>
          <a:lstStyle/>
          <a:p>
            <a:r>
              <a:rPr lang="en-US">
                <a:cs typeface="Calibri Light"/>
              </a:rPr>
              <a:t>KIVA = FIJN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969D19A6-08CB-498C-93EC-3FFB021FC6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269068">
            <a:off x="6164896" y="3712762"/>
            <a:ext cx="2987899" cy="2240924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6F3F932-DA7F-436C-98BB-F650BF44D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35" y="1000891"/>
            <a:ext cx="8154129" cy="2364697"/>
          </a:xfrm>
          <a:custGeom>
            <a:avLst/>
            <a:gdLst/>
            <a:ahLst/>
            <a:cxnLst/>
            <a:rect l="l" t="t" r="r" b="b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</p:spPr>
      </p:pic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018F0498-3F11-448E-ACF7-89C7F137B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8126" y="3998019"/>
            <a:ext cx="4787224" cy="221651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600">
                <a:cs typeface="Calibri"/>
              </a:rPr>
              <a:t>Een pestvrije school</a:t>
            </a:r>
            <a:endParaRPr lang="en-US"/>
          </a:p>
          <a:p>
            <a:r>
              <a:rPr lang="en-US" sz="2600">
                <a:cs typeface="Calibri"/>
              </a:rPr>
              <a:t>Verschil tussen pesten – plagen – ruzie</a:t>
            </a:r>
          </a:p>
          <a:p>
            <a:r>
              <a:rPr lang="en-US" sz="2600">
                <a:cs typeface="Calibri"/>
              </a:rPr>
              <a:t>Iedere maand een nieuwe lessenreeks</a:t>
            </a:r>
          </a:p>
          <a:p>
            <a:endParaRPr lang="en-US" sz="2600">
              <a:cs typeface="Calibri"/>
            </a:endParaRPr>
          </a:p>
          <a:p>
            <a:endParaRPr lang="en-US" sz="26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7729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3D5B5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138A4B-FBF8-4895-B821-70D2FB8A0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boerderij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CE812419-B74B-4A02-9947-1C017784B8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86" r="10940" b="1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7" name="Rectangle 10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D0415-15AE-4710-8BC9-096038CBE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1989" y="917725"/>
            <a:ext cx="2568554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1700">
                <a:solidFill>
                  <a:srgbClr val="FFFFFF"/>
                </a:solidFill>
              </a:rPr>
              <a:t>De </a:t>
            </a:r>
            <a:r>
              <a:rPr lang="en-US" sz="1700" err="1">
                <a:solidFill>
                  <a:srgbClr val="FFFFFF"/>
                </a:solidFill>
              </a:rPr>
              <a:t>bonte</a:t>
            </a:r>
            <a:r>
              <a:rPr lang="en-US" sz="1700">
                <a:solidFill>
                  <a:srgbClr val="FFFFFF"/>
                </a:solidFill>
              </a:rPr>
              <a:t> </a:t>
            </a:r>
            <a:r>
              <a:rPr lang="en-US" sz="1700" err="1">
                <a:solidFill>
                  <a:srgbClr val="FFFFFF"/>
                </a:solidFill>
              </a:rPr>
              <a:t>beestenboel</a:t>
            </a:r>
            <a:r>
              <a:rPr lang="en-US" sz="1700">
                <a:solidFill>
                  <a:srgbClr val="FFFFFF"/>
                </a:solidFill>
              </a:rPr>
              <a:t> in Wortel</a:t>
            </a:r>
          </a:p>
          <a:p>
            <a:pPr marL="0" indent="0">
              <a:buNone/>
            </a:pPr>
            <a:r>
              <a:rPr lang="en-US" sz="1700">
                <a:solidFill>
                  <a:srgbClr val="FFFFFF"/>
                </a:solidFill>
                <a:ea typeface="Calibri"/>
                <a:cs typeface="Calibri"/>
              </a:rPr>
              <a:t>3, 4 </a:t>
            </a:r>
            <a:r>
              <a:rPr lang="en-US" sz="1700" err="1">
                <a:solidFill>
                  <a:srgbClr val="FFFFFF"/>
                </a:solidFill>
                <a:ea typeface="Calibri"/>
                <a:cs typeface="Calibri"/>
              </a:rPr>
              <a:t>en</a:t>
            </a:r>
            <a:r>
              <a:rPr lang="en-US" sz="1700">
                <a:solidFill>
                  <a:srgbClr val="FFFFFF"/>
                </a:solidFill>
                <a:ea typeface="Calibri"/>
                <a:cs typeface="Calibri"/>
              </a:rPr>
              <a:t> 5 </a:t>
            </a:r>
            <a:r>
              <a:rPr lang="en-US" sz="1700" err="1">
                <a:solidFill>
                  <a:srgbClr val="FFFFFF"/>
                </a:solidFill>
                <a:ea typeface="Calibri"/>
                <a:cs typeface="Calibri"/>
              </a:rPr>
              <a:t>mei</a:t>
            </a:r>
          </a:p>
          <a:p>
            <a:pPr marL="0" indent="0">
              <a:buNone/>
            </a:pPr>
            <a:r>
              <a:rPr lang="en-US" sz="1700">
                <a:solidFill>
                  <a:srgbClr val="FFFFFF"/>
                </a:solidFill>
                <a:cs typeface="Calibri"/>
              </a:rPr>
              <a:t>Extra info </a:t>
            </a:r>
            <a:r>
              <a:rPr lang="en-US" sz="1700" err="1">
                <a:solidFill>
                  <a:srgbClr val="FFFFFF"/>
                </a:solidFill>
                <a:cs typeface="Calibri"/>
              </a:rPr>
              <a:t>avond</a:t>
            </a:r>
            <a:endParaRPr lang="en-US" sz="1700">
              <a:solidFill>
                <a:srgbClr val="FFFFFF"/>
              </a:solidFill>
              <a:cs typeface="Calibri"/>
            </a:endParaRPr>
          </a:p>
          <a:p>
            <a:pPr marL="0" indent="0">
              <a:buNone/>
            </a:pPr>
            <a:endParaRPr lang="en-US" sz="1700">
              <a:solidFill>
                <a:srgbClr val="FFFFF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7774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29F984-04BF-4EA0-BC9F-3F100410C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3938487" cy="1807305"/>
          </a:xfrm>
        </p:spPr>
        <p:txBody>
          <a:bodyPr>
            <a:normAutofit/>
          </a:bodyPr>
          <a:lstStyle/>
          <a:p>
            <a:r>
              <a:rPr lang="en-US">
                <a:cs typeface="Calibri Light"/>
              </a:rPr>
              <a:t>agenda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43FD8-A89A-4686-825B-FC0BA6AF7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33297"/>
            <a:ext cx="3464715" cy="384366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700">
                <a:cs typeface="Calibri"/>
              </a:rPr>
              <a:t>We </a:t>
            </a:r>
            <a:r>
              <a:rPr lang="en-US" sz="1700" err="1">
                <a:cs typeface="Calibri"/>
              </a:rPr>
              <a:t>vullen</a:t>
            </a:r>
            <a:r>
              <a:rPr lang="en-US" sz="1700">
                <a:cs typeface="Calibri"/>
              </a:rPr>
              <a:t> </a:t>
            </a:r>
            <a:r>
              <a:rPr lang="en-US" sz="1700" err="1">
                <a:cs typeface="Calibri"/>
              </a:rPr>
              <a:t>alles</a:t>
            </a:r>
            <a:r>
              <a:rPr lang="en-US" sz="1700">
                <a:cs typeface="Calibri"/>
              </a:rPr>
              <a:t> in op </a:t>
            </a:r>
            <a:r>
              <a:rPr lang="en-US" sz="1700" err="1">
                <a:cs typeface="Calibri"/>
              </a:rPr>
              <a:t>maandag</a:t>
            </a:r>
            <a:r>
              <a:rPr lang="en-US" sz="1700">
                <a:cs typeface="Calibri"/>
              </a:rPr>
              <a:t>.</a:t>
            </a:r>
          </a:p>
          <a:p>
            <a:r>
              <a:rPr lang="en-US" sz="1700">
                <a:cs typeface="Calibri"/>
              </a:rPr>
              <a:t>Taak/les </a:t>
            </a:r>
            <a:r>
              <a:rPr lang="en-US" sz="1700" err="1">
                <a:cs typeface="Calibri"/>
              </a:rPr>
              <a:t>staat</a:t>
            </a:r>
            <a:r>
              <a:rPr lang="en-US" sz="1700">
                <a:cs typeface="Calibri"/>
              </a:rPr>
              <a:t> op de </a:t>
            </a:r>
            <a:r>
              <a:rPr lang="en-US" sz="1700" err="1">
                <a:cs typeface="Calibri"/>
              </a:rPr>
              <a:t>dag</a:t>
            </a:r>
            <a:r>
              <a:rPr lang="en-US" sz="1700">
                <a:cs typeface="Calibri"/>
              </a:rPr>
              <a:t> </a:t>
            </a:r>
            <a:r>
              <a:rPr lang="en-US" sz="1700" err="1">
                <a:cs typeface="Calibri"/>
              </a:rPr>
              <a:t>wanneer</a:t>
            </a:r>
            <a:r>
              <a:rPr lang="en-US" sz="1700">
                <a:cs typeface="Calibri"/>
              </a:rPr>
              <a:t> het </a:t>
            </a:r>
            <a:r>
              <a:rPr lang="en-US" sz="1700" err="1">
                <a:cs typeface="Calibri"/>
              </a:rPr>
              <a:t>klaar</a:t>
            </a:r>
            <a:r>
              <a:rPr lang="en-US" sz="1700">
                <a:cs typeface="Calibri"/>
              </a:rPr>
              <a:t> </a:t>
            </a:r>
            <a:r>
              <a:rPr lang="en-US" sz="1700" err="1">
                <a:cs typeface="Calibri"/>
              </a:rPr>
              <a:t>moet</a:t>
            </a:r>
            <a:r>
              <a:rPr lang="en-US" sz="1700">
                <a:cs typeface="Calibri"/>
              </a:rPr>
              <a:t> </a:t>
            </a:r>
            <a:r>
              <a:rPr lang="en-US" sz="1700" err="1">
                <a:cs typeface="Calibri"/>
              </a:rPr>
              <a:t>zijn</a:t>
            </a:r>
            <a:r>
              <a:rPr lang="en-US" sz="1700">
                <a:cs typeface="Calibri"/>
              </a:rPr>
              <a:t>. Of </a:t>
            </a:r>
            <a:r>
              <a:rPr lang="en-US" sz="1700" err="1">
                <a:cs typeface="Calibri"/>
              </a:rPr>
              <a:t>wanneer</a:t>
            </a:r>
            <a:r>
              <a:rPr lang="en-US" sz="1700">
                <a:cs typeface="Calibri"/>
              </a:rPr>
              <a:t> de </a:t>
            </a:r>
            <a:r>
              <a:rPr lang="en-US" sz="1700" err="1">
                <a:cs typeface="Calibri"/>
              </a:rPr>
              <a:t>toets</a:t>
            </a:r>
            <a:r>
              <a:rPr lang="en-US" sz="1700">
                <a:cs typeface="Calibri"/>
              </a:rPr>
              <a:t> is.</a:t>
            </a:r>
          </a:p>
          <a:p>
            <a:r>
              <a:rPr lang="en-US" sz="1700" err="1">
                <a:cs typeface="Calibri"/>
              </a:rPr>
              <a:t>Afkortingen</a:t>
            </a:r>
            <a:r>
              <a:rPr lang="en-US" sz="1700">
                <a:cs typeface="Calibri"/>
              </a:rPr>
              <a:t> </a:t>
            </a:r>
            <a:r>
              <a:rPr lang="en-US" sz="1700" err="1">
                <a:cs typeface="Calibri"/>
              </a:rPr>
              <a:t>staan</a:t>
            </a:r>
            <a:r>
              <a:rPr lang="en-US" sz="1700">
                <a:cs typeface="Calibri"/>
              </a:rPr>
              <a:t> </a:t>
            </a:r>
            <a:r>
              <a:rPr lang="en-US" sz="1700" err="1">
                <a:cs typeface="Calibri"/>
              </a:rPr>
              <a:t>vooraan</a:t>
            </a:r>
            <a:r>
              <a:rPr lang="en-US" sz="1700">
                <a:cs typeface="Calibri"/>
              </a:rPr>
              <a:t> in agenda.</a:t>
            </a:r>
          </a:p>
          <a:p>
            <a:r>
              <a:rPr lang="en-US" sz="1700" err="1">
                <a:cs typeface="Calibri"/>
              </a:rPr>
              <a:t>Leerlingen</a:t>
            </a:r>
            <a:r>
              <a:rPr lang="en-US" sz="1700">
                <a:cs typeface="Calibri"/>
              </a:rPr>
              <a:t> </a:t>
            </a:r>
            <a:r>
              <a:rPr lang="en-US" sz="1700" err="1">
                <a:cs typeface="Calibri"/>
              </a:rPr>
              <a:t>mogen</a:t>
            </a:r>
            <a:r>
              <a:rPr lang="en-US" sz="1700">
                <a:cs typeface="Calibri"/>
              </a:rPr>
              <a:t> </a:t>
            </a:r>
            <a:r>
              <a:rPr lang="en-US" sz="1700" err="1">
                <a:cs typeface="Calibri"/>
              </a:rPr>
              <a:t>aanduiden</a:t>
            </a:r>
            <a:r>
              <a:rPr lang="en-US" sz="1700">
                <a:cs typeface="Calibri"/>
              </a:rPr>
              <a:t>.</a:t>
            </a:r>
          </a:p>
          <a:p>
            <a:r>
              <a:rPr lang="en-US" sz="1700">
                <a:cs typeface="Calibri"/>
              </a:rPr>
              <a:t>Groen = </a:t>
            </a:r>
            <a:r>
              <a:rPr lang="en-US" sz="1700" err="1">
                <a:cs typeface="Calibri"/>
              </a:rPr>
              <a:t>toets</a:t>
            </a:r>
            <a:endParaRPr lang="en-US" sz="1700">
              <a:ea typeface="Calibri"/>
              <a:cs typeface="Calibri"/>
            </a:endParaRPr>
          </a:p>
          <a:p>
            <a:r>
              <a:rPr lang="en-US" sz="1700" err="1">
                <a:cs typeface="Calibri"/>
              </a:rPr>
              <a:t>Potlood</a:t>
            </a:r>
            <a:r>
              <a:rPr lang="en-US" sz="1700">
                <a:cs typeface="Calibri"/>
              </a:rPr>
              <a:t> = </a:t>
            </a:r>
            <a:r>
              <a:rPr lang="en-US" sz="1700" err="1">
                <a:cs typeface="Calibri"/>
              </a:rPr>
              <a:t>magje</a:t>
            </a:r>
            <a:endParaRPr lang="en-US" sz="1700">
              <a:ea typeface="Calibri"/>
              <a:cs typeface="Calibri"/>
            </a:endParaRPr>
          </a:p>
          <a:p>
            <a:r>
              <a:rPr lang="en-US" sz="1700" err="1">
                <a:cs typeface="Calibri"/>
              </a:rPr>
              <a:t>Fluo</a:t>
            </a:r>
            <a:r>
              <a:rPr lang="en-US" sz="1700">
                <a:cs typeface="Calibri"/>
              </a:rPr>
              <a:t> = week </a:t>
            </a:r>
            <a:r>
              <a:rPr lang="en-US" sz="1700" err="1">
                <a:cs typeface="Calibri"/>
              </a:rPr>
              <a:t>verder</a:t>
            </a:r>
            <a:r>
              <a:rPr lang="en-US" sz="1700">
                <a:cs typeface="Calibri"/>
              </a:rPr>
              <a:t> kijken</a:t>
            </a:r>
            <a:endParaRPr lang="en-US" sz="1700">
              <a:ea typeface="Calibri"/>
              <a:cs typeface="Calibri"/>
            </a:endParaRPr>
          </a:p>
          <a:p>
            <a:r>
              <a:rPr lang="en-US" sz="1700" err="1">
                <a:cs typeface="Calibri"/>
              </a:rPr>
              <a:t>Afwezigheidsbriefje</a:t>
            </a:r>
            <a:r>
              <a:rPr lang="en-US" sz="1700">
                <a:cs typeface="Calibri"/>
              </a:rPr>
              <a:t> </a:t>
            </a:r>
            <a:r>
              <a:rPr lang="en-US" sz="1700" err="1">
                <a:cs typeface="Calibri"/>
              </a:rPr>
              <a:t>achteraan</a:t>
            </a:r>
            <a:endParaRPr lang="en-US" sz="1700">
              <a:cs typeface="Calibri"/>
            </a:endParaRPr>
          </a:p>
          <a:p>
            <a:pPr marL="0" indent="0">
              <a:buNone/>
            </a:pPr>
            <a:endParaRPr lang="en-US" sz="1700"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F19F7E3-D30A-414C-9117-2440495CD9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50" r="10844"/>
          <a:stretch/>
        </p:blipFill>
        <p:spPr>
          <a:xfrm>
            <a:off x="4671911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03921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282117" y="-253670"/>
            <a:ext cx="137072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668730" y="422146"/>
            <a:ext cx="484026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7532611" y="655140"/>
            <a:ext cx="515604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7017482" y="0"/>
            <a:ext cx="2126518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82258" y="6115501"/>
            <a:ext cx="1120884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C7590049-E174-05DB-EC74-937EFDF5E0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600" y="1149159"/>
            <a:ext cx="8178799" cy="4559680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03060" y="6453143"/>
            <a:ext cx="611177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6864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 descr="Afbeelding met tekst, schermopname, nummer, Lettertype&#10;&#10;Automatisch gegenereerde beschrijving">
            <a:extLst>
              <a:ext uri="{FF2B5EF4-FFF2-40B4-BE49-F238E27FC236}">
                <a16:creationId xmlns:a16="http://schemas.microsoft.com/office/drawing/2014/main" id="{9415721F-91A1-4DAB-B253-AFBDC3347D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600" y="1200277"/>
            <a:ext cx="8178799" cy="445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554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FA069F-C7B9-470E-8ED3-0C7D3CD4F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437" y="501651"/>
            <a:ext cx="3326040" cy="1716255"/>
          </a:xfrm>
        </p:spPr>
        <p:txBody>
          <a:bodyPr anchor="b">
            <a:normAutofit/>
          </a:bodyPr>
          <a:lstStyle/>
          <a:p>
            <a:r>
              <a:rPr lang="en-US" sz="4900">
                <a:cs typeface="Calibri Light"/>
              </a:rPr>
              <a:t>Bingel en scoodle</a:t>
            </a:r>
            <a:endParaRPr lang="en-US" sz="49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3493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585DDCF1-25BC-4BC6-A989-2D4FE0C6B6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86" r="1" b="1"/>
          <a:stretch/>
        </p:blipFill>
        <p:spPr>
          <a:xfrm>
            <a:off x="209357" y="299508"/>
            <a:ext cx="3916219" cy="3010397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6039721-293B-49EE-9064-14663393BD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19" r="10012" b="1"/>
          <a:stretch/>
        </p:blipFill>
        <p:spPr>
          <a:xfrm>
            <a:off x="209357" y="3548095"/>
            <a:ext cx="3916219" cy="301039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BFF0E-6B48-45BA-8AC3-686F93381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437" y="2645922"/>
            <a:ext cx="3326041" cy="371042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700">
                <a:solidFill>
                  <a:schemeClr val="tx1">
                    <a:alpha val="80000"/>
                  </a:schemeClr>
                </a:solidFill>
                <a:cs typeface="Calibri"/>
              </a:rPr>
              <a:t>Wachtwoord in agenda</a:t>
            </a:r>
          </a:p>
          <a:p>
            <a:r>
              <a:rPr lang="en-US" sz="1700">
                <a:solidFill>
                  <a:schemeClr val="tx1">
                    <a:alpha val="80000"/>
                  </a:schemeClr>
                </a:solidFill>
                <a:cs typeface="Calibri"/>
              </a:rPr>
              <a:t>Oefenen op niveau kind</a:t>
            </a:r>
          </a:p>
          <a:p>
            <a:r>
              <a:rPr lang="en-US" sz="1700">
                <a:solidFill>
                  <a:schemeClr val="tx1">
                    <a:alpha val="80000"/>
                  </a:schemeClr>
                </a:solidFill>
                <a:cs typeface="Calibri"/>
              </a:rPr>
              <a:t>Niet verplicht</a:t>
            </a:r>
          </a:p>
          <a:p>
            <a:endParaRPr lang="en-US" sz="1700">
              <a:solidFill>
                <a:schemeClr val="tx1">
                  <a:alpha val="80000"/>
                </a:schemeClr>
              </a:solidFill>
              <a:cs typeface="Calibri"/>
            </a:endParaRPr>
          </a:p>
          <a:p>
            <a:endParaRPr lang="en-US" sz="1700">
              <a:solidFill>
                <a:srgbClr val="000000">
                  <a:alpha val="80000"/>
                </a:srgbClr>
              </a:solidFill>
              <a:cs typeface="Calibri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89621" y="3613893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47821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4B78E-7ED6-4484-BB9C-5FEEE6D6D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858" y="1573586"/>
            <a:ext cx="6841938" cy="1325563"/>
          </a:xfrm>
        </p:spPr>
        <p:txBody>
          <a:bodyPr>
            <a:normAutofit/>
          </a:bodyPr>
          <a:lstStyle/>
          <a:p>
            <a:r>
              <a:rPr lang="en-US">
                <a:cs typeface="Calibri Light"/>
              </a:rPr>
              <a:t>schoolafspraken</a:t>
            </a:r>
            <a:endParaRPr lang="en-US"/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0A49CD60-F003-414D-87E9-4733325E9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8858" y="3060017"/>
            <a:ext cx="4549588" cy="243854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100" err="1">
                <a:cs typeface="Calibri"/>
              </a:rPr>
              <a:t>Afhalen</a:t>
            </a:r>
            <a:r>
              <a:rPr lang="en-US" sz="2100">
                <a:cs typeface="Calibri"/>
              </a:rPr>
              <a:t> op </a:t>
            </a:r>
            <a:r>
              <a:rPr lang="en-US" sz="2100" err="1">
                <a:cs typeface="Calibri"/>
              </a:rPr>
              <a:t>sportspeelplaats</a:t>
            </a:r>
            <a:endParaRPr lang="en-US" sz="2100" err="1">
              <a:ea typeface="Calibri" panose="020F0502020204030204"/>
              <a:cs typeface="Calibri"/>
            </a:endParaRPr>
          </a:p>
          <a:p>
            <a:r>
              <a:rPr lang="en-US" sz="2100" err="1">
                <a:ea typeface="Calibri" panose="020F0502020204030204"/>
                <a:cs typeface="Calibri"/>
              </a:rPr>
              <a:t>Iedere</a:t>
            </a:r>
            <a:r>
              <a:rPr lang="en-US" sz="2100">
                <a:ea typeface="Calibri" panose="020F0502020204030204"/>
                <a:cs typeface="Calibri"/>
              </a:rPr>
              <a:t> </a:t>
            </a:r>
            <a:r>
              <a:rPr lang="en-US" sz="2100" err="1">
                <a:ea typeface="Calibri" panose="020F0502020204030204"/>
                <a:cs typeface="Calibri"/>
              </a:rPr>
              <a:t>woensdag</a:t>
            </a:r>
            <a:r>
              <a:rPr lang="en-US" sz="2100">
                <a:ea typeface="Calibri" panose="020F0502020204030204"/>
                <a:cs typeface="Calibri"/>
              </a:rPr>
              <a:t> fruit op school</a:t>
            </a:r>
          </a:p>
          <a:p>
            <a:r>
              <a:rPr lang="en-US" sz="2100" err="1">
                <a:ea typeface="Calibri" panose="020F0502020204030204"/>
                <a:cs typeface="Calibri"/>
              </a:rPr>
              <a:t>Turnuniform</a:t>
            </a:r>
            <a:r>
              <a:rPr lang="en-US" sz="2100">
                <a:ea typeface="Calibri" panose="020F0502020204030204"/>
                <a:cs typeface="Calibri"/>
              </a:rPr>
              <a:t> ( </a:t>
            </a:r>
            <a:r>
              <a:rPr lang="en-US" sz="2100" err="1">
                <a:ea typeface="Calibri" panose="020F0502020204030204"/>
                <a:cs typeface="Calibri"/>
              </a:rPr>
              <a:t>aankopen</a:t>
            </a:r>
            <a:r>
              <a:rPr lang="en-US" sz="2100">
                <a:ea typeface="Calibri" panose="020F0502020204030204"/>
                <a:cs typeface="Calibri"/>
              </a:rPr>
              <a:t> </a:t>
            </a:r>
            <a:r>
              <a:rPr lang="en-US" sz="2100" err="1">
                <a:ea typeface="Calibri" panose="020F0502020204030204"/>
                <a:cs typeface="Calibri"/>
              </a:rPr>
              <a:t>onder</a:t>
            </a:r>
            <a:r>
              <a:rPr lang="en-US" sz="2100">
                <a:ea typeface="Calibri" panose="020F0502020204030204"/>
                <a:cs typeface="Calibri"/>
              </a:rPr>
              <a:t> de </a:t>
            </a:r>
            <a:r>
              <a:rPr lang="en-US" sz="2100" err="1">
                <a:ea typeface="Calibri" panose="020F0502020204030204"/>
                <a:cs typeface="Calibri"/>
              </a:rPr>
              <a:t>luifel</a:t>
            </a:r>
            <a:r>
              <a:rPr lang="en-US" sz="2100">
                <a:ea typeface="Calibri" panose="020F0502020204030204"/>
                <a:cs typeface="Calibri"/>
              </a:rPr>
              <a:t>)</a:t>
            </a:r>
          </a:p>
          <a:p>
            <a:r>
              <a:rPr lang="en-US" sz="2100">
                <a:ea typeface="Calibri" panose="020F0502020204030204"/>
                <a:cs typeface="Calibri"/>
              </a:rPr>
              <a:t>Uniform (</a:t>
            </a:r>
            <a:r>
              <a:rPr lang="en-US" sz="2100" err="1">
                <a:ea typeface="Calibri" panose="020F0502020204030204"/>
                <a:cs typeface="Calibri"/>
              </a:rPr>
              <a:t>verdere</a:t>
            </a:r>
            <a:r>
              <a:rPr lang="en-US" sz="2100">
                <a:ea typeface="Calibri" panose="020F0502020204030204"/>
                <a:cs typeface="Calibri"/>
              </a:rPr>
              <a:t> info in </a:t>
            </a:r>
            <a:r>
              <a:rPr lang="en-US" sz="2100" err="1">
                <a:ea typeface="Calibri" panose="020F0502020204030204"/>
                <a:cs typeface="Calibri"/>
              </a:rPr>
              <a:t>oktober</a:t>
            </a:r>
            <a:r>
              <a:rPr lang="en-US" sz="2100">
                <a:ea typeface="Calibri" panose="020F0502020204030204"/>
                <a:cs typeface="Calibri"/>
              </a:rPr>
              <a:t>)</a:t>
            </a:r>
          </a:p>
          <a:p>
            <a:endParaRPr lang="en-US" sz="2100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en-US" sz="2100">
              <a:ea typeface="Calibri" panose="020F0502020204030204"/>
              <a:cs typeface="Calibri"/>
            </a:endParaRPr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A9616D99-AEFB-4C95-84EF-5DEC698D9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564643" y="744469"/>
            <a:ext cx="2456751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D0F97023-F626-4FC5-8C2D-753B5C7F4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113971" y="1685652"/>
            <a:ext cx="2456260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74685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C59C79-8089-0DFA-EE39-921197A9A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ea typeface="Calibri Light"/>
                <a:cs typeface="Calibri Light"/>
              </a:rPr>
              <a:t>Regels en routines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F3A9E-2E30-CE2C-BB4E-1B8F4920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err="1">
                <a:ea typeface="Calibri"/>
                <a:cs typeface="Calibri"/>
              </a:rPr>
              <a:t>Enkele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voorbeelden</a:t>
            </a:r>
            <a:r>
              <a:rPr lang="en-US">
                <a:ea typeface="Calibri"/>
                <a:cs typeface="Calibri"/>
              </a:rPr>
              <a:t> = </a:t>
            </a:r>
            <a:r>
              <a:rPr lang="en-US" err="1">
                <a:ea typeface="Calibri"/>
                <a:cs typeface="Calibri"/>
              </a:rPr>
              <a:t>stiltesignaal</a:t>
            </a:r>
            <a:r>
              <a:rPr lang="en-US">
                <a:ea typeface="Calibri"/>
                <a:cs typeface="Calibri"/>
              </a:rPr>
              <a:t>, rust in de </a:t>
            </a:r>
            <a:r>
              <a:rPr lang="en-US" err="1">
                <a:ea typeface="Calibri"/>
                <a:cs typeface="Calibri"/>
              </a:rPr>
              <a:t>gangen</a:t>
            </a:r>
            <a:r>
              <a:rPr lang="en-US">
                <a:ea typeface="Calibri"/>
                <a:cs typeface="Calibri"/>
              </a:rPr>
              <a:t>, …</a:t>
            </a:r>
          </a:p>
          <a:p>
            <a:r>
              <a:rPr lang="en-US">
                <a:ea typeface="Calibri"/>
                <a:cs typeface="Calibri"/>
              </a:rPr>
              <a:t>Zachte landing</a:t>
            </a:r>
          </a:p>
          <a:p>
            <a:r>
              <a:rPr lang="en-US">
                <a:ea typeface="Calibri"/>
                <a:cs typeface="Calibri"/>
              </a:rPr>
              <a:t>Samen =&gt; </a:t>
            </a:r>
            <a:r>
              <a:rPr lang="en-US" err="1">
                <a:ea typeface="Calibri"/>
                <a:cs typeface="Calibri"/>
              </a:rPr>
              <a:t>Hiervoor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hebben</a:t>
            </a:r>
            <a:r>
              <a:rPr lang="en-US">
                <a:ea typeface="Calibri"/>
                <a:cs typeface="Calibri"/>
              </a:rPr>
              <a:t> we </a:t>
            </a:r>
            <a:r>
              <a:rPr lang="en-US" err="1">
                <a:ea typeface="Calibri"/>
                <a:cs typeface="Calibri"/>
              </a:rPr>
              <a:t>jullie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als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ouders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ook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nodig</a:t>
            </a:r>
            <a:r>
              <a:rPr lang="en-US">
                <a:ea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1386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E34D9E-E3FD-41FB-90C2-9CA13D6DB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3938487" cy="1807305"/>
          </a:xfrm>
        </p:spPr>
        <p:txBody>
          <a:bodyPr>
            <a:normAutofit/>
          </a:bodyPr>
          <a:lstStyle/>
          <a:p>
            <a:r>
              <a:rPr lang="en-US">
                <a:cs typeface="Calibri Light"/>
              </a:rPr>
              <a:t>verjaardag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83A63-5289-4273-9714-1BBF03B3C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33297"/>
            <a:ext cx="3464715" cy="154910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700">
                <a:cs typeface="Calibri"/>
              </a:rPr>
              <a:t>Geen </a:t>
            </a:r>
            <a:r>
              <a:rPr lang="en-US" sz="1700" err="1">
                <a:cs typeface="Calibri"/>
              </a:rPr>
              <a:t>traktatie</a:t>
            </a:r>
            <a:r>
              <a:rPr lang="en-US" sz="1700">
                <a:cs typeface="Calibri"/>
              </a:rPr>
              <a:t> </a:t>
            </a:r>
            <a:r>
              <a:rPr lang="en-US" sz="1700" err="1">
                <a:cs typeface="Calibri"/>
              </a:rPr>
              <a:t>meer</a:t>
            </a:r>
            <a:r>
              <a:rPr lang="en-US" sz="1700">
                <a:cs typeface="Calibri"/>
              </a:rPr>
              <a:t> </a:t>
            </a:r>
            <a:r>
              <a:rPr lang="en-US" sz="1700" err="1">
                <a:cs typeface="Calibri"/>
              </a:rPr>
              <a:t>meebrengen</a:t>
            </a:r>
            <a:r>
              <a:rPr lang="en-US" sz="1700">
                <a:cs typeface="Calibri"/>
              </a:rPr>
              <a:t>, </a:t>
            </a:r>
            <a:r>
              <a:rPr lang="en-US" sz="1700" err="1">
                <a:cs typeface="Calibri"/>
              </a:rPr>
              <a:t>dit</a:t>
            </a:r>
            <a:r>
              <a:rPr lang="en-US" sz="1700">
                <a:cs typeface="Calibri"/>
              </a:rPr>
              <a:t> </a:t>
            </a:r>
            <a:r>
              <a:rPr lang="en-US" sz="1700" err="1">
                <a:cs typeface="Calibri"/>
              </a:rPr>
              <a:t>wordt</a:t>
            </a:r>
            <a:r>
              <a:rPr lang="en-US" sz="1700">
                <a:cs typeface="Calibri"/>
              </a:rPr>
              <a:t> door de school </a:t>
            </a:r>
            <a:r>
              <a:rPr lang="en-US" sz="1700" err="1">
                <a:cs typeface="Calibri"/>
              </a:rPr>
              <a:t>voozien</a:t>
            </a:r>
            <a:r>
              <a:rPr lang="en-US" sz="1700">
                <a:cs typeface="Calibri"/>
              </a:rPr>
              <a:t>.</a:t>
            </a:r>
            <a:endParaRPr lang="en-US"/>
          </a:p>
          <a:p>
            <a:r>
              <a:rPr lang="en-US" sz="1700">
                <a:cs typeface="Calibri"/>
              </a:rPr>
              <a:t>Dag van </a:t>
            </a:r>
            <a:r>
              <a:rPr lang="en-US" sz="1700" err="1">
                <a:cs typeface="Calibri"/>
              </a:rPr>
              <a:t>hun</a:t>
            </a:r>
            <a:r>
              <a:rPr lang="en-US" sz="1700">
                <a:cs typeface="Calibri"/>
              </a:rPr>
              <a:t> </a:t>
            </a:r>
            <a:r>
              <a:rPr lang="en-US" sz="1700" err="1">
                <a:cs typeface="Calibri"/>
              </a:rPr>
              <a:t>verjaardag</a:t>
            </a:r>
            <a:r>
              <a:rPr lang="en-US" sz="1700">
                <a:cs typeface="Calibri"/>
              </a:rPr>
              <a:t>: GEEN uniform</a:t>
            </a:r>
            <a:endParaRPr lang="en-US"/>
          </a:p>
          <a:p>
            <a:pPr marL="0" indent="0">
              <a:buNone/>
            </a:pPr>
            <a:endParaRPr lang="en-US" sz="1700">
              <a:ea typeface="Calibri"/>
              <a:cs typeface="Calibri"/>
            </a:endParaRPr>
          </a:p>
        </p:txBody>
      </p:sp>
      <p:pic>
        <p:nvPicPr>
          <p:cNvPr id="5" name="Picture 4" descr="Verjaardagsspullen op een tafel">
            <a:extLst>
              <a:ext uri="{FF2B5EF4-FFF2-40B4-BE49-F238E27FC236}">
                <a16:creationId xmlns:a16="http://schemas.microsoft.com/office/drawing/2014/main" id="{DEB4D0CF-F298-40E8-BA43-14DE1628A4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698" r="2696" b="-4"/>
          <a:stretch/>
        </p:blipFill>
        <p:spPr>
          <a:xfrm>
            <a:off x="4671911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43721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640E93D9-F13F-4097-A159-E0A6CEBA8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342661-01DB-60CA-659D-D7EA1CA54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37" y="444464"/>
            <a:ext cx="2565228" cy="1906317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2400"/>
              <a:t>Communicatie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48B3A4-8A55-6A51-8670-49CA9B5D49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10" r="20430" b="3"/>
          <a:stretch>
            <a:fillRect/>
          </a:stretch>
        </p:blipFill>
        <p:spPr>
          <a:xfrm>
            <a:off x="20" y="2768743"/>
            <a:ext cx="3208693" cy="4089258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A3D150B-ADB5-401D-8304-C7845A109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768743"/>
            <a:ext cx="3232716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1A548-50AB-5285-9193-AE51979FC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734" y="678955"/>
            <a:ext cx="4189836" cy="540974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700"/>
              <a:t>WhatsApp </a:t>
            </a:r>
            <a:r>
              <a:rPr lang="en-US" sz="1700" err="1"/>
              <a:t>groepje</a:t>
            </a:r>
            <a:r>
              <a:rPr lang="en-US" sz="1700"/>
              <a:t> = </a:t>
            </a:r>
            <a:r>
              <a:rPr lang="en-US" sz="1700" err="1"/>
              <a:t>voor</a:t>
            </a:r>
            <a:r>
              <a:rPr lang="en-US" sz="1700"/>
              <a:t> </a:t>
            </a:r>
            <a:r>
              <a:rPr lang="en-US" sz="1700" err="1"/>
              <a:t>foto's</a:t>
            </a:r>
            <a:r>
              <a:rPr lang="en-US" sz="1700"/>
              <a:t>, </a:t>
            </a:r>
            <a:r>
              <a:rPr lang="en-US" sz="1700" err="1"/>
              <a:t>snelle</a:t>
            </a:r>
            <a:r>
              <a:rPr lang="en-US" sz="1700"/>
              <a:t> </a:t>
            </a:r>
            <a:r>
              <a:rPr lang="en-US" sz="1700" err="1"/>
              <a:t>communicatie</a:t>
            </a:r>
            <a:r>
              <a:rPr lang="en-US" sz="1700"/>
              <a:t>, …</a:t>
            </a:r>
          </a:p>
          <a:p>
            <a:r>
              <a:rPr lang="en-US" sz="1700">
                <a:cs typeface="Calibri"/>
                <a:hlinkClick r:id="rId3"/>
              </a:rPr>
              <a:t>nele.vanbosch@virgomaria.be</a:t>
            </a:r>
            <a:endParaRPr lang="en-US" sz="1700">
              <a:cs typeface="Calibri"/>
            </a:endParaRPr>
          </a:p>
          <a:p>
            <a:r>
              <a:rPr lang="en-US" sz="1700">
                <a:ea typeface="Calibri"/>
                <a:cs typeface="Calibri"/>
                <a:hlinkClick r:id="rId4"/>
              </a:rPr>
              <a:t>Lotte.dutoit@virgomaria.be</a:t>
            </a:r>
            <a:endParaRPr lang="en-US" sz="1700">
              <a:cs typeface="Calibri"/>
            </a:endParaRPr>
          </a:p>
          <a:p>
            <a:r>
              <a:rPr lang="en-US" sz="1700">
                <a:ea typeface="Calibri"/>
                <a:cs typeface="Calibri"/>
                <a:hlinkClick r:id="rId5"/>
              </a:rPr>
              <a:t>Noemie.torfs@virgomaria.be</a:t>
            </a:r>
            <a:endParaRPr lang="en-US" sz="1700">
              <a:ea typeface="Calibri"/>
              <a:cs typeface="Calibri"/>
            </a:endParaRPr>
          </a:p>
          <a:p>
            <a:r>
              <a:rPr lang="en-US" sz="1700">
                <a:ea typeface="Calibri"/>
                <a:cs typeface="Calibri"/>
                <a:hlinkClick r:id="rId6"/>
              </a:rPr>
              <a:t>Sofie.vermeiren@virgomaria.be</a:t>
            </a:r>
            <a:endParaRPr lang="en-US" sz="1700">
              <a:ea typeface="Calibri"/>
              <a:cs typeface="Calibri"/>
            </a:endParaRPr>
          </a:p>
          <a:p>
            <a:r>
              <a:rPr lang="en-US" sz="1700">
                <a:cs typeface="Calibri"/>
              </a:rPr>
              <a:t>Agenda</a:t>
            </a:r>
            <a:endParaRPr lang="en-US" sz="1700">
              <a:ea typeface="Calibri"/>
              <a:cs typeface="Calibri"/>
            </a:endParaRPr>
          </a:p>
          <a:p>
            <a:r>
              <a:rPr lang="en-US" sz="1700">
                <a:cs typeface="Calibri"/>
              </a:rPr>
              <a:t>Aanspreken</a:t>
            </a:r>
            <a:endParaRPr lang="en-US" sz="1700">
              <a:ea typeface="Calibri"/>
              <a:cs typeface="Calibri"/>
            </a:endParaRPr>
          </a:p>
          <a:p>
            <a:r>
              <a:rPr lang="en-US" sz="1700">
                <a:ea typeface="Calibri"/>
                <a:cs typeface="Calibri"/>
              </a:rPr>
              <a:t>Gimme (Bij </a:t>
            </a:r>
            <a:r>
              <a:rPr lang="en-US" sz="1700" err="1">
                <a:ea typeface="Calibri"/>
                <a:cs typeface="Calibri"/>
              </a:rPr>
              <a:t>eventuele</a:t>
            </a:r>
            <a:r>
              <a:rPr lang="en-US" sz="1700">
                <a:ea typeface="Calibri"/>
                <a:cs typeface="Calibri"/>
              </a:rPr>
              <a:t> </a:t>
            </a:r>
            <a:r>
              <a:rPr lang="en-US" sz="1700" err="1">
                <a:ea typeface="Calibri"/>
                <a:cs typeface="Calibri"/>
              </a:rPr>
              <a:t>vragen</a:t>
            </a:r>
            <a:r>
              <a:rPr lang="en-US" sz="1700">
                <a:ea typeface="Calibri"/>
                <a:cs typeface="Calibri"/>
              </a:rPr>
              <a:t> </a:t>
            </a:r>
            <a:r>
              <a:rPr lang="en-US" sz="1700" err="1">
                <a:ea typeface="Calibri"/>
                <a:cs typeface="Calibri"/>
              </a:rPr>
              <a:t>kan</a:t>
            </a:r>
            <a:r>
              <a:rPr lang="en-US" sz="1700">
                <a:ea typeface="Calibri"/>
                <a:cs typeface="Calibri"/>
              </a:rPr>
              <a:t> je </a:t>
            </a:r>
            <a:r>
              <a:rPr lang="en-US" sz="1700" err="1">
                <a:ea typeface="Calibri"/>
                <a:cs typeface="Calibri"/>
              </a:rPr>
              <a:t>terecht</a:t>
            </a:r>
            <a:r>
              <a:rPr lang="en-US" sz="1700">
                <a:ea typeface="Calibri"/>
                <a:cs typeface="Calibri"/>
              </a:rPr>
              <a:t> </a:t>
            </a:r>
            <a:r>
              <a:rPr lang="en-US" sz="1700" err="1">
                <a:ea typeface="Calibri"/>
                <a:cs typeface="Calibri"/>
              </a:rPr>
              <a:t>bij</a:t>
            </a:r>
            <a:r>
              <a:rPr lang="en-US" sz="1700">
                <a:ea typeface="Calibri"/>
                <a:cs typeface="Calibri"/>
              </a:rPr>
              <a:t> </a:t>
            </a:r>
            <a:r>
              <a:rPr lang="en-US" sz="1700" err="1">
                <a:ea typeface="Calibri"/>
                <a:cs typeface="Calibri"/>
              </a:rPr>
              <a:t>directie</a:t>
            </a:r>
            <a:r>
              <a:rPr lang="en-US" sz="1700">
                <a:ea typeface="Calibri"/>
                <a:cs typeface="Calibri"/>
              </a:rPr>
              <a:t>.)</a:t>
            </a:r>
          </a:p>
          <a:p>
            <a:endParaRPr lang="en-US" sz="17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1700">
                <a:ea typeface="Calibri"/>
                <a:cs typeface="Calibri"/>
              </a:rPr>
              <a:t>BEDANKT </a:t>
            </a:r>
            <a:r>
              <a:rPr lang="en-US" sz="1700" err="1">
                <a:ea typeface="Calibri"/>
                <a:cs typeface="Calibri"/>
              </a:rPr>
              <a:t>voor</a:t>
            </a:r>
            <a:r>
              <a:rPr lang="en-US" sz="1700">
                <a:ea typeface="Calibri"/>
                <a:cs typeface="Calibri"/>
              </a:rPr>
              <a:t> de </a:t>
            </a:r>
            <a:r>
              <a:rPr lang="en-US" sz="1700" err="1">
                <a:ea typeface="Calibri"/>
                <a:cs typeface="Calibri"/>
              </a:rPr>
              <a:t>fijne</a:t>
            </a:r>
            <a:r>
              <a:rPr lang="en-US" sz="1700">
                <a:ea typeface="Calibri"/>
                <a:cs typeface="Calibri"/>
              </a:rPr>
              <a:t> </a:t>
            </a:r>
            <a:r>
              <a:rPr lang="en-US" sz="1700" err="1">
                <a:ea typeface="Calibri"/>
                <a:cs typeface="Calibri"/>
              </a:rPr>
              <a:t>reacties</a:t>
            </a:r>
            <a:r>
              <a:rPr lang="en-US" sz="1700">
                <a:ea typeface="Calibri"/>
                <a:cs typeface="Calibri"/>
              </a:rPr>
              <a:t> op </a:t>
            </a:r>
            <a:r>
              <a:rPr lang="en-US" sz="1700" err="1">
                <a:ea typeface="Calibri"/>
                <a:cs typeface="Calibri"/>
              </a:rPr>
              <a:t>mijn</a:t>
            </a:r>
            <a:r>
              <a:rPr lang="en-US" sz="1700">
                <a:ea typeface="Calibri"/>
                <a:cs typeface="Calibri"/>
              </a:rPr>
              <a:t> mail!</a:t>
            </a:r>
          </a:p>
          <a:p>
            <a:pPr marL="0" indent="0">
              <a:buNone/>
            </a:pPr>
            <a:endParaRPr lang="en-US" sz="1700">
              <a:ea typeface="Calibri"/>
              <a:cs typeface="Calibri"/>
            </a:endParaRPr>
          </a:p>
          <a:p>
            <a:pPr marL="0" indent="0">
              <a:buNone/>
            </a:pPr>
            <a:endParaRPr lang="en-US" sz="1700">
              <a:ea typeface="Calibri"/>
              <a:cs typeface="Calibri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CD3AB31-A71C-4414-BA05-CF667CBA3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15319" y="3404996"/>
            <a:ext cx="6858002" cy="4800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98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721AA5-7FA8-01B0-6834-595277D75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48640"/>
            <a:ext cx="2700645" cy="5431536"/>
          </a:xfrm>
        </p:spPr>
        <p:txBody>
          <a:bodyPr>
            <a:normAutofit/>
          </a:bodyPr>
          <a:lstStyle/>
          <a:p>
            <a:r>
              <a:rPr lang="en-US" sz="4700">
                <a:ea typeface="Calibri Light"/>
                <a:cs typeface="Calibri Light"/>
              </a:rPr>
              <a:t>Oudercafé</a:t>
            </a:r>
            <a:endParaRPr lang="en-US" sz="47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347917" y="3261001"/>
            <a:ext cx="4480560" cy="13716"/>
          </a:xfrm>
          <a:custGeom>
            <a:avLst/>
            <a:gdLst>
              <a:gd name="csX0" fmla="*/ 0 w 4480560"/>
              <a:gd name="csY0" fmla="*/ 0 h 13716"/>
              <a:gd name="csX1" fmla="*/ 595274 w 4480560"/>
              <a:gd name="csY1" fmla="*/ 0 h 13716"/>
              <a:gd name="csX2" fmla="*/ 1100938 w 4480560"/>
              <a:gd name="csY2" fmla="*/ 0 h 13716"/>
              <a:gd name="csX3" fmla="*/ 1651406 w 4480560"/>
              <a:gd name="csY3" fmla="*/ 0 h 13716"/>
              <a:gd name="csX4" fmla="*/ 2336292 w 4480560"/>
              <a:gd name="csY4" fmla="*/ 0 h 13716"/>
              <a:gd name="csX5" fmla="*/ 2931566 w 4480560"/>
              <a:gd name="csY5" fmla="*/ 0 h 13716"/>
              <a:gd name="csX6" fmla="*/ 3482035 w 4480560"/>
              <a:gd name="csY6" fmla="*/ 0 h 13716"/>
              <a:gd name="csX7" fmla="*/ 4480560 w 4480560"/>
              <a:gd name="csY7" fmla="*/ 0 h 13716"/>
              <a:gd name="csX8" fmla="*/ 4480560 w 4480560"/>
              <a:gd name="csY8" fmla="*/ 13716 h 13716"/>
              <a:gd name="csX9" fmla="*/ 3840480 w 4480560"/>
              <a:gd name="csY9" fmla="*/ 13716 h 13716"/>
              <a:gd name="csX10" fmla="*/ 3290011 w 4480560"/>
              <a:gd name="csY10" fmla="*/ 13716 h 13716"/>
              <a:gd name="csX11" fmla="*/ 2560320 w 4480560"/>
              <a:gd name="csY11" fmla="*/ 13716 h 13716"/>
              <a:gd name="csX12" fmla="*/ 1965046 w 4480560"/>
              <a:gd name="csY12" fmla="*/ 13716 h 13716"/>
              <a:gd name="csX13" fmla="*/ 1459382 w 4480560"/>
              <a:gd name="csY13" fmla="*/ 13716 h 13716"/>
              <a:gd name="csX14" fmla="*/ 774497 w 4480560"/>
              <a:gd name="csY14" fmla="*/ 13716 h 13716"/>
              <a:gd name="csX15" fmla="*/ 0 w 4480560"/>
              <a:gd name="csY15" fmla="*/ 13716 h 13716"/>
              <a:gd name="csX16" fmla="*/ 0 w 4480560"/>
              <a:gd name="csY16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3716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273" y="3379"/>
                  <a:pt x="4480768" y="9289"/>
                  <a:pt x="4480560" y="13716"/>
                </a:cubicBezTo>
                <a:cubicBezTo>
                  <a:pt x="4314132" y="10352"/>
                  <a:pt x="4028383" y="32060"/>
                  <a:pt x="3840480" y="13716"/>
                </a:cubicBezTo>
                <a:cubicBezTo>
                  <a:pt x="3652577" y="-4628"/>
                  <a:pt x="3547615" y="-1724"/>
                  <a:pt x="3290011" y="13716"/>
                </a:cubicBezTo>
                <a:cubicBezTo>
                  <a:pt x="3032407" y="29156"/>
                  <a:pt x="2830268" y="4147"/>
                  <a:pt x="2560320" y="13716"/>
                </a:cubicBezTo>
                <a:cubicBezTo>
                  <a:pt x="2290372" y="23285"/>
                  <a:pt x="2147422" y="2156"/>
                  <a:pt x="1965046" y="13716"/>
                </a:cubicBezTo>
                <a:cubicBezTo>
                  <a:pt x="1782670" y="25276"/>
                  <a:pt x="1689791" y="36108"/>
                  <a:pt x="1459382" y="13716"/>
                </a:cubicBezTo>
                <a:cubicBezTo>
                  <a:pt x="1228973" y="-8676"/>
                  <a:pt x="915486" y="31929"/>
                  <a:pt x="774497" y="13716"/>
                </a:cubicBezTo>
                <a:cubicBezTo>
                  <a:pt x="633508" y="-4497"/>
                  <a:pt x="361442" y="-15679"/>
                  <a:pt x="0" y="13716"/>
                </a:cubicBezTo>
                <a:cubicBezTo>
                  <a:pt x="-362" y="8190"/>
                  <a:pt x="-434" y="6098"/>
                  <a:pt x="0" y="0"/>
                </a:cubicBezTo>
                <a:close/>
              </a:path>
              <a:path w="4480560" h="13716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0360" y="3832"/>
                  <a:pt x="4481152" y="9314"/>
                  <a:pt x="4480560" y="13716"/>
                </a:cubicBezTo>
                <a:cubicBezTo>
                  <a:pt x="4279652" y="-11422"/>
                  <a:pt x="4200762" y="36994"/>
                  <a:pt x="3930091" y="13716"/>
                </a:cubicBezTo>
                <a:cubicBezTo>
                  <a:pt x="3659420" y="-9562"/>
                  <a:pt x="3456052" y="17722"/>
                  <a:pt x="3290011" y="13716"/>
                </a:cubicBezTo>
                <a:cubicBezTo>
                  <a:pt x="3123970" y="9710"/>
                  <a:pt x="2882392" y="28246"/>
                  <a:pt x="2649931" y="13716"/>
                </a:cubicBezTo>
                <a:cubicBezTo>
                  <a:pt x="2417470" y="-814"/>
                  <a:pt x="2238426" y="2765"/>
                  <a:pt x="2054657" y="13716"/>
                </a:cubicBezTo>
                <a:cubicBezTo>
                  <a:pt x="1870888" y="24667"/>
                  <a:pt x="1566368" y="40468"/>
                  <a:pt x="1324966" y="13716"/>
                </a:cubicBezTo>
                <a:cubicBezTo>
                  <a:pt x="1083564" y="-13036"/>
                  <a:pt x="787410" y="6374"/>
                  <a:pt x="595274" y="13716"/>
                </a:cubicBezTo>
                <a:cubicBezTo>
                  <a:pt x="403138" y="21058"/>
                  <a:pt x="169622" y="5927"/>
                  <a:pt x="0" y="13716"/>
                </a:cubicBezTo>
                <a:cubicBezTo>
                  <a:pt x="-475" y="8699"/>
                  <a:pt x="-565" y="440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2F415-899E-6698-A31D-724BCD840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4813" y="552091"/>
            <a:ext cx="4668251" cy="54315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1900">
                <a:ea typeface="Calibri"/>
                <a:cs typeface="Calibri"/>
              </a:rPr>
              <a:t>We </a:t>
            </a:r>
            <a:r>
              <a:rPr lang="en-US" sz="1900" err="1">
                <a:ea typeface="Calibri"/>
                <a:cs typeface="Calibri"/>
              </a:rPr>
              <a:t>nodigen</a:t>
            </a:r>
            <a:r>
              <a:rPr lang="en-US" sz="1900">
                <a:ea typeface="Calibri"/>
                <a:cs typeface="Calibri"/>
              </a:rPr>
              <a:t> </a:t>
            </a:r>
            <a:r>
              <a:rPr lang="en-US" sz="1900" err="1">
                <a:ea typeface="Calibri"/>
                <a:cs typeface="Calibri"/>
              </a:rPr>
              <a:t>jullie</a:t>
            </a:r>
            <a:r>
              <a:rPr lang="en-US" sz="1900">
                <a:ea typeface="Calibri"/>
                <a:cs typeface="Calibri"/>
              </a:rPr>
              <a:t> </a:t>
            </a:r>
            <a:r>
              <a:rPr lang="en-US" sz="1900" err="1">
                <a:ea typeface="Calibri"/>
                <a:cs typeface="Calibri"/>
              </a:rPr>
              <a:t>nog</a:t>
            </a:r>
            <a:r>
              <a:rPr lang="en-US" sz="1900">
                <a:ea typeface="Calibri"/>
                <a:cs typeface="Calibri"/>
              </a:rPr>
              <a:t> </a:t>
            </a:r>
            <a:r>
              <a:rPr lang="en-US" sz="1900" err="1">
                <a:ea typeface="Calibri"/>
                <a:cs typeface="Calibri"/>
              </a:rPr>
              <a:t>graag</a:t>
            </a:r>
            <a:r>
              <a:rPr lang="en-US" sz="1900">
                <a:ea typeface="Calibri"/>
                <a:cs typeface="Calibri"/>
              </a:rPr>
              <a:t> </a:t>
            </a:r>
            <a:r>
              <a:rPr lang="en-US" sz="1900" err="1">
                <a:ea typeface="Calibri"/>
                <a:cs typeface="Calibri"/>
              </a:rPr>
              <a:t>uit</a:t>
            </a:r>
            <a:r>
              <a:rPr lang="en-US" sz="1900">
                <a:ea typeface="Calibri"/>
                <a:cs typeface="Calibri"/>
              </a:rPr>
              <a:t> op </a:t>
            </a:r>
            <a:r>
              <a:rPr lang="en-US" sz="1900" err="1">
                <a:ea typeface="Calibri"/>
                <a:cs typeface="Calibri"/>
              </a:rPr>
              <a:t>ons</a:t>
            </a:r>
            <a:r>
              <a:rPr lang="en-US" sz="1900">
                <a:ea typeface="Calibri"/>
                <a:cs typeface="Calibri"/>
              </a:rPr>
              <a:t> </a:t>
            </a:r>
            <a:r>
              <a:rPr lang="en-US" sz="1900" err="1">
                <a:ea typeface="Calibri"/>
                <a:cs typeface="Calibri"/>
              </a:rPr>
              <a:t>oudercafé</a:t>
            </a:r>
            <a:r>
              <a:rPr lang="en-US" sz="1900">
                <a:ea typeface="Calibri"/>
                <a:cs typeface="Calibri"/>
              </a:rPr>
              <a:t>!</a:t>
            </a:r>
          </a:p>
          <a:p>
            <a:pPr marL="0" indent="0">
              <a:buNone/>
            </a:pPr>
            <a:r>
              <a:rPr lang="en-US" sz="1900">
                <a:ea typeface="Calibri"/>
                <a:cs typeface="Calibri"/>
              </a:rPr>
              <a:t>Ook </a:t>
            </a:r>
            <a:r>
              <a:rPr lang="en-US" sz="1900" err="1">
                <a:ea typeface="Calibri"/>
                <a:cs typeface="Calibri"/>
              </a:rPr>
              <a:t>organisaties</a:t>
            </a:r>
            <a:r>
              <a:rPr lang="en-US" sz="1900">
                <a:ea typeface="Calibri"/>
                <a:cs typeface="Calibri"/>
              </a:rPr>
              <a:t> </a:t>
            </a:r>
            <a:r>
              <a:rPr lang="en-US" sz="1900" err="1">
                <a:ea typeface="Calibri"/>
                <a:cs typeface="Calibri"/>
              </a:rPr>
              <a:t>uit</a:t>
            </a:r>
            <a:r>
              <a:rPr lang="en-US" sz="1900">
                <a:ea typeface="Calibri"/>
                <a:cs typeface="Calibri"/>
              </a:rPr>
              <a:t> de </a:t>
            </a:r>
            <a:r>
              <a:rPr lang="en-US" sz="1900" err="1">
                <a:ea typeface="Calibri"/>
                <a:cs typeface="Calibri"/>
              </a:rPr>
              <a:t>buurt</a:t>
            </a:r>
            <a:r>
              <a:rPr lang="en-US" sz="1900">
                <a:ea typeface="Calibri"/>
                <a:cs typeface="Calibri"/>
              </a:rPr>
              <a:t> </a:t>
            </a:r>
            <a:r>
              <a:rPr lang="en-US" sz="1900" err="1">
                <a:ea typeface="Calibri"/>
                <a:cs typeface="Calibri"/>
              </a:rPr>
              <a:t>zijn</a:t>
            </a:r>
            <a:r>
              <a:rPr lang="en-US" sz="1900">
                <a:ea typeface="Calibri"/>
                <a:cs typeface="Calibri"/>
              </a:rPr>
              <a:t> </a:t>
            </a:r>
            <a:r>
              <a:rPr lang="en-US" sz="1900" err="1">
                <a:ea typeface="Calibri"/>
                <a:cs typeface="Calibri"/>
              </a:rPr>
              <a:t>aanwezig</a:t>
            </a:r>
            <a:r>
              <a:rPr lang="en-US" sz="1900">
                <a:ea typeface="Calibri"/>
                <a:cs typeface="Calibri"/>
              </a:rPr>
              <a:t>:</a:t>
            </a:r>
          </a:p>
          <a:p>
            <a:r>
              <a:rPr lang="en-US" sz="1900">
                <a:ea typeface="Calibri"/>
                <a:cs typeface="Calibri"/>
              </a:rPr>
              <a:t>Chiro/scouts</a:t>
            </a:r>
          </a:p>
          <a:p>
            <a:r>
              <a:rPr lang="en-US" sz="1900" err="1">
                <a:ea typeface="Calibri"/>
                <a:cs typeface="Calibri"/>
              </a:rPr>
              <a:t>Muziekschool</a:t>
            </a:r>
          </a:p>
          <a:p>
            <a:r>
              <a:rPr lang="en-US" sz="1900" err="1">
                <a:ea typeface="Calibri"/>
                <a:cs typeface="Calibri"/>
              </a:rPr>
              <a:t>Koraal</a:t>
            </a:r>
          </a:p>
          <a:p>
            <a:r>
              <a:rPr lang="en-US" sz="1900">
                <a:ea typeface="Calibri"/>
                <a:cs typeface="Calibri"/>
              </a:rPr>
              <a:t>CLB</a:t>
            </a:r>
          </a:p>
          <a:p>
            <a:r>
              <a:rPr lang="en-US" sz="1900">
                <a:ea typeface="Calibri"/>
                <a:cs typeface="Calibri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1590690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1299" y="321733"/>
            <a:ext cx="8660121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283B176-B18D-4F29-BC2F-24D2A1685B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6260" y="1337763"/>
            <a:ext cx="5810032" cy="435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083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9eaa3e6-7331-4d86-b558-5d4349248566">
      <Terms xmlns="http://schemas.microsoft.com/office/infopath/2007/PartnerControls"/>
    </lcf76f155ced4ddcb4097134ff3c332f>
    <TaxCatchAll xmlns="381e30ae-dd3c-4401-9caa-dcd6346879c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B1C171D64B92499BA71FE8D646B9B3" ma:contentTypeVersion="13" ma:contentTypeDescription="Een nieuw document maken." ma:contentTypeScope="" ma:versionID="dd24afdeaa37e68ae649266f7c6cdccf">
  <xsd:schema xmlns:xsd="http://www.w3.org/2001/XMLSchema" xmlns:xs="http://www.w3.org/2001/XMLSchema" xmlns:p="http://schemas.microsoft.com/office/2006/metadata/properties" xmlns:ns2="f9eaa3e6-7331-4d86-b558-5d4349248566" xmlns:ns3="381e30ae-dd3c-4401-9caa-dcd6346879ce" xmlns:ns4="42e9e8cb-fc55-456c-a1a9-352355114e74" targetNamespace="http://schemas.microsoft.com/office/2006/metadata/properties" ma:root="true" ma:fieldsID="b7238c5000493aac653033dac5628f35" ns2:_="" ns3:_="" ns4:_="">
    <xsd:import namespace="f9eaa3e6-7331-4d86-b558-5d4349248566"/>
    <xsd:import namespace="381e30ae-dd3c-4401-9caa-dcd6346879ce"/>
    <xsd:import namespace="42e9e8cb-fc55-456c-a1a9-352355114e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eaa3e6-7331-4d86-b558-5d43492485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76cf6753-2cb1-4679-bbcf-51551337cb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description="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1e30ae-dd3c-4401-9caa-dcd6346879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a5db220-77ac-47f5-b894-380828af81d6}" ma:internalName="TaxCatchAll" ma:showField="CatchAllData" ma:web="381e30ae-dd3c-4401-9caa-dcd6346879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e9e8cb-fc55-456c-a1a9-352355114e7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DD0992-7A13-417E-A5D9-D890394B76D5}">
  <ds:schemaRefs>
    <ds:schemaRef ds:uri="381e30ae-dd3c-4401-9caa-dcd6346879ce"/>
    <ds:schemaRef ds:uri="7023cad7-e287-4e0a-8c74-ff69cefd36f2"/>
    <ds:schemaRef ds:uri="f9eaa3e6-7331-4d86-b558-5d434924856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F07E245-1A5A-425A-AD09-F073BA776ED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7A0745-D628-4C4A-8626-4A5A3F4CCBE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608</Words>
  <Application>Microsoft Macintosh PowerPoint</Application>
  <PresentationFormat>Diavoorstelling (4:3)</PresentationFormat>
  <Paragraphs>122</Paragraphs>
  <Slides>23</Slides>
  <Notes>0</Notes>
  <HiddenSlides>1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Wingdings,Sans-Serif</vt:lpstr>
      <vt:lpstr>Office Theme</vt:lpstr>
      <vt:lpstr>Welkom in 3L!</vt:lpstr>
      <vt:lpstr>Derde leerjaar</vt:lpstr>
      <vt:lpstr>Nieuw leerplan: op stap</vt:lpstr>
      <vt:lpstr>wiskunde</vt:lpstr>
      <vt:lpstr>Wiskunde</vt:lpstr>
      <vt:lpstr>wiskunde</vt:lpstr>
      <vt:lpstr>Nederlands</vt:lpstr>
      <vt:lpstr>spelling</vt:lpstr>
      <vt:lpstr>wereldoriëntatie</vt:lpstr>
      <vt:lpstr>Muzische vorming - toonmoment Modemuseum: 14 januari - toonmoment De Singel: 17 maart - T-shirts</vt:lpstr>
      <vt:lpstr>godsdienst</vt:lpstr>
      <vt:lpstr>KIVA = FIJN</vt:lpstr>
      <vt:lpstr>boerderij</vt:lpstr>
      <vt:lpstr>agenda</vt:lpstr>
      <vt:lpstr>PowerPoint-presentatie</vt:lpstr>
      <vt:lpstr>PowerPoint-presentatie</vt:lpstr>
      <vt:lpstr>Bingel en scoodle</vt:lpstr>
      <vt:lpstr>schoolafspraken</vt:lpstr>
      <vt:lpstr>Regels en routines</vt:lpstr>
      <vt:lpstr>verjaardag</vt:lpstr>
      <vt:lpstr>Communicatie</vt:lpstr>
      <vt:lpstr>Oudercafé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Marissa</dc:creator>
  <cp:lastModifiedBy>Nele Van Bosch</cp:lastModifiedBy>
  <cp:revision>2</cp:revision>
  <cp:lastPrinted>2022-09-06T17:06:45Z</cp:lastPrinted>
  <dcterms:created xsi:type="dcterms:W3CDTF">2014-08-15T19:25:07Z</dcterms:created>
  <dcterms:modified xsi:type="dcterms:W3CDTF">2026-09-08T18:14:06Z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0x0101006FB1C171D64B92499BA71FE8D646B9B3</vt:lpwstr>
  </property>
  <property fmtid="{D5CDD505-2E9C-101B-9397-08002B2CF9AE}" pid="3" name="MediaServiceImageTags">
    <vt:lpwstr/>
  </property>
</Properties>
</file>