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84" r:id="rId3"/>
    <p:sldId id="257" r:id="rId4"/>
    <p:sldId id="280" r:id="rId5"/>
    <p:sldId id="286" r:id="rId6"/>
    <p:sldId id="281" r:id="rId7"/>
    <p:sldId id="277" r:id="rId8"/>
    <p:sldId id="272" r:id="rId9"/>
    <p:sldId id="283" r:id="rId10"/>
    <p:sldId id="273" r:id="rId11"/>
    <p:sldId id="274" r:id="rId12"/>
    <p:sldId id="285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8" r:id="rId26"/>
    <p:sldId id="270" r:id="rId27"/>
    <p:sldId id="271" r:id="rId28"/>
    <p:sldId id="275" r:id="rId29"/>
    <p:sldId id="276" r:id="rId30"/>
  </p:sldIdLst>
  <p:sldSz cx="18288000" cy="10287000"/>
  <p:notesSz cx="6858000" cy="9144000"/>
  <p:embeddedFontLst>
    <p:embeddedFont>
      <p:font typeface="DM Sans" panose="020F0502020204030204" pitchFamily="2" charset="0"/>
      <p:regular r:id="rId31"/>
      <p:bold r:id="rId32"/>
      <p:italic r:id="rId33"/>
      <p:boldItalic r:id="rId34"/>
    </p:embeddedFont>
    <p:embeddedFont>
      <p:font typeface="DM Sans Bold" panose="020B0604020202020204" charset="0"/>
      <p:regular r:id="rId35"/>
      <p:bold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9189"/>
    <a:srgbClr val="566968"/>
    <a:srgbClr val="8AB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E61E60-8AE5-47F3-A5FC-45C3783BAEB8}" v="13" dt="2026-09-05T20:24:21.184"/>
    <p1510:client id="{3EE5870D-CFCF-3D3A-64A7-9EF42D78BBF4}" v="19" dt="2026-09-05T20:43:46.1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720" y="4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45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5.fntdata"/><Relationship Id="rId43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ann.reyns@virgomaria.be" TargetMode="External"/><Relationship Id="rId3" Type="http://schemas.openxmlformats.org/officeDocument/2006/relationships/image" Target="../media/image6.svg"/><Relationship Id="rId7" Type="http://schemas.openxmlformats.org/officeDocument/2006/relationships/hyperlink" Target="mailto:lynn.henderickx@virgomaria.be" TargetMode="External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17.jpeg"/><Relationship Id="rId5" Type="http://schemas.openxmlformats.org/officeDocument/2006/relationships/image" Target="../media/image11.svg"/><Relationship Id="rId10" Type="http://schemas.openxmlformats.org/officeDocument/2006/relationships/hyperlink" Target="mailto:lyssa.vanostaeyen@virgomaria.be" TargetMode="External"/><Relationship Id="rId4" Type="http://schemas.openxmlformats.org/officeDocument/2006/relationships/image" Target="../media/image8.svg"/><Relationship Id="rId9" Type="http://schemas.openxmlformats.org/officeDocument/2006/relationships/hyperlink" Target="mailto:eline.michielsen@virgomaria.be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svg"/><Relationship Id="rId7" Type="http://schemas.openxmlformats.org/officeDocument/2006/relationships/image" Target="../media/image18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16.png"/><Relationship Id="rId5" Type="http://schemas.openxmlformats.org/officeDocument/2006/relationships/image" Target="../media/image11.svg"/><Relationship Id="rId10" Type="http://schemas.openxmlformats.org/officeDocument/2006/relationships/image" Target="../media/image21.png"/><Relationship Id="rId4" Type="http://schemas.openxmlformats.org/officeDocument/2006/relationships/image" Target="../media/image8.sv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1.svg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6.svg"/><Relationship Id="rId7" Type="http://schemas.openxmlformats.org/officeDocument/2006/relationships/image" Target="../media/image16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1.svg"/><Relationship Id="rId4" Type="http://schemas.openxmlformats.org/officeDocument/2006/relationships/image" Target="../media/image8.sv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sv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33.svg"/><Relationship Id="rId2" Type="http://schemas.openxmlformats.org/officeDocument/2006/relationships/image" Target="../media/image1.png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svg"/><Relationship Id="rId14" Type="http://schemas.openxmlformats.org/officeDocument/2006/relationships/image" Target="../media/image3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3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29.svg"/><Relationship Id="rId4" Type="http://schemas.openxmlformats.org/officeDocument/2006/relationships/image" Target="../media/image2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3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29.svg"/><Relationship Id="rId4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image" Target="../media/image1.png"/><Relationship Id="rId16" Type="http://schemas.openxmlformats.org/officeDocument/2006/relationships/image" Target="../media/image3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3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image" Target="../media/image1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3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image" Target="../media/image1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3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18" Type="http://schemas.openxmlformats.org/officeDocument/2006/relationships/image" Target="../media/image40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17" Type="http://schemas.openxmlformats.org/officeDocument/2006/relationships/image" Target="../media/image42.png"/><Relationship Id="rId2" Type="http://schemas.openxmlformats.org/officeDocument/2006/relationships/image" Target="../media/image1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3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18" Type="http://schemas.openxmlformats.org/officeDocument/2006/relationships/image" Target="../media/image40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17" Type="http://schemas.openxmlformats.org/officeDocument/2006/relationships/image" Target="../media/image43.svg"/><Relationship Id="rId2" Type="http://schemas.openxmlformats.org/officeDocument/2006/relationships/image" Target="../media/image1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3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3.svg"/><Relationship Id="rId4" Type="http://schemas.openxmlformats.org/officeDocument/2006/relationships/image" Target="../media/image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5.svg"/><Relationship Id="rId7" Type="http://schemas.openxmlformats.org/officeDocument/2006/relationships/image" Target="../media/image1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8.svg"/><Relationship Id="rId4" Type="http://schemas.openxmlformats.org/officeDocument/2006/relationships/image" Target="../media/image6.svg"/><Relationship Id="rId9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17" Type="http://schemas.openxmlformats.org/officeDocument/2006/relationships/image" Target="../media/image47.png"/><Relationship Id="rId2" Type="http://schemas.openxmlformats.org/officeDocument/2006/relationships/image" Target="../media/image1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3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18" Type="http://schemas.openxmlformats.org/officeDocument/2006/relationships/image" Target="../media/image50.sv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17" Type="http://schemas.openxmlformats.org/officeDocument/2006/relationships/image" Target="../media/image49.svg"/><Relationship Id="rId2" Type="http://schemas.openxmlformats.org/officeDocument/2006/relationships/image" Target="../media/image1.png"/><Relationship Id="rId16" Type="http://schemas.openxmlformats.org/officeDocument/2006/relationships/image" Target="../media/image48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19" Type="http://schemas.openxmlformats.org/officeDocument/2006/relationships/image" Target="../media/image46.png"/><Relationship Id="rId4" Type="http://schemas.openxmlformats.org/officeDocument/2006/relationships/image" Target="../media/image3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image" Target="../media/image1.png"/><Relationship Id="rId16" Type="http://schemas.openxmlformats.org/officeDocument/2006/relationships/image" Target="../media/image5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3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17" Type="http://schemas.openxmlformats.org/officeDocument/2006/relationships/image" Target="../media/image53.png"/><Relationship Id="rId2" Type="http://schemas.openxmlformats.org/officeDocument/2006/relationships/image" Target="../media/image1.png"/><Relationship Id="rId16" Type="http://schemas.openxmlformats.org/officeDocument/2006/relationships/image" Target="../media/image5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3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55.png"/><Relationship Id="rId3" Type="http://schemas.openxmlformats.org/officeDocument/2006/relationships/image" Target="../media/image2.svg"/><Relationship Id="rId7" Type="http://schemas.openxmlformats.org/officeDocument/2006/relationships/image" Target="../media/image9.svg"/><Relationship Id="rId12" Type="http://schemas.openxmlformats.org/officeDocument/2006/relationships/image" Target="../media/image5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15.svg"/><Relationship Id="rId5" Type="http://schemas.openxmlformats.org/officeDocument/2006/relationships/image" Target="../media/image6.svg"/><Relationship Id="rId10" Type="http://schemas.openxmlformats.org/officeDocument/2006/relationships/image" Target="../media/image13.svg"/><Relationship Id="rId4" Type="http://schemas.openxmlformats.org/officeDocument/2006/relationships/image" Target="../media/image3.svg"/><Relationship Id="rId9" Type="http://schemas.openxmlformats.org/officeDocument/2006/relationships/image" Target="../media/image11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image" Target="../media/image1.png"/><Relationship Id="rId16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3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3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image" Target="../media/image1.png"/><Relationship Id="rId16" Type="http://schemas.openxmlformats.org/officeDocument/2006/relationships/image" Target="../media/image5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3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3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image" Target="../media/image1.png"/><Relationship Id="rId16" Type="http://schemas.openxmlformats.org/officeDocument/2006/relationships/image" Target="../media/image5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3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3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Freeform 3"/>
          <p:cNvSpPr/>
          <p:nvPr/>
        </p:nvSpPr>
        <p:spPr>
          <a:xfrm>
            <a:off x="-2329398" y="861489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4" name="Freeform 4"/>
          <p:cNvSpPr/>
          <p:nvPr/>
        </p:nvSpPr>
        <p:spPr>
          <a:xfrm>
            <a:off x="6030709" y="9258300"/>
            <a:ext cx="3059829" cy="751049"/>
          </a:xfrm>
          <a:custGeom>
            <a:avLst/>
            <a:gdLst/>
            <a:ahLst/>
            <a:cxnLst/>
            <a:rect l="l" t="t" r="r" b="b"/>
            <a:pathLst>
              <a:path w="3059829" h="751049">
                <a:moveTo>
                  <a:pt x="0" y="0"/>
                </a:moveTo>
                <a:lnTo>
                  <a:pt x="3059829" y="0"/>
                </a:lnTo>
                <a:lnTo>
                  <a:pt x="3059829" y="751049"/>
                </a:lnTo>
                <a:lnTo>
                  <a:pt x="0" y="7510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14236705" y="6409875"/>
            <a:ext cx="724985" cy="920616"/>
          </a:xfrm>
          <a:custGeom>
            <a:avLst/>
            <a:gdLst/>
            <a:ahLst/>
            <a:cxnLst/>
            <a:rect l="l" t="t" r="r" b="b"/>
            <a:pathLst>
              <a:path w="724985" h="920616">
                <a:moveTo>
                  <a:pt x="0" y="0"/>
                </a:moveTo>
                <a:lnTo>
                  <a:pt x="724986" y="0"/>
                </a:lnTo>
                <a:lnTo>
                  <a:pt x="724986" y="920616"/>
                </a:lnTo>
                <a:lnTo>
                  <a:pt x="0" y="9206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14215205" y="8540136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-674156" y="-1072630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12686214" y="-2578193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>
            <a:off x="7409323" y="-2700100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4831481" y="-1626507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/>
          <p:cNvSpPr/>
          <p:nvPr/>
        </p:nvSpPr>
        <p:spPr>
          <a:xfrm>
            <a:off x="17259300" y="2262342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>
            <a:off x="2570549" y="909373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/>
          <p:cNvSpPr/>
          <p:nvPr/>
        </p:nvSpPr>
        <p:spPr>
          <a:xfrm rot="-5282649">
            <a:off x="16440369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7" y="0"/>
                </a:lnTo>
                <a:lnTo>
                  <a:pt x="3382987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Freeform 16"/>
          <p:cNvSpPr/>
          <p:nvPr/>
        </p:nvSpPr>
        <p:spPr>
          <a:xfrm>
            <a:off x="16978638" y="-642644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8"/>
                </a:lnTo>
                <a:lnTo>
                  <a:pt x="0" y="33426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7" name="TextBox 17"/>
          <p:cNvSpPr txBox="1"/>
          <p:nvPr/>
        </p:nvSpPr>
        <p:spPr>
          <a:xfrm>
            <a:off x="3688802" y="3908068"/>
            <a:ext cx="10910396" cy="1657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18"/>
              </a:lnSpc>
            </a:pPr>
            <a:r>
              <a:rPr lang="en-US" sz="12998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WELKOM</a:t>
            </a:r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E90BCCAA-E0BB-B556-5F24-318E5A229CD5}"/>
              </a:ext>
            </a:extLst>
          </p:cNvPr>
          <p:cNvGrpSpPr/>
          <p:nvPr/>
        </p:nvGrpSpPr>
        <p:grpSpPr>
          <a:xfrm>
            <a:off x="6836822" y="6115502"/>
            <a:ext cx="4614354" cy="1396687"/>
            <a:chOff x="0" y="0"/>
            <a:chExt cx="1544693" cy="467552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A7D7D862-5E66-CD17-023C-62711FC310E4}"/>
                </a:ext>
              </a:extLst>
            </p:cNvPr>
            <p:cNvSpPr/>
            <p:nvPr/>
          </p:nvSpPr>
          <p:spPr>
            <a:xfrm>
              <a:off x="0" y="0"/>
              <a:ext cx="1544693" cy="467552"/>
            </a:xfrm>
            <a:custGeom>
              <a:avLst/>
              <a:gdLst/>
              <a:ahLst/>
              <a:cxnLst/>
              <a:rect l="l" t="t" r="r" b="b"/>
              <a:pathLst>
                <a:path w="1544693" h="467552">
                  <a:moveTo>
                    <a:pt x="25167" y="0"/>
                  </a:moveTo>
                  <a:lnTo>
                    <a:pt x="1519526" y="0"/>
                  </a:lnTo>
                  <a:cubicBezTo>
                    <a:pt x="1526201" y="0"/>
                    <a:pt x="1532602" y="2652"/>
                    <a:pt x="1537322" y="7371"/>
                  </a:cubicBezTo>
                  <a:cubicBezTo>
                    <a:pt x="1542042" y="12091"/>
                    <a:pt x="1544693" y="18492"/>
                    <a:pt x="1544693" y="25167"/>
                  </a:cubicBezTo>
                  <a:lnTo>
                    <a:pt x="1544693" y="442385"/>
                  </a:lnTo>
                  <a:cubicBezTo>
                    <a:pt x="1544693" y="449060"/>
                    <a:pt x="1542042" y="455461"/>
                    <a:pt x="1537322" y="460181"/>
                  </a:cubicBezTo>
                  <a:cubicBezTo>
                    <a:pt x="1532602" y="464901"/>
                    <a:pt x="1526201" y="467552"/>
                    <a:pt x="1519526" y="467552"/>
                  </a:cubicBezTo>
                  <a:lnTo>
                    <a:pt x="25167" y="467552"/>
                  </a:lnTo>
                  <a:cubicBezTo>
                    <a:pt x="18492" y="467552"/>
                    <a:pt x="12091" y="464901"/>
                    <a:pt x="7371" y="460181"/>
                  </a:cubicBezTo>
                  <a:cubicBezTo>
                    <a:pt x="2652" y="455461"/>
                    <a:pt x="0" y="449060"/>
                    <a:pt x="0" y="442385"/>
                  </a:cubicBezTo>
                  <a:lnTo>
                    <a:pt x="0" y="25167"/>
                  </a:lnTo>
                  <a:cubicBezTo>
                    <a:pt x="0" y="18492"/>
                    <a:pt x="2652" y="12091"/>
                    <a:pt x="7371" y="7371"/>
                  </a:cubicBezTo>
                  <a:cubicBezTo>
                    <a:pt x="12091" y="2652"/>
                    <a:pt x="18492" y="0"/>
                    <a:pt x="25167" y="0"/>
                  </a:cubicBezTo>
                  <a:close/>
                </a:path>
              </a:pathLst>
            </a:custGeom>
            <a:solidFill>
              <a:srgbClr val="8AB7E2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22" name="TextBox 6">
              <a:extLst>
                <a:ext uri="{FF2B5EF4-FFF2-40B4-BE49-F238E27FC236}">
                  <a16:creationId xmlns:a16="http://schemas.microsoft.com/office/drawing/2014/main" id="{3B8B7245-D0C3-07B2-5399-7AFF0E739E70}"/>
                </a:ext>
              </a:extLst>
            </p:cNvPr>
            <p:cNvSpPr txBox="1"/>
            <p:nvPr/>
          </p:nvSpPr>
          <p:spPr>
            <a:xfrm>
              <a:off x="0" y="85725"/>
              <a:ext cx="1544693" cy="3818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914102" y="6624033"/>
            <a:ext cx="8459795" cy="578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1"/>
              </a:lnSpc>
            </a:pPr>
            <a:r>
              <a:rPr lang="en-US" sz="4381" spc="-87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info 4de leerjaar</a:t>
            </a:r>
          </a:p>
        </p:txBody>
      </p:sp>
      <p:sp>
        <p:nvSpPr>
          <p:cNvPr id="19" name="Freeform 19"/>
          <p:cNvSpPr/>
          <p:nvPr/>
        </p:nvSpPr>
        <p:spPr>
          <a:xfrm>
            <a:off x="4737926" y="2576219"/>
            <a:ext cx="724985" cy="920616"/>
          </a:xfrm>
          <a:custGeom>
            <a:avLst/>
            <a:gdLst/>
            <a:ahLst/>
            <a:cxnLst/>
            <a:rect l="l" t="t" r="r" b="b"/>
            <a:pathLst>
              <a:path w="724985" h="920616">
                <a:moveTo>
                  <a:pt x="0" y="0"/>
                </a:moveTo>
                <a:lnTo>
                  <a:pt x="724985" y="0"/>
                </a:lnTo>
                <a:lnTo>
                  <a:pt x="724985" y="920616"/>
                </a:lnTo>
                <a:lnTo>
                  <a:pt x="0" y="9206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BBBA7F33-2A41-4DB1-0F23-63D646CFBE1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747" r="61468" b="9350"/>
          <a:stretch>
            <a:fillRect/>
          </a:stretch>
        </p:blipFill>
        <p:spPr>
          <a:xfrm>
            <a:off x="7577321" y="110588"/>
            <a:ext cx="3162481" cy="30943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564234" y="-380505"/>
            <a:ext cx="2741457" cy="2065483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337461" y="633219"/>
            <a:ext cx="968052" cy="968052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5065223" y="982710"/>
            <a:ext cx="1031208" cy="103120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4034964" y="0"/>
            <a:ext cx="4253036" cy="2221255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964516" y="9173251"/>
            <a:ext cx="2241769" cy="111374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5BE6171-3C6E-7E2A-BA23-797CF936D5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747" r="61468" b="9350"/>
          <a:stretch>
            <a:fillRect/>
          </a:stretch>
        </p:blipFill>
        <p:spPr>
          <a:xfrm>
            <a:off x="4870791" y="965200"/>
            <a:ext cx="8546417" cy="8356598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406120" y="9679714"/>
            <a:ext cx="1222354" cy="607286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1EC6B26C-CEDB-3DA2-5B1C-4E2BCB999BF2}"/>
              </a:ext>
            </a:extLst>
          </p:cNvPr>
          <p:cNvSpPr/>
          <p:nvPr/>
        </p:nvSpPr>
        <p:spPr>
          <a:xfrm>
            <a:off x="5776362" y="1499616"/>
            <a:ext cx="6735274" cy="498337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5534245"/>
              </a:avLst>
            </a:prstTxWarp>
            <a:spAutoFit/>
          </a:bodyPr>
          <a:lstStyle/>
          <a:p>
            <a:pPr algn="ctr"/>
            <a:r>
              <a:rPr lang="nl-NL" sz="5400" b="1" dirty="0">
                <a:ln w="22225">
                  <a:solidFill>
                    <a:srgbClr val="559189"/>
                  </a:solidFill>
                  <a:prstDash val="solid"/>
                </a:ln>
                <a:solidFill>
                  <a:srgbClr val="566968"/>
                </a:solidFill>
              </a:rPr>
              <a:t>informatie VIRGO MARIA</a:t>
            </a:r>
            <a:endParaRPr lang="nl-NL" sz="5400" b="1" cap="none" spc="0" dirty="0">
              <a:ln w="22225">
                <a:solidFill>
                  <a:srgbClr val="559189"/>
                </a:solidFill>
                <a:prstDash val="solid"/>
              </a:ln>
              <a:solidFill>
                <a:srgbClr val="566968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3157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434359" y="1518597"/>
            <a:ext cx="7848753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0"/>
              </a:lnSpc>
            </a:pPr>
            <a:r>
              <a:rPr lang="en-US" sz="9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kennismaking</a:t>
            </a:r>
          </a:p>
        </p:txBody>
      </p:sp>
      <p:sp>
        <p:nvSpPr>
          <p:cNvPr id="4" name="Freeform 4"/>
          <p:cNvSpPr/>
          <p:nvPr/>
        </p:nvSpPr>
        <p:spPr>
          <a:xfrm>
            <a:off x="15353489" y="8540136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-851136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9144000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5003948" y="-1890601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 rot="-5282649">
            <a:off x="16004285" y="265374"/>
            <a:ext cx="4017207" cy="1370872"/>
          </a:xfrm>
          <a:custGeom>
            <a:avLst/>
            <a:gdLst/>
            <a:ahLst/>
            <a:cxnLst/>
            <a:rect l="l" t="t" r="r" b="b"/>
            <a:pathLst>
              <a:path w="4017207" h="1370872">
                <a:moveTo>
                  <a:pt x="0" y="0"/>
                </a:moveTo>
                <a:lnTo>
                  <a:pt x="4017207" y="0"/>
                </a:lnTo>
                <a:lnTo>
                  <a:pt x="4017207" y="1370872"/>
                </a:lnTo>
                <a:lnTo>
                  <a:pt x="0" y="13708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TextBox 10"/>
          <p:cNvSpPr txBox="1"/>
          <p:nvPr/>
        </p:nvSpPr>
        <p:spPr>
          <a:xfrm>
            <a:off x="817327" y="2850518"/>
            <a:ext cx="14853134" cy="3482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43"/>
              </a:lnSpc>
            </a:pPr>
            <a:r>
              <a:rPr lang="en-US" sz="2900" spc="17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4A: </a:t>
            </a:r>
            <a:r>
              <a:rPr lang="en-US" sz="2900" spc="17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juf</a:t>
            </a:r>
            <a:r>
              <a:rPr lang="en-US" sz="2900" spc="17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Lynn                 	</a:t>
            </a:r>
            <a:r>
              <a:rPr lang="en-US" sz="2900" spc="17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  <a:hlinkClick r:id="rId7"/>
              </a:rPr>
              <a:t>lynn.henderickx@virgomaria.be</a:t>
            </a:r>
            <a:endParaRPr lang="en-US" sz="2900" spc="17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3943"/>
              </a:lnSpc>
            </a:pPr>
            <a:endParaRPr lang="en-US" sz="2921" spc="175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>
              <a:lnSpc>
                <a:spcPts val="3943"/>
              </a:lnSpc>
            </a:pPr>
            <a:r>
              <a:rPr lang="en-US" sz="2900" spc="17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4B: </a:t>
            </a:r>
            <a:r>
              <a:rPr lang="en-US" sz="2900" spc="17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juf</a:t>
            </a:r>
            <a:r>
              <a:rPr lang="en-US" sz="2900" spc="17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Ann			</a:t>
            </a:r>
            <a:r>
              <a:rPr lang="en-US" sz="2900" spc="17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  <a:hlinkClick r:id="rId8"/>
              </a:rPr>
              <a:t>ann.reyns@virgomaria.be</a:t>
            </a:r>
            <a:endParaRPr lang="en-US" sz="2900" spc="175" dirty="0">
              <a:solidFill>
                <a:srgbClr val="000000"/>
              </a:solidFill>
              <a:latin typeface="DM Sans"/>
              <a:ea typeface="DM Sans"/>
              <a:cs typeface="DM Sans"/>
              <a:hlinkClick r:id="rId8"/>
            </a:endParaRPr>
          </a:p>
          <a:p>
            <a:pPr>
              <a:lnSpc>
                <a:spcPts val="3943"/>
              </a:lnSpc>
            </a:pPr>
            <a:r>
              <a:rPr lang="en-US" sz="2900" spc="17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                                 	</a:t>
            </a:r>
            <a:endParaRPr lang="en-US" sz="2900" spc="175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>
              <a:lnSpc>
                <a:spcPts val="3943"/>
              </a:lnSpc>
              <a:spcBef>
                <a:spcPct val="0"/>
              </a:spcBef>
            </a:pPr>
            <a:r>
              <a:rPr lang="en-US" sz="2900" spc="17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4C: </a:t>
            </a:r>
            <a:r>
              <a:rPr lang="en-US" sz="2900" spc="17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juf</a:t>
            </a:r>
            <a:r>
              <a:rPr lang="en-US" sz="2900" spc="17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Eline               	</a:t>
            </a:r>
            <a:r>
              <a:rPr lang="en-US" sz="2900" spc="17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  <a:hlinkClick r:id="rId9"/>
              </a:rPr>
              <a:t>eline.michielsen@virgomaria.be</a:t>
            </a:r>
            <a:endParaRPr lang="en-US" sz="2900" spc="17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>
              <a:lnSpc>
                <a:spcPts val="3943"/>
              </a:lnSpc>
              <a:spcBef>
                <a:spcPct val="0"/>
              </a:spcBef>
            </a:pPr>
            <a:r>
              <a:rPr lang="en-US" sz="2900" spc="175" dirty="0">
                <a:solidFill>
                  <a:srgbClr val="000000"/>
                </a:solidFill>
                <a:latin typeface="DM Sans"/>
                <a:ea typeface="DM Sans"/>
                <a:cs typeface="DM Sans"/>
              </a:rPr>
              <a:t>      </a:t>
            </a:r>
            <a:r>
              <a:rPr lang="en-US" sz="2900" spc="175" dirty="0" err="1">
                <a:solidFill>
                  <a:srgbClr val="000000"/>
                </a:solidFill>
                <a:latin typeface="DM Sans"/>
                <a:ea typeface="DM Sans"/>
                <a:cs typeface="DM Sans"/>
              </a:rPr>
              <a:t>Juf</a:t>
            </a:r>
            <a:r>
              <a:rPr lang="en-US" sz="2900" spc="175" dirty="0">
                <a:solidFill>
                  <a:srgbClr val="000000"/>
                </a:solidFill>
                <a:latin typeface="DM Sans"/>
                <a:ea typeface="DM Sans"/>
                <a:cs typeface="DM Sans"/>
              </a:rPr>
              <a:t> Lyssa             	</a:t>
            </a:r>
            <a:r>
              <a:rPr lang="en-US" sz="2900" spc="175" dirty="0">
                <a:solidFill>
                  <a:srgbClr val="000000"/>
                </a:solidFill>
                <a:latin typeface="DM Sans"/>
                <a:ea typeface="DM Sans"/>
                <a:cs typeface="DM Sans"/>
                <a:hlinkClick r:id="rId10"/>
              </a:rPr>
              <a:t>lyssa.vanostaeyen@virgomaria.be</a:t>
            </a:r>
            <a:endParaRPr lang="en-US" sz="2900" spc="175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>
              <a:lnSpc>
                <a:spcPts val="3943"/>
              </a:lnSpc>
              <a:spcBef>
                <a:spcPct val="0"/>
              </a:spcBef>
            </a:pPr>
            <a:endParaRPr lang="en-US" sz="2900" spc="175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34359" y="6887927"/>
            <a:ext cx="8797930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0"/>
              </a:lnSpc>
            </a:pPr>
            <a:r>
              <a:rPr lang="en-US" sz="9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communicatie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17327" y="8208092"/>
            <a:ext cx="8029326" cy="121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8"/>
              </a:lnSpc>
            </a:pPr>
            <a:r>
              <a:rPr lang="en-US" sz="3621" spc="217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via agenda</a:t>
            </a:r>
          </a:p>
          <a:p>
            <a:pPr marL="0" lvl="0" indent="0" algn="l">
              <a:lnSpc>
                <a:spcPts val="4888"/>
              </a:lnSpc>
              <a:spcBef>
                <a:spcPct val="0"/>
              </a:spcBef>
            </a:pPr>
            <a:r>
              <a:rPr lang="en-US" sz="3621" spc="217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via mail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99BF2B-E92F-FF6F-7482-ADB6E420A23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1887" t="31106" r="12500" b="-20"/>
          <a:stretch>
            <a:fillRect/>
          </a:stretch>
        </p:blipFill>
        <p:spPr>
          <a:xfrm>
            <a:off x="11698942" y="5838830"/>
            <a:ext cx="6101610" cy="408043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360CA-8F20-27FE-AD52-19CC3953C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0146A628-B0D7-A219-C4C1-B3609494BBE1}"/>
              </a:ext>
            </a:extLst>
          </p:cNvPr>
          <p:cNvSpPr txBox="1"/>
          <p:nvPr/>
        </p:nvSpPr>
        <p:spPr>
          <a:xfrm>
            <a:off x="0" y="1028700"/>
            <a:ext cx="18287999" cy="1166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regels </a:t>
            </a:r>
            <a:r>
              <a:rPr lang="en-US" sz="9000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en</a:t>
            </a:r>
            <a:r>
              <a:rPr lang="en-US" sz="900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routines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4242885-4534-61C2-48F3-C01F0D34ECAC}"/>
              </a:ext>
            </a:extLst>
          </p:cNvPr>
          <p:cNvSpPr/>
          <p:nvPr/>
        </p:nvSpPr>
        <p:spPr>
          <a:xfrm>
            <a:off x="178532" y="8055129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F47D9E77-2CB5-4D58-8FA0-D0CD5D5E26B9}"/>
              </a:ext>
            </a:extLst>
          </p:cNvPr>
          <p:cNvSpPr/>
          <p:nvPr/>
        </p:nvSpPr>
        <p:spPr>
          <a:xfrm>
            <a:off x="-851136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0A41E75-53A5-7A95-A255-678570290D75}"/>
              </a:ext>
            </a:extLst>
          </p:cNvPr>
          <p:cNvSpPr/>
          <p:nvPr/>
        </p:nvSpPr>
        <p:spPr>
          <a:xfrm>
            <a:off x="-2889271" y="7715915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A2FFC327-9D20-59DB-D662-21E8A55B6754}"/>
              </a:ext>
            </a:extLst>
          </p:cNvPr>
          <p:cNvSpPr/>
          <p:nvPr/>
        </p:nvSpPr>
        <p:spPr>
          <a:xfrm>
            <a:off x="5003948" y="-1890601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A936801-1C79-7EA9-B7A9-5AE6E039CE69}"/>
              </a:ext>
            </a:extLst>
          </p:cNvPr>
          <p:cNvSpPr/>
          <p:nvPr/>
        </p:nvSpPr>
        <p:spPr>
          <a:xfrm rot="-5282649">
            <a:off x="16004285" y="265374"/>
            <a:ext cx="4017207" cy="1370872"/>
          </a:xfrm>
          <a:custGeom>
            <a:avLst/>
            <a:gdLst/>
            <a:ahLst/>
            <a:cxnLst/>
            <a:rect l="l" t="t" r="r" b="b"/>
            <a:pathLst>
              <a:path w="4017207" h="1370872">
                <a:moveTo>
                  <a:pt x="0" y="0"/>
                </a:moveTo>
                <a:lnTo>
                  <a:pt x="4017207" y="0"/>
                </a:lnTo>
                <a:lnTo>
                  <a:pt x="4017207" y="1370872"/>
                </a:lnTo>
                <a:lnTo>
                  <a:pt x="0" y="13708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869199CF-F0FD-212C-FBC5-345D4C0DA9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681" y="2513934"/>
            <a:ext cx="3554699" cy="3585529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F5859B14-C4FC-4450-0635-191A8684715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511" y="6237701"/>
            <a:ext cx="3440628" cy="3523869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609B22CA-0A1A-915E-C688-EA33F8F304B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476" y="6348689"/>
            <a:ext cx="3422130" cy="3412881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3A5687A0-361C-DBB9-5935-CEB384F815F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511" y="2534452"/>
            <a:ext cx="3481621" cy="3437066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999636BD-B665-5A1A-00CC-F4B47DA9F352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747" r="61468" b="9350"/>
          <a:stretch>
            <a:fillRect/>
          </a:stretch>
        </p:blipFill>
        <p:spPr>
          <a:xfrm>
            <a:off x="15885325" y="8055129"/>
            <a:ext cx="2224143" cy="21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892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D4069-EEA4-1608-7C2D-259ED8817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3A63AB61-12A9-DCE8-04A3-ACDAA0DBDE3A}"/>
              </a:ext>
            </a:extLst>
          </p:cNvPr>
          <p:cNvSpPr/>
          <p:nvPr/>
        </p:nvSpPr>
        <p:spPr>
          <a:xfrm>
            <a:off x="178532" y="8055129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0698C78-59E9-6AC5-680D-D7C64FF65E23}"/>
              </a:ext>
            </a:extLst>
          </p:cNvPr>
          <p:cNvSpPr/>
          <p:nvPr/>
        </p:nvSpPr>
        <p:spPr>
          <a:xfrm>
            <a:off x="-1262975" y="-1291995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42749263-59A5-4658-8091-A0E6CAAFEF35}"/>
              </a:ext>
            </a:extLst>
          </p:cNvPr>
          <p:cNvSpPr/>
          <p:nvPr/>
        </p:nvSpPr>
        <p:spPr>
          <a:xfrm>
            <a:off x="-2889271" y="7715915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3F60D56-3746-F640-1E1B-681B9495CD05}"/>
              </a:ext>
            </a:extLst>
          </p:cNvPr>
          <p:cNvSpPr/>
          <p:nvPr/>
        </p:nvSpPr>
        <p:spPr>
          <a:xfrm>
            <a:off x="5003948" y="-1890601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3E350FA-93CB-1E20-6FB5-807C25CDC050}"/>
              </a:ext>
            </a:extLst>
          </p:cNvPr>
          <p:cNvSpPr/>
          <p:nvPr/>
        </p:nvSpPr>
        <p:spPr>
          <a:xfrm rot="-5282649">
            <a:off x="16004285" y="265374"/>
            <a:ext cx="4017207" cy="1370872"/>
          </a:xfrm>
          <a:custGeom>
            <a:avLst/>
            <a:gdLst/>
            <a:ahLst/>
            <a:cxnLst/>
            <a:rect l="l" t="t" r="r" b="b"/>
            <a:pathLst>
              <a:path w="4017207" h="1370872">
                <a:moveTo>
                  <a:pt x="0" y="0"/>
                </a:moveTo>
                <a:lnTo>
                  <a:pt x="4017207" y="0"/>
                </a:lnTo>
                <a:lnTo>
                  <a:pt x="4017207" y="1370872"/>
                </a:lnTo>
                <a:lnTo>
                  <a:pt x="0" y="13708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7BF0B987-A016-B552-952B-6420426221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383823"/>
              </p:ext>
            </p:extLst>
          </p:nvPr>
        </p:nvGraphicFramePr>
        <p:xfrm>
          <a:off x="586408" y="2115811"/>
          <a:ext cx="17115183" cy="7614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34587">
                  <a:extLst>
                    <a:ext uri="{9D8B030D-6E8A-4147-A177-3AD203B41FA5}">
                      <a16:colId xmlns:a16="http://schemas.microsoft.com/office/drawing/2014/main" val="2081955580"/>
                    </a:ext>
                  </a:extLst>
                </a:gridCol>
                <a:gridCol w="4077778">
                  <a:extLst>
                    <a:ext uri="{9D8B030D-6E8A-4147-A177-3AD203B41FA5}">
                      <a16:colId xmlns:a16="http://schemas.microsoft.com/office/drawing/2014/main" val="736614886"/>
                    </a:ext>
                  </a:extLst>
                </a:gridCol>
                <a:gridCol w="6202818">
                  <a:extLst>
                    <a:ext uri="{9D8B030D-6E8A-4147-A177-3AD203B41FA5}">
                      <a16:colId xmlns:a16="http://schemas.microsoft.com/office/drawing/2014/main" val="4242641449"/>
                    </a:ext>
                  </a:extLst>
                </a:gridCol>
              </a:tblGrid>
              <a:tr h="746439">
                <a:tc>
                  <a:txBody>
                    <a:bodyPr/>
                    <a:lstStyle/>
                    <a:p>
                      <a:pPr algn="ctr"/>
                      <a:r>
                        <a:rPr lang="nl-BE" sz="4800" u="sng" dirty="0"/>
                        <a:t>RESPECT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4800" u="sng" dirty="0"/>
                        <a:t>RUST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4800" u="sng" dirty="0"/>
                        <a:t>ORDE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772973"/>
                  </a:ext>
                </a:extLst>
              </a:tr>
              <a:tr h="6791247">
                <a:tc>
                  <a:txBody>
                    <a:bodyPr/>
                    <a:lstStyle/>
                    <a:p>
                      <a:pPr lvl="0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 blijf van anderen én hun spullen af.</a:t>
                      </a:r>
                      <a:r>
                        <a:rPr lang="nl-BE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r>
                        <a:rPr lang="nl-BE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 spreek vriendelijk en beleefd tegen iedereen.</a:t>
                      </a:r>
                      <a:r>
                        <a:rPr lang="nl-BE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lvl="1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Begroet elkaar met een “goeiemorgen”. </a:t>
                      </a:r>
                      <a:endParaRPr lang="nl-BE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1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Beleefd reageren bij een opmerking. </a:t>
                      </a:r>
                      <a:endParaRPr lang="nl-BE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1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Gebruik beleefde woorden zoals 'alsjeblieft' en 'dankjewel'.</a:t>
                      </a:r>
                      <a:r>
                        <a:rPr lang="nl-BE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nl-BE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 gebruik geen fysiek en verbaal geweld.</a:t>
                      </a:r>
                      <a:r>
                        <a:rPr lang="nl-BE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lvl="1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Niemand pijn doen.</a:t>
                      </a:r>
                      <a:endParaRPr lang="nl-BE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1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Geen kwetsende woorden of gebaren.</a:t>
                      </a:r>
                      <a:endParaRPr lang="nl-BE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nl-BE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 respecteer verschillen tussen mensen. </a:t>
                      </a:r>
                      <a:r>
                        <a:rPr lang="nl-BE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de gang ben ik stil en loop ik niet.</a:t>
                      </a:r>
                      <a:r>
                        <a:rPr lang="nl-BE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r>
                        <a:rPr lang="nl-BE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 luister wanneer ik word toegesproken.</a:t>
                      </a:r>
                      <a:endParaRPr lang="nl-BE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l-BE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 ben stil en rustig na het stiltesignaal</a:t>
                      </a:r>
                      <a:r>
                        <a:rPr lang="nl-BE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lvl="1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3, 2, 1, 0 (Op nul is het stil.)</a:t>
                      </a:r>
                      <a:endParaRPr lang="nl-BE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nl-BE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 houd gang, toilet en speelplaats proper en opgeruimd.</a:t>
                      </a:r>
                      <a:r>
                        <a:rPr lang="nl-BE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lvl="1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Gesloten boekentas netjes op een rij, </a:t>
                      </a:r>
                      <a:r>
                        <a:rPr lang="nl-NL" sz="2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turnzak</a:t>
                      </a:r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jas en fluohesje aan de kapstok.</a:t>
                      </a:r>
                      <a:endParaRPr lang="nl-BE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1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Toiletdeksel naar beneden, doorspoelen, geen papiertjes op de grond, handen wassen.</a:t>
                      </a:r>
                      <a:endParaRPr lang="nl-BE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1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Afval in de vuilbak, kapot speelgoed melden bij leerkracht.</a:t>
                      </a:r>
                      <a:endParaRPr lang="nl-BE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nl-BE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 draag een correct en verzorgd uniform.</a:t>
                      </a:r>
                      <a:r>
                        <a:rPr lang="nl-BE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r>
                        <a:rPr lang="nl-BE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/>
                      <a:r>
                        <a:rPr lang="nl-NL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 help mee om onze school mooi te houden.</a:t>
                      </a:r>
                      <a:endParaRPr lang="nl-BE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614347"/>
                  </a:ext>
                </a:extLst>
              </a:tr>
            </a:tbl>
          </a:graphicData>
        </a:graphic>
      </p:graphicFrame>
      <p:sp>
        <p:nvSpPr>
          <p:cNvPr id="10" name="TextBox 3">
            <a:extLst>
              <a:ext uri="{FF2B5EF4-FFF2-40B4-BE49-F238E27FC236}">
                <a16:creationId xmlns:a16="http://schemas.microsoft.com/office/drawing/2014/main" id="{3EE874D7-5F21-93C7-547D-445A23036FFE}"/>
              </a:ext>
            </a:extLst>
          </p:cNvPr>
          <p:cNvSpPr txBox="1"/>
          <p:nvPr/>
        </p:nvSpPr>
        <p:spPr>
          <a:xfrm>
            <a:off x="-1" y="610059"/>
            <a:ext cx="18287999" cy="1166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REGELS EN ROUTINES</a:t>
            </a:r>
            <a:endParaRPr lang="en-US" sz="9000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1680174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E7448-CEB4-2518-1675-7DA689EA8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1FE67A46-71C1-AF07-2E4D-D7928B546FA5}"/>
              </a:ext>
            </a:extLst>
          </p:cNvPr>
          <p:cNvSpPr/>
          <p:nvPr/>
        </p:nvSpPr>
        <p:spPr>
          <a:xfrm>
            <a:off x="178532" y="8055129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393AE30-18A3-2907-6D0C-04680620AD9C}"/>
              </a:ext>
            </a:extLst>
          </p:cNvPr>
          <p:cNvSpPr/>
          <p:nvPr/>
        </p:nvSpPr>
        <p:spPr>
          <a:xfrm>
            <a:off x="-851136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9EDD8A1-08B4-B05E-B3E8-1AEB29789BB2}"/>
              </a:ext>
            </a:extLst>
          </p:cNvPr>
          <p:cNvSpPr/>
          <p:nvPr/>
        </p:nvSpPr>
        <p:spPr>
          <a:xfrm>
            <a:off x="-2889271" y="7715915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A5127E6A-3B26-FD3F-2928-2DB151FFC823}"/>
              </a:ext>
            </a:extLst>
          </p:cNvPr>
          <p:cNvSpPr/>
          <p:nvPr/>
        </p:nvSpPr>
        <p:spPr>
          <a:xfrm>
            <a:off x="5003948" y="-1890601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A090D65-C75C-9824-2E6E-D15A8C481C54}"/>
              </a:ext>
            </a:extLst>
          </p:cNvPr>
          <p:cNvSpPr/>
          <p:nvPr/>
        </p:nvSpPr>
        <p:spPr>
          <a:xfrm rot="-5282649">
            <a:off x="16004285" y="265374"/>
            <a:ext cx="4017207" cy="1370872"/>
          </a:xfrm>
          <a:custGeom>
            <a:avLst/>
            <a:gdLst/>
            <a:ahLst/>
            <a:cxnLst/>
            <a:rect l="l" t="t" r="r" b="b"/>
            <a:pathLst>
              <a:path w="4017207" h="1370872">
                <a:moveTo>
                  <a:pt x="0" y="0"/>
                </a:moveTo>
                <a:lnTo>
                  <a:pt x="4017207" y="0"/>
                </a:lnTo>
                <a:lnTo>
                  <a:pt x="4017207" y="1370872"/>
                </a:lnTo>
                <a:lnTo>
                  <a:pt x="0" y="13708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0AF980B1-7E1B-EF93-3322-73095A24510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747" r="61468" b="9350"/>
          <a:stretch>
            <a:fillRect/>
          </a:stretch>
        </p:blipFill>
        <p:spPr>
          <a:xfrm>
            <a:off x="15885325" y="8055129"/>
            <a:ext cx="2224143" cy="2176200"/>
          </a:xfrm>
          <a:prstGeom prst="rect">
            <a:avLst/>
          </a:prstGeom>
        </p:spPr>
      </p:pic>
      <p:pic>
        <p:nvPicPr>
          <p:cNvPr id="2" name="Afbeelding 1" descr="Gimme">
            <a:extLst>
              <a:ext uri="{FF2B5EF4-FFF2-40B4-BE49-F238E27FC236}">
                <a16:creationId xmlns:a16="http://schemas.microsoft.com/office/drawing/2014/main" id="{509010CA-B8E4-A88E-00DF-C652CFB325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7792" y="1028700"/>
            <a:ext cx="4803008" cy="210825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4137C15-66C7-A5A8-2631-9EF661DE45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63491" y="3136951"/>
            <a:ext cx="6325148" cy="3482642"/>
          </a:xfrm>
          <a:prstGeom prst="rect">
            <a:avLst/>
          </a:prstGeom>
        </p:spPr>
      </p:pic>
      <p:sp>
        <p:nvSpPr>
          <p:cNvPr id="12" name="TextBox 18">
            <a:extLst>
              <a:ext uri="{FF2B5EF4-FFF2-40B4-BE49-F238E27FC236}">
                <a16:creationId xmlns:a16="http://schemas.microsoft.com/office/drawing/2014/main" id="{2BED2A83-FE97-62A5-62A2-3E8CE7713153}"/>
              </a:ext>
            </a:extLst>
          </p:cNvPr>
          <p:cNvSpPr txBox="1"/>
          <p:nvPr/>
        </p:nvSpPr>
        <p:spPr>
          <a:xfrm>
            <a:off x="1686576" y="2867148"/>
            <a:ext cx="10014901" cy="7201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APP</a:t>
            </a: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Foto’s</a:t>
            </a:r>
          </a:p>
          <a:p>
            <a:pPr marL="388619" lvl="1"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Brieven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388619" lvl="1"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Informatie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388619" lvl="1"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388619" lvl="1" algn="just">
              <a:lnSpc>
                <a:spcPts val="3491"/>
              </a:lnSpc>
            </a:pPr>
            <a:r>
              <a:rPr lang="nl-BE" sz="3600" dirty="0">
                <a:latin typeface="Calibri" panose="020F0502020204030204" pitchFamily="34" charset="0"/>
                <a:ea typeface="Aptos" panose="020B0004020202020204" pitchFamily="34" charset="0"/>
              </a:rPr>
              <a:t>Extra uitleg </a:t>
            </a:r>
            <a:r>
              <a:rPr lang="nl-BE" sz="3600">
                <a:latin typeface="Calibri" panose="020F0502020204030204" pitchFamily="34" charset="0"/>
                <a:ea typeface="Aptos" panose="020B0004020202020204" pitchFamily="34" charset="0"/>
              </a:rPr>
              <a:t>bij juf Véronique </a:t>
            </a:r>
            <a:r>
              <a:rPr lang="nl-BE" sz="3600" dirty="0">
                <a:latin typeface="Calibri" panose="020F0502020204030204" pitchFamily="34" charset="0"/>
                <a:ea typeface="Aptos" panose="020B0004020202020204" pitchFamily="34" charset="0"/>
              </a:rPr>
              <a:t>en onder de luifel.</a:t>
            </a:r>
            <a:endParaRPr lang="nl-BE" sz="3600" dirty="0"/>
          </a:p>
          <a:p>
            <a:pPr marL="388619" lvl="1"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388619" lvl="1"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BA23BD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2267780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53404-FE11-3F18-8CC8-217C23EFE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1437CC9-1108-2370-5919-13451AEA4B8D}"/>
              </a:ext>
            </a:extLst>
          </p:cNvPr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2E6B242-1975-FA0F-77B2-40B4BE19E0B2}"/>
              </a:ext>
            </a:extLst>
          </p:cNvPr>
          <p:cNvSpPr txBox="1"/>
          <p:nvPr/>
        </p:nvSpPr>
        <p:spPr>
          <a:xfrm>
            <a:off x="3070302" y="890185"/>
            <a:ext cx="11649552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>
                <a:solidFill>
                  <a:srgbClr val="000000"/>
                </a:solidFill>
                <a:latin typeface="DM Sans Bold"/>
                <a:sym typeface="DM Sans Bold"/>
              </a:rPr>
              <a:t>VERJAARDAG</a:t>
            </a:r>
            <a:endParaRPr lang="en-US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404938C-3697-0B30-20E0-3CA6A99B03E9}"/>
              </a:ext>
            </a:extLst>
          </p:cNvPr>
          <p:cNvSpPr/>
          <p:nvPr/>
        </p:nvSpPr>
        <p:spPr>
          <a:xfrm>
            <a:off x="-2329398" y="901798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87F5A70-78C5-7336-1FBF-8C6846E0C897}"/>
              </a:ext>
            </a:extLst>
          </p:cNvPr>
          <p:cNvSpPr/>
          <p:nvPr/>
        </p:nvSpPr>
        <p:spPr>
          <a:xfrm>
            <a:off x="5847044" y="9882374"/>
            <a:ext cx="3296956" cy="809253"/>
          </a:xfrm>
          <a:custGeom>
            <a:avLst/>
            <a:gdLst/>
            <a:ahLst/>
            <a:cxnLst/>
            <a:rect l="l" t="t" r="r" b="b"/>
            <a:pathLst>
              <a:path w="3296956" h="809253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C3E0501-7B5B-F3E2-D0EE-68786FBA9A17}"/>
              </a:ext>
            </a:extLst>
          </p:cNvPr>
          <p:cNvSpPr/>
          <p:nvPr/>
        </p:nvSpPr>
        <p:spPr>
          <a:xfrm>
            <a:off x="14494772" y="9017983"/>
            <a:ext cx="4427843" cy="3481392"/>
          </a:xfrm>
          <a:custGeom>
            <a:avLst/>
            <a:gdLst/>
            <a:ahLst/>
            <a:cxnLst/>
            <a:rect l="l" t="t" r="r" b="b"/>
            <a:pathLst>
              <a:path w="4427843" h="3481392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16B6C01-F77A-E262-DEBE-22F846D1B6AF}"/>
              </a:ext>
            </a:extLst>
          </p:cNvPr>
          <p:cNvSpPr/>
          <p:nvPr/>
        </p:nvSpPr>
        <p:spPr>
          <a:xfrm>
            <a:off x="-763398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91F4536-685B-0F3F-321B-D2DF743BEF2A}"/>
              </a:ext>
            </a:extLst>
          </p:cNvPr>
          <p:cNvSpPr/>
          <p:nvPr/>
        </p:nvSpPr>
        <p:spPr>
          <a:xfrm>
            <a:off x="12801533" y="-3053980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0E099B8-CFF6-09ED-6521-3A524F29353D}"/>
              </a:ext>
            </a:extLst>
          </p:cNvPr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078113B-C41A-6AFF-CED9-7CFC92DAAF01}"/>
              </a:ext>
            </a:extLst>
          </p:cNvPr>
          <p:cNvSpPr/>
          <p:nvPr/>
        </p:nvSpPr>
        <p:spPr>
          <a:xfrm>
            <a:off x="7495522" y="-3297794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DE438E8B-BC7E-3484-4756-327042A204B0}"/>
              </a:ext>
            </a:extLst>
          </p:cNvPr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A3FF03B1-9F1B-0460-A468-0F4015E508AF}"/>
              </a:ext>
            </a:extLst>
          </p:cNvPr>
          <p:cNvSpPr/>
          <p:nvPr/>
        </p:nvSpPr>
        <p:spPr>
          <a:xfrm>
            <a:off x="4861154" y="-2102294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B7B1042-340D-2A41-5800-2C134DC2AD92}"/>
              </a:ext>
            </a:extLst>
          </p:cNvPr>
          <p:cNvSpPr/>
          <p:nvPr/>
        </p:nvSpPr>
        <p:spPr>
          <a:xfrm>
            <a:off x="17494810" y="2371030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CC63B9D8-5246-4A00-44AD-988E85AB1354}"/>
              </a:ext>
            </a:extLst>
          </p:cNvPr>
          <p:cNvSpPr/>
          <p:nvPr/>
        </p:nvSpPr>
        <p:spPr>
          <a:xfrm>
            <a:off x="2570549" y="949682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30DE6B66-2F47-55BC-1D60-07BF851B058B}"/>
              </a:ext>
            </a:extLst>
          </p:cNvPr>
          <p:cNvSpPr/>
          <p:nvPr/>
        </p:nvSpPr>
        <p:spPr>
          <a:xfrm rot="-5282649">
            <a:off x="16596506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D2B96346-6188-2345-6EF6-3752564A6F51}"/>
              </a:ext>
            </a:extLst>
          </p:cNvPr>
          <p:cNvSpPr/>
          <p:nvPr/>
        </p:nvSpPr>
        <p:spPr>
          <a:xfrm>
            <a:off x="17259300" y="-971659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EBA82213-58E2-94FA-34DE-2384B0FAF363}"/>
              </a:ext>
            </a:extLst>
          </p:cNvPr>
          <p:cNvSpPr txBox="1"/>
          <p:nvPr/>
        </p:nvSpPr>
        <p:spPr>
          <a:xfrm>
            <a:off x="1280812" y="2877497"/>
            <a:ext cx="15022118" cy="2710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50" b="1" dirty="0">
                <a:solidFill>
                  <a:srgbClr val="000000"/>
                </a:solidFill>
                <a:latin typeface="DM Sans"/>
                <a:ea typeface="DM Sans"/>
                <a:cs typeface="DM Sans"/>
              </a:rPr>
              <a:t>Geen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</a:rPr>
              <a:t> eigen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</a:rPr>
              <a:t>traktatie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</a:rPr>
              <a:t>. </a:t>
            </a:r>
          </a:p>
          <a:p>
            <a:pPr algn="just">
              <a:lnSpc>
                <a:spcPts val="3490"/>
              </a:lnSpc>
            </a:pP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3490"/>
              </a:lnSpc>
            </a:pPr>
            <a:r>
              <a:rPr lang="en-US" sz="3550" dirty="0" err="1">
                <a:solidFill>
                  <a:srgbClr val="000000"/>
                </a:solidFill>
                <a:latin typeface="DM Sans"/>
              </a:rPr>
              <a:t>Leerlingen</a:t>
            </a:r>
            <a:r>
              <a:rPr lang="en-US" sz="3550" dirty="0">
                <a:solidFill>
                  <a:srgbClr val="000000"/>
                </a:solidFill>
                <a:latin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</a:rPr>
              <a:t>kiezen</a:t>
            </a:r>
            <a:r>
              <a:rPr lang="en-US" sz="3550" dirty="0">
                <a:solidFill>
                  <a:srgbClr val="000000"/>
                </a:solidFill>
                <a:latin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</a:rPr>
              <a:t>een</a:t>
            </a:r>
            <a:r>
              <a:rPr lang="en-US" sz="3550" dirty="0">
                <a:solidFill>
                  <a:srgbClr val="000000"/>
                </a:solidFill>
                <a:latin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</a:rPr>
              <a:t>traktatie</a:t>
            </a:r>
            <a:r>
              <a:rPr lang="en-US" sz="3550" dirty="0">
                <a:solidFill>
                  <a:srgbClr val="000000"/>
                </a:solidFill>
                <a:latin typeface="DM Sans"/>
              </a:rPr>
              <a:t> (</a:t>
            </a:r>
            <a:r>
              <a:rPr lang="en-US" sz="3550" dirty="0" err="1">
                <a:solidFill>
                  <a:srgbClr val="000000"/>
                </a:solidFill>
                <a:latin typeface="DM Sans"/>
              </a:rPr>
              <a:t>koek</a:t>
            </a:r>
            <a:r>
              <a:rPr lang="en-US" sz="3550" dirty="0">
                <a:solidFill>
                  <a:srgbClr val="000000"/>
                </a:solidFill>
                <a:latin typeface="DM Sans"/>
              </a:rPr>
              <a:t>) </a:t>
            </a:r>
            <a:r>
              <a:rPr lang="en-US" sz="3550" dirty="0" err="1">
                <a:solidFill>
                  <a:srgbClr val="000000"/>
                </a:solidFill>
                <a:latin typeface="DM Sans"/>
              </a:rPr>
              <a:t>uit</a:t>
            </a:r>
            <a:r>
              <a:rPr lang="en-US" sz="3550" dirty="0">
                <a:solidFill>
                  <a:srgbClr val="000000"/>
                </a:solidFill>
                <a:latin typeface="DM Sans"/>
              </a:rPr>
              <a:t> de </a:t>
            </a:r>
            <a:r>
              <a:rPr lang="en-US" sz="3550" dirty="0" err="1">
                <a:solidFill>
                  <a:srgbClr val="000000"/>
                </a:solidFill>
                <a:latin typeface="DM Sans"/>
              </a:rPr>
              <a:t>kast</a:t>
            </a:r>
            <a:r>
              <a:rPr lang="en-US" sz="3550" dirty="0">
                <a:solidFill>
                  <a:srgbClr val="000000"/>
                </a:solidFill>
                <a:latin typeface="DM Sans"/>
              </a:rPr>
              <a:t> van de school. </a:t>
            </a:r>
          </a:p>
          <a:p>
            <a:pPr algn="just">
              <a:lnSpc>
                <a:spcPts val="3490"/>
              </a:lnSpc>
            </a:pPr>
            <a:endParaRPr lang="en-US" sz="3550" dirty="0">
              <a:latin typeface="DM Sans"/>
            </a:endParaRPr>
          </a:p>
          <a:p>
            <a:pPr algn="just">
              <a:lnSpc>
                <a:spcPts val="3490"/>
              </a:lnSpc>
            </a:pPr>
            <a:r>
              <a:rPr lang="en-US" sz="3550" dirty="0">
                <a:latin typeface="DM Sans"/>
              </a:rPr>
              <a:t>Op de </a:t>
            </a:r>
            <a:r>
              <a:rPr lang="en-US" sz="3550" dirty="0" err="1">
                <a:latin typeface="DM Sans"/>
              </a:rPr>
              <a:t>dag</a:t>
            </a:r>
            <a:r>
              <a:rPr lang="en-US" sz="3550" dirty="0">
                <a:latin typeface="DM Sans"/>
              </a:rPr>
              <a:t> van de </a:t>
            </a:r>
            <a:r>
              <a:rPr lang="en-US" sz="3550" dirty="0" err="1">
                <a:latin typeface="DM Sans"/>
              </a:rPr>
              <a:t>verjaardag</a:t>
            </a:r>
            <a:r>
              <a:rPr lang="en-US" sz="3550" dirty="0">
                <a:latin typeface="DM Sans"/>
              </a:rPr>
              <a:t> (of op </a:t>
            </a:r>
            <a:r>
              <a:rPr lang="en-US" sz="3550" dirty="0" err="1">
                <a:latin typeface="DM Sans"/>
              </a:rPr>
              <a:t>maandag</a:t>
            </a:r>
            <a:r>
              <a:rPr lang="en-US" sz="3550" dirty="0">
                <a:latin typeface="DM Sans"/>
              </a:rPr>
              <a:t> </a:t>
            </a:r>
            <a:r>
              <a:rPr lang="en-US" sz="3550" dirty="0" err="1">
                <a:latin typeface="DM Sans"/>
              </a:rPr>
              <a:t>als</a:t>
            </a:r>
            <a:r>
              <a:rPr lang="en-US" sz="3550" dirty="0">
                <a:latin typeface="DM Sans"/>
              </a:rPr>
              <a:t> het in </a:t>
            </a:r>
            <a:r>
              <a:rPr lang="en-US" sz="3550" dirty="0" err="1">
                <a:latin typeface="DM Sans"/>
              </a:rPr>
              <a:t>een</a:t>
            </a:r>
            <a:r>
              <a:rPr lang="en-US" sz="3550" dirty="0">
                <a:latin typeface="DM Sans"/>
              </a:rPr>
              <a:t> weekend </a:t>
            </a:r>
            <a:r>
              <a:rPr lang="en-US" sz="3550" dirty="0" err="1">
                <a:latin typeface="DM Sans"/>
              </a:rPr>
              <a:t>valt</a:t>
            </a:r>
            <a:r>
              <a:rPr lang="en-US" sz="3550" dirty="0">
                <a:latin typeface="DM Sans"/>
              </a:rPr>
              <a:t>) </a:t>
            </a:r>
            <a:r>
              <a:rPr lang="en-US" sz="3550" dirty="0" err="1">
                <a:latin typeface="DM Sans"/>
              </a:rPr>
              <a:t>mogen</a:t>
            </a:r>
            <a:r>
              <a:rPr lang="en-US" sz="3550" dirty="0">
                <a:latin typeface="DM Sans"/>
              </a:rPr>
              <a:t>/mag </a:t>
            </a:r>
            <a:r>
              <a:rPr lang="en-US" sz="3550" dirty="0" err="1">
                <a:latin typeface="DM Sans"/>
              </a:rPr>
              <a:t>jouw</a:t>
            </a:r>
            <a:r>
              <a:rPr lang="en-US" sz="3550" dirty="0">
                <a:latin typeface="DM Sans"/>
              </a:rPr>
              <a:t> kind ZONDER UNIFORM </a:t>
            </a:r>
            <a:r>
              <a:rPr lang="en-US" sz="3550" dirty="0" err="1">
                <a:latin typeface="DM Sans"/>
              </a:rPr>
              <a:t>naar</a:t>
            </a:r>
            <a:r>
              <a:rPr lang="en-US" sz="3550" dirty="0">
                <a:latin typeface="DM Sans"/>
              </a:rPr>
              <a:t> school </a:t>
            </a:r>
            <a:r>
              <a:rPr lang="en-US" sz="3550" dirty="0" err="1">
                <a:latin typeface="DM Sans"/>
              </a:rPr>
              <a:t>komen</a:t>
            </a:r>
            <a:r>
              <a:rPr lang="en-US" sz="3550" dirty="0">
                <a:latin typeface="DM Sans"/>
              </a:rPr>
              <a:t>. </a:t>
            </a:r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A814F492-76F6-EBCA-0087-B0793AADB82A}"/>
              </a:ext>
            </a:extLst>
          </p:cNvPr>
          <p:cNvSpPr/>
          <p:nvPr/>
        </p:nvSpPr>
        <p:spPr>
          <a:xfrm>
            <a:off x="7398594" y="6411308"/>
            <a:ext cx="2999232" cy="2985507"/>
          </a:xfrm>
          <a:prstGeom prst="ellipse">
            <a:avLst/>
          </a:prstGeom>
          <a:solidFill>
            <a:srgbClr val="8AB7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9" name="Picture 18" descr="Feest Vectors - Download gratis vectors van hoge kwaliteit | Magnific  (voorheen Freepik)">
            <a:extLst>
              <a:ext uri="{FF2B5EF4-FFF2-40B4-BE49-F238E27FC236}">
                <a16:creationId xmlns:a16="http://schemas.microsoft.com/office/drawing/2014/main" id="{008B79E0-1E36-DFE9-899C-FFB8C09FE634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 rot="18548494">
            <a:off x="7522369" y="6504384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562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4" name="Freeform 4"/>
          <p:cNvSpPr/>
          <p:nvPr/>
        </p:nvSpPr>
        <p:spPr>
          <a:xfrm>
            <a:off x="15353489" y="8540136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-674156" y="-1072630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9144000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5003948" y="-1890601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 rot="-5282649">
            <a:off x="16004285" y="265374"/>
            <a:ext cx="4017207" cy="1370872"/>
          </a:xfrm>
          <a:custGeom>
            <a:avLst/>
            <a:gdLst/>
            <a:ahLst/>
            <a:cxnLst/>
            <a:rect l="l" t="t" r="r" b="b"/>
            <a:pathLst>
              <a:path w="4017207" h="1370872">
                <a:moveTo>
                  <a:pt x="0" y="0"/>
                </a:moveTo>
                <a:lnTo>
                  <a:pt x="4017207" y="0"/>
                </a:lnTo>
                <a:lnTo>
                  <a:pt x="4017207" y="1370872"/>
                </a:lnTo>
                <a:lnTo>
                  <a:pt x="0" y="13708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Box 11"/>
          <p:cNvSpPr txBox="1"/>
          <p:nvPr/>
        </p:nvSpPr>
        <p:spPr>
          <a:xfrm>
            <a:off x="1434359" y="2976874"/>
            <a:ext cx="12654617" cy="50000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59"/>
              </a:lnSpc>
            </a:pPr>
            <a:r>
              <a:rPr lang="en-US" sz="3550" spc="215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materiaal</a:t>
            </a:r>
            <a:r>
              <a:rPr lang="en-US" sz="3550" spc="21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van de school </a:t>
            </a:r>
          </a:p>
          <a:p>
            <a:pPr algn="l">
              <a:lnSpc>
                <a:spcPts val="4859"/>
              </a:lnSpc>
            </a:pPr>
            <a:endParaRPr lang="en-US" sz="3599" spc="215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571500" indent="-571500">
              <a:lnSpc>
                <a:spcPts val="4859"/>
              </a:lnSpc>
              <a:buFont typeface="Calibri"/>
              <a:buChar char="-"/>
            </a:pPr>
            <a:r>
              <a:rPr lang="en-US" sz="3550" spc="21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op --&gt; </a:t>
            </a:r>
            <a:r>
              <a:rPr lang="en-US" sz="3550" spc="215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vervangen</a:t>
            </a:r>
            <a:endParaRPr lang="en-US" sz="3550" spc="215" err="1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marL="571500" indent="-571500">
              <a:lnSpc>
                <a:spcPts val="4859"/>
              </a:lnSpc>
              <a:buFont typeface="Calibri"/>
              <a:buChar char="-"/>
            </a:pPr>
            <a:r>
              <a:rPr lang="en-US" sz="3550" spc="215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kwijt</a:t>
            </a:r>
            <a:r>
              <a:rPr lang="en-US" sz="3550" spc="21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of </a:t>
            </a:r>
            <a:r>
              <a:rPr lang="en-US" sz="3550" spc="215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stuk</a:t>
            </a:r>
            <a:r>
              <a:rPr lang="en-US" sz="3550" spc="21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--&gt; </a:t>
            </a:r>
            <a:r>
              <a:rPr lang="en-US" sz="3550" spc="215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schoolrekening</a:t>
            </a:r>
            <a:endParaRPr lang="en-US" sz="3550" spc="215" err="1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l">
              <a:lnSpc>
                <a:spcPts val="4859"/>
              </a:lnSpc>
            </a:pPr>
            <a:endParaRPr lang="en-US" sz="3599" spc="215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4859"/>
              </a:lnSpc>
            </a:pPr>
            <a:endParaRPr lang="en-US" sz="3599" spc="215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4859"/>
              </a:lnSpc>
            </a:pPr>
            <a:endParaRPr lang="en-US" sz="3599" spc="215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l">
              <a:lnSpc>
                <a:spcPts val="4859"/>
              </a:lnSpc>
              <a:spcBef>
                <a:spcPct val="0"/>
              </a:spcBef>
            </a:pPr>
            <a:r>
              <a:rPr lang="en-US" sz="3550" spc="21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Geen eigen </a:t>
            </a:r>
            <a:r>
              <a:rPr lang="en-US" sz="3550" spc="215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materiaal</a:t>
            </a:r>
            <a:r>
              <a:rPr lang="en-US" sz="3550" spc="215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!</a:t>
            </a:r>
            <a:endParaRPr lang="en-US" sz="3550" spc="215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8CE91CDD-0244-AF51-61EA-A4C238258221}"/>
              </a:ext>
            </a:extLst>
          </p:cNvPr>
          <p:cNvSpPr txBox="1"/>
          <p:nvPr/>
        </p:nvSpPr>
        <p:spPr>
          <a:xfrm>
            <a:off x="0" y="1249992"/>
            <a:ext cx="18391239" cy="1177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SCHOOLMATERIAAL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618D6-8367-315C-0D97-53A6B307C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130F5EF-5D8F-0578-D911-DD3F3115C038}"/>
              </a:ext>
            </a:extLst>
          </p:cNvPr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E6371FB-B9EB-67DE-BFB2-28EF45095F4B}"/>
              </a:ext>
            </a:extLst>
          </p:cNvPr>
          <p:cNvSpPr txBox="1"/>
          <p:nvPr/>
        </p:nvSpPr>
        <p:spPr>
          <a:xfrm>
            <a:off x="0" y="1249992"/>
            <a:ext cx="18391239" cy="1177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UNIFORM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4251B4E-E983-E6AC-DC6B-8EAA5DD971A2}"/>
              </a:ext>
            </a:extLst>
          </p:cNvPr>
          <p:cNvSpPr/>
          <p:nvPr/>
        </p:nvSpPr>
        <p:spPr>
          <a:xfrm>
            <a:off x="15353489" y="8540136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7759092-3F70-65DB-AE8D-1A57B4507E7D}"/>
              </a:ext>
            </a:extLst>
          </p:cNvPr>
          <p:cNvSpPr/>
          <p:nvPr/>
        </p:nvSpPr>
        <p:spPr>
          <a:xfrm>
            <a:off x="-674156" y="-1072630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0C49669-5C77-088E-CC62-0C5DBA45E8FE}"/>
              </a:ext>
            </a:extLst>
          </p:cNvPr>
          <p:cNvSpPr/>
          <p:nvPr/>
        </p:nvSpPr>
        <p:spPr>
          <a:xfrm>
            <a:off x="9144000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A5A4B14-DD84-8394-68C4-A87A71C35541}"/>
              </a:ext>
            </a:extLst>
          </p:cNvPr>
          <p:cNvSpPr/>
          <p:nvPr/>
        </p:nvSpPr>
        <p:spPr>
          <a:xfrm>
            <a:off x="5003948" y="-1890601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DCD2B7F-627B-563E-61DE-7DB1EA2C2163}"/>
              </a:ext>
            </a:extLst>
          </p:cNvPr>
          <p:cNvSpPr/>
          <p:nvPr/>
        </p:nvSpPr>
        <p:spPr>
          <a:xfrm rot="-5282649">
            <a:off x="16004285" y="265374"/>
            <a:ext cx="4017207" cy="1370872"/>
          </a:xfrm>
          <a:custGeom>
            <a:avLst/>
            <a:gdLst/>
            <a:ahLst/>
            <a:cxnLst/>
            <a:rect l="l" t="t" r="r" b="b"/>
            <a:pathLst>
              <a:path w="4017207" h="1370872">
                <a:moveTo>
                  <a:pt x="0" y="0"/>
                </a:moveTo>
                <a:lnTo>
                  <a:pt x="4017207" y="0"/>
                </a:lnTo>
                <a:lnTo>
                  <a:pt x="4017207" y="1370872"/>
                </a:lnTo>
                <a:lnTo>
                  <a:pt x="0" y="13708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B0343E8-E2B2-3814-F2D9-463305F13CD1}"/>
              </a:ext>
            </a:extLst>
          </p:cNvPr>
          <p:cNvSpPr txBox="1"/>
          <p:nvPr/>
        </p:nvSpPr>
        <p:spPr>
          <a:xfrm>
            <a:off x="1434359" y="2981637"/>
            <a:ext cx="16086725" cy="39311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>
              <a:lnSpc>
                <a:spcPct val="107000"/>
              </a:lnSpc>
            </a:pPr>
            <a:r>
              <a:rPr lang="nl-BE" sz="4000" b="1" dirty="0">
                <a:latin typeface="Calibri" panose="020F0502020204030204" pitchFamily="34" charset="0"/>
                <a:ea typeface="Aptos" panose="020B0004020202020204" pitchFamily="34" charset="0"/>
              </a:rPr>
              <a:t>Turnuniform</a:t>
            </a:r>
            <a:r>
              <a:rPr lang="nl-BE" sz="4000" dirty="0">
                <a:latin typeface="Calibri" panose="020F0502020204030204" pitchFamily="34" charset="0"/>
                <a:ea typeface="Aptos" panose="020B0004020202020204" pitchFamily="34" charset="0"/>
              </a:rPr>
              <a:t>: mogelijkheid tot aankoop onder de luifel</a:t>
            </a:r>
            <a:endParaRPr lang="nl-BE" sz="4000" dirty="0"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lvl="1">
              <a:lnSpc>
                <a:spcPct val="107000"/>
              </a:lnSpc>
            </a:pPr>
            <a:endParaRPr lang="nl-BE" sz="4000" dirty="0"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lvl="1">
              <a:lnSpc>
                <a:spcPct val="107000"/>
              </a:lnSpc>
            </a:pPr>
            <a:r>
              <a:rPr lang="nl-BE" sz="4000" b="1" dirty="0">
                <a:latin typeface="Calibri" panose="020F0502020204030204" pitchFamily="34" charset="0"/>
                <a:ea typeface="Aptos" panose="020B0004020202020204" pitchFamily="34" charset="0"/>
              </a:rPr>
              <a:t>Uniform</a:t>
            </a:r>
            <a:r>
              <a:rPr lang="nl-BE" sz="4000" dirty="0">
                <a:latin typeface="Calibri" panose="020F0502020204030204" pitchFamily="34" charset="0"/>
                <a:ea typeface="Aptos" panose="020B0004020202020204" pitchFamily="34" charset="0"/>
              </a:rPr>
              <a:t>: </a:t>
            </a:r>
          </a:p>
          <a:p>
            <a:pPr marL="1028700" lvl="1" indent="-571500">
              <a:lnSpc>
                <a:spcPct val="107000"/>
              </a:lnSpc>
              <a:buFontTx/>
              <a:buChar char="-"/>
            </a:pPr>
            <a:r>
              <a:rPr lang="nl-BE" sz="4000" dirty="0">
                <a:latin typeface="Calibri" panose="020F0502020204030204" pitchFamily="34" charset="0"/>
                <a:ea typeface="Aptos" panose="020B0004020202020204" pitchFamily="34" charset="0"/>
              </a:rPr>
              <a:t>Nieuw uniform</a:t>
            </a:r>
          </a:p>
          <a:p>
            <a:pPr lvl="1">
              <a:lnSpc>
                <a:spcPct val="107000"/>
              </a:lnSpc>
            </a:pPr>
            <a:endParaRPr lang="nl-BE" sz="40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1028700" lvl="1" indent="-571500">
              <a:lnSpc>
                <a:spcPct val="107000"/>
              </a:lnSpc>
              <a:buFontTx/>
              <a:buChar char="-"/>
            </a:pPr>
            <a:r>
              <a:rPr lang="nl-BE" sz="4000" dirty="0">
                <a:latin typeface="Calibri" panose="020F0502020204030204" pitchFamily="34" charset="0"/>
                <a:ea typeface="Aptos" panose="020B0004020202020204" pitchFamily="34" charset="0"/>
              </a:rPr>
              <a:t>Extra informatie volgt hierover in oktober</a:t>
            </a:r>
            <a:endParaRPr lang="en-US" sz="4000" spc="215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905319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TextBox 3"/>
          <p:cNvSpPr txBox="1"/>
          <p:nvPr/>
        </p:nvSpPr>
        <p:spPr>
          <a:xfrm>
            <a:off x="-1" y="1462156"/>
            <a:ext cx="18288001" cy="1166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VERLOREN VOORWERPEN</a:t>
            </a:r>
          </a:p>
        </p:txBody>
      </p:sp>
      <p:sp>
        <p:nvSpPr>
          <p:cNvPr id="4" name="Freeform 4"/>
          <p:cNvSpPr/>
          <p:nvPr/>
        </p:nvSpPr>
        <p:spPr>
          <a:xfrm>
            <a:off x="-2329398" y="901798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5847044" y="9882374"/>
            <a:ext cx="3296956" cy="809253"/>
          </a:xfrm>
          <a:custGeom>
            <a:avLst/>
            <a:gdLst/>
            <a:ahLst/>
            <a:cxnLst/>
            <a:rect l="l" t="t" r="r" b="b"/>
            <a:pathLst>
              <a:path w="3296956" h="809253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14494772" y="9017983"/>
            <a:ext cx="4427843" cy="3481392"/>
          </a:xfrm>
          <a:custGeom>
            <a:avLst/>
            <a:gdLst/>
            <a:ahLst/>
            <a:cxnLst/>
            <a:rect l="l" t="t" r="r" b="b"/>
            <a:pathLst>
              <a:path w="4427843" h="3481392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-763398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12801533" y="-3053980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>
            <a:off x="7495522" y="-3297794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4861154" y="-2102294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/>
          <p:cNvSpPr/>
          <p:nvPr/>
        </p:nvSpPr>
        <p:spPr>
          <a:xfrm>
            <a:off x="17494810" y="2371030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>
            <a:off x="2570549" y="949682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/>
          <p:cNvSpPr/>
          <p:nvPr/>
        </p:nvSpPr>
        <p:spPr>
          <a:xfrm rot="-5282649">
            <a:off x="16596506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Freeform 16"/>
          <p:cNvSpPr/>
          <p:nvPr/>
        </p:nvSpPr>
        <p:spPr>
          <a:xfrm>
            <a:off x="17259300" y="-971659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7" name="Freeform 17"/>
          <p:cNvSpPr/>
          <p:nvPr/>
        </p:nvSpPr>
        <p:spPr>
          <a:xfrm>
            <a:off x="6797849" y="6819282"/>
            <a:ext cx="3988043" cy="2198701"/>
          </a:xfrm>
          <a:custGeom>
            <a:avLst/>
            <a:gdLst/>
            <a:ahLst/>
            <a:cxnLst/>
            <a:rect l="l" t="t" r="r" b="b"/>
            <a:pathLst>
              <a:path w="7315200" h="3895344">
                <a:moveTo>
                  <a:pt x="0" y="0"/>
                </a:moveTo>
                <a:lnTo>
                  <a:pt x="7315200" y="0"/>
                </a:lnTo>
                <a:lnTo>
                  <a:pt x="7315200" y="3895344"/>
                </a:lnTo>
                <a:lnTo>
                  <a:pt x="0" y="38953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8" name="TextBox 18"/>
          <p:cNvSpPr txBox="1"/>
          <p:nvPr/>
        </p:nvSpPr>
        <p:spPr>
          <a:xfrm>
            <a:off x="1280812" y="3096572"/>
            <a:ext cx="15022118" cy="271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NAAMTEKENEN is super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belangrijk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!</a:t>
            </a: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Toch </a:t>
            </a: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iets</a:t>
            </a: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kwijt</a:t>
            </a: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?</a:t>
            </a: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Gevonden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voorwerpen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liggen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op de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rekken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aan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de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leraarskamer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TextBox 3"/>
          <p:cNvSpPr txBox="1"/>
          <p:nvPr/>
        </p:nvSpPr>
        <p:spPr>
          <a:xfrm>
            <a:off x="-1" y="1419398"/>
            <a:ext cx="18288001" cy="1166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KOEKEN / FRUIT / WATER</a:t>
            </a:r>
          </a:p>
        </p:txBody>
      </p:sp>
      <p:sp>
        <p:nvSpPr>
          <p:cNvPr id="4" name="Freeform 4"/>
          <p:cNvSpPr/>
          <p:nvPr/>
        </p:nvSpPr>
        <p:spPr>
          <a:xfrm>
            <a:off x="-2329398" y="901798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5847044" y="9882374"/>
            <a:ext cx="3296956" cy="809253"/>
          </a:xfrm>
          <a:custGeom>
            <a:avLst/>
            <a:gdLst/>
            <a:ahLst/>
            <a:cxnLst/>
            <a:rect l="l" t="t" r="r" b="b"/>
            <a:pathLst>
              <a:path w="3296956" h="809253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14494772" y="9017983"/>
            <a:ext cx="4427843" cy="3481392"/>
          </a:xfrm>
          <a:custGeom>
            <a:avLst/>
            <a:gdLst/>
            <a:ahLst/>
            <a:cxnLst/>
            <a:rect l="l" t="t" r="r" b="b"/>
            <a:pathLst>
              <a:path w="4427843" h="3481392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-763398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12801533" y="-3053980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>
            <a:off x="7495522" y="-3297794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4861154" y="-2102294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/>
          <p:cNvSpPr/>
          <p:nvPr/>
        </p:nvSpPr>
        <p:spPr>
          <a:xfrm>
            <a:off x="17494810" y="2371030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>
            <a:off x="2570549" y="949682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/>
          <p:cNvSpPr/>
          <p:nvPr/>
        </p:nvSpPr>
        <p:spPr>
          <a:xfrm rot="-5282649">
            <a:off x="16596506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Freeform 16"/>
          <p:cNvSpPr/>
          <p:nvPr/>
        </p:nvSpPr>
        <p:spPr>
          <a:xfrm>
            <a:off x="17259300" y="-971659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7" name="Freeform 17"/>
          <p:cNvSpPr/>
          <p:nvPr/>
        </p:nvSpPr>
        <p:spPr>
          <a:xfrm>
            <a:off x="8340556" y="6572319"/>
            <a:ext cx="1267361" cy="3008572"/>
          </a:xfrm>
          <a:custGeom>
            <a:avLst/>
            <a:gdLst/>
            <a:ahLst/>
            <a:cxnLst/>
            <a:rect l="l" t="t" r="r" b="b"/>
            <a:pathLst>
              <a:path w="1267361" h="3008572">
                <a:moveTo>
                  <a:pt x="0" y="0"/>
                </a:moveTo>
                <a:lnTo>
                  <a:pt x="1267361" y="0"/>
                </a:lnTo>
                <a:lnTo>
                  <a:pt x="1267361" y="3008572"/>
                </a:lnTo>
                <a:lnTo>
                  <a:pt x="0" y="300857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8" name="TextBox 18"/>
          <p:cNvSpPr txBox="1"/>
          <p:nvPr/>
        </p:nvSpPr>
        <p:spPr>
          <a:xfrm>
            <a:off x="1280812" y="3219868"/>
            <a:ext cx="15022118" cy="316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koeken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/ fruit in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een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doosje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!</a:t>
            </a: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flesje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water mag in de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klas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0"/>
              </a:lnSpc>
            </a:pP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3490"/>
              </a:lnSpc>
            </a:pPr>
            <a:r>
              <a:rPr lang="en-US" sz="3550" b="1" dirty="0" err="1">
                <a:solidFill>
                  <a:srgbClr val="000000"/>
                </a:solidFill>
                <a:latin typeface="DM Sans"/>
                <a:ea typeface="DM Sans"/>
                <a:cs typeface="DM Sans"/>
              </a:rPr>
              <a:t>woensdag</a:t>
            </a:r>
            <a:r>
              <a:rPr lang="en-US" sz="3550" b="1" dirty="0">
                <a:solidFill>
                  <a:srgbClr val="000000"/>
                </a:solidFill>
                <a:latin typeface="DM Sans"/>
                <a:ea typeface="DM Sans"/>
                <a:cs typeface="DM Sans"/>
              </a:rPr>
              <a:t> = </a:t>
            </a:r>
            <a:r>
              <a:rPr lang="en-US" sz="3550" b="1" dirty="0" err="1">
                <a:solidFill>
                  <a:srgbClr val="000000"/>
                </a:solidFill>
                <a:latin typeface="DM Sans"/>
                <a:ea typeface="DM Sans"/>
                <a:cs typeface="DM Sans"/>
              </a:rPr>
              <a:t>fruitdag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</a:rPr>
              <a:t>vanaf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</a:rPr>
              <a:t> 9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</a:rPr>
              <a:t>september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9ABA3-DB42-D4FB-C806-622C4B6E9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E3B607A-D849-7E9D-46E9-E35734FDF5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747" r="61468" b="9350"/>
          <a:stretch>
            <a:fillRect/>
          </a:stretch>
        </p:blipFill>
        <p:spPr>
          <a:xfrm>
            <a:off x="4870791" y="1148080"/>
            <a:ext cx="8546417" cy="8356598"/>
          </a:xfrm>
          <a:prstGeom prst="rect">
            <a:avLst/>
          </a:prstGeom>
          <a:ln>
            <a:noFill/>
          </a:ln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B44980B3-824E-6ED9-41F1-296870645787}"/>
              </a:ext>
            </a:extLst>
          </p:cNvPr>
          <p:cNvSpPr/>
          <p:nvPr/>
        </p:nvSpPr>
        <p:spPr>
          <a:xfrm>
            <a:off x="5776362" y="1499616"/>
            <a:ext cx="6735274" cy="498337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5534245"/>
              </a:avLst>
            </a:prstTxWarp>
            <a:spAutoFit/>
          </a:bodyPr>
          <a:lstStyle/>
          <a:p>
            <a:pPr algn="ctr"/>
            <a:r>
              <a:rPr lang="nl-NL" sz="5400" b="1" dirty="0">
                <a:ln w="22225">
                  <a:solidFill>
                    <a:srgbClr val="559189"/>
                  </a:solidFill>
                  <a:prstDash val="solid"/>
                </a:ln>
                <a:solidFill>
                  <a:srgbClr val="566968"/>
                </a:solidFill>
              </a:rPr>
              <a:t>informatie v</a:t>
            </a:r>
            <a:r>
              <a:rPr lang="nl-NL" sz="5400" b="1" cap="none" spc="0" dirty="0">
                <a:ln w="22225">
                  <a:solidFill>
                    <a:srgbClr val="559189"/>
                  </a:solidFill>
                  <a:prstDash val="solid"/>
                </a:ln>
                <a:solidFill>
                  <a:srgbClr val="566968"/>
                </a:solidFill>
                <a:effectLst/>
              </a:rPr>
              <a:t>ierde leerjaar</a:t>
            </a:r>
          </a:p>
        </p:txBody>
      </p:sp>
    </p:spTree>
    <p:extLst>
      <p:ext uri="{BB962C8B-B14F-4D97-AF65-F5344CB8AC3E}">
        <p14:creationId xmlns:p14="http://schemas.microsoft.com/office/powerpoint/2010/main" val="415331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 dirty="0"/>
          </a:p>
        </p:txBody>
      </p:sp>
      <p:sp>
        <p:nvSpPr>
          <p:cNvPr id="3" name="TextBox 3"/>
          <p:cNvSpPr txBox="1"/>
          <p:nvPr/>
        </p:nvSpPr>
        <p:spPr>
          <a:xfrm>
            <a:off x="0" y="890185"/>
            <a:ext cx="18288000" cy="1177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WISKUNDE</a:t>
            </a:r>
          </a:p>
        </p:txBody>
      </p:sp>
      <p:sp>
        <p:nvSpPr>
          <p:cNvPr id="4" name="Freeform 4"/>
          <p:cNvSpPr/>
          <p:nvPr/>
        </p:nvSpPr>
        <p:spPr>
          <a:xfrm>
            <a:off x="-2329398" y="901798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5847044" y="9882374"/>
            <a:ext cx="3296956" cy="809253"/>
          </a:xfrm>
          <a:custGeom>
            <a:avLst/>
            <a:gdLst/>
            <a:ahLst/>
            <a:cxnLst/>
            <a:rect l="l" t="t" r="r" b="b"/>
            <a:pathLst>
              <a:path w="3296956" h="809253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14494772" y="9017983"/>
            <a:ext cx="4427843" cy="3481392"/>
          </a:xfrm>
          <a:custGeom>
            <a:avLst/>
            <a:gdLst/>
            <a:ahLst/>
            <a:cxnLst/>
            <a:rect l="l" t="t" r="r" b="b"/>
            <a:pathLst>
              <a:path w="4427843" h="3481392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-763398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12801533" y="-3053980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>
            <a:off x="7495522" y="-3297794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4861154" y="-2102294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/>
          <p:cNvSpPr/>
          <p:nvPr/>
        </p:nvSpPr>
        <p:spPr>
          <a:xfrm>
            <a:off x="17494810" y="2371030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>
            <a:off x="2570549" y="949682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/>
          <p:cNvSpPr/>
          <p:nvPr/>
        </p:nvSpPr>
        <p:spPr>
          <a:xfrm rot="-5282649">
            <a:off x="16596506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Freeform 16"/>
          <p:cNvSpPr/>
          <p:nvPr/>
        </p:nvSpPr>
        <p:spPr>
          <a:xfrm>
            <a:off x="17259300" y="-971659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 dirty="0">
              <a:solidFill>
                <a:schemeClr val="accent3"/>
              </a:solidFill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11984225" y="2140653"/>
            <a:ext cx="4379421" cy="6183743"/>
          </a:xfrm>
          <a:custGeom>
            <a:avLst/>
            <a:gdLst/>
            <a:ahLst/>
            <a:cxnLst/>
            <a:rect l="l" t="t" r="r" b="b"/>
            <a:pathLst>
              <a:path w="4379421" h="6183743">
                <a:moveTo>
                  <a:pt x="0" y="0"/>
                </a:moveTo>
                <a:lnTo>
                  <a:pt x="4379421" y="0"/>
                </a:lnTo>
                <a:lnTo>
                  <a:pt x="4379421" y="6183742"/>
                </a:lnTo>
                <a:lnTo>
                  <a:pt x="0" y="618374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8" name="TextBox 18"/>
          <p:cNvSpPr txBox="1"/>
          <p:nvPr/>
        </p:nvSpPr>
        <p:spPr>
          <a:xfrm>
            <a:off x="1686576" y="2867148"/>
            <a:ext cx="10014901" cy="5405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materiaal</a:t>
            </a:r>
            <a:endParaRPr lang="en-US" sz="3599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werkschrift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rekenwijzer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rekenbundel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Bingel</a:t>
            </a: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4 </a:t>
            </a: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onderdelen</a:t>
            </a:r>
            <a:endParaRPr lang="en-US" sz="3599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F22929"/>
                </a:solidFill>
                <a:latin typeface="DM Sans"/>
                <a:ea typeface="DM Sans"/>
                <a:cs typeface="DM Sans"/>
                <a:sym typeface="DM Sans"/>
              </a:rPr>
              <a:t>getallenkennis</a:t>
            </a:r>
            <a:r>
              <a:rPr lang="en-US" sz="3599" dirty="0">
                <a:solidFill>
                  <a:srgbClr val="F22929"/>
                </a:solidFill>
                <a:latin typeface="DM Sans"/>
                <a:ea typeface="DM Sans"/>
                <a:cs typeface="DM Sans"/>
                <a:sym typeface="DM Sans"/>
              </a:rPr>
              <a:t> (G)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3E4FE9"/>
                </a:solidFill>
                <a:latin typeface="DM Sans"/>
                <a:ea typeface="DM Sans"/>
                <a:cs typeface="DM Sans"/>
                <a:sym typeface="DM Sans"/>
              </a:rPr>
              <a:t>bewerkingen</a:t>
            </a:r>
            <a:r>
              <a:rPr lang="en-US" sz="3599" dirty="0">
                <a:solidFill>
                  <a:srgbClr val="3E4FE9"/>
                </a:solidFill>
                <a:latin typeface="DM Sans"/>
                <a:ea typeface="DM Sans"/>
                <a:cs typeface="DM Sans"/>
                <a:sym typeface="DM Sans"/>
              </a:rPr>
              <a:t> (B)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32D42E"/>
                </a:solidFill>
                <a:latin typeface="DM Sans"/>
                <a:ea typeface="DM Sans"/>
                <a:cs typeface="DM Sans"/>
                <a:sym typeface="DM Sans"/>
              </a:rPr>
              <a:t>meten</a:t>
            </a:r>
            <a:r>
              <a:rPr lang="en-US" sz="3599" dirty="0">
                <a:solidFill>
                  <a:srgbClr val="32D42E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32D42E"/>
                </a:solidFill>
                <a:latin typeface="DM Sans"/>
                <a:ea typeface="DM Sans"/>
                <a:cs typeface="DM Sans"/>
                <a:sym typeface="DM Sans"/>
              </a:rPr>
              <a:t>en</a:t>
            </a:r>
            <a:r>
              <a:rPr lang="en-US" sz="3599" dirty="0">
                <a:solidFill>
                  <a:srgbClr val="32D42E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32D42E"/>
                </a:solidFill>
                <a:latin typeface="DM Sans"/>
                <a:ea typeface="DM Sans"/>
                <a:cs typeface="DM Sans"/>
                <a:sym typeface="DM Sans"/>
              </a:rPr>
              <a:t>metend</a:t>
            </a:r>
            <a:r>
              <a:rPr lang="en-US" sz="3599" dirty="0">
                <a:solidFill>
                  <a:srgbClr val="32D42E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32D42E"/>
                </a:solidFill>
                <a:latin typeface="DM Sans"/>
                <a:ea typeface="DM Sans"/>
                <a:cs typeface="DM Sans"/>
                <a:sym typeface="DM Sans"/>
              </a:rPr>
              <a:t>rekenen</a:t>
            </a:r>
            <a:r>
              <a:rPr lang="en-US" sz="3599" dirty="0">
                <a:solidFill>
                  <a:srgbClr val="32D42E"/>
                </a:solidFill>
                <a:latin typeface="DM Sans"/>
                <a:ea typeface="DM Sans"/>
                <a:cs typeface="DM Sans"/>
                <a:sym typeface="DM Sans"/>
              </a:rPr>
              <a:t> (MMR)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BA23BD"/>
                </a:solidFill>
                <a:latin typeface="DM Sans"/>
                <a:ea typeface="DM Sans"/>
                <a:cs typeface="DM Sans"/>
                <a:sym typeface="DM Sans"/>
              </a:rPr>
              <a:t>meetkunde</a:t>
            </a:r>
            <a:r>
              <a:rPr lang="en-US" sz="3599" dirty="0">
                <a:solidFill>
                  <a:srgbClr val="BA23BD"/>
                </a:solidFill>
                <a:latin typeface="DM Sans"/>
                <a:ea typeface="DM Sans"/>
                <a:cs typeface="DM Sans"/>
                <a:sym typeface="DM Sans"/>
              </a:rPr>
              <a:t> (MK)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Freeform 3"/>
          <p:cNvSpPr/>
          <p:nvPr/>
        </p:nvSpPr>
        <p:spPr>
          <a:xfrm>
            <a:off x="-2329398" y="901798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4" name="Freeform 4"/>
          <p:cNvSpPr/>
          <p:nvPr/>
        </p:nvSpPr>
        <p:spPr>
          <a:xfrm>
            <a:off x="5847044" y="9882374"/>
            <a:ext cx="3296956" cy="809253"/>
          </a:xfrm>
          <a:custGeom>
            <a:avLst/>
            <a:gdLst/>
            <a:ahLst/>
            <a:cxnLst/>
            <a:rect l="l" t="t" r="r" b="b"/>
            <a:pathLst>
              <a:path w="3296956" h="809253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14494772" y="9017983"/>
            <a:ext cx="4427843" cy="3481392"/>
          </a:xfrm>
          <a:custGeom>
            <a:avLst/>
            <a:gdLst/>
            <a:ahLst/>
            <a:cxnLst/>
            <a:rect l="l" t="t" r="r" b="b"/>
            <a:pathLst>
              <a:path w="4427843" h="3481392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-763398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12801533" y="-3053980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7495522" y="-3297794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>
            <a:off x="4861154" y="-2102294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17494810" y="2371030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/>
          <p:cNvSpPr/>
          <p:nvPr/>
        </p:nvSpPr>
        <p:spPr>
          <a:xfrm>
            <a:off x="2570549" y="949682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 rot="-5282649">
            <a:off x="16596506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/>
          <p:cNvSpPr/>
          <p:nvPr/>
        </p:nvSpPr>
        <p:spPr>
          <a:xfrm>
            <a:off x="17259300" y="-971659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Box 16"/>
          <p:cNvSpPr txBox="1"/>
          <p:nvPr/>
        </p:nvSpPr>
        <p:spPr>
          <a:xfrm>
            <a:off x="1575576" y="1143771"/>
            <a:ext cx="14788070" cy="8175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50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opbouw</a:t>
            </a:r>
            <a:r>
              <a:rPr lang="en-US" sz="355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blok</a:t>
            </a:r>
            <a:r>
              <a:rPr lang="en-US" sz="355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: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Instaples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(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voorkennis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)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9 lessen +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herhalingsles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toets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+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remediëring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/-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verrijkingsles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50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differentiatie</a:t>
            </a:r>
            <a:r>
              <a:rPr lang="en-US" sz="355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klasintern</a:t>
            </a:r>
            <a:endParaRPr lang="en-US" sz="3550" dirty="0">
              <a:solidFill>
                <a:srgbClr val="000000"/>
              </a:solidFill>
              <a:latin typeface="DM Sans Bold"/>
              <a:ea typeface="DM Sans Bold"/>
              <a:cs typeface="DM Sans Bold"/>
            </a:endParaRP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Niet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elke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lln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.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maakt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elke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oefening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Vlot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? 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Wingdings" panose="05000000000000000000" pitchFamily="2" charset="2"/>
              </a:rPr>
              <a:t>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verrijking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50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afspraken</a:t>
            </a:r>
            <a:r>
              <a:rPr lang="en-US" sz="355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/</a:t>
            </a:r>
            <a:r>
              <a:rPr lang="en-US" sz="3550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pictogrammen</a:t>
            </a:r>
            <a:endParaRPr lang="en-US" sz="3550" dirty="0">
              <a:solidFill>
                <a:srgbClr val="000000"/>
              </a:solidFill>
              <a:latin typeface="DM Sans Bold"/>
              <a:ea typeface="DM Sans Bold"/>
              <a:cs typeface="DM Sans Bold"/>
            </a:endParaRPr>
          </a:p>
          <a:p>
            <a:pPr algn="just">
              <a:lnSpc>
                <a:spcPts val="1940"/>
              </a:lnSpc>
            </a:pPr>
            <a:endParaRPr lang="en-US" sz="3599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algn="just">
              <a:lnSpc>
                <a:spcPts val="3491"/>
              </a:lnSpc>
            </a:pP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KW =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klassikaal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werk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1940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KV  =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klassikaal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verbeterd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1940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    =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zelf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verbeterd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met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correctiesleutel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1940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    =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verrijkingsoefening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75576" y="8171275"/>
            <a:ext cx="669581" cy="721757"/>
          </a:xfrm>
          <a:custGeom>
            <a:avLst/>
            <a:gdLst/>
            <a:ahLst/>
            <a:cxnLst/>
            <a:rect l="l" t="t" r="r" b="b"/>
            <a:pathLst>
              <a:path w="669581" h="721757">
                <a:moveTo>
                  <a:pt x="0" y="0"/>
                </a:moveTo>
                <a:lnTo>
                  <a:pt x="669581" y="0"/>
                </a:lnTo>
                <a:lnTo>
                  <a:pt x="669581" y="721756"/>
                </a:lnTo>
                <a:lnTo>
                  <a:pt x="0" y="72175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9" name="Freeform 19"/>
          <p:cNvSpPr/>
          <p:nvPr/>
        </p:nvSpPr>
        <p:spPr>
          <a:xfrm>
            <a:off x="1575576" y="7447205"/>
            <a:ext cx="606324" cy="560687"/>
          </a:xfrm>
          <a:custGeom>
            <a:avLst/>
            <a:gdLst/>
            <a:ahLst/>
            <a:cxnLst/>
            <a:rect l="l" t="t" r="r" b="b"/>
            <a:pathLst>
              <a:path w="606324" h="560687">
                <a:moveTo>
                  <a:pt x="0" y="0"/>
                </a:moveTo>
                <a:lnTo>
                  <a:pt x="606324" y="0"/>
                </a:lnTo>
                <a:lnTo>
                  <a:pt x="606324" y="560687"/>
                </a:lnTo>
                <a:lnTo>
                  <a:pt x="0" y="56068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24" name="Freeform 17">
            <a:extLst>
              <a:ext uri="{FF2B5EF4-FFF2-40B4-BE49-F238E27FC236}">
                <a16:creationId xmlns:a16="http://schemas.microsoft.com/office/drawing/2014/main" id="{3BC98023-622F-07B0-56EF-BEFD80E6C59A}"/>
              </a:ext>
            </a:extLst>
          </p:cNvPr>
          <p:cNvSpPr/>
          <p:nvPr/>
        </p:nvSpPr>
        <p:spPr>
          <a:xfrm>
            <a:off x="15438413" y="2862283"/>
            <a:ext cx="2596193" cy="3870986"/>
          </a:xfrm>
          <a:custGeom>
            <a:avLst/>
            <a:gdLst/>
            <a:ahLst/>
            <a:cxnLst/>
            <a:rect l="l" t="t" r="r" b="b"/>
            <a:pathLst>
              <a:path w="4379421" h="6183743">
                <a:moveTo>
                  <a:pt x="0" y="0"/>
                </a:moveTo>
                <a:lnTo>
                  <a:pt x="4379421" y="0"/>
                </a:lnTo>
                <a:lnTo>
                  <a:pt x="4379421" y="6183742"/>
                </a:lnTo>
                <a:lnTo>
                  <a:pt x="0" y="618374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Freeform 3"/>
          <p:cNvSpPr/>
          <p:nvPr/>
        </p:nvSpPr>
        <p:spPr>
          <a:xfrm>
            <a:off x="-2329398" y="901798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4" name="Freeform 4"/>
          <p:cNvSpPr/>
          <p:nvPr/>
        </p:nvSpPr>
        <p:spPr>
          <a:xfrm>
            <a:off x="5847044" y="9882374"/>
            <a:ext cx="3296956" cy="809253"/>
          </a:xfrm>
          <a:custGeom>
            <a:avLst/>
            <a:gdLst/>
            <a:ahLst/>
            <a:cxnLst/>
            <a:rect l="l" t="t" r="r" b="b"/>
            <a:pathLst>
              <a:path w="3296956" h="809253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14494772" y="9017983"/>
            <a:ext cx="4427843" cy="3481392"/>
          </a:xfrm>
          <a:custGeom>
            <a:avLst/>
            <a:gdLst/>
            <a:ahLst/>
            <a:cxnLst/>
            <a:rect l="l" t="t" r="r" b="b"/>
            <a:pathLst>
              <a:path w="4427843" h="3481392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-763398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12801533" y="-3053980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7495522" y="-3297794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>
            <a:off x="4861154" y="-2102294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17494810" y="2371030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/>
          <p:cNvSpPr/>
          <p:nvPr/>
        </p:nvSpPr>
        <p:spPr>
          <a:xfrm>
            <a:off x="2570549" y="949682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 rot="-5282649">
            <a:off x="16596506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/>
          <p:cNvSpPr/>
          <p:nvPr/>
        </p:nvSpPr>
        <p:spPr>
          <a:xfrm>
            <a:off x="17259300" y="-971659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Box 16"/>
          <p:cNvSpPr txBox="1"/>
          <p:nvPr/>
        </p:nvSpPr>
        <p:spPr>
          <a:xfrm>
            <a:off x="1384809" y="1489530"/>
            <a:ext cx="15518381" cy="8996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NIEUW! </a:t>
            </a: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Thuis</a:t>
            </a: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studeren</a:t>
            </a: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voor</a:t>
            </a: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toets</a:t>
            </a:r>
            <a:endParaRPr lang="en-US" sz="3599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op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voorhand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aangekondigd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aan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de hand van de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gouden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pagina’s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   We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delen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dit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op in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kleine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stukken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554474" lvl="2" indent="-518158" algn="just">
              <a:lnSpc>
                <a:spcPts val="3491"/>
              </a:lnSpc>
              <a:buFont typeface="Arial"/>
              <a:buChar char="⚬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helft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in de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klas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</a:p>
          <a:p>
            <a:pPr algn="just">
              <a:lnSpc>
                <a:spcPts val="3491"/>
              </a:lnSpc>
            </a:pP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         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opnieuw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uitleg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+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ruimte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voor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vragen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554474" lvl="2" indent="-518158" algn="just">
              <a:lnSpc>
                <a:spcPts val="3491"/>
              </a:lnSpc>
              <a:buFont typeface="Arial"/>
              <a:buChar char="⚬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helft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thuis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(</a:t>
            </a:r>
            <a:r>
              <a:rPr lang="en-US" sz="3599" dirty="0" err="1">
                <a:solidFill>
                  <a:srgbClr val="000000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fluo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)</a:t>
            </a:r>
          </a:p>
          <a:p>
            <a:pPr algn="just">
              <a:lnSpc>
                <a:spcPts val="3491"/>
              </a:lnSpc>
            </a:pP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         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volg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de planning in het agenda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zodat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leerstof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opgefrist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is. </a:t>
            </a: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 </a:t>
            </a:r>
          </a:p>
          <a:p>
            <a:pPr algn="just">
              <a:lnSpc>
                <a:spcPts val="3491"/>
              </a:lnSpc>
            </a:pP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         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moeten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niet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gemaakt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worden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          </a:t>
            </a:r>
          </a:p>
          <a:p>
            <a:pPr algn="just">
              <a:lnSpc>
                <a:spcPts val="3491"/>
              </a:lnSpc>
            </a:pP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         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nuttige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oefening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maar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wordt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niet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getoetst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2057595" y="7395500"/>
            <a:ext cx="669581" cy="721757"/>
          </a:xfrm>
          <a:custGeom>
            <a:avLst/>
            <a:gdLst/>
            <a:ahLst/>
            <a:cxnLst/>
            <a:rect l="l" t="t" r="r" b="b"/>
            <a:pathLst>
              <a:path w="669581" h="721757">
                <a:moveTo>
                  <a:pt x="0" y="0"/>
                </a:moveTo>
                <a:lnTo>
                  <a:pt x="669582" y="0"/>
                </a:lnTo>
                <a:lnTo>
                  <a:pt x="669582" y="721756"/>
                </a:lnTo>
                <a:lnTo>
                  <a:pt x="0" y="72175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8" name="Freeform 18"/>
          <p:cNvSpPr/>
          <p:nvPr/>
        </p:nvSpPr>
        <p:spPr>
          <a:xfrm>
            <a:off x="1974456" y="8182123"/>
            <a:ext cx="835860" cy="835860"/>
          </a:xfrm>
          <a:custGeom>
            <a:avLst/>
            <a:gdLst/>
            <a:ahLst/>
            <a:cxnLst/>
            <a:rect l="l" t="t" r="r" b="b"/>
            <a:pathLst>
              <a:path w="835860" h="835860">
                <a:moveTo>
                  <a:pt x="0" y="0"/>
                </a:moveTo>
                <a:lnTo>
                  <a:pt x="835860" y="0"/>
                </a:lnTo>
                <a:lnTo>
                  <a:pt x="835860" y="835860"/>
                </a:lnTo>
                <a:lnTo>
                  <a:pt x="0" y="8358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22" name="Freeform 17">
            <a:extLst>
              <a:ext uri="{FF2B5EF4-FFF2-40B4-BE49-F238E27FC236}">
                <a16:creationId xmlns:a16="http://schemas.microsoft.com/office/drawing/2014/main" id="{77BB6B70-C6C4-E10A-2A38-BD4493544C2C}"/>
              </a:ext>
            </a:extLst>
          </p:cNvPr>
          <p:cNvSpPr/>
          <p:nvPr/>
        </p:nvSpPr>
        <p:spPr>
          <a:xfrm>
            <a:off x="15438413" y="2862283"/>
            <a:ext cx="2596193" cy="3870986"/>
          </a:xfrm>
          <a:custGeom>
            <a:avLst/>
            <a:gdLst/>
            <a:ahLst/>
            <a:cxnLst/>
            <a:rect l="l" t="t" r="r" b="b"/>
            <a:pathLst>
              <a:path w="4379421" h="6183743">
                <a:moveTo>
                  <a:pt x="0" y="0"/>
                </a:moveTo>
                <a:lnTo>
                  <a:pt x="4379421" y="0"/>
                </a:lnTo>
                <a:lnTo>
                  <a:pt x="4379421" y="6183742"/>
                </a:lnTo>
                <a:lnTo>
                  <a:pt x="0" y="618374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TextBox 3"/>
          <p:cNvSpPr txBox="1"/>
          <p:nvPr/>
        </p:nvSpPr>
        <p:spPr>
          <a:xfrm>
            <a:off x="1135719" y="4789843"/>
            <a:ext cx="8318139" cy="909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90"/>
              </a:lnSpc>
            </a:pPr>
            <a:r>
              <a:rPr lang="en-US" sz="7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Iets niet duidelijk?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975489" y="1646713"/>
            <a:ext cx="4614354" cy="1396687"/>
            <a:chOff x="0" y="0"/>
            <a:chExt cx="1544693" cy="4675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44693" cy="467552"/>
            </a:xfrm>
            <a:custGeom>
              <a:avLst/>
              <a:gdLst/>
              <a:ahLst/>
              <a:cxnLst/>
              <a:rect l="l" t="t" r="r" b="b"/>
              <a:pathLst>
                <a:path w="1544693" h="467552">
                  <a:moveTo>
                    <a:pt x="25167" y="0"/>
                  </a:moveTo>
                  <a:lnTo>
                    <a:pt x="1519526" y="0"/>
                  </a:lnTo>
                  <a:cubicBezTo>
                    <a:pt x="1526201" y="0"/>
                    <a:pt x="1532602" y="2652"/>
                    <a:pt x="1537322" y="7371"/>
                  </a:cubicBezTo>
                  <a:cubicBezTo>
                    <a:pt x="1542042" y="12091"/>
                    <a:pt x="1544693" y="18492"/>
                    <a:pt x="1544693" y="25167"/>
                  </a:cubicBezTo>
                  <a:lnTo>
                    <a:pt x="1544693" y="442385"/>
                  </a:lnTo>
                  <a:cubicBezTo>
                    <a:pt x="1544693" y="449060"/>
                    <a:pt x="1542042" y="455461"/>
                    <a:pt x="1537322" y="460181"/>
                  </a:cubicBezTo>
                  <a:cubicBezTo>
                    <a:pt x="1532602" y="464901"/>
                    <a:pt x="1526201" y="467552"/>
                    <a:pt x="1519526" y="467552"/>
                  </a:cubicBezTo>
                  <a:lnTo>
                    <a:pt x="25167" y="467552"/>
                  </a:lnTo>
                  <a:cubicBezTo>
                    <a:pt x="18492" y="467552"/>
                    <a:pt x="12091" y="464901"/>
                    <a:pt x="7371" y="460181"/>
                  </a:cubicBezTo>
                  <a:cubicBezTo>
                    <a:pt x="2652" y="455461"/>
                    <a:pt x="0" y="449060"/>
                    <a:pt x="0" y="442385"/>
                  </a:cubicBezTo>
                  <a:lnTo>
                    <a:pt x="0" y="25167"/>
                  </a:lnTo>
                  <a:cubicBezTo>
                    <a:pt x="0" y="18492"/>
                    <a:pt x="2652" y="12091"/>
                    <a:pt x="7371" y="7371"/>
                  </a:cubicBezTo>
                  <a:cubicBezTo>
                    <a:pt x="12091" y="2652"/>
                    <a:pt x="18492" y="0"/>
                    <a:pt x="25167" y="0"/>
                  </a:cubicBezTo>
                  <a:close/>
                </a:path>
              </a:pathLst>
            </a:custGeom>
            <a:solidFill>
              <a:srgbClr val="8AB7E2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85725"/>
              <a:ext cx="1544693" cy="3818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412502" y="2137896"/>
            <a:ext cx="5313427" cy="521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4000" spc="-328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Rekenwijzer</a:t>
            </a:r>
          </a:p>
        </p:txBody>
      </p:sp>
      <p:sp>
        <p:nvSpPr>
          <p:cNvPr id="8" name="Freeform 8"/>
          <p:cNvSpPr/>
          <p:nvPr/>
        </p:nvSpPr>
        <p:spPr>
          <a:xfrm>
            <a:off x="-848571" y="8919661"/>
            <a:ext cx="3870946" cy="950141"/>
          </a:xfrm>
          <a:custGeom>
            <a:avLst/>
            <a:gdLst/>
            <a:ahLst/>
            <a:cxnLst/>
            <a:rect l="l" t="t" r="r" b="b"/>
            <a:pathLst>
              <a:path w="3870946" h="950141">
                <a:moveTo>
                  <a:pt x="0" y="0"/>
                </a:moveTo>
                <a:lnTo>
                  <a:pt x="3870946" y="0"/>
                </a:lnTo>
                <a:lnTo>
                  <a:pt x="3870946" y="950141"/>
                </a:lnTo>
                <a:lnTo>
                  <a:pt x="0" y="9501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4472906" y="-2364815"/>
            <a:ext cx="4980952" cy="3731186"/>
          </a:xfrm>
          <a:custGeom>
            <a:avLst/>
            <a:gdLst/>
            <a:ahLst/>
            <a:cxnLst/>
            <a:rect l="l" t="t" r="r" b="b"/>
            <a:pathLst>
              <a:path w="4980952" h="3731186">
                <a:moveTo>
                  <a:pt x="0" y="0"/>
                </a:moveTo>
                <a:lnTo>
                  <a:pt x="4980951" y="0"/>
                </a:lnTo>
                <a:lnTo>
                  <a:pt x="4980951" y="3731186"/>
                </a:lnTo>
                <a:lnTo>
                  <a:pt x="0" y="37311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>
            <a:off x="3431074" y="8919661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19" y="0"/>
                </a:lnTo>
                <a:lnTo>
                  <a:pt x="2587019" y="2386525"/>
                </a:lnTo>
                <a:lnTo>
                  <a:pt x="0" y="2386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>
            <a:off x="-848571" y="-744412"/>
            <a:ext cx="2597326" cy="2796583"/>
          </a:xfrm>
          <a:custGeom>
            <a:avLst/>
            <a:gdLst/>
            <a:ahLst/>
            <a:cxnLst/>
            <a:rect l="l" t="t" r="r" b="b"/>
            <a:pathLst>
              <a:path w="2597326" h="2796583">
                <a:moveTo>
                  <a:pt x="0" y="0"/>
                </a:moveTo>
                <a:lnTo>
                  <a:pt x="2597327" y="0"/>
                </a:lnTo>
                <a:lnTo>
                  <a:pt x="2597327" y="2796583"/>
                </a:lnTo>
                <a:lnTo>
                  <a:pt x="0" y="27965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grpSp>
        <p:nvGrpSpPr>
          <p:cNvPr id="12" name="Group 12"/>
          <p:cNvGrpSpPr/>
          <p:nvPr/>
        </p:nvGrpSpPr>
        <p:grpSpPr>
          <a:xfrm>
            <a:off x="9975489" y="3633950"/>
            <a:ext cx="4614354" cy="1396687"/>
            <a:chOff x="0" y="0"/>
            <a:chExt cx="1544693" cy="4675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44693" cy="467552"/>
            </a:xfrm>
            <a:custGeom>
              <a:avLst/>
              <a:gdLst/>
              <a:ahLst/>
              <a:cxnLst/>
              <a:rect l="l" t="t" r="r" b="b"/>
              <a:pathLst>
                <a:path w="1544693" h="467552">
                  <a:moveTo>
                    <a:pt x="25167" y="0"/>
                  </a:moveTo>
                  <a:lnTo>
                    <a:pt x="1519526" y="0"/>
                  </a:lnTo>
                  <a:cubicBezTo>
                    <a:pt x="1526201" y="0"/>
                    <a:pt x="1532602" y="2652"/>
                    <a:pt x="1537322" y="7371"/>
                  </a:cubicBezTo>
                  <a:cubicBezTo>
                    <a:pt x="1542042" y="12091"/>
                    <a:pt x="1544693" y="18492"/>
                    <a:pt x="1544693" y="25167"/>
                  </a:cubicBezTo>
                  <a:lnTo>
                    <a:pt x="1544693" y="442385"/>
                  </a:lnTo>
                  <a:cubicBezTo>
                    <a:pt x="1544693" y="449060"/>
                    <a:pt x="1542042" y="455461"/>
                    <a:pt x="1537322" y="460181"/>
                  </a:cubicBezTo>
                  <a:cubicBezTo>
                    <a:pt x="1532602" y="464901"/>
                    <a:pt x="1526201" y="467552"/>
                    <a:pt x="1519526" y="467552"/>
                  </a:cubicBezTo>
                  <a:lnTo>
                    <a:pt x="25167" y="467552"/>
                  </a:lnTo>
                  <a:cubicBezTo>
                    <a:pt x="18492" y="467552"/>
                    <a:pt x="12091" y="464901"/>
                    <a:pt x="7371" y="460181"/>
                  </a:cubicBezTo>
                  <a:cubicBezTo>
                    <a:pt x="2652" y="455461"/>
                    <a:pt x="0" y="449060"/>
                    <a:pt x="0" y="442385"/>
                  </a:cubicBezTo>
                  <a:lnTo>
                    <a:pt x="0" y="25167"/>
                  </a:lnTo>
                  <a:cubicBezTo>
                    <a:pt x="0" y="18492"/>
                    <a:pt x="2652" y="12091"/>
                    <a:pt x="7371" y="7371"/>
                  </a:cubicBezTo>
                  <a:cubicBezTo>
                    <a:pt x="12091" y="2652"/>
                    <a:pt x="18492" y="0"/>
                    <a:pt x="25167" y="0"/>
                  </a:cubicBezTo>
                  <a:close/>
                </a:path>
              </a:pathLst>
            </a:custGeom>
            <a:solidFill>
              <a:srgbClr val="8AB7E2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5725"/>
              <a:ext cx="1544693" cy="3818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75489" y="5623791"/>
            <a:ext cx="4614354" cy="1396687"/>
            <a:chOff x="0" y="0"/>
            <a:chExt cx="1544693" cy="46755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44693" cy="467552"/>
            </a:xfrm>
            <a:custGeom>
              <a:avLst/>
              <a:gdLst/>
              <a:ahLst/>
              <a:cxnLst/>
              <a:rect l="l" t="t" r="r" b="b"/>
              <a:pathLst>
                <a:path w="1544693" h="467552">
                  <a:moveTo>
                    <a:pt x="25167" y="0"/>
                  </a:moveTo>
                  <a:lnTo>
                    <a:pt x="1519526" y="0"/>
                  </a:lnTo>
                  <a:cubicBezTo>
                    <a:pt x="1526201" y="0"/>
                    <a:pt x="1532602" y="2652"/>
                    <a:pt x="1537322" y="7371"/>
                  </a:cubicBezTo>
                  <a:cubicBezTo>
                    <a:pt x="1542042" y="12091"/>
                    <a:pt x="1544693" y="18492"/>
                    <a:pt x="1544693" y="25167"/>
                  </a:cubicBezTo>
                  <a:lnTo>
                    <a:pt x="1544693" y="442385"/>
                  </a:lnTo>
                  <a:cubicBezTo>
                    <a:pt x="1544693" y="449060"/>
                    <a:pt x="1542042" y="455461"/>
                    <a:pt x="1537322" y="460181"/>
                  </a:cubicBezTo>
                  <a:cubicBezTo>
                    <a:pt x="1532602" y="464901"/>
                    <a:pt x="1526201" y="467552"/>
                    <a:pt x="1519526" y="467552"/>
                  </a:cubicBezTo>
                  <a:lnTo>
                    <a:pt x="25167" y="467552"/>
                  </a:lnTo>
                  <a:cubicBezTo>
                    <a:pt x="18492" y="467552"/>
                    <a:pt x="12091" y="464901"/>
                    <a:pt x="7371" y="460181"/>
                  </a:cubicBezTo>
                  <a:cubicBezTo>
                    <a:pt x="2652" y="455461"/>
                    <a:pt x="0" y="449060"/>
                    <a:pt x="0" y="442385"/>
                  </a:cubicBezTo>
                  <a:lnTo>
                    <a:pt x="0" y="25167"/>
                  </a:lnTo>
                  <a:cubicBezTo>
                    <a:pt x="0" y="18492"/>
                    <a:pt x="2652" y="12091"/>
                    <a:pt x="7371" y="7371"/>
                  </a:cubicBezTo>
                  <a:cubicBezTo>
                    <a:pt x="12091" y="2652"/>
                    <a:pt x="18492" y="0"/>
                    <a:pt x="25167" y="0"/>
                  </a:cubicBezTo>
                  <a:close/>
                </a:path>
              </a:pathLst>
            </a:custGeom>
            <a:solidFill>
              <a:srgbClr val="8AB7E2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85725"/>
              <a:ext cx="1544693" cy="3818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75489" y="7522974"/>
            <a:ext cx="4614354" cy="1396687"/>
            <a:chOff x="0" y="0"/>
            <a:chExt cx="1544693" cy="46755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544693" cy="467552"/>
            </a:xfrm>
            <a:custGeom>
              <a:avLst/>
              <a:gdLst/>
              <a:ahLst/>
              <a:cxnLst/>
              <a:rect l="l" t="t" r="r" b="b"/>
              <a:pathLst>
                <a:path w="1544693" h="467552">
                  <a:moveTo>
                    <a:pt x="25167" y="0"/>
                  </a:moveTo>
                  <a:lnTo>
                    <a:pt x="1519526" y="0"/>
                  </a:lnTo>
                  <a:cubicBezTo>
                    <a:pt x="1526201" y="0"/>
                    <a:pt x="1532602" y="2652"/>
                    <a:pt x="1537322" y="7371"/>
                  </a:cubicBezTo>
                  <a:cubicBezTo>
                    <a:pt x="1542042" y="12091"/>
                    <a:pt x="1544693" y="18492"/>
                    <a:pt x="1544693" y="25167"/>
                  </a:cubicBezTo>
                  <a:lnTo>
                    <a:pt x="1544693" y="442385"/>
                  </a:lnTo>
                  <a:cubicBezTo>
                    <a:pt x="1544693" y="449060"/>
                    <a:pt x="1542042" y="455461"/>
                    <a:pt x="1537322" y="460181"/>
                  </a:cubicBezTo>
                  <a:cubicBezTo>
                    <a:pt x="1532602" y="464901"/>
                    <a:pt x="1526201" y="467552"/>
                    <a:pt x="1519526" y="467552"/>
                  </a:cubicBezTo>
                  <a:lnTo>
                    <a:pt x="25167" y="467552"/>
                  </a:lnTo>
                  <a:cubicBezTo>
                    <a:pt x="18492" y="467552"/>
                    <a:pt x="12091" y="464901"/>
                    <a:pt x="7371" y="460181"/>
                  </a:cubicBezTo>
                  <a:cubicBezTo>
                    <a:pt x="2652" y="455461"/>
                    <a:pt x="0" y="449060"/>
                    <a:pt x="0" y="442385"/>
                  </a:cubicBezTo>
                  <a:lnTo>
                    <a:pt x="0" y="25167"/>
                  </a:lnTo>
                  <a:cubicBezTo>
                    <a:pt x="0" y="18492"/>
                    <a:pt x="2652" y="12091"/>
                    <a:pt x="7371" y="7371"/>
                  </a:cubicBezTo>
                  <a:cubicBezTo>
                    <a:pt x="12091" y="2652"/>
                    <a:pt x="18492" y="0"/>
                    <a:pt x="25167" y="0"/>
                  </a:cubicBezTo>
                  <a:close/>
                </a:path>
              </a:pathLst>
            </a:custGeom>
            <a:solidFill>
              <a:srgbClr val="8AB7E2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85725"/>
              <a:ext cx="1544693" cy="3818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412502" y="4115473"/>
            <a:ext cx="7816319" cy="521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9"/>
              </a:lnSpc>
            </a:pPr>
            <a:r>
              <a:rPr lang="en-US" sz="3999" spc="-32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flapjes werkschrift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412502" y="6134852"/>
            <a:ext cx="7816319" cy="521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9"/>
              </a:lnSpc>
            </a:pPr>
            <a:r>
              <a:rPr lang="en-US" sz="3999" spc="-32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filmpjes Bingel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412502" y="7952022"/>
            <a:ext cx="7816319" cy="521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9"/>
              </a:lnSpc>
            </a:pPr>
            <a:r>
              <a:rPr lang="en-US" sz="3999" spc="-327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Bingel Raket</a:t>
            </a:r>
          </a:p>
        </p:txBody>
      </p:sp>
      <p:sp>
        <p:nvSpPr>
          <p:cNvPr id="25" name="Freeform 17">
            <a:extLst>
              <a:ext uri="{FF2B5EF4-FFF2-40B4-BE49-F238E27FC236}">
                <a16:creationId xmlns:a16="http://schemas.microsoft.com/office/drawing/2014/main" id="{AC84F502-CAB2-7CED-6704-7D1B271648BD}"/>
              </a:ext>
            </a:extLst>
          </p:cNvPr>
          <p:cNvSpPr/>
          <p:nvPr/>
        </p:nvSpPr>
        <p:spPr>
          <a:xfrm>
            <a:off x="15438413" y="2862283"/>
            <a:ext cx="2596193" cy="3870986"/>
          </a:xfrm>
          <a:custGeom>
            <a:avLst/>
            <a:gdLst/>
            <a:ahLst/>
            <a:cxnLst/>
            <a:rect l="l" t="t" r="r" b="b"/>
            <a:pathLst>
              <a:path w="4379421" h="6183743">
                <a:moveTo>
                  <a:pt x="0" y="0"/>
                </a:moveTo>
                <a:lnTo>
                  <a:pt x="4379421" y="0"/>
                </a:lnTo>
                <a:lnTo>
                  <a:pt x="4379421" y="6183742"/>
                </a:lnTo>
                <a:lnTo>
                  <a:pt x="0" y="61837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3394" y="7375"/>
            <a:ext cx="7562328" cy="10073148"/>
          </a:xfrm>
          <a:custGeom>
            <a:avLst/>
            <a:gdLst/>
            <a:ahLst/>
            <a:cxnLst/>
            <a:rect l="l" t="t" r="r" b="b"/>
            <a:pathLst>
              <a:path w="7798991" h="11086897">
                <a:moveTo>
                  <a:pt x="0" y="0"/>
                </a:moveTo>
                <a:lnTo>
                  <a:pt x="7798991" y="0"/>
                </a:lnTo>
                <a:lnTo>
                  <a:pt x="7798991" y="11086897"/>
                </a:lnTo>
                <a:lnTo>
                  <a:pt x="0" y="11086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Freeform 3"/>
          <p:cNvSpPr/>
          <p:nvPr/>
        </p:nvSpPr>
        <p:spPr>
          <a:xfrm>
            <a:off x="8337255" y="0"/>
            <a:ext cx="6410208" cy="9955161"/>
          </a:xfrm>
          <a:custGeom>
            <a:avLst/>
            <a:gdLst/>
            <a:ahLst/>
            <a:cxnLst/>
            <a:rect l="l" t="t" r="r" b="b"/>
            <a:pathLst>
              <a:path w="7239805" h="10571582">
                <a:moveTo>
                  <a:pt x="0" y="0"/>
                </a:moveTo>
                <a:lnTo>
                  <a:pt x="7239805" y="0"/>
                </a:lnTo>
                <a:lnTo>
                  <a:pt x="7239805" y="10571582"/>
                </a:lnTo>
                <a:lnTo>
                  <a:pt x="0" y="105715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17">
            <a:extLst>
              <a:ext uri="{FF2B5EF4-FFF2-40B4-BE49-F238E27FC236}">
                <a16:creationId xmlns:a16="http://schemas.microsoft.com/office/drawing/2014/main" id="{6DFD2DA8-977A-37C7-39B4-D2E9CE498BF8}"/>
              </a:ext>
            </a:extLst>
          </p:cNvPr>
          <p:cNvSpPr/>
          <p:nvPr/>
        </p:nvSpPr>
        <p:spPr>
          <a:xfrm>
            <a:off x="15438413" y="2862283"/>
            <a:ext cx="2596193" cy="3870986"/>
          </a:xfrm>
          <a:custGeom>
            <a:avLst/>
            <a:gdLst/>
            <a:ahLst/>
            <a:cxnLst/>
            <a:rect l="l" t="t" r="r" b="b"/>
            <a:pathLst>
              <a:path w="4379421" h="6183743">
                <a:moveTo>
                  <a:pt x="0" y="0"/>
                </a:moveTo>
                <a:lnTo>
                  <a:pt x="4379421" y="0"/>
                </a:lnTo>
                <a:lnTo>
                  <a:pt x="4379421" y="6183742"/>
                </a:lnTo>
                <a:lnTo>
                  <a:pt x="0" y="61837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Freeform 3"/>
          <p:cNvSpPr/>
          <p:nvPr/>
        </p:nvSpPr>
        <p:spPr>
          <a:xfrm rot="-10800000">
            <a:off x="14827993" y="-1392447"/>
            <a:ext cx="4017146" cy="3158481"/>
          </a:xfrm>
          <a:custGeom>
            <a:avLst/>
            <a:gdLst/>
            <a:ahLst/>
            <a:cxnLst/>
            <a:rect l="l" t="t" r="r" b="b"/>
            <a:pathLst>
              <a:path w="4017146" h="3158481">
                <a:moveTo>
                  <a:pt x="0" y="0"/>
                </a:moveTo>
                <a:lnTo>
                  <a:pt x="4017147" y="0"/>
                </a:lnTo>
                <a:lnTo>
                  <a:pt x="4017147" y="3158481"/>
                </a:lnTo>
                <a:lnTo>
                  <a:pt x="0" y="31584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4" name="Freeform 4"/>
          <p:cNvSpPr/>
          <p:nvPr/>
        </p:nvSpPr>
        <p:spPr>
          <a:xfrm>
            <a:off x="4580296" y="-1616873"/>
            <a:ext cx="4224468" cy="2645573"/>
          </a:xfrm>
          <a:custGeom>
            <a:avLst/>
            <a:gdLst/>
            <a:ahLst/>
            <a:cxnLst/>
            <a:rect l="l" t="t" r="r" b="b"/>
            <a:pathLst>
              <a:path w="4224468" h="2645573">
                <a:moveTo>
                  <a:pt x="0" y="0"/>
                </a:moveTo>
                <a:lnTo>
                  <a:pt x="4224469" y="0"/>
                </a:lnTo>
                <a:lnTo>
                  <a:pt x="4224469" y="2645573"/>
                </a:lnTo>
                <a:lnTo>
                  <a:pt x="0" y="2645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8285780" y="9560661"/>
            <a:ext cx="3169280" cy="2226419"/>
          </a:xfrm>
          <a:custGeom>
            <a:avLst/>
            <a:gdLst/>
            <a:ahLst/>
            <a:cxnLst/>
            <a:rect l="l" t="t" r="r" b="b"/>
            <a:pathLst>
              <a:path w="3169280" h="2226419">
                <a:moveTo>
                  <a:pt x="0" y="0"/>
                </a:moveTo>
                <a:lnTo>
                  <a:pt x="3169280" y="0"/>
                </a:lnTo>
                <a:lnTo>
                  <a:pt x="3169280" y="2226419"/>
                </a:lnTo>
                <a:lnTo>
                  <a:pt x="0" y="22264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 rot="-5400000">
            <a:off x="12134412" y="9245030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2" y="0"/>
                </a:lnTo>
                <a:lnTo>
                  <a:pt x="2892762" y="2919301"/>
                </a:lnTo>
                <a:lnTo>
                  <a:pt x="0" y="29193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-1558320" y="909373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17259300" y="7433853"/>
            <a:ext cx="1794966" cy="1932669"/>
          </a:xfrm>
          <a:custGeom>
            <a:avLst/>
            <a:gdLst/>
            <a:ahLst/>
            <a:cxnLst/>
            <a:rect l="l" t="t" r="r" b="b"/>
            <a:pathLst>
              <a:path w="1794966" h="1932669">
                <a:moveTo>
                  <a:pt x="0" y="0"/>
                </a:moveTo>
                <a:lnTo>
                  <a:pt x="1794966" y="0"/>
                </a:lnTo>
                <a:lnTo>
                  <a:pt x="1794966" y="1932669"/>
                </a:lnTo>
                <a:lnTo>
                  <a:pt x="0" y="19326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-744232" y="460501"/>
            <a:ext cx="1488463" cy="1602652"/>
          </a:xfrm>
          <a:custGeom>
            <a:avLst/>
            <a:gdLst/>
            <a:ahLst/>
            <a:cxnLst/>
            <a:rect l="l" t="t" r="r" b="b"/>
            <a:pathLst>
              <a:path w="1488463" h="1602652">
                <a:moveTo>
                  <a:pt x="0" y="0"/>
                </a:moveTo>
                <a:lnTo>
                  <a:pt x="1488464" y="0"/>
                </a:lnTo>
                <a:lnTo>
                  <a:pt x="1488464" y="1602652"/>
                </a:lnTo>
                <a:lnTo>
                  <a:pt x="0" y="1602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TextBox 10"/>
          <p:cNvSpPr txBox="1"/>
          <p:nvPr/>
        </p:nvSpPr>
        <p:spPr>
          <a:xfrm>
            <a:off x="0" y="1229249"/>
            <a:ext cx="18287999" cy="1177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NA DE TOETS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04950" y="2943537"/>
            <a:ext cx="13786024" cy="374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59"/>
              </a:lnSpc>
            </a:pP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bundel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met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oefeningen</a:t>
            </a:r>
            <a:endParaRPr lang="en-US" sz="3599" spc="21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4859"/>
              </a:lnSpc>
            </a:pPr>
            <a:r>
              <a:rPr lang="en-US" sz="3599" spc="215" dirty="0">
                <a:solidFill>
                  <a:srgbClr val="000000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FLUO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zijn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moetjes</a:t>
            </a:r>
            <a:endParaRPr lang="en-US" sz="3599" spc="21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4859"/>
              </a:lnSpc>
            </a:pPr>
            <a:endParaRPr lang="en-US" sz="3599" spc="21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4859"/>
              </a:lnSpc>
            </a:pP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soms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een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bingeltaak</a:t>
            </a:r>
            <a:endParaRPr lang="en-US" sz="3599" spc="21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4859"/>
              </a:lnSpc>
            </a:pPr>
            <a:endParaRPr lang="en-US" sz="3599" spc="21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4859"/>
              </a:lnSpc>
              <a:spcBef>
                <a:spcPct val="0"/>
              </a:spcBef>
            </a:pP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Bundel (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niet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FLUO) </a:t>
            </a:r>
            <a:r>
              <a:rPr lang="en-US" sz="3599" b="1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mag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/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kan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thuis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afgewerkt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worden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id="{911FA925-6EF6-5554-FB31-AEC0A722187F}"/>
              </a:ext>
            </a:extLst>
          </p:cNvPr>
          <p:cNvSpPr/>
          <p:nvPr/>
        </p:nvSpPr>
        <p:spPr>
          <a:xfrm>
            <a:off x="15438413" y="2862283"/>
            <a:ext cx="2596193" cy="3870986"/>
          </a:xfrm>
          <a:custGeom>
            <a:avLst/>
            <a:gdLst/>
            <a:ahLst/>
            <a:cxnLst/>
            <a:rect l="l" t="t" r="r" b="b"/>
            <a:pathLst>
              <a:path w="4379421" h="6183743">
                <a:moveTo>
                  <a:pt x="0" y="0"/>
                </a:moveTo>
                <a:lnTo>
                  <a:pt x="4379421" y="0"/>
                </a:lnTo>
                <a:lnTo>
                  <a:pt x="4379421" y="6183742"/>
                </a:lnTo>
                <a:lnTo>
                  <a:pt x="0" y="618374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TextBox 3"/>
          <p:cNvSpPr txBox="1"/>
          <p:nvPr/>
        </p:nvSpPr>
        <p:spPr>
          <a:xfrm>
            <a:off x="0" y="1007506"/>
            <a:ext cx="18287999" cy="1177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TAAL - SPELLING</a:t>
            </a:r>
          </a:p>
        </p:txBody>
      </p:sp>
      <p:sp>
        <p:nvSpPr>
          <p:cNvPr id="4" name="Freeform 4"/>
          <p:cNvSpPr/>
          <p:nvPr/>
        </p:nvSpPr>
        <p:spPr>
          <a:xfrm>
            <a:off x="-2329398" y="901798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5847044" y="9882374"/>
            <a:ext cx="3296956" cy="809253"/>
          </a:xfrm>
          <a:custGeom>
            <a:avLst/>
            <a:gdLst/>
            <a:ahLst/>
            <a:cxnLst/>
            <a:rect l="l" t="t" r="r" b="b"/>
            <a:pathLst>
              <a:path w="3296956" h="809253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14494772" y="9017983"/>
            <a:ext cx="4427843" cy="3481392"/>
          </a:xfrm>
          <a:custGeom>
            <a:avLst/>
            <a:gdLst/>
            <a:ahLst/>
            <a:cxnLst/>
            <a:rect l="l" t="t" r="r" b="b"/>
            <a:pathLst>
              <a:path w="4427843" h="3481392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-763398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12801533" y="-3053980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>
            <a:off x="7495522" y="-3297794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4861154" y="-2102294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/>
          <p:cNvSpPr/>
          <p:nvPr/>
        </p:nvSpPr>
        <p:spPr>
          <a:xfrm>
            <a:off x="17494810" y="2371030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>
            <a:off x="2570549" y="949682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/>
          <p:cNvSpPr/>
          <p:nvPr/>
        </p:nvSpPr>
        <p:spPr>
          <a:xfrm rot="-5282649">
            <a:off x="16596506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Freeform 16"/>
          <p:cNvSpPr/>
          <p:nvPr/>
        </p:nvSpPr>
        <p:spPr>
          <a:xfrm>
            <a:off x="17259300" y="-971659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7" name="TextBox 17"/>
          <p:cNvSpPr txBox="1"/>
          <p:nvPr/>
        </p:nvSpPr>
        <p:spPr>
          <a:xfrm>
            <a:off x="1300084" y="2456755"/>
            <a:ext cx="10014901" cy="4400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99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materiaal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werkschrift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lesboek (dubbelzijdig)</a:t>
            </a: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99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4 onderdelen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taalbeschouwing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schrijven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lezen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spreken/luisteren</a:t>
            </a:r>
          </a:p>
        </p:txBody>
      </p:sp>
      <p:sp>
        <p:nvSpPr>
          <p:cNvPr id="18" name="Freeform 18"/>
          <p:cNvSpPr/>
          <p:nvPr/>
        </p:nvSpPr>
        <p:spPr>
          <a:xfrm>
            <a:off x="6307535" y="3917926"/>
            <a:ext cx="2774273" cy="3630165"/>
          </a:xfrm>
          <a:custGeom>
            <a:avLst/>
            <a:gdLst/>
            <a:ahLst/>
            <a:cxnLst/>
            <a:rect l="l" t="t" r="r" b="b"/>
            <a:pathLst>
              <a:path w="2774273" h="3630165">
                <a:moveTo>
                  <a:pt x="0" y="0"/>
                </a:moveTo>
                <a:lnTo>
                  <a:pt x="2774272" y="0"/>
                </a:lnTo>
                <a:lnTo>
                  <a:pt x="2774272" y="3630166"/>
                </a:lnTo>
                <a:lnTo>
                  <a:pt x="0" y="363016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9" name="Freeform 19"/>
          <p:cNvSpPr/>
          <p:nvPr/>
        </p:nvSpPr>
        <p:spPr>
          <a:xfrm>
            <a:off x="9081807" y="3860800"/>
            <a:ext cx="2660062" cy="3744419"/>
          </a:xfrm>
          <a:custGeom>
            <a:avLst/>
            <a:gdLst/>
            <a:ahLst/>
            <a:cxnLst/>
            <a:rect l="l" t="t" r="r" b="b"/>
            <a:pathLst>
              <a:path w="2660062" h="3744419">
                <a:moveTo>
                  <a:pt x="0" y="0"/>
                </a:moveTo>
                <a:lnTo>
                  <a:pt x="2660063" y="0"/>
                </a:lnTo>
                <a:lnTo>
                  <a:pt x="2660063" y="3744418"/>
                </a:lnTo>
                <a:lnTo>
                  <a:pt x="0" y="374441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20" name="TextBox 20"/>
          <p:cNvSpPr txBox="1"/>
          <p:nvPr/>
        </p:nvSpPr>
        <p:spPr>
          <a:xfrm>
            <a:off x="12086507" y="2421940"/>
            <a:ext cx="10014901" cy="264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99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materiaal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werkschrift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soms woordkaartjes</a:t>
            </a: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300084" y="7095810"/>
            <a:ext cx="14146660" cy="291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99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opbouw</a:t>
            </a:r>
            <a:r>
              <a:rPr lang="en-US" sz="3599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thema:</a:t>
            </a: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 ‘</a:t>
            </a:r>
            <a:r>
              <a:rPr lang="en-US" sz="3599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gewone</a:t>
            </a: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’ lessen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 </a:t>
            </a:r>
            <a:r>
              <a:rPr lang="en-US" sz="3599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herhalingslessen</a:t>
            </a: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 à 2 </a:t>
            </a:r>
            <a:r>
              <a:rPr lang="en-US" sz="3599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toetsen</a:t>
            </a: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(</a:t>
            </a:r>
            <a:r>
              <a:rPr lang="en-US" sz="3599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soms</a:t>
            </a: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onvoorbereid</a:t>
            </a: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)</a:t>
            </a:r>
          </a:p>
          <a:p>
            <a:pPr algn="just">
              <a:lnSpc>
                <a:spcPts val="1552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086507" y="7055452"/>
            <a:ext cx="14146660" cy="2838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99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opbouw</a:t>
            </a:r>
            <a:r>
              <a:rPr lang="en-US" sz="3599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599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thema</a:t>
            </a:r>
            <a:r>
              <a:rPr lang="en-US" sz="3599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:</a:t>
            </a: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6 ‘</a:t>
            </a:r>
            <a:r>
              <a:rPr lang="en-US" sz="3599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gewone</a:t>
            </a: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’ lessen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 </a:t>
            </a:r>
            <a:r>
              <a:rPr lang="en-US" sz="3599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herhalingslessen</a:t>
            </a: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 </a:t>
            </a:r>
            <a:r>
              <a:rPr lang="en-US" sz="3599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toets</a:t>
            </a: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1552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Freeform 3"/>
          <p:cNvSpPr/>
          <p:nvPr/>
        </p:nvSpPr>
        <p:spPr>
          <a:xfrm>
            <a:off x="-2329398" y="901798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4" name="Freeform 4"/>
          <p:cNvSpPr/>
          <p:nvPr/>
        </p:nvSpPr>
        <p:spPr>
          <a:xfrm>
            <a:off x="5847044" y="9882374"/>
            <a:ext cx="3296956" cy="809253"/>
          </a:xfrm>
          <a:custGeom>
            <a:avLst/>
            <a:gdLst/>
            <a:ahLst/>
            <a:cxnLst/>
            <a:rect l="l" t="t" r="r" b="b"/>
            <a:pathLst>
              <a:path w="3296956" h="809253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14494772" y="9017983"/>
            <a:ext cx="4427843" cy="3481392"/>
          </a:xfrm>
          <a:custGeom>
            <a:avLst/>
            <a:gdLst/>
            <a:ahLst/>
            <a:cxnLst/>
            <a:rect l="l" t="t" r="r" b="b"/>
            <a:pathLst>
              <a:path w="4427843" h="3481392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-763398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12801533" y="-3053980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7495522" y="-3297794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>
            <a:off x="4861154" y="-2102294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17494810" y="2371030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/>
          <p:cNvSpPr/>
          <p:nvPr/>
        </p:nvSpPr>
        <p:spPr>
          <a:xfrm>
            <a:off x="2570549" y="949682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 rot="-5282649">
            <a:off x="16596506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/>
          <p:cNvSpPr/>
          <p:nvPr/>
        </p:nvSpPr>
        <p:spPr>
          <a:xfrm>
            <a:off x="17259300" y="-971659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Freeform 16"/>
          <p:cNvSpPr/>
          <p:nvPr/>
        </p:nvSpPr>
        <p:spPr>
          <a:xfrm>
            <a:off x="2250958" y="3688912"/>
            <a:ext cx="1299157" cy="1660778"/>
          </a:xfrm>
          <a:custGeom>
            <a:avLst/>
            <a:gdLst/>
            <a:ahLst/>
            <a:cxnLst/>
            <a:rect l="l" t="t" r="r" b="b"/>
            <a:pathLst>
              <a:path w="1299157" h="1660778">
                <a:moveTo>
                  <a:pt x="0" y="0"/>
                </a:moveTo>
                <a:lnTo>
                  <a:pt x="1299157" y="0"/>
                </a:lnTo>
                <a:lnTo>
                  <a:pt x="1299157" y="1660778"/>
                </a:lnTo>
                <a:lnTo>
                  <a:pt x="0" y="166077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7" name="TextBox 17"/>
          <p:cNvSpPr txBox="1"/>
          <p:nvPr/>
        </p:nvSpPr>
        <p:spPr>
          <a:xfrm>
            <a:off x="2250957" y="1725363"/>
            <a:ext cx="12974549" cy="73357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59"/>
              </a:lnSpc>
              <a:spcBef>
                <a:spcPct val="0"/>
              </a:spcBef>
            </a:pP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Differentiatie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: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niet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elke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ll.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maakt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elke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oefening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!</a:t>
            </a:r>
          </a:p>
          <a:p>
            <a:pPr algn="l">
              <a:lnSpc>
                <a:spcPts val="4859"/>
              </a:lnSpc>
              <a:spcBef>
                <a:spcPct val="0"/>
              </a:spcBef>
            </a:pPr>
            <a:endParaRPr lang="en-US" sz="3599" spc="21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4859"/>
              </a:lnSpc>
              <a:spcBef>
                <a:spcPct val="0"/>
              </a:spcBef>
            </a:pPr>
            <a:r>
              <a:rPr lang="en-US" sz="3599" spc="215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kernoefeningen</a:t>
            </a:r>
            <a:r>
              <a:rPr lang="en-US" sz="3599" spc="215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van de les </a:t>
            </a:r>
          </a:p>
          <a:p>
            <a:pPr algn="l">
              <a:lnSpc>
                <a:spcPts val="4859"/>
              </a:lnSpc>
              <a:spcBef>
                <a:spcPct val="0"/>
              </a:spcBef>
            </a:pP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     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weer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=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leerstof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die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gekend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moet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zijn</a:t>
            </a:r>
            <a:endParaRPr lang="en-US" sz="3599" spc="21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3509"/>
              </a:lnSpc>
              <a:spcBef>
                <a:spcPct val="0"/>
              </a:spcBef>
            </a:pPr>
            <a:endParaRPr lang="en-US" sz="3599" spc="21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4859"/>
              </a:lnSpc>
              <a:spcBef>
                <a:spcPct val="0"/>
              </a:spcBef>
            </a:pP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     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meer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=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verrrijking</a:t>
            </a:r>
            <a:endParaRPr lang="en-US" sz="3599" spc="21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4859"/>
              </a:lnSpc>
              <a:spcBef>
                <a:spcPct val="0"/>
              </a:spcBef>
            </a:pPr>
            <a:endParaRPr lang="en-US" sz="3599" spc="21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4859"/>
              </a:lnSpc>
              <a:spcBef>
                <a:spcPct val="0"/>
              </a:spcBef>
            </a:pPr>
            <a:r>
              <a:rPr lang="en-US" sz="3599" spc="215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studeren</a:t>
            </a:r>
            <a:r>
              <a:rPr lang="en-US" sz="3599" spc="215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599" spc="215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voor</a:t>
            </a:r>
            <a:r>
              <a:rPr lang="en-US" sz="3599" spc="215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599" spc="215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toets</a:t>
            </a:r>
            <a:r>
              <a:rPr lang="en-US" sz="3599" spc="215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:</a:t>
            </a:r>
          </a:p>
          <a:p>
            <a:pPr marL="777230" lvl="1" indent="-388615" algn="l">
              <a:lnSpc>
                <a:spcPts val="4859"/>
              </a:lnSpc>
              <a:buFont typeface="Arial"/>
              <a:buChar char="•"/>
            </a:pP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kernoefeningen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     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</a:p>
          <a:p>
            <a:pPr marL="777230" lvl="1" indent="-388615" algn="l">
              <a:lnSpc>
                <a:spcPts val="4859"/>
              </a:lnSpc>
              <a:buFont typeface="Arial"/>
              <a:buChar char="•"/>
            </a:pP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weeroefeningen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van de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herhalingsles</a:t>
            </a:r>
            <a:endParaRPr lang="en-US" sz="3599" spc="215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0" lvl="1" indent="-388615" algn="l">
              <a:lnSpc>
                <a:spcPts val="4859"/>
              </a:lnSpc>
              <a:buFont typeface="Arial"/>
              <a:buChar char="•"/>
            </a:pP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filmpjes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/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oefeningen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op </a:t>
            </a: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Scoodle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Play</a:t>
            </a:r>
          </a:p>
          <a:p>
            <a:pPr marL="777230" lvl="1" indent="-388615" algn="l">
              <a:lnSpc>
                <a:spcPts val="4859"/>
              </a:lnSpc>
              <a:buFont typeface="Arial"/>
              <a:buChar char="•"/>
            </a:pPr>
            <a:r>
              <a:rPr lang="en-US" sz="3599" spc="215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huistaak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(</a:t>
            </a:r>
            <a:r>
              <a:rPr lang="en-US" sz="3599" spc="215" dirty="0" err="1">
                <a:solidFill>
                  <a:srgbClr val="000000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aangeduid</a:t>
            </a:r>
            <a:r>
              <a:rPr lang="en-US" sz="3599" spc="215" dirty="0">
                <a:solidFill>
                  <a:srgbClr val="000000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 in </a:t>
            </a:r>
            <a:r>
              <a:rPr lang="en-US" sz="3599" spc="215" dirty="0" err="1">
                <a:solidFill>
                  <a:srgbClr val="000000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fluo</a:t>
            </a:r>
            <a:r>
              <a:rPr lang="en-US" sz="3599" spc="215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)</a:t>
            </a:r>
          </a:p>
        </p:txBody>
      </p:sp>
      <p:sp>
        <p:nvSpPr>
          <p:cNvPr id="18" name="Freeform 18"/>
          <p:cNvSpPr/>
          <p:nvPr/>
        </p:nvSpPr>
        <p:spPr>
          <a:xfrm>
            <a:off x="6828206" y="6454128"/>
            <a:ext cx="667315" cy="667315"/>
          </a:xfrm>
          <a:custGeom>
            <a:avLst/>
            <a:gdLst/>
            <a:ahLst/>
            <a:cxnLst/>
            <a:rect l="l" t="t" r="r" b="b"/>
            <a:pathLst>
              <a:path w="667315" h="667315">
                <a:moveTo>
                  <a:pt x="0" y="0"/>
                </a:moveTo>
                <a:lnTo>
                  <a:pt x="667316" y="0"/>
                </a:lnTo>
                <a:lnTo>
                  <a:pt x="667316" y="667315"/>
                </a:lnTo>
                <a:lnTo>
                  <a:pt x="0" y="667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9" name="Freeform 19"/>
          <p:cNvSpPr/>
          <p:nvPr/>
        </p:nvSpPr>
        <p:spPr>
          <a:xfrm>
            <a:off x="8562410" y="6396978"/>
            <a:ext cx="667315" cy="667315"/>
          </a:xfrm>
          <a:custGeom>
            <a:avLst/>
            <a:gdLst/>
            <a:ahLst/>
            <a:cxnLst/>
            <a:rect l="l" t="t" r="r" b="b"/>
            <a:pathLst>
              <a:path w="667315" h="667315">
                <a:moveTo>
                  <a:pt x="0" y="0"/>
                </a:moveTo>
                <a:lnTo>
                  <a:pt x="667315" y="0"/>
                </a:lnTo>
                <a:lnTo>
                  <a:pt x="667315" y="667315"/>
                </a:lnTo>
                <a:lnTo>
                  <a:pt x="0" y="667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21" name="Freeform 18">
            <a:extLst>
              <a:ext uri="{FF2B5EF4-FFF2-40B4-BE49-F238E27FC236}">
                <a16:creationId xmlns:a16="http://schemas.microsoft.com/office/drawing/2014/main" id="{444FDA62-5586-92C2-0B2A-16344294D781}"/>
              </a:ext>
            </a:extLst>
          </p:cNvPr>
          <p:cNvSpPr/>
          <p:nvPr/>
        </p:nvSpPr>
        <p:spPr>
          <a:xfrm>
            <a:off x="14338838" y="5430711"/>
            <a:ext cx="2774273" cy="3630165"/>
          </a:xfrm>
          <a:custGeom>
            <a:avLst/>
            <a:gdLst/>
            <a:ahLst/>
            <a:cxnLst/>
            <a:rect l="l" t="t" r="r" b="b"/>
            <a:pathLst>
              <a:path w="2774273" h="3630165">
                <a:moveTo>
                  <a:pt x="0" y="0"/>
                </a:moveTo>
                <a:lnTo>
                  <a:pt x="2774272" y="0"/>
                </a:lnTo>
                <a:lnTo>
                  <a:pt x="2774272" y="3630166"/>
                </a:lnTo>
                <a:lnTo>
                  <a:pt x="0" y="363016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23" name="Freeform 19">
            <a:extLst>
              <a:ext uri="{FF2B5EF4-FFF2-40B4-BE49-F238E27FC236}">
                <a16:creationId xmlns:a16="http://schemas.microsoft.com/office/drawing/2014/main" id="{B5166664-461F-3B88-9796-3C32B8E80566}"/>
              </a:ext>
            </a:extLst>
          </p:cNvPr>
          <p:cNvSpPr/>
          <p:nvPr/>
        </p:nvSpPr>
        <p:spPr>
          <a:xfrm>
            <a:off x="14289467" y="1399081"/>
            <a:ext cx="2660062" cy="3744419"/>
          </a:xfrm>
          <a:custGeom>
            <a:avLst/>
            <a:gdLst/>
            <a:ahLst/>
            <a:cxnLst/>
            <a:rect l="l" t="t" r="r" b="b"/>
            <a:pathLst>
              <a:path w="2660062" h="3744419">
                <a:moveTo>
                  <a:pt x="0" y="0"/>
                </a:moveTo>
                <a:lnTo>
                  <a:pt x="2660063" y="0"/>
                </a:lnTo>
                <a:lnTo>
                  <a:pt x="2660063" y="3744418"/>
                </a:lnTo>
                <a:lnTo>
                  <a:pt x="0" y="3744418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TextBox 3"/>
          <p:cNvSpPr txBox="1"/>
          <p:nvPr/>
        </p:nvSpPr>
        <p:spPr>
          <a:xfrm>
            <a:off x="5237545" y="890185"/>
            <a:ext cx="7315066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LEZEN</a:t>
            </a:r>
          </a:p>
        </p:txBody>
      </p:sp>
      <p:sp>
        <p:nvSpPr>
          <p:cNvPr id="4" name="Freeform 4"/>
          <p:cNvSpPr/>
          <p:nvPr/>
        </p:nvSpPr>
        <p:spPr>
          <a:xfrm>
            <a:off x="-2329398" y="901798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5847044" y="9882374"/>
            <a:ext cx="3296956" cy="809253"/>
          </a:xfrm>
          <a:custGeom>
            <a:avLst/>
            <a:gdLst/>
            <a:ahLst/>
            <a:cxnLst/>
            <a:rect l="l" t="t" r="r" b="b"/>
            <a:pathLst>
              <a:path w="3296956" h="809253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14494772" y="9017983"/>
            <a:ext cx="4427843" cy="3481392"/>
          </a:xfrm>
          <a:custGeom>
            <a:avLst/>
            <a:gdLst/>
            <a:ahLst/>
            <a:cxnLst/>
            <a:rect l="l" t="t" r="r" b="b"/>
            <a:pathLst>
              <a:path w="4427843" h="3481392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-763398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12801533" y="-3053980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>
            <a:off x="7495522" y="-3297794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4861154" y="-2102294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/>
          <p:cNvSpPr/>
          <p:nvPr/>
        </p:nvSpPr>
        <p:spPr>
          <a:xfrm>
            <a:off x="17494810" y="2371030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>
            <a:off x="2570549" y="949682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/>
          <p:cNvSpPr/>
          <p:nvPr/>
        </p:nvSpPr>
        <p:spPr>
          <a:xfrm rot="-5282649">
            <a:off x="16596506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Freeform 16"/>
          <p:cNvSpPr/>
          <p:nvPr/>
        </p:nvSpPr>
        <p:spPr>
          <a:xfrm>
            <a:off x="17259300" y="-971659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7" name="TextBox 17"/>
          <p:cNvSpPr txBox="1"/>
          <p:nvPr/>
        </p:nvSpPr>
        <p:spPr>
          <a:xfrm>
            <a:off x="1632941" y="2727901"/>
            <a:ext cx="15022118" cy="4956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norm: </a:t>
            </a:r>
          </a:p>
          <a:p>
            <a:pPr algn="just">
              <a:lnSpc>
                <a:spcPts val="3491"/>
              </a:lnSpc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eind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4de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leerjaar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E6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beheerst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!</a:t>
            </a: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In de </a:t>
            </a: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klas</a:t>
            </a: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: 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 x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technisch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lezen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per thema</a:t>
            </a: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Thuis</a:t>
            </a: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: 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huiswerk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lezen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niet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te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lang,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wel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regelmatig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(15 min.)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controle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=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belangrijk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!</a:t>
            </a:r>
          </a:p>
        </p:txBody>
      </p:sp>
      <p:sp>
        <p:nvSpPr>
          <p:cNvPr id="18" name="Freeform 18"/>
          <p:cNvSpPr/>
          <p:nvPr/>
        </p:nvSpPr>
        <p:spPr>
          <a:xfrm>
            <a:off x="11993819" y="4705808"/>
            <a:ext cx="4714875" cy="4114800"/>
          </a:xfrm>
          <a:custGeom>
            <a:avLst/>
            <a:gdLst/>
            <a:ahLst/>
            <a:cxnLst/>
            <a:rect l="l" t="t" r="r" b="b"/>
            <a:pathLst>
              <a:path w="4714875" h="4114800">
                <a:moveTo>
                  <a:pt x="0" y="0"/>
                </a:moveTo>
                <a:lnTo>
                  <a:pt x="4714875" y="0"/>
                </a:lnTo>
                <a:lnTo>
                  <a:pt x="4714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TextBox 3"/>
          <p:cNvSpPr txBox="1"/>
          <p:nvPr/>
        </p:nvSpPr>
        <p:spPr>
          <a:xfrm>
            <a:off x="5237545" y="890185"/>
            <a:ext cx="7315066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WO</a:t>
            </a:r>
          </a:p>
        </p:txBody>
      </p:sp>
      <p:sp>
        <p:nvSpPr>
          <p:cNvPr id="4" name="Freeform 4"/>
          <p:cNvSpPr/>
          <p:nvPr/>
        </p:nvSpPr>
        <p:spPr>
          <a:xfrm>
            <a:off x="-2329398" y="901798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5847044" y="9882374"/>
            <a:ext cx="3296956" cy="809253"/>
          </a:xfrm>
          <a:custGeom>
            <a:avLst/>
            <a:gdLst/>
            <a:ahLst/>
            <a:cxnLst/>
            <a:rect l="l" t="t" r="r" b="b"/>
            <a:pathLst>
              <a:path w="3296956" h="809253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14494772" y="9017983"/>
            <a:ext cx="4427843" cy="3481392"/>
          </a:xfrm>
          <a:custGeom>
            <a:avLst/>
            <a:gdLst/>
            <a:ahLst/>
            <a:cxnLst/>
            <a:rect l="l" t="t" r="r" b="b"/>
            <a:pathLst>
              <a:path w="4427843" h="3481392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-763398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12801533" y="-3053980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>
            <a:off x="7495522" y="-3297794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4861154" y="-2102294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/>
          <p:cNvSpPr/>
          <p:nvPr/>
        </p:nvSpPr>
        <p:spPr>
          <a:xfrm>
            <a:off x="17494810" y="2371030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>
            <a:off x="2570549" y="949682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/>
          <p:cNvSpPr/>
          <p:nvPr/>
        </p:nvSpPr>
        <p:spPr>
          <a:xfrm rot="-5282649">
            <a:off x="16596506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Freeform 16"/>
          <p:cNvSpPr/>
          <p:nvPr/>
        </p:nvSpPr>
        <p:spPr>
          <a:xfrm>
            <a:off x="17259300" y="-971659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7" name="TextBox 17"/>
          <p:cNvSpPr txBox="1"/>
          <p:nvPr/>
        </p:nvSpPr>
        <p:spPr>
          <a:xfrm>
            <a:off x="1632941" y="3823276"/>
            <a:ext cx="15022118" cy="4059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materiaal</a:t>
            </a:r>
            <a:endParaRPr lang="en-US" sz="3599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werkboekje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per thema</a:t>
            </a: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nadruk</a:t>
            </a: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op ‘</a:t>
            </a: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leren</a:t>
            </a: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leren</a:t>
            </a: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’ </a:t>
            </a: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en</a:t>
            </a: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samenwerken</a:t>
            </a:r>
            <a:endParaRPr lang="en-US" sz="3599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kleinere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lessen          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overhoring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Thematoets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Voorbereiden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in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huiswerkschrift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spreekoefeningen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5640658" y="5686207"/>
            <a:ext cx="1002820" cy="303353"/>
          </a:xfrm>
          <a:custGeom>
            <a:avLst/>
            <a:gdLst/>
            <a:ahLst/>
            <a:cxnLst/>
            <a:rect l="l" t="t" r="r" b="b"/>
            <a:pathLst>
              <a:path w="1002820" h="303353">
                <a:moveTo>
                  <a:pt x="0" y="0"/>
                </a:moveTo>
                <a:lnTo>
                  <a:pt x="1002820" y="0"/>
                </a:lnTo>
                <a:lnTo>
                  <a:pt x="1002820" y="303353"/>
                </a:lnTo>
                <a:lnTo>
                  <a:pt x="0" y="3033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9" name="Freeform 19"/>
          <p:cNvSpPr/>
          <p:nvPr/>
        </p:nvSpPr>
        <p:spPr>
          <a:xfrm>
            <a:off x="11427217" y="3105248"/>
            <a:ext cx="5227842" cy="4874962"/>
          </a:xfrm>
          <a:custGeom>
            <a:avLst/>
            <a:gdLst/>
            <a:ahLst/>
            <a:cxnLst/>
            <a:rect l="l" t="t" r="r" b="b"/>
            <a:pathLst>
              <a:path w="5227842" h="4874962">
                <a:moveTo>
                  <a:pt x="0" y="0"/>
                </a:moveTo>
                <a:lnTo>
                  <a:pt x="5227842" y="0"/>
                </a:lnTo>
                <a:lnTo>
                  <a:pt x="5227842" y="4874962"/>
                </a:lnTo>
                <a:lnTo>
                  <a:pt x="0" y="487496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TextBox 3"/>
          <p:cNvSpPr txBox="1"/>
          <p:nvPr/>
        </p:nvSpPr>
        <p:spPr>
          <a:xfrm>
            <a:off x="2195148" y="1898715"/>
            <a:ext cx="7315066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BEWEGING</a:t>
            </a:r>
          </a:p>
        </p:txBody>
      </p:sp>
      <p:sp>
        <p:nvSpPr>
          <p:cNvPr id="4" name="Freeform 4"/>
          <p:cNvSpPr/>
          <p:nvPr/>
        </p:nvSpPr>
        <p:spPr>
          <a:xfrm>
            <a:off x="-2329398" y="901798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5847044" y="9882374"/>
            <a:ext cx="3296956" cy="809253"/>
          </a:xfrm>
          <a:custGeom>
            <a:avLst/>
            <a:gdLst/>
            <a:ahLst/>
            <a:cxnLst/>
            <a:rect l="l" t="t" r="r" b="b"/>
            <a:pathLst>
              <a:path w="3296956" h="809253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-763398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12801533" y="-3053980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7495522" y="-3297794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>
            <a:off x="4861154" y="-2102294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>
            <a:off x="2570549" y="949682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17259300" y="-971659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TextBox 13"/>
          <p:cNvSpPr txBox="1"/>
          <p:nvPr/>
        </p:nvSpPr>
        <p:spPr>
          <a:xfrm>
            <a:off x="1632941" y="5033511"/>
            <a:ext cx="15022118" cy="3608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50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meester</a:t>
            </a:r>
            <a:r>
              <a:rPr lang="en-US" sz="355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Sander </a:t>
            </a:r>
            <a:endParaRPr lang="en-US" sz="3550" dirty="0">
              <a:solidFill>
                <a:srgbClr val="000000"/>
              </a:solidFill>
              <a:latin typeface="DM Sans Bold"/>
              <a:ea typeface="DM Sans Bold"/>
              <a:cs typeface="DM Sans Bold"/>
            </a:endParaRP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dinsdag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 +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donderdag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zwemmen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in de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tweede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helft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van het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schooljaar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(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juf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Kim)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50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niet</a:t>
            </a:r>
            <a:r>
              <a:rPr lang="en-US" sz="355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deelnemen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: 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briefje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ouders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langdurig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niet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sporten</a:t>
            </a: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: </a:t>
            </a:r>
            <a:r>
              <a:rPr lang="en-US" sz="3550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doktersbriefje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14" name="Freeform 14"/>
          <p:cNvSpPr/>
          <p:nvPr/>
        </p:nvSpPr>
        <p:spPr>
          <a:xfrm flipH="1">
            <a:off x="10429875" y="4020145"/>
            <a:ext cx="7858125" cy="6266855"/>
          </a:xfrm>
          <a:custGeom>
            <a:avLst/>
            <a:gdLst/>
            <a:ahLst/>
            <a:cxnLst/>
            <a:rect l="l" t="t" r="r" b="b"/>
            <a:pathLst>
              <a:path w="7858125" h="6266855">
                <a:moveTo>
                  <a:pt x="7858125" y="0"/>
                </a:moveTo>
                <a:lnTo>
                  <a:pt x="0" y="0"/>
                </a:lnTo>
                <a:lnTo>
                  <a:pt x="0" y="6266855"/>
                </a:lnTo>
                <a:lnTo>
                  <a:pt x="7858125" y="6266855"/>
                </a:lnTo>
                <a:lnTo>
                  <a:pt x="785812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D85669D-D86B-0608-DFED-801DC7BCC02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67364" y="523876"/>
            <a:ext cx="7028329" cy="510427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TextBox 3"/>
          <p:cNvSpPr txBox="1"/>
          <p:nvPr/>
        </p:nvSpPr>
        <p:spPr>
          <a:xfrm>
            <a:off x="5237545" y="890185"/>
            <a:ext cx="7315066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GODSDIENST</a:t>
            </a:r>
          </a:p>
        </p:txBody>
      </p:sp>
      <p:sp>
        <p:nvSpPr>
          <p:cNvPr id="4" name="Freeform 4"/>
          <p:cNvSpPr/>
          <p:nvPr/>
        </p:nvSpPr>
        <p:spPr>
          <a:xfrm>
            <a:off x="-2329398" y="901798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5847044" y="9882374"/>
            <a:ext cx="3296956" cy="809253"/>
          </a:xfrm>
          <a:custGeom>
            <a:avLst/>
            <a:gdLst/>
            <a:ahLst/>
            <a:cxnLst/>
            <a:rect l="l" t="t" r="r" b="b"/>
            <a:pathLst>
              <a:path w="3296956" h="809253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14494772" y="9017983"/>
            <a:ext cx="4427843" cy="3481392"/>
          </a:xfrm>
          <a:custGeom>
            <a:avLst/>
            <a:gdLst/>
            <a:ahLst/>
            <a:cxnLst/>
            <a:rect l="l" t="t" r="r" b="b"/>
            <a:pathLst>
              <a:path w="4427843" h="3481392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-763398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12801533" y="-3053980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>
            <a:off x="7495522" y="-3297794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4861154" y="-2102294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/>
          <p:cNvSpPr/>
          <p:nvPr/>
        </p:nvSpPr>
        <p:spPr>
          <a:xfrm>
            <a:off x="17494810" y="2371030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>
            <a:off x="2570549" y="949682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/>
          <p:cNvSpPr/>
          <p:nvPr/>
        </p:nvSpPr>
        <p:spPr>
          <a:xfrm rot="-5282649">
            <a:off x="16596506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Freeform 16"/>
          <p:cNvSpPr/>
          <p:nvPr/>
        </p:nvSpPr>
        <p:spPr>
          <a:xfrm>
            <a:off x="17259300" y="-971659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7" name="TextBox 17"/>
          <p:cNvSpPr txBox="1"/>
          <p:nvPr/>
        </p:nvSpPr>
        <p:spPr>
          <a:xfrm>
            <a:off x="1384019" y="2456755"/>
            <a:ext cx="15022118" cy="1366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toestmomenten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: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december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+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juni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388619" lvl="1"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soms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blad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als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les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uit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werkboek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0" name="Afbeelding 19" descr="Tuin van Heden.nu - VAN IN">
            <a:extLst>
              <a:ext uri="{FF2B5EF4-FFF2-40B4-BE49-F238E27FC236}">
                <a16:creationId xmlns:a16="http://schemas.microsoft.com/office/drawing/2014/main" id="{412F0FAE-1C79-B147-DF3E-AA300ECDD0E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388572" y="2590352"/>
            <a:ext cx="4076269" cy="577199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91F3B-70A6-B376-C78B-739B5624A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50FD47F-93C9-7FE2-1D5A-94ECD8AC1433}"/>
              </a:ext>
            </a:extLst>
          </p:cNvPr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ADFA7DF-4D26-813D-892C-B51309411CD7}"/>
              </a:ext>
            </a:extLst>
          </p:cNvPr>
          <p:cNvSpPr/>
          <p:nvPr/>
        </p:nvSpPr>
        <p:spPr>
          <a:xfrm>
            <a:off x="-2329398" y="901798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6E721CF-7AE6-FA4C-A101-0432C1A8B44A}"/>
              </a:ext>
            </a:extLst>
          </p:cNvPr>
          <p:cNvSpPr/>
          <p:nvPr/>
        </p:nvSpPr>
        <p:spPr>
          <a:xfrm>
            <a:off x="5847044" y="9882374"/>
            <a:ext cx="3296956" cy="809253"/>
          </a:xfrm>
          <a:custGeom>
            <a:avLst/>
            <a:gdLst/>
            <a:ahLst/>
            <a:cxnLst/>
            <a:rect l="l" t="t" r="r" b="b"/>
            <a:pathLst>
              <a:path w="3296956" h="809253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BE82153-0F3E-BF05-CFFE-F654286B8165}"/>
              </a:ext>
            </a:extLst>
          </p:cNvPr>
          <p:cNvSpPr/>
          <p:nvPr/>
        </p:nvSpPr>
        <p:spPr>
          <a:xfrm>
            <a:off x="14494772" y="9017983"/>
            <a:ext cx="4427843" cy="3481392"/>
          </a:xfrm>
          <a:custGeom>
            <a:avLst/>
            <a:gdLst/>
            <a:ahLst/>
            <a:cxnLst/>
            <a:rect l="l" t="t" r="r" b="b"/>
            <a:pathLst>
              <a:path w="4427843" h="3481392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EE338E2-81EB-333E-06BF-67B1CF10BED0}"/>
              </a:ext>
            </a:extLst>
          </p:cNvPr>
          <p:cNvSpPr/>
          <p:nvPr/>
        </p:nvSpPr>
        <p:spPr>
          <a:xfrm>
            <a:off x="-763398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6CEFF90-8D12-62B8-8BC7-CCF094D1B5E5}"/>
              </a:ext>
            </a:extLst>
          </p:cNvPr>
          <p:cNvSpPr/>
          <p:nvPr/>
        </p:nvSpPr>
        <p:spPr>
          <a:xfrm>
            <a:off x="12801533" y="-3053980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DB376AB-EA30-298C-E25B-55D828E19DD9}"/>
              </a:ext>
            </a:extLst>
          </p:cNvPr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FB9C5FB-C6EB-4982-400F-161F6864CB43}"/>
              </a:ext>
            </a:extLst>
          </p:cNvPr>
          <p:cNvSpPr/>
          <p:nvPr/>
        </p:nvSpPr>
        <p:spPr>
          <a:xfrm>
            <a:off x="7495522" y="-3297794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E8458076-3CD8-2951-BFD3-21394A48F21E}"/>
              </a:ext>
            </a:extLst>
          </p:cNvPr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800DF797-13CA-19FA-B4F2-978B37D8B1FA}"/>
              </a:ext>
            </a:extLst>
          </p:cNvPr>
          <p:cNvSpPr/>
          <p:nvPr/>
        </p:nvSpPr>
        <p:spPr>
          <a:xfrm>
            <a:off x="4861154" y="-2102294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9748BFAD-2A8A-E7E8-9601-C0EE34C012E3}"/>
              </a:ext>
            </a:extLst>
          </p:cNvPr>
          <p:cNvSpPr/>
          <p:nvPr/>
        </p:nvSpPr>
        <p:spPr>
          <a:xfrm>
            <a:off x="17494810" y="2371030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55EB3363-48BA-43F9-80E1-D7DF2F85E11E}"/>
              </a:ext>
            </a:extLst>
          </p:cNvPr>
          <p:cNvSpPr/>
          <p:nvPr/>
        </p:nvSpPr>
        <p:spPr>
          <a:xfrm>
            <a:off x="2570549" y="949682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EC728BC9-8EEF-624F-3FA5-F57A9AE06204}"/>
              </a:ext>
            </a:extLst>
          </p:cNvPr>
          <p:cNvSpPr/>
          <p:nvPr/>
        </p:nvSpPr>
        <p:spPr>
          <a:xfrm rot="-5282649">
            <a:off x="16596506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70966C26-013F-95CE-4335-B5DC66346403}"/>
              </a:ext>
            </a:extLst>
          </p:cNvPr>
          <p:cNvSpPr/>
          <p:nvPr/>
        </p:nvSpPr>
        <p:spPr>
          <a:xfrm>
            <a:off x="17259300" y="-971659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94D8962F-8426-F3FD-EF0A-065AAD6CB9BD}"/>
              </a:ext>
            </a:extLst>
          </p:cNvPr>
          <p:cNvSpPr txBox="1"/>
          <p:nvPr/>
        </p:nvSpPr>
        <p:spPr>
          <a:xfrm>
            <a:off x="2686554" y="1215831"/>
            <a:ext cx="12712296" cy="1177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MUZISCHE VORMING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5202EBB5-6363-5671-4F4E-675467A03040}"/>
              </a:ext>
            </a:extLst>
          </p:cNvPr>
          <p:cNvSpPr txBox="1"/>
          <p:nvPr/>
        </p:nvSpPr>
        <p:spPr>
          <a:xfrm>
            <a:off x="1632940" y="3158734"/>
            <a:ext cx="15022118" cy="3524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4 </a:t>
            </a: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onderdelen</a:t>
            </a:r>
            <a:endParaRPr lang="en-US" sz="3599" dirty="0">
              <a:solidFill>
                <a:srgbClr val="00000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beeld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bewegingsexpressie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dramatisch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spel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muzikale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opvoeding</a:t>
            </a: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materiaal</a:t>
            </a: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nodig</a:t>
            </a:r>
            <a:r>
              <a:rPr lang="en-US" sz="3599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? </a:t>
            </a:r>
          </a:p>
          <a:p>
            <a:pPr marL="777237" lvl="1" indent="-388618" algn="just">
              <a:lnSpc>
                <a:spcPts val="3491"/>
              </a:lnSpc>
              <a:buFont typeface="Arial"/>
              <a:buChar char="•"/>
            </a:pP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 week op </a:t>
            </a:r>
            <a:r>
              <a:rPr lang="en-US" sz="3599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voorhand</a:t>
            </a:r>
            <a:r>
              <a:rPr lang="en-US" sz="3599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in het agenda</a:t>
            </a:r>
          </a:p>
        </p:txBody>
      </p:sp>
    </p:spTree>
    <p:extLst>
      <p:ext uri="{BB962C8B-B14F-4D97-AF65-F5344CB8AC3E}">
        <p14:creationId xmlns:p14="http://schemas.microsoft.com/office/powerpoint/2010/main" val="808376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TextBox 3"/>
          <p:cNvSpPr txBox="1"/>
          <p:nvPr/>
        </p:nvSpPr>
        <p:spPr>
          <a:xfrm>
            <a:off x="5237545" y="890185"/>
            <a:ext cx="7315066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AGENDA</a:t>
            </a:r>
          </a:p>
        </p:txBody>
      </p:sp>
      <p:sp>
        <p:nvSpPr>
          <p:cNvPr id="4" name="Freeform 4"/>
          <p:cNvSpPr/>
          <p:nvPr/>
        </p:nvSpPr>
        <p:spPr>
          <a:xfrm>
            <a:off x="-2329398" y="901798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5847044" y="9882374"/>
            <a:ext cx="3296956" cy="809253"/>
          </a:xfrm>
          <a:custGeom>
            <a:avLst/>
            <a:gdLst/>
            <a:ahLst/>
            <a:cxnLst/>
            <a:rect l="l" t="t" r="r" b="b"/>
            <a:pathLst>
              <a:path w="3296956" h="809253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14494772" y="9017983"/>
            <a:ext cx="4427843" cy="3481392"/>
          </a:xfrm>
          <a:custGeom>
            <a:avLst/>
            <a:gdLst/>
            <a:ahLst/>
            <a:cxnLst/>
            <a:rect l="l" t="t" r="r" b="b"/>
            <a:pathLst>
              <a:path w="4427843" h="3481392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-763398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12801533" y="-3053980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>
            <a:off x="7495522" y="-3297794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4861154" y="-2102294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/>
          <p:cNvSpPr/>
          <p:nvPr/>
        </p:nvSpPr>
        <p:spPr>
          <a:xfrm>
            <a:off x="17494810" y="2371030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>
            <a:off x="2570549" y="949682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/>
          <p:cNvSpPr/>
          <p:nvPr/>
        </p:nvSpPr>
        <p:spPr>
          <a:xfrm rot="-5282649">
            <a:off x="16596506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Freeform 16"/>
          <p:cNvSpPr/>
          <p:nvPr/>
        </p:nvSpPr>
        <p:spPr>
          <a:xfrm>
            <a:off x="17259300" y="-971659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7" name="TextBox 17"/>
          <p:cNvSpPr txBox="1"/>
          <p:nvPr/>
        </p:nvSpPr>
        <p:spPr>
          <a:xfrm>
            <a:off x="1632941" y="3385126"/>
            <a:ext cx="15022118" cy="4506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ingevuld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op </a:t>
            </a: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maandag</a:t>
            </a:r>
            <a:endParaRPr lang="en-US" sz="355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soms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aangevuld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in de loop van de week. </a:t>
            </a:r>
            <a:endParaRPr lang="en-US" sz="355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graag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opvolgen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+ </a:t>
            </a: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handtekenen</a:t>
            </a:r>
            <a:endParaRPr lang="en-US" sz="355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huiswerk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u="sng" err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zelfstandig</a:t>
            </a:r>
            <a:r>
              <a:rPr lang="en-US" sz="3550" u="sng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endParaRPr lang="en-US" sz="3550" u="sng">
              <a:solidFill>
                <a:srgbClr val="000000"/>
              </a:solidFill>
              <a:latin typeface="DM Sans Bold"/>
              <a:ea typeface="DM Sans Bold"/>
              <a:cs typeface="DM Sans Bold"/>
            </a:endParaRPr>
          </a:p>
          <a:p>
            <a:pPr algn="just">
              <a:lnSpc>
                <a:spcPts val="3491"/>
              </a:lnSpc>
            </a:pP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les </a:t>
            </a: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onder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begeleiding</a:t>
            </a:r>
            <a:endParaRPr lang="en-US" sz="355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‘Leren </a:t>
            </a: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Leren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’</a:t>
            </a:r>
            <a:endParaRPr lang="en-US" sz="355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blad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met </a:t>
            </a: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stempels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in </a:t>
            </a: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grote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studeerschrift</a:t>
            </a:r>
            <a:endParaRPr lang="en-US" sz="3599" err="1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0978907" y="4650545"/>
            <a:ext cx="7315200" cy="4032504"/>
          </a:xfrm>
          <a:custGeom>
            <a:avLst/>
            <a:gdLst/>
            <a:ahLst/>
            <a:cxnLst/>
            <a:rect l="l" t="t" r="r" b="b"/>
            <a:pathLst>
              <a:path w="7315200" h="4032504">
                <a:moveTo>
                  <a:pt x="0" y="0"/>
                </a:moveTo>
                <a:lnTo>
                  <a:pt x="7315200" y="0"/>
                </a:lnTo>
                <a:lnTo>
                  <a:pt x="7315200" y="4032504"/>
                </a:lnTo>
                <a:lnTo>
                  <a:pt x="0" y="40325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8801" y="-3986188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TextBox 3"/>
          <p:cNvSpPr txBox="1"/>
          <p:nvPr/>
        </p:nvSpPr>
        <p:spPr>
          <a:xfrm>
            <a:off x="5237545" y="890185"/>
            <a:ext cx="7315066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HUISWERK</a:t>
            </a:r>
          </a:p>
        </p:txBody>
      </p:sp>
      <p:sp>
        <p:nvSpPr>
          <p:cNvPr id="4" name="Freeform 4"/>
          <p:cNvSpPr/>
          <p:nvPr/>
        </p:nvSpPr>
        <p:spPr>
          <a:xfrm>
            <a:off x="-2329398" y="901798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5847044" y="9882374"/>
            <a:ext cx="3296956" cy="809253"/>
          </a:xfrm>
          <a:custGeom>
            <a:avLst/>
            <a:gdLst/>
            <a:ahLst/>
            <a:cxnLst/>
            <a:rect l="l" t="t" r="r" b="b"/>
            <a:pathLst>
              <a:path w="3296956" h="809253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14494772" y="9017983"/>
            <a:ext cx="4427843" cy="3481392"/>
          </a:xfrm>
          <a:custGeom>
            <a:avLst/>
            <a:gdLst/>
            <a:ahLst/>
            <a:cxnLst/>
            <a:rect l="l" t="t" r="r" b="b"/>
            <a:pathLst>
              <a:path w="4427843" h="3481392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-763398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12801533" y="-3053980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>
            <a:off x="7495522" y="-3297794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4861154" y="-2102294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/>
          <p:cNvSpPr/>
          <p:nvPr/>
        </p:nvSpPr>
        <p:spPr>
          <a:xfrm>
            <a:off x="17494810" y="2371030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>
            <a:off x="2570549" y="949682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/>
          <p:cNvSpPr/>
          <p:nvPr/>
        </p:nvSpPr>
        <p:spPr>
          <a:xfrm rot="-5282649">
            <a:off x="16596506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Freeform 16"/>
          <p:cNvSpPr/>
          <p:nvPr/>
        </p:nvSpPr>
        <p:spPr>
          <a:xfrm>
            <a:off x="17259300" y="-971659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7" name="TextBox 17"/>
          <p:cNvSpPr txBox="1"/>
          <p:nvPr/>
        </p:nvSpPr>
        <p:spPr>
          <a:xfrm>
            <a:off x="1516322" y="2611328"/>
            <a:ext cx="15022118" cy="7201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1"/>
              </a:lnSpc>
            </a:pP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Enkel functioneel huiswerk - lessen (ma - di - do)</a:t>
            </a: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5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huiswerk briefje in agenda</a:t>
            </a:r>
          </a:p>
          <a:p>
            <a:pPr algn="just">
              <a:lnSpc>
                <a:spcPts val="3491"/>
              </a:lnSpc>
            </a:pPr>
            <a:endParaRPr lang="en-US" sz="3550" dirty="0">
              <a:solidFill>
                <a:srgbClr val="000000"/>
              </a:solidFill>
              <a:latin typeface="DM Sans Bold"/>
              <a:ea typeface="DM Sans Bold"/>
              <a:cs typeface="DM Sans Bold"/>
            </a:endParaRPr>
          </a:p>
          <a:p>
            <a:pPr algn="just">
              <a:lnSpc>
                <a:spcPts val="3491"/>
              </a:lnSpc>
            </a:pP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Niet in orde? 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tegen volgende dag in orde + streepje op huiswerkbriefje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2de streepje in 1 maand? 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extra taak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50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nieuwe maand = nieuw begin </a:t>
            </a:r>
            <a:endParaRPr lang="en-US" sz="3550" dirty="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3491"/>
              </a:lnSpc>
            </a:pPr>
            <a:r>
              <a:rPr lang="en-US" sz="3550" b="1" dirty="0">
                <a:latin typeface="DM Sans"/>
                <a:ea typeface="DM Sans"/>
                <a:cs typeface="DM Sans"/>
                <a:sym typeface="DM Sans"/>
              </a:rPr>
              <a:t>Stille </a:t>
            </a:r>
            <a:r>
              <a:rPr lang="en-US" sz="3550" b="1" dirty="0" err="1">
                <a:latin typeface="DM Sans"/>
                <a:ea typeface="DM Sans"/>
                <a:cs typeface="DM Sans"/>
                <a:sym typeface="DM Sans"/>
              </a:rPr>
              <a:t>studie</a:t>
            </a:r>
            <a:r>
              <a:rPr lang="en-US" sz="3550" b="1" dirty="0"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3550" dirty="0">
                <a:latin typeface="DM Sans"/>
                <a:ea typeface="DM Sans"/>
                <a:cs typeface="DM Sans"/>
                <a:sym typeface="DM Sans"/>
              </a:rPr>
              <a:t>op </a:t>
            </a:r>
            <a:r>
              <a:rPr lang="nl-NL" sz="3550" dirty="0">
                <a:latin typeface="DM Sans"/>
                <a:ea typeface="DM Sans"/>
                <a:cs typeface="DM Sans"/>
                <a:sym typeface="DM Sans"/>
              </a:rPr>
              <a:t>dinsdag van 15.30 tot 16.20u (vooraf inschrijven)</a:t>
            </a:r>
            <a:endParaRPr lang="en-US" sz="3550" dirty="0">
              <a:latin typeface="DM Sans"/>
              <a:ea typeface="DM Sans"/>
              <a:cs typeface="DM Sans"/>
            </a:endParaRPr>
          </a:p>
          <a:p>
            <a:pPr algn="just">
              <a:lnSpc>
                <a:spcPts val="3491"/>
              </a:lnSpc>
            </a:pPr>
            <a:endParaRPr lang="en-US" sz="3599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TextBox 3"/>
          <p:cNvSpPr txBox="1"/>
          <p:nvPr/>
        </p:nvSpPr>
        <p:spPr>
          <a:xfrm>
            <a:off x="2206206" y="961623"/>
            <a:ext cx="14092118" cy="1166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UITSTAPPEN 2026-2027</a:t>
            </a:r>
            <a:endParaRPr lang="en-US" sz="9000" dirty="0">
              <a:solidFill>
                <a:srgbClr val="000000"/>
              </a:solidFill>
              <a:latin typeface="DM Sans Bold"/>
              <a:ea typeface="DM Sans Bold"/>
              <a:cs typeface="DM Sans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-2329398" y="901798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5847044" y="9882374"/>
            <a:ext cx="3296956" cy="809253"/>
          </a:xfrm>
          <a:custGeom>
            <a:avLst/>
            <a:gdLst/>
            <a:ahLst/>
            <a:cxnLst/>
            <a:rect l="l" t="t" r="r" b="b"/>
            <a:pathLst>
              <a:path w="3296956" h="809253">
                <a:moveTo>
                  <a:pt x="0" y="0"/>
                </a:moveTo>
                <a:lnTo>
                  <a:pt x="3296956" y="0"/>
                </a:lnTo>
                <a:lnTo>
                  <a:pt x="3296956" y="809252"/>
                </a:lnTo>
                <a:lnTo>
                  <a:pt x="0" y="809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14494772" y="9017983"/>
            <a:ext cx="4427843" cy="3481392"/>
          </a:xfrm>
          <a:custGeom>
            <a:avLst/>
            <a:gdLst/>
            <a:ahLst/>
            <a:cxnLst/>
            <a:rect l="l" t="t" r="r" b="b"/>
            <a:pathLst>
              <a:path w="4427843" h="3481392">
                <a:moveTo>
                  <a:pt x="0" y="0"/>
                </a:moveTo>
                <a:lnTo>
                  <a:pt x="4427843" y="0"/>
                </a:lnTo>
                <a:lnTo>
                  <a:pt x="4427843" y="3481391"/>
                </a:lnTo>
                <a:lnTo>
                  <a:pt x="0" y="348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-763398" y="-1534296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7" y="0"/>
                </a:lnTo>
                <a:lnTo>
                  <a:pt x="4899947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12801533" y="-3053980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>
            <a:off x="7495522" y="-3297794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4861154" y="-2102294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/>
          <p:cNvSpPr/>
          <p:nvPr/>
        </p:nvSpPr>
        <p:spPr>
          <a:xfrm>
            <a:off x="17494810" y="2371030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>
            <a:off x="2570549" y="949682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/>
          <p:cNvSpPr/>
          <p:nvPr/>
        </p:nvSpPr>
        <p:spPr>
          <a:xfrm rot="-5282649">
            <a:off x="16596506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8" y="0"/>
                </a:lnTo>
                <a:lnTo>
                  <a:pt x="3382988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Freeform 16"/>
          <p:cNvSpPr/>
          <p:nvPr/>
        </p:nvSpPr>
        <p:spPr>
          <a:xfrm>
            <a:off x="17259300" y="-971659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9"/>
                </a:lnTo>
                <a:lnTo>
                  <a:pt x="0" y="3342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7" name="TextBox 17"/>
          <p:cNvSpPr txBox="1"/>
          <p:nvPr/>
        </p:nvSpPr>
        <p:spPr>
          <a:xfrm>
            <a:off x="1280812" y="3117552"/>
            <a:ext cx="15022118" cy="4059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schaatsen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: 11 januari 2027</a:t>
            </a:r>
            <a:endParaRPr lang="en-US" sz="355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talentklassen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: 21-23 </a:t>
            </a: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april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2027</a:t>
            </a:r>
            <a:endParaRPr lang="en-US" sz="3599" err="1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toneel: 16 </a:t>
            </a: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november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13u30</a:t>
            </a:r>
            <a:endParaRPr lang="en-US" sz="355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Bobbejaanland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: 11 </a:t>
            </a: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juni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2027</a:t>
            </a:r>
            <a:endParaRPr lang="en-US" sz="3599" err="1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  <a:p>
            <a:pPr algn="just">
              <a:lnSpc>
                <a:spcPts val="3491"/>
              </a:lnSpc>
            </a:pPr>
            <a:endParaRPr lang="en-US" sz="3599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776605" lvl="1" indent="-387985" algn="just">
              <a:lnSpc>
                <a:spcPts val="3491"/>
              </a:lnSpc>
              <a:buFont typeface="Arial"/>
              <a:buChar char="•"/>
            </a:pP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Zoo: 18 </a:t>
            </a:r>
            <a:r>
              <a:rPr lang="en-US" sz="355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juni</a:t>
            </a:r>
            <a:r>
              <a:rPr lang="en-US" sz="355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2027</a:t>
            </a:r>
            <a:endParaRPr lang="en-US" sz="3550">
              <a:solidFill>
                <a:srgbClr val="000000"/>
              </a:solidFill>
              <a:latin typeface="DM Sans"/>
              <a:ea typeface="DM Sans"/>
              <a:cs typeface="DM Sans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8895078" y="5670704"/>
            <a:ext cx="7315200" cy="2724912"/>
          </a:xfrm>
          <a:custGeom>
            <a:avLst/>
            <a:gdLst/>
            <a:ahLst/>
            <a:cxnLst/>
            <a:rect l="l" t="t" r="r" b="b"/>
            <a:pathLst>
              <a:path w="7315200" h="2724912">
                <a:moveTo>
                  <a:pt x="0" y="0"/>
                </a:moveTo>
                <a:lnTo>
                  <a:pt x="7315200" y="0"/>
                </a:lnTo>
                <a:lnTo>
                  <a:pt x="7315200" y="2724912"/>
                </a:lnTo>
                <a:lnTo>
                  <a:pt x="0" y="27249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Freeform 3"/>
          <p:cNvSpPr/>
          <p:nvPr/>
        </p:nvSpPr>
        <p:spPr>
          <a:xfrm>
            <a:off x="-2329398" y="861489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4" name="Freeform 4"/>
          <p:cNvSpPr/>
          <p:nvPr/>
        </p:nvSpPr>
        <p:spPr>
          <a:xfrm>
            <a:off x="6030709" y="9258300"/>
            <a:ext cx="3059829" cy="751049"/>
          </a:xfrm>
          <a:custGeom>
            <a:avLst/>
            <a:gdLst/>
            <a:ahLst/>
            <a:cxnLst/>
            <a:rect l="l" t="t" r="r" b="b"/>
            <a:pathLst>
              <a:path w="3059829" h="751049">
                <a:moveTo>
                  <a:pt x="0" y="0"/>
                </a:moveTo>
                <a:lnTo>
                  <a:pt x="3059829" y="0"/>
                </a:lnTo>
                <a:lnTo>
                  <a:pt x="3059829" y="751049"/>
                </a:lnTo>
                <a:lnTo>
                  <a:pt x="0" y="7510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14215205" y="8540136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-674156" y="-1072630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12686214" y="-2578193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9" name="Freeform 9"/>
          <p:cNvSpPr/>
          <p:nvPr/>
        </p:nvSpPr>
        <p:spPr>
          <a:xfrm>
            <a:off x="7409323" y="-2700100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0" name="Freeform 10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1" name="Freeform 11"/>
          <p:cNvSpPr/>
          <p:nvPr/>
        </p:nvSpPr>
        <p:spPr>
          <a:xfrm>
            <a:off x="4831481" y="-1626507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17259300" y="2262342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3" name="Freeform 13"/>
          <p:cNvSpPr/>
          <p:nvPr/>
        </p:nvSpPr>
        <p:spPr>
          <a:xfrm>
            <a:off x="2570549" y="909373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 rot="-5282649">
            <a:off x="16440369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7" y="0"/>
                </a:lnTo>
                <a:lnTo>
                  <a:pt x="3382987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5" name="Freeform 15"/>
          <p:cNvSpPr/>
          <p:nvPr/>
        </p:nvSpPr>
        <p:spPr>
          <a:xfrm>
            <a:off x="16978638" y="-642644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8"/>
                </a:lnTo>
                <a:lnTo>
                  <a:pt x="0" y="33426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Box 16"/>
          <p:cNvSpPr txBox="1"/>
          <p:nvPr/>
        </p:nvSpPr>
        <p:spPr>
          <a:xfrm>
            <a:off x="3688802" y="3824729"/>
            <a:ext cx="10910396" cy="1754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99"/>
              </a:lnSpc>
            </a:pPr>
            <a:r>
              <a:rPr lang="en-US" sz="14597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Vragen?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60641" y="6811335"/>
            <a:ext cx="8459795" cy="578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1"/>
              </a:lnSpc>
            </a:pPr>
            <a:r>
              <a:rPr lang="en-US" sz="4381" spc="-87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Nog een fijne avond!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B1C171D64B92499BA71FE8D646B9B3" ma:contentTypeVersion="13" ma:contentTypeDescription="Een nieuw document maken." ma:contentTypeScope="" ma:versionID="dd24afdeaa37e68ae649266f7c6cdccf">
  <xsd:schema xmlns:xsd="http://www.w3.org/2001/XMLSchema" xmlns:xs="http://www.w3.org/2001/XMLSchema" xmlns:p="http://schemas.microsoft.com/office/2006/metadata/properties" xmlns:ns2="f9eaa3e6-7331-4d86-b558-5d4349248566" xmlns:ns3="381e30ae-dd3c-4401-9caa-dcd6346879ce" xmlns:ns4="42e9e8cb-fc55-456c-a1a9-352355114e74" targetNamespace="http://schemas.microsoft.com/office/2006/metadata/properties" ma:root="true" ma:fieldsID="b7238c5000493aac653033dac5628f35" ns2:_="" ns3:_="" ns4:_="">
    <xsd:import namespace="f9eaa3e6-7331-4d86-b558-5d4349248566"/>
    <xsd:import namespace="381e30ae-dd3c-4401-9caa-dcd6346879ce"/>
    <xsd:import namespace="42e9e8cb-fc55-456c-a1a9-352355114e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eaa3e6-7331-4d86-b558-5d43492485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76cf6753-2cb1-4679-bbcf-51551337cb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description="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1e30ae-dd3c-4401-9caa-dcd6346879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a5db220-77ac-47f5-b894-380828af81d6}" ma:internalName="TaxCatchAll" ma:showField="CatchAllData" ma:web="381e30ae-dd3c-4401-9caa-dcd6346879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e9e8cb-fc55-456c-a1a9-352355114e7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81e30ae-dd3c-4401-9caa-dcd6346879ce" xsi:nil="true"/>
    <lcf76f155ced4ddcb4097134ff3c332f xmlns="f9eaa3e6-7331-4d86-b558-5d434924856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18C313C-6EC9-4AF8-9DBF-67F5B13B0DA2}"/>
</file>

<file path=customXml/itemProps2.xml><?xml version="1.0" encoding="utf-8"?>
<ds:datastoreItem xmlns:ds="http://schemas.openxmlformats.org/officeDocument/2006/customXml" ds:itemID="{A66DB969-8161-4056-A0D4-E674B9F4376F}"/>
</file>

<file path=customXml/itemProps3.xml><?xml version="1.0" encoding="utf-8"?>
<ds:datastoreItem xmlns:ds="http://schemas.openxmlformats.org/officeDocument/2006/customXml" ds:itemID="{B5E444E5-3696-42C5-AAD0-8DA3A70E1FCD}"/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925</Words>
  <Application>Microsoft Office PowerPoint</Application>
  <PresentationFormat>Aangepast</PresentationFormat>
  <Paragraphs>276</Paragraphs>
  <Slides>29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5" baseType="lpstr">
      <vt:lpstr>DM Sans</vt:lpstr>
      <vt:lpstr>Calibri</vt:lpstr>
      <vt:lpstr>DM Sans Bold</vt:lpstr>
      <vt:lpstr>Times New Roman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Welkom</dc:title>
  <cp:lastModifiedBy>Ann Reyns</cp:lastModifiedBy>
  <cp:revision>16</cp:revision>
  <dcterms:created xsi:type="dcterms:W3CDTF">2006-08-16T00:00:00Z</dcterms:created>
  <dcterms:modified xsi:type="dcterms:W3CDTF">2026-09-06T09:13:14Z</dcterms:modified>
  <dc:identifier>DAGPhpcJQx8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0x0101006FB1C171D64B92499BA71FE8D646B9B3</vt:lpwstr>
  </property>
</Properties>
</file>