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95" r:id="rId8"/>
    <p:sldId id="259" r:id="rId9"/>
    <p:sldId id="260" r:id="rId10"/>
    <p:sldId id="261" r:id="rId11"/>
    <p:sldId id="262" r:id="rId12"/>
    <p:sldId id="294" r:id="rId13"/>
    <p:sldId id="296" r:id="rId14"/>
    <p:sldId id="264" r:id="rId15"/>
    <p:sldId id="265" r:id="rId16"/>
    <p:sldId id="297" r:id="rId17"/>
    <p:sldId id="267" r:id="rId18"/>
    <p:sldId id="278" r:id="rId19"/>
    <p:sldId id="268" r:id="rId20"/>
    <p:sldId id="269" r:id="rId21"/>
    <p:sldId id="281" r:id="rId22"/>
    <p:sldId id="282" r:id="rId23"/>
    <p:sldId id="271" r:id="rId24"/>
    <p:sldId id="272" r:id="rId25"/>
    <p:sldId id="273" r:id="rId26"/>
    <p:sldId id="289" r:id="rId27"/>
    <p:sldId id="277" r:id="rId28"/>
    <p:sldId id="274" r:id="rId29"/>
    <p:sldId id="298" r:id="rId30"/>
    <p:sldId id="276" r:id="rId31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éronique Convents" userId="4f63ade2-ca4c-4444-966a-a128011c203a" providerId="ADAL" clId="{67D12B69-6472-48C5-8C98-AEF43628361B}"/>
    <pc:docChg chg="delSld">
      <pc:chgData name="Véronique Convents" userId="4f63ade2-ca4c-4444-966a-a128011c203a" providerId="ADAL" clId="{67D12B69-6472-48C5-8C98-AEF43628361B}" dt="2026-09-10T20:18:13.340" v="0" actId="47"/>
      <pc:docMkLst>
        <pc:docMk/>
      </pc:docMkLst>
      <pc:sldChg chg="del">
        <pc:chgData name="Véronique Convents" userId="4f63ade2-ca4c-4444-966a-a128011c203a" providerId="ADAL" clId="{67D12B69-6472-48C5-8C98-AEF43628361B}" dt="2026-09-10T20:18:13.340" v="0" actId="47"/>
        <pc:sldMkLst>
          <pc:docMk/>
          <pc:sldMk cId="2958520572" sldId="291"/>
        </pc:sldMkLst>
      </pc:sldChg>
    </pc:docChg>
  </pc:docChgLst>
  <pc:docChgLst>
    <pc:chgData name="Jelle Gerets" userId="a7011fbe-75ab-4fb5-a268-118af4e88b5e" providerId="ADAL" clId="{A8160535-86E1-4DA3-862D-977C5BFE2FD6}"/>
    <pc:docChg chg="delSld">
      <pc:chgData name="Jelle Gerets" userId="a7011fbe-75ab-4fb5-a268-118af4e88b5e" providerId="ADAL" clId="{A8160535-86E1-4DA3-862D-977C5BFE2FD6}" dt="2026-09-08T11:06:54.068" v="1" actId="4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53518-0B5B-4C98-8527-D20453FDDFAE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CB9FC-DAC7-4C7B-8578-21FF2975B05A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youtu.be/cRt5V4xuNN8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 descr="IMG_20160905_121549.jpg wordt weergegev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1508" name="AutoShape 4" descr="IMG_20160905_121549.jpg wordt weergegev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59659" y="5148610"/>
            <a:ext cx="6620272" cy="1470025"/>
          </a:xfrm>
        </p:spPr>
        <p:txBody>
          <a:bodyPr>
            <a:normAutofit/>
          </a:bodyPr>
          <a:lstStyle/>
          <a:p>
            <a:r>
              <a:rPr lang="nl-BE" sz="3600" b="0" dirty="0">
                <a:solidFill>
                  <a:srgbClr val="323232"/>
                </a:solidFill>
                <a:latin typeface="Calibri"/>
              </a:rPr>
              <a:t>Welkom in het tweede leerjaar</a:t>
            </a:r>
          </a:p>
        </p:txBody>
      </p:sp>
      <p:sp>
        <p:nvSpPr>
          <p:cNvPr id="21509" name="Rectangle 21508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21508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Afbeelding 6" descr="Virgo Maria Merksem - Toolbox">
            <a:extLst>
              <a:ext uri="{FF2B5EF4-FFF2-40B4-BE49-F238E27FC236}">
                <a16:creationId xmlns:a16="http://schemas.microsoft.com/office/drawing/2014/main" id="{FC27CF7B-9F6C-012F-D263-12080E25D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-20264"/>
            <a:ext cx="5309420" cy="53094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Een dag op school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8.15u onthaal in de klassen </a:t>
            </a:r>
          </a:p>
          <a:p>
            <a:pPr marL="0" indent="0">
              <a:buNone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   ( lln. komen zelfstandig naar de klas)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8.30u aanvang van de lessen</a:t>
            </a:r>
          </a:p>
          <a:p>
            <a:pPr marL="0" indent="0">
              <a:buNone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( Kom zeker op tijd, laatkomers storen echt de lessen! )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10.10u speeltijd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12.10u middagpauze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13.35u begin van de lessen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15.15u einde van de lesdag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3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4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Godsdienst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Verschillende thema’s: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Gevoelens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Natuur een wonder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Kerkelijke feesten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…</a:t>
            </a:r>
          </a:p>
          <a:p>
            <a:pPr>
              <a:buNone/>
            </a:pPr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sp>
        <p:nvSpPr>
          <p:cNvPr id="21506" name="AutoShape 2" descr="Afbeeldingsresultaat voor tuin van heden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21508" name="Picture 4" descr="Afbeeldingsresultaat voor tuin van heden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836712"/>
            <a:ext cx="2809875" cy="2809876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258865"/>
            <a:ext cx="2354422" cy="31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1508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510" name="Rectangle 21509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21508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21509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7C614E-E92F-9B55-4A2B-876FEB33B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73CB47-798B-07FD-A8E8-CB7AC025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wiskunde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CCFFE59-6942-AEF0-7220-6C8477F630CD}"/>
              </a:ext>
            </a:extLst>
          </p:cNvPr>
          <p:cNvSpPr txBox="1"/>
          <p:nvPr/>
        </p:nvSpPr>
        <p:spPr>
          <a:xfrm>
            <a:off x="899591" y="1052736"/>
            <a:ext cx="778720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323232"/>
                </a:solidFill>
                <a:latin typeface="Calibri"/>
              </a:rPr>
              <a:t>We werken volgens het </a:t>
            </a:r>
            <a:r>
              <a:rPr lang="nl-BE" sz="2000" dirty="0">
                <a:solidFill>
                  <a:srgbClr val="323232"/>
                </a:solidFill>
                <a:highlight>
                  <a:srgbClr val="FFFF00"/>
                </a:highlight>
                <a:latin typeface="Calibri"/>
              </a:rPr>
              <a:t>nieuwe leerplan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323232"/>
                </a:solidFill>
                <a:latin typeface="Calibri"/>
              </a:rPr>
              <a:t>We werken volgens </a:t>
            </a:r>
            <a:r>
              <a:rPr lang="nl-BE" sz="2000" dirty="0">
                <a:solidFill>
                  <a:srgbClr val="323232"/>
                </a:solidFill>
                <a:highlight>
                  <a:srgbClr val="FFFF00"/>
                </a:highlight>
                <a:latin typeface="Calibri"/>
              </a:rPr>
              <a:t>EDI</a:t>
            </a:r>
            <a:r>
              <a:rPr lang="nl-BE" sz="2000" dirty="0">
                <a:solidFill>
                  <a:srgbClr val="323232"/>
                </a:solidFill>
                <a:latin typeface="Calibri"/>
              </a:rPr>
              <a:t> ( Explicit Direct </a:t>
            </a:r>
            <a:r>
              <a:rPr lang="nl-BE" sz="2000" dirty="0" err="1">
                <a:solidFill>
                  <a:srgbClr val="323232"/>
                </a:solidFill>
                <a:latin typeface="Calibri"/>
              </a:rPr>
              <a:t>Instruction</a:t>
            </a:r>
            <a:r>
              <a:rPr lang="nl-BE" sz="2000" dirty="0">
                <a:solidFill>
                  <a:srgbClr val="323232"/>
                </a:solidFill>
                <a:latin typeface="Calibri"/>
              </a:rPr>
              <a:t>) Dit wil zeggen dat de lessen expliciete instructieprincipes bevatten waarbij ook de leerdoelen op kindniveau worden gedeeld ( zie kaders in werkschrift)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323232"/>
                </a:solidFill>
                <a:highlight>
                  <a:srgbClr val="FFFF00"/>
                </a:highlight>
                <a:latin typeface="Calibri"/>
              </a:rPr>
              <a:t>Probleemoplossend denken</a:t>
            </a:r>
            <a:r>
              <a:rPr lang="nl-BE" sz="2000" dirty="0">
                <a:solidFill>
                  <a:srgbClr val="323232"/>
                </a:solidFill>
                <a:latin typeface="Calibri"/>
              </a:rPr>
              <a:t>: Dit bouwen we methodisch en stelselmatig op in elk blok.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323232"/>
                </a:solidFill>
                <a:highlight>
                  <a:srgbClr val="FFFF00"/>
                </a:highlight>
                <a:latin typeface="Calibri"/>
              </a:rPr>
              <a:t>Gerichte automatisering: </a:t>
            </a:r>
            <a:r>
              <a:rPr lang="nl-BE" sz="2000" dirty="0">
                <a:solidFill>
                  <a:srgbClr val="323232"/>
                </a:solidFill>
                <a:latin typeface="Calibri"/>
              </a:rPr>
              <a:t>Er is extra aandacht voor het vlot en permanent automatiseren van basisbewerkingen ( splitsingen, tafels)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323232"/>
                </a:solidFill>
                <a:latin typeface="Calibri"/>
              </a:rPr>
              <a:t>Het thuis inoefenen hiervan is erg belangrijk!</a:t>
            </a:r>
          </a:p>
          <a:p>
            <a:pPr>
              <a:buFontTx/>
              <a:buChar char="-"/>
            </a:pPr>
            <a:endParaRPr lang="nl-BE" sz="2000" b="0" dirty="0">
              <a:solidFill>
                <a:srgbClr val="323232"/>
              </a:solidFill>
              <a:latin typeface="Calibri"/>
            </a:endParaRPr>
          </a:p>
          <a:p>
            <a:pPr>
              <a:buFontTx/>
              <a:buChar char="-"/>
            </a:pPr>
            <a:endParaRPr lang="nl-BE" sz="2000" b="0" dirty="0">
              <a:solidFill>
                <a:srgbClr val="323232"/>
              </a:solidFill>
              <a:latin typeface="Calibri"/>
            </a:endParaRPr>
          </a:p>
        </p:txBody>
      </p:sp>
      <p:sp>
        <p:nvSpPr>
          <p:cNvPr id="20483" name="Rectangle 20482">
            <a:extLst>
              <a:ext uri="{FF2B5EF4-FFF2-40B4-BE49-F238E27FC236}">
                <a16:creationId xmlns:a16="http://schemas.microsoft.com/office/drawing/2014/main" id="{B20947FF-F6EE-BBF4-DCE2-86CF9B2A1D33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84" name="Rectangle 20483">
            <a:extLst>
              <a:ext uri="{FF2B5EF4-FFF2-40B4-BE49-F238E27FC236}">
                <a16:creationId xmlns:a16="http://schemas.microsoft.com/office/drawing/2014/main" id="{B98EE71C-EBD6-CEAF-9B92-24D6599CB42C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0482">
            <a:extLst>
              <a:ext uri="{FF2B5EF4-FFF2-40B4-BE49-F238E27FC236}">
                <a16:creationId xmlns:a16="http://schemas.microsoft.com/office/drawing/2014/main" id="{EB41D8BA-D246-2D4E-508F-1ED9804892D6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20483">
            <a:extLst>
              <a:ext uri="{FF2B5EF4-FFF2-40B4-BE49-F238E27FC236}">
                <a16:creationId xmlns:a16="http://schemas.microsoft.com/office/drawing/2014/main" id="{5DAD67E1-5A09-0184-1F59-8396544DD512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41CB9EA-6F99-C13C-EA0C-061F072EC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3933056"/>
            <a:ext cx="1943268" cy="23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0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wiskunde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899591" y="1052736"/>
            <a:ext cx="56166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0" u="sng" dirty="0">
                <a:solidFill>
                  <a:srgbClr val="323232"/>
                </a:solidFill>
                <a:latin typeface="Calibri"/>
              </a:rPr>
              <a:t>Verschillende thema’s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:</a:t>
            </a:r>
          </a:p>
          <a:p>
            <a:pPr marL="571500" indent="-571500">
              <a:buFontTx/>
              <a:buChar char="-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Op avontuur met de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Bollobo’s</a:t>
            </a:r>
            <a:endParaRPr lang="nl-BE" sz="3600" dirty="0"/>
          </a:p>
          <a:p>
            <a:pPr marL="571500" indent="-571500">
              <a:buFontTx/>
              <a:buChar char="-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In niveaugroepen of niet ? Dit bekijken we nog.</a:t>
            </a:r>
            <a:endParaRPr lang="nl-BE" sz="2000" dirty="0">
              <a:solidFill>
                <a:srgbClr val="323232"/>
              </a:solidFill>
              <a:latin typeface="Calibri"/>
            </a:endParaRPr>
          </a:p>
          <a:p>
            <a:pPr marL="571500" indent="-571500">
              <a:buFontTx/>
              <a:buChar char="-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Een blok bestaat uit 10  lessen , </a:t>
            </a:r>
            <a:r>
              <a:rPr lang="nl-BE" sz="2000" dirty="0">
                <a:solidFill>
                  <a:srgbClr val="323232"/>
                </a:solidFill>
                <a:latin typeface="Calibri"/>
              </a:rPr>
              <a:t>                          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1 herhalingsles, een toets en dan een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remediëringsles</a:t>
            </a:r>
            <a:endParaRPr lang="nl-BE" sz="2000" b="0" dirty="0">
              <a:solidFill>
                <a:srgbClr val="323232"/>
              </a:solidFill>
              <a:latin typeface="Calibri"/>
            </a:endParaRPr>
          </a:p>
          <a:p>
            <a:pPr marL="571500" indent="-571500">
              <a:buFontTx/>
              <a:buChar char="-"/>
            </a:pPr>
            <a:r>
              <a:rPr lang="nl-BE" sz="2000" dirty="0">
                <a:solidFill>
                  <a:srgbClr val="323232"/>
                </a:solidFill>
                <a:latin typeface="Calibri"/>
              </a:rPr>
              <a:t>Huiswerk sluit perfect aan bij wat we in de klas zien, ook op </a:t>
            </a:r>
            <a:r>
              <a:rPr lang="nl-BE" sz="2000" dirty="0" err="1">
                <a:solidFill>
                  <a:srgbClr val="323232"/>
                </a:solidFill>
                <a:latin typeface="Calibri"/>
              </a:rPr>
              <a:t>bingel</a:t>
            </a:r>
            <a:endParaRPr lang="nl-BE" sz="2000" b="0" dirty="0">
              <a:solidFill>
                <a:srgbClr val="323232"/>
              </a:solidFill>
              <a:latin typeface="Calibri"/>
            </a:endParaRPr>
          </a:p>
          <a:p>
            <a:pPr>
              <a:buFontTx/>
              <a:buChar char="-"/>
            </a:pPr>
            <a:endParaRPr lang="nl-BE" sz="2000" dirty="0">
              <a:solidFill>
                <a:srgbClr val="323232"/>
              </a:solidFill>
              <a:latin typeface="Calibri"/>
            </a:endParaRPr>
          </a:p>
          <a:p>
            <a:pPr>
              <a:buFontTx/>
              <a:buChar char="-"/>
            </a:pPr>
            <a:endParaRPr lang="nl-BE" sz="2000" b="0" dirty="0">
              <a:solidFill>
                <a:srgbClr val="323232"/>
              </a:solidFill>
              <a:latin typeface="Calibri"/>
            </a:endParaRPr>
          </a:p>
          <a:p>
            <a:pPr>
              <a:buFontTx/>
              <a:buChar char="-"/>
            </a:pPr>
            <a:endParaRPr lang="nl-BE" sz="2000" b="0" dirty="0">
              <a:solidFill>
                <a:srgbClr val="323232"/>
              </a:solidFill>
              <a:latin typeface="Calibri"/>
            </a:endParaRPr>
          </a:p>
        </p:txBody>
      </p:sp>
      <p:sp>
        <p:nvSpPr>
          <p:cNvPr id="20483" name="Rectangle 20482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84" name="Rectangle 20483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0482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20483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472AFA3-B769-D3E6-2956-2906D53B1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3789040"/>
            <a:ext cx="1943268" cy="23624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bewerkingen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alle oefeningen tot 100, optellen, aftrekken met en zonder brug komen dit schooljaar aan bod</a:t>
            </a:r>
          </a:p>
          <a:p>
            <a:pPr>
              <a:buFontTx/>
              <a:buChar char="-"/>
            </a:pP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Vbn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. TE+E                                                 of                 TE-E met brug</a:t>
            </a:r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endParaRPr lang="nl-BE" sz="2800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TE + TE of TE-TE met brug</a:t>
            </a:r>
          </a:p>
          <a:p>
            <a:endParaRPr lang="nl-BE" sz="2800" dirty="0"/>
          </a:p>
        </p:txBody>
      </p:sp>
      <p:pic>
        <p:nvPicPr>
          <p:cNvPr id="19458" name="Picture 2" descr="http://www.rekenmaar.be/~/media/Minisites/Rekenmaar/images/bollobo-haalbare-planning.ashx?h=97&amp;la=nl&amp;w=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8465" y="5331122"/>
            <a:ext cx="2857500" cy="923925"/>
          </a:xfrm>
          <a:prstGeom prst="rect">
            <a:avLst/>
          </a:prstGeom>
          <a:noFill/>
        </p:spPr>
      </p:pic>
      <p:sp>
        <p:nvSpPr>
          <p:cNvPr id="19459" name="Rectangle 19458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60" name="Rectangle 19459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19458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19459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95AA19B-2267-0E39-6B83-B3A117454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99" y="2207588"/>
            <a:ext cx="3613160" cy="172546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C591EC1-EE43-DBF6-07BF-CD151AD8E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065" y="2245556"/>
            <a:ext cx="3432691" cy="16874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De tafels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De tafels worden aangebracht in de klas, ook inzichtelijk vb.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Vaak thuis oefenen met tafelkaartjes,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bingel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, …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TEMPO is heel belangrijk, onze norm ligt op 9/10 ( we trekken een half punt af per fout)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18434" name="Picture 2" descr="http://www.rekenmaar.be/~/media/Minisites/Rekenmaar/images/bollobo-haalbare-planning.ashx?h=97&amp;la=nl&amp;w=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548680"/>
            <a:ext cx="2857500" cy="923925"/>
          </a:xfrm>
          <a:prstGeom prst="rect">
            <a:avLst/>
          </a:prstGeom>
          <a:noFill/>
        </p:spPr>
      </p:pic>
      <p:sp>
        <p:nvSpPr>
          <p:cNvPr id="18435" name="Rectangle 1843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436" name="Rectangle 1843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843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1843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EBECEAB-47B0-F526-B87C-EA62905E9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988840"/>
            <a:ext cx="1767993" cy="222523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D4AC11D-C9C6-B1FE-0B96-ABAA4BB08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761" y="1953989"/>
            <a:ext cx="5176625" cy="22600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Ruimtelijk inzicht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Blokkentorens</a:t>
            </a:r>
          </a:p>
          <a:p>
            <a:endParaRPr lang="nl-BE" dirty="0"/>
          </a:p>
          <a:p>
            <a:endParaRPr lang="nl-BE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Plannen maken en uitvoeren / plattegrond</a:t>
            </a:r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1417638"/>
            <a:ext cx="1876425" cy="141922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721314"/>
            <a:ext cx="828675" cy="12287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5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6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FC3311-CA97-C864-349F-7F8B10E46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EFCCC-9598-7DE0-FB50-6D9440E0E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Kloklezen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F089AD-7F00-63B7-A484-DAD9A1D48516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5B185D-763C-9C08-DE89-3493EB50DD8C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48BC76F-0C33-8057-76F5-994437FC39D6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0F11C8-B30D-2FCA-CDBF-E0956E84C66A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7EB5598-3EA4-3B31-7883-EFB7E0CD6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287" y="1980253"/>
            <a:ext cx="5507426" cy="4176464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6CA21B20-7353-7920-BF4A-0A9850E5EB77}"/>
              </a:ext>
            </a:extLst>
          </p:cNvPr>
          <p:cNvSpPr txBox="1"/>
          <p:nvPr/>
        </p:nvSpPr>
        <p:spPr>
          <a:xfrm>
            <a:off x="1818287" y="1417638"/>
            <a:ext cx="5832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Analoog en digitaal kloklezen tot op het kwartier nauwkeurig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4658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AA4B25-CFDD-605A-9167-98912ADDE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34CE29-2571-085C-7FF4-AAAF1AB9F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Breuken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51F09A-F007-EA3B-CA08-268454693AB6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4D2A99-9CA3-7727-9203-7C837D32B159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355FDC0-808F-E016-058B-F70063711CC3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15A0F2F-E002-D2F7-01C9-D9E7D31CEFC0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BB58FB9-6271-86FF-FFFD-87594C6C7290}"/>
              </a:ext>
            </a:extLst>
          </p:cNvPr>
          <p:cNvSpPr txBox="1"/>
          <p:nvPr/>
        </p:nvSpPr>
        <p:spPr>
          <a:xfrm>
            <a:off x="186857" y="1324737"/>
            <a:ext cx="87702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Weten wat een ‘een helft’  ½ en ‘een kwart’ ¼ is van een pizza of een groepje voorwerpen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  <a:p>
            <a:r>
              <a:rPr lang="nl-BE" dirty="0"/>
              <a:t> 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436CE68-6998-B2A7-5D86-5F512098B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182756"/>
            <a:ext cx="1944216" cy="226034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BCDC3D9-3BDB-DFF7-3B0D-321D2D584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7" y="2750760"/>
            <a:ext cx="1761004" cy="256933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93E0077-015B-73D6-A686-065A79D3B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2131322"/>
            <a:ext cx="1634561" cy="270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50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Lezen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Elke week 1 keer niveaulezen ( start nog op)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Bij taal en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wero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 teksten op niveaus</a:t>
            </a:r>
          </a:p>
          <a:p>
            <a:r>
              <a:rPr lang="nl-BE" sz="2000" dirty="0">
                <a:solidFill>
                  <a:srgbClr val="323232"/>
                </a:solidFill>
                <a:latin typeface="Calibri"/>
              </a:rPr>
              <a:t>We oefenen veel in de klas, ook in functie van nieuwe woordenschat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Thuis oefenen is erg belangrijk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Elke week leeshuiswerk</a:t>
            </a:r>
          </a:p>
          <a:p>
            <a:r>
              <a:rPr lang="nl-BE" sz="2000" dirty="0" err="1">
                <a:solidFill>
                  <a:srgbClr val="323232"/>
                </a:solidFill>
                <a:latin typeface="Calibri"/>
              </a:rPr>
              <a:t>Leestas</a:t>
            </a:r>
            <a:endParaRPr lang="nl-BE" sz="2000" b="0" dirty="0">
              <a:solidFill>
                <a:srgbClr val="323232"/>
              </a:solidFill>
              <a:latin typeface="Calibri"/>
            </a:endParaRP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Einde van het 2</a:t>
            </a:r>
            <a:r>
              <a:rPr lang="nl-BE" sz="2000" b="0" baseline="30000" dirty="0">
                <a:solidFill>
                  <a:srgbClr val="323232"/>
                </a:solidFill>
                <a:latin typeface="Calibri"/>
              </a:rPr>
              <a:t>de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 leerjaar E4</a:t>
            </a:r>
          </a:p>
          <a:p>
            <a:endParaRPr lang="nl-BE" dirty="0"/>
          </a:p>
          <a:p>
            <a:pPr>
              <a:buNone/>
            </a:pPr>
            <a:endParaRPr lang="nl-BE" dirty="0"/>
          </a:p>
        </p:txBody>
      </p:sp>
      <p:pic>
        <p:nvPicPr>
          <p:cNvPr id="13314" name="Picture 2" descr="http://www.avilezen.nu/avi-tabe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5938" y="2708920"/>
            <a:ext cx="2575730" cy="3949453"/>
          </a:xfrm>
          <a:prstGeom prst="rect">
            <a:avLst/>
          </a:prstGeom>
          <a:noFill/>
        </p:spPr>
      </p:pic>
      <p:sp>
        <p:nvSpPr>
          <p:cNvPr id="13315" name="Rectangle 1331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316" name="Rectangle 1331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331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1331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Taalkanjers</a:t>
            </a:r>
            <a:br>
              <a:rPr lang="nl-BE" dirty="0"/>
            </a:br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onze taalmethode</a:t>
            </a:r>
            <a:endParaRPr lang="nl-B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729" y="459192"/>
            <a:ext cx="1799735" cy="212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9E111E2-6854-41FF-BD7E-135872F52DF3}"/>
              </a:ext>
            </a:extLst>
          </p:cNvPr>
          <p:cNvSpPr txBox="1"/>
          <p:nvPr/>
        </p:nvSpPr>
        <p:spPr>
          <a:xfrm>
            <a:off x="500272" y="2356478"/>
            <a:ext cx="734481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/>
              <a:t>Er zijn 8 thema’s die ook aansluiten bij </a:t>
            </a:r>
            <a:r>
              <a:rPr lang="nl-NL" b="1" dirty="0" err="1"/>
              <a:t>wero</a:t>
            </a:r>
            <a:r>
              <a:rPr lang="nl-NL" b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Er zijn </a:t>
            </a:r>
            <a:r>
              <a:rPr lang="nl-NL" b="1" dirty="0"/>
              <a:t>4 leerwerkboeken</a:t>
            </a:r>
            <a:r>
              <a:rPr lang="nl-NL" dirty="0"/>
              <a:t> per leerjaar (Deel A t.e.m. D).</a:t>
            </a:r>
          </a:p>
          <a:p>
            <a:r>
              <a:rPr lang="nl-NL" dirty="0"/>
              <a:t>      elk werkboek bevat </a:t>
            </a:r>
            <a:r>
              <a:rPr lang="nl-NL" b="1" dirty="0"/>
              <a:t>2 thema’s</a:t>
            </a:r>
            <a:r>
              <a:rPr lang="nl-NL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Er is </a:t>
            </a:r>
            <a:r>
              <a:rPr lang="nl-NL" b="1" dirty="0"/>
              <a:t>1 bronnenboek per thema</a:t>
            </a:r>
            <a:r>
              <a:rPr lang="nl-NL" dirty="0"/>
              <a:t>, waarin de teksten en onthoudkaders staan gebundeld</a:t>
            </a:r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2000" dirty="0">
              <a:solidFill>
                <a:srgbClr val="323232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Instructiefilmpjes ( huiswerk)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Digitaal oefenplatform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Scoodle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 Play</a:t>
            </a:r>
          </a:p>
          <a:p>
            <a:br>
              <a:rPr lang="nl-BE" dirty="0"/>
            </a:br>
            <a:endParaRPr lang="nl-BE" dirty="0"/>
          </a:p>
          <a:p>
            <a:br>
              <a:rPr lang="nl-BE" dirty="0"/>
            </a:br>
            <a:endParaRPr lang="nl-B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AA08FAC-778E-40DE-B012-138374271627}"/>
              </a:ext>
            </a:extLst>
          </p:cNvPr>
          <p:cNvSpPr txBox="1">
            <a:spLocks/>
          </p:cNvSpPr>
          <p:nvPr/>
        </p:nvSpPr>
        <p:spPr>
          <a:xfrm>
            <a:off x="1651699" y="1552577"/>
            <a:ext cx="5482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b="0">
                <a:solidFill>
                  <a:srgbClr val="323232"/>
                </a:solidFill>
                <a:latin typeface="Calibri"/>
              </a:rPr>
              <a:t>Hoe werkt het?</a:t>
            </a:r>
            <a:endParaRPr lang="nl-BE" dirty="0"/>
          </a:p>
        </p:txBody>
      </p:sp>
      <p:sp>
        <p:nvSpPr>
          <p:cNvPr id="1028" name="Rectangle 1027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9" name="Rectangle 1028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1027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028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34CFB36-1FD5-BBDA-0DF9-5BBFE6923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87" y="126582"/>
            <a:ext cx="1592368" cy="22305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549ECAE-0EF0-E902-8405-9537BD5A2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765" y="4269545"/>
            <a:ext cx="1769779" cy="24338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2C11A6-2D72-5438-B411-04D7116C5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3FB649-FF17-8786-773E-D70D3D09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Taalkanjers</a:t>
            </a:r>
            <a:br>
              <a:rPr lang="nl-BE" dirty="0"/>
            </a:br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onze taalmethode</a:t>
            </a:r>
            <a:endParaRPr lang="nl-BE" dirty="0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19E509E-B34E-1C5E-0499-78ED3DD8D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729" y="459192"/>
            <a:ext cx="1799735" cy="212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847EB96-AF7C-EE41-F217-6A5C4E3DAA3C}"/>
              </a:ext>
            </a:extLst>
          </p:cNvPr>
          <p:cNvSpPr txBox="1"/>
          <p:nvPr/>
        </p:nvSpPr>
        <p:spPr>
          <a:xfrm>
            <a:off x="500272" y="2356478"/>
            <a:ext cx="73448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/>
              <a:t>Begrijpend lezen:</a:t>
            </a:r>
            <a:r>
              <a:rPr lang="nl-NL" dirty="0"/>
              <a:t> We lezen teksten met een rijke inhoud. Kinderen leren niet alleen letters verklanken, maar leren ook actief nadenken over </a:t>
            </a:r>
            <a:r>
              <a:rPr lang="nl-NL" i="1" dirty="0"/>
              <a:t>wat</a:t>
            </a:r>
            <a:r>
              <a:rPr lang="nl-NL" dirty="0"/>
              <a:t> ze lezen. We trekken deze leesstrategieën door naar alle andere vakken op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/>
              <a:t>Spelling:</a:t>
            </a:r>
            <a:r>
              <a:rPr lang="nl-NL" dirty="0"/>
              <a:t> We bouwen heel systematisch en stapsgewijs aan de spellingregels. Door de heldere opbouw krijgt uw kind de spellingpatronen snel en correct onder de knie.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/>
              <a:t>Spreken en luisteren:</a:t>
            </a:r>
            <a:r>
              <a:rPr lang="nl-NL" dirty="0"/>
              <a:t> Via interactieve opdrachten (zoals de </a:t>
            </a:r>
            <a:r>
              <a:rPr lang="nl-NL" i="1" dirty="0"/>
              <a:t>Spreekmaatje</a:t>
            </a:r>
            <a:r>
              <a:rPr lang="nl-NL" dirty="0"/>
              <a:t>-filmpjes) leren de kinderen heel gericht en zelfbewust hun mening te verwoorden en naar elkaar te luisteren.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6A2C2855-176D-45E7-871A-48B9AF38EFAB}"/>
              </a:ext>
            </a:extLst>
          </p:cNvPr>
          <p:cNvSpPr txBox="1">
            <a:spLocks/>
          </p:cNvSpPr>
          <p:nvPr/>
        </p:nvSpPr>
        <p:spPr>
          <a:xfrm>
            <a:off x="1651699" y="1552577"/>
            <a:ext cx="5482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b="0">
                <a:solidFill>
                  <a:srgbClr val="323232"/>
                </a:solidFill>
                <a:latin typeface="Calibri"/>
              </a:rPr>
              <a:t>Hoe werkt het?</a:t>
            </a:r>
            <a:endParaRPr lang="nl-BE" dirty="0"/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3F319689-8D3D-7F85-623E-041664E8C934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B9D66984-74C3-C314-9D19-739EED8484AB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1027">
            <a:extLst>
              <a:ext uri="{FF2B5EF4-FFF2-40B4-BE49-F238E27FC236}">
                <a16:creationId xmlns:a16="http://schemas.microsoft.com/office/drawing/2014/main" id="{823B576F-796C-70CE-EA71-9015BDF92765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028">
            <a:extLst>
              <a:ext uri="{FF2B5EF4-FFF2-40B4-BE49-F238E27FC236}">
                <a16:creationId xmlns:a16="http://schemas.microsoft.com/office/drawing/2014/main" id="{C9D3EF73-6FFE-37D6-7778-7E33DAE8EC00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7262C98-A2EF-4059-FC97-4CDD9F1EB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87" y="126582"/>
            <a:ext cx="1592368" cy="22305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E0EB428-E998-067A-4F7B-D42B1DFC8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958" y="4995317"/>
            <a:ext cx="1329770" cy="182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17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Schrift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b="0" dirty="0">
                <a:solidFill>
                  <a:srgbClr val="323232"/>
                </a:solidFill>
                <a:latin typeface="Calibri"/>
              </a:rPr>
              <a:t>Karakter</a:t>
            </a:r>
            <a:endParaRPr lang="nl-BE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Kaart op de bank en in de agenda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We schrijven onmiddellijk alle hoofdletters maar behandelen elke hoofdletter in de loop van het schooljaar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32656"/>
            <a:ext cx="1371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2809503" cy="205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2051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53" name="Rectangle 2052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2051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2052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319695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Computer :</a:t>
            </a:r>
          </a:p>
          <a:p>
            <a:pPr>
              <a:buFont typeface="Arial" charset="0"/>
              <a:buChar char="•"/>
            </a:pPr>
            <a:r>
              <a:rPr lang="nl-BE" sz="3400" b="1" dirty="0">
                <a:solidFill>
                  <a:srgbClr val="4285F4"/>
                </a:solidFill>
                <a:latin typeface="Comic Sans MS"/>
                <a:hlinkClick r:id="rId2"/>
              </a:rPr>
              <a:t>Bingel</a:t>
            </a:r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, </a:t>
            </a:r>
            <a:r>
              <a:rPr lang="nl-BE" sz="3400" b="1" dirty="0" err="1">
                <a:solidFill>
                  <a:srgbClr val="4285F4"/>
                </a:solidFill>
                <a:latin typeface="Comic Sans MS"/>
              </a:rPr>
              <a:t>bingel</a:t>
            </a:r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-raket</a:t>
            </a:r>
          </a:p>
          <a:p>
            <a:pPr>
              <a:buFont typeface="Arial" charset="0"/>
              <a:buChar char="•"/>
            </a:pPr>
            <a:r>
              <a:rPr lang="nl-NL" sz="3400" b="1" dirty="0" err="1">
                <a:solidFill>
                  <a:srgbClr val="4285F4"/>
                </a:solidFill>
                <a:latin typeface="Comic Sans MS"/>
              </a:rPr>
              <a:t>Scoodle</a:t>
            </a:r>
            <a:r>
              <a:rPr lang="nl-NL" sz="3400" b="1" dirty="0">
                <a:solidFill>
                  <a:srgbClr val="4285F4"/>
                </a:solidFill>
                <a:latin typeface="Comic Sans MS"/>
              </a:rPr>
              <a:t> </a:t>
            </a:r>
            <a:r>
              <a:rPr lang="nl-NL" sz="3400" b="1" dirty="0" err="1">
                <a:solidFill>
                  <a:srgbClr val="4285F4"/>
                </a:solidFill>
                <a:latin typeface="Comic Sans MS"/>
              </a:rPr>
              <a:t>play</a:t>
            </a:r>
            <a:endParaRPr lang="nl-NL" dirty="0"/>
          </a:p>
          <a:p>
            <a:pPr>
              <a:buFont typeface="Arial" charset="0"/>
              <a:buChar char="•"/>
            </a:pPr>
            <a:r>
              <a:rPr lang="nl-NL" sz="3400" b="1" dirty="0" err="1">
                <a:solidFill>
                  <a:srgbClr val="4285F4"/>
                </a:solidFill>
                <a:latin typeface="Comic Sans MS"/>
              </a:rPr>
              <a:t>Qr</a:t>
            </a:r>
            <a:r>
              <a:rPr lang="nl-NL" sz="3400" b="1" dirty="0">
                <a:solidFill>
                  <a:srgbClr val="4285F4"/>
                </a:solidFill>
                <a:latin typeface="Comic Sans MS"/>
              </a:rPr>
              <a:t>-codes op huiswerk</a:t>
            </a:r>
          </a:p>
        </p:txBody>
      </p:sp>
      <p:pic>
        <p:nvPicPr>
          <p:cNvPr id="35842" name="Picture 2" descr="Afbeeldingsresultaat voor compu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32656"/>
            <a:ext cx="2238375" cy="2047876"/>
          </a:xfrm>
          <a:prstGeom prst="rect">
            <a:avLst/>
          </a:prstGeom>
          <a:noFill/>
        </p:spPr>
      </p:pic>
      <p:sp>
        <p:nvSpPr>
          <p:cNvPr id="35843" name="Rectangle 35842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844" name="Rectangle 35843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35842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5843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Verkeer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Actie 10/10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fluo-actie</a:t>
            </a:r>
            <a:endParaRPr lang="nl-BE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Leren oversteken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Veilig op de fiets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Schoolomgeving verkennen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Tijdens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wero</a:t>
            </a:r>
            <a:endParaRPr lang="nl-BE" dirty="0"/>
          </a:p>
          <a:p>
            <a:pPr>
              <a:buNone/>
            </a:pPr>
            <a:endParaRPr lang="nl-BE" dirty="0"/>
          </a:p>
        </p:txBody>
      </p:sp>
      <p:pic>
        <p:nvPicPr>
          <p:cNvPr id="6146" name="Picture 2" descr="http://www.bsdeblokkendoos.be/_library/_files/04_deblokkendoos/_afbeeldingen/allerhande/milo10op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80728"/>
            <a:ext cx="2762250" cy="2847976"/>
          </a:xfrm>
          <a:prstGeom prst="rect">
            <a:avLst/>
          </a:prstGeom>
          <a:noFill/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64531">
            <a:off x="3828675" y="3591432"/>
            <a:ext cx="1779685" cy="2566057"/>
          </a:xfrm>
          <a:prstGeom prst="rect">
            <a:avLst/>
          </a:prstGeom>
        </p:spPr>
      </p:pic>
      <p:sp>
        <p:nvSpPr>
          <p:cNvPr id="6147" name="Rectangle 6146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48" name="Rectangle 6147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6146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6147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 err="1">
                <a:solidFill>
                  <a:srgbClr val="4285F4"/>
                </a:solidFill>
                <a:latin typeface="Comic Sans MS"/>
              </a:rPr>
              <a:t>Wero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64531">
            <a:off x="328419" y="4177574"/>
            <a:ext cx="1451415" cy="2092738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97775" y="980728"/>
            <a:ext cx="65061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0" dirty="0">
                <a:solidFill>
                  <a:srgbClr val="323232"/>
                </a:solidFill>
                <a:latin typeface="Calibri"/>
              </a:rPr>
              <a:t>Wereldkanjers 8 grote thema’s</a:t>
            </a:r>
            <a:endParaRPr lang="nl-BE" sz="1600" dirty="0"/>
          </a:p>
          <a:p>
            <a:r>
              <a:rPr lang="nl-BE" sz="1600" b="0" dirty="0">
                <a:solidFill>
                  <a:srgbClr val="323232"/>
                </a:solidFill>
                <a:latin typeface="Calibri"/>
              </a:rPr>
              <a:t>Deze methode gebruiken we naast onze taal – en spellingmethode </a:t>
            </a:r>
          </a:p>
          <a:p>
            <a:endParaRPr lang="nl-NL" sz="1600" b="1" dirty="0"/>
          </a:p>
          <a:p>
            <a:r>
              <a:rPr lang="nl-NL" sz="1600" b="1" dirty="0"/>
              <a:t>Op stap in onze gemeente</a:t>
            </a:r>
            <a:r>
              <a:rPr lang="nl-NL" sz="1600" dirty="0"/>
              <a:t> </a:t>
            </a:r>
            <a:r>
              <a:rPr lang="nl-NL" sz="1600" i="1" dirty="0"/>
              <a:t>(Aardrijkskunde)</a:t>
            </a:r>
            <a:endParaRPr lang="nl-NL" sz="1600" dirty="0"/>
          </a:p>
          <a:p>
            <a:r>
              <a:rPr lang="nl-NL" sz="1600" b="1" dirty="0"/>
              <a:t>Het bos, mijn vriend</a:t>
            </a:r>
            <a:r>
              <a:rPr lang="nl-NL" sz="1600" dirty="0"/>
              <a:t> </a:t>
            </a:r>
            <a:r>
              <a:rPr lang="nl-NL" sz="1600" i="1" dirty="0"/>
              <a:t>(Wetenschap &amp; techniek)</a:t>
            </a:r>
            <a:endParaRPr lang="nl-NL" sz="1600" dirty="0"/>
          </a:p>
          <a:p>
            <a:r>
              <a:rPr lang="nl-NL" sz="1600" b="1" dirty="0"/>
              <a:t>Het eerste schrift</a:t>
            </a:r>
            <a:r>
              <a:rPr lang="nl-NL" sz="1600" dirty="0"/>
              <a:t> </a:t>
            </a:r>
            <a:r>
              <a:rPr lang="nl-NL" sz="1600" i="1" dirty="0"/>
              <a:t>(Geschiedenis)</a:t>
            </a:r>
            <a:endParaRPr lang="nl-NL" sz="1600" dirty="0"/>
          </a:p>
          <a:p>
            <a:r>
              <a:rPr lang="nl-NL" sz="1600" b="1" dirty="0"/>
              <a:t>Speuren naar kracht en licht</a:t>
            </a:r>
            <a:r>
              <a:rPr lang="nl-NL" sz="1600" dirty="0"/>
              <a:t> </a:t>
            </a:r>
            <a:r>
              <a:rPr lang="nl-NL" sz="1600" i="1" dirty="0"/>
              <a:t>(Wetenschap &amp; techniek)</a:t>
            </a:r>
            <a:endParaRPr lang="nl-NL" sz="1600" dirty="0"/>
          </a:p>
          <a:p>
            <a:r>
              <a:rPr lang="nl-NL" sz="1600" b="1" dirty="0"/>
              <a:t>Zon en planeet aarde</a:t>
            </a:r>
            <a:r>
              <a:rPr lang="nl-NL" sz="1600" dirty="0"/>
              <a:t> </a:t>
            </a:r>
            <a:r>
              <a:rPr lang="nl-NL" sz="1600" i="1" dirty="0"/>
              <a:t>(Aardrijkskunde)</a:t>
            </a:r>
            <a:endParaRPr lang="nl-NL" sz="1600" dirty="0"/>
          </a:p>
          <a:p>
            <a:r>
              <a:rPr lang="nl-NL" sz="1600" b="1" dirty="0"/>
              <a:t>De Grieken</a:t>
            </a:r>
            <a:r>
              <a:rPr lang="nl-NL" sz="1600" dirty="0"/>
              <a:t> </a:t>
            </a:r>
            <a:r>
              <a:rPr lang="nl-NL" sz="1600" i="1" dirty="0"/>
              <a:t>(Geschiedenis)</a:t>
            </a:r>
            <a:endParaRPr lang="nl-NL" sz="1600" dirty="0"/>
          </a:p>
          <a:p>
            <a:r>
              <a:rPr lang="nl-NL" sz="1600" b="1" dirty="0"/>
              <a:t>Groeien en bloeien</a:t>
            </a:r>
            <a:r>
              <a:rPr lang="nl-NL" sz="1600" dirty="0"/>
              <a:t> </a:t>
            </a:r>
            <a:r>
              <a:rPr lang="nl-NL" sz="1600" i="1" dirty="0"/>
              <a:t>(Wetenschap &amp; techniek)</a:t>
            </a:r>
            <a:endParaRPr lang="nl-NL" sz="1600" dirty="0"/>
          </a:p>
          <a:p>
            <a:r>
              <a:rPr lang="nl-NL" sz="1600" b="1" dirty="0"/>
              <a:t>Iedereen anders</a:t>
            </a:r>
            <a:r>
              <a:rPr lang="nl-NL" sz="1600" dirty="0"/>
              <a:t> </a:t>
            </a:r>
            <a:r>
              <a:rPr lang="nl-NL" sz="1600" i="1" dirty="0"/>
              <a:t>(Mens &amp; maatschappij)</a:t>
            </a:r>
            <a:endParaRPr lang="nl-NL" sz="1600" dirty="0"/>
          </a:p>
          <a:p>
            <a:endParaRPr lang="nl-B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b="0" dirty="0">
                <a:solidFill>
                  <a:srgbClr val="323232"/>
                </a:solidFill>
                <a:latin typeface="Calibri"/>
              </a:rPr>
              <a:t>Voorbereidingstoetsen op </a:t>
            </a:r>
            <a:r>
              <a:rPr lang="nl-BE" sz="1600" b="0" dirty="0" err="1">
                <a:solidFill>
                  <a:srgbClr val="323232"/>
                </a:solidFill>
                <a:latin typeface="Calibri"/>
              </a:rPr>
              <a:t>scoodle</a:t>
            </a:r>
            <a:r>
              <a:rPr lang="nl-BE" sz="1600" b="0" dirty="0">
                <a:solidFill>
                  <a:srgbClr val="323232"/>
                </a:solidFill>
                <a:latin typeface="Calibri"/>
              </a:rPr>
              <a:t> 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rgbClr val="323232"/>
                </a:solidFill>
                <a:latin typeface="Calibri"/>
              </a:rPr>
              <a:t>1 week tijd om te oefenen voor de toets met </a:t>
            </a:r>
            <a:r>
              <a:rPr lang="nl-BE" sz="1600" dirty="0" err="1">
                <a:solidFill>
                  <a:srgbClr val="323232"/>
                </a:solidFill>
                <a:latin typeface="Calibri"/>
              </a:rPr>
              <a:t>toetswijzer</a:t>
            </a:r>
            <a:r>
              <a:rPr lang="nl-BE" sz="1600" dirty="0">
                <a:solidFill>
                  <a:srgbClr val="323232"/>
                </a:solidFill>
                <a:latin typeface="Calibri"/>
              </a:rPr>
              <a:t> en </a:t>
            </a:r>
            <a:r>
              <a:rPr lang="nl-BE" sz="1600" dirty="0" err="1">
                <a:solidFill>
                  <a:srgbClr val="323232"/>
                </a:solidFill>
                <a:latin typeface="Calibri"/>
              </a:rPr>
              <a:t>fluo</a:t>
            </a:r>
            <a:r>
              <a:rPr lang="nl-BE" sz="1600" dirty="0">
                <a:solidFill>
                  <a:srgbClr val="323232"/>
                </a:solidFill>
                <a:latin typeface="Calibri"/>
              </a:rPr>
              <a:t> in werkboek</a:t>
            </a:r>
            <a:endParaRPr lang="nl-BE" sz="1600" b="0" dirty="0">
              <a:solidFill>
                <a:srgbClr val="323232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rgbClr val="323232"/>
                </a:solidFill>
                <a:latin typeface="Calibri"/>
              </a:rPr>
              <a:t>Handige onthoudkaders en woordlijsten</a:t>
            </a:r>
            <a:endParaRPr lang="nl-BE" sz="1600" b="0" dirty="0">
              <a:solidFill>
                <a:srgbClr val="323232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b="0" dirty="0">
                <a:solidFill>
                  <a:srgbClr val="323232"/>
                </a:solidFill>
                <a:latin typeface="Calibri"/>
              </a:rPr>
              <a:t>Combinatie met Verkeer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b="0" dirty="0">
                <a:solidFill>
                  <a:srgbClr val="323232"/>
                </a:solidFill>
                <a:latin typeface="Calibri"/>
              </a:rPr>
              <a:t>Digitaal oefenplatform </a:t>
            </a:r>
            <a:r>
              <a:rPr lang="nl-BE" sz="1600" b="0" dirty="0" err="1">
                <a:solidFill>
                  <a:srgbClr val="323232"/>
                </a:solidFill>
                <a:latin typeface="Calibri"/>
              </a:rPr>
              <a:t>Scoodle</a:t>
            </a:r>
            <a:r>
              <a:rPr lang="nl-BE" sz="1600" b="0" dirty="0">
                <a:solidFill>
                  <a:srgbClr val="323232"/>
                </a:solidFill>
                <a:latin typeface="Calibri"/>
              </a:rPr>
              <a:t> Play</a:t>
            </a:r>
          </a:p>
          <a:p>
            <a:br>
              <a:rPr lang="nl-BE" dirty="0"/>
            </a:br>
            <a:endParaRPr lang="nl-BE" dirty="0"/>
          </a:p>
          <a:p>
            <a:endParaRPr lang="nl-BE" dirty="0"/>
          </a:p>
        </p:txBody>
      </p:sp>
      <p:sp>
        <p:nvSpPr>
          <p:cNvPr id="10" name="Rectangle 9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9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10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4932686F-EFC4-FB1E-9861-0A9084595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275" y="592138"/>
            <a:ext cx="1707725" cy="2150468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5DB287F-F0CA-C609-A8D2-37F4EE19E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232" y="4516978"/>
            <a:ext cx="1487298" cy="198712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92313">
            <a:off x="695646" y="691808"/>
            <a:ext cx="1371600" cy="11049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84663"/>
            <a:ext cx="9144000" cy="2888673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2483768" y="476671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Samen tegen pesten!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6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7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885764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04664"/>
            <a:ext cx="1981200" cy="497205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3995936" y="1052736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Hoe werkt het?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3563888" y="1699067"/>
            <a:ext cx="475252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Dit lessenpakket bestaat uit 9 thema’s. Op basis van deze thema’s wordt het hele schooljaar door gewerkt aan:</a:t>
            </a:r>
          </a:p>
          <a:p>
            <a:br>
              <a:rPr lang="nl-BE" dirty="0"/>
            </a:br>
            <a:r>
              <a:rPr lang="nl-BE" sz="2000" b="0" dirty="0">
                <a:solidFill>
                  <a:srgbClr val="323232"/>
                </a:solidFill>
                <a:latin typeface="Calibri"/>
              </a:rPr>
              <a:t>• samenwerken, respect tonen voor elkaar, 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   afspraken maken, vertrouwen in de groep</a:t>
            </a:r>
            <a:br>
              <a:rPr lang="nl-BE" dirty="0"/>
            </a:br>
            <a:r>
              <a:rPr lang="nl-BE" sz="2000" b="0" dirty="0">
                <a:solidFill>
                  <a:srgbClr val="323232"/>
                </a:solidFill>
                <a:latin typeface="Calibri"/>
              </a:rPr>
              <a:t>• gevoelens</a:t>
            </a:r>
            <a:br>
              <a:rPr lang="nl-BE" dirty="0"/>
            </a:br>
            <a:r>
              <a:rPr lang="nl-BE" sz="2000" b="0" dirty="0">
                <a:solidFill>
                  <a:srgbClr val="323232"/>
                </a:solidFill>
                <a:latin typeface="Calibri"/>
              </a:rPr>
              <a:t>• leren omgaan met verschillen</a:t>
            </a:r>
            <a:br>
              <a:rPr lang="nl-BE" dirty="0"/>
            </a:br>
            <a:r>
              <a:rPr lang="nl-BE" sz="2000" b="0" dirty="0">
                <a:solidFill>
                  <a:srgbClr val="323232"/>
                </a:solidFill>
                <a:latin typeface="Calibri"/>
              </a:rPr>
              <a:t>• effectief communiceren</a:t>
            </a:r>
            <a:br>
              <a:rPr lang="nl-BE" dirty="0"/>
            </a:br>
            <a:r>
              <a:rPr lang="nl-BE" sz="2000" b="0" dirty="0">
                <a:solidFill>
                  <a:srgbClr val="323232"/>
                </a:solidFill>
                <a:latin typeface="Calibri"/>
              </a:rPr>
              <a:t>• herkennen van pesten</a:t>
            </a:r>
            <a:br>
              <a:rPr lang="nl-BE" dirty="0"/>
            </a:br>
            <a:r>
              <a:rPr lang="nl-BE" sz="2000" b="0" dirty="0">
                <a:solidFill>
                  <a:srgbClr val="323232"/>
                </a:solidFill>
                <a:latin typeface="Calibri"/>
              </a:rPr>
              <a:t>• signaleren en bespreekbaar maken van pesten</a:t>
            </a:r>
            <a:br>
              <a:rPr lang="nl-BE" dirty="0"/>
            </a:br>
            <a:r>
              <a:rPr lang="nl-BE" sz="2000" b="0" dirty="0">
                <a:solidFill>
                  <a:srgbClr val="323232"/>
                </a:solidFill>
                <a:latin typeface="Calibri"/>
              </a:rPr>
              <a:t>• oplossen van conflicten en pestsituaties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6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7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269272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Contractwerk/ hoekenwerk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Afwisselend</a:t>
            </a:r>
          </a:p>
          <a:p>
            <a:endParaRPr lang="nl-BE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Contractwerk: individueel werken, zelf plannen, vaste lay-out, …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Hoekenwerk: in groepjes samenwerken, computer, muzische, tablets,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scoodle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play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,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bingel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, 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3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4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Muzische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Sluit aan bij de thema’s van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wero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 en taal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Muzische middag: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klasdoorbrekend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 </a:t>
            </a:r>
          </a:p>
          <a:p>
            <a:pPr>
              <a:buNone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   (3 weken) alle onderdelen van het muzische komen hierbij aan bod </a:t>
            </a:r>
          </a:p>
          <a:p>
            <a:pPr>
              <a:buFontTx/>
              <a:buChar char="-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Muzische</a:t>
            </a:r>
          </a:p>
          <a:p>
            <a:pPr>
              <a:buFontTx/>
              <a:buChar char="-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Beeld</a:t>
            </a:r>
          </a:p>
          <a:p>
            <a:pPr>
              <a:buFontTx/>
              <a:buChar char="-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Drama</a:t>
            </a:r>
          </a:p>
          <a:p>
            <a:pPr>
              <a:buFontTx/>
              <a:buChar char="-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Muzisch taalgebruik</a:t>
            </a:r>
          </a:p>
          <a:p>
            <a:pPr>
              <a:buNone/>
            </a:pPr>
            <a:endParaRPr lang="nl-BE" dirty="0"/>
          </a:p>
          <a:p>
            <a:pPr>
              <a:buNone/>
            </a:pPr>
            <a:endParaRPr lang="nl-BE" dirty="0"/>
          </a:p>
          <a:p>
            <a:pPr>
              <a:buNone/>
            </a:pPr>
            <a:endParaRPr lang="nl-BE" dirty="0"/>
          </a:p>
        </p:txBody>
      </p:sp>
      <p:sp>
        <p:nvSpPr>
          <p:cNvPr id="2050" name="AutoShape 2" descr="data:image/jpeg;base64,/9j/4AAQSkZJRgABAQAAAQABAAD/2wCEAAkGBxQSEhUUExQWFRQVGBwYGBgVGBgdHRsXICAcIB4dGx0gHighHBomHB0eJTEiJSksMC4vHSA0ODMsNygtLisBCgoKBQUFDgUFDisZExkrKysrKysrKysrKysrKysrKysrKysrKysrKysrKysrKysrKysrKysrKysrKysrKysrK//AABEIALwBDAMBIgACEQEDEQH/xAAcAAACAwEBAQEAAAAAAAAAAAAABgMEBQcCAQj/xABGEAACAQIEBAQEAwQIBAQHAAABAgMEEQAFEiEGEzFBByJRYRQycYEjkaEzQlJiFUNTcoKSscEkY7LxFnOT8DREdKKj0eH/xAAUAQEAAAAAAAAAAAAAAAAAAAAA/8QAFBEBAAAAAAAAAAAAAAAAAAAAAP/aAAwDAQACEQMRAD8A7hgwYMAYMGDAGDBiCtjLRuqkhmVgCOoJBsR73wEdFmKSvMi31QOI3uO5RJBb1Glx+uLTYUOAavmGRz801PSVDX66niKG/wD6NvqDhwwGVwxmbVNOHcBZAzxyBegkjdka197XW49iMauMHIBy6mtiv1kSdR6JKgU/nLFIfucb2AMKHGHiLRZcCsknMmHSGKzNf+bsn3/I43eJomajqVRmVjDIFZTYg6TYg9jfvhK8MvDelpI4qpv+IqJEVxI4Fk1AHyL67/Mbn6YDAybIaviJVqq6cxULMTFTQn5gpIux6Xvcajcne2nbHQPDeDl5fDHf9mZI/wDLK62/TGJBxJHldFUO8ckiQ100emIAkB5GkF+gVQH79yB3xf8ACivE9CZFRkVqioZQ4sdLys49js1rja4OAcsGI5Z1XSGZVLHStyBdrE2F+psCbexxJgDBgwYAwYMeeYL2uL2va+9vW3pgPWDBgOAMGMvI6N05skv7SaVmIvcKgOmNR6WjCk2/eLeuL9XUrEjSOQqIpZmPQKBck+wAwEVPXq8skS3LRBdZ7AsCQt/4tIBI9GX1xaws8C1BdJSysJGk5kpbb8WQB+X78qIxIT6gjqDhmwBgwYMAYMGKOaZrHBo13LSuI40UXZmPoPQC7E9AAScBewYMGAMGDBgDBgwYAwj0XijRyV3wAWZZuY0V2RdPMUkEbMT1B3tjHy/xIrJMxalOXOYVqDTtLGJG0Wa2pjp02Asx9jhl4Wp4vi8xHLj5kdUGD6RqtJDC3Xr1LYBayWnzmTNJ2+KQ0UFUUaNwtzGVVwqgJfaORd7jfHUMKuT5hGua1tMrqXdIagqGuQ2nlOCOxCpEbfzD1w1YBH4HgMdXUKeqoYh7KlTUsn/4pU/TDxheioOVmHMB8s6Sk+zAU6gfSyE/c4YcBB8IvN5u+vRoO+xW9xcexvb+8fXE+DGXw/ncdXGWTZkZo5YyRqjkUkMrW73Gx7ix74DSdbgg9CLY5tWcOVlXlVFHRVbU0kCiN7M6B9H4ZBZN7gqfY3OLvHXA9XWTielzGalsukxhpAtx3XSw0kjrsb4YeCsjkoqVYJZue4Z3Mmm1y7Fzfc3Opjv3wFbgPhyWhhkWoqDUTTSGWR7W82lFt6nZBucM2KmbyOsErRW5ixuUuLjWAdNx3F8S0VQJI0kHR1Vh9CAR/rgFDxcyJKvL213AhdJiw6qim0hHuIi5t6gYVE4Mz2hN6HMBUxDcRzk9OwAfUoH0YYefEDiiHL6fXURSyxSkxNylU2uD81yAARt74yuHc7qZchino1WaqWEKqyX8zRnQ1xcXbSpIF9zbAafAee1dSsyVtOtPPAyoyqbhrqG1Dcixv2Y98NBOOc+FedVtZPWTVlM1PdYUUct0UlTLqtr3LeYX322w95zS82nmjH9ZG6f5lI/3wCXxF4krzfhMtQVtWwIGg/hxnbd26EC+9jbaxIvj14dZPUQ1Va9bKs9Uwh1OvRVIZuWlxsoPYWBsNsWuC8vosry2OcBYkaGOSaVgdTFgD5ja9rtYL29MW+FM2hqqmslp5FljIg8yG4vpbb6+2AacGDFfMaxYIpJXNkjUu1hc2UXNh3Pt3wFjC1x9WiOm0EazKyqE2/E3H4e+1pG0x7/2mGUYxqyETVcS9VpwZW/8xrrGPsNbW9Qh9MBY4ey001PHEW1uAWke1tcrEtI/+Jyx++NHBj5qF7X39MBhcXZ6aWOIRhWnqJkgiVr21Md2Nt7Kl2+wHfG9hBz2eKaOprZD5Ke8NIbXPORxd0HUu1QixgDqI9tmw+Rm4BIsfT0wCHxb4lx0GYQ0kkZMboGklGoldWoKFQAlt13+u3TDFkdE7uauoXTNIulEO5hhvcJ6cxtmcjvYXIQYnzDhylnniqJYEeaH5JCNxa9vqASSAb2O43xq4AwYpwZpE8zwo2qSIAyBQSEv0DHoGI303vbe2LmAMGDBgDBgwYBcyNOVXV0f9oYakf40MTfrDf74TeNeKZKbMXgy5Fnq6uFEZVIPKlQtpdh0vy2NwSLBVJ26/fGOWuhmpnoCwepRqVtAGq5IddJ/dNtfm7C59xveGfAaZZDqe0lXKLyydffQpO+kdz+8d/QAPHh54frQFqiaQz1swPNkJNhqIZgvruBdjubdumHnFXMa9IE1yXCAgM3ZQdtTeiDue3U7XOLQOAjeEEqxG63sfS4scSYMGAMI8XDkX9IVYBaGaUJUxzREK+4Mci9CHQMisVcMt5el8PGOUZZm+aSZ3ClTSaY4TPHzo0kCNC4UglySpGpEOxve464Do+QTTPAhqFCzDUrgCwJVioYDsGADW/mxoYMGA+EYy+F6V4aWOKQG8QMYub3RWKofugU/fGrgwEdRAsilHVXRhZlYAgj0IOxGIcuy6KnQRwRpFGCSEjUKoJ3Ow2xawYAwqcc8dwZUYefHMwmLANGqkLp03vdhv5ug9Dhrxn53ksFZEYqmJZYyb2bsfUEbg+4wC9wPU02YZc0YtLAGlgIN/NGGOi4IBB5ZQ+oONbhbhWmy5HSlQortra7MxJtbqbm1u2LHDuQQUMIgpk5cYJa1ySWPUkkkn/8AmNPAGKWa0HPVEJ8okR2H8QQ6gPpqC39QCO+LuDAGKtDRCPmG5ZpJC7E+9go+ioFX7X74tYMAY5N4l8J5jPmlLU0buE0rEzowBhGo62sSLqVa+1+lvTHWcGAp0GWRQxRwog5cKqqA720iwP198XMGPEsgVSzEKoFySbAAdyT0GA94W6/MJatjBRPoRWKzVNrhCOqQ32eXsW3VLb3bbEsiy1pI80NJ02JWWb6d4ovf5m/lHza1OsUWiFNCWXyRrYWRbDyqP3RsNvbAR5PlUVLEsUK6UX7kk9WY9WYnck7nF3BgwBgwYMAYMGK89bGjojsFaQ2QHbURvYHoTbt164CZkBtcA2NxcdD0uPQ2OPWDBgPLoCCCAQdiD3HoceKWnWNFRBpRFCqB2UCwH5Y9TzKilmIVVBLMTYADcknsAMJtJJJm93u8OXXIQKSklVY/MxFmjg9ALM/ew2IbE/FlPrMUOuplXZkpl16SOzvtGh9nYY9f0nVn5aKw/wCbURqfyQOP1xp0NFHCixxIsaKLBUAAH0AxYwGDJm1Wu7UDP7QzxMfyflj9cVBx3TIwWpWejYmw+KiZEJ9pReM/5sNOPE0SupVgGU7EMAQR7g9cARShgGUhlIuCCCCPUEdRj3hQyemjo8wNLT+WGWBp2hB8sLh1UFB+4smpvL0vGSO+G/AGIK2sjhRpJXWONRdmcgAD3Jx8zCtjgieWVgkcalmY9ABhey7K2rHWqrEsqnVT0zdIx2klHRpz132ToN7kh7TPamo/+EpSqdpqu8SkeqRAGVv8QQH1xIuVV7C716qfSGmQD/72cn88b80qoCzEKo6liAB9ScelYEXG49RgFqtp8zj80M1NUf8ALmiaMn6SIxF/qn3xjReJyQzLBmVNLQyMbB2s8LdNxILXXcb2sO5FsP8Ajn3iZJT19NJQwgVNWSpjWKzcp7/PI48sS6b/ADEXBIAOA6ADj7ilklGYaeGJm1NHGiFvUqoBP3ti7gF/M+JLSmnpYjU1C21gELHFfoZpDcKe+kAsR0XH1Moqpd6irZR/Z0qiNfoXbVIfqCt/QYXuEM8ioI2pq8iln50rmSXyxza3ZxIkvyEkECxIYW6bYcafOqdxdKiFge6yIR+hwGbHwZS31MJZG9Zaiof/AKpCMeKjgilY3XnxH1hqahP0D2/TGvJm9OvzTxD6yIP98T0tUkqh43V0PRkYMD22I2O+ATqvLcxofxKaoeuhXd6apI5un/lSgAlvZr3+uGDhniOCvh5sDE2Ol0YWeNx1V17MP+2NfHOeNqBstqBm9Kvl2WuhXpJET+0A6a19fv8AxXDo2Mrietip6aSomUukC83SN7lem3S9+l+hse2L9FVpNGkkbBkkUMrDoVIuD+WPtVTrIjRuoZHUqynoVIsQftgEzhzjV8zpUejiCzPqEhe7R09iR5jYcxyAGEa9iLlRYlkyTJVp9TamlmktzJpDd3t0HoqC5sigKLmw3N7eX0EcEaxQoscaCyqosAP/AH3x5zKnkdNMUvKJO7aAx099IOwbpuQR7HAV82zuOAhPNJM4ukMdjI/va9lW/V2IUdzi3QPIUBlVUc3JVGLAb7DUQLm1rm3XFfKcnipw2gEu5vJI5LSOfV3O5t2HQdAANsaGAMGDBgDGLxFmsUBj+JQfDswvM1ikcoZTHr/hBbo/QEC5Fxjawp8e8DpmoiWSeaJIySVjIs97fMCLXFtj2ucA1g4+4rZbRiGKOJSzLGioC5uxCgAFj3Nh1xPI4AJOwG5PtgEri0Gvq48tUkQqonrSpteO/wCHDfsXIJP8ow6RRhVCqAFUAAAWAA6ADsMJfhUefBPXt89dUSSb9REhMca/QBf1w74CGsq0iQySusaKLszsFUD3J2GOb8S8XB6hJKLOaOKNVs8MoV1ZrnzagNW4IGxFrY6DmuUwVKBKiJJUDBgsihhqFwDY97E/nhbzPO46OU0tDQGomCh5I6dY40jVr6eY5GkM1iQOpA7YBek4+qUhdzV5LJIilgiVD3e3YaiPMew741OGHzLMKeKpkrIqeKVQwSlhBe3oXlLAH6KcMufCoMA+GhheVuq1BsiixJvpB1G9hYW63vbCpl1RSciI1nLyqtkBZljlEDXBKhrXCuDYGzhuvfAOeT5LFTatGovIdUkkjFnc9tTHew7DoOwGNHChkWczxVa0VTIs4ljaWmqVCqZEUjUkijy6wCDqXYjsMMmb1y08EszfLFGzn6KCf9sAsVMvx+Y8jf4ag0yTeklUd40PYrGPOR/Fo9MOOFrw6y1oaGNpP21QTUzH1ll8xv8AQEL/AIcM2ARM4ObVPNUQUMVISykVhd2aMfvMqHRY2v12GMLhnhqCdXNJU0rPGfMtKayBQTe19FVcA22bTvba+HbinVUCOmiAdZJ0Sq0kHRAAXYOL7awoSx6hzjWNRBG4QvEkklrLdQzdhYdTtt9sBxXPcnqhmFJGtLJUAAtUQLVyVEToGtcmYjQbX2ewJA674e8p42paepSgko5MvZzaIOkQjYnoFaNitydrja+18XPDzLIk+LnijSNZ6qQKEUKOXETELAdiyu3+PC746cqSOhgMscU0lUpWVyByowCHcnaygle4vb2wHUcGFTgXihqsTQ1CqlZStomVT5WB+WRP5GG//cYa8B5kjDCzAEHsRcYROOo6CSGanSGGasaNkjSKASyIzCwY6FJjAvfUxUbdcScWZ6klUtHqnaJUL1Ao0kkkLXAWFjEC0QIuxOxIAFxc3Uslmaf4iVJ3ocqgl5MdNSosc8kuw0kKOYHZjsD5jft1wG/X1YoadFWjoaVAulTXSxozFQBfREkmokbnzX9cXcrGZsIZmraBaYlWKwxNpaM7gK7MOo6Hb/bFGiqHoZQfgi5qSBoaqaoreX/dYFREpO45mkaib41aqpjrTJTzURiqjTyGFalYmDJ0Oh1ZlFmK3FwRcYByBviKrpllRo3AZHUqwPdSLEflhP8ADNmpaKkoaq8dXy5HEb7koJG6MLqbKy+UG4BGww7YDnPhFXND8VlcpJkoZWEZbq0DElT/AL/Rlx0bHJuLpBQ8RUNQuwrE5Eo9TcID+sf+XHWcAYMGK9e0oQmFUaTsJGZV97sFYjb2wFjBjHhq60ftKaEixP4VQxN+ws8K9fW+NaNiQCRpJG422PpttgPWDBgwBgwYikZ9SgKCpvqYtYj0sLb3+ot74CXGBx/UtFltY6/MIJLe11Iv+uN/GPxhQGooaqEdZIZFH97SbfrbAZ/hegGU0Vv7FT9zcn9cNGOS+E3GLPl8FLTwPPUwqwe5CRIuptBeQg9RYAKGOx22w51U+aqpZIqJ2sfJzZlIPazFLN9wv2wEedZg9XO9BTOU0AGrnQ2MSN0jjP8AbOO/7ouethj3UUIog5pyedWzxrqlOrSdCpffdgscbMASbsdzY7V/DWFYKANKrRTF5HqmmGkmfUdbMTsV6WYbWtjUnkp8xhdIZw2lgVlhIOiRTdWU/KSGXpuDuD1wEGZ09RElzO8sQIMmlVSYJfcoyAAgDqoUNa9mvsVfjmmQgUVVHJWx1AJpCmkzxzjqms2GnSdQkbsHDXHXdzbLszm+GVZ4oeVMGneMsOdELdFKnQTuChJG4Orti5w/wnFTVFRVNaSpqHZmkII0pfyxoCSQoAF99z6AAAEwGqyv4SqrqaE09LC0H/BliYeYyXkdGUXHlAOk7XJ3vhj8Ua4f0NVSJ5leJbFe6Oyi/wBNLXx58Us1jWkakDp8TW2p4Y2YC5chdR9FAPX1sOpxLxhRLHlXwl78xYqRCf4nKxqx9gTq+1sA1UttC6fl0i1vS22Fzi7OpAyUVIwFZUAkNa4ghGzTOPboo7tbGDJRZTTKIaqtkd0tGWlq51syhdgFcIhAK3A3FxfrixwbwxHDWPV0VYs9NMmmRXbnOCPlCS6iQu+4bfYdewX8zSbLKT/gqeKWOJGeZpJHEjHYu9gp5jndiSwJtYdsXst/o/MFWeMU9R5lkDhVLLIANJN/MjgAbHcYU/H/ADhoctES3BqJAhI/gUFm/MhR9CcKWS8C13IpzSvQzxyK2md4CGjIubCTRrKFrgNv+RGA7WKQwU5jpVUMinlrIzadW5Gpt2sT1O5xy7NeEqd0lOaVAqK+rKoHhVmWl66NKjdIQ2xZgL39yccXzCprOc8DyzNIJDGUEjtdw2nSovvvsMfpjwz4ZGWZeqSaVkN5Z22ADEdCfRVFr+xPfAK/hRTyVNdVVsxSKaECjeCIWW6BRrb2ulgB0scdJz+eSOlneIapUhkaMerhSVH52xzfwvrpBX1pMYEVaGrFa5DJFrZY9alduYpLDe9he2OjPXGaGU01xIFYRmWKRF5ljpPmVdS6rbjtgK3B9PCtHCYLFHRX19S7MAWdz1Zybkk73vjB4s4caKoGZ0UCS1ManXCTYS+UqGHpMoJAPUqSvpjnmT5hW0NSkVFPGkM5IMFcbCKq/rISVHkdjdltpVwdrnq7ZDxxVvUPFWRQUyQswkc88X0901KFKk76ibW+2AuZBxBSpWSQyRtFWywLU1LSFSsYsv4RkvsqAiwsF79Sb3Mql+NrhVorCmp4niikYEc55Chd0B6xKEADfvEm2wuc/OPEfJ4SXM0cshA/Yx8xmA6DUBbY9LsMc74w8TGzDlcqiqFpopOa8qu6uY12cAp5U2NiSTa46YDqPieAtIsyMFqYJVkptiWeYf1aqN21rqUqOx9sTx5/XPGJEyxxsCUlqIkfpvpUah/nKn2GPbwmno4mpwat0F4ZKmRbqr9ZHkNjoVDvbcgW3wh5ZkuZVecSR1lVJJSU4DOYHeKN9a6kRQjA33ubkmw6+YXCpnOaf0xnWXRRxSwtRs0k6zKFZCrKxGxII8qgEddQx23HHfCzKeVmOY1rzF6dLwR1ErGz2YarO7EsqBAuq9jtjqlPm0bkBNbX6MIpdP8An06be98Bexn5lTTMyNDNy9J8ytGHV1JFwdwysADYhu+4ONDBgAYMGDAGDBgwBinmuaR0ya5SQL6QFVmZmPRVVQWZjboB64uYLYDOyfMnnDM1PLAt/LztAZh66VZio9msfbGicGDAcogi/o6traeQ/B09dPHLBUAWQi4MsWsW5TldQUm1rkjti3w9S53FUTpJUxSR25kAeOSRJFJPkEwsYrCw8xY7ggMLnHRqqlSVGSRFdGFmVwCCPcHY4Tc94by+li1vLUUsd9ISCpnUMx6KkStux7Ko+2AZZ81WOneWYKGhi5k0cbB9BC6mUdL97XAvjkX/AI3zHKkE0lGr0FUxmhHMuY+aS5QuAbEli1mXuQDtYMnDPC1bEszUjrSQTPrWnrI+fIxKgM0rBwULWvou1u9jcYoTeGdXIvLc0hhLauUstcsQN7+WISaR9BbAXeHfGBa2QRQUFTJKRfSjRWA9SzMoUe5ti5xHoLrVZgvwSKuheXWS86XqRGEhKqTc9i5+nUZ2R5fVUtcuX3p6OnkiMqPRxWaZl0hlLSlyHF7k7m1rWvs9ZbwxTwyc0IXmP9dMzSSfQM5JUfyrYe2A57wbws9TVCralakgupAmuZpERtUYOolzdgHd3IJ0ogGkEnpmeZUlVA8LkqGsQy/Mjghldb/vKwBH0xfwHAcq40yaSWHl1eX81lcOKqiQSajddZeHUkia1UBgpb2Jtj1w9xNRcyN6GjdnjHKqfhonRYoibhnj06pmUrsoBYXf1sWXJOPaeaeemmIp5opniRZTYSKp2ZWNgSf4QbjbHzNqmmq3ZIKVKyaM6WkFkjie3Rp+oO+6x6mF9wMBnceZLDntJy6WojM0L6hv0axUpIo8yfcXBHTCfkvDXEVLGKaOqgjhAIBZ0bQO+klC46/b2x0XhrgaClmNVoT4lgQWj1KgBNyACxLE92Ykm3bpjE438OKCWWSunVkjSJzKkC2LNfVzbjqwF7ixvt6bhm8HcMZdlUnMmqVq683PkBkcX68uJNTk77uRfr03xq8R0OZ5paKNVoaO4LmezyygbgGJSQIz3RmBPf0xYyymqaWFXoWy+elZQyFl+HZlt3eMGNj76VxDl3HjVZlpfh54JyjKJqfTUxJIQQDzI7gEHfzDtvbAfcmyZhNUQQ1EiLCyGpmGnn1E7KHCl2UiOJUKgBQOtgVsb1Mmd60D4YZnDa4M8tSCgINrqGZ0nBFyCgKnbcXuMtOCcxmjVUEeXl41SqfnvM1QVHV0sVud7kvcg2JIxl8US11NURzJVVU8NO3LqJm/CpkkuAoEUQuYo2trte9tFwb4BrosrhrKqWjzWnhmq4EV0nVdHPpybBiFNwVbYr0BO2PFXmstC4hy6c5hY2NI2qRox/8AUjaMD0lJ9sMK5DS16U9TM6VLRxaebE5WN72L3VWsVLC+kkgd8Ucw46oKGJ1po2mSAedaOMGOPt5nFo1+gJPtgOd8Y+Hb1LmaPL6mlkc3dYmpZoi3cqOcjLf6W9hjcyulzE0SUMsEy04j5LCKmiWVoyLEB3qeWpIvdre/XfHQ+EKKZITLUkmoqG5si3No7/LEo6AItht1Nz3xsVMoRGYhm0gmyAsxt2AG5PtgOX8Z5hXIaeOK+WUyJpEs5jljY7KsUwQOIwFHzElTe18MPD3DDGnEbzwchjqZMvjEMclxvqcMWIO3yaL2A6bY18s4opal2g1aJhs0E6lJP8jfMvutx74qVHA1NqMlOZaOQm5akcxgn+aPeNvuuA0MyqIqSKOOOJSSyxU8KgKC4BIA2sqqFLFuwUnc2Bxlqa2aAz0VXS1LXI0GP8EkfuxyK2q46aiSD/L2hkpZKWdHrqwVMfLkSBeURMXbTq8kSky+QEXVQQCdt74weGs4qqCSmy1IhUpIshiMkctMY1U6iGLqwdBfqPN6jpcN6DjGZaQVrxJLTDVzuUGjmhKnS4aJiwbQwOqz9BcAjDhQViTRpLEweORQysOhU9DhEzrhqrhoaxIpoWSczTTIYmVrSEtKsUmsgeW4Ush36+zHwFW082X070iskGjSiv8AMuklSD6nUDv364DfwYMGAMGDBgDBgwYAxm5znsFIAZpNJbZEAZnc+iIoLMfoNsXKyoEcbyN8qKWP0Auf9MI3C1eRV2eF6iqnQPUzIVKUt90prk2Cop3Cm5PmK+bYLk/HmtuRTUlU1U3yJPC8Kaf7R2YeWMd+56AXxZocjjpi1bXTiaoUEtNJZY4V7rCp2jTtfdj3PbDTjj3E2ckZsi5oh+DjLFIwCYUUlBDUSkbPqYupDDyG23cg/ZBxFJWyB4IWWisfxpro0p/dMKddHqzgX2sMMmI6eVXVWQhkIBUqQQR2sRtbEmA5XLSTT5NDUwsWqqKeaaI3uWWOaVSh9QYha3ewx0jJ8xSpginjN0lRXX6EXsfcdMcs8OuMjDSilMReVpXFMBcI5kllIWV7WjYFXa3UpbSGO2HGn4fopdcUQkheCwY0sk8SI7eYqjKQjEE3K72uLgXwDdjFzTMpTOtNThOaU5kjyXKxREkKdIILuzAhRcDysSdgDkcLZlPFWTZdVS85kjWeCYgB3gLaSJALDWrbXHUb4qUkdXWzDMKSWGnQq0AWSNpTNGjtZpAHXQQ+rSo3Abc72AT5Y7001RHmADR1VQDDLoXlElEQRsLnlsSm2rY363NsT5x/RlIkrlYYXjGpljcQuxsLfKVJvsL9PyxhcS09bPW0NFUTwyRSyNPKlPC0ZCQ2ZSxaR/KXsNrb/pieI3DVXm2YNHTuHggTSyy8yOOKcr2IS0jEEN5dXQhrAi4M+T1+WMi1L1CwySLuHzCQnSDtuZRde4uB16A3xPX8Q5SqapJ2ljPk8rVMyMTsF8upSThKp/CGeZ2NWINinLMLFfKoN1P4bDSSbm4vsNx0wxzeG8ktRG81X+FGAI6Yh2QFRsw86C4v/D0tgJKjPsppDGpo1i1ainMhhiAtuTaRlK9fS57A4Mk8QnrJYaeCBYpJF173kVIuoLWMYDEfuqW3Njieh8N6ClaWRmA5hDMHEOlevy6kLKD/AHuuPmZZ5k8ZZ5D8QaYKWcJNOse9kGuzIjauguNzgNPNs8Zqv4ITpTaYRK8radbhiVtAHOkEEXLENa4Fu+FbiepipMvbLqWd6ySc8q7PExhSQ2JdwFRSSSF1kEs3XbF/NqSunqUrhR0zwpCVWnq5U1gE6jIhCNHGxFr3Zth2xL8VJmdIkEVBJTwVJQvK5gCCEMGYqEfUzMBZfKBuD0wEUdFHUyiKr16V0Rx5fHMCIolAvJV8ttNzubMSttIGom2NDjSjjVcvookWOKWrjuiAKvLiBlIsB3KLh0aIEEEAhuoIG/19cc+8XKuWlOX1kSCQwVNirHSDzFK7t+6O1z0JGA6JgwntxlUKAGymu1dwnJYX9mEm4+2IZc/zWby02WrCD0krJkAH1jju364C14mZJT1NDLzzHG0al45n20ON183WxO1h1v62xk8H08lVSRVFDmE0SsLNDUKKhY3HzJd9Mosb2u/Sxxey/ghpZUqMznNZKh1JGBpp429Vj/eI/ib8sT5pEMvqTWLtTTkLVjsjdEqLduyOfTSx+U3DKzfNJFSUS8qPNoYpUpn+RJVexDQ62KliFF0JJVgexBMVJUZTVRQzfHcuoiGoTSVAWojYiz6xISLdQVK6PQWth8zGUrGSsRmtbyKUuR3tqIUkC5sSL4xUmoW3am0MDb8WjdTf2JjsfqCR74BSoI3zOtaBquWsy6OAGV10RxyVBbZA0arrTR1Goi9/ph5yOYGSWKFVWmpgkKBVsOYAS4XtpVSi7fvBx2xEkr1A0RyiFbbmOJ9Vv5XcBFP+E41ctoEgjWKJdKKNtyTcm5JJ3ZiSSSdySScBZwYMGAMGDBgDBgwYDC4xzgU1P8odpnWnjVjZeZKdI1mxsg6k2O2MXJeATBSLTPXVHLUHUIuXECSSzEsEMm9yLl+mGfPsnirIHgnXVG/WxsQRuGU9mB3BwkT+H1ZMeXVZi1TSgrZGDI2gG5DaGAkYjy3e/Um18AxcPZzRIVoqWUymEaSE1yhAL/tJACq9x5m7YzeFJhW1dbJUW5sRNL8M6j8OC+oMb/Pzdm1dLAAdMec2o6vLZKiqoooqinkUPJTH8N1MaKgMLKpBXQg8hH064sZVk0tQs1Y86LUVdOIonpt0iisWQqx3kbU1y5t2AAwA/h9FGxajqamiub6IJByr+vLcFR9rYy+KqCSjpJJanNaxhpKqsawI0kh2VFtGWuTtsfU7YpQcS5s0FRFFHRipoisUkcjyF3XSCsqaiAQ/bUd97m/XF4Q4S/p1PjMxrJJ2VmTkR2RYiDup22JFj5QO25wENRw9VZZl0lJEsVRJUwtUyo6+eEoEEjIdw9tShejBgSL9mHOc0pqvLIqHLZjzJzFHFoEgIs6NIXa3lIUMzEm/XqeuVWRyJLPRSzM09EENPJzVSWeglZebAxYgM4RbBrg3tuO+9Q11YK56hculeiWFYqVUMCNH0L/htILBmFi3YIuxwGjHA39M0wJLPFl7c1uty0ihbkAdWViNh0O2M3OsopqSuQfEz0EE6vI5Sdo4pJrjyC/kja12NrE326HDFlCNTmWoqwxqajzOIo5JFjiTZIgyob6QxNzbUzMQLdNDO68cgctFmeaywow2dmFwWv0RR5mNtgD3sMAj8ijatpBlrmapWYPUTrI81qbS+tZZSxBDHSAl+u4GPnHOd5ilRJHSR5hcFL6IIHi5fcxSWJ1H+Fgdx2GH7IcqSkgWJbeW5drBdTkku5A2F2JNhsOg2GOezeJ0jytJSrDNTqeUqmXl8yZmuLM6AoUQXJN0IbrcYDN4bpc4d71M9UtlvcK5DSMCAAhiUKqKSCCSCxBB2FveSZVmUAkqa2OtqZ1uiaGjOmIkX0BalTdiFJGg/KPfFio8Uqh4oAkKRz1W0IGmZASQAZGSUMmxvYoTsdji1xJxXWR3WSnkSjhKtJVhtJlAX5QGNPa8hA8rC+kjfVgPOX8FVTyGWYrBzfPLMJnaYKL6IQAFWMhSNTBmFwbdcM2Q8P5fHSOFMVRGUdJp25btItyzc11+a3+wwn0OQ1ubwGQyrTU8wZbPCWk5e4XSsi3QkE3YSvfa1rY3s0oOXTR5Ys7zz1TLHM5O6wDeVioJES8pSigWuWHe5wBwXwnBLRqz88QTEyR07VExjWAn8NCmqxBSxKm43I3GHOrqjEFCQySeixBBYD3ZlUfS+M+bNGp5I43SIQsdAZZQCgAOktGwHksALqx3I2tvjQWtEoBp3icXsxDagB/h79NiRgJKGpMi6jG8RuRpk06hb+6zKR7gnGH4kIpyut1qGAgkIB/iAJU/UNY/bE9ZxNDTsY55VM17rFAskkhTsTGgZx6Xtb39MXiTPHqaaogXL8wImieMPyolF2UgGzyhhYnuuA5Nwl4z1dIqw1MYqUQBQWJSQAerWIaw9Rf3x0Gm8b6JluaesHpaNGBPop17/piWn4UjzShHNjelq/Kk5lhDESKAHKLJdbMNwyHv6jF3hbJM0orUiyUr0kK/gyvG5drknQ4Eg0kX+YAiwHfAZsniNXSSiWnyqoajVbyGVNEp3uTHuQQF/d3ue4w95XmNPmFMJIyssEykEHuCLMrDsexGF6p4+FM7QVsDxVO3JWI8xKm7BQIXIXzaiLq4W18QcK5TVUte7tEiQVqNLJHBqKQTrp6sdmZ1Y3ICglem18Bf4Sr2hmky2di0kADwO3WWlPym/d4z5G9bA98NuFXjnhuWpNPNSycqqp5AUfb9m1hIpuCCNO9iOo98Sy1OY0+7RRVsfcwnkzAf3HJjc29HX2HbAMuDC3l2bU9fJZJpUeIESUzaonBNrGRdn2HSx0m/fa2iMmUSJIkkqaSSyiRirggjSysSLXINxY3HW18Bp4MGDAGDBgwBiCspRKhRiwBtfQzKdjf5lII+xxPinmNekQszqjMDpLgkAjuQCLgEja4+uAKTK4Ym1Rxqhtp8otcdd7dTfud+vqcUsxzzTL8PBHz6jTqZdWlI1PRpnsdAPYAMx6hbXIRsx8WMvicxmqqZTexeGKMIpHUi4BK/TV98e/BniannFTFzS1Q1RJLeSweaNraXt7KACo+Ww6A4BjzaXM411o0EjE+WGOmkbf0aVqhAo/mIH07Y+8C5DUUYmErRiKV+bHDGWIhdiTIisQLoTYjYbltu5asVc0oFniaJmkVW6mJ2RremobgH2wHNOOzTNnVCyhJGjDrV/h8xUjIvHzLKdL3Lab79O2GLhrMMtoouTBMkZZixaYGPmSt1JLKqknbZRsNgLDDJkmSwUkYip4xGnUgXJJ9WY7s3uSTizXUcc0bRyoskbizKwuCPpgMLJeFURp5ahhVSVJRnMiJpAVbBUWxsgubXJNrXJNyc/M+BRGeblkpoZhvpT9g/s8XygH1UAi/fHvwu1JTTU5JZKSqmp4XJJ1RIQV376dRT/Dbtim2ZTZnXT0sMrQUdGQs7xm0s0hv+GrdY0Fjdh5ttiL7B5yDxNpzHIlcy01XTuY5YvM2phfzRAAs4NuguR9LE0824jleqjq6Clq5ykbRNHLBJHG6MVbVG720OCov5TqFh2GHrKsjp6YWghjj9SqjUx9Wb5mPuTfGjbAI+TcdCtEsbZdV3iOiVWjjZQ3dfM41EdbW9PUY8y5xl88xpmoZXnEbty2pdLCNxocgtYBWB03vvh5CgdsIvitl0MdDPVraGpiKSxzoAH5gIVRq6kFTpt03wE/8A4uImFJBl1S8kSg21UwWNbWXUwlYR7dAbMR2xcy+tr6rmLJSRUiK2kGZufrt1IRdA0+hLfbC34G8Rw1FI0V/+KR3efUfNIXYnm37jcKfSw7Wx0zAc04xhr5pUpaarYSmzPfTTxFACTGhVTK8hG50sQgG9rjGzlbVtMmlcspwvU/DVK3ZvUiSNNTH1LYaaegjRmZUAdvmbqx9ix3I9sWcAl0HEtFTvonpmy53OxnjREduptMhaMn6sDjO4542ggpXNFIgmqHRBMqHSNVlMuuwVyqDbc9B2GHrNaOGaJ451VomU6w9rae5PpbrftjkWV8R0rZC8NWtVNBHri5qxj5eYRDod7Kzgael7W32wHUeG+HoaKLRECWO8kjEl5X7s7Hdif07Y18fn/wAP/GQ0wFPW65YV8scwA5iqNlDrfzC3cG4/mx13LOO8unAMdZBv2dwjf5Xsf0wDHgxmT8RUiC71VOo9WljH++FLiPxcoKdSIGNXKOiwglb9ryW0gfS59sBQ8aeIVomy6XSrvHUmXSepRVIYA9r6h97emH3h/PIa2BJ4H1xv+YPdWHZh3GOJDhDMc2qjV5jA/IdDyxA8JKLsVCAygDvub73uN9rEnDGZZZUK+T01SItA5gqJYHEre8attt3Bv6W7h3fBjk+W+NkSMYcwppqWZTZ7DUoPups639LN9cMkPiplbrqWpJt2EM5P5CP9cBpcW8KpWBXRjBVRbw1EezIfQ/xRnup674q8A8VfF07fEaI6iCVoJhcBTInVl9iN/Y3ws8R+M1PHHekhmndtkZo2SO/uT5m+gG/qMT+FVXE1OeTTyPK7tJPLKadGaYk6vIJGkUA7AFRtY98B0Oac7CMozdwzWsvrsDf9Prj7WO4QmNQ7jopOm/texsfrjIzOhabltJTKxidZFKTeYMpuACVXY9xcA9DtiXL81SraWIc2OSndVlXyggkagNSllII6gNcd7XwGzgwYMAYinnVBd2VR6sQP9cS4qZhIFA/CaUk2soU273JYgAbeuA5VxL4bxZq8lTS6UWULym0rGlwx1v5STKHuTcqvRSCR1y6fwEmQhlr1R13BWJrg+oPMB++OsUWWmmEopaeJOY7SENKyqXIAvZUYKDYXA73PfFWCrqFkjSsif8Q6RJTylog9ujAKjoDvYsGF7Xa9sAoVmZZ5lMZkn5OY00Y8zglJVUd2NunvZj6nGhTeKl4uc+WV6RhdRcRArp9QSVuPfDlmGTU8iETRCRO6tqe/+He/5YXOJuHzMiLTJURlZEe6ykINDBh+C7hH3HQhfW/Yho0vFplQNHQ1zXFwGiRDv7ySKP1xj8QZrmU0MoippKMAbNpSeZxY3EaxvoRugBZj1PSwxuLxfDrMZiqQ4NvLBJICfQPEHS/r5tu+LwzSQ9KSe3qTTi/2M1/zAwHJci4CaWJqdMwmhk0ljD8U5Kat9Tw8qMi567kX798UcpyrMOHKwskL11LMqiRoUbsTY2F9Mi79diG6+nSquqZKj4p8urpHRWSMqaRgiNbUEVZ9RuQN2ufSwxq8L8VU9eJDAXDRELLHIhR0Y3sGB+h6ehwFLLfELL5djULA/eOpBicfZ7A/UEjGqeI6QLqNVT6et+dHa311YzeJuEaevqKeWoCutOsgER6OzmOxbfcKFPl7lvax855wmk0Zp4oaaGCRGWRxGOYt9gIwFCg9TqJ2sPKeoCSq45olOiOYVMp6RUoMzn7JcL9WIHvhW4jyCqziO1THUU0YJMcKGC1xcBpmLksxFiFVbLfqTvhpyHhp6KKGCmliEUZAfXANbr38yOo1/wAxB+mGTAcV4f8ABySmVZWlk+KUkhqSoCBfS2uHzE97sBhs4WznMZObH+HNJTsEkSqQ08qkjUt5IudFJdbbqB67XGHHM6qRNIihMrM1vmVVQfxOTc29lVj7d8VaLLpULkNAnMbW2mJySxsLlzJ5jYAfLsAB2wCu/icsdS1JLQVnxC21JCiSix6MCGBKkd7Y3IeIKmT9nl1Qu2xqHgjX76Xdx/kOJ6bIXjklkjmCvMweQ8pTqYAKL3PoB0xUzSqrqXQ5MFTEZI0ZVjeKVQ7KmpTrdXILXtZdr74Bd4u4YzjMkaJ6ilpYD/VQmVy/tI5RSRfsBb2ONbgOSGOkej5JWSh/Dli2fU5GsOpsA4kvqBIHXcDDFm+aCHlgLrkmk5Ua6gAX0s51HewCoxvY9Om+KVPRVoZ25sKcxtRVlkmC7AaUOqKy7d1PXACwa9xQIp/53JH/AEcw4hrOEqaYlpKGjLHYkoCbfXlg3xoGhqD1qrf3IkH5atX63xjcU101FTtL8Yt16LJThy7dlCxsjbna46dT0wFfhvg4UVKsHw1JUMt9bkBGkFyRcGNrsNhu3btjWyrOojKKZ6d6WUglEdF0uF6mN0LI1vS4b2xmUfFUlRSQyKEgkljPMMxdTC9iCVQxnWA24uQCLbnEOSTRvPrOZUtTVAFR5ACiG11jjE3luRctuTtvYAAHOo1BSUALW8oZioJ7AkA2HvY/TGVm1BVzJpjqI6cm2opGzt7gMXWwPS9r26WO+PVTHWjeOSmew+R4pEuew1iRtP10HF3KaiSSJHliMMhHmjLB9J6W1DZh7/6YDJ4d4ZWnaR3WB5HIJlSJxI3rreSWRm7W32xty0qNsygj0I2+46H74mwYCGalRrBlBAvsem/qOh++IUyqESLKI15qhlV7eYKxuRf0v2xcwYDB4tz6Sii5wpzPEv7TQ4DruANKFbON9/MCLdDien4gpzy7MV5pAXVG63ZuiklbBvYm+NfBgDBgwYAwYMGAMVp6+JPnkjT+86j/AFOLOII6SNQQEUBiSwCixJ6k+pPfAV80NQQvw3JBJ8zTayFX1VVtrPsWUe+Pi0cxHmqGBP8AZxxqB9A4f9ScX1FhYdBj7gFebh6phS1FV8uwAWOaCBozboPw0RgPe5t6Y0OFamrkgvXRRwzhmBWJtSlR0bqbX32udrfQbGM/MKcu8Q5kiKCxZUKgPYbBjbUB38pHvgPeZoGChpmiAa50sq6xYjTqO4F97qQduvXGNTUWWRM7A0+uRru0kiuznp5mdiTbsCdsbiZdEp1CNNX8WkX/AD64lmgVwVZVYEbhgCD9jgM/+gqSQX+Hp2B7iNP9QMeshyZaVHRHkdGkLqJGLcsG3kQnfQLbAnvjB4FyiKnqMwEKmNOeqiJSeWtkBJRf3Sxc3ttsNhbDjgA4zGp6oofx4g5NwRCxUD0sZbn63H0GNPEdRCHVkJIDAglSVNiLbEbg+46YDMpK5o10TSComBN/h4WFvQFdb6PqzDEvx05+WmYf+ZJGv/SXxboqRIkWONQqKLAD/wB7n3PXE+AVs7rawFbQTiIX1/CGCRz0t+0KkL1uFUsbixFt7PD7UlZDzIw0ihijCfmM6upsysshJVge2GDHiKJVFlAUXJsABudyfqTgKLZFTH/5eH/0k/8A1jDrsiMVVTNR82M8z8YKzcgwWbVqRjoD3sF0DUCb9MNuDARVMOtGUll1C11JUj6Ebg+4xBQ5ZFDflxqpPVgPMf7zHdj7k4uYMAYzs7yOnq4zHURJIp/iAuPdT1B9xjRwYDN4eykUlOkAlllCAgPMwZyCSbE2GwvYbdAMaWDBgDBgwYAwYMGAMGDBgDBgwY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2052" name="Picture 4" descr="http://www.animaatjes.nl/muziek-plaatjes/muziek-plaatjes/muziek-luisteren/luisteren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501008"/>
            <a:ext cx="2173989" cy="2833157"/>
          </a:xfrm>
          <a:prstGeom prst="rect">
            <a:avLst/>
          </a:prstGeom>
          <a:noFill/>
        </p:spPr>
      </p:pic>
      <p:sp>
        <p:nvSpPr>
          <p:cNvPr id="2053" name="Rectangle 2052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54" name="Rectangle 2053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2052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2053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huiswerk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3x per week: afwisselend        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 Lezen </a:t>
            </a:r>
          </a:p>
          <a:p>
            <a:endParaRPr lang="nl-BE" sz="2000" dirty="0">
              <a:solidFill>
                <a:srgbClr val="323232"/>
              </a:solidFill>
              <a:latin typeface="Calibri"/>
            </a:endParaRPr>
          </a:p>
          <a:p>
            <a:pPr marL="0" indent="0">
              <a:buNone/>
            </a:pPr>
            <a:r>
              <a:rPr lang="nl-BE" sz="2000" dirty="0">
                <a:solidFill>
                  <a:srgbClr val="323232"/>
                </a:solidFill>
                <a:latin typeface="Calibri"/>
              </a:rPr>
              <a:t>       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Rekenen </a:t>
            </a:r>
          </a:p>
          <a:p>
            <a:pPr marL="0" indent="0">
              <a:buNone/>
            </a:pPr>
            <a:endParaRPr lang="nl-BE" sz="2000" b="0" dirty="0">
              <a:solidFill>
                <a:srgbClr val="323232"/>
              </a:solidFill>
              <a:latin typeface="Calibri"/>
            </a:endParaRP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spelling op vaste </a:t>
            </a:r>
            <a:r>
              <a:rPr lang="nl-BE" sz="2000" b="0">
                <a:solidFill>
                  <a:srgbClr val="323232"/>
                </a:solidFill>
                <a:latin typeface="Calibri"/>
              </a:rPr>
              <a:t>dagen.</a:t>
            </a:r>
          </a:p>
          <a:p>
            <a:endParaRPr lang="nl-BE" sz="2000" b="0" dirty="0">
              <a:solidFill>
                <a:srgbClr val="323232"/>
              </a:solidFill>
              <a:latin typeface="Calibri"/>
            </a:endParaRP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Agenda wordt op maandag voor de hele week ingevuld. Zo kunnen de lln. zelf leren plannen.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Tafels oefenen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Bingel,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scoodle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play</a:t>
            </a:r>
            <a:endParaRPr lang="nl-BE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Toetsen worden in het groen ingeschreven.</a:t>
            </a:r>
            <a:endParaRPr lang="nl-BE" dirty="0"/>
          </a:p>
          <a:p>
            <a:endParaRPr lang="nl-BE" dirty="0"/>
          </a:p>
        </p:txBody>
      </p:sp>
      <p:pic>
        <p:nvPicPr>
          <p:cNvPr id="30722" name="Picture 2" descr="http://wp.digischool.nl/com-studiebegeleiding/files/2011/05/huiswe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4041" y="5434750"/>
            <a:ext cx="1759959" cy="1382825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CE297C5-D5BA-4AA0-89EE-D24ADBAA4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40" y="1885923"/>
            <a:ext cx="457200" cy="56197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DC1A1F1-3CB3-406F-86F8-D09281674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0" y="3441101"/>
            <a:ext cx="371475" cy="46672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DCDEC80-0F34-4E5C-BEA4-5FB5C0F9E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497" y="2604201"/>
            <a:ext cx="483560" cy="561975"/>
          </a:xfrm>
          <a:prstGeom prst="rect">
            <a:avLst/>
          </a:prstGeom>
        </p:spPr>
      </p:pic>
      <p:sp>
        <p:nvSpPr>
          <p:cNvPr id="30723" name="Rectangle 30722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724" name="Rectangle 30723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0722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30723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28A9E5E-3E5D-BEB7-66FD-49127E4A0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28F8173-27C2-DDDF-8B67-73DAF52134E6}"/>
              </a:ext>
            </a:extLst>
          </p:cNvPr>
          <p:cNvSpPr txBox="1"/>
          <p:nvPr/>
        </p:nvSpPr>
        <p:spPr>
          <a:xfrm>
            <a:off x="1331640" y="692696"/>
            <a:ext cx="16561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Taal</a:t>
            </a:r>
            <a:endParaRPr lang="nl-NL" dirty="0"/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78C18AC5-3CEF-609F-09C6-5C4E177B48C6}"/>
              </a:ext>
            </a:extLst>
          </p:cNvPr>
          <p:cNvCxnSpPr>
            <a:stCxn id="7" idx="1"/>
          </p:cNvCxnSpPr>
          <p:nvPr/>
        </p:nvCxnSpPr>
        <p:spPr>
          <a:xfrm flipH="1">
            <a:off x="971600" y="877362"/>
            <a:ext cx="360040" cy="607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4DFE311E-47BD-F76C-5C24-300ECDCAC9E1}"/>
              </a:ext>
            </a:extLst>
          </p:cNvPr>
          <p:cNvSpPr txBox="1"/>
          <p:nvPr/>
        </p:nvSpPr>
        <p:spPr>
          <a:xfrm>
            <a:off x="1547664" y="2306026"/>
            <a:ext cx="16561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wiskunde</a:t>
            </a:r>
            <a:endParaRPr lang="nl-NL" dirty="0"/>
          </a:p>
        </p:txBody>
      </p: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616C462D-377B-92A4-8B43-FB90177EB830}"/>
              </a:ext>
            </a:extLst>
          </p:cNvPr>
          <p:cNvCxnSpPr>
            <a:stCxn id="10" idx="1"/>
          </p:cNvCxnSpPr>
          <p:nvPr/>
        </p:nvCxnSpPr>
        <p:spPr>
          <a:xfrm flipH="1">
            <a:off x="1187624" y="2490692"/>
            <a:ext cx="360040" cy="607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31245018-7525-81EF-A4D7-F50B521D2357}"/>
              </a:ext>
            </a:extLst>
          </p:cNvPr>
          <p:cNvSpPr txBox="1"/>
          <p:nvPr/>
        </p:nvSpPr>
        <p:spPr>
          <a:xfrm>
            <a:off x="1403648" y="5301208"/>
            <a:ext cx="16561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spelling</a:t>
            </a:r>
            <a:endParaRPr lang="nl-NL" dirty="0"/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15ECE3B8-1C06-EA1A-BEC7-0C6530FBCC20}"/>
              </a:ext>
            </a:extLst>
          </p:cNvPr>
          <p:cNvCxnSpPr>
            <a:stCxn id="12" idx="1"/>
          </p:cNvCxnSpPr>
          <p:nvPr/>
        </p:nvCxnSpPr>
        <p:spPr>
          <a:xfrm flipH="1">
            <a:off x="1043608" y="5485874"/>
            <a:ext cx="360040" cy="607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kstvak 13">
            <a:extLst>
              <a:ext uri="{FF2B5EF4-FFF2-40B4-BE49-F238E27FC236}">
                <a16:creationId xmlns:a16="http://schemas.microsoft.com/office/drawing/2014/main" id="{36F4E7EC-D138-35C7-9490-EA946105AA26}"/>
              </a:ext>
            </a:extLst>
          </p:cNvPr>
          <p:cNvSpPr txBox="1"/>
          <p:nvPr/>
        </p:nvSpPr>
        <p:spPr>
          <a:xfrm>
            <a:off x="6588224" y="3131204"/>
            <a:ext cx="16561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zwemmen</a:t>
            </a:r>
            <a:endParaRPr lang="nl-NL" dirty="0"/>
          </a:p>
        </p:txBody>
      </p: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94167264-E53E-DA64-8851-E7698072CB4F}"/>
              </a:ext>
            </a:extLst>
          </p:cNvPr>
          <p:cNvCxnSpPr>
            <a:stCxn id="14" idx="1"/>
          </p:cNvCxnSpPr>
          <p:nvPr/>
        </p:nvCxnSpPr>
        <p:spPr>
          <a:xfrm flipH="1">
            <a:off x="6228184" y="3315870"/>
            <a:ext cx="360040" cy="607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6C27F7E1-47A0-47D7-8FBD-BBED5DF464D9}"/>
              </a:ext>
            </a:extLst>
          </p:cNvPr>
          <p:cNvSpPr txBox="1"/>
          <p:nvPr/>
        </p:nvSpPr>
        <p:spPr>
          <a:xfrm>
            <a:off x="7020272" y="4402751"/>
            <a:ext cx="165618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sportschoenen</a:t>
            </a:r>
            <a:endParaRPr lang="nl-NL" dirty="0"/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29A7D03E-C996-E415-7ACC-C61B4271C900}"/>
              </a:ext>
            </a:extLst>
          </p:cNvPr>
          <p:cNvCxnSpPr>
            <a:stCxn id="16" idx="1"/>
          </p:cNvCxnSpPr>
          <p:nvPr/>
        </p:nvCxnSpPr>
        <p:spPr>
          <a:xfrm flipH="1">
            <a:off x="6660232" y="4587417"/>
            <a:ext cx="360040" cy="607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A438AF20-ADA7-9726-9724-BAE7299A23D4}"/>
              </a:ext>
            </a:extLst>
          </p:cNvPr>
          <p:cNvSpPr txBox="1"/>
          <p:nvPr/>
        </p:nvSpPr>
        <p:spPr>
          <a:xfrm>
            <a:off x="6660232" y="1389433"/>
            <a:ext cx="165618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dirty="0"/>
              <a:t>Brief, belangrijke info</a:t>
            </a:r>
            <a:endParaRPr lang="nl-NL" dirty="0"/>
          </a:p>
        </p:txBody>
      </p:sp>
      <p:cxnSp>
        <p:nvCxnSpPr>
          <p:cNvPr id="19" name="Rechte verbindingslijn met pijl 18">
            <a:extLst>
              <a:ext uri="{FF2B5EF4-FFF2-40B4-BE49-F238E27FC236}">
                <a16:creationId xmlns:a16="http://schemas.microsoft.com/office/drawing/2014/main" id="{CB048EF4-29D2-7772-68BD-ECD2B7091190}"/>
              </a:ext>
            </a:extLst>
          </p:cNvPr>
          <p:cNvCxnSpPr>
            <a:stCxn id="18" idx="1"/>
          </p:cNvCxnSpPr>
          <p:nvPr/>
        </p:nvCxnSpPr>
        <p:spPr>
          <a:xfrm flipH="1">
            <a:off x="6300192" y="1712599"/>
            <a:ext cx="360040" cy="468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149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Afbeeldingsresultaat voor agenda Pelckma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30" name="Picture 6" descr="Afbeeldingsresultaat voor agenda Pelckma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231663" cy="1711102"/>
          </a:xfrm>
          <a:prstGeom prst="rect">
            <a:avLst/>
          </a:prstGeom>
          <a:noFill/>
        </p:spPr>
      </p:pic>
      <p:sp>
        <p:nvSpPr>
          <p:cNvPr id="9" name="Tekstvak 8"/>
          <p:cNvSpPr txBox="1"/>
          <p:nvPr/>
        </p:nvSpPr>
        <p:spPr>
          <a:xfrm>
            <a:off x="323528" y="1988840"/>
            <a:ext cx="6336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Agenda:</a:t>
            </a:r>
          </a:p>
          <a:p>
            <a:endParaRPr lang="nl-BE" dirty="0"/>
          </a:p>
          <a:p>
            <a:pPr>
              <a:buFont typeface="Arial" charset="0"/>
              <a:buChar char="•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 Agenda dagelijks nakijken en handtekenen.</a:t>
            </a:r>
          </a:p>
          <a:p>
            <a:pPr>
              <a:buFont typeface="Arial" charset="0"/>
              <a:buChar char="•"/>
            </a:pPr>
            <a:endParaRPr lang="nl-BE" dirty="0"/>
          </a:p>
          <a:p>
            <a:pPr>
              <a:buFont typeface="Arial" charset="0"/>
              <a:buChar char="•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 Problemen bij huistaken aanduiden of een post-it kleven.</a:t>
            </a:r>
          </a:p>
          <a:p>
            <a:pPr>
              <a:buFont typeface="Arial" charset="0"/>
              <a:buChar char="•"/>
            </a:pPr>
            <a:endParaRPr lang="nl-BE" dirty="0"/>
          </a:p>
          <a:p>
            <a:pPr>
              <a:buFont typeface="Arial" charset="0"/>
              <a:buChar char="•"/>
            </a:pPr>
            <a:r>
              <a:rPr lang="nl-BE" sz="2000" b="0" dirty="0">
                <a:solidFill>
                  <a:srgbClr val="323232"/>
                </a:solidFill>
                <a:latin typeface="Calibri"/>
              </a:rPr>
              <a:t> De lln. verbeteren hun fouten, ook hun huiswerk met groen.</a:t>
            </a:r>
          </a:p>
          <a:p>
            <a:endParaRPr lang="nl-BE" dirty="0"/>
          </a:p>
        </p:txBody>
      </p:sp>
      <p:sp>
        <p:nvSpPr>
          <p:cNvPr id="1031" name="Rectangle 1030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2" name="Rectangle 1031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030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1031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afspraken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>
              <a:buNone/>
            </a:pPr>
            <a:endParaRPr lang="nl-BE" sz="2400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Uniform, turnkledij namen in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turnen op dinsdag en donderdag 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Zwemmen op maandag (we schrijven dit reeds bij vrijdag in)</a:t>
            </a:r>
            <a:endParaRPr lang="nl-BE" sz="2400" dirty="0"/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Bij ziekte een briefje door de ouders ( agenda achteraan) of door de dokter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Geld in een omslag met naam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Communicatie e-mail ( jelle.gerets@virgomaria.be), </a:t>
            </a:r>
            <a:r>
              <a:rPr lang="nl-BE" sz="2000" b="0" dirty="0" err="1">
                <a:solidFill>
                  <a:srgbClr val="323232"/>
                </a:solidFill>
                <a:latin typeface="Calibri"/>
              </a:rPr>
              <a:t>Gimme</a:t>
            </a:r>
            <a:r>
              <a:rPr lang="nl-BE" sz="2000" b="0" dirty="0">
                <a:solidFill>
                  <a:srgbClr val="323232"/>
                </a:solidFill>
                <a:latin typeface="Calibri"/>
              </a:rPr>
              <a:t>, agenda</a:t>
            </a:r>
          </a:p>
          <a:p>
            <a:r>
              <a:rPr lang="nl-BE" sz="2000" b="0" dirty="0">
                <a:solidFill>
                  <a:srgbClr val="323232"/>
                </a:solidFill>
                <a:latin typeface="Calibri"/>
              </a:rPr>
              <a:t>Verjaardag</a:t>
            </a:r>
            <a:r>
              <a:rPr lang="nl-BE" sz="2000" dirty="0">
                <a:solidFill>
                  <a:srgbClr val="323232"/>
                </a:solidFill>
                <a:latin typeface="Calibri"/>
              </a:rPr>
              <a:t> vieren we vanaf dit school jaar op school. De school zorgt voor alles. De jarige moet die dag niet in uniform.</a:t>
            </a:r>
            <a:endParaRPr lang="nl-BE" sz="2000" b="0" dirty="0">
              <a:solidFill>
                <a:srgbClr val="323232"/>
              </a:solidFill>
              <a:latin typeface="Calibri"/>
            </a:endParaRPr>
          </a:p>
        </p:txBody>
      </p:sp>
      <p:sp>
        <p:nvSpPr>
          <p:cNvPr id="3074" name="AutoShape 2" descr="Afbeeldingsresultaat voor one mile a d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3075" name="Rectangle 307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76" name="Rectangle 307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07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307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2FE43B5-C2A3-4426-5630-BEB23FE88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908" y="4876155"/>
            <a:ext cx="1656184" cy="144307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8180AA-773E-AEC2-7784-DBC2F76F6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DD9A02-548E-5B0C-7A2D-63964DCBF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400" b="1" dirty="0">
                <a:solidFill>
                  <a:srgbClr val="4285F4"/>
                </a:solidFill>
                <a:latin typeface="Comic Sans MS"/>
              </a:rPr>
              <a:t>Thuis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E55FBC-98D3-3D72-D5A5-428B5628E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fontAlgn="base"/>
            <a:r>
              <a:rPr lang="nl-NL" sz="2200" b="1" dirty="0"/>
              <a:t>Hoe kunt u thuis helpen?</a:t>
            </a:r>
          </a:p>
          <a:p>
            <a:r>
              <a:rPr lang="nl-NL" sz="2200" b="1" dirty="0"/>
              <a:t>Samen tafels oefenen:</a:t>
            </a:r>
            <a:r>
              <a:rPr lang="nl-NL" sz="2200" dirty="0"/>
              <a:t> Korte momentjes (bijvoorbeeld in de auto of tijdens het koken) de tafels opvragen helpt enorm bij het automatiseren.</a:t>
            </a:r>
          </a:p>
          <a:p>
            <a:r>
              <a:rPr lang="nl-NL" sz="2200" b="1" dirty="0"/>
              <a:t>Geen eigen trucjes:</a:t>
            </a:r>
            <a:r>
              <a:rPr lang="nl-NL" sz="2200" dirty="0"/>
              <a:t> Loopt uw kind thuis vast bij een wiskunde-oefening of spellingwoord? Vraag dan hoe we het in de klas leren. Eigen 'snelle trucjes' van vroeger werken vaak verwarrend.</a:t>
            </a:r>
          </a:p>
          <a:p>
            <a:r>
              <a:rPr lang="nl-NL" sz="2200" b="1" dirty="0"/>
              <a:t>Samen lezen:</a:t>
            </a:r>
            <a:r>
              <a:rPr lang="nl-NL" sz="2200" dirty="0"/>
              <a:t> Blijf gezellig samen (hardop) lezen. Praat ook eens na over het verhaal: </a:t>
            </a:r>
            <a:r>
              <a:rPr lang="nl-NL" sz="2200" i="1" dirty="0"/>
              <a:t>Wat is er gebeurd? Waarom deed dat personage dat?</a:t>
            </a:r>
            <a:r>
              <a:rPr lang="nl-NL" sz="2200" dirty="0"/>
              <a:t> Dat boost het begrijpend lezen.</a:t>
            </a:r>
          </a:p>
          <a:p>
            <a:pPr>
              <a:buNone/>
            </a:pPr>
            <a:endParaRPr lang="nl-BE" sz="2400" dirty="0"/>
          </a:p>
        </p:txBody>
      </p:sp>
      <p:sp>
        <p:nvSpPr>
          <p:cNvPr id="3074" name="AutoShape 2" descr="Afbeeldingsresultaat voor one mile a day">
            <a:extLst>
              <a:ext uri="{FF2B5EF4-FFF2-40B4-BE49-F238E27FC236}">
                <a16:creationId xmlns:a16="http://schemas.microsoft.com/office/drawing/2014/main" id="{F910BF21-8D5F-9F87-F9EE-1F76ECA232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3075" name="Rectangle 3074">
            <a:extLst>
              <a:ext uri="{FF2B5EF4-FFF2-40B4-BE49-F238E27FC236}">
                <a16:creationId xmlns:a16="http://schemas.microsoft.com/office/drawing/2014/main" id="{B341D7BA-925F-376D-DD65-44DB5DEA2C24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76" name="Rectangle 3075">
            <a:extLst>
              <a:ext uri="{FF2B5EF4-FFF2-40B4-BE49-F238E27FC236}">
                <a16:creationId xmlns:a16="http://schemas.microsoft.com/office/drawing/2014/main" id="{86466FFD-72F2-2615-0A63-90CE7912DA73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074">
            <a:extLst>
              <a:ext uri="{FF2B5EF4-FFF2-40B4-BE49-F238E27FC236}">
                <a16:creationId xmlns:a16="http://schemas.microsoft.com/office/drawing/2014/main" id="{34DF7E4F-2BFF-E783-DB30-AE68D628C031}"/>
              </a:ext>
            </a:extLst>
          </p:cNvPr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3075">
            <a:extLst>
              <a:ext uri="{FF2B5EF4-FFF2-40B4-BE49-F238E27FC236}">
                <a16:creationId xmlns:a16="http://schemas.microsoft.com/office/drawing/2014/main" id="{51BBF4EB-C803-D057-0122-412F32A5A5D3}"/>
              </a:ext>
            </a:extLst>
          </p:cNvPr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Afbeelding 8" descr="Werken en vasten: hoe combineren moslims de ramadan met hun carrière en ...">
            <a:extLst>
              <a:ext uri="{FF2B5EF4-FFF2-40B4-BE49-F238E27FC236}">
                <a16:creationId xmlns:a16="http://schemas.microsoft.com/office/drawing/2014/main" id="{BCCBE07F-B552-7080-3A1F-37D6139F1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4869113"/>
            <a:ext cx="2374645" cy="1584270"/>
          </a:xfrm>
          <a:prstGeom prst="rect">
            <a:avLst/>
          </a:prstGeom>
        </p:spPr>
      </p:pic>
      <p:pic>
        <p:nvPicPr>
          <p:cNvPr id="10" name="Afbeelding 9" descr="Vader en zoon binden tekenen en leren met het gezin op de achtergrond ...">
            <a:extLst>
              <a:ext uri="{FF2B5EF4-FFF2-40B4-BE49-F238E27FC236}">
                <a16:creationId xmlns:a16="http://schemas.microsoft.com/office/drawing/2014/main" id="{434D9C5A-E866-CECD-0115-174F0169F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459465"/>
            <a:ext cx="1746196" cy="117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02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4"/>
          <p:cNvSpPr/>
          <p:nvPr/>
        </p:nvSpPr>
        <p:spPr>
          <a:xfrm>
            <a:off x="0" y="6350000"/>
            <a:ext cx="9144000" cy="508000"/>
          </a:xfrm>
          <a:prstGeom prst="rect">
            <a:avLst/>
          </a:prstGeom>
          <a:solidFill>
            <a:srgbClr val="F4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/>
          <p:cNvSpPr/>
          <p:nvPr/>
        </p:nvSpPr>
        <p:spPr>
          <a:xfrm>
            <a:off x="0" y="0"/>
            <a:ext cx="9144000" cy="317500"/>
          </a:xfrm>
          <a:prstGeom prst="rect">
            <a:avLst/>
          </a:prstGeom>
          <a:solidFill>
            <a:srgbClr val="428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Afbeelding 10" descr="Geen fotobeschrijving beschikbaar.">
            <a:extLst>
              <a:ext uri="{FF2B5EF4-FFF2-40B4-BE49-F238E27FC236}">
                <a16:creationId xmlns:a16="http://schemas.microsoft.com/office/drawing/2014/main" id="{DE2C3C18-DB02-4BC1-D0CA-A92E777C5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29" y="1575081"/>
            <a:ext cx="6931742" cy="37619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1e30ae-dd3c-4401-9caa-dcd6346879ce" xsi:nil="true"/>
    <lcf76f155ced4ddcb4097134ff3c332f xmlns="f9eaa3e6-7331-4d86-b558-5d434924856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1C171D64B92499BA71FE8D646B9B3" ma:contentTypeVersion="13" ma:contentTypeDescription="Een nieuw document maken." ma:contentTypeScope="" ma:versionID="dd24afdeaa37e68ae649266f7c6cdccf">
  <xsd:schema xmlns:xsd="http://www.w3.org/2001/XMLSchema" xmlns:xs="http://www.w3.org/2001/XMLSchema" xmlns:p="http://schemas.microsoft.com/office/2006/metadata/properties" xmlns:ns2="f9eaa3e6-7331-4d86-b558-5d4349248566" xmlns:ns3="381e30ae-dd3c-4401-9caa-dcd6346879ce" xmlns:ns4="42e9e8cb-fc55-456c-a1a9-352355114e74" targetNamespace="http://schemas.microsoft.com/office/2006/metadata/properties" ma:root="true" ma:fieldsID="b7238c5000493aac653033dac5628f35" ns2:_="" ns3:_="" ns4:_="">
    <xsd:import namespace="f9eaa3e6-7331-4d86-b558-5d4349248566"/>
    <xsd:import namespace="381e30ae-dd3c-4401-9caa-dcd6346879ce"/>
    <xsd:import namespace="42e9e8cb-fc55-456c-a1a9-352355114e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eaa3e6-7331-4d86-b558-5d4349248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76cf6753-2cb1-4679-bbcf-51551337cb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description="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e30ae-dd3c-4401-9caa-dcd6346879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a5db220-77ac-47f5-b894-380828af81d6}" ma:internalName="TaxCatchAll" ma:showField="CatchAllData" ma:web="381e30ae-dd3c-4401-9caa-dcd6346879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9e8cb-fc55-456c-a1a9-352355114e7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03089F-9F98-402C-97EF-39D51952C899}">
  <ds:schemaRefs>
    <ds:schemaRef ds:uri="http://schemas.microsoft.com/office/2006/metadata/properties"/>
    <ds:schemaRef ds:uri="http://schemas.microsoft.com/office/infopath/2007/PartnerControls"/>
    <ds:schemaRef ds:uri="381e30ae-dd3c-4401-9caa-dcd6346879ce"/>
    <ds:schemaRef ds:uri="f9eaa3e6-7331-4d86-b558-5d4349248566"/>
  </ds:schemaRefs>
</ds:datastoreItem>
</file>

<file path=customXml/itemProps2.xml><?xml version="1.0" encoding="utf-8"?>
<ds:datastoreItem xmlns:ds="http://schemas.openxmlformats.org/officeDocument/2006/customXml" ds:itemID="{67CC9DAF-8231-45ED-85BA-7B4609BB07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F15A0E-713C-4004-A492-761CA283F5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eaa3e6-7331-4d86-b558-5d4349248566"/>
    <ds:schemaRef ds:uri="381e30ae-dd3c-4401-9caa-dcd6346879ce"/>
    <ds:schemaRef ds:uri="42e9e8cb-fc55-456c-a1a9-352355114e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1111</Words>
  <Application>Microsoft Office PowerPoint</Application>
  <PresentationFormat>Diavoorstelling (4:3)</PresentationFormat>
  <Paragraphs>175</Paragraphs>
  <Slides>27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1" baseType="lpstr">
      <vt:lpstr>Arial</vt:lpstr>
      <vt:lpstr>Calibri</vt:lpstr>
      <vt:lpstr>Comic Sans MS</vt:lpstr>
      <vt:lpstr>Office-thema</vt:lpstr>
      <vt:lpstr>Welkom in het tweede leerjaar</vt:lpstr>
      <vt:lpstr>Een dag op school</vt:lpstr>
      <vt:lpstr>Godsdienst</vt:lpstr>
      <vt:lpstr>wiskunde</vt:lpstr>
      <vt:lpstr>wiskunde</vt:lpstr>
      <vt:lpstr>bewerkingen</vt:lpstr>
      <vt:lpstr>De tafels</vt:lpstr>
      <vt:lpstr>Ruimtelijk inzicht</vt:lpstr>
      <vt:lpstr>Kloklezen</vt:lpstr>
      <vt:lpstr>Breuken </vt:lpstr>
      <vt:lpstr>Lezen</vt:lpstr>
      <vt:lpstr>Taalkanjers onze taalmethode</vt:lpstr>
      <vt:lpstr>Taalkanjers onze taalmethode</vt:lpstr>
      <vt:lpstr>Schrift</vt:lpstr>
      <vt:lpstr>PowerPoint-presentatie</vt:lpstr>
      <vt:lpstr>Verkeer</vt:lpstr>
      <vt:lpstr>Wero</vt:lpstr>
      <vt:lpstr>PowerPoint-presentatie</vt:lpstr>
      <vt:lpstr>PowerPoint-presentatie</vt:lpstr>
      <vt:lpstr>Contractwerk/ hoekenwerk</vt:lpstr>
      <vt:lpstr>Muzische</vt:lpstr>
      <vt:lpstr>huiswerk</vt:lpstr>
      <vt:lpstr>PowerPoint-presentatie</vt:lpstr>
      <vt:lpstr>PowerPoint-presentatie</vt:lpstr>
      <vt:lpstr>afspraken</vt:lpstr>
      <vt:lpstr>Thuis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Gebruiker</dc:creator>
  <cp:lastModifiedBy>Véronique Convents</cp:lastModifiedBy>
  <cp:revision>67</cp:revision>
  <dcterms:created xsi:type="dcterms:W3CDTF">2014-09-02T06:36:04Z</dcterms:created>
  <dcterms:modified xsi:type="dcterms:W3CDTF">2026-09-10T20:18:16Z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0x0101006FB1C171D64B92499BA71FE8D646B9B3</vt:lpwstr>
  </property>
  <property fmtid="{D5CDD505-2E9C-101B-9397-08002B2CF9AE}" pid="3" name="MediaServiceImageTags">
    <vt:lpwstr/>
  </property>
</Properties>
</file>