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55" r:id="rId5"/>
  </p:sldMasterIdLst>
  <p:notesMasterIdLst>
    <p:notesMasterId r:id="rId51"/>
  </p:notesMasterIdLst>
  <p:sldIdLst>
    <p:sldId id="256" r:id="rId6"/>
    <p:sldId id="259" r:id="rId7"/>
    <p:sldId id="260" r:id="rId8"/>
    <p:sldId id="261" r:id="rId9"/>
    <p:sldId id="349" r:id="rId10"/>
    <p:sldId id="370" r:id="rId11"/>
    <p:sldId id="273" r:id="rId12"/>
    <p:sldId id="422" r:id="rId13"/>
    <p:sldId id="350" r:id="rId14"/>
    <p:sldId id="291" r:id="rId15"/>
    <p:sldId id="361" r:id="rId16"/>
    <p:sldId id="344" r:id="rId17"/>
    <p:sldId id="303" r:id="rId18"/>
    <p:sldId id="309" r:id="rId19"/>
    <p:sldId id="311" r:id="rId20"/>
    <p:sldId id="313" r:id="rId21"/>
    <p:sldId id="420" r:id="rId22"/>
    <p:sldId id="416" r:id="rId23"/>
    <p:sldId id="421" r:id="rId24"/>
    <p:sldId id="321" r:id="rId25"/>
    <p:sldId id="369" r:id="rId26"/>
    <p:sldId id="423" r:id="rId27"/>
    <p:sldId id="257" r:id="rId28"/>
    <p:sldId id="258" r:id="rId29"/>
    <p:sldId id="424" r:id="rId30"/>
    <p:sldId id="425" r:id="rId31"/>
    <p:sldId id="426" r:id="rId32"/>
    <p:sldId id="262" r:id="rId33"/>
    <p:sldId id="263" r:id="rId34"/>
    <p:sldId id="264" r:id="rId35"/>
    <p:sldId id="265" r:id="rId36"/>
    <p:sldId id="266" r:id="rId37"/>
    <p:sldId id="267" r:id="rId38"/>
    <p:sldId id="268" r:id="rId39"/>
    <p:sldId id="269" r:id="rId40"/>
    <p:sldId id="270" r:id="rId41"/>
    <p:sldId id="271" r:id="rId42"/>
    <p:sldId id="272" r:id="rId43"/>
    <p:sldId id="427" r:id="rId44"/>
    <p:sldId id="274" r:id="rId45"/>
    <p:sldId id="275" r:id="rId46"/>
    <p:sldId id="276" r:id="rId47"/>
    <p:sldId id="277" r:id="rId48"/>
    <p:sldId id="278" r:id="rId49"/>
    <p:sldId id="279" r:id="rId50"/>
  </p:sldIdLst>
  <p:sldSz cx="10058400" cy="7772400"/>
  <p:notesSz cx="6858000" cy="9144000"/>
  <p:embeddedFontLst>
    <p:embeddedFont>
      <p:font typeface="Helvetica" panose="020B0604020202020204" pitchFamily="34" charset="0"/>
      <p:regular r:id="rId52"/>
      <p:bold r:id="rId53"/>
      <p:italic r:id="rId54"/>
      <p:boldItalic r:id="rId55"/>
    </p:embeddedFont>
    <p:embeddedFont>
      <p:font typeface="Merriweather" panose="00000500000000000000" pitchFamily="2" charset="0"/>
      <p:regular r:id="rId56"/>
      <p:bold r:id="rId57"/>
      <p:italic r:id="rId58"/>
      <p:boldItalic r:id="rId59"/>
    </p:embeddedFont>
    <p:embeddedFont>
      <p:font typeface="Merriweather Black" panose="00000A00000000000000" pitchFamily="2" charset="0"/>
      <p:bold r:id="rId60"/>
      <p:italic r:id="rId61"/>
      <p:boldItalic r:id="rId62"/>
    </p:embeddedFont>
    <p:embeddedFont>
      <p:font typeface="Merriweather Bold" panose="020B0604020202020204" charset="0"/>
      <p:bold r:id="rId63"/>
      <p:italic r:id="rId64"/>
      <p:boldItalic r:id="rId65"/>
    </p:embeddedFont>
    <p:embeddedFont>
      <p:font typeface="Merriweather Light" panose="00000400000000000000" pitchFamily="2" charset="0"/>
      <p:regular r:id="rId66"/>
      <p:italic r:id="rId67"/>
    </p:embeddedFont>
    <p:embeddedFont>
      <p:font typeface="Merriweather Sans Light" pitchFamily="2" charset="0"/>
      <p:regular r:id="rId68"/>
      <p:italic r:id="rId69"/>
    </p:embeddedFont>
    <p:embeddedFont>
      <p:font typeface="Nunito Sans Regular" panose="020B0604020202020204" charset="0"/>
      <p:regular r:id="rId70"/>
      <p:bold r:id="rId71"/>
      <p:italic r:id="rId72"/>
      <p:boldItalic r:id="rId73"/>
    </p:embeddedFont>
    <p:embeddedFont>
      <p:font typeface="Poppins ExtraBold" panose="00000900000000000000" pitchFamily="2" charset="0"/>
      <p:bold r:id="rId74"/>
      <p:italic r:id="rId75"/>
      <p:boldItalic r:id="rId76"/>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p:defaultTextStyle>
  <p:extLst>
    <p:ext uri="{EFAFB233-063F-42B5-8137-9DF3F51BA10A}">
      <p15:sldGuideLst xmlns:p15="http://schemas.microsoft.com/office/powerpoint/2012/main">
        <p15:guide id="1" orient="horz" pos="312" userDrawn="1">
          <p15:clr>
            <a:srgbClr val="A4A3A4"/>
          </p15:clr>
        </p15:guide>
        <p15:guide id="2" pos="528" userDrawn="1">
          <p15:clr>
            <a:srgbClr val="A4A3A4"/>
          </p15:clr>
        </p15:guide>
        <p15:guide id="3" pos="6072" userDrawn="1">
          <p15:clr>
            <a:srgbClr val="A4A3A4"/>
          </p15:clr>
        </p15:guide>
        <p15:guide id="4" orient="horz" pos="4488" userDrawn="1">
          <p15:clr>
            <a:srgbClr val="A4A3A4"/>
          </p15:clr>
        </p15:guide>
        <p15:guide id="5" orient="horz" pos="552" userDrawn="1">
          <p15:clr>
            <a:srgbClr val="A4A3A4"/>
          </p15:clr>
        </p15:guide>
        <p15:guide id="6" orient="horz" pos="912" userDrawn="1">
          <p15:clr>
            <a:srgbClr val="A4A3A4"/>
          </p15:clr>
        </p15:guide>
        <p15:guide id="7" orient="horz" pos="46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044"/>
    <a:srgbClr val="2F5F97"/>
    <a:srgbClr val="4B5873"/>
    <a:srgbClr val="D6DFEA"/>
    <a:srgbClr val="305F97"/>
    <a:srgbClr val="6F798F"/>
    <a:srgbClr val="315F97"/>
    <a:srgbClr val="DC5D4C"/>
    <a:srgbClr val="FFAB40"/>
    <a:srgbClr val="906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Poppins ExtraBold"/>
          <a:ea typeface="Poppins ExtraBold"/>
          <a:cs typeface="Poppins ExtraBold"/>
        </a:font>
        <a:srgbClr val="FFFFFF"/>
      </a:tcTxStyle>
      <a:tcStyle>
        <a:tcBdr>
          <a:left>
            <a:ln w="12700" cap="flat">
              <a:solidFill>
                <a:srgbClr val="9E9E9E"/>
              </a:solidFill>
              <a:prstDash val="solid"/>
              <a:round/>
            </a:ln>
          </a:left>
          <a:right>
            <a:ln w="12700" cap="flat">
              <a:solidFill>
                <a:srgbClr val="9E9E9E"/>
              </a:solidFill>
              <a:prstDash val="solid"/>
              <a:round/>
            </a:ln>
          </a:right>
          <a:top>
            <a:ln w="12700" cap="flat">
              <a:solidFill>
                <a:srgbClr val="9E9E9E"/>
              </a:solidFill>
              <a:prstDash val="solid"/>
              <a:round/>
            </a:ln>
          </a:top>
          <a:bottom>
            <a:ln w="12700" cap="flat">
              <a:solidFill>
                <a:srgbClr val="9E9E9E"/>
              </a:solidFill>
              <a:prstDash val="solid"/>
              <a:round/>
            </a:ln>
          </a:bottom>
          <a:insideH>
            <a:ln w="12700" cap="flat">
              <a:solidFill>
                <a:srgbClr val="9E9E9E"/>
              </a:solidFill>
              <a:prstDash val="solid"/>
              <a:round/>
            </a:ln>
          </a:insideH>
          <a:insideV>
            <a:ln w="12700" cap="flat">
              <a:solidFill>
                <a:srgbClr val="9E9E9E"/>
              </a:solidFill>
              <a:prstDash val="solid"/>
              <a:round/>
            </a:ln>
          </a:insideV>
        </a:tcBdr>
        <a:fill>
          <a:noFill/>
        </a:fill>
      </a:tcStyle>
    </a:wholeTbl>
    <a:band2H>
      <a:tcTxStyle/>
      <a:tcStyle>
        <a:tcBdr/>
        <a:fill>
          <a:solidFill>
            <a:srgbClr val="FFFFFF"/>
          </a:solidFill>
        </a:fill>
      </a:tcStyle>
    </a:band2H>
    <a:firstCol>
      <a:tcTxStyle b="off" i="off">
        <a:font>
          <a:latin typeface="Poppins ExtraBold"/>
          <a:ea typeface="Poppins ExtraBold"/>
          <a:cs typeface="Poppins ExtraBold"/>
        </a:font>
        <a:srgbClr val="000000"/>
      </a:tcTxStyle>
      <a:tcStyle>
        <a:tcBdr>
          <a:left>
            <a:ln w="12700" cap="flat">
              <a:solidFill>
                <a:srgbClr val="9E9E9E"/>
              </a:solidFill>
              <a:prstDash val="solid"/>
              <a:round/>
            </a:ln>
          </a:left>
          <a:right>
            <a:ln w="12700" cap="flat">
              <a:solidFill>
                <a:srgbClr val="9E9E9E"/>
              </a:solidFill>
              <a:prstDash val="solid"/>
              <a:round/>
            </a:ln>
          </a:right>
          <a:top>
            <a:ln w="12700" cap="flat">
              <a:solidFill>
                <a:srgbClr val="9E9E9E"/>
              </a:solidFill>
              <a:prstDash val="solid"/>
              <a:round/>
            </a:ln>
          </a:top>
          <a:bottom>
            <a:ln w="12700" cap="flat">
              <a:solidFill>
                <a:srgbClr val="9E9E9E"/>
              </a:solidFill>
              <a:prstDash val="solid"/>
              <a:round/>
            </a:ln>
          </a:bottom>
          <a:insideH>
            <a:ln w="12700" cap="flat">
              <a:solidFill>
                <a:srgbClr val="9E9E9E"/>
              </a:solidFill>
              <a:prstDash val="solid"/>
              <a:round/>
            </a:ln>
          </a:insideH>
          <a:insideV>
            <a:ln w="12700" cap="flat">
              <a:solidFill>
                <a:srgbClr val="9E9E9E"/>
              </a:solidFill>
              <a:prstDash val="solid"/>
              <a:round/>
            </a:ln>
          </a:insideV>
        </a:tcBdr>
        <a:fill>
          <a:noFill/>
        </a:fill>
      </a:tcStyle>
    </a:firstCol>
    <a:lastRow>
      <a:tcTxStyle b="off" i="off">
        <a:font>
          <a:latin typeface="Poppins ExtraBold"/>
          <a:ea typeface="Poppins ExtraBold"/>
          <a:cs typeface="Poppins ExtraBold"/>
        </a:font>
        <a:srgbClr val="000000"/>
      </a:tcTxStyle>
      <a:tcStyle>
        <a:tcBdr>
          <a:left>
            <a:ln w="12700" cap="flat">
              <a:solidFill>
                <a:srgbClr val="9E9E9E"/>
              </a:solidFill>
              <a:prstDash val="solid"/>
              <a:round/>
            </a:ln>
          </a:left>
          <a:right>
            <a:ln w="12700" cap="flat">
              <a:solidFill>
                <a:srgbClr val="9E9E9E"/>
              </a:solidFill>
              <a:prstDash val="solid"/>
              <a:round/>
            </a:ln>
          </a:right>
          <a:top>
            <a:ln w="12700" cap="flat">
              <a:solidFill>
                <a:srgbClr val="9E9E9E"/>
              </a:solidFill>
              <a:prstDash val="solid"/>
              <a:round/>
            </a:ln>
          </a:top>
          <a:bottom>
            <a:ln w="12700" cap="flat">
              <a:solidFill>
                <a:srgbClr val="9E9E9E"/>
              </a:solidFill>
              <a:prstDash val="solid"/>
              <a:round/>
            </a:ln>
          </a:bottom>
          <a:insideH>
            <a:ln w="12700" cap="flat">
              <a:solidFill>
                <a:srgbClr val="9E9E9E"/>
              </a:solidFill>
              <a:prstDash val="solid"/>
              <a:round/>
            </a:ln>
          </a:insideH>
          <a:insideV>
            <a:ln w="12700" cap="flat">
              <a:solidFill>
                <a:srgbClr val="9E9E9E"/>
              </a:solidFill>
              <a:prstDash val="solid"/>
              <a:round/>
            </a:ln>
          </a:insideV>
        </a:tcBdr>
        <a:fill>
          <a:noFill/>
        </a:fill>
      </a:tcStyle>
    </a:lastRow>
    <a:firstRow>
      <a:tcTxStyle b="off" i="off">
        <a:font>
          <a:latin typeface="Poppins ExtraBold"/>
          <a:ea typeface="Poppins ExtraBold"/>
          <a:cs typeface="Poppins ExtraBold"/>
        </a:font>
        <a:srgbClr val="000000"/>
      </a:tcTxStyle>
      <a:tcStyle>
        <a:tcBdr>
          <a:left>
            <a:ln w="12700" cap="flat">
              <a:solidFill>
                <a:srgbClr val="9E9E9E"/>
              </a:solidFill>
              <a:prstDash val="solid"/>
              <a:round/>
            </a:ln>
          </a:left>
          <a:right>
            <a:ln w="12700" cap="flat">
              <a:solidFill>
                <a:srgbClr val="9E9E9E"/>
              </a:solidFill>
              <a:prstDash val="solid"/>
              <a:round/>
            </a:ln>
          </a:right>
          <a:top>
            <a:ln w="12700" cap="flat">
              <a:solidFill>
                <a:srgbClr val="9E9E9E"/>
              </a:solidFill>
              <a:prstDash val="solid"/>
              <a:round/>
            </a:ln>
          </a:top>
          <a:bottom>
            <a:ln w="12700" cap="flat">
              <a:solidFill>
                <a:srgbClr val="9E9E9E"/>
              </a:solidFill>
              <a:prstDash val="solid"/>
              <a:round/>
            </a:ln>
          </a:bottom>
          <a:insideH>
            <a:ln w="12700" cap="flat">
              <a:solidFill>
                <a:srgbClr val="9E9E9E"/>
              </a:solidFill>
              <a:prstDash val="solid"/>
              <a:round/>
            </a:ln>
          </a:insideH>
          <a:insideV>
            <a:ln w="12700" cap="flat">
              <a:solidFill>
                <a:srgbClr val="9E9E9E"/>
              </a:solidFill>
              <a:prstDash val="solid"/>
              <a:round/>
            </a:ln>
          </a:insideV>
        </a:tcBdr>
        <a:fill>
          <a:noFill/>
        </a:fill>
      </a:tcStyle>
    </a:firstRow>
  </a:tblStyle>
  <a:tblStyle styleId="{C7B018BB-80A7-4F77-B60F-C8B233D01FF8}" styleName="">
    <a:tblBg/>
    <a:wholeTbl>
      <a:tcTxStyle b="off" i="off">
        <a:font>
          <a:latin typeface="Poppins ExtraBold"/>
          <a:ea typeface="Poppins ExtraBold"/>
          <a:cs typeface="Poppins ExtraBold"/>
        </a:font>
        <a:srgbClr val="FFFFFF"/>
      </a:tcTxStyle>
      <a:tcStyle>
        <a:tcBdr>
          <a:left>
            <a:ln w="12700" cap="flat">
              <a:solidFill>
                <a:srgbClr val="999999"/>
              </a:solidFill>
              <a:prstDash val="solid"/>
              <a:round/>
            </a:ln>
          </a:left>
          <a:right>
            <a:ln w="12700" cap="flat">
              <a:solidFill>
                <a:srgbClr val="999999"/>
              </a:solidFill>
              <a:prstDash val="solid"/>
              <a:round/>
            </a:ln>
          </a:right>
          <a:top>
            <a:ln w="12700" cap="flat">
              <a:solidFill>
                <a:srgbClr val="999999"/>
              </a:solidFill>
              <a:prstDash val="solid"/>
              <a:round/>
            </a:ln>
          </a:top>
          <a:bottom>
            <a:ln w="12700" cap="flat">
              <a:solidFill>
                <a:srgbClr val="999999"/>
              </a:solidFill>
              <a:prstDash val="solid"/>
              <a:round/>
            </a:ln>
          </a:bottom>
          <a:insideH>
            <a:ln w="12700" cap="flat">
              <a:solidFill>
                <a:srgbClr val="999999"/>
              </a:solidFill>
              <a:prstDash val="solid"/>
              <a:round/>
            </a:ln>
          </a:insideH>
          <a:insideV>
            <a:ln w="12700" cap="flat">
              <a:solidFill>
                <a:srgbClr val="999999"/>
              </a:solidFill>
              <a:prstDash val="solid"/>
              <a:round/>
            </a:ln>
          </a:insideV>
        </a:tcBdr>
        <a:fill>
          <a:solidFill>
            <a:srgbClr val="CCD1DD"/>
          </a:solidFill>
        </a:fill>
      </a:tcStyle>
    </a:wholeTbl>
    <a:band2H>
      <a:tcTxStyle/>
      <a:tcStyle>
        <a:tcBdr/>
        <a:fill>
          <a:solidFill>
            <a:srgbClr val="E7E9EF"/>
          </a:solidFill>
        </a:fill>
      </a:tcStyle>
    </a:band2H>
    <a:firstCol>
      <a:tcTxStyle b="on" i="off">
        <a:font>
          <a:latin typeface="Poppins ExtraBold"/>
          <a:ea typeface="Poppins ExtraBold"/>
          <a:cs typeface="Poppins ExtraBold"/>
        </a:font>
        <a:srgbClr val="999999"/>
      </a:tcTxStyle>
      <a:tcStyle>
        <a:tcBdr>
          <a:left>
            <a:ln w="12700" cap="flat">
              <a:solidFill>
                <a:srgbClr val="999999"/>
              </a:solidFill>
              <a:prstDash val="solid"/>
              <a:round/>
            </a:ln>
          </a:left>
          <a:right>
            <a:ln w="12700" cap="flat">
              <a:solidFill>
                <a:srgbClr val="999999"/>
              </a:solidFill>
              <a:prstDash val="solid"/>
              <a:round/>
            </a:ln>
          </a:right>
          <a:top>
            <a:ln w="12700" cap="flat">
              <a:solidFill>
                <a:srgbClr val="999999"/>
              </a:solidFill>
              <a:prstDash val="solid"/>
              <a:round/>
            </a:ln>
          </a:top>
          <a:bottom>
            <a:ln w="12700" cap="flat">
              <a:solidFill>
                <a:srgbClr val="999999"/>
              </a:solidFill>
              <a:prstDash val="solid"/>
              <a:round/>
            </a:ln>
          </a:bottom>
          <a:insideH>
            <a:ln w="12700" cap="flat">
              <a:solidFill>
                <a:srgbClr val="999999"/>
              </a:solidFill>
              <a:prstDash val="solid"/>
              <a:round/>
            </a:ln>
          </a:insideH>
          <a:insideV>
            <a:ln w="12700" cap="flat">
              <a:solidFill>
                <a:srgbClr val="999999"/>
              </a:solidFill>
              <a:prstDash val="solid"/>
              <a:round/>
            </a:ln>
          </a:insideV>
        </a:tcBdr>
        <a:fill>
          <a:solidFill>
            <a:schemeClr val="accent1"/>
          </a:solidFill>
        </a:fill>
      </a:tcStyle>
    </a:firstCol>
    <a:lastRow>
      <a:tcTxStyle b="on" i="off">
        <a:font>
          <a:latin typeface="Poppins ExtraBold"/>
          <a:ea typeface="Poppins ExtraBold"/>
          <a:cs typeface="Poppins ExtraBold"/>
        </a:font>
        <a:srgbClr val="999999"/>
      </a:tcTxStyle>
      <a:tcStyle>
        <a:tcBdr>
          <a:left>
            <a:ln w="12700" cap="flat">
              <a:solidFill>
                <a:srgbClr val="999999"/>
              </a:solidFill>
              <a:prstDash val="solid"/>
              <a:round/>
            </a:ln>
          </a:left>
          <a:right>
            <a:ln w="12700" cap="flat">
              <a:solidFill>
                <a:srgbClr val="999999"/>
              </a:solidFill>
              <a:prstDash val="solid"/>
              <a:round/>
            </a:ln>
          </a:right>
          <a:top>
            <a:ln w="38100" cap="flat">
              <a:solidFill>
                <a:srgbClr val="999999"/>
              </a:solidFill>
              <a:prstDash val="solid"/>
              <a:round/>
            </a:ln>
          </a:top>
          <a:bottom>
            <a:ln w="12700" cap="flat">
              <a:solidFill>
                <a:srgbClr val="999999"/>
              </a:solidFill>
              <a:prstDash val="solid"/>
              <a:round/>
            </a:ln>
          </a:bottom>
          <a:insideH>
            <a:ln w="12700" cap="flat">
              <a:solidFill>
                <a:srgbClr val="999999"/>
              </a:solidFill>
              <a:prstDash val="solid"/>
              <a:round/>
            </a:ln>
          </a:insideH>
          <a:insideV>
            <a:ln w="12700" cap="flat">
              <a:solidFill>
                <a:srgbClr val="999999"/>
              </a:solidFill>
              <a:prstDash val="solid"/>
              <a:round/>
            </a:ln>
          </a:insideV>
        </a:tcBdr>
        <a:fill>
          <a:solidFill>
            <a:schemeClr val="accent1"/>
          </a:solidFill>
        </a:fill>
      </a:tcStyle>
    </a:lastRow>
    <a:firstRow>
      <a:tcTxStyle b="on" i="off">
        <a:font>
          <a:latin typeface="Poppins ExtraBold"/>
          <a:ea typeface="Poppins ExtraBold"/>
          <a:cs typeface="Poppins ExtraBold"/>
        </a:font>
        <a:srgbClr val="999999"/>
      </a:tcTxStyle>
      <a:tcStyle>
        <a:tcBdr>
          <a:left>
            <a:ln w="12700" cap="flat">
              <a:solidFill>
                <a:srgbClr val="999999"/>
              </a:solidFill>
              <a:prstDash val="solid"/>
              <a:round/>
            </a:ln>
          </a:left>
          <a:right>
            <a:ln w="12700" cap="flat">
              <a:solidFill>
                <a:srgbClr val="999999"/>
              </a:solidFill>
              <a:prstDash val="solid"/>
              <a:round/>
            </a:ln>
          </a:right>
          <a:top>
            <a:ln w="12700" cap="flat">
              <a:solidFill>
                <a:srgbClr val="999999"/>
              </a:solidFill>
              <a:prstDash val="solid"/>
              <a:round/>
            </a:ln>
          </a:top>
          <a:bottom>
            <a:ln w="38100" cap="flat">
              <a:solidFill>
                <a:srgbClr val="999999"/>
              </a:solidFill>
              <a:prstDash val="solid"/>
              <a:round/>
            </a:ln>
          </a:bottom>
          <a:insideH>
            <a:ln w="12700" cap="flat">
              <a:solidFill>
                <a:srgbClr val="999999"/>
              </a:solidFill>
              <a:prstDash val="solid"/>
              <a:round/>
            </a:ln>
          </a:insideH>
          <a:insideV>
            <a:ln w="12700" cap="flat">
              <a:solidFill>
                <a:srgbClr val="999999"/>
              </a:solidFill>
              <a:prstDash val="solid"/>
              <a:round/>
            </a:ln>
          </a:insideV>
        </a:tcBdr>
        <a:fill>
          <a:solidFill>
            <a:schemeClr val="accent1"/>
          </a:solidFill>
        </a:fill>
      </a:tcStyle>
    </a:firstRow>
  </a:tblStyle>
  <a:tblStyle styleId="{EEE7283C-3CF3-47DC-8721-378D4A62B228}" styleName="">
    <a:tblBg/>
    <a:wholeTbl>
      <a:tcTxStyle b="off" i="off">
        <a:font>
          <a:latin typeface="Poppins ExtraBold"/>
          <a:ea typeface="Poppins ExtraBold"/>
          <a:cs typeface="Poppins ExtraBold"/>
        </a:font>
        <a:srgbClr val="FFFFFF"/>
      </a:tcTxStyle>
      <a:tcStyle>
        <a:tcBdr>
          <a:left>
            <a:ln w="12700" cap="flat">
              <a:solidFill>
                <a:srgbClr val="999999"/>
              </a:solidFill>
              <a:prstDash val="solid"/>
              <a:round/>
            </a:ln>
          </a:left>
          <a:right>
            <a:ln w="12700" cap="flat">
              <a:solidFill>
                <a:srgbClr val="999999"/>
              </a:solidFill>
              <a:prstDash val="solid"/>
              <a:round/>
            </a:ln>
          </a:right>
          <a:top>
            <a:ln w="12700" cap="flat">
              <a:solidFill>
                <a:srgbClr val="999999"/>
              </a:solidFill>
              <a:prstDash val="solid"/>
              <a:round/>
            </a:ln>
          </a:top>
          <a:bottom>
            <a:ln w="12700" cap="flat">
              <a:solidFill>
                <a:srgbClr val="999999"/>
              </a:solidFill>
              <a:prstDash val="solid"/>
              <a:round/>
            </a:ln>
          </a:bottom>
          <a:insideH>
            <a:ln w="12700" cap="flat">
              <a:solidFill>
                <a:srgbClr val="999999"/>
              </a:solidFill>
              <a:prstDash val="solid"/>
              <a:round/>
            </a:ln>
          </a:insideH>
          <a:insideV>
            <a:ln w="12700" cap="flat">
              <a:solidFill>
                <a:srgbClr val="999999"/>
              </a:solidFill>
              <a:prstDash val="solid"/>
              <a:round/>
            </a:ln>
          </a:insideV>
        </a:tcBdr>
        <a:fill>
          <a:solidFill>
            <a:srgbClr val="CBCCD0"/>
          </a:solidFill>
        </a:fill>
      </a:tcStyle>
    </a:wholeTbl>
    <a:band2H>
      <a:tcTxStyle/>
      <a:tcStyle>
        <a:tcBdr/>
        <a:fill>
          <a:solidFill>
            <a:srgbClr val="E7E7E9"/>
          </a:solidFill>
        </a:fill>
      </a:tcStyle>
    </a:band2H>
    <a:firstCol>
      <a:tcTxStyle b="on" i="off">
        <a:font>
          <a:latin typeface="Poppins ExtraBold"/>
          <a:ea typeface="Poppins ExtraBold"/>
          <a:cs typeface="Poppins ExtraBold"/>
        </a:font>
        <a:srgbClr val="999999"/>
      </a:tcTxStyle>
      <a:tcStyle>
        <a:tcBdr>
          <a:left>
            <a:ln w="12700" cap="flat">
              <a:solidFill>
                <a:srgbClr val="999999"/>
              </a:solidFill>
              <a:prstDash val="solid"/>
              <a:round/>
            </a:ln>
          </a:left>
          <a:right>
            <a:ln w="12700" cap="flat">
              <a:solidFill>
                <a:srgbClr val="999999"/>
              </a:solidFill>
              <a:prstDash val="solid"/>
              <a:round/>
            </a:ln>
          </a:right>
          <a:top>
            <a:ln w="12700" cap="flat">
              <a:solidFill>
                <a:srgbClr val="999999"/>
              </a:solidFill>
              <a:prstDash val="solid"/>
              <a:round/>
            </a:ln>
          </a:top>
          <a:bottom>
            <a:ln w="12700" cap="flat">
              <a:solidFill>
                <a:srgbClr val="999999"/>
              </a:solidFill>
              <a:prstDash val="solid"/>
              <a:round/>
            </a:ln>
          </a:bottom>
          <a:insideH>
            <a:ln w="12700" cap="flat">
              <a:solidFill>
                <a:srgbClr val="999999"/>
              </a:solidFill>
              <a:prstDash val="solid"/>
              <a:round/>
            </a:ln>
          </a:insideH>
          <a:insideV>
            <a:ln w="12700" cap="flat">
              <a:solidFill>
                <a:srgbClr val="999999"/>
              </a:solidFill>
              <a:prstDash val="solid"/>
              <a:round/>
            </a:ln>
          </a:insideV>
        </a:tcBdr>
        <a:fill>
          <a:solidFill>
            <a:schemeClr val="accent3"/>
          </a:solidFill>
        </a:fill>
      </a:tcStyle>
    </a:firstCol>
    <a:lastRow>
      <a:tcTxStyle b="on" i="off">
        <a:font>
          <a:latin typeface="Poppins ExtraBold"/>
          <a:ea typeface="Poppins ExtraBold"/>
          <a:cs typeface="Poppins ExtraBold"/>
        </a:font>
        <a:srgbClr val="999999"/>
      </a:tcTxStyle>
      <a:tcStyle>
        <a:tcBdr>
          <a:left>
            <a:ln w="12700" cap="flat">
              <a:solidFill>
                <a:srgbClr val="999999"/>
              </a:solidFill>
              <a:prstDash val="solid"/>
              <a:round/>
            </a:ln>
          </a:left>
          <a:right>
            <a:ln w="12700" cap="flat">
              <a:solidFill>
                <a:srgbClr val="999999"/>
              </a:solidFill>
              <a:prstDash val="solid"/>
              <a:round/>
            </a:ln>
          </a:right>
          <a:top>
            <a:ln w="38100" cap="flat">
              <a:solidFill>
                <a:srgbClr val="999999"/>
              </a:solidFill>
              <a:prstDash val="solid"/>
              <a:round/>
            </a:ln>
          </a:top>
          <a:bottom>
            <a:ln w="12700" cap="flat">
              <a:solidFill>
                <a:srgbClr val="999999"/>
              </a:solidFill>
              <a:prstDash val="solid"/>
              <a:round/>
            </a:ln>
          </a:bottom>
          <a:insideH>
            <a:ln w="12700" cap="flat">
              <a:solidFill>
                <a:srgbClr val="999999"/>
              </a:solidFill>
              <a:prstDash val="solid"/>
              <a:round/>
            </a:ln>
          </a:insideH>
          <a:insideV>
            <a:ln w="12700" cap="flat">
              <a:solidFill>
                <a:srgbClr val="999999"/>
              </a:solidFill>
              <a:prstDash val="solid"/>
              <a:round/>
            </a:ln>
          </a:insideV>
        </a:tcBdr>
        <a:fill>
          <a:solidFill>
            <a:schemeClr val="accent3"/>
          </a:solidFill>
        </a:fill>
      </a:tcStyle>
    </a:lastRow>
    <a:firstRow>
      <a:tcTxStyle b="on" i="off">
        <a:font>
          <a:latin typeface="Poppins ExtraBold"/>
          <a:ea typeface="Poppins ExtraBold"/>
          <a:cs typeface="Poppins ExtraBold"/>
        </a:font>
        <a:srgbClr val="999999"/>
      </a:tcTxStyle>
      <a:tcStyle>
        <a:tcBdr>
          <a:left>
            <a:ln w="12700" cap="flat">
              <a:solidFill>
                <a:srgbClr val="999999"/>
              </a:solidFill>
              <a:prstDash val="solid"/>
              <a:round/>
            </a:ln>
          </a:left>
          <a:right>
            <a:ln w="12700" cap="flat">
              <a:solidFill>
                <a:srgbClr val="999999"/>
              </a:solidFill>
              <a:prstDash val="solid"/>
              <a:round/>
            </a:ln>
          </a:right>
          <a:top>
            <a:ln w="12700" cap="flat">
              <a:solidFill>
                <a:srgbClr val="999999"/>
              </a:solidFill>
              <a:prstDash val="solid"/>
              <a:round/>
            </a:ln>
          </a:top>
          <a:bottom>
            <a:ln w="38100" cap="flat">
              <a:solidFill>
                <a:srgbClr val="999999"/>
              </a:solidFill>
              <a:prstDash val="solid"/>
              <a:round/>
            </a:ln>
          </a:bottom>
          <a:insideH>
            <a:ln w="12700" cap="flat">
              <a:solidFill>
                <a:srgbClr val="999999"/>
              </a:solidFill>
              <a:prstDash val="solid"/>
              <a:round/>
            </a:ln>
          </a:insideH>
          <a:insideV>
            <a:ln w="12700" cap="flat">
              <a:solidFill>
                <a:srgbClr val="999999"/>
              </a:solidFill>
              <a:prstDash val="solid"/>
              <a:round/>
            </a:ln>
          </a:insideV>
        </a:tcBdr>
        <a:fill>
          <a:solidFill>
            <a:schemeClr val="accent3"/>
          </a:solidFill>
        </a:fill>
      </a:tcStyle>
    </a:firstRow>
  </a:tblStyle>
  <a:tblStyle styleId="{CF821DB8-F4EB-4A41-A1BA-3FCAFE7338EE}" styleName="">
    <a:tblBg/>
    <a:wholeTbl>
      <a:tcTxStyle b="off" i="off">
        <a:font>
          <a:latin typeface="Poppins ExtraBold"/>
          <a:ea typeface="Poppins ExtraBold"/>
          <a:cs typeface="Poppins ExtraBold"/>
        </a:font>
        <a:srgbClr val="FFFFFF"/>
      </a:tcTxStyle>
      <a:tcStyle>
        <a:tcBdr>
          <a:left>
            <a:ln w="12700" cap="flat">
              <a:solidFill>
                <a:srgbClr val="999999"/>
              </a:solidFill>
              <a:prstDash val="solid"/>
              <a:round/>
            </a:ln>
          </a:left>
          <a:right>
            <a:ln w="12700" cap="flat">
              <a:solidFill>
                <a:srgbClr val="999999"/>
              </a:solidFill>
              <a:prstDash val="solid"/>
              <a:round/>
            </a:ln>
          </a:right>
          <a:top>
            <a:ln w="12700" cap="flat">
              <a:solidFill>
                <a:srgbClr val="999999"/>
              </a:solidFill>
              <a:prstDash val="solid"/>
              <a:round/>
            </a:ln>
          </a:top>
          <a:bottom>
            <a:ln w="12700" cap="flat">
              <a:solidFill>
                <a:srgbClr val="999999"/>
              </a:solidFill>
              <a:prstDash val="solid"/>
              <a:round/>
            </a:ln>
          </a:bottom>
          <a:insideH>
            <a:ln w="12700" cap="flat">
              <a:solidFill>
                <a:srgbClr val="999999"/>
              </a:solidFill>
              <a:prstDash val="solid"/>
              <a:round/>
            </a:ln>
          </a:insideH>
          <a:insideV>
            <a:ln w="12700" cap="flat">
              <a:solidFill>
                <a:srgbClr val="999999"/>
              </a:solidFill>
              <a:prstDash val="solid"/>
              <a:round/>
            </a:ln>
          </a:insideV>
        </a:tcBdr>
        <a:fill>
          <a:solidFill>
            <a:srgbClr val="F8FFCD"/>
          </a:solidFill>
        </a:fill>
      </a:tcStyle>
    </a:wholeTbl>
    <a:band2H>
      <a:tcTxStyle/>
      <a:tcStyle>
        <a:tcBdr/>
        <a:fill>
          <a:solidFill>
            <a:srgbClr val="FCFFE8"/>
          </a:solidFill>
        </a:fill>
      </a:tcStyle>
    </a:band2H>
    <a:firstCol>
      <a:tcTxStyle b="on" i="off">
        <a:font>
          <a:latin typeface="Poppins ExtraBold"/>
          <a:ea typeface="Poppins ExtraBold"/>
          <a:cs typeface="Poppins ExtraBold"/>
        </a:font>
        <a:srgbClr val="999999"/>
      </a:tcTxStyle>
      <a:tcStyle>
        <a:tcBdr>
          <a:left>
            <a:ln w="12700" cap="flat">
              <a:solidFill>
                <a:srgbClr val="999999"/>
              </a:solidFill>
              <a:prstDash val="solid"/>
              <a:round/>
            </a:ln>
          </a:left>
          <a:right>
            <a:ln w="12700" cap="flat">
              <a:solidFill>
                <a:srgbClr val="999999"/>
              </a:solidFill>
              <a:prstDash val="solid"/>
              <a:round/>
            </a:ln>
          </a:right>
          <a:top>
            <a:ln w="12700" cap="flat">
              <a:solidFill>
                <a:srgbClr val="999999"/>
              </a:solidFill>
              <a:prstDash val="solid"/>
              <a:round/>
            </a:ln>
          </a:top>
          <a:bottom>
            <a:ln w="12700" cap="flat">
              <a:solidFill>
                <a:srgbClr val="999999"/>
              </a:solidFill>
              <a:prstDash val="solid"/>
              <a:round/>
            </a:ln>
          </a:bottom>
          <a:insideH>
            <a:ln w="12700" cap="flat">
              <a:solidFill>
                <a:srgbClr val="999999"/>
              </a:solidFill>
              <a:prstDash val="solid"/>
              <a:round/>
            </a:ln>
          </a:insideH>
          <a:insideV>
            <a:ln w="12700" cap="flat">
              <a:solidFill>
                <a:srgbClr val="999999"/>
              </a:solidFill>
              <a:prstDash val="solid"/>
              <a:round/>
            </a:ln>
          </a:insideV>
        </a:tcBdr>
        <a:fill>
          <a:solidFill>
            <a:schemeClr val="accent6"/>
          </a:solidFill>
        </a:fill>
      </a:tcStyle>
    </a:firstCol>
    <a:lastRow>
      <a:tcTxStyle b="on" i="off">
        <a:font>
          <a:latin typeface="Poppins ExtraBold"/>
          <a:ea typeface="Poppins ExtraBold"/>
          <a:cs typeface="Poppins ExtraBold"/>
        </a:font>
        <a:srgbClr val="999999"/>
      </a:tcTxStyle>
      <a:tcStyle>
        <a:tcBdr>
          <a:left>
            <a:ln w="12700" cap="flat">
              <a:solidFill>
                <a:srgbClr val="999999"/>
              </a:solidFill>
              <a:prstDash val="solid"/>
              <a:round/>
            </a:ln>
          </a:left>
          <a:right>
            <a:ln w="12700" cap="flat">
              <a:solidFill>
                <a:srgbClr val="999999"/>
              </a:solidFill>
              <a:prstDash val="solid"/>
              <a:round/>
            </a:ln>
          </a:right>
          <a:top>
            <a:ln w="38100" cap="flat">
              <a:solidFill>
                <a:srgbClr val="999999"/>
              </a:solidFill>
              <a:prstDash val="solid"/>
              <a:round/>
            </a:ln>
          </a:top>
          <a:bottom>
            <a:ln w="12700" cap="flat">
              <a:solidFill>
                <a:srgbClr val="999999"/>
              </a:solidFill>
              <a:prstDash val="solid"/>
              <a:round/>
            </a:ln>
          </a:bottom>
          <a:insideH>
            <a:ln w="12700" cap="flat">
              <a:solidFill>
                <a:srgbClr val="999999"/>
              </a:solidFill>
              <a:prstDash val="solid"/>
              <a:round/>
            </a:ln>
          </a:insideH>
          <a:insideV>
            <a:ln w="12700" cap="flat">
              <a:solidFill>
                <a:srgbClr val="999999"/>
              </a:solidFill>
              <a:prstDash val="solid"/>
              <a:round/>
            </a:ln>
          </a:insideV>
        </a:tcBdr>
        <a:fill>
          <a:solidFill>
            <a:schemeClr val="accent6"/>
          </a:solidFill>
        </a:fill>
      </a:tcStyle>
    </a:lastRow>
    <a:firstRow>
      <a:tcTxStyle b="on" i="off">
        <a:font>
          <a:latin typeface="Poppins ExtraBold"/>
          <a:ea typeface="Poppins ExtraBold"/>
          <a:cs typeface="Poppins ExtraBold"/>
        </a:font>
        <a:srgbClr val="999999"/>
      </a:tcTxStyle>
      <a:tcStyle>
        <a:tcBdr>
          <a:left>
            <a:ln w="12700" cap="flat">
              <a:solidFill>
                <a:srgbClr val="999999"/>
              </a:solidFill>
              <a:prstDash val="solid"/>
              <a:round/>
            </a:ln>
          </a:left>
          <a:right>
            <a:ln w="12700" cap="flat">
              <a:solidFill>
                <a:srgbClr val="999999"/>
              </a:solidFill>
              <a:prstDash val="solid"/>
              <a:round/>
            </a:ln>
          </a:right>
          <a:top>
            <a:ln w="12700" cap="flat">
              <a:solidFill>
                <a:srgbClr val="999999"/>
              </a:solidFill>
              <a:prstDash val="solid"/>
              <a:round/>
            </a:ln>
          </a:top>
          <a:bottom>
            <a:ln w="38100" cap="flat">
              <a:solidFill>
                <a:srgbClr val="999999"/>
              </a:solidFill>
              <a:prstDash val="solid"/>
              <a:round/>
            </a:ln>
          </a:bottom>
          <a:insideH>
            <a:ln w="12700" cap="flat">
              <a:solidFill>
                <a:srgbClr val="999999"/>
              </a:solidFill>
              <a:prstDash val="solid"/>
              <a:round/>
            </a:ln>
          </a:insideH>
          <a:insideV>
            <a:ln w="12700" cap="flat">
              <a:solidFill>
                <a:srgbClr val="999999"/>
              </a:solidFill>
              <a:prstDash val="solid"/>
              <a:round/>
            </a:ln>
          </a:insideV>
        </a:tcBdr>
        <a:fill>
          <a:solidFill>
            <a:schemeClr val="accent6"/>
          </a:solidFill>
        </a:fill>
      </a:tcStyle>
    </a:firstRow>
  </a:tblStyle>
  <a:tblStyle styleId="{33BA23B1-9221-436E-865A-0063620EA4FD}" styleName="">
    <a:tblBg/>
    <a:wholeTbl>
      <a:tcTxStyle b="off" i="off">
        <a:font>
          <a:latin typeface="Poppins ExtraBold"/>
          <a:ea typeface="Poppins ExtraBold"/>
          <a:cs typeface="Poppins Extra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999999"/>
          </a:solidFill>
        </a:fill>
      </a:tcStyle>
    </a:band2H>
    <a:firstCol>
      <a:tcTxStyle b="on" i="off">
        <a:font>
          <a:latin typeface="Poppins ExtraBold"/>
          <a:ea typeface="Poppins ExtraBold"/>
          <a:cs typeface="Poppins ExtraBold"/>
        </a:font>
        <a:srgbClr val="99999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Poppins ExtraBold"/>
          <a:ea typeface="Poppins ExtraBold"/>
          <a:cs typeface="Poppins ExtraBold"/>
        </a:font>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999999"/>
          </a:solidFill>
        </a:fill>
      </a:tcStyle>
    </a:lastRow>
    <a:firstRow>
      <a:tcTxStyle b="on" i="off">
        <a:font>
          <a:latin typeface="Poppins ExtraBold"/>
          <a:ea typeface="Poppins ExtraBold"/>
          <a:cs typeface="Poppins ExtraBold"/>
        </a:font>
        <a:srgbClr val="999999"/>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Poppins ExtraBold"/>
          <a:ea typeface="Poppins ExtraBold"/>
          <a:cs typeface="Poppins ExtraBold"/>
        </a:font>
        <a:srgbClr val="FFFFFF"/>
      </a:tcTxStyle>
      <a:tcStyle>
        <a:tcBdr>
          <a:left>
            <a:ln w="12700" cap="flat">
              <a:solidFill>
                <a:srgbClr val="999999"/>
              </a:solidFill>
              <a:prstDash val="solid"/>
              <a:round/>
            </a:ln>
          </a:left>
          <a:right>
            <a:ln w="12700" cap="flat">
              <a:solidFill>
                <a:srgbClr val="999999"/>
              </a:solidFill>
              <a:prstDash val="solid"/>
              <a:round/>
            </a:ln>
          </a:right>
          <a:top>
            <a:ln w="12700" cap="flat">
              <a:solidFill>
                <a:srgbClr val="999999"/>
              </a:solidFill>
              <a:prstDash val="solid"/>
              <a:round/>
            </a:ln>
          </a:top>
          <a:bottom>
            <a:ln w="12700" cap="flat">
              <a:solidFill>
                <a:srgbClr val="999999"/>
              </a:solidFill>
              <a:prstDash val="solid"/>
              <a:round/>
            </a:ln>
          </a:bottom>
          <a:insideH>
            <a:ln w="12700" cap="flat">
              <a:solidFill>
                <a:srgbClr val="999999"/>
              </a:solidFill>
              <a:prstDash val="solid"/>
              <a:round/>
            </a:ln>
          </a:insideH>
          <a:insideV>
            <a:ln w="12700" cap="flat">
              <a:solidFill>
                <a:srgbClr val="999999"/>
              </a:solidFill>
              <a:prstDash val="solid"/>
              <a:round/>
            </a:ln>
          </a:insideV>
        </a:tcBdr>
        <a:fill>
          <a:solidFill>
            <a:srgbClr val="FFFFFF"/>
          </a:solidFill>
        </a:fill>
      </a:tcStyle>
    </a:wholeTbl>
    <a:band2H>
      <a:tcTxStyle/>
      <a:tcStyle>
        <a:tcBdr/>
        <a:fill>
          <a:solidFill>
            <a:srgbClr val="FFFFFF"/>
          </a:solidFill>
        </a:fill>
      </a:tcStyle>
    </a:band2H>
    <a:firstCol>
      <a:tcTxStyle b="on" i="off">
        <a:font>
          <a:latin typeface="Poppins ExtraBold"/>
          <a:ea typeface="Poppins ExtraBold"/>
          <a:cs typeface="Poppins ExtraBold"/>
        </a:font>
        <a:srgbClr val="999999"/>
      </a:tcTxStyle>
      <a:tcStyle>
        <a:tcBdr>
          <a:left>
            <a:ln w="12700" cap="flat">
              <a:solidFill>
                <a:srgbClr val="999999"/>
              </a:solidFill>
              <a:prstDash val="solid"/>
              <a:round/>
            </a:ln>
          </a:left>
          <a:right>
            <a:ln w="12700" cap="flat">
              <a:solidFill>
                <a:srgbClr val="999999"/>
              </a:solidFill>
              <a:prstDash val="solid"/>
              <a:round/>
            </a:ln>
          </a:right>
          <a:top>
            <a:ln w="12700" cap="flat">
              <a:solidFill>
                <a:srgbClr val="999999"/>
              </a:solidFill>
              <a:prstDash val="solid"/>
              <a:round/>
            </a:ln>
          </a:top>
          <a:bottom>
            <a:ln w="12700" cap="flat">
              <a:solidFill>
                <a:srgbClr val="999999"/>
              </a:solidFill>
              <a:prstDash val="solid"/>
              <a:round/>
            </a:ln>
          </a:bottom>
          <a:insideH>
            <a:ln w="12700" cap="flat">
              <a:solidFill>
                <a:srgbClr val="999999"/>
              </a:solidFill>
              <a:prstDash val="solid"/>
              <a:round/>
            </a:ln>
          </a:insideH>
          <a:insideV>
            <a:ln w="12700" cap="flat">
              <a:solidFill>
                <a:srgbClr val="999999"/>
              </a:solidFill>
              <a:prstDash val="solid"/>
              <a:round/>
            </a:ln>
          </a:insideV>
        </a:tcBdr>
        <a:fill>
          <a:solidFill>
            <a:srgbClr val="FFFFFF"/>
          </a:solidFill>
        </a:fill>
      </a:tcStyle>
    </a:firstCol>
    <a:lastRow>
      <a:tcTxStyle b="on" i="off">
        <a:font>
          <a:latin typeface="Poppins ExtraBold"/>
          <a:ea typeface="Poppins ExtraBold"/>
          <a:cs typeface="Poppins ExtraBold"/>
        </a:font>
        <a:srgbClr val="999999"/>
      </a:tcTxStyle>
      <a:tcStyle>
        <a:tcBdr>
          <a:left>
            <a:ln w="12700" cap="flat">
              <a:solidFill>
                <a:srgbClr val="999999"/>
              </a:solidFill>
              <a:prstDash val="solid"/>
              <a:round/>
            </a:ln>
          </a:left>
          <a:right>
            <a:ln w="12700" cap="flat">
              <a:solidFill>
                <a:srgbClr val="999999"/>
              </a:solidFill>
              <a:prstDash val="solid"/>
              <a:round/>
            </a:ln>
          </a:right>
          <a:top>
            <a:ln w="38100" cap="flat">
              <a:solidFill>
                <a:srgbClr val="999999"/>
              </a:solidFill>
              <a:prstDash val="solid"/>
              <a:round/>
            </a:ln>
          </a:top>
          <a:bottom>
            <a:ln w="12700" cap="flat">
              <a:solidFill>
                <a:srgbClr val="999999"/>
              </a:solidFill>
              <a:prstDash val="solid"/>
              <a:round/>
            </a:ln>
          </a:bottom>
          <a:insideH>
            <a:ln w="12700" cap="flat">
              <a:solidFill>
                <a:srgbClr val="999999"/>
              </a:solidFill>
              <a:prstDash val="solid"/>
              <a:round/>
            </a:ln>
          </a:insideH>
          <a:insideV>
            <a:ln w="12700" cap="flat">
              <a:solidFill>
                <a:srgbClr val="999999"/>
              </a:solidFill>
              <a:prstDash val="solid"/>
              <a:round/>
            </a:ln>
          </a:insideV>
        </a:tcBdr>
        <a:fill>
          <a:solidFill>
            <a:srgbClr val="FFFFFF"/>
          </a:solidFill>
        </a:fill>
      </a:tcStyle>
    </a:lastRow>
    <a:firstRow>
      <a:tcTxStyle b="on" i="off">
        <a:font>
          <a:latin typeface="Poppins ExtraBold"/>
          <a:ea typeface="Poppins ExtraBold"/>
          <a:cs typeface="Poppins ExtraBold"/>
        </a:font>
        <a:srgbClr val="999999"/>
      </a:tcTxStyle>
      <a:tcStyle>
        <a:tcBdr>
          <a:left>
            <a:ln w="12700" cap="flat">
              <a:solidFill>
                <a:srgbClr val="999999"/>
              </a:solidFill>
              <a:prstDash val="solid"/>
              <a:round/>
            </a:ln>
          </a:left>
          <a:right>
            <a:ln w="12700" cap="flat">
              <a:solidFill>
                <a:srgbClr val="999999"/>
              </a:solidFill>
              <a:prstDash val="solid"/>
              <a:round/>
            </a:ln>
          </a:right>
          <a:top>
            <a:ln w="12700" cap="flat">
              <a:solidFill>
                <a:srgbClr val="999999"/>
              </a:solidFill>
              <a:prstDash val="solid"/>
              <a:round/>
            </a:ln>
          </a:top>
          <a:bottom>
            <a:ln w="38100" cap="flat">
              <a:solidFill>
                <a:srgbClr val="999999"/>
              </a:solidFill>
              <a:prstDash val="solid"/>
              <a:round/>
            </a:ln>
          </a:bottom>
          <a:insideH>
            <a:ln w="12700" cap="flat">
              <a:solidFill>
                <a:srgbClr val="999999"/>
              </a:solidFill>
              <a:prstDash val="solid"/>
              <a:round/>
            </a:ln>
          </a:insideH>
          <a:insideV>
            <a:ln w="12700" cap="flat">
              <a:solidFill>
                <a:srgbClr val="999999"/>
              </a:solidFill>
              <a:prstDash val="solid"/>
              <a:round/>
            </a:ln>
          </a:insideV>
        </a:tcBdr>
        <a:fill>
          <a:solidFill>
            <a:srgbClr val="FFFFFF"/>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860" y="72"/>
      </p:cViewPr>
      <p:guideLst>
        <p:guide orient="horz" pos="312"/>
        <p:guide pos="528"/>
        <p:guide pos="6072"/>
        <p:guide orient="horz" pos="4488"/>
        <p:guide orient="horz" pos="552"/>
        <p:guide orient="horz" pos="912"/>
        <p:guide orient="horz" pos="46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2.fntdata"/><Relationship Id="rId68" Type="http://schemas.openxmlformats.org/officeDocument/2006/relationships/font" Target="fonts/font17.fntdata"/><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font" Target="fonts/font23.fntdata"/><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font" Target="fonts/font10.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notesMaster" Target="notesMasters/notesMaster1.xml"/><Relationship Id="rId72" Type="http://schemas.openxmlformats.org/officeDocument/2006/relationships/font" Target="fonts/font21.fntdata"/><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font" Target="fonts/font24.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6.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font" Target="fonts/font22.fntdata"/><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font" Target="fonts/font4.fntdata"/><Relationship Id="rId76" Type="http://schemas.openxmlformats.org/officeDocument/2006/relationships/font" Target="fonts/font25.fntdata"/><Relationship Id="rId7" Type="http://schemas.openxmlformats.org/officeDocument/2006/relationships/slide" Target="slides/slide2.xml"/><Relationship Id="rId71" Type="http://schemas.openxmlformats.org/officeDocument/2006/relationships/font" Target="fonts/font20.fntdata"/><Relationship Id="rId2" Type="http://schemas.openxmlformats.org/officeDocument/2006/relationships/customXml" Target="../customXml/item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 name="Shape 53"/>
          <p:cNvSpPr>
            <a:spLocks noGrp="1" noRot="1" noChangeAspect="1"/>
          </p:cNvSpPr>
          <p:nvPr>
            <p:ph type="sldImg"/>
          </p:nvPr>
        </p:nvSpPr>
        <p:spPr>
          <a:xfrm>
            <a:off x="1143000" y="685800"/>
            <a:ext cx="4572000" cy="3429000"/>
          </a:xfrm>
          <a:prstGeom prst="rect">
            <a:avLst/>
          </a:prstGeom>
        </p:spPr>
        <p:txBody>
          <a:bodyPr/>
          <a:lstStyle/>
          <a:p>
            <a:endParaRPr/>
          </a:p>
        </p:txBody>
      </p:sp>
      <p:sp>
        <p:nvSpPr>
          <p:cNvPr id="54" name="Shape 5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381760" latinLnBrk="0">
      <a:defRPr sz="2100" b="0" i="0">
        <a:latin typeface="Merriweather Sans Light" pitchFamily="2" charset="77"/>
        <a:ea typeface="+mn-ea"/>
        <a:cs typeface="+mn-cs"/>
        <a:sym typeface="Arial"/>
      </a:defRPr>
    </a:lvl1pPr>
    <a:lvl2pPr indent="228600" defTabSz="1381760" latinLnBrk="0">
      <a:defRPr sz="2100">
        <a:latin typeface="+mn-lt"/>
        <a:ea typeface="+mn-ea"/>
        <a:cs typeface="+mn-cs"/>
        <a:sym typeface="Arial"/>
      </a:defRPr>
    </a:lvl2pPr>
    <a:lvl3pPr indent="457200" defTabSz="1381760" latinLnBrk="0">
      <a:defRPr sz="2100">
        <a:latin typeface="+mn-lt"/>
        <a:ea typeface="+mn-ea"/>
        <a:cs typeface="+mn-cs"/>
        <a:sym typeface="Arial"/>
      </a:defRPr>
    </a:lvl3pPr>
    <a:lvl4pPr indent="685800" defTabSz="1381760" latinLnBrk="0">
      <a:defRPr sz="2100">
        <a:latin typeface="+mn-lt"/>
        <a:ea typeface="+mn-ea"/>
        <a:cs typeface="+mn-cs"/>
        <a:sym typeface="Arial"/>
      </a:defRPr>
    </a:lvl4pPr>
    <a:lvl5pPr indent="914400" defTabSz="1381760" latinLnBrk="0">
      <a:defRPr sz="2100">
        <a:latin typeface="+mn-lt"/>
        <a:ea typeface="+mn-ea"/>
        <a:cs typeface="+mn-cs"/>
        <a:sym typeface="Arial"/>
      </a:defRPr>
    </a:lvl5pPr>
    <a:lvl6pPr indent="1143000" defTabSz="1381760" latinLnBrk="0">
      <a:defRPr sz="2100">
        <a:latin typeface="+mn-lt"/>
        <a:ea typeface="+mn-ea"/>
        <a:cs typeface="+mn-cs"/>
        <a:sym typeface="Arial"/>
      </a:defRPr>
    </a:lvl6pPr>
    <a:lvl7pPr indent="1371600" defTabSz="1381760" latinLnBrk="0">
      <a:defRPr sz="2100">
        <a:latin typeface="+mn-lt"/>
        <a:ea typeface="+mn-ea"/>
        <a:cs typeface="+mn-cs"/>
        <a:sym typeface="Arial"/>
      </a:defRPr>
    </a:lvl7pPr>
    <a:lvl8pPr indent="1600200" defTabSz="1381760" latinLnBrk="0">
      <a:defRPr sz="2100">
        <a:latin typeface="+mn-lt"/>
        <a:ea typeface="+mn-ea"/>
        <a:cs typeface="+mn-cs"/>
        <a:sym typeface="Arial"/>
      </a:defRPr>
    </a:lvl8pPr>
    <a:lvl9pPr indent="1828800" defTabSz="1381760" latinLnBrk="0">
      <a:defRPr sz="21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63867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_1">
    <p:spTree>
      <p:nvGrpSpPr>
        <p:cNvPr id="1" name=""/>
        <p:cNvGrpSpPr/>
        <p:nvPr/>
      </p:nvGrpSpPr>
      <p:grpSpPr>
        <a:xfrm>
          <a:off x="0" y="0"/>
          <a:ext cx="0" cy="0"/>
          <a:chOff x="0" y="0"/>
          <a:chExt cx="0" cy="0"/>
        </a:xfrm>
      </p:grpSpPr>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BODY_1 0">
    <p:spTree>
      <p:nvGrpSpPr>
        <p:cNvPr id="1" name=""/>
        <p:cNvGrpSpPr/>
        <p:nvPr/>
      </p:nvGrpSpPr>
      <p:grpSpPr>
        <a:xfrm>
          <a:off x="0" y="0"/>
          <a:ext cx="0" cy="0"/>
          <a:chOff x="0" y="0"/>
          <a:chExt cx="0" cy="0"/>
        </a:xfrm>
      </p:grpSpPr>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sz="2400" b="1" i="0">
                <a:solidFill>
                  <a:srgbClr val="001F5F"/>
                </a:solidFill>
                <a:latin typeface="Arial"/>
                <a:cs typeface="Arial"/>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6867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1F5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25269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1F5F"/>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55474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1F5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10062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51694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Lst>
  <p:transition spd="med"/>
  <p:txStyles>
    <p:titleStyle>
      <a:lvl1pPr marL="0" marR="0" indent="0" algn="l" defTabSz="1381760" rtl="0" latinLnBrk="0">
        <a:lnSpc>
          <a:spcPct val="100000"/>
        </a:lnSpc>
        <a:spcBef>
          <a:spcPts val="0"/>
        </a:spcBef>
        <a:spcAft>
          <a:spcPts val="0"/>
        </a:spcAft>
        <a:buClrTx/>
        <a:buSzTx/>
        <a:buFontTx/>
        <a:buNone/>
        <a:tabLst/>
        <a:defRPr sz="7200" b="1" i="0" u="none" strike="noStrike" cap="none" spc="0" baseline="0">
          <a:solidFill>
            <a:schemeClr val="accent1"/>
          </a:solidFill>
          <a:uFillTx/>
          <a:latin typeface="Merriweather" pitchFamily="2" charset="77"/>
          <a:ea typeface="Merriweather" pitchFamily="2" charset="77"/>
          <a:cs typeface="Poppins ExtraBold"/>
          <a:sym typeface="Poppins ExtraBold"/>
        </a:defRPr>
      </a:lvl1pPr>
      <a:lvl2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2pPr>
      <a:lvl3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3pPr>
      <a:lvl4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4pPr>
      <a:lvl5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5pPr>
      <a:lvl6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6pPr>
      <a:lvl7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7pPr>
      <a:lvl8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8pPr>
      <a:lvl9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9pPr>
    </p:titleStyle>
    <p:bodyStyle>
      <a:lvl1pPr marL="0" marR="0" indent="54864" algn="l" defTabSz="1381760" rtl="0" latinLnBrk="0">
        <a:lnSpc>
          <a:spcPct val="110000"/>
        </a:lnSpc>
        <a:spcBef>
          <a:spcPts val="900"/>
        </a:spcBef>
        <a:spcAft>
          <a:spcPts val="0"/>
        </a:spcAft>
        <a:buClrTx/>
        <a:buSzTx/>
        <a:buFontTx/>
        <a:buNone/>
        <a:tabLst/>
        <a:defRPr sz="1300" b="0" i="0" u="none" strike="noStrike" cap="none" spc="0" baseline="0">
          <a:solidFill>
            <a:srgbClr val="333333"/>
          </a:solidFill>
          <a:uFillTx/>
          <a:latin typeface="Merriweather Sans Light" pitchFamily="2" charset="77"/>
          <a:ea typeface="Merriweather Sans Light" pitchFamily="2" charset="77"/>
          <a:cs typeface="Merriweather Sans Light" pitchFamily="2" charset="77"/>
          <a:sym typeface="Nunito Sans Regular"/>
        </a:defRPr>
      </a:lvl1pPr>
      <a:lvl2pPr marL="0" marR="0" indent="54864" algn="l" defTabSz="1381760" rtl="0" latinLnBrk="0">
        <a:lnSpc>
          <a:spcPct val="110000"/>
        </a:lnSpc>
        <a:spcBef>
          <a:spcPts val="900"/>
        </a:spcBef>
        <a:spcAft>
          <a:spcPts val="0"/>
        </a:spcAft>
        <a:buClrTx/>
        <a:buSzTx/>
        <a:buFontTx/>
        <a:buNone/>
        <a:tabLst/>
        <a:defRPr sz="1300" b="0" i="0" u="none" strike="noStrike" cap="none" spc="0" baseline="0">
          <a:solidFill>
            <a:srgbClr val="333333"/>
          </a:solidFill>
          <a:uFillTx/>
          <a:latin typeface="Merriweather Sans Light" pitchFamily="2" charset="77"/>
          <a:ea typeface="Merriweather Sans Light" pitchFamily="2" charset="77"/>
          <a:cs typeface="Merriweather Sans Light" pitchFamily="2" charset="77"/>
          <a:sym typeface="Nunito Sans Regular"/>
        </a:defRPr>
      </a:lvl2pPr>
      <a:lvl3pPr marL="0" marR="0" indent="54864" algn="l" defTabSz="1381760" rtl="0" latinLnBrk="0">
        <a:lnSpc>
          <a:spcPct val="110000"/>
        </a:lnSpc>
        <a:spcBef>
          <a:spcPts val="900"/>
        </a:spcBef>
        <a:spcAft>
          <a:spcPts val="0"/>
        </a:spcAft>
        <a:buClrTx/>
        <a:buSzTx/>
        <a:buFontTx/>
        <a:buNone/>
        <a:tabLst/>
        <a:defRPr sz="1300" b="0" i="0" u="none" strike="noStrike" cap="none" spc="0" baseline="0">
          <a:solidFill>
            <a:srgbClr val="333333"/>
          </a:solidFill>
          <a:uFillTx/>
          <a:latin typeface="Merriweather Sans Light" pitchFamily="2" charset="77"/>
          <a:ea typeface="Merriweather Sans Light" pitchFamily="2" charset="77"/>
          <a:cs typeface="Merriweather Sans Light" pitchFamily="2" charset="77"/>
          <a:sym typeface="Nunito Sans Regular"/>
        </a:defRPr>
      </a:lvl3pPr>
      <a:lvl4pPr marL="0" marR="0" indent="54864" algn="l" defTabSz="1381760" rtl="0" latinLnBrk="0">
        <a:lnSpc>
          <a:spcPct val="110000"/>
        </a:lnSpc>
        <a:spcBef>
          <a:spcPts val="900"/>
        </a:spcBef>
        <a:spcAft>
          <a:spcPts val="0"/>
        </a:spcAft>
        <a:buClrTx/>
        <a:buSzTx/>
        <a:buFontTx/>
        <a:buNone/>
        <a:tabLst/>
        <a:defRPr sz="1300" b="0" i="0" u="none" strike="noStrike" cap="none" spc="0" baseline="0">
          <a:solidFill>
            <a:srgbClr val="333333"/>
          </a:solidFill>
          <a:uFillTx/>
          <a:latin typeface="Merriweather Sans Light" pitchFamily="2" charset="77"/>
          <a:ea typeface="Merriweather Sans Light" pitchFamily="2" charset="77"/>
          <a:cs typeface="Merriweather Sans Light" pitchFamily="2" charset="77"/>
          <a:sym typeface="Nunito Sans Regular"/>
        </a:defRPr>
      </a:lvl4pPr>
      <a:lvl5pPr marL="0" marR="0" indent="54864" algn="l" defTabSz="1381760" rtl="0" latinLnBrk="0">
        <a:lnSpc>
          <a:spcPct val="110000"/>
        </a:lnSpc>
        <a:spcBef>
          <a:spcPts val="900"/>
        </a:spcBef>
        <a:spcAft>
          <a:spcPts val="0"/>
        </a:spcAft>
        <a:buClrTx/>
        <a:buSzTx/>
        <a:buFontTx/>
        <a:buNone/>
        <a:tabLst/>
        <a:defRPr sz="1300" b="0" i="0" u="none" strike="noStrike" cap="none" spc="0" baseline="0">
          <a:solidFill>
            <a:srgbClr val="333333"/>
          </a:solidFill>
          <a:uFillTx/>
          <a:latin typeface="Merriweather Sans Light" pitchFamily="2" charset="77"/>
          <a:ea typeface="Merriweather Sans Light" pitchFamily="2" charset="77"/>
          <a:cs typeface="Merriweather Sans Light" pitchFamily="2" charset="77"/>
          <a:sym typeface="Nunito Sans Regular"/>
        </a:defRPr>
      </a:lvl5pPr>
      <a:lvl6pPr marL="0" marR="0" indent="54864" algn="l" defTabSz="1381760" rtl="0" latinLnBrk="0">
        <a:lnSpc>
          <a:spcPct val="110000"/>
        </a:lnSpc>
        <a:spcBef>
          <a:spcPts val="900"/>
        </a:spcBef>
        <a:spcAft>
          <a:spcPts val="0"/>
        </a:spcAft>
        <a:buClrTx/>
        <a:buSzTx/>
        <a:buFontTx/>
        <a:buNone/>
        <a:tabLst/>
        <a:defRPr sz="1300" b="0" i="0" u="none" strike="noStrike" cap="none" spc="0" baseline="0">
          <a:solidFill>
            <a:srgbClr val="333333"/>
          </a:solidFill>
          <a:uFillTx/>
          <a:latin typeface="Nunito Sans Regular"/>
          <a:ea typeface="Nunito Sans Regular"/>
          <a:cs typeface="Nunito Sans Regular"/>
          <a:sym typeface="Nunito Sans Regular"/>
        </a:defRPr>
      </a:lvl6pPr>
      <a:lvl7pPr marL="0" marR="0" indent="54864" algn="l" defTabSz="1381760" rtl="0" latinLnBrk="0">
        <a:lnSpc>
          <a:spcPct val="110000"/>
        </a:lnSpc>
        <a:spcBef>
          <a:spcPts val="900"/>
        </a:spcBef>
        <a:spcAft>
          <a:spcPts val="0"/>
        </a:spcAft>
        <a:buClrTx/>
        <a:buSzTx/>
        <a:buFontTx/>
        <a:buNone/>
        <a:tabLst/>
        <a:defRPr sz="1300" b="0" i="0" u="none" strike="noStrike" cap="none" spc="0" baseline="0">
          <a:solidFill>
            <a:srgbClr val="333333"/>
          </a:solidFill>
          <a:uFillTx/>
          <a:latin typeface="Nunito Sans Regular"/>
          <a:ea typeface="Nunito Sans Regular"/>
          <a:cs typeface="Nunito Sans Regular"/>
          <a:sym typeface="Nunito Sans Regular"/>
        </a:defRPr>
      </a:lvl7pPr>
      <a:lvl8pPr marL="0" marR="0" indent="54864" algn="l" defTabSz="1381760" rtl="0" latinLnBrk="0">
        <a:lnSpc>
          <a:spcPct val="110000"/>
        </a:lnSpc>
        <a:spcBef>
          <a:spcPts val="900"/>
        </a:spcBef>
        <a:spcAft>
          <a:spcPts val="0"/>
        </a:spcAft>
        <a:buClrTx/>
        <a:buSzTx/>
        <a:buFontTx/>
        <a:buNone/>
        <a:tabLst/>
        <a:defRPr sz="1300" b="0" i="0" u="none" strike="noStrike" cap="none" spc="0" baseline="0">
          <a:solidFill>
            <a:srgbClr val="333333"/>
          </a:solidFill>
          <a:uFillTx/>
          <a:latin typeface="Nunito Sans Regular"/>
          <a:ea typeface="Nunito Sans Regular"/>
          <a:cs typeface="Nunito Sans Regular"/>
          <a:sym typeface="Nunito Sans Regular"/>
        </a:defRPr>
      </a:lvl8pPr>
      <a:lvl9pPr marL="0" marR="0" indent="54864" algn="l" defTabSz="1381760" rtl="0" latinLnBrk="0">
        <a:lnSpc>
          <a:spcPct val="110000"/>
        </a:lnSpc>
        <a:spcBef>
          <a:spcPts val="900"/>
        </a:spcBef>
        <a:spcAft>
          <a:spcPts val="0"/>
        </a:spcAft>
        <a:buClrTx/>
        <a:buSzTx/>
        <a:buFontTx/>
        <a:buNone/>
        <a:tabLst/>
        <a:defRPr sz="1300" b="0" i="0" u="none" strike="noStrike" cap="none" spc="0" baseline="0">
          <a:solidFill>
            <a:srgbClr val="333333"/>
          </a:solidFill>
          <a:uFillTx/>
          <a:latin typeface="Nunito Sans Regular"/>
          <a:ea typeface="Nunito Sans Regular"/>
          <a:cs typeface="Nunito Sans Regular"/>
          <a:sym typeface="Nunito Sans Regular"/>
        </a:defRPr>
      </a:lvl9pPr>
    </p:bodyStyle>
    <p:otherStyle>
      <a:lvl1pPr marL="0" marR="0" indent="0" algn="l" defTabSz="1381760" rtl="0" latinLnBrk="0">
        <a:lnSpc>
          <a:spcPct val="115000"/>
        </a:lnSpc>
        <a:spcBef>
          <a:spcPts val="1700"/>
        </a:spcBef>
        <a:spcAft>
          <a:spcPts val="0"/>
        </a:spcAft>
        <a:buClrTx/>
        <a:buSzTx/>
        <a:buFontTx/>
        <a:buNone/>
        <a:tabLst/>
        <a:defRPr sz="1100" b="0" i="0" u="none" strike="noStrike" cap="none" spc="0" baseline="0">
          <a:solidFill>
            <a:schemeClr val="tx1"/>
          </a:solidFill>
          <a:uFillTx/>
          <a:latin typeface="+mn-lt"/>
          <a:ea typeface="+mn-ea"/>
          <a:cs typeface="+mn-cs"/>
          <a:sym typeface="Merriweather Sans Light"/>
        </a:defRPr>
      </a:lvl1pPr>
      <a:lvl2pPr marL="0" marR="0" indent="0" algn="l" defTabSz="1381760" rtl="0" latinLnBrk="0">
        <a:lnSpc>
          <a:spcPct val="115000"/>
        </a:lnSpc>
        <a:spcBef>
          <a:spcPts val="1700"/>
        </a:spcBef>
        <a:spcAft>
          <a:spcPts val="0"/>
        </a:spcAft>
        <a:buClrTx/>
        <a:buSzTx/>
        <a:buFontTx/>
        <a:buNone/>
        <a:tabLst/>
        <a:defRPr sz="1100" b="0" i="0" u="none" strike="noStrike" cap="none" spc="0" baseline="0">
          <a:solidFill>
            <a:schemeClr val="tx1"/>
          </a:solidFill>
          <a:uFillTx/>
          <a:latin typeface="+mn-lt"/>
          <a:ea typeface="+mn-ea"/>
          <a:cs typeface="+mn-cs"/>
          <a:sym typeface="Merriweather Sans Light"/>
        </a:defRPr>
      </a:lvl2pPr>
      <a:lvl3pPr marL="0" marR="0" indent="0" algn="l" defTabSz="1381760" rtl="0" latinLnBrk="0">
        <a:lnSpc>
          <a:spcPct val="115000"/>
        </a:lnSpc>
        <a:spcBef>
          <a:spcPts val="1700"/>
        </a:spcBef>
        <a:spcAft>
          <a:spcPts val="0"/>
        </a:spcAft>
        <a:buClrTx/>
        <a:buSzTx/>
        <a:buFontTx/>
        <a:buNone/>
        <a:tabLst/>
        <a:defRPr sz="1100" b="0" i="0" u="none" strike="noStrike" cap="none" spc="0" baseline="0">
          <a:solidFill>
            <a:schemeClr val="tx1"/>
          </a:solidFill>
          <a:uFillTx/>
          <a:latin typeface="+mn-lt"/>
          <a:ea typeface="+mn-ea"/>
          <a:cs typeface="+mn-cs"/>
          <a:sym typeface="Merriweather Sans Light"/>
        </a:defRPr>
      </a:lvl3pPr>
      <a:lvl4pPr marL="0" marR="0" indent="0" algn="l" defTabSz="1381760" rtl="0" latinLnBrk="0">
        <a:lnSpc>
          <a:spcPct val="115000"/>
        </a:lnSpc>
        <a:spcBef>
          <a:spcPts val="1700"/>
        </a:spcBef>
        <a:spcAft>
          <a:spcPts val="0"/>
        </a:spcAft>
        <a:buClrTx/>
        <a:buSzTx/>
        <a:buFontTx/>
        <a:buNone/>
        <a:tabLst/>
        <a:defRPr sz="1100" b="0" i="0" u="none" strike="noStrike" cap="none" spc="0" baseline="0">
          <a:solidFill>
            <a:schemeClr val="tx1"/>
          </a:solidFill>
          <a:uFillTx/>
          <a:latin typeface="+mn-lt"/>
          <a:ea typeface="+mn-ea"/>
          <a:cs typeface="+mn-cs"/>
          <a:sym typeface="Merriweather Sans Light"/>
        </a:defRPr>
      </a:lvl4pPr>
      <a:lvl5pPr marL="0" marR="0" indent="0" algn="l" defTabSz="1381760" rtl="0" latinLnBrk="0">
        <a:lnSpc>
          <a:spcPct val="115000"/>
        </a:lnSpc>
        <a:spcBef>
          <a:spcPts val="1700"/>
        </a:spcBef>
        <a:spcAft>
          <a:spcPts val="0"/>
        </a:spcAft>
        <a:buClrTx/>
        <a:buSzTx/>
        <a:buFontTx/>
        <a:buNone/>
        <a:tabLst/>
        <a:defRPr sz="1100" b="0" i="0" u="none" strike="noStrike" cap="none" spc="0" baseline="0">
          <a:solidFill>
            <a:schemeClr val="tx1"/>
          </a:solidFill>
          <a:uFillTx/>
          <a:latin typeface="+mn-lt"/>
          <a:ea typeface="+mn-ea"/>
          <a:cs typeface="+mn-cs"/>
          <a:sym typeface="Merriweather Sans Light"/>
        </a:defRPr>
      </a:lvl5pPr>
      <a:lvl6pPr marL="0" marR="0" indent="0" algn="l" defTabSz="1381760" rtl="0" latinLnBrk="0">
        <a:lnSpc>
          <a:spcPct val="115000"/>
        </a:lnSpc>
        <a:spcBef>
          <a:spcPts val="1700"/>
        </a:spcBef>
        <a:spcAft>
          <a:spcPts val="0"/>
        </a:spcAft>
        <a:buClrTx/>
        <a:buSzTx/>
        <a:buFontTx/>
        <a:buNone/>
        <a:tabLst/>
        <a:defRPr sz="1100" b="0" i="0" u="none" strike="noStrike" cap="none" spc="0" baseline="0">
          <a:solidFill>
            <a:schemeClr val="tx1"/>
          </a:solidFill>
          <a:uFillTx/>
          <a:latin typeface="+mn-lt"/>
          <a:ea typeface="+mn-ea"/>
          <a:cs typeface="+mn-cs"/>
          <a:sym typeface="Merriweather Sans Light"/>
        </a:defRPr>
      </a:lvl6pPr>
      <a:lvl7pPr marL="0" marR="0" indent="0" algn="l" defTabSz="1381760" rtl="0" latinLnBrk="0">
        <a:lnSpc>
          <a:spcPct val="115000"/>
        </a:lnSpc>
        <a:spcBef>
          <a:spcPts val="1700"/>
        </a:spcBef>
        <a:spcAft>
          <a:spcPts val="0"/>
        </a:spcAft>
        <a:buClrTx/>
        <a:buSzTx/>
        <a:buFontTx/>
        <a:buNone/>
        <a:tabLst/>
        <a:defRPr sz="1100" b="0" i="0" u="none" strike="noStrike" cap="none" spc="0" baseline="0">
          <a:solidFill>
            <a:schemeClr val="tx1"/>
          </a:solidFill>
          <a:uFillTx/>
          <a:latin typeface="+mn-lt"/>
          <a:ea typeface="+mn-ea"/>
          <a:cs typeface="+mn-cs"/>
          <a:sym typeface="Merriweather Sans Light"/>
        </a:defRPr>
      </a:lvl7pPr>
      <a:lvl8pPr marL="0" marR="0" indent="0" algn="l" defTabSz="1381760" rtl="0" latinLnBrk="0">
        <a:lnSpc>
          <a:spcPct val="115000"/>
        </a:lnSpc>
        <a:spcBef>
          <a:spcPts val="1700"/>
        </a:spcBef>
        <a:spcAft>
          <a:spcPts val="0"/>
        </a:spcAft>
        <a:buClrTx/>
        <a:buSzTx/>
        <a:buFontTx/>
        <a:buNone/>
        <a:tabLst/>
        <a:defRPr sz="1100" b="0" i="0" u="none" strike="noStrike" cap="none" spc="0" baseline="0">
          <a:solidFill>
            <a:schemeClr val="tx1"/>
          </a:solidFill>
          <a:uFillTx/>
          <a:latin typeface="+mn-lt"/>
          <a:ea typeface="+mn-ea"/>
          <a:cs typeface="+mn-cs"/>
          <a:sym typeface="Merriweather Sans Light"/>
        </a:defRPr>
      </a:lvl8pPr>
      <a:lvl9pPr marL="0" marR="0" indent="0" algn="l" defTabSz="1381760" rtl="0" latinLnBrk="0">
        <a:lnSpc>
          <a:spcPct val="115000"/>
        </a:lnSpc>
        <a:spcBef>
          <a:spcPts val="1700"/>
        </a:spcBef>
        <a:spcAft>
          <a:spcPts val="0"/>
        </a:spcAft>
        <a:buClrTx/>
        <a:buSzTx/>
        <a:buFontTx/>
        <a:buNone/>
        <a:tabLst/>
        <a:defRPr sz="1100" b="0" i="0" u="none" strike="noStrike" cap="none" spc="0" baseline="0">
          <a:solidFill>
            <a:schemeClr val="tx1"/>
          </a:solidFill>
          <a:uFillTx/>
          <a:latin typeface="+mn-lt"/>
          <a:ea typeface="+mn-ea"/>
          <a:cs typeface="+mn-cs"/>
          <a:sym typeface="Merriweather Sans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111" y="240283"/>
            <a:ext cx="2051430" cy="393445"/>
          </a:xfrm>
          <a:prstGeom prst="rect">
            <a:avLst/>
          </a:prstGeom>
        </p:spPr>
        <p:txBody>
          <a:bodyPr wrap="square" lIns="0" tIns="0" rIns="0" bIns="0">
            <a:spAutoFit/>
          </a:bodyPr>
          <a:lstStyle>
            <a:lvl1pPr>
              <a:defRPr sz="2400" b="1" i="0">
                <a:solidFill>
                  <a:srgbClr val="001F5F"/>
                </a:solidFill>
                <a:latin typeface="Arial"/>
                <a:cs typeface="Arial"/>
              </a:defRPr>
            </a:lvl1pPr>
          </a:lstStyle>
          <a:p>
            <a:endParaRPr/>
          </a:p>
        </p:txBody>
      </p:sp>
      <p:sp>
        <p:nvSpPr>
          <p:cNvPr id="3" name="Holder 3"/>
          <p:cNvSpPr>
            <a:spLocks noGrp="1"/>
          </p:cNvSpPr>
          <p:nvPr>
            <p:ph type="body" idx="1"/>
          </p:nvPr>
        </p:nvSpPr>
        <p:spPr>
          <a:xfrm>
            <a:off x="502920" y="1787652"/>
            <a:ext cx="905256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11/6/2025</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33311758"/>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orklife.uprisehealth.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hyperlink" Target="https://icario.ease.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benefits.petinsurance.com/icario"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hyperlink" Target="mailto:adecock@cgfinancial.com" TargetMode="External"/><Relationship Id="rId4" Type="http://schemas.openxmlformats.org/officeDocument/2006/relationships/hyperlink" Target="mailto:srose@cgfinancial.com"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health.alaska.gov/dpa/Pages/default.asps" TargetMode="External"/><Relationship Id="rId3" Type="http://schemas.openxmlformats.org/officeDocument/2006/relationships/hyperlink" Target="http://www.insurekidsnow.gov/" TargetMode="External"/><Relationship Id="rId7" Type="http://schemas.openxmlformats.org/officeDocument/2006/relationships/hyperlink" Target="mailto:CustomerService@MyAKHIPP.com" TargetMode="External"/><Relationship Id="rId2" Type="http://schemas.openxmlformats.org/officeDocument/2006/relationships/hyperlink" Target="http://www.healthcare.gov/" TargetMode="External"/><Relationship Id="rId1" Type="http://schemas.openxmlformats.org/officeDocument/2006/relationships/slideLayout" Target="../slideLayouts/slideLayout6.xml"/><Relationship Id="rId6" Type="http://schemas.openxmlformats.org/officeDocument/2006/relationships/hyperlink" Target="http://myakhipp.com/" TargetMode="External"/><Relationship Id="rId11" Type="http://schemas.openxmlformats.org/officeDocument/2006/relationships/hyperlink" Target="mailto:hipp@dhcs.ca.gov" TargetMode="External"/><Relationship Id="rId5" Type="http://schemas.openxmlformats.org/officeDocument/2006/relationships/hyperlink" Target="http://myalhipp.com/" TargetMode="External"/><Relationship Id="rId10" Type="http://schemas.openxmlformats.org/officeDocument/2006/relationships/hyperlink" Target="http://dhcs.ca.gov/hipp" TargetMode="External"/><Relationship Id="rId4" Type="http://schemas.openxmlformats.org/officeDocument/2006/relationships/hyperlink" Target="http://www.askebsa.dol.gov/" TargetMode="External"/><Relationship Id="rId9" Type="http://schemas.openxmlformats.org/officeDocument/2006/relationships/hyperlink" Target="http://myarhipp.com/"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in.gov/Medicaid/" TargetMode="External"/><Relationship Id="rId13" Type="http://schemas.openxmlformats.org/officeDocument/2006/relationships/hyperlink" Target="https://www.kancare.ks.gov/" TargetMode="External"/><Relationship Id="rId3" Type="http://schemas.openxmlformats.org/officeDocument/2006/relationships/hyperlink" Target="https://hcpf.colorado.gov/child-health-plan-plus" TargetMode="External"/><Relationship Id="rId7" Type="http://schemas.openxmlformats.org/officeDocument/2006/relationships/hyperlink" Target="https://medicaid.georgia.gov/programs/third-party-liability/childrens-health-insurance-program-reauthorization-act-2009-chipra" TargetMode="External"/><Relationship Id="rId12" Type="http://schemas.openxmlformats.org/officeDocument/2006/relationships/hyperlink" Target="https://hhs.iowa.gov/programs/welcome-iowa-medicaid/fee-service/hipp" TargetMode="External"/><Relationship Id="rId2" Type="http://schemas.openxmlformats.org/officeDocument/2006/relationships/hyperlink" Target="https://www.healthfirstcolorado.com/" TargetMode="External"/><Relationship Id="rId1" Type="http://schemas.openxmlformats.org/officeDocument/2006/relationships/slideLayout" Target="../slideLayouts/slideLayout9.xml"/><Relationship Id="rId6" Type="http://schemas.openxmlformats.org/officeDocument/2006/relationships/hyperlink" Target="https://gcc01.safelinks.protection.outlook.com/?url=https%3A%2F%2Fmedicaid.georgia.gov%2Fhealth-insurance-premium-payment-program-hipp&amp;data=02%7C01%7Cstashlaw%40dch.ga.gov%7C98b18a96ce1b49d087f708d709449652%7C512da10d071b4b948abc9ec4044d1516%7C0%7C0%7C636988062560854968&amp;sdata=7rziGawQfBKcW1N2%2Bdi2j8cyHpaCYURGdtF8Hk%2By6FM%3D&amp;reserved=0" TargetMode="External"/><Relationship Id="rId11" Type="http://schemas.openxmlformats.org/officeDocument/2006/relationships/hyperlink" Target="https://hhs.iowa.gov/programs/welcome-iowa-medicaid/iowa-health-link/hawki" TargetMode="External"/><Relationship Id="rId5" Type="http://schemas.openxmlformats.org/officeDocument/2006/relationships/hyperlink" Target="https://www.flmedicaidtplrecovery.com/flmedicaidtplrecover%20y.com/hipp/index.html" TargetMode="External"/><Relationship Id="rId10" Type="http://schemas.openxmlformats.org/officeDocument/2006/relationships/hyperlink" Target="https://hhs.iowa.gov/programs/welcome-iowa-medicaid" TargetMode="External"/><Relationship Id="rId4" Type="http://schemas.openxmlformats.org/officeDocument/2006/relationships/hyperlink" Target="https://www.mycohibi.com/" TargetMode="External"/><Relationship Id="rId9" Type="http://schemas.openxmlformats.org/officeDocument/2006/relationships/hyperlink" Target="http://www.in.gov/fssa/dfr/"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gcc02.safelinks.protection.outlook.com/?url=https%3A%2F%2Fwww.mymaineconnection.gov%2Fbenefits%2Fs%2F%3Flanguage%3Den_US&amp;data=05%7C01%7CClinton.Latisha.M%40dol.gov%7Cb96a31a5c25e4e1da49908daf4ae9bf1%7C75a6305472044e0c9126adab971d4aca%7C0%7C0%7C638091328210827160%7CUnknown%7CTWFpbGZsb3d8eyJWIjoiMC4wLjAwMDAiLCJQIjoiV2luMzIiLCJBTiI6Ik1haWwiLCJXVCI6Mn0%3D%7C3000%7C%7C%7C&amp;sdata=GeBtSEsUoaCw5ukO%2F6O2IUy%2B9FzGqgY%2FJ2C9OgAhxE4%3D&amp;reserved=0" TargetMode="External"/><Relationship Id="rId13" Type="http://schemas.openxmlformats.org/officeDocument/2006/relationships/hyperlink" Target="http://www.dss.mo.gov/mhd/participants/pages/hipp.htm" TargetMode="External"/><Relationship Id="rId3" Type="http://schemas.openxmlformats.org/officeDocument/2006/relationships/hyperlink" Target="mailto:KIHIPP.PROGRAM@ky.gov" TargetMode="External"/><Relationship Id="rId7" Type="http://schemas.openxmlformats.org/officeDocument/2006/relationships/hyperlink" Target="http://www.ldh.la.gov/lahipp" TargetMode="External"/><Relationship Id="rId12" Type="http://schemas.openxmlformats.org/officeDocument/2006/relationships/hyperlink" Target="https://mn.gov/dhs/health-care-coverage/" TargetMode="External"/><Relationship Id="rId2" Type="http://schemas.openxmlformats.org/officeDocument/2006/relationships/hyperlink" Target="https://chfs.ky.gov/agencies/dms/member/Pages/kihipp.aspx" TargetMode="External"/><Relationship Id="rId1" Type="http://schemas.openxmlformats.org/officeDocument/2006/relationships/slideLayout" Target="../slideLayouts/slideLayout9.xml"/><Relationship Id="rId6" Type="http://schemas.openxmlformats.org/officeDocument/2006/relationships/hyperlink" Target="http://www.medicaid.la.gov/" TargetMode="External"/><Relationship Id="rId11" Type="http://schemas.openxmlformats.org/officeDocument/2006/relationships/hyperlink" Target="mailto:masspremassistance@accenture.com" TargetMode="External"/><Relationship Id="rId5" Type="http://schemas.openxmlformats.org/officeDocument/2006/relationships/hyperlink" Target="https://chfs.ky.gov/agencies/dms" TargetMode="External"/><Relationship Id="rId10" Type="http://schemas.openxmlformats.org/officeDocument/2006/relationships/hyperlink" Target="https://www.mass.gov/masshealth/pa" TargetMode="External"/><Relationship Id="rId4" Type="http://schemas.openxmlformats.org/officeDocument/2006/relationships/hyperlink" Target="https://kynect.ky.gov/" TargetMode="External"/><Relationship Id="rId9" Type="http://schemas.openxmlformats.org/officeDocument/2006/relationships/hyperlink" Target="https://www.maine.gov/dhhs/ofi/applications-forms"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state.nj.us/humanservices/dmahs/clients/medicaid/" TargetMode="External"/><Relationship Id="rId13" Type="http://schemas.openxmlformats.org/officeDocument/2006/relationships/hyperlink" Target="http://www.insureoklahoma.org/" TargetMode="External"/><Relationship Id="rId3" Type="http://schemas.openxmlformats.org/officeDocument/2006/relationships/hyperlink" Target="mailto:HHSHIPPProgram@mt.gov" TargetMode="External"/><Relationship Id="rId7" Type="http://schemas.openxmlformats.org/officeDocument/2006/relationships/hyperlink" Target="mailto:DHHS.ThirdPartyLiabi@dhhs.nh.gov" TargetMode="External"/><Relationship Id="rId12" Type="http://schemas.openxmlformats.org/officeDocument/2006/relationships/hyperlink" Target="https://www.hhs.nd.gov/healthcare" TargetMode="External"/><Relationship Id="rId2" Type="http://schemas.openxmlformats.org/officeDocument/2006/relationships/hyperlink" Target="http://dphhs.mt.gov/MontanaHealthcarePrograms/HIPP" TargetMode="External"/><Relationship Id="rId1" Type="http://schemas.openxmlformats.org/officeDocument/2006/relationships/slideLayout" Target="../slideLayouts/slideLayout9.xml"/><Relationship Id="rId6" Type="http://schemas.openxmlformats.org/officeDocument/2006/relationships/hyperlink" Target="https://gcc02.safelinks.protection.outlook.com/?url=https%3A%2F%2Fwww.dhhs.nh.gov%2Fprograms-services%2Fmedicaid%2Fhealth-insurance-premium-program&amp;data=05%7C01%7CGoodwin.Carolyn%40dol.gov%7C6aa7b22dba29413479c108da73eb96c6%7C75a6305472044e0c9126adab971d4aca%7C0%7C0%7C637949752922233349%7CUnknown%7CTWFpbGZsb3d8eyJWIjoiMC4wLjAwMDAiLCJQIjoiV2luMzIiLCJBTiI6Ik1haWwiLCJXVCI6Mn0%3D%7C3000%7C%7C%7C&amp;sdata=mUgACydlz9JGXnHMgi%2FUkDGD0QyTI1U6Tjwue%2Bq8D0Q%3D&amp;reserved=0" TargetMode="External"/><Relationship Id="rId11" Type="http://schemas.openxmlformats.org/officeDocument/2006/relationships/hyperlink" Target="https://medicaid.ncdhhs.gov/" TargetMode="External"/><Relationship Id="rId5" Type="http://schemas.openxmlformats.org/officeDocument/2006/relationships/hyperlink" Target="http://dhcfp.nv.gov/" TargetMode="External"/><Relationship Id="rId10" Type="http://schemas.openxmlformats.org/officeDocument/2006/relationships/hyperlink" Target="https://www.health.ny.gov/health_care/medicaid/" TargetMode="External"/><Relationship Id="rId4" Type="http://schemas.openxmlformats.org/officeDocument/2006/relationships/hyperlink" Target="http://www.accessnebraska.ne.gov/" TargetMode="External"/><Relationship Id="rId9" Type="http://schemas.openxmlformats.org/officeDocument/2006/relationships/hyperlink" Target="http://www.njfamilycare.org/index.html" TargetMode="External"/><Relationship Id="rId14" Type="http://schemas.openxmlformats.org/officeDocument/2006/relationships/hyperlink" Target="http://healthcare.oregon.gov/Pages/index.aspx"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medicaid.utah.gov/upp/" TargetMode="External"/><Relationship Id="rId13" Type="http://schemas.openxmlformats.org/officeDocument/2006/relationships/hyperlink" Target="https://gcc02.safelinks.protection.outlook.com/?url=https%3A%2F%2Fdvha.vermont.gov%2Fmembers%2Fmedicaid%2Fhipp-program&amp;data=05%7C01%7CClinton.Latisha.M%40dol.gov%7C3daa411d0e934769e75c08daf4bf842e%7C75a6305472044e0c9126adab971d4aca%7C0%7C0%7C638091400777632051%7CUnknown%7CTWFpbGZsb3d8eyJWIjoiMC4wLjAwMDAiLCJQIjoiV2luMzIiLCJBTiI6Ik1haWwiLCJXVCI6Mn0%3D%7C3000%7C%7C%7C&amp;sdata=7ao%2BrltzkBEMojzmZ9O8UllrAdaRI%2Fmzhq3FE%2Bf%2B2nk%3D&amp;reserved=0" TargetMode="External"/><Relationship Id="rId3" Type="http://schemas.openxmlformats.org/officeDocument/2006/relationships/hyperlink" Target="https://www.dhs.pa.gov/CHIP/Pages/CHIP.aspx" TargetMode="External"/><Relationship Id="rId7" Type="http://schemas.openxmlformats.org/officeDocument/2006/relationships/hyperlink" Target="https://www.hhs.texas.gov/services/financial/health-insurance-premium-payment-hipp-program" TargetMode="External"/><Relationship Id="rId12" Type="http://schemas.openxmlformats.org/officeDocument/2006/relationships/hyperlink" Target="https://chip.utah.gov/" TargetMode="External"/><Relationship Id="rId2" Type="http://schemas.openxmlformats.org/officeDocument/2006/relationships/hyperlink" Target="https://www.pa.gov/en/services/dhs/apply-for-%20medicaid-health-insurance-premium-payment-program-%20hipp.html" TargetMode="External"/><Relationship Id="rId1" Type="http://schemas.openxmlformats.org/officeDocument/2006/relationships/slideLayout" Target="../slideLayouts/slideLayout9.xml"/><Relationship Id="rId6" Type="http://schemas.openxmlformats.org/officeDocument/2006/relationships/hyperlink" Target="http://dss.sd.gov/" TargetMode="External"/><Relationship Id="rId11" Type="http://schemas.openxmlformats.org/officeDocument/2006/relationships/hyperlink" Target="https://medicaid.utah.gov/buyout-program/" TargetMode="External"/><Relationship Id="rId5" Type="http://schemas.openxmlformats.org/officeDocument/2006/relationships/hyperlink" Target="https://www.scdhhs.gov/" TargetMode="External"/><Relationship Id="rId15" Type="http://schemas.openxmlformats.org/officeDocument/2006/relationships/hyperlink" Target="https://gcc02.safelinks.protection.outlook.com/?url=https%3A%2F%2Fcoverva.dmas.virginia.gov%2Flearn%2Fpremium-assistance%2Fhealth-insurance-premium-payment-hipp-programs&amp;data=05%7C01%7CClinton.Latisha.M%40dol.gov%7Caa3a5092aeb14ed08af708db81758880%7C75a6305472044e0c9126adab971d4aca%7C0%7C0%7C638246115240341681%7CUnknown%7CTWFpbGZsb3d8eyJWIjoiMC4wLjAwMDAiLCJQIjoiV2luMzIiLCJBTiI6Ik1haWwiLCJXVCI6Mn0%3D%7C3000%7C%7C%7C&amp;sdata=rI%2BZX53PVAmr9gcvTJt3KrfWxCtIx6VIxQ36deaOXTs%3D&amp;reserved=0" TargetMode="External"/><Relationship Id="rId10" Type="http://schemas.openxmlformats.org/officeDocument/2006/relationships/hyperlink" Target="https://medicaid.utah.gov/expansion/" TargetMode="External"/><Relationship Id="rId4" Type="http://schemas.openxmlformats.org/officeDocument/2006/relationships/hyperlink" Target="http://www.eohhs.ri.gov/" TargetMode="External"/><Relationship Id="rId9" Type="http://schemas.openxmlformats.org/officeDocument/2006/relationships/hyperlink" Target="mailto:upp@utah.gov" TargetMode="External"/><Relationship Id="rId14" Type="http://schemas.openxmlformats.org/officeDocument/2006/relationships/hyperlink" Target="https://coverva.dmas.virginia.gov/learn/premium-"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dhs.wisconsin.gov/badgercareplus/p-10095.htm" TargetMode="External"/><Relationship Id="rId3" Type="http://schemas.openxmlformats.org/officeDocument/2006/relationships/hyperlink" Target="http://www.cms.hhs.gov/" TargetMode="External"/><Relationship Id="rId7" Type="http://schemas.openxmlformats.org/officeDocument/2006/relationships/hyperlink" Target="http://mywvhipp.com/" TargetMode="External"/><Relationship Id="rId2" Type="http://schemas.openxmlformats.org/officeDocument/2006/relationships/hyperlink" Target="https://www.dol.gov/agencies/ebsa" TargetMode="External"/><Relationship Id="rId1" Type="http://schemas.openxmlformats.org/officeDocument/2006/relationships/slideLayout" Target="../slideLayouts/slideLayout9.xml"/><Relationship Id="rId6" Type="http://schemas.openxmlformats.org/officeDocument/2006/relationships/hyperlink" Target="https://dhhr.wv.gov/bms/" TargetMode="External"/><Relationship Id="rId5" Type="http://schemas.openxmlformats.org/officeDocument/2006/relationships/hyperlink" Target="https://www.hca.wa.gov/" TargetMode="External"/><Relationship Id="rId4" Type="http://schemas.openxmlformats.org/officeDocument/2006/relationships/hyperlink" Target="mailto:ebsa.opr@dol.gov" TargetMode="External"/><Relationship Id="rId9" Type="http://schemas.openxmlformats.org/officeDocument/2006/relationships/hyperlink" Target="https://health.wyo.gov/healthcarefin/medicaid/programs-and-eligibility/"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www.dol.gov/ebsa/www.healthcare.gov" TargetMode="External"/><Relationship Id="rId2" Type="http://schemas.openxmlformats.org/officeDocument/2006/relationships/hyperlink" Target="https://www.healthcare.gov/are-my-children-eligible-for-chip" TargetMode="External"/><Relationship Id="rId1" Type="http://schemas.openxmlformats.org/officeDocument/2006/relationships/slideLayout" Target="../slideLayouts/slideLayout9.xml"/><Relationship Id="rId4" Type="http://schemas.openxmlformats.org/officeDocument/2006/relationships/hyperlink" Target="http://www.medicare.gov/medicare-and-you"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www.petinsurance.com/" TargetMode="External"/><Relationship Id="rId3" Type="http://schemas.openxmlformats.org/officeDocument/2006/relationships/hyperlink" Target="http://www.fshealth.com/" TargetMode="External"/><Relationship Id="rId7" Type="http://schemas.openxmlformats.org/officeDocument/2006/relationships/hyperlink" Target="http://www.guardianlife.com/" TargetMode="External"/><Relationship Id="rId2" Type="http://schemas.openxmlformats.org/officeDocument/2006/relationships/hyperlink" Target="http://www.mymedica.com/" TargetMode="External"/><Relationship Id="rId1" Type="http://schemas.openxmlformats.org/officeDocument/2006/relationships/slideLayout" Target="../slideLayouts/slideLayout4.xml"/><Relationship Id="rId6" Type="http://schemas.openxmlformats.org/officeDocument/2006/relationships/hyperlink" Target="http://www.eyemed.com/" TargetMode="External"/><Relationship Id="rId5" Type="http://schemas.openxmlformats.org/officeDocument/2006/relationships/hyperlink" Target="http://www.deltadentalmn.org/" TargetMode="External"/><Relationship Id="rId10" Type="http://schemas.openxmlformats.org/officeDocument/2006/relationships/hyperlink" Target="mailto:brianne.kragness@icariohealth.com" TargetMode="External"/><Relationship Id="rId4" Type="http://schemas.openxmlformats.org/officeDocument/2006/relationships/hyperlink" Target="http://www.alerusrb.com/" TargetMode="External"/><Relationship Id="rId9" Type="http://schemas.openxmlformats.org/officeDocument/2006/relationships/hyperlink" Target="http://www.fidelity.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healthcare.gov/" TargetMode="External"/><Relationship Id="rId2" Type="http://schemas.openxmlformats.org/officeDocument/2006/relationships/hyperlink" Target="http://www.dol.gov/ebsa"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www.health.state.mn.us/facilities/insurance/clearinghouse/complaints.html" TargetMode="External"/><Relationship Id="rId2" Type="http://schemas.openxmlformats.org/officeDocument/2006/relationships/hyperlink" Target="https://www.ag.state.mn.us/consumer/publications/MedicalBillingPointers.asp" TargetMode="Externa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 Target="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hyperlink" Target="https://www.irs.gov/pub/irs-drop/rp-22-34.pdf"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healthcare.gov/" TargetMode="External"/><Relationship Id="rId2" Type="http://schemas.openxmlformats.org/officeDocument/2006/relationships/hyperlink" Target="http://www.healthcare.gov/medicaid-chip/getting-" TargetMode="Externa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brianne.kragness@icariohealth.com" TargetMode="Externa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hyperlink" Target="http://www.healthcare.gov/" TargetMode="Externa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hyperlink" Target="https://www.cms.gov/Medicare/Prescription-Drug-Coverage/CreditableCoverage/index?redirect=/CreditableCoverage/" TargetMode="Externa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amwell.com" TargetMode="Externa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medica.com/find-care/select-employer-provided-plan/medica-choice-passport-with-united-healthcare-choice-plu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iveandworkwell.com/en/public"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member.ableto.com/begi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memberauth.medicahealthplan.medica.com/"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cario Health Action Platform">
            <a:extLst>
              <a:ext uri="{FF2B5EF4-FFF2-40B4-BE49-F238E27FC236}">
                <a16:creationId xmlns:a16="http://schemas.microsoft.com/office/drawing/2014/main" id="{A3C26F29-BE5A-6E9E-76B6-0D789226F5D2}"/>
              </a:ext>
            </a:extLst>
          </p:cNvPr>
          <p:cNvPicPr>
            <a:picLocks noChangeAspect="1" noChangeArrowheads="1"/>
          </p:cNvPicPr>
          <p:nvPr/>
        </p:nvPicPr>
        <p:blipFill>
          <a:blip r:embed="rId2" cstate="print">
            <a:alphaModFix amt="20000"/>
            <a:extLst>
              <a:ext uri="{28A0092B-C50C-407E-A947-70E740481C1C}">
                <a14:useLocalDpi xmlns:a14="http://schemas.microsoft.com/office/drawing/2010/main" val="0"/>
              </a:ext>
            </a:extLst>
          </a:blip>
          <a:srcRect/>
          <a:stretch>
            <a:fillRect/>
          </a:stretch>
        </p:blipFill>
        <p:spPr bwMode="auto">
          <a:xfrm>
            <a:off x="-59" y="663988"/>
            <a:ext cx="10058400" cy="4568825"/>
          </a:xfrm>
          <a:prstGeom prst="rect">
            <a:avLst/>
          </a:prstGeom>
          <a:noFill/>
          <a:extLst>
            <a:ext uri="{909E8E84-426E-40DD-AFC4-6F175D3DCCD1}">
              <a14:hiddenFill xmlns:a14="http://schemas.microsoft.com/office/drawing/2010/main">
                <a:solidFill>
                  <a:srgbClr val="FFFFFF"/>
                </a:solidFill>
              </a14:hiddenFill>
            </a:ext>
          </a:extLst>
        </p:spPr>
      </p:pic>
      <p:sp>
        <p:nvSpPr>
          <p:cNvPr id="58" name="Google Shape;58;p13"/>
          <p:cNvSpPr txBox="1"/>
          <p:nvPr/>
        </p:nvSpPr>
        <p:spPr>
          <a:xfrm>
            <a:off x="723311" y="1318860"/>
            <a:ext cx="6234002" cy="18795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575" tIns="101575" rIns="101575" bIns="101575">
            <a:spAutoFit/>
          </a:bodyPr>
          <a:lstStyle/>
          <a:p>
            <a:pPr>
              <a:lnSpc>
                <a:spcPct val="100000"/>
              </a:lnSpc>
              <a:spcBef>
                <a:spcPts val="0"/>
              </a:spcBef>
              <a:defRPr sz="5300">
                <a:latin typeface="Merriweather Bold"/>
                <a:ea typeface="Merriweather Bold"/>
                <a:cs typeface="Merriweather Bold"/>
                <a:sym typeface="Merriweather Bold"/>
              </a:defRPr>
            </a:pPr>
            <a:r>
              <a:rPr>
                <a:solidFill>
                  <a:srgbClr val="0F2044"/>
                </a:solidFill>
              </a:rPr>
              <a:t>Benefits</a:t>
            </a:r>
          </a:p>
          <a:p>
            <a:pPr>
              <a:lnSpc>
                <a:spcPct val="100000"/>
              </a:lnSpc>
              <a:spcBef>
                <a:spcPts val="0"/>
              </a:spcBef>
              <a:defRPr sz="5300">
                <a:latin typeface="Merriweather Bold"/>
                <a:ea typeface="Merriweather Bold"/>
                <a:cs typeface="Merriweather Bold"/>
                <a:sym typeface="Merriweather Bold"/>
              </a:defRPr>
            </a:pPr>
            <a:r>
              <a:rPr>
                <a:solidFill>
                  <a:srgbClr val="0F2044"/>
                </a:solidFill>
              </a:rPr>
              <a:t>Guide</a:t>
            </a:r>
          </a:p>
        </p:txBody>
      </p:sp>
      <p:sp>
        <p:nvSpPr>
          <p:cNvPr id="59" name="Google Shape;59;p13"/>
          <p:cNvSpPr txBox="1"/>
          <p:nvPr/>
        </p:nvSpPr>
        <p:spPr>
          <a:xfrm>
            <a:off x="838199" y="3202800"/>
            <a:ext cx="4118989" cy="648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nSpc>
                <a:spcPct val="110000"/>
              </a:lnSpc>
              <a:spcBef>
                <a:spcPts val="0"/>
              </a:spcBef>
              <a:defRPr sz="1300">
                <a:solidFill>
                  <a:srgbClr val="ADBFD5"/>
                </a:solidFill>
                <a:latin typeface="Merriweather Regular"/>
                <a:ea typeface="Merriweather Regular"/>
                <a:cs typeface="Merriweather Regular"/>
                <a:sym typeface="Merriweather Regular"/>
              </a:defRPr>
            </a:lvl1pPr>
          </a:lstStyle>
          <a:p>
            <a:r>
              <a:rPr>
                <a:solidFill>
                  <a:srgbClr val="0F2044"/>
                </a:solidFill>
              </a:rPr>
              <a:t>An overview of the wide array of benefits provided by Icario to help you enjoy increased well-being and financial security.</a:t>
            </a:r>
          </a:p>
        </p:txBody>
      </p:sp>
      <p:sp>
        <p:nvSpPr>
          <p:cNvPr id="60" name="Google Shape;60;p13"/>
          <p:cNvSpPr txBox="1"/>
          <p:nvPr/>
        </p:nvSpPr>
        <p:spPr>
          <a:xfrm>
            <a:off x="3192088" y="7091448"/>
            <a:ext cx="6315890" cy="160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r">
              <a:lnSpc>
                <a:spcPct val="110000"/>
              </a:lnSpc>
              <a:spcBef>
                <a:spcPts val="0"/>
              </a:spcBef>
              <a:defRPr>
                <a:solidFill>
                  <a:srgbClr val="0F2044"/>
                </a:solidFill>
                <a:latin typeface="Merriweather Sans Light"/>
                <a:ea typeface="Merriweather Sans Light"/>
                <a:cs typeface="Merriweather Sans Light"/>
                <a:sym typeface="Merriweather Sans Light"/>
              </a:defRPr>
            </a:lvl1pPr>
          </a:lstStyle>
          <a:p>
            <a:r>
              <a:rPr sz="1000"/>
              <a:t>Prepared by Christensen Group, Inc for Icario </a:t>
            </a:r>
          </a:p>
        </p:txBody>
      </p:sp>
      <p:sp>
        <p:nvSpPr>
          <p:cNvPr id="61" name="Google Shape;61;p13"/>
          <p:cNvSpPr txBox="1"/>
          <p:nvPr/>
        </p:nvSpPr>
        <p:spPr>
          <a:xfrm>
            <a:off x="733775" y="663988"/>
            <a:ext cx="6234002" cy="6548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575" tIns="101575" rIns="101575" bIns="101575">
            <a:spAutoFit/>
          </a:bodyPr>
          <a:lstStyle>
            <a:lvl1pPr>
              <a:spcBef>
                <a:spcPts val="0"/>
              </a:spcBef>
              <a:defRPr sz="2700" i="1">
                <a:solidFill>
                  <a:schemeClr val="accent4"/>
                </a:solidFill>
                <a:latin typeface="Merriweather Regular"/>
                <a:ea typeface="Merriweather Regular"/>
                <a:cs typeface="Merriweather Regular"/>
                <a:sym typeface="Merriweather Regular"/>
              </a:defRPr>
            </a:lvl1pPr>
          </a:lstStyle>
          <a:p>
            <a:r>
              <a:rPr lang="en-US" b="1" dirty="0">
                <a:latin typeface="Merriweather Black" pitchFamily="2" charset="77"/>
              </a:rPr>
              <a:t>2026</a:t>
            </a:r>
            <a:endParaRPr b="1" dirty="0">
              <a:latin typeface="Merriweather Black" pitchFamily="2" charset="77"/>
            </a:endParaRPr>
          </a:p>
        </p:txBody>
      </p:sp>
      <p:sp>
        <p:nvSpPr>
          <p:cNvPr id="62" name="Google Shape;62;p13"/>
          <p:cNvSpPr/>
          <p:nvPr/>
        </p:nvSpPr>
        <p:spPr>
          <a:xfrm>
            <a:off x="9549540" y="7118154"/>
            <a:ext cx="508801" cy="86401"/>
          </a:xfrm>
          <a:prstGeom prst="rect">
            <a:avLst/>
          </a:prstGeom>
          <a:solidFill>
            <a:schemeClr val="accent4"/>
          </a:solidFill>
          <a:ln w="12700">
            <a:miter lim="400000"/>
          </a:ln>
        </p:spPr>
        <p:txBody>
          <a:bodyPr lIns="0" tIns="0" rIns="0" bIns="0" anchor="ctr"/>
          <a:lstStyle/>
          <a:p>
            <a:pPr>
              <a:spcBef>
                <a:spcPts val="0"/>
              </a:spcBef>
              <a:defRPr sz="1600">
                <a:solidFill>
                  <a:srgbClr val="E2A74A"/>
                </a:solidFill>
                <a:latin typeface="Merriweather Sans Light"/>
                <a:ea typeface="Merriweather Sans Light"/>
                <a:cs typeface="Merriweather Sans Light"/>
                <a:sym typeface="Merriweather Sans Light"/>
              </a:defRPr>
            </a:pPr>
            <a:endParaRPr/>
          </a:p>
        </p:txBody>
      </p:sp>
      <p:sp>
        <p:nvSpPr>
          <p:cNvPr id="63" name="Google Shape;59;p13"/>
          <p:cNvSpPr txBox="1"/>
          <p:nvPr/>
        </p:nvSpPr>
        <p:spPr>
          <a:xfrm>
            <a:off x="749689" y="4680256"/>
            <a:ext cx="4207502" cy="4044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575" tIns="101575" rIns="101575" bIns="101575">
            <a:spAutoFit/>
          </a:bodyPr>
          <a:lstStyle>
            <a:lvl1pPr>
              <a:spcBef>
                <a:spcPts val="0"/>
              </a:spcBef>
              <a:defRPr sz="1200">
                <a:latin typeface="Merriweather Regular"/>
                <a:ea typeface="Merriweather Regular"/>
                <a:cs typeface="Merriweather Regular"/>
                <a:sym typeface="Merriweather Regular"/>
              </a:defRPr>
            </a:lvl1pPr>
          </a:lstStyle>
          <a:p>
            <a:r>
              <a:rPr dirty="0">
                <a:solidFill>
                  <a:srgbClr val="0F2044"/>
                </a:solidFill>
                <a:latin typeface="Merriweather Light" pitchFamily="2" charset="77"/>
              </a:rPr>
              <a:t>These benefits are effective on January 01, </a:t>
            </a:r>
            <a:r>
              <a:rPr lang="en-US" dirty="0">
                <a:solidFill>
                  <a:srgbClr val="0F2044"/>
                </a:solidFill>
                <a:latin typeface="Merriweather Light" pitchFamily="2" charset="77"/>
              </a:rPr>
              <a:t>2026</a:t>
            </a:r>
            <a:r>
              <a:rPr dirty="0">
                <a:solidFill>
                  <a:srgbClr val="0F2044"/>
                </a:solidFill>
                <a:latin typeface="Merriweather Light" pitchFamily="2" charset="77"/>
              </a:rPr>
              <a:t>.</a:t>
            </a:r>
          </a:p>
        </p:txBody>
      </p:sp>
      <p:pic>
        <p:nvPicPr>
          <p:cNvPr id="2" name="Picture 1" descr="A blue and white logo&#10;&#10;Description automatically generated">
            <a:extLst>
              <a:ext uri="{FF2B5EF4-FFF2-40B4-BE49-F238E27FC236}">
                <a16:creationId xmlns:a16="http://schemas.microsoft.com/office/drawing/2014/main" id="{A18D9950-09D1-4D25-026B-7C6BC08A01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422" y="6354163"/>
            <a:ext cx="3468947" cy="850392"/>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Google Shape;97;p16">
            <a:extLst>
              <a:ext uri="{FF2B5EF4-FFF2-40B4-BE49-F238E27FC236}">
                <a16:creationId xmlns:a16="http://schemas.microsoft.com/office/drawing/2014/main" id="{D3199144-717E-554E-92BF-FBBAB3CB18BF}"/>
              </a:ext>
            </a:extLst>
          </p:cNvPr>
          <p:cNvSpPr/>
          <p:nvPr/>
        </p:nvSpPr>
        <p:spPr>
          <a:xfrm>
            <a:off x="6116344" y="1015113"/>
            <a:ext cx="3713456" cy="6014000"/>
          </a:xfrm>
          <a:prstGeom prst="roundRect">
            <a:avLst>
              <a:gd name="adj" fmla="val 1878"/>
            </a:avLst>
          </a:prstGeom>
          <a:solidFill>
            <a:srgbClr val="F3F4F6"/>
          </a:solidFill>
          <a:ln>
            <a:noFill/>
          </a:ln>
        </p:spPr>
        <p:txBody>
          <a:bodyPr spcFirstLastPara="1" wrap="square" lIns="101575" tIns="101575" rIns="101575" bIns="101575" anchor="ctr" anchorCtr="0">
            <a:noAutofit/>
          </a:bodyPr>
          <a:lstStyle/>
          <a:p>
            <a:pPr marL="0" lvl="0" indent="0" algn="l" rtl="0">
              <a:spcBef>
                <a:spcPts val="0"/>
              </a:spcBef>
              <a:spcAft>
                <a:spcPts val="0"/>
              </a:spcAft>
              <a:buNone/>
            </a:pPr>
            <a:endParaRPr/>
          </a:p>
        </p:txBody>
      </p:sp>
      <p:sp>
        <p:nvSpPr>
          <p:cNvPr id="26" name="Google Shape;139;p18">
            <a:extLst>
              <a:ext uri="{FF2B5EF4-FFF2-40B4-BE49-F238E27FC236}">
                <a16:creationId xmlns:a16="http://schemas.microsoft.com/office/drawing/2014/main" id="{F40A32C8-1915-294A-AACF-E8F88A43633D}"/>
              </a:ext>
            </a:extLst>
          </p:cNvPr>
          <p:cNvSpPr/>
          <p:nvPr/>
        </p:nvSpPr>
        <p:spPr>
          <a:xfrm>
            <a:off x="846512" y="2004219"/>
            <a:ext cx="5117527" cy="810500"/>
          </a:xfrm>
          <a:prstGeom prst="roundRect">
            <a:avLst>
              <a:gd name="adj" fmla="val 6161"/>
            </a:avLst>
          </a:prstGeom>
          <a:solidFill>
            <a:schemeClr val="lt1"/>
          </a:solidFill>
          <a:ln>
            <a:noFill/>
          </a:ln>
          <a:effectLst>
            <a:outerShdw blurRad="100013" dist="19050" dir="5400000" algn="bl" rotWithShape="0">
              <a:srgbClr val="000000">
                <a:alpha val="20000"/>
              </a:srgbClr>
            </a:outerShdw>
          </a:effectLst>
        </p:spPr>
        <p:txBody>
          <a:bodyPr spcFirstLastPara="1" wrap="square" lIns="101575" tIns="101575" rIns="101575" bIns="101575" anchor="ctr" anchorCtr="0">
            <a:noAutofit/>
          </a:bodyPr>
          <a:lstStyle/>
          <a:p>
            <a:pPr marL="0" lvl="0" indent="0" algn="l" rtl="0">
              <a:spcBef>
                <a:spcPts val="0"/>
              </a:spcBef>
              <a:spcAft>
                <a:spcPts val="0"/>
              </a:spcAft>
              <a:buNone/>
            </a:pPr>
            <a:endParaRPr/>
          </a:p>
        </p:txBody>
      </p:sp>
      <p:sp>
        <p:nvSpPr>
          <p:cNvPr id="480" name="Google Shape;98;p18"/>
          <p:cNvSpPr txBox="1">
            <a:spLocks noGrp="1"/>
          </p:cNvSpPr>
          <p:nvPr>
            <p:ph type="title" idx="4294967295"/>
          </p:nvPr>
        </p:nvSpPr>
        <p:spPr>
          <a:xfrm>
            <a:off x="846513" y="449994"/>
            <a:ext cx="4786595" cy="464406"/>
          </a:xfrm>
          <a:prstGeom prst="rect">
            <a:avLst/>
          </a:prstGeom>
        </p:spPr>
        <p:txBody>
          <a:bodyPr lIns="0" tIns="0" rIns="0" bIns="0" anchor="t">
            <a:normAutofit/>
          </a:bodyPr>
          <a:lstStyle>
            <a:lvl1pPr defTabSz="1271219">
              <a:defRPr sz="2484">
                <a:solidFill>
                  <a:srgbClr val="0F2044"/>
                </a:solidFill>
                <a:latin typeface="Merriweather Bold"/>
                <a:ea typeface="Merriweather Bold"/>
                <a:cs typeface="Merriweather Bold"/>
                <a:sym typeface="Merriweather Bold"/>
              </a:defRPr>
            </a:lvl1pPr>
          </a:lstStyle>
          <a:p>
            <a:r>
              <a:rPr sz="2700"/>
              <a:t>HSA</a:t>
            </a:r>
          </a:p>
        </p:txBody>
      </p:sp>
      <p:sp>
        <p:nvSpPr>
          <p:cNvPr id="484" name="Google Shape;88;p17"/>
          <p:cNvSpPr txBox="1"/>
          <p:nvPr/>
        </p:nvSpPr>
        <p:spPr>
          <a:xfrm>
            <a:off x="846513" y="851361"/>
            <a:ext cx="5650512"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lnSpc>
                <a:spcPct val="100000"/>
              </a:lnSpc>
              <a:spcBef>
                <a:spcPts val="0"/>
              </a:spcBef>
              <a:defRPr sz="1800">
                <a:solidFill>
                  <a:srgbClr val="6F798F"/>
                </a:solidFill>
                <a:latin typeface="Merriweather Bold"/>
                <a:ea typeface="Merriweather Bold"/>
                <a:cs typeface="Merriweather Bold"/>
                <a:sym typeface="Merriweather Bold"/>
              </a:defRPr>
            </a:lvl1pPr>
          </a:lstStyle>
          <a:p>
            <a:r>
              <a:rPr lang="en-US"/>
              <a:t>Overview &amp; Details</a:t>
            </a:r>
            <a:endParaRPr/>
          </a:p>
        </p:txBody>
      </p:sp>
      <p:sp>
        <p:nvSpPr>
          <p:cNvPr id="485" name="Google Shape;81;p16"/>
          <p:cNvSpPr txBox="1"/>
          <p:nvPr/>
        </p:nvSpPr>
        <p:spPr>
          <a:xfrm>
            <a:off x="846513" y="1323228"/>
            <a:ext cx="4825686" cy="56829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indent="6095">
              <a:lnSpc>
                <a:spcPct val="120000"/>
              </a:lnSpc>
              <a:spcBef>
                <a:spcPts val="200"/>
              </a:spcBef>
              <a:defRPr sz="1300">
                <a:solidFill>
                  <a:srgbClr val="2A2A2A"/>
                </a:solidFill>
                <a:latin typeface="+mn-lt"/>
                <a:ea typeface="+mn-ea"/>
                <a:cs typeface="+mn-cs"/>
                <a:sym typeface="Arial"/>
              </a:defRPr>
            </a:lvl1pPr>
          </a:lstStyle>
          <a:p>
            <a:r>
              <a:rPr sz="1050">
                <a:solidFill>
                  <a:srgbClr val="0F2044"/>
                </a:solidFill>
                <a:latin typeface="Merriweather Sans Light" pitchFamily="2" charset="77"/>
                <a:sym typeface="Poppins ExtraBold"/>
              </a:rPr>
              <a:t>HSAs benefit everyone who is eligible to have this account – single individuals, families, and soon-to-be retirees. You save money on taxes in three ways:</a:t>
            </a:r>
          </a:p>
        </p:txBody>
      </p:sp>
      <p:sp>
        <p:nvSpPr>
          <p:cNvPr id="492" name="Google Shape;100;p18"/>
          <p:cNvSpPr txBox="1"/>
          <p:nvPr/>
        </p:nvSpPr>
        <p:spPr>
          <a:xfrm>
            <a:off x="1373152" y="2194026"/>
            <a:ext cx="931918" cy="43088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indent="6095" algn="ctr">
              <a:lnSpc>
                <a:spcPct val="110000"/>
              </a:lnSpc>
              <a:spcBef>
                <a:spcPts val="900"/>
              </a:spcBef>
              <a:defRPr sz="1700">
                <a:solidFill>
                  <a:schemeClr val="accent1"/>
                </a:solidFill>
                <a:latin typeface="Merriweather Regular"/>
                <a:ea typeface="Merriweather Regular"/>
                <a:cs typeface="Merriweather Regular"/>
                <a:sym typeface="Merriweather Regular"/>
              </a:defRPr>
            </a:lvl1pPr>
          </a:lstStyle>
          <a:p>
            <a:pPr algn="l">
              <a:lnSpc>
                <a:spcPct val="100000"/>
              </a:lnSpc>
              <a:defRPr sz="1700">
                <a:solidFill>
                  <a:schemeClr val="accent1"/>
                </a:solidFill>
                <a:latin typeface="Merriweather Regular"/>
                <a:ea typeface="Merriweather Regular"/>
                <a:cs typeface="Merriweather Regular"/>
                <a:sym typeface="Merriweather Regular"/>
              </a:defRPr>
            </a:pPr>
            <a:r>
              <a:rPr sz="1400" b="1">
                <a:solidFill>
                  <a:srgbClr val="0F2044"/>
                </a:solidFill>
                <a:latin typeface="Merriweather" pitchFamily="2" charset="77"/>
                <a:sym typeface="Poppins ExtraBold"/>
              </a:rPr>
              <a:t>Tax-Free Deposits</a:t>
            </a:r>
          </a:p>
        </p:txBody>
      </p:sp>
      <p:sp>
        <p:nvSpPr>
          <p:cNvPr id="493" name="Google Shape;81;p16"/>
          <p:cNvSpPr txBox="1"/>
          <p:nvPr/>
        </p:nvSpPr>
        <p:spPr>
          <a:xfrm>
            <a:off x="846512" y="5007854"/>
            <a:ext cx="5117527" cy="217078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p>
            <a:pPr indent="6095">
              <a:lnSpc>
                <a:spcPct val="120000"/>
              </a:lnSpc>
              <a:spcBef>
                <a:spcPts val="200"/>
              </a:spcBef>
              <a:defRPr sz="1300">
                <a:solidFill>
                  <a:srgbClr val="2A2A2A"/>
                </a:solidFill>
                <a:latin typeface="+mn-lt"/>
                <a:ea typeface="+mn-ea"/>
                <a:cs typeface="+mn-cs"/>
                <a:sym typeface="Arial"/>
              </a:defRPr>
            </a:pPr>
            <a:r>
              <a:rPr lang="en-US" sz="1050">
                <a:solidFill>
                  <a:srgbClr val="0F2044"/>
                </a:solidFill>
                <a:latin typeface="Merriweather Sans Light" pitchFamily="2" charset="77"/>
                <a:ea typeface="+mn-ea"/>
                <a:cs typeface="+mn-cs"/>
                <a:sym typeface="Arial"/>
              </a:rPr>
              <a:t>By s</a:t>
            </a:r>
            <a:r>
              <a:rPr sz="1050">
                <a:solidFill>
                  <a:srgbClr val="0F2044"/>
                </a:solidFill>
                <a:latin typeface="Merriweather Sans Light" pitchFamily="2" charset="77"/>
                <a:ea typeface="+mn-ea"/>
                <a:cs typeface="+mn-cs"/>
                <a:sym typeface="Arial"/>
              </a:rPr>
              <a:t>etting aside pre-tax dollars in your H</a:t>
            </a:r>
            <a:r>
              <a:rPr lang="en-US" sz="1050">
                <a:solidFill>
                  <a:srgbClr val="0F2044"/>
                </a:solidFill>
                <a:latin typeface="Merriweather Sans Light" pitchFamily="2" charset="77"/>
                <a:ea typeface="+mn-ea"/>
                <a:cs typeface="+mn-cs"/>
                <a:sym typeface="Arial"/>
              </a:rPr>
              <a:t>SA,</a:t>
            </a:r>
            <a:r>
              <a:rPr sz="1050">
                <a:solidFill>
                  <a:srgbClr val="0F2044"/>
                </a:solidFill>
                <a:latin typeface="Merriweather Sans Light" pitchFamily="2" charset="77"/>
                <a:ea typeface="+mn-ea"/>
                <a:cs typeface="+mn-cs"/>
                <a:sym typeface="Arial"/>
              </a:rPr>
              <a:t> you pay fewer taxes and increase your take-home pay </a:t>
            </a:r>
            <a:r>
              <a:rPr lang="en-US" sz="1050">
                <a:solidFill>
                  <a:srgbClr val="0F2044"/>
                </a:solidFill>
                <a:latin typeface="Merriweather Sans Light" pitchFamily="2" charset="77"/>
                <a:ea typeface="+mn-ea"/>
                <a:cs typeface="+mn-cs"/>
                <a:sym typeface="Arial"/>
              </a:rPr>
              <a:t>through</a:t>
            </a:r>
            <a:r>
              <a:rPr sz="1050">
                <a:solidFill>
                  <a:srgbClr val="0F2044"/>
                </a:solidFill>
                <a:latin typeface="Merriweather Sans Light" pitchFamily="2" charset="77"/>
                <a:ea typeface="+mn-ea"/>
                <a:cs typeface="+mn-cs"/>
                <a:sym typeface="Arial"/>
              </a:rPr>
              <a:t> your tax savings.  You save money on eligible expenses that you are paying for out of pocket.  The amount you save depends on your tax bracket.  For example, if you are in the 30</a:t>
            </a:r>
            <a:r>
              <a:rPr lang="en-US" sz="1050">
                <a:solidFill>
                  <a:srgbClr val="0F2044"/>
                </a:solidFill>
                <a:latin typeface="Merriweather Sans Light" pitchFamily="2" charset="77"/>
                <a:ea typeface="+mn-ea"/>
                <a:cs typeface="+mn-cs"/>
                <a:sym typeface="Arial"/>
              </a:rPr>
              <a:t>% </a:t>
            </a:r>
            <a:r>
              <a:rPr sz="1050">
                <a:solidFill>
                  <a:srgbClr val="0F2044"/>
                </a:solidFill>
                <a:latin typeface="Merriweather Sans Light" pitchFamily="2" charset="77"/>
                <a:ea typeface="+mn-ea"/>
                <a:cs typeface="+mn-cs"/>
                <a:sym typeface="Arial"/>
              </a:rPr>
              <a:t>tax bracket, you can save $30 on every $100 spent on eligible health care expenses.</a:t>
            </a:r>
          </a:p>
          <a:p>
            <a:pPr indent="6095">
              <a:lnSpc>
                <a:spcPct val="120000"/>
              </a:lnSpc>
              <a:spcBef>
                <a:spcPts val="200"/>
              </a:spcBef>
              <a:defRPr sz="1300">
                <a:solidFill>
                  <a:srgbClr val="2A2A2A"/>
                </a:solidFill>
                <a:latin typeface="+mn-lt"/>
                <a:ea typeface="+mn-ea"/>
                <a:cs typeface="+mn-cs"/>
                <a:sym typeface="Arial"/>
              </a:defRPr>
            </a:pPr>
            <a:endParaRPr sz="1050">
              <a:solidFill>
                <a:srgbClr val="0F2044"/>
              </a:solidFill>
              <a:latin typeface="Merriweather Sans Light" pitchFamily="2" charset="77"/>
              <a:ea typeface="+mn-ea"/>
              <a:cs typeface="+mn-cs"/>
              <a:sym typeface="Arial"/>
            </a:endParaRPr>
          </a:p>
          <a:p>
            <a:pPr indent="6095">
              <a:lnSpc>
                <a:spcPct val="120000"/>
              </a:lnSpc>
              <a:spcBef>
                <a:spcPts val="200"/>
              </a:spcBef>
              <a:defRPr sz="1300">
                <a:solidFill>
                  <a:srgbClr val="2A2A2A"/>
                </a:solidFill>
                <a:latin typeface="+mn-lt"/>
                <a:ea typeface="+mn-ea"/>
                <a:cs typeface="+mn-cs"/>
                <a:sym typeface="Arial"/>
              </a:defRPr>
            </a:pPr>
            <a:r>
              <a:rPr sz="1050">
                <a:solidFill>
                  <a:srgbClr val="0F2044"/>
                </a:solidFill>
                <a:latin typeface="Merriweather Sans Light" pitchFamily="2" charset="77"/>
                <a:ea typeface="+mn-ea"/>
                <a:cs typeface="+mn-cs"/>
                <a:sym typeface="Arial"/>
              </a:rPr>
              <a:t>HSA funds rollover from year to year and accumulate in your account. There is no "use-it-or-lose-it" rule with HSAs, and you decide how and when to use your HSA funds, which can be used for eligible expenses you have now, in the future, or during retirement. Additionally, </a:t>
            </a:r>
            <a:r>
              <a:rPr lang="en-US" sz="1050">
                <a:solidFill>
                  <a:srgbClr val="0F2044"/>
                </a:solidFill>
                <a:latin typeface="Merriweather Sans Light" pitchFamily="2" charset="77"/>
                <a:ea typeface="+mn-ea"/>
                <a:cs typeface="+mn-cs"/>
                <a:sym typeface="Arial"/>
              </a:rPr>
              <a:t>w</a:t>
            </a:r>
            <a:r>
              <a:rPr sz="1050">
                <a:solidFill>
                  <a:srgbClr val="0F2044"/>
                </a:solidFill>
                <a:latin typeface="Merriweather Sans Light" pitchFamily="2" charset="77"/>
                <a:ea typeface="+mn-ea"/>
                <a:cs typeface="+mn-cs"/>
                <a:sym typeface="Arial"/>
              </a:rPr>
              <a:t>hen you have a certain balance in your HSA, investment opportunities are available.</a:t>
            </a:r>
          </a:p>
        </p:txBody>
      </p:sp>
      <p:sp>
        <p:nvSpPr>
          <p:cNvPr id="494" name="Google Shape;81;p16"/>
          <p:cNvSpPr txBox="1"/>
          <p:nvPr/>
        </p:nvSpPr>
        <p:spPr>
          <a:xfrm>
            <a:off x="6859172" y="2095689"/>
            <a:ext cx="2656210" cy="22352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p>
            <a:pPr indent="6095">
              <a:lnSpc>
                <a:spcPct val="120000"/>
              </a:lnSpc>
              <a:spcBef>
                <a:spcPts val="200"/>
              </a:spcBef>
              <a:defRPr sz="1300" b="1">
                <a:solidFill>
                  <a:srgbClr val="2A2A2A"/>
                </a:solidFill>
                <a:latin typeface="+mn-lt"/>
                <a:ea typeface="+mn-ea"/>
                <a:cs typeface="+mn-cs"/>
                <a:sym typeface="Arial"/>
              </a:defRPr>
            </a:pPr>
            <a:endParaRPr lang="en-US">
              <a:latin typeface="Merriweather Light" pitchFamily="2" charset="77"/>
            </a:endParaRPr>
          </a:p>
        </p:txBody>
      </p:sp>
      <p:sp>
        <p:nvSpPr>
          <p:cNvPr id="497" name="Google Shape;81;p16"/>
          <p:cNvSpPr txBox="1"/>
          <p:nvPr/>
        </p:nvSpPr>
        <p:spPr>
          <a:xfrm>
            <a:off x="90320" y="95252"/>
            <a:ext cx="4239063" cy="1651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900">
                <a:solidFill>
                  <a:srgbClr val="2A2A2A"/>
                </a:solidFill>
                <a:latin typeface="Merriweather Sans Light"/>
                <a:ea typeface="Merriweather Sans Light"/>
                <a:cs typeface="Merriweather Sans Light"/>
                <a:sym typeface="Merriweather Sans Light"/>
              </a:defRPr>
            </a:lvl1pPr>
          </a:lstStyle>
          <a:p>
            <a:endParaRPr/>
          </a:p>
        </p:txBody>
      </p:sp>
      <p:sp>
        <p:nvSpPr>
          <p:cNvPr id="23" name="Google Shape;71;p14">
            <a:extLst>
              <a:ext uri="{FF2B5EF4-FFF2-40B4-BE49-F238E27FC236}">
                <a16:creationId xmlns:a16="http://schemas.microsoft.com/office/drawing/2014/main" id="{8B3946DD-A559-A342-8098-FE2261A90B16}"/>
              </a:ext>
            </a:extLst>
          </p:cNvPr>
          <p:cNvSpPr/>
          <p:nvPr/>
        </p:nvSpPr>
        <p:spPr>
          <a:xfrm>
            <a:off x="0" y="508955"/>
            <a:ext cx="508800" cy="91440"/>
          </a:xfrm>
          <a:prstGeom prst="rect">
            <a:avLst/>
          </a:prstGeom>
          <a:solidFill>
            <a:schemeClr val="accent4"/>
          </a:solidFill>
          <a:ln w="12700">
            <a:miter lim="400000"/>
          </a:ln>
        </p:spPr>
        <p:txBody>
          <a:bodyPr lIns="0" tIns="0" rIns="0" bIns="0" anchor="ctr"/>
          <a:lstStyle/>
          <a:p>
            <a:pPr>
              <a:spcBef>
                <a:spcPts val="0"/>
              </a:spcBef>
              <a:defRPr sz="1600">
                <a:solidFill>
                  <a:srgbClr val="E2A74A"/>
                </a:solidFill>
                <a:latin typeface="Merriweather Sans Light"/>
                <a:ea typeface="Merriweather Sans Light"/>
                <a:cs typeface="Merriweather Sans Light"/>
                <a:sym typeface="Merriweather Sans Light"/>
              </a:defRPr>
            </a:pPr>
            <a:endParaRPr/>
          </a:p>
        </p:txBody>
      </p:sp>
      <p:sp>
        <p:nvSpPr>
          <p:cNvPr id="24" name="Google Shape;66;p14">
            <a:extLst>
              <a:ext uri="{FF2B5EF4-FFF2-40B4-BE49-F238E27FC236}">
                <a16:creationId xmlns:a16="http://schemas.microsoft.com/office/drawing/2014/main" id="{893870E7-19BA-184E-9675-ED2CFAA0DD35}"/>
              </a:ext>
            </a:extLst>
          </p:cNvPr>
          <p:cNvSpPr txBox="1"/>
          <p:nvPr/>
        </p:nvSpPr>
        <p:spPr>
          <a:xfrm>
            <a:off x="838199" y="7359873"/>
            <a:ext cx="4623261" cy="14952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900">
                <a:solidFill>
                  <a:srgbClr val="0F2044"/>
                </a:solidFill>
                <a:latin typeface="Merriweather Sans Light"/>
                <a:ea typeface="Merriweather Sans Light"/>
                <a:cs typeface="Merriweather Sans Light"/>
                <a:sym typeface="Merriweather Sans Light"/>
              </a:defRPr>
            </a:lvl1pPr>
          </a:lstStyle>
          <a:p>
            <a:r>
              <a:t>Icario  Benefits Guide</a:t>
            </a:r>
          </a:p>
        </p:txBody>
      </p:sp>
      <p:sp>
        <p:nvSpPr>
          <p:cNvPr id="25" name="Google Shape;89;p17">
            <a:extLst>
              <a:ext uri="{FF2B5EF4-FFF2-40B4-BE49-F238E27FC236}">
                <a16:creationId xmlns:a16="http://schemas.microsoft.com/office/drawing/2014/main" id="{A287247B-2215-4E47-9E80-246D49A07766}"/>
              </a:ext>
            </a:extLst>
          </p:cNvPr>
          <p:cNvSpPr txBox="1">
            <a:spLocks/>
          </p:cNvSpPr>
          <p:nvPr/>
        </p:nvSpPr>
        <p:spPr>
          <a:xfrm>
            <a:off x="9220201" y="7359873"/>
            <a:ext cx="419099" cy="14952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10</a:t>
            </a:fld>
            <a:endParaRPr lang="en-US">
              <a:latin typeface="Merriweather Sans Light" pitchFamily="2" charset="77"/>
            </a:endParaRPr>
          </a:p>
        </p:txBody>
      </p:sp>
      <p:sp>
        <p:nvSpPr>
          <p:cNvPr id="2" name="TextBox 1">
            <a:extLst>
              <a:ext uri="{FF2B5EF4-FFF2-40B4-BE49-F238E27FC236}">
                <a16:creationId xmlns:a16="http://schemas.microsoft.com/office/drawing/2014/main" id="{772BEBA7-1BB5-CB4E-8947-6611FC2DFFF3}"/>
              </a:ext>
            </a:extLst>
          </p:cNvPr>
          <p:cNvSpPr txBox="1"/>
          <p:nvPr/>
        </p:nvSpPr>
        <p:spPr>
          <a:xfrm>
            <a:off x="2917767" y="2214801"/>
            <a:ext cx="2754432" cy="4134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indent="6095">
              <a:lnSpc>
                <a:spcPct val="120000"/>
              </a:lnSpc>
              <a:spcBef>
                <a:spcPts val="200"/>
              </a:spcBef>
            </a:pPr>
            <a:r>
              <a:rPr lang="en-US" sz="1050">
                <a:solidFill>
                  <a:srgbClr val="0F2044"/>
                </a:solidFill>
                <a:latin typeface="Merriweather Sans Light" pitchFamily="2" charset="77"/>
                <a:ea typeface="+mn-ea"/>
                <a:cs typeface="+mn-cs"/>
                <a:sym typeface="Arial"/>
              </a:rPr>
              <a:t>The money you contribute to your HSA isn't taxed (up to the IRS annual limit)</a:t>
            </a:r>
          </a:p>
        </p:txBody>
      </p:sp>
      <p:pic>
        <p:nvPicPr>
          <p:cNvPr id="4" name="Graphic 3">
            <a:extLst>
              <a:ext uri="{FF2B5EF4-FFF2-40B4-BE49-F238E27FC236}">
                <a16:creationId xmlns:a16="http://schemas.microsoft.com/office/drawing/2014/main" id="{48BEB9D9-308B-5D41-A995-A58F96916E9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579" y="2174160"/>
            <a:ext cx="228600" cy="228600"/>
          </a:xfrm>
          <a:prstGeom prst="rect">
            <a:avLst/>
          </a:prstGeom>
        </p:spPr>
      </p:pic>
      <p:sp>
        <p:nvSpPr>
          <p:cNvPr id="31" name="Google Shape;139;p18">
            <a:extLst>
              <a:ext uri="{FF2B5EF4-FFF2-40B4-BE49-F238E27FC236}">
                <a16:creationId xmlns:a16="http://schemas.microsoft.com/office/drawing/2014/main" id="{C5A601B2-77EF-A640-BB29-C095D29A0332}"/>
              </a:ext>
            </a:extLst>
          </p:cNvPr>
          <p:cNvSpPr/>
          <p:nvPr/>
        </p:nvSpPr>
        <p:spPr>
          <a:xfrm>
            <a:off x="846512" y="2975016"/>
            <a:ext cx="5117527" cy="810500"/>
          </a:xfrm>
          <a:prstGeom prst="roundRect">
            <a:avLst>
              <a:gd name="adj" fmla="val 6161"/>
            </a:avLst>
          </a:prstGeom>
          <a:solidFill>
            <a:schemeClr val="lt1"/>
          </a:solidFill>
          <a:ln>
            <a:noFill/>
          </a:ln>
          <a:effectLst>
            <a:outerShdw blurRad="100013" dist="19050" dir="5400000" algn="bl" rotWithShape="0">
              <a:srgbClr val="000000">
                <a:alpha val="20000"/>
              </a:srgbClr>
            </a:outerShdw>
          </a:effectLst>
        </p:spPr>
        <p:txBody>
          <a:bodyPr spcFirstLastPara="1" wrap="square" lIns="101575" tIns="101575" rIns="101575" bIns="101575" anchor="ctr" anchorCtr="0">
            <a:noAutofit/>
          </a:bodyPr>
          <a:lstStyle/>
          <a:p>
            <a:pPr marL="0" lvl="0" indent="0" algn="l" rtl="0">
              <a:spcBef>
                <a:spcPts val="0"/>
              </a:spcBef>
              <a:spcAft>
                <a:spcPts val="0"/>
              </a:spcAft>
              <a:buNone/>
            </a:pPr>
            <a:endParaRPr/>
          </a:p>
        </p:txBody>
      </p:sp>
      <p:sp>
        <p:nvSpPr>
          <p:cNvPr id="32" name="Google Shape;100;p18">
            <a:extLst>
              <a:ext uri="{FF2B5EF4-FFF2-40B4-BE49-F238E27FC236}">
                <a16:creationId xmlns:a16="http://schemas.microsoft.com/office/drawing/2014/main" id="{DD1B4EFF-F9C4-2F4D-AE6E-F9B3C71210A7}"/>
              </a:ext>
            </a:extLst>
          </p:cNvPr>
          <p:cNvSpPr txBox="1"/>
          <p:nvPr/>
        </p:nvSpPr>
        <p:spPr>
          <a:xfrm>
            <a:off x="1373152" y="3166615"/>
            <a:ext cx="931918" cy="43088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indent="6095" algn="ctr">
              <a:lnSpc>
                <a:spcPct val="110000"/>
              </a:lnSpc>
              <a:spcBef>
                <a:spcPts val="900"/>
              </a:spcBef>
              <a:defRPr sz="1700">
                <a:solidFill>
                  <a:schemeClr val="accent1"/>
                </a:solidFill>
                <a:latin typeface="Merriweather Regular"/>
                <a:ea typeface="Merriweather Regular"/>
                <a:cs typeface="Merriweather Regular"/>
                <a:sym typeface="Merriweather Regular"/>
              </a:defRPr>
            </a:lvl1pPr>
          </a:lstStyle>
          <a:p>
            <a:pPr algn="l">
              <a:lnSpc>
                <a:spcPct val="100000"/>
              </a:lnSpc>
              <a:defRPr sz="1700">
                <a:solidFill>
                  <a:schemeClr val="accent1"/>
                </a:solidFill>
                <a:latin typeface="Merriweather Regular"/>
                <a:ea typeface="Merriweather Regular"/>
                <a:cs typeface="Merriweather Regular"/>
                <a:sym typeface="Merriweather Regular"/>
              </a:defRPr>
            </a:pPr>
            <a:r>
              <a:rPr sz="1400" b="1">
                <a:solidFill>
                  <a:srgbClr val="0F2044"/>
                </a:solidFill>
                <a:latin typeface="Merriweather" pitchFamily="2" charset="77"/>
                <a:sym typeface="Poppins ExtraBold"/>
              </a:rPr>
              <a:t>Tax-Free </a:t>
            </a:r>
            <a:r>
              <a:rPr lang="en-US" sz="1400" b="1">
                <a:solidFill>
                  <a:srgbClr val="0F2044"/>
                </a:solidFill>
                <a:latin typeface="Merriweather" pitchFamily="2" charset="77"/>
                <a:sym typeface="Poppins ExtraBold"/>
              </a:rPr>
              <a:t>Earnings</a:t>
            </a:r>
            <a:endParaRPr sz="1400" b="1">
              <a:solidFill>
                <a:srgbClr val="0F2044"/>
              </a:solidFill>
              <a:latin typeface="Merriweather" pitchFamily="2" charset="77"/>
              <a:sym typeface="Poppins ExtraBold"/>
            </a:endParaRPr>
          </a:p>
        </p:txBody>
      </p:sp>
      <p:sp>
        <p:nvSpPr>
          <p:cNvPr id="33" name="TextBox 32">
            <a:extLst>
              <a:ext uri="{FF2B5EF4-FFF2-40B4-BE49-F238E27FC236}">
                <a16:creationId xmlns:a16="http://schemas.microsoft.com/office/drawing/2014/main" id="{2C3B8620-C0D9-FC43-A607-88508B341174}"/>
              </a:ext>
            </a:extLst>
          </p:cNvPr>
          <p:cNvSpPr txBox="1"/>
          <p:nvPr/>
        </p:nvSpPr>
        <p:spPr>
          <a:xfrm>
            <a:off x="2902821" y="3187390"/>
            <a:ext cx="2558639" cy="4134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indent="6095">
              <a:lnSpc>
                <a:spcPct val="120000"/>
              </a:lnSpc>
              <a:spcBef>
                <a:spcPts val="200"/>
              </a:spcBef>
            </a:pPr>
            <a:r>
              <a:rPr lang="en-US" sz="1050">
                <a:solidFill>
                  <a:srgbClr val="0F2044"/>
                </a:solidFill>
                <a:latin typeface="Merriweather Sans Light" pitchFamily="2" charset="77"/>
                <a:ea typeface="+mn-ea"/>
                <a:cs typeface="+mn-cs"/>
              </a:rPr>
              <a:t>Your interest and any investment earnings grow tax-free</a:t>
            </a:r>
          </a:p>
        </p:txBody>
      </p:sp>
      <p:pic>
        <p:nvPicPr>
          <p:cNvPr id="8" name="Graphic 7">
            <a:extLst>
              <a:ext uri="{FF2B5EF4-FFF2-40B4-BE49-F238E27FC236}">
                <a16:creationId xmlns:a16="http://schemas.microsoft.com/office/drawing/2014/main" id="{EDBA4EA5-BDBB-A74E-918C-80C84414802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2248" y="3166615"/>
            <a:ext cx="228600" cy="228600"/>
          </a:xfrm>
          <a:prstGeom prst="rect">
            <a:avLst/>
          </a:prstGeom>
        </p:spPr>
      </p:pic>
      <p:sp>
        <p:nvSpPr>
          <p:cNvPr id="35" name="Google Shape;139;p18">
            <a:extLst>
              <a:ext uri="{FF2B5EF4-FFF2-40B4-BE49-F238E27FC236}">
                <a16:creationId xmlns:a16="http://schemas.microsoft.com/office/drawing/2014/main" id="{9DDF27F8-83A4-164C-A79A-8FCB890233ED}"/>
              </a:ext>
            </a:extLst>
          </p:cNvPr>
          <p:cNvSpPr/>
          <p:nvPr/>
        </p:nvSpPr>
        <p:spPr>
          <a:xfrm>
            <a:off x="846512" y="3945814"/>
            <a:ext cx="5117527" cy="810500"/>
          </a:xfrm>
          <a:prstGeom prst="roundRect">
            <a:avLst>
              <a:gd name="adj" fmla="val 6161"/>
            </a:avLst>
          </a:prstGeom>
          <a:solidFill>
            <a:schemeClr val="lt1"/>
          </a:solidFill>
          <a:ln>
            <a:noFill/>
          </a:ln>
          <a:effectLst>
            <a:outerShdw blurRad="100013" dist="19050" dir="5400000" algn="bl" rotWithShape="0">
              <a:srgbClr val="000000">
                <a:alpha val="20000"/>
              </a:srgbClr>
            </a:outerShdw>
          </a:effectLst>
        </p:spPr>
        <p:txBody>
          <a:bodyPr spcFirstLastPara="1" wrap="square" lIns="101575" tIns="101575" rIns="101575" bIns="101575" anchor="ctr" anchorCtr="0">
            <a:noAutofit/>
          </a:bodyPr>
          <a:lstStyle/>
          <a:p>
            <a:pPr marL="0" lvl="0" indent="0" algn="l" rtl="0">
              <a:spcBef>
                <a:spcPts val="0"/>
              </a:spcBef>
              <a:spcAft>
                <a:spcPts val="0"/>
              </a:spcAft>
              <a:buNone/>
            </a:pPr>
            <a:endParaRPr/>
          </a:p>
        </p:txBody>
      </p:sp>
      <p:sp>
        <p:nvSpPr>
          <p:cNvPr id="36" name="Google Shape;100;p18">
            <a:extLst>
              <a:ext uri="{FF2B5EF4-FFF2-40B4-BE49-F238E27FC236}">
                <a16:creationId xmlns:a16="http://schemas.microsoft.com/office/drawing/2014/main" id="{816F4293-7D4C-A644-9BF5-6F01287F7050}"/>
              </a:ext>
            </a:extLst>
          </p:cNvPr>
          <p:cNvSpPr txBox="1"/>
          <p:nvPr/>
        </p:nvSpPr>
        <p:spPr>
          <a:xfrm>
            <a:off x="1373152" y="4135621"/>
            <a:ext cx="1225555" cy="43088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indent="6095" algn="ctr">
              <a:lnSpc>
                <a:spcPct val="110000"/>
              </a:lnSpc>
              <a:spcBef>
                <a:spcPts val="900"/>
              </a:spcBef>
              <a:defRPr sz="1700">
                <a:solidFill>
                  <a:schemeClr val="accent1"/>
                </a:solidFill>
                <a:latin typeface="Merriweather Regular"/>
                <a:ea typeface="Merriweather Regular"/>
                <a:cs typeface="Merriweather Regular"/>
                <a:sym typeface="Merriweather Regular"/>
              </a:defRPr>
            </a:lvl1pPr>
          </a:lstStyle>
          <a:p>
            <a:pPr algn="l">
              <a:lnSpc>
                <a:spcPct val="100000"/>
              </a:lnSpc>
              <a:defRPr sz="1700">
                <a:solidFill>
                  <a:schemeClr val="accent1"/>
                </a:solidFill>
                <a:latin typeface="Merriweather Regular"/>
                <a:ea typeface="Merriweather Regular"/>
                <a:cs typeface="Merriweather Regular"/>
                <a:sym typeface="Merriweather Regular"/>
              </a:defRPr>
            </a:pPr>
            <a:r>
              <a:rPr sz="1400" b="1">
                <a:solidFill>
                  <a:srgbClr val="0F2044"/>
                </a:solidFill>
                <a:latin typeface="Merriweather" pitchFamily="2" charset="77"/>
                <a:sym typeface="Poppins ExtraBold"/>
              </a:rPr>
              <a:t>Tax-Free </a:t>
            </a:r>
            <a:r>
              <a:rPr lang="en-US" sz="1400" b="1">
                <a:solidFill>
                  <a:srgbClr val="0F2044"/>
                </a:solidFill>
                <a:latin typeface="Merriweather" pitchFamily="2" charset="77"/>
                <a:sym typeface="Poppins ExtraBold"/>
              </a:rPr>
              <a:t>Withdrawals</a:t>
            </a:r>
            <a:endParaRPr sz="1400" b="1">
              <a:solidFill>
                <a:srgbClr val="0F2044"/>
              </a:solidFill>
              <a:latin typeface="Merriweather" pitchFamily="2" charset="77"/>
              <a:sym typeface="Poppins ExtraBold"/>
            </a:endParaRPr>
          </a:p>
        </p:txBody>
      </p:sp>
      <p:sp>
        <p:nvSpPr>
          <p:cNvPr id="37" name="TextBox 36">
            <a:extLst>
              <a:ext uri="{FF2B5EF4-FFF2-40B4-BE49-F238E27FC236}">
                <a16:creationId xmlns:a16="http://schemas.microsoft.com/office/drawing/2014/main" id="{868A12BE-982D-8F48-85F4-F9BFE5616FE6}"/>
              </a:ext>
            </a:extLst>
          </p:cNvPr>
          <p:cNvSpPr txBox="1"/>
          <p:nvPr/>
        </p:nvSpPr>
        <p:spPr>
          <a:xfrm>
            <a:off x="2917767" y="4156396"/>
            <a:ext cx="2754432" cy="4134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indent="6095">
              <a:lnSpc>
                <a:spcPct val="120000"/>
              </a:lnSpc>
              <a:spcBef>
                <a:spcPts val="200"/>
              </a:spcBef>
            </a:pPr>
            <a:r>
              <a:rPr lang="en-US" sz="1050">
                <a:solidFill>
                  <a:srgbClr val="0F2044"/>
                </a:solidFill>
                <a:latin typeface="Merriweather Sans Light" pitchFamily="2" charset="77"/>
                <a:ea typeface="+mn-ea"/>
                <a:cs typeface="+mn-cs"/>
              </a:rPr>
              <a:t>Money used towards eligible health care expenses isn't taxed – now or in the future</a:t>
            </a:r>
          </a:p>
        </p:txBody>
      </p:sp>
      <p:pic>
        <p:nvPicPr>
          <p:cNvPr id="10" name="Graphic 9">
            <a:extLst>
              <a:ext uri="{FF2B5EF4-FFF2-40B4-BE49-F238E27FC236}">
                <a16:creationId xmlns:a16="http://schemas.microsoft.com/office/drawing/2014/main" id="{3608E545-E034-AF47-832D-DCD9BFAF99B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7579" y="4130872"/>
            <a:ext cx="228600" cy="228600"/>
          </a:xfrm>
          <a:prstGeom prst="rect">
            <a:avLst/>
          </a:prstGeom>
        </p:spPr>
      </p:pic>
      <p:sp>
        <p:nvSpPr>
          <p:cNvPr id="42" name="TextBox 41">
            <a:extLst>
              <a:ext uri="{FF2B5EF4-FFF2-40B4-BE49-F238E27FC236}">
                <a16:creationId xmlns:a16="http://schemas.microsoft.com/office/drawing/2014/main" id="{B080C433-2573-7444-8B1A-A58B058C7B06}"/>
              </a:ext>
            </a:extLst>
          </p:cNvPr>
          <p:cNvSpPr txBox="1"/>
          <p:nvPr/>
        </p:nvSpPr>
        <p:spPr>
          <a:xfrm>
            <a:off x="6225957" y="1529727"/>
            <a:ext cx="3494229" cy="33085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ct val="100000"/>
              </a:lnSpc>
              <a:spcBef>
                <a:spcPts val="0"/>
              </a:spcBef>
            </a:pPr>
            <a:r>
              <a:rPr lang="en-US" sz="1400" b="1" dirty="0">
                <a:solidFill>
                  <a:srgbClr val="0F2044"/>
                </a:solidFill>
                <a:latin typeface="Merriweather" pitchFamily="2" charset="77"/>
              </a:rPr>
              <a:t>2026 HSA Contribution Limits</a:t>
            </a:r>
          </a:p>
          <a:p>
            <a:pPr>
              <a:lnSpc>
                <a:spcPct val="100000"/>
              </a:lnSpc>
              <a:spcBef>
                <a:spcPts val="0"/>
              </a:spcBef>
            </a:pPr>
            <a:endParaRPr lang="en-US" dirty="0">
              <a:solidFill>
                <a:srgbClr val="0F2044"/>
              </a:solidFill>
              <a:latin typeface="Merriweather" pitchFamily="2" charset="77"/>
            </a:endParaRPr>
          </a:p>
          <a:p>
            <a:pPr>
              <a:lnSpc>
                <a:spcPct val="100000"/>
              </a:lnSpc>
              <a:spcBef>
                <a:spcPts val="0"/>
              </a:spcBef>
            </a:pPr>
            <a:r>
              <a:rPr lang="en-US" dirty="0">
                <a:solidFill>
                  <a:srgbClr val="0F2044"/>
                </a:solidFill>
                <a:latin typeface="Merriweather" pitchFamily="2" charset="77"/>
              </a:rPr>
              <a:t>Single Coverage: $4,400</a:t>
            </a:r>
          </a:p>
          <a:p>
            <a:pPr>
              <a:lnSpc>
                <a:spcPct val="100000"/>
              </a:lnSpc>
              <a:spcBef>
                <a:spcPts val="0"/>
              </a:spcBef>
            </a:pPr>
            <a:endParaRPr lang="en-US" dirty="0">
              <a:solidFill>
                <a:srgbClr val="0F2044"/>
              </a:solidFill>
              <a:latin typeface="Merriweather" pitchFamily="2" charset="77"/>
            </a:endParaRPr>
          </a:p>
          <a:p>
            <a:pPr>
              <a:lnSpc>
                <a:spcPct val="100000"/>
              </a:lnSpc>
              <a:spcBef>
                <a:spcPts val="0"/>
              </a:spcBef>
            </a:pPr>
            <a:r>
              <a:rPr lang="en-US" dirty="0">
                <a:solidFill>
                  <a:srgbClr val="0F2044"/>
                </a:solidFill>
                <a:latin typeface="Merriweather" pitchFamily="2" charset="77"/>
              </a:rPr>
              <a:t>Family Coverage: $8,750</a:t>
            </a:r>
          </a:p>
          <a:p>
            <a:pPr>
              <a:lnSpc>
                <a:spcPct val="100000"/>
              </a:lnSpc>
              <a:spcBef>
                <a:spcPts val="0"/>
              </a:spcBef>
            </a:pPr>
            <a:endParaRPr lang="en-US" dirty="0">
              <a:solidFill>
                <a:srgbClr val="0F2044"/>
              </a:solidFill>
              <a:latin typeface="Merriweather" pitchFamily="2" charset="77"/>
            </a:endParaRPr>
          </a:p>
          <a:p>
            <a:pPr>
              <a:lnSpc>
                <a:spcPct val="100000"/>
              </a:lnSpc>
              <a:spcBef>
                <a:spcPts val="0"/>
              </a:spcBef>
            </a:pPr>
            <a:r>
              <a:rPr lang="en-US" dirty="0">
                <a:solidFill>
                  <a:srgbClr val="0F2044"/>
                </a:solidFill>
                <a:latin typeface="Merriweather" pitchFamily="2" charset="77"/>
              </a:rPr>
              <a:t>If you are over 55 years of age, you can contribution an additional $1,000 per year.</a:t>
            </a:r>
          </a:p>
          <a:p>
            <a:pPr>
              <a:lnSpc>
                <a:spcPct val="100000"/>
              </a:lnSpc>
              <a:spcBef>
                <a:spcPts val="0"/>
              </a:spcBef>
            </a:pPr>
            <a:endParaRPr lang="en-US" dirty="0">
              <a:solidFill>
                <a:srgbClr val="0F2044"/>
              </a:solidFill>
              <a:latin typeface="Merriweather" pitchFamily="2" charset="77"/>
            </a:endParaRPr>
          </a:p>
          <a:p>
            <a:pPr>
              <a:lnSpc>
                <a:spcPct val="100000"/>
              </a:lnSpc>
              <a:spcBef>
                <a:spcPts val="0"/>
              </a:spcBef>
            </a:pPr>
            <a:r>
              <a:rPr lang="en-US" dirty="0">
                <a:solidFill>
                  <a:srgbClr val="0F2044"/>
                </a:solidFill>
                <a:latin typeface="Merriweather" pitchFamily="2" charset="77"/>
                <a:sym typeface="Arial"/>
              </a:rPr>
              <a:t>With an HSA, you must accrue funds in your account before you are eligible to spend them.</a:t>
            </a:r>
            <a:endParaRPr lang="en-US" dirty="0">
              <a:solidFill>
                <a:srgbClr val="0F2044"/>
              </a:solidFill>
              <a:latin typeface="Merriweather" pitchFamily="2" charset="77"/>
            </a:endParaRPr>
          </a:p>
          <a:p>
            <a:pPr>
              <a:lnSpc>
                <a:spcPct val="100000"/>
              </a:lnSpc>
              <a:spcBef>
                <a:spcPts val="0"/>
              </a:spcBef>
            </a:pPr>
            <a:endParaRPr lang="en-US" dirty="0">
              <a:solidFill>
                <a:srgbClr val="0F2044"/>
              </a:solidFill>
              <a:latin typeface="Merriweather" pitchFamily="2" charset="77"/>
            </a:endParaRPr>
          </a:p>
          <a:p>
            <a:pPr>
              <a:lnSpc>
                <a:spcPct val="100000"/>
              </a:lnSpc>
              <a:spcBef>
                <a:spcPts val="0"/>
              </a:spcBef>
            </a:pPr>
            <a:r>
              <a:rPr lang="en-US" sz="1400" b="1" dirty="0">
                <a:solidFill>
                  <a:srgbClr val="0F2044"/>
                </a:solidFill>
                <a:latin typeface="Merriweather" pitchFamily="2" charset="77"/>
                <a:sym typeface="Merriweather Regular"/>
              </a:rPr>
              <a:t>Employer Contribution Info </a:t>
            </a:r>
          </a:p>
          <a:p>
            <a:pPr>
              <a:lnSpc>
                <a:spcPct val="100000"/>
              </a:lnSpc>
              <a:spcBef>
                <a:spcPts val="0"/>
              </a:spcBef>
            </a:pPr>
            <a:endParaRPr lang="en-US" dirty="0">
              <a:solidFill>
                <a:srgbClr val="6F798F"/>
              </a:solidFill>
              <a:latin typeface="Merriweather" pitchFamily="2" charset="77"/>
            </a:endParaRPr>
          </a:p>
          <a:p>
            <a:pPr>
              <a:lnSpc>
                <a:spcPct val="100000"/>
              </a:lnSpc>
              <a:spcBef>
                <a:spcPts val="0"/>
              </a:spcBef>
            </a:pPr>
            <a:r>
              <a:rPr lang="en-US" dirty="0">
                <a:solidFill>
                  <a:srgbClr val="0F2044"/>
                </a:solidFill>
                <a:latin typeface="Merriweather" pitchFamily="2" charset="77"/>
              </a:rPr>
              <a:t>When you enroll in the HSA medical plan, we contribution the following during the first pay period of each month, based on your enrollment tier in the medical plan. </a:t>
            </a:r>
            <a:br>
              <a:rPr lang="en-US" dirty="0">
                <a:solidFill>
                  <a:srgbClr val="0F2044"/>
                </a:solidFill>
              </a:rPr>
            </a:br>
            <a:endParaRPr lang="en-US" dirty="0">
              <a:solidFill>
                <a:srgbClr val="0F2044"/>
              </a:solidFill>
              <a:latin typeface="Merriweather" pitchFamily="2" charset="77"/>
            </a:endParaRPr>
          </a:p>
        </p:txBody>
      </p:sp>
      <p:pic>
        <p:nvPicPr>
          <p:cNvPr id="12" name="Graphic 11">
            <a:extLst>
              <a:ext uri="{FF2B5EF4-FFF2-40B4-BE49-F238E27FC236}">
                <a16:creationId xmlns:a16="http://schemas.microsoft.com/office/drawing/2014/main" id="{DEA8648C-7332-B343-852B-4D189B76166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35571" y="1154768"/>
            <a:ext cx="274320" cy="274320"/>
          </a:xfrm>
          <a:prstGeom prst="rect">
            <a:avLst/>
          </a:prstGeom>
        </p:spPr>
      </p:pic>
      <p:pic>
        <p:nvPicPr>
          <p:cNvPr id="3" name="Picture 2" descr="Alerus Retirement and Benefits | Alerus">
            <a:extLst>
              <a:ext uri="{FF2B5EF4-FFF2-40B4-BE49-F238E27FC236}">
                <a16:creationId xmlns:a16="http://schemas.microsoft.com/office/drawing/2014/main" id="{E8E38194-BDAE-7320-9CCD-569AF8BA588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91047" y="520732"/>
            <a:ext cx="1848253" cy="322929"/>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66;p14">
            <a:extLst>
              <a:ext uri="{FF2B5EF4-FFF2-40B4-BE49-F238E27FC236}">
                <a16:creationId xmlns:a16="http://schemas.microsoft.com/office/drawing/2014/main" id="{C978DFD7-CB00-5206-DC0C-964DB19722CA}"/>
              </a:ext>
            </a:extLst>
          </p:cNvPr>
          <p:cNvSpPr txBox="1"/>
          <p:nvPr/>
        </p:nvSpPr>
        <p:spPr>
          <a:xfrm>
            <a:off x="838199" y="7539934"/>
            <a:ext cx="8801101" cy="2058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600">
                <a:solidFill>
                  <a:srgbClr val="4D4D4D"/>
                </a:solidFill>
                <a:latin typeface="+mn-lt"/>
                <a:ea typeface="+mn-ea"/>
                <a:cs typeface="+mn-cs"/>
                <a:sym typeface="Arial"/>
              </a:defRPr>
            </a:lvl1pPr>
          </a:lstStyle>
          <a:p>
            <a:pPr algn="ctr"/>
            <a:r>
              <a:rPr>
                <a:latin typeface="Merriweather Sans Light" pitchFamily="2" charset="77"/>
              </a:rPr>
              <a:t>This Guide is only a summary provided for your information. If there is a discrepancy between this Guide and the contract/certificates used for clarification of coverage/rates; the contract/certificates are deemed correct. Icario  reserves the right to changed, amend, terminate or otherwise alter any benefit described in this Guide at any time.</a:t>
            </a:r>
          </a:p>
        </p:txBody>
      </p:sp>
      <p:graphicFrame>
        <p:nvGraphicFramePr>
          <p:cNvPr id="5" name="Table 4">
            <a:extLst>
              <a:ext uri="{FF2B5EF4-FFF2-40B4-BE49-F238E27FC236}">
                <a16:creationId xmlns:a16="http://schemas.microsoft.com/office/drawing/2014/main" id="{1E013C61-3153-62CF-315B-5BD85C1C4E1D}"/>
              </a:ext>
            </a:extLst>
          </p:cNvPr>
          <p:cNvGraphicFramePr>
            <a:graphicFrameLocks noGrp="1"/>
          </p:cNvGraphicFramePr>
          <p:nvPr>
            <p:extLst>
              <p:ext uri="{D42A27DB-BD31-4B8C-83A1-F6EECF244321}">
                <p14:modId xmlns:p14="http://schemas.microsoft.com/office/powerpoint/2010/main" val="2511756075"/>
              </p:ext>
            </p:extLst>
          </p:nvPr>
        </p:nvGraphicFramePr>
        <p:xfrm>
          <a:off x="6225957" y="4780276"/>
          <a:ext cx="3413343" cy="1719454"/>
        </p:xfrm>
        <a:graphic>
          <a:graphicData uri="http://schemas.openxmlformats.org/drawingml/2006/table">
            <a:tbl>
              <a:tblPr firstRow="1" bandRow="1">
                <a:tableStyleId>{5940675A-B579-460E-94D1-54222C63F5DA}</a:tableStyleId>
              </a:tblPr>
              <a:tblGrid>
                <a:gridCol w="1335823">
                  <a:extLst>
                    <a:ext uri="{9D8B030D-6E8A-4147-A177-3AD203B41FA5}">
                      <a16:colId xmlns:a16="http://schemas.microsoft.com/office/drawing/2014/main" val="3064836564"/>
                    </a:ext>
                  </a:extLst>
                </a:gridCol>
                <a:gridCol w="2077520">
                  <a:extLst>
                    <a:ext uri="{9D8B030D-6E8A-4147-A177-3AD203B41FA5}">
                      <a16:colId xmlns:a16="http://schemas.microsoft.com/office/drawing/2014/main" val="1996654198"/>
                    </a:ext>
                  </a:extLst>
                </a:gridCol>
              </a:tblGrid>
              <a:tr h="370840">
                <a:tc>
                  <a:txBody>
                    <a:bodyPr/>
                    <a:lstStyle/>
                    <a:p>
                      <a:pPr algn="l"/>
                      <a:r>
                        <a:rPr kumimoji="0" lang="en-US" sz="1050" b="0" i="0" u="none" strike="noStrike" cap="none" spc="0" normalizeH="0" baseline="0">
                          <a:ln>
                            <a:noFill/>
                          </a:ln>
                          <a:solidFill>
                            <a:srgbClr val="0F2044"/>
                          </a:solidFill>
                          <a:effectLst/>
                          <a:uFillTx/>
                          <a:latin typeface="Merriweather" pitchFamily="2" charset="77"/>
                          <a:ea typeface="+mn-ea"/>
                          <a:cs typeface="Poppins ExtraBold"/>
                          <a:sym typeface="Poppins ExtraBold"/>
                        </a:rPr>
                        <a:t>Employee Only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lnSpc>
                          <a:spcPct val="100000"/>
                        </a:lnSpc>
                        <a:spcBef>
                          <a:spcPts val="0"/>
                        </a:spcBef>
                      </a:pPr>
                      <a:r>
                        <a:rPr kumimoji="0" lang="en-US" sz="1050" b="0" i="0" u="none" strike="noStrike" cap="none" spc="0" normalizeH="0" baseline="0">
                          <a:ln>
                            <a:noFill/>
                          </a:ln>
                          <a:solidFill>
                            <a:srgbClr val="0F2044"/>
                          </a:solidFill>
                          <a:effectLst/>
                          <a:uFillTx/>
                          <a:latin typeface="Merriweather" pitchFamily="2" charset="77"/>
                          <a:ea typeface="+mn-ea"/>
                          <a:cs typeface="Poppins ExtraBold"/>
                          <a:sym typeface="Merriweather Sans Light"/>
                        </a:rPr>
                        <a:t>$300 annually </a:t>
                      </a:r>
                    </a:p>
                    <a:p>
                      <a:pPr algn="l">
                        <a:lnSpc>
                          <a:spcPct val="100000"/>
                        </a:lnSpc>
                        <a:spcBef>
                          <a:spcPts val="0"/>
                        </a:spcBef>
                      </a:pPr>
                      <a:r>
                        <a:rPr kumimoji="0" lang="en-US" sz="1050" b="0" i="0" u="none" strike="noStrike" cap="none" spc="0" normalizeH="0" baseline="0">
                          <a:ln>
                            <a:noFill/>
                          </a:ln>
                          <a:solidFill>
                            <a:srgbClr val="0F2044"/>
                          </a:solidFill>
                          <a:effectLst/>
                          <a:uFillTx/>
                          <a:latin typeface="Merriweather" pitchFamily="2" charset="77"/>
                          <a:ea typeface="+mn-ea"/>
                          <a:cs typeface="Poppins ExtraBold"/>
                          <a:sym typeface="Merriweather Sans Light"/>
                        </a:rPr>
                        <a:t>($12.50 per pay period)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29403545"/>
                  </a:ext>
                </a:extLst>
              </a:tr>
              <a:tr h="370840">
                <a:tc>
                  <a:txBody>
                    <a:bodyPr/>
                    <a:lstStyle/>
                    <a:p>
                      <a:pPr algn="l"/>
                      <a:r>
                        <a:rPr kumimoji="0" lang="en-US" sz="1050" b="0" i="0" u="none" strike="noStrike" cap="none" spc="0" normalizeH="0" baseline="0">
                          <a:ln>
                            <a:noFill/>
                          </a:ln>
                          <a:solidFill>
                            <a:srgbClr val="0F2044"/>
                          </a:solidFill>
                          <a:effectLst/>
                          <a:uFillTx/>
                          <a:latin typeface="Merriweather" pitchFamily="2" charset="77"/>
                          <a:ea typeface="+mn-ea"/>
                          <a:cs typeface="Poppins ExtraBold"/>
                          <a:sym typeface="Merriweather Sans Light"/>
                        </a:rPr>
                        <a:t>Employee + One (Spouse or Child)</a:t>
                      </a:r>
                      <a:endParaRPr kumimoji="0" lang="en-US" sz="1050" b="0" i="0" u="none" strike="noStrike" cap="none" spc="0" normalizeH="0" baseline="0">
                        <a:ln>
                          <a:noFill/>
                        </a:ln>
                        <a:solidFill>
                          <a:srgbClr val="0F2044"/>
                        </a:solidFill>
                        <a:effectLst/>
                        <a:uFillTx/>
                        <a:latin typeface="Merriweather" pitchFamily="2" charset="77"/>
                        <a:ea typeface="+mn-ea"/>
                        <a:cs typeface="Poppins ExtraBold"/>
                        <a:sym typeface="Poppins ExtraBold"/>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138176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0F2044"/>
                          </a:solidFill>
                          <a:effectLst/>
                          <a:uLnTx/>
                          <a:uFillTx/>
                          <a:latin typeface="Merriweather" pitchFamily="2" charset="77"/>
                          <a:ea typeface="+mn-ea"/>
                          <a:cs typeface="Poppins ExtraBold"/>
                          <a:sym typeface="Merriweather Sans Light"/>
                        </a:rPr>
                        <a:t>$400 annually </a:t>
                      </a:r>
                    </a:p>
                    <a:p>
                      <a:pPr marL="0" marR="0" lvl="0" indent="0" algn="l" defTabSz="138176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0F2044"/>
                          </a:solidFill>
                          <a:effectLst/>
                          <a:uLnTx/>
                          <a:uFillTx/>
                          <a:latin typeface="Merriweather" pitchFamily="2" charset="77"/>
                          <a:ea typeface="+mn-ea"/>
                          <a:cs typeface="Poppins ExtraBold"/>
                          <a:sym typeface="Merriweather Sans Light"/>
                        </a:rPr>
                        <a:t>($16.67 per pay period)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640383165"/>
                  </a:ext>
                </a:extLst>
              </a:tr>
              <a:tr h="370840">
                <a:tc>
                  <a:txBody>
                    <a:bodyPr/>
                    <a:lstStyle/>
                    <a:p>
                      <a:pPr algn="l"/>
                      <a:r>
                        <a:rPr kumimoji="0" lang="en-US" sz="1050" b="0" i="0" u="none" strike="noStrike" cap="none" spc="0" normalizeH="0" baseline="0">
                          <a:ln>
                            <a:noFill/>
                          </a:ln>
                          <a:solidFill>
                            <a:srgbClr val="0F2044"/>
                          </a:solidFill>
                          <a:effectLst/>
                          <a:uFillTx/>
                          <a:latin typeface="Merriweather" pitchFamily="2" charset="77"/>
                          <a:ea typeface="+mn-ea"/>
                          <a:cs typeface="Poppins ExtraBold"/>
                          <a:sym typeface="Poppins ExtraBold"/>
                        </a:rPr>
                        <a:t>Employee + Children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138176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0F2044"/>
                          </a:solidFill>
                          <a:effectLst/>
                          <a:uLnTx/>
                          <a:uFillTx/>
                          <a:latin typeface="Merriweather" pitchFamily="2" charset="77"/>
                          <a:ea typeface="+mn-ea"/>
                          <a:cs typeface="Poppins ExtraBold"/>
                          <a:sym typeface="Merriweather Sans Light"/>
                        </a:rPr>
                        <a:t>$400 annually </a:t>
                      </a:r>
                    </a:p>
                    <a:p>
                      <a:pPr marL="0" marR="0" lvl="0" indent="0" algn="l" defTabSz="138176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0F2044"/>
                          </a:solidFill>
                          <a:effectLst/>
                          <a:uLnTx/>
                          <a:uFillTx/>
                          <a:latin typeface="Merriweather" pitchFamily="2" charset="77"/>
                          <a:ea typeface="+mn-ea"/>
                          <a:cs typeface="Poppins ExtraBold"/>
                          <a:sym typeface="Merriweather Sans Light"/>
                        </a:rPr>
                        <a:t>($16.67 per pay period)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30653017"/>
                  </a:ext>
                </a:extLst>
              </a:tr>
              <a:tr h="370840">
                <a:tc>
                  <a:txBody>
                    <a:bodyPr/>
                    <a:lstStyle/>
                    <a:p>
                      <a:pPr algn="l"/>
                      <a:r>
                        <a:rPr kumimoji="0" lang="en-US" sz="1050" b="0" i="0" u="none" strike="noStrike" cap="none" spc="0" normalizeH="0" baseline="0">
                          <a:ln>
                            <a:noFill/>
                          </a:ln>
                          <a:solidFill>
                            <a:srgbClr val="0F2044"/>
                          </a:solidFill>
                          <a:effectLst/>
                          <a:uFillTx/>
                          <a:latin typeface="Merriweather" pitchFamily="2" charset="77"/>
                          <a:cs typeface="Poppins ExtraBold"/>
                          <a:sym typeface="Poppins ExtraBold"/>
                        </a:rPr>
                        <a:t>Family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l" defTabSz="138176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0F2044"/>
                          </a:solidFill>
                          <a:effectLst/>
                          <a:uLnTx/>
                          <a:uFillTx/>
                          <a:latin typeface="Merriweather" pitchFamily="2" charset="77"/>
                          <a:ea typeface="+mn-ea"/>
                          <a:cs typeface="Poppins ExtraBold"/>
                          <a:sym typeface="Merriweather Sans Light"/>
                        </a:rPr>
                        <a:t>$600 annually </a:t>
                      </a:r>
                    </a:p>
                    <a:p>
                      <a:pPr marL="0" marR="0" lvl="0" indent="0" algn="l" defTabSz="138176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0F2044"/>
                          </a:solidFill>
                          <a:effectLst/>
                          <a:uLnTx/>
                          <a:uFillTx/>
                          <a:latin typeface="Merriweather" pitchFamily="2" charset="77"/>
                          <a:ea typeface="+mn-ea"/>
                          <a:cs typeface="Poppins ExtraBold"/>
                          <a:sym typeface="Merriweather Sans Light"/>
                        </a:rPr>
                        <a:t>($25.00 per pay period)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91987546"/>
                  </a:ext>
                </a:extLst>
              </a:tr>
            </a:tbl>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Google Shape;97;p16">
            <a:extLst>
              <a:ext uri="{FF2B5EF4-FFF2-40B4-BE49-F238E27FC236}">
                <a16:creationId xmlns:a16="http://schemas.microsoft.com/office/drawing/2014/main" id="{D3199144-717E-554E-92BF-FBBAB3CB18BF}"/>
              </a:ext>
            </a:extLst>
          </p:cNvPr>
          <p:cNvSpPr/>
          <p:nvPr/>
        </p:nvSpPr>
        <p:spPr>
          <a:xfrm>
            <a:off x="6497025" y="1417926"/>
            <a:ext cx="3142274" cy="3892458"/>
          </a:xfrm>
          <a:prstGeom prst="roundRect">
            <a:avLst>
              <a:gd name="adj" fmla="val 1878"/>
            </a:avLst>
          </a:prstGeom>
          <a:solidFill>
            <a:srgbClr val="F3F4F6"/>
          </a:solidFill>
          <a:ln>
            <a:noFill/>
          </a:ln>
        </p:spPr>
        <p:txBody>
          <a:bodyPr spcFirstLastPara="1" wrap="square" lIns="101575" tIns="101575" rIns="101575" bIns="101575" anchor="ctr" anchorCtr="0">
            <a:noAutofit/>
          </a:bodyPr>
          <a:lstStyle/>
          <a:p>
            <a:pPr marL="0" lvl="0" indent="0" algn="l" rtl="0">
              <a:spcBef>
                <a:spcPts val="0"/>
              </a:spcBef>
              <a:spcAft>
                <a:spcPts val="0"/>
              </a:spcAft>
              <a:buNone/>
            </a:pPr>
            <a:endParaRPr>
              <a:solidFill>
                <a:srgbClr val="0F2044"/>
              </a:solidFill>
            </a:endParaRPr>
          </a:p>
        </p:txBody>
      </p:sp>
      <p:sp>
        <p:nvSpPr>
          <p:cNvPr id="26" name="Google Shape;139;p18">
            <a:extLst>
              <a:ext uri="{FF2B5EF4-FFF2-40B4-BE49-F238E27FC236}">
                <a16:creationId xmlns:a16="http://schemas.microsoft.com/office/drawing/2014/main" id="{F40A32C8-1915-294A-AACF-E8F88A43633D}"/>
              </a:ext>
            </a:extLst>
          </p:cNvPr>
          <p:cNvSpPr/>
          <p:nvPr/>
        </p:nvSpPr>
        <p:spPr>
          <a:xfrm>
            <a:off x="838199" y="6195880"/>
            <a:ext cx="8792787" cy="915399"/>
          </a:xfrm>
          <a:prstGeom prst="roundRect">
            <a:avLst>
              <a:gd name="adj" fmla="val 6161"/>
            </a:avLst>
          </a:prstGeom>
          <a:solidFill>
            <a:schemeClr val="lt1"/>
          </a:solidFill>
          <a:ln>
            <a:noFill/>
          </a:ln>
          <a:effectLst>
            <a:outerShdw blurRad="100013" dist="19050" dir="5400000" algn="bl" rotWithShape="0">
              <a:srgbClr val="000000">
                <a:alpha val="20000"/>
              </a:srgbClr>
            </a:outerShdw>
          </a:effectLst>
        </p:spPr>
        <p:txBody>
          <a:bodyPr spcFirstLastPara="1" wrap="square" lIns="101575" tIns="101575" rIns="101575" bIns="101575" anchor="ctr" anchorCtr="0">
            <a:noAutofit/>
          </a:bodyPr>
          <a:lstStyle/>
          <a:p>
            <a:pPr marL="0" lvl="0" indent="0" algn="l" rtl="0">
              <a:spcBef>
                <a:spcPts val="0"/>
              </a:spcBef>
              <a:spcAft>
                <a:spcPts val="0"/>
              </a:spcAft>
              <a:buNone/>
            </a:pPr>
            <a:endParaRPr/>
          </a:p>
        </p:txBody>
      </p:sp>
      <p:sp>
        <p:nvSpPr>
          <p:cNvPr id="480" name="Google Shape;98;p18"/>
          <p:cNvSpPr txBox="1">
            <a:spLocks noGrp="1"/>
          </p:cNvSpPr>
          <p:nvPr>
            <p:ph type="title" idx="4294967295"/>
          </p:nvPr>
        </p:nvSpPr>
        <p:spPr>
          <a:xfrm>
            <a:off x="846513" y="449994"/>
            <a:ext cx="4786595" cy="426696"/>
          </a:xfrm>
          <a:prstGeom prst="rect">
            <a:avLst/>
          </a:prstGeom>
        </p:spPr>
        <p:txBody>
          <a:bodyPr lIns="0" tIns="0" rIns="0" bIns="0" anchor="t">
            <a:noAutofit/>
          </a:bodyPr>
          <a:lstStyle>
            <a:lvl1pPr defTabSz="1271219">
              <a:defRPr sz="2484">
                <a:solidFill>
                  <a:srgbClr val="0F2044"/>
                </a:solidFill>
                <a:latin typeface="Merriweather Bold"/>
                <a:ea typeface="Merriweather Bold"/>
                <a:cs typeface="Merriweather Bold"/>
                <a:sym typeface="Merriweather Bold"/>
              </a:defRPr>
            </a:lvl1pPr>
          </a:lstStyle>
          <a:p>
            <a:r>
              <a:rPr lang="en-US" sz="2700"/>
              <a:t>Flexible Spending Account</a:t>
            </a:r>
            <a:endParaRPr sz="2700"/>
          </a:p>
        </p:txBody>
      </p:sp>
      <p:sp>
        <p:nvSpPr>
          <p:cNvPr id="484" name="Google Shape;88;p17"/>
          <p:cNvSpPr txBox="1"/>
          <p:nvPr/>
        </p:nvSpPr>
        <p:spPr>
          <a:xfrm>
            <a:off x="846513" y="851361"/>
            <a:ext cx="5650512"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00000"/>
              </a:lnSpc>
              <a:spcBef>
                <a:spcPts val="0"/>
              </a:spcBef>
              <a:defRPr sz="1800">
                <a:solidFill>
                  <a:srgbClr val="6F798F"/>
                </a:solidFill>
                <a:latin typeface="Merriweather Bold"/>
                <a:ea typeface="Merriweather Bold"/>
                <a:cs typeface="Merriweather Bold"/>
                <a:sym typeface="Merriweather Bold"/>
              </a:defRPr>
            </a:lvl1pPr>
          </a:lstStyle>
          <a:p>
            <a:r>
              <a:rPr lang="en-US"/>
              <a:t>Overview &amp; Details</a:t>
            </a:r>
            <a:endParaRPr/>
          </a:p>
        </p:txBody>
      </p:sp>
      <p:sp>
        <p:nvSpPr>
          <p:cNvPr id="485" name="Google Shape;81;p16"/>
          <p:cNvSpPr txBox="1"/>
          <p:nvPr/>
        </p:nvSpPr>
        <p:spPr>
          <a:xfrm>
            <a:off x="838199" y="1344390"/>
            <a:ext cx="5117526" cy="17440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indent="6095">
              <a:lnSpc>
                <a:spcPct val="120000"/>
              </a:lnSpc>
              <a:spcBef>
                <a:spcPts val="200"/>
              </a:spcBef>
              <a:defRPr sz="1300">
                <a:solidFill>
                  <a:srgbClr val="2A2A2A"/>
                </a:solidFill>
                <a:latin typeface="+mn-lt"/>
                <a:ea typeface="+mn-ea"/>
                <a:cs typeface="+mn-cs"/>
                <a:sym typeface="Arial"/>
              </a:defRPr>
            </a:lvl1pPr>
          </a:lstStyle>
          <a:p>
            <a:pPr>
              <a:defRPr sz="1300">
                <a:solidFill>
                  <a:srgbClr val="2A2A2A"/>
                </a:solidFill>
                <a:latin typeface="+mn-lt"/>
                <a:ea typeface="+mn-ea"/>
                <a:cs typeface="+mn-cs"/>
                <a:sym typeface="Arial"/>
              </a:defRPr>
            </a:pPr>
            <a:r>
              <a:rPr lang="en-US" sz="1050">
                <a:solidFill>
                  <a:srgbClr val="0F2044"/>
                </a:solidFill>
                <a:latin typeface="Merriweather Sans Light" pitchFamily="2" charset="77"/>
              </a:rPr>
              <a:t>A flexible spending account (FSA) allows employees to pay for qualified  medical, dental, or vision expenses with pre-tax dollars. </a:t>
            </a:r>
            <a:r>
              <a:rPr lang="en-US" sz="1050">
                <a:solidFill>
                  <a:srgbClr val="0F2044"/>
                </a:solidFill>
                <a:latin typeface="Merriweather Sans Light" pitchFamily="2" charset="77"/>
                <a:ea typeface="+mn-ea"/>
                <a:cs typeface="+mn-cs"/>
                <a:sym typeface="Arial"/>
              </a:rPr>
              <a:t>By contributing pre-tax dollars, you pay fewer taxes and increase your take-home pay through your tax savings.  You also save money on eligible expenses that you are paying for out of pocket.</a:t>
            </a:r>
            <a:r>
              <a:rPr lang="en-US" sz="1050">
                <a:solidFill>
                  <a:srgbClr val="0F2044"/>
                </a:solidFill>
                <a:latin typeface="Merriweather Sans Light" pitchFamily="2" charset="77"/>
              </a:rPr>
              <a:t> </a:t>
            </a:r>
          </a:p>
          <a:p>
            <a:pPr>
              <a:defRPr sz="1300">
                <a:solidFill>
                  <a:srgbClr val="2A2A2A"/>
                </a:solidFill>
                <a:latin typeface="+mn-lt"/>
                <a:ea typeface="+mn-ea"/>
                <a:cs typeface="+mn-cs"/>
                <a:sym typeface="Arial"/>
              </a:defRPr>
            </a:pPr>
            <a:endParaRPr lang="en-US" sz="700">
              <a:solidFill>
                <a:srgbClr val="0F2044"/>
              </a:solidFill>
              <a:latin typeface="Merriweather Sans Light" pitchFamily="2" charset="77"/>
            </a:endParaRPr>
          </a:p>
          <a:p>
            <a:pPr>
              <a:defRPr sz="1300">
                <a:solidFill>
                  <a:srgbClr val="2A2A2A"/>
                </a:solidFill>
                <a:latin typeface="+mn-lt"/>
                <a:ea typeface="+mn-ea"/>
                <a:cs typeface="+mn-cs"/>
                <a:sym typeface="Arial"/>
              </a:defRPr>
            </a:pPr>
            <a:r>
              <a:rPr lang="en-US" sz="1050">
                <a:solidFill>
                  <a:srgbClr val="0F2044"/>
                </a:solidFill>
                <a:latin typeface="Merriweather Sans Light" pitchFamily="2" charset="77"/>
              </a:rPr>
              <a:t>FSAs are use it or lose it accounts. Unlike HSAs, money in your FSA at the end of the year will not carry over to the next year. Therefore, it's important to not over-fund your FSA. </a:t>
            </a:r>
          </a:p>
          <a:p>
            <a:pPr>
              <a:defRPr sz="1300">
                <a:solidFill>
                  <a:srgbClr val="2A2A2A"/>
                </a:solidFill>
                <a:latin typeface="+mn-lt"/>
                <a:ea typeface="+mn-ea"/>
                <a:cs typeface="+mn-cs"/>
                <a:sym typeface="Arial"/>
              </a:defRPr>
            </a:pPr>
            <a:endParaRPr lang="en-US" sz="1050">
              <a:solidFill>
                <a:srgbClr val="0F2044"/>
              </a:solidFill>
              <a:latin typeface="Merriweather Sans Light" pitchFamily="2" charset="77"/>
            </a:endParaRPr>
          </a:p>
        </p:txBody>
      </p:sp>
      <p:sp>
        <p:nvSpPr>
          <p:cNvPr id="492" name="Google Shape;100;p18"/>
          <p:cNvSpPr txBox="1"/>
          <p:nvPr/>
        </p:nvSpPr>
        <p:spPr>
          <a:xfrm>
            <a:off x="1110309" y="6737863"/>
            <a:ext cx="2195561" cy="215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indent="6095" algn="ctr">
              <a:lnSpc>
                <a:spcPct val="110000"/>
              </a:lnSpc>
              <a:spcBef>
                <a:spcPts val="900"/>
              </a:spcBef>
              <a:defRPr sz="1700">
                <a:solidFill>
                  <a:schemeClr val="accent1"/>
                </a:solidFill>
                <a:latin typeface="Merriweather Regular"/>
                <a:ea typeface="Merriweather Regular"/>
                <a:cs typeface="Merriweather Regular"/>
                <a:sym typeface="Merriweather Regular"/>
              </a:defRPr>
            </a:lvl1pPr>
          </a:lstStyle>
          <a:p>
            <a:pPr algn="l">
              <a:lnSpc>
                <a:spcPct val="100000"/>
              </a:lnSpc>
              <a:defRPr sz="1700">
                <a:solidFill>
                  <a:schemeClr val="accent1"/>
                </a:solidFill>
                <a:latin typeface="Merriweather Regular"/>
                <a:ea typeface="Merriweather Regular"/>
                <a:cs typeface="Merriweather Regular"/>
                <a:sym typeface="Merriweather Regular"/>
              </a:defRPr>
            </a:pPr>
            <a:r>
              <a:rPr lang="en-US" sz="1400" b="1">
                <a:solidFill>
                  <a:srgbClr val="0F2044"/>
                </a:solidFill>
                <a:latin typeface="Merriweather" pitchFamily="2" charset="77"/>
                <a:sym typeface="Poppins ExtraBold"/>
              </a:rPr>
              <a:t>Using your plan dollars</a:t>
            </a:r>
            <a:endParaRPr sz="1400" b="1">
              <a:solidFill>
                <a:srgbClr val="0F2044"/>
              </a:solidFill>
              <a:latin typeface="Merriweather" pitchFamily="2" charset="77"/>
              <a:sym typeface="Poppins ExtraBold"/>
            </a:endParaRPr>
          </a:p>
        </p:txBody>
      </p:sp>
      <p:sp>
        <p:nvSpPr>
          <p:cNvPr id="493" name="Google Shape;81;p16"/>
          <p:cNvSpPr txBox="1"/>
          <p:nvPr/>
        </p:nvSpPr>
        <p:spPr>
          <a:xfrm>
            <a:off x="846512" y="3303471"/>
            <a:ext cx="5206624" cy="1666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171450" indent="-171450">
              <a:lnSpc>
                <a:spcPct val="120000"/>
              </a:lnSpc>
              <a:spcBef>
                <a:spcPts val="200"/>
              </a:spcBef>
              <a:buFont typeface="Arial" panose="020B0604020202020204" pitchFamily="34" charset="0"/>
              <a:buChar char="•"/>
              <a:defRPr sz="1300">
                <a:solidFill>
                  <a:srgbClr val="2A2A2A"/>
                </a:solidFill>
                <a:latin typeface="+mn-lt"/>
                <a:ea typeface="+mn-ea"/>
                <a:cs typeface="+mn-cs"/>
                <a:sym typeface="Arial"/>
              </a:defRPr>
            </a:pPr>
            <a:r>
              <a:rPr lang="en-US" sz="1050">
                <a:solidFill>
                  <a:srgbClr val="0F2044"/>
                </a:solidFill>
                <a:latin typeface="Merriweather Light" pitchFamily="2" charset="77"/>
                <a:ea typeface="+mn-ea"/>
                <a:cs typeface="+mn-cs"/>
                <a:sym typeface="Arial"/>
              </a:rPr>
              <a:t>Medical expenses: co-pays, co-insurance, and deductibles</a:t>
            </a:r>
          </a:p>
          <a:p>
            <a:pPr marL="171450" indent="-171450">
              <a:lnSpc>
                <a:spcPct val="120000"/>
              </a:lnSpc>
              <a:spcBef>
                <a:spcPts val="200"/>
              </a:spcBef>
              <a:buFont typeface="Arial" panose="020B0604020202020204" pitchFamily="34" charset="0"/>
              <a:buChar char="•"/>
              <a:defRPr sz="1300">
                <a:solidFill>
                  <a:srgbClr val="2A2A2A"/>
                </a:solidFill>
                <a:latin typeface="+mn-lt"/>
                <a:ea typeface="+mn-ea"/>
                <a:cs typeface="+mn-cs"/>
                <a:sym typeface="Arial"/>
              </a:defRPr>
            </a:pPr>
            <a:r>
              <a:rPr lang="en-US" sz="1050">
                <a:solidFill>
                  <a:srgbClr val="0F2044"/>
                </a:solidFill>
                <a:latin typeface="Merriweather Light" pitchFamily="2" charset="77"/>
                <a:ea typeface="+mn-ea"/>
                <a:cs typeface="+mn-cs"/>
                <a:sym typeface="Arial"/>
              </a:rPr>
              <a:t>Dental expenses: exams, cleanings, X-rays, and braces</a:t>
            </a:r>
          </a:p>
          <a:p>
            <a:pPr marL="171450" indent="-171450">
              <a:lnSpc>
                <a:spcPct val="120000"/>
              </a:lnSpc>
              <a:spcBef>
                <a:spcPts val="200"/>
              </a:spcBef>
              <a:buFont typeface="Arial" panose="020B0604020202020204" pitchFamily="34" charset="0"/>
              <a:buChar char="•"/>
              <a:defRPr sz="1300">
                <a:solidFill>
                  <a:srgbClr val="2A2A2A"/>
                </a:solidFill>
                <a:latin typeface="+mn-lt"/>
                <a:ea typeface="+mn-ea"/>
                <a:cs typeface="+mn-cs"/>
                <a:sym typeface="Arial"/>
              </a:defRPr>
            </a:pPr>
            <a:r>
              <a:rPr lang="en-US" sz="1050">
                <a:solidFill>
                  <a:srgbClr val="0F2044"/>
                </a:solidFill>
                <a:latin typeface="Merriweather Light" pitchFamily="2" charset="77"/>
                <a:ea typeface="+mn-ea"/>
                <a:cs typeface="+mn-cs"/>
                <a:sym typeface="Arial"/>
              </a:rPr>
              <a:t>Vision expenses: exams, contact lenses and supplies, eyeglasses, and laser eye surgery</a:t>
            </a:r>
          </a:p>
          <a:p>
            <a:pPr marL="171450" indent="-171450">
              <a:lnSpc>
                <a:spcPct val="120000"/>
              </a:lnSpc>
              <a:spcBef>
                <a:spcPts val="200"/>
              </a:spcBef>
              <a:buFont typeface="Arial" panose="020B0604020202020204" pitchFamily="34" charset="0"/>
              <a:buChar char="•"/>
              <a:defRPr sz="1300">
                <a:solidFill>
                  <a:srgbClr val="2A2A2A"/>
                </a:solidFill>
                <a:latin typeface="+mn-lt"/>
                <a:ea typeface="+mn-ea"/>
                <a:cs typeface="+mn-cs"/>
                <a:sym typeface="Arial"/>
              </a:defRPr>
            </a:pPr>
            <a:r>
              <a:rPr lang="en-US" sz="1050">
                <a:solidFill>
                  <a:srgbClr val="0F2044"/>
                </a:solidFill>
                <a:latin typeface="Merriweather Light" pitchFamily="2" charset="77"/>
                <a:ea typeface="+mn-ea"/>
                <a:cs typeface="+mn-cs"/>
                <a:sym typeface="Arial"/>
              </a:rPr>
              <a:t>Professional services: physical therapy, chiropractor, and acupuncture</a:t>
            </a:r>
          </a:p>
          <a:p>
            <a:pPr marL="171450" indent="-171450">
              <a:lnSpc>
                <a:spcPct val="120000"/>
              </a:lnSpc>
              <a:spcBef>
                <a:spcPts val="200"/>
              </a:spcBef>
              <a:buFont typeface="Arial" panose="020B0604020202020204" pitchFamily="34" charset="0"/>
              <a:buChar char="•"/>
              <a:defRPr sz="1300">
                <a:solidFill>
                  <a:srgbClr val="2A2A2A"/>
                </a:solidFill>
                <a:latin typeface="+mn-lt"/>
                <a:ea typeface="+mn-ea"/>
                <a:cs typeface="+mn-cs"/>
                <a:sym typeface="Arial"/>
              </a:defRPr>
            </a:pPr>
            <a:r>
              <a:rPr lang="en-US" sz="1050">
                <a:solidFill>
                  <a:srgbClr val="0F2044"/>
                </a:solidFill>
                <a:latin typeface="Merriweather Light" pitchFamily="2" charset="77"/>
                <a:ea typeface="+mn-ea"/>
                <a:cs typeface="+mn-cs"/>
                <a:sym typeface="Arial"/>
              </a:rPr>
              <a:t>Prescription drugs and insulin</a:t>
            </a:r>
          </a:p>
          <a:p>
            <a:pPr marL="171450" indent="-171450">
              <a:lnSpc>
                <a:spcPct val="120000"/>
              </a:lnSpc>
              <a:spcBef>
                <a:spcPts val="200"/>
              </a:spcBef>
              <a:buFont typeface="Arial" panose="020B0604020202020204" pitchFamily="34" charset="0"/>
              <a:buChar char="•"/>
              <a:defRPr sz="1300">
                <a:solidFill>
                  <a:srgbClr val="2A2A2A"/>
                </a:solidFill>
                <a:latin typeface="+mn-lt"/>
                <a:ea typeface="+mn-ea"/>
                <a:cs typeface="+mn-cs"/>
                <a:sym typeface="Arial"/>
              </a:defRPr>
            </a:pPr>
            <a:r>
              <a:rPr lang="en-US" sz="1050">
                <a:solidFill>
                  <a:srgbClr val="0F2044"/>
                </a:solidFill>
                <a:latin typeface="Merriweather Light" pitchFamily="2" charset="77"/>
                <a:ea typeface="+mn-ea"/>
                <a:cs typeface="+mn-cs"/>
                <a:sym typeface="Arial"/>
              </a:rPr>
              <a:t>Over-the-counter health care items: bandages, pregnancy test kits, blood pressure monitors, etc.</a:t>
            </a:r>
          </a:p>
        </p:txBody>
      </p:sp>
      <p:sp>
        <p:nvSpPr>
          <p:cNvPr id="494" name="Google Shape;81;p16"/>
          <p:cNvSpPr txBox="1"/>
          <p:nvPr/>
        </p:nvSpPr>
        <p:spPr>
          <a:xfrm>
            <a:off x="6816985" y="2838639"/>
            <a:ext cx="2774397" cy="223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indent="6095">
              <a:lnSpc>
                <a:spcPct val="120000"/>
              </a:lnSpc>
              <a:spcBef>
                <a:spcPts val="200"/>
              </a:spcBef>
              <a:defRPr sz="1300" b="1">
                <a:solidFill>
                  <a:srgbClr val="2A2A2A"/>
                </a:solidFill>
                <a:latin typeface="+mn-lt"/>
                <a:ea typeface="+mn-ea"/>
                <a:cs typeface="+mn-cs"/>
                <a:sym typeface="Arial"/>
              </a:defRPr>
            </a:pPr>
            <a:endParaRPr lang="en-US">
              <a:solidFill>
                <a:srgbClr val="0F2044"/>
              </a:solidFill>
              <a:latin typeface="Merriweather Light" pitchFamily="2" charset="77"/>
            </a:endParaRPr>
          </a:p>
        </p:txBody>
      </p:sp>
      <p:sp>
        <p:nvSpPr>
          <p:cNvPr id="495" name="Google Shape;100;p18"/>
          <p:cNvSpPr txBox="1"/>
          <p:nvPr/>
        </p:nvSpPr>
        <p:spPr>
          <a:xfrm>
            <a:off x="6725547" y="2816832"/>
            <a:ext cx="2774396" cy="215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indent="6095" algn="ctr">
              <a:lnSpc>
                <a:spcPct val="110000"/>
              </a:lnSpc>
              <a:spcBef>
                <a:spcPts val="900"/>
              </a:spcBef>
              <a:defRPr sz="1700">
                <a:solidFill>
                  <a:srgbClr val="3E3E3E"/>
                </a:solidFill>
                <a:latin typeface="Merriweather Regular"/>
                <a:ea typeface="Merriweather Regular"/>
                <a:cs typeface="Merriweather Regular"/>
                <a:sym typeface="Merriweather Regular"/>
              </a:defRPr>
            </a:lvl1pPr>
          </a:lstStyle>
          <a:p>
            <a:pPr algn="l">
              <a:lnSpc>
                <a:spcPct val="100000"/>
              </a:lnSpc>
              <a:defRPr sz="1700">
                <a:solidFill>
                  <a:schemeClr val="accent1"/>
                </a:solidFill>
                <a:latin typeface="Merriweather Regular"/>
                <a:ea typeface="Merriweather Regular"/>
                <a:cs typeface="Merriweather Regular"/>
                <a:sym typeface="Merriweather Regular"/>
              </a:defRPr>
            </a:pPr>
            <a:r>
              <a:rPr lang="en-US" sz="1400" b="1">
                <a:solidFill>
                  <a:srgbClr val="0F2044"/>
                </a:solidFill>
                <a:latin typeface="Merriweather" pitchFamily="2" charset="77"/>
              </a:rPr>
              <a:t>Medical FSA</a:t>
            </a:r>
          </a:p>
        </p:txBody>
      </p:sp>
      <p:sp>
        <p:nvSpPr>
          <p:cNvPr id="23" name="Google Shape;71;p14">
            <a:extLst>
              <a:ext uri="{FF2B5EF4-FFF2-40B4-BE49-F238E27FC236}">
                <a16:creationId xmlns:a16="http://schemas.microsoft.com/office/drawing/2014/main" id="{8B3946DD-A559-A342-8098-FE2261A90B16}"/>
              </a:ext>
            </a:extLst>
          </p:cNvPr>
          <p:cNvSpPr/>
          <p:nvPr/>
        </p:nvSpPr>
        <p:spPr>
          <a:xfrm>
            <a:off x="0" y="508955"/>
            <a:ext cx="508800" cy="91440"/>
          </a:xfrm>
          <a:prstGeom prst="rect">
            <a:avLst/>
          </a:prstGeom>
          <a:solidFill>
            <a:schemeClr val="accent4"/>
          </a:solidFill>
          <a:ln w="12700">
            <a:miter lim="400000"/>
          </a:ln>
        </p:spPr>
        <p:txBody>
          <a:bodyPr lIns="0" tIns="0" rIns="0" bIns="0" anchor="ctr"/>
          <a:lstStyle/>
          <a:p>
            <a:pPr>
              <a:spcBef>
                <a:spcPts val="0"/>
              </a:spcBef>
              <a:defRPr sz="1600">
                <a:solidFill>
                  <a:srgbClr val="E2A74A"/>
                </a:solidFill>
                <a:latin typeface="Merriweather Sans Light"/>
                <a:ea typeface="Merriweather Sans Light"/>
                <a:cs typeface="Merriweather Sans Light"/>
                <a:sym typeface="Merriweather Sans Light"/>
              </a:defRPr>
            </a:pPr>
            <a:endParaRPr/>
          </a:p>
        </p:txBody>
      </p:sp>
      <p:sp>
        <p:nvSpPr>
          <p:cNvPr id="24" name="Google Shape;66;p14">
            <a:extLst>
              <a:ext uri="{FF2B5EF4-FFF2-40B4-BE49-F238E27FC236}">
                <a16:creationId xmlns:a16="http://schemas.microsoft.com/office/drawing/2014/main" id="{893870E7-19BA-184E-9675-ED2CFAA0DD35}"/>
              </a:ext>
            </a:extLst>
          </p:cNvPr>
          <p:cNvSpPr txBox="1"/>
          <p:nvPr/>
        </p:nvSpPr>
        <p:spPr>
          <a:xfrm>
            <a:off x="838199" y="7359873"/>
            <a:ext cx="4623261" cy="1495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900">
                <a:solidFill>
                  <a:srgbClr val="0F2044"/>
                </a:solidFill>
                <a:latin typeface="Merriweather Sans Light"/>
                <a:ea typeface="Merriweather Sans Light"/>
                <a:cs typeface="Merriweather Sans Light"/>
                <a:sym typeface="Merriweather Sans Light"/>
              </a:defRPr>
            </a:lvl1pPr>
          </a:lstStyle>
          <a:p>
            <a:r>
              <a:t>Icario  Benefits Guide</a:t>
            </a:r>
          </a:p>
        </p:txBody>
      </p:sp>
      <p:sp>
        <p:nvSpPr>
          <p:cNvPr id="25" name="Google Shape;89;p17">
            <a:extLst>
              <a:ext uri="{FF2B5EF4-FFF2-40B4-BE49-F238E27FC236}">
                <a16:creationId xmlns:a16="http://schemas.microsoft.com/office/drawing/2014/main" id="{A287247B-2215-4E47-9E80-246D49A07766}"/>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11</a:t>
            </a:fld>
            <a:endParaRPr lang="en-US">
              <a:latin typeface="Merriweather Sans Light" pitchFamily="2" charset="77"/>
            </a:endParaRPr>
          </a:p>
        </p:txBody>
      </p:sp>
      <p:sp>
        <p:nvSpPr>
          <p:cNvPr id="2" name="TextBox 1">
            <a:extLst>
              <a:ext uri="{FF2B5EF4-FFF2-40B4-BE49-F238E27FC236}">
                <a16:creationId xmlns:a16="http://schemas.microsoft.com/office/drawing/2014/main" id="{772BEBA7-1BB5-CB4E-8947-6611FC2DFFF3}"/>
              </a:ext>
            </a:extLst>
          </p:cNvPr>
          <p:cNvSpPr txBox="1"/>
          <p:nvPr/>
        </p:nvSpPr>
        <p:spPr>
          <a:xfrm>
            <a:off x="4630189" y="6558327"/>
            <a:ext cx="4754880" cy="4134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indent="6095">
              <a:lnSpc>
                <a:spcPct val="120000"/>
              </a:lnSpc>
              <a:spcBef>
                <a:spcPts val="200"/>
              </a:spcBef>
              <a:defRPr sz="1300">
                <a:solidFill>
                  <a:srgbClr val="2A2A2A"/>
                </a:solidFill>
                <a:latin typeface="+mn-lt"/>
                <a:ea typeface="+mn-ea"/>
                <a:cs typeface="+mn-cs"/>
                <a:sym typeface="Arial"/>
              </a:defRPr>
            </a:pPr>
            <a:r>
              <a:rPr lang="en-US" sz="1050" dirty="0">
                <a:solidFill>
                  <a:srgbClr val="0F2044"/>
                </a:solidFill>
                <a:latin typeface="Merriweather Sans Light" pitchFamily="2" charset="77"/>
                <a:ea typeface="+mn-ea"/>
                <a:cs typeface="+mn-cs"/>
                <a:sym typeface="Arial"/>
              </a:rPr>
              <a:t>The Flexible Spending plan runs January 1st, 2026 – December 31st, 2026. </a:t>
            </a:r>
            <a:br>
              <a:rPr lang="en-US" sz="1050" dirty="0">
                <a:solidFill>
                  <a:srgbClr val="0F2044"/>
                </a:solidFill>
                <a:latin typeface="Merriweather Sans Light" pitchFamily="2" charset="77"/>
                <a:ea typeface="+mn-ea"/>
                <a:cs typeface="+mn-cs"/>
                <a:sym typeface="Arial"/>
              </a:rPr>
            </a:br>
            <a:r>
              <a:rPr lang="en-US" sz="1050" dirty="0">
                <a:solidFill>
                  <a:srgbClr val="0F2044"/>
                </a:solidFill>
                <a:latin typeface="Merriweather Sans Light" pitchFamily="2" charset="77"/>
                <a:ea typeface="+mn-ea"/>
                <a:cs typeface="+mn-cs"/>
                <a:sym typeface="Arial"/>
              </a:rPr>
              <a:t>Funds not claimed by March 1st, 2027 will be lost per IRS rules.</a:t>
            </a:r>
          </a:p>
        </p:txBody>
      </p:sp>
      <p:sp>
        <p:nvSpPr>
          <p:cNvPr id="42" name="TextBox 41">
            <a:extLst>
              <a:ext uri="{FF2B5EF4-FFF2-40B4-BE49-F238E27FC236}">
                <a16:creationId xmlns:a16="http://schemas.microsoft.com/office/drawing/2014/main" id="{B080C433-2573-7444-8B1A-A58B058C7B06}"/>
              </a:ext>
            </a:extLst>
          </p:cNvPr>
          <p:cNvSpPr txBox="1"/>
          <p:nvPr/>
        </p:nvSpPr>
        <p:spPr>
          <a:xfrm>
            <a:off x="6725546" y="3088394"/>
            <a:ext cx="2469864" cy="1946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spcBef>
                <a:spcPts val="0"/>
              </a:spcBef>
            </a:pPr>
            <a:r>
              <a:rPr lang="en-US" b="1" dirty="0">
                <a:solidFill>
                  <a:srgbClr val="0F2044"/>
                </a:solidFill>
                <a:latin typeface="Merriweather" pitchFamily="2" charset="77"/>
              </a:rPr>
              <a:t>Election Maximum: </a:t>
            </a:r>
            <a:r>
              <a:rPr lang="en-US" dirty="0">
                <a:solidFill>
                  <a:srgbClr val="0F2044"/>
                </a:solidFill>
                <a:latin typeface="Merriweather" pitchFamily="2" charset="77"/>
              </a:rPr>
              <a:t>$3,400</a:t>
            </a:r>
          </a:p>
        </p:txBody>
      </p:sp>
      <p:pic>
        <p:nvPicPr>
          <p:cNvPr id="12" name="Graphic 11">
            <a:extLst>
              <a:ext uri="{FF2B5EF4-FFF2-40B4-BE49-F238E27FC236}">
                <a16:creationId xmlns:a16="http://schemas.microsoft.com/office/drawing/2014/main" id="{DEA8648C-7332-B343-852B-4D189B76166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5546" y="1630803"/>
            <a:ext cx="286526" cy="274320"/>
          </a:xfrm>
          <a:prstGeom prst="rect">
            <a:avLst/>
          </a:prstGeom>
        </p:spPr>
      </p:pic>
      <p:sp>
        <p:nvSpPr>
          <p:cNvPr id="45" name="TextBox 44">
            <a:extLst>
              <a:ext uri="{FF2B5EF4-FFF2-40B4-BE49-F238E27FC236}">
                <a16:creationId xmlns:a16="http://schemas.microsoft.com/office/drawing/2014/main" id="{E73FFF19-7D48-B64A-8E1B-5D2B5EB5FA32}"/>
              </a:ext>
            </a:extLst>
          </p:cNvPr>
          <p:cNvSpPr txBox="1"/>
          <p:nvPr/>
        </p:nvSpPr>
        <p:spPr>
          <a:xfrm>
            <a:off x="6725546" y="3908129"/>
            <a:ext cx="2774397" cy="1221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spcBef>
                <a:spcPts val="0"/>
              </a:spcBef>
            </a:pPr>
            <a:br>
              <a:rPr lang="en-US" dirty="0">
                <a:solidFill>
                  <a:srgbClr val="0F2044"/>
                </a:solidFill>
                <a:latin typeface="Merriweather" pitchFamily="2" charset="77"/>
              </a:rPr>
            </a:br>
            <a:r>
              <a:rPr lang="en-US" dirty="0">
                <a:solidFill>
                  <a:srgbClr val="0F2044"/>
                </a:solidFill>
                <a:latin typeface="Merriweather" pitchFamily="2" charset="77"/>
              </a:rPr>
              <a:t>*</a:t>
            </a:r>
            <a:r>
              <a:rPr lang="en-US" sz="1400" b="1" dirty="0">
                <a:solidFill>
                  <a:srgbClr val="0F2044"/>
                </a:solidFill>
                <a:latin typeface="Merriweather" pitchFamily="2" charset="77"/>
                <a:sym typeface="Merriweather Regular"/>
              </a:rPr>
              <a:t>Carry Over</a:t>
            </a:r>
          </a:p>
          <a:p>
            <a:pPr>
              <a:spcBef>
                <a:spcPts val="0"/>
              </a:spcBef>
            </a:pPr>
            <a:br>
              <a:rPr lang="en-US" dirty="0">
                <a:solidFill>
                  <a:srgbClr val="0F2044"/>
                </a:solidFill>
                <a:latin typeface="Merriweather" pitchFamily="2" charset="77"/>
              </a:rPr>
            </a:br>
            <a:r>
              <a:rPr lang="en-US" dirty="0">
                <a:solidFill>
                  <a:srgbClr val="0F2044"/>
                </a:solidFill>
                <a:latin typeface="Merriweather" pitchFamily="2" charset="77"/>
              </a:rPr>
              <a:t>A unique feature of your plan is that you can carry over up to $680 to use during the following plan year.</a:t>
            </a:r>
          </a:p>
        </p:txBody>
      </p:sp>
      <p:sp>
        <p:nvSpPr>
          <p:cNvPr id="28" name="Google Shape;81;p16">
            <a:extLst>
              <a:ext uri="{FF2B5EF4-FFF2-40B4-BE49-F238E27FC236}">
                <a16:creationId xmlns:a16="http://schemas.microsoft.com/office/drawing/2014/main" id="{66D621A8-8E11-9D4B-A223-CCEFACB1469C}"/>
              </a:ext>
            </a:extLst>
          </p:cNvPr>
          <p:cNvSpPr txBox="1"/>
          <p:nvPr/>
        </p:nvSpPr>
        <p:spPr>
          <a:xfrm>
            <a:off x="90320" y="95252"/>
            <a:ext cx="4239063"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900">
                <a:solidFill>
                  <a:srgbClr val="2A2A2A"/>
                </a:solidFill>
                <a:latin typeface="Merriweather Sans Light"/>
                <a:ea typeface="Merriweather Sans Light"/>
                <a:cs typeface="Merriweather Sans Light"/>
                <a:sym typeface="Merriweather Sans Light"/>
              </a:defRPr>
            </a:lvl1pPr>
          </a:lstStyle>
          <a:p>
            <a:endParaRPr/>
          </a:p>
        </p:txBody>
      </p:sp>
      <p:pic>
        <p:nvPicPr>
          <p:cNvPr id="5" name="Graphic 4">
            <a:extLst>
              <a:ext uri="{FF2B5EF4-FFF2-40B4-BE49-F238E27FC236}">
                <a16:creationId xmlns:a16="http://schemas.microsoft.com/office/drawing/2014/main" id="{D4C4B083-D198-864B-99FE-E547FFD5E10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110309" y="6351291"/>
            <a:ext cx="228600" cy="228600"/>
          </a:xfrm>
          <a:prstGeom prst="rect">
            <a:avLst/>
          </a:prstGeom>
        </p:spPr>
      </p:pic>
      <p:sp>
        <p:nvSpPr>
          <p:cNvPr id="47" name="Google Shape;100;p18">
            <a:extLst>
              <a:ext uri="{FF2B5EF4-FFF2-40B4-BE49-F238E27FC236}">
                <a16:creationId xmlns:a16="http://schemas.microsoft.com/office/drawing/2014/main" id="{8CBCD2BE-6CAA-9B45-9945-2BE28ED2486E}"/>
              </a:ext>
            </a:extLst>
          </p:cNvPr>
          <p:cNvSpPr txBox="1"/>
          <p:nvPr/>
        </p:nvSpPr>
        <p:spPr>
          <a:xfrm>
            <a:off x="846512" y="2988324"/>
            <a:ext cx="3400217" cy="215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indent="6095">
              <a:lnSpc>
                <a:spcPct val="110000"/>
              </a:lnSpc>
              <a:spcBef>
                <a:spcPts val="900"/>
              </a:spcBef>
              <a:defRPr sz="1700">
                <a:solidFill>
                  <a:schemeClr val="accent1"/>
                </a:solidFill>
                <a:latin typeface="Merriweather Regular"/>
                <a:ea typeface="Merriweather Regular"/>
                <a:cs typeface="Merriweather Regular"/>
                <a:sym typeface="Merriweather Regular"/>
              </a:defRPr>
            </a:lvl1pPr>
          </a:lstStyle>
          <a:p>
            <a:pPr>
              <a:lnSpc>
                <a:spcPct val="100000"/>
              </a:lnSpc>
              <a:defRPr sz="1700">
                <a:solidFill>
                  <a:schemeClr val="accent1"/>
                </a:solidFill>
                <a:latin typeface="Merriweather Regular"/>
                <a:ea typeface="Merriweather Regular"/>
                <a:cs typeface="Merriweather Regular"/>
                <a:sym typeface="Merriweather Regular"/>
              </a:defRPr>
            </a:pPr>
            <a:r>
              <a:rPr lang="en-US" sz="1400" b="1">
                <a:solidFill>
                  <a:srgbClr val="0F2044"/>
                </a:solidFill>
                <a:latin typeface="Merriweather" pitchFamily="2" charset="77"/>
                <a:sym typeface="Poppins ExtraBold"/>
              </a:rPr>
              <a:t>Health FSA Eligible Expenses</a:t>
            </a:r>
            <a:endParaRPr lang="en-US" sz="1400" b="1">
              <a:solidFill>
                <a:srgbClr val="0F2044"/>
              </a:solidFill>
              <a:latin typeface="Merriweather" pitchFamily="2" charset="77"/>
              <a:sym typeface="Nunito Sans Regular"/>
            </a:endParaRPr>
          </a:p>
        </p:txBody>
      </p:sp>
      <p:pic>
        <p:nvPicPr>
          <p:cNvPr id="21" name="Picture 2" descr="Alerus Retirement and Benefits | Alerus">
            <a:extLst>
              <a:ext uri="{FF2B5EF4-FFF2-40B4-BE49-F238E27FC236}">
                <a16:creationId xmlns:a16="http://schemas.microsoft.com/office/drawing/2014/main" id="{3E63C8C6-2156-4C12-A1B3-2F9CBA0630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1046" y="497285"/>
            <a:ext cx="1848253" cy="322929"/>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81;p16">
            <a:extLst>
              <a:ext uri="{FF2B5EF4-FFF2-40B4-BE49-F238E27FC236}">
                <a16:creationId xmlns:a16="http://schemas.microsoft.com/office/drawing/2014/main" id="{EF679705-9FF8-40DF-B52D-ADA13C5E2898}"/>
              </a:ext>
            </a:extLst>
          </p:cNvPr>
          <p:cNvSpPr txBox="1"/>
          <p:nvPr/>
        </p:nvSpPr>
        <p:spPr>
          <a:xfrm>
            <a:off x="846512" y="5396418"/>
            <a:ext cx="5117527" cy="5939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171450" indent="-171450">
              <a:lnSpc>
                <a:spcPct val="120000"/>
              </a:lnSpc>
              <a:spcBef>
                <a:spcPts val="200"/>
              </a:spcBef>
              <a:buFont typeface="Arial" panose="020B0604020202020204" pitchFamily="34" charset="0"/>
              <a:buChar char="•"/>
              <a:defRPr sz="1300">
                <a:solidFill>
                  <a:srgbClr val="2A2A2A"/>
                </a:solidFill>
                <a:latin typeface="+mn-lt"/>
                <a:ea typeface="+mn-ea"/>
                <a:cs typeface="+mn-cs"/>
                <a:sym typeface="Arial"/>
              </a:defRPr>
            </a:pPr>
            <a:r>
              <a:rPr lang="en-US" sz="1050">
                <a:solidFill>
                  <a:srgbClr val="0F2044"/>
                </a:solidFill>
                <a:latin typeface="Merriweather Light" pitchFamily="2" charset="77"/>
                <a:ea typeface="+mn-ea"/>
                <a:cs typeface="+mn-cs"/>
                <a:sym typeface="Arial"/>
              </a:rPr>
              <a:t>Dental expenses: exams, cleanings, X-rays, and braces</a:t>
            </a:r>
          </a:p>
          <a:p>
            <a:pPr marL="171450" indent="-171450">
              <a:lnSpc>
                <a:spcPct val="120000"/>
              </a:lnSpc>
              <a:spcBef>
                <a:spcPts val="200"/>
              </a:spcBef>
              <a:buFont typeface="Arial" panose="020B0604020202020204" pitchFamily="34" charset="0"/>
              <a:buChar char="•"/>
              <a:defRPr sz="1300">
                <a:solidFill>
                  <a:srgbClr val="2A2A2A"/>
                </a:solidFill>
                <a:latin typeface="+mn-lt"/>
                <a:ea typeface="+mn-ea"/>
                <a:cs typeface="+mn-cs"/>
                <a:sym typeface="Arial"/>
              </a:defRPr>
            </a:pPr>
            <a:r>
              <a:rPr lang="en-US" sz="1050">
                <a:solidFill>
                  <a:srgbClr val="0F2044"/>
                </a:solidFill>
                <a:latin typeface="Merriweather Light" pitchFamily="2" charset="77"/>
                <a:ea typeface="+mn-ea"/>
                <a:cs typeface="+mn-cs"/>
                <a:sym typeface="Arial"/>
              </a:rPr>
              <a:t>Vision expenses: exams, contact lenses and supplies, eyeglasses, and laser eye surgery</a:t>
            </a:r>
          </a:p>
        </p:txBody>
      </p:sp>
      <p:sp>
        <p:nvSpPr>
          <p:cNvPr id="27" name="Google Shape;100;p18">
            <a:extLst>
              <a:ext uri="{FF2B5EF4-FFF2-40B4-BE49-F238E27FC236}">
                <a16:creationId xmlns:a16="http://schemas.microsoft.com/office/drawing/2014/main" id="{BA98E88B-B889-4E9F-AB68-FF13FD69977E}"/>
              </a:ext>
            </a:extLst>
          </p:cNvPr>
          <p:cNvSpPr txBox="1"/>
          <p:nvPr/>
        </p:nvSpPr>
        <p:spPr>
          <a:xfrm>
            <a:off x="846512" y="5079486"/>
            <a:ext cx="4320572" cy="215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indent="6095">
              <a:lnSpc>
                <a:spcPct val="110000"/>
              </a:lnSpc>
              <a:spcBef>
                <a:spcPts val="900"/>
              </a:spcBef>
              <a:defRPr sz="1700">
                <a:solidFill>
                  <a:schemeClr val="accent1"/>
                </a:solidFill>
                <a:latin typeface="Merriweather Regular"/>
                <a:ea typeface="Merriweather Regular"/>
                <a:cs typeface="Merriweather Regular"/>
                <a:sym typeface="Merriweather Regular"/>
              </a:defRPr>
            </a:lvl1pPr>
          </a:lstStyle>
          <a:p>
            <a:pPr>
              <a:lnSpc>
                <a:spcPct val="100000"/>
              </a:lnSpc>
              <a:defRPr sz="1700">
                <a:solidFill>
                  <a:schemeClr val="accent1"/>
                </a:solidFill>
                <a:latin typeface="Merriweather Regular"/>
                <a:ea typeface="Merriweather Regular"/>
                <a:cs typeface="Merriweather Regular"/>
                <a:sym typeface="Merriweather Regular"/>
              </a:defRPr>
            </a:pPr>
            <a:r>
              <a:rPr lang="en-US" sz="1400" b="1">
                <a:solidFill>
                  <a:srgbClr val="0F2044"/>
                </a:solidFill>
                <a:latin typeface="Merriweather" pitchFamily="2" charset="77"/>
                <a:sym typeface="Poppins ExtraBold"/>
              </a:rPr>
              <a:t>Limited Purpose FSA Eligible Expenses</a:t>
            </a:r>
            <a:endParaRPr lang="en-US" sz="1400" b="1">
              <a:solidFill>
                <a:srgbClr val="0F2044"/>
              </a:solidFill>
              <a:latin typeface="Merriweather" pitchFamily="2" charset="77"/>
              <a:sym typeface="Nunito Sans Regular"/>
            </a:endParaRPr>
          </a:p>
        </p:txBody>
      </p:sp>
      <p:sp>
        <p:nvSpPr>
          <p:cNvPr id="29" name="Google Shape;100;p18">
            <a:extLst>
              <a:ext uri="{FF2B5EF4-FFF2-40B4-BE49-F238E27FC236}">
                <a16:creationId xmlns:a16="http://schemas.microsoft.com/office/drawing/2014/main" id="{BE5D63E8-E03C-4AF5-ADCB-87848D324BA3}"/>
              </a:ext>
            </a:extLst>
          </p:cNvPr>
          <p:cNvSpPr txBox="1"/>
          <p:nvPr/>
        </p:nvSpPr>
        <p:spPr>
          <a:xfrm>
            <a:off x="6725546" y="3418485"/>
            <a:ext cx="2774396" cy="215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indent="6095" algn="ctr">
              <a:lnSpc>
                <a:spcPct val="110000"/>
              </a:lnSpc>
              <a:spcBef>
                <a:spcPts val="900"/>
              </a:spcBef>
              <a:defRPr sz="1700">
                <a:solidFill>
                  <a:srgbClr val="3E3E3E"/>
                </a:solidFill>
                <a:latin typeface="Merriweather Regular"/>
                <a:ea typeface="Merriweather Regular"/>
                <a:cs typeface="Merriweather Regular"/>
                <a:sym typeface="Merriweather Regular"/>
              </a:defRPr>
            </a:lvl1pPr>
          </a:lstStyle>
          <a:p>
            <a:pPr algn="l">
              <a:lnSpc>
                <a:spcPct val="100000"/>
              </a:lnSpc>
              <a:defRPr sz="1700">
                <a:solidFill>
                  <a:schemeClr val="accent1"/>
                </a:solidFill>
                <a:latin typeface="Merriweather Regular"/>
                <a:ea typeface="Merriweather Regular"/>
                <a:cs typeface="Merriweather Regular"/>
                <a:sym typeface="Merriweather Regular"/>
              </a:defRPr>
            </a:pPr>
            <a:r>
              <a:rPr lang="en-US" sz="1400" b="1">
                <a:solidFill>
                  <a:srgbClr val="0F2044"/>
                </a:solidFill>
                <a:latin typeface="Merriweather" pitchFamily="2" charset="77"/>
              </a:rPr>
              <a:t>Limited FSA</a:t>
            </a:r>
          </a:p>
        </p:txBody>
      </p:sp>
      <p:sp>
        <p:nvSpPr>
          <p:cNvPr id="30" name="TextBox 29">
            <a:extLst>
              <a:ext uri="{FF2B5EF4-FFF2-40B4-BE49-F238E27FC236}">
                <a16:creationId xmlns:a16="http://schemas.microsoft.com/office/drawing/2014/main" id="{65508520-9615-48A8-8500-F5F88EAD0CF3}"/>
              </a:ext>
            </a:extLst>
          </p:cNvPr>
          <p:cNvSpPr txBox="1"/>
          <p:nvPr/>
        </p:nvSpPr>
        <p:spPr>
          <a:xfrm>
            <a:off x="6725546" y="3691167"/>
            <a:ext cx="2469864" cy="1946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spcBef>
                <a:spcPts val="0"/>
              </a:spcBef>
            </a:pPr>
            <a:r>
              <a:rPr lang="en-US" b="1" dirty="0">
                <a:solidFill>
                  <a:srgbClr val="0F2044"/>
                </a:solidFill>
                <a:latin typeface="Merriweather" pitchFamily="2" charset="77"/>
              </a:rPr>
              <a:t>Election Maximum: </a:t>
            </a:r>
            <a:r>
              <a:rPr lang="en-US" dirty="0">
                <a:solidFill>
                  <a:srgbClr val="0F2044"/>
                </a:solidFill>
                <a:latin typeface="Merriweather" pitchFamily="2" charset="77"/>
              </a:rPr>
              <a:t>$ 3,400</a:t>
            </a:r>
          </a:p>
        </p:txBody>
      </p:sp>
      <p:sp>
        <p:nvSpPr>
          <p:cNvPr id="31" name="TextBox 30">
            <a:extLst>
              <a:ext uri="{FF2B5EF4-FFF2-40B4-BE49-F238E27FC236}">
                <a16:creationId xmlns:a16="http://schemas.microsoft.com/office/drawing/2014/main" id="{344B45F4-EABA-4C50-9344-3ED6CB36ED27}"/>
              </a:ext>
            </a:extLst>
          </p:cNvPr>
          <p:cNvSpPr txBox="1"/>
          <p:nvPr/>
        </p:nvSpPr>
        <p:spPr>
          <a:xfrm>
            <a:off x="6559627" y="2040069"/>
            <a:ext cx="2940315" cy="6665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0F2044"/>
                </a:solidFill>
                <a:latin typeface="Merriweather" pitchFamily="2" charset="77"/>
              </a:rPr>
              <a:t>If you are enrolled in the HSA plan, you are only eligible to enroll in the Limited Purpose FSA. </a:t>
            </a:r>
            <a:endParaRPr lang="en-US">
              <a:solidFill>
                <a:srgbClr val="0F2044"/>
              </a:solidFill>
            </a:endParaRPr>
          </a:p>
        </p:txBody>
      </p:sp>
      <p:sp>
        <p:nvSpPr>
          <p:cNvPr id="3" name="TextBox 2">
            <a:extLst>
              <a:ext uri="{FF2B5EF4-FFF2-40B4-BE49-F238E27FC236}">
                <a16:creationId xmlns:a16="http://schemas.microsoft.com/office/drawing/2014/main" id="{D84C32B9-360E-DB54-56F8-8B0FD21C9996}"/>
              </a:ext>
            </a:extLst>
          </p:cNvPr>
          <p:cNvSpPr txBox="1"/>
          <p:nvPr/>
        </p:nvSpPr>
        <p:spPr>
          <a:xfrm>
            <a:off x="6677016" y="5259126"/>
            <a:ext cx="2883354" cy="12146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n-US" sz="1100">
                <a:solidFill>
                  <a:srgbClr val="0F2044"/>
                </a:solidFill>
                <a:latin typeface="Merriweather Sans Light" pitchFamily="2" charset="77"/>
                <a:ea typeface="+mn-ea"/>
                <a:cs typeface="+mn-cs"/>
                <a:sym typeface="Arial"/>
              </a:rPr>
              <a:t>With a FSA, you are eligible to use your full election amount right away, no accrual period necessary.</a:t>
            </a:r>
          </a:p>
          <a:p>
            <a:pPr marL="0" marR="0" indent="0" algn="l" defTabSz="1381760" rtl="0" fontAlgn="auto" latinLnBrk="0" hangingPunct="0">
              <a:lnSpc>
                <a:spcPct val="115000"/>
              </a:lnSpc>
              <a:spcBef>
                <a:spcPts val="1700"/>
              </a:spcBef>
              <a:spcAft>
                <a:spcPts val="0"/>
              </a:spcAft>
              <a:buClrTx/>
              <a:buSzTx/>
              <a:buFontTx/>
              <a:buNone/>
              <a:tabLst/>
            </a:pPr>
            <a:endParaRPr kumimoji="0" lang="en-US" sz="1100" b="0" i="0" u="none" strike="noStrike" cap="none" spc="0" normalizeH="0" baseline="0">
              <a:ln>
                <a:noFill/>
              </a:ln>
              <a:solidFill>
                <a:srgbClr val="FFFFFF"/>
              </a:solidFill>
              <a:effectLst/>
              <a:uFillTx/>
              <a:latin typeface="Poppins ExtraBold"/>
              <a:ea typeface="Poppins ExtraBold"/>
              <a:cs typeface="Poppins ExtraBold"/>
              <a:sym typeface="Poppins ExtraBold"/>
            </a:endParaRPr>
          </a:p>
        </p:txBody>
      </p:sp>
      <p:sp>
        <p:nvSpPr>
          <p:cNvPr id="4" name="Google Shape;66;p14">
            <a:extLst>
              <a:ext uri="{FF2B5EF4-FFF2-40B4-BE49-F238E27FC236}">
                <a16:creationId xmlns:a16="http://schemas.microsoft.com/office/drawing/2014/main" id="{C611EE09-FC94-44BA-B298-7022F9F596A1}"/>
              </a:ext>
            </a:extLst>
          </p:cNvPr>
          <p:cNvSpPr txBox="1"/>
          <p:nvPr/>
        </p:nvSpPr>
        <p:spPr>
          <a:xfrm>
            <a:off x="838199" y="7539934"/>
            <a:ext cx="8801101" cy="2058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600">
                <a:solidFill>
                  <a:srgbClr val="4D4D4D"/>
                </a:solidFill>
                <a:latin typeface="+mn-lt"/>
                <a:ea typeface="+mn-ea"/>
                <a:cs typeface="+mn-cs"/>
                <a:sym typeface="Arial"/>
              </a:defRPr>
            </a:lvl1pPr>
          </a:lstStyle>
          <a:p>
            <a:pPr algn="ctr"/>
            <a:r>
              <a:rPr>
                <a:latin typeface="Merriweather Sans Light" pitchFamily="2" charset="77"/>
              </a:rPr>
              <a:t>This Guide is only a summary provided for your information. If there is a discrepancy between this Guide and the contract/certificates used for clarification of coverage/rates; the contract/certificates are deemed correct. Icario  reserves the right to changed, amend, terminate or otherwise alter any benefit described in this Guide at any time.</a:t>
            </a:r>
          </a:p>
        </p:txBody>
      </p:sp>
    </p:spTree>
    <p:extLst>
      <p:ext uri="{BB962C8B-B14F-4D97-AF65-F5344CB8AC3E}">
        <p14:creationId xmlns:p14="http://schemas.microsoft.com/office/powerpoint/2010/main" val="424587975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Google Shape;97;p16">
            <a:extLst>
              <a:ext uri="{FF2B5EF4-FFF2-40B4-BE49-F238E27FC236}">
                <a16:creationId xmlns:a16="http://schemas.microsoft.com/office/drawing/2014/main" id="{D3199144-717E-554E-92BF-FBBAB3CB18BF}"/>
              </a:ext>
            </a:extLst>
          </p:cNvPr>
          <p:cNvSpPr/>
          <p:nvPr/>
        </p:nvSpPr>
        <p:spPr>
          <a:xfrm>
            <a:off x="6497025" y="1417927"/>
            <a:ext cx="3142274" cy="3411768"/>
          </a:xfrm>
          <a:prstGeom prst="roundRect">
            <a:avLst>
              <a:gd name="adj" fmla="val 1878"/>
            </a:avLst>
          </a:prstGeom>
          <a:solidFill>
            <a:srgbClr val="F3F4F6"/>
          </a:solidFill>
          <a:ln>
            <a:noFill/>
          </a:ln>
        </p:spPr>
        <p:txBody>
          <a:bodyPr spcFirstLastPara="1" wrap="square" lIns="101575" tIns="101575" rIns="101575" bIns="101575" anchor="ctr" anchorCtr="0">
            <a:noAutofit/>
          </a:bodyPr>
          <a:lstStyle/>
          <a:p>
            <a:pPr marL="0" lvl="0" indent="0" algn="l" rtl="0">
              <a:spcBef>
                <a:spcPts val="0"/>
              </a:spcBef>
              <a:spcAft>
                <a:spcPts val="0"/>
              </a:spcAft>
              <a:buNone/>
            </a:pPr>
            <a:endParaRPr/>
          </a:p>
        </p:txBody>
      </p:sp>
      <p:sp>
        <p:nvSpPr>
          <p:cNvPr id="26" name="Google Shape;139;p18">
            <a:extLst>
              <a:ext uri="{FF2B5EF4-FFF2-40B4-BE49-F238E27FC236}">
                <a16:creationId xmlns:a16="http://schemas.microsoft.com/office/drawing/2014/main" id="{F40A32C8-1915-294A-AACF-E8F88A43633D}"/>
              </a:ext>
            </a:extLst>
          </p:cNvPr>
          <p:cNvSpPr/>
          <p:nvPr/>
        </p:nvSpPr>
        <p:spPr>
          <a:xfrm>
            <a:off x="838199" y="5683897"/>
            <a:ext cx="8792787" cy="915399"/>
          </a:xfrm>
          <a:prstGeom prst="roundRect">
            <a:avLst>
              <a:gd name="adj" fmla="val 6161"/>
            </a:avLst>
          </a:prstGeom>
          <a:solidFill>
            <a:schemeClr val="lt1"/>
          </a:solidFill>
          <a:ln>
            <a:noFill/>
          </a:ln>
          <a:effectLst>
            <a:outerShdw blurRad="100013" dist="19050" dir="5400000" algn="bl" rotWithShape="0">
              <a:srgbClr val="000000">
                <a:alpha val="20000"/>
              </a:srgbClr>
            </a:outerShdw>
          </a:effectLst>
        </p:spPr>
        <p:txBody>
          <a:bodyPr spcFirstLastPara="1" wrap="square" lIns="101575" tIns="101575" rIns="101575" bIns="101575" anchor="ctr" anchorCtr="0">
            <a:noAutofit/>
          </a:bodyPr>
          <a:lstStyle/>
          <a:p>
            <a:pPr marL="0" lvl="0" indent="0" algn="l" rtl="0">
              <a:spcBef>
                <a:spcPts val="0"/>
              </a:spcBef>
              <a:spcAft>
                <a:spcPts val="0"/>
              </a:spcAft>
              <a:buNone/>
            </a:pPr>
            <a:endParaRPr/>
          </a:p>
        </p:txBody>
      </p:sp>
      <p:sp>
        <p:nvSpPr>
          <p:cNvPr id="480" name="Google Shape;98;p18"/>
          <p:cNvSpPr txBox="1">
            <a:spLocks noGrp="1"/>
          </p:cNvSpPr>
          <p:nvPr>
            <p:ph type="title" idx="4294967295"/>
          </p:nvPr>
        </p:nvSpPr>
        <p:spPr>
          <a:xfrm>
            <a:off x="846513" y="449994"/>
            <a:ext cx="4786595" cy="528616"/>
          </a:xfrm>
          <a:prstGeom prst="rect">
            <a:avLst/>
          </a:prstGeom>
        </p:spPr>
        <p:txBody>
          <a:bodyPr lIns="0" tIns="0" rIns="0" bIns="0" anchor="t">
            <a:normAutofit/>
          </a:bodyPr>
          <a:lstStyle>
            <a:lvl1pPr defTabSz="1271219">
              <a:defRPr sz="2484">
                <a:solidFill>
                  <a:srgbClr val="0F2044"/>
                </a:solidFill>
                <a:latin typeface="Merriweather Bold"/>
                <a:ea typeface="Merriweather Bold"/>
                <a:cs typeface="Merriweather Bold"/>
                <a:sym typeface="Merriweather Bold"/>
              </a:defRPr>
            </a:lvl1pPr>
          </a:lstStyle>
          <a:p>
            <a:r>
              <a:rPr lang="en-US" sz="2700"/>
              <a:t>Dependent Care FSA</a:t>
            </a:r>
            <a:endParaRPr/>
          </a:p>
        </p:txBody>
      </p:sp>
      <p:sp>
        <p:nvSpPr>
          <p:cNvPr id="484" name="Google Shape;88;p17"/>
          <p:cNvSpPr txBox="1"/>
          <p:nvPr/>
        </p:nvSpPr>
        <p:spPr>
          <a:xfrm>
            <a:off x="846513" y="851361"/>
            <a:ext cx="5650512"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lnSpc>
                <a:spcPct val="100000"/>
              </a:lnSpc>
              <a:spcBef>
                <a:spcPts val="0"/>
              </a:spcBef>
              <a:defRPr sz="1800">
                <a:solidFill>
                  <a:srgbClr val="6F798F"/>
                </a:solidFill>
                <a:latin typeface="Merriweather Bold"/>
                <a:ea typeface="Merriweather Bold"/>
                <a:cs typeface="Merriweather Bold"/>
                <a:sym typeface="Merriweather Bold"/>
              </a:defRPr>
            </a:lvl1pPr>
          </a:lstStyle>
          <a:p>
            <a:r>
              <a:rPr lang="en-US"/>
              <a:t>Overview &amp; Details</a:t>
            </a:r>
            <a:endParaRPr/>
          </a:p>
        </p:txBody>
      </p:sp>
      <p:sp>
        <p:nvSpPr>
          <p:cNvPr id="485" name="Google Shape;81;p16"/>
          <p:cNvSpPr txBox="1"/>
          <p:nvPr/>
        </p:nvSpPr>
        <p:spPr>
          <a:xfrm>
            <a:off x="846513" y="1409700"/>
            <a:ext cx="5312550" cy="18753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indent="6095">
              <a:lnSpc>
                <a:spcPct val="120000"/>
              </a:lnSpc>
              <a:spcBef>
                <a:spcPts val="200"/>
              </a:spcBef>
              <a:defRPr sz="1300">
                <a:solidFill>
                  <a:srgbClr val="2A2A2A"/>
                </a:solidFill>
                <a:latin typeface="+mn-lt"/>
                <a:ea typeface="+mn-ea"/>
                <a:cs typeface="+mn-cs"/>
                <a:sym typeface="Arial"/>
              </a:defRPr>
            </a:lvl1pPr>
          </a:lstStyle>
          <a:p>
            <a:pPr>
              <a:defRPr sz="1300">
                <a:solidFill>
                  <a:srgbClr val="2A2A2A"/>
                </a:solidFill>
                <a:latin typeface="+mn-lt"/>
                <a:ea typeface="+mn-ea"/>
                <a:cs typeface="+mn-cs"/>
                <a:sym typeface="Arial"/>
              </a:defRPr>
            </a:pPr>
            <a:r>
              <a:rPr lang="en-US" sz="1050">
                <a:solidFill>
                  <a:srgbClr val="0F2044"/>
                </a:solidFill>
                <a:latin typeface="Merriweather Sans Light" pitchFamily="2" charset="77"/>
              </a:rPr>
              <a:t>The dependent care flexible spending account allows employees to pay for work-related child or dependent care expenses with pre-tax dollars for children under age 13 and/or older dependents who are incapable of self-care.  By contributing </a:t>
            </a:r>
            <a:r>
              <a:rPr lang="en-US" sz="1050">
                <a:solidFill>
                  <a:srgbClr val="0F2044"/>
                </a:solidFill>
                <a:latin typeface="Merriweather Sans Light" pitchFamily="2" charset="77"/>
                <a:ea typeface="+mn-ea"/>
                <a:cs typeface="+mn-cs"/>
                <a:sym typeface="Arial"/>
              </a:rPr>
              <a:t>pre-tax dollars to your Dep Care FSA, you pay fewer taxes and increase your take-home pay through your tax savings. You save money on eligible expenses that you are paying for out of pocket.</a:t>
            </a:r>
          </a:p>
          <a:p>
            <a:pPr>
              <a:defRPr sz="1300">
                <a:solidFill>
                  <a:srgbClr val="2A2A2A"/>
                </a:solidFill>
                <a:latin typeface="+mn-lt"/>
                <a:ea typeface="+mn-ea"/>
                <a:cs typeface="+mn-cs"/>
                <a:sym typeface="Arial"/>
              </a:defRPr>
            </a:pPr>
            <a:endParaRPr lang="en-US" sz="500">
              <a:solidFill>
                <a:srgbClr val="0F2044"/>
              </a:solidFill>
              <a:latin typeface="Merriweather Sans Light" pitchFamily="2" charset="77"/>
            </a:endParaRPr>
          </a:p>
          <a:p>
            <a:pPr>
              <a:defRPr sz="1300">
                <a:solidFill>
                  <a:srgbClr val="2A2A2A"/>
                </a:solidFill>
                <a:latin typeface="+mn-lt"/>
                <a:ea typeface="+mn-ea"/>
                <a:cs typeface="+mn-cs"/>
                <a:sym typeface="Arial"/>
              </a:defRPr>
            </a:pPr>
            <a:r>
              <a:rPr lang="en-US" sz="1050">
                <a:solidFill>
                  <a:srgbClr val="0F2044"/>
                </a:solidFill>
                <a:latin typeface="Merriweather Sans Light" pitchFamily="2" charset="77"/>
              </a:rPr>
              <a:t>As a reminder, Dependent Care FSAs are use it or lose it accounts. Unlike HSAs, money in your Dependent Care FSA at the end of the year will not carry over to the next year. Therefore, it's important to not over-fund your Dependent Care FSA.</a:t>
            </a:r>
            <a:endParaRPr lang="en-US" sz="1000">
              <a:solidFill>
                <a:srgbClr val="0F2044"/>
              </a:solidFill>
              <a:latin typeface="Merriweather Sans Light" pitchFamily="2" charset="77"/>
            </a:endParaRPr>
          </a:p>
        </p:txBody>
      </p:sp>
      <p:sp>
        <p:nvSpPr>
          <p:cNvPr id="492" name="Google Shape;100;p18"/>
          <p:cNvSpPr txBox="1"/>
          <p:nvPr/>
        </p:nvSpPr>
        <p:spPr>
          <a:xfrm>
            <a:off x="1110309" y="6225880"/>
            <a:ext cx="2195561" cy="2154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indent="6095" algn="ctr">
              <a:lnSpc>
                <a:spcPct val="110000"/>
              </a:lnSpc>
              <a:spcBef>
                <a:spcPts val="900"/>
              </a:spcBef>
              <a:defRPr sz="1700">
                <a:solidFill>
                  <a:schemeClr val="accent1"/>
                </a:solidFill>
                <a:latin typeface="Merriweather Regular"/>
                <a:ea typeface="Merriweather Regular"/>
                <a:cs typeface="Merriweather Regular"/>
                <a:sym typeface="Merriweather Regular"/>
              </a:defRPr>
            </a:lvl1pPr>
          </a:lstStyle>
          <a:p>
            <a:pPr algn="l">
              <a:lnSpc>
                <a:spcPct val="100000"/>
              </a:lnSpc>
              <a:defRPr sz="1700">
                <a:solidFill>
                  <a:schemeClr val="accent1"/>
                </a:solidFill>
                <a:latin typeface="Merriweather Regular"/>
                <a:ea typeface="Merriweather Regular"/>
                <a:cs typeface="Merriweather Regular"/>
                <a:sym typeface="Merriweather Regular"/>
              </a:defRPr>
            </a:pPr>
            <a:r>
              <a:rPr lang="en-US" sz="1400" b="1">
                <a:solidFill>
                  <a:srgbClr val="0F2044"/>
                </a:solidFill>
                <a:latin typeface="Merriweather" pitchFamily="2" charset="77"/>
                <a:sym typeface="Poppins ExtraBold"/>
              </a:rPr>
              <a:t>Using your plan dollars</a:t>
            </a:r>
            <a:endParaRPr sz="1400" b="1">
              <a:solidFill>
                <a:srgbClr val="0F2044"/>
              </a:solidFill>
              <a:latin typeface="Merriweather" pitchFamily="2" charset="77"/>
              <a:sym typeface="Poppins ExtraBold"/>
            </a:endParaRPr>
          </a:p>
        </p:txBody>
      </p:sp>
      <p:sp>
        <p:nvSpPr>
          <p:cNvPr id="494" name="Google Shape;81;p16"/>
          <p:cNvSpPr txBox="1"/>
          <p:nvPr/>
        </p:nvSpPr>
        <p:spPr>
          <a:xfrm>
            <a:off x="6816985" y="2095689"/>
            <a:ext cx="2774397" cy="22352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p>
            <a:pPr indent="6095">
              <a:lnSpc>
                <a:spcPct val="120000"/>
              </a:lnSpc>
              <a:spcBef>
                <a:spcPts val="200"/>
              </a:spcBef>
              <a:defRPr sz="1300" b="1">
                <a:solidFill>
                  <a:srgbClr val="2A2A2A"/>
                </a:solidFill>
                <a:latin typeface="+mn-lt"/>
                <a:ea typeface="+mn-ea"/>
                <a:cs typeface="+mn-cs"/>
                <a:sym typeface="Arial"/>
              </a:defRPr>
            </a:pPr>
            <a:endParaRPr lang="en-US">
              <a:latin typeface="Merriweather Light" pitchFamily="2" charset="77"/>
            </a:endParaRPr>
          </a:p>
        </p:txBody>
      </p:sp>
      <p:sp>
        <p:nvSpPr>
          <p:cNvPr id="23" name="Google Shape;71;p14">
            <a:extLst>
              <a:ext uri="{FF2B5EF4-FFF2-40B4-BE49-F238E27FC236}">
                <a16:creationId xmlns:a16="http://schemas.microsoft.com/office/drawing/2014/main" id="{8B3946DD-A559-A342-8098-FE2261A90B16}"/>
              </a:ext>
            </a:extLst>
          </p:cNvPr>
          <p:cNvSpPr/>
          <p:nvPr/>
        </p:nvSpPr>
        <p:spPr>
          <a:xfrm>
            <a:off x="0" y="508955"/>
            <a:ext cx="508800" cy="91440"/>
          </a:xfrm>
          <a:prstGeom prst="rect">
            <a:avLst/>
          </a:prstGeom>
          <a:solidFill>
            <a:schemeClr val="accent4"/>
          </a:solidFill>
          <a:ln w="12700">
            <a:miter lim="400000"/>
          </a:ln>
        </p:spPr>
        <p:txBody>
          <a:bodyPr lIns="0" tIns="0" rIns="0" bIns="0" anchor="ctr"/>
          <a:lstStyle/>
          <a:p>
            <a:pPr>
              <a:spcBef>
                <a:spcPts val="0"/>
              </a:spcBef>
              <a:defRPr sz="1600">
                <a:solidFill>
                  <a:srgbClr val="E2A74A"/>
                </a:solidFill>
                <a:latin typeface="Merriweather Sans Light"/>
                <a:ea typeface="Merriweather Sans Light"/>
                <a:cs typeface="Merriweather Sans Light"/>
                <a:sym typeface="Merriweather Sans Light"/>
              </a:defRPr>
            </a:pPr>
            <a:endParaRPr/>
          </a:p>
        </p:txBody>
      </p:sp>
      <p:sp>
        <p:nvSpPr>
          <p:cNvPr id="24" name="Google Shape;66;p14">
            <a:extLst>
              <a:ext uri="{FF2B5EF4-FFF2-40B4-BE49-F238E27FC236}">
                <a16:creationId xmlns:a16="http://schemas.microsoft.com/office/drawing/2014/main" id="{893870E7-19BA-184E-9675-ED2CFAA0DD35}"/>
              </a:ext>
            </a:extLst>
          </p:cNvPr>
          <p:cNvSpPr txBox="1"/>
          <p:nvPr/>
        </p:nvSpPr>
        <p:spPr>
          <a:xfrm>
            <a:off x="838199" y="7359873"/>
            <a:ext cx="4623261" cy="14952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900">
                <a:solidFill>
                  <a:srgbClr val="0F2044"/>
                </a:solidFill>
                <a:latin typeface="Merriweather Sans Light"/>
                <a:ea typeface="Merriweather Sans Light"/>
                <a:cs typeface="Merriweather Sans Light"/>
                <a:sym typeface="Merriweather Sans Light"/>
              </a:defRPr>
            </a:lvl1pPr>
          </a:lstStyle>
          <a:p>
            <a:r>
              <a:t>Icario  Benefits Guide</a:t>
            </a:r>
          </a:p>
        </p:txBody>
      </p:sp>
      <p:sp>
        <p:nvSpPr>
          <p:cNvPr id="25" name="Google Shape;89;p17">
            <a:extLst>
              <a:ext uri="{FF2B5EF4-FFF2-40B4-BE49-F238E27FC236}">
                <a16:creationId xmlns:a16="http://schemas.microsoft.com/office/drawing/2014/main" id="{A287247B-2215-4E47-9E80-246D49A07766}"/>
              </a:ext>
            </a:extLst>
          </p:cNvPr>
          <p:cNvSpPr txBox="1">
            <a:spLocks/>
          </p:cNvSpPr>
          <p:nvPr/>
        </p:nvSpPr>
        <p:spPr>
          <a:xfrm>
            <a:off x="9220201" y="7359873"/>
            <a:ext cx="419099" cy="14952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12</a:t>
            </a:fld>
            <a:endParaRPr lang="en-US">
              <a:latin typeface="Merriweather Sans Light" pitchFamily="2" charset="77"/>
            </a:endParaRPr>
          </a:p>
        </p:txBody>
      </p:sp>
      <p:sp>
        <p:nvSpPr>
          <p:cNvPr id="2" name="TextBox 1">
            <a:extLst>
              <a:ext uri="{FF2B5EF4-FFF2-40B4-BE49-F238E27FC236}">
                <a16:creationId xmlns:a16="http://schemas.microsoft.com/office/drawing/2014/main" id="{772BEBA7-1BB5-CB4E-8947-6611FC2DFFF3}"/>
              </a:ext>
            </a:extLst>
          </p:cNvPr>
          <p:cNvSpPr txBox="1"/>
          <p:nvPr/>
        </p:nvSpPr>
        <p:spPr>
          <a:xfrm>
            <a:off x="4710844" y="6107526"/>
            <a:ext cx="4778824" cy="4134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indent="6095">
              <a:lnSpc>
                <a:spcPct val="120000"/>
              </a:lnSpc>
              <a:spcBef>
                <a:spcPts val="200"/>
              </a:spcBef>
              <a:defRPr sz="1300">
                <a:solidFill>
                  <a:srgbClr val="2A2A2A"/>
                </a:solidFill>
                <a:latin typeface="+mn-lt"/>
                <a:ea typeface="+mn-ea"/>
                <a:cs typeface="+mn-cs"/>
                <a:sym typeface="Arial"/>
              </a:defRPr>
            </a:pPr>
            <a:r>
              <a:rPr lang="en-US" sz="1050" dirty="0">
                <a:solidFill>
                  <a:srgbClr val="0F2044"/>
                </a:solidFill>
                <a:latin typeface="Merriweather Sans Light" pitchFamily="2" charset="77"/>
                <a:ea typeface="+mn-ea"/>
                <a:cs typeface="+mn-cs"/>
                <a:sym typeface="Arial"/>
              </a:rPr>
              <a:t>The Flexible Spending plan runs January 1st, 2026 – December 31st, 2026. </a:t>
            </a:r>
            <a:br>
              <a:rPr lang="en-US" sz="1050" dirty="0">
                <a:solidFill>
                  <a:srgbClr val="0F2044"/>
                </a:solidFill>
                <a:latin typeface="Merriweather Sans Light" pitchFamily="2" charset="77"/>
                <a:ea typeface="+mn-ea"/>
                <a:cs typeface="+mn-cs"/>
                <a:sym typeface="Arial"/>
              </a:rPr>
            </a:br>
            <a:r>
              <a:rPr lang="en-US" sz="1050" dirty="0">
                <a:solidFill>
                  <a:srgbClr val="0F2044"/>
                </a:solidFill>
                <a:latin typeface="Merriweather Sans Light" pitchFamily="2" charset="77"/>
                <a:ea typeface="+mn-ea"/>
                <a:cs typeface="+mn-cs"/>
                <a:sym typeface="Arial"/>
              </a:rPr>
              <a:t>Funds not claimed by March 1st, 2027 will be lost per IRS rules.</a:t>
            </a:r>
          </a:p>
        </p:txBody>
      </p:sp>
      <p:pic>
        <p:nvPicPr>
          <p:cNvPr id="12" name="Graphic 11">
            <a:extLst>
              <a:ext uri="{FF2B5EF4-FFF2-40B4-BE49-F238E27FC236}">
                <a16:creationId xmlns:a16="http://schemas.microsoft.com/office/drawing/2014/main" id="{DEA8648C-7332-B343-852B-4D189B76166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5546" y="1630803"/>
            <a:ext cx="286526" cy="274320"/>
          </a:xfrm>
          <a:prstGeom prst="rect">
            <a:avLst/>
          </a:prstGeom>
        </p:spPr>
      </p:pic>
      <p:sp>
        <p:nvSpPr>
          <p:cNvPr id="29" name="Google Shape;100;p18">
            <a:extLst>
              <a:ext uri="{FF2B5EF4-FFF2-40B4-BE49-F238E27FC236}">
                <a16:creationId xmlns:a16="http://schemas.microsoft.com/office/drawing/2014/main" id="{1C84C752-9B81-DA45-9EEE-39E5F94F9DD9}"/>
              </a:ext>
            </a:extLst>
          </p:cNvPr>
          <p:cNvSpPr txBox="1"/>
          <p:nvPr/>
        </p:nvSpPr>
        <p:spPr>
          <a:xfrm>
            <a:off x="6725547" y="2163486"/>
            <a:ext cx="2774396" cy="2154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indent="6095" algn="ctr">
              <a:lnSpc>
                <a:spcPct val="110000"/>
              </a:lnSpc>
              <a:spcBef>
                <a:spcPts val="900"/>
              </a:spcBef>
              <a:defRPr sz="1700">
                <a:solidFill>
                  <a:srgbClr val="3E3E3E"/>
                </a:solidFill>
                <a:latin typeface="Merriweather Regular"/>
                <a:ea typeface="Merriweather Regular"/>
                <a:cs typeface="Merriweather Regular"/>
                <a:sym typeface="Merriweather Regular"/>
              </a:defRPr>
            </a:lvl1pPr>
          </a:lstStyle>
          <a:p>
            <a:pPr algn="l">
              <a:lnSpc>
                <a:spcPct val="100000"/>
              </a:lnSpc>
              <a:defRPr sz="1700">
                <a:solidFill>
                  <a:schemeClr val="accent1"/>
                </a:solidFill>
                <a:latin typeface="Merriweather Regular"/>
                <a:ea typeface="Merriweather Regular"/>
                <a:cs typeface="Merriweather Regular"/>
                <a:sym typeface="Merriweather Regular"/>
              </a:defRPr>
            </a:pPr>
            <a:r>
              <a:rPr lang="en-US" sz="1400" b="1">
                <a:solidFill>
                  <a:srgbClr val="0F2044"/>
                </a:solidFill>
                <a:latin typeface="Merriweather" pitchFamily="2" charset="77"/>
              </a:rPr>
              <a:t>Dependent Care FSA</a:t>
            </a:r>
          </a:p>
        </p:txBody>
      </p:sp>
      <p:sp>
        <p:nvSpPr>
          <p:cNvPr id="30" name="TextBox 29">
            <a:extLst>
              <a:ext uri="{FF2B5EF4-FFF2-40B4-BE49-F238E27FC236}">
                <a16:creationId xmlns:a16="http://schemas.microsoft.com/office/drawing/2014/main" id="{1BFD7D90-EA04-E348-9D09-481AE63E3828}"/>
              </a:ext>
            </a:extLst>
          </p:cNvPr>
          <p:cNvSpPr txBox="1"/>
          <p:nvPr/>
        </p:nvSpPr>
        <p:spPr>
          <a:xfrm>
            <a:off x="6725546" y="2564550"/>
            <a:ext cx="2774396" cy="3893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spcBef>
                <a:spcPts val="0"/>
              </a:spcBef>
            </a:pPr>
            <a:r>
              <a:rPr lang="en-US" b="1" dirty="0">
                <a:solidFill>
                  <a:srgbClr val="0F2044"/>
                </a:solidFill>
                <a:latin typeface="Merriweather" pitchFamily="2" charset="77"/>
              </a:rPr>
              <a:t>Election Maximum: </a:t>
            </a:r>
            <a:r>
              <a:rPr lang="en-US" dirty="0">
                <a:solidFill>
                  <a:srgbClr val="0F2044"/>
                </a:solidFill>
                <a:latin typeface="Merriweather" pitchFamily="2" charset="77"/>
              </a:rPr>
              <a:t>$7,500  </a:t>
            </a:r>
          </a:p>
          <a:p>
            <a:pPr>
              <a:spcBef>
                <a:spcPts val="0"/>
              </a:spcBef>
            </a:pPr>
            <a:r>
              <a:rPr lang="en-US" dirty="0">
                <a:solidFill>
                  <a:srgbClr val="0F2044"/>
                </a:solidFill>
                <a:latin typeface="Merriweather" pitchFamily="2" charset="77"/>
              </a:rPr>
              <a:t>($3,750 if married, filing separately)</a:t>
            </a:r>
          </a:p>
        </p:txBody>
      </p:sp>
      <p:pic>
        <p:nvPicPr>
          <p:cNvPr id="5" name="Graphic 4">
            <a:extLst>
              <a:ext uri="{FF2B5EF4-FFF2-40B4-BE49-F238E27FC236}">
                <a16:creationId xmlns:a16="http://schemas.microsoft.com/office/drawing/2014/main" id="{D4C4B083-D198-864B-99FE-E547FFD5E10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110309" y="5839308"/>
            <a:ext cx="228600" cy="228600"/>
          </a:xfrm>
          <a:prstGeom prst="rect">
            <a:avLst/>
          </a:prstGeom>
        </p:spPr>
      </p:pic>
      <p:sp>
        <p:nvSpPr>
          <p:cNvPr id="48" name="Google Shape;100;p18">
            <a:extLst>
              <a:ext uri="{FF2B5EF4-FFF2-40B4-BE49-F238E27FC236}">
                <a16:creationId xmlns:a16="http://schemas.microsoft.com/office/drawing/2014/main" id="{D26E363B-DB8C-564A-9438-2EF42704EE78}"/>
              </a:ext>
            </a:extLst>
          </p:cNvPr>
          <p:cNvSpPr txBox="1"/>
          <p:nvPr/>
        </p:nvSpPr>
        <p:spPr>
          <a:xfrm>
            <a:off x="846513" y="3404885"/>
            <a:ext cx="4475885" cy="2154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indent="6095">
              <a:lnSpc>
                <a:spcPct val="110000"/>
              </a:lnSpc>
              <a:spcBef>
                <a:spcPts val="900"/>
              </a:spcBef>
              <a:defRPr sz="1700">
                <a:solidFill>
                  <a:schemeClr val="accent1"/>
                </a:solidFill>
                <a:latin typeface="Merriweather Regular"/>
                <a:ea typeface="Merriweather Regular"/>
                <a:cs typeface="Merriweather Regular"/>
                <a:sym typeface="Merriweather Regular"/>
              </a:defRPr>
            </a:lvl1pPr>
          </a:lstStyle>
          <a:p>
            <a:pPr>
              <a:lnSpc>
                <a:spcPct val="100000"/>
              </a:lnSpc>
              <a:defRPr sz="1700">
                <a:solidFill>
                  <a:schemeClr val="accent1"/>
                </a:solidFill>
                <a:latin typeface="Merriweather Regular"/>
                <a:ea typeface="Merriweather Regular"/>
                <a:cs typeface="Merriweather Regular"/>
                <a:sym typeface="Merriweather Regular"/>
              </a:defRPr>
            </a:pPr>
            <a:r>
              <a:rPr lang="en-US" sz="1400" b="1">
                <a:solidFill>
                  <a:srgbClr val="0F2044"/>
                </a:solidFill>
                <a:latin typeface="Merriweather" pitchFamily="2" charset="77"/>
              </a:rPr>
              <a:t>Dependent Care FSA Eligible Expenses</a:t>
            </a:r>
            <a:endParaRPr lang="en-US" sz="1400" b="1">
              <a:solidFill>
                <a:srgbClr val="0F2044"/>
              </a:solidFill>
              <a:latin typeface="Merriweather" pitchFamily="2" charset="77"/>
              <a:sym typeface="Nunito Sans Regular"/>
            </a:endParaRPr>
          </a:p>
        </p:txBody>
      </p:sp>
      <p:sp>
        <p:nvSpPr>
          <p:cNvPr id="49" name="Google Shape;81;p16">
            <a:extLst>
              <a:ext uri="{FF2B5EF4-FFF2-40B4-BE49-F238E27FC236}">
                <a16:creationId xmlns:a16="http://schemas.microsoft.com/office/drawing/2014/main" id="{3EC1CE4B-0AE4-5C41-87F8-67A7C393078F}"/>
              </a:ext>
            </a:extLst>
          </p:cNvPr>
          <p:cNvSpPr txBox="1"/>
          <p:nvPr/>
        </p:nvSpPr>
        <p:spPr>
          <a:xfrm>
            <a:off x="848327" y="3745659"/>
            <a:ext cx="4985941" cy="147213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p>
            <a:pPr marL="171450" indent="-171450">
              <a:lnSpc>
                <a:spcPct val="120000"/>
              </a:lnSpc>
              <a:spcBef>
                <a:spcPts val="200"/>
              </a:spcBef>
              <a:buFont typeface="Arial" panose="020B0604020202020204" pitchFamily="34" charset="0"/>
              <a:buChar char="•"/>
              <a:defRPr sz="1300">
                <a:solidFill>
                  <a:srgbClr val="2A2A2A"/>
                </a:solidFill>
                <a:latin typeface="+mn-lt"/>
                <a:ea typeface="+mn-ea"/>
                <a:cs typeface="+mn-cs"/>
                <a:sym typeface="Arial"/>
              </a:defRPr>
            </a:pPr>
            <a:r>
              <a:rPr sz="1050">
                <a:solidFill>
                  <a:srgbClr val="0F2044"/>
                </a:solidFill>
                <a:latin typeface="Merriweather Light" pitchFamily="2" charset="77"/>
                <a:ea typeface="+mn-ea"/>
                <a:cs typeface="+mn-cs"/>
              </a:rPr>
              <a:t>Care for your child who is under age 13</a:t>
            </a:r>
          </a:p>
          <a:p>
            <a:pPr marL="171450" indent="-171450">
              <a:lnSpc>
                <a:spcPct val="120000"/>
              </a:lnSpc>
              <a:spcBef>
                <a:spcPts val="200"/>
              </a:spcBef>
              <a:buFont typeface="Arial" panose="020B0604020202020204" pitchFamily="34" charset="0"/>
              <a:buChar char="•"/>
              <a:defRPr sz="1300">
                <a:solidFill>
                  <a:srgbClr val="2A2A2A"/>
                </a:solidFill>
                <a:latin typeface="+mn-lt"/>
                <a:ea typeface="+mn-ea"/>
                <a:cs typeface="+mn-cs"/>
                <a:sym typeface="Arial"/>
              </a:defRPr>
            </a:pPr>
            <a:r>
              <a:rPr sz="1050">
                <a:solidFill>
                  <a:srgbClr val="0F2044"/>
                </a:solidFill>
                <a:latin typeface="Merriweather Light" pitchFamily="2" charset="77"/>
                <a:ea typeface="+mn-ea"/>
                <a:cs typeface="+mn-cs"/>
              </a:rPr>
              <a:t>Before and after-school care</a:t>
            </a:r>
          </a:p>
          <a:p>
            <a:pPr marL="171450" indent="-171450">
              <a:lnSpc>
                <a:spcPct val="120000"/>
              </a:lnSpc>
              <a:spcBef>
                <a:spcPts val="200"/>
              </a:spcBef>
              <a:buFont typeface="Arial" panose="020B0604020202020204" pitchFamily="34" charset="0"/>
              <a:buChar char="•"/>
              <a:defRPr sz="1300">
                <a:solidFill>
                  <a:srgbClr val="2A2A2A"/>
                </a:solidFill>
                <a:latin typeface="+mn-lt"/>
                <a:ea typeface="+mn-ea"/>
                <a:cs typeface="+mn-cs"/>
                <a:sym typeface="Arial"/>
              </a:defRPr>
            </a:pPr>
            <a:r>
              <a:rPr sz="1050">
                <a:solidFill>
                  <a:srgbClr val="0F2044"/>
                </a:solidFill>
                <a:latin typeface="Merriweather Light" pitchFamily="2" charset="77"/>
                <a:ea typeface="+mn-ea"/>
                <a:cs typeface="+mn-cs"/>
              </a:rPr>
              <a:t>Baby sitting and nanny expenses</a:t>
            </a:r>
          </a:p>
          <a:p>
            <a:pPr marL="171450" indent="-171450">
              <a:lnSpc>
                <a:spcPct val="120000"/>
              </a:lnSpc>
              <a:spcBef>
                <a:spcPts val="200"/>
              </a:spcBef>
              <a:buFont typeface="Arial" panose="020B0604020202020204" pitchFamily="34" charset="0"/>
              <a:buChar char="•"/>
              <a:defRPr sz="1300">
                <a:solidFill>
                  <a:srgbClr val="2A2A2A"/>
                </a:solidFill>
                <a:latin typeface="+mn-lt"/>
                <a:ea typeface="+mn-ea"/>
                <a:cs typeface="+mn-cs"/>
                <a:sym typeface="Arial"/>
              </a:defRPr>
            </a:pPr>
            <a:r>
              <a:rPr sz="1050">
                <a:solidFill>
                  <a:srgbClr val="0F2044"/>
                </a:solidFill>
                <a:latin typeface="Merriweather Light" pitchFamily="2" charset="77"/>
                <a:ea typeface="+mn-ea"/>
                <a:cs typeface="+mn-cs"/>
              </a:rPr>
              <a:t>Day care, nursery school, and preschool</a:t>
            </a:r>
          </a:p>
          <a:p>
            <a:pPr marL="171450" indent="-171450">
              <a:lnSpc>
                <a:spcPct val="120000"/>
              </a:lnSpc>
              <a:spcBef>
                <a:spcPts val="200"/>
              </a:spcBef>
              <a:buFont typeface="Arial" panose="020B0604020202020204" pitchFamily="34" charset="0"/>
              <a:buChar char="•"/>
              <a:defRPr sz="1300">
                <a:solidFill>
                  <a:srgbClr val="2A2A2A"/>
                </a:solidFill>
                <a:latin typeface="+mn-lt"/>
                <a:ea typeface="+mn-ea"/>
                <a:cs typeface="+mn-cs"/>
                <a:sym typeface="Arial"/>
              </a:defRPr>
            </a:pPr>
            <a:r>
              <a:rPr sz="1050">
                <a:solidFill>
                  <a:srgbClr val="0F2044"/>
                </a:solidFill>
                <a:latin typeface="Merriweather Light" pitchFamily="2" charset="77"/>
                <a:ea typeface="+mn-ea"/>
                <a:cs typeface="+mn-cs"/>
              </a:rPr>
              <a:t>Summer day camp</a:t>
            </a:r>
          </a:p>
          <a:p>
            <a:pPr marL="171450" indent="-171450">
              <a:lnSpc>
                <a:spcPct val="120000"/>
              </a:lnSpc>
              <a:spcBef>
                <a:spcPts val="200"/>
              </a:spcBef>
              <a:buFont typeface="Arial" panose="020B0604020202020204" pitchFamily="34" charset="0"/>
              <a:buChar char="•"/>
              <a:defRPr sz="1300">
                <a:solidFill>
                  <a:srgbClr val="2A2A2A"/>
                </a:solidFill>
                <a:latin typeface="+mn-lt"/>
                <a:ea typeface="+mn-ea"/>
                <a:cs typeface="+mn-cs"/>
                <a:sym typeface="Arial"/>
              </a:defRPr>
            </a:pPr>
            <a:r>
              <a:rPr sz="1050">
                <a:solidFill>
                  <a:srgbClr val="0F2044"/>
                </a:solidFill>
                <a:latin typeface="Merriweather Light" pitchFamily="2" charset="77"/>
                <a:ea typeface="+mn-ea"/>
                <a:cs typeface="+mn-cs"/>
              </a:rPr>
              <a:t>Care for a relative who is physically or mentally incapable of self-care and lives in your home</a:t>
            </a:r>
          </a:p>
        </p:txBody>
      </p:sp>
      <p:sp>
        <p:nvSpPr>
          <p:cNvPr id="27" name="Google Shape;81;p16">
            <a:extLst>
              <a:ext uri="{FF2B5EF4-FFF2-40B4-BE49-F238E27FC236}">
                <a16:creationId xmlns:a16="http://schemas.microsoft.com/office/drawing/2014/main" id="{8FA59D09-87D6-3447-B14A-93C1544576BA}"/>
              </a:ext>
            </a:extLst>
          </p:cNvPr>
          <p:cNvSpPr txBox="1"/>
          <p:nvPr/>
        </p:nvSpPr>
        <p:spPr>
          <a:xfrm>
            <a:off x="163472" y="168404"/>
            <a:ext cx="4239063" cy="1651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900">
                <a:solidFill>
                  <a:srgbClr val="2A2A2A"/>
                </a:solidFill>
                <a:latin typeface="Merriweather Sans Light"/>
                <a:ea typeface="Merriweather Sans Light"/>
                <a:cs typeface="Merriweather Sans Light"/>
                <a:sym typeface="Merriweather Sans Light"/>
              </a:defRPr>
            </a:lvl1pPr>
          </a:lstStyle>
          <a:p>
            <a:endParaRPr/>
          </a:p>
        </p:txBody>
      </p:sp>
      <p:pic>
        <p:nvPicPr>
          <p:cNvPr id="6146" name="Picture 2" descr="Alerus Retirement and Benefits | Alerus">
            <a:extLst>
              <a:ext uri="{FF2B5EF4-FFF2-40B4-BE49-F238E27FC236}">
                <a16:creationId xmlns:a16="http://schemas.microsoft.com/office/drawing/2014/main" id="{7489553B-4D7B-4C7E-9025-D38452B958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1046" y="528432"/>
            <a:ext cx="1848253" cy="3229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C3D538F-FA35-24E3-D2A9-B522FAA4D090}"/>
              </a:ext>
            </a:extLst>
          </p:cNvPr>
          <p:cNvSpPr txBox="1"/>
          <p:nvPr/>
        </p:nvSpPr>
        <p:spPr>
          <a:xfrm>
            <a:off x="6671067" y="4696263"/>
            <a:ext cx="2883354" cy="12146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n-US" sz="1100">
                <a:solidFill>
                  <a:srgbClr val="0F2044"/>
                </a:solidFill>
                <a:latin typeface="Merriweather Sans Light" pitchFamily="2" charset="77"/>
                <a:ea typeface="+mn-ea"/>
                <a:cs typeface="+mn-cs"/>
                <a:sym typeface="Arial"/>
              </a:rPr>
              <a:t>With a FSA, you are eligible to use your full election amount right away, no accrual period necessary.</a:t>
            </a:r>
          </a:p>
          <a:p>
            <a:pPr marL="0" marR="0" indent="0" algn="l" defTabSz="1381760" rtl="0" fontAlgn="auto" latinLnBrk="0" hangingPunct="0">
              <a:lnSpc>
                <a:spcPct val="115000"/>
              </a:lnSpc>
              <a:spcBef>
                <a:spcPts val="1700"/>
              </a:spcBef>
              <a:spcAft>
                <a:spcPts val="0"/>
              </a:spcAft>
              <a:buClrTx/>
              <a:buSzTx/>
              <a:buFontTx/>
              <a:buNone/>
              <a:tabLst/>
            </a:pPr>
            <a:endParaRPr kumimoji="0" lang="en-US" sz="1100" b="0" i="0" u="none" strike="noStrike" cap="none" spc="0" normalizeH="0" baseline="0">
              <a:ln>
                <a:noFill/>
              </a:ln>
              <a:solidFill>
                <a:srgbClr val="FFFFFF"/>
              </a:solidFill>
              <a:effectLst/>
              <a:uFillTx/>
              <a:latin typeface="Poppins ExtraBold"/>
              <a:ea typeface="Poppins ExtraBold"/>
              <a:cs typeface="Poppins ExtraBold"/>
              <a:sym typeface="Poppins ExtraBold"/>
            </a:endParaRPr>
          </a:p>
        </p:txBody>
      </p:sp>
      <p:sp>
        <p:nvSpPr>
          <p:cNvPr id="4" name="Google Shape;66;p14">
            <a:extLst>
              <a:ext uri="{FF2B5EF4-FFF2-40B4-BE49-F238E27FC236}">
                <a16:creationId xmlns:a16="http://schemas.microsoft.com/office/drawing/2014/main" id="{FC988AC7-51C0-8BB2-D066-D2BA8FCDE427}"/>
              </a:ext>
            </a:extLst>
          </p:cNvPr>
          <p:cNvSpPr txBox="1"/>
          <p:nvPr/>
        </p:nvSpPr>
        <p:spPr>
          <a:xfrm>
            <a:off x="838199" y="7539934"/>
            <a:ext cx="8801101" cy="2058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600">
                <a:solidFill>
                  <a:srgbClr val="4D4D4D"/>
                </a:solidFill>
                <a:latin typeface="+mn-lt"/>
                <a:ea typeface="+mn-ea"/>
                <a:cs typeface="+mn-cs"/>
                <a:sym typeface="Arial"/>
              </a:defRPr>
            </a:lvl1pPr>
          </a:lstStyle>
          <a:p>
            <a:pPr algn="ctr"/>
            <a:r>
              <a:rPr>
                <a:latin typeface="Merriweather Sans Light" pitchFamily="2" charset="77"/>
              </a:rPr>
              <a:t>This Guide is only a summary provided for your information. If there is a discrepancy between this Guide and the contract/certificates used for clarification of coverage/rates; the contract/certificates are deemed correct. Icario  reserves the right to changed, amend, terminate or otherwise alter any benefit described in this Guide at any time.</a:t>
            </a:r>
          </a:p>
        </p:txBody>
      </p:sp>
    </p:spTree>
    <p:extLst>
      <p:ext uri="{BB962C8B-B14F-4D97-AF65-F5344CB8AC3E}">
        <p14:creationId xmlns:p14="http://schemas.microsoft.com/office/powerpoint/2010/main" val="313315185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6" name="Google Shape;90;p17"/>
          <p:cNvGraphicFramePr/>
          <p:nvPr>
            <p:extLst>
              <p:ext uri="{D42A27DB-BD31-4B8C-83A1-F6EECF244321}">
                <p14:modId xmlns:p14="http://schemas.microsoft.com/office/powerpoint/2010/main" val="1152930138"/>
              </p:ext>
            </p:extLst>
          </p:nvPr>
        </p:nvGraphicFramePr>
        <p:xfrm>
          <a:off x="957859" y="1686331"/>
          <a:ext cx="8142682" cy="4872510"/>
        </p:xfrm>
        <a:graphic>
          <a:graphicData uri="http://schemas.openxmlformats.org/drawingml/2006/table">
            <a:tbl>
              <a:tblPr>
                <a:tableStyleId>{4C3C2611-4C71-4FC5-86AE-919BDF0F9419}</a:tableStyleId>
              </a:tblPr>
              <a:tblGrid>
                <a:gridCol w="3365944">
                  <a:extLst>
                    <a:ext uri="{9D8B030D-6E8A-4147-A177-3AD203B41FA5}">
                      <a16:colId xmlns:a16="http://schemas.microsoft.com/office/drawing/2014/main" val="20000"/>
                    </a:ext>
                  </a:extLst>
                </a:gridCol>
                <a:gridCol w="2388369">
                  <a:extLst>
                    <a:ext uri="{9D8B030D-6E8A-4147-A177-3AD203B41FA5}">
                      <a16:colId xmlns:a16="http://schemas.microsoft.com/office/drawing/2014/main" val="20002"/>
                    </a:ext>
                  </a:extLst>
                </a:gridCol>
                <a:gridCol w="2388369">
                  <a:extLst>
                    <a:ext uri="{9D8B030D-6E8A-4147-A177-3AD203B41FA5}">
                      <a16:colId xmlns:a16="http://schemas.microsoft.com/office/drawing/2014/main" val="594318934"/>
                    </a:ext>
                  </a:extLst>
                </a:gridCol>
              </a:tblGrid>
              <a:tr h="332895">
                <a:tc>
                  <a:txBody>
                    <a:bodyPr/>
                    <a:lstStyle/>
                    <a:p>
                      <a:pPr algn="l">
                        <a:lnSpc>
                          <a:spcPct val="100000"/>
                        </a:lnSpc>
                        <a:spcBef>
                          <a:spcPts val="0"/>
                        </a:spcBef>
                        <a:defRPr sz="600">
                          <a:latin typeface="+mn-lt"/>
                          <a:ea typeface="+mn-ea"/>
                          <a:cs typeface="+mn-cs"/>
                          <a:sym typeface="Arial"/>
                        </a:defRPr>
                      </a:pPr>
                      <a:endParaRPr sz="1000" b="0" i="0">
                        <a:latin typeface="Merriweather Sans Light" pitchFamily="2" charset="77"/>
                      </a:endParaRPr>
                    </a:p>
                  </a:txBody>
                  <a:tcPr marL="0" marR="0" marT="0" marB="0" anchor="ctr" horzOverflow="overflow">
                    <a:lnL w="12700">
                      <a:miter lim="400000"/>
                    </a:lnL>
                    <a:lnR w="12700" cap="flat" cmpd="sng" algn="ctr">
                      <a:solidFill>
                        <a:schemeClr val="bg1">
                          <a:lumMod val="85000"/>
                        </a:schemeClr>
                      </a:solidFill>
                      <a:prstDash val="solid"/>
                      <a:round/>
                      <a:headEnd type="none" w="med" len="med"/>
                      <a:tailEnd type="none" w="med" len="med"/>
                    </a:lnR>
                    <a:lnT w="12700">
                      <a:miter lim="400000"/>
                    </a:lnT>
                    <a:lnB w="12700" cap="flat" cmpd="sng" algn="ctr">
                      <a:solidFill>
                        <a:schemeClr val="bg1">
                          <a:lumMod val="85000"/>
                        </a:schemeClr>
                      </a:solidFill>
                      <a:prstDash val="solid"/>
                      <a:round/>
                      <a:headEnd type="none" w="med" len="med"/>
                      <a:tailEnd type="none" w="med" len="med"/>
                    </a:lnB>
                    <a:solidFill>
                      <a:srgbClr val="FFFFFF"/>
                    </a:solidFill>
                  </a:tcPr>
                </a:tc>
                <a:tc gridSpan="2">
                  <a:txBody>
                    <a:bodyPr/>
                    <a:lstStyle/>
                    <a:p>
                      <a:pPr algn="ctr">
                        <a:lnSpc>
                          <a:spcPct val="100000"/>
                        </a:lnSpc>
                        <a:spcBef>
                          <a:spcPts val="0"/>
                        </a:spcBef>
                        <a:defRPr sz="1800" b="0">
                          <a:solidFill>
                            <a:srgbClr val="000000"/>
                          </a:solidFill>
                        </a:defRPr>
                      </a:pPr>
                      <a:r>
                        <a:rPr lang="en-US" sz="1050" b="0" i="0">
                          <a:solidFill>
                            <a:srgbClr val="FFFFFF"/>
                          </a:solidFill>
                          <a:latin typeface="Merriweather Sans Light" pitchFamily="2" charset="77"/>
                          <a:ea typeface="+mn-ea"/>
                          <a:cs typeface="+mn-cs"/>
                          <a:sym typeface="Arial"/>
                        </a:rPr>
                        <a:t>Delta Dental Plan</a:t>
                      </a:r>
                      <a:endParaRPr sz="1050" b="0" i="0">
                        <a:solidFill>
                          <a:srgbClr val="FFFFFF"/>
                        </a:solidFill>
                        <a:latin typeface="Merriweather Sans Light" pitchFamily="2" charset="77"/>
                        <a:ea typeface="+mn-ea"/>
                        <a:cs typeface="+mn-cs"/>
                        <a:sym typeface="Arial"/>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6244B"/>
                    </a:solidFill>
                  </a:tcPr>
                </a:tc>
                <a:tc hMerge="1">
                  <a:txBody>
                    <a:bodyPr/>
                    <a:lstStyle/>
                    <a:p>
                      <a:pPr algn="l">
                        <a:lnSpc>
                          <a:spcPct val="100000"/>
                        </a:lnSpc>
                        <a:spcBef>
                          <a:spcPts val="0"/>
                        </a:spcBef>
                        <a:defRPr sz="1800" b="0">
                          <a:solidFill>
                            <a:srgbClr val="000000"/>
                          </a:solidFill>
                        </a:defRPr>
                      </a:pPr>
                      <a:endParaRPr sz="1000" b="0" i="0">
                        <a:solidFill>
                          <a:srgbClr val="FFFFFF"/>
                        </a:solidFill>
                        <a:latin typeface="Merriweather Sans Light" pitchFamily="2" charset="77"/>
                        <a:ea typeface="+mn-ea"/>
                        <a:cs typeface="+mn-cs"/>
                        <a:sym typeface="Arial"/>
                      </a:endParaRPr>
                    </a:p>
                  </a:txBody>
                  <a:tcPr marR="0" marT="0" marB="0" anchor="ctr" horzOverflow="overflow">
                    <a:lnL w="12700">
                      <a:noFill/>
                      <a:miter lim="400000"/>
                    </a:lnL>
                    <a:lnR w="12700">
                      <a:miter lim="400000"/>
                    </a:lnR>
                    <a:lnT w="12700">
                      <a:miter lim="400000"/>
                    </a:lnT>
                    <a:lnB w="12700">
                      <a:noFill/>
                      <a:miter lim="400000"/>
                    </a:lnB>
                    <a:solidFill>
                      <a:srgbClr val="16244B"/>
                    </a:solidFill>
                  </a:tcPr>
                </a:tc>
                <a:extLst>
                  <a:ext uri="{0D108BD9-81ED-4DB2-BD59-A6C34878D82A}">
                    <a16:rowId xmlns:a16="http://schemas.microsoft.com/office/drawing/2014/main" val="10000"/>
                  </a:ext>
                </a:extLst>
              </a:tr>
              <a:tr h="361228">
                <a:tc>
                  <a:txBody>
                    <a:bodyPr/>
                    <a:lstStyle/>
                    <a:p>
                      <a:pPr algn="l">
                        <a:lnSpc>
                          <a:spcPct val="100000"/>
                        </a:lnSpc>
                        <a:spcBef>
                          <a:spcPts val="0"/>
                        </a:spcBef>
                        <a:defRPr sz="1800" b="0">
                          <a:solidFill>
                            <a:srgbClr val="000000"/>
                          </a:solidFill>
                        </a:defRPr>
                      </a:pPr>
                      <a:r>
                        <a:rPr sz="1050" b="0" i="0">
                          <a:solidFill>
                            <a:srgbClr val="FFFFFF"/>
                          </a:solidFill>
                          <a:latin typeface="Merriweather Sans Light" pitchFamily="2" charset="77"/>
                          <a:ea typeface="+mn-ea"/>
                          <a:cs typeface="+mn-cs"/>
                          <a:sym typeface="Arial"/>
                        </a:rPr>
                        <a:t>In Network</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a:lnSpc>
                          <a:spcPct val="100000"/>
                        </a:lnSpc>
                        <a:spcBef>
                          <a:spcPts val="0"/>
                        </a:spcBef>
                        <a:defRPr sz="1800" b="0">
                          <a:solidFill>
                            <a:srgbClr val="000000"/>
                          </a:solidFill>
                        </a:defRPr>
                      </a:pPr>
                      <a:r>
                        <a:rPr lang="en-US" sz="1050" b="0" i="0">
                          <a:solidFill>
                            <a:srgbClr val="FFFFFF"/>
                          </a:solidFill>
                          <a:latin typeface="Merriweather Sans Light" pitchFamily="2" charset="77"/>
                          <a:ea typeface="+mn-ea"/>
                          <a:cs typeface="+mn-cs"/>
                          <a:sym typeface="Arial"/>
                        </a:rPr>
                        <a:t>Delta Dental PPO or Delta Dental Premier</a:t>
                      </a:r>
                      <a:endParaRPr sz="1050" b="0" i="0">
                        <a:solidFill>
                          <a:srgbClr val="FFFFFF"/>
                        </a:solidFill>
                        <a:latin typeface="Merriweather Sans Light" pitchFamily="2" charset="77"/>
                        <a:ea typeface="+mn-ea"/>
                        <a:cs typeface="+mn-cs"/>
                        <a:sym typeface="Arial"/>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a:lnSpc>
                          <a:spcPct val="100000"/>
                        </a:lnSpc>
                        <a:spcBef>
                          <a:spcPts val="0"/>
                        </a:spcBef>
                        <a:defRPr sz="1800" b="0">
                          <a:solidFill>
                            <a:srgbClr val="000000"/>
                          </a:solidFill>
                        </a:defRPr>
                      </a:pPr>
                      <a:r>
                        <a:rPr lang="en-US" sz="1050" b="0" i="0">
                          <a:solidFill>
                            <a:srgbClr val="FFFFFF"/>
                          </a:solidFill>
                          <a:latin typeface="Merriweather Sans Light" pitchFamily="2" charset="77"/>
                          <a:ea typeface="+mn-ea"/>
                          <a:cs typeface="+mn-cs"/>
                          <a:sym typeface="Arial"/>
                        </a:rPr>
                        <a:t>Out of the Delta Dental network</a:t>
                      </a:r>
                      <a:endParaRPr sz="1050" b="0" i="0">
                        <a:solidFill>
                          <a:srgbClr val="FFFFFF"/>
                        </a:solidFill>
                        <a:latin typeface="Merriweather Sans Light" pitchFamily="2" charset="77"/>
                        <a:ea typeface="+mn-ea"/>
                        <a:cs typeface="+mn-cs"/>
                        <a:sym typeface="Arial"/>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35493">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Calendar Year Deductible (Single / Family)</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$25 / $75</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$50 / $150</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235493">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 Calendar Year Maximum (per person)</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$2,000</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$2,000</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470985">
                <a:tc>
                  <a:txBody>
                    <a:bodyPr/>
                    <a:lstStyle/>
                    <a:p>
                      <a:pPr algn="l" defTabSz="1371600">
                        <a:lnSpc>
                          <a:spcPct val="100000"/>
                        </a:lnSpc>
                        <a:spcBef>
                          <a:spcPts val="0"/>
                        </a:spcBef>
                        <a:defRPr>
                          <a:solidFill>
                            <a:srgbClr val="000000"/>
                          </a:solidFill>
                          <a:latin typeface="+mn-lt"/>
                          <a:ea typeface="+mn-ea"/>
                          <a:cs typeface="+mn-cs"/>
                          <a:sym typeface="Arial"/>
                        </a:defRPr>
                      </a:pPr>
                      <a:r>
                        <a:rPr sz="1050" b="0" i="0">
                          <a:solidFill>
                            <a:srgbClr val="0F2044"/>
                          </a:solidFill>
                          <a:latin typeface="Merriweather Sans Light" pitchFamily="2" charset="77"/>
                        </a:rPr>
                        <a:t>Preventative Care</a:t>
                      </a:r>
                      <a:r>
                        <a:rPr lang="en-US" sz="1050" b="0" i="0">
                          <a:solidFill>
                            <a:srgbClr val="0F2044"/>
                          </a:solidFill>
                          <a:latin typeface="Merriweather Sans Light" pitchFamily="2" charset="77"/>
                        </a:rPr>
                        <a:t>: </a:t>
                      </a:r>
                      <a:r>
                        <a:rPr sz="1050" b="0" i="1">
                          <a:solidFill>
                            <a:srgbClr val="0F2044"/>
                          </a:solidFill>
                          <a:latin typeface="Merriweather Sans Light" pitchFamily="2" charset="77"/>
                        </a:rPr>
                        <a:t>Exams, Cleanings, X-rays, Space Maintainers &amp; Sealants (to age 14)</a:t>
                      </a:r>
                    </a:p>
                  </a:txBody>
                  <a:tcPr marR="0" marT="91440" marB="9144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100% covered, No deductible</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80% covered, No deductible</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470985">
                <a:tc>
                  <a:txBody>
                    <a:bodyPr/>
                    <a:lstStyle/>
                    <a:p>
                      <a:pPr algn="l" defTabSz="1371600">
                        <a:lnSpc>
                          <a:spcPct val="100000"/>
                        </a:lnSpc>
                        <a:spcBef>
                          <a:spcPts val="0"/>
                        </a:spcBef>
                        <a:defRPr>
                          <a:solidFill>
                            <a:srgbClr val="000000"/>
                          </a:solidFill>
                          <a:latin typeface="+mn-lt"/>
                          <a:ea typeface="+mn-ea"/>
                          <a:cs typeface="+mn-cs"/>
                          <a:sym typeface="Arial"/>
                        </a:defRPr>
                      </a:pPr>
                      <a:r>
                        <a:rPr sz="1050" b="0" i="0" u="none" strike="noStrike" cap="none" spc="0" baseline="0">
                          <a:solidFill>
                            <a:srgbClr val="0F2044"/>
                          </a:solidFill>
                          <a:uFillTx/>
                          <a:latin typeface="Merriweather Sans Light" pitchFamily="2" charset="77"/>
                          <a:ea typeface="+mn-ea"/>
                          <a:cs typeface="+mn-cs"/>
                          <a:sym typeface="Merriweather Sans Light"/>
                        </a:rPr>
                        <a:t>Basic Services</a:t>
                      </a:r>
                      <a:r>
                        <a:rPr lang="en-US" sz="1050" b="0" i="0" u="none" strike="noStrike" cap="none" spc="0" baseline="0">
                          <a:solidFill>
                            <a:srgbClr val="0F2044"/>
                          </a:solidFill>
                          <a:uFillTx/>
                          <a:latin typeface="Merriweather Sans Light" pitchFamily="2" charset="77"/>
                          <a:ea typeface="+mn-ea"/>
                          <a:cs typeface="+mn-cs"/>
                          <a:sym typeface="Merriweather Sans Light"/>
                        </a:rPr>
                        <a:t>: </a:t>
                      </a:r>
                      <a:r>
                        <a:rPr sz="1050" b="0" i="1">
                          <a:solidFill>
                            <a:srgbClr val="0F2044"/>
                          </a:solidFill>
                          <a:latin typeface="Merriweather Sans Light" pitchFamily="2" charset="77"/>
                        </a:rPr>
                        <a:t>Palliative Treatment, Periodontal Maintainers, Fillings, Simple Extractions, Endodontics</a:t>
                      </a:r>
                    </a:p>
                  </a:txBody>
                  <a:tcPr marR="0" marT="91440" marB="9144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80% covered after deductible</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1381760" rtl="0" eaLnBrk="1" fontAlgn="auto" latinLnBrk="0" hangingPunct="1">
                        <a:lnSpc>
                          <a:spcPct val="100000"/>
                        </a:lnSpc>
                        <a:spcBef>
                          <a:spcPts val="0"/>
                        </a:spcBef>
                        <a:spcAft>
                          <a:spcPts val="0"/>
                        </a:spcAft>
                        <a:buClrTx/>
                        <a:buSzTx/>
                        <a:buFontTx/>
                        <a:buNone/>
                        <a:tabLst/>
                        <a:defRPr sz="1000" b="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50% covered after deductible</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484632">
                <a:tc>
                  <a:txBody>
                    <a:bodyPr/>
                    <a:lstStyle/>
                    <a:p>
                      <a:pPr algn="l" defTabSz="1371600">
                        <a:lnSpc>
                          <a:spcPct val="100000"/>
                        </a:lnSpc>
                        <a:spcBef>
                          <a:spcPts val="0"/>
                        </a:spcBef>
                        <a:defRPr>
                          <a:solidFill>
                            <a:srgbClr val="000000"/>
                          </a:solidFill>
                          <a:latin typeface="+mn-lt"/>
                          <a:ea typeface="+mn-ea"/>
                          <a:cs typeface="+mn-cs"/>
                          <a:sym typeface="Arial"/>
                        </a:defRPr>
                      </a:pPr>
                      <a:r>
                        <a:rPr sz="1050" b="0" i="0">
                          <a:solidFill>
                            <a:srgbClr val="0F2044"/>
                          </a:solidFill>
                          <a:latin typeface="Merriweather Sans Light" pitchFamily="2" charset="77"/>
                        </a:rPr>
                        <a:t>Major Services</a:t>
                      </a:r>
                      <a:r>
                        <a:rPr lang="en-US" sz="1050" b="0" i="0">
                          <a:solidFill>
                            <a:srgbClr val="0F2044"/>
                          </a:solidFill>
                          <a:latin typeface="Merriweather Sans Light" pitchFamily="2" charset="77"/>
                        </a:rPr>
                        <a:t>:</a:t>
                      </a:r>
                    </a:p>
                    <a:p>
                      <a:pPr algn="l" defTabSz="1371600">
                        <a:lnSpc>
                          <a:spcPct val="100000"/>
                        </a:lnSpc>
                        <a:spcBef>
                          <a:spcPts val="0"/>
                        </a:spcBef>
                        <a:defRPr>
                          <a:solidFill>
                            <a:srgbClr val="000000"/>
                          </a:solidFill>
                          <a:latin typeface="+mn-lt"/>
                          <a:ea typeface="+mn-ea"/>
                          <a:cs typeface="+mn-cs"/>
                          <a:sym typeface="Arial"/>
                        </a:defRPr>
                      </a:pPr>
                      <a:r>
                        <a:rPr sz="1050" b="0" i="1">
                          <a:solidFill>
                            <a:srgbClr val="0F2044"/>
                          </a:solidFill>
                          <a:latin typeface="Merriweather Sans Light" pitchFamily="2" charset="77"/>
                        </a:rPr>
                        <a:t>Oral Surgery, General Anesthesia, Crowns, Bridges, Dentures, Implants</a:t>
                      </a:r>
                    </a:p>
                  </a:txBody>
                  <a:tcPr marR="0" marT="91440" marB="9144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50% covered after deductible</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1381760" rtl="0" eaLnBrk="1" fontAlgn="auto" latinLnBrk="0" hangingPunct="1">
                        <a:lnSpc>
                          <a:spcPct val="100000"/>
                        </a:lnSpc>
                        <a:spcBef>
                          <a:spcPts val="0"/>
                        </a:spcBef>
                        <a:spcAft>
                          <a:spcPts val="0"/>
                        </a:spcAft>
                        <a:buClrTx/>
                        <a:buSzTx/>
                        <a:buFontTx/>
                        <a:buNone/>
                        <a:tabLst/>
                        <a:defRPr sz="1000" b="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50% covered after deductible</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484632">
                <a:tc>
                  <a:txBody>
                    <a:bodyPr/>
                    <a:lstStyle/>
                    <a:p>
                      <a:pPr algn="l" defTabSz="1371600">
                        <a:lnSpc>
                          <a:spcPct val="100000"/>
                        </a:lnSpc>
                        <a:spcBef>
                          <a:spcPts val="0"/>
                        </a:spcBef>
                        <a:defRPr>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Orthodontics:</a:t>
                      </a:r>
                    </a:p>
                    <a:p>
                      <a:pPr algn="l" defTabSz="1371600">
                        <a:lnSpc>
                          <a:spcPct val="100000"/>
                        </a:lnSpc>
                        <a:spcBef>
                          <a:spcPts val="0"/>
                        </a:spcBef>
                        <a:defRPr>
                          <a:solidFill>
                            <a:srgbClr val="000000"/>
                          </a:solidFill>
                          <a:latin typeface="+mn-lt"/>
                          <a:ea typeface="+mn-ea"/>
                          <a:cs typeface="+mn-cs"/>
                          <a:sym typeface="Arial"/>
                        </a:defRPr>
                      </a:pPr>
                      <a:r>
                        <a:rPr lang="en-US" sz="1050" b="0" i="1" u="none" strike="noStrike" cap="none" spc="0" baseline="0">
                          <a:solidFill>
                            <a:srgbClr val="0F2044"/>
                          </a:solidFill>
                          <a:uFillTx/>
                          <a:latin typeface="Merriweather Sans Light" pitchFamily="2" charset="77"/>
                          <a:ea typeface="Poppins ExtraBold"/>
                          <a:cs typeface="Poppins ExtraBold"/>
                          <a:sym typeface="Arial"/>
                        </a:rPr>
                        <a:t>Lifetime benefit is $1,500/child up to age 19</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defTabSz="0">
                        <a:lnSpc>
                          <a:spcPct val="100000"/>
                        </a:lnSpc>
                        <a:spcBef>
                          <a:spcPts val="0"/>
                        </a:spcBef>
                        <a:defRPr sz="1000" b="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50% covered after deductible</a:t>
                      </a:r>
                    </a:p>
                  </a:txBody>
                  <a:tcPr marR="0" marT="91440" marB="9144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1381760" rtl="0" eaLnBrk="1" fontAlgn="auto" latinLnBrk="0" hangingPunct="1">
                        <a:lnSpc>
                          <a:spcPct val="100000"/>
                        </a:lnSpc>
                        <a:spcBef>
                          <a:spcPts val="0"/>
                        </a:spcBef>
                        <a:spcAft>
                          <a:spcPts val="0"/>
                        </a:spcAft>
                        <a:buClrTx/>
                        <a:buSzTx/>
                        <a:buFontTx/>
                        <a:buNone/>
                        <a:tabLst/>
                        <a:defRPr sz="1800" b="0">
                          <a:solidFill>
                            <a:srgbClr val="000000"/>
                          </a:solidFill>
                        </a:defRPr>
                      </a:pPr>
                      <a:r>
                        <a:rPr lang="en-US" sz="1050" b="0" i="0">
                          <a:solidFill>
                            <a:srgbClr val="0F2044"/>
                          </a:solidFill>
                          <a:latin typeface="Merriweather Sans Light" pitchFamily="2" charset="77"/>
                        </a:rPr>
                        <a:t>50% covered after deductible</a:t>
                      </a:r>
                    </a:p>
                  </a:txBody>
                  <a:tcPr marR="0" marT="91440" marB="9144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342535">
                <a:tc>
                  <a:txBody>
                    <a:bodyPr/>
                    <a:lstStyle/>
                    <a:p>
                      <a:pPr algn="l">
                        <a:lnSpc>
                          <a:spcPct val="100000"/>
                        </a:lnSpc>
                        <a:spcBef>
                          <a:spcPts val="0"/>
                        </a:spcBef>
                        <a:defRPr sz="1200">
                          <a:latin typeface="+mn-lt"/>
                          <a:ea typeface="+mn-ea"/>
                          <a:cs typeface="+mn-cs"/>
                          <a:sym typeface="Arial"/>
                        </a:defRPr>
                      </a:pPr>
                      <a:r>
                        <a:rPr sz="1000" b="0" i="0">
                          <a:latin typeface="Merriweather Sans Light" pitchFamily="2" charset="77"/>
                        </a:rPr>
                        <a:t> </a:t>
                      </a:r>
                      <a:r>
                        <a:rPr lang="en-US" sz="1000" b="0" i="0" u="none" strike="noStrike" cap="none" spc="0" baseline="0">
                          <a:solidFill>
                            <a:srgbClr val="FFFFFF"/>
                          </a:solidFill>
                          <a:uFillTx/>
                          <a:latin typeface="Merriweather Sans Light" pitchFamily="2" charset="77"/>
                          <a:ea typeface="Poppins ExtraBold"/>
                          <a:cs typeface="Poppins ExtraBold"/>
                          <a:sym typeface="Arial"/>
                        </a:rPr>
                        <a:t>Employee Contributions</a:t>
                      </a:r>
                      <a:endParaRPr sz="1000" b="0" i="0">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pPr algn="l">
                        <a:lnSpc>
                          <a:spcPct val="100000"/>
                        </a:lnSpc>
                        <a:spcBef>
                          <a:spcPts val="0"/>
                        </a:spcBef>
                        <a:defRPr sz="1000" b="0">
                          <a:latin typeface="+mn-lt"/>
                          <a:ea typeface="+mn-ea"/>
                          <a:cs typeface="+mn-cs"/>
                          <a:sym typeface="Arial"/>
                        </a:defRPr>
                      </a:pPr>
                      <a:endParaRPr sz="1000" b="0" i="0">
                        <a:latin typeface="Merriweather Sans Light" pitchFamily="2" charset="77"/>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pPr algn="l">
                        <a:lnSpc>
                          <a:spcPct val="100000"/>
                        </a:lnSpc>
                        <a:spcBef>
                          <a:spcPts val="0"/>
                        </a:spcBef>
                        <a:defRPr sz="1000" b="0">
                          <a:latin typeface="+mn-lt"/>
                          <a:ea typeface="+mn-ea"/>
                          <a:cs typeface="+mn-cs"/>
                          <a:sym typeface="Arial"/>
                        </a:defRPr>
                      </a:pPr>
                      <a:endParaRPr sz="1000" b="0" i="0">
                        <a:latin typeface="Merriweather Sans Light" pitchFamily="2" charset="77"/>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0008"/>
                  </a:ext>
                </a:extLst>
              </a:tr>
              <a:tr h="297339">
                <a:tc gridSpan="3">
                  <a:txBody>
                    <a:bodyPr/>
                    <a:lstStyle/>
                    <a:p>
                      <a:pPr algn="l" defTabSz="1371600">
                        <a:lnSpc>
                          <a:spcPct val="100000"/>
                        </a:lnSpc>
                        <a:spcBef>
                          <a:spcPts val="0"/>
                        </a:spcBef>
                        <a:defRPr sz="1800" b="0">
                          <a:solidFill>
                            <a:srgbClr val="000000"/>
                          </a:solidFill>
                        </a:defRPr>
                      </a:pPr>
                      <a:r>
                        <a:rPr sz="1050" b="0" i="0">
                          <a:solidFill>
                            <a:srgbClr val="3E3E3E"/>
                          </a:solidFill>
                          <a:latin typeface="Merriweather Sans Light" pitchFamily="2" charset="77"/>
                          <a:ea typeface="+mn-ea"/>
                          <a:cs typeface="+mn-cs"/>
                          <a:sym typeface="Arial"/>
                        </a:rPr>
                        <a:t>This is your contribution, paid pre-tax through payroll deductions.</a:t>
                      </a:r>
                    </a:p>
                  </a:txBody>
                  <a:tcPr marR="73152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BDEEF">
                        <a:alpha val="29804"/>
                      </a:srgbClr>
                    </a:solidFill>
                  </a:tcPr>
                </a:tc>
                <a:tc hMerge="1">
                  <a:txBody>
                    <a:bodyPr/>
                    <a:lstStyle/>
                    <a:p>
                      <a:pPr algn="ctr">
                        <a:lnSpc>
                          <a:spcPct val="100000"/>
                        </a:lnSpc>
                        <a:spcBef>
                          <a:spcPts val="0"/>
                        </a:spcBef>
                        <a:defRPr sz="1000" b="0">
                          <a:solidFill>
                            <a:srgbClr val="000000"/>
                          </a:solidFill>
                          <a:latin typeface="+mn-lt"/>
                          <a:ea typeface="+mn-ea"/>
                          <a:cs typeface="+mn-cs"/>
                          <a:sym typeface="Arial"/>
                        </a:defRPr>
                      </a:pPr>
                      <a:endParaRPr sz="1000" b="0" i="0">
                        <a:latin typeface="Merriweather Sans Light" pitchFamily="2" charset="77"/>
                      </a:endParaRPr>
                    </a:p>
                  </a:txBody>
                  <a:tcPr marL="0" marR="0" marT="0" marB="0" anchor="ctr" horzOverflow="overflow">
                    <a:lnL w="12700" cap="flat" cmpd="sng" algn="ctr">
                      <a:solidFill>
                        <a:srgbClr val="EEEEEE">
                          <a:alpha val="0"/>
                        </a:srgbClr>
                      </a:solidFill>
                      <a:prstDash val="solid"/>
                      <a:round/>
                      <a:headEnd type="none" w="med" len="med"/>
                      <a:tailEnd type="none" w="med" len="med"/>
                    </a:lnL>
                    <a:lnR w="12700">
                      <a:solidFill>
                        <a:srgbClr val="EEEEEE">
                          <a:alpha val="0"/>
                        </a:srgbClr>
                      </a:solidFill>
                    </a:lnR>
                    <a:lnT w="12700" cap="flat" cmpd="sng" algn="ctr">
                      <a:solidFill>
                        <a:srgbClr val="7D7D7D">
                          <a:alpha val="29804"/>
                        </a:srgbClr>
                      </a:solidFill>
                      <a:prstDash val="solid"/>
                      <a:round/>
                      <a:headEnd type="none" w="med" len="med"/>
                      <a:tailEnd type="none" w="med" len="med"/>
                    </a:lnT>
                    <a:lnB w="12700" cap="flat" cmpd="sng" algn="ctr">
                      <a:solidFill>
                        <a:srgbClr val="7D7D7D">
                          <a:alpha val="29804"/>
                        </a:srgbClr>
                      </a:solidFill>
                      <a:prstDash val="solid"/>
                      <a:round/>
                      <a:headEnd type="none" w="med" len="med"/>
                      <a:tailEnd type="none" w="med" len="med"/>
                    </a:lnB>
                    <a:solidFill>
                      <a:srgbClr val="CBDEEF">
                        <a:alpha val="29804"/>
                      </a:srgbClr>
                    </a:solidFill>
                  </a:tcPr>
                </a:tc>
                <a:tc hMerge="1">
                  <a:txBody>
                    <a:bodyPr/>
                    <a:lstStyle/>
                    <a:p>
                      <a:pPr algn="r" defTabSz="1371600">
                        <a:lnSpc>
                          <a:spcPct val="100000"/>
                        </a:lnSpc>
                        <a:spcBef>
                          <a:spcPts val="0"/>
                        </a:spcBef>
                        <a:defRPr sz="1800" b="0">
                          <a:solidFill>
                            <a:srgbClr val="000000"/>
                          </a:solidFill>
                        </a:defRPr>
                      </a:pPr>
                      <a:endParaRPr sz="1000" b="0" i="0">
                        <a:solidFill>
                          <a:srgbClr val="3E3E3E"/>
                        </a:solidFill>
                        <a:latin typeface="Merriweather Sans Light" pitchFamily="2" charset="77"/>
                        <a:ea typeface="+mn-ea"/>
                        <a:cs typeface="+mn-cs"/>
                        <a:sym typeface="Arial"/>
                      </a:endParaRPr>
                    </a:p>
                  </a:txBody>
                  <a:tcPr marR="73152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BDEEF">
                        <a:alpha val="29804"/>
                      </a:srgbClr>
                    </a:solidFill>
                  </a:tcPr>
                </a:tc>
                <a:extLst>
                  <a:ext uri="{0D108BD9-81ED-4DB2-BD59-A6C34878D82A}">
                    <a16:rowId xmlns:a16="http://schemas.microsoft.com/office/drawing/2014/main" val="10009"/>
                  </a:ext>
                </a:extLst>
              </a:tr>
              <a:tr h="207636">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Employee</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gridSpan="2">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$0 ($0 per pay period)</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pPr algn="l">
                        <a:lnSpc>
                          <a:spcPct val="100000"/>
                        </a:lnSpc>
                        <a:spcBef>
                          <a:spcPts val="0"/>
                        </a:spcBef>
                        <a:defRPr sz="1000" b="0">
                          <a:solidFill>
                            <a:srgbClr val="000000"/>
                          </a:solidFill>
                          <a:latin typeface="+mn-lt"/>
                          <a:ea typeface="+mn-ea"/>
                          <a:cs typeface="+mn-cs"/>
                          <a:sym typeface="Arial"/>
                        </a:defRPr>
                      </a:pPr>
                      <a:endParaRPr sz="1000" b="0" i="0">
                        <a:solidFill>
                          <a:srgbClr val="0F2044"/>
                        </a:solidFill>
                        <a:latin typeface="Merriweather Sans Light" pitchFamily="2" charset="77"/>
                      </a:endParaRPr>
                    </a:p>
                  </a:txBody>
                  <a:tcPr marR="0" marT="0" marB="0" anchor="ctr" horzOverflow="overflow">
                    <a:lnL w="12700" cap="flat" cmpd="sng" algn="ctr">
                      <a:solidFill>
                        <a:srgbClr val="EEEEEE">
                          <a:alpha val="0"/>
                        </a:srgbClr>
                      </a:solidFill>
                      <a:prstDash val="solid"/>
                      <a:round/>
                      <a:headEnd type="none" w="med" len="med"/>
                      <a:tailEnd type="none" w="med" len="med"/>
                    </a:lnL>
                    <a:lnR w="12700">
                      <a:solidFill>
                        <a:srgbClr val="EEEEEE">
                          <a:alpha val="0"/>
                        </a:srgbClr>
                      </a:solidFill>
                    </a:lnR>
                    <a:lnT w="12700" cap="flat" cmpd="sng" algn="ctr">
                      <a:solidFill>
                        <a:srgbClr val="7D7D7D">
                          <a:alpha val="29804"/>
                        </a:srgbClr>
                      </a:solidFill>
                      <a:prstDash val="solid"/>
                      <a:round/>
                      <a:headEnd type="none" w="med" len="med"/>
                      <a:tailEnd type="none" w="med" len="med"/>
                    </a:lnT>
                    <a:lnB w="12700" cap="flat" cmpd="sng" algn="ctr">
                      <a:solidFill>
                        <a:srgbClr val="7D7D7D">
                          <a:alpha val="29804"/>
                        </a:srgbClr>
                      </a:solidFill>
                      <a:prstDash val="solid"/>
                      <a:round/>
                      <a:headEnd type="none" w="med" len="med"/>
                      <a:tailEnd type="none" w="med" len="med"/>
                    </a:lnB>
                  </a:tcPr>
                </a:tc>
                <a:extLst>
                  <a:ext uri="{0D108BD9-81ED-4DB2-BD59-A6C34878D82A}">
                    <a16:rowId xmlns:a16="http://schemas.microsoft.com/office/drawing/2014/main" val="10010"/>
                  </a:ext>
                </a:extLst>
              </a:tr>
              <a:tr h="235493">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Employee + Spouse</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gridSpan="2">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$11.37 ($5.69 per pay period)</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pPr algn="l">
                        <a:lnSpc>
                          <a:spcPct val="100000"/>
                        </a:lnSpc>
                        <a:spcBef>
                          <a:spcPts val="0"/>
                        </a:spcBef>
                        <a:defRPr sz="1000" b="0">
                          <a:solidFill>
                            <a:srgbClr val="000000"/>
                          </a:solidFill>
                          <a:latin typeface="+mn-lt"/>
                          <a:ea typeface="+mn-ea"/>
                          <a:cs typeface="+mn-cs"/>
                          <a:sym typeface="Arial"/>
                        </a:defRPr>
                      </a:pPr>
                      <a:endParaRPr sz="1000" b="0" i="0">
                        <a:solidFill>
                          <a:srgbClr val="0F2044"/>
                        </a:solidFill>
                        <a:latin typeface="Merriweather Sans Light" pitchFamily="2" charset="77"/>
                      </a:endParaRPr>
                    </a:p>
                  </a:txBody>
                  <a:tcPr marR="0" marT="0" marB="0" anchor="ctr" horzOverflow="overflow">
                    <a:lnL w="12700" cap="flat" cmpd="sng" algn="ctr">
                      <a:solidFill>
                        <a:srgbClr val="EEEEEE">
                          <a:alpha val="0"/>
                        </a:srgbClr>
                      </a:solidFill>
                      <a:prstDash val="solid"/>
                      <a:round/>
                      <a:headEnd type="none" w="med" len="med"/>
                      <a:tailEnd type="none" w="med" len="med"/>
                    </a:lnL>
                    <a:lnR w="12700">
                      <a:solidFill>
                        <a:srgbClr val="EEEEEE">
                          <a:alpha val="0"/>
                        </a:srgbClr>
                      </a:solidFill>
                    </a:lnR>
                    <a:lnT w="12700" cap="flat" cmpd="sng" algn="ctr">
                      <a:solidFill>
                        <a:srgbClr val="7D7D7D">
                          <a:alpha val="29804"/>
                        </a:srgbClr>
                      </a:solidFill>
                      <a:prstDash val="solid"/>
                      <a:round/>
                      <a:headEnd type="none" w="med" len="med"/>
                      <a:tailEnd type="none" w="med" len="med"/>
                    </a:lnT>
                    <a:lnB w="12700" cap="flat" cmpd="sng" algn="ctr">
                      <a:solidFill>
                        <a:srgbClr val="7D7D7D">
                          <a:alpha val="29804"/>
                        </a:srgbClr>
                      </a:solidFill>
                      <a:prstDash val="solid"/>
                      <a:round/>
                      <a:headEnd type="none" w="med" len="med"/>
                      <a:tailEnd type="none" w="med" len="med"/>
                    </a:lnB>
                  </a:tcPr>
                </a:tc>
                <a:extLst>
                  <a:ext uri="{0D108BD9-81ED-4DB2-BD59-A6C34878D82A}">
                    <a16:rowId xmlns:a16="http://schemas.microsoft.com/office/drawing/2014/main" val="10011"/>
                  </a:ext>
                </a:extLst>
              </a:tr>
              <a:tr h="235493">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Employee + Child(ren)</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gridSpan="2">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$17.55 ($8.78 per pay period)</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pPr algn="l">
                        <a:lnSpc>
                          <a:spcPct val="100000"/>
                        </a:lnSpc>
                        <a:spcBef>
                          <a:spcPts val="0"/>
                        </a:spcBef>
                        <a:defRPr sz="1000" b="0">
                          <a:solidFill>
                            <a:srgbClr val="000000"/>
                          </a:solidFill>
                          <a:latin typeface="+mn-lt"/>
                          <a:ea typeface="+mn-ea"/>
                          <a:cs typeface="+mn-cs"/>
                          <a:sym typeface="Arial"/>
                        </a:defRPr>
                      </a:pPr>
                      <a:endParaRPr sz="1000" b="0" i="0">
                        <a:solidFill>
                          <a:srgbClr val="0F2044"/>
                        </a:solidFill>
                        <a:latin typeface="Merriweather Sans Light" pitchFamily="2" charset="77"/>
                      </a:endParaRPr>
                    </a:p>
                  </a:txBody>
                  <a:tcPr marR="0" marT="0" marB="0" anchor="ctr" horzOverflow="overflow">
                    <a:lnL w="12700" cap="flat" cmpd="sng" algn="ctr">
                      <a:solidFill>
                        <a:srgbClr val="EEEEEE">
                          <a:alpha val="0"/>
                        </a:srgbClr>
                      </a:solidFill>
                      <a:prstDash val="solid"/>
                      <a:round/>
                      <a:headEnd type="none" w="med" len="med"/>
                      <a:tailEnd type="none" w="med" len="med"/>
                    </a:lnL>
                    <a:lnR w="12700">
                      <a:solidFill>
                        <a:srgbClr val="EEEEEE">
                          <a:alpha val="0"/>
                        </a:srgbClr>
                      </a:solidFill>
                    </a:lnR>
                    <a:lnT w="12700" cap="flat" cmpd="sng" algn="ctr">
                      <a:solidFill>
                        <a:srgbClr val="7D7D7D">
                          <a:alpha val="29804"/>
                        </a:srgbClr>
                      </a:solidFill>
                      <a:prstDash val="solid"/>
                      <a:round/>
                      <a:headEnd type="none" w="med" len="med"/>
                      <a:tailEnd type="none" w="med" len="med"/>
                    </a:lnT>
                    <a:lnB w="12700" cap="flat" cmpd="sng" algn="ctr">
                      <a:solidFill>
                        <a:srgbClr val="7D7D7D">
                          <a:alpha val="29804"/>
                        </a:srgbClr>
                      </a:solidFill>
                      <a:prstDash val="solid"/>
                      <a:round/>
                      <a:headEnd type="none" w="med" len="med"/>
                      <a:tailEnd type="none" w="med" len="med"/>
                    </a:lnB>
                  </a:tcPr>
                </a:tc>
                <a:extLst>
                  <a:ext uri="{0D108BD9-81ED-4DB2-BD59-A6C34878D82A}">
                    <a16:rowId xmlns:a16="http://schemas.microsoft.com/office/drawing/2014/main" val="10012"/>
                  </a:ext>
                </a:extLst>
              </a:tr>
              <a:tr h="235493">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Employee + Family</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gridSpan="2">
                  <a:txBody>
                    <a:bodyPr/>
                    <a:lstStyle/>
                    <a:p>
                      <a:pPr algn="ctr">
                        <a:lnSpc>
                          <a:spcPct val="100000"/>
                        </a:lnSpc>
                        <a:spcBef>
                          <a:spcPts val="0"/>
                        </a:spcBef>
                        <a:defRPr sz="1000" b="0">
                          <a:solidFill>
                            <a:srgbClr val="000000"/>
                          </a:solidFill>
                          <a:latin typeface="+mn-lt"/>
                          <a:ea typeface="+mn-ea"/>
                          <a:cs typeface="+mn-cs"/>
                          <a:sym typeface="Arial"/>
                        </a:defRPr>
                      </a:pPr>
                      <a:r>
                        <a:rPr lang="en-US" sz="1050" b="0" i="0" dirty="0">
                          <a:solidFill>
                            <a:srgbClr val="0F2044"/>
                          </a:solidFill>
                          <a:latin typeface="Merriweather Sans Light" pitchFamily="2" charset="77"/>
                        </a:rPr>
                        <a:t>$22.31 ($11.16 per pay period)</a:t>
                      </a:r>
                      <a:endParaRPr sz="1050" b="0" i="0" dirty="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pPr algn="l">
                        <a:lnSpc>
                          <a:spcPct val="100000"/>
                        </a:lnSpc>
                        <a:spcBef>
                          <a:spcPts val="0"/>
                        </a:spcBef>
                        <a:defRPr sz="1000" b="0">
                          <a:solidFill>
                            <a:srgbClr val="000000"/>
                          </a:solidFill>
                          <a:latin typeface="+mn-lt"/>
                          <a:ea typeface="+mn-ea"/>
                          <a:cs typeface="+mn-cs"/>
                          <a:sym typeface="Arial"/>
                        </a:defRPr>
                      </a:pPr>
                      <a:endParaRPr sz="1000" b="0" i="0">
                        <a:solidFill>
                          <a:srgbClr val="0F2044"/>
                        </a:solidFill>
                        <a:latin typeface="Merriweather Sans Light" pitchFamily="2" charset="77"/>
                      </a:endParaRPr>
                    </a:p>
                  </a:txBody>
                  <a:tcPr marR="0" marT="0" marB="0" anchor="ctr" horzOverflow="overflow">
                    <a:lnL w="12700" cap="flat" cmpd="sng" algn="ctr">
                      <a:solidFill>
                        <a:srgbClr val="EEEEEE">
                          <a:alpha val="0"/>
                        </a:srgbClr>
                      </a:solidFill>
                      <a:prstDash val="solid"/>
                      <a:round/>
                      <a:headEnd type="none" w="med" len="med"/>
                      <a:tailEnd type="none" w="med" len="med"/>
                    </a:lnL>
                    <a:lnR w="12700">
                      <a:solidFill>
                        <a:srgbClr val="EEEEEE">
                          <a:alpha val="0"/>
                        </a:srgbClr>
                      </a:solidFill>
                    </a:lnR>
                    <a:lnT w="12700" cap="flat" cmpd="sng" algn="ctr">
                      <a:solidFill>
                        <a:srgbClr val="7D7D7D">
                          <a:alpha val="29804"/>
                        </a:srgbClr>
                      </a:solidFill>
                      <a:prstDash val="solid"/>
                      <a:round/>
                      <a:headEnd type="none" w="med" len="med"/>
                      <a:tailEnd type="none" w="med" len="med"/>
                    </a:lnT>
                    <a:lnB w="12700">
                      <a:solidFill>
                        <a:srgbClr val="EEEEEE"/>
                      </a:solidFill>
                    </a:lnB>
                  </a:tcPr>
                </a:tc>
                <a:extLst>
                  <a:ext uri="{0D108BD9-81ED-4DB2-BD59-A6C34878D82A}">
                    <a16:rowId xmlns:a16="http://schemas.microsoft.com/office/drawing/2014/main" val="10014"/>
                  </a:ext>
                </a:extLst>
              </a:tr>
            </a:tbl>
          </a:graphicData>
        </a:graphic>
      </p:graphicFrame>
      <p:sp>
        <p:nvSpPr>
          <p:cNvPr id="627" name="Google Shape;88;p17"/>
          <p:cNvSpPr txBox="1">
            <a:spLocks noGrp="1"/>
          </p:cNvSpPr>
          <p:nvPr>
            <p:ph type="title" idx="4294967295"/>
          </p:nvPr>
        </p:nvSpPr>
        <p:spPr>
          <a:xfrm>
            <a:off x="846513" y="445422"/>
            <a:ext cx="4255321" cy="439876"/>
          </a:xfrm>
          <a:prstGeom prst="rect">
            <a:avLst/>
          </a:prstGeom>
        </p:spPr>
        <p:txBody>
          <a:bodyPr lIns="0" tIns="0" rIns="0" bIns="0" anchor="t">
            <a:normAutofit/>
          </a:bodyPr>
          <a:lstStyle>
            <a:lvl1pPr>
              <a:defRPr sz="2700">
                <a:solidFill>
                  <a:srgbClr val="0F2044"/>
                </a:solidFill>
                <a:latin typeface="Merriweather Bold"/>
                <a:ea typeface="Merriweather Bold"/>
                <a:cs typeface="Merriweather Bold"/>
                <a:sym typeface="Merriweather Bold"/>
              </a:defRPr>
            </a:lvl1pPr>
          </a:lstStyle>
          <a:p>
            <a:r>
              <a:t>Dental Insurance</a:t>
            </a:r>
          </a:p>
        </p:txBody>
      </p:sp>
      <p:sp>
        <p:nvSpPr>
          <p:cNvPr id="628" name="Google Shape;81;p16"/>
          <p:cNvSpPr txBox="1"/>
          <p:nvPr/>
        </p:nvSpPr>
        <p:spPr>
          <a:xfrm>
            <a:off x="90321" y="95252"/>
            <a:ext cx="5635951" cy="14433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lnSpc>
                <a:spcPct val="110000"/>
              </a:lnSpc>
              <a:spcBef>
                <a:spcPts val="900"/>
              </a:spcBef>
              <a:defRPr sz="900">
                <a:solidFill>
                  <a:srgbClr val="333333"/>
                </a:solidFill>
                <a:latin typeface="Merriweather Sans Light"/>
                <a:ea typeface="Merriweather Sans Light"/>
                <a:cs typeface="Merriweather Sans Light"/>
                <a:sym typeface="Merriweather Sans Light"/>
              </a:defRPr>
            </a:lvl1pPr>
          </a:lstStyle>
          <a:p>
            <a:endParaRPr/>
          </a:p>
        </p:txBody>
      </p:sp>
      <p:sp>
        <p:nvSpPr>
          <p:cNvPr id="629" name="Google Shape;88;p17"/>
          <p:cNvSpPr txBox="1"/>
          <p:nvPr/>
        </p:nvSpPr>
        <p:spPr>
          <a:xfrm>
            <a:off x="846513" y="851368"/>
            <a:ext cx="4318216" cy="2921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lnSpc>
                <a:spcPct val="100000"/>
              </a:lnSpc>
              <a:spcBef>
                <a:spcPts val="0"/>
              </a:spcBef>
              <a:defRPr sz="1800">
                <a:solidFill>
                  <a:srgbClr val="6F798F"/>
                </a:solidFill>
                <a:latin typeface="Merriweather Bold"/>
                <a:ea typeface="Merriweather Bold"/>
                <a:cs typeface="Merriweather Bold"/>
                <a:sym typeface="Merriweather Bold"/>
              </a:defRPr>
            </a:lvl1pPr>
          </a:lstStyle>
          <a:p>
            <a:r>
              <a:t>Summary of Coverage</a:t>
            </a:r>
          </a:p>
        </p:txBody>
      </p:sp>
      <p:sp>
        <p:nvSpPr>
          <p:cNvPr id="630" name="Google Shape;81;p16"/>
          <p:cNvSpPr txBox="1"/>
          <p:nvPr/>
        </p:nvSpPr>
        <p:spPr>
          <a:xfrm>
            <a:off x="853038" y="1294271"/>
            <a:ext cx="5147069" cy="16837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lnSpc>
                <a:spcPct val="110000"/>
              </a:lnSpc>
              <a:spcBef>
                <a:spcPts val="900"/>
              </a:spcBef>
              <a:defRPr sz="1300">
                <a:solidFill>
                  <a:srgbClr val="333333"/>
                </a:solidFill>
                <a:latin typeface="+mn-lt"/>
                <a:ea typeface="+mn-ea"/>
                <a:cs typeface="+mn-cs"/>
                <a:sym typeface="Arial"/>
              </a:defRPr>
            </a:lvl1pPr>
          </a:lstStyle>
          <a:p>
            <a:r>
              <a:rPr sz="1050" dirty="0">
                <a:solidFill>
                  <a:srgbClr val="0F2044"/>
                </a:solidFill>
                <a:latin typeface="Merriweather Sans Light" pitchFamily="2" charset="77"/>
              </a:rPr>
              <a:t>The following plan </a:t>
            </a:r>
            <a:r>
              <a:rPr lang="en-US" sz="1050" dirty="0">
                <a:solidFill>
                  <a:srgbClr val="0F2044"/>
                </a:solidFill>
                <a:latin typeface="Merriweather Sans Light" pitchFamily="2" charset="77"/>
              </a:rPr>
              <a:t>is</a:t>
            </a:r>
            <a:r>
              <a:rPr sz="1050" dirty="0">
                <a:solidFill>
                  <a:srgbClr val="0F2044"/>
                </a:solidFill>
                <a:latin typeface="Merriweather Sans Light" pitchFamily="2" charset="77"/>
              </a:rPr>
              <a:t> your dental insurance option for the upcoming year.</a:t>
            </a:r>
          </a:p>
        </p:txBody>
      </p:sp>
      <p:sp>
        <p:nvSpPr>
          <p:cNvPr id="637" name="Google Shape;71;p14"/>
          <p:cNvSpPr/>
          <p:nvPr/>
        </p:nvSpPr>
        <p:spPr>
          <a:xfrm>
            <a:off x="0" y="508799"/>
            <a:ext cx="508800" cy="86401"/>
          </a:xfrm>
          <a:prstGeom prst="rect">
            <a:avLst/>
          </a:prstGeom>
          <a:solidFill>
            <a:schemeClr val="accent4"/>
          </a:solidFill>
          <a:ln w="12700">
            <a:miter lim="400000"/>
          </a:ln>
        </p:spPr>
        <p:txBody>
          <a:bodyPr lIns="0" tIns="0" rIns="0" bIns="0" anchor="ctr"/>
          <a:lstStyle/>
          <a:p>
            <a:pPr>
              <a:spcBef>
                <a:spcPts val="0"/>
              </a:spcBef>
              <a:defRPr sz="1600">
                <a:solidFill>
                  <a:srgbClr val="E2A74A"/>
                </a:solidFill>
                <a:latin typeface="Merriweather Sans Light"/>
                <a:ea typeface="Merriweather Sans Light"/>
                <a:cs typeface="Merriweather Sans Light"/>
                <a:sym typeface="Merriweather Sans Light"/>
              </a:defRPr>
            </a:pPr>
            <a:endParaRPr/>
          </a:p>
        </p:txBody>
      </p:sp>
      <p:sp>
        <p:nvSpPr>
          <p:cNvPr id="15" name="Google Shape;66;p14">
            <a:extLst>
              <a:ext uri="{FF2B5EF4-FFF2-40B4-BE49-F238E27FC236}">
                <a16:creationId xmlns:a16="http://schemas.microsoft.com/office/drawing/2014/main" id="{5ACEFC80-794B-B542-BDF6-7E9F6426C31C}"/>
              </a:ext>
            </a:extLst>
          </p:cNvPr>
          <p:cNvSpPr txBox="1"/>
          <p:nvPr/>
        </p:nvSpPr>
        <p:spPr>
          <a:xfrm>
            <a:off x="838199" y="7539934"/>
            <a:ext cx="8801101" cy="2058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600">
                <a:solidFill>
                  <a:srgbClr val="4D4D4D"/>
                </a:solidFill>
                <a:latin typeface="+mn-lt"/>
                <a:ea typeface="+mn-ea"/>
                <a:cs typeface="+mn-cs"/>
                <a:sym typeface="Arial"/>
              </a:defRPr>
            </a:lvl1pPr>
          </a:lstStyle>
          <a:p>
            <a:pPr algn="ctr"/>
            <a:r>
              <a:rPr>
                <a:latin typeface="Merriweather Sans Light" pitchFamily="2" charset="77"/>
              </a:rPr>
              <a:t>This Guide is only a summary provided for your information. If there is a discrepancy between this Guide and the contract/certificates used for clarification of coverage/rates; the contract/certificates are deemed correct. Icario  reserves the right to changed, amend, terminate or otherwise alter any benefit described in this Guide at any time.</a:t>
            </a:r>
          </a:p>
        </p:txBody>
      </p:sp>
      <p:sp>
        <p:nvSpPr>
          <p:cNvPr id="16" name="Google Shape;66;p14">
            <a:extLst>
              <a:ext uri="{FF2B5EF4-FFF2-40B4-BE49-F238E27FC236}">
                <a16:creationId xmlns:a16="http://schemas.microsoft.com/office/drawing/2014/main" id="{C7E8D1AC-4E73-BC49-95BA-458DCCF0569F}"/>
              </a:ext>
            </a:extLst>
          </p:cNvPr>
          <p:cNvSpPr txBox="1"/>
          <p:nvPr/>
        </p:nvSpPr>
        <p:spPr>
          <a:xfrm>
            <a:off x="838199" y="7359873"/>
            <a:ext cx="4623261" cy="1495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900">
                <a:solidFill>
                  <a:srgbClr val="0F2044"/>
                </a:solidFill>
                <a:latin typeface="Merriweather Sans Light"/>
                <a:ea typeface="Merriweather Sans Light"/>
                <a:cs typeface="Merriweather Sans Light"/>
                <a:sym typeface="Merriweather Sans Light"/>
              </a:defRPr>
            </a:lvl1pPr>
          </a:lstStyle>
          <a:p>
            <a:r>
              <a:t>Icario  Benefits Guide</a:t>
            </a:r>
          </a:p>
        </p:txBody>
      </p:sp>
      <p:sp>
        <p:nvSpPr>
          <p:cNvPr id="17" name="Google Shape;89;p17">
            <a:extLst>
              <a:ext uri="{FF2B5EF4-FFF2-40B4-BE49-F238E27FC236}">
                <a16:creationId xmlns:a16="http://schemas.microsoft.com/office/drawing/2014/main" id="{CD5BDE2A-B65A-8845-9EB5-28877A6E8FD5}"/>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13</a:t>
            </a:fld>
            <a:endParaRPr lang="en-US">
              <a:latin typeface="Merriweather Sans Light" pitchFamily="2" charset="77"/>
            </a:endParaRPr>
          </a:p>
        </p:txBody>
      </p:sp>
      <p:pic>
        <p:nvPicPr>
          <p:cNvPr id="5122" name="Picture 2" descr="Dental Insurance for Individuals &amp; Groups | Delta Dental">
            <a:extLst>
              <a:ext uri="{FF2B5EF4-FFF2-40B4-BE49-F238E27FC236}">
                <a16:creationId xmlns:a16="http://schemas.microsoft.com/office/drawing/2014/main" id="{FF1D44C2-7981-4F90-AD9D-147DE25FA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5484" y="505816"/>
            <a:ext cx="2857500" cy="319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2" name="Google Shape;90;p17"/>
          <p:cNvGraphicFramePr/>
          <p:nvPr>
            <p:extLst>
              <p:ext uri="{D42A27DB-BD31-4B8C-83A1-F6EECF244321}">
                <p14:modId xmlns:p14="http://schemas.microsoft.com/office/powerpoint/2010/main" val="4244192204"/>
              </p:ext>
            </p:extLst>
          </p:nvPr>
        </p:nvGraphicFramePr>
        <p:xfrm>
          <a:off x="846513" y="1669476"/>
          <a:ext cx="8000925" cy="5332632"/>
        </p:xfrm>
        <a:graphic>
          <a:graphicData uri="http://schemas.openxmlformats.org/drawingml/2006/table">
            <a:tbl>
              <a:tblPr>
                <a:tableStyleId>{4C3C2611-4C71-4FC5-86AE-919BDF0F9419}</a:tableStyleId>
              </a:tblPr>
              <a:tblGrid>
                <a:gridCol w="3316723">
                  <a:extLst>
                    <a:ext uri="{9D8B030D-6E8A-4147-A177-3AD203B41FA5}">
                      <a16:colId xmlns:a16="http://schemas.microsoft.com/office/drawing/2014/main" val="20000"/>
                    </a:ext>
                  </a:extLst>
                </a:gridCol>
                <a:gridCol w="2342101">
                  <a:extLst>
                    <a:ext uri="{9D8B030D-6E8A-4147-A177-3AD203B41FA5}">
                      <a16:colId xmlns:a16="http://schemas.microsoft.com/office/drawing/2014/main" val="20002"/>
                    </a:ext>
                  </a:extLst>
                </a:gridCol>
                <a:gridCol w="2342101">
                  <a:extLst>
                    <a:ext uri="{9D8B030D-6E8A-4147-A177-3AD203B41FA5}">
                      <a16:colId xmlns:a16="http://schemas.microsoft.com/office/drawing/2014/main" val="2727273014"/>
                    </a:ext>
                  </a:extLst>
                </a:gridCol>
              </a:tblGrid>
              <a:tr h="333471">
                <a:tc>
                  <a:txBody>
                    <a:bodyPr/>
                    <a:lstStyle/>
                    <a:p>
                      <a:pPr algn="ctr">
                        <a:lnSpc>
                          <a:spcPct val="100000"/>
                        </a:lnSpc>
                        <a:spcBef>
                          <a:spcPts val="0"/>
                        </a:spcBef>
                        <a:defRPr sz="600">
                          <a:latin typeface="+mn-lt"/>
                          <a:ea typeface="+mn-ea"/>
                          <a:cs typeface="+mn-cs"/>
                          <a:sym typeface="Arial"/>
                        </a:defRPr>
                      </a:pPr>
                      <a:endParaRPr sz="1000" b="0" i="0">
                        <a:latin typeface="Merriweather Sans Light" pitchFamily="2" charset="77"/>
                      </a:endParaRPr>
                    </a:p>
                  </a:txBody>
                  <a:tcPr marL="0" marR="0" marT="0" marB="0" anchor="ctr" horzOverflow="overflow">
                    <a:lnL w="12700">
                      <a:miter lim="400000"/>
                    </a:lnL>
                    <a:lnR w="12700" cap="flat" cmpd="sng" algn="ctr">
                      <a:solidFill>
                        <a:schemeClr val="bg1">
                          <a:lumMod val="85000"/>
                        </a:schemeClr>
                      </a:solidFill>
                      <a:prstDash val="solid"/>
                      <a:round/>
                      <a:headEnd type="none" w="med" len="med"/>
                      <a:tailEnd type="none" w="med" len="med"/>
                    </a:lnR>
                    <a:lnT w="12700">
                      <a:miter lim="400000"/>
                    </a:lnT>
                    <a:lnB w="12700" cap="flat" cmpd="sng" algn="ctr">
                      <a:solidFill>
                        <a:schemeClr val="bg1">
                          <a:lumMod val="85000"/>
                        </a:schemeClr>
                      </a:solidFill>
                      <a:prstDash val="solid"/>
                      <a:round/>
                      <a:headEnd type="none" w="med" len="med"/>
                      <a:tailEnd type="none" w="med" len="med"/>
                    </a:lnB>
                    <a:solidFill>
                      <a:srgbClr val="FFFFFF"/>
                    </a:solidFill>
                  </a:tcPr>
                </a:tc>
                <a:tc gridSpan="2">
                  <a:txBody>
                    <a:bodyPr/>
                    <a:lstStyle/>
                    <a:p>
                      <a:pPr algn="ctr">
                        <a:lnSpc>
                          <a:spcPct val="100000"/>
                        </a:lnSpc>
                        <a:spcBef>
                          <a:spcPts val="0"/>
                        </a:spcBef>
                        <a:defRPr sz="1800" b="0">
                          <a:solidFill>
                            <a:srgbClr val="000000"/>
                          </a:solidFill>
                        </a:defRPr>
                      </a:pPr>
                      <a:r>
                        <a:rPr lang="en-US" sz="1050" b="0" i="0">
                          <a:solidFill>
                            <a:srgbClr val="FFFFFF"/>
                          </a:solidFill>
                          <a:latin typeface="Merriweather Sans Light" pitchFamily="2" charset="77"/>
                          <a:ea typeface="+mn-ea"/>
                          <a:cs typeface="+mn-cs"/>
                          <a:sym typeface="Arial"/>
                        </a:rPr>
                        <a:t>EyeMed Vision Plan</a:t>
                      </a: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6244B"/>
                    </a:solidFill>
                  </a:tcPr>
                </a:tc>
                <a:tc hMerge="1">
                  <a:txBody>
                    <a:bodyPr/>
                    <a:lstStyle/>
                    <a:p>
                      <a:pPr algn="l">
                        <a:lnSpc>
                          <a:spcPct val="100000"/>
                        </a:lnSpc>
                        <a:spcBef>
                          <a:spcPts val="0"/>
                        </a:spcBef>
                        <a:defRPr sz="1800" b="0">
                          <a:solidFill>
                            <a:srgbClr val="000000"/>
                          </a:solidFill>
                        </a:defRPr>
                      </a:pPr>
                      <a:endParaRPr sz="1000" b="0" i="0">
                        <a:solidFill>
                          <a:srgbClr val="FFFFFF"/>
                        </a:solidFill>
                        <a:latin typeface="Merriweather Sans Light" pitchFamily="2" charset="77"/>
                        <a:ea typeface="+mn-ea"/>
                        <a:cs typeface="+mn-cs"/>
                        <a:sym typeface="Arial"/>
                      </a:endParaRPr>
                    </a:p>
                  </a:txBody>
                  <a:tcPr marL="182880" marR="0" marT="0" marB="0" anchor="ctr" horzOverflow="overflow">
                    <a:lnL w="12700">
                      <a:noFill/>
                      <a:miter lim="400000"/>
                    </a:lnL>
                    <a:lnR w="12700">
                      <a:miter lim="400000"/>
                    </a:lnR>
                    <a:lnT w="12700">
                      <a:miter lim="400000"/>
                    </a:lnT>
                    <a:lnB w="12700">
                      <a:noFill/>
                      <a:miter lim="400000"/>
                    </a:lnB>
                    <a:solidFill>
                      <a:srgbClr val="16244B"/>
                    </a:solidFill>
                  </a:tcPr>
                </a:tc>
                <a:extLst>
                  <a:ext uri="{0D108BD9-81ED-4DB2-BD59-A6C34878D82A}">
                    <a16:rowId xmlns:a16="http://schemas.microsoft.com/office/drawing/2014/main" val="10000"/>
                  </a:ext>
                </a:extLst>
              </a:tr>
              <a:tr h="365760">
                <a:tc>
                  <a:txBody>
                    <a:bodyPr/>
                    <a:lstStyle/>
                    <a:p>
                      <a:pPr algn="l">
                        <a:lnSpc>
                          <a:spcPct val="100000"/>
                        </a:lnSpc>
                        <a:spcBef>
                          <a:spcPts val="0"/>
                        </a:spcBef>
                        <a:defRPr sz="1800" b="0">
                          <a:solidFill>
                            <a:srgbClr val="000000"/>
                          </a:solidFill>
                        </a:defRPr>
                      </a:pPr>
                      <a:endParaRPr sz="1050" b="0" i="0">
                        <a:solidFill>
                          <a:srgbClr val="FFFFFF"/>
                        </a:solidFill>
                        <a:latin typeface="Merriweather Sans Light" pitchFamily="2" charset="77"/>
                        <a:ea typeface="+mn-ea"/>
                        <a:cs typeface="+mn-cs"/>
                        <a:sym typeface="Arial"/>
                      </a:endParaRP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a:lnSpc>
                          <a:spcPct val="100000"/>
                        </a:lnSpc>
                        <a:spcBef>
                          <a:spcPts val="0"/>
                        </a:spcBef>
                        <a:defRPr sz="1800" b="0">
                          <a:solidFill>
                            <a:srgbClr val="000000"/>
                          </a:solidFill>
                        </a:defRPr>
                      </a:pPr>
                      <a:r>
                        <a:rPr lang="en-US" sz="1050" b="0" i="0">
                          <a:solidFill>
                            <a:srgbClr val="FFFFFF"/>
                          </a:solidFill>
                          <a:latin typeface="Merriweather Sans Light" pitchFamily="2" charset="77"/>
                          <a:ea typeface="+mn-ea"/>
                          <a:cs typeface="+mn-cs"/>
                          <a:sym typeface="Arial"/>
                        </a:rPr>
                        <a:t>In-Network</a:t>
                      </a:r>
                    </a:p>
                    <a:p>
                      <a:pPr algn="ctr">
                        <a:lnSpc>
                          <a:spcPct val="100000"/>
                        </a:lnSpc>
                        <a:spcBef>
                          <a:spcPts val="0"/>
                        </a:spcBef>
                        <a:defRPr sz="1800" b="0">
                          <a:solidFill>
                            <a:srgbClr val="000000"/>
                          </a:solidFill>
                        </a:defRPr>
                      </a:pPr>
                      <a:r>
                        <a:rPr lang="en-US" sz="1050" b="0" i="0">
                          <a:solidFill>
                            <a:srgbClr val="FFFFFF"/>
                          </a:solidFill>
                          <a:latin typeface="Merriweather Sans Light" pitchFamily="2" charset="77"/>
                          <a:ea typeface="+mn-ea"/>
                          <a:cs typeface="+mn-cs"/>
                          <a:sym typeface="Arial"/>
                        </a:rPr>
                        <a:t>EyeMed INSIGHT</a:t>
                      </a:r>
                      <a:endParaRPr sz="1050" b="0" i="0">
                        <a:solidFill>
                          <a:srgbClr val="FFFFFF"/>
                        </a:solidFill>
                        <a:latin typeface="Merriweather Sans Light" pitchFamily="2" charset="77"/>
                        <a:ea typeface="+mn-ea"/>
                        <a:cs typeface="+mn-cs"/>
                        <a:sym typeface="Arial"/>
                      </a:endParaRP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a:lnSpc>
                          <a:spcPct val="100000"/>
                        </a:lnSpc>
                        <a:spcBef>
                          <a:spcPts val="0"/>
                        </a:spcBef>
                        <a:defRPr sz="1800" b="0">
                          <a:solidFill>
                            <a:srgbClr val="000000"/>
                          </a:solidFill>
                        </a:defRPr>
                      </a:pPr>
                      <a:r>
                        <a:rPr lang="en-US" sz="1050" b="0" i="0" dirty="0">
                          <a:solidFill>
                            <a:srgbClr val="FFFFFF"/>
                          </a:solidFill>
                          <a:latin typeface="Merriweather Sans Light" pitchFamily="2" charset="77"/>
                          <a:ea typeface="+mn-ea"/>
                          <a:cs typeface="+mn-cs"/>
                          <a:sym typeface="Arial"/>
                        </a:rPr>
                        <a:t>Out-of-Network </a:t>
                      </a:r>
                    </a:p>
                    <a:p>
                      <a:pPr algn="ctr">
                        <a:lnSpc>
                          <a:spcPct val="100000"/>
                        </a:lnSpc>
                        <a:spcBef>
                          <a:spcPts val="0"/>
                        </a:spcBef>
                        <a:defRPr sz="1800" b="0">
                          <a:solidFill>
                            <a:srgbClr val="000000"/>
                          </a:solidFill>
                        </a:defRPr>
                      </a:pPr>
                      <a:r>
                        <a:rPr lang="en-US" sz="1050" b="0" i="0" dirty="0">
                          <a:solidFill>
                            <a:srgbClr val="FFFFFF"/>
                          </a:solidFill>
                          <a:latin typeface="Merriweather Sans Light" pitchFamily="2" charset="77"/>
                          <a:ea typeface="+mn-ea"/>
                          <a:cs typeface="+mn-cs"/>
                          <a:sym typeface="Arial"/>
                        </a:rPr>
                        <a:t>Member Reimbursement</a:t>
                      </a: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35822">
                <a:tc>
                  <a:txBody>
                    <a:bodyPr/>
                    <a:lstStyle/>
                    <a:p>
                      <a:pPr algn="l" defTabSz="1371600">
                        <a:lnSpc>
                          <a:spcPct val="100000"/>
                        </a:lnSpc>
                        <a:spcBef>
                          <a:spcPts val="0"/>
                        </a:spcBef>
                        <a:defRPr>
                          <a:solidFill>
                            <a:srgbClr val="000000"/>
                          </a:solidFill>
                          <a:latin typeface="+mn-lt"/>
                          <a:ea typeface="+mn-ea"/>
                          <a:cs typeface="+mn-cs"/>
                          <a:sym typeface="Arial"/>
                        </a:defRPr>
                      </a:pPr>
                      <a:r>
                        <a:rPr lang="en-US" sz="1050" b="1" i="0" dirty="0">
                          <a:solidFill>
                            <a:srgbClr val="0F2044"/>
                          </a:solidFill>
                          <a:latin typeface="Merriweather Sans Light" pitchFamily="2" charset="77"/>
                        </a:rPr>
                        <a:t>Exam</a:t>
                      </a:r>
                      <a:r>
                        <a:rPr lang="en-US" sz="1050" b="0" i="0" dirty="0">
                          <a:solidFill>
                            <a:srgbClr val="0F2044"/>
                          </a:solidFill>
                          <a:latin typeface="Merriweather Sans Light" pitchFamily="2" charset="77"/>
                        </a:rPr>
                        <a:t> (Once every 12 months)</a:t>
                      </a:r>
                      <a:endParaRPr sz="1050" b="0" i="0" dirty="0">
                        <a:solidFill>
                          <a:srgbClr val="0F2044"/>
                        </a:solidFill>
                        <a:latin typeface="Merriweather Sans Light" pitchFamily="2" charset="77"/>
                      </a:endParaRP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$20 copay</a:t>
                      </a:r>
                      <a:endParaRPr sz="1050" b="0" i="0">
                        <a:solidFill>
                          <a:srgbClr val="0F2044"/>
                        </a:solidFill>
                        <a:latin typeface="Merriweather Sans Light" pitchFamily="2" charset="77"/>
                      </a:endParaRP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Up to $30</a:t>
                      </a:r>
                      <a:endParaRPr sz="1050" b="0" i="0">
                        <a:solidFill>
                          <a:srgbClr val="0F2044"/>
                        </a:solidFill>
                        <a:latin typeface="Merriweather Sans Light" pitchFamily="2" charset="77"/>
                      </a:endParaRP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535282348"/>
                  </a:ext>
                </a:extLst>
              </a:tr>
              <a:tr h="235822">
                <a:tc gridSpan="3">
                  <a:txBody>
                    <a:bodyPr/>
                    <a:lstStyle/>
                    <a:p>
                      <a:pPr algn="l" defTabSz="1371600">
                        <a:lnSpc>
                          <a:spcPct val="100000"/>
                        </a:lnSpc>
                        <a:spcBef>
                          <a:spcPts val="0"/>
                        </a:spcBef>
                        <a:defRPr>
                          <a:solidFill>
                            <a:srgbClr val="000000"/>
                          </a:solidFill>
                          <a:latin typeface="+mn-lt"/>
                          <a:ea typeface="+mn-ea"/>
                          <a:cs typeface="+mn-cs"/>
                          <a:sym typeface="Arial"/>
                        </a:defRPr>
                      </a:pPr>
                      <a:r>
                        <a:rPr sz="1050" b="1" i="0" dirty="0">
                          <a:solidFill>
                            <a:srgbClr val="0F2044"/>
                          </a:solidFill>
                          <a:latin typeface="Merriweather Sans Light" pitchFamily="2" charset="77"/>
                        </a:rPr>
                        <a:t>Lenses</a:t>
                      </a:r>
                      <a:r>
                        <a:rPr sz="1050" b="0" i="0" dirty="0">
                          <a:solidFill>
                            <a:srgbClr val="0F2044"/>
                          </a:solidFill>
                          <a:latin typeface="Merriweather Sans Light" pitchFamily="2" charset="77"/>
                        </a:rPr>
                        <a:t> (Once every 12 months)</a:t>
                      </a: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pPr algn="ctr">
                        <a:lnSpc>
                          <a:spcPct val="100000"/>
                        </a:lnSpc>
                        <a:spcBef>
                          <a:spcPts val="0"/>
                        </a:spcBef>
                        <a:defRPr sz="1000" b="0">
                          <a:solidFill>
                            <a:srgbClr val="000000"/>
                          </a:solidFill>
                          <a:latin typeface="+mn-lt"/>
                          <a:ea typeface="+mn-ea"/>
                          <a:cs typeface="+mn-cs"/>
                          <a:sym typeface="Arial"/>
                        </a:defRPr>
                      </a:pPr>
                      <a:endParaRPr sz="1000" b="0" i="0">
                        <a:solidFill>
                          <a:srgbClr val="0F2044"/>
                        </a:solidFill>
                        <a:latin typeface="Merriweather Sans Light" pitchFamily="2" charset="77"/>
                      </a:endParaRP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pPr algn="ctr">
                        <a:lnSpc>
                          <a:spcPct val="100000"/>
                        </a:lnSpc>
                        <a:spcBef>
                          <a:spcPts val="0"/>
                        </a:spcBef>
                        <a:defRPr sz="1000" b="0">
                          <a:solidFill>
                            <a:srgbClr val="000000"/>
                          </a:solidFill>
                          <a:latin typeface="+mn-lt"/>
                          <a:ea typeface="+mn-ea"/>
                          <a:cs typeface="+mn-cs"/>
                          <a:sym typeface="Arial"/>
                        </a:defRPr>
                      </a:pPr>
                      <a:endParaRPr sz="1000" b="0" i="0">
                        <a:solidFill>
                          <a:srgbClr val="0F2044"/>
                        </a:solidFill>
                        <a:latin typeface="Merriweather Sans Light" pitchFamily="2" charset="77"/>
                      </a:endParaRP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235822">
                <a:tc>
                  <a:txBody>
                    <a:bodyPr/>
                    <a:lstStyle/>
                    <a:p>
                      <a:pPr algn="l" defTabSz="1371600">
                        <a:lnSpc>
                          <a:spcPct val="100000"/>
                        </a:lnSpc>
                        <a:spcBef>
                          <a:spcPts val="0"/>
                        </a:spcBef>
                        <a:defRPr sz="1800" b="0">
                          <a:solidFill>
                            <a:srgbClr val="000000"/>
                          </a:solidFill>
                        </a:defRPr>
                      </a:pPr>
                      <a:r>
                        <a:rPr lang="en-US" sz="1050" b="0" i="0">
                          <a:solidFill>
                            <a:srgbClr val="0F2044"/>
                          </a:solidFill>
                          <a:latin typeface="Merriweather Sans Light" pitchFamily="2" charset="77"/>
                          <a:ea typeface="+mn-ea"/>
                          <a:cs typeface="+mn-cs"/>
                          <a:sym typeface="Arial"/>
                        </a:rPr>
                        <a:t>     </a:t>
                      </a:r>
                      <a:r>
                        <a:rPr sz="1050" b="0" i="0">
                          <a:solidFill>
                            <a:srgbClr val="0F2044"/>
                          </a:solidFill>
                          <a:latin typeface="Merriweather Sans Light" pitchFamily="2" charset="77"/>
                          <a:ea typeface="+mn-ea"/>
                          <a:cs typeface="+mn-cs"/>
                          <a:sym typeface="Arial"/>
                        </a:rPr>
                        <a:t>Single</a:t>
                      </a: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1381760" rtl="0" eaLnBrk="1" fontAlgn="auto" latinLnBrk="0" hangingPunct="1">
                        <a:lnSpc>
                          <a:spcPct val="100000"/>
                        </a:lnSpc>
                        <a:spcBef>
                          <a:spcPts val="0"/>
                        </a:spcBef>
                        <a:spcAft>
                          <a:spcPts val="0"/>
                        </a:spcAft>
                        <a:buClrTx/>
                        <a:buSzTx/>
                        <a:buFontTx/>
                        <a:buNone/>
                        <a:tabLst/>
                        <a:defRPr sz="1000" b="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$20 copay</a:t>
                      </a: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1381760" rtl="0" eaLnBrk="1" fontAlgn="auto" latinLnBrk="0" hangingPunct="1">
                        <a:lnSpc>
                          <a:spcPct val="100000"/>
                        </a:lnSpc>
                        <a:spcBef>
                          <a:spcPts val="0"/>
                        </a:spcBef>
                        <a:spcAft>
                          <a:spcPts val="0"/>
                        </a:spcAft>
                        <a:buClrTx/>
                        <a:buSzTx/>
                        <a:buFontTx/>
                        <a:buNone/>
                        <a:tabLst/>
                        <a:defRPr sz="1000" b="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Up to $25</a:t>
                      </a: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235822">
                <a:tc>
                  <a:txBody>
                    <a:bodyPr/>
                    <a:lstStyle/>
                    <a:p>
                      <a:pPr algn="l" defTabSz="1371600">
                        <a:lnSpc>
                          <a:spcPct val="100000"/>
                        </a:lnSpc>
                        <a:spcBef>
                          <a:spcPts val="0"/>
                        </a:spcBef>
                        <a:defRPr sz="1800" b="0">
                          <a:solidFill>
                            <a:srgbClr val="000000"/>
                          </a:solidFill>
                        </a:defRPr>
                      </a:pPr>
                      <a:r>
                        <a:rPr lang="en-US" sz="1050" b="0" i="0">
                          <a:solidFill>
                            <a:srgbClr val="0F2044"/>
                          </a:solidFill>
                          <a:latin typeface="Merriweather Sans Light" pitchFamily="2" charset="77"/>
                          <a:ea typeface="+mn-ea"/>
                          <a:cs typeface="+mn-cs"/>
                          <a:sym typeface="Arial"/>
                        </a:rPr>
                        <a:t>     </a:t>
                      </a:r>
                      <a:r>
                        <a:rPr sz="1050" b="0" i="0">
                          <a:solidFill>
                            <a:srgbClr val="0F2044"/>
                          </a:solidFill>
                          <a:latin typeface="Merriweather Sans Light" pitchFamily="2" charset="77"/>
                          <a:ea typeface="+mn-ea"/>
                          <a:cs typeface="+mn-cs"/>
                          <a:sym typeface="Arial"/>
                        </a:rPr>
                        <a:t>Bifocal</a:t>
                      </a: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1381760" rtl="0" eaLnBrk="1" fontAlgn="auto" latinLnBrk="0" hangingPunct="1">
                        <a:lnSpc>
                          <a:spcPct val="100000"/>
                        </a:lnSpc>
                        <a:spcBef>
                          <a:spcPts val="0"/>
                        </a:spcBef>
                        <a:spcAft>
                          <a:spcPts val="0"/>
                        </a:spcAft>
                        <a:buClrTx/>
                        <a:buSzTx/>
                        <a:buFontTx/>
                        <a:buNone/>
                        <a:tabLst/>
                        <a:defRPr sz="1000" b="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$20 copay</a:t>
                      </a: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1381760" rtl="0" eaLnBrk="1" fontAlgn="auto" latinLnBrk="0" hangingPunct="1">
                        <a:lnSpc>
                          <a:spcPct val="100000"/>
                        </a:lnSpc>
                        <a:spcBef>
                          <a:spcPts val="0"/>
                        </a:spcBef>
                        <a:spcAft>
                          <a:spcPts val="0"/>
                        </a:spcAft>
                        <a:buClrTx/>
                        <a:buSzTx/>
                        <a:buFontTx/>
                        <a:buNone/>
                        <a:tabLst/>
                        <a:defRPr sz="1000" b="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Up to $40</a:t>
                      </a: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229436">
                <a:tc>
                  <a:txBody>
                    <a:bodyPr/>
                    <a:lstStyle/>
                    <a:p>
                      <a:pPr algn="l" defTabSz="1371600">
                        <a:lnSpc>
                          <a:spcPct val="100000"/>
                        </a:lnSpc>
                        <a:spcBef>
                          <a:spcPts val="0"/>
                        </a:spcBef>
                        <a:defRPr sz="1800" b="0">
                          <a:solidFill>
                            <a:srgbClr val="000000"/>
                          </a:solidFill>
                        </a:defRPr>
                      </a:pPr>
                      <a:r>
                        <a:rPr lang="en-US" sz="1050" b="0" i="0">
                          <a:solidFill>
                            <a:srgbClr val="0F2044"/>
                          </a:solidFill>
                          <a:latin typeface="Merriweather Sans Light" pitchFamily="2" charset="77"/>
                          <a:ea typeface="+mn-ea"/>
                          <a:cs typeface="+mn-cs"/>
                          <a:sym typeface="Arial"/>
                        </a:rPr>
                        <a:t>     </a:t>
                      </a:r>
                      <a:r>
                        <a:rPr sz="1050" b="0" i="0">
                          <a:solidFill>
                            <a:srgbClr val="0F2044"/>
                          </a:solidFill>
                          <a:latin typeface="Merriweather Sans Light" pitchFamily="2" charset="77"/>
                          <a:ea typeface="+mn-ea"/>
                          <a:cs typeface="+mn-cs"/>
                          <a:sym typeface="Arial"/>
                        </a:rPr>
                        <a:t>Trifocal</a:t>
                      </a: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1381760" rtl="0" eaLnBrk="1" fontAlgn="auto" latinLnBrk="0" hangingPunct="1">
                        <a:lnSpc>
                          <a:spcPct val="100000"/>
                        </a:lnSpc>
                        <a:spcBef>
                          <a:spcPts val="0"/>
                        </a:spcBef>
                        <a:spcAft>
                          <a:spcPts val="0"/>
                        </a:spcAft>
                        <a:buClrTx/>
                        <a:buSzTx/>
                        <a:buFontTx/>
                        <a:buNone/>
                        <a:tabLst/>
                        <a:defRPr sz="1000" b="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$20 copay</a:t>
                      </a: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1381760" rtl="0" eaLnBrk="1" fontAlgn="auto" latinLnBrk="0" hangingPunct="1">
                        <a:lnSpc>
                          <a:spcPct val="100000"/>
                        </a:lnSpc>
                        <a:spcBef>
                          <a:spcPts val="0"/>
                        </a:spcBef>
                        <a:spcAft>
                          <a:spcPts val="0"/>
                        </a:spcAft>
                        <a:buClrTx/>
                        <a:buSzTx/>
                        <a:buFontTx/>
                        <a:buNone/>
                        <a:tabLst/>
                        <a:defRPr sz="1000" b="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Up to $60</a:t>
                      </a: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235822">
                <a:tc>
                  <a:txBody>
                    <a:bodyPr/>
                    <a:lstStyle/>
                    <a:p>
                      <a:pPr algn="l" defTabSz="1371600">
                        <a:lnSpc>
                          <a:spcPct val="100000"/>
                        </a:lnSpc>
                        <a:spcBef>
                          <a:spcPts val="0"/>
                        </a:spcBef>
                        <a:defRPr sz="1800" b="0">
                          <a:solidFill>
                            <a:srgbClr val="000000"/>
                          </a:solidFill>
                        </a:defRPr>
                      </a:pPr>
                      <a:r>
                        <a:rPr lang="en-US" sz="1050" b="0" i="0" dirty="0">
                          <a:solidFill>
                            <a:srgbClr val="0F2044"/>
                          </a:solidFill>
                          <a:latin typeface="Merriweather Sans Light" pitchFamily="2" charset="77"/>
                          <a:ea typeface="+mn-ea"/>
                          <a:cs typeface="+mn-cs"/>
                          <a:sym typeface="Arial"/>
                        </a:rPr>
                        <a:t>     Standard </a:t>
                      </a:r>
                      <a:r>
                        <a:rPr sz="1050" b="0" i="0" dirty="0">
                          <a:solidFill>
                            <a:srgbClr val="0F2044"/>
                          </a:solidFill>
                          <a:latin typeface="Merriweather Sans Light" pitchFamily="2" charset="77"/>
                          <a:ea typeface="+mn-ea"/>
                          <a:cs typeface="+mn-cs"/>
                          <a:sym typeface="Arial"/>
                        </a:rPr>
                        <a:t>Progressive</a:t>
                      </a: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1381760" rtl="0" eaLnBrk="1" fontAlgn="auto" latinLnBrk="0" hangingPunct="1">
                        <a:lnSpc>
                          <a:spcPct val="100000"/>
                        </a:lnSpc>
                        <a:spcBef>
                          <a:spcPts val="0"/>
                        </a:spcBef>
                        <a:spcAft>
                          <a:spcPts val="0"/>
                        </a:spcAft>
                        <a:buClrTx/>
                        <a:buSzTx/>
                        <a:buFontTx/>
                        <a:buNone/>
                        <a:tabLst/>
                        <a:defRPr sz="1000" b="0">
                          <a:solidFill>
                            <a:srgbClr val="000000"/>
                          </a:solidFill>
                          <a:latin typeface="+mn-lt"/>
                          <a:ea typeface="+mn-ea"/>
                          <a:cs typeface="+mn-cs"/>
                          <a:sym typeface="Arial"/>
                        </a:defRPr>
                      </a:pPr>
                      <a:r>
                        <a:rPr lang="en-US" sz="1050" b="0" i="0" u="none" strike="noStrike" cap="none" spc="0" baseline="0" dirty="0">
                          <a:solidFill>
                            <a:srgbClr val="0F2044"/>
                          </a:solidFill>
                          <a:uFillTx/>
                          <a:latin typeface="Merriweather Sans Light" pitchFamily="2" charset="77"/>
                          <a:ea typeface="Poppins ExtraBold"/>
                          <a:cs typeface="Poppins ExtraBold"/>
                          <a:sym typeface="Arial"/>
                        </a:rPr>
                        <a:t>$85 copay</a:t>
                      </a: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1381760" rtl="0" eaLnBrk="1" fontAlgn="auto" latinLnBrk="0" hangingPunct="1">
                        <a:lnSpc>
                          <a:spcPct val="100000"/>
                        </a:lnSpc>
                        <a:spcBef>
                          <a:spcPts val="0"/>
                        </a:spcBef>
                        <a:spcAft>
                          <a:spcPts val="0"/>
                        </a:spcAft>
                        <a:buClrTx/>
                        <a:buSzTx/>
                        <a:buFontTx/>
                        <a:buNone/>
                        <a:tabLst/>
                        <a:defRPr sz="1000" b="0">
                          <a:solidFill>
                            <a:srgbClr val="000000"/>
                          </a:solidFill>
                          <a:latin typeface="+mn-lt"/>
                          <a:ea typeface="+mn-ea"/>
                          <a:cs typeface="+mn-cs"/>
                          <a:sym typeface="Arial"/>
                        </a:defRPr>
                      </a:pPr>
                      <a:r>
                        <a:rPr lang="en-US" sz="1050" b="0" i="0" u="none" strike="noStrike" cap="none" spc="0" baseline="0" dirty="0">
                          <a:solidFill>
                            <a:srgbClr val="0F2044"/>
                          </a:solidFill>
                          <a:uFillTx/>
                          <a:latin typeface="Merriweather Sans Light" pitchFamily="2" charset="77"/>
                          <a:ea typeface="Poppins ExtraBold"/>
                          <a:cs typeface="Poppins ExtraBold"/>
                          <a:sym typeface="Arial"/>
                        </a:rPr>
                        <a:t>Up to $40</a:t>
                      </a: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365760">
                <a:tc>
                  <a:txBody>
                    <a:bodyPr/>
                    <a:lstStyle/>
                    <a:p>
                      <a:pPr algn="l" defTabSz="1371600">
                        <a:lnSpc>
                          <a:spcPct val="100000"/>
                        </a:lnSpc>
                        <a:spcBef>
                          <a:spcPts val="0"/>
                        </a:spcBef>
                        <a:defRPr>
                          <a:solidFill>
                            <a:srgbClr val="000000"/>
                          </a:solidFill>
                          <a:latin typeface="+mn-lt"/>
                          <a:ea typeface="+mn-ea"/>
                          <a:cs typeface="+mn-cs"/>
                          <a:sym typeface="Arial"/>
                        </a:defRPr>
                      </a:pPr>
                      <a:r>
                        <a:rPr sz="1050" b="1" i="0" dirty="0">
                          <a:solidFill>
                            <a:srgbClr val="0F2044"/>
                          </a:solidFill>
                          <a:latin typeface="Merriweather Sans Light" pitchFamily="2" charset="77"/>
                        </a:rPr>
                        <a:t>Frames</a:t>
                      </a:r>
                      <a:r>
                        <a:rPr sz="1050" b="0" i="0" dirty="0">
                          <a:solidFill>
                            <a:srgbClr val="0F2044"/>
                          </a:solidFill>
                          <a:latin typeface="Merriweather Sans Light" pitchFamily="2" charset="77"/>
                        </a:rPr>
                        <a:t> (Once every </a:t>
                      </a:r>
                      <a:r>
                        <a:rPr lang="en-US" sz="1050" b="0" i="0" dirty="0">
                          <a:solidFill>
                            <a:srgbClr val="0F2044"/>
                          </a:solidFill>
                          <a:latin typeface="Merriweather Sans Light" pitchFamily="2" charset="77"/>
                        </a:rPr>
                        <a:t>24</a:t>
                      </a:r>
                      <a:r>
                        <a:rPr sz="1050" b="0" i="0" dirty="0">
                          <a:solidFill>
                            <a:srgbClr val="0F2044"/>
                          </a:solidFill>
                          <a:latin typeface="Merriweather Sans Light" pitchFamily="2" charset="77"/>
                        </a:rPr>
                        <a:t> months)</a:t>
                      </a: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$0 copay; $150 allowance 20% off balance over $150</a:t>
                      </a:r>
                      <a:endParaRPr sz="1050" b="0" i="0">
                        <a:solidFill>
                          <a:srgbClr val="0F2044"/>
                        </a:solidFill>
                        <a:latin typeface="Merriweather Sans Light" pitchFamily="2" charset="77"/>
                      </a:endParaRP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1381760" rtl="0" eaLnBrk="1" fontAlgn="auto" latinLnBrk="0" hangingPunct="1">
                        <a:lnSpc>
                          <a:spcPct val="100000"/>
                        </a:lnSpc>
                        <a:spcBef>
                          <a:spcPts val="0"/>
                        </a:spcBef>
                        <a:spcAft>
                          <a:spcPts val="0"/>
                        </a:spcAft>
                        <a:buClrTx/>
                        <a:buSzTx/>
                        <a:buFontTx/>
                        <a:buNone/>
                        <a:tabLst/>
                        <a:defRPr sz="1000" b="0">
                          <a:solidFill>
                            <a:srgbClr val="000000"/>
                          </a:solidFill>
                          <a:latin typeface="+mn-lt"/>
                          <a:ea typeface="+mn-ea"/>
                          <a:cs typeface="+mn-cs"/>
                          <a:sym typeface="Arial"/>
                        </a:defRPr>
                      </a:pPr>
                      <a:r>
                        <a:rPr lang="en-US" sz="1050" b="0" i="0" u="none" strike="noStrike" cap="none" spc="0" baseline="0" dirty="0">
                          <a:solidFill>
                            <a:srgbClr val="0F2044"/>
                          </a:solidFill>
                          <a:uFillTx/>
                          <a:latin typeface="Merriweather Sans Light" pitchFamily="2" charset="77"/>
                          <a:ea typeface="Poppins ExtraBold"/>
                          <a:cs typeface="Poppins ExtraBold"/>
                          <a:sym typeface="Arial"/>
                        </a:rPr>
                        <a:t>Up to $75</a:t>
                      </a: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8"/>
                  </a:ext>
                </a:extLst>
              </a:tr>
              <a:tr h="235822">
                <a:tc gridSpan="3">
                  <a:txBody>
                    <a:bodyPr/>
                    <a:lstStyle/>
                    <a:p>
                      <a:pPr algn="l" defTabSz="1371600">
                        <a:lnSpc>
                          <a:spcPct val="100000"/>
                        </a:lnSpc>
                        <a:spcBef>
                          <a:spcPts val="0"/>
                        </a:spcBef>
                        <a:defRPr>
                          <a:solidFill>
                            <a:srgbClr val="000000"/>
                          </a:solidFill>
                          <a:latin typeface="+mn-lt"/>
                          <a:ea typeface="+mn-ea"/>
                          <a:cs typeface="+mn-cs"/>
                          <a:sym typeface="Arial"/>
                        </a:defRPr>
                      </a:pPr>
                      <a:r>
                        <a:rPr sz="1050" b="1" i="0" dirty="0">
                          <a:solidFill>
                            <a:srgbClr val="0F2044"/>
                          </a:solidFill>
                          <a:latin typeface="Merriweather Sans Light" pitchFamily="2" charset="77"/>
                        </a:rPr>
                        <a:t>Elective Contact Lenses </a:t>
                      </a:r>
                      <a:r>
                        <a:rPr lang="en-US" sz="1050" b="0" i="0" u="none" strike="noStrike" cap="none" spc="0" baseline="0" dirty="0">
                          <a:solidFill>
                            <a:srgbClr val="0F2044"/>
                          </a:solidFill>
                          <a:uFillTx/>
                          <a:latin typeface="Merriweather Sans Light" pitchFamily="2" charset="77"/>
                          <a:ea typeface="Poppins ExtraBold"/>
                          <a:cs typeface="Poppins ExtraBold"/>
                          <a:sym typeface="Arial"/>
                        </a:rPr>
                        <a:t>(Once every 12 months, </a:t>
                      </a:r>
                      <a:r>
                        <a:rPr sz="1050" b="0" i="1" dirty="0">
                          <a:solidFill>
                            <a:srgbClr val="0F2044"/>
                          </a:solidFill>
                          <a:latin typeface="Merriweather Sans Light" pitchFamily="2" charset="77"/>
                        </a:rPr>
                        <a:t>in lieu of lenses and frames</a:t>
                      </a:r>
                      <a:r>
                        <a:rPr sz="1050" b="0" i="0" dirty="0">
                          <a:solidFill>
                            <a:srgbClr val="0F2044"/>
                          </a:solidFill>
                          <a:latin typeface="Merriweather Sans Light" pitchFamily="2" charset="77"/>
                        </a:rPr>
                        <a:t>)</a:t>
                      </a: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pPr algn="ctr">
                        <a:lnSpc>
                          <a:spcPct val="100000"/>
                        </a:lnSpc>
                        <a:spcBef>
                          <a:spcPts val="0"/>
                        </a:spcBef>
                        <a:defRPr sz="1000" b="0">
                          <a:solidFill>
                            <a:srgbClr val="000000"/>
                          </a:solidFill>
                          <a:latin typeface="+mn-lt"/>
                          <a:ea typeface="+mn-ea"/>
                          <a:cs typeface="+mn-cs"/>
                          <a:sym typeface="Arial"/>
                        </a:defRPr>
                      </a:pPr>
                      <a:endParaRPr sz="1000" b="0" i="0">
                        <a:solidFill>
                          <a:srgbClr val="0F2044"/>
                        </a:solidFill>
                        <a:latin typeface="Merriweather Sans Light" pitchFamily="2" charset="77"/>
                      </a:endParaRP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pPr algn="ctr">
                        <a:lnSpc>
                          <a:spcPct val="100000"/>
                        </a:lnSpc>
                        <a:spcBef>
                          <a:spcPts val="0"/>
                        </a:spcBef>
                        <a:defRPr sz="1000" b="0">
                          <a:solidFill>
                            <a:srgbClr val="000000"/>
                          </a:solidFill>
                          <a:latin typeface="+mn-lt"/>
                          <a:ea typeface="+mn-ea"/>
                          <a:cs typeface="+mn-cs"/>
                          <a:sym typeface="Arial"/>
                        </a:defRPr>
                      </a:pPr>
                      <a:endParaRPr sz="1000" b="0" i="0">
                        <a:solidFill>
                          <a:srgbClr val="0F2044"/>
                        </a:solidFill>
                        <a:latin typeface="Merriweather Sans Light" pitchFamily="2" charset="77"/>
                      </a:endParaRP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9"/>
                  </a:ext>
                </a:extLst>
              </a:tr>
              <a:tr h="365760">
                <a:tc>
                  <a:txBody>
                    <a:bodyPr/>
                    <a:lstStyle/>
                    <a:p>
                      <a:pPr algn="l" defTabSz="1371600">
                        <a:lnSpc>
                          <a:spcPct val="100000"/>
                        </a:lnSpc>
                        <a:spcBef>
                          <a:spcPts val="0"/>
                        </a:spcBef>
                        <a:defRPr sz="1800" b="0">
                          <a:solidFill>
                            <a:srgbClr val="000000"/>
                          </a:solidFill>
                        </a:defRPr>
                      </a:pPr>
                      <a:r>
                        <a:rPr sz="1050" b="0" i="0" dirty="0">
                          <a:solidFill>
                            <a:srgbClr val="0F2044"/>
                          </a:solidFill>
                          <a:latin typeface="Merriweather Sans Light" pitchFamily="2" charset="77"/>
                          <a:ea typeface="+mn-ea"/>
                          <a:cs typeface="+mn-cs"/>
                          <a:sym typeface="Arial"/>
                        </a:rPr>
                        <a:t>Conventional</a:t>
                      </a: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$0 copay; $150 allowance; 15% off retail over $150</a:t>
                      </a:r>
                      <a:endParaRPr sz="1050" b="0" i="0">
                        <a:solidFill>
                          <a:srgbClr val="0F2044"/>
                        </a:solidFill>
                        <a:latin typeface="Merriweather Sans Light" pitchFamily="2" charset="77"/>
                      </a:endParaRP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Up to $120</a:t>
                      </a:r>
                      <a:endParaRPr sz="1050" b="0" i="0">
                        <a:solidFill>
                          <a:srgbClr val="0F2044"/>
                        </a:solidFill>
                        <a:latin typeface="Merriweather Sans Light" pitchFamily="2" charset="77"/>
                      </a:endParaRP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0"/>
                  </a:ext>
                </a:extLst>
              </a:tr>
              <a:tr h="365760">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Disposable</a:t>
                      </a: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u="none" strike="noStrike" cap="none" spc="0" baseline="0" dirty="0">
                          <a:solidFill>
                            <a:srgbClr val="0F2044"/>
                          </a:solidFill>
                          <a:uFillTx/>
                          <a:latin typeface="Merriweather Sans Light" pitchFamily="2" charset="77"/>
                          <a:ea typeface="Poppins ExtraBold"/>
                          <a:cs typeface="Poppins ExtraBold"/>
                          <a:sym typeface="Arial"/>
                        </a:rPr>
                        <a:t>$0 copay; $150 allowance</a:t>
                      </a: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Up to $120</a:t>
                      </a:r>
                      <a:endParaRPr sz="1050" b="0" i="0">
                        <a:solidFill>
                          <a:srgbClr val="0F2044"/>
                        </a:solidFill>
                        <a:latin typeface="Merriweather Sans Light" pitchFamily="2" charset="77"/>
                      </a:endParaRP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1"/>
                  </a:ext>
                </a:extLst>
              </a:tr>
              <a:tr h="235822">
                <a:tc>
                  <a:txBody>
                    <a:bodyPr/>
                    <a:lstStyle/>
                    <a:p>
                      <a:pPr algn="l" defTabSz="1371600">
                        <a:lnSpc>
                          <a:spcPct val="100000"/>
                        </a:lnSpc>
                        <a:spcBef>
                          <a:spcPts val="0"/>
                        </a:spcBef>
                        <a:defRPr>
                          <a:solidFill>
                            <a:srgbClr val="000000"/>
                          </a:solidFill>
                          <a:latin typeface="+mn-lt"/>
                          <a:ea typeface="+mn-ea"/>
                          <a:cs typeface="+mn-cs"/>
                          <a:sym typeface="Arial"/>
                        </a:defRPr>
                      </a:pPr>
                      <a:r>
                        <a:rPr sz="1050" b="0" i="0">
                          <a:solidFill>
                            <a:srgbClr val="0F2044"/>
                          </a:solidFill>
                          <a:latin typeface="Merriweather Sans Light" pitchFamily="2" charset="77"/>
                        </a:rPr>
                        <a:t>Medically Necessary Contact Lenses</a:t>
                      </a: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$0 copay – paid in full</a:t>
                      </a:r>
                      <a:endParaRPr sz="1050" b="0" i="0">
                        <a:solidFill>
                          <a:srgbClr val="0F2044"/>
                        </a:solidFill>
                        <a:latin typeface="Merriweather Sans Light" pitchFamily="2" charset="77"/>
                      </a:endParaRP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Up to $210</a:t>
                      </a:r>
                      <a:endParaRPr sz="1050" b="0" i="0">
                        <a:solidFill>
                          <a:srgbClr val="0F2044"/>
                        </a:solidFill>
                        <a:latin typeface="Merriweather Sans Light" pitchFamily="2" charset="77"/>
                      </a:endParaRP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2"/>
                  </a:ext>
                </a:extLst>
              </a:tr>
              <a:tr h="343023">
                <a:tc>
                  <a:txBody>
                    <a:bodyPr/>
                    <a:lstStyle/>
                    <a:p>
                      <a:pPr algn="l">
                        <a:lnSpc>
                          <a:spcPct val="100000"/>
                        </a:lnSpc>
                        <a:spcBef>
                          <a:spcPts val="0"/>
                        </a:spcBef>
                        <a:defRPr sz="1200">
                          <a:latin typeface="+mn-lt"/>
                          <a:ea typeface="+mn-ea"/>
                          <a:cs typeface="+mn-cs"/>
                          <a:sym typeface="Arial"/>
                        </a:defRPr>
                      </a:pPr>
                      <a:r>
                        <a:rPr lang="en-US" sz="1050" b="0" i="0" u="none" strike="noStrike" cap="none" spc="0" baseline="0">
                          <a:solidFill>
                            <a:srgbClr val="FFFFFF"/>
                          </a:solidFill>
                          <a:uFillTx/>
                          <a:latin typeface="Merriweather Sans Light" pitchFamily="2" charset="77"/>
                          <a:ea typeface="Poppins ExtraBold"/>
                          <a:cs typeface="Poppins ExtraBold"/>
                          <a:sym typeface="Arial"/>
                        </a:rPr>
                        <a:t>Employee Contributions</a:t>
                      </a:r>
                      <a:endParaRPr sz="1050" b="0" i="0">
                        <a:latin typeface="Merriweather Sans Light" pitchFamily="2" charset="77"/>
                      </a:endParaRP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pPr algn="ctr">
                        <a:lnSpc>
                          <a:spcPct val="100000"/>
                        </a:lnSpc>
                        <a:spcBef>
                          <a:spcPts val="0"/>
                        </a:spcBef>
                        <a:defRPr sz="1000" b="0">
                          <a:latin typeface="+mn-lt"/>
                          <a:ea typeface="+mn-ea"/>
                          <a:cs typeface="+mn-cs"/>
                          <a:sym typeface="Arial"/>
                        </a:defRPr>
                      </a:pPr>
                      <a:endParaRPr sz="1050" b="0" i="0">
                        <a:latin typeface="Merriweather Sans Light" pitchFamily="2" charset="77"/>
                      </a:endParaRP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pPr algn="ctr">
                        <a:lnSpc>
                          <a:spcPct val="100000"/>
                        </a:lnSpc>
                        <a:spcBef>
                          <a:spcPts val="0"/>
                        </a:spcBef>
                        <a:defRPr sz="1000" b="0">
                          <a:latin typeface="+mn-lt"/>
                          <a:ea typeface="+mn-ea"/>
                          <a:cs typeface="+mn-cs"/>
                          <a:sym typeface="Arial"/>
                        </a:defRPr>
                      </a:pPr>
                      <a:endParaRPr sz="1050" b="0" i="0">
                        <a:latin typeface="Merriweather Sans Light" pitchFamily="2" charset="77"/>
                      </a:endParaRP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0013"/>
                  </a:ext>
                </a:extLst>
              </a:tr>
              <a:tr h="333728">
                <a:tc gridSpan="3">
                  <a:txBody>
                    <a:bodyPr/>
                    <a:lstStyle/>
                    <a:p>
                      <a:pPr algn="l" defTabSz="1371600">
                        <a:lnSpc>
                          <a:spcPct val="100000"/>
                        </a:lnSpc>
                        <a:spcBef>
                          <a:spcPts val="0"/>
                        </a:spcBef>
                        <a:defRPr sz="1800" b="0">
                          <a:solidFill>
                            <a:srgbClr val="000000"/>
                          </a:solidFill>
                        </a:defRPr>
                      </a:pPr>
                      <a:r>
                        <a:rPr sz="1050" b="0" i="0">
                          <a:solidFill>
                            <a:srgbClr val="3E3E3E"/>
                          </a:solidFill>
                          <a:latin typeface="Merriweather Sans Light" pitchFamily="2" charset="77"/>
                          <a:ea typeface="+mn-ea"/>
                          <a:cs typeface="+mn-cs"/>
                          <a:sym typeface="Arial"/>
                        </a:rPr>
                        <a:t> </a:t>
                      </a:r>
                      <a:r>
                        <a:rPr lang="en-US" sz="1050" b="0" i="0">
                          <a:solidFill>
                            <a:srgbClr val="3E3E3E"/>
                          </a:solidFill>
                          <a:latin typeface="Merriweather Sans Light" pitchFamily="2" charset="77"/>
                          <a:ea typeface="+mn-ea"/>
                          <a:cs typeface="+mn-cs"/>
                          <a:sym typeface="Arial"/>
                        </a:rPr>
                        <a:t>       </a:t>
                      </a:r>
                      <a:r>
                        <a:rPr sz="1050" b="0" i="0">
                          <a:solidFill>
                            <a:srgbClr val="3E3E3E"/>
                          </a:solidFill>
                          <a:latin typeface="Merriweather Sans Light" pitchFamily="2" charset="77"/>
                          <a:ea typeface="+mn-ea"/>
                          <a:cs typeface="+mn-cs"/>
                          <a:sym typeface="Arial"/>
                        </a:rPr>
                        <a:t>This is your contribution, paid pre-tax through payroll deductions.</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BDEEF">
                        <a:alpha val="29804"/>
                      </a:srgbClr>
                    </a:solidFill>
                  </a:tcPr>
                </a:tc>
                <a:tc hMerge="1">
                  <a:txBody>
                    <a:bodyPr/>
                    <a:lstStyle/>
                    <a:p>
                      <a:pPr algn="ctr">
                        <a:lnSpc>
                          <a:spcPct val="100000"/>
                        </a:lnSpc>
                        <a:spcBef>
                          <a:spcPts val="0"/>
                        </a:spcBef>
                        <a:defRPr sz="1000" b="0">
                          <a:solidFill>
                            <a:srgbClr val="000000"/>
                          </a:solidFill>
                          <a:latin typeface="+mn-lt"/>
                          <a:ea typeface="+mn-ea"/>
                          <a:cs typeface="+mn-cs"/>
                          <a:sym typeface="Arial"/>
                        </a:defRPr>
                      </a:pPr>
                      <a:endParaRPr sz="1000" b="0" i="0">
                        <a:latin typeface="Merriweather Sans Light" pitchFamily="2" charset="77"/>
                      </a:endParaRPr>
                    </a:p>
                  </a:txBody>
                  <a:tcPr marL="0" marR="0" marT="0" marB="0" anchor="ctr" horzOverflow="overflow">
                    <a:lnL w="12700" cap="flat" cmpd="sng" algn="ctr">
                      <a:solidFill>
                        <a:srgbClr val="EEEEEE">
                          <a:alpha val="0"/>
                        </a:srgbClr>
                      </a:solidFill>
                      <a:prstDash val="solid"/>
                      <a:round/>
                      <a:headEnd type="none" w="med" len="med"/>
                      <a:tailEnd type="none" w="med" len="med"/>
                    </a:lnL>
                    <a:lnR w="12700">
                      <a:solidFill>
                        <a:srgbClr val="EEEEEE">
                          <a:alpha val="0"/>
                        </a:srgbClr>
                      </a:solidFill>
                    </a:lnR>
                    <a:lnT w="12700" cap="flat" cmpd="sng" algn="ctr">
                      <a:solidFill>
                        <a:srgbClr val="7D7D7D">
                          <a:alpha val="29804"/>
                        </a:srgbClr>
                      </a:solidFill>
                      <a:prstDash val="solid"/>
                      <a:round/>
                      <a:headEnd type="none" w="med" len="med"/>
                      <a:tailEnd type="none" w="med" len="med"/>
                    </a:lnT>
                    <a:lnB w="12700" cap="flat" cmpd="sng" algn="ctr">
                      <a:solidFill>
                        <a:srgbClr val="7D7D7D">
                          <a:alpha val="29804"/>
                        </a:srgbClr>
                      </a:solidFill>
                      <a:prstDash val="solid"/>
                      <a:round/>
                      <a:headEnd type="none" w="med" len="med"/>
                      <a:tailEnd type="none" w="med" len="med"/>
                    </a:lnB>
                    <a:solidFill>
                      <a:srgbClr val="CBDEEF">
                        <a:alpha val="29804"/>
                      </a:srgbClr>
                    </a:solidFill>
                  </a:tcPr>
                </a:tc>
                <a:tc hMerge="1">
                  <a:txBody>
                    <a:bodyPr/>
                    <a:lstStyle/>
                    <a:p>
                      <a:pPr algn="ctr" defTabSz="1371600">
                        <a:lnSpc>
                          <a:spcPct val="100000"/>
                        </a:lnSpc>
                        <a:spcBef>
                          <a:spcPts val="0"/>
                        </a:spcBef>
                        <a:defRPr sz="1800" b="0">
                          <a:solidFill>
                            <a:srgbClr val="000000"/>
                          </a:solidFill>
                        </a:defRPr>
                      </a:pPr>
                      <a:endParaRPr sz="1000" b="0" i="0">
                        <a:solidFill>
                          <a:srgbClr val="3E3E3E"/>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BDEEF">
                        <a:alpha val="29804"/>
                      </a:srgbClr>
                    </a:solidFill>
                  </a:tcPr>
                </a:tc>
                <a:extLst>
                  <a:ext uri="{0D108BD9-81ED-4DB2-BD59-A6C34878D82A}">
                    <a16:rowId xmlns:a16="http://schemas.microsoft.com/office/drawing/2014/main" val="10014"/>
                  </a:ext>
                </a:extLst>
              </a:tr>
              <a:tr h="244795">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Employee</a:t>
                      </a:r>
                    </a:p>
                  </a:txBody>
                  <a:tcPr marL="18288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gridSpan="2">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$7.06 ($3.53 per pay period)</a:t>
                      </a:r>
                      <a:endParaRPr sz="1050" b="0" i="0">
                        <a:solidFill>
                          <a:srgbClr val="0F2044"/>
                        </a:solidFill>
                        <a:latin typeface="Merriweather Sans Light" pitchFamily="2" charset="77"/>
                      </a:endParaRP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pPr algn="l">
                        <a:lnSpc>
                          <a:spcPct val="100000"/>
                        </a:lnSpc>
                        <a:spcBef>
                          <a:spcPts val="0"/>
                        </a:spcBef>
                        <a:defRPr sz="1000" b="0">
                          <a:solidFill>
                            <a:srgbClr val="000000"/>
                          </a:solidFill>
                          <a:latin typeface="+mn-lt"/>
                          <a:ea typeface="+mn-ea"/>
                          <a:cs typeface="+mn-cs"/>
                          <a:sym typeface="Arial"/>
                        </a:defRPr>
                      </a:pPr>
                      <a:endParaRPr sz="1000" b="0" i="0">
                        <a:solidFill>
                          <a:srgbClr val="0F2044"/>
                        </a:solidFill>
                        <a:latin typeface="Merriweather Sans Light" pitchFamily="2" charset="77"/>
                      </a:endParaRPr>
                    </a:p>
                  </a:txBody>
                  <a:tcPr marL="182880" marR="0" marT="0" marB="0" anchor="ctr" horzOverflow="overflow">
                    <a:lnL w="12700" cap="flat" cmpd="sng" algn="ctr">
                      <a:solidFill>
                        <a:srgbClr val="EEEEEE">
                          <a:alpha val="0"/>
                        </a:srgbClr>
                      </a:solidFill>
                      <a:prstDash val="solid"/>
                      <a:round/>
                      <a:headEnd type="none" w="med" len="med"/>
                      <a:tailEnd type="none" w="med" len="med"/>
                    </a:lnL>
                    <a:lnR w="12700">
                      <a:solidFill>
                        <a:srgbClr val="EEEEEE">
                          <a:alpha val="0"/>
                        </a:srgbClr>
                      </a:solidFill>
                    </a:lnR>
                    <a:lnT w="12700" cap="flat" cmpd="sng" algn="ctr">
                      <a:solidFill>
                        <a:srgbClr val="7D7D7D">
                          <a:alpha val="29804"/>
                        </a:srgbClr>
                      </a:solidFill>
                      <a:prstDash val="solid"/>
                      <a:round/>
                      <a:headEnd type="none" w="med" len="med"/>
                      <a:tailEnd type="none" w="med" len="med"/>
                    </a:lnT>
                    <a:lnB w="12700" cap="flat" cmpd="sng" algn="ctr">
                      <a:solidFill>
                        <a:srgbClr val="7D7D7D">
                          <a:alpha val="29804"/>
                        </a:srgbClr>
                      </a:solidFill>
                      <a:prstDash val="solid"/>
                      <a:round/>
                      <a:headEnd type="none" w="med" len="med"/>
                      <a:tailEnd type="none" w="med" len="med"/>
                    </a:lnB>
                  </a:tcPr>
                </a:tc>
                <a:extLst>
                  <a:ext uri="{0D108BD9-81ED-4DB2-BD59-A6C34878D82A}">
                    <a16:rowId xmlns:a16="http://schemas.microsoft.com/office/drawing/2014/main" val="10015"/>
                  </a:ext>
                </a:extLst>
              </a:tr>
              <a:tr h="244795">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Employee + Spouse</a:t>
                      </a:r>
                    </a:p>
                  </a:txBody>
                  <a:tcPr marL="18288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gridSpan="2">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$13.40 ($6.70 per pay period)</a:t>
                      </a:r>
                      <a:endParaRPr sz="1050" b="0" i="0">
                        <a:solidFill>
                          <a:srgbClr val="0F2044"/>
                        </a:solidFill>
                        <a:latin typeface="Merriweather Sans Light" pitchFamily="2" charset="77"/>
                      </a:endParaRP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pPr algn="l">
                        <a:lnSpc>
                          <a:spcPct val="100000"/>
                        </a:lnSpc>
                        <a:spcBef>
                          <a:spcPts val="0"/>
                        </a:spcBef>
                        <a:defRPr sz="1000" b="0">
                          <a:solidFill>
                            <a:srgbClr val="000000"/>
                          </a:solidFill>
                          <a:latin typeface="+mn-lt"/>
                          <a:ea typeface="+mn-ea"/>
                          <a:cs typeface="+mn-cs"/>
                          <a:sym typeface="Arial"/>
                        </a:defRPr>
                      </a:pPr>
                      <a:endParaRPr sz="1000" b="0" i="0">
                        <a:solidFill>
                          <a:srgbClr val="0F2044"/>
                        </a:solidFill>
                        <a:latin typeface="Merriweather Sans Light" pitchFamily="2" charset="77"/>
                      </a:endParaRPr>
                    </a:p>
                  </a:txBody>
                  <a:tcPr marL="182880" marR="0" marT="0" marB="0" anchor="ctr" horzOverflow="overflow">
                    <a:lnL w="12700" cap="flat" cmpd="sng" algn="ctr">
                      <a:solidFill>
                        <a:srgbClr val="EEEEEE">
                          <a:alpha val="0"/>
                        </a:srgbClr>
                      </a:solidFill>
                      <a:prstDash val="solid"/>
                      <a:round/>
                      <a:headEnd type="none" w="med" len="med"/>
                      <a:tailEnd type="none" w="med" len="med"/>
                    </a:lnL>
                    <a:lnR w="12700">
                      <a:solidFill>
                        <a:srgbClr val="EEEEEE">
                          <a:alpha val="0"/>
                        </a:srgbClr>
                      </a:solidFill>
                    </a:lnR>
                    <a:lnT w="12700" cap="flat" cmpd="sng" algn="ctr">
                      <a:solidFill>
                        <a:srgbClr val="7D7D7D">
                          <a:alpha val="29804"/>
                        </a:srgbClr>
                      </a:solidFill>
                      <a:prstDash val="solid"/>
                      <a:round/>
                      <a:headEnd type="none" w="med" len="med"/>
                      <a:tailEnd type="none" w="med" len="med"/>
                    </a:lnT>
                    <a:lnB w="12700" cap="flat" cmpd="sng" algn="ctr">
                      <a:solidFill>
                        <a:srgbClr val="7D7D7D">
                          <a:alpha val="29804"/>
                        </a:srgbClr>
                      </a:solidFill>
                      <a:prstDash val="solid"/>
                      <a:round/>
                      <a:headEnd type="none" w="med" len="med"/>
                      <a:tailEnd type="none" w="med" len="med"/>
                    </a:lnB>
                  </a:tcPr>
                </a:tc>
                <a:extLst>
                  <a:ext uri="{0D108BD9-81ED-4DB2-BD59-A6C34878D82A}">
                    <a16:rowId xmlns:a16="http://schemas.microsoft.com/office/drawing/2014/main" val="10016"/>
                  </a:ext>
                </a:extLst>
              </a:tr>
              <a:tr h="244795">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Employee + Child(ren)</a:t>
                      </a:r>
                    </a:p>
                  </a:txBody>
                  <a:tcPr marL="18288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gridSpan="2">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$14.10 ($7.05 per pay period)</a:t>
                      </a:r>
                      <a:endParaRPr sz="1050" b="0" i="0">
                        <a:solidFill>
                          <a:srgbClr val="0F2044"/>
                        </a:solidFill>
                        <a:latin typeface="Merriweather Sans Light" pitchFamily="2" charset="77"/>
                      </a:endParaRP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pPr algn="l">
                        <a:lnSpc>
                          <a:spcPct val="100000"/>
                        </a:lnSpc>
                        <a:spcBef>
                          <a:spcPts val="0"/>
                        </a:spcBef>
                        <a:defRPr sz="1000" b="0">
                          <a:solidFill>
                            <a:srgbClr val="000000"/>
                          </a:solidFill>
                          <a:latin typeface="+mn-lt"/>
                          <a:ea typeface="+mn-ea"/>
                          <a:cs typeface="+mn-cs"/>
                          <a:sym typeface="Arial"/>
                        </a:defRPr>
                      </a:pPr>
                      <a:endParaRPr sz="1000" b="0" i="0">
                        <a:solidFill>
                          <a:srgbClr val="0F2044"/>
                        </a:solidFill>
                        <a:latin typeface="Merriweather Sans Light" pitchFamily="2" charset="77"/>
                      </a:endParaRPr>
                    </a:p>
                  </a:txBody>
                  <a:tcPr marL="182880" marR="0" marT="0" marB="0" anchor="ctr" horzOverflow="overflow">
                    <a:lnL w="12700" cap="flat" cmpd="sng" algn="ctr">
                      <a:solidFill>
                        <a:srgbClr val="EEEEEE">
                          <a:alpha val="0"/>
                        </a:srgbClr>
                      </a:solidFill>
                      <a:prstDash val="solid"/>
                      <a:round/>
                      <a:headEnd type="none" w="med" len="med"/>
                      <a:tailEnd type="none" w="med" len="med"/>
                    </a:lnL>
                    <a:lnR w="12700">
                      <a:solidFill>
                        <a:srgbClr val="EEEEEE">
                          <a:alpha val="0"/>
                        </a:srgbClr>
                      </a:solidFill>
                    </a:lnR>
                    <a:lnT w="12700" cap="flat" cmpd="sng" algn="ctr">
                      <a:solidFill>
                        <a:srgbClr val="7D7D7D">
                          <a:alpha val="29804"/>
                        </a:srgbClr>
                      </a:solidFill>
                      <a:prstDash val="solid"/>
                      <a:round/>
                      <a:headEnd type="none" w="med" len="med"/>
                      <a:tailEnd type="none" w="med" len="med"/>
                    </a:lnT>
                    <a:lnB w="12700" cap="flat" cmpd="sng" algn="ctr">
                      <a:solidFill>
                        <a:srgbClr val="7D7D7D">
                          <a:alpha val="29804"/>
                        </a:srgbClr>
                      </a:solidFill>
                      <a:prstDash val="solid"/>
                      <a:round/>
                      <a:headEnd type="none" w="med" len="med"/>
                      <a:tailEnd type="none" w="med" len="med"/>
                    </a:lnB>
                  </a:tcPr>
                </a:tc>
                <a:extLst>
                  <a:ext uri="{0D108BD9-81ED-4DB2-BD59-A6C34878D82A}">
                    <a16:rowId xmlns:a16="http://schemas.microsoft.com/office/drawing/2014/main" val="10017"/>
                  </a:ext>
                </a:extLst>
              </a:tr>
              <a:tr h="244795">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Employee + Family</a:t>
                      </a:r>
                    </a:p>
                  </a:txBody>
                  <a:tcPr marL="18288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gridSpan="2">
                  <a:txBody>
                    <a:bodyPr/>
                    <a:lstStyle/>
                    <a:p>
                      <a:pPr algn="ctr">
                        <a:lnSpc>
                          <a:spcPct val="100000"/>
                        </a:lnSpc>
                        <a:spcBef>
                          <a:spcPts val="0"/>
                        </a:spcBef>
                        <a:defRPr sz="1000" b="0">
                          <a:solidFill>
                            <a:srgbClr val="000000"/>
                          </a:solidFill>
                          <a:latin typeface="+mn-lt"/>
                          <a:ea typeface="+mn-ea"/>
                          <a:cs typeface="+mn-cs"/>
                          <a:sym typeface="Arial"/>
                        </a:defRPr>
                      </a:pPr>
                      <a:r>
                        <a:rPr lang="en-US" sz="1050" b="0" i="0" dirty="0">
                          <a:solidFill>
                            <a:srgbClr val="0F2044"/>
                          </a:solidFill>
                          <a:latin typeface="Merriweather Sans Light" pitchFamily="2" charset="77"/>
                        </a:rPr>
                        <a:t>$20.72 ($10.36 per pay period)</a:t>
                      </a:r>
                      <a:endParaRPr sz="1050" b="0" i="0" dirty="0">
                        <a:solidFill>
                          <a:srgbClr val="0F2044"/>
                        </a:solidFill>
                        <a:latin typeface="Merriweather Sans Light" pitchFamily="2" charset="77"/>
                      </a:endParaRPr>
                    </a:p>
                  </a:txBody>
                  <a:tcPr marL="18288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pPr algn="l">
                        <a:lnSpc>
                          <a:spcPct val="100000"/>
                        </a:lnSpc>
                        <a:spcBef>
                          <a:spcPts val="0"/>
                        </a:spcBef>
                        <a:defRPr sz="1000" b="0">
                          <a:solidFill>
                            <a:srgbClr val="000000"/>
                          </a:solidFill>
                          <a:latin typeface="+mn-lt"/>
                          <a:ea typeface="+mn-ea"/>
                          <a:cs typeface="+mn-cs"/>
                          <a:sym typeface="Arial"/>
                        </a:defRPr>
                      </a:pPr>
                      <a:endParaRPr sz="1000" b="0" i="0">
                        <a:solidFill>
                          <a:srgbClr val="0F2044"/>
                        </a:solidFill>
                        <a:latin typeface="Merriweather Sans Light" pitchFamily="2" charset="77"/>
                      </a:endParaRPr>
                    </a:p>
                  </a:txBody>
                  <a:tcPr marL="182880" marR="0" marT="0" marB="0" anchor="ctr" horzOverflow="overflow">
                    <a:lnL w="12700" cap="flat" cmpd="sng" algn="ctr">
                      <a:solidFill>
                        <a:srgbClr val="EEEEEE">
                          <a:alpha val="0"/>
                        </a:srgbClr>
                      </a:solidFill>
                      <a:prstDash val="solid"/>
                      <a:round/>
                      <a:headEnd type="none" w="med" len="med"/>
                      <a:tailEnd type="none" w="med" len="med"/>
                    </a:lnL>
                    <a:lnR w="12700">
                      <a:solidFill>
                        <a:srgbClr val="EEEEEE">
                          <a:alpha val="0"/>
                        </a:srgbClr>
                      </a:solidFill>
                    </a:lnR>
                    <a:lnT w="12700" cap="flat" cmpd="sng" algn="ctr">
                      <a:solidFill>
                        <a:srgbClr val="7D7D7D">
                          <a:alpha val="29804"/>
                        </a:srgbClr>
                      </a:solidFill>
                      <a:prstDash val="solid"/>
                      <a:round/>
                      <a:headEnd type="none" w="med" len="med"/>
                      <a:tailEnd type="none" w="med" len="med"/>
                    </a:lnT>
                    <a:lnB w="12700">
                      <a:solidFill>
                        <a:srgbClr val="EEEEEE"/>
                      </a:solidFill>
                    </a:lnB>
                  </a:tcPr>
                </a:tc>
                <a:extLst>
                  <a:ext uri="{0D108BD9-81ED-4DB2-BD59-A6C34878D82A}">
                    <a16:rowId xmlns:a16="http://schemas.microsoft.com/office/drawing/2014/main" val="10019"/>
                  </a:ext>
                </a:extLst>
              </a:tr>
            </a:tbl>
          </a:graphicData>
        </a:graphic>
      </p:graphicFrame>
      <p:sp>
        <p:nvSpPr>
          <p:cNvPr id="693" name="Google Shape;88;p17"/>
          <p:cNvSpPr txBox="1">
            <a:spLocks noGrp="1"/>
          </p:cNvSpPr>
          <p:nvPr>
            <p:ph type="title" idx="4294967295"/>
          </p:nvPr>
        </p:nvSpPr>
        <p:spPr>
          <a:xfrm>
            <a:off x="846513" y="446759"/>
            <a:ext cx="4255321" cy="480103"/>
          </a:xfrm>
          <a:prstGeom prst="rect">
            <a:avLst/>
          </a:prstGeom>
        </p:spPr>
        <p:txBody>
          <a:bodyPr lIns="0" tIns="0" rIns="0" bIns="0" anchor="t">
            <a:normAutofit/>
          </a:bodyPr>
          <a:lstStyle>
            <a:lvl1pPr>
              <a:defRPr sz="2700">
                <a:solidFill>
                  <a:srgbClr val="0F2044"/>
                </a:solidFill>
                <a:latin typeface="Merriweather Bold"/>
                <a:ea typeface="Merriweather Bold"/>
                <a:cs typeface="Merriweather Bold"/>
                <a:sym typeface="Merriweather Bold"/>
              </a:defRPr>
            </a:lvl1pPr>
          </a:lstStyle>
          <a:p>
            <a:r>
              <a:t>Vision Insurance</a:t>
            </a:r>
          </a:p>
        </p:txBody>
      </p:sp>
      <p:sp>
        <p:nvSpPr>
          <p:cNvPr id="694" name="Google Shape;81;p16"/>
          <p:cNvSpPr txBox="1"/>
          <p:nvPr/>
        </p:nvSpPr>
        <p:spPr>
          <a:xfrm>
            <a:off x="90321" y="95252"/>
            <a:ext cx="5635951" cy="14433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lnSpc>
                <a:spcPct val="110000"/>
              </a:lnSpc>
              <a:spcBef>
                <a:spcPts val="900"/>
              </a:spcBef>
              <a:defRPr sz="900">
                <a:solidFill>
                  <a:srgbClr val="333333"/>
                </a:solidFill>
                <a:latin typeface="Merriweather Sans Light"/>
                <a:ea typeface="Merriweather Sans Light"/>
                <a:cs typeface="Merriweather Sans Light"/>
                <a:sym typeface="Merriweather Sans Light"/>
              </a:defRPr>
            </a:lvl1pPr>
          </a:lstStyle>
          <a:p>
            <a:endParaRPr/>
          </a:p>
        </p:txBody>
      </p:sp>
      <p:sp>
        <p:nvSpPr>
          <p:cNvPr id="695" name="Google Shape;88;p17"/>
          <p:cNvSpPr txBox="1"/>
          <p:nvPr/>
        </p:nvSpPr>
        <p:spPr>
          <a:xfrm>
            <a:off x="846513" y="863597"/>
            <a:ext cx="4318216" cy="2921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lnSpc>
                <a:spcPct val="100000"/>
              </a:lnSpc>
              <a:spcBef>
                <a:spcPts val="0"/>
              </a:spcBef>
              <a:defRPr sz="1800">
                <a:solidFill>
                  <a:srgbClr val="6F798F"/>
                </a:solidFill>
                <a:latin typeface="Merriweather Bold"/>
                <a:ea typeface="Merriweather Bold"/>
                <a:cs typeface="Merriweather Bold"/>
                <a:sym typeface="Merriweather Bold"/>
              </a:defRPr>
            </a:lvl1pPr>
          </a:lstStyle>
          <a:p>
            <a:r>
              <a:t>Summary of Coverage</a:t>
            </a:r>
          </a:p>
        </p:txBody>
      </p:sp>
      <p:sp>
        <p:nvSpPr>
          <p:cNvPr id="696" name="Google Shape;81;p16"/>
          <p:cNvSpPr txBox="1"/>
          <p:nvPr/>
        </p:nvSpPr>
        <p:spPr>
          <a:xfrm>
            <a:off x="817651" y="1323356"/>
            <a:ext cx="5439311" cy="16837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lnSpc>
                <a:spcPct val="110000"/>
              </a:lnSpc>
              <a:spcBef>
                <a:spcPts val="900"/>
              </a:spcBef>
              <a:defRPr sz="1300">
                <a:solidFill>
                  <a:srgbClr val="333333"/>
                </a:solidFill>
                <a:latin typeface="+mn-lt"/>
                <a:ea typeface="+mn-ea"/>
                <a:cs typeface="+mn-cs"/>
                <a:sym typeface="Arial"/>
              </a:defRPr>
            </a:lvl1pPr>
          </a:lstStyle>
          <a:p>
            <a:r>
              <a:rPr sz="1050" dirty="0">
                <a:solidFill>
                  <a:srgbClr val="0F2044"/>
                </a:solidFill>
                <a:latin typeface="Merriweather Sans Light" pitchFamily="2" charset="77"/>
              </a:rPr>
              <a:t>The following plan </a:t>
            </a:r>
            <a:r>
              <a:rPr lang="en-US" sz="1050" dirty="0">
                <a:solidFill>
                  <a:srgbClr val="0F2044"/>
                </a:solidFill>
                <a:latin typeface="Merriweather Sans Light" pitchFamily="2" charset="77"/>
              </a:rPr>
              <a:t>is</a:t>
            </a:r>
            <a:r>
              <a:rPr sz="1050" dirty="0">
                <a:solidFill>
                  <a:srgbClr val="0F2044"/>
                </a:solidFill>
                <a:latin typeface="Merriweather Sans Light" pitchFamily="2" charset="77"/>
              </a:rPr>
              <a:t> your vision insurance option</a:t>
            </a:r>
            <a:r>
              <a:rPr lang="en-US" sz="1050" dirty="0">
                <a:solidFill>
                  <a:srgbClr val="0F2044"/>
                </a:solidFill>
                <a:latin typeface="Merriweather Sans Light" pitchFamily="2" charset="77"/>
              </a:rPr>
              <a:t> </a:t>
            </a:r>
            <a:r>
              <a:rPr sz="1050" dirty="0">
                <a:solidFill>
                  <a:srgbClr val="0F2044"/>
                </a:solidFill>
                <a:latin typeface="Merriweather Sans Light" pitchFamily="2" charset="77"/>
              </a:rPr>
              <a:t>for the upcoming year.</a:t>
            </a:r>
          </a:p>
        </p:txBody>
      </p:sp>
      <p:sp>
        <p:nvSpPr>
          <p:cNvPr id="703" name="Google Shape;71;p14"/>
          <p:cNvSpPr/>
          <p:nvPr/>
        </p:nvSpPr>
        <p:spPr>
          <a:xfrm>
            <a:off x="0" y="508799"/>
            <a:ext cx="508800" cy="86401"/>
          </a:xfrm>
          <a:prstGeom prst="rect">
            <a:avLst/>
          </a:prstGeom>
          <a:solidFill>
            <a:schemeClr val="accent4"/>
          </a:solidFill>
          <a:ln w="12700">
            <a:miter lim="400000"/>
          </a:ln>
        </p:spPr>
        <p:txBody>
          <a:bodyPr lIns="0" tIns="0" rIns="0" bIns="0" anchor="ctr"/>
          <a:lstStyle/>
          <a:p>
            <a:pPr>
              <a:spcBef>
                <a:spcPts val="0"/>
              </a:spcBef>
              <a:defRPr sz="1600">
                <a:solidFill>
                  <a:srgbClr val="E2A74A"/>
                </a:solidFill>
                <a:latin typeface="Merriweather Sans Light"/>
                <a:ea typeface="Merriweather Sans Light"/>
                <a:cs typeface="Merriweather Sans Light"/>
                <a:sym typeface="Merriweather Sans Light"/>
              </a:defRPr>
            </a:pPr>
            <a:endParaRPr/>
          </a:p>
        </p:txBody>
      </p:sp>
      <p:sp>
        <p:nvSpPr>
          <p:cNvPr id="14" name="Google Shape;66;p14">
            <a:extLst>
              <a:ext uri="{FF2B5EF4-FFF2-40B4-BE49-F238E27FC236}">
                <a16:creationId xmlns:a16="http://schemas.microsoft.com/office/drawing/2014/main" id="{9C20BC7E-5257-5C46-A51C-24157EE2BC79}"/>
              </a:ext>
            </a:extLst>
          </p:cNvPr>
          <p:cNvSpPr txBox="1"/>
          <p:nvPr/>
        </p:nvSpPr>
        <p:spPr>
          <a:xfrm>
            <a:off x="838199" y="7539934"/>
            <a:ext cx="8801101" cy="2058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600">
                <a:solidFill>
                  <a:srgbClr val="4D4D4D"/>
                </a:solidFill>
                <a:latin typeface="+mn-lt"/>
                <a:ea typeface="+mn-ea"/>
                <a:cs typeface="+mn-cs"/>
                <a:sym typeface="Arial"/>
              </a:defRPr>
            </a:lvl1pPr>
          </a:lstStyle>
          <a:p>
            <a:pPr algn="ctr"/>
            <a:r>
              <a:rPr>
                <a:latin typeface="Merriweather Sans Light" pitchFamily="2" charset="77"/>
              </a:rPr>
              <a:t>This Guide is only a summary provided for your information. If there is a discrepancy between this Guide and the contract/certificates used for clarification of coverage/rates; the contract/certificates are deemed correct. Icario  reserves the right to changed, amend, terminate or otherwise alter any benefit described in this Guide at any time.</a:t>
            </a:r>
          </a:p>
        </p:txBody>
      </p:sp>
      <p:sp>
        <p:nvSpPr>
          <p:cNvPr id="15" name="Google Shape;66;p14">
            <a:extLst>
              <a:ext uri="{FF2B5EF4-FFF2-40B4-BE49-F238E27FC236}">
                <a16:creationId xmlns:a16="http://schemas.microsoft.com/office/drawing/2014/main" id="{F27435AD-9071-FB4B-BEB5-4DA6933E36EC}"/>
              </a:ext>
            </a:extLst>
          </p:cNvPr>
          <p:cNvSpPr txBox="1"/>
          <p:nvPr/>
        </p:nvSpPr>
        <p:spPr>
          <a:xfrm>
            <a:off x="838199" y="7359873"/>
            <a:ext cx="4623261" cy="1495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900">
                <a:solidFill>
                  <a:srgbClr val="0F2044"/>
                </a:solidFill>
                <a:latin typeface="Merriweather Sans Light"/>
                <a:ea typeface="Merriweather Sans Light"/>
                <a:cs typeface="Merriweather Sans Light"/>
                <a:sym typeface="Merriweather Sans Light"/>
              </a:defRPr>
            </a:lvl1pPr>
          </a:lstStyle>
          <a:p>
            <a:r>
              <a:t>Icario  Benefits Guide</a:t>
            </a:r>
          </a:p>
        </p:txBody>
      </p:sp>
      <p:sp>
        <p:nvSpPr>
          <p:cNvPr id="16" name="Google Shape;89;p17">
            <a:extLst>
              <a:ext uri="{FF2B5EF4-FFF2-40B4-BE49-F238E27FC236}">
                <a16:creationId xmlns:a16="http://schemas.microsoft.com/office/drawing/2014/main" id="{026BC9CA-0C83-9F47-8EDC-70E6C16D3739}"/>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14</a:t>
            </a:fld>
            <a:endParaRPr lang="en-US">
              <a:latin typeface="Merriweather Sans Light" pitchFamily="2" charset="77"/>
            </a:endParaRPr>
          </a:p>
        </p:txBody>
      </p:sp>
      <p:pic>
        <p:nvPicPr>
          <p:cNvPr id="2" name="Picture 1" descr="Picture 1">
            <a:extLst>
              <a:ext uri="{FF2B5EF4-FFF2-40B4-BE49-F238E27FC236}">
                <a16:creationId xmlns:a16="http://schemas.microsoft.com/office/drawing/2014/main" id="{FD3C402D-476A-F121-DA8C-8B9E898543AD}"/>
              </a:ext>
            </a:extLst>
          </p:cNvPr>
          <p:cNvPicPr>
            <a:picLocks noChangeAspect="1"/>
          </p:cNvPicPr>
          <p:nvPr/>
        </p:nvPicPr>
        <p:blipFill>
          <a:blip r:embed="rId2"/>
          <a:stretch>
            <a:fillRect/>
          </a:stretch>
        </p:blipFill>
        <p:spPr>
          <a:xfrm>
            <a:off x="7459089" y="508799"/>
            <a:ext cx="2317588" cy="495946"/>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Google Shape;98;p18"/>
          <p:cNvSpPr txBox="1">
            <a:spLocks noGrp="1"/>
          </p:cNvSpPr>
          <p:nvPr>
            <p:ph type="title" idx="4294967295"/>
          </p:nvPr>
        </p:nvSpPr>
        <p:spPr>
          <a:xfrm>
            <a:off x="838200" y="449994"/>
            <a:ext cx="4786595" cy="396209"/>
          </a:xfrm>
          <a:prstGeom prst="rect">
            <a:avLst/>
          </a:prstGeom>
        </p:spPr>
        <p:txBody>
          <a:bodyPr lIns="0" tIns="0" rIns="0" bIns="0" anchor="t">
            <a:normAutofit/>
          </a:bodyPr>
          <a:lstStyle>
            <a:lvl1pPr defTabSz="1271219">
              <a:defRPr sz="2484">
                <a:solidFill>
                  <a:srgbClr val="0F2044"/>
                </a:solidFill>
                <a:latin typeface="Merriweather Bold"/>
                <a:ea typeface="Merriweather Bold"/>
                <a:cs typeface="Merriweather Bold"/>
                <a:sym typeface="Merriweather Bold"/>
              </a:defRPr>
            </a:lvl1pPr>
          </a:lstStyle>
          <a:p>
            <a:r>
              <a:t>Life and AD&amp;D</a:t>
            </a:r>
          </a:p>
        </p:txBody>
      </p:sp>
      <p:sp>
        <p:nvSpPr>
          <p:cNvPr id="719" name="Google Shape;88;p17"/>
          <p:cNvSpPr txBox="1"/>
          <p:nvPr/>
        </p:nvSpPr>
        <p:spPr>
          <a:xfrm>
            <a:off x="846513" y="849883"/>
            <a:ext cx="5650512" cy="2921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lnSpc>
                <a:spcPct val="100000"/>
              </a:lnSpc>
              <a:spcBef>
                <a:spcPts val="0"/>
              </a:spcBef>
              <a:defRPr sz="1800">
                <a:solidFill>
                  <a:srgbClr val="6F798F"/>
                </a:solidFill>
                <a:latin typeface="Merriweather Bold"/>
                <a:ea typeface="Merriweather Bold"/>
                <a:cs typeface="Merriweather Bold"/>
                <a:sym typeface="Merriweather Bold"/>
              </a:defRPr>
            </a:lvl1pPr>
          </a:lstStyle>
          <a:p>
            <a:r>
              <a:t>Summary of Coverage</a:t>
            </a:r>
          </a:p>
        </p:txBody>
      </p:sp>
      <p:sp>
        <p:nvSpPr>
          <p:cNvPr id="720" name="Google Shape;81;p16"/>
          <p:cNvSpPr txBox="1"/>
          <p:nvPr/>
        </p:nvSpPr>
        <p:spPr>
          <a:xfrm>
            <a:off x="838198" y="1270872"/>
            <a:ext cx="5143499" cy="18038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indent="6095">
              <a:lnSpc>
                <a:spcPct val="120000"/>
              </a:lnSpc>
              <a:spcBef>
                <a:spcPts val="200"/>
              </a:spcBef>
              <a:defRPr sz="1300">
                <a:solidFill>
                  <a:srgbClr val="2A2A2A"/>
                </a:solidFill>
                <a:latin typeface="+mn-lt"/>
                <a:ea typeface="+mn-ea"/>
                <a:cs typeface="+mn-cs"/>
                <a:sym typeface="Arial"/>
              </a:defRPr>
            </a:lvl1pPr>
          </a:lstStyle>
          <a:p>
            <a:r>
              <a:rPr sz="1050" b="1" err="1">
                <a:solidFill>
                  <a:srgbClr val="0F2044"/>
                </a:solidFill>
                <a:latin typeface="Merriweather Sans Light" pitchFamily="2" charset="77"/>
              </a:rPr>
              <a:t>Icario</a:t>
            </a:r>
            <a:r>
              <a:rPr sz="1050" b="1">
                <a:solidFill>
                  <a:srgbClr val="0F2044"/>
                </a:solidFill>
                <a:latin typeface="Merriweather Sans Light" pitchFamily="2" charset="77"/>
              </a:rPr>
              <a:t>  pays 100% of premiums for your Basic Life and AD&amp;D Insurance.</a:t>
            </a:r>
          </a:p>
        </p:txBody>
      </p:sp>
      <p:sp>
        <p:nvSpPr>
          <p:cNvPr id="721" name="Google Shape;81;p16"/>
          <p:cNvSpPr txBox="1"/>
          <p:nvPr/>
        </p:nvSpPr>
        <p:spPr>
          <a:xfrm>
            <a:off x="90320" y="95252"/>
            <a:ext cx="4239063" cy="1651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900">
                <a:solidFill>
                  <a:srgbClr val="2A2A2A"/>
                </a:solidFill>
                <a:latin typeface="Merriweather Sans Light"/>
                <a:ea typeface="Merriweather Sans Light"/>
                <a:cs typeface="Merriweather Sans Light"/>
                <a:sym typeface="Merriweather Sans Light"/>
              </a:defRPr>
            </a:lvl1pPr>
          </a:lstStyle>
          <a:p>
            <a:endParaRPr/>
          </a:p>
        </p:txBody>
      </p:sp>
      <p:sp>
        <p:nvSpPr>
          <p:cNvPr id="15" name="Google Shape;66;p14">
            <a:extLst>
              <a:ext uri="{FF2B5EF4-FFF2-40B4-BE49-F238E27FC236}">
                <a16:creationId xmlns:a16="http://schemas.microsoft.com/office/drawing/2014/main" id="{D2C6F56A-9D01-3945-BB1A-CB2469E27F01}"/>
              </a:ext>
            </a:extLst>
          </p:cNvPr>
          <p:cNvSpPr txBox="1"/>
          <p:nvPr/>
        </p:nvSpPr>
        <p:spPr>
          <a:xfrm>
            <a:off x="838199" y="7539934"/>
            <a:ext cx="8801101" cy="2058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600">
                <a:solidFill>
                  <a:srgbClr val="4D4D4D"/>
                </a:solidFill>
                <a:latin typeface="+mn-lt"/>
                <a:ea typeface="+mn-ea"/>
                <a:cs typeface="+mn-cs"/>
                <a:sym typeface="Arial"/>
              </a:defRPr>
            </a:lvl1pPr>
          </a:lstStyle>
          <a:p>
            <a:pPr algn="ctr"/>
            <a:r>
              <a:rPr>
                <a:latin typeface="Merriweather Sans Light" pitchFamily="2" charset="77"/>
              </a:rPr>
              <a:t>This Guide is only a summary provided for your information. If there is a discrepancy between this Guide and the contract/certificates used for clarification of coverage/rates; the contract/certificates are deemed correct. Icario  reserves the right to changed, amend, terminate or otherwise alter any benefit described in this Guide at any time.</a:t>
            </a:r>
          </a:p>
        </p:txBody>
      </p:sp>
      <p:sp>
        <p:nvSpPr>
          <p:cNvPr id="16" name="Google Shape;71;p14">
            <a:extLst>
              <a:ext uri="{FF2B5EF4-FFF2-40B4-BE49-F238E27FC236}">
                <a16:creationId xmlns:a16="http://schemas.microsoft.com/office/drawing/2014/main" id="{9F9150B2-2A9A-0249-BFA1-2DCE92D15749}"/>
              </a:ext>
            </a:extLst>
          </p:cNvPr>
          <p:cNvSpPr/>
          <p:nvPr/>
        </p:nvSpPr>
        <p:spPr>
          <a:xfrm>
            <a:off x="0" y="507999"/>
            <a:ext cx="508800" cy="91440"/>
          </a:xfrm>
          <a:prstGeom prst="rect">
            <a:avLst/>
          </a:prstGeom>
          <a:solidFill>
            <a:schemeClr val="accent4"/>
          </a:solidFill>
          <a:ln w="12700">
            <a:miter lim="400000"/>
          </a:ln>
        </p:spPr>
        <p:txBody>
          <a:bodyPr lIns="0" tIns="0" rIns="0" bIns="0" anchor="ctr"/>
          <a:lstStyle/>
          <a:p>
            <a:pPr>
              <a:spcBef>
                <a:spcPts val="0"/>
              </a:spcBef>
              <a:defRPr sz="1600">
                <a:solidFill>
                  <a:srgbClr val="E2A74A"/>
                </a:solidFill>
                <a:latin typeface="Merriweather Sans Light"/>
                <a:ea typeface="Merriweather Sans Light"/>
                <a:cs typeface="Merriweather Sans Light"/>
                <a:sym typeface="Merriweather Sans Light"/>
              </a:defRPr>
            </a:pPr>
            <a:endParaRPr/>
          </a:p>
        </p:txBody>
      </p:sp>
      <p:sp>
        <p:nvSpPr>
          <p:cNvPr id="17" name="Google Shape;66;p14">
            <a:extLst>
              <a:ext uri="{FF2B5EF4-FFF2-40B4-BE49-F238E27FC236}">
                <a16:creationId xmlns:a16="http://schemas.microsoft.com/office/drawing/2014/main" id="{4B12355E-9228-0649-B222-E4943290327B}"/>
              </a:ext>
            </a:extLst>
          </p:cNvPr>
          <p:cNvSpPr txBox="1"/>
          <p:nvPr/>
        </p:nvSpPr>
        <p:spPr>
          <a:xfrm>
            <a:off x="838199" y="7359873"/>
            <a:ext cx="4623261" cy="1495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900">
                <a:solidFill>
                  <a:srgbClr val="0F2044"/>
                </a:solidFill>
                <a:latin typeface="Merriweather Sans Light"/>
                <a:ea typeface="Merriweather Sans Light"/>
                <a:cs typeface="Merriweather Sans Light"/>
                <a:sym typeface="Merriweather Sans Light"/>
              </a:defRPr>
            </a:lvl1pPr>
          </a:lstStyle>
          <a:p>
            <a:r>
              <a:t>Icario  Benefits Guide</a:t>
            </a:r>
          </a:p>
        </p:txBody>
      </p:sp>
      <p:sp>
        <p:nvSpPr>
          <p:cNvPr id="18" name="Google Shape;89;p17">
            <a:extLst>
              <a:ext uri="{FF2B5EF4-FFF2-40B4-BE49-F238E27FC236}">
                <a16:creationId xmlns:a16="http://schemas.microsoft.com/office/drawing/2014/main" id="{54515AEB-5651-AA44-88C5-73412C1CB355}"/>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15</a:t>
            </a:fld>
            <a:endParaRPr lang="en-US">
              <a:latin typeface="Merriweather Sans Light" pitchFamily="2" charset="77"/>
            </a:endParaRPr>
          </a:p>
        </p:txBody>
      </p:sp>
      <p:sp>
        <p:nvSpPr>
          <p:cNvPr id="28" name="TextBox 11">
            <a:extLst>
              <a:ext uri="{FF2B5EF4-FFF2-40B4-BE49-F238E27FC236}">
                <a16:creationId xmlns:a16="http://schemas.microsoft.com/office/drawing/2014/main" id="{9E2A151D-0A6D-974E-98C7-F0EDEB58CDBB}"/>
              </a:ext>
            </a:extLst>
          </p:cNvPr>
          <p:cNvSpPr txBox="1"/>
          <p:nvPr/>
        </p:nvSpPr>
        <p:spPr>
          <a:xfrm>
            <a:off x="5408183" y="1781847"/>
            <a:ext cx="4028427" cy="16927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lnSpc>
                <a:spcPct val="100000"/>
              </a:lnSpc>
              <a:spcBef>
                <a:spcPts val="0"/>
              </a:spcBef>
              <a:defRPr>
                <a:solidFill>
                  <a:srgbClr val="2A2A2A"/>
                </a:solidFill>
                <a:latin typeface="Merriweather Sans Light"/>
                <a:ea typeface="Merriweather Sans Light"/>
                <a:cs typeface="Merriweather Sans Light"/>
                <a:sym typeface="Merriweather Sans Light"/>
              </a:defRPr>
            </a:lvl1pPr>
          </a:lstStyle>
          <a:p>
            <a:endParaRPr/>
          </a:p>
        </p:txBody>
      </p:sp>
      <p:graphicFrame>
        <p:nvGraphicFramePr>
          <p:cNvPr id="20" name="New Table">
            <a:extLst>
              <a:ext uri="{FF2B5EF4-FFF2-40B4-BE49-F238E27FC236}">
                <a16:creationId xmlns:a16="http://schemas.microsoft.com/office/drawing/2014/main" id="{A77EAF93-1922-4E19-AFB9-7D3799184180}"/>
              </a:ext>
            </a:extLst>
          </p:cNvPr>
          <p:cNvGraphicFramePr/>
          <p:nvPr>
            <p:extLst>
              <p:ext uri="{D42A27DB-BD31-4B8C-83A1-F6EECF244321}">
                <p14:modId xmlns:p14="http://schemas.microsoft.com/office/powerpoint/2010/main" val="1992074114"/>
              </p:ext>
            </p:extLst>
          </p:nvPr>
        </p:nvGraphicFramePr>
        <p:xfrm>
          <a:off x="838198" y="1607656"/>
          <a:ext cx="5536097" cy="1360185"/>
        </p:xfrm>
        <a:graphic>
          <a:graphicData uri="http://schemas.openxmlformats.org/drawingml/2006/table">
            <a:tbl>
              <a:tblPr bandRow="1">
                <a:tableStyleId>{4C3C2611-4C71-4FC5-86AE-919BDF0F9419}</a:tableStyleId>
              </a:tblPr>
              <a:tblGrid>
                <a:gridCol w="2904600">
                  <a:extLst>
                    <a:ext uri="{9D8B030D-6E8A-4147-A177-3AD203B41FA5}">
                      <a16:colId xmlns:a16="http://schemas.microsoft.com/office/drawing/2014/main" val="20000"/>
                    </a:ext>
                  </a:extLst>
                </a:gridCol>
                <a:gridCol w="2631497">
                  <a:extLst>
                    <a:ext uri="{9D8B030D-6E8A-4147-A177-3AD203B41FA5}">
                      <a16:colId xmlns:a16="http://schemas.microsoft.com/office/drawing/2014/main" val="20001"/>
                    </a:ext>
                  </a:extLst>
                </a:gridCol>
              </a:tblGrid>
              <a:tr h="338645">
                <a:tc>
                  <a:txBody>
                    <a:bodyPr/>
                    <a:lstStyle/>
                    <a:p>
                      <a:pPr algn="l">
                        <a:defRPr sz="1800" b="0">
                          <a:solidFill>
                            <a:srgbClr val="000000"/>
                          </a:solidFill>
                        </a:defRPr>
                      </a:pPr>
                      <a:r>
                        <a:rPr sz="1050" b="0" i="0">
                          <a:solidFill>
                            <a:srgbClr val="FFFFFF"/>
                          </a:solidFill>
                          <a:latin typeface="Merriweather Sans Light" pitchFamily="2" charset="77"/>
                          <a:ea typeface="+mn-ea"/>
                          <a:cs typeface="+mn-cs"/>
                          <a:sym typeface="Arial"/>
                        </a:rPr>
                        <a:t>Employer </a:t>
                      </a:r>
                      <a:r>
                        <a:rPr lang="en-US" sz="1050" b="0" i="0">
                          <a:solidFill>
                            <a:srgbClr val="FFFFFF"/>
                          </a:solidFill>
                          <a:latin typeface="Merriweather Sans Light" pitchFamily="2" charset="77"/>
                          <a:ea typeface="+mn-ea"/>
                          <a:cs typeface="+mn-cs"/>
                          <a:sym typeface="Arial"/>
                        </a:rPr>
                        <a:t>P</a:t>
                      </a:r>
                      <a:r>
                        <a:rPr sz="1050" b="0" i="0">
                          <a:solidFill>
                            <a:srgbClr val="FFFFFF"/>
                          </a:solidFill>
                          <a:latin typeface="Merriweather Sans Light" pitchFamily="2" charset="77"/>
                          <a:ea typeface="+mn-ea"/>
                          <a:cs typeface="+mn-cs"/>
                          <a:sym typeface="Arial"/>
                        </a:rPr>
                        <a:t>aid Plan Features</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a:miter lim="400000"/>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2F5F97"/>
                    </a:solidFill>
                  </a:tcPr>
                </a:tc>
                <a:tc>
                  <a:txBody>
                    <a:bodyPr/>
                    <a:lstStyle/>
                    <a:p>
                      <a:pPr marL="91440" algn="ctr">
                        <a:defRPr sz="1800" b="0">
                          <a:solidFill>
                            <a:srgbClr val="000000"/>
                          </a:solidFill>
                        </a:defRPr>
                      </a:pPr>
                      <a:r>
                        <a:rPr lang="en-US" sz="1050" b="0" i="0">
                          <a:solidFill>
                            <a:srgbClr val="FFFFFF"/>
                          </a:solidFill>
                          <a:latin typeface="Merriweather Sans Light" pitchFamily="2" charset="77"/>
                          <a:ea typeface="+mn-ea"/>
                          <a:cs typeface="+mn-cs"/>
                          <a:sym typeface="Arial"/>
                        </a:rPr>
                        <a:t> Basic Life/AD&amp;D </a:t>
                      </a:r>
                      <a:r>
                        <a:rPr sz="1050" b="0" i="0">
                          <a:solidFill>
                            <a:srgbClr val="FFFFFF"/>
                          </a:solidFill>
                          <a:latin typeface="Merriweather Sans Light" pitchFamily="2" charset="77"/>
                          <a:ea typeface="+mn-ea"/>
                          <a:cs typeface="+mn-cs"/>
                          <a:sym typeface="Arial"/>
                        </a:rPr>
                        <a:t>Benefit</a:t>
                      </a:r>
                    </a:p>
                  </a:txBody>
                  <a:tcPr marL="0" marR="0" marT="0" marB="0" anchor="ctr" horzOverflow="overflow">
                    <a:lnL w="12700">
                      <a:miter lim="400000"/>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2F5F97"/>
                    </a:solidFill>
                  </a:tcPr>
                </a:tc>
                <a:extLst>
                  <a:ext uri="{0D108BD9-81ED-4DB2-BD59-A6C34878D82A}">
                    <a16:rowId xmlns:a16="http://schemas.microsoft.com/office/drawing/2014/main" val="10000"/>
                  </a:ext>
                </a:extLst>
              </a:tr>
              <a:tr h="255385">
                <a:tc>
                  <a:txBody>
                    <a:bodyPr/>
                    <a:lstStyle/>
                    <a:p>
                      <a:pPr algn="l">
                        <a:defRPr sz="1200">
                          <a:solidFill>
                            <a:srgbClr val="000000"/>
                          </a:solidFill>
                          <a:latin typeface="+mn-lt"/>
                          <a:ea typeface="+mn-ea"/>
                          <a:cs typeface="+mn-cs"/>
                          <a:sym typeface="Arial"/>
                        </a:defRPr>
                      </a:pPr>
                      <a:r>
                        <a:rPr sz="1050" b="0" i="0">
                          <a:solidFill>
                            <a:srgbClr val="0F2044"/>
                          </a:solidFill>
                          <a:latin typeface="Merriweather Sans Light" pitchFamily="2" charset="77"/>
                        </a:rPr>
                        <a:t>Employee Life Benefit Amount</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algn="ctr">
                        <a:defRPr sz="1800" b="0">
                          <a:solidFill>
                            <a:srgbClr val="000000"/>
                          </a:solidFill>
                        </a:defRPr>
                      </a:pPr>
                      <a:r>
                        <a:rPr lang="en-US" sz="1050" b="0" i="0">
                          <a:solidFill>
                            <a:srgbClr val="0F2044"/>
                          </a:solidFill>
                          <a:latin typeface="Merriweather Sans Light" pitchFamily="2" charset="77"/>
                          <a:ea typeface="+mn-ea"/>
                          <a:cs typeface="+mn-cs"/>
                          <a:sym typeface="Arial"/>
                        </a:rPr>
                        <a:t> One times annual compensation</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5385">
                <a:tc>
                  <a:txBody>
                    <a:bodyPr/>
                    <a:lstStyle/>
                    <a:p>
                      <a:pPr algn="l">
                        <a:defRPr sz="1200">
                          <a:solidFill>
                            <a:srgbClr val="000000"/>
                          </a:solidFill>
                          <a:latin typeface="+mn-lt"/>
                          <a:ea typeface="+mn-ea"/>
                          <a:cs typeface="+mn-cs"/>
                          <a:sym typeface="Arial"/>
                        </a:defRPr>
                      </a:pPr>
                      <a:r>
                        <a:rPr lang="en-US" sz="1050" b="0" i="0">
                          <a:solidFill>
                            <a:srgbClr val="0F2044"/>
                          </a:solidFill>
                          <a:latin typeface="Merriweather Sans Light" pitchFamily="2" charset="77"/>
                        </a:rPr>
                        <a:t>Maximum Benefit Amount</a:t>
                      </a:r>
                      <a:endParaRPr sz="1050" b="0" i="0">
                        <a:solidFill>
                          <a:srgbClr val="0F2044"/>
                        </a:solidFill>
                        <a:latin typeface="Merriweather Sans Light" pitchFamily="2" charset="77"/>
                      </a:endParaRP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marR="0" lvl="0" indent="0" algn="ctr" defTabSz="1381760" rtl="0" eaLnBrk="1" fontAlgn="auto" latinLnBrk="0" hangingPunct="1">
                        <a:lnSpc>
                          <a:spcPct val="115000"/>
                        </a:lnSpc>
                        <a:spcBef>
                          <a:spcPts val="1700"/>
                        </a:spcBef>
                        <a:spcAft>
                          <a:spcPts val="0"/>
                        </a:spcAft>
                        <a:buClrTx/>
                        <a:buSzTx/>
                        <a:buFontTx/>
                        <a:buNone/>
                        <a:tabLst/>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 $200,000</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5747648"/>
                  </a:ext>
                </a:extLst>
              </a:tr>
              <a:tr h="255385">
                <a:tc>
                  <a:txBody>
                    <a:bodyPr/>
                    <a:lstStyle/>
                    <a:p>
                      <a:pPr marL="0" marR="0" lvl="0" indent="0" algn="l" defTabSz="1381760" rtl="0" eaLnBrk="1" fontAlgn="auto" latinLnBrk="0" hangingPunct="1">
                        <a:lnSpc>
                          <a:spcPct val="115000"/>
                        </a:lnSpc>
                        <a:spcBef>
                          <a:spcPts val="1700"/>
                        </a:spcBef>
                        <a:spcAft>
                          <a:spcPts val="0"/>
                        </a:spcAft>
                        <a:buClrTx/>
                        <a:buSzTx/>
                        <a:buFontTx/>
                        <a:buNone/>
                        <a:tabLst/>
                        <a:defRPr sz="120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Employee AD&amp;D Benefit Amount</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marR="0" lvl="0" indent="0" algn="ctr" defTabSz="1381760" rtl="0" eaLnBrk="1" fontAlgn="auto" latinLnBrk="0" hangingPunct="1">
                        <a:lnSpc>
                          <a:spcPct val="115000"/>
                        </a:lnSpc>
                        <a:spcBef>
                          <a:spcPts val="1700"/>
                        </a:spcBef>
                        <a:spcAft>
                          <a:spcPts val="0"/>
                        </a:spcAft>
                        <a:buClrTx/>
                        <a:buSzTx/>
                        <a:buFontTx/>
                        <a:buNone/>
                        <a:tabLst/>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 Matches Life benefit</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2770273"/>
                  </a:ext>
                </a:extLst>
              </a:tr>
              <a:tr h="255385">
                <a:tc gridSpan="2">
                  <a:txBody>
                    <a:bodyPr/>
                    <a:lstStyle/>
                    <a:p>
                      <a:pPr marL="0" marR="0" lvl="0" indent="0" algn="ctr" defTabSz="1381760" rtl="0" eaLnBrk="1" fontAlgn="auto" latinLnBrk="0" hangingPunct="1">
                        <a:lnSpc>
                          <a:spcPct val="115000"/>
                        </a:lnSpc>
                        <a:spcBef>
                          <a:spcPts val="1700"/>
                        </a:spcBef>
                        <a:spcAft>
                          <a:spcPts val="0"/>
                        </a:spcAft>
                        <a:buClrTx/>
                        <a:buSzTx/>
                        <a:buFontTx/>
                        <a:buNone/>
                        <a:tabLst/>
                        <a:defRPr sz="120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Amounts reduce at ages 65, 70, 75, &amp; 80</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1381760" rtl="0" eaLnBrk="1" fontAlgn="auto" latinLnBrk="0" hangingPunct="1">
                        <a:lnSpc>
                          <a:spcPct val="115000"/>
                        </a:lnSpc>
                        <a:spcBef>
                          <a:spcPts val="1700"/>
                        </a:spcBef>
                        <a:spcAft>
                          <a:spcPts val="0"/>
                        </a:spcAft>
                        <a:buClrTx/>
                        <a:buSzTx/>
                        <a:buFontTx/>
                        <a:buNone/>
                        <a:tabLst/>
                        <a:defRPr sz="1800" b="0">
                          <a:solidFill>
                            <a:srgbClr val="000000"/>
                          </a:solidFill>
                        </a:defRPr>
                      </a:pPr>
                      <a:endParaRPr lang="en-US" sz="1000" b="0" i="0" u="none" strike="noStrike" cap="none" spc="0" baseline="0">
                        <a:solidFill>
                          <a:srgbClr val="000000"/>
                        </a:solidFill>
                        <a:uFillTx/>
                        <a:latin typeface="Merriweather Sans Light" pitchFamily="2" charset="77"/>
                        <a:ea typeface="Poppins ExtraBold"/>
                        <a:cs typeface="Poppins ExtraBold"/>
                        <a:sym typeface="Arial"/>
                      </a:endParaRPr>
                    </a:p>
                  </a:txBody>
                  <a:tcPr marL="0" marR="0" marT="0" marB="0" anchor="ctr"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390707"/>
                  </a:ext>
                </a:extLst>
              </a:tr>
            </a:tbl>
          </a:graphicData>
        </a:graphic>
      </p:graphicFrame>
      <p:graphicFrame>
        <p:nvGraphicFramePr>
          <p:cNvPr id="21" name="New Table">
            <a:extLst>
              <a:ext uri="{FF2B5EF4-FFF2-40B4-BE49-F238E27FC236}">
                <a16:creationId xmlns:a16="http://schemas.microsoft.com/office/drawing/2014/main" id="{1719211A-6ED5-4426-8D09-9A5886B8AB94}"/>
              </a:ext>
            </a:extLst>
          </p:cNvPr>
          <p:cNvGraphicFramePr/>
          <p:nvPr>
            <p:extLst>
              <p:ext uri="{D42A27DB-BD31-4B8C-83A1-F6EECF244321}">
                <p14:modId xmlns:p14="http://schemas.microsoft.com/office/powerpoint/2010/main" val="3806495584"/>
              </p:ext>
            </p:extLst>
          </p:nvPr>
        </p:nvGraphicFramePr>
        <p:xfrm>
          <a:off x="833720" y="3588789"/>
          <a:ext cx="5540576" cy="3439805"/>
        </p:xfrm>
        <a:graphic>
          <a:graphicData uri="http://schemas.openxmlformats.org/drawingml/2006/table">
            <a:tbl>
              <a:tblPr bandRow="1">
                <a:tableStyleId>{4C3C2611-4C71-4FC5-86AE-919BDF0F9419}</a:tableStyleId>
              </a:tblPr>
              <a:tblGrid>
                <a:gridCol w="2933499">
                  <a:extLst>
                    <a:ext uri="{9D8B030D-6E8A-4147-A177-3AD203B41FA5}">
                      <a16:colId xmlns:a16="http://schemas.microsoft.com/office/drawing/2014/main" val="20000"/>
                    </a:ext>
                  </a:extLst>
                </a:gridCol>
                <a:gridCol w="2607077">
                  <a:extLst>
                    <a:ext uri="{9D8B030D-6E8A-4147-A177-3AD203B41FA5}">
                      <a16:colId xmlns:a16="http://schemas.microsoft.com/office/drawing/2014/main" val="20001"/>
                    </a:ext>
                  </a:extLst>
                </a:gridCol>
              </a:tblGrid>
              <a:tr h="430148">
                <a:tc>
                  <a:txBody>
                    <a:bodyPr/>
                    <a:lstStyle/>
                    <a:p>
                      <a:pPr algn="l">
                        <a:defRPr sz="1300">
                          <a:latin typeface="+mn-lt"/>
                          <a:ea typeface="+mn-ea"/>
                          <a:cs typeface="+mn-cs"/>
                          <a:sym typeface="Arial"/>
                        </a:defRPr>
                      </a:pPr>
                      <a:r>
                        <a:rPr sz="1050" b="0" i="0">
                          <a:latin typeface="Merriweather Sans Light" pitchFamily="2" charset="77"/>
                        </a:rPr>
                        <a:t> Employee paid Plan Features</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a:miter lim="400000"/>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2F5F97"/>
                    </a:solidFill>
                  </a:tcPr>
                </a:tc>
                <a:tc>
                  <a:txBody>
                    <a:bodyPr/>
                    <a:lstStyle/>
                    <a:p>
                      <a:pPr marL="91440" algn="ctr">
                        <a:defRPr sz="1800" b="0">
                          <a:solidFill>
                            <a:srgbClr val="000000"/>
                          </a:solidFill>
                        </a:defRPr>
                      </a:pPr>
                      <a:r>
                        <a:rPr lang="en-US" sz="1050" b="0" i="0">
                          <a:solidFill>
                            <a:srgbClr val="FFFFFF"/>
                          </a:solidFill>
                          <a:latin typeface="Merriweather Sans Light" pitchFamily="2" charset="77"/>
                          <a:ea typeface="+mn-ea"/>
                          <a:cs typeface="+mn-cs"/>
                          <a:sym typeface="Arial"/>
                        </a:rPr>
                        <a:t> Voluntary Life/ AD&amp;D </a:t>
                      </a:r>
                      <a:r>
                        <a:rPr sz="1050" b="0" i="0">
                          <a:solidFill>
                            <a:srgbClr val="FFFFFF"/>
                          </a:solidFill>
                          <a:latin typeface="Merriweather Sans Light" pitchFamily="2" charset="77"/>
                          <a:ea typeface="+mn-ea"/>
                          <a:cs typeface="+mn-cs"/>
                          <a:sym typeface="Arial"/>
                        </a:rPr>
                        <a:t>Benefit</a:t>
                      </a:r>
                    </a:p>
                  </a:txBody>
                  <a:tcPr marL="0" marR="0" marT="0" marB="0" anchor="ctr" horzOverflow="overflow">
                    <a:lnL w="12700">
                      <a:miter lim="400000"/>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2F5F97"/>
                    </a:solidFill>
                  </a:tcPr>
                </a:tc>
                <a:extLst>
                  <a:ext uri="{0D108BD9-81ED-4DB2-BD59-A6C34878D82A}">
                    <a16:rowId xmlns:a16="http://schemas.microsoft.com/office/drawing/2014/main" val="10000"/>
                  </a:ext>
                </a:extLst>
              </a:tr>
              <a:tr h="491155">
                <a:tc>
                  <a:txBody>
                    <a:bodyPr/>
                    <a:lstStyle/>
                    <a:p>
                      <a:pPr algn="l">
                        <a:defRPr sz="1800" b="0">
                          <a:solidFill>
                            <a:srgbClr val="000000"/>
                          </a:solidFill>
                        </a:defRPr>
                      </a:pPr>
                      <a:r>
                        <a:rPr sz="1050" b="0" i="0">
                          <a:solidFill>
                            <a:srgbClr val="0F2044"/>
                          </a:solidFill>
                          <a:latin typeface="Merriweather Sans Light" pitchFamily="2" charset="77"/>
                          <a:ea typeface="+mn-ea"/>
                          <a:cs typeface="+mn-cs"/>
                          <a:sym typeface="Arial"/>
                        </a:rPr>
                        <a:t> Employee Life</a:t>
                      </a:r>
                      <a:r>
                        <a:rPr lang="en-US" sz="1050" b="0" i="0">
                          <a:solidFill>
                            <a:srgbClr val="0F2044"/>
                          </a:solidFill>
                          <a:latin typeface="Merriweather Sans Light" pitchFamily="2" charset="77"/>
                          <a:ea typeface="+mn-ea"/>
                          <a:cs typeface="+mn-cs"/>
                          <a:sym typeface="Arial"/>
                        </a:rPr>
                        <a:t>/AD&amp;D</a:t>
                      </a:r>
                      <a:r>
                        <a:rPr sz="1050" b="0" i="0">
                          <a:solidFill>
                            <a:srgbClr val="0F2044"/>
                          </a:solidFill>
                          <a:latin typeface="Merriweather Sans Light" pitchFamily="2" charset="77"/>
                          <a:ea typeface="+mn-ea"/>
                          <a:cs typeface="+mn-cs"/>
                          <a:sym typeface="Arial"/>
                        </a:rPr>
                        <a:t> Benefit Amount</a:t>
                      </a:r>
                      <a:endParaRPr lang="en-US" sz="1050" b="0" i="0">
                        <a:solidFill>
                          <a:srgbClr val="0F2044"/>
                        </a:solidFill>
                        <a:latin typeface="Merriweather Sans Light" pitchFamily="2" charset="77"/>
                        <a:ea typeface="+mn-ea"/>
                        <a:cs typeface="+mn-cs"/>
                        <a:sym typeface="Arial"/>
                      </a:endParaRP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ctr">
                        <a:defRPr sz="1800" b="0">
                          <a:solidFill>
                            <a:srgbClr val="000000"/>
                          </a:solidFill>
                        </a:defRPr>
                      </a:pPr>
                      <a:r>
                        <a:rPr lang="en-US" sz="1050" b="0" i="0">
                          <a:solidFill>
                            <a:srgbClr val="0F2044"/>
                          </a:solidFill>
                          <a:latin typeface="Merriweather Sans Light" pitchFamily="2" charset="77"/>
                          <a:ea typeface="+mn-ea"/>
                          <a:cs typeface="+mn-cs"/>
                          <a:sym typeface="Arial"/>
                        </a:rPr>
                        <a:t> 5 times salary to a maximum of      $500,000, in increments of  $10,000</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491155">
                <a:tc>
                  <a:txBody>
                    <a:bodyPr/>
                    <a:lstStyle/>
                    <a:p>
                      <a:pPr algn="l">
                        <a:defRPr sz="1800" b="0">
                          <a:solidFill>
                            <a:srgbClr val="000000"/>
                          </a:solidFill>
                        </a:defRPr>
                      </a:pPr>
                      <a:r>
                        <a:rPr lang="en-US" sz="900" b="0" i="0">
                          <a:solidFill>
                            <a:srgbClr val="0F2044"/>
                          </a:solidFill>
                          <a:latin typeface="Merriweather Sans Light" pitchFamily="2" charset="77"/>
                          <a:ea typeface="+mn-ea"/>
                          <a:cs typeface="+mn-cs"/>
                          <a:sym typeface="Arial"/>
                        </a:rPr>
                        <a:t>Employee Guaranteed Issue amounts</a:t>
                      </a:r>
                      <a:endParaRPr sz="900" b="0" i="0">
                        <a:solidFill>
                          <a:srgbClr val="0F2044"/>
                        </a:solidFill>
                        <a:latin typeface="Merriweather Sans Light" pitchFamily="2" charset="77"/>
                        <a:ea typeface="+mn-ea"/>
                        <a:cs typeface="+mn-cs"/>
                        <a:sym typeface="Arial"/>
                      </a:endParaRP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ctr" defTabSz="2878665">
                        <a:spcBef>
                          <a:spcPts val="0"/>
                        </a:spcBef>
                        <a:defRPr sz="1800" b="0">
                          <a:solidFill>
                            <a:srgbClr val="000000"/>
                          </a:solidFill>
                        </a:defRPr>
                      </a:pPr>
                      <a:r>
                        <a:rPr lang="en-US" sz="900" b="0" i="0">
                          <a:solidFill>
                            <a:srgbClr val="0F2044"/>
                          </a:solidFill>
                          <a:latin typeface="Merriweather Sans Light" pitchFamily="2" charset="77"/>
                          <a:ea typeface="+mn-ea"/>
                          <a:cs typeface="+mn-cs"/>
                          <a:sym typeface="Arial"/>
                        </a:rPr>
                        <a:t>&lt; age 65: $150,000</a:t>
                      </a:r>
                    </a:p>
                    <a:p>
                      <a:pPr marL="91440" algn="ctr" defTabSz="2878665">
                        <a:spcBef>
                          <a:spcPts val="0"/>
                        </a:spcBef>
                        <a:defRPr sz="1800" b="0">
                          <a:solidFill>
                            <a:srgbClr val="000000"/>
                          </a:solidFill>
                        </a:defRPr>
                      </a:pPr>
                      <a:r>
                        <a:rPr lang="en-US" sz="900" b="0" i="0">
                          <a:solidFill>
                            <a:srgbClr val="0F2044"/>
                          </a:solidFill>
                          <a:latin typeface="Merriweather Sans Light" pitchFamily="2" charset="77"/>
                          <a:ea typeface="+mn-ea"/>
                          <a:cs typeface="+mn-cs"/>
                          <a:sym typeface="Arial"/>
                        </a:rPr>
                        <a:t>65&lt;70: $50,000</a:t>
                      </a:r>
                    </a:p>
                    <a:p>
                      <a:pPr marL="91440" algn="ctr" defTabSz="2878665">
                        <a:spcBef>
                          <a:spcPts val="0"/>
                        </a:spcBef>
                        <a:defRPr sz="1800" b="0">
                          <a:solidFill>
                            <a:srgbClr val="000000"/>
                          </a:solidFill>
                        </a:defRPr>
                      </a:pPr>
                      <a:r>
                        <a:rPr lang="en-US" sz="900" b="0" i="0">
                          <a:solidFill>
                            <a:srgbClr val="0F2044"/>
                          </a:solidFill>
                          <a:latin typeface="Merriweather Sans Light" pitchFamily="2" charset="77"/>
                          <a:ea typeface="+mn-ea"/>
                          <a:cs typeface="+mn-cs"/>
                          <a:sym typeface="Arial"/>
                        </a:rPr>
                        <a:t>70+: $10,000</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656554748"/>
                  </a:ext>
                </a:extLst>
              </a:tr>
              <a:tr h="491155">
                <a:tc>
                  <a:txBody>
                    <a:bodyPr/>
                    <a:lstStyle/>
                    <a:p>
                      <a:pPr algn="l">
                        <a:defRPr sz="1800" b="0">
                          <a:solidFill>
                            <a:srgbClr val="000000"/>
                          </a:solidFill>
                        </a:defRPr>
                      </a:pPr>
                      <a:r>
                        <a:rPr sz="1050" b="0" i="0">
                          <a:solidFill>
                            <a:srgbClr val="0F2044"/>
                          </a:solidFill>
                          <a:latin typeface="Merriweather Sans Light" pitchFamily="2" charset="77"/>
                          <a:ea typeface="+mn-ea"/>
                          <a:cs typeface="+mn-cs"/>
                          <a:sym typeface="Arial"/>
                        </a:rPr>
                        <a:t>Spouse Life</a:t>
                      </a:r>
                      <a:r>
                        <a:rPr lang="en-US" sz="1050" b="0" i="0">
                          <a:solidFill>
                            <a:srgbClr val="0F2044"/>
                          </a:solidFill>
                          <a:latin typeface="Merriweather Sans Light" pitchFamily="2" charset="77"/>
                          <a:ea typeface="+mn-ea"/>
                          <a:cs typeface="+mn-cs"/>
                          <a:sym typeface="Arial"/>
                        </a:rPr>
                        <a:t>/</a:t>
                      </a:r>
                      <a:r>
                        <a:rPr lang="en-US" sz="1050" b="0" i="0" u="none" strike="noStrike" cap="none" spc="0" baseline="0">
                          <a:solidFill>
                            <a:srgbClr val="0F2044"/>
                          </a:solidFill>
                          <a:uFillTx/>
                          <a:latin typeface="Merriweather Sans Light" pitchFamily="2" charset="77"/>
                          <a:ea typeface="Poppins ExtraBold"/>
                          <a:cs typeface="Poppins ExtraBold"/>
                          <a:sym typeface="Arial"/>
                        </a:rPr>
                        <a:t>AD&amp;D </a:t>
                      </a:r>
                      <a:r>
                        <a:rPr sz="1050" b="0" i="0">
                          <a:solidFill>
                            <a:srgbClr val="0F2044"/>
                          </a:solidFill>
                          <a:latin typeface="Merriweather Sans Light" pitchFamily="2" charset="77"/>
                          <a:ea typeface="+mn-ea"/>
                          <a:cs typeface="+mn-cs"/>
                          <a:sym typeface="Arial"/>
                        </a:rPr>
                        <a:t> Benefit Amount</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ctr" defTabSz="2878665">
                        <a:spcBef>
                          <a:spcPts val="3700"/>
                        </a:spcBef>
                        <a:defRPr sz="1800" b="0">
                          <a:solidFill>
                            <a:srgbClr val="000000"/>
                          </a:solidFill>
                        </a:defRPr>
                      </a:pPr>
                      <a:r>
                        <a:rPr lang="en-US" sz="1050" b="0" i="0">
                          <a:solidFill>
                            <a:srgbClr val="0F2044"/>
                          </a:solidFill>
                          <a:latin typeface="Merriweather Sans Light" pitchFamily="2" charset="77"/>
                          <a:ea typeface="+mn-ea"/>
                          <a:cs typeface="+mn-cs"/>
                          <a:sym typeface="Arial"/>
                        </a:rPr>
                        <a:t> Up to 50% of employee amount to  $250,000, in increments of $5,000</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512064">
                <a:tc>
                  <a:txBody>
                    <a:bodyPr/>
                    <a:lstStyle/>
                    <a:p>
                      <a:pPr algn="l">
                        <a:defRPr sz="1800" b="0">
                          <a:solidFill>
                            <a:srgbClr val="000000"/>
                          </a:solidFill>
                        </a:defRPr>
                      </a:pPr>
                      <a:r>
                        <a:rPr lang="en-US" sz="900" b="0" i="0">
                          <a:solidFill>
                            <a:srgbClr val="0F2044"/>
                          </a:solidFill>
                          <a:latin typeface="Merriweather Sans Light" pitchFamily="2" charset="77"/>
                          <a:ea typeface="+mn-ea"/>
                          <a:cs typeface="+mn-cs"/>
                          <a:sym typeface="Arial"/>
                        </a:rPr>
                        <a:t>Spouse Guaranteed Issue amounts</a:t>
                      </a:r>
                      <a:endParaRPr sz="900" b="0" i="0">
                        <a:solidFill>
                          <a:srgbClr val="0F2044"/>
                        </a:solidFill>
                        <a:latin typeface="Merriweather Sans Light" pitchFamily="2" charset="77"/>
                        <a:ea typeface="+mn-ea"/>
                        <a:cs typeface="+mn-cs"/>
                        <a:sym typeface="Arial"/>
                      </a:endParaRP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ctr" defTabSz="2878665">
                        <a:spcBef>
                          <a:spcPts val="0"/>
                        </a:spcBef>
                        <a:defRPr sz="1800" b="0">
                          <a:solidFill>
                            <a:srgbClr val="000000"/>
                          </a:solidFill>
                        </a:defRPr>
                      </a:pPr>
                      <a:r>
                        <a:rPr lang="en-US" sz="900" b="0" i="0">
                          <a:solidFill>
                            <a:srgbClr val="0F2044"/>
                          </a:solidFill>
                          <a:latin typeface="Merriweather Sans Light" pitchFamily="2" charset="77"/>
                          <a:ea typeface="+mn-ea"/>
                          <a:cs typeface="+mn-cs"/>
                          <a:sym typeface="Arial"/>
                        </a:rPr>
                        <a:t>&lt; age 65: $20,000</a:t>
                      </a:r>
                    </a:p>
                    <a:p>
                      <a:pPr marL="91440" algn="ctr" defTabSz="2878665">
                        <a:spcBef>
                          <a:spcPts val="0"/>
                        </a:spcBef>
                        <a:defRPr sz="1800" b="0">
                          <a:solidFill>
                            <a:srgbClr val="000000"/>
                          </a:solidFill>
                        </a:defRPr>
                      </a:pPr>
                      <a:r>
                        <a:rPr lang="en-US" sz="900" b="0" i="0">
                          <a:solidFill>
                            <a:srgbClr val="0F2044"/>
                          </a:solidFill>
                          <a:latin typeface="Merriweather Sans Light" pitchFamily="2" charset="77"/>
                          <a:ea typeface="+mn-ea"/>
                          <a:cs typeface="+mn-cs"/>
                          <a:sym typeface="Arial"/>
                        </a:rPr>
                        <a:t>65&lt;70: $10,000</a:t>
                      </a:r>
                    </a:p>
                    <a:p>
                      <a:pPr marL="91440" algn="ctr" defTabSz="2878665">
                        <a:spcBef>
                          <a:spcPts val="0"/>
                        </a:spcBef>
                        <a:defRPr sz="1800" b="0">
                          <a:solidFill>
                            <a:srgbClr val="000000"/>
                          </a:solidFill>
                        </a:defRPr>
                      </a:pPr>
                      <a:r>
                        <a:rPr lang="en-US" sz="900" b="0" i="0">
                          <a:solidFill>
                            <a:srgbClr val="0F2044"/>
                          </a:solidFill>
                          <a:latin typeface="Merriweather Sans Light" pitchFamily="2" charset="77"/>
                          <a:ea typeface="+mn-ea"/>
                          <a:cs typeface="+mn-cs"/>
                          <a:sym typeface="Arial"/>
                        </a:rPr>
                        <a:t>70+: $0</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92161835"/>
                  </a:ext>
                </a:extLst>
              </a:tr>
              <a:tr h="512064">
                <a:tc>
                  <a:txBody>
                    <a:bodyPr/>
                    <a:lstStyle/>
                    <a:p>
                      <a:pPr algn="l">
                        <a:defRPr sz="1200">
                          <a:solidFill>
                            <a:srgbClr val="000000"/>
                          </a:solidFill>
                          <a:latin typeface="+mn-lt"/>
                          <a:ea typeface="+mn-ea"/>
                          <a:cs typeface="+mn-cs"/>
                          <a:sym typeface="Arial"/>
                        </a:defRPr>
                      </a:pPr>
                      <a:r>
                        <a:rPr sz="1050" b="0" i="0">
                          <a:solidFill>
                            <a:srgbClr val="0F2044"/>
                          </a:solidFill>
                          <a:latin typeface="Merriweather Sans Light" pitchFamily="2" charset="77"/>
                        </a:rPr>
                        <a:t>Child Life</a:t>
                      </a:r>
                      <a:r>
                        <a:rPr lang="en-US" sz="1050" b="0" i="0">
                          <a:solidFill>
                            <a:srgbClr val="0F2044"/>
                          </a:solidFill>
                          <a:latin typeface="Merriweather Sans Light" pitchFamily="2" charset="77"/>
                        </a:rPr>
                        <a:t>/</a:t>
                      </a:r>
                      <a:r>
                        <a:rPr lang="en-US" sz="1050" b="0" i="0" u="none" strike="noStrike" cap="none" spc="0" baseline="0">
                          <a:solidFill>
                            <a:srgbClr val="0F2044"/>
                          </a:solidFill>
                          <a:uFillTx/>
                          <a:latin typeface="Merriweather Sans Light" pitchFamily="2" charset="77"/>
                          <a:ea typeface="Poppins ExtraBold"/>
                          <a:cs typeface="Poppins ExtraBold"/>
                          <a:sym typeface="Arial"/>
                        </a:rPr>
                        <a:t>AD&amp;D </a:t>
                      </a:r>
                      <a:r>
                        <a:rPr sz="1050" b="0" i="0">
                          <a:solidFill>
                            <a:srgbClr val="0F2044"/>
                          </a:solidFill>
                          <a:latin typeface="Merriweather Sans Light" pitchFamily="2" charset="77"/>
                        </a:rPr>
                        <a:t> Benefit Amount</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marR="0" lvl="0" indent="0" algn="ctr" defTabSz="1381760" rtl="0" eaLnBrk="1" fontAlgn="auto" latinLnBrk="0" hangingPunct="1">
                        <a:lnSpc>
                          <a:spcPct val="115000"/>
                        </a:lnSpc>
                        <a:spcBef>
                          <a:spcPts val="1700"/>
                        </a:spcBef>
                        <a:spcAft>
                          <a:spcPts val="0"/>
                        </a:spcAft>
                        <a:buClrTx/>
                        <a:buSzTx/>
                        <a:buFontTx/>
                        <a:buNone/>
                        <a:tabLst/>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 Up to 50% of employee amount to  $10,000, in increments of $2,000</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512064">
                <a:tc>
                  <a:txBody>
                    <a:bodyPr/>
                    <a:lstStyle/>
                    <a:p>
                      <a:pPr algn="l">
                        <a:defRPr sz="1800" b="0">
                          <a:solidFill>
                            <a:srgbClr val="000000"/>
                          </a:solidFill>
                        </a:defRPr>
                      </a:pPr>
                      <a:r>
                        <a:rPr lang="en-US" sz="900" b="0" i="0">
                          <a:solidFill>
                            <a:srgbClr val="0F2044"/>
                          </a:solidFill>
                          <a:latin typeface="Merriweather Sans Light" pitchFamily="2" charset="77"/>
                          <a:ea typeface="+mn-ea"/>
                          <a:cs typeface="+mn-cs"/>
                          <a:sym typeface="Arial"/>
                        </a:rPr>
                        <a:t>Child Guaranteed Issue amounts</a:t>
                      </a:r>
                      <a:endParaRPr sz="900" b="0" i="0">
                        <a:solidFill>
                          <a:srgbClr val="0F2044"/>
                        </a:solidFill>
                        <a:latin typeface="Merriweather Sans Light" pitchFamily="2" charset="77"/>
                        <a:ea typeface="+mn-ea"/>
                        <a:cs typeface="+mn-cs"/>
                        <a:sym typeface="Arial"/>
                      </a:endParaRP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ctr" defTabSz="2878665">
                        <a:spcBef>
                          <a:spcPts val="0"/>
                        </a:spcBef>
                        <a:defRPr sz="1800" b="0">
                          <a:solidFill>
                            <a:srgbClr val="000000"/>
                          </a:solidFill>
                        </a:defRPr>
                      </a:pPr>
                      <a:r>
                        <a:rPr lang="en-US" sz="900" b="0" i="0">
                          <a:solidFill>
                            <a:srgbClr val="0F2044"/>
                          </a:solidFill>
                          <a:latin typeface="Merriweather Sans Light" pitchFamily="2" charset="77"/>
                          <a:ea typeface="+mn-ea"/>
                          <a:cs typeface="+mn-cs"/>
                          <a:sym typeface="Arial"/>
                        </a:rPr>
                        <a:t>$10,000</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968315396"/>
                  </a:ext>
                </a:extLst>
              </a:tr>
            </a:tbl>
          </a:graphicData>
        </a:graphic>
      </p:graphicFrame>
      <p:sp>
        <p:nvSpPr>
          <p:cNvPr id="22" name="Google Shape;81;p16">
            <a:extLst>
              <a:ext uri="{FF2B5EF4-FFF2-40B4-BE49-F238E27FC236}">
                <a16:creationId xmlns:a16="http://schemas.microsoft.com/office/drawing/2014/main" id="{D8FE7942-D53E-40B3-BB7F-26417C7BB85D}"/>
              </a:ext>
            </a:extLst>
          </p:cNvPr>
          <p:cNvSpPr txBox="1"/>
          <p:nvPr/>
        </p:nvSpPr>
        <p:spPr>
          <a:xfrm>
            <a:off x="833720" y="3142032"/>
            <a:ext cx="5536096" cy="37439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indent="6095">
              <a:lnSpc>
                <a:spcPct val="120000"/>
              </a:lnSpc>
              <a:spcBef>
                <a:spcPts val="200"/>
              </a:spcBef>
              <a:defRPr sz="1300">
                <a:solidFill>
                  <a:srgbClr val="2A2A2A"/>
                </a:solidFill>
                <a:latin typeface="+mn-lt"/>
                <a:ea typeface="+mn-ea"/>
                <a:cs typeface="+mn-cs"/>
                <a:sym typeface="Arial"/>
              </a:defRPr>
            </a:lvl1pPr>
          </a:lstStyle>
          <a:p>
            <a:r>
              <a:rPr lang="en-US" sz="1050">
                <a:solidFill>
                  <a:srgbClr val="0F2044"/>
                </a:solidFill>
                <a:latin typeface="Merriweather Sans Light" pitchFamily="2" charset="77"/>
              </a:rPr>
              <a:t>Voluntary </a:t>
            </a:r>
            <a:r>
              <a:rPr sz="1050">
                <a:solidFill>
                  <a:srgbClr val="0F2044"/>
                </a:solidFill>
                <a:latin typeface="Merriweather Sans Light" pitchFamily="2" charset="77"/>
              </a:rPr>
              <a:t>Life and AD&amp;D Insurance</a:t>
            </a:r>
            <a:r>
              <a:rPr lang="en-US" sz="1050">
                <a:solidFill>
                  <a:srgbClr val="0F2044"/>
                </a:solidFill>
                <a:latin typeface="Merriweather Sans Light" pitchFamily="2" charset="77"/>
              </a:rPr>
              <a:t> is offered through Guardian</a:t>
            </a:r>
            <a:r>
              <a:rPr sz="1050">
                <a:solidFill>
                  <a:srgbClr val="0F2044"/>
                </a:solidFill>
                <a:latin typeface="Merriweather Sans Light" pitchFamily="2" charset="77"/>
              </a:rPr>
              <a:t>.</a:t>
            </a:r>
            <a:r>
              <a:rPr lang="en-US" sz="1050">
                <a:solidFill>
                  <a:srgbClr val="0F2044"/>
                </a:solidFill>
                <a:latin typeface="Merriweather Sans Light" pitchFamily="2" charset="77"/>
              </a:rPr>
              <a:t> You are responsible for 100% of the premiums. </a:t>
            </a:r>
            <a:endParaRPr sz="1050">
              <a:solidFill>
                <a:srgbClr val="0F2044"/>
              </a:solidFill>
              <a:latin typeface="Merriweather Sans Light" pitchFamily="2" charset="77"/>
            </a:endParaRPr>
          </a:p>
        </p:txBody>
      </p:sp>
      <p:sp>
        <p:nvSpPr>
          <p:cNvPr id="30" name="Google Shape;81;p16">
            <a:extLst>
              <a:ext uri="{FF2B5EF4-FFF2-40B4-BE49-F238E27FC236}">
                <a16:creationId xmlns:a16="http://schemas.microsoft.com/office/drawing/2014/main" id="{FB77939F-7CBC-41E1-A217-19347CC4D394}"/>
              </a:ext>
            </a:extLst>
          </p:cNvPr>
          <p:cNvSpPr txBox="1"/>
          <p:nvPr/>
        </p:nvSpPr>
        <p:spPr>
          <a:xfrm>
            <a:off x="6745357" y="3759934"/>
            <a:ext cx="3096272" cy="29264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indent="6095">
              <a:lnSpc>
                <a:spcPct val="120000"/>
              </a:lnSpc>
              <a:spcBef>
                <a:spcPts val="200"/>
              </a:spcBef>
              <a:defRPr sz="1300">
                <a:solidFill>
                  <a:srgbClr val="2A2A2A"/>
                </a:solidFill>
                <a:latin typeface="+mn-lt"/>
                <a:ea typeface="+mn-ea"/>
                <a:cs typeface="+mn-cs"/>
                <a:sym typeface="Arial"/>
              </a:defRPr>
            </a:lvl1pPr>
          </a:lstStyle>
          <a:p>
            <a:pPr>
              <a:lnSpc>
                <a:spcPct val="100000"/>
              </a:lnSpc>
            </a:pPr>
            <a:r>
              <a:rPr lang="en-US" sz="1050" b="1">
                <a:solidFill>
                  <a:srgbClr val="0F2044"/>
                </a:solidFill>
                <a:latin typeface="Merriweather Sans Light" pitchFamily="2" charset="77"/>
              </a:rPr>
              <a:t>If you are currently enrolled in this plan, you may now increase your  employee Voluntary election up $50,000, not to exceed the guaranteed issue amount. </a:t>
            </a:r>
          </a:p>
          <a:p>
            <a:pPr>
              <a:lnSpc>
                <a:spcPct val="100000"/>
              </a:lnSpc>
            </a:pPr>
            <a:endParaRPr lang="en-US" sz="1050">
              <a:solidFill>
                <a:srgbClr val="0F2044"/>
              </a:solidFill>
              <a:latin typeface="Merriweather Sans Light" pitchFamily="2" charset="77"/>
            </a:endParaRPr>
          </a:p>
          <a:p>
            <a:pPr>
              <a:lnSpc>
                <a:spcPct val="100000"/>
              </a:lnSpc>
            </a:pPr>
            <a:r>
              <a:rPr lang="en-US" sz="1050" b="1">
                <a:solidFill>
                  <a:srgbClr val="0F2044"/>
                </a:solidFill>
                <a:latin typeface="Merriweather Sans Light" pitchFamily="2" charset="77"/>
              </a:rPr>
              <a:t>Must Complete the Evidence of Insurability questions if…</a:t>
            </a:r>
          </a:p>
          <a:p>
            <a:pPr marL="171450" indent="-171450">
              <a:lnSpc>
                <a:spcPct val="100000"/>
              </a:lnSpc>
              <a:buFont typeface="Arial" panose="020B0604020202020204" pitchFamily="34" charset="0"/>
              <a:buChar char="•"/>
            </a:pPr>
            <a:r>
              <a:rPr lang="en-US" sz="1050">
                <a:solidFill>
                  <a:srgbClr val="0F2044"/>
                </a:solidFill>
                <a:latin typeface="Merriweather Sans Light" pitchFamily="2" charset="77"/>
              </a:rPr>
              <a:t>Enrolling after previously waiving.</a:t>
            </a:r>
          </a:p>
          <a:p>
            <a:pPr marL="171450" indent="-171450">
              <a:lnSpc>
                <a:spcPct val="100000"/>
              </a:lnSpc>
              <a:buFont typeface="Arial" panose="020B0604020202020204" pitchFamily="34" charset="0"/>
              <a:buChar char="•"/>
            </a:pPr>
            <a:r>
              <a:rPr lang="en-US" sz="1050">
                <a:solidFill>
                  <a:srgbClr val="0F2044"/>
                </a:solidFill>
                <a:latin typeface="Merriweather Sans Light" pitchFamily="2" charset="77"/>
              </a:rPr>
              <a:t>Increasing current spouse or child benefit amount. </a:t>
            </a:r>
          </a:p>
          <a:p>
            <a:pPr marL="171450" indent="-171450">
              <a:lnSpc>
                <a:spcPct val="100000"/>
              </a:lnSpc>
              <a:buFont typeface="Arial" panose="020B0604020202020204" pitchFamily="34" charset="0"/>
              <a:buChar char="•"/>
            </a:pPr>
            <a:r>
              <a:rPr lang="en-US" sz="1050">
                <a:solidFill>
                  <a:srgbClr val="0F2044"/>
                </a:solidFill>
                <a:latin typeface="Merriweather Sans Light" pitchFamily="2" charset="77"/>
              </a:rPr>
              <a:t>Applying for amounts over the limits.</a:t>
            </a:r>
          </a:p>
          <a:p>
            <a:pPr marL="171450" indent="-171450">
              <a:lnSpc>
                <a:spcPct val="100000"/>
              </a:lnSpc>
              <a:buFont typeface="Arial" panose="020B0604020202020204" pitchFamily="34" charset="0"/>
              <a:buChar char="•"/>
            </a:pPr>
            <a:endParaRPr lang="en-US" sz="1050">
              <a:solidFill>
                <a:srgbClr val="0F2044"/>
              </a:solidFill>
              <a:latin typeface="Merriweather Sans Light" pitchFamily="2" charset="77"/>
            </a:endParaRPr>
          </a:p>
          <a:p>
            <a:pPr indent="0">
              <a:lnSpc>
                <a:spcPct val="100000"/>
              </a:lnSpc>
            </a:pPr>
            <a:r>
              <a:rPr lang="en-US" sz="1050">
                <a:solidFill>
                  <a:srgbClr val="0F2044"/>
                </a:solidFill>
                <a:latin typeface="Merriweather Sans Light" pitchFamily="2" charset="77"/>
              </a:rPr>
              <a:t>If evidence of insurability is needed, you will be prompted to complete the information in the Ease portal. If you do not complete the evidence of insurability, the requested coverage will not be processed. </a:t>
            </a:r>
            <a:endParaRPr sz="1050">
              <a:solidFill>
                <a:srgbClr val="0F2044"/>
              </a:solidFill>
              <a:latin typeface="Merriweather Sans Light" pitchFamily="2" charset="77"/>
            </a:endParaRPr>
          </a:p>
        </p:txBody>
      </p:sp>
      <p:pic>
        <p:nvPicPr>
          <p:cNvPr id="1026" name="Picture 2">
            <a:extLst>
              <a:ext uri="{FF2B5EF4-FFF2-40B4-BE49-F238E27FC236}">
                <a16:creationId xmlns:a16="http://schemas.microsoft.com/office/drawing/2014/main" id="{35A365C0-EC61-8CC4-9997-A5AB9A3CB5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7763" y="478399"/>
            <a:ext cx="1943866" cy="3720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5" name="Google Shape;90;p17"/>
          <p:cNvGraphicFramePr/>
          <p:nvPr>
            <p:extLst>
              <p:ext uri="{D42A27DB-BD31-4B8C-83A1-F6EECF244321}">
                <p14:modId xmlns:p14="http://schemas.microsoft.com/office/powerpoint/2010/main" val="383976396"/>
              </p:ext>
            </p:extLst>
          </p:nvPr>
        </p:nvGraphicFramePr>
        <p:xfrm>
          <a:off x="632806" y="1597176"/>
          <a:ext cx="3948898" cy="2042535"/>
        </p:xfrm>
        <a:graphic>
          <a:graphicData uri="http://schemas.openxmlformats.org/drawingml/2006/table">
            <a:tbl>
              <a:tblPr>
                <a:tableStyleId>{4C3C2611-4C71-4FC5-86AE-919BDF0F9419}</a:tableStyleId>
              </a:tblPr>
              <a:tblGrid>
                <a:gridCol w="1379735">
                  <a:extLst>
                    <a:ext uri="{9D8B030D-6E8A-4147-A177-3AD203B41FA5}">
                      <a16:colId xmlns:a16="http://schemas.microsoft.com/office/drawing/2014/main" val="20000"/>
                    </a:ext>
                  </a:extLst>
                </a:gridCol>
                <a:gridCol w="2569163">
                  <a:extLst>
                    <a:ext uri="{9D8B030D-6E8A-4147-A177-3AD203B41FA5}">
                      <a16:colId xmlns:a16="http://schemas.microsoft.com/office/drawing/2014/main" val="20002"/>
                    </a:ext>
                  </a:extLst>
                </a:gridCol>
              </a:tblGrid>
              <a:tr h="250652">
                <a:tc>
                  <a:txBody>
                    <a:bodyPr/>
                    <a:lstStyle/>
                    <a:p>
                      <a:pPr algn="l">
                        <a:lnSpc>
                          <a:spcPct val="100000"/>
                        </a:lnSpc>
                        <a:spcBef>
                          <a:spcPts val="0"/>
                        </a:spcBef>
                        <a:defRPr sz="1800" b="0">
                          <a:solidFill>
                            <a:srgbClr val="000000"/>
                          </a:solidFill>
                        </a:defRPr>
                      </a:pPr>
                      <a:r>
                        <a:rPr sz="1050" b="0" i="0">
                          <a:solidFill>
                            <a:schemeClr val="bg1"/>
                          </a:solidFill>
                          <a:latin typeface="Merriweather Sans Light" pitchFamily="2" charset="77"/>
                          <a:ea typeface="+mn-ea"/>
                          <a:cs typeface="+mn-cs"/>
                          <a:sym typeface="Arial"/>
                        </a:rPr>
                        <a:t>Plan Features</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a:miter lim="400000"/>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91440" algn="l">
                        <a:lnSpc>
                          <a:spcPct val="100000"/>
                        </a:lnSpc>
                        <a:spcBef>
                          <a:spcPts val="0"/>
                        </a:spcBef>
                        <a:defRPr sz="1200" b="0">
                          <a:latin typeface="+mn-lt"/>
                          <a:ea typeface="+mn-ea"/>
                          <a:cs typeface="+mn-cs"/>
                          <a:sym typeface="Arial"/>
                        </a:defRPr>
                      </a:pPr>
                      <a:r>
                        <a:rPr lang="en-US" sz="1050" b="0" i="0">
                          <a:solidFill>
                            <a:schemeClr val="bg1"/>
                          </a:solidFill>
                          <a:latin typeface="Merriweather Sans Light" pitchFamily="2" charset="77"/>
                        </a:rPr>
                        <a:t>Short Term Disability (STD) Plan</a:t>
                      </a:r>
                      <a:endParaRPr sz="1050" b="0" i="0">
                        <a:solidFill>
                          <a:schemeClr val="bg1"/>
                        </a:solidFill>
                        <a:latin typeface="Merriweather Sans Light" pitchFamily="2" charset="77"/>
                      </a:endParaRPr>
                    </a:p>
                  </a:txBody>
                  <a:tcPr marL="0" marR="0" marT="0" marB="0" anchor="ctr" horzOverflow="overflow">
                    <a:lnL w="12700">
                      <a:noFill/>
                      <a:miter lim="400000"/>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41402">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Employee Benefit Amount</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ctr">
                        <a:defRPr sz="1800" b="0">
                          <a:solidFill>
                            <a:srgbClr val="000000"/>
                          </a:solidFill>
                        </a:defRPr>
                      </a:pPr>
                      <a:r>
                        <a:rPr lang="en-US" sz="1050" b="0" i="0">
                          <a:solidFill>
                            <a:srgbClr val="0F2044"/>
                          </a:solidFill>
                          <a:latin typeface="Merriweather Sans Light" pitchFamily="2" charset="77"/>
                          <a:ea typeface="+mn-ea"/>
                          <a:cs typeface="+mn-cs"/>
                          <a:sym typeface="Arial"/>
                        </a:rPr>
                        <a:t>   </a:t>
                      </a:r>
                      <a:r>
                        <a:rPr sz="1050" b="0" i="0">
                          <a:solidFill>
                            <a:srgbClr val="0F2044"/>
                          </a:solidFill>
                          <a:latin typeface="Merriweather Sans Light" pitchFamily="2" charset="77"/>
                          <a:ea typeface="+mn-ea"/>
                          <a:cs typeface="+mn-cs"/>
                          <a:sym typeface="Arial"/>
                        </a:rPr>
                        <a:t>6</a:t>
                      </a:r>
                      <a:r>
                        <a:rPr lang="en-US" sz="1050" b="0" i="0">
                          <a:solidFill>
                            <a:srgbClr val="0F2044"/>
                          </a:solidFill>
                          <a:latin typeface="Merriweather Sans Light" pitchFamily="2" charset="77"/>
                          <a:ea typeface="+mn-ea"/>
                          <a:cs typeface="+mn-cs"/>
                          <a:sym typeface="Arial"/>
                        </a:rPr>
                        <a:t>0</a:t>
                      </a:r>
                      <a:r>
                        <a:rPr sz="1050" b="0" i="0">
                          <a:solidFill>
                            <a:srgbClr val="0F2044"/>
                          </a:solidFill>
                          <a:latin typeface="Merriweather Sans Light" pitchFamily="2" charset="77"/>
                          <a:ea typeface="+mn-ea"/>
                          <a:cs typeface="+mn-cs"/>
                          <a:sym typeface="Arial"/>
                        </a:rPr>
                        <a:t>% of </a:t>
                      </a:r>
                      <a:r>
                        <a:rPr lang="en-US" sz="1050" b="0" i="0">
                          <a:solidFill>
                            <a:srgbClr val="0F2044"/>
                          </a:solidFill>
                          <a:latin typeface="Merriweather Sans Light" pitchFamily="2" charset="77"/>
                          <a:ea typeface="+mn-ea"/>
                          <a:cs typeface="+mn-cs"/>
                          <a:sym typeface="Arial"/>
                        </a:rPr>
                        <a:t>covered weekly earnings up to  $2,500 per week maximum</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241402">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Elimination Period (Accident)</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ctr">
                        <a:defRPr sz="1800" b="0">
                          <a:solidFill>
                            <a:srgbClr val="000000"/>
                          </a:solidFill>
                        </a:defRPr>
                      </a:pPr>
                      <a:r>
                        <a:rPr lang="en-US" sz="1050" b="0" i="0">
                          <a:solidFill>
                            <a:srgbClr val="0F2044"/>
                          </a:solidFill>
                          <a:latin typeface="Merriweather Sans Light" pitchFamily="2" charset="77"/>
                          <a:ea typeface="+mn-ea"/>
                          <a:cs typeface="+mn-cs"/>
                          <a:sym typeface="Arial"/>
                        </a:rPr>
                        <a:t>   Benefit begins on the 8</a:t>
                      </a:r>
                      <a:r>
                        <a:rPr lang="en-US" sz="1050" b="0" i="0" baseline="30000">
                          <a:solidFill>
                            <a:srgbClr val="0F2044"/>
                          </a:solidFill>
                          <a:latin typeface="Merriweather Sans Light" pitchFamily="2" charset="77"/>
                          <a:ea typeface="+mn-ea"/>
                          <a:cs typeface="+mn-cs"/>
                          <a:sym typeface="Arial"/>
                        </a:rPr>
                        <a:t>th</a:t>
                      </a:r>
                      <a:r>
                        <a:rPr lang="en-US" sz="1050" b="0" i="0">
                          <a:solidFill>
                            <a:srgbClr val="0F2044"/>
                          </a:solidFill>
                          <a:latin typeface="Merriweather Sans Light" pitchFamily="2" charset="77"/>
                          <a:ea typeface="+mn-ea"/>
                          <a:cs typeface="+mn-cs"/>
                          <a:sym typeface="Arial"/>
                        </a:rPr>
                        <a:t> day of a  qualifying disability</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241402">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Elimination Period (</a:t>
                      </a:r>
                      <a:r>
                        <a:rPr lang="en-US" sz="1050" b="0" i="0">
                          <a:solidFill>
                            <a:srgbClr val="0F2044"/>
                          </a:solidFill>
                          <a:latin typeface="Merriweather Sans Light" pitchFamily="2" charset="77"/>
                          <a:ea typeface="+mn-ea"/>
                          <a:cs typeface="+mn-cs"/>
                          <a:sym typeface="Arial"/>
                        </a:rPr>
                        <a:t>Illness</a:t>
                      </a:r>
                      <a:r>
                        <a:rPr sz="1050" b="0" i="0">
                          <a:solidFill>
                            <a:srgbClr val="0F2044"/>
                          </a:solidFill>
                          <a:latin typeface="Merriweather Sans Light" pitchFamily="2" charset="77"/>
                          <a:ea typeface="+mn-ea"/>
                          <a:cs typeface="+mn-cs"/>
                          <a:sym typeface="Arial"/>
                        </a:rPr>
                        <a:t>)</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ctr">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   Benefit begins on the 8</a:t>
                      </a:r>
                      <a:r>
                        <a:rPr lang="en-US" sz="1050" b="0" i="0" u="none" strike="noStrike" cap="none" spc="0" baseline="30000">
                          <a:solidFill>
                            <a:srgbClr val="0F2044"/>
                          </a:solidFill>
                          <a:uFillTx/>
                          <a:latin typeface="Merriweather Sans Light" pitchFamily="2" charset="77"/>
                          <a:ea typeface="Poppins ExtraBold"/>
                          <a:cs typeface="Poppins ExtraBold"/>
                          <a:sym typeface="Arial"/>
                        </a:rPr>
                        <a:t>th</a:t>
                      </a:r>
                      <a:r>
                        <a:rPr lang="en-US" sz="1050" b="0" i="0" u="none" strike="noStrike" cap="none" spc="0" baseline="0">
                          <a:solidFill>
                            <a:srgbClr val="0F2044"/>
                          </a:solidFill>
                          <a:uFillTx/>
                          <a:latin typeface="Merriweather Sans Light" pitchFamily="2" charset="77"/>
                          <a:ea typeface="Poppins ExtraBold"/>
                          <a:cs typeface="Poppins ExtraBold"/>
                          <a:sym typeface="Arial"/>
                        </a:rPr>
                        <a:t> day of a  qualifying disability</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241402">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Benefit Duration</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ctr">
                        <a:defRPr sz="1800" b="0">
                          <a:solidFill>
                            <a:srgbClr val="000000"/>
                          </a:solidFill>
                        </a:defRPr>
                      </a:pPr>
                      <a:r>
                        <a:rPr lang="en-US" sz="1050" b="0" i="0">
                          <a:solidFill>
                            <a:srgbClr val="0F2044"/>
                          </a:solidFill>
                          <a:latin typeface="Merriweather Sans Light" pitchFamily="2" charset="77"/>
                          <a:ea typeface="+mn-ea"/>
                          <a:cs typeface="+mn-cs"/>
                          <a:sym typeface="Arial"/>
                        </a:rPr>
                        <a:t>   Up to </a:t>
                      </a:r>
                      <a:r>
                        <a:rPr sz="1050" b="0" i="0">
                          <a:solidFill>
                            <a:srgbClr val="0F2044"/>
                          </a:solidFill>
                          <a:latin typeface="Merriweather Sans Light" pitchFamily="2" charset="77"/>
                          <a:ea typeface="+mn-ea"/>
                          <a:cs typeface="+mn-cs"/>
                          <a:sym typeface="Arial"/>
                        </a:rPr>
                        <a:t>12 weeks</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241402">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Pre-existing Condition Limitation</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ctr">
                        <a:defRPr sz="1800" b="0">
                          <a:solidFill>
                            <a:srgbClr val="000000"/>
                          </a:solidFill>
                        </a:defRPr>
                      </a:pPr>
                      <a:r>
                        <a:rPr lang="en-US" sz="1050" b="0" i="0">
                          <a:solidFill>
                            <a:srgbClr val="0F2044"/>
                          </a:solidFill>
                          <a:latin typeface="Merriweather Sans Light" pitchFamily="2" charset="77"/>
                          <a:ea typeface="+mn-ea"/>
                          <a:cs typeface="+mn-cs"/>
                          <a:sym typeface="Arial"/>
                        </a:rPr>
                        <a:t>   None</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47" name="Google Shape;88;p17"/>
          <p:cNvSpPr txBox="1"/>
          <p:nvPr/>
        </p:nvSpPr>
        <p:spPr>
          <a:xfrm>
            <a:off x="840879" y="847113"/>
            <a:ext cx="4318216" cy="292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00000"/>
              </a:lnSpc>
              <a:spcBef>
                <a:spcPts val="0"/>
              </a:spcBef>
              <a:defRPr sz="1800">
                <a:solidFill>
                  <a:srgbClr val="6F798F"/>
                </a:solidFill>
                <a:latin typeface="Merriweather Bold"/>
                <a:ea typeface="Merriweather Bold"/>
                <a:cs typeface="Merriweather Bold"/>
                <a:sym typeface="Merriweather Bold"/>
              </a:defRPr>
            </a:lvl1pPr>
          </a:lstStyle>
          <a:p>
            <a:r>
              <a:t>Summary of Coverage</a:t>
            </a:r>
          </a:p>
        </p:txBody>
      </p:sp>
      <p:sp>
        <p:nvSpPr>
          <p:cNvPr id="748" name="Google Shape;81;p16"/>
          <p:cNvSpPr txBox="1"/>
          <p:nvPr/>
        </p:nvSpPr>
        <p:spPr>
          <a:xfrm>
            <a:off x="632806" y="1223063"/>
            <a:ext cx="4043969" cy="346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nSpc>
                <a:spcPct val="110000"/>
              </a:lnSpc>
              <a:spcBef>
                <a:spcPts val="900"/>
              </a:spcBef>
              <a:defRPr sz="1300">
                <a:solidFill>
                  <a:srgbClr val="333333"/>
                </a:solidFill>
                <a:latin typeface="+mn-lt"/>
                <a:ea typeface="+mn-ea"/>
                <a:cs typeface="+mn-cs"/>
                <a:sym typeface="Arial"/>
              </a:defRPr>
            </a:lvl1pPr>
          </a:lstStyle>
          <a:p>
            <a:r>
              <a:rPr lang="en-US" sz="1050" b="1" err="1">
                <a:solidFill>
                  <a:srgbClr val="0F2044"/>
                </a:solidFill>
                <a:latin typeface="Merriweather Sans Light" pitchFamily="2" charset="77"/>
              </a:rPr>
              <a:t>Icario</a:t>
            </a:r>
            <a:r>
              <a:rPr lang="en-US" sz="1050" b="1">
                <a:solidFill>
                  <a:srgbClr val="0F2044"/>
                </a:solidFill>
                <a:latin typeface="Merriweather Sans Light" pitchFamily="2" charset="77"/>
              </a:rPr>
              <a:t>  pays 100% of premiums for your Short-Term Disability Insurance.</a:t>
            </a:r>
          </a:p>
        </p:txBody>
      </p:sp>
      <p:sp>
        <p:nvSpPr>
          <p:cNvPr id="749" name="Google Shape;81;p16"/>
          <p:cNvSpPr txBox="1"/>
          <p:nvPr/>
        </p:nvSpPr>
        <p:spPr>
          <a:xfrm>
            <a:off x="90320" y="95252"/>
            <a:ext cx="4239063"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900">
                <a:solidFill>
                  <a:srgbClr val="2A2A2A"/>
                </a:solidFill>
                <a:latin typeface="Merriweather Sans Light"/>
                <a:ea typeface="Merriweather Sans Light"/>
                <a:cs typeface="Merriweather Sans Light"/>
                <a:sym typeface="Merriweather Sans Light"/>
              </a:defRPr>
            </a:lvl1pPr>
          </a:lstStyle>
          <a:p>
            <a:endParaRPr/>
          </a:p>
        </p:txBody>
      </p:sp>
      <p:sp>
        <p:nvSpPr>
          <p:cNvPr id="13" name="Google Shape;88;p17">
            <a:extLst>
              <a:ext uri="{FF2B5EF4-FFF2-40B4-BE49-F238E27FC236}">
                <a16:creationId xmlns:a16="http://schemas.microsoft.com/office/drawing/2014/main" id="{D397E0B1-CDDF-354F-9BA1-56D987AF1463}"/>
              </a:ext>
            </a:extLst>
          </p:cNvPr>
          <p:cNvSpPr txBox="1">
            <a:spLocks/>
          </p:cNvSpPr>
          <p:nvPr/>
        </p:nvSpPr>
        <p:spPr>
          <a:xfrm>
            <a:off x="838200" y="443478"/>
            <a:ext cx="3991495" cy="491697"/>
          </a:xfrm>
          <a:prstGeom prst="rect">
            <a:avLst/>
          </a:prstGeom>
        </p:spPr>
        <p:txBody>
          <a:bodyPr lIns="0" tIns="0" rIns="0" bIns="0" anchor="t">
            <a:normAutofit/>
          </a:bodyPr>
          <a:lstStyle>
            <a:lvl1pPr marL="0" marR="0" indent="0" algn="l" defTabSz="1381760" rtl="0" latinLnBrk="0">
              <a:lnSpc>
                <a:spcPct val="100000"/>
              </a:lnSpc>
              <a:spcBef>
                <a:spcPts val="0"/>
              </a:spcBef>
              <a:spcAft>
                <a:spcPts val="0"/>
              </a:spcAft>
              <a:buClrTx/>
              <a:buSzTx/>
              <a:buFontTx/>
              <a:buNone/>
              <a:tabLst/>
              <a:defRPr sz="2700" b="1" i="0" u="none" strike="noStrike" cap="none" spc="0" baseline="0">
                <a:solidFill>
                  <a:srgbClr val="0F2044"/>
                </a:solidFill>
                <a:uFillTx/>
                <a:latin typeface="Merriweather Bold"/>
                <a:ea typeface="Merriweather Bold"/>
                <a:cs typeface="Merriweather Bold"/>
                <a:sym typeface="Merriweather Bold"/>
              </a:defRPr>
            </a:lvl1pPr>
            <a:lvl2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2pPr>
            <a:lvl3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3pPr>
            <a:lvl4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4pPr>
            <a:lvl5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5pPr>
            <a:lvl6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6pPr>
            <a:lvl7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7pPr>
            <a:lvl8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8pPr>
            <a:lvl9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9pPr>
          </a:lstStyle>
          <a:p>
            <a:pPr hangingPunct="1"/>
            <a:r>
              <a:rPr lang="en-US"/>
              <a:t>Disability Plans</a:t>
            </a:r>
          </a:p>
        </p:txBody>
      </p:sp>
      <p:sp>
        <p:nvSpPr>
          <p:cNvPr id="15" name="Google Shape;71;p14">
            <a:extLst>
              <a:ext uri="{FF2B5EF4-FFF2-40B4-BE49-F238E27FC236}">
                <a16:creationId xmlns:a16="http://schemas.microsoft.com/office/drawing/2014/main" id="{BDDD1C80-B6CF-1B49-AB23-D7D07F2A694D}"/>
              </a:ext>
            </a:extLst>
          </p:cNvPr>
          <p:cNvSpPr/>
          <p:nvPr/>
        </p:nvSpPr>
        <p:spPr>
          <a:xfrm>
            <a:off x="0" y="507999"/>
            <a:ext cx="508800" cy="91440"/>
          </a:xfrm>
          <a:prstGeom prst="rect">
            <a:avLst/>
          </a:prstGeom>
          <a:solidFill>
            <a:schemeClr val="accent4"/>
          </a:solidFill>
          <a:ln w="12700">
            <a:miter lim="400000"/>
          </a:ln>
        </p:spPr>
        <p:txBody>
          <a:bodyPr lIns="0" tIns="0" rIns="0" bIns="0" anchor="ctr"/>
          <a:lstStyle/>
          <a:p>
            <a:pPr>
              <a:spcBef>
                <a:spcPts val="0"/>
              </a:spcBef>
              <a:defRPr sz="1600">
                <a:solidFill>
                  <a:srgbClr val="E2A74A"/>
                </a:solidFill>
                <a:latin typeface="Merriweather Sans Light"/>
                <a:ea typeface="Merriweather Sans Light"/>
                <a:cs typeface="Merriweather Sans Light"/>
                <a:sym typeface="Merriweather Sans Light"/>
              </a:defRPr>
            </a:pPr>
            <a:endParaRPr/>
          </a:p>
        </p:txBody>
      </p:sp>
      <p:sp>
        <p:nvSpPr>
          <p:cNvPr id="17" name="Google Shape;89;p17">
            <a:extLst>
              <a:ext uri="{FF2B5EF4-FFF2-40B4-BE49-F238E27FC236}">
                <a16:creationId xmlns:a16="http://schemas.microsoft.com/office/drawing/2014/main" id="{485C5E4D-B2E1-CD4D-A6A5-930617F7CDA4}"/>
              </a:ext>
            </a:extLst>
          </p:cNvPr>
          <p:cNvSpPr txBox="1">
            <a:spLocks/>
          </p:cNvSpPr>
          <p:nvPr/>
        </p:nvSpPr>
        <p:spPr>
          <a:xfrm>
            <a:off x="9220201" y="7359873"/>
            <a:ext cx="419099" cy="14952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16</a:t>
            </a:fld>
            <a:endParaRPr lang="en-US">
              <a:latin typeface="Merriweather Sans Light" pitchFamily="2" charset="77"/>
            </a:endParaRPr>
          </a:p>
        </p:txBody>
      </p:sp>
      <p:sp>
        <p:nvSpPr>
          <p:cNvPr id="18" name="Google Shape;139;p18">
            <a:extLst>
              <a:ext uri="{FF2B5EF4-FFF2-40B4-BE49-F238E27FC236}">
                <a16:creationId xmlns:a16="http://schemas.microsoft.com/office/drawing/2014/main" id="{FD09FDCA-98C5-F94C-8135-A984FA58229A}"/>
              </a:ext>
            </a:extLst>
          </p:cNvPr>
          <p:cNvSpPr/>
          <p:nvPr/>
        </p:nvSpPr>
        <p:spPr>
          <a:xfrm>
            <a:off x="632806" y="4437207"/>
            <a:ext cx="8792787" cy="2651962"/>
          </a:xfrm>
          <a:prstGeom prst="roundRect">
            <a:avLst>
              <a:gd name="adj" fmla="val 6161"/>
            </a:avLst>
          </a:prstGeom>
          <a:solidFill>
            <a:schemeClr val="lt1"/>
          </a:solidFill>
          <a:ln>
            <a:noFill/>
          </a:ln>
          <a:effectLst>
            <a:outerShdw blurRad="100013" dist="19050" dir="5400000" algn="bl" rotWithShape="0">
              <a:srgbClr val="000000">
                <a:alpha val="20000"/>
              </a:srgbClr>
            </a:outerShdw>
          </a:effectLst>
        </p:spPr>
        <p:txBody>
          <a:bodyPr spcFirstLastPara="1" wrap="square" lIns="101575" tIns="101575" rIns="101575" bIns="101575" anchor="ctr" anchorCtr="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marL="0" lvl="0" indent="0" algn="l" rtl="0">
              <a:spcBef>
                <a:spcPts val="0"/>
              </a:spcBef>
              <a:spcAft>
                <a:spcPts val="0"/>
              </a:spcAft>
              <a:buNone/>
            </a:pPr>
            <a:endParaRPr/>
          </a:p>
        </p:txBody>
      </p:sp>
      <p:sp>
        <p:nvSpPr>
          <p:cNvPr id="19" name="Covered Preventative Care Services">
            <a:extLst>
              <a:ext uri="{FF2B5EF4-FFF2-40B4-BE49-F238E27FC236}">
                <a16:creationId xmlns:a16="http://schemas.microsoft.com/office/drawing/2014/main" id="{0509EC40-B0D5-4F43-8F1E-1AA334EA56F7}"/>
              </a:ext>
            </a:extLst>
          </p:cNvPr>
          <p:cNvSpPr txBox="1"/>
          <p:nvPr/>
        </p:nvSpPr>
        <p:spPr>
          <a:xfrm>
            <a:off x="1136699" y="4644356"/>
            <a:ext cx="1852591" cy="430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nSpc>
                <a:spcPct val="100000"/>
              </a:lnSpc>
              <a:spcBef>
                <a:spcPts val="0"/>
              </a:spcBef>
              <a:defRPr sz="1800" cap="all">
                <a:solidFill>
                  <a:srgbClr val="1C1C1C"/>
                </a:solidFill>
                <a:latin typeface="Merriweather Bold"/>
                <a:ea typeface="Merriweather Bold"/>
                <a:cs typeface="Merriweather Bold"/>
                <a:sym typeface="Merriweather Bold"/>
              </a:defRPr>
            </a:lvl1pPr>
          </a:lstStyle>
          <a:p>
            <a:r>
              <a:rPr lang="en-US" sz="1400" cap="none">
                <a:solidFill>
                  <a:srgbClr val="0F2044"/>
                </a:solidFill>
              </a:rPr>
              <a:t>Employee  Assistance Program</a:t>
            </a:r>
          </a:p>
        </p:txBody>
      </p:sp>
      <p:sp>
        <p:nvSpPr>
          <p:cNvPr id="20" name="Routine Physical Exam…">
            <a:extLst>
              <a:ext uri="{FF2B5EF4-FFF2-40B4-BE49-F238E27FC236}">
                <a16:creationId xmlns:a16="http://schemas.microsoft.com/office/drawing/2014/main" id="{BD2DEEF5-F260-AA4D-A5F3-617F27D69A3A}"/>
              </a:ext>
            </a:extLst>
          </p:cNvPr>
          <p:cNvSpPr txBox="1"/>
          <p:nvPr/>
        </p:nvSpPr>
        <p:spPr>
          <a:xfrm>
            <a:off x="3205768" y="4499059"/>
            <a:ext cx="6118175" cy="2479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lnSpc>
                <a:spcPct val="110000"/>
              </a:lnSpc>
              <a:spcBef>
                <a:spcPts val="0"/>
              </a:spcBef>
              <a:defRPr sz="1300">
                <a:solidFill>
                  <a:srgbClr val="333333"/>
                </a:solidFill>
                <a:latin typeface="+mn-lt"/>
                <a:ea typeface="+mn-ea"/>
                <a:cs typeface="+mn-cs"/>
                <a:sym typeface="Arial"/>
              </a:defRPr>
            </a:pPr>
            <a:r>
              <a:rPr lang="en-US" sz="1050" dirty="0">
                <a:solidFill>
                  <a:srgbClr val="0F2044"/>
                </a:solidFill>
                <a:latin typeface="Merriweather Sans Light" pitchFamily="2" charset="77"/>
                <a:ea typeface="+mn-ea"/>
                <a:cs typeface="+mn-cs"/>
              </a:rPr>
              <a:t>Life. Just when you think you’ve got it figured out, along comes a challenge. Whether your needs are big or small, your Employee Assistance Program (EAP)  is there for you. It can help you and your family find solutions and restore your peace </a:t>
            </a:r>
            <a:r>
              <a:rPr lang="en-US" sz="1050" dirty="0">
                <a:solidFill>
                  <a:srgbClr val="4B5873"/>
                </a:solidFill>
                <a:latin typeface="Merriweather Sans Light" pitchFamily="2" charset="77"/>
                <a:ea typeface="+mn-ea"/>
                <a:cs typeface="+mn-cs"/>
              </a:rPr>
              <a:t>of</a:t>
            </a:r>
            <a:r>
              <a:rPr lang="en-US" sz="1050" dirty="0">
                <a:solidFill>
                  <a:srgbClr val="0F2044"/>
                </a:solidFill>
                <a:latin typeface="Merriweather Sans Light" pitchFamily="2" charset="77"/>
                <a:ea typeface="+mn-ea"/>
                <a:cs typeface="+mn-cs"/>
              </a:rPr>
              <a:t> mind. We’re just a phone call away whenever you need us, at no extra cost to you. An advocate can help you assess your needs and develop a solution. They can also direct you to community resources and online tools. </a:t>
            </a:r>
          </a:p>
          <a:p>
            <a:pPr>
              <a:lnSpc>
                <a:spcPct val="110000"/>
              </a:lnSpc>
              <a:spcBef>
                <a:spcPts val="0"/>
              </a:spcBef>
              <a:defRPr sz="1300">
                <a:solidFill>
                  <a:srgbClr val="333333"/>
                </a:solidFill>
                <a:latin typeface="+mn-lt"/>
                <a:ea typeface="+mn-ea"/>
                <a:cs typeface="+mn-cs"/>
                <a:sym typeface="Arial"/>
              </a:defRPr>
            </a:pPr>
            <a:endParaRPr lang="en-US" sz="1050" dirty="0">
              <a:solidFill>
                <a:srgbClr val="0F2044"/>
              </a:solidFill>
              <a:latin typeface="Merriweather Sans Light" pitchFamily="2" charset="77"/>
              <a:ea typeface="+mn-ea"/>
              <a:cs typeface="+mn-cs"/>
            </a:endParaRPr>
          </a:p>
          <a:p>
            <a:pPr>
              <a:lnSpc>
                <a:spcPct val="110000"/>
              </a:lnSpc>
              <a:spcBef>
                <a:spcPts val="0"/>
              </a:spcBef>
              <a:defRPr sz="1300">
                <a:solidFill>
                  <a:srgbClr val="333333"/>
                </a:solidFill>
                <a:latin typeface="+mn-lt"/>
                <a:ea typeface="+mn-ea"/>
                <a:cs typeface="+mn-cs"/>
                <a:sym typeface="Arial"/>
              </a:defRPr>
            </a:pPr>
            <a:r>
              <a:rPr lang="en-US" sz="1050" dirty="0">
                <a:solidFill>
                  <a:srgbClr val="0F2044"/>
                </a:solidFill>
                <a:latin typeface="Merriweather Sans Light" pitchFamily="2" charset="77"/>
                <a:ea typeface="+mn-ea"/>
                <a:cs typeface="+mn-cs"/>
              </a:rPr>
              <a:t>Some of the items included in your EAP are: </a:t>
            </a:r>
          </a:p>
          <a:p>
            <a:pPr marL="171450" indent="-171450">
              <a:lnSpc>
                <a:spcPct val="110000"/>
              </a:lnSpc>
              <a:spcBef>
                <a:spcPts val="0"/>
              </a:spcBef>
              <a:buFont typeface="Arial" panose="020B0604020202020204" pitchFamily="34" charset="0"/>
              <a:buChar char="•"/>
              <a:defRPr sz="1300">
                <a:solidFill>
                  <a:srgbClr val="333333"/>
                </a:solidFill>
                <a:latin typeface="+mn-lt"/>
                <a:ea typeface="+mn-ea"/>
                <a:cs typeface="+mn-cs"/>
                <a:sym typeface="Arial"/>
              </a:defRPr>
            </a:pPr>
            <a:r>
              <a:rPr lang="en-US" sz="1050" dirty="0">
                <a:solidFill>
                  <a:srgbClr val="0F2044"/>
                </a:solidFill>
                <a:latin typeface="Merriweather Sans Light" pitchFamily="2" charset="77"/>
                <a:ea typeface="+mn-ea"/>
                <a:cs typeface="+mn-cs"/>
              </a:rPr>
              <a:t>Face to face counseling – up to 3 visits per employee/household member per issue</a:t>
            </a:r>
          </a:p>
          <a:p>
            <a:pPr marL="171450" indent="-171450">
              <a:lnSpc>
                <a:spcPct val="110000"/>
              </a:lnSpc>
              <a:spcBef>
                <a:spcPts val="0"/>
              </a:spcBef>
              <a:buFont typeface="Arial" panose="020B0604020202020204" pitchFamily="34" charset="0"/>
              <a:buChar char="•"/>
              <a:defRPr sz="1300">
                <a:solidFill>
                  <a:srgbClr val="333333"/>
                </a:solidFill>
                <a:latin typeface="+mn-lt"/>
                <a:ea typeface="+mn-ea"/>
                <a:cs typeface="+mn-cs"/>
                <a:sym typeface="Arial"/>
              </a:defRPr>
            </a:pPr>
            <a:r>
              <a:rPr lang="en-US" sz="1050" dirty="0">
                <a:solidFill>
                  <a:srgbClr val="0F2044"/>
                </a:solidFill>
                <a:latin typeface="Merriweather Sans Light" pitchFamily="2" charset="77"/>
                <a:ea typeface="+mn-ea"/>
                <a:cs typeface="+mn-cs"/>
              </a:rPr>
              <a:t>Telephonic counseling – unlimited,  24/7 consultation</a:t>
            </a:r>
          </a:p>
          <a:p>
            <a:pPr marL="171450" indent="-171450">
              <a:lnSpc>
                <a:spcPct val="110000"/>
              </a:lnSpc>
              <a:spcBef>
                <a:spcPts val="0"/>
              </a:spcBef>
              <a:buFont typeface="Arial" panose="020B0604020202020204" pitchFamily="34" charset="0"/>
              <a:buChar char="•"/>
              <a:defRPr sz="1300">
                <a:solidFill>
                  <a:srgbClr val="333333"/>
                </a:solidFill>
                <a:latin typeface="+mn-lt"/>
                <a:ea typeface="+mn-ea"/>
                <a:cs typeface="+mn-cs"/>
                <a:sym typeface="Arial"/>
              </a:defRPr>
            </a:pPr>
            <a:r>
              <a:rPr lang="en-US" sz="1050" dirty="0">
                <a:solidFill>
                  <a:srgbClr val="0F2044"/>
                </a:solidFill>
                <a:latin typeface="Merriweather Sans Light" pitchFamily="2" charset="77"/>
                <a:ea typeface="+mn-ea"/>
                <a:cs typeface="+mn-cs"/>
              </a:rPr>
              <a:t>Legal and financial consultation</a:t>
            </a:r>
          </a:p>
          <a:p>
            <a:pPr marL="171450" indent="-171450">
              <a:lnSpc>
                <a:spcPct val="110000"/>
              </a:lnSpc>
              <a:spcBef>
                <a:spcPts val="0"/>
              </a:spcBef>
              <a:buFont typeface="Arial" panose="020B0604020202020204" pitchFamily="34" charset="0"/>
              <a:buChar char="•"/>
              <a:defRPr sz="1300">
                <a:solidFill>
                  <a:srgbClr val="333333"/>
                </a:solidFill>
                <a:latin typeface="+mn-lt"/>
                <a:ea typeface="+mn-ea"/>
                <a:cs typeface="+mn-cs"/>
                <a:sym typeface="Arial"/>
              </a:defRPr>
            </a:pPr>
            <a:r>
              <a:rPr lang="en-US" sz="1050" dirty="0">
                <a:solidFill>
                  <a:srgbClr val="0F2044"/>
                </a:solidFill>
                <a:latin typeface="Merriweather Sans Light" pitchFamily="2" charset="77"/>
                <a:ea typeface="+mn-ea"/>
                <a:cs typeface="+mn-cs"/>
              </a:rPr>
              <a:t>Tax consultation</a:t>
            </a:r>
          </a:p>
          <a:p>
            <a:pPr algn="ctr">
              <a:lnSpc>
                <a:spcPct val="110000"/>
              </a:lnSpc>
              <a:spcBef>
                <a:spcPts val="0"/>
              </a:spcBef>
              <a:defRPr sz="1300">
                <a:solidFill>
                  <a:srgbClr val="333333"/>
                </a:solidFill>
                <a:latin typeface="+mn-lt"/>
                <a:ea typeface="+mn-ea"/>
                <a:cs typeface="+mn-cs"/>
                <a:sym typeface="Arial"/>
              </a:defRPr>
            </a:pPr>
            <a:endParaRPr lang="en-US" sz="1050" dirty="0">
              <a:solidFill>
                <a:srgbClr val="0F2044"/>
              </a:solidFill>
              <a:latin typeface="Merriweather Sans Light" pitchFamily="2" charset="77"/>
              <a:ea typeface="+mn-ea"/>
              <a:cs typeface="+mn-cs"/>
            </a:endParaRPr>
          </a:p>
          <a:p>
            <a:pPr algn="ctr">
              <a:lnSpc>
                <a:spcPct val="110000"/>
              </a:lnSpc>
              <a:spcBef>
                <a:spcPts val="0"/>
              </a:spcBef>
              <a:defRPr sz="1300">
                <a:solidFill>
                  <a:srgbClr val="333333"/>
                </a:solidFill>
                <a:latin typeface="+mn-lt"/>
                <a:ea typeface="+mn-ea"/>
                <a:cs typeface="+mn-cs"/>
                <a:sym typeface="Arial"/>
              </a:defRPr>
            </a:pPr>
            <a:r>
              <a:rPr lang="en-US" sz="1050" b="1" dirty="0">
                <a:solidFill>
                  <a:srgbClr val="0F2044"/>
                </a:solidFill>
                <a:latin typeface="Merriweather Sans Light" pitchFamily="2" charset="77"/>
                <a:ea typeface="+mn-ea"/>
                <a:cs typeface="+mn-cs"/>
              </a:rPr>
              <a:t>website:</a:t>
            </a:r>
            <a:r>
              <a:rPr lang="en-US" sz="1050" dirty="0">
                <a:solidFill>
                  <a:srgbClr val="0F2044"/>
                </a:solidFill>
                <a:latin typeface="Merriweather Sans Light" pitchFamily="2" charset="77"/>
                <a:ea typeface="+mn-ea"/>
                <a:cs typeface="+mn-cs"/>
              </a:rPr>
              <a:t> </a:t>
            </a:r>
            <a:r>
              <a:rPr lang="en-US" sz="1050" dirty="0">
                <a:solidFill>
                  <a:srgbClr val="0F2044"/>
                </a:solidFill>
                <a:latin typeface="Merriweather Sans Light" pitchFamily="2" charset="77"/>
                <a:ea typeface="+mn-ea"/>
                <a:cs typeface="+mn-cs"/>
                <a:hlinkClick r:id="rId2"/>
              </a:rPr>
              <a:t>worklife.uprisehealth.com</a:t>
            </a:r>
            <a:br>
              <a:rPr lang="en-US" sz="1050" dirty="0">
                <a:solidFill>
                  <a:srgbClr val="0F2044"/>
                </a:solidFill>
                <a:latin typeface="Merriweather Sans Light" pitchFamily="2" charset="77"/>
                <a:ea typeface="+mn-ea"/>
                <a:cs typeface="+mn-cs"/>
              </a:rPr>
            </a:br>
            <a:r>
              <a:rPr lang="en-US" sz="1050" b="1" dirty="0">
                <a:solidFill>
                  <a:srgbClr val="0F2044"/>
                </a:solidFill>
                <a:latin typeface="Merriweather Sans Light" pitchFamily="2" charset="77"/>
                <a:ea typeface="+mn-ea"/>
                <a:cs typeface="+mn-cs"/>
              </a:rPr>
              <a:t>access code:</a:t>
            </a:r>
            <a:r>
              <a:rPr lang="en-US" sz="1050" dirty="0">
                <a:solidFill>
                  <a:srgbClr val="0F2044"/>
                </a:solidFill>
                <a:latin typeface="Merriweather Sans Light" pitchFamily="2" charset="77"/>
                <a:ea typeface="+mn-ea"/>
                <a:cs typeface="+mn-cs"/>
              </a:rPr>
              <a:t> </a:t>
            </a:r>
            <a:r>
              <a:rPr lang="en-US" sz="1050" dirty="0" err="1">
                <a:solidFill>
                  <a:srgbClr val="0F2044"/>
                </a:solidFill>
                <a:latin typeface="Merriweather Sans Light" pitchFamily="2" charset="77"/>
                <a:ea typeface="+mn-ea"/>
                <a:cs typeface="+mn-cs"/>
              </a:rPr>
              <a:t>worklife</a:t>
            </a:r>
            <a:endParaRPr sz="1050" dirty="0">
              <a:solidFill>
                <a:srgbClr val="0F2044"/>
              </a:solidFill>
              <a:latin typeface="Merriweather Sans Light" pitchFamily="2" charset="77"/>
              <a:ea typeface="+mn-ea"/>
              <a:cs typeface="+mn-cs"/>
              <a:sym typeface="Nunito Sans Regular"/>
            </a:endParaRPr>
          </a:p>
        </p:txBody>
      </p:sp>
      <p:graphicFrame>
        <p:nvGraphicFramePr>
          <p:cNvPr id="21" name="Google Shape;90;p17">
            <a:extLst>
              <a:ext uri="{FF2B5EF4-FFF2-40B4-BE49-F238E27FC236}">
                <a16:creationId xmlns:a16="http://schemas.microsoft.com/office/drawing/2014/main" id="{EC55DAEB-E925-48B7-B4E3-654501E4B0EF}"/>
              </a:ext>
            </a:extLst>
          </p:cNvPr>
          <p:cNvGraphicFramePr/>
          <p:nvPr>
            <p:extLst>
              <p:ext uri="{D42A27DB-BD31-4B8C-83A1-F6EECF244321}">
                <p14:modId xmlns:p14="http://schemas.microsoft.com/office/powerpoint/2010/main" val="918412228"/>
              </p:ext>
            </p:extLst>
          </p:nvPr>
        </p:nvGraphicFramePr>
        <p:xfrm>
          <a:off x="5159096" y="1582632"/>
          <a:ext cx="4260618" cy="2512079"/>
        </p:xfrm>
        <a:graphic>
          <a:graphicData uri="http://schemas.openxmlformats.org/drawingml/2006/table">
            <a:tbl>
              <a:tblPr>
                <a:tableStyleId>{4C3C2611-4C71-4FC5-86AE-919BDF0F9419}</a:tableStyleId>
              </a:tblPr>
              <a:tblGrid>
                <a:gridCol w="1214349">
                  <a:extLst>
                    <a:ext uri="{9D8B030D-6E8A-4147-A177-3AD203B41FA5}">
                      <a16:colId xmlns:a16="http://schemas.microsoft.com/office/drawing/2014/main" val="20000"/>
                    </a:ext>
                  </a:extLst>
                </a:gridCol>
                <a:gridCol w="3046269">
                  <a:extLst>
                    <a:ext uri="{9D8B030D-6E8A-4147-A177-3AD203B41FA5}">
                      <a16:colId xmlns:a16="http://schemas.microsoft.com/office/drawing/2014/main" val="20002"/>
                    </a:ext>
                  </a:extLst>
                </a:gridCol>
              </a:tblGrid>
              <a:tr h="250652">
                <a:tc>
                  <a:txBody>
                    <a:bodyPr/>
                    <a:lstStyle/>
                    <a:p>
                      <a:pPr algn="l">
                        <a:lnSpc>
                          <a:spcPct val="100000"/>
                        </a:lnSpc>
                        <a:spcBef>
                          <a:spcPts val="0"/>
                        </a:spcBef>
                        <a:defRPr sz="1800" b="0">
                          <a:solidFill>
                            <a:srgbClr val="000000"/>
                          </a:solidFill>
                        </a:defRPr>
                      </a:pPr>
                      <a:r>
                        <a:rPr sz="1050" b="0" i="0">
                          <a:solidFill>
                            <a:schemeClr val="bg1"/>
                          </a:solidFill>
                          <a:latin typeface="Merriweather Sans Light" pitchFamily="2" charset="77"/>
                          <a:ea typeface="+mn-ea"/>
                          <a:cs typeface="+mn-cs"/>
                          <a:sym typeface="Arial"/>
                        </a:rPr>
                        <a:t>Plan Features</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a:miter lim="400000"/>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91440" algn="ctr">
                        <a:lnSpc>
                          <a:spcPct val="100000"/>
                        </a:lnSpc>
                        <a:spcBef>
                          <a:spcPts val="0"/>
                        </a:spcBef>
                        <a:defRPr sz="1200" b="0">
                          <a:latin typeface="+mn-lt"/>
                          <a:ea typeface="+mn-ea"/>
                          <a:cs typeface="+mn-cs"/>
                          <a:sym typeface="Arial"/>
                        </a:defRPr>
                      </a:pPr>
                      <a:r>
                        <a:rPr lang="en-US" sz="1050" b="0" i="0">
                          <a:solidFill>
                            <a:schemeClr val="bg1"/>
                          </a:solidFill>
                          <a:latin typeface="Merriweather Sans Light" pitchFamily="2" charset="77"/>
                        </a:rPr>
                        <a:t>Long Term Disability (LTD) Plan</a:t>
                      </a:r>
                      <a:endParaRPr sz="1050" b="0" i="0">
                        <a:solidFill>
                          <a:schemeClr val="bg1"/>
                        </a:solidFill>
                        <a:latin typeface="Merriweather Sans Light" pitchFamily="2" charset="77"/>
                      </a:endParaRPr>
                    </a:p>
                  </a:txBody>
                  <a:tcPr marL="0" marR="0" marT="0" marB="0" anchor="ctr" horzOverflow="overflow">
                    <a:lnL w="12700">
                      <a:noFill/>
                      <a:miter lim="400000"/>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41402">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Employee Benefit Amount</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ctr">
                        <a:defRPr sz="1800" b="0">
                          <a:solidFill>
                            <a:srgbClr val="000000"/>
                          </a:solidFill>
                        </a:defRPr>
                      </a:pPr>
                      <a:r>
                        <a:rPr lang="en-US" sz="1050" b="0" i="0">
                          <a:solidFill>
                            <a:srgbClr val="0F2044"/>
                          </a:solidFill>
                          <a:latin typeface="Merriweather Sans Light" pitchFamily="2" charset="77"/>
                          <a:ea typeface="+mn-ea"/>
                          <a:cs typeface="+mn-cs"/>
                          <a:sym typeface="Arial"/>
                        </a:rPr>
                        <a:t>   </a:t>
                      </a:r>
                      <a:r>
                        <a:rPr sz="1050" b="0" i="0">
                          <a:solidFill>
                            <a:srgbClr val="0F2044"/>
                          </a:solidFill>
                          <a:latin typeface="Merriweather Sans Light" pitchFamily="2" charset="77"/>
                          <a:ea typeface="+mn-ea"/>
                          <a:cs typeface="+mn-cs"/>
                          <a:sym typeface="Arial"/>
                        </a:rPr>
                        <a:t>6</a:t>
                      </a:r>
                      <a:r>
                        <a:rPr lang="en-US" sz="1050" b="0" i="0">
                          <a:solidFill>
                            <a:srgbClr val="0F2044"/>
                          </a:solidFill>
                          <a:latin typeface="Merriweather Sans Light" pitchFamily="2" charset="77"/>
                          <a:ea typeface="+mn-ea"/>
                          <a:cs typeface="+mn-cs"/>
                          <a:sym typeface="Arial"/>
                        </a:rPr>
                        <a:t>0</a:t>
                      </a:r>
                      <a:r>
                        <a:rPr sz="1050" b="0" i="0">
                          <a:solidFill>
                            <a:srgbClr val="0F2044"/>
                          </a:solidFill>
                          <a:latin typeface="Merriweather Sans Light" pitchFamily="2" charset="77"/>
                          <a:ea typeface="+mn-ea"/>
                          <a:cs typeface="+mn-cs"/>
                          <a:sym typeface="Arial"/>
                        </a:rPr>
                        <a:t>% of </a:t>
                      </a:r>
                      <a:r>
                        <a:rPr lang="en-US" sz="1050" b="0" i="0">
                          <a:solidFill>
                            <a:srgbClr val="0F2044"/>
                          </a:solidFill>
                          <a:latin typeface="Merriweather Sans Light" pitchFamily="2" charset="77"/>
                          <a:ea typeface="+mn-ea"/>
                          <a:cs typeface="+mn-cs"/>
                          <a:sym typeface="Arial"/>
                        </a:rPr>
                        <a:t>covered monthly earnings up to   $10,000 per month maximum</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241402">
                <a:tc>
                  <a:txBody>
                    <a:bodyPr/>
                    <a:lstStyle/>
                    <a:p>
                      <a:pPr algn="l" defTabSz="1371600">
                        <a:lnSpc>
                          <a:spcPct val="100000"/>
                        </a:lnSpc>
                        <a:spcBef>
                          <a:spcPts val="0"/>
                        </a:spcBef>
                        <a:defRPr sz="1800" b="0">
                          <a:solidFill>
                            <a:srgbClr val="000000"/>
                          </a:solidFill>
                        </a:defRPr>
                      </a:pPr>
                      <a:r>
                        <a:rPr lang="en-US" sz="1050" b="0" i="0">
                          <a:solidFill>
                            <a:srgbClr val="0F2044"/>
                          </a:solidFill>
                          <a:latin typeface="Merriweather Sans Light" pitchFamily="2" charset="77"/>
                          <a:ea typeface="+mn-ea"/>
                          <a:cs typeface="+mn-cs"/>
                          <a:sym typeface="Arial"/>
                        </a:rPr>
                        <a:t>Day Benefit Begins</a:t>
                      </a:r>
                      <a:endParaRPr sz="1050" b="0" i="0">
                        <a:solidFill>
                          <a:srgbClr val="0F2044"/>
                        </a:solidFill>
                        <a:latin typeface="Merriweather Sans Light" pitchFamily="2" charset="77"/>
                        <a:ea typeface="+mn-ea"/>
                        <a:cs typeface="+mn-cs"/>
                        <a:sym typeface="Arial"/>
                      </a:endParaRP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ctr">
                        <a:defRPr sz="1800" b="0">
                          <a:solidFill>
                            <a:srgbClr val="000000"/>
                          </a:solidFill>
                        </a:defRPr>
                      </a:pPr>
                      <a:r>
                        <a:rPr lang="en-US" sz="1050" b="0" i="0">
                          <a:solidFill>
                            <a:srgbClr val="0F2044"/>
                          </a:solidFill>
                          <a:latin typeface="Merriweather Sans Light" pitchFamily="2" charset="77"/>
                          <a:ea typeface="+mn-ea"/>
                          <a:cs typeface="+mn-cs"/>
                          <a:sym typeface="Arial"/>
                        </a:rPr>
                        <a:t>    91</a:t>
                      </a:r>
                      <a:r>
                        <a:rPr lang="en-US" sz="1050" b="0" i="0" baseline="30000">
                          <a:solidFill>
                            <a:srgbClr val="0F2044"/>
                          </a:solidFill>
                          <a:latin typeface="Merriweather Sans Light" pitchFamily="2" charset="77"/>
                          <a:ea typeface="+mn-ea"/>
                          <a:cs typeface="+mn-cs"/>
                          <a:sym typeface="Arial"/>
                        </a:rPr>
                        <a:t>st</a:t>
                      </a:r>
                      <a:r>
                        <a:rPr lang="en-US" sz="1050" b="0" i="0">
                          <a:solidFill>
                            <a:srgbClr val="0F2044"/>
                          </a:solidFill>
                          <a:latin typeface="Merriweather Sans Light" pitchFamily="2" charset="77"/>
                          <a:ea typeface="+mn-ea"/>
                          <a:cs typeface="+mn-cs"/>
                          <a:sym typeface="Arial"/>
                        </a:rPr>
                        <a:t> day of qualifying disability</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241402">
                <a:tc>
                  <a:txBody>
                    <a:bodyPr/>
                    <a:lstStyle/>
                    <a:p>
                      <a:pPr algn="l" defTabSz="1371600">
                        <a:lnSpc>
                          <a:spcPct val="100000"/>
                        </a:lnSpc>
                        <a:spcBef>
                          <a:spcPts val="0"/>
                        </a:spcBef>
                        <a:defRPr sz="1800" b="0">
                          <a:solidFill>
                            <a:srgbClr val="000000"/>
                          </a:solidFill>
                        </a:defRPr>
                      </a:pPr>
                      <a:r>
                        <a:rPr lang="en-US" sz="1050" b="0" i="0">
                          <a:solidFill>
                            <a:srgbClr val="0F2044"/>
                          </a:solidFill>
                          <a:latin typeface="Merriweather Sans Light" pitchFamily="2" charset="77"/>
                          <a:ea typeface="+mn-ea"/>
                          <a:cs typeface="+mn-cs"/>
                          <a:sym typeface="Arial"/>
                        </a:rPr>
                        <a:t>Benefit Duration </a:t>
                      </a:r>
                      <a:endParaRPr sz="1050" b="0" i="0">
                        <a:solidFill>
                          <a:srgbClr val="0F2044"/>
                        </a:solidFill>
                        <a:latin typeface="Merriweather Sans Light" pitchFamily="2" charset="77"/>
                        <a:ea typeface="+mn-ea"/>
                        <a:cs typeface="+mn-cs"/>
                        <a:sym typeface="Arial"/>
                      </a:endParaRP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ctr"/>
                      <a:r>
                        <a:rPr lang="en-US" sz="1050" b="0" i="0" u="none" strike="noStrike" cap="none" spc="0" baseline="0">
                          <a:solidFill>
                            <a:srgbClr val="0F2044"/>
                          </a:solidFill>
                          <a:uFillTx/>
                          <a:latin typeface="Merriweather Sans Light" pitchFamily="2" charset="77"/>
                          <a:ea typeface="+mn-ea"/>
                          <a:cs typeface="+mn-cs"/>
                          <a:sym typeface="Merriweather Sans Light"/>
                        </a:rPr>
                        <a:t>To your Social Security Normal Retirement Age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241402">
                <a:tc>
                  <a:txBody>
                    <a:bodyPr/>
                    <a:lstStyle/>
                    <a:p>
                      <a:pPr algn="l" defTabSz="1371600">
                        <a:lnSpc>
                          <a:spcPct val="100000"/>
                        </a:lnSpc>
                        <a:spcBef>
                          <a:spcPts val="0"/>
                        </a:spcBef>
                        <a:defRPr sz="1800" b="0">
                          <a:solidFill>
                            <a:srgbClr val="000000"/>
                          </a:solidFill>
                        </a:defRPr>
                      </a:pPr>
                      <a:r>
                        <a:rPr lang="en-US" sz="1050" b="0" i="0">
                          <a:solidFill>
                            <a:srgbClr val="0F2044"/>
                          </a:solidFill>
                          <a:latin typeface="Merriweather Sans Light" pitchFamily="2" charset="77"/>
                          <a:ea typeface="+mn-ea"/>
                          <a:cs typeface="+mn-cs"/>
                          <a:sym typeface="Arial"/>
                        </a:rPr>
                        <a:t>Conversion Privilege</a:t>
                      </a:r>
                      <a:endParaRPr sz="1050" b="0" i="0">
                        <a:solidFill>
                          <a:srgbClr val="0F2044"/>
                        </a:solidFill>
                        <a:latin typeface="Merriweather Sans Light" pitchFamily="2" charset="77"/>
                        <a:ea typeface="+mn-ea"/>
                        <a:cs typeface="+mn-cs"/>
                        <a:sym typeface="Arial"/>
                      </a:endParaRP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ctr">
                        <a:defRPr sz="1800" b="0">
                          <a:solidFill>
                            <a:srgbClr val="000000"/>
                          </a:solidFill>
                        </a:defRPr>
                      </a:pPr>
                      <a:r>
                        <a:rPr lang="en-US" sz="1050" b="0" i="0">
                          <a:solidFill>
                            <a:srgbClr val="0F2044"/>
                          </a:solidFill>
                          <a:latin typeface="Merriweather Sans Light" pitchFamily="2" charset="77"/>
                          <a:ea typeface="+mn-ea"/>
                          <a:cs typeface="+mn-cs"/>
                          <a:sym typeface="Arial"/>
                        </a:rPr>
                        <a:t>    None</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171031">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Pre-existing Condition Limitation</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ctr"/>
                      <a:r>
                        <a:rPr lang="en-US" sz="1050" b="0" i="0" u="none" strike="noStrike" cap="none" spc="0" baseline="0">
                          <a:solidFill>
                            <a:srgbClr val="0F2044"/>
                          </a:solidFill>
                          <a:uFillTx/>
                          <a:latin typeface="Merriweather Sans Light" pitchFamily="2" charset="77"/>
                          <a:cs typeface="Poppins ExtraBold"/>
                          <a:sym typeface="Merriweather Sans Light"/>
                        </a:rPr>
                        <a:t>Disabilities due to conditions treated or diagnosed during the 3 months prior to your plan effective date may not be covered until you have been insured for 12 months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2" name="Google Shape;81;p16">
            <a:extLst>
              <a:ext uri="{FF2B5EF4-FFF2-40B4-BE49-F238E27FC236}">
                <a16:creationId xmlns:a16="http://schemas.microsoft.com/office/drawing/2014/main" id="{800B8FEF-4FF9-447A-BE2D-82D7EA446EAB}"/>
              </a:ext>
            </a:extLst>
          </p:cNvPr>
          <p:cNvSpPr txBox="1"/>
          <p:nvPr/>
        </p:nvSpPr>
        <p:spPr>
          <a:xfrm>
            <a:off x="5176231" y="1198377"/>
            <a:ext cx="4043970" cy="346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nSpc>
                <a:spcPct val="110000"/>
              </a:lnSpc>
              <a:spcBef>
                <a:spcPts val="900"/>
              </a:spcBef>
              <a:defRPr sz="1300">
                <a:solidFill>
                  <a:srgbClr val="333333"/>
                </a:solidFill>
                <a:latin typeface="+mn-lt"/>
                <a:ea typeface="+mn-ea"/>
                <a:cs typeface="+mn-cs"/>
                <a:sym typeface="Arial"/>
              </a:defRPr>
            </a:lvl1pPr>
          </a:lstStyle>
          <a:p>
            <a:r>
              <a:rPr lang="en-US" sz="1050" b="1" err="1">
                <a:solidFill>
                  <a:srgbClr val="0F2044"/>
                </a:solidFill>
                <a:latin typeface="Merriweather Sans Light" pitchFamily="2" charset="77"/>
              </a:rPr>
              <a:t>Icario</a:t>
            </a:r>
            <a:r>
              <a:rPr lang="en-US" sz="1050" b="1">
                <a:solidFill>
                  <a:srgbClr val="0F2044"/>
                </a:solidFill>
                <a:latin typeface="Merriweather Sans Light" pitchFamily="2" charset="77"/>
              </a:rPr>
              <a:t>  pays 100% of premiums for your Long-Term Disability Insurance.</a:t>
            </a:r>
          </a:p>
        </p:txBody>
      </p:sp>
      <p:sp>
        <p:nvSpPr>
          <p:cNvPr id="23" name="Google Shape;66;p14">
            <a:extLst>
              <a:ext uri="{FF2B5EF4-FFF2-40B4-BE49-F238E27FC236}">
                <a16:creationId xmlns:a16="http://schemas.microsoft.com/office/drawing/2014/main" id="{803D8EB7-35E4-4528-B0CA-DCDBAC714B97}"/>
              </a:ext>
            </a:extLst>
          </p:cNvPr>
          <p:cNvSpPr txBox="1"/>
          <p:nvPr/>
        </p:nvSpPr>
        <p:spPr>
          <a:xfrm>
            <a:off x="838199" y="7359873"/>
            <a:ext cx="4623261" cy="1495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900">
                <a:solidFill>
                  <a:srgbClr val="0F2044"/>
                </a:solidFill>
                <a:latin typeface="Merriweather Sans Light"/>
                <a:ea typeface="Merriweather Sans Light"/>
                <a:cs typeface="Merriweather Sans Light"/>
                <a:sym typeface="Merriweather Sans Light"/>
              </a:defRPr>
            </a:lvl1pPr>
          </a:lstStyle>
          <a:p>
            <a:r>
              <a:t>Icario  Benefits Guide</a:t>
            </a:r>
          </a:p>
        </p:txBody>
      </p:sp>
      <p:pic>
        <p:nvPicPr>
          <p:cNvPr id="2" name="Picture 2">
            <a:extLst>
              <a:ext uri="{FF2B5EF4-FFF2-40B4-BE49-F238E27FC236}">
                <a16:creationId xmlns:a16="http://schemas.microsoft.com/office/drawing/2014/main" id="{5369C482-8B5A-3DEC-83BF-DBDCE494C6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783" y="478260"/>
            <a:ext cx="1927069" cy="368853"/>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66;p14">
            <a:extLst>
              <a:ext uri="{FF2B5EF4-FFF2-40B4-BE49-F238E27FC236}">
                <a16:creationId xmlns:a16="http://schemas.microsoft.com/office/drawing/2014/main" id="{F363120A-D9DE-1FCB-5593-AE6190B64F25}"/>
              </a:ext>
            </a:extLst>
          </p:cNvPr>
          <p:cNvSpPr txBox="1"/>
          <p:nvPr/>
        </p:nvSpPr>
        <p:spPr>
          <a:xfrm>
            <a:off x="838199" y="7539934"/>
            <a:ext cx="8801101" cy="2058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600">
                <a:solidFill>
                  <a:srgbClr val="4D4D4D"/>
                </a:solidFill>
                <a:latin typeface="+mn-lt"/>
                <a:ea typeface="+mn-ea"/>
                <a:cs typeface="+mn-cs"/>
                <a:sym typeface="Arial"/>
              </a:defRPr>
            </a:lvl1pPr>
          </a:lstStyle>
          <a:p>
            <a:pPr algn="ctr"/>
            <a:r>
              <a:rPr>
                <a:latin typeface="Merriweather Sans Light" pitchFamily="2" charset="77"/>
              </a:rPr>
              <a:t>This Guide is only a summary provided for your information. If there is a discrepancy between this Guide and the contract/certificates used for clarification of coverage/rates; the contract/certificates are deemed correct. Icario  reserves the right to changed, amend, terminate or otherwise alter any benefit described in this Guide at any time.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 name="Google Shape;81;p16"/>
          <p:cNvSpPr txBox="1"/>
          <p:nvPr/>
        </p:nvSpPr>
        <p:spPr>
          <a:xfrm>
            <a:off x="90320" y="95252"/>
            <a:ext cx="4239063" cy="1495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900">
                <a:solidFill>
                  <a:srgbClr val="2A2A2A"/>
                </a:solidFill>
                <a:latin typeface="Merriweather Sans Light"/>
                <a:ea typeface="Merriweather Sans Light"/>
                <a:cs typeface="Merriweather Sans Light"/>
                <a:sym typeface="Merriweather Sans Light"/>
              </a:defRPr>
            </a:lvl1pPr>
          </a:lstStyle>
          <a:p>
            <a:endParaRPr/>
          </a:p>
        </p:txBody>
      </p:sp>
      <p:sp>
        <p:nvSpPr>
          <p:cNvPr id="28" name="Google Shape;81;p16">
            <a:extLst>
              <a:ext uri="{FF2B5EF4-FFF2-40B4-BE49-F238E27FC236}">
                <a16:creationId xmlns:a16="http://schemas.microsoft.com/office/drawing/2014/main" id="{38A292D6-331F-448C-A22B-17F68E0E5455}"/>
              </a:ext>
            </a:extLst>
          </p:cNvPr>
          <p:cNvSpPr txBox="1"/>
          <p:nvPr/>
        </p:nvSpPr>
        <p:spPr>
          <a:xfrm>
            <a:off x="329183" y="1280160"/>
            <a:ext cx="9286764" cy="1564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nSpc>
                <a:spcPct val="110000"/>
              </a:lnSpc>
              <a:spcBef>
                <a:spcPts val="900"/>
              </a:spcBef>
              <a:defRPr sz="1300">
                <a:solidFill>
                  <a:srgbClr val="333333"/>
                </a:solidFill>
                <a:latin typeface="+mn-lt"/>
                <a:ea typeface="+mn-ea"/>
                <a:cs typeface="+mn-cs"/>
                <a:sym typeface="Arial"/>
              </a:defRPr>
            </a:lvl1pPr>
          </a:lstStyle>
          <a:p>
            <a:pPr>
              <a:spcBef>
                <a:spcPts val="600"/>
              </a:spcBef>
            </a:pPr>
            <a:endParaRPr sz="1000">
              <a:solidFill>
                <a:srgbClr val="002060"/>
              </a:solidFill>
              <a:highlight>
                <a:srgbClr val="FFFF00"/>
              </a:highlight>
              <a:latin typeface="Helvetica" pitchFamily="2" charset="0"/>
            </a:endParaRPr>
          </a:p>
        </p:txBody>
      </p:sp>
      <p:sp>
        <p:nvSpPr>
          <p:cNvPr id="3" name="Google Shape;89;p17">
            <a:extLst>
              <a:ext uri="{FF2B5EF4-FFF2-40B4-BE49-F238E27FC236}">
                <a16:creationId xmlns:a16="http://schemas.microsoft.com/office/drawing/2014/main" id="{5AED060B-FA1D-1FE3-1389-5584417079B4}"/>
              </a:ext>
            </a:extLst>
          </p:cNvPr>
          <p:cNvSpPr txBox="1">
            <a:spLocks/>
          </p:cNvSpPr>
          <p:nvPr/>
        </p:nvSpPr>
        <p:spPr>
          <a:xfrm>
            <a:off x="9220201" y="7452360"/>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solidFill>
                  <a:srgbClr val="4D4D4D"/>
                </a:solidFill>
                <a:latin typeface="+mj-lt"/>
              </a:rPr>
              <a:pPr algn="r"/>
              <a:t>17</a:t>
            </a:fld>
            <a:endParaRPr lang="en-US">
              <a:solidFill>
                <a:srgbClr val="4D4D4D"/>
              </a:solidFill>
              <a:latin typeface="+mj-lt"/>
            </a:endParaRPr>
          </a:p>
        </p:txBody>
      </p:sp>
      <p:pic>
        <p:nvPicPr>
          <p:cNvPr id="4" name="Picture 3" descr="Image result for guardian life logo png">
            <a:extLst>
              <a:ext uri="{FF2B5EF4-FFF2-40B4-BE49-F238E27FC236}">
                <a16:creationId xmlns:a16="http://schemas.microsoft.com/office/drawing/2014/main" id="{F9C1184F-73DA-1A79-25EF-23BFD73DF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7566" y="88795"/>
            <a:ext cx="1771650" cy="11811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71;p14">
            <a:extLst>
              <a:ext uri="{FF2B5EF4-FFF2-40B4-BE49-F238E27FC236}">
                <a16:creationId xmlns:a16="http://schemas.microsoft.com/office/drawing/2014/main" id="{AF401803-CAC6-BC93-FEE9-4B805FA74B77}"/>
              </a:ext>
            </a:extLst>
          </p:cNvPr>
          <p:cNvSpPr/>
          <p:nvPr/>
        </p:nvSpPr>
        <p:spPr>
          <a:xfrm>
            <a:off x="0" y="507999"/>
            <a:ext cx="508800" cy="91440"/>
          </a:xfrm>
          <a:prstGeom prst="rect">
            <a:avLst/>
          </a:prstGeom>
          <a:solidFill>
            <a:schemeClr val="accent4"/>
          </a:solidFill>
          <a:ln w="12700">
            <a:miter lim="400000"/>
          </a:ln>
        </p:spPr>
        <p:txBody>
          <a:bodyPr lIns="0" tIns="0" rIns="0" bIns="0" anchor="ctr"/>
          <a:lstStyle/>
          <a:p>
            <a:pPr>
              <a:spcBef>
                <a:spcPts val="0"/>
              </a:spcBef>
              <a:defRPr sz="1600">
                <a:solidFill>
                  <a:srgbClr val="E2A74A"/>
                </a:solidFill>
                <a:latin typeface="Merriweather Sans Light"/>
                <a:ea typeface="Merriweather Sans Light"/>
                <a:cs typeface="Merriweather Sans Light"/>
                <a:sym typeface="Merriweather Sans Light"/>
              </a:defRPr>
            </a:pPr>
            <a:endParaRPr/>
          </a:p>
        </p:txBody>
      </p:sp>
      <p:sp>
        <p:nvSpPr>
          <p:cNvPr id="7" name="Google Shape;88;p17">
            <a:extLst>
              <a:ext uri="{FF2B5EF4-FFF2-40B4-BE49-F238E27FC236}">
                <a16:creationId xmlns:a16="http://schemas.microsoft.com/office/drawing/2014/main" id="{FB80FCC8-A64A-D937-AD01-7E82A4CB33C0}"/>
              </a:ext>
            </a:extLst>
          </p:cNvPr>
          <p:cNvSpPr txBox="1">
            <a:spLocks/>
          </p:cNvSpPr>
          <p:nvPr/>
        </p:nvSpPr>
        <p:spPr>
          <a:xfrm>
            <a:off x="838200" y="443478"/>
            <a:ext cx="3991495" cy="491697"/>
          </a:xfrm>
          <a:prstGeom prst="rect">
            <a:avLst/>
          </a:prstGeom>
        </p:spPr>
        <p:txBody>
          <a:bodyPr lIns="0" tIns="0" rIns="0" bIns="0" anchor="t">
            <a:normAutofit/>
          </a:bodyPr>
          <a:lstStyle>
            <a:lvl1pPr marL="0" marR="0" indent="0" algn="l" defTabSz="1381760" rtl="0" latinLnBrk="0">
              <a:lnSpc>
                <a:spcPct val="100000"/>
              </a:lnSpc>
              <a:spcBef>
                <a:spcPts val="0"/>
              </a:spcBef>
              <a:spcAft>
                <a:spcPts val="0"/>
              </a:spcAft>
              <a:buClrTx/>
              <a:buSzTx/>
              <a:buFontTx/>
              <a:buNone/>
              <a:tabLst/>
              <a:defRPr sz="2700" b="1" i="0" u="none" strike="noStrike" cap="none" spc="0" baseline="0">
                <a:solidFill>
                  <a:srgbClr val="0F2044"/>
                </a:solidFill>
                <a:uFillTx/>
                <a:latin typeface="Merriweather Bold"/>
                <a:ea typeface="Merriweather Bold"/>
                <a:cs typeface="Merriweather Bold"/>
                <a:sym typeface="Merriweather Bold"/>
              </a:defRPr>
            </a:lvl1pPr>
            <a:lvl2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2pPr>
            <a:lvl3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3pPr>
            <a:lvl4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4pPr>
            <a:lvl5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5pPr>
            <a:lvl6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6pPr>
            <a:lvl7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7pPr>
            <a:lvl8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8pPr>
            <a:lvl9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9pPr>
          </a:lstStyle>
          <a:p>
            <a:pPr hangingPunct="1"/>
            <a:r>
              <a:rPr lang="en-US"/>
              <a:t>Accident Insurance</a:t>
            </a:r>
          </a:p>
        </p:txBody>
      </p:sp>
      <p:sp>
        <p:nvSpPr>
          <p:cNvPr id="8" name="Google Shape;88;p17">
            <a:extLst>
              <a:ext uri="{FF2B5EF4-FFF2-40B4-BE49-F238E27FC236}">
                <a16:creationId xmlns:a16="http://schemas.microsoft.com/office/drawing/2014/main" id="{8077812D-D3D2-5037-4A9C-188BE1F9B1D9}"/>
              </a:ext>
            </a:extLst>
          </p:cNvPr>
          <p:cNvSpPr txBox="1"/>
          <p:nvPr/>
        </p:nvSpPr>
        <p:spPr>
          <a:xfrm>
            <a:off x="840879" y="847113"/>
            <a:ext cx="4318216" cy="292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00000"/>
              </a:lnSpc>
              <a:spcBef>
                <a:spcPts val="0"/>
              </a:spcBef>
              <a:defRPr sz="1800">
                <a:solidFill>
                  <a:srgbClr val="6F798F"/>
                </a:solidFill>
                <a:latin typeface="Merriweather Bold"/>
                <a:ea typeface="Merriweather Bold"/>
                <a:cs typeface="Merriweather Bold"/>
                <a:sym typeface="Merriweather Bold"/>
              </a:defRPr>
            </a:lvl1pPr>
          </a:lstStyle>
          <a:p>
            <a:r>
              <a:t>Summary of Coverage</a:t>
            </a:r>
          </a:p>
        </p:txBody>
      </p:sp>
      <p:sp>
        <p:nvSpPr>
          <p:cNvPr id="9" name="Google Shape;66;p14">
            <a:extLst>
              <a:ext uri="{FF2B5EF4-FFF2-40B4-BE49-F238E27FC236}">
                <a16:creationId xmlns:a16="http://schemas.microsoft.com/office/drawing/2014/main" id="{6A3A4389-280C-9724-4F75-A12420F94AB2}"/>
              </a:ext>
            </a:extLst>
          </p:cNvPr>
          <p:cNvSpPr txBox="1"/>
          <p:nvPr/>
        </p:nvSpPr>
        <p:spPr>
          <a:xfrm>
            <a:off x="838199" y="7539934"/>
            <a:ext cx="8801101" cy="2058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600">
                <a:solidFill>
                  <a:srgbClr val="4D4D4D"/>
                </a:solidFill>
                <a:latin typeface="+mn-lt"/>
                <a:ea typeface="+mn-ea"/>
                <a:cs typeface="+mn-cs"/>
                <a:sym typeface="Arial"/>
              </a:defRPr>
            </a:lvl1pPr>
          </a:lstStyle>
          <a:p>
            <a:pPr algn="ctr"/>
            <a:r>
              <a:rPr>
                <a:latin typeface="Merriweather Sans Light" pitchFamily="2" charset="77"/>
              </a:rPr>
              <a:t>This Guide is only a summary provided for your information. If there is a discrepancy between this Guide and the contract/certificates used for clarification of coverage/rates; the contract/certificates are deemed correct. Icario  reserves the right to changed, amend, terminate or otherwise alter any benefit described in this Guide at any time.</a:t>
            </a:r>
          </a:p>
        </p:txBody>
      </p:sp>
      <p:sp>
        <p:nvSpPr>
          <p:cNvPr id="10" name="Google Shape;66;p14">
            <a:extLst>
              <a:ext uri="{FF2B5EF4-FFF2-40B4-BE49-F238E27FC236}">
                <a16:creationId xmlns:a16="http://schemas.microsoft.com/office/drawing/2014/main" id="{E333EDB6-19E7-FBA9-AE90-0A0458EA0F4C}"/>
              </a:ext>
            </a:extLst>
          </p:cNvPr>
          <p:cNvSpPr txBox="1"/>
          <p:nvPr/>
        </p:nvSpPr>
        <p:spPr>
          <a:xfrm>
            <a:off x="838199" y="7359873"/>
            <a:ext cx="4623261" cy="14952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900">
                <a:solidFill>
                  <a:srgbClr val="0F2044"/>
                </a:solidFill>
                <a:latin typeface="Merriweather Sans Light"/>
                <a:ea typeface="Merriweather Sans Light"/>
                <a:cs typeface="Merriweather Sans Light"/>
                <a:sym typeface="Merriweather Sans Light"/>
              </a:defRPr>
            </a:lvl1pPr>
          </a:lstStyle>
          <a:p>
            <a:r>
              <a:t>Icario  Benefits Guide</a:t>
            </a:r>
          </a:p>
        </p:txBody>
      </p:sp>
      <p:graphicFrame>
        <p:nvGraphicFramePr>
          <p:cNvPr id="11" name="New Table">
            <a:extLst>
              <a:ext uri="{FF2B5EF4-FFF2-40B4-BE49-F238E27FC236}">
                <a16:creationId xmlns:a16="http://schemas.microsoft.com/office/drawing/2014/main" id="{67D453E3-CA44-2639-FC3E-60DCD9D05F4A}"/>
              </a:ext>
            </a:extLst>
          </p:cNvPr>
          <p:cNvGraphicFramePr/>
          <p:nvPr>
            <p:extLst>
              <p:ext uri="{D42A27DB-BD31-4B8C-83A1-F6EECF244321}">
                <p14:modId xmlns:p14="http://schemas.microsoft.com/office/powerpoint/2010/main" val="476068960"/>
              </p:ext>
            </p:extLst>
          </p:nvPr>
        </p:nvGraphicFramePr>
        <p:xfrm>
          <a:off x="838199" y="4634925"/>
          <a:ext cx="6479915" cy="1698830"/>
        </p:xfrm>
        <a:graphic>
          <a:graphicData uri="http://schemas.openxmlformats.org/drawingml/2006/table">
            <a:tbl>
              <a:tblPr bandRow="1">
                <a:tableStyleId>{4C3C2611-4C71-4FC5-86AE-919BDF0F9419}</a:tableStyleId>
              </a:tblPr>
              <a:tblGrid>
                <a:gridCol w="2304419">
                  <a:extLst>
                    <a:ext uri="{9D8B030D-6E8A-4147-A177-3AD203B41FA5}">
                      <a16:colId xmlns:a16="http://schemas.microsoft.com/office/drawing/2014/main" val="20000"/>
                    </a:ext>
                  </a:extLst>
                </a:gridCol>
                <a:gridCol w="2087748">
                  <a:extLst>
                    <a:ext uri="{9D8B030D-6E8A-4147-A177-3AD203B41FA5}">
                      <a16:colId xmlns:a16="http://schemas.microsoft.com/office/drawing/2014/main" val="20001"/>
                    </a:ext>
                  </a:extLst>
                </a:gridCol>
                <a:gridCol w="2087748">
                  <a:extLst>
                    <a:ext uri="{9D8B030D-6E8A-4147-A177-3AD203B41FA5}">
                      <a16:colId xmlns:a16="http://schemas.microsoft.com/office/drawing/2014/main" val="1763437360"/>
                    </a:ext>
                  </a:extLst>
                </a:gridCol>
              </a:tblGrid>
              <a:tr h="338645">
                <a:tc rowSpan="2">
                  <a:txBody>
                    <a:bodyPr/>
                    <a:lstStyle/>
                    <a:p>
                      <a:pPr marL="0" marR="0" indent="0" algn="l" defTabSz="1381760" rtl="0" latinLnBrk="0">
                        <a:lnSpc>
                          <a:spcPct val="115000"/>
                        </a:lnSpc>
                        <a:spcBef>
                          <a:spcPts val="1700"/>
                        </a:spcBef>
                        <a:spcAft>
                          <a:spcPts val="0"/>
                        </a:spcAft>
                        <a:buClrTx/>
                        <a:buSzTx/>
                        <a:buFontTx/>
                        <a:buNone/>
                        <a:tabLst/>
                        <a:defRPr sz="1800" b="0">
                          <a:solidFill>
                            <a:srgbClr val="000000"/>
                          </a:solidFill>
                        </a:defRPr>
                      </a:pPr>
                      <a:r>
                        <a:rPr lang="en-US" sz="1050" b="0" i="0" u="none" strike="noStrike" cap="none" spc="0" baseline="0">
                          <a:solidFill>
                            <a:srgbClr val="FFFFFF"/>
                          </a:solidFill>
                          <a:uFillTx/>
                          <a:latin typeface="Merriweather Sans Light" pitchFamily="2" charset="77"/>
                          <a:ea typeface="+mn-ea"/>
                          <a:cs typeface="+mn-cs"/>
                          <a:sym typeface="Arial"/>
                        </a:rPr>
                        <a:t>Enrollment</a:t>
                      </a:r>
                      <a:endParaRPr sz="1050" b="0" i="0" u="none" strike="noStrike" cap="none" spc="0" baseline="0">
                        <a:solidFill>
                          <a:srgbClr val="FFFFFF"/>
                        </a:solidFill>
                        <a:uFillTx/>
                        <a:latin typeface="Merriweather Sans Light" pitchFamily="2" charset="77"/>
                        <a:ea typeface="+mn-ea"/>
                        <a:cs typeface="+mn-cs"/>
                        <a:sym typeface="Arial"/>
                      </a:endParaRPr>
                    </a:p>
                  </a:txBody>
                  <a:tcPr marL="13716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F5F97"/>
                    </a:solidFill>
                  </a:tcPr>
                </a:tc>
                <a:tc gridSpan="2">
                  <a:txBody>
                    <a:bodyPr/>
                    <a:lstStyle/>
                    <a:p>
                      <a:pPr marL="0" marR="0" indent="0" algn="ctr" defTabSz="1381760" rtl="0" latinLnBrk="0">
                        <a:lnSpc>
                          <a:spcPct val="115000"/>
                        </a:lnSpc>
                        <a:spcBef>
                          <a:spcPts val="1700"/>
                        </a:spcBef>
                        <a:spcAft>
                          <a:spcPts val="0"/>
                        </a:spcAft>
                        <a:buClrTx/>
                        <a:buSzTx/>
                        <a:buFontTx/>
                        <a:buNone/>
                        <a:tabLst/>
                        <a:defRPr sz="1800" b="0">
                          <a:solidFill>
                            <a:srgbClr val="000000"/>
                          </a:solidFill>
                        </a:defRPr>
                      </a:pPr>
                      <a:r>
                        <a:rPr lang="en-US" sz="1050" b="0" i="0" u="none" strike="noStrike" cap="none" spc="0" baseline="0">
                          <a:solidFill>
                            <a:srgbClr val="FFFFFF"/>
                          </a:solidFill>
                          <a:uFillTx/>
                          <a:latin typeface="Merriweather Sans Light" pitchFamily="2" charset="77"/>
                          <a:ea typeface="+mn-ea"/>
                          <a:cs typeface="+mn-cs"/>
                          <a:sym typeface="Arial"/>
                        </a:rPr>
                        <a:t>Your cost per pay period</a:t>
                      </a:r>
                      <a:endParaRPr sz="1050" b="0" i="0" u="none" strike="noStrike" cap="none" spc="0" baseline="0">
                        <a:solidFill>
                          <a:srgbClr val="FFFFFF"/>
                        </a:solidFill>
                        <a:uFillTx/>
                        <a:latin typeface="Merriweather Sans Light" pitchFamily="2" charset="77"/>
                        <a:ea typeface="+mn-ea"/>
                        <a:cs typeface="+mn-cs"/>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F5F97"/>
                    </a:solidFill>
                  </a:tcPr>
                </a:tc>
                <a:tc hMerge="1">
                  <a:txBody>
                    <a:bodyPr/>
                    <a:lstStyle/>
                    <a:p>
                      <a:pPr marL="0" marR="0" indent="0" algn="l" defTabSz="1381760" rtl="0" latinLnBrk="0">
                        <a:lnSpc>
                          <a:spcPct val="115000"/>
                        </a:lnSpc>
                        <a:spcBef>
                          <a:spcPts val="1700"/>
                        </a:spcBef>
                        <a:spcAft>
                          <a:spcPts val="0"/>
                        </a:spcAft>
                        <a:buClrTx/>
                        <a:buSzTx/>
                        <a:buFontTx/>
                        <a:buNone/>
                        <a:tabLst/>
                        <a:defRPr sz="1800" b="0">
                          <a:solidFill>
                            <a:srgbClr val="000000"/>
                          </a:solidFill>
                        </a:defRPr>
                      </a:pPr>
                      <a:endParaRPr sz="1050" b="0" i="0" u="none" strike="noStrike" cap="none" spc="0" baseline="0">
                        <a:solidFill>
                          <a:srgbClr val="FFFFFF"/>
                        </a:solidFill>
                        <a:uFillTx/>
                        <a:latin typeface="Merriweather Sans Light" pitchFamily="2" charset="77"/>
                        <a:ea typeface="+mn-ea"/>
                        <a:cs typeface="+mn-cs"/>
                        <a:sym typeface="Arial"/>
                      </a:endParaRPr>
                    </a:p>
                  </a:txBody>
                  <a:tcPr marL="0" marR="0" marT="0" marB="0" anchor="ctr" horzOverflow="overflow">
                    <a:lnL w="12700">
                      <a:noFill/>
                      <a:miter lim="400000"/>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2F5F97"/>
                    </a:solidFill>
                  </a:tcPr>
                </a:tc>
                <a:extLst>
                  <a:ext uri="{0D108BD9-81ED-4DB2-BD59-A6C34878D82A}">
                    <a16:rowId xmlns:a16="http://schemas.microsoft.com/office/drawing/2014/main" val="2118943639"/>
                  </a:ext>
                </a:extLst>
              </a:tr>
              <a:tr h="338645">
                <a:tc vMerge="1">
                  <a:txBody>
                    <a:bodyPr/>
                    <a:lstStyle/>
                    <a:p>
                      <a:pPr marL="0" marR="0" indent="0" algn="l" defTabSz="1381760" rtl="0" latinLnBrk="0">
                        <a:lnSpc>
                          <a:spcPct val="115000"/>
                        </a:lnSpc>
                        <a:spcBef>
                          <a:spcPts val="1700"/>
                        </a:spcBef>
                        <a:spcAft>
                          <a:spcPts val="0"/>
                        </a:spcAft>
                        <a:buClrTx/>
                        <a:buSzTx/>
                        <a:buFontTx/>
                        <a:buNone/>
                        <a:tabLst/>
                        <a:defRPr sz="1800" b="0">
                          <a:solidFill>
                            <a:srgbClr val="000000"/>
                          </a:solidFill>
                        </a:defRPr>
                      </a:pPr>
                      <a:endParaRPr sz="1050" b="0" i="0" u="none" strike="noStrike" cap="none" spc="0" baseline="0">
                        <a:solidFill>
                          <a:srgbClr val="FFFFFF"/>
                        </a:solidFill>
                        <a:uFillTx/>
                        <a:latin typeface="Merriweather Sans Light" pitchFamily="2" charset="77"/>
                        <a:ea typeface="+mn-ea"/>
                        <a:cs typeface="+mn-cs"/>
                        <a:sym typeface="Arial"/>
                      </a:endParaRP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a:miter lim="400000"/>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2F5F97"/>
                    </a:solidFill>
                  </a:tcPr>
                </a:tc>
                <a:tc>
                  <a:txBody>
                    <a:bodyPr/>
                    <a:lstStyle/>
                    <a:p>
                      <a:pPr marL="0" marR="0" indent="0" algn="ctr" defTabSz="1381760" rtl="0" latinLnBrk="0">
                        <a:lnSpc>
                          <a:spcPct val="115000"/>
                        </a:lnSpc>
                        <a:spcBef>
                          <a:spcPts val="1700"/>
                        </a:spcBef>
                        <a:spcAft>
                          <a:spcPts val="0"/>
                        </a:spcAft>
                        <a:buClrTx/>
                        <a:buSzTx/>
                        <a:buFontTx/>
                        <a:buNone/>
                        <a:tabLst/>
                        <a:defRPr sz="1800" b="0">
                          <a:solidFill>
                            <a:srgbClr val="000000"/>
                          </a:solidFill>
                        </a:defRPr>
                      </a:pPr>
                      <a:r>
                        <a:rPr lang="en-US" sz="1050" b="0" i="0" u="none" strike="noStrike" cap="none" spc="0" baseline="0">
                          <a:solidFill>
                            <a:srgbClr val="FFFFFF"/>
                          </a:solidFill>
                          <a:uFillTx/>
                          <a:latin typeface="Merriweather Sans Light" pitchFamily="2" charset="77"/>
                          <a:ea typeface="+mn-ea"/>
                          <a:cs typeface="+mn-cs"/>
                          <a:sym typeface="Arial"/>
                        </a:rPr>
                        <a:t>Option 1: Advantage</a:t>
                      </a:r>
                      <a:endParaRPr sz="1050" b="0" i="0" u="none" strike="noStrike" cap="none" spc="0" baseline="0">
                        <a:solidFill>
                          <a:srgbClr val="FFFFFF"/>
                        </a:solidFill>
                        <a:uFillTx/>
                        <a:latin typeface="Merriweather Sans Light" pitchFamily="2" charset="77"/>
                        <a:ea typeface="+mn-ea"/>
                        <a:cs typeface="+mn-cs"/>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F5F97"/>
                    </a:solidFill>
                  </a:tcPr>
                </a:tc>
                <a:tc>
                  <a:txBody>
                    <a:bodyPr/>
                    <a:lstStyle/>
                    <a:p>
                      <a:pPr marL="0" marR="0" indent="0" algn="ctr" defTabSz="1381760" rtl="0" latinLnBrk="0">
                        <a:lnSpc>
                          <a:spcPct val="115000"/>
                        </a:lnSpc>
                        <a:spcBef>
                          <a:spcPts val="1700"/>
                        </a:spcBef>
                        <a:spcAft>
                          <a:spcPts val="0"/>
                        </a:spcAft>
                        <a:buClrTx/>
                        <a:buSzTx/>
                        <a:buFontTx/>
                        <a:buNone/>
                        <a:tabLst/>
                        <a:defRPr sz="1800" b="0">
                          <a:solidFill>
                            <a:srgbClr val="000000"/>
                          </a:solidFill>
                        </a:defRPr>
                      </a:pPr>
                      <a:r>
                        <a:rPr lang="en-US" sz="1050" b="0" i="0" u="none" strike="noStrike" cap="none" spc="0" baseline="0">
                          <a:solidFill>
                            <a:srgbClr val="FFFFFF"/>
                          </a:solidFill>
                          <a:uFillTx/>
                          <a:latin typeface="Merriweather Sans Light" pitchFamily="2" charset="77"/>
                          <a:ea typeface="+mn-ea"/>
                          <a:cs typeface="+mn-cs"/>
                          <a:sym typeface="Arial"/>
                        </a:rPr>
                        <a:t>Option 2: Premier </a:t>
                      </a:r>
                      <a:endParaRPr sz="1050" b="0" i="0" u="none" strike="noStrike" cap="none" spc="0" baseline="0">
                        <a:solidFill>
                          <a:srgbClr val="FFFFFF"/>
                        </a:solidFill>
                        <a:uFillTx/>
                        <a:latin typeface="Merriweather Sans Light" pitchFamily="2" charset="77"/>
                        <a:ea typeface="+mn-ea"/>
                        <a:cs typeface="+mn-cs"/>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F5F97"/>
                    </a:solidFill>
                  </a:tcPr>
                </a:tc>
                <a:extLst>
                  <a:ext uri="{0D108BD9-81ED-4DB2-BD59-A6C34878D82A}">
                    <a16:rowId xmlns:a16="http://schemas.microsoft.com/office/drawing/2014/main" val="10000"/>
                  </a:ext>
                </a:extLst>
              </a:tr>
              <a:tr h="255385">
                <a:tc>
                  <a:txBody>
                    <a:bodyPr/>
                    <a:lstStyle/>
                    <a:p>
                      <a:pPr algn="l">
                        <a:defRPr sz="1200">
                          <a:solidFill>
                            <a:srgbClr val="000000"/>
                          </a:solidFill>
                          <a:latin typeface="+mn-lt"/>
                          <a:ea typeface="+mn-ea"/>
                          <a:cs typeface="+mn-cs"/>
                          <a:sym typeface="Arial"/>
                        </a:defRPr>
                      </a:pPr>
                      <a:r>
                        <a:rPr lang="en-US" sz="1050" b="0" i="0">
                          <a:solidFill>
                            <a:srgbClr val="0F2044"/>
                          </a:solidFill>
                          <a:latin typeface="Merriweather Sans Light" pitchFamily="2" charset="77"/>
                        </a:rPr>
                        <a:t>Employee</a:t>
                      </a:r>
                      <a:endParaRPr sz="1050" b="0" i="0">
                        <a:solidFill>
                          <a:srgbClr val="0F2044"/>
                        </a:solidFill>
                        <a:latin typeface="Merriweather Sans Light" pitchFamily="2" charset="77"/>
                      </a:endParaRPr>
                    </a:p>
                  </a:txBody>
                  <a:tcPr marL="13716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algn="ctr">
                        <a:defRPr sz="1800" b="0">
                          <a:solidFill>
                            <a:srgbClr val="000000"/>
                          </a:solidFill>
                        </a:defRPr>
                      </a:pPr>
                      <a:r>
                        <a:rPr lang="en-US" sz="1050" b="0" i="0">
                          <a:solidFill>
                            <a:srgbClr val="0F2044"/>
                          </a:solidFill>
                          <a:latin typeface="Merriweather Sans Light" pitchFamily="2" charset="77"/>
                          <a:ea typeface="+mn-ea"/>
                          <a:cs typeface="+mn-cs"/>
                          <a:sym typeface="Arial"/>
                        </a:rPr>
                        <a:t> $5.72</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algn="ctr">
                        <a:defRPr sz="1800" b="0">
                          <a:solidFill>
                            <a:srgbClr val="000000"/>
                          </a:solidFill>
                        </a:defRPr>
                      </a:pPr>
                      <a:r>
                        <a:rPr lang="en-US" sz="1050" b="0" i="0">
                          <a:solidFill>
                            <a:srgbClr val="0F2044"/>
                          </a:solidFill>
                          <a:latin typeface="Merriweather Sans Light" pitchFamily="2" charset="77"/>
                          <a:ea typeface="+mn-ea"/>
                          <a:cs typeface="+mn-cs"/>
                          <a:sym typeface="Arial"/>
                        </a:rPr>
                        <a:t> $7.74</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5385">
                <a:tc>
                  <a:txBody>
                    <a:bodyPr/>
                    <a:lstStyle/>
                    <a:p>
                      <a:pPr algn="l">
                        <a:defRPr sz="1200">
                          <a:solidFill>
                            <a:srgbClr val="000000"/>
                          </a:solidFill>
                          <a:latin typeface="+mn-lt"/>
                          <a:ea typeface="+mn-ea"/>
                          <a:cs typeface="+mn-cs"/>
                          <a:sym typeface="Arial"/>
                        </a:defRPr>
                      </a:pPr>
                      <a:r>
                        <a:rPr lang="en-US" sz="1050" b="0" i="0">
                          <a:solidFill>
                            <a:srgbClr val="0F2044"/>
                          </a:solidFill>
                          <a:latin typeface="Merriweather Sans Light" pitchFamily="2" charset="77"/>
                        </a:rPr>
                        <a:t>Employee + Spouse</a:t>
                      </a:r>
                      <a:endParaRPr sz="1050" b="0" i="0">
                        <a:solidFill>
                          <a:srgbClr val="0F2044"/>
                        </a:solidFill>
                        <a:latin typeface="Merriweather Sans Light" pitchFamily="2" charset="77"/>
                      </a:endParaRPr>
                    </a:p>
                  </a:txBody>
                  <a:tcPr marL="13716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marR="0" lvl="0" indent="0" algn="ctr" defTabSz="1381760" rtl="0" eaLnBrk="1" fontAlgn="auto" latinLnBrk="0" hangingPunct="1">
                        <a:lnSpc>
                          <a:spcPct val="115000"/>
                        </a:lnSpc>
                        <a:spcBef>
                          <a:spcPts val="1700"/>
                        </a:spcBef>
                        <a:spcAft>
                          <a:spcPts val="0"/>
                        </a:spcAft>
                        <a:buClrTx/>
                        <a:buSzTx/>
                        <a:buFontTx/>
                        <a:buNone/>
                        <a:tabLst/>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 $8.82</a:t>
                      </a: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marR="0" lvl="0" indent="0" algn="ctr" defTabSz="1381760" rtl="0" eaLnBrk="1" fontAlgn="auto" latinLnBrk="0" hangingPunct="1">
                        <a:lnSpc>
                          <a:spcPct val="115000"/>
                        </a:lnSpc>
                        <a:spcBef>
                          <a:spcPts val="1700"/>
                        </a:spcBef>
                        <a:spcAft>
                          <a:spcPts val="0"/>
                        </a:spcAft>
                        <a:buClrTx/>
                        <a:buSzTx/>
                        <a:buFontTx/>
                        <a:buNone/>
                        <a:tabLst/>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 $11.90</a:t>
                      </a: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5747648"/>
                  </a:ext>
                </a:extLst>
              </a:tr>
              <a:tr h="255385">
                <a:tc>
                  <a:txBody>
                    <a:bodyPr/>
                    <a:lstStyle/>
                    <a:p>
                      <a:pPr algn="l">
                        <a:defRPr sz="120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Employee + Child(ren)</a:t>
                      </a:r>
                    </a:p>
                  </a:txBody>
                  <a:tcPr marL="13716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marR="0" lvl="0" indent="0" algn="ctr" defTabSz="1381760" rtl="0" eaLnBrk="1" fontAlgn="auto" latinLnBrk="0" hangingPunct="1">
                        <a:lnSpc>
                          <a:spcPct val="115000"/>
                        </a:lnSpc>
                        <a:spcBef>
                          <a:spcPts val="1700"/>
                        </a:spcBef>
                        <a:spcAft>
                          <a:spcPts val="0"/>
                        </a:spcAft>
                        <a:buClrTx/>
                        <a:buSzTx/>
                        <a:buFontTx/>
                        <a:buNone/>
                        <a:tabLst/>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 $9.16</a:t>
                      </a: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marR="0" lvl="0" indent="0" algn="ctr" defTabSz="1381760" rtl="0" eaLnBrk="1" fontAlgn="auto" latinLnBrk="0" hangingPunct="1">
                        <a:lnSpc>
                          <a:spcPct val="115000"/>
                        </a:lnSpc>
                        <a:spcBef>
                          <a:spcPts val="1700"/>
                        </a:spcBef>
                        <a:spcAft>
                          <a:spcPts val="0"/>
                        </a:spcAft>
                        <a:buClrTx/>
                        <a:buSzTx/>
                        <a:buFontTx/>
                        <a:buNone/>
                        <a:tabLst/>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 $12.20</a:t>
                      </a: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2770273"/>
                  </a:ext>
                </a:extLst>
              </a:tr>
              <a:tr h="255385">
                <a:tc>
                  <a:txBody>
                    <a:bodyPr/>
                    <a:lstStyle/>
                    <a:p>
                      <a:pPr algn="l">
                        <a:defRPr sz="120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Family</a:t>
                      </a:r>
                    </a:p>
                  </a:txBody>
                  <a:tcPr marL="13716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marR="0" lvl="0" indent="0" algn="ctr" defTabSz="1381760" rtl="0" eaLnBrk="1" fontAlgn="auto" latinLnBrk="0" hangingPunct="1">
                        <a:lnSpc>
                          <a:spcPct val="115000"/>
                        </a:lnSpc>
                        <a:spcBef>
                          <a:spcPts val="1700"/>
                        </a:spcBef>
                        <a:spcAft>
                          <a:spcPts val="0"/>
                        </a:spcAft>
                        <a:buClrTx/>
                        <a:buSzTx/>
                        <a:buFontTx/>
                        <a:buNone/>
                        <a:tabLst/>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$12.25</a:t>
                      </a: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marR="0" lvl="0" indent="0" algn="ctr" defTabSz="1381760" rtl="0" eaLnBrk="1" fontAlgn="auto" latinLnBrk="0" hangingPunct="1">
                        <a:lnSpc>
                          <a:spcPct val="115000"/>
                        </a:lnSpc>
                        <a:spcBef>
                          <a:spcPts val="1700"/>
                        </a:spcBef>
                        <a:spcAft>
                          <a:spcPts val="0"/>
                        </a:spcAft>
                        <a:buClrTx/>
                        <a:buSzTx/>
                        <a:buFontTx/>
                        <a:buNone/>
                        <a:tabLst/>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$16.36</a:t>
                      </a: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6943467"/>
                  </a:ext>
                </a:extLst>
              </a:tr>
            </a:tbl>
          </a:graphicData>
        </a:graphic>
      </p:graphicFrame>
      <p:sp>
        <p:nvSpPr>
          <p:cNvPr id="12" name="TextBox 11">
            <a:extLst>
              <a:ext uri="{FF2B5EF4-FFF2-40B4-BE49-F238E27FC236}">
                <a16:creationId xmlns:a16="http://schemas.microsoft.com/office/drawing/2014/main" id="{E3527A52-CB20-39C0-4636-CACBECEF3942}"/>
              </a:ext>
            </a:extLst>
          </p:cNvPr>
          <p:cNvSpPr txBox="1"/>
          <p:nvPr/>
        </p:nvSpPr>
        <p:spPr>
          <a:xfrm>
            <a:off x="727310" y="1184792"/>
            <a:ext cx="8702440" cy="33547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spcBef>
                <a:spcPts val="600"/>
              </a:spcBef>
            </a:pPr>
            <a:r>
              <a:rPr lang="en-US" sz="1050">
                <a:solidFill>
                  <a:srgbClr val="002D62"/>
                </a:solidFill>
                <a:latin typeface="Merriweather Sans Light" pitchFamily="2" charset="0"/>
                <a:ea typeface="+mn-ea"/>
                <a:cs typeface="+mn-cs"/>
              </a:rPr>
              <a:t>Accident insurance is an extra </a:t>
            </a:r>
            <a:r>
              <a:rPr lang="en-US" sz="1050">
                <a:solidFill>
                  <a:srgbClr val="002D62"/>
                </a:solidFill>
                <a:latin typeface="Merriweather Sans Light" pitchFamily="2" charset="0"/>
                <a:ea typeface="+mn-ea"/>
                <a:cs typeface="+mn-cs"/>
                <a:sym typeface="Arial"/>
              </a:rPr>
              <a:t>layer of protection that gives you a cash payment to help cover out-of-pocket expenses when you suffer an unexpected, qualifying accident.</a:t>
            </a:r>
          </a:p>
          <a:p>
            <a:pPr>
              <a:lnSpc>
                <a:spcPct val="100000"/>
              </a:lnSpc>
              <a:spcBef>
                <a:spcPts val="600"/>
              </a:spcBef>
            </a:pPr>
            <a:r>
              <a:rPr lang="en-US" sz="1200" b="1">
                <a:solidFill>
                  <a:srgbClr val="002D62"/>
                </a:solidFill>
                <a:latin typeface="Merriweather Sans Light" pitchFamily="2" charset="0"/>
                <a:ea typeface="+mn-ea"/>
                <a:cs typeface="+mn-cs"/>
                <a:sym typeface="Arial"/>
              </a:rPr>
              <a:t>Who is it for?</a:t>
            </a:r>
          </a:p>
          <a:p>
            <a:pPr>
              <a:lnSpc>
                <a:spcPct val="100000"/>
              </a:lnSpc>
              <a:spcBef>
                <a:spcPts val="600"/>
              </a:spcBef>
            </a:pPr>
            <a:r>
              <a:rPr lang="en-US" sz="1050">
                <a:solidFill>
                  <a:srgbClr val="002D62"/>
                </a:solidFill>
                <a:latin typeface="Merriweather Sans Light" pitchFamily="2" charset="0"/>
                <a:ea typeface="+mn-ea"/>
                <a:cs typeface="+mn-cs"/>
                <a:sym typeface="Arial"/>
              </a:rPr>
              <a:t>Nobody can predict when an accident might happen. That’s why accident insurance is an important add-on policy for people who want</a:t>
            </a:r>
          </a:p>
          <a:p>
            <a:pPr>
              <a:lnSpc>
                <a:spcPct val="100000"/>
              </a:lnSpc>
              <a:spcBef>
                <a:spcPts val="600"/>
              </a:spcBef>
            </a:pPr>
            <a:r>
              <a:rPr lang="en-US" sz="1050">
                <a:solidFill>
                  <a:srgbClr val="002D62"/>
                </a:solidFill>
                <a:latin typeface="Merriweather Sans Light" pitchFamily="2" charset="0"/>
                <a:ea typeface="+mn-ea"/>
                <a:cs typeface="+mn-cs"/>
                <a:sym typeface="Arial"/>
              </a:rPr>
              <a:t>to supplement the health and disability insurance coverage they already have individually or through an employer.</a:t>
            </a:r>
          </a:p>
          <a:p>
            <a:pPr>
              <a:lnSpc>
                <a:spcPct val="100000"/>
              </a:lnSpc>
              <a:spcBef>
                <a:spcPts val="600"/>
              </a:spcBef>
            </a:pPr>
            <a:r>
              <a:rPr lang="en-US" sz="1200" b="1">
                <a:solidFill>
                  <a:srgbClr val="002D62"/>
                </a:solidFill>
                <a:latin typeface="Merriweather Sans Light" pitchFamily="2" charset="0"/>
                <a:ea typeface="+mn-ea"/>
                <a:cs typeface="+mn-cs"/>
                <a:sym typeface="Arial"/>
              </a:rPr>
              <a:t>What does it cover?</a:t>
            </a:r>
          </a:p>
          <a:p>
            <a:pPr>
              <a:lnSpc>
                <a:spcPct val="100000"/>
              </a:lnSpc>
              <a:spcBef>
                <a:spcPts val="600"/>
              </a:spcBef>
            </a:pPr>
            <a:r>
              <a:rPr lang="en-US" sz="1050">
                <a:solidFill>
                  <a:srgbClr val="002D62"/>
                </a:solidFill>
                <a:latin typeface="Merriweather Sans Light" pitchFamily="2" charset="0"/>
                <a:ea typeface="+mn-ea"/>
                <a:cs typeface="+mn-cs"/>
                <a:sym typeface="Arial"/>
              </a:rPr>
              <a:t>Accident Insurance pays you lump sum of benefits after you suffer an accident. This could be more than 40 different circumstances, including: emergency treatment, ambulance, burns, dislocations, fractures, hospital confinement, and surgery.</a:t>
            </a:r>
          </a:p>
          <a:p>
            <a:pPr>
              <a:lnSpc>
                <a:spcPct val="100000"/>
              </a:lnSpc>
              <a:spcBef>
                <a:spcPts val="600"/>
              </a:spcBef>
            </a:pPr>
            <a:r>
              <a:rPr lang="en-US" sz="1200" b="1">
                <a:solidFill>
                  <a:srgbClr val="002D62"/>
                </a:solidFill>
                <a:latin typeface="Merriweather Sans Light" pitchFamily="2" charset="0"/>
                <a:ea typeface="+mn-ea"/>
                <a:cs typeface="+mn-cs"/>
                <a:sym typeface="Arial"/>
              </a:rPr>
              <a:t>Why should I consider it?</a:t>
            </a:r>
          </a:p>
          <a:p>
            <a:pPr>
              <a:lnSpc>
                <a:spcPct val="100000"/>
              </a:lnSpc>
              <a:spcBef>
                <a:spcPts val="600"/>
              </a:spcBef>
            </a:pPr>
            <a:r>
              <a:rPr lang="en-US" sz="1050">
                <a:solidFill>
                  <a:srgbClr val="002D62"/>
                </a:solidFill>
                <a:latin typeface="Merriweather Sans Light" pitchFamily="2" charset="0"/>
                <a:ea typeface="+mn-ea"/>
                <a:cs typeface="+mn-cs"/>
                <a:sym typeface="Arial"/>
              </a:rPr>
              <a:t>Health coverage may become more expensive, with higher co-pays, premiums, and deductibles. Accident insurance can be a simple, affordable way to help supplement and cover additional expenses your health and disability insurance may not cover, including x-rays, ambulance services, deductibles, and even things like rent or groceries.</a:t>
            </a:r>
          </a:p>
          <a:p>
            <a:pPr>
              <a:lnSpc>
                <a:spcPct val="100000"/>
              </a:lnSpc>
              <a:spcBef>
                <a:spcPts val="600"/>
              </a:spcBef>
            </a:pPr>
            <a:r>
              <a:rPr lang="en-US" sz="1050">
                <a:solidFill>
                  <a:srgbClr val="002D62"/>
                </a:solidFill>
                <a:latin typeface="Merriweather Sans Light" pitchFamily="2" charset="0"/>
                <a:ea typeface="+mn-ea"/>
                <a:cs typeface="+mn-cs"/>
                <a:sym typeface="Arial"/>
              </a:rPr>
              <a:t>Plus, accident insurance is portable and payments are made directly to you. </a:t>
            </a:r>
          </a:p>
          <a:p>
            <a:pPr>
              <a:lnSpc>
                <a:spcPct val="100000"/>
              </a:lnSpc>
              <a:spcBef>
                <a:spcPts val="600"/>
              </a:spcBef>
            </a:pPr>
            <a:endParaRPr lang="en-US" sz="1050">
              <a:solidFill>
                <a:srgbClr val="002D62"/>
              </a:solidFill>
              <a:latin typeface="Merriweather Sans Light" pitchFamily="2" charset="0"/>
              <a:ea typeface="+mn-ea"/>
              <a:cs typeface="+mn-cs"/>
              <a:sym typeface="Arial"/>
            </a:endParaRPr>
          </a:p>
          <a:p>
            <a:pPr>
              <a:lnSpc>
                <a:spcPct val="100000"/>
              </a:lnSpc>
              <a:spcBef>
                <a:spcPts val="600"/>
              </a:spcBef>
            </a:pPr>
            <a:r>
              <a:rPr lang="en-US" sz="1050">
                <a:solidFill>
                  <a:srgbClr val="002D62"/>
                </a:solidFill>
                <a:latin typeface="Merriweather Sans Light" pitchFamily="2" charset="0"/>
                <a:ea typeface="+mn-ea"/>
                <a:cs typeface="+mn-cs"/>
                <a:sym typeface="Arial"/>
              </a:rPr>
              <a:t>See Ease for plan summary.</a:t>
            </a:r>
          </a:p>
        </p:txBody>
      </p:sp>
    </p:spTree>
    <p:extLst>
      <p:ext uri="{BB962C8B-B14F-4D97-AF65-F5344CB8AC3E}">
        <p14:creationId xmlns:p14="http://schemas.microsoft.com/office/powerpoint/2010/main" val="389216732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 name="Google Shape;81;p16"/>
          <p:cNvSpPr txBox="1"/>
          <p:nvPr/>
        </p:nvSpPr>
        <p:spPr>
          <a:xfrm>
            <a:off x="90320" y="95252"/>
            <a:ext cx="4239063" cy="1622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900">
                <a:solidFill>
                  <a:srgbClr val="2A2A2A"/>
                </a:solidFill>
                <a:latin typeface="Merriweather Sans Light"/>
                <a:ea typeface="Merriweather Sans Light"/>
                <a:cs typeface="Merriweather Sans Light"/>
                <a:sym typeface="Merriweather Sans Light"/>
              </a:defRPr>
            </a:lvl1pPr>
          </a:lstStyle>
          <a:p>
            <a:endParaRPr/>
          </a:p>
        </p:txBody>
      </p:sp>
      <p:graphicFrame>
        <p:nvGraphicFramePr>
          <p:cNvPr id="28" name="Google Shape;90;p17">
            <a:extLst>
              <a:ext uri="{FF2B5EF4-FFF2-40B4-BE49-F238E27FC236}">
                <a16:creationId xmlns:a16="http://schemas.microsoft.com/office/drawing/2014/main" id="{88B2F142-6184-4E6D-8A40-E24DC995EEB3}"/>
              </a:ext>
            </a:extLst>
          </p:cNvPr>
          <p:cNvGraphicFramePr/>
          <p:nvPr>
            <p:extLst>
              <p:ext uri="{D42A27DB-BD31-4B8C-83A1-F6EECF244321}">
                <p14:modId xmlns:p14="http://schemas.microsoft.com/office/powerpoint/2010/main" val="1314378115"/>
              </p:ext>
            </p:extLst>
          </p:nvPr>
        </p:nvGraphicFramePr>
        <p:xfrm>
          <a:off x="838199" y="4028008"/>
          <a:ext cx="8424841" cy="1227637"/>
        </p:xfrm>
        <a:graphic>
          <a:graphicData uri="http://schemas.openxmlformats.org/drawingml/2006/table">
            <a:tbl>
              <a:tblPr>
                <a:tableStyleId>{4C3C2611-4C71-4FC5-86AE-919BDF0F9419}</a:tableStyleId>
              </a:tblPr>
              <a:tblGrid>
                <a:gridCol w="1292521">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188720">
                  <a:extLst>
                    <a:ext uri="{9D8B030D-6E8A-4147-A177-3AD203B41FA5}">
                      <a16:colId xmlns:a16="http://schemas.microsoft.com/office/drawing/2014/main" val="20002"/>
                    </a:ext>
                  </a:extLst>
                </a:gridCol>
                <a:gridCol w="1188720">
                  <a:extLst>
                    <a:ext uri="{9D8B030D-6E8A-4147-A177-3AD203B41FA5}">
                      <a16:colId xmlns:a16="http://schemas.microsoft.com/office/drawing/2014/main" val="2346789268"/>
                    </a:ext>
                  </a:extLst>
                </a:gridCol>
                <a:gridCol w="1188720">
                  <a:extLst>
                    <a:ext uri="{9D8B030D-6E8A-4147-A177-3AD203B41FA5}">
                      <a16:colId xmlns:a16="http://schemas.microsoft.com/office/drawing/2014/main" val="3349492426"/>
                    </a:ext>
                  </a:extLst>
                </a:gridCol>
                <a:gridCol w="1188720">
                  <a:extLst>
                    <a:ext uri="{9D8B030D-6E8A-4147-A177-3AD203B41FA5}">
                      <a16:colId xmlns:a16="http://schemas.microsoft.com/office/drawing/2014/main" val="381439928"/>
                    </a:ext>
                  </a:extLst>
                </a:gridCol>
                <a:gridCol w="1188720">
                  <a:extLst>
                    <a:ext uri="{9D8B030D-6E8A-4147-A177-3AD203B41FA5}">
                      <a16:colId xmlns:a16="http://schemas.microsoft.com/office/drawing/2014/main" val="238026673"/>
                    </a:ext>
                  </a:extLst>
                </a:gridCol>
              </a:tblGrid>
              <a:tr h="276366">
                <a:tc gridSpan="7">
                  <a:txBody>
                    <a:bodyPr/>
                    <a:lstStyle/>
                    <a:p>
                      <a:pPr algn="ctr">
                        <a:lnSpc>
                          <a:spcPct val="100000"/>
                        </a:lnSpc>
                        <a:spcBef>
                          <a:spcPts val="0"/>
                        </a:spcBef>
                        <a:defRPr sz="1800" b="0">
                          <a:solidFill>
                            <a:srgbClr val="000000"/>
                          </a:solidFill>
                        </a:defRPr>
                      </a:pPr>
                      <a:r>
                        <a:rPr lang="en-US" sz="1000" b="0" i="0">
                          <a:solidFill>
                            <a:srgbClr val="FFFFFF"/>
                          </a:solidFill>
                          <a:latin typeface="Merriweather Sans Light" pitchFamily="2" charset="0"/>
                          <a:ea typeface="+mn-ea"/>
                          <a:cs typeface="+mn-cs"/>
                          <a:sym typeface="Arial"/>
                        </a:rPr>
                        <a:t>Employee </a:t>
                      </a:r>
                      <a:endParaRPr sz="1000" b="0" i="0">
                        <a:solidFill>
                          <a:srgbClr val="FFFFFF"/>
                        </a:solidFill>
                        <a:latin typeface="Merriweather Sans Light" pitchFamily="2" charset="0"/>
                        <a:ea typeface="+mn-ea"/>
                        <a:cs typeface="+mn-cs"/>
                        <a:sym typeface="Arial"/>
                      </a:endParaRPr>
                    </a:p>
                  </a:txBody>
                  <a:tcPr marL="18288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F5F97"/>
                    </a:solidFill>
                  </a:tcPr>
                </a:tc>
                <a:tc hMerge="1">
                  <a:txBody>
                    <a:bodyPr/>
                    <a:lstStyle/>
                    <a:p>
                      <a:pPr algn="ctr">
                        <a:lnSpc>
                          <a:spcPct val="100000"/>
                        </a:lnSpc>
                        <a:spcBef>
                          <a:spcPts val="0"/>
                        </a:spcBef>
                        <a:defRPr sz="1200" b="0">
                          <a:latin typeface="+mn-lt"/>
                          <a:ea typeface="+mn-ea"/>
                          <a:cs typeface="+mn-cs"/>
                          <a:sym typeface="Arial"/>
                        </a:defRPr>
                      </a:pPr>
                      <a:endParaRPr sz="1000" b="0" i="0">
                        <a:latin typeface="Helvetica" pitchFamily="2" charset="0"/>
                      </a:endParaRPr>
                    </a:p>
                  </a:txBody>
                  <a:tcPr marL="0" marR="0" marT="0" marB="0" anchor="ctr" horzOverflow="overflow">
                    <a:lnL w="12700">
                      <a:noFill/>
                      <a:miter lim="400000"/>
                    </a:lnL>
                    <a:lnR w="12700">
                      <a:noFill/>
                      <a:miter lim="400000"/>
                    </a:lnR>
                    <a:lnT w="12700">
                      <a:miter lim="400000"/>
                    </a:lnT>
                    <a:lnB w="12700">
                      <a:miter lim="400000"/>
                    </a:lnB>
                    <a:solidFill>
                      <a:srgbClr val="16244B"/>
                    </a:solidFill>
                  </a:tcPr>
                </a:tc>
                <a:tc hMerge="1">
                  <a:txBody>
                    <a:bodyPr/>
                    <a:lstStyle/>
                    <a:p>
                      <a:pPr algn="ctr">
                        <a:lnSpc>
                          <a:spcPct val="100000"/>
                        </a:lnSpc>
                        <a:spcBef>
                          <a:spcPts val="0"/>
                        </a:spcBef>
                        <a:defRPr sz="1200" b="0">
                          <a:latin typeface="+mn-lt"/>
                          <a:ea typeface="+mn-ea"/>
                          <a:cs typeface="+mn-cs"/>
                          <a:sym typeface="Arial"/>
                        </a:defRPr>
                      </a:pPr>
                      <a:endParaRPr sz="1000" b="0" i="0">
                        <a:latin typeface="Helvetica" pitchFamily="2" charset="0"/>
                      </a:endParaRPr>
                    </a:p>
                  </a:txBody>
                  <a:tcPr marL="0" marR="0" marT="0" marB="0" anchor="ctr" horzOverflow="overflow">
                    <a:lnL w="12700">
                      <a:noFill/>
                      <a:miter lim="400000"/>
                    </a:lnL>
                    <a:lnR w="12700">
                      <a:noFill/>
                      <a:miter lim="400000"/>
                    </a:lnR>
                    <a:lnT w="12700">
                      <a:miter lim="400000"/>
                    </a:lnT>
                    <a:lnB w="12700">
                      <a:miter lim="400000"/>
                    </a:lnB>
                    <a:solidFill>
                      <a:srgbClr val="16244B"/>
                    </a:solidFill>
                  </a:tcPr>
                </a:tc>
                <a:tc hMerge="1">
                  <a:txBody>
                    <a:bodyPr/>
                    <a:lstStyle/>
                    <a:p>
                      <a:pPr algn="ctr">
                        <a:lnSpc>
                          <a:spcPct val="100000"/>
                        </a:lnSpc>
                        <a:spcBef>
                          <a:spcPts val="0"/>
                        </a:spcBef>
                        <a:defRPr sz="1200" b="0">
                          <a:latin typeface="+mn-lt"/>
                          <a:ea typeface="+mn-ea"/>
                          <a:cs typeface="+mn-cs"/>
                          <a:sym typeface="Arial"/>
                        </a:defRPr>
                      </a:pPr>
                      <a:endParaRPr sz="1000" b="0" i="0">
                        <a:latin typeface="Helvetica" pitchFamily="2" charset="0"/>
                      </a:endParaRPr>
                    </a:p>
                  </a:txBody>
                  <a:tcPr marL="0" marR="0" marT="0" marB="0" anchor="ctr" horzOverflow="overflow">
                    <a:lnL w="12700">
                      <a:noFill/>
                      <a:miter lim="400000"/>
                    </a:lnL>
                    <a:lnR w="12700">
                      <a:noFill/>
                      <a:miter lim="400000"/>
                    </a:lnR>
                    <a:lnT w="12700">
                      <a:miter lim="400000"/>
                    </a:lnT>
                    <a:lnB w="12700">
                      <a:noFill/>
                      <a:miter lim="400000"/>
                    </a:lnB>
                    <a:solidFill>
                      <a:srgbClr val="16244B"/>
                    </a:solidFill>
                  </a:tcPr>
                </a:tc>
                <a:tc hMerge="1">
                  <a:txBody>
                    <a:bodyPr/>
                    <a:lstStyle/>
                    <a:p>
                      <a:pPr algn="ctr">
                        <a:lnSpc>
                          <a:spcPct val="100000"/>
                        </a:lnSpc>
                        <a:spcBef>
                          <a:spcPts val="0"/>
                        </a:spcBef>
                        <a:defRPr sz="1200" b="0">
                          <a:latin typeface="+mn-lt"/>
                          <a:ea typeface="+mn-ea"/>
                          <a:cs typeface="+mn-cs"/>
                          <a:sym typeface="Arial"/>
                        </a:defRPr>
                      </a:pPr>
                      <a:endParaRPr sz="1000" b="0" i="0">
                        <a:latin typeface="Helvetica" pitchFamily="2" charset="0"/>
                      </a:endParaRPr>
                    </a:p>
                  </a:txBody>
                  <a:tcPr marL="0" marR="0" marT="0" marB="0" anchor="ctr" horzOverflow="overflow">
                    <a:lnL w="12700">
                      <a:noFill/>
                      <a:miter lim="400000"/>
                    </a:lnL>
                    <a:lnR w="12700">
                      <a:noFill/>
                      <a:miter lim="400000"/>
                    </a:lnR>
                    <a:lnT w="12700">
                      <a:miter lim="400000"/>
                    </a:lnT>
                    <a:lnB w="12700">
                      <a:noFill/>
                      <a:miter lim="400000"/>
                    </a:lnB>
                    <a:solidFill>
                      <a:srgbClr val="16244B"/>
                    </a:solidFill>
                  </a:tcPr>
                </a:tc>
                <a:tc hMerge="1">
                  <a:txBody>
                    <a:bodyPr/>
                    <a:lstStyle/>
                    <a:p>
                      <a:pPr algn="ctr">
                        <a:lnSpc>
                          <a:spcPct val="100000"/>
                        </a:lnSpc>
                        <a:spcBef>
                          <a:spcPts val="0"/>
                        </a:spcBef>
                        <a:defRPr sz="1200" b="0">
                          <a:latin typeface="+mn-lt"/>
                          <a:ea typeface="+mn-ea"/>
                          <a:cs typeface="+mn-cs"/>
                          <a:sym typeface="Arial"/>
                        </a:defRPr>
                      </a:pPr>
                      <a:endParaRPr sz="1000" b="0" i="0">
                        <a:latin typeface="Helvetica" pitchFamily="2" charset="0"/>
                      </a:endParaRPr>
                    </a:p>
                  </a:txBody>
                  <a:tcPr marL="0" marR="0" marT="0" marB="0" anchor="ctr" horzOverflow="overflow">
                    <a:lnL w="12700">
                      <a:noFill/>
                      <a:miter lim="400000"/>
                    </a:lnL>
                    <a:lnR w="12700">
                      <a:noFill/>
                      <a:miter lim="400000"/>
                    </a:lnR>
                    <a:lnT w="12700">
                      <a:miter lim="400000"/>
                    </a:lnT>
                    <a:lnB w="12700">
                      <a:noFill/>
                      <a:miter lim="400000"/>
                    </a:lnB>
                    <a:solidFill>
                      <a:srgbClr val="16244B"/>
                    </a:solidFill>
                  </a:tcPr>
                </a:tc>
                <a:tc hMerge="1">
                  <a:txBody>
                    <a:bodyPr/>
                    <a:lstStyle/>
                    <a:p>
                      <a:pPr algn="ctr">
                        <a:lnSpc>
                          <a:spcPct val="100000"/>
                        </a:lnSpc>
                        <a:spcBef>
                          <a:spcPts val="0"/>
                        </a:spcBef>
                        <a:defRPr sz="1200" b="0">
                          <a:latin typeface="+mn-lt"/>
                          <a:ea typeface="+mn-ea"/>
                          <a:cs typeface="+mn-cs"/>
                          <a:sym typeface="Arial"/>
                        </a:defRPr>
                      </a:pPr>
                      <a:endParaRPr sz="1000" b="0" i="0">
                        <a:latin typeface="Helvetica" pitchFamily="2" charset="0"/>
                      </a:endParaRPr>
                    </a:p>
                  </a:txBody>
                  <a:tcPr marL="0" marR="0" marT="0" marB="0" anchor="ctr" horzOverflow="overflow">
                    <a:lnL w="12700">
                      <a:noFill/>
                      <a:miter lim="400000"/>
                    </a:lnL>
                    <a:lnR w="12700">
                      <a:miter lim="400000"/>
                    </a:lnR>
                    <a:lnT w="12700">
                      <a:miter lim="400000"/>
                    </a:lnT>
                    <a:lnB w="12700">
                      <a:noFill/>
                      <a:miter lim="400000"/>
                    </a:lnB>
                    <a:solidFill>
                      <a:srgbClr val="16244B"/>
                    </a:solidFill>
                  </a:tcPr>
                </a:tc>
                <a:extLst>
                  <a:ext uri="{0D108BD9-81ED-4DB2-BD59-A6C34878D82A}">
                    <a16:rowId xmlns:a16="http://schemas.microsoft.com/office/drawing/2014/main" val="2139888509"/>
                  </a:ext>
                </a:extLst>
              </a:tr>
              <a:tr h="265471">
                <a:tc>
                  <a:txBody>
                    <a:bodyPr/>
                    <a:lstStyle/>
                    <a:p>
                      <a:pPr algn="l">
                        <a:lnSpc>
                          <a:spcPct val="100000"/>
                        </a:lnSpc>
                        <a:spcBef>
                          <a:spcPts val="0"/>
                        </a:spcBef>
                        <a:defRPr sz="1800" b="0">
                          <a:solidFill>
                            <a:srgbClr val="000000"/>
                          </a:solidFill>
                        </a:defRPr>
                      </a:pPr>
                      <a:r>
                        <a:rPr lang="en-US" sz="1000" b="0" i="0">
                          <a:solidFill>
                            <a:srgbClr val="FFFFFF"/>
                          </a:solidFill>
                          <a:latin typeface="Merriweather Sans Light" pitchFamily="2" charset="0"/>
                          <a:ea typeface="+mn-ea"/>
                          <a:cs typeface="+mn-cs"/>
                          <a:sym typeface="Arial"/>
                        </a:rPr>
                        <a:t>Benefit Amounts</a:t>
                      </a:r>
                      <a:endParaRPr sz="1000" b="0" i="0">
                        <a:solidFill>
                          <a:srgbClr val="FFFFFF"/>
                        </a:solidFill>
                        <a:latin typeface="Merriweather Sans Light" pitchFamily="2" charset="0"/>
                        <a:ea typeface="+mn-ea"/>
                        <a:cs typeface="+mn-cs"/>
                        <a:sym typeface="Arial"/>
                      </a:endParaRPr>
                    </a:p>
                  </a:txBody>
                  <a:tcPr marL="18288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F5F97"/>
                    </a:solidFill>
                  </a:tcPr>
                </a:tc>
                <a:tc>
                  <a:txBody>
                    <a:bodyPr/>
                    <a:lstStyle/>
                    <a:p>
                      <a:pPr algn="ctr">
                        <a:lnSpc>
                          <a:spcPct val="100000"/>
                        </a:lnSpc>
                        <a:spcBef>
                          <a:spcPts val="0"/>
                        </a:spcBef>
                        <a:defRPr sz="1200" b="0">
                          <a:latin typeface="+mn-lt"/>
                          <a:ea typeface="+mn-ea"/>
                          <a:cs typeface="+mn-cs"/>
                          <a:sym typeface="Arial"/>
                        </a:defRPr>
                      </a:pPr>
                      <a:r>
                        <a:rPr lang="en-US" sz="1000" b="0" i="0">
                          <a:latin typeface="Merriweather Sans Light" pitchFamily="2" charset="0"/>
                        </a:rPr>
                        <a:t>&lt;30</a:t>
                      </a:r>
                      <a:endParaRPr sz="1000" b="0" i="0">
                        <a:latin typeface="Merriweather Sans Light" pitchFamily="2" charset="0"/>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F5F97"/>
                    </a:solidFill>
                  </a:tcPr>
                </a:tc>
                <a:tc>
                  <a:txBody>
                    <a:bodyPr/>
                    <a:lstStyle/>
                    <a:p>
                      <a:pPr algn="ctr">
                        <a:lnSpc>
                          <a:spcPct val="100000"/>
                        </a:lnSpc>
                        <a:spcBef>
                          <a:spcPts val="0"/>
                        </a:spcBef>
                        <a:defRPr sz="1200" b="0">
                          <a:latin typeface="+mn-lt"/>
                          <a:ea typeface="+mn-ea"/>
                          <a:cs typeface="+mn-cs"/>
                          <a:sym typeface="Arial"/>
                        </a:defRPr>
                      </a:pPr>
                      <a:r>
                        <a:rPr lang="en-US" sz="1000" b="0" i="0">
                          <a:latin typeface="Merriweather Sans Light" pitchFamily="2" charset="0"/>
                        </a:rPr>
                        <a:t>30-39</a:t>
                      </a:r>
                      <a:endParaRPr sz="1000" b="0" i="0">
                        <a:latin typeface="Merriweather Sans Light" pitchFamily="2" charset="0"/>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F5F97"/>
                    </a:solidFill>
                  </a:tcPr>
                </a:tc>
                <a:tc>
                  <a:txBody>
                    <a:bodyPr/>
                    <a:lstStyle/>
                    <a:p>
                      <a:pPr algn="ctr">
                        <a:lnSpc>
                          <a:spcPct val="100000"/>
                        </a:lnSpc>
                        <a:spcBef>
                          <a:spcPts val="0"/>
                        </a:spcBef>
                        <a:defRPr sz="1200" b="0">
                          <a:latin typeface="+mn-lt"/>
                          <a:ea typeface="+mn-ea"/>
                          <a:cs typeface="+mn-cs"/>
                          <a:sym typeface="Arial"/>
                        </a:defRPr>
                      </a:pPr>
                      <a:r>
                        <a:rPr lang="en-US" sz="1000" b="0" i="0">
                          <a:latin typeface="Merriweather Sans Light" pitchFamily="2" charset="0"/>
                        </a:rPr>
                        <a:t>40-49</a:t>
                      </a:r>
                      <a:endParaRPr sz="1000" b="0" i="0">
                        <a:latin typeface="Merriweather Sans Light" pitchFamily="2" charset="0"/>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F5F97"/>
                    </a:solidFill>
                  </a:tcPr>
                </a:tc>
                <a:tc>
                  <a:txBody>
                    <a:bodyPr/>
                    <a:lstStyle/>
                    <a:p>
                      <a:pPr algn="ctr">
                        <a:lnSpc>
                          <a:spcPct val="100000"/>
                        </a:lnSpc>
                        <a:spcBef>
                          <a:spcPts val="0"/>
                        </a:spcBef>
                        <a:defRPr sz="1200" b="0">
                          <a:latin typeface="+mn-lt"/>
                          <a:ea typeface="+mn-ea"/>
                          <a:cs typeface="+mn-cs"/>
                          <a:sym typeface="Arial"/>
                        </a:defRPr>
                      </a:pPr>
                      <a:r>
                        <a:rPr lang="en-US" sz="1000" b="0" i="0">
                          <a:latin typeface="Merriweather Sans Light" pitchFamily="2" charset="0"/>
                        </a:rPr>
                        <a:t>50-59</a:t>
                      </a:r>
                      <a:endParaRPr sz="1000" b="0" i="0">
                        <a:latin typeface="Merriweather Sans Light" pitchFamily="2" charset="0"/>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F5F97"/>
                    </a:solidFill>
                  </a:tcPr>
                </a:tc>
                <a:tc>
                  <a:txBody>
                    <a:bodyPr/>
                    <a:lstStyle/>
                    <a:p>
                      <a:pPr algn="ctr">
                        <a:lnSpc>
                          <a:spcPct val="100000"/>
                        </a:lnSpc>
                        <a:spcBef>
                          <a:spcPts val="0"/>
                        </a:spcBef>
                        <a:defRPr sz="1200" b="0">
                          <a:latin typeface="+mn-lt"/>
                          <a:ea typeface="+mn-ea"/>
                          <a:cs typeface="+mn-cs"/>
                          <a:sym typeface="Arial"/>
                        </a:defRPr>
                      </a:pPr>
                      <a:r>
                        <a:rPr lang="en-US" sz="1000" b="0" i="0">
                          <a:latin typeface="Merriweather Sans Light" pitchFamily="2" charset="0"/>
                        </a:rPr>
                        <a:t>60-69</a:t>
                      </a:r>
                      <a:endParaRPr sz="1000" b="0" i="0">
                        <a:latin typeface="Merriweather Sans Light" pitchFamily="2" charset="0"/>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F5F97"/>
                    </a:solidFill>
                  </a:tcPr>
                </a:tc>
                <a:tc>
                  <a:txBody>
                    <a:bodyPr/>
                    <a:lstStyle/>
                    <a:p>
                      <a:pPr algn="ctr">
                        <a:lnSpc>
                          <a:spcPct val="100000"/>
                        </a:lnSpc>
                        <a:spcBef>
                          <a:spcPts val="0"/>
                        </a:spcBef>
                        <a:defRPr sz="1200" b="0">
                          <a:latin typeface="+mn-lt"/>
                          <a:ea typeface="+mn-ea"/>
                          <a:cs typeface="+mn-cs"/>
                          <a:sym typeface="Arial"/>
                        </a:defRPr>
                      </a:pPr>
                      <a:r>
                        <a:rPr lang="en-US" sz="1000" b="0" i="0">
                          <a:latin typeface="Merriweather Sans Light" pitchFamily="2" charset="0"/>
                        </a:rPr>
                        <a:t>70+</a:t>
                      </a:r>
                      <a:endParaRPr sz="1000" b="0" i="0">
                        <a:latin typeface="Merriweather Sans Light" pitchFamily="2" charset="0"/>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F5F97"/>
                    </a:solidFill>
                  </a:tcPr>
                </a:tc>
                <a:extLst>
                  <a:ext uri="{0D108BD9-81ED-4DB2-BD59-A6C34878D82A}">
                    <a16:rowId xmlns:a16="http://schemas.microsoft.com/office/drawing/2014/main" val="10000"/>
                  </a:ext>
                </a:extLst>
              </a:tr>
              <a:tr h="228600">
                <a:tc>
                  <a:txBody>
                    <a:bodyPr/>
                    <a:lstStyle/>
                    <a:p>
                      <a:pPr algn="l" defTabSz="1371600">
                        <a:lnSpc>
                          <a:spcPct val="100000"/>
                        </a:lnSpc>
                        <a:spcBef>
                          <a:spcPts val="0"/>
                        </a:spcBef>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$10,000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18288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1381760" rtl="0" eaLnBrk="1" fontAlgn="auto" latinLnBrk="0" hangingPunct="1">
                        <a:lnSpc>
                          <a:spcPct val="100000"/>
                        </a:lnSpc>
                        <a:spcBef>
                          <a:spcPts val="0"/>
                        </a:spcBef>
                        <a:spcAft>
                          <a:spcPts val="0"/>
                        </a:spcAft>
                        <a:buClrTx/>
                        <a:buSzTx/>
                        <a:buFontTx/>
                        <a:buNone/>
                        <a:tabLst/>
                        <a:defRPr sz="1000" b="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mn-ea"/>
                          <a:cs typeface="Poppins ExtraBold"/>
                          <a:sym typeface="Merriweather Sans Light"/>
                        </a:rPr>
                        <a:t>$6.10</a:t>
                      </a:r>
                      <a:endParaRPr sz="1050" b="0" i="0" u="none" strike="noStrike" cap="none" spc="0" baseline="0">
                        <a:solidFill>
                          <a:srgbClr val="0F2044"/>
                        </a:solidFill>
                        <a:uFillTx/>
                        <a:latin typeface="Merriweather Sans Light" pitchFamily="2" charset="77"/>
                        <a:ea typeface="+mn-ea"/>
                        <a:cs typeface="Poppins ExtraBold"/>
                        <a:sym typeface="Merriweather Sans Light"/>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$8.00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$8.50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$14.30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$24.00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$40.60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pPr algn="l" defTabSz="1371600">
                        <a:lnSpc>
                          <a:spcPct val="100000"/>
                        </a:lnSpc>
                        <a:spcBef>
                          <a:spcPts val="0"/>
                        </a:spcBef>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$20,000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18288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Bef>
                          <a:spcPts val="0"/>
                        </a:spcBef>
                        <a:defRPr sz="120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mn-ea"/>
                          <a:cs typeface="Poppins ExtraBold"/>
                          <a:sym typeface="Merriweather Sans Light"/>
                        </a:rPr>
                        <a:t>$12.20</a:t>
                      </a:r>
                      <a:endParaRPr sz="1050" b="0" i="0" u="none" strike="noStrike" cap="none" spc="0" baseline="0">
                        <a:solidFill>
                          <a:srgbClr val="0F2044"/>
                        </a:solidFill>
                        <a:uFillTx/>
                        <a:latin typeface="Merriweather Sans Light" pitchFamily="2" charset="77"/>
                        <a:ea typeface="+mn-ea"/>
                        <a:cs typeface="Poppins ExtraBold"/>
                        <a:sym typeface="Merriweather Sans Light"/>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$16.00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$17.00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$28.60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$48.00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$81.20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28600">
                <a:tc>
                  <a:txBody>
                    <a:bodyPr/>
                    <a:lstStyle/>
                    <a:p>
                      <a:pPr algn="l" defTabSz="1371600">
                        <a:lnSpc>
                          <a:spcPct val="100000"/>
                        </a:lnSpc>
                        <a:spcBef>
                          <a:spcPts val="0"/>
                        </a:spcBef>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$30,000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18288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Bef>
                          <a:spcPts val="0"/>
                        </a:spcBef>
                        <a:defRPr sz="120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mn-ea"/>
                          <a:cs typeface="Poppins ExtraBold"/>
                          <a:sym typeface="Merriweather Sans Light"/>
                        </a:rPr>
                        <a:t>$18.30</a:t>
                      </a:r>
                      <a:endParaRPr sz="1050" b="0" i="0" u="none" strike="noStrike" cap="none" spc="0" baseline="0">
                        <a:solidFill>
                          <a:srgbClr val="0F2044"/>
                        </a:solidFill>
                        <a:uFillTx/>
                        <a:latin typeface="Merriweather Sans Light" pitchFamily="2" charset="77"/>
                        <a:ea typeface="+mn-ea"/>
                        <a:cs typeface="Poppins ExtraBold"/>
                        <a:sym typeface="Merriweather Sans Light"/>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$24.00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$25.50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$42.90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$72.00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$121.80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Google Shape;89;p17">
            <a:extLst>
              <a:ext uri="{FF2B5EF4-FFF2-40B4-BE49-F238E27FC236}">
                <a16:creationId xmlns:a16="http://schemas.microsoft.com/office/drawing/2014/main" id="{F4B7E852-BA6E-DC94-F971-6FB7D2BA5D15}"/>
              </a:ext>
            </a:extLst>
          </p:cNvPr>
          <p:cNvSpPr txBox="1">
            <a:spLocks/>
          </p:cNvSpPr>
          <p:nvPr/>
        </p:nvSpPr>
        <p:spPr>
          <a:xfrm>
            <a:off x="9220201" y="7452360"/>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solidFill>
                  <a:srgbClr val="4D4D4D"/>
                </a:solidFill>
                <a:latin typeface="+mj-lt"/>
              </a:rPr>
              <a:pPr algn="r"/>
              <a:t>18</a:t>
            </a:fld>
            <a:endParaRPr lang="en-US">
              <a:solidFill>
                <a:srgbClr val="4D4D4D"/>
              </a:solidFill>
              <a:latin typeface="+mj-lt"/>
            </a:endParaRPr>
          </a:p>
        </p:txBody>
      </p:sp>
      <p:pic>
        <p:nvPicPr>
          <p:cNvPr id="5" name="Picture 4" descr="Image result for guardian life logo png">
            <a:extLst>
              <a:ext uri="{FF2B5EF4-FFF2-40B4-BE49-F238E27FC236}">
                <a16:creationId xmlns:a16="http://schemas.microsoft.com/office/drawing/2014/main" id="{65A2C1C5-51CE-93E3-0F21-A1233CDB7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7566" y="88795"/>
            <a:ext cx="1771650" cy="1181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Google Shape;90;p17">
            <a:extLst>
              <a:ext uri="{FF2B5EF4-FFF2-40B4-BE49-F238E27FC236}">
                <a16:creationId xmlns:a16="http://schemas.microsoft.com/office/drawing/2014/main" id="{6C2423BE-80FD-D7D9-7005-DB4F9906734F}"/>
              </a:ext>
            </a:extLst>
          </p:cNvPr>
          <p:cNvGraphicFramePr/>
          <p:nvPr>
            <p:extLst>
              <p:ext uri="{D42A27DB-BD31-4B8C-83A1-F6EECF244321}">
                <p14:modId xmlns:p14="http://schemas.microsoft.com/office/powerpoint/2010/main" val="2207745875"/>
              </p:ext>
            </p:extLst>
          </p:nvPr>
        </p:nvGraphicFramePr>
        <p:xfrm>
          <a:off x="838199" y="5329229"/>
          <a:ext cx="8424840" cy="1359910"/>
        </p:xfrm>
        <a:graphic>
          <a:graphicData uri="http://schemas.openxmlformats.org/drawingml/2006/table">
            <a:tbl>
              <a:tblPr>
                <a:tableStyleId>{4C3C2611-4C71-4FC5-86AE-919BDF0F9419}</a:tableStyleId>
              </a:tblPr>
              <a:tblGrid>
                <a:gridCol w="1289796">
                  <a:extLst>
                    <a:ext uri="{9D8B030D-6E8A-4147-A177-3AD203B41FA5}">
                      <a16:colId xmlns:a16="http://schemas.microsoft.com/office/drawing/2014/main" val="20000"/>
                    </a:ext>
                  </a:extLst>
                </a:gridCol>
                <a:gridCol w="1189174">
                  <a:extLst>
                    <a:ext uri="{9D8B030D-6E8A-4147-A177-3AD203B41FA5}">
                      <a16:colId xmlns:a16="http://schemas.microsoft.com/office/drawing/2014/main" val="20001"/>
                    </a:ext>
                  </a:extLst>
                </a:gridCol>
                <a:gridCol w="1189174">
                  <a:extLst>
                    <a:ext uri="{9D8B030D-6E8A-4147-A177-3AD203B41FA5}">
                      <a16:colId xmlns:a16="http://schemas.microsoft.com/office/drawing/2014/main" val="20002"/>
                    </a:ext>
                  </a:extLst>
                </a:gridCol>
                <a:gridCol w="1189174">
                  <a:extLst>
                    <a:ext uri="{9D8B030D-6E8A-4147-A177-3AD203B41FA5}">
                      <a16:colId xmlns:a16="http://schemas.microsoft.com/office/drawing/2014/main" val="2346789268"/>
                    </a:ext>
                  </a:extLst>
                </a:gridCol>
                <a:gridCol w="1189174">
                  <a:extLst>
                    <a:ext uri="{9D8B030D-6E8A-4147-A177-3AD203B41FA5}">
                      <a16:colId xmlns:a16="http://schemas.microsoft.com/office/drawing/2014/main" val="3349492426"/>
                    </a:ext>
                  </a:extLst>
                </a:gridCol>
                <a:gridCol w="1189174">
                  <a:extLst>
                    <a:ext uri="{9D8B030D-6E8A-4147-A177-3AD203B41FA5}">
                      <a16:colId xmlns:a16="http://schemas.microsoft.com/office/drawing/2014/main" val="381439928"/>
                    </a:ext>
                  </a:extLst>
                </a:gridCol>
                <a:gridCol w="1189174">
                  <a:extLst>
                    <a:ext uri="{9D8B030D-6E8A-4147-A177-3AD203B41FA5}">
                      <a16:colId xmlns:a16="http://schemas.microsoft.com/office/drawing/2014/main" val="238026673"/>
                    </a:ext>
                  </a:extLst>
                </a:gridCol>
              </a:tblGrid>
              <a:tr h="408639">
                <a:tc gridSpan="7">
                  <a:txBody>
                    <a:bodyPr/>
                    <a:lstStyle/>
                    <a:p>
                      <a:pPr marL="0" marR="0" indent="0" algn="ctr" defTabSz="1381760" rtl="0" latinLnBrk="0">
                        <a:lnSpc>
                          <a:spcPct val="100000"/>
                        </a:lnSpc>
                        <a:spcBef>
                          <a:spcPts val="0"/>
                        </a:spcBef>
                        <a:spcAft>
                          <a:spcPts val="0"/>
                        </a:spcAft>
                        <a:buClrTx/>
                        <a:buSzTx/>
                        <a:buFontTx/>
                        <a:buNone/>
                        <a:tabLst/>
                        <a:defRPr sz="1800" b="0">
                          <a:solidFill>
                            <a:srgbClr val="000000"/>
                          </a:solidFill>
                        </a:defRPr>
                      </a:pPr>
                      <a:r>
                        <a:rPr lang="en-US" sz="1000" b="0" i="0" u="none" strike="noStrike" cap="none" spc="0" baseline="0">
                          <a:solidFill>
                            <a:srgbClr val="FFFFFF"/>
                          </a:solidFill>
                          <a:uFillTx/>
                          <a:latin typeface="Merriweather Sans Light" pitchFamily="2" charset="0"/>
                          <a:ea typeface="+mn-ea"/>
                          <a:cs typeface="+mn-cs"/>
                          <a:sym typeface="Arial"/>
                        </a:rPr>
                        <a:t>Spouse  </a:t>
                      </a:r>
                    </a:p>
                    <a:p>
                      <a:pPr marL="0" marR="0" indent="0" algn="ctr" defTabSz="1381760" rtl="0" latinLnBrk="0">
                        <a:lnSpc>
                          <a:spcPct val="100000"/>
                        </a:lnSpc>
                        <a:spcBef>
                          <a:spcPts val="0"/>
                        </a:spcBef>
                        <a:spcAft>
                          <a:spcPts val="0"/>
                        </a:spcAft>
                        <a:buClrTx/>
                        <a:buSzTx/>
                        <a:buFontTx/>
                        <a:buNone/>
                        <a:tabLst/>
                        <a:defRPr sz="1800" b="0">
                          <a:solidFill>
                            <a:srgbClr val="000000"/>
                          </a:solidFill>
                        </a:defRPr>
                      </a:pPr>
                      <a:r>
                        <a:rPr lang="en-US" sz="1000" b="0" i="0" u="none" strike="noStrike" cap="none" spc="0" baseline="0">
                          <a:solidFill>
                            <a:srgbClr val="FFFFFF"/>
                          </a:solidFill>
                          <a:uFillTx/>
                          <a:latin typeface="Merriweather Sans Light" pitchFamily="2" charset="0"/>
                          <a:ea typeface="+mn-ea"/>
                          <a:cs typeface="+mn-cs"/>
                          <a:sym typeface="Arial"/>
                        </a:rPr>
                        <a:t>Benefit Amount up to 100% of Employee amount to a Maximum of $30,000</a:t>
                      </a:r>
                      <a:endParaRPr sz="1000" b="0" i="0" u="none" strike="noStrike" cap="none" spc="0" baseline="0">
                        <a:solidFill>
                          <a:srgbClr val="FFFFFF"/>
                        </a:solidFill>
                        <a:uFillTx/>
                        <a:latin typeface="Merriweather Sans Light" pitchFamily="2" charset="0"/>
                        <a:ea typeface="+mn-ea"/>
                        <a:cs typeface="+mn-cs"/>
                        <a:sym typeface="Arial"/>
                      </a:endParaRPr>
                    </a:p>
                  </a:txBody>
                  <a:tcPr marL="18288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F5F97"/>
                    </a:solidFill>
                  </a:tcPr>
                </a:tc>
                <a:tc hMerge="1">
                  <a:txBody>
                    <a:bodyPr/>
                    <a:lstStyle/>
                    <a:p>
                      <a:pPr algn="ctr">
                        <a:lnSpc>
                          <a:spcPct val="100000"/>
                        </a:lnSpc>
                        <a:spcBef>
                          <a:spcPts val="0"/>
                        </a:spcBef>
                        <a:defRPr sz="1200" b="0">
                          <a:latin typeface="+mn-lt"/>
                          <a:ea typeface="+mn-ea"/>
                          <a:cs typeface="+mn-cs"/>
                          <a:sym typeface="Arial"/>
                        </a:defRPr>
                      </a:pPr>
                      <a:endParaRPr sz="1000" b="0" i="0">
                        <a:latin typeface="Helvetica" pitchFamily="2" charset="0"/>
                      </a:endParaRPr>
                    </a:p>
                  </a:txBody>
                  <a:tcPr marL="0" marR="0" marT="0" marB="0" anchor="ctr" horzOverflow="overflow">
                    <a:lnL w="12700">
                      <a:noFill/>
                      <a:miter lim="400000"/>
                    </a:lnL>
                    <a:lnR w="12700">
                      <a:noFill/>
                      <a:miter lim="400000"/>
                    </a:lnR>
                    <a:lnT w="12700">
                      <a:miter lim="400000"/>
                    </a:lnT>
                    <a:lnB w="12700">
                      <a:miter lim="400000"/>
                    </a:lnB>
                    <a:solidFill>
                      <a:srgbClr val="16244B"/>
                    </a:solidFill>
                  </a:tcPr>
                </a:tc>
                <a:tc hMerge="1">
                  <a:txBody>
                    <a:bodyPr/>
                    <a:lstStyle/>
                    <a:p>
                      <a:pPr algn="ctr">
                        <a:lnSpc>
                          <a:spcPct val="100000"/>
                        </a:lnSpc>
                        <a:spcBef>
                          <a:spcPts val="0"/>
                        </a:spcBef>
                        <a:defRPr sz="1200" b="0">
                          <a:latin typeface="+mn-lt"/>
                          <a:ea typeface="+mn-ea"/>
                          <a:cs typeface="+mn-cs"/>
                          <a:sym typeface="Arial"/>
                        </a:defRPr>
                      </a:pPr>
                      <a:endParaRPr sz="1000" b="0" i="0">
                        <a:latin typeface="Helvetica" pitchFamily="2" charset="0"/>
                      </a:endParaRPr>
                    </a:p>
                  </a:txBody>
                  <a:tcPr marL="0" marR="0" marT="0" marB="0" anchor="ctr" horzOverflow="overflow">
                    <a:lnL w="12700">
                      <a:noFill/>
                      <a:miter lim="400000"/>
                    </a:lnL>
                    <a:lnR w="12700">
                      <a:noFill/>
                      <a:miter lim="400000"/>
                    </a:lnR>
                    <a:lnT w="12700">
                      <a:miter lim="400000"/>
                    </a:lnT>
                    <a:lnB w="12700">
                      <a:miter lim="400000"/>
                    </a:lnB>
                    <a:solidFill>
                      <a:srgbClr val="16244B"/>
                    </a:solidFill>
                  </a:tcPr>
                </a:tc>
                <a:tc hMerge="1">
                  <a:txBody>
                    <a:bodyPr/>
                    <a:lstStyle/>
                    <a:p>
                      <a:pPr algn="ctr">
                        <a:lnSpc>
                          <a:spcPct val="100000"/>
                        </a:lnSpc>
                        <a:spcBef>
                          <a:spcPts val="0"/>
                        </a:spcBef>
                        <a:defRPr sz="1200" b="0">
                          <a:latin typeface="+mn-lt"/>
                          <a:ea typeface="+mn-ea"/>
                          <a:cs typeface="+mn-cs"/>
                          <a:sym typeface="Arial"/>
                        </a:defRPr>
                      </a:pPr>
                      <a:endParaRPr sz="1000" b="0" i="0">
                        <a:latin typeface="Helvetica" pitchFamily="2" charset="0"/>
                      </a:endParaRPr>
                    </a:p>
                  </a:txBody>
                  <a:tcPr marL="0" marR="0" marT="0" marB="0" anchor="ctr" horzOverflow="overflow">
                    <a:lnL w="12700">
                      <a:noFill/>
                      <a:miter lim="400000"/>
                    </a:lnL>
                    <a:lnR w="12700">
                      <a:noFill/>
                      <a:miter lim="400000"/>
                    </a:lnR>
                    <a:lnT w="12700">
                      <a:miter lim="400000"/>
                    </a:lnT>
                    <a:lnB w="12700">
                      <a:noFill/>
                      <a:miter lim="400000"/>
                    </a:lnB>
                    <a:solidFill>
                      <a:srgbClr val="16244B"/>
                    </a:solidFill>
                  </a:tcPr>
                </a:tc>
                <a:tc hMerge="1">
                  <a:txBody>
                    <a:bodyPr/>
                    <a:lstStyle/>
                    <a:p>
                      <a:pPr algn="ctr">
                        <a:lnSpc>
                          <a:spcPct val="100000"/>
                        </a:lnSpc>
                        <a:spcBef>
                          <a:spcPts val="0"/>
                        </a:spcBef>
                        <a:defRPr sz="1200" b="0">
                          <a:latin typeface="+mn-lt"/>
                          <a:ea typeface="+mn-ea"/>
                          <a:cs typeface="+mn-cs"/>
                          <a:sym typeface="Arial"/>
                        </a:defRPr>
                      </a:pPr>
                      <a:endParaRPr sz="1000" b="0" i="0">
                        <a:latin typeface="Helvetica" pitchFamily="2" charset="0"/>
                      </a:endParaRPr>
                    </a:p>
                  </a:txBody>
                  <a:tcPr marL="0" marR="0" marT="0" marB="0" anchor="ctr" horzOverflow="overflow">
                    <a:lnL w="12700">
                      <a:noFill/>
                      <a:miter lim="400000"/>
                    </a:lnL>
                    <a:lnR w="12700">
                      <a:noFill/>
                      <a:miter lim="400000"/>
                    </a:lnR>
                    <a:lnT w="12700">
                      <a:miter lim="400000"/>
                    </a:lnT>
                    <a:lnB w="12700">
                      <a:noFill/>
                      <a:miter lim="400000"/>
                    </a:lnB>
                    <a:solidFill>
                      <a:srgbClr val="16244B"/>
                    </a:solidFill>
                  </a:tcPr>
                </a:tc>
                <a:tc hMerge="1">
                  <a:txBody>
                    <a:bodyPr/>
                    <a:lstStyle/>
                    <a:p>
                      <a:pPr algn="ctr">
                        <a:lnSpc>
                          <a:spcPct val="100000"/>
                        </a:lnSpc>
                        <a:spcBef>
                          <a:spcPts val="0"/>
                        </a:spcBef>
                        <a:defRPr sz="1200" b="0">
                          <a:latin typeface="+mn-lt"/>
                          <a:ea typeface="+mn-ea"/>
                          <a:cs typeface="+mn-cs"/>
                          <a:sym typeface="Arial"/>
                        </a:defRPr>
                      </a:pPr>
                      <a:endParaRPr sz="1000" b="0" i="0">
                        <a:latin typeface="Helvetica" pitchFamily="2" charset="0"/>
                      </a:endParaRPr>
                    </a:p>
                  </a:txBody>
                  <a:tcPr marL="0" marR="0" marT="0" marB="0" anchor="ctr" horzOverflow="overflow">
                    <a:lnL w="12700">
                      <a:noFill/>
                      <a:miter lim="400000"/>
                    </a:lnL>
                    <a:lnR w="12700">
                      <a:noFill/>
                      <a:miter lim="400000"/>
                    </a:lnR>
                    <a:lnT w="12700">
                      <a:miter lim="400000"/>
                    </a:lnT>
                    <a:lnB w="12700">
                      <a:noFill/>
                      <a:miter lim="400000"/>
                    </a:lnB>
                    <a:solidFill>
                      <a:srgbClr val="16244B"/>
                    </a:solidFill>
                  </a:tcPr>
                </a:tc>
                <a:tc hMerge="1">
                  <a:txBody>
                    <a:bodyPr/>
                    <a:lstStyle/>
                    <a:p>
                      <a:pPr algn="ctr">
                        <a:lnSpc>
                          <a:spcPct val="100000"/>
                        </a:lnSpc>
                        <a:spcBef>
                          <a:spcPts val="0"/>
                        </a:spcBef>
                        <a:defRPr sz="1200" b="0">
                          <a:latin typeface="+mn-lt"/>
                          <a:ea typeface="+mn-ea"/>
                          <a:cs typeface="+mn-cs"/>
                          <a:sym typeface="Arial"/>
                        </a:defRPr>
                      </a:pPr>
                      <a:endParaRPr sz="1000" b="0" i="0">
                        <a:latin typeface="Helvetica" pitchFamily="2" charset="0"/>
                      </a:endParaRPr>
                    </a:p>
                  </a:txBody>
                  <a:tcPr marL="0" marR="0" marT="0" marB="0" anchor="ctr" horzOverflow="overflow">
                    <a:lnL w="12700">
                      <a:noFill/>
                      <a:miter lim="400000"/>
                    </a:lnL>
                    <a:lnR w="12700">
                      <a:miter lim="400000"/>
                    </a:lnR>
                    <a:lnT w="12700">
                      <a:miter lim="400000"/>
                    </a:lnT>
                    <a:lnB w="12700">
                      <a:noFill/>
                      <a:miter lim="400000"/>
                    </a:lnB>
                    <a:solidFill>
                      <a:srgbClr val="16244B"/>
                    </a:solidFill>
                  </a:tcPr>
                </a:tc>
                <a:extLst>
                  <a:ext uri="{0D108BD9-81ED-4DB2-BD59-A6C34878D82A}">
                    <a16:rowId xmlns:a16="http://schemas.microsoft.com/office/drawing/2014/main" val="2139888509"/>
                  </a:ext>
                </a:extLst>
              </a:tr>
              <a:tr h="265471">
                <a:tc>
                  <a:txBody>
                    <a:bodyPr/>
                    <a:lstStyle/>
                    <a:p>
                      <a:pPr marL="0" marR="0" indent="0" algn="l" defTabSz="1381760" rtl="0" latinLnBrk="0">
                        <a:lnSpc>
                          <a:spcPct val="100000"/>
                        </a:lnSpc>
                        <a:spcBef>
                          <a:spcPts val="0"/>
                        </a:spcBef>
                        <a:spcAft>
                          <a:spcPts val="0"/>
                        </a:spcAft>
                        <a:buClrTx/>
                        <a:buSzTx/>
                        <a:buFontTx/>
                        <a:buNone/>
                        <a:tabLst/>
                        <a:defRPr sz="1800" b="0">
                          <a:solidFill>
                            <a:srgbClr val="000000"/>
                          </a:solidFill>
                        </a:defRPr>
                      </a:pPr>
                      <a:r>
                        <a:rPr lang="en-US" sz="1000" b="0" i="0" u="none" strike="noStrike" cap="none" spc="0" baseline="0">
                          <a:solidFill>
                            <a:srgbClr val="FFFFFF"/>
                          </a:solidFill>
                          <a:uFillTx/>
                          <a:latin typeface="Merriweather Sans Light" pitchFamily="2" charset="0"/>
                          <a:ea typeface="+mn-ea"/>
                          <a:cs typeface="+mn-cs"/>
                          <a:sym typeface="Arial"/>
                        </a:rPr>
                        <a:t>Benefit Amounts</a:t>
                      </a:r>
                      <a:endParaRPr sz="1000" b="0" i="0" u="none" strike="noStrike" cap="none" spc="0" baseline="0">
                        <a:solidFill>
                          <a:srgbClr val="FFFFFF"/>
                        </a:solidFill>
                        <a:uFillTx/>
                        <a:latin typeface="Merriweather Sans Light" pitchFamily="2" charset="0"/>
                        <a:ea typeface="+mn-ea"/>
                        <a:cs typeface="+mn-cs"/>
                        <a:sym typeface="Arial"/>
                      </a:endParaRPr>
                    </a:p>
                  </a:txBody>
                  <a:tcPr marL="18288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F5F97"/>
                    </a:solidFill>
                  </a:tcPr>
                </a:tc>
                <a:tc>
                  <a:txBody>
                    <a:bodyPr/>
                    <a:lstStyle/>
                    <a:p>
                      <a:pPr marL="0" marR="0" indent="0" algn="ctr" defTabSz="1381760" rtl="0" latinLnBrk="0">
                        <a:lnSpc>
                          <a:spcPct val="100000"/>
                        </a:lnSpc>
                        <a:spcBef>
                          <a:spcPts val="0"/>
                        </a:spcBef>
                        <a:spcAft>
                          <a:spcPts val="0"/>
                        </a:spcAft>
                        <a:buClrTx/>
                        <a:buSzTx/>
                        <a:buFontTx/>
                        <a:buNone/>
                        <a:tabLst/>
                        <a:defRPr sz="1800" b="0">
                          <a:solidFill>
                            <a:srgbClr val="000000"/>
                          </a:solidFill>
                        </a:defRPr>
                      </a:pPr>
                      <a:r>
                        <a:rPr lang="en-US" sz="1000" b="0" i="0" u="none" strike="noStrike" cap="none" spc="0" baseline="0">
                          <a:solidFill>
                            <a:srgbClr val="FFFFFF"/>
                          </a:solidFill>
                          <a:uFillTx/>
                          <a:latin typeface="Merriweather Sans Light" pitchFamily="2" charset="0"/>
                          <a:ea typeface="+mn-ea"/>
                          <a:cs typeface="+mn-cs"/>
                          <a:sym typeface="Merriweather Sans Light"/>
                        </a:rPr>
                        <a:t>&lt;30</a:t>
                      </a:r>
                      <a:endParaRPr sz="1000" b="0" i="0" u="none" strike="noStrike" cap="none" spc="0" baseline="0">
                        <a:solidFill>
                          <a:srgbClr val="FFFFFF"/>
                        </a:solidFill>
                        <a:uFillTx/>
                        <a:latin typeface="Merriweather Sans Light" pitchFamily="2" charset="0"/>
                        <a:ea typeface="+mn-ea"/>
                        <a:cs typeface="+mn-cs"/>
                        <a:sym typeface="Merriweather Sans Light"/>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F5F97"/>
                    </a:solidFill>
                  </a:tcPr>
                </a:tc>
                <a:tc>
                  <a:txBody>
                    <a:bodyPr/>
                    <a:lstStyle/>
                    <a:p>
                      <a:pPr marL="0" marR="0" indent="0" algn="ctr" defTabSz="1381760" rtl="0" latinLnBrk="0">
                        <a:lnSpc>
                          <a:spcPct val="100000"/>
                        </a:lnSpc>
                        <a:spcBef>
                          <a:spcPts val="0"/>
                        </a:spcBef>
                        <a:spcAft>
                          <a:spcPts val="0"/>
                        </a:spcAft>
                        <a:buClrTx/>
                        <a:buSzTx/>
                        <a:buFontTx/>
                        <a:buNone/>
                        <a:tabLst/>
                        <a:defRPr sz="1800" b="0">
                          <a:solidFill>
                            <a:srgbClr val="000000"/>
                          </a:solidFill>
                        </a:defRPr>
                      </a:pPr>
                      <a:r>
                        <a:rPr lang="en-US" sz="1000" b="0" i="0" u="none" strike="noStrike" cap="none" spc="0" baseline="0">
                          <a:solidFill>
                            <a:srgbClr val="FFFFFF"/>
                          </a:solidFill>
                          <a:uFillTx/>
                          <a:latin typeface="Merriweather Sans Light" pitchFamily="2" charset="0"/>
                          <a:ea typeface="+mn-ea"/>
                          <a:cs typeface="+mn-cs"/>
                          <a:sym typeface="Merriweather Sans Light"/>
                        </a:rPr>
                        <a:t>30-39</a:t>
                      </a:r>
                      <a:endParaRPr sz="1000" b="0" i="0" u="none" strike="noStrike" cap="none" spc="0" baseline="0">
                        <a:solidFill>
                          <a:srgbClr val="FFFFFF"/>
                        </a:solidFill>
                        <a:uFillTx/>
                        <a:latin typeface="Merriweather Sans Light" pitchFamily="2" charset="0"/>
                        <a:ea typeface="+mn-ea"/>
                        <a:cs typeface="+mn-cs"/>
                        <a:sym typeface="Merriweather Sans Light"/>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F5F97"/>
                    </a:solidFill>
                  </a:tcPr>
                </a:tc>
                <a:tc>
                  <a:txBody>
                    <a:bodyPr/>
                    <a:lstStyle/>
                    <a:p>
                      <a:pPr marL="0" marR="0" indent="0" algn="ctr" defTabSz="1381760" rtl="0" latinLnBrk="0">
                        <a:lnSpc>
                          <a:spcPct val="100000"/>
                        </a:lnSpc>
                        <a:spcBef>
                          <a:spcPts val="0"/>
                        </a:spcBef>
                        <a:spcAft>
                          <a:spcPts val="0"/>
                        </a:spcAft>
                        <a:buClrTx/>
                        <a:buSzTx/>
                        <a:buFontTx/>
                        <a:buNone/>
                        <a:tabLst/>
                        <a:defRPr sz="1800" b="0">
                          <a:solidFill>
                            <a:srgbClr val="000000"/>
                          </a:solidFill>
                        </a:defRPr>
                      </a:pPr>
                      <a:r>
                        <a:rPr lang="en-US" sz="1000" b="0" i="0" u="none" strike="noStrike" cap="none" spc="0" baseline="0">
                          <a:solidFill>
                            <a:srgbClr val="FFFFFF"/>
                          </a:solidFill>
                          <a:uFillTx/>
                          <a:latin typeface="Merriweather Sans Light" pitchFamily="2" charset="0"/>
                          <a:ea typeface="+mn-ea"/>
                          <a:cs typeface="+mn-cs"/>
                          <a:sym typeface="Merriweather Sans Light"/>
                        </a:rPr>
                        <a:t>40-49</a:t>
                      </a:r>
                      <a:endParaRPr sz="1000" b="0" i="0" u="none" strike="noStrike" cap="none" spc="0" baseline="0">
                        <a:solidFill>
                          <a:srgbClr val="FFFFFF"/>
                        </a:solidFill>
                        <a:uFillTx/>
                        <a:latin typeface="Merriweather Sans Light" pitchFamily="2" charset="0"/>
                        <a:ea typeface="+mn-ea"/>
                        <a:cs typeface="+mn-cs"/>
                        <a:sym typeface="Merriweather Sans Light"/>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F5F97"/>
                    </a:solidFill>
                  </a:tcPr>
                </a:tc>
                <a:tc>
                  <a:txBody>
                    <a:bodyPr/>
                    <a:lstStyle/>
                    <a:p>
                      <a:pPr marL="0" marR="0" indent="0" algn="ctr" defTabSz="1381760" rtl="0" latinLnBrk="0">
                        <a:lnSpc>
                          <a:spcPct val="100000"/>
                        </a:lnSpc>
                        <a:spcBef>
                          <a:spcPts val="0"/>
                        </a:spcBef>
                        <a:spcAft>
                          <a:spcPts val="0"/>
                        </a:spcAft>
                        <a:buClrTx/>
                        <a:buSzTx/>
                        <a:buFontTx/>
                        <a:buNone/>
                        <a:tabLst/>
                        <a:defRPr sz="1800" b="0">
                          <a:solidFill>
                            <a:srgbClr val="000000"/>
                          </a:solidFill>
                        </a:defRPr>
                      </a:pPr>
                      <a:r>
                        <a:rPr lang="en-US" sz="1000" b="0" i="0" u="none" strike="noStrike" cap="none" spc="0" baseline="0">
                          <a:solidFill>
                            <a:srgbClr val="FFFFFF"/>
                          </a:solidFill>
                          <a:uFillTx/>
                          <a:latin typeface="Merriweather Sans Light" pitchFamily="2" charset="0"/>
                          <a:ea typeface="+mn-ea"/>
                          <a:cs typeface="+mn-cs"/>
                          <a:sym typeface="Merriweather Sans Light"/>
                        </a:rPr>
                        <a:t>50-59</a:t>
                      </a:r>
                      <a:endParaRPr sz="1000" b="0" i="0" u="none" strike="noStrike" cap="none" spc="0" baseline="0">
                        <a:solidFill>
                          <a:srgbClr val="FFFFFF"/>
                        </a:solidFill>
                        <a:uFillTx/>
                        <a:latin typeface="Merriweather Sans Light" pitchFamily="2" charset="0"/>
                        <a:ea typeface="+mn-ea"/>
                        <a:cs typeface="+mn-cs"/>
                        <a:sym typeface="Merriweather Sans Light"/>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F5F97"/>
                    </a:solidFill>
                  </a:tcPr>
                </a:tc>
                <a:tc>
                  <a:txBody>
                    <a:bodyPr/>
                    <a:lstStyle/>
                    <a:p>
                      <a:pPr marL="0" marR="0" indent="0" algn="ctr" defTabSz="1381760" rtl="0" latinLnBrk="0">
                        <a:lnSpc>
                          <a:spcPct val="100000"/>
                        </a:lnSpc>
                        <a:spcBef>
                          <a:spcPts val="0"/>
                        </a:spcBef>
                        <a:spcAft>
                          <a:spcPts val="0"/>
                        </a:spcAft>
                        <a:buClrTx/>
                        <a:buSzTx/>
                        <a:buFontTx/>
                        <a:buNone/>
                        <a:tabLst/>
                        <a:defRPr sz="1800" b="0">
                          <a:solidFill>
                            <a:srgbClr val="000000"/>
                          </a:solidFill>
                        </a:defRPr>
                      </a:pPr>
                      <a:r>
                        <a:rPr lang="en-US" sz="1000" b="0" i="0" u="none" strike="noStrike" cap="none" spc="0" baseline="0">
                          <a:solidFill>
                            <a:srgbClr val="FFFFFF"/>
                          </a:solidFill>
                          <a:uFillTx/>
                          <a:latin typeface="Merriweather Sans Light" pitchFamily="2" charset="0"/>
                          <a:ea typeface="+mn-ea"/>
                          <a:cs typeface="+mn-cs"/>
                          <a:sym typeface="Merriweather Sans Light"/>
                        </a:rPr>
                        <a:t>60-69</a:t>
                      </a:r>
                      <a:endParaRPr sz="1000" b="0" i="0" u="none" strike="noStrike" cap="none" spc="0" baseline="0">
                        <a:solidFill>
                          <a:srgbClr val="FFFFFF"/>
                        </a:solidFill>
                        <a:uFillTx/>
                        <a:latin typeface="Merriweather Sans Light" pitchFamily="2" charset="0"/>
                        <a:ea typeface="+mn-ea"/>
                        <a:cs typeface="+mn-cs"/>
                        <a:sym typeface="Merriweather Sans Light"/>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F5F97"/>
                    </a:solidFill>
                  </a:tcPr>
                </a:tc>
                <a:tc>
                  <a:txBody>
                    <a:bodyPr/>
                    <a:lstStyle/>
                    <a:p>
                      <a:pPr marL="0" marR="0" indent="0" algn="ctr" defTabSz="1381760" rtl="0" latinLnBrk="0">
                        <a:lnSpc>
                          <a:spcPct val="100000"/>
                        </a:lnSpc>
                        <a:spcBef>
                          <a:spcPts val="0"/>
                        </a:spcBef>
                        <a:spcAft>
                          <a:spcPts val="0"/>
                        </a:spcAft>
                        <a:buClrTx/>
                        <a:buSzTx/>
                        <a:buFontTx/>
                        <a:buNone/>
                        <a:tabLst/>
                        <a:defRPr sz="1800" b="0">
                          <a:solidFill>
                            <a:srgbClr val="000000"/>
                          </a:solidFill>
                        </a:defRPr>
                      </a:pPr>
                      <a:r>
                        <a:rPr lang="en-US" sz="1000" b="0" i="0" u="none" strike="noStrike" cap="none" spc="0" baseline="0">
                          <a:solidFill>
                            <a:srgbClr val="FFFFFF"/>
                          </a:solidFill>
                          <a:uFillTx/>
                          <a:latin typeface="Merriweather Sans Light" pitchFamily="2" charset="0"/>
                          <a:ea typeface="+mn-ea"/>
                          <a:cs typeface="+mn-cs"/>
                          <a:sym typeface="Merriweather Sans Light"/>
                        </a:rPr>
                        <a:t>70+</a:t>
                      </a:r>
                      <a:endParaRPr sz="1000" b="0" i="0" u="none" strike="noStrike" cap="none" spc="0" baseline="0">
                        <a:solidFill>
                          <a:srgbClr val="FFFFFF"/>
                        </a:solidFill>
                        <a:uFillTx/>
                        <a:latin typeface="Merriweather Sans Light" pitchFamily="2" charset="0"/>
                        <a:ea typeface="+mn-ea"/>
                        <a:cs typeface="+mn-cs"/>
                        <a:sym typeface="Merriweather Sans Light"/>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F5F97"/>
                    </a:solidFill>
                  </a:tcPr>
                </a:tc>
                <a:extLst>
                  <a:ext uri="{0D108BD9-81ED-4DB2-BD59-A6C34878D82A}">
                    <a16:rowId xmlns:a16="http://schemas.microsoft.com/office/drawing/2014/main" val="10000"/>
                  </a:ext>
                </a:extLst>
              </a:tr>
              <a:tr h="228600">
                <a:tc>
                  <a:txBody>
                    <a:bodyPr/>
                    <a:lstStyle/>
                    <a:p>
                      <a:pPr algn="l" defTabSz="1371600">
                        <a:lnSpc>
                          <a:spcPct val="100000"/>
                        </a:lnSpc>
                        <a:spcBef>
                          <a:spcPts val="0"/>
                        </a:spcBef>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$10,000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18288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1381760" rtl="0" eaLnBrk="1" fontAlgn="auto" latinLnBrk="0" hangingPunct="1">
                        <a:lnSpc>
                          <a:spcPct val="100000"/>
                        </a:lnSpc>
                        <a:spcBef>
                          <a:spcPts val="0"/>
                        </a:spcBef>
                        <a:spcAft>
                          <a:spcPts val="0"/>
                        </a:spcAft>
                        <a:buClrTx/>
                        <a:buSzTx/>
                        <a:buFontTx/>
                        <a:buNone/>
                        <a:tabLst/>
                        <a:defRPr sz="1000" b="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mn-ea"/>
                          <a:cs typeface="Poppins ExtraBold"/>
                          <a:sym typeface="Merriweather Sans Light"/>
                        </a:rPr>
                        <a:t>$6.10</a:t>
                      </a:r>
                      <a:endParaRPr sz="1050" b="0" i="0" u="none" strike="noStrike" cap="none" spc="0" baseline="0">
                        <a:solidFill>
                          <a:srgbClr val="0F2044"/>
                        </a:solidFill>
                        <a:uFillTx/>
                        <a:latin typeface="Merriweather Sans Light" pitchFamily="2" charset="77"/>
                        <a:ea typeface="+mn-ea"/>
                        <a:cs typeface="Poppins ExtraBold"/>
                        <a:sym typeface="Merriweather Sans Light"/>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$8.00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$8.50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$14.30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$24.00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$40.60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28600">
                <a:tc>
                  <a:txBody>
                    <a:bodyPr/>
                    <a:lstStyle/>
                    <a:p>
                      <a:pPr algn="l" defTabSz="1371600">
                        <a:lnSpc>
                          <a:spcPct val="100000"/>
                        </a:lnSpc>
                        <a:spcBef>
                          <a:spcPts val="0"/>
                        </a:spcBef>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$20,000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18288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Bef>
                          <a:spcPts val="0"/>
                        </a:spcBef>
                        <a:defRPr sz="120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mn-ea"/>
                          <a:cs typeface="Poppins ExtraBold"/>
                          <a:sym typeface="Merriweather Sans Light"/>
                        </a:rPr>
                        <a:t>$12.20</a:t>
                      </a:r>
                      <a:endParaRPr sz="1050" b="0" i="0" u="none" strike="noStrike" cap="none" spc="0" baseline="0">
                        <a:solidFill>
                          <a:srgbClr val="0F2044"/>
                        </a:solidFill>
                        <a:uFillTx/>
                        <a:latin typeface="Merriweather Sans Light" pitchFamily="2" charset="77"/>
                        <a:ea typeface="+mn-ea"/>
                        <a:cs typeface="Poppins ExtraBold"/>
                        <a:sym typeface="Merriweather Sans Light"/>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$16.00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$17.00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$28.60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$48.00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$81.20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pPr algn="l" defTabSz="1371600">
                        <a:lnSpc>
                          <a:spcPct val="100000"/>
                        </a:lnSpc>
                        <a:spcBef>
                          <a:spcPts val="0"/>
                        </a:spcBef>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$30,000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18288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00000"/>
                        </a:lnSpc>
                        <a:spcBef>
                          <a:spcPts val="0"/>
                        </a:spcBef>
                        <a:defRPr sz="120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mn-ea"/>
                          <a:cs typeface="Poppins ExtraBold"/>
                          <a:sym typeface="Merriweather Sans Light"/>
                        </a:rPr>
                        <a:t>$18.30</a:t>
                      </a:r>
                      <a:endParaRPr sz="1050" b="0" i="0" u="none" strike="noStrike" cap="none" spc="0" baseline="0">
                        <a:solidFill>
                          <a:srgbClr val="0F2044"/>
                        </a:solidFill>
                        <a:uFillTx/>
                        <a:latin typeface="Merriweather Sans Light" pitchFamily="2" charset="77"/>
                        <a:ea typeface="+mn-ea"/>
                        <a:cs typeface="Poppins ExtraBold"/>
                        <a:sym typeface="Merriweather Sans Light"/>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$24.00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$25.50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$42.90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$72.00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defRPr sz="1800" b="0">
                          <a:solidFill>
                            <a:srgbClr val="000000"/>
                          </a:solidFill>
                        </a:defRPr>
                      </a:pPr>
                      <a:r>
                        <a:rPr lang="en-US" sz="1050" b="0" i="0" u="none" strike="noStrike" cap="none" spc="0" baseline="0">
                          <a:solidFill>
                            <a:srgbClr val="0F2044"/>
                          </a:solidFill>
                          <a:uFillTx/>
                          <a:latin typeface="Merriweather Sans Light" pitchFamily="2" charset="77"/>
                          <a:ea typeface="+mn-ea"/>
                          <a:cs typeface="Poppins ExtraBold"/>
                          <a:sym typeface="Arial"/>
                        </a:rPr>
                        <a:t>$121.80</a:t>
                      </a:r>
                      <a:endParaRPr sz="1050" b="0" i="0" u="none" strike="noStrike" cap="none" spc="0" baseline="0">
                        <a:solidFill>
                          <a:srgbClr val="0F2044"/>
                        </a:solidFill>
                        <a:uFillTx/>
                        <a:latin typeface="Merriweather Sans Light" pitchFamily="2" charset="77"/>
                        <a:ea typeface="+mn-ea"/>
                        <a:cs typeface="Poppins ExtraBold"/>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192FD14C-7840-4BAA-9B41-7129F69E400D}"/>
              </a:ext>
            </a:extLst>
          </p:cNvPr>
          <p:cNvSpPr txBox="1"/>
          <p:nvPr/>
        </p:nvSpPr>
        <p:spPr>
          <a:xfrm>
            <a:off x="838199" y="6858875"/>
            <a:ext cx="3923012"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1381760" rtl="0" fontAlgn="auto" latinLnBrk="0" hangingPunct="0">
              <a:lnSpc>
                <a:spcPct val="100000"/>
              </a:lnSpc>
              <a:spcBef>
                <a:spcPts val="0"/>
              </a:spcBef>
              <a:spcAft>
                <a:spcPts val="0"/>
              </a:spcAft>
              <a:buClrTx/>
              <a:buSzTx/>
              <a:buFontTx/>
              <a:buNone/>
              <a:tabLst/>
            </a:pPr>
            <a:r>
              <a:rPr lang="en-US" sz="1050">
                <a:solidFill>
                  <a:srgbClr val="002D62"/>
                </a:solidFill>
                <a:latin typeface="Merriweather Sans Light" pitchFamily="2" charset="0"/>
                <a:ea typeface="+mn-ea"/>
                <a:cs typeface="+mn-cs"/>
              </a:rPr>
              <a:t>Child cost is included with employee election.</a:t>
            </a:r>
          </a:p>
          <a:p>
            <a:pPr marL="0" marR="0" indent="0" algn="l" defTabSz="1381760" rtl="0" fontAlgn="auto" latinLnBrk="0" hangingPunct="0">
              <a:lnSpc>
                <a:spcPct val="100000"/>
              </a:lnSpc>
              <a:spcBef>
                <a:spcPts val="0"/>
              </a:spcBef>
              <a:spcAft>
                <a:spcPts val="0"/>
              </a:spcAft>
              <a:buClrTx/>
              <a:buSzTx/>
              <a:buFontTx/>
              <a:buNone/>
              <a:tabLst/>
            </a:pPr>
            <a:r>
              <a:rPr lang="en-US" sz="1050">
                <a:solidFill>
                  <a:srgbClr val="002D62"/>
                </a:solidFill>
                <a:latin typeface="Merriweather Sans Light" pitchFamily="2" charset="0"/>
                <a:ea typeface="+mn-ea"/>
                <a:cs typeface="+mn-cs"/>
                <a:sym typeface="Arial"/>
              </a:rPr>
              <a:t>Spouse coverage premium </a:t>
            </a:r>
            <a:r>
              <a:rPr lang="en-US" sz="1050">
                <a:solidFill>
                  <a:srgbClr val="002D62"/>
                </a:solidFill>
                <a:latin typeface="Merriweather Sans Light" pitchFamily="2" charset="0"/>
                <a:ea typeface="+mn-ea"/>
                <a:cs typeface="+mn-cs"/>
              </a:rPr>
              <a:t>is based on Employee age .</a:t>
            </a:r>
          </a:p>
        </p:txBody>
      </p:sp>
      <p:sp>
        <p:nvSpPr>
          <p:cNvPr id="9" name="Google Shape;71;p14">
            <a:extLst>
              <a:ext uri="{FF2B5EF4-FFF2-40B4-BE49-F238E27FC236}">
                <a16:creationId xmlns:a16="http://schemas.microsoft.com/office/drawing/2014/main" id="{839CAEF5-F0FF-D423-5C45-11C2156ECB8B}"/>
              </a:ext>
            </a:extLst>
          </p:cNvPr>
          <p:cNvSpPr/>
          <p:nvPr/>
        </p:nvSpPr>
        <p:spPr>
          <a:xfrm>
            <a:off x="0" y="507999"/>
            <a:ext cx="508800" cy="91440"/>
          </a:xfrm>
          <a:prstGeom prst="rect">
            <a:avLst/>
          </a:prstGeom>
          <a:solidFill>
            <a:schemeClr val="accent4"/>
          </a:solidFill>
          <a:ln w="12700">
            <a:miter lim="400000"/>
          </a:ln>
        </p:spPr>
        <p:txBody>
          <a:bodyPr lIns="0" tIns="0" rIns="0" bIns="0" anchor="ctr"/>
          <a:lstStyle/>
          <a:p>
            <a:pPr>
              <a:spcBef>
                <a:spcPts val="0"/>
              </a:spcBef>
              <a:defRPr sz="1600">
                <a:solidFill>
                  <a:srgbClr val="E2A74A"/>
                </a:solidFill>
                <a:latin typeface="Merriweather Sans Light"/>
                <a:ea typeface="Merriweather Sans Light"/>
                <a:cs typeface="Merriweather Sans Light"/>
                <a:sym typeface="Merriweather Sans Light"/>
              </a:defRPr>
            </a:pPr>
            <a:endParaRPr/>
          </a:p>
        </p:txBody>
      </p:sp>
      <p:sp>
        <p:nvSpPr>
          <p:cNvPr id="10" name="Google Shape;88;p17">
            <a:extLst>
              <a:ext uri="{FF2B5EF4-FFF2-40B4-BE49-F238E27FC236}">
                <a16:creationId xmlns:a16="http://schemas.microsoft.com/office/drawing/2014/main" id="{2DABE0D9-E3BA-E706-BDE6-9C5B3977EB69}"/>
              </a:ext>
            </a:extLst>
          </p:cNvPr>
          <p:cNvSpPr txBox="1">
            <a:spLocks/>
          </p:cNvSpPr>
          <p:nvPr/>
        </p:nvSpPr>
        <p:spPr>
          <a:xfrm>
            <a:off x="838200" y="443478"/>
            <a:ext cx="3991495" cy="491697"/>
          </a:xfrm>
          <a:prstGeom prst="rect">
            <a:avLst/>
          </a:prstGeom>
        </p:spPr>
        <p:txBody>
          <a:bodyPr lIns="0" tIns="0" rIns="0" bIns="0" anchor="t">
            <a:normAutofit/>
          </a:bodyPr>
          <a:lstStyle>
            <a:lvl1pPr marL="0" marR="0" indent="0" algn="l" defTabSz="1381760" rtl="0" latinLnBrk="0">
              <a:lnSpc>
                <a:spcPct val="100000"/>
              </a:lnSpc>
              <a:spcBef>
                <a:spcPts val="0"/>
              </a:spcBef>
              <a:spcAft>
                <a:spcPts val="0"/>
              </a:spcAft>
              <a:buClrTx/>
              <a:buSzTx/>
              <a:buFontTx/>
              <a:buNone/>
              <a:tabLst/>
              <a:defRPr sz="2700" b="1" i="0" u="none" strike="noStrike" cap="none" spc="0" baseline="0">
                <a:solidFill>
                  <a:srgbClr val="0F2044"/>
                </a:solidFill>
                <a:uFillTx/>
                <a:latin typeface="Merriweather Bold"/>
                <a:ea typeface="Merriweather Bold"/>
                <a:cs typeface="Merriweather Bold"/>
                <a:sym typeface="Merriweather Bold"/>
              </a:defRPr>
            </a:lvl1pPr>
            <a:lvl2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2pPr>
            <a:lvl3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3pPr>
            <a:lvl4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4pPr>
            <a:lvl5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5pPr>
            <a:lvl6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6pPr>
            <a:lvl7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7pPr>
            <a:lvl8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8pPr>
            <a:lvl9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9pPr>
          </a:lstStyle>
          <a:p>
            <a:pPr hangingPunct="1"/>
            <a:r>
              <a:rPr lang="en-US"/>
              <a:t>Critical Illness </a:t>
            </a:r>
          </a:p>
        </p:txBody>
      </p:sp>
      <p:sp>
        <p:nvSpPr>
          <p:cNvPr id="11" name="Google Shape;88;p17">
            <a:extLst>
              <a:ext uri="{FF2B5EF4-FFF2-40B4-BE49-F238E27FC236}">
                <a16:creationId xmlns:a16="http://schemas.microsoft.com/office/drawing/2014/main" id="{174F2ED0-81E3-46CE-A5B7-9DF04C02CF9A}"/>
              </a:ext>
            </a:extLst>
          </p:cNvPr>
          <p:cNvSpPr txBox="1"/>
          <p:nvPr/>
        </p:nvSpPr>
        <p:spPr>
          <a:xfrm>
            <a:off x="840879" y="847113"/>
            <a:ext cx="4318216" cy="292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00000"/>
              </a:lnSpc>
              <a:spcBef>
                <a:spcPts val="0"/>
              </a:spcBef>
              <a:defRPr sz="1800">
                <a:solidFill>
                  <a:srgbClr val="6F798F"/>
                </a:solidFill>
                <a:latin typeface="Merriweather Bold"/>
                <a:ea typeface="Merriweather Bold"/>
                <a:cs typeface="Merriweather Bold"/>
                <a:sym typeface="Merriweather Bold"/>
              </a:defRPr>
            </a:lvl1pPr>
          </a:lstStyle>
          <a:p>
            <a:r>
              <a:t>Summary of Coverage</a:t>
            </a:r>
          </a:p>
        </p:txBody>
      </p:sp>
      <p:sp>
        <p:nvSpPr>
          <p:cNvPr id="12" name="Google Shape;66;p14">
            <a:extLst>
              <a:ext uri="{FF2B5EF4-FFF2-40B4-BE49-F238E27FC236}">
                <a16:creationId xmlns:a16="http://schemas.microsoft.com/office/drawing/2014/main" id="{78459ABE-6DE5-A0D1-BAC4-2F1E8A02E0F1}"/>
              </a:ext>
            </a:extLst>
          </p:cNvPr>
          <p:cNvSpPr txBox="1"/>
          <p:nvPr/>
        </p:nvSpPr>
        <p:spPr>
          <a:xfrm>
            <a:off x="838199" y="7359873"/>
            <a:ext cx="4623261" cy="14952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900">
                <a:solidFill>
                  <a:srgbClr val="0F2044"/>
                </a:solidFill>
                <a:latin typeface="Merriweather Sans Light"/>
                <a:ea typeface="Merriweather Sans Light"/>
                <a:cs typeface="Merriweather Sans Light"/>
                <a:sym typeface="Merriweather Sans Light"/>
              </a:defRPr>
            </a:lvl1pPr>
          </a:lstStyle>
          <a:p>
            <a:r>
              <a:t>Icario  Benefits Guide</a:t>
            </a:r>
          </a:p>
        </p:txBody>
      </p:sp>
      <p:sp>
        <p:nvSpPr>
          <p:cNvPr id="13" name="Google Shape;66;p14">
            <a:extLst>
              <a:ext uri="{FF2B5EF4-FFF2-40B4-BE49-F238E27FC236}">
                <a16:creationId xmlns:a16="http://schemas.microsoft.com/office/drawing/2014/main" id="{F5D4004E-D661-90DC-4850-F95E78622B31}"/>
              </a:ext>
            </a:extLst>
          </p:cNvPr>
          <p:cNvSpPr txBox="1"/>
          <p:nvPr/>
        </p:nvSpPr>
        <p:spPr>
          <a:xfrm>
            <a:off x="838199" y="7539934"/>
            <a:ext cx="8801101" cy="2058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600">
                <a:solidFill>
                  <a:srgbClr val="4D4D4D"/>
                </a:solidFill>
                <a:latin typeface="+mn-lt"/>
                <a:ea typeface="+mn-ea"/>
                <a:cs typeface="+mn-cs"/>
                <a:sym typeface="Arial"/>
              </a:defRPr>
            </a:lvl1pPr>
          </a:lstStyle>
          <a:p>
            <a:pPr algn="ctr"/>
            <a:r>
              <a:rPr>
                <a:latin typeface="Merriweather Sans Light" pitchFamily="2" charset="77"/>
              </a:rPr>
              <a:t>This Guide is only a summary provided for your information. If there is a discrepancy between this Guide and the contract/certificates used for clarification of coverage/rates; the contract/certificates are deemed correct. Icario  reserves the right to changed, amend, terminate or otherwise alter any benefit described in this Guide at any time.</a:t>
            </a:r>
          </a:p>
        </p:txBody>
      </p:sp>
      <p:sp>
        <p:nvSpPr>
          <p:cNvPr id="3" name="TextBox 2">
            <a:extLst>
              <a:ext uri="{FF2B5EF4-FFF2-40B4-BE49-F238E27FC236}">
                <a16:creationId xmlns:a16="http://schemas.microsoft.com/office/drawing/2014/main" id="{31BAE4F5-DFFF-0C94-ACDB-060152331FC5}"/>
              </a:ext>
            </a:extLst>
          </p:cNvPr>
          <p:cNvSpPr txBox="1"/>
          <p:nvPr/>
        </p:nvSpPr>
        <p:spPr>
          <a:xfrm>
            <a:off x="756596" y="1173366"/>
            <a:ext cx="9076517" cy="2800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spcBef>
                <a:spcPts val="600"/>
              </a:spcBef>
            </a:pPr>
            <a:r>
              <a:rPr lang="en-US" sz="1050">
                <a:solidFill>
                  <a:srgbClr val="002D62"/>
                </a:solidFill>
                <a:latin typeface="Merriweather Sans Light" pitchFamily="2" charset="0"/>
                <a:ea typeface="+mn-ea"/>
                <a:cs typeface="+mn-cs"/>
              </a:rPr>
              <a:t>Critical illness insurance may help you cover expenses not covered by your health insurance. It’s a cash payment you receive if you ever experience a serious illness like cancer, a heart attack, or a stroke, giving you the financial support to focus on recovery.</a:t>
            </a:r>
          </a:p>
          <a:p>
            <a:pPr>
              <a:lnSpc>
                <a:spcPct val="100000"/>
              </a:lnSpc>
              <a:spcBef>
                <a:spcPts val="600"/>
              </a:spcBef>
            </a:pPr>
            <a:r>
              <a:rPr lang="en-US" sz="1200" b="1">
                <a:solidFill>
                  <a:srgbClr val="002D62"/>
                </a:solidFill>
                <a:latin typeface="Merriweather Sans Light" pitchFamily="2" charset="0"/>
                <a:ea typeface="+mn-ea"/>
                <a:cs typeface="+mn-cs"/>
              </a:rPr>
              <a:t>Who is it for?</a:t>
            </a:r>
          </a:p>
          <a:p>
            <a:pPr>
              <a:lnSpc>
                <a:spcPct val="100000"/>
              </a:lnSpc>
              <a:spcBef>
                <a:spcPts val="600"/>
              </a:spcBef>
            </a:pPr>
            <a:r>
              <a:rPr lang="en-US" sz="1050">
                <a:solidFill>
                  <a:srgbClr val="002D62"/>
                </a:solidFill>
                <a:latin typeface="Merriweather Sans Light" pitchFamily="2" charset="0"/>
                <a:ea typeface="+mn-ea"/>
                <a:cs typeface="+mn-cs"/>
              </a:rPr>
              <a:t>Critical </a:t>
            </a:r>
            <a:r>
              <a:rPr lang="en-US" sz="1050">
                <a:solidFill>
                  <a:srgbClr val="002D62"/>
                </a:solidFill>
                <a:latin typeface="Merriweather Sans Light" pitchFamily="2" charset="0"/>
                <a:ea typeface="+mn-ea"/>
                <a:cs typeface="+mn-cs"/>
                <a:sym typeface="Arial"/>
              </a:rPr>
              <a:t>illness insurance is a supplemental policy for people who already have health insurance. It provides you with an additional payment to cover expenses like deductibles, treatments, and living costs.</a:t>
            </a:r>
          </a:p>
          <a:p>
            <a:pPr>
              <a:lnSpc>
                <a:spcPct val="100000"/>
              </a:lnSpc>
              <a:spcBef>
                <a:spcPts val="600"/>
              </a:spcBef>
            </a:pPr>
            <a:r>
              <a:rPr lang="en-US" sz="1200" b="1">
                <a:solidFill>
                  <a:srgbClr val="002D62"/>
                </a:solidFill>
                <a:latin typeface="Merriweather Sans Light" pitchFamily="2" charset="0"/>
                <a:ea typeface="+mn-ea"/>
                <a:cs typeface="+mn-cs"/>
                <a:sym typeface="Arial"/>
              </a:rPr>
              <a:t>What does it cover?</a:t>
            </a:r>
          </a:p>
          <a:p>
            <a:pPr>
              <a:lnSpc>
                <a:spcPct val="100000"/>
              </a:lnSpc>
              <a:spcBef>
                <a:spcPts val="600"/>
              </a:spcBef>
            </a:pPr>
            <a:r>
              <a:rPr lang="en-US" sz="1050">
                <a:solidFill>
                  <a:srgbClr val="002D62"/>
                </a:solidFill>
                <a:latin typeface="Merriweather Sans Light" pitchFamily="2" charset="0"/>
                <a:ea typeface="+mn-ea"/>
                <a:cs typeface="+mn-cs"/>
                <a:sym typeface="Arial"/>
              </a:rPr>
              <a:t>Critical illnesses include strokes, heart attacks, Parkinson’s disease and cancer. Our policies can cover over 30 major illnesses, helping you stay financially stable by paying you a lump sum if you’re diagnosed with one of them.</a:t>
            </a:r>
          </a:p>
          <a:p>
            <a:pPr>
              <a:lnSpc>
                <a:spcPct val="100000"/>
              </a:lnSpc>
              <a:spcBef>
                <a:spcPts val="600"/>
              </a:spcBef>
            </a:pPr>
            <a:r>
              <a:rPr lang="en-US" sz="1200" b="1">
                <a:solidFill>
                  <a:srgbClr val="002D62"/>
                </a:solidFill>
                <a:latin typeface="Merriweather Sans Light" pitchFamily="2" charset="0"/>
                <a:ea typeface="+mn-ea"/>
                <a:cs typeface="+mn-cs"/>
                <a:sym typeface="Arial"/>
              </a:rPr>
              <a:t>Why should I consider it?</a:t>
            </a:r>
          </a:p>
          <a:p>
            <a:pPr>
              <a:lnSpc>
                <a:spcPct val="100000"/>
              </a:lnSpc>
              <a:spcBef>
                <a:spcPts val="600"/>
              </a:spcBef>
            </a:pPr>
            <a:r>
              <a:rPr lang="en-US" sz="1050">
                <a:solidFill>
                  <a:srgbClr val="002D62"/>
                </a:solidFill>
                <a:latin typeface="Merriweather Sans Light" pitchFamily="2" charset="0"/>
                <a:ea typeface="+mn-ea"/>
                <a:cs typeface="+mn-cs"/>
                <a:sym typeface="Arial"/>
              </a:rPr>
              <a:t>Health coverage is becoming more expensive, with higher co-pays, premiums, and deductibles. Critical illness insurance is an affordable way to supplement and pay for additional expenses that your health insurance doesn’t cover. Our policies typically provide payments for the first and second time you’re diagnosed with a covered illness. Plus, critical illness insurance is portable and payments are made directly to you.</a:t>
            </a:r>
          </a:p>
          <a:p>
            <a:pPr>
              <a:lnSpc>
                <a:spcPct val="100000"/>
              </a:lnSpc>
              <a:spcBef>
                <a:spcPts val="600"/>
              </a:spcBef>
            </a:pPr>
            <a:r>
              <a:rPr lang="en-US" sz="1050">
                <a:solidFill>
                  <a:srgbClr val="002D62"/>
                </a:solidFill>
                <a:latin typeface="Merriweather Sans Light" pitchFamily="2" charset="0"/>
                <a:ea typeface="+mn-ea"/>
                <a:cs typeface="+mn-cs"/>
                <a:sym typeface="Arial"/>
              </a:rPr>
              <a:t>See Ease for plan summary.</a:t>
            </a:r>
          </a:p>
        </p:txBody>
      </p:sp>
    </p:spTree>
    <p:extLst>
      <p:ext uri="{BB962C8B-B14F-4D97-AF65-F5344CB8AC3E}">
        <p14:creationId xmlns:p14="http://schemas.microsoft.com/office/powerpoint/2010/main" val="356947247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 name="Google Shape;81;p16"/>
          <p:cNvSpPr txBox="1"/>
          <p:nvPr/>
        </p:nvSpPr>
        <p:spPr>
          <a:xfrm>
            <a:off x="90320" y="95252"/>
            <a:ext cx="4239063" cy="16222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900">
                <a:solidFill>
                  <a:srgbClr val="2A2A2A"/>
                </a:solidFill>
                <a:latin typeface="Merriweather Sans Light"/>
                <a:ea typeface="Merriweather Sans Light"/>
                <a:cs typeface="Merriweather Sans Light"/>
                <a:sym typeface="Merriweather Sans Light"/>
              </a:defRPr>
            </a:lvl1pPr>
          </a:lstStyle>
          <a:p>
            <a:endParaRPr/>
          </a:p>
        </p:txBody>
      </p:sp>
      <p:sp>
        <p:nvSpPr>
          <p:cNvPr id="4" name="Google Shape;89;p17">
            <a:extLst>
              <a:ext uri="{FF2B5EF4-FFF2-40B4-BE49-F238E27FC236}">
                <a16:creationId xmlns:a16="http://schemas.microsoft.com/office/drawing/2014/main" id="{F4B7E852-BA6E-DC94-F971-6FB7D2BA5D15}"/>
              </a:ext>
            </a:extLst>
          </p:cNvPr>
          <p:cNvSpPr txBox="1">
            <a:spLocks/>
          </p:cNvSpPr>
          <p:nvPr/>
        </p:nvSpPr>
        <p:spPr>
          <a:xfrm>
            <a:off x="9220201" y="7452360"/>
            <a:ext cx="419099" cy="14952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solidFill>
                  <a:srgbClr val="4D4D4D"/>
                </a:solidFill>
                <a:latin typeface="+mj-lt"/>
              </a:rPr>
              <a:pPr algn="r"/>
              <a:t>19</a:t>
            </a:fld>
            <a:endParaRPr lang="en-US">
              <a:solidFill>
                <a:srgbClr val="4D4D4D"/>
              </a:solidFill>
              <a:latin typeface="+mj-lt"/>
            </a:endParaRPr>
          </a:p>
        </p:txBody>
      </p:sp>
      <p:pic>
        <p:nvPicPr>
          <p:cNvPr id="5" name="Picture 4" descr="Image result for guardian life logo png">
            <a:extLst>
              <a:ext uri="{FF2B5EF4-FFF2-40B4-BE49-F238E27FC236}">
                <a16:creationId xmlns:a16="http://schemas.microsoft.com/office/drawing/2014/main" id="{65A2C1C5-51CE-93E3-0F21-A1233CDB7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7566" y="88795"/>
            <a:ext cx="1771650" cy="11811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81;p16">
            <a:extLst>
              <a:ext uri="{FF2B5EF4-FFF2-40B4-BE49-F238E27FC236}">
                <a16:creationId xmlns:a16="http://schemas.microsoft.com/office/drawing/2014/main" id="{94236E58-C410-CC03-B5A1-FD18248A50A1}"/>
              </a:ext>
            </a:extLst>
          </p:cNvPr>
          <p:cNvSpPr txBox="1"/>
          <p:nvPr/>
        </p:nvSpPr>
        <p:spPr>
          <a:xfrm>
            <a:off x="838199" y="1185698"/>
            <a:ext cx="8496870" cy="46266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nSpc>
                <a:spcPct val="110000"/>
              </a:lnSpc>
              <a:spcBef>
                <a:spcPts val="900"/>
              </a:spcBef>
              <a:defRPr sz="1300">
                <a:solidFill>
                  <a:srgbClr val="333333"/>
                </a:solidFill>
                <a:latin typeface="+mn-lt"/>
                <a:ea typeface="+mn-ea"/>
                <a:cs typeface="+mn-cs"/>
                <a:sym typeface="Arial"/>
              </a:defRPr>
            </a:lvl1pPr>
          </a:lstStyle>
          <a:p>
            <a:r>
              <a:rPr lang="en-US" sz="1050">
                <a:solidFill>
                  <a:srgbClr val="002D62"/>
                </a:solidFill>
                <a:latin typeface="Merriweather Sans Light" pitchFamily="2" charset="0"/>
              </a:rPr>
              <a:t>Hospital indemnity insurance can cover some of the cost associated with a hospital stay, letting you focus on recovery.</a:t>
            </a:r>
          </a:p>
          <a:p>
            <a:r>
              <a:rPr lang="en-US" sz="1050">
                <a:solidFill>
                  <a:srgbClr val="002D62"/>
                </a:solidFill>
                <a:latin typeface="Merriweather Sans Light" pitchFamily="2" charset="0"/>
              </a:rPr>
              <a:t>Being hospitalized for illness or injury can happen to anyone, at any time. While medical insurance may cover hospital bills, it may not cover all the costs associated with a hospital stay. That’s where hospital indemnity coverage can help. </a:t>
            </a:r>
            <a:endParaRPr lang="en-US" sz="1200" b="1">
              <a:solidFill>
                <a:srgbClr val="002D62"/>
              </a:solidFill>
              <a:latin typeface="Merriweather Sans Light" pitchFamily="2" charset="0"/>
            </a:endParaRPr>
          </a:p>
          <a:p>
            <a:pPr>
              <a:lnSpc>
                <a:spcPct val="100000"/>
              </a:lnSpc>
              <a:spcBef>
                <a:spcPts val="600"/>
              </a:spcBef>
            </a:pPr>
            <a:r>
              <a:rPr lang="en-US" sz="1200" b="1">
                <a:solidFill>
                  <a:srgbClr val="002D62"/>
                </a:solidFill>
                <a:latin typeface="Merriweather Sans Light" pitchFamily="2" charset="0"/>
              </a:rPr>
              <a:t>Who is it </a:t>
            </a:r>
            <a:r>
              <a:rPr lang="en-US" sz="1200" b="1">
                <a:solidFill>
                  <a:srgbClr val="002D62"/>
                </a:solidFill>
                <a:latin typeface="Merriweather Sans Light" pitchFamily="2" charset="0"/>
                <a:sym typeface="Poppins ExtraBold"/>
              </a:rPr>
              <a:t>for?</a:t>
            </a:r>
          </a:p>
          <a:p>
            <a:pPr>
              <a:lnSpc>
                <a:spcPct val="100000"/>
              </a:lnSpc>
              <a:spcBef>
                <a:spcPts val="600"/>
              </a:spcBef>
            </a:pPr>
            <a:r>
              <a:rPr lang="en-US" sz="1050">
                <a:solidFill>
                  <a:srgbClr val="002D62"/>
                </a:solidFill>
                <a:latin typeface="Merriweather Sans Light" pitchFamily="2" charset="0"/>
                <a:sym typeface="Poppins ExtraBold"/>
              </a:rPr>
              <a:t>Hospital indemnity insurance is for people who need help covering the costs associated with a hospital stay if they suddenly become sick or injured.</a:t>
            </a:r>
          </a:p>
          <a:p>
            <a:pPr>
              <a:lnSpc>
                <a:spcPct val="100000"/>
              </a:lnSpc>
              <a:spcBef>
                <a:spcPts val="600"/>
              </a:spcBef>
            </a:pPr>
            <a:r>
              <a:rPr lang="en-US" sz="1200" b="1">
                <a:solidFill>
                  <a:srgbClr val="002D62"/>
                </a:solidFill>
                <a:latin typeface="Merriweather Sans Light" pitchFamily="2" charset="0"/>
                <a:sym typeface="Poppins ExtraBold"/>
              </a:rPr>
              <a:t>What does it cover?</a:t>
            </a:r>
          </a:p>
          <a:p>
            <a:pPr>
              <a:lnSpc>
                <a:spcPct val="100000"/>
              </a:lnSpc>
              <a:spcBef>
                <a:spcPts val="600"/>
              </a:spcBef>
            </a:pPr>
            <a:r>
              <a:rPr lang="en-US" sz="1050">
                <a:solidFill>
                  <a:srgbClr val="002D62"/>
                </a:solidFill>
                <a:latin typeface="Merriweather Sans Light" pitchFamily="2" charset="0"/>
                <a:sym typeface="Poppins ExtraBold"/>
              </a:rPr>
              <a:t>If you are admitted to a hospital for a covered sickness or injury, you’ll receive payments that can be used to cover all sorts of costs, including:</a:t>
            </a:r>
          </a:p>
          <a:p>
            <a:pPr>
              <a:lnSpc>
                <a:spcPct val="100000"/>
              </a:lnSpc>
              <a:spcBef>
                <a:spcPts val="600"/>
              </a:spcBef>
            </a:pPr>
            <a:r>
              <a:rPr lang="en-US" sz="1050">
                <a:solidFill>
                  <a:srgbClr val="002D62"/>
                </a:solidFill>
                <a:latin typeface="Merriweather Sans Light" pitchFamily="2" charset="0"/>
                <a:sym typeface="Poppins ExtraBold"/>
              </a:rPr>
              <a:t>• Deductibles and co-pays.</a:t>
            </a:r>
          </a:p>
          <a:p>
            <a:pPr>
              <a:lnSpc>
                <a:spcPct val="100000"/>
              </a:lnSpc>
              <a:spcBef>
                <a:spcPts val="600"/>
              </a:spcBef>
            </a:pPr>
            <a:r>
              <a:rPr lang="en-US" sz="1050">
                <a:solidFill>
                  <a:srgbClr val="002D62"/>
                </a:solidFill>
                <a:latin typeface="Merriweather Sans Light" pitchFamily="2" charset="0"/>
                <a:sym typeface="Poppins ExtraBold"/>
              </a:rPr>
              <a:t>• Travel to and from the hospital for treatment.</a:t>
            </a:r>
          </a:p>
          <a:p>
            <a:pPr>
              <a:lnSpc>
                <a:spcPct val="100000"/>
              </a:lnSpc>
              <a:spcBef>
                <a:spcPts val="600"/>
              </a:spcBef>
            </a:pPr>
            <a:r>
              <a:rPr lang="en-US" sz="1050">
                <a:solidFill>
                  <a:srgbClr val="002D62"/>
                </a:solidFill>
                <a:latin typeface="Merriweather Sans Light" pitchFamily="2" charset="0"/>
                <a:sym typeface="Poppins ExtraBold"/>
              </a:rPr>
              <a:t>• Childcare service assistance while recovering.</a:t>
            </a:r>
          </a:p>
          <a:p>
            <a:pPr>
              <a:lnSpc>
                <a:spcPct val="100000"/>
              </a:lnSpc>
              <a:spcBef>
                <a:spcPts val="600"/>
              </a:spcBef>
            </a:pPr>
            <a:r>
              <a:rPr lang="en-US" sz="1200" b="1">
                <a:solidFill>
                  <a:srgbClr val="002D62"/>
                </a:solidFill>
                <a:latin typeface="Merriweather Sans Light" pitchFamily="2" charset="0"/>
                <a:sym typeface="Poppins ExtraBold"/>
              </a:rPr>
              <a:t>Why should I consider it?</a:t>
            </a:r>
          </a:p>
          <a:p>
            <a:pPr>
              <a:lnSpc>
                <a:spcPct val="100000"/>
              </a:lnSpc>
              <a:spcBef>
                <a:spcPts val="600"/>
              </a:spcBef>
            </a:pPr>
            <a:r>
              <a:rPr lang="en-US" sz="1050">
                <a:solidFill>
                  <a:srgbClr val="002D62"/>
                </a:solidFill>
                <a:latin typeface="Merriweather Sans Light" pitchFamily="2" charset="0"/>
                <a:sym typeface="Poppins ExtraBold"/>
              </a:rPr>
              <a:t>Health coverage is becoming more expensive, with higher co-pays, premiums, and deductibles. Hospital indemnity insurance can help pay for out-of-pocket costs associated with being hospitalized, giving you more of a financial safety net for unplanned expenses brought on by a hospital stay.</a:t>
            </a:r>
          </a:p>
          <a:p>
            <a:pPr>
              <a:lnSpc>
                <a:spcPct val="100000"/>
              </a:lnSpc>
              <a:spcBef>
                <a:spcPts val="600"/>
              </a:spcBef>
            </a:pPr>
            <a:r>
              <a:rPr lang="en-US" sz="1050">
                <a:solidFill>
                  <a:srgbClr val="002D62"/>
                </a:solidFill>
                <a:latin typeface="Merriweather Sans Light" pitchFamily="2" charset="0"/>
                <a:sym typeface="Poppins ExtraBold"/>
              </a:rPr>
              <a:t>Plus, hospital indemnity insurance is portable, and payments are made directly to you – even if you didn’t incur any out-of-pocket expenses. </a:t>
            </a:r>
          </a:p>
          <a:p>
            <a:pPr>
              <a:lnSpc>
                <a:spcPct val="100000"/>
              </a:lnSpc>
              <a:spcBef>
                <a:spcPts val="600"/>
              </a:spcBef>
            </a:pPr>
            <a:r>
              <a:rPr lang="en-US" sz="300">
                <a:solidFill>
                  <a:srgbClr val="002D62"/>
                </a:solidFill>
                <a:latin typeface="Merriweather Sans Light" pitchFamily="2" charset="0"/>
                <a:ea typeface="+mn-ea"/>
                <a:cs typeface="+mn-cs"/>
                <a:sym typeface="Arial"/>
              </a:rPr>
              <a:t> </a:t>
            </a:r>
          </a:p>
          <a:p>
            <a:pPr>
              <a:lnSpc>
                <a:spcPct val="100000"/>
              </a:lnSpc>
              <a:spcBef>
                <a:spcPts val="600"/>
              </a:spcBef>
            </a:pPr>
            <a:r>
              <a:rPr lang="en-US" sz="1050">
                <a:solidFill>
                  <a:srgbClr val="002D62"/>
                </a:solidFill>
                <a:latin typeface="Merriweather Sans Light" pitchFamily="2" charset="0"/>
                <a:ea typeface="+mn-ea"/>
                <a:cs typeface="+mn-cs"/>
                <a:sym typeface="Arial"/>
              </a:rPr>
              <a:t>See Ease for plan summary.</a:t>
            </a:r>
          </a:p>
          <a:p>
            <a:pPr>
              <a:lnSpc>
                <a:spcPct val="100000"/>
              </a:lnSpc>
              <a:spcBef>
                <a:spcPts val="600"/>
              </a:spcBef>
            </a:pPr>
            <a:endParaRPr lang="en-US" sz="1050">
              <a:solidFill>
                <a:srgbClr val="002D62"/>
              </a:solidFill>
              <a:latin typeface="Merriweather Sans Light" pitchFamily="2" charset="0"/>
            </a:endParaRPr>
          </a:p>
        </p:txBody>
      </p:sp>
      <p:sp>
        <p:nvSpPr>
          <p:cNvPr id="8" name="TextBox 7">
            <a:extLst>
              <a:ext uri="{FF2B5EF4-FFF2-40B4-BE49-F238E27FC236}">
                <a16:creationId xmlns:a16="http://schemas.microsoft.com/office/drawing/2014/main" id="{192FD14C-7840-4BAA-9B41-7129F69E400D}"/>
              </a:ext>
            </a:extLst>
          </p:cNvPr>
          <p:cNvSpPr txBox="1"/>
          <p:nvPr/>
        </p:nvSpPr>
        <p:spPr>
          <a:xfrm>
            <a:off x="838199" y="6947094"/>
            <a:ext cx="5951255" cy="161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1381760" rtl="0" fontAlgn="auto" latinLnBrk="0" hangingPunct="0">
              <a:lnSpc>
                <a:spcPct val="100000"/>
              </a:lnSpc>
              <a:spcBef>
                <a:spcPts val="0"/>
              </a:spcBef>
              <a:spcAft>
                <a:spcPts val="0"/>
              </a:spcAft>
              <a:buClrTx/>
              <a:buSzTx/>
              <a:buFontTx/>
              <a:buNone/>
              <a:tabLst/>
            </a:pPr>
            <a:r>
              <a:rPr lang="en-US" sz="1050">
                <a:solidFill>
                  <a:srgbClr val="002D62"/>
                </a:solidFill>
                <a:latin typeface="Merriweather Sans Light" pitchFamily="2" charset="0"/>
                <a:ea typeface="+mn-ea"/>
                <a:cs typeface="+mn-cs"/>
                <a:sym typeface="Arial"/>
              </a:rPr>
              <a:t>Applicants over the age of 69 are not eligible to enroll in the Hospital Indemnity coverage.</a:t>
            </a:r>
            <a:endParaRPr kumimoji="0" lang="en-US" sz="1000" b="0" i="1" u="none" strike="noStrike" cap="none" spc="0" normalizeH="0" baseline="0">
              <a:ln>
                <a:noFill/>
              </a:ln>
              <a:solidFill>
                <a:srgbClr val="002060"/>
              </a:solidFill>
              <a:effectLst/>
              <a:uFillTx/>
              <a:latin typeface="+mj-lt"/>
              <a:ea typeface="Poppins ExtraBold"/>
              <a:cs typeface="Poppins ExtraBold"/>
              <a:sym typeface="Poppins ExtraBold"/>
            </a:endParaRPr>
          </a:p>
        </p:txBody>
      </p:sp>
      <p:sp>
        <p:nvSpPr>
          <p:cNvPr id="9" name="Google Shape;71;p14">
            <a:extLst>
              <a:ext uri="{FF2B5EF4-FFF2-40B4-BE49-F238E27FC236}">
                <a16:creationId xmlns:a16="http://schemas.microsoft.com/office/drawing/2014/main" id="{839CAEF5-F0FF-D423-5C45-11C2156ECB8B}"/>
              </a:ext>
            </a:extLst>
          </p:cNvPr>
          <p:cNvSpPr/>
          <p:nvPr/>
        </p:nvSpPr>
        <p:spPr>
          <a:xfrm>
            <a:off x="0" y="507999"/>
            <a:ext cx="508800" cy="91440"/>
          </a:xfrm>
          <a:prstGeom prst="rect">
            <a:avLst/>
          </a:prstGeom>
          <a:solidFill>
            <a:schemeClr val="accent4"/>
          </a:solidFill>
          <a:ln w="12700">
            <a:miter lim="400000"/>
          </a:ln>
        </p:spPr>
        <p:txBody>
          <a:bodyPr lIns="0" tIns="0" rIns="0" bIns="0" anchor="ctr"/>
          <a:lstStyle/>
          <a:p>
            <a:pPr>
              <a:spcBef>
                <a:spcPts val="0"/>
              </a:spcBef>
              <a:defRPr sz="1600">
                <a:solidFill>
                  <a:srgbClr val="E2A74A"/>
                </a:solidFill>
                <a:latin typeface="Merriweather Sans Light"/>
                <a:ea typeface="Merriweather Sans Light"/>
                <a:cs typeface="Merriweather Sans Light"/>
                <a:sym typeface="Merriweather Sans Light"/>
              </a:defRPr>
            </a:pPr>
            <a:endParaRPr/>
          </a:p>
        </p:txBody>
      </p:sp>
      <p:sp>
        <p:nvSpPr>
          <p:cNvPr id="10" name="Google Shape;88;p17">
            <a:extLst>
              <a:ext uri="{FF2B5EF4-FFF2-40B4-BE49-F238E27FC236}">
                <a16:creationId xmlns:a16="http://schemas.microsoft.com/office/drawing/2014/main" id="{2DABE0D9-E3BA-E706-BDE6-9C5B3977EB69}"/>
              </a:ext>
            </a:extLst>
          </p:cNvPr>
          <p:cNvSpPr txBox="1">
            <a:spLocks/>
          </p:cNvSpPr>
          <p:nvPr/>
        </p:nvSpPr>
        <p:spPr>
          <a:xfrm>
            <a:off x="838200" y="443478"/>
            <a:ext cx="3991495" cy="491697"/>
          </a:xfrm>
          <a:prstGeom prst="rect">
            <a:avLst/>
          </a:prstGeom>
        </p:spPr>
        <p:txBody>
          <a:bodyPr lIns="0" tIns="0" rIns="0" bIns="0" anchor="t">
            <a:normAutofit fontScale="92500"/>
          </a:bodyPr>
          <a:lstStyle>
            <a:lvl1pPr marL="0" marR="0" indent="0" algn="l" defTabSz="1381760" rtl="0" latinLnBrk="0">
              <a:lnSpc>
                <a:spcPct val="100000"/>
              </a:lnSpc>
              <a:spcBef>
                <a:spcPts val="0"/>
              </a:spcBef>
              <a:spcAft>
                <a:spcPts val="0"/>
              </a:spcAft>
              <a:buClrTx/>
              <a:buSzTx/>
              <a:buFontTx/>
              <a:buNone/>
              <a:tabLst/>
              <a:defRPr sz="2700" b="1" i="0" u="none" strike="noStrike" cap="none" spc="0" baseline="0">
                <a:solidFill>
                  <a:srgbClr val="0F2044"/>
                </a:solidFill>
                <a:uFillTx/>
                <a:latin typeface="Merriweather Bold"/>
                <a:ea typeface="Merriweather Bold"/>
                <a:cs typeface="Merriweather Bold"/>
                <a:sym typeface="Merriweather Bold"/>
              </a:defRPr>
            </a:lvl1pPr>
            <a:lvl2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2pPr>
            <a:lvl3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3pPr>
            <a:lvl4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4pPr>
            <a:lvl5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5pPr>
            <a:lvl6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6pPr>
            <a:lvl7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7pPr>
            <a:lvl8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8pPr>
            <a:lvl9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9pPr>
          </a:lstStyle>
          <a:p>
            <a:pPr hangingPunct="1"/>
            <a:r>
              <a:rPr lang="en-US"/>
              <a:t>Hospital Indemnity Plan</a:t>
            </a:r>
          </a:p>
        </p:txBody>
      </p:sp>
      <p:sp>
        <p:nvSpPr>
          <p:cNvPr id="11" name="Google Shape;88;p17">
            <a:extLst>
              <a:ext uri="{FF2B5EF4-FFF2-40B4-BE49-F238E27FC236}">
                <a16:creationId xmlns:a16="http://schemas.microsoft.com/office/drawing/2014/main" id="{174F2ED0-81E3-46CE-A5B7-9DF04C02CF9A}"/>
              </a:ext>
            </a:extLst>
          </p:cNvPr>
          <p:cNvSpPr txBox="1"/>
          <p:nvPr/>
        </p:nvSpPr>
        <p:spPr>
          <a:xfrm>
            <a:off x="840879" y="847113"/>
            <a:ext cx="4318216" cy="2921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lnSpc>
                <a:spcPct val="100000"/>
              </a:lnSpc>
              <a:spcBef>
                <a:spcPts val="0"/>
              </a:spcBef>
              <a:defRPr sz="1800">
                <a:solidFill>
                  <a:srgbClr val="6F798F"/>
                </a:solidFill>
                <a:latin typeface="Merriweather Bold"/>
                <a:ea typeface="Merriweather Bold"/>
                <a:cs typeface="Merriweather Bold"/>
                <a:sym typeface="Merriweather Bold"/>
              </a:defRPr>
            </a:lvl1pPr>
          </a:lstStyle>
          <a:p>
            <a:r>
              <a:t>Summary of Coverage</a:t>
            </a:r>
          </a:p>
        </p:txBody>
      </p:sp>
      <p:sp>
        <p:nvSpPr>
          <p:cNvPr id="12" name="Google Shape;66;p14">
            <a:extLst>
              <a:ext uri="{FF2B5EF4-FFF2-40B4-BE49-F238E27FC236}">
                <a16:creationId xmlns:a16="http://schemas.microsoft.com/office/drawing/2014/main" id="{78459ABE-6DE5-A0D1-BAC4-2F1E8A02E0F1}"/>
              </a:ext>
            </a:extLst>
          </p:cNvPr>
          <p:cNvSpPr txBox="1"/>
          <p:nvPr/>
        </p:nvSpPr>
        <p:spPr>
          <a:xfrm>
            <a:off x="838199" y="7359873"/>
            <a:ext cx="4623261" cy="1495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900">
                <a:solidFill>
                  <a:srgbClr val="0F2044"/>
                </a:solidFill>
                <a:latin typeface="Merriweather Sans Light"/>
                <a:ea typeface="Merriweather Sans Light"/>
                <a:cs typeface="Merriweather Sans Light"/>
                <a:sym typeface="Merriweather Sans Light"/>
              </a:defRPr>
            </a:lvl1pPr>
          </a:lstStyle>
          <a:p>
            <a:r>
              <a:t>Icario  Benefits Guide</a:t>
            </a:r>
          </a:p>
        </p:txBody>
      </p:sp>
      <p:sp>
        <p:nvSpPr>
          <p:cNvPr id="13" name="Google Shape;66;p14">
            <a:extLst>
              <a:ext uri="{FF2B5EF4-FFF2-40B4-BE49-F238E27FC236}">
                <a16:creationId xmlns:a16="http://schemas.microsoft.com/office/drawing/2014/main" id="{F5D4004E-D661-90DC-4850-F95E78622B31}"/>
              </a:ext>
            </a:extLst>
          </p:cNvPr>
          <p:cNvSpPr txBox="1"/>
          <p:nvPr/>
        </p:nvSpPr>
        <p:spPr>
          <a:xfrm>
            <a:off x="838199" y="7539934"/>
            <a:ext cx="8801101" cy="2058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600">
                <a:solidFill>
                  <a:srgbClr val="4D4D4D"/>
                </a:solidFill>
                <a:latin typeface="+mn-lt"/>
                <a:ea typeface="+mn-ea"/>
                <a:cs typeface="+mn-cs"/>
                <a:sym typeface="Arial"/>
              </a:defRPr>
            </a:lvl1pPr>
          </a:lstStyle>
          <a:p>
            <a:pPr algn="ctr"/>
            <a:r>
              <a:rPr>
                <a:latin typeface="Merriweather Sans Light" pitchFamily="2" charset="77"/>
              </a:rPr>
              <a:t>This Guide is only a summary provided for your information. If there is a discrepancy between this Guide and the contract/certificates used for clarification of coverage/rates; the contract/certificates are deemed correct. Icario  reserves the right to changed, amend, terminate or otherwise alter any benefit described in this Guide at any time.</a:t>
            </a:r>
          </a:p>
        </p:txBody>
      </p:sp>
      <p:graphicFrame>
        <p:nvGraphicFramePr>
          <p:cNvPr id="2" name="New Table">
            <a:extLst>
              <a:ext uri="{FF2B5EF4-FFF2-40B4-BE49-F238E27FC236}">
                <a16:creationId xmlns:a16="http://schemas.microsoft.com/office/drawing/2014/main" id="{61F3D200-9A63-ED80-6715-7E5B44213EB6}"/>
              </a:ext>
            </a:extLst>
          </p:cNvPr>
          <p:cNvGraphicFramePr/>
          <p:nvPr>
            <p:extLst>
              <p:ext uri="{D42A27DB-BD31-4B8C-83A1-F6EECF244321}">
                <p14:modId xmlns:p14="http://schemas.microsoft.com/office/powerpoint/2010/main" val="3511275131"/>
              </p:ext>
            </p:extLst>
          </p:nvPr>
        </p:nvGraphicFramePr>
        <p:xfrm>
          <a:off x="838199" y="5478818"/>
          <a:ext cx="5686212" cy="1360185"/>
        </p:xfrm>
        <a:graphic>
          <a:graphicData uri="http://schemas.openxmlformats.org/drawingml/2006/table">
            <a:tbl>
              <a:tblPr bandRow="1">
                <a:tableStyleId>{4C3C2611-4C71-4FC5-86AE-919BDF0F9419}</a:tableStyleId>
              </a:tblPr>
              <a:tblGrid>
                <a:gridCol w="2342586">
                  <a:extLst>
                    <a:ext uri="{9D8B030D-6E8A-4147-A177-3AD203B41FA5}">
                      <a16:colId xmlns:a16="http://schemas.microsoft.com/office/drawing/2014/main" val="20000"/>
                    </a:ext>
                  </a:extLst>
                </a:gridCol>
                <a:gridCol w="3343626">
                  <a:extLst>
                    <a:ext uri="{9D8B030D-6E8A-4147-A177-3AD203B41FA5}">
                      <a16:colId xmlns:a16="http://schemas.microsoft.com/office/drawing/2014/main" val="20001"/>
                    </a:ext>
                  </a:extLst>
                </a:gridCol>
              </a:tblGrid>
              <a:tr h="338645">
                <a:tc>
                  <a:txBody>
                    <a:bodyPr/>
                    <a:lstStyle/>
                    <a:p>
                      <a:pPr marL="0" marR="0" indent="0" algn="l" defTabSz="1381760" rtl="0" latinLnBrk="0">
                        <a:lnSpc>
                          <a:spcPct val="115000"/>
                        </a:lnSpc>
                        <a:spcBef>
                          <a:spcPts val="1700"/>
                        </a:spcBef>
                        <a:spcAft>
                          <a:spcPts val="0"/>
                        </a:spcAft>
                        <a:buClrTx/>
                        <a:buSzTx/>
                        <a:buFontTx/>
                        <a:buNone/>
                        <a:tabLst/>
                        <a:defRPr sz="1800" b="0">
                          <a:solidFill>
                            <a:srgbClr val="000000"/>
                          </a:solidFill>
                        </a:defRPr>
                      </a:pPr>
                      <a:r>
                        <a:rPr lang="en-US" sz="1050" b="0" i="0" u="none" strike="noStrike" cap="none" spc="0" baseline="0">
                          <a:solidFill>
                            <a:srgbClr val="FFFFFF"/>
                          </a:solidFill>
                          <a:uFillTx/>
                          <a:latin typeface="Merriweather Sans Light" pitchFamily="2" charset="77"/>
                          <a:ea typeface="+mn-ea"/>
                          <a:cs typeface="+mn-cs"/>
                          <a:sym typeface="Arial"/>
                        </a:rPr>
                        <a:t>Enrollment Tier</a:t>
                      </a:r>
                      <a:endParaRPr sz="1050" b="0" i="0" u="none" strike="noStrike" cap="none" spc="0" baseline="0">
                        <a:solidFill>
                          <a:srgbClr val="FFFFFF"/>
                        </a:solidFill>
                        <a:uFillTx/>
                        <a:latin typeface="Merriweather Sans Light" pitchFamily="2" charset="77"/>
                        <a:ea typeface="+mn-ea"/>
                        <a:cs typeface="+mn-cs"/>
                        <a:sym typeface="Arial"/>
                      </a:endParaRPr>
                    </a:p>
                  </a:txBody>
                  <a:tcPr marL="13716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F5F97"/>
                    </a:solidFill>
                  </a:tcPr>
                </a:tc>
                <a:tc>
                  <a:txBody>
                    <a:bodyPr/>
                    <a:lstStyle/>
                    <a:p>
                      <a:pPr marL="0" marR="0" indent="0" algn="ctr" defTabSz="1381760" rtl="0" latinLnBrk="0">
                        <a:lnSpc>
                          <a:spcPct val="115000"/>
                        </a:lnSpc>
                        <a:spcBef>
                          <a:spcPts val="1700"/>
                        </a:spcBef>
                        <a:spcAft>
                          <a:spcPts val="0"/>
                        </a:spcAft>
                        <a:buClrTx/>
                        <a:buSzTx/>
                        <a:buFontTx/>
                        <a:buNone/>
                        <a:tabLst/>
                        <a:defRPr sz="1800" b="0">
                          <a:solidFill>
                            <a:srgbClr val="000000"/>
                          </a:solidFill>
                        </a:defRPr>
                      </a:pPr>
                      <a:r>
                        <a:rPr lang="en-US" sz="1050" b="0" i="0" u="none" strike="noStrike" cap="none" spc="0" baseline="0">
                          <a:solidFill>
                            <a:srgbClr val="FFFFFF"/>
                          </a:solidFill>
                          <a:uFillTx/>
                          <a:latin typeface="Merriweather Sans Light" pitchFamily="2" charset="77"/>
                          <a:ea typeface="+mn-ea"/>
                          <a:cs typeface="+mn-cs"/>
                          <a:sym typeface="Arial"/>
                        </a:rPr>
                        <a:t>Your cost per pay period</a:t>
                      </a:r>
                      <a:endParaRPr sz="1050" b="0" i="0" u="none" strike="noStrike" cap="none" spc="0" baseline="0">
                        <a:solidFill>
                          <a:srgbClr val="FFFFFF"/>
                        </a:solidFill>
                        <a:uFillTx/>
                        <a:latin typeface="Merriweather Sans Light" pitchFamily="2" charset="77"/>
                        <a:ea typeface="+mn-ea"/>
                        <a:cs typeface="+mn-cs"/>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F5F97"/>
                    </a:solidFill>
                  </a:tcPr>
                </a:tc>
                <a:extLst>
                  <a:ext uri="{0D108BD9-81ED-4DB2-BD59-A6C34878D82A}">
                    <a16:rowId xmlns:a16="http://schemas.microsoft.com/office/drawing/2014/main" val="2118943639"/>
                  </a:ext>
                </a:extLst>
              </a:tr>
              <a:tr h="255385">
                <a:tc>
                  <a:txBody>
                    <a:bodyPr/>
                    <a:lstStyle/>
                    <a:p>
                      <a:pPr algn="l">
                        <a:defRPr sz="1200">
                          <a:solidFill>
                            <a:srgbClr val="000000"/>
                          </a:solidFill>
                          <a:latin typeface="+mn-lt"/>
                          <a:ea typeface="+mn-ea"/>
                          <a:cs typeface="+mn-cs"/>
                          <a:sym typeface="Arial"/>
                        </a:defRPr>
                      </a:pPr>
                      <a:r>
                        <a:rPr lang="en-US" sz="1050" b="0" i="0">
                          <a:solidFill>
                            <a:srgbClr val="0F2044"/>
                          </a:solidFill>
                          <a:latin typeface="Merriweather Sans Light" pitchFamily="2" charset="77"/>
                        </a:rPr>
                        <a:t>Employee</a:t>
                      </a:r>
                      <a:endParaRPr sz="1050" b="0" i="0">
                        <a:solidFill>
                          <a:srgbClr val="0F2044"/>
                        </a:solidFill>
                        <a:latin typeface="Merriweather Sans Light" pitchFamily="2" charset="77"/>
                      </a:endParaRPr>
                    </a:p>
                  </a:txBody>
                  <a:tcPr marL="13716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algn="ctr">
                        <a:defRPr sz="1800" b="0">
                          <a:solidFill>
                            <a:srgbClr val="000000"/>
                          </a:solidFill>
                        </a:defRPr>
                      </a:pPr>
                      <a:r>
                        <a:rPr lang="en-US" sz="1050" b="0" i="0">
                          <a:solidFill>
                            <a:srgbClr val="0F2044"/>
                          </a:solidFill>
                          <a:latin typeface="Merriweather Sans Light" pitchFamily="2" charset="77"/>
                          <a:ea typeface="+mn-ea"/>
                          <a:cs typeface="+mn-cs"/>
                          <a:sym typeface="Arial"/>
                        </a:rPr>
                        <a:t> $5.87</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5385">
                <a:tc>
                  <a:txBody>
                    <a:bodyPr/>
                    <a:lstStyle/>
                    <a:p>
                      <a:pPr algn="l">
                        <a:defRPr sz="1200">
                          <a:solidFill>
                            <a:srgbClr val="000000"/>
                          </a:solidFill>
                          <a:latin typeface="+mn-lt"/>
                          <a:ea typeface="+mn-ea"/>
                          <a:cs typeface="+mn-cs"/>
                          <a:sym typeface="Arial"/>
                        </a:defRPr>
                      </a:pPr>
                      <a:r>
                        <a:rPr lang="en-US" sz="1050" b="0" i="0">
                          <a:solidFill>
                            <a:srgbClr val="0F2044"/>
                          </a:solidFill>
                          <a:latin typeface="Merriweather Sans Light" pitchFamily="2" charset="77"/>
                        </a:rPr>
                        <a:t>Employee + Spouse</a:t>
                      </a:r>
                      <a:endParaRPr sz="1050" b="0" i="0">
                        <a:solidFill>
                          <a:srgbClr val="0F2044"/>
                        </a:solidFill>
                        <a:latin typeface="Merriweather Sans Light" pitchFamily="2" charset="77"/>
                      </a:endParaRPr>
                    </a:p>
                  </a:txBody>
                  <a:tcPr marL="13716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marR="0" lvl="0" indent="0" algn="ctr" defTabSz="1381760" rtl="0" eaLnBrk="1" fontAlgn="auto" latinLnBrk="0" hangingPunct="1">
                        <a:lnSpc>
                          <a:spcPct val="115000"/>
                        </a:lnSpc>
                        <a:spcBef>
                          <a:spcPts val="1700"/>
                        </a:spcBef>
                        <a:spcAft>
                          <a:spcPts val="0"/>
                        </a:spcAft>
                        <a:buClrTx/>
                        <a:buSzTx/>
                        <a:buFontTx/>
                        <a:buNone/>
                        <a:tabLst/>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 $11.90</a:t>
                      </a: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5747648"/>
                  </a:ext>
                </a:extLst>
              </a:tr>
              <a:tr h="255385">
                <a:tc>
                  <a:txBody>
                    <a:bodyPr/>
                    <a:lstStyle/>
                    <a:p>
                      <a:pPr algn="l">
                        <a:defRPr sz="120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Employee + Child(ren)</a:t>
                      </a:r>
                    </a:p>
                  </a:txBody>
                  <a:tcPr marL="13716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marR="0" lvl="0" indent="0" algn="ctr" defTabSz="1381760" rtl="0" eaLnBrk="1" fontAlgn="auto" latinLnBrk="0" hangingPunct="1">
                        <a:lnSpc>
                          <a:spcPct val="115000"/>
                        </a:lnSpc>
                        <a:spcBef>
                          <a:spcPts val="1700"/>
                        </a:spcBef>
                        <a:spcAft>
                          <a:spcPts val="0"/>
                        </a:spcAft>
                        <a:buClrTx/>
                        <a:buSzTx/>
                        <a:buFontTx/>
                        <a:buNone/>
                        <a:tabLst/>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 $9.94</a:t>
                      </a: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2770273"/>
                  </a:ext>
                </a:extLst>
              </a:tr>
              <a:tr h="255385">
                <a:tc>
                  <a:txBody>
                    <a:bodyPr/>
                    <a:lstStyle/>
                    <a:p>
                      <a:pPr algn="l">
                        <a:defRPr sz="120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Family</a:t>
                      </a:r>
                    </a:p>
                  </a:txBody>
                  <a:tcPr marL="13716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1440" marR="0" lvl="0" indent="0" algn="ctr" defTabSz="1381760" rtl="0" eaLnBrk="1" fontAlgn="auto" latinLnBrk="0" hangingPunct="1">
                        <a:lnSpc>
                          <a:spcPct val="115000"/>
                        </a:lnSpc>
                        <a:spcBef>
                          <a:spcPts val="1700"/>
                        </a:spcBef>
                        <a:spcAft>
                          <a:spcPts val="0"/>
                        </a:spcAft>
                        <a:buClrTx/>
                        <a:buSzTx/>
                        <a:buFontTx/>
                        <a:buNone/>
                        <a:tabLst/>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$15.97</a:t>
                      </a:r>
                    </a:p>
                  </a:txBody>
                  <a:tcPr marL="0"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6943467"/>
                  </a:ext>
                </a:extLst>
              </a:tr>
            </a:tbl>
          </a:graphicData>
        </a:graphic>
      </p:graphicFrame>
    </p:spTree>
    <p:extLst>
      <p:ext uri="{BB962C8B-B14F-4D97-AF65-F5344CB8AC3E}">
        <p14:creationId xmlns:p14="http://schemas.microsoft.com/office/powerpoint/2010/main" val="6433288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74;p14">
            <a:extLst>
              <a:ext uri="{FF2B5EF4-FFF2-40B4-BE49-F238E27FC236}">
                <a16:creationId xmlns:a16="http://schemas.microsoft.com/office/drawing/2014/main" id="{24825D45-E86A-3E41-BC92-ABE712FA2C41}"/>
              </a:ext>
            </a:extLst>
          </p:cNvPr>
          <p:cNvSpPr/>
          <p:nvPr/>
        </p:nvSpPr>
        <p:spPr>
          <a:xfrm>
            <a:off x="838200" y="2484033"/>
            <a:ext cx="4191000" cy="2330528"/>
          </a:xfrm>
          <a:prstGeom prst="roundRect">
            <a:avLst>
              <a:gd name="adj" fmla="val 3527"/>
            </a:avLst>
          </a:prstGeom>
          <a:solidFill>
            <a:srgbClr val="F3F4F6"/>
          </a:solidFill>
          <a:ln w="12700">
            <a:miter lim="400000"/>
          </a:ln>
        </p:spPr>
        <p:txBody>
          <a:bodyPr lIns="0" tIns="0" rIns="0" bIns="0" anchor="ctr"/>
          <a:lstStyle/>
          <a:p>
            <a:pPr>
              <a:spcBef>
                <a:spcPts val="0"/>
              </a:spcBef>
              <a:defRPr>
                <a:solidFill>
                  <a:srgbClr val="999999"/>
                </a:solidFill>
                <a:latin typeface="Merriweather Sans Light"/>
                <a:ea typeface="Merriweather Sans Light"/>
                <a:cs typeface="Merriweather Sans Light"/>
                <a:sym typeface="Merriweather Sans Light"/>
              </a:defRPr>
            </a:pPr>
            <a:endParaRPr/>
          </a:p>
        </p:txBody>
      </p:sp>
      <p:sp>
        <p:nvSpPr>
          <p:cNvPr id="89" name="Google Shape;98;p18"/>
          <p:cNvSpPr txBox="1">
            <a:spLocks noGrp="1"/>
          </p:cNvSpPr>
          <p:nvPr>
            <p:ph type="title" idx="4294967295"/>
          </p:nvPr>
        </p:nvSpPr>
        <p:spPr>
          <a:xfrm>
            <a:off x="846427" y="791412"/>
            <a:ext cx="8448675" cy="647700"/>
          </a:xfrm>
          <a:prstGeom prst="rect">
            <a:avLst/>
          </a:prstGeom>
        </p:spPr>
        <p:txBody>
          <a:bodyPr lIns="0" tIns="0" rIns="0" bIns="0" anchor="t">
            <a:noAutofit/>
          </a:bodyPr>
          <a:lstStyle>
            <a:lvl1pPr>
              <a:defRPr sz="2700">
                <a:solidFill>
                  <a:srgbClr val="0F2044"/>
                </a:solidFill>
                <a:latin typeface="Merriweather Bold"/>
                <a:ea typeface="Merriweather Bold"/>
                <a:cs typeface="Merriweather Bold"/>
                <a:sym typeface="Merriweather Bold"/>
              </a:defRPr>
            </a:lvl1pPr>
          </a:lstStyle>
          <a:p>
            <a:r>
              <a:rPr sz="3800"/>
              <a:t>Open Enrollment</a:t>
            </a:r>
          </a:p>
        </p:txBody>
      </p:sp>
      <p:sp>
        <p:nvSpPr>
          <p:cNvPr id="93" name="Google Shape;81;p16"/>
          <p:cNvSpPr txBox="1"/>
          <p:nvPr/>
        </p:nvSpPr>
        <p:spPr>
          <a:xfrm>
            <a:off x="838199" y="1766087"/>
            <a:ext cx="8624299" cy="37747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indent="6095">
              <a:defRPr sz="1300">
                <a:solidFill>
                  <a:srgbClr val="2A2A2A"/>
                </a:solidFill>
                <a:latin typeface="+mn-lt"/>
                <a:ea typeface="+mn-ea"/>
                <a:cs typeface="+mn-cs"/>
                <a:sym typeface="Arial"/>
              </a:defRPr>
            </a:lvl1pPr>
          </a:lstStyle>
          <a:p>
            <a:r>
              <a:rPr sz="1100" dirty="0">
                <a:solidFill>
                  <a:srgbClr val="0F2044"/>
                </a:solidFill>
                <a:latin typeface="Merriweather Sans Light" pitchFamily="2" charset="77"/>
              </a:rPr>
              <a:t>There is </a:t>
            </a:r>
            <a:r>
              <a:rPr lang="en-US" sz="1100" dirty="0">
                <a:solidFill>
                  <a:srgbClr val="0F2044"/>
                </a:solidFill>
                <a:latin typeface="Merriweather Sans Light" pitchFamily="2" charset="77"/>
              </a:rPr>
              <a:t>a </a:t>
            </a:r>
            <a:r>
              <a:rPr sz="1100" dirty="0">
                <a:solidFill>
                  <a:srgbClr val="0F2044"/>
                </a:solidFill>
                <a:latin typeface="Merriweather Sans Light" pitchFamily="2" charset="77"/>
              </a:rPr>
              <a:t>specific window of time each year where you must complete your benefit elections. For the </a:t>
            </a:r>
            <a:r>
              <a:rPr lang="en-US" sz="1100" dirty="0">
                <a:solidFill>
                  <a:srgbClr val="0F2044"/>
                </a:solidFill>
                <a:latin typeface="Merriweather Sans Light" pitchFamily="2" charset="77"/>
              </a:rPr>
              <a:t>2026</a:t>
            </a:r>
            <a:r>
              <a:rPr sz="1100" dirty="0">
                <a:solidFill>
                  <a:srgbClr val="0F2044"/>
                </a:solidFill>
                <a:latin typeface="Merriweather Sans Light" pitchFamily="2" charset="77"/>
              </a:rPr>
              <a:t> plan year, the Open Enrollment period for Icario  is  </a:t>
            </a:r>
            <a:r>
              <a:rPr lang="en-US" sz="1100" dirty="0">
                <a:solidFill>
                  <a:srgbClr val="0F2044"/>
                </a:solidFill>
                <a:latin typeface="Merriweather Sans Light" pitchFamily="2" charset="77"/>
              </a:rPr>
              <a:t>November 3</a:t>
            </a:r>
            <a:r>
              <a:rPr lang="en-US" sz="1100" baseline="30000" dirty="0">
                <a:solidFill>
                  <a:srgbClr val="0F2044"/>
                </a:solidFill>
                <a:latin typeface="Merriweather Sans Light" pitchFamily="2" charset="77"/>
              </a:rPr>
              <a:t>rd</a:t>
            </a:r>
            <a:r>
              <a:rPr lang="en-US" sz="1100" dirty="0">
                <a:solidFill>
                  <a:srgbClr val="0F2044"/>
                </a:solidFill>
                <a:latin typeface="Merriweather Sans Light" pitchFamily="2" charset="77"/>
              </a:rPr>
              <a:t> through November 7</a:t>
            </a:r>
            <a:r>
              <a:rPr lang="en-US" sz="1100" baseline="30000" dirty="0">
                <a:solidFill>
                  <a:srgbClr val="0F2044"/>
                </a:solidFill>
                <a:latin typeface="Merriweather Sans Light" pitchFamily="2" charset="77"/>
              </a:rPr>
              <a:t>th</a:t>
            </a:r>
            <a:r>
              <a:rPr lang="en-US" sz="1100" dirty="0">
                <a:solidFill>
                  <a:srgbClr val="0F2044"/>
                </a:solidFill>
                <a:latin typeface="Merriweather Sans Light" pitchFamily="2" charset="77"/>
              </a:rPr>
              <a:t>. </a:t>
            </a:r>
            <a:endParaRPr sz="1100" dirty="0">
              <a:solidFill>
                <a:srgbClr val="0F2044"/>
              </a:solidFill>
              <a:latin typeface="Merriweather Sans Light" pitchFamily="2" charset="77"/>
            </a:endParaRPr>
          </a:p>
        </p:txBody>
      </p:sp>
      <p:sp>
        <p:nvSpPr>
          <p:cNvPr id="94" name="Google Shape;100;p18"/>
          <p:cNvSpPr txBox="1"/>
          <p:nvPr/>
        </p:nvSpPr>
        <p:spPr>
          <a:xfrm>
            <a:off x="1663081" y="3873033"/>
            <a:ext cx="4290044" cy="110799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indent="12700" algn="ctr">
              <a:lnSpc>
                <a:spcPct val="100000"/>
              </a:lnSpc>
              <a:spcBef>
                <a:spcPts val="0"/>
              </a:spcBef>
              <a:defRPr sz="2400">
                <a:solidFill>
                  <a:srgbClr val="0F2044"/>
                </a:solidFill>
                <a:latin typeface="Merriweather Bold"/>
                <a:ea typeface="Merriweather Bold"/>
                <a:cs typeface="Merriweather Bold"/>
                <a:sym typeface="Merriweather Bold"/>
              </a:defRPr>
            </a:lvl1pPr>
          </a:lstStyle>
          <a:p>
            <a:pPr algn="l"/>
            <a:r>
              <a:rPr lang="en-US" dirty="0">
                <a:solidFill>
                  <a:srgbClr val="315F97"/>
                </a:solidFill>
              </a:rPr>
              <a:t>November 3</a:t>
            </a:r>
            <a:r>
              <a:rPr lang="en-US" baseline="30000" dirty="0">
                <a:solidFill>
                  <a:srgbClr val="315F97"/>
                </a:solidFill>
              </a:rPr>
              <a:t>rd</a:t>
            </a:r>
            <a:r>
              <a:rPr lang="en-US" dirty="0">
                <a:solidFill>
                  <a:srgbClr val="315F97"/>
                </a:solidFill>
              </a:rPr>
              <a:t> – </a:t>
            </a:r>
          </a:p>
          <a:p>
            <a:pPr algn="l"/>
            <a:r>
              <a:rPr lang="en-US">
                <a:solidFill>
                  <a:srgbClr val="315F97"/>
                </a:solidFill>
              </a:rPr>
              <a:t>November 7th</a:t>
            </a:r>
            <a:endParaRPr lang="en-US" dirty="0">
              <a:solidFill>
                <a:srgbClr val="315F97"/>
              </a:solidFill>
            </a:endParaRPr>
          </a:p>
          <a:p>
            <a:pPr algn="l"/>
            <a:endParaRPr lang="en-US" dirty="0">
              <a:solidFill>
                <a:srgbClr val="315F97"/>
              </a:solidFill>
            </a:endParaRPr>
          </a:p>
        </p:txBody>
      </p:sp>
      <p:sp>
        <p:nvSpPr>
          <p:cNvPr id="96" name="Google Shape;81;p16"/>
          <p:cNvSpPr txBox="1"/>
          <p:nvPr/>
        </p:nvSpPr>
        <p:spPr>
          <a:xfrm>
            <a:off x="90320" y="95252"/>
            <a:ext cx="4239063" cy="1651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lnSpc>
                <a:spcPct val="110000"/>
              </a:lnSpc>
              <a:spcBef>
                <a:spcPts val="900"/>
              </a:spcBef>
              <a:defRPr sz="900">
                <a:solidFill>
                  <a:srgbClr val="333333"/>
                </a:solidFill>
                <a:latin typeface="Merriweather Sans Light"/>
                <a:ea typeface="Merriweather Sans Light"/>
                <a:cs typeface="Merriweather Sans Light"/>
                <a:sym typeface="Merriweather Sans Light"/>
              </a:defRPr>
            </a:lvl1pPr>
          </a:lstStyle>
          <a:p>
            <a:endParaRPr/>
          </a:p>
        </p:txBody>
      </p:sp>
      <p:sp>
        <p:nvSpPr>
          <p:cNvPr id="97" name="Google Shape;71;p14"/>
          <p:cNvSpPr/>
          <p:nvPr/>
        </p:nvSpPr>
        <p:spPr>
          <a:xfrm>
            <a:off x="0" y="504091"/>
            <a:ext cx="508800" cy="91440"/>
          </a:xfrm>
          <a:prstGeom prst="rect">
            <a:avLst/>
          </a:prstGeom>
          <a:solidFill>
            <a:schemeClr val="accent4"/>
          </a:solidFill>
          <a:ln w="12700">
            <a:miter lim="400000"/>
          </a:ln>
        </p:spPr>
        <p:txBody>
          <a:bodyPr lIns="0" tIns="0" rIns="0" bIns="0" anchor="ctr"/>
          <a:lstStyle/>
          <a:p>
            <a:pPr>
              <a:spcBef>
                <a:spcPts val="0"/>
              </a:spcBef>
              <a:defRPr sz="1600">
                <a:solidFill>
                  <a:srgbClr val="E2A74A"/>
                </a:solidFill>
                <a:latin typeface="Merriweather Sans Light"/>
                <a:ea typeface="Merriweather Sans Light"/>
                <a:cs typeface="Merriweather Sans Light"/>
                <a:sym typeface="Merriweather Sans Light"/>
              </a:defRPr>
            </a:pPr>
            <a:endParaRPr/>
          </a:p>
        </p:txBody>
      </p:sp>
      <p:sp>
        <p:nvSpPr>
          <p:cNvPr id="14" name="Google Shape;174;p20">
            <a:extLst>
              <a:ext uri="{FF2B5EF4-FFF2-40B4-BE49-F238E27FC236}">
                <a16:creationId xmlns:a16="http://schemas.microsoft.com/office/drawing/2014/main" id="{68933613-52E5-DC41-BF77-33ED10B2BE79}"/>
              </a:ext>
            </a:extLst>
          </p:cNvPr>
          <p:cNvSpPr txBox="1"/>
          <p:nvPr/>
        </p:nvSpPr>
        <p:spPr>
          <a:xfrm>
            <a:off x="1053983" y="3453539"/>
            <a:ext cx="3275400" cy="452894"/>
          </a:xfrm>
          <a:prstGeom prst="rect">
            <a:avLst/>
          </a:prstGeom>
          <a:noFill/>
          <a:ln>
            <a:noFill/>
          </a:ln>
        </p:spPr>
        <p:txBody>
          <a:bodyPr spcFirstLastPara="1" wrap="square" lIns="0" tIns="101575" rIns="101575" bIns="101575" anchor="t" anchorCtr="0">
            <a:spAutoFit/>
          </a:bodyPr>
          <a:lstStyle/>
          <a:p>
            <a:pPr marL="0" lvl="0" indent="0" algn="l" rtl="0">
              <a:spcBef>
                <a:spcPts val="0"/>
              </a:spcBef>
              <a:spcAft>
                <a:spcPts val="0"/>
              </a:spcAft>
              <a:buNone/>
            </a:pPr>
            <a:r>
              <a:rPr lang="en" sz="1400" b="1">
                <a:solidFill>
                  <a:srgbClr val="0F2044"/>
                </a:solidFill>
                <a:latin typeface="Merriweather"/>
                <a:ea typeface="Merriweather"/>
                <a:cs typeface="Merriweather"/>
                <a:sym typeface="Merriweather"/>
              </a:rPr>
              <a:t>Your Open Enrollment Dates</a:t>
            </a:r>
            <a:endParaRPr sz="1400" b="1">
              <a:solidFill>
                <a:srgbClr val="0F2044"/>
              </a:solidFill>
              <a:latin typeface="Merriweather"/>
              <a:ea typeface="Merriweather"/>
              <a:cs typeface="Merriweather"/>
              <a:sym typeface="Merriweather"/>
            </a:endParaRPr>
          </a:p>
        </p:txBody>
      </p:sp>
      <p:pic>
        <p:nvPicPr>
          <p:cNvPr id="3" name="Graphic 2">
            <a:extLst>
              <a:ext uri="{FF2B5EF4-FFF2-40B4-BE49-F238E27FC236}">
                <a16:creationId xmlns:a16="http://schemas.microsoft.com/office/drawing/2014/main" id="{AF1A03FF-DCE7-C941-B64D-28B544AECAF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7750" y="3051397"/>
            <a:ext cx="228600" cy="228600"/>
          </a:xfrm>
          <a:prstGeom prst="rect">
            <a:avLst/>
          </a:prstGeom>
        </p:spPr>
      </p:pic>
      <p:sp>
        <p:nvSpPr>
          <p:cNvPr id="4" name="TextBox 3">
            <a:extLst>
              <a:ext uri="{FF2B5EF4-FFF2-40B4-BE49-F238E27FC236}">
                <a16:creationId xmlns:a16="http://schemas.microsoft.com/office/drawing/2014/main" id="{8B6AFA9A-9AF8-1246-8EA1-CAF7D896FDC4}"/>
              </a:ext>
            </a:extLst>
          </p:cNvPr>
          <p:cNvSpPr txBox="1"/>
          <p:nvPr/>
        </p:nvSpPr>
        <p:spPr>
          <a:xfrm>
            <a:off x="5638298" y="2805516"/>
            <a:ext cx="4177840" cy="17489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ct val="150000"/>
              </a:lnSpc>
              <a:spcBef>
                <a:spcPts val="600"/>
              </a:spcBef>
            </a:pPr>
            <a:r>
              <a:rPr lang="en-US" sz="1800" b="1" dirty="0">
                <a:solidFill>
                  <a:srgbClr val="0F2044"/>
                </a:solidFill>
                <a:latin typeface="Merriweather"/>
              </a:rPr>
              <a:t>Online Enrollment</a:t>
            </a:r>
          </a:p>
          <a:p>
            <a:pPr>
              <a:spcBef>
                <a:spcPts val="0"/>
              </a:spcBef>
            </a:pPr>
            <a:endParaRPr lang="en-US" dirty="0">
              <a:solidFill>
                <a:srgbClr val="6F798F"/>
              </a:solidFill>
              <a:latin typeface="Merriweather Light" pitchFamily="2" charset="77"/>
            </a:endParaRPr>
          </a:p>
          <a:p>
            <a:pPr>
              <a:spcBef>
                <a:spcPts val="0"/>
              </a:spcBef>
            </a:pPr>
            <a:r>
              <a:rPr lang="en-US" dirty="0">
                <a:solidFill>
                  <a:srgbClr val="0F2044"/>
                </a:solidFill>
                <a:latin typeface="Merriweather Light" pitchFamily="2" charset="77"/>
              </a:rPr>
              <a:t>All benefit elections are done through an online system called Ease. Please use this link to login to Ease to make your benefits elections:</a:t>
            </a:r>
            <a:br>
              <a:rPr lang="en-US" dirty="0">
                <a:solidFill>
                  <a:srgbClr val="6F798F"/>
                </a:solidFill>
                <a:latin typeface="Merriweather Light" pitchFamily="2" charset="77"/>
              </a:rPr>
            </a:br>
            <a:endParaRPr lang="en-US" dirty="0">
              <a:solidFill>
                <a:srgbClr val="6F798F"/>
              </a:solidFill>
              <a:latin typeface="Merriweather Light" pitchFamily="2" charset="77"/>
            </a:endParaRPr>
          </a:p>
          <a:p>
            <a:pPr>
              <a:spcBef>
                <a:spcPts val="0"/>
              </a:spcBef>
            </a:pPr>
            <a:r>
              <a:rPr lang="en-US" sz="1600" dirty="0">
                <a:solidFill>
                  <a:srgbClr val="315F97"/>
                </a:solidFill>
                <a:latin typeface="Merriweather Light" pitchFamily="2" charset="77"/>
                <a:hlinkClick r:id="rId4"/>
              </a:rPr>
              <a:t>https://icario.ease.com</a:t>
            </a:r>
            <a:endParaRPr lang="en-US" sz="1600" dirty="0">
              <a:solidFill>
                <a:srgbClr val="315F97"/>
              </a:solidFill>
              <a:latin typeface="Merriweather Light" pitchFamily="2" charset="77"/>
            </a:endParaRPr>
          </a:p>
        </p:txBody>
      </p:sp>
      <p:sp>
        <p:nvSpPr>
          <p:cNvPr id="15" name="Google Shape;66;p14">
            <a:extLst>
              <a:ext uri="{FF2B5EF4-FFF2-40B4-BE49-F238E27FC236}">
                <a16:creationId xmlns:a16="http://schemas.microsoft.com/office/drawing/2014/main" id="{78F8F58D-778E-EE48-9BAF-122F1B89F95C}"/>
              </a:ext>
            </a:extLst>
          </p:cNvPr>
          <p:cNvSpPr txBox="1"/>
          <p:nvPr/>
        </p:nvSpPr>
        <p:spPr>
          <a:xfrm>
            <a:off x="838199" y="7359873"/>
            <a:ext cx="4623261" cy="14952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900">
                <a:solidFill>
                  <a:srgbClr val="0F2044"/>
                </a:solidFill>
                <a:latin typeface="Merriweather Sans Light"/>
                <a:ea typeface="Merriweather Sans Light"/>
                <a:cs typeface="Merriweather Sans Light"/>
                <a:sym typeface="Merriweather Sans Light"/>
              </a:defRPr>
            </a:lvl1pPr>
          </a:lstStyle>
          <a:p>
            <a:r>
              <a:t>Icario  Benefits Guide</a:t>
            </a:r>
          </a:p>
        </p:txBody>
      </p:sp>
      <p:sp>
        <p:nvSpPr>
          <p:cNvPr id="16" name="Google Shape;89;p17">
            <a:extLst>
              <a:ext uri="{FF2B5EF4-FFF2-40B4-BE49-F238E27FC236}">
                <a16:creationId xmlns:a16="http://schemas.microsoft.com/office/drawing/2014/main" id="{C6ADC89F-D27A-D243-85AA-85FD7F12638F}"/>
              </a:ext>
            </a:extLst>
          </p:cNvPr>
          <p:cNvSpPr txBox="1">
            <a:spLocks/>
          </p:cNvSpPr>
          <p:nvPr/>
        </p:nvSpPr>
        <p:spPr>
          <a:xfrm>
            <a:off x="9220201" y="7359873"/>
            <a:ext cx="419099" cy="14952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2</a:t>
            </a:fld>
            <a:endParaRPr lang="en-US">
              <a:latin typeface="Merriweather Sans Light" pitchFamily="2" charset="77"/>
            </a:endParaRPr>
          </a:p>
        </p:txBody>
      </p:sp>
      <p:sp>
        <p:nvSpPr>
          <p:cNvPr id="17" name="Google Shape;113;p16">
            <a:extLst>
              <a:ext uri="{FF2B5EF4-FFF2-40B4-BE49-F238E27FC236}">
                <a16:creationId xmlns:a16="http://schemas.microsoft.com/office/drawing/2014/main" id="{97DD7586-2D33-BD4D-914A-0F1E6A35FACC}"/>
              </a:ext>
            </a:extLst>
          </p:cNvPr>
          <p:cNvSpPr txBox="1"/>
          <p:nvPr/>
        </p:nvSpPr>
        <p:spPr>
          <a:xfrm>
            <a:off x="853456" y="420839"/>
            <a:ext cx="6234002" cy="2998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spcBef>
                <a:spcPts val="0"/>
              </a:spcBef>
              <a:defRPr sz="1800" i="1">
                <a:solidFill>
                  <a:schemeClr val="accent4"/>
                </a:solidFill>
                <a:latin typeface="Merriweather Regular"/>
                <a:ea typeface="Merriweather Regular"/>
                <a:cs typeface="Merriweather Regular"/>
                <a:sym typeface="Merriweather Regular"/>
              </a:defRPr>
            </a:lvl1pPr>
          </a:lstStyle>
          <a:p>
            <a:r>
              <a:rPr lang="en-US" dirty="0"/>
              <a:t>2026 </a:t>
            </a:r>
            <a:r>
              <a:rPr dirty="0"/>
              <a:t>Benefits Guide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Google Shape;88;p17"/>
          <p:cNvSpPr txBox="1">
            <a:spLocks noGrp="1"/>
          </p:cNvSpPr>
          <p:nvPr>
            <p:ph type="title" idx="4294967295"/>
          </p:nvPr>
        </p:nvSpPr>
        <p:spPr>
          <a:xfrm>
            <a:off x="838200" y="443858"/>
            <a:ext cx="2769524" cy="424814"/>
          </a:xfrm>
          <a:prstGeom prst="rect">
            <a:avLst/>
          </a:prstGeom>
        </p:spPr>
        <p:txBody>
          <a:bodyPr lIns="0" tIns="0" rIns="0" bIns="0" anchor="t">
            <a:normAutofit/>
          </a:bodyPr>
          <a:lstStyle>
            <a:lvl1pPr>
              <a:defRPr sz="2700">
                <a:solidFill>
                  <a:srgbClr val="0F2044"/>
                </a:solidFill>
                <a:latin typeface="Merriweather Bold"/>
                <a:ea typeface="Merriweather Bold"/>
                <a:cs typeface="Merriweather Bold"/>
                <a:sym typeface="Merriweather Bold"/>
              </a:defRPr>
            </a:lvl1pPr>
          </a:lstStyle>
          <a:p>
            <a:r>
              <a:rPr dirty="0"/>
              <a:t>Pet Insurance</a:t>
            </a:r>
          </a:p>
        </p:txBody>
      </p:sp>
      <p:sp>
        <p:nvSpPr>
          <p:cNvPr id="857" name="Google Shape;88;p17"/>
          <p:cNvSpPr txBox="1"/>
          <p:nvPr/>
        </p:nvSpPr>
        <p:spPr>
          <a:xfrm>
            <a:off x="846512" y="846635"/>
            <a:ext cx="4318216" cy="2921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lnSpc>
                <a:spcPct val="100000"/>
              </a:lnSpc>
              <a:spcBef>
                <a:spcPts val="0"/>
              </a:spcBef>
              <a:defRPr sz="1800">
                <a:solidFill>
                  <a:srgbClr val="6F798F"/>
                </a:solidFill>
                <a:latin typeface="Merriweather Bold"/>
                <a:ea typeface="Merriweather Bold"/>
                <a:cs typeface="Merriweather Bold"/>
                <a:sym typeface="Merriweather Bold"/>
              </a:defRPr>
            </a:lvl1pPr>
          </a:lstStyle>
          <a:p>
            <a:r>
              <a:t>Summary of Coverage</a:t>
            </a:r>
          </a:p>
        </p:txBody>
      </p:sp>
      <p:sp>
        <p:nvSpPr>
          <p:cNvPr id="858" name="Google Shape;81;p16"/>
          <p:cNvSpPr txBox="1"/>
          <p:nvPr/>
        </p:nvSpPr>
        <p:spPr>
          <a:xfrm>
            <a:off x="6802734" y="2099794"/>
            <a:ext cx="2836566" cy="138499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p>
            <a:pPr algn="ctr">
              <a:lnSpc>
                <a:spcPct val="100000"/>
              </a:lnSpc>
              <a:spcBef>
                <a:spcPts val="0"/>
              </a:spcBef>
              <a:defRPr sz="1300">
                <a:solidFill>
                  <a:srgbClr val="333333"/>
                </a:solidFill>
                <a:latin typeface="+mn-lt"/>
                <a:ea typeface="+mn-ea"/>
                <a:cs typeface="+mn-cs"/>
                <a:sym typeface="Arial"/>
              </a:defRPr>
            </a:pPr>
            <a:r>
              <a:rPr lang="en-US" sz="1600" b="1" dirty="0">
                <a:solidFill>
                  <a:srgbClr val="0F2044"/>
                </a:solidFill>
                <a:latin typeface="Merriweather Light" pitchFamily="2" charset="77"/>
              </a:rPr>
              <a:t>Pet Insurance Plan Enrollment Action</a:t>
            </a:r>
          </a:p>
          <a:p>
            <a:pPr algn="ctr">
              <a:lnSpc>
                <a:spcPct val="100000"/>
              </a:lnSpc>
              <a:spcBef>
                <a:spcPts val="0"/>
              </a:spcBef>
              <a:defRPr sz="1300">
                <a:solidFill>
                  <a:srgbClr val="333333"/>
                </a:solidFill>
                <a:latin typeface="+mn-lt"/>
                <a:ea typeface="+mn-ea"/>
                <a:cs typeface="+mn-cs"/>
                <a:sym typeface="Arial"/>
              </a:defRPr>
            </a:pPr>
            <a:r>
              <a:rPr lang="en-US" sz="1600" b="1" dirty="0">
                <a:solidFill>
                  <a:srgbClr val="0F2044"/>
                </a:solidFill>
                <a:latin typeface="Merriweather Light" pitchFamily="2" charset="77"/>
              </a:rPr>
              <a:t> </a:t>
            </a:r>
          </a:p>
          <a:p>
            <a:pPr algn="ctr">
              <a:lnSpc>
                <a:spcPct val="100000"/>
              </a:lnSpc>
              <a:spcBef>
                <a:spcPts val="0"/>
              </a:spcBef>
              <a:defRPr sz="1300">
                <a:solidFill>
                  <a:srgbClr val="333333"/>
                </a:solidFill>
                <a:latin typeface="+mn-lt"/>
                <a:ea typeface="+mn-ea"/>
                <a:cs typeface="+mn-cs"/>
                <a:sym typeface="Arial"/>
              </a:defRPr>
            </a:pPr>
            <a:r>
              <a:rPr lang="en-US" sz="1050" dirty="0">
                <a:solidFill>
                  <a:srgbClr val="0F2044"/>
                </a:solidFill>
                <a:latin typeface="Merriweather Light" pitchFamily="2" charset="77"/>
              </a:rPr>
              <a:t>To enroll in this plan contact Nationwide. </a:t>
            </a:r>
          </a:p>
          <a:p>
            <a:pPr algn="ctr">
              <a:lnSpc>
                <a:spcPct val="100000"/>
              </a:lnSpc>
              <a:spcBef>
                <a:spcPts val="0"/>
              </a:spcBef>
              <a:defRPr sz="1300">
                <a:solidFill>
                  <a:srgbClr val="333333"/>
                </a:solidFill>
                <a:latin typeface="+mn-lt"/>
                <a:ea typeface="+mn-ea"/>
                <a:cs typeface="+mn-cs"/>
                <a:sym typeface="Arial"/>
              </a:defRPr>
            </a:pPr>
            <a:r>
              <a:rPr lang="en-US" sz="1050" b="1" dirty="0">
                <a:solidFill>
                  <a:srgbClr val="0F2044"/>
                </a:solidFill>
                <a:latin typeface="Merriweather Light" pitchFamily="2" charset="77"/>
              </a:rPr>
              <a:t>(877)738-7874</a:t>
            </a:r>
          </a:p>
          <a:p>
            <a:pPr algn="ctr">
              <a:lnSpc>
                <a:spcPct val="100000"/>
              </a:lnSpc>
              <a:spcBef>
                <a:spcPts val="0"/>
              </a:spcBef>
              <a:defRPr sz="1300">
                <a:solidFill>
                  <a:srgbClr val="333333"/>
                </a:solidFill>
                <a:latin typeface="+mn-lt"/>
                <a:ea typeface="+mn-ea"/>
                <a:cs typeface="+mn-cs"/>
                <a:sym typeface="Arial"/>
              </a:defRPr>
            </a:pPr>
            <a:endParaRPr lang="en-US" sz="1050" dirty="0">
              <a:solidFill>
                <a:srgbClr val="0F2044"/>
              </a:solidFill>
              <a:latin typeface="Merriweather Light" pitchFamily="2" charset="77"/>
            </a:endParaRPr>
          </a:p>
          <a:p>
            <a:pPr algn="ctr">
              <a:lnSpc>
                <a:spcPct val="100000"/>
              </a:lnSpc>
              <a:spcBef>
                <a:spcPts val="0"/>
              </a:spcBef>
              <a:defRPr sz="1300">
                <a:solidFill>
                  <a:srgbClr val="333333"/>
                </a:solidFill>
                <a:latin typeface="+mn-lt"/>
                <a:ea typeface="+mn-ea"/>
                <a:cs typeface="+mn-cs"/>
                <a:sym typeface="Arial"/>
              </a:defRPr>
            </a:pPr>
            <a:r>
              <a:rPr lang="en-US" sz="1050" dirty="0">
                <a:solidFill>
                  <a:srgbClr val="0F2044"/>
                </a:solidFill>
                <a:latin typeface="Merriweather Light" pitchFamily="2" charset="77"/>
                <a:hlinkClick r:id="rId2"/>
              </a:rPr>
              <a:t>https://benefits.petinsurance.com/icario</a:t>
            </a:r>
            <a:endParaRPr sz="1050" dirty="0">
              <a:solidFill>
                <a:srgbClr val="0F2044"/>
              </a:solidFill>
              <a:latin typeface="Merriweather Light" pitchFamily="2" charset="77"/>
            </a:endParaRPr>
          </a:p>
        </p:txBody>
      </p:sp>
      <p:sp>
        <p:nvSpPr>
          <p:cNvPr id="859" name="Google Shape;81;p16"/>
          <p:cNvSpPr txBox="1"/>
          <p:nvPr/>
        </p:nvSpPr>
        <p:spPr>
          <a:xfrm>
            <a:off x="90320" y="95252"/>
            <a:ext cx="4239063" cy="1651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900">
                <a:solidFill>
                  <a:srgbClr val="2A2A2A"/>
                </a:solidFill>
                <a:latin typeface="Merriweather Sans Light"/>
                <a:ea typeface="Merriweather Sans Light"/>
                <a:cs typeface="Merriweather Sans Light"/>
                <a:sym typeface="Merriweather Sans Light"/>
              </a:defRPr>
            </a:lvl1pPr>
          </a:lstStyle>
          <a:p>
            <a:endParaRPr/>
          </a:p>
        </p:txBody>
      </p:sp>
      <p:sp>
        <p:nvSpPr>
          <p:cNvPr id="12" name="Google Shape;139;p18">
            <a:extLst>
              <a:ext uri="{FF2B5EF4-FFF2-40B4-BE49-F238E27FC236}">
                <a16:creationId xmlns:a16="http://schemas.microsoft.com/office/drawing/2014/main" id="{82AB3609-1CE4-1341-B2A7-4C3E5348E549}"/>
              </a:ext>
            </a:extLst>
          </p:cNvPr>
          <p:cNvSpPr/>
          <p:nvPr/>
        </p:nvSpPr>
        <p:spPr>
          <a:xfrm>
            <a:off x="768334" y="5974922"/>
            <a:ext cx="8792787" cy="1165697"/>
          </a:xfrm>
          <a:prstGeom prst="roundRect">
            <a:avLst>
              <a:gd name="adj" fmla="val 6161"/>
            </a:avLst>
          </a:prstGeom>
          <a:solidFill>
            <a:schemeClr val="lt1"/>
          </a:solidFill>
          <a:ln>
            <a:noFill/>
          </a:ln>
          <a:effectLst>
            <a:outerShdw blurRad="100013" dist="19050" dir="5400000" algn="bl" rotWithShape="0">
              <a:srgbClr val="000000">
                <a:alpha val="20000"/>
              </a:srgbClr>
            </a:outerShdw>
          </a:effectLst>
        </p:spPr>
        <p:txBody>
          <a:bodyPr spcFirstLastPara="1" wrap="square" lIns="101575" tIns="101575" rIns="101575" bIns="101575" anchor="ctr" anchorCtr="0">
            <a:noAutofit/>
          </a:bodyPr>
          <a:lstStyle/>
          <a:p>
            <a:pPr marL="0" lvl="0" indent="0" algn="l" rtl="0">
              <a:spcBef>
                <a:spcPts val="0"/>
              </a:spcBef>
              <a:spcAft>
                <a:spcPts val="0"/>
              </a:spcAft>
              <a:buNone/>
            </a:pPr>
            <a:endParaRPr/>
          </a:p>
        </p:txBody>
      </p:sp>
      <p:pic>
        <p:nvPicPr>
          <p:cNvPr id="3" name="Graphic 2">
            <a:extLst>
              <a:ext uri="{FF2B5EF4-FFF2-40B4-BE49-F238E27FC236}">
                <a16:creationId xmlns:a16="http://schemas.microsoft.com/office/drawing/2014/main" id="{B816AB44-3CA0-EB4D-89B6-6297F553055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884" y="6145066"/>
            <a:ext cx="320040" cy="320040"/>
          </a:xfrm>
          <a:prstGeom prst="rect">
            <a:avLst/>
          </a:prstGeom>
        </p:spPr>
      </p:pic>
      <p:sp>
        <p:nvSpPr>
          <p:cNvPr id="860" name="Covered Preventative Care Services"/>
          <p:cNvSpPr txBox="1"/>
          <p:nvPr/>
        </p:nvSpPr>
        <p:spPr>
          <a:xfrm>
            <a:off x="1039884" y="6655769"/>
            <a:ext cx="2226426" cy="24622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lnSpc>
                <a:spcPct val="100000"/>
              </a:lnSpc>
              <a:spcBef>
                <a:spcPts val="0"/>
              </a:spcBef>
              <a:defRPr sz="1800" cap="all">
                <a:solidFill>
                  <a:srgbClr val="1C1C1C"/>
                </a:solidFill>
                <a:latin typeface="Merriweather Bold"/>
                <a:ea typeface="Merriweather Bold"/>
                <a:cs typeface="Merriweather Bold"/>
                <a:sym typeface="Merriweather Bold"/>
              </a:defRPr>
            </a:lvl1pPr>
          </a:lstStyle>
          <a:p>
            <a:pPr>
              <a:buClr>
                <a:srgbClr val="000000"/>
              </a:buClr>
            </a:pPr>
            <a:r>
              <a:rPr sz="1600" b="1" cap="none">
                <a:solidFill>
                  <a:srgbClr val="0F2044"/>
                </a:solidFill>
                <a:latin typeface="Merriweather"/>
                <a:sym typeface="Arial"/>
              </a:rPr>
              <a:t>Why Pet Insurance?</a:t>
            </a:r>
          </a:p>
        </p:txBody>
      </p:sp>
      <p:sp>
        <p:nvSpPr>
          <p:cNvPr id="861" name="TextBox 1"/>
          <p:cNvSpPr txBox="1"/>
          <p:nvPr/>
        </p:nvSpPr>
        <p:spPr>
          <a:xfrm>
            <a:off x="4003210" y="6251106"/>
            <a:ext cx="5361870" cy="6833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lnSpc>
                <a:spcPct val="107000"/>
              </a:lnSpc>
              <a:spcBef>
                <a:spcPts val="300"/>
              </a:spcBef>
              <a:defRPr sz="1300">
                <a:solidFill>
                  <a:srgbClr val="000000"/>
                </a:solidFill>
                <a:latin typeface="+mn-lt"/>
                <a:ea typeface="+mn-ea"/>
                <a:cs typeface="+mn-cs"/>
                <a:sym typeface="Arial"/>
              </a:defRPr>
            </a:lvl1pPr>
          </a:lstStyle>
          <a:p>
            <a:r>
              <a:rPr sz="1050">
                <a:solidFill>
                  <a:srgbClr val="0F2044"/>
                </a:solidFill>
                <a:latin typeface="Merriweather Sans Light" pitchFamily="2" charset="77"/>
              </a:rPr>
              <a:t>Pet insurance helps lower veterinary expenses in several ways. Depending on the plan, it may cover vet exams, vaccinations, chronic conditions, injuries</a:t>
            </a:r>
            <a:r>
              <a:rPr lang="en-US" sz="1050">
                <a:solidFill>
                  <a:srgbClr val="0F2044"/>
                </a:solidFill>
                <a:latin typeface="Merriweather Sans Light" pitchFamily="2" charset="77"/>
              </a:rPr>
              <a:t>,</a:t>
            </a:r>
            <a:r>
              <a:rPr sz="1050">
                <a:solidFill>
                  <a:srgbClr val="0F2044"/>
                </a:solidFill>
                <a:latin typeface="Merriweather Sans Light" pitchFamily="2" charset="77"/>
              </a:rPr>
              <a:t> and flea treatments. When a pet needs emergency care, the safety net of pet insurance can save an individual from needing to choose between their wallet and their furry friend.</a:t>
            </a:r>
          </a:p>
        </p:txBody>
      </p:sp>
      <p:sp>
        <p:nvSpPr>
          <p:cNvPr id="16" name="Google Shape;66;p14">
            <a:extLst>
              <a:ext uri="{FF2B5EF4-FFF2-40B4-BE49-F238E27FC236}">
                <a16:creationId xmlns:a16="http://schemas.microsoft.com/office/drawing/2014/main" id="{81895FF4-A10F-D544-A283-F2E72D9C8899}"/>
              </a:ext>
            </a:extLst>
          </p:cNvPr>
          <p:cNvSpPr txBox="1"/>
          <p:nvPr/>
        </p:nvSpPr>
        <p:spPr>
          <a:xfrm>
            <a:off x="838199" y="7359873"/>
            <a:ext cx="4623261" cy="1495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900">
                <a:solidFill>
                  <a:srgbClr val="0F2044"/>
                </a:solidFill>
                <a:latin typeface="Merriweather Sans Light"/>
                <a:ea typeface="Merriweather Sans Light"/>
                <a:cs typeface="Merriweather Sans Light"/>
                <a:sym typeface="Merriweather Sans Light"/>
              </a:defRPr>
            </a:lvl1pPr>
          </a:lstStyle>
          <a:p>
            <a:r>
              <a:t>Icario  Benefits Guide</a:t>
            </a:r>
          </a:p>
        </p:txBody>
      </p:sp>
      <p:sp>
        <p:nvSpPr>
          <p:cNvPr id="17" name="Google Shape;89;p17">
            <a:extLst>
              <a:ext uri="{FF2B5EF4-FFF2-40B4-BE49-F238E27FC236}">
                <a16:creationId xmlns:a16="http://schemas.microsoft.com/office/drawing/2014/main" id="{B4A76509-E085-3348-8FE7-E674225B1746}"/>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20</a:t>
            </a:fld>
            <a:endParaRPr lang="en-US">
              <a:latin typeface="Merriweather Sans Light" pitchFamily="2" charset="77"/>
            </a:endParaRPr>
          </a:p>
        </p:txBody>
      </p:sp>
      <p:sp>
        <p:nvSpPr>
          <p:cNvPr id="18" name="Google Shape;71;p14">
            <a:extLst>
              <a:ext uri="{FF2B5EF4-FFF2-40B4-BE49-F238E27FC236}">
                <a16:creationId xmlns:a16="http://schemas.microsoft.com/office/drawing/2014/main" id="{7880929F-F485-204D-8A1D-8DA973E0DD96}"/>
              </a:ext>
            </a:extLst>
          </p:cNvPr>
          <p:cNvSpPr/>
          <p:nvPr/>
        </p:nvSpPr>
        <p:spPr>
          <a:xfrm>
            <a:off x="0" y="505362"/>
            <a:ext cx="508800" cy="91440"/>
          </a:xfrm>
          <a:prstGeom prst="rect">
            <a:avLst/>
          </a:prstGeom>
          <a:solidFill>
            <a:schemeClr val="accent4"/>
          </a:solidFill>
          <a:ln w="12700">
            <a:miter lim="400000"/>
          </a:ln>
        </p:spPr>
        <p:txBody>
          <a:bodyPr lIns="0" tIns="0" rIns="0" bIns="0" anchor="ctr"/>
          <a:lstStyle/>
          <a:p>
            <a:pPr>
              <a:spcBef>
                <a:spcPts val="0"/>
              </a:spcBef>
              <a:defRPr sz="1600">
                <a:solidFill>
                  <a:srgbClr val="E2A74A"/>
                </a:solidFill>
                <a:latin typeface="Merriweather Sans Light"/>
                <a:ea typeface="Merriweather Sans Light"/>
                <a:cs typeface="Merriweather Sans Light"/>
                <a:sym typeface="Merriweather Sans Light"/>
              </a:defRPr>
            </a:pPr>
            <a:endParaRPr/>
          </a:p>
        </p:txBody>
      </p:sp>
      <p:sp>
        <p:nvSpPr>
          <p:cNvPr id="19" name="TextBox 18">
            <a:extLst>
              <a:ext uri="{FF2B5EF4-FFF2-40B4-BE49-F238E27FC236}">
                <a16:creationId xmlns:a16="http://schemas.microsoft.com/office/drawing/2014/main" id="{1BAC818B-FC90-4025-9975-CFA3FEA745B6}"/>
              </a:ext>
            </a:extLst>
          </p:cNvPr>
          <p:cNvSpPr txBox="1"/>
          <p:nvPr/>
        </p:nvSpPr>
        <p:spPr>
          <a:xfrm>
            <a:off x="2597544" y="2669181"/>
            <a:ext cx="2811332" cy="784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lnSpc>
                <a:spcPct val="100000"/>
              </a:lnSpc>
              <a:spcBef>
                <a:spcPts val="900"/>
              </a:spcBef>
              <a:buFontTx/>
              <a:buChar char="-"/>
              <a:defRPr sz="1300">
                <a:solidFill>
                  <a:srgbClr val="333333"/>
                </a:solidFill>
                <a:latin typeface="+mn-lt"/>
                <a:ea typeface="+mn-ea"/>
                <a:cs typeface="+mn-cs"/>
                <a:sym typeface="Arial"/>
              </a:defRPr>
            </a:pPr>
            <a:r>
              <a:rPr lang="en-US" sz="1000">
                <a:solidFill>
                  <a:srgbClr val="0F2044"/>
                </a:solidFill>
                <a:latin typeface="Merriweather Sans Light" pitchFamily="2" charset="0"/>
              </a:rPr>
              <a:t>Behavioral Treatments</a:t>
            </a:r>
          </a:p>
          <a:p>
            <a:pPr marL="171450" indent="-171450">
              <a:lnSpc>
                <a:spcPct val="100000"/>
              </a:lnSpc>
              <a:spcBef>
                <a:spcPts val="900"/>
              </a:spcBef>
              <a:buFontTx/>
              <a:buChar char="-"/>
              <a:defRPr sz="1300">
                <a:solidFill>
                  <a:srgbClr val="333333"/>
                </a:solidFill>
                <a:latin typeface="+mn-lt"/>
                <a:ea typeface="+mn-ea"/>
                <a:cs typeface="+mn-cs"/>
                <a:sym typeface="Arial"/>
              </a:defRPr>
            </a:pPr>
            <a:r>
              <a:rPr lang="en-US" sz="1000">
                <a:solidFill>
                  <a:srgbClr val="0F2044"/>
                </a:solidFill>
                <a:latin typeface="Merriweather Sans Light" pitchFamily="2" charset="0"/>
              </a:rPr>
              <a:t>Rx Therapeutic diets/supplements</a:t>
            </a:r>
          </a:p>
          <a:p>
            <a:pPr marL="171450" indent="-171450">
              <a:lnSpc>
                <a:spcPct val="100000"/>
              </a:lnSpc>
              <a:spcBef>
                <a:spcPts val="900"/>
              </a:spcBef>
              <a:buFontTx/>
              <a:buChar char="-"/>
              <a:defRPr sz="1300">
                <a:solidFill>
                  <a:srgbClr val="333333"/>
                </a:solidFill>
                <a:latin typeface="+mn-lt"/>
                <a:ea typeface="+mn-ea"/>
                <a:cs typeface="+mn-cs"/>
                <a:sym typeface="Arial"/>
              </a:defRPr>
            </a:pPr>
            <a:r>
              <a:rPr lang="en-US" sz="1000">
                <a:solidFill>
                  <a:srgbClr val="0F2044"/>
                </a:solidFill>
                <a:latin typeface="Merriweather Sans Light" pitchFamily="2" charset="0"/>
              </a:rPr>
              <a:t>Specialty &amp; ER coverage</a:t>
            </a:r>
            <a:endParaRPr lang="en-US" sz="1100">
              <a:solidFill>
                <a:srgbClr val="0F2044"/>
              </a:solidFill>
              <a:latin typeface="Merriweather Sans Light" pitchFamily="2" charset="0"/>
            </a:endParaRPr>
          </a:p>
        </p:txBody>
      </p:sp>
      <p:sp>
        <p:nvSpPr>
          <p:cNvPr id="22" name="Google Shape;81;p16">
            <a:extLst>
              <a:ext uri="{FF2B5EF4-FFF2-40B4-BE49-F238E27FC236}">
                <a16:creationId xmlns:a16="http://schemas.microsoft.com/office/drawing/2014/main" id="{9C3BE18B-5EE6-4003-8D3B-72D5BD1002A3}"/>
              </a:ext>
            </a:extLst>
          </p:cNvPr>
          <p:cNvSpPr txBox="1"/>
          <p:nvPr/>
        </p:nvSpPr>
        <p:spPr>
          <a:xfrm>
            <a:off x="846512" y="1454954"/>
            <a:ext cx="4914901" cy="33069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p>
            <a:pPr>
              <a:lnSpc>
                <a:spcPct val="110000"/>
              </a:lnSpc>
              <a:spcBef>
                <a:spcPts val="900"/>
              </a:spcBef>
              <a:defRPr sz="1300">
                <a:solidFill>
                  <a:srgbClr val="333333"/>
                </a:solidFill>
                <a:latin typeface="+mn-lt"/>
                <a:ea typeface="+mn-ea"/>
                <a:cs typeface="+mn-cs"/>
                <a:sym typeface="Arial"/>
              </a:defRPr>
            </a:pPr>
            <a:r>
              <a:rPr lang="en-US" sz="1050" b="1">
                <a:solidFill>
                  <a:srgbClr val="0F2044"/>
                </a:solidFill>
                <a:latin typeface="Merriweather Sans Light" pitchFamily="2" charset="0"/>
              </a:rPr>
              <a:t>Icario offers pet insurance through Nationwide. Choose plans for dogs, cats, birds, and other common pets plus exotics. Premiums may be paid via post-tax payroll deductions. </a:t>
            </a:r>
            <a:endParaRPr sz="1050" b="1">
              <a:solidFill>
                <a:srgbClr val="0F2044"/>
              </a:solidFill>
              <a:latin typeface="Merriweather Sans Light" pitchFamily="2" charset="0"/>
            </a:endParaRPr>
          </a:p>
          <a:p>
            <a:pPr>
              <a:lnSpc>
                <a:spcPct val="110000"/>
              </a:lnSpc>
              <a:spcBef>
                <a:spcPts val="900"/>
              </a:spcBef>
              <a:defRPr sz="1300">
                <a:solidFill>
                  <a:srgbClr val="333333"/>
                </a:solidFill>
                <a:latin typeface="+mn-lt"/>
                <a:ea typeface="+mn-ea"/>
                <a:cs typeface="+mn-cs"/>
                <a:sym typeface="Arial"/>
              </a:defRPr>
            </a:pPr>
            <a:r>
              <a:rPr lang="en-US" sz="1050">
                <a:solidFill>
                  <a:srgbClr val="0F2044"/>
                </a:solidFill>
                <a:latin typeface="Merriweather Sans Light" pitchFamily="2" charset="0"/>
              </a:rPr>
              <a:t>Dogs and Cats: plans start at $10/pay period. Use any vet. </a:t>
            </a:r>
          </a:p>
          <a:p>
            <a:pPr>
              <a:lnSpc>
                <a:spcPct val="110000"/>
              </a:lnSpc>
              <a:spcBef>
                <a:spcPts val="900"/>
              </a:spcBef>
              <a:defRPr sz="1300">
                <a:solidFill>
                  <a:srgbClr val="333333"/>
                </a:solidFill>
                <a:latin typeface="+mn-lt"/>
                <a:ea typeface="+mn-ea"/>
                <a:cs typeface="+mn-cs"/>
                <a:sym typeface="Arial"/>
              </a:defRPr>
            </a:pPr>
            <a:r>
              <a:rPr lang="en-US" sz="1050" b="1">
                <a:solidFill>
                  <a:srgbClr val="0F2044"/>
                </a:solidFill>
                <a:latin typeface="Merriweather Sans Light" pitchFamily="2" charset="0"/>
              </a:rPr>
              <a:t>My Pet Protection Plan </a:t>
            </a:r>
            <a:r>
              <a:rPr lang="en-US" sz="1050">
                <a:solidFill>
                  <a:srgbClr val="0F2044"/>
                </a:solidFill>
                <a:latin typeface="Merriweather Sans Light" pitchFamily="2" charset="0"/>
              </a:rPr>
              <a:t>covers expenses for: </a:t>
            </a:r>
          </a:p>
          <a:p>
            <a:pPr marL="171450" indent="-171450">
              <a:lnSpc>
                <a:spcPct val="100000"/>
              </a:lnSpc>
              <a:spcBef>
                <a:spcPts val="900"/>
              </a:spcBef>
              <a:buFontTx/>
              <a:buChar char="-"/>
              <a:defRPr sz="1300">
                <a:solidFill>
                  <a:srgbClr val="333333"/>
                </a:solidFill>
                <a:latin typeface="+mn-lt"/>
                <a:ea typeface="+mn-ea"/>
                <a:cs typeface="+mn-cs"/>
                <a:sym typeface="Arial"/>
              </a:defRPr>
            </a:pPr>
            <a:r>
              <a:rPr lang="en-US" sz="1000">
                <a:solidFill>
                  <a:srgbClr val="0F2044"/>
                </a:solidFill>
                <a:latin typeface="Merriweather Sans Light" pitchFamily="2" charset="0"/>
              </a:rPr>
              <a:t>Accidents &amp; Illness                      </a:t>
            </a:r>
          </a:p>
          <a:p>
            <a:pPr marL="171450" indent="-171450">
              <a:lnSpc>
                <a:spcPct val="100000"/>
              </a:lnSpc>
              <a:spcBef>
                <a:spcPts val="900"/>
              </a:spcBef>
              <a:buFontTx/>
              <a:buChar char="-"/>
              <a:defRPr sz="1300">
                <a:solidFill>
                  <a:srgbClr val="333333"/>
                </a:solidFill>
                <a:latin typeface="+mn-lt"/>
                <a:ea typeface="+mn-ea"/>
                <a:cs typeface="+mn-cs"/>
                <a:sym typeface="Arial"/>
              </a:defRPr>
            </a:pPr>
            <a:r>
              <a:rPr lang="en-US" sz="1000">
                <a:solidFill>
                  <a:srgbClr val="0F2044"/>
                </a:solidFill>
                <a:latin typeface="Merriweather Sans Light" pitchFamily="2" charset="0"/>
              </a:rPr>
              <a:t>Hereditary &amp; Congenital           </a:t>
            </a:r>
          </a:p>
          <a:p>
            <a:pPr marL="171450" indent="-171450">
              <a:lnSpc>
                <a:spcPct val="100000"/>
              </a:lnSpc>
              <a:spcBef>
                <a:spcPts val="900"/>
              </a:spcBef>
              <a:buFontTx/>
              <a:buChar char="-"/>
              <a:defRPr sz="1300">
                <a:solidFill>
                  <a:srgbClr val="333333"/>
                </a:solidFill>
                <a:latin typeface="+mn-lt"/>
                <a:ea typeface="+mn-ea"/>
                <a:cs typeface="+mn-cs"/>
                <a:sym typeface="Arial"/>
              </a:defRPr>
            </a:pPr>
            <a:r>
              <a:rPr lang="en-US" sz="1000">
                <a:solidFill>
                  <a:srgbClr val="0F2044"/>
                </a:solidFill>
                <a:latin typeface="Merriweather Sans Light" pitchFamily="2" charset="0"/>
              </a:rPr>
              <a:t>Cancer                                               </a:t>
            </a:r>
          </a:p>
          <a:p>
            <a:pPr marL="171450" indent="-171450">
              <a:lnSpc>
                <a:spcPct val="100000"/>
              </a:lnSpc>
              <a:spcBef>
                <a:spcPts val="900"/>
              </a:spcBef>
              <a:buFontTx/>
              <a:buChar char="-"/>
              <a:defRPr sz="1300">
                <a:solidFill>
                  <a:srgbClr val="333333"/>
                </a:solidFill>
                <a:latin typeface="+mn-lt"/>
                <a:ea typeface="+mn-ea"/>
                <a:cs typeface="+mn-cs"/>
                <a:sym typeface="Arial"/>
              </a:defRPr>
            </a:pPr>
            <a:r>
              <a:rPr lang="en-US" sz="1000">
                <a:solidFill>
                  <a:srgbClr val="0F2044"/>
                </a:solidFill>
                <a:latin typeface="Merriweather Sans Light" pitchFamily="2" charset="0"/>
              </a:rPr>
              <a:t>Dental diseases                             </a:t>
            </a:r>
          </a:p>
          <a:p>
            <a:pPr>
              <a:lnSpc>
                <a:spcPct val="110000"/>
              </a:lnSpc>
              <a:spcBef>
                <a:spcPts val="900"/>
              </a:spcBef>
              <a:defRPr sz="1300">
                <a:solidFill>
                  <a:srgbClr val="333333"/>
                </a:solidFill>
                <a:latin typeface="+mn-lt"/>
                <a:ea typeface="+mn-ea"/>
                <a:cs typeface="+mn-cs"/>
                <a:sym typeface="Arial"/>
              </a:defRPr>
            </a:pPr>
            <a:r>
              <a:rPr lang="en-US" sz="1050">
                <a:solidFill>
                  <a:srgbClr val="0F2044"/>
                </a:solidFill>
                <a:latin typeface="Merriweather Sans Light" pitchFamily="2" charset="0"/>
                <a:ea typeface="+mn-ea"/>
                <a:cs typeface="+mn-cs"/>
              </a:rPr>
              <a:t>My Pet Protection also include boarding or kennel fees if you are hospitalized;</a:t>
            </a:r>
            <a:br>
              <a:rPr lang="en-US" sz="1050">
                <a:solidFill>
                  <a:srgbClr val="0F2044"/>
                </a:solidFill>
                <a:latin typeface="Merriweather Sans Light" pitchFamily="2" charset="0"/>
                <a:ea typeface="+mn-ea"/>
                <a:cs typeface="+mn-cs"/>
              </a:rPr>
            </a:br>
            <a:r>
              <a:rPr lang="en-US" sz="1050">
                <a:solidFill>
                  <a:srgbClr val="0F2044"/>
                </a:solidFill>
                <a:latin typeface="Merriweather Sans Light" pitchFamily="2" charset="0"/>
                <a:ea typeface="+mn-ea"/>
                <a:cs typeface="+mn-cs"/>
              </a:rPr>
              <a:t>advertising, reward and replacement cost if your pet is lost or stolen and vet</a:t>
            </a:r>
            <a:br>
              <a:rPr lang="en-US" sz="1050">
                <a:solidFill>
                  <a:srgbClr val="0F2044"/>
                </a:solidFill>
                <a:latin typeface="Merriweather Sans Light" pitchFamily="2" charset="0"/>
                <a:ea typeface="+mn-ea"/>
                <a:cs typeface="+mn-cs"/>
              </a:rPr>
            </a:br>
            <a:r>
              <a:rPr lang="en-US" sz="1050">
                <a:solidFill>
                  <a:srgbClr val="0F2044"/>
                </a:solidFill>
                <a:latin typeface="Merriweather Sans Light" pitchFamily="2" charset="0"/>
                <a:ea typeface="+mn-ea"/>
                <a:cs typeface="+mn-cs"/>
              </a:rPr>
              <a:t>expenses associated with the death of a pet. </a:t>
            </a:r>
            <a:br>
              <a:rPr lang="en-US" sz="1200">
                <a:solidFill>
                  <a:srgbClr val="0F2044"/>
                </a:solidFill>
              </a:rPr>
            </a:br>
            <a:endParaRPr lang="en-US" sz="1050" b="1">
              <a:solidFill>
                <a:srgbClr val="0F2044"/>
              </a:solidFill>
              <a:latin typeface="Merriweather Sans Light" pitchFamily="2" charset="0"/>
            </a:endParaRPr>
          </a:p>
          <a:p>
            <a:pPr>
              <a:lnSpc>
                <a:spcPct val="110000"/>
              </a:lnSpc>
              <a:spcBef>
                <a:spcPts val="900"/>
              </a:spcBef>
              <a:defRPr sz="1300">
                <a:solidFill>
                  <a:srgbClr val="333333"/>
                </a:solidFill>
                <a:latin typeface="+mn-lt"/>
                <a:ea typeface="+mn-ea"/>
                <a:cs typeface="+mn-cs"/>
                <a:sym typeface="Arial"/>
              </a:defRPr>
            </a:pPr>
            <a:r>
              <a:rPr lang="en-US" sz="1050" b="1">
                <a:solidFill>
                  <a:srgbClr val="0F2044"/>
                </a:solidFill>
                <a:latin typeface="Merriweather Sans Light" pitchFamily="2" charset="0"/>
              </a:rPr>
              <a:t>Other Animals: </a:t>
            </a:r>
            <a:r>
              <a:rPr lang="en-US" sz="1050">
                <a:solidFill>
                  <a:srgbClr val="0F2044"/>
                </a:solidFill>
                <a:latin typeface="Merriweather Sans Light" pitchFamily="2" charset="0"/>
              </a:rPr>
              <a:t>plans start at $6.65/month</a:t>
            </a:r>
            <a:endParaRPr sz="1050">
              <a:solidFill>
                <a:srgbClr val="0F2044"/>
              </a:solidFill>
              <a:latin typeface="Merriweather Sans Light" pitchFamily="2" charset="0"/>
            </a:endParaRPr>
          </a:p>
        </p:txBody>
      </p:sp>
      <p:pic>
        <p:nvPicPr>
          <p:cNvPr id="1026" name="Picture 2" descr="Nationwide (@Nationwide) / Twitter">
            <a:extLst>
              <a:ext uri="{FF2B5EF4-FFF2-40B4-BE49-F238E27FC236}">
                <a16:creationId xmlns:a16="http://schemas.microsoft.com/office/drawing/2014/main" id="{C5984364-6B64-426D-B1DA-E7EBFC1F11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4531" y="204386"/>
            <a:ext cx="1284498" cy="128449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66;p14">
            <a:extLst>
              <a:ext uri="{FF2B5EF4-FFF2-40B4-BE49-F238E27FC236}">
                <a16:creationId xmlns:a16="http://schemas.microsoft.com/office/drawing/2014/main" id="{B5513B46-8DE4-07B4-06C3-EB57A2EE4817}"/>
              </a:ext>
            </a:extLst>
          </p:cNvPr>
          <p:cNvSpPr txBox="1"/>
          <p:nvPr/>
        </p:nvSpPr>
        <p:spPr>
          <a:xfrm>
            <a:off x="838199" y="7539934"/>
            <a:ext cx="8801101" cy="2058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600">
                <a:solidFill>
                  <a:srgbClr val="4D4D4D"/>
                </a:solidFill>
                <a:latin typeface="+mn-lt"/>
                <a:ea typeface="+mn-ea"/>
                <a:cs typeface="+mn-cs"/>
                <a:sym typeface="Arial"/>
              </a:defRPr>
            </a:lvl1pPr>
          </a:lstStyle>
          <a:p>
            <a:pPr algn="ctr"/>
            <a:r>
              <a:rPr>
                <a:latin typeface="Merriweather Sans Light" pitchFamily="2" charset="77"/>
              </a:rPr>
              <a:t>This Guide is only a summary provided for your information. If there is a discrepancy between this Guide and the contract/certificates used for clarification of coverage/rates; the contract/certificates are deemed correct. Icario  reserves the right to changed, amend, terminate or otherwise alter any benefit described in this Guide at any time.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 name="Google Shape;98;p18"/>
          <p:cNvSpPr txBox="1">
            <a:spLocks noGrp="1"/>
          </p:cNvSpPr>
          <p:nvPr>
            <p:ph type="title" idx="4294967295"/>
          </p:nvPr>
        </p:nvSpPr>
        <p:spPr>
          <a:xfrm>
            <a:off x="838201" y="449731"/>
            <a:ext cx="2927464" cy="500352"/>
          </a:xfrm>
          <a:prstGeom prst="rect">
            <a:avLst/>
          </a:prstGeom>
        </p:spPr>
        <p:txBody>
          <a:bodyPr lIns="0" tIns="0" rIns="0" bIns="0" anchor="t">
            <a:normAutofit/>
          </a:bodyPr>
          <a:lstStyle>
            <a:lvl1pPr defTabSz="1271219">
              <a:defRPr sz="2484">
                <a:solidFill>
                  <a:srgbClr val="0F2044"/>
                </a:solidFill>
                <a:latin typeface="Merriweather Bold"/>
                <a:ea typeface="Merriweather Bold"/>
                <a:cs typeface="Merriweather Bold"/>
                <a:sym typeface="Merriweather Bold"/>
              </a:defRPr>
            </a:lvl1pPr>
          </a:lstStyle>
          <a:p>
            <a:r>
              <a:rPr sz="2700" dirty="0"/>
              <a:t>401(k) Plan</a:t>
            </a:r>
          </a:p>
        </p:txBody>
      </p:sp>
      <p:sp>
        <p:nvSpPr>
          <p:cNvPr id="803" name="Google Shape;88;p17"/>
          <p:cNvSpPr txBox="1"/>
          <p:nvPr/>
        </p:nvSpPr>
        <p:spPr>
          <a:xfrm>
            <a:off x="846514" y="849628"/>
            <a:ext cx="5650512" cy="2921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lnSpc>
                <a:spcPct val="100000"/>
              </a:lnSpc>
              <a:spcBef>
                <a:spcPts val="0"/>
              </a:spcBef>
              <a:defRPr sz="1800">
                <a:solidFill>
                  <a:srgbClr val="6F798F"/>
                </a:solidFill>
                <a:latin typeface="Merriweather Bold"/>
                <a:ea typeface="Merriweather Bold"/>
                <a:cs typeface="Merriweather Bold"/>
                <a:sym typeface="Merriweather Bold"/>
              </a:defRPr>
            </a:lvl1pPr>
          </a:lstStyle>
          <a:p>
            <a:r>
              <a:t>Details</a:t>
            </a:r>
          </a:p>
        </p:txBody>
      </p:sp>
      <p:sp>
        <p:nvSpPr>
          <p:cNvPr id="804" name="Google Shape;81;p16"/>
          <p:cNvSpPr txBox="1"/>
          <p:nvPr/>
        </p:nvSpPr>
        <p:spPr>
          <a:xfrm>
            <a:off x="90320" y="95252"/>
            <a:ext cx="4239063" cy="1651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900">
                <a:solidFill>
                  <a:srgbClr val="2A2A2A"/>
                </a:solidFill>
                <a:latin typeface="Merriweather Sans Light"/>
                <a:ea typeface="Merriweather Sans Light"/>
                <a:cs typeface="Merriweather Sans Light"/>
                <a:sym typeface="Merriweather Sans Light"/>
              </a:defRPr>
            </a:lvl1pPr>
          </a:lstStyle>
          <a:p>
            <a:endParaRPr/>
          </a:p>
        </p:txBody>
      </p:sp>
      <p:sp>
        <p:nvSpPr>
          <p:cNvPr id="807" name="Google Shape;66;p14"/>
          <p:cNvSpPr txBox="1"/>
          <p:nvPr/>
        </p:nvSpPr>
        <p:spPr>
          <a:xfrm>
            <a:off x="847899" y="7563514"/>
            <a:ext cx="8791401" cy="9964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600">
                <a:solidFill>
                  <a:srgbClr val="4D4D4D"/>
                </a:solidFill>
                <a:latin typeface="+mn-lt"/>
                <a:ea typeface="+mn-ea"/>
                <a:cs typeface="+mn-cs"/>
                <a:sym typeface="Arial"/>
              </a:defRPr>
            </a:lvl1pPr>
          </a:lstStyle>
          <a:p>
            <a:pPr algn="ctr"/>
            <a:r>
              <a:rPr>
                <a:latin typeface="Merriweather Sans Light" pitchFamily="2" charset="77"/>
              </a:rPr>
              <a:t>This is not a Summary Plan Description. If there are differences between this information and the Plan Document or Summary Plan Description, the Plan Document will control. This Plan intends to comply with Section 404(c) of ERISA.</a:t>
            </a:r>
          </a:p>
        </p:txBody>
      </p:sp>
      <p:sp>
        <p:nvSpPr>
          <p:cNvPr id="810" name="Google Shape;71;p14"/>
          <p:cNvSpPr/>
          <p:nvPr/>
        </p:nvSpPr>
        <p:spPr>
          <a:xfrm>
            <a:off x="0" y="510361"/>
            <a:ext cx="508800" cy="91440"/>
          </a:xfrm>
          <a:prstGeom prst="rect">
            <a:avLst/>
          </a:prstGeom>
          <a:solidFill>
            <a:schemeClr val="accent4"/>
          </a:solidFill>
          <a:ln w="12700">
            <a:miter lim="400000"/>
          </a:ln>
        </p:spPr>
        <p:txBody>
          <a:bodyPr lIns="0" tIns="0" rIns="0" bIns="0" anchor="ctr"/>
          <a:lstStyle/>
          <a:p>
            <a:pPr>
              <a:spcBef>
                <a:spcPts val="0"/>
              </a:spcBef>
              <a:defRPr sz="1600">
                <a:solidFill>
                  <a:srgbClr val="E2A74A"/>
                </a:solidFill>
                <a:latin typeface="Merriweather Sans Light"/>
                <a:ea typeface="Merriweather Sans Light"/>
                <a:cs typeface="Merriweather Sans Light"/>
                <a:sym typeface="Merriweather Sans Light"/>
              </a:defRPr>
            </a:pPr>
            <a:endParaRPr/>
          </a:p>
        </p:txBody>
      </p:sp>
      <p:sp>
        <p:nvSpPr>
          <p:cNvPr id="14" name="Google Shape;66;p14">
            <a:extLst>
              <a:ext uri="{FF2B5EF4-FFF2-40B4-BE49-F238E27FC236}">
                <a16:creationId xmlns:a16="http://schemas.microsoft.com/office/drawing/2014/main" id="{31772C2A-BCA0-C44B-B247-C94E5BD3AB0B}"/>
              </a:ext>
            </a:extLst>
          </p:cNvPr>
          <p:cNvSpPr txBox="1"/>
          <p:nvPr/>
        </p:nvSpPr>
        <p:spPr>
          <a:xfrm>
            <a:off x="838199" y="7359873"/>
            <a:ext cx="4623261" cy="1495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900">
                <a:solidFill>
                  <a:srgbClr val="0F2044"/>
                </a:solidFill>
                <a:latin typeface="Merriweather Sans Light"/>
                <a:ea typeface="Merriweather Sans Light"/>
                <a:cs typeface="Merriweather Sans Light"/>
                <a:sym typeface="Merriweather Sans Light"/>
              </a:defRPr>
            </a:lvl1pPr>
          </a:lstStyle>
          <a:p>
            <a:r>
              <a:rPr lang="en-US" err="1"/>
              <a:t>Icario</a:t>
            </a:r>
            <a:r>
              <a:t>  Benefits Guide</a:t>
            </a:r>
          </a:p>
        </p:txBody>
      </p:sp>
      <p:sp>
        <p:nvSpPr>
          <p:cNvPr id="15" name="Google Shape;89;p17">
            <a:extLst>
              <a:ext uri="{FF2B5EF4-FFF2-40B4-BE49-F238E27FC236}">
                <a16:creationId xmlns:a16="http://schemas.microsoft.com/office/drawing/2014/main" id="{81271387-0F3A-6A44-9FF8-BC3603A9C81A}"/>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21</a:t>
            </a:fld>
            <a:endParaRPr lang="en-US">
              <a:latin typeface="Merriweather Sans Light" pitchFamily="2" charset="77"/>
            </a:endParaRPr>
          </a:p>
        </p:txBody>
      </p:sp>
      <p:sp>
        <p:nvSpPr>
          <p:cNvPr id="16" name="Google Shape;97;p16">
            <a:extLst>
              <a:ext uri="{FF2B5EF4-FFF2-40B4-BE49-F238E27FC236}">
                <a16:creationId xmlns:a16="http://schemas.microsoft.com/office/drawing/2014/main" id="{0049B13C-406D-6146-BC0B-42788380B05F}"/>
              </a:ext>
            </a:extLst>
          </p:cNvPr>
          <p:cNvSpPr/>
          <p:nvPr/>
        </p:nvSpPr>
        <p:spPr>
          <a:xfrm>
            <a:off x="5874064" y="1824310"/>
            <a:ext cx="3954600" cy="3015993"/>
          </a:xfrm>
          <a:prstGeom prst="roundRect">
            <a:avLst>
              <a:gd name="adj" fmla="val 1878"/>
            </a:avLst>
          </a:prstGeom>
          <a:solidFill>
            <a:srgbClr val="F3F4F6"/>
          </a:solidFill>
          <a:ln>
            <a:noFill/>
          </a:ln>
        </p:spPr>
        <p:txBody>
          <a:bodyPr spcFirstLastPara="1" wrap="square" lIns="101575" tIns="101575" rIns="101575" bIns="101575" anchor="ctr" anchorCtr="0">
            <a:noAutofit/>
          </a:bodyPr>
          <a:lstStyle/>
          <a:p>
            <a:pPr marL="0" lvl="0" indent="0" algn="l" rtl="0">
              <a:spcBef>
                <a:spcPts val="0"/>
              </a:spcBef>
              <a:spcAft>
                <a:spcPts val="0"/>
              </a:spcAft>
              <a:buNone/>
            </a:pPr>
            <a:endParaRPr/>
          </a:p>
        </p:txBody>
      </p:sp>
      <p:pic>
        <p:nvPicPr>
          <p:cNvPr id="17" name="Graphic 16">
            <a:extLst>
              <a:ext uri="{FF2B5EF4-FFF2-40B4-BE49-F238E27FC236}">
                <a16:creationId xmlns:a16="http://schemas.microsoft.com/office/drawing/2014/main" id="{98F9FCD2-8351-D84D-8502-5D0C11FC1ED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44832" y="1878526"/>
            <a:ext cx="274320" cy="274320"/>
          </a:xfrm>
          <a:prstGeom prst="rect">
            <a:avLst/>
          </a:prstGeom>
        </p:spPr>
      </p:pic>
      <p:sp>
        <p:nvSpPr>
          <p:cNvPr id="3" name="TextBox 2">
            <a:extLst>
              <a:ext uri="{FF2B5EF4-FFF2-40B4-BE49-F238E27FC236}">
                <a16:creationId xmlns:a16="http://schemas.microsoft.com/office/drawing/2014/main" id="{22CB304A-24B3-B346-B75D-48FD12F50BDE}"/>
              </a:ext>
            </a:extLst>
          </p:cNvPr>
          <p:cNvSpPr txBox="1"/>
          <p:nvPr/>
        </p:nvSpPr>
        <p:spPr>
          <a:xfrm>
            <a:off x="6044832" y="2232114"/>
            <a:ext cx="3613064" cy="19466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spcBef>
                <a:spcPts val="0"/>
              </a:spcBef>
            </a:pPr>
            <a:r>
              <a:rPr lang="en-US" sz="1600" b="1">
                <a:solidFill>
                  <a:srgbClr val="0F2044"/>
                </a:solidFill>
                <a:latin typeface="Merriweather" pitchFamily="2" charset="77"/>
                <a:sym typeface="Merriweather Regular"/>
              </a:rPr>
              <a:t>For 401(k) plan assistance, please contact our representatives:</a:t>
            </a:r>
          </a:p>
          <a:p>
            <a:pPr marL="285750" indent="-285750">
              <a:spcBef>
                <a:spcPts val="0"/>
              </a:spcBef>
              <a:buFont typeface="Arial" panose="020B0604020202020204" pitchFamily="34" charset="0"/>
              <a:buChar char="•"/>
            </a:pPr>
            <a:endParaRPr lang="en-US" sz="1300">
              <a:solidFill>
                <a:srgbClr val="0F2044"/>
              </a:solidFill>
              <a:latin typeface="Merriweather Sans Light" pitchFamily="2" charset="77"/>
              <a:ea typeface="+mn-ea"/>
              <a:cs typeface="+mn-cs"/>
            </a:endParaRPr>
          </a:p>
          <a:p>
            <a:pPr marL="285750" indent="-285750">
              <a:spcBef>
                <a:spcPts val="0"/>
              </a:spcBef>
              <a:buFont typeface="Arial" panose="020B0604020202020204" pitchFamily="34" charset="0"/>
              <a:buChar char="•"/>
            </a:pPr>
            <a:r>
              <a:rPr lang="en-US" sz="1300">
                <a:solidFill>
                  <a:srgbClr val="0F2044"/>
                </a:solidFill>
                <a:latin typeface="Merriweather Sans Light" pitchFamily="2" charset="77"/>
                <a:ea typeface="+mn-ea"/>
                <a:cs typeface="+mn-cs"/>
              </a:rPr>
              <a:t>Spencer Rose (952) 653-1047 </a:t>
            </a:r>
            <a:r>
              <a:rPr lang="en-US" sz="1300">
                <a:solidFill>
                  <a:srgbClr val="0F2044"/>
                </a:solidFill>
                <a:latin typeface="Merriweather Sans Light" pitchFamily="2" charset="77"/>
                <a:ea typeface="+mn-ea"/>
                <a:cs typeface="+mn-cs"/>
                <a:hlinkClick r:id="rId4"/>
              </a:rPr>
              <a:t>srose@cgfinancial.com</a:t>
            </a:r>
            <a:r>
              <a:rPr lang="en-US" sz="1300">
                <a:solidFill>
                  <a:srgbClr val="0F2044"/>
                </a:solidFill>
                <a:latin typeface="Merriweather Sans Light" pitchFamily="2" charset="77"/>
                <a:ea typeface="+mn-ea"/>
                <a:cs typeface="+mn-cs"/>
              </a:rPr>
              <a:t> </a:t>
            </a:r>
          </a:p>
          <a:p>
            <a:pPr>
              <a:spcBef>
                <a:spcPts val="0"/>
              </a:spcBef>
            </a:pPr>
            <a:endParaRPr lang="en-US" sz="1300">
              <a:solidFill>
                <a:srgbClr val="0F2044"/>
              </a:solidFill>
              <a:latin typeface="Merriweather Sans Light" pitchFamily="2" charset="77"/>
              <a:ea typeface="+mn-ea"/>
              <a:cs typeface="+mn-cs"/>
            </a:endParaRPr>
          </a:p>
          <a:p>
            <a:pPr marL="285750" indent="-285750">
              <a:spcBef>
                <a:spcPts val="0"/>
              </a:spcBef>
              <a:buFont typeface="Arial" panose="020B0604020202020204" pitchFamily="34" charset="0"/>
              <a:buChar char="•"/>
            </a:pPr>
            <a:r>
              <a:rPr lang="en-US" sz="1300">
                <a:solidFill>
                  <a:srgbClr val="0F2044"/>
                </a:solidFill>
                <a:latin typeface="Merriweather Sans Light" pitchFamily="2" charset="77"/>
                <a:ea typeface="+mn-ea"/>
                <a:cs typeface="+mn-cs"/>
              </a:rPr>
              <a:t>Aaron Decock (952) 653-1170 </a:t>
            </a:r>
            <a:r>
              <a:rPr lang="en-US" sz="1300">
                <a:solidFill>
                  <a:srgbClr val="0F2044"/>
                </a:solidFill>
                <a:latin typeface="Merriweather Sans Light" pitchFamily="2" charset="77"/>
                <a:ea typeface="+mn-ea"/>
                <a:cs typeface="+mn-cs"/>
                <a:hlinkClick r:id="rId5"/>
              </a:rPr>
              <a:t>adecock@cgfinancial.com</a:t>
            </a:r>
            <a:r>
              <a:rPr lang="en-US" sz="1300">
                <a:solidFill>
                  <a:srgbClr val="0F2044"/>
                </a:solidFill>
                <a:latin typeface="Merriweather Sans Light" pitchFamily="2" charset="77"/>
                <a:ea typeface="+mn-ea"/>
                <a:cs typeface="+mn-cs"/>
              </a:rPr>
              <a:t> </a:t>
            </a:r>
          </a:p>
        </p:txBody>
      </p:sp>
      <p:sp>
        <p:nvSpPr>
          <p:cNvPr id="19" name="TextBox 18">
            <a:extLst>
              <a:ext uri="{FF2B5EF4-FFF2-40B4-BE49-F238E27FC236}">
                <a16:creationId xmlns:a16="http://schemas.microsoft.com/office/drawing/2014/main" id="{D76F8650-CD70-4458-8753-0F4A601CD149}"/>
              </a:ext>
            </a:extLst>
          </p:cNvPr>
          <p:cNvSpPr txBox="1"/>
          <p:nvPr/>
        </p:nvSpPr>
        <p:spPr>
          <a:xfrm>
            <a:off x="838199" y="1490495"/>
            <a:ext cx="4623261" cy="3015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a:lnSpc>
                <a:spcPct val="125000"/>
              </a:lnSpc>
              <a:spcBef>
                <a:spcPts val="0"/>
              </a:spcBef>
              <a:defRPr sz="1300">
                <a:solidFill>
                  <a:srgbClr val="6F798F"/>
                </a:solidFill>
                <a:latin typeface="Merriweather Regular"/>
                <a:ea typeface="Merriweather Regular"/>
                <a:cs typeface="Merriweather Regular"/>
                <a:sym typeface="Merriweather Regular"/>
              </a:defRPr>
            </a:pPr>
            <a:r>
              <a:rPr lang="en-US" sz="1400" b="1" dirty="0">
                <a:solidFill>
                  <a:srgbClr val="0F2044"/>
                </a:solidFill>
                <a:latin typeface="Merriweather Bold" panose="00000800000000000000" pitchFamily="2" charset="0"/>
              </a:rPr>
              <a:t>Your Contributions</a:t>
            </a:r>
            <a:br>
              <a:rPr lang="en-US" sz="1800" b="0" i="0" dirty="0">
                <a:solidFill>
                  <a:srgbClr val="006699"/>
                </a:solidFill>
                <a:effectLst/>
                <a:latin typeface="Arial" panose="020B0604020202020204" pitchFamily="34" charset="0"/>
              </a:rPr>
            </a:br>
            <a:r>
              <a:rPr lang="en-US" sz="1050" dirty="0">
                <a:solidFill>
                  <a:srgbClr val="0F2044"/>
                </a:solidFill>
                <a:latin typeface="Merriweather Sans Light" pitchFamily="2" charset="77"/>
                <a:ea typeface="+mn-ea"/>
                <a:cs typeface="+mn-cs"/>
                <a:sym typeface="Arial"/>
              </a:rPr>
              <a:t>You may elect to defer a portion of your compensation to your 401(k) up to IRS limits of $24,500 for 2026 plus an extra $8,000 for members age 50 and older. Both pre-tax and Roth (after-tax) contributions are accepted. Your contributions are always 100% vested.</a:t>
            </a:r>
          </a:p>
          <a:p>
            <a:pPr>
              <a:lnSpc>
                <a:spcPct val="125000"/>
              </a:lnSpc>
              <a:spcBef>
                <a:spcPts val="0"/>
              </a:spcBef>
              <a:defRPr sz="1300">
                <a:solidFill>
                  <a:srgbClr val="6F798F"/>
                </a:solidFill>
                <a:latin typeface="Merriweather Regular"/>
                <a:ea typeface="Merriweather Regular"/>
                <a:cs typeface="Merriweather Regular"/>
                <a:sym typeface="Merriweather Regular"/>
              </a:defRPr>
            </a:pPr>
            <a:br>
              <a:rPr lang="en-US" sz="1800" b="0" i="0" dirty="0">
                <a:solidFill>
                  <a:srgbClr val="000000"/>
                </a:solidFill>
                <a:effectLst/>
                <a:latin typeface="Arial" panose="020B0604020202020204" pitchFamily="34" charset="0"/>
              </a:rPr>
            </a:br>
            <a:r>
              <a:rPr lang="en-US" sz="1400" b="1" dirty="0">
                <a:solidFill>
                  <a:srgbClr val="0F2044"/>
                </a:solidFill>
                <a:latin typeface="Merriweather Bold" panose="00000800000000000000" pitchFamily="2" charset="0"/>
              </a:rPr>
              <a:t>Our Contributions for You</a:t>
            </a:r>
            <a:br>
              <a:rPr lang="en-US" sz="1800" b="0" i="0" dirty="0">
                <a:solidFill>
                  <a:srgbClr val="006699"/>
                </a:solidFill>
                <a:effectLst/>
                <a:latin typeface="Arial" panose="020B0604020202020204" pitchFamily="34" charset="0"/>
              </a:rPr>
            </a:br>
            <a:r>
              <a:rPr lang="en-US" sz="1050" dirty="0" err="1">
                <a:solidFill>
                  <a:srgbClr val="0F2044"/>
                </a:solidFill>
                <a:latin typeface="Merriweather Sans Light" pitchFamily="2" charset="77"/>
                <a:ea typeface="+mn-ea"/>
                <a:cs typeface="+mn-cs"/>
              </a:rPr>
              <a:t>Icario</a:t>
            </a:r>
            <a:r>
              <a:rPr lang="en-US" sz="1050" dirty="0">
                <a:solidFill>
                  <a:srgbClr val="0F2044"/>
                </a:solidFill>
                <a:latin typeface="Merriweather Sans Light" pitchFamily="2" charset="77"/>
                <a:ea typeface="+mn-ea"/>
                <a:cs typeface="+mn-cs"/>
              </a:rPr>
              <a:t> makes a matching safe harbor contribution to your 401(k) equal to $1.00 for each $1.00 deferred on the first 5% of pay saved. </a:t>
            </a:r>
            <a:r>
              <a:rPr lang="en-US" sz="1050" dirty="0" err="1">
                <a:solidFill>
                  <a:srgbClr val="0F2044"/>
                </a:solidFill>
                <a:latin typeface="Merriweather Sans Light" pitchFamily="2" charset="77"/>
                <a:ea typeface="+mn-ea"/>
                <a:cs typeface="+mn-cs"/>
              </a:rPr>
              <a:t>Icario’s</a:t>
            </a:r>
            <a:r>
              <a:rPr lang="en-US" sz="1050" dirty="0">
                <a:solidFill>
                  <a:srgbClr val="0F2044"/>
                </a:solidFill>
                <a:latin typeface="Merriweather Sans Light" pitchFamily="2" charset="77"/>
                <a:ea typeface="+mn-ea"/>
                <a:cs typeface="+mn-cs"/>
              </a:rPr>
              <a:t> contribution to your 401(k) is also 100% vested.</a:t>
            </a:r>
            <a:br>
              <a:rPr lang="en-US" sz="1300" dirty="0">
                <a:solidFill>
                  <a:srgbClr val="0F2044"/>
                </a:solidFill>
                <a:latin typeface="Merriweather Sans Light" pitchFamily="2" charset="77"/>
                <a:ea typeface="+mn-ea"/>
                <a:cs typeface="+mn-cs"/>
              </a:rPr>
            </a:br>
            <a:endParaRPr lang="en-US" sz="1300" dirty="0">
              <a:solidFill>
                <a:srgbClr val="0F2044"/>
              </a:solidFill>
              <a:latin typeface="Merriweather Sans Light" pitchFamily="2" charset="77"/>
              <a:ea typeface="+mn-ea"/>
              <a:cs typeface="+mn-cs"/>
            </a:endParaRPr>
          </a:p>
        </p:txBody>
      </p:sp>
      <p:pic>
        <p:nvPicPr>
          <p:cNvPr id="10" name="Picture 9">
            <a:extLst>
              <a:ext uri="{FF2B5EF4-FFF2-40B4-BE49-F238E27FC236}">
                <a16:creationId xmlns:a16="http://schemas.microsoft.com/office/drawing/2014/main" id="{7DAE225F-60F9-4708-8793-BC6A8574F054}"/>
              </a:ext>
            </a:extLst>
          </p:cNvPr>
          <p:cNvPicPr>
            <a:picLocks noChangeAspect="1"/>
          </p:cNvPicPr>
          <p:nvPr/>
        </p:nvPicPr>
        <p:blipFill rotWithShape="1">
          <a:blip r:embed="rId6"/>
          <a:srcRect t="52907"/>
          <a:stretch/>
        </p:blipFill>
        <p:spPr>
          <a:xfrm>
            <a:off x="918648" y="5750750"/>
            <a:ext cx="8649901" cy="500352"/>
          </a:xfrm>
          <a:prstGeom prst="rect">
            <a:avLst/>
          </a:prstGeom>
        </p:spPr>
      </p:pic>
      <p:pic>
        <p:nvPicPr>
          <p:cNvPr id="2" name="Picture 1">
            <a:extLst>
              <a:ext uri="{FF2B5EF4-FFF2-40B4-BE49-F238E27FC236}">
                <a16:creationId xmlns:a16="http://schemas.microsoft.com/office/drawing/2014/main" id="{73BDC895-BDA8-2D0C-1F62-04E23F68A182}"/>
              </a:ext>
            </a:extLst>
          </p:cNvPr>
          <p:cNvPicPr>
            <a:picLocks noChangeAspect="1"/>
          </p:cNvPicPr>
          <p:nvPr/>
        </p:nvPicPr>
        <p:blipFill rotWithShape="1">
          <a:blip r:embed="rId6"/>
          <a:srcRect l="35959" t="-4896" r="36933" b="49147"/>
          <a:stretch/>
        </p:blipFill>
        <p:spPr>
          <a:xfrm>
            <a:off x="7768237" y="510361"/>
            <a:ext cx="2165076" cy="546917"/>
          </a:xfrm>
          <a:prstGeom prst="rect">
            <a:avLst/>
          </a:prstGeom>
        </p:spPr>
      </p:pic>
      <p:sp>
        <p:nvSpPr>
          <p:cNvPr id="4" name="TextBox 3">
            <a:extLst>
              <a:ext uri="{FF2B5EF4-FFF2-40B4-BE49-F238E27FC236}">
                <a16:creationId xmlns:a16="http://schemas.microsoft.com/office/drawing/2014/main" id="{9EA06DE2-F3CB-F152-F496-EE98E45E1FE4}"/>
              </a:ext>
            </a:extLst>
          </p:cNvPr>
          <p:cNvSpPr txBox="1"/>
          <p:nvPr/>
        </p:nvSpPr>
        <p:spPr>
          <a:xfrm>
            <a:off x="3933579" y="5229715"/>
            <a:ext cx="2620037" cy="5365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ctr" defTabSz="1381760" rtl="0" fontAlgn="auto" latinLnBrk="0" hangingPunct="0">
              <a:lnSpc>
                <a:spcPct val="115000"/>
              </a:lnSpc>
              <a:spcBef>
                <a:spcPts val="1700"/>
              </a:spcBef>
              <a:spcAft>
                <a:spcPts val="0"/>
              </a:spcAft>
              <a:buClrTx/>
              <a:buSzTx/>
              <a:buFontTx/>
              <a:buNone/>
              <a:tabLst/>
            </a:pPr>
            <a:r>
              <a:rPr lang="en-US" sz="1800" dirty="0">
                <a:solidFill>
                  <a:srgbClr val="6F798F"/>
                </a:solidFill>
                <a:latin typeface="Merriweather Bold"/>
                <a:sym typeface="Merriweather Bold"/>
              </a:rPr>
              <a:t>Contact Information</a:t>
            </a:r>
            <a:endParaRPr lang="en-US" sz="1800" dirty="0">
              <a:solidFill>
                <a:srgbClr val="6F798F"/>
              </a:solidFill>
              <a:latin typeface="Merriweather Bo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561086" y="803402"/>
            <a:ext cx="8999220" cy="2983230"/>
          </a:xfrm>
          <a:prstGeom prst="rect">
            <a:avLst/>
          </a:prstGeom>
        </p:spPr>
        <p:txBody>
          <a:bodyPr vert="horz" wrap="square" lIns="0" tIns="12700" rIns="0" bIns="0" rtlCol="0">
            <a:spAutoFit/>
          </a:bodyPr>
          <a:lstStyle/>
          <a:p>
            <a:pPr marL="149860" marR="0" lvl="0" indent="0" algn="ctr" defTabSz="914400" eaLnBrk="1" fontAlgn="auto" latinLnBrk="0" hangingPunct="1">
              <a:lnSpc>
                <a:spcPts val="1420"/>
              </a:lnSpc>
              <a:spcBef>
                <a:spcPts val="100"/>
              </a:spcBef>
              <a:spcAft>
                <a:spcPts val="0"/>
              </a:spcAft>
              <a:buClrTx/>
              <a:buSzTx/>
              <a:buFontTx/>
              <a:buNone/>
              <a:tabLst/>
              <a:defRPr/>
            </a:pPr>
            <a:r>
              <a:rPr kumimoji="0" sz="1200" b="1" i="0" u="none" strike="noStrike" kern="0" cap="none" spc="-10" normalizeH="0" baseline="0" noProof="0" dirty="0">
                <a:ln>
                  <a:noFill/>
                </a:ln>
                <a:solidFill>
                  <a:sysClr val="windowText" lastClr="000000"/>
                </a:solidFill>
                <a:effectLst/>
                <a:uLnTx/>
                <a:uFillTx/>
                <a:latin typeface="Arial"/>
                <a:cs typeface="Arial"/>
              </a:rPr>
              <a:t>Premium</a:t>
            </a:r>
            <a:r>
              <a:rPr kumimoji="0" sz="1200" b="1" i="0" u="none" strike="noStrike" kern="0" cap="none" spc="-7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Assistance</a:t>
            </a:r>
            <a:r>
              <a:rPr kumimoji="0" sz="1200" b="1" i="0" u="none" strike="noStrike" kern="0" cap="none" spc="-5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Under</a:t>
            </a:r>
            <a:r>
              <a:rPr kumimoji="0" sz="1200" b="1" i="0" u="none" strike="noStrike" kern="0" cap="none" spc="-40"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Medicaid</a:t>
            </a:r>
            <a:r>
              <a:rPr kumimoji="0" sz="1200" b="1" i="0" u="none" strike="noStrike" kern="0" cap="none" spc="-55"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and</a:t>
            </a:r>
            <a:r>
              <a:rPr kumimoji="0" sz="1200" b="1" i="0" u="none" strike="noStrike" kern="0" cap="none" spc="-50" normalizeH="0" baseline="0" noProof="0" dirty="0">
                <a:ln>
                  <a:noFill/>
                </a:ln>
                <a:solidFill>
                  <a:sysClr val="windowText" lastClr="000000"/>
                </a:solidFill>
                <a:effectLst/>
                <a:uLnTx/>
                <a:uFillTx/>
                <a:latin typeface="Arial"/>
                <a:cs typeface="Arial"/>
              </a:rPr>
              <a:t> </a:t>
            </a:r>
            <a:r>
              <a:rPr kumimoji="0" sz="1200" b="1" i="0" u="none" strike="noStrike" kern="0" cap="none" spc="-25" normalizeH="0" baseline="0" noProof="0" dirty="0">
                <a:ln>
                  <a:noFill/>
                </a:ln>
                <a:solidFill>
                  <a:sysClr val="windowText" lastClr="000000"/>
                </a:solidFill>
                <a:effectLst/>
                <a:uLnTx/>
                <a:uFillTx/>
                <a:latin typeface="Arial"/>
                <a:cs typeface="Arial"/>
              </a:rPr>
              <a:t>the</a:t>
            </a:r>
            <a:endParaRPr kumimoji="0" sz="1200" b="0" i="0" u="none" strike="noStrike" kern="0" cap="none" spc="0" normalizeH="0" baseline="0" noProof="0" dirty="0">
              <a:ln>
                <a:noFill/>
              </a:ln>
              <a:solidFill>
                <a:sysClr val="windowText" lastClr="000000"/>
              </a:solidFill>
              <a:effectLst/>
              <a:uLnTx/>
              <a:uFillTx/>
              <a:latin typeface="Arial"/>
              <a:cs typeface="Arial"/>
            </a:endParaRPr>
          </a:p>
          <a:p>
            <a:pPr marL="145415" marR="0" lvl="0" indent="0" algn="ctr" defTabSz="914400" eaLnBrk="1" fontAlgn="auto" latinLnBrk="0" hangingPunct="1">
              <a:lnSpc>
                <a:spcPts val="1420"/>
              </a:lnSpc>
              <a:spcBef>
                <a:spcPts val="0"/>
              </a:spcBef>
              <a:spcAft>
                <a:spcPts val="0"/>
              </a:spcAft>
              <a:buClrTx/>
              <a:buSzTx/>
              <a:buFontTx/>
              <a:buNone/>
              <a:tabLst/>
              <a:defRPr/>
            </a:pPr>
            <a:r>
              <a:rPr kumimoji="0" sz="1200" b="1" i="0" u="none" strike="noStrike" kern="0" cap="none" spc="-10" normalizeH="0" baseline="0" noProof="0" dirty="0">
                <a:ln>
                  <a:noFill/>
                </a:ln>
                <a:solidFill>
                  <a:sysClr val="windowText" lastClr="000000"/>
                </a:solidFill>
                <a:effectLst/>
                <a:uLnTx/>
                <a:uFillTx/>
                <a:latin typeface="Arial"/>
                <a:cs typeface="Arial"/>
              </a:rPr>
              <a:t>Children’s</a:t>
            </a:r>
            <a:r>
              <a:rPr kumimoji="0" sz="1200" b="1" i="0" u="none" strike="noStrike" kern="0" cap="none" spc="-35"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Health</a:t>
            </a:r>
            <a:r>
              <a:rPr kumimoji="0" sz="1200" b="1" i="0" u="none" strike="noStrike" kern="0" cap="none" spc="-40"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Insurance</a:t>
            </a:r>
            <a:r>
              <a:rPr kumimoji="0" sz="1200" b="1" i="0" u="none" strike="noStrike" kern="0" cap="none" spc="-45"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Program</a:t>
            </a:r>
            <a:r>
              <a:rPr kumimoji="0" sz="1200" b="1" i="0" u="none" strike="noStrike" kern="0" cap="none" spc="-35"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(CHIP)</a:t>
            </a:r>
            <a:endParaRPr kumimoji="0" sz="1200" b="0" i="0" u="none" strike="noStrike" kern="0" cap="none" spc="0" normalizeH="0" baseline="0" noProof="0" dirty="0">
              <a:ln>
                <a:noFill/>
              </a:ln>
              <a:solidFill>
                <a:sysClr val="windowText" lastClr="000000"/>
              </a:solidFill>
              <a:effectLst/>
              <a:uLnTx/>
              <a:uFillTx/>
              <a:latin typeface="Arial"/>
              <a:cs typeface="Arial"/>
            </a:endParaRPr>
          </a:p>
          <a:p>
            <a:pPr marL="12700" marR="69215" lvl="0" indent="0" defTabSz="914400" eaLnBrk="1" fontAlgn="auto" latinLnBrk="0" hangingPunct="1">
              <a:lnSpc>
                <a:spcPct val="95800"/>
              </a:lnSpc>
              <a:spcBef>
                <a:spcPts val="110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children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eligible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Medicaid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CHIP</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eligible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employer,</a:t>
            </a:r>
            <a:r>
              <a:rPr kumimoji="0" sz="900" b="0" i="0" u="none" strike="noStrike" kern="0" cap="none" spc="3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state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premium</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assistance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program</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can </a:t>
            </a:r>
            <a:r>
              <a:rPr kumimoji="0" sz="900" b="0" i="0" u="none" strike="noStrike" kern="0" cap="none" spc="0" normalizeH="0" baseline="0" noProof="0" dirty="0">
                <a:ln>
                  <a:noFill/>
                </a:ln>
                <a:solidFill>
                  <a:sysClr val="windowText" lastClr="000000"/>
                </a:solidFill>
                <a:effectLst/>
                <a:uLnTx/>
                <a:uFillTx/>
                <a:latin typeface="Arial"/>
                <a:cs typeface="Arial"/>
              </a:rPr>
              <a:t>help</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using</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funds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their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Medicaid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or</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CHIP</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programs.</a:t>
            </a:r>
            <a:r>
              <a:rPr kumimoji="0" sz="900" b="0" i="0" u="none" strike="noStrike" kern="0" cap="none" spc="1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children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aren’t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eligible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Medicaid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CHIP,</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won’t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eligible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these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premium </a:t>
            </a:r>
            <a:r>
              <a:rPr kumimoji="0" sz="900" b="0" i="0" u="none" strike="noStrike" kern="0" cap="none" spc="0" normalizeH="0" baseline="0" noProof="0" dirty="0">
                <a:ln>
                  <a:noFill/>
                </a:ln>
                <a:solidFill>
                  <a:sysClr val="windowText" lastClr="000000"/>
                </a:solidFill>
                <a:effectLst/>
                <a:uLnTx/>
                <a:uFillTx/>
                <a:latin typeface="Arial"/>
                <a:cs typeface="Arial"/>
              </a:rPr>
              <a:t>assistance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programs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but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able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buy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individual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insurance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through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Insurance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Marketplace.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more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visit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1" i="0" u="sng" strike="noStrike" kern="0" cap="none" spc="-10" normalizeH="0" baseline="0" noProof="0" dirty="0">
                <a:ln>
                  <a:noFill/>
                </a:ln>
                <a:solidFill>
                  <a:srgbClr val="0000FF"/>
                </a:solidFill>
                <a:effectLst/>
                <a:uLnTx/>
                <a:uFill>
                  <a:solidFill>
                    <a:srgbClr val="0000FF"/>
                  </a:solidFill>
                </a:uFill>
                <a:latin typeface="Arial"/>
                <a:cs typeface="Arial"/>
                <a:hlinkClick r:id="rId2"/>
              </a:rPr>
              <a:t>www.healthcare.gov</a:t>
            </a:r>
            <a:r>
              <a:rPr kumimoji="0" sz="900" b="0" i="0" u="none" strike="noStrike" kern="0" cap="none" spc="-10" normalizeH="0" baseline="0" noProof="0" dirty="0">
                <a:ln>
                  <a:noFill/>
                </a:ln>
                <a:solidFill>
                  <a:sysClr val="windowText" lastClr="000000"/>
                </a:solidFill>
                <a:effectLst/>
                <a:uLnTx/>
                <a:uFillTx/>
                <a:latin typeface="Arial"/>
                <a:cs typeface="Arial"/>
                <a:hlinkClick r:id="rId2"/>
              </a:rPr>
              <a:t>.</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65"/>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554990" lvl="0" indent="0" defTabSz="914400" eaLnBrk="1" fontAlgn="auto" latinLnBrk="0" hangingPunct="1">
              <a:lnSpc>
                <a:spcPct val="120000"/>
              </a:lnSpc>
              <a:spcBef>
                <a:spcPts val="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dependents</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already</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enrolled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Medicaid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CHIP</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live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State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listed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below,</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contact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State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Medicaid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 CHIP</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office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find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out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premium </a:t>
            </a:r>
            <a:r>
              <a:rPr kumimoji="0" sz="900" b="0" i="0" u="none" strike="noStrike" kern="0" cap="none" spc="0" normalizeH="0" baseline="0" noProof="0" dirty="0">
                <a:ln>
                  <a:noFill/>
                </a:ln>
                <a:solidFill>
                  <a:sysClr val="windowText" lastClr="000000"/>
                </a:solidFill>
                <a:effectLst/>
                <a:uLnTx/>
                <a:uFillTx/>
                <a:latin typeface="Arial"/>
                <a:cs typeface="Arial"/>
              </a:rPr>
              <a:t>assistance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available.</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295"/>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5080" lvl="0" indent="0" defTabSz="914400" eaLnBrk="1" fontAlgn="auto" latinLnBrk="0" hangingPunct="1">
              <a:lnSpc>
                <a:spcPct val="95800"/>
              </a:lnSpc>
              <a:spcBef>
                <a:spcPts val="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 your dependents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 currently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 Medicaid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 CHIP, and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 think</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 any 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 dependents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might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eligible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either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these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programs,</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contact</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your </a:t>
            </a:r>
            <a:r>
              <a:rPr kumimoji="0" sz="900" b="0" i="0" u="none" strike="noStrike" kern="0" cap="none" spc="0" normalizeH="0" baseline="0" noProof="0" dirty="0">
                <a:ln>
                  <a:noFill/>
                </a:ln>
                <a:solidFill>
                  <a:sysClr val="windowText" lastClr="000000"/>
                </a:solidFill>
                <a:effectLst/>
                <a:uLnTx/>
                <a:uFillTx/>
                <a:latin typeface="Arial"/>
                <a:cs typeface="Arial"/>
              </a:rPr>
              <a:t>State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Medicaid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CHIP</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office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dial</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1-877-</a:t>
            </a:r>
            <a:r>
              <a:rPr kumimoji="0" sz="900" b="1" i="0" u="none" strike="noStrike" kern="0" cap="none" spc="0" normalizeH="0" baseline="0" noProof="0" dirty="0">
                <a:ln>
                  <a:noFill/>
                </a:ln>
                <a:solidFill>
                  <a:sysClr val="windowText" lastClr="000000"/>
                </a:solidFill>
                <a:effectLst/>
                <a:uLnTx/>
                <a:uFillTx/>
                <a:latin typeface="Arial"/>
                <a:cs typeface="Arial"/>
              </a:rPr>
              <a:t>KIDS</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NOW</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or</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1" i="0" u="sng" strike="noStrike" kern="0" cap="none" spc="0" normalizeH="0" baseline="0" noProof="0" dirty="0">
                <a:ln>
                  <a:noFill/>
                </a:ln>
                <a:solidFill>
                  <a:srgbClr val="0000FF"/>
                </a:solidFill>
                <a:effectLst/>
                <a:uLnTx/>
                <a:uFill>
                  <a:solidFill>
                    <a:srgbClr val="0000FF"/>
                  </a:solidFill>
                </a:uFill>
                <a:latin typeface="Arial"/>
                <a:cs typeface="Arial"/>
                <a:hlinkClick r:id="rId3"/>
              </a:rPr>
              <a:t>www.insurekidsnow.gov</a:t>
            </a:r>
            <a:r>
              <a:rPr kumimoji="0" sz="900" b="1" i="0" u="none" strike="noStrike" kern="0" cap="none" spc="-5" normalizeH="0" baseline="0" noProof="0" dirty="0">
                <a:ln>
                  <a:noFill/>
                </a:ln>
                <a:solidFill>
                  <a:srgbClr val="0000FF"/>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find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out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how</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apply.</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qualify,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ask</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state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program</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might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help</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you </a:t>
            </a:r>
            <a:r>
              <a:rPr kumimoji="0" sz="900" b="0" i="0" u="none" strike="noStrike" kern="0" cap="none" spc="0" normalizeH="0" baseline="0" noProof="0" dirty="0">
                <a:ln>
                  <a:noFill/>
                </a:ln>
                <a:solidFill>
                  <a:sysClr val="windowText" lastClr="000000"/>
                </a:solidFill>
                <a:effectLst/>
                <a:uLnTx/>
                <a:uFillTx/>
                <a:latin typeface="Arial"/>
                <a:cs typeface="Arial"/>
              </a:rPr>
              <a:t>pay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premiums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sponsored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plan.</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60"/>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9525" lvl="0" indent="0" defTabSz="914400" eaLnBrk="1" fontAlgn="auto" latinLnBrk="0" hangingPunct="1">
              <a:lnSpc>
                <a:spcPct val="95800"/>
              </a:lnSpc>
              <a:spcBef>
                <a:spcPts val="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dependents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eligible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premium</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assistance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Medicaid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CHIP,</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well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eligible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must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allow</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your </a:t>
            </a:r>
            <a:r>
              <a:rPr kumimoji="0" sz="900" b="0" i="0" u="none" strike="noStrike" kern="0" cap="none" spc="0" normalizeH="0" baseline="0" noProof="0" dirty="0">
                <a:ln>
                  <a:noFill/>
                </a:ln>
                <a:solidFill>
                  <a:sysClr val="windowText" lastClr="000000"/>
                </a:solidFill>
                <a:effectLst/>
                <a:uLnTx/>
                <a:uFillTx/>
                <a:latin typeface="Arial"/>
                <a:cs typeface="Arial"/>
              </a:rPr>
              <a:t>employer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aren’t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already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enrolled.</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called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“special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enrollment”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opportunity,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you</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must</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request</a:t>
            </a:r>
            <a:r>
              <a:rPr kumimoji="0" sz="900" b="1" i="0" u="none" strike="noStrike" kern="0" cap="none" spc="-4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coverage</a:t>
            </a:r>
            <a:r>
              <a:rPr kumimoji="0" sz="900" b="1" i="0" u="none" strike="noStrike" kern="0" cap="none" spc="-40"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within</a:t>
            </a:r>
            <a:r>
              <a:rPr kumimoji="0" sz="900" b="1" i="0" u="none" strike="noStrike" kern="0" cap="none" spc="-7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60</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days</a:t>
            </a:r>
            <a:r>
              <a:rPr kumimoji="0" sz="900" b="1" i="0" u="none" strike="noStrike" kern="0" cap="none" spc="-1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of</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being</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determined</a:t>
            </a:r>
            <a:r>
              <a:rPr kumimoji="0" sz="900" b="1" i="0" u="none" strike="noStrike" kern="0" cap="none" spc="-4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eligible</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25" normalizeH="0" baseline="0" noProof="0" dirty="0">
                <a:ln>
                  <a:noFill/>
                </a:ln>
                <a:solidFill>
                  <a:sysClr val="windowText" lastClr="000000"/>
                </a:solidFill>
                <a:effectLst/>
                <a:uLnTx/>
                <a:uFillTx/>
                <a:latin typeface="Arial"/>
                <a:cs typeface="Arial"/>
              </a:rPr>
              <a:t>for </a:t>
            </a:r>
            <a:r>
              <a:rPr kumimoji="0" sz="900" b="1" i="0" u="none" strike="noStrike" kern="0" cap="none" spc="0" normalizeH="0" baseline="0" noProof="0" dirty="0">
                <a:ln>
                  <a:noFill/>
                </a:ln>
                <a:solidFill>
                  <a:sysClr val="windowText" lastClr="000000"/>
                </a:solidFill>
                <a:effectLst/>
                <a:uLnTx/>
                <a:uFillTx/>
                <a:latin typeface="Arial"/>
                <a:cs typeface="Arial"/>
              </a:rPr>
              <a:t>premium</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assistance</a:t>
            </a:r>
            <a:r>
              <a:rPr kumimoji="0" sz="900" b="0" i="0" u="none" strike="noStrike" kern="0" cap="none" spc="0" normalizeH="0" baseline="0" noProof="0" dirty="0">
                <a:ln>
                  <a:noFill/>
                </a:ln>
                <a:solidFill>
                  <a:sysClr val="windowText" lastClr="000000"/>
                </a:solidFill>
                <a:effectLst/>
                <a:uLnTx/>
                <a:uFillTx/>
                <a:latin typeface="Arial"/>
                <a:cs typeface="Arial"/>
              </a:rPr>
              <a:t>.</a:t>
            </a:r>
            <a:r>
              <a:rPr kumimoji="0" sz="900" b="0" i="0" u="none" strike="noStrike" kern="0" cap="none" spc="2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questions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about</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enrolling</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plan,</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contact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Department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Labor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1" i="0" u="sng" strike="noStrike" kern="0" cap="none" spc="-10" normalizeH="0" baseline="0" noProof="0" dirty="0">
                <a:ln>
                  <a:noFill/>
                </a:ln>
                <a:solidFill>
                  <a:srgbClr val="0000FF"/>
                </a:solidFill>
                <a:effectLst/>
                <a:uLnTx/>
                <a:uFill>
                  <a:solidFill>
                    <a:srgbClr val="0000FF"/>
                  </a:solidFill>
                </a:uFill>
                <a:latin typeface="Arial"/>
                <a:cs typeface="Arial"/>
                <a:hlinkClick r:id="rId4"/>
              </a:rPr>
              <a:t>www.askebsa.dol.gov</a:t>
            </a:r>
            <a:r>
              <a:rPr kumimoji="0" sz="900" b="1" i="0" u="none" strike="noStrike" kern="0" cap="none" spc="-60" normalizeH="0" baseline="0" noProof="0" dirty="0">
                <a:ln>
                  <a:noFill/>
                </a:ln>
                <a:solidFill>
                  <a:srgbClr val="0000FF"/>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call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1-866-444-</a:t>
            </a:r>
            <a:r>
              <a:rPr kumimoji="0" sz="900" b="1" i="0" u="none" strike="noStrike" kern="0" cap="none" spc="0" normalizeH="0" baseline="0" noProof="0" dirty="0">
                <a:ln>
                  <a:noFill/>
                </a:ln>
                <a:solidFill>
                  <a:sysClr val="windowText" lastClr="000000"/>
                </a:solidFill>
                <a:effectLst/>
                <a:uLnTx/>
                <a:uFillTx/>
                <a:latin typeface="Arial"/>
                <a:cs typeface="Arial"/>
              </a:rPr>
              <a:t>EBSA</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(3272)</a:t>
            </a:r>
            <a:r>
              <a:rPr kumimoji="0" sz="900" b="0" i="0" u="none" strike="noStrike" kern="0" cap="none" spc="-10" normalizeH="0" baseline="0" noProof="0" dirty="0">
                <a:ln>
                  <a:noFill/>
                </a:ln>
                <a:solidFill>
                  <a:sysClr val="windowText" lastClr="000000"/>
                </a:solidFill>
                <a:effectLst/>
                <a:uLnTx/>
                <a:uFillTx/>
                <a:latin typeface="Arial"/>
                <a:cs typeface="Arial"/>
              </a:rPr>
              <a:t>.</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80"/>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207645" lvl="0" indent="0" defTabSz="914400" eaLnBrk="1" fontAlgn="auto" latinLnBrk="0" hangingPunct="1">
              <a:lnSpc>
                <a:spcPct val="120600"/>
              </a:lnSpc>
              <a:spcBef>
                <a:spcPts val="0"/>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Arial"/>
                <a:cs typeface="Arial"/>
              </a:rPr>
              <a:t>If</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you</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live</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in</a:t>
            </a:r>
            <a:r>
              <a:rPr kumimoji="0" sz="900" b="1" i="0" u="none" strike="noStrike" kern="0" cap="none" spc="-4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one</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of</a:t>
            </a:r>
            <a:r>
              <a:rPr kumimoji="0" sz="900" b="1" i="0" u="none" strike="noStrike" kern="0" cap="none" spc="-1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the</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following</a:t>
            </a:r>
            <a:r>
              <a:rPr kumimoji="0" sz="900" b="1" i="0" u="none" strike="noStrike" kern="0" cap="none" spc="-6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states,</a:t>
            </a:r>
            <a:r>
              <a:rPr kumimoji="0" sz="900" b="1" i="0" u="none" strike="noStrike" kern="0" cap="none" spc="-4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you</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may</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be</a:t>
            </a:r>
            <a:r>
              <a:rPr kumimoji="0" sz="900" b="1" i="0" u="none" strike="noStrike" kern="0" cap="none" spc="-4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eligible</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for</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assistance</a:t>
            </a:r>
            <a:r>
              <a:rPr kumimoji="0" sz="900" b="1" i="0" u="none" strike="noStrike" kern="0" cap="none" spc="-5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paying</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your</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employer</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health</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plan</a:t>
            </a:r>
            <a:r>
              <a:rPr kumimoji="0" sz="900" b="1" i="0" u="none" strike="noStrike" kern="0" cap="none" spc="-6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premiums.</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The</a:t>
            </a:r>
            <a:r>
              <a:rPr kumimoji="0" sz="900" b="1" i="0" u="none" strike="noStrike" kern="0" cap="none" spc="-10" normalizeH="0" baseline="0" noProof="0" dirty="0">
                <a:ln>
                  <a:noFill/>
                </a:ln>
                <a:solidFill>
                  <a:sysClr val="windowText" lastClr="000000"/>
                </a:solidFill>
                <a:effectLst/>
                <a:uLnTx/>
                <a:uFillTx/>
                <a:latin typeface="Arial"/>
                <a:cs typeface="Arial"/>
              </a:rPr>
              <a:t> following</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list</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of</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states</a:t>
            </a:r>
            <a:r>
              <a:rPr kumimoji="0" sz="900" b="1" i="0" u="none" strike="noStrike" kern="0" cap="none" spc="-1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is</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current as</a:t>
            </a:r>
            <a:r>
              <a:rPr kumimoji="0" sz="900" b="1" i="0" u="none" strike="noStrike" kern="0" cap="none" spc="-10" normalizeH="0" baseline="0" noProof="0" dirty="0">
                <a:ln>
                  <a:noFill/>
                </a:ln>
                <a:solidFill>
                  <a:sysClr val="windowText" lastClr="000000"/>
                </a:solidFill>
                <a:effectLst/>
                <a:uLnTx/>
                <a:uFillTx/>
                <a:latin typeface="Arial"/>
                <a:cs typeface="Arial"/>
              </a:rPr>
              <a:t> </a:t>
            </a:r>
            <a:r>
              <a:rPr kumimoji="0" sz="900" b="1" i="0" u="none" strike="noStrike" kern="0" cap="none" spc="-25" normalizeH="0" baseline="0" noProof="0" dirty="0">
                <a:ln>
                  <a:noFill/>
                </a:ln>
                <a:solidFill>
                  <a:sysClr val="windowText" lastClr="000000"/>
                </a:solidFill>
                <a:effectLst/>
                <a:uLnTx/>
                <a:uFillTx/>
                <a:latin typeface="Arial"/>
                <a:cs typeface="Arial"/>
              </a:rPr>
              <a:t>of </a:t>
            </a:r>
            <a:r>
              <a:rPr kumimoji="0" sz="900" b="1" i="0" u="none" strike="noStrike" kern="0" cap="none" spc="0" normalizeH="0" baseline="0" noProof="0" dirty="0">
                <a:ln>
                  <a:noFill/>
                </a:ln>
                <a:solidFill>
                  <a:sysClr val="windowText" lastClr="000000"/>
                </a:solidFill>
                <a:effectLst/>
                <a:uLnTx/>
                <a:uFillTx/>
                <a:latin typeface="Arial"/>
                <a:cs typeface="Arial"/>
              </a:rPr>
              <a:t>July</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31,</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2025.</a:t>
            </a:r>
            <a:r>
              <a:rPr kumimoji="0" sz="900" b="1" i="0" u="none" strike="noStrike" kern="0" cap="none" spc="17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Contact</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your</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State</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for</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more</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information</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on</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eligibility</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50" normalizeH="0" baseline="0" noProof="0" dirty="0">
                <a:ln>
                  <a:noFill/>
                </a:ln>
                <a:solidFill>
                  <a:sysClr val="windowText" lastClr="000000"/>
                </a:solidFill>
                <a:effectLst/>
                <a:uLnTx/>
                <a:uFillTx/>
                <a:latin typeface="Arial"/>
                <a:cs typeface="Arial"/>
              </a:rPr>
              <a:t>–</a:t>
            </a:r>
            <a:endParaRPr kumimoji="0" sz="9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object 4"/>
          <p:cNvGraphicFramePr>
            <a:graphicFrameLocks noGrp="1"/>
          </p:cNvGraphicFramePr>
          <p:nvPr/>
        </p:nvGraphicFramePr>
        <p:xfrm>
          <a:off x="556259" y="3964177"/>
          <a:ext cx="9047480" cy="3263900"/>
        </p:xfrm>
        <a:graphic>
          <a:graphicData uri="http://schemas.openxmlformats.org/drawingml/2006/table">
            <a:tbl>
              <a:tblPr firstRow="1" bandRow="1">
                <a:tableStyleId>{2D5ABB26-0587-4C30-8999-92F81FD0307C}</a:tableStyleId>
              </a:tblPr>
              <a:tblGrid>
                <a:gridCol w="4524375">
                  <a:extLst>
                    <a:ext uri="{9D8B030D-6E8A-4147-A177-3AD203B41FA5}">
                      <a16:colId xmlns:a16="http://schemas.microsoft.com/office/drawing/2014/main" val="20000"/>
                    </a:ext>
                  </a:extLst>
                </a:gridCol>
                <a:gridCol w="4523105">
                  <a:extLst>
                    <a:ext uri="{9D8B030D-6E8A-4147-A177-3AD203B41FA5}">
                      <a16:colId xmlns:a16="http://schemas.microsoft.com/office/drawing/2014/main" val="20001"/>
                    </a:ext>
                  </a:extLst>
                </a:gridCol>
              </a:tblGrid>
              <a:tr h="235585">
                <a:tc>
                  <a:txBody>
                    <a:bodyPr/>
                    <a:lstStyle/>
                    <a:p>
                      <a:pPr marL="17145" algn="ctr">
                        <a:lnSpc>
                          <a:spcPts val="1395"/>
                        </a:lnSpc>
                        <a:spcBef>
                          <a:spcPts val="360"/>
                        </a:spcBef>
                      </a:pPr>
                      <a:r>
                        <a:rPr sz="1200" b="1" dirty="0">
                          <a:latin typeface="Arial"/>
                          <a:cs typeface="Arial"/>
                        </a:rPr>
                        <a:t>ALABAMA</a:t>
                      </a:r>
                      <a:r>
                        <a:rPr sz="1200" b="1" spc="-30" dirty="0">
                          <a:latin typeface="Arial"/>
                          <a:cs typeface="Arial"/>
                        </a:rPr>
                        <a:t> </a:t>
                      </a:r>
                      <a:r>
                        <a:rPr sz="1200" b="1" dirty="0">
                          <a:latin typeface="Arial"/>
                          <a:cs typeface="Arial"/>
                        </a:rPr>
                        <a:t>–</a:t>
                      </a:r>
                      <a:r>
                        <a:rPr sz="1200" b="1" spc="-65" dirty="0">
                          <a:latin typeface="Arial"/>
                          <a:cs typeface="Arial"/>
                        </a:rPr>
                        <a:t> </a:t>
                      </a:r>
                      <a:r>
                        <a:rPr sz="1200" b="1" spc="-10" dirty="0">
                          <a:latin typeface="Arial"/>
                          <a:cs typeface="Arial"/>
                        </a:rPr>
                        <a:t>Medicaid</a:t>
                      </a:r>
                      <a:endParaRPr sz="1200">
                        <a:latin typeface="Arial"/>
                        <a:cs typeface="Arial"/>
                      </a:endParaRPr>
                    </a:p>
                  </a:txBody>
                  <a:tcPr marL="0" marR="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5240" algn="ctr">
                        <a:lnSpc>
                          <a:spcPts val="1395"/>
                        </a:lnSpc>
                        <a:spcBef>
                          <a:spcPts val="360"/>
                        </a:spcBef>
                      </a:pPr>
                      <a:r>
                        <a:rPr sz="1200" b="1" dirty="0">
                          <a:latin typeface="Arial"/>
                          <a:cs typeface="Arial"/>
                        </a:rPr>
                        <a:t>ALASKA</a:t>
                      </a:r>
                      <a:r>
                        <a:rPr sz="1200" b="1" spc="-30" dirty="0">
                          <a:latin typeface="Arial"/>
                          <a:cs typeface="Arial"/>
                        </a:rPr>
                        <a:t> </a:t>
                      </a:r>
                      <a:r>
                        <a:rPr sz="1200" b="1" dirty="0">
                          <a:latin typeface="Arial"/>
                          <a:cs typeface="Arial"/>
                        </a:rPr>
                        <a:t>–</a:t>
                      </a:r>
                      <a:r>
                        <a:rPr sz="1200" b="1" spc="-40" dirty="0">
                          <a:latin typeface="Arial"/>
                          <a:cs typeface="Arial"/>
                        </a:rPr>
                        <a:t> </a:t>
                      </a:r>
                      <a:r>
                        <a:rPr sz="1200" b="1" spc="-10" dirty="0">
                          <a:latin typeface="Arial"/>
                          <a:cs typeface="Arial"/>
                        </a:rPr>
                        <a:t>Medicaid</a:t>
                      </a:r>
                      <a:endParaRPr sz="1200">
                        <a:latin typeface="Arial"/>
                        <a:cs typeface="Arial"/>
                      </a:endParaRPr>
                    </a:p>
                  </a:txBody>
                  <a:tcPr marL="0" marR="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949960">
                <a:tc>
                  <a:txBody>
                    <a:bodyPr/>
                    <a:lstStyle/>
                    <a:p>
                      <a:pPr marL="74295" marR="1763395">
                        <a:lnSpc>
                          <a:spcPct val="100000"/>
                        </a:lnSpc>
                        <a:spcBef>
                          <a:spcPts val="595"/>
                        </a:spcBef>
                      </a:pPr>
                      <a:r>
                        <a:rPr sz="1000" spc="-10" dirty="0">
                          <a:latin typeface="Arial"/>
                          <a:cs typeface="Arial"/>
                        </a:rPr>
                        <a:t>Website:</a:t>
                      </a:r>
                      <a:r>
                        <a:rPr sz="1000" spc="-5" dirty="0">
                          <a:latin typeface="Arial"/>
                          <a:cs typeface="Arial"/>
                        </a:rPr>
                        <a:t> </a:t>
                      </a:r>
                      <a:r>
                        <a:rPr sz="1000" u="sng" spc="-10" dirty="0">
                          <a:solidFill>
                            <a:srgbClr val="0000FF"/>
                          </a:solidFill>
                          <a:uFill>
                            <a:solidFill>
                              <a:srgbClr val="0000FF"/>
                            </a:solidFill>
                          </a:uFill>
                          <a:latin typeface="Arial"/>
                          <a:cs typeface="Arial"/>
                          <a:hlinkClick r:id="rId5"/>
                        </a:rPr>
                        <a:t>http://myalhipp.com/</a:t>
                      </a:r>
                      <a:r>
                        <a:rPr sz="1000" u="none" dirty="0">
                          <a:solidFill>
                            <a:srgbClr val="0000FF"/>
                          </a:solidFill>
                          <a:latin typeface="Arial"/>
                          <a:cs typeface="Arial"/>
                        </a:rPr>
                        <a:t> </a:t>
                      </a:r>
                      <a:r>
                        <a:rPr sz="1000" u="none" spc="-20" dirty="0">
                          <a:latin typeface="Arial"/>
                          <a:cs typeface="Arial"/>
                        </a:rPr>
                        <a:t>Phone:</a:t>
                      </a:r>
                      <a:r>
                        <a:rPr sz="1000" u="none" spc="-60" dirty="0">
                          <a:latin typeface="Arial"/>
                          <a:cs typeface="Arial"/>
                        </a:rPr>
                        <a:t> </a:t>
                      </a:r>
                      <a:r>
                        <a:rPr sz="1000" u="none" spc="-30" dirty="0">
                          <a:latin typeface="Arial"/>
                          <a:cs typeface="Arial"/>
                        </a:rPr>
                        <a:t>1-855-</a:t>
                      </a:r>
                      <a:r>
                        <a:rPr sz="1000" u="none" spc="-20" dirty="0">
                          <a:latin typeface="Arial"/>
                          <a:cs typeface="Arial"/>
                        </a:rPr>
                        <a:t>692- 5447</a:t>
                      </a:r>
                      <a:endParaRPr sz="1000">
                        <a:latin typeface="Arial"/>
                        <a:cs typeface="Arial"/>
                      </a:endParaRPr>
                    </a:p>
                  </a:txBody>
                  <a:tcPr marL="0" marR="0" marT="755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marR="932815">
                        <a:lnSpc>
                          <a:spcPts val="1160"/>
                        </a:lnSpc>
                        <a:spcBef>
                          <a:spcPts val="660"/>
                        </a:spcBef>
                      </a:pPr>
                      <a:r>
                        <a:rPr sz="1000" spc="-10" dirty="0">
                          <a:latin typeface="Arial"/>
                          <a:cs typeface="Arial"/>
                        </a:rPr>
                        <a:t>The</a:t>
                      </a:r>
                      <a:r>
                        <a:rPr sz="1000" spc="-60" dirty="0">
                          <a:latin typeface="Arial"/>
                          <a:cs typeface="Arial"/>
                        </a:rPr>
                        <a:t> </a:t>
                      </a:r>
                      <a:r>
                        <a:rPr sz="1000" spc="-10" dirty="0">
                          <a:latin typeface="Arial"/>
                          <a:cs typeface="Arial"/>
                        </a:rPr>
                        <a:t>AK</a:t>
                      </a:r>
                      <a:r>
                        <a:rPr sz="1000" spc="-60" dirty="0">
                          <a:latin typeface="Arial"/>
                          <a:cs typeface="Arial"/>
                        </a:rPr>
                        <a:t> </a:t>
                      </a:r>
                      <a:r>
                        <a:rPr sz="1000" spc="-10" dirty="0">
                          <a:latin typeface="Arial"/>
                          <a:cs typeface="Arial"/>
                        </a:rPr>
                        <a:t>Health</a:t>
                      </a:r>
                      <a:r>
                        <a:rPr sz="1000" spc="-55" dirty="0">
                          <a:latin typeface="Arial"/>
                          <a:cs typeface="Arial"/>
                        </a:rPr>
                        <a:t> </a:t>
                      </a:r>
                      <a:r>
                        <a:rPr sz="1000" spc="-10" dirty="0">
                          <a:latin typeface="Arial"/>
                          <a:cs typeface="Arial"/>
                        </a:rPr>
                        <a:t>Insurance</a:t>
                      </a:r>
                      <a:r>
                        <a:rPr sz="1000" spc="-60" dirty="0">
                          <a:latin typeface="Arial"/>
                          <a:cs typeface="Arial"/>
                        </a:rPr>
                        <a:t> </a:t>
                      </a:r>
                      <a:r>
                        <a:rPr sz="1000" dirty="0">
                          <a:latin typeface="Arial"/>
                          <a:cs typeface="Arial"/>
                        </a:rPr>
                        <a:t>Premium</a:t>
                      </a:r>
                      <a:r>
                        <a:rPr sz="1000" spc="-55" dirty="0">
                          <a:latin typeface="Arial"/>
                          <a:cs typeface="Arial"/>
                        </a:rPr>
                        <a:t> </a:t>
                      </a:r>
                      <a:r>
                        <a:rPr sz="1000" dirty="0">
                          <a:latin typeface="Arial"/>
                          <a:cs typeface="Arial"/>
                        </a:rPr>
                        <a:t>Payment</a:t>
                      </a:r>
                      <a:r>
                        <a:rPr sz="1000" spc="20" dirty="0">
                          <a:latin typeface="Arial"/>
                          <a:cs typeface="Arial"/>
                        </a:rPr>
                        <a:t> </a:t>
                      </a:r>
                      <a:r>
                        <a:rPr sz="1000" dirty="0">
                          <a:latin typeface="Arial"/>
                          <a:cs typeface="Arial"/>
                        </a:rPr>
                        <a:t>Program</a:t>
                      </a:r>
                      <a:r>
                        <a:rPr sz="1000" spc="15" dirty="0">
                          <a:latin typeface="Arial"/>
                          <a:cs typeface="Arial"/>
                        </a:rPr>
                        <a:t> </a:t>
                      </a:r>
                      <a:r>
                        <a:rPr sz="1000" spc="-10" dirty="0">
                          <a:latin typeface="Arial"/>
                          <a:cs typeface="Arial"/>
                        </a:rPr>
                        <a:t>Website: </a:t>
                      </a:r>
                      <a:r>
                        <a:rPr sz="1000" u="sng" dirty="0">
                          <a:solidFill>
                            <a:srgbClr val="0000FF"/>
                          </a:solidFill>
                          <a:uFill>
                            <a:solidFill>
                              <a:srgbClr val="0000FF"/>
                            </a:solidFill>
                          </a:uFill>
                          <a:latin typeface="Arial"/>
                          <a:cs typeface="Arial"/>
                          <a:hlinkClick r:id="rId6"/>
                        </a:rPr>
                        <a:t>http://myakhipp.com/</a:t>
                      </a:r>
                      <a:r>
                        <a:rPr sz="1000" u="none" spc="35" dirty="0">
                          <a:solidFill>
                            <a:srgbClr val="0000FF"/>
                          </a:solidFill>
                          <a:latin typeface="Arial"/>
                          <a:cs typeface="Arial"/>
                        </a:rPr>
                        <a:t> </a:t>
                      </a:r>
                      <a:r>
                        <a:rPr sz="1000" u="none" dirty="0">
                          <a:latin typeface="Arial"/>
                          <a:cs typeface="Arial"/>
                        </a:rPr>
                        <a:t>Phone:</a:t>
                      </a:r>
                      <a:r>
                        <a:rPr sz="1000" u="none" spc="40" dirty="0">
                          <a:latin typeface="Arial"/>
                          <a:cs typeface="Arial"/>
                        </a:rPr>
                        <a:t> </a:t>
                      </a:r>
                      <a:r>
                        <a:rPr sz="1000" u="none" spc="-10" dirty="0">
                          <a:latin typeface="Arial"/>
                          <a:cs typeface="Arial"/>
                        </a:rPr>
                        <a:t>1-866-251-</a:t>
                      </a:r>
                      <a:r>
                        <a:rPr sz="1000" u="none" spc="-20" dirty="0">
                          <a:latin typeface="Arial"/>
                          <a:cs typeface="Arial"/>
                        </a:rPr>
                        <a:t>4861</a:t>
                      </a:r>
                      <a:endParaRPr sz="1000">
                        <a:latin typeface="Arial"/>
                        <a:cs typeface="Arial"/>
                      </a:endParaRPr>
                    </a:p>
                    <a:p>
                      <a:pPr marL="74930">
                        <a:lnSpc>
                          <a:spcPts val="1090"/>
                        </a:lnSpc>
                      </a:pPr>
                      <a:r>
                        <a:rPr sz="1000" spc="-10" dirty="0">
                          <a:latin typeface="Arial"/>
                          <a:cs typeface="Arial"/>
                        </a:rPr>
                        <a:t>Email:</a:t>
                      </a:r>
                      <a:r>
                        <a:rPr sz="1000" spc="30" dirty="0">
                          <a:latin typeface="Arial"/>
                          <a:cs typeface="Arial"/>
                        </a:rPr>
                        <a:t> </a:t>
                      </a:r>
                      <a:r>
                        <a:rPr sz="1000" u="sng" spc="-20" dirty="0">
                          <a:solidFill>
                            <a:srgbClr val="0000FF"/>
                          </a:solidFill>
                          <a:uFill>
                            <a:solidFill>
                              <a:srgbClr val="0000FF"/>
                            </a:solidFill>
                          </a:uFill>
                          <a:latin typeface="Arial"/>
                          <a:cs typeface="Arial"/>
                          <a:hlinkClick r:id="rId7"/>
                        </a:rPr>
                        <a:t>CustomerService@MyAKHIPP.com</a:t>
                      </a:r>
                      <a:r>
                        <a:rPr sz="1000" u="none" spc="25" dirty="0">
                          <a:solidFill>
                            <a:srgbClr val="0000FF"/>
                          </a:solidFill>
                          <a:latin typeface="Arial"/>
                          <a:cs typeface="Arial"/>
                        </a:rPr>
                        <a:t> </a:t>
                      </a:r>
                      <a:r>
                        <a:rPr sz="1000" u="none" dirty="0">
                          <a:latin typeface="Arial"/>
                          <a:cs typeface="Arial"/>
                        </a:rPr>
                        <a:t>Medicaid</a:t>
                      </a:r>
                      <a:r>
                        <a:rPr sz="1000" u="none" spc="45" dirty="0">
                          <a:latin typeface="Arial"/>
                          <a:cs typeface="Arial"/>
                        </a:rPr>
                        <a:t> </a:t>
                      </a:r>
                      <a:r>
                        <a:rPr sz="1000" u="none" spc="-10" dirty="0">
                          <a:latin typeface="Arial"/>
                          <a:cs typeface="Arial"/>
                        </a:rPr>
                        <a:t>Eligibility:</a:t>
                      </a:r>
                      <a:endParaRPr sz="1000">
                        <a:latin typeface="Arial"/>
                        <a:cs typeface="Arial"/>
                      </a:endParaRPr>
                    </a:p>
                    <a:p>
                      <a:pPr marL="74930">
                        <a:lnSpc>
                          <a:spcPts val="1175"/>
                        </a:lnSpc>
                      </a:pPr>
                      <a:r>
                        <a:rPr sz="1000" u="sng" spc="-25" dirty="0">
                          <a:solidFill>
                            <a:srgbClr val="0000FF"/>
                          </a:solidFill>
                          <a:uFill>
                            <a:solidFill>
                              <a:srgbClr val="0000FF"/>
                            </a:solidFill>
                          </a:uFill>
                          <a:latin typeface="Arial"/>
                          <a:cs typeface="Arial"/>
                          <a:hlinkClick r:id="rId8"/>
                        </a:rPr>
                        <a:t>https://health.alaska.gov/dpa/Pages/default.</a:t>
                      </a:r>
                      <a:r>
                        <a:rPr sz="1000" u="none" spc="195" dirty="0">
                          <a:solidFill>
                            <a:srgbClr val="0000FF"/>
                          </a:solidFill>
                          <a:latin typeface="Arial"/>
                          <a:cs typeface="Arial"/>
                        </a:rPr>
                        <a:t> </a:t>
                      </a:r>
                      <a:r>
                        <a:rPr sz="1000" u="none" spc="-20" dirty="0">
                          <a:solidFill>
                            <a:srgbClr val="0000FF"/>
                          </a:solidFill>
                          <a:latin typeface="Arial"/>
                          <a:cs typeface="Arial"/>
                          <a:hlinkClick r:id="rId8"/>
                        </a:rPr>
                        <a:t>asps</a:t>
                      </a:r>
                      <a:endParaRPr sz="1000">
                        <a:latin typeface="Arial"/>
                        <a:cs typeface="Arial"/>
                      </a:endParaRPr>
                    </a:p>
                  </a:txBody>
                  <a:tcPr marL="0" marR="0" marT="8382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1"/>
                  </a:ext>
                </a:extLst>
              </a:tr>
              <a:tr h="223520">
                <a:tc>
                  <a:txBody>
                    <a:bodyPr/>
                    <a:lstStyle/>
                    <a:p>
                      <a:pPr marL="17780" algn="ctr">
                        <a:lnSpc>
                          <a:spcPts val="1395"/>
                        </a:lnSpc>
                        <a:spcBef>
                          <a:spcPts val="265"/>
                        </a:spcBef>
                      </a:pPr>
                      <a:r>
                        <a:rPr sz="1200" b="1" dirty="0">
                          <a:latin typeface="Arial"/>
                          <a:cs typeface="Arial"/>
                        </a:rPr>
                        <a:t>ARKANSAS</a:t>
                      </a:r>
                      <a:r>
                        <a:rPr sz="1200" b="1" spc="-20" dirty="0">
                          <a:latin typeface="Arial"/>
                          <a:cs typeface="Arial"/>
                        </a:rPr>
                        <a:t> </a:t>
                      </a:r>
                      <a:r>
                        <a:rPr sz="1200" b="1" dirty="0">
                          <a:latin typeface="Arial"/>
                          <a:cs typeface="Arial"/>
                        </a:rPr>
                        <a:t>–</a:t>
                      </a:r>
                      <a:r>
                        <a:rPr sz="1200" b="1" spc="-50" dirty="0">
                          <a:latin typeface="Arial"/>
                          <a:cs typeface="Arial"/>
                        </a:rPr>
                        <a:t> </a:t>
                      </a:r>
                      <a:r>
                        <a:rPr sz="1200" b="1" spc="-10" dirty="0">
                          <a:latin typeface="Arial"/>
                          <a:cs typeface="Arial"/>
                        </a:rPr>
                        <a:t>Medicaid</a:t>
                      </a:r>
                      <a:endParaRPr sz="1200">
                        <a:latin typeface="Arial"/>
                        <a:cs typeface="Arial"/>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604" algn="ctr">
                        <a:lnSpc>
                          <a:spcPts val="1395"/>
                        </a:lnSpc>
                        <a:spcBef>
                          <a:spcPts val="265"/>
                        </a:spcBef>
                      </a:pPr>
                      <a:r>
                        <a:rPr sz="1200" b="1" spc="-10" dirty="0">
                          <a:latin typeface="Arial"/>
                          <a:cs typeface="Arial"/>
                        </a:rPr>
                        <a:t>CALIFORNIA</a:t>
                      </a:r>
                      <a:r>
                        <a:rPr sz="1200" b="1" spc="-25" dirty="0">
                          <a:latin typeface="Arial"/>
                          <a:cs typeface="Arial"/>
                        </a:rPr>
                        <a:t> </a:t>
                      </a:r>
                      <a:r>
                        <a:rPr sz="1200" b="1" dirty="0">
                          <a:latin typeface="Arial"/>
                          <a:cs typeface="Arial"/>
                        </a:rPr>
                        <a:t>–</a:t>
                      </a:r>
                      <a:r>
                        <a:rPr sz="1200" b="1" spc="-45" dirty="0">
                          <a:latin typeface="Arial"/>
                          <a:cs typeface="Arial"/>
                        </a:rPr>
                        <a:t> </a:t>
                      </a:r>
                      <a:r>
                        <a:rPr sz="1200" b="1" spc="-10" dirty="0">
                          <a:latin typeface="Arial"/>
                          <a:cs typeface="Arial"/>
                        </a:rPr>
                        <a:t>Medicaid</a:t>
                      </a:r>
                      <a:endParaRPr sz="1200">
                        <a:latin typeface="Arial"/>
                        <a:cs typeface="Arial"/>
                      </a:endParaRPr>
                    </a:p>
                  </a:txBody>
                  <a:tcPr marL="0" marR="0" marT="3365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854835">
                <a:tc>
                  <a:txBody>
                    <a:bodyPr/>
                    <a:lstStyle/>
                    <a:p>
                      <a:pPr marL="74295">
                        <a:lnSpc>
                          <a:spcPct val="100000"/>
                        </a:lnSpc>
                        <a:spcBef>
                          <a:spcPts val="515"/>
                        </a:spcBef>
                      </a:pPr>
                      <a:r>
                        <a:rPr sz="1000" spc="-20" dirty="0">
                          <a:latin typeface="Arial"/>
                          <a:cs typeface="Arial"/>
                        </a:rPr>
                        <a:t>Website:</a:t>
                      </a:r>
                      <a:r>
                        <a:rPr sz="1000" spc="15" dirty="0">
                          <a:latin typeface="Arial"/>
                          <a:cs typeface="Arial"/>
                        </a:rPr>
                        <a:t> </a:t>
                      </a:r>
                      <a:r>
                        <a:rPr sz="1000" u="sng" spc="-10" dirty="0">
                          <a:solidFill>
                            <a:srgbClr val="0000FF"/>
                          </a:solidFill>
                          <a:uFill>
                            <a:solidFill>
                              <a:srgbClr val="0000FF"/>
                            </a:solidFill>
                          </a:uFill>
                          <a:latin typeface="Arial"/>
                          <a:cs typeface="Arial"/>
                          <a:hlinkClick r:id="rId9"/>
                        </a:rPr>
                        <a:t>http://myarhipp.com/</a:t>
                      </a:r>
                      <a:endParaRPr sz="1000">
                        <a:latin typeface="Arial"/>
                        <a:cs typeface="Arial"/>
                      </a:endParaRPr>
                    </a:p>
                    <a:p>
                      <a:pPr marL="74295">
                        <a:lnSpc>
                          <a:spcPct val="100000"/>
                        </a:lnSpc>
                      </a:pPr>
                      <a:r>
                        <a:rPr sz="1000" spc="-10" dirty="0">
                          <a:latin typeface="Arial"/>
                          <a:cs typeface="Arial"/>
                        </a:rPr>
                        <a:t>Phone:</a:t>
                      </a:r>
                      <a:r>
                        <a:rPr sz="1000" spc="-25" dirty="0">
                          <a:latin typeface="Arial"/>
                          <a:cs typeface="Arial"/>
                        </a:rPr>
                        <a:t> </a:t>
                      </a:r>
                      <a:r>
                        <a:rPr sz="1000" spc="-20" dirty="0">
                          <a:latin typeface="Arial"/>
                          <a:cs typeface="Arial"/>
                        </a:rPr>
                        <a:t>1-855-</a:t>
                      </a:r>
                      <a:r>
                        <a:rPr sz="1000" spc="-10" dirty="0">
                          <a:latin typeface="Arial"/>
                          <a:cs typeface="Arial"/>
                        </a:rPr>
                        <a:t>MyARHIPP</a:t>
                      </a:r>
                      <a:r>
                        <a:rPr sz="1000" spc="40" dirty="0">
                          <a:latin typeface="Arial"/>
                          <a:cs typeface="Arial"/>
                        </a:rPr>
                        <a:t> </a:t>
                      </a:r>
                      <a:r>
                        <a:rPr sz="1000" spc="-20" dirty="0">
                          <a:latin typeface="Arial"/>
                          <a:cs typeface="Arial"/>
                        </a:rPr>
                        <a:t>(855-692-</a:t>
                      </a:r>
                      <a:r>
                        <a:rPr sz="1000" spc="-10" dirty="0">
                          <a:latin typeface="Arial"/>
                          <a:cs typeface="Arial"/>
                        </a:rPr>
                        <a:t>7447)</a:t>
                      </a:r>
                      <a:endParaRPr sz="1000">
                        <a:latin typeface="Arial"/>
                        <a:cs typeface="Arial"/>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tcPr>
                </a:tc>
                <a:tc>
                  <a:txBody>
                    <a:bodyPr/>
                    <a:lstStyle/>
                    <a:p>
                      <a:pPr marL="74930" marR="975360">
                        <a:lnSpc>
                          <a:spcPct val="100000"/>
                        </a:lnSpc>
                        <a:spcBef>
                          <a:spcPts val="600"/>
                        </a:spcBef>
                      </a:pPr>
                      <a:r>
                        <a:rPr sz="1000" spc="-10" dirty="0">
                          <a:latin typeface="Arial"/>
                          <a:cs typeface="Arial"/>
                        </a:rPr>
                        <a:t>Health</a:t>
                      </a:r>
                      <a:r>
                        <a:rPr sz="1000" spc="-40" dirty="0">
                          <a:latin typeface="Arial"/>
                          <a:cs typeface="Arial"/>
                        </a:rPr>
                        <a:t> </a:t>
                      </a:r>
                      <a:r>
                        <a:rPr sz="1000" spc="-10" dirty="0">
                          <a:latin typeface="Arial"/>
                          <a:cs typeface="Arial"/>
                        </a:rPr>
                        <a:t>Insurance</a:t>
                      </a:r>
                      <a:r>
                        <a:rPr sz="1000" spc="-40" dirty="0">
                          <a:latin typeface="Arial"/>
                          <a:cs typeface="Arial"/>
                        </a:rPr>
                        <a:t> </a:t>
                      </a:r>
                      <a:r>
                        <a:rPr sz="1000" spc="-10" dirty="0">
                          <a:latin typeface="Arial"/>
                          <a:cs typeface="Arial"/>
                        </a:rPr>
                        <a:t>Premium</a:t>
                      </a:r>
                      <a:r>
                        <a:rPr sz="1000" spc="-35" dirty="0">
                          <a:latin typeface="Arial"/>
                          <a:cs typeface="Arial"/>
                        </a:rPr>
                        <a:t> </a:t>
                      </a:r>
                      <a:r>
                        <a:rPr sz="1000" spc="-10" dirty="0">
                          <a:latin typeface="Arial"/>
                          <a:cs typeface="Arial"/>
                        </a:rPr>
                        <a:t>Payment</a:t>
                      </a:r>
                      <a:r>
                        <a:rPr sz="1000" spc="-45" dirty="0">
                          <a:latin typeface="Arial"/>
                          <a:cs typeface="Arial"/>
                        </a:rPr>
                        <a:t> </a:t>
                      </a:r>
                      <a:r>
                        <a:rPr sz="1000" spc="-10" dirty="0">
                          <a:latin typeface="Arial"/>
                          <a:cs typeface="Arial"/>
                        </a:rPr>
                        <a:t>(HIPP)</a:t>
                      </a:r>
                      <a:r>
                        <a:rPr sz="1000" spc="-30" dirty="0">
                          <a:latin typeface="Arial"/>
                          <a:cs typeface="Arial"/>
                        </a:rPr>
                        <a:t> </a:t>
                      </a:r>
                      <a:r>
                        <a:rPr sz="1000" dirty="0">
                          <a:latin typeface="Arial"/>
                          <a:cs typeface="Arial"/>
                        </a:rPr>
                        <a:t>Program</a:t>
                      </a:r>
                      <a:r>
                        <a:rPr sz="1000" spc="40" dirty="0">
                          <a:latin typeface="Arial"/>
                          <a:cs typeface="Arial"/>
                        </a:rPr>
                        <a:t> </a:t>
                      </a:r>
                      <a:r>
                        <a:rPr sz="1000" spc="-10" dirty="0">
                          <a:latin typeface="Arial"/>
                          <a:cs typeface="Arial"/>
                        </a:rPr>
                        <a:t>Website: </a:t>
                      </a:r>
                      <a:r>
                        <a:rPr sz="1000" u="sng" spc="-10" dirty="0">
                          <a:solidFill>
                            <a:srgbClr val="0000FF"/>
                          </a:solidFill>
                          <a:uFill>
                            <a:solidFill>
                              <a:srgbClr val="0000FF"/>
                            </a:solidFill>
                          </a:uFill>
                          <a:latin typeface="Arial"/>
                          <a:cs typeface="Arial"/>
                          <a:hlinkClick r:id="rId10"/>
                        </a:rPr>
                        <a:t>http://dhcs.ca.gov/hipp</a:t>
                      </a:r>
                      <a:endParaRPr sz="1000">
                        <a:latin typeface="Arial"/>
                        <a:cs typeface="Arial"/>
                      </a:endParaRPr>
                    </a:p>
                    <a:p>
                      <a:pPr marL="74930">
                        <a:lnSpc>
                          <a:spcPts val="1090"/>
                        </a:lnSpc>
                      </a:pPr>
                      <a:r>
                        <a:rPr sz="1000" dirty="0">
                          <a:latin typeface="Arial"/>
                          <a:cs typeface="Arial"/>
                        </a:rPr>
                        <a:t>Phone:</a:t>
                      </a:r>
                      <a:r>
                        <a:rPr sz="1000" spc="5" dirty="0">
                          <a:latin typeface="Arial"/>
                          <a:cs typeface="Arial"/>
                        </a:rPr>
                        <a:t> </a:t>
                      </a:r>
                      <a:r>
                        <a:rPr sz="1000" spc="-30" dirty="0">
                          <a:latin typeface="Arial"/>
                          <a:cs typeface="Arial"/>
                        </a:rPr>
                        <a:t>916-445-</a:t>
                      </a:r>
                      <a:r>
                        <a:rPr sz="1000" spc="-20" dirty="0">
                          <a:latin typeface="Arial"/>
                          <a:cs typeface="Arial"/>
                        </a:rPr>
                        <a:t>8322</a:t>
                      </a:r>
                      <a:endParaRPr sz="1000">
                        <a:latin typeface="Arial"/>
                        <a:cs typeface="Arial"/>
                      </a:endParaRPr>
                    </a:p>
                    <a:p>
                      <a:pPr marL="74930">
                        <a:lnSpc>
                          <a:spcPts val="1105"/>
                        </a:lnSpc>
                      </a:pPr>
                      <a:r>
                        <a:rPr sz="1000" spc="-10" dirty="0">
                          <a:latin typeface="Arial"/>
                          <a:cs typeface="Arial"/>
                        </a:rPr>
                        <a:t>Fax:</a:t>
                      </a:r>
                      <a:r>
                        <a:rPr sz="1000" spc="15" dirty="0">
                          <a:latin typeface="Arial"/>
                          <a:cs typeface="Arial"/>
                        </a:rPr>
                        <a:t> </a:t>
                      </a:r>
                      <a:r>
                        <a:rPr sz="1000" spc="-20" dirty="0">
                          <a:latin typeface="Arial"/>
                          <a:cs typeface="Arial"/>
                        </a:rPr>
                        <a:t>916-440-5676</a:t>
                      </a:r>
                      <a:endParaRPr sz="1000">
                        <a:latin typeface="Arial"/>
                        <a:cs typeface="Arial"/>
                      </a:endParaRPr>
                    </a:p>
                    <a:p>
                      <a:pPr marL="74930">
                        <a:lnSpc>
                          <a:spcPts val="1105"/>
                        </a:lnSpc>
                      </a:pPr>
                      <a:r>
                        <a:rPr sz="1000" dirty="0">
                          <a:latin typeface="Arial"/>
                          <a:cs typeface="Arial"/>
                        </a:rPr>
                        <a:t>Email:</a:t>
                      </a:r>
                      <a:r>
                        <a:rPr sz="1000" spc="-80" dirty="0">
                          <a:latin typeface="Arial"/>
                          <a:cs typeface="Arial"/>
                        </a:rPr>
                        <a:t> </a:t>
                      </a:r>
                      <a:r>
                        <a:rPr sz="1000" spc="-10" dirty="0">
                          <a:solidFill>
                            <a:srgbClr val="0000FF"/>
                          </a:solidFill>
                          <a:latin typeface="Arial"/>
                          <a:cs typeface="Arial"/>
                          <a:hlinkClick r:id="rId11"/>
                        </a:rPr>
                        <a:t>hipp@dhcs.ca.gov</a:t>
                      </a:r>
                      <a:endParaRPr sz="1000">
                        <a:latin typeface="Arial"/>
                        <a:cs typeface="Arial"/>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bl>
          </a:graphicData>
        </a:graphic>
      </p:graphicFrame>
      <p:sp>
        <p:nvSpPr>
          <p:cNvPr id="5" name="object 5"/>
          <p:cNvSpPr/>
          <p:nvPr/>
        </p:nvSpPr>
        <p:spPr>
          <a:xfrm>
            <a:off x="6708140" y="1709928"/>
            <a:ext cx="30480" cy="12700"/>
          </a:xfrm>
          <a:custGeom>
            <a:avLst/>
            <a:gdLst/>
            <a:ahLst/>
            <a:cxnLst/>
            <a:rect l="l" t="t" r="r" b="b"/>
            <a:pathLst>
              <a:path w="30479" h="12700">
                <a:moveTo>
                  <a:pt x="30478" y="0"/>
                </a:moveTo>
                <a:lnTo>
                  <a:pt x="0" y="0"/>
                </a:lnTo>
                <a:lnTo>
                  <a:pt x="0" y="12190"/>
                </a:lnTo>
                <a:lnTo>
                  <a:pt x="30478" y="12190"/>
                </a:lnTo>
                <a:lnTo>
                  <a:pt x="30478"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71;p14">
            <a:extLst>
              <a:ext uri="{FF2B5EF4-FFF2-40B4-BE49-F238E27FC236}">
                <a16:creationId xmlns:a16="http://schemas.microsoft.com/office/drawing/2014/main" id="{A1A7F4B0-7BBC-BB34-38C2-BD9F5B3861F4}"/>
              </a:ext>
            </a:extLst>
          </p:cNvPr>
          <p:cNvSpPr/>
          <p:nvPr/>
        </p:nvSpPr>
        <p:spPr>
          <a:xfrm>
            <a:off x="0" y="510361"/>
            <a:ext cx="508800" cy="91440"/>
          </a:xfrm>
          <a:prstGeom prst="rect">
            <a:avLst/>
          </a:prstGeom>
          <a:solidFill>
            <a:srgbClr val="FFAB4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1600">
                <a:solidFill>
                  <a:srgbClr val="E2A74A"/>
                </a:solidFill>
                <a:latin typeface="Merriweather Sans Light"/>
                <a:ea typeface="Merriweather Sans Light"/>
                <a:cs typeface="Merriweather Sans Light"/>
                <a:sym typeface="Merriweather Sans Light"/>
              </a:defRPr>
            </a:pPr>
            <a:endParaRPr kumimoji="0" sz="1600" b="0" i="0" u="none" strike="noStrike" kern="0" cap="none" spc="0" normalizeH="0" baseline="0" noProof="0">
              <a:ln>
                <a:noFill/>
              </a:ln>
              <a:solidFill>
                <a:srgbClr val="E2A74A"/>
              </a:solidFill>
              <a:effectLst/>
              <a:uLnTx/>
              <a:uFillTx/>
              <a:latin typeface="Merriweather Sans Light"/>
              <a:ea typeface="Merriweather Sans Light"/>
              <a:cs typeface="Merriweather Sans Light"/>
              <a:sym typeface="Merriweather Sans Light"/>
            </a:endParaRPr>
          </a:p>
        </p:txBody>
      </p:sp>
      <p:sp>
        <p:nvSpPr>
          <p:cNvPr id="10" name="Google Shape;88;p17">
            <a:extLst>
              <a:ext uri="{FF2B5EF4-FFF2-40B4-BE49-F238E27FC236}">
                <a16:creationId xmlns:a16="http://schemas.microsoft.com/office/drawing/2014/main" id="{23DFA8D2-CB1A-1381-62DC-108133B93C88}"/>
              </a:ext>
            </a:extLst>
          </p:cNvPr>
          <p:cNvSpPr txBox="1">
            <a:spLocks/>
          </p:cNvSpPr>
          <p:nvPr/>
        </p:nvSpPr>
        <p:spPr>
          <a:xfrm>
            <a:off x="838200" y="443858"/>
            <a:ext cx="2769524" cy="424814"/>
          </a:xfrm>
          <a:prstGeom prst="rect">
            <a:avLst/>
          </a:prstGeom>
        </p:spPr>
        <p:txBody>
          <a:bodyPr wrap="square" lIns="0" tIns="0" rIns="0" bIns="0" anchor="t">
            <a:normAutofit/>
          </a:bodyPr>
          <a:lstStyle>
            <a:lvl1pPr>
              <a:defRPr sz="2700" b="1" i="0">
                <a:solidFill>
                  <a:srgbClr val="0F2044"/>
                </a:solidFill>
                <a:latin typeface="Merriweather Bold"/>
                <a:ea typeface="Merriweather Bold"/>
                <a:cs typeface="Merriweather Bold"/>
                <a:sym typeface="Merriweather Bold"/>
              </a:defRPr>
            </a:lvl1pPr>
          </a:lstStyle>
          <a:p>
            <a:pPr defTabSz="914400" hangingPunct="1">
              <a:lnSpc>
                <a:spcPct val="100000"/>
              </a:lnSpc>
              <a:spcBef>
                <a:spcPts val="0"/>
              </a:spcBef>
            </a:pPr>
            <a:r>
              <a:rPr lang="en-US" dirty="0"/>
              <a:t>Legal Notices</a:t>
            </a:r>
          </a:p>
        </p:txBody>
      </p:sp>
      <p:sp>
        <p:nvSpPr>
          <p:cNvPr id="11" name="Google Shape;89;p17">
            <a:extLst>
              <a:ext uri="{FF2B5EF4-FFF2-40B4-BE49-F238E27FC236}">
                <a16:creationId xmlns:a16="http://schemas.microsoft.com/office/drawing/2014/main" id="{3789835C-71D9-D029-EB1E-18266B3B4170}"/>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22</a:t>
            </a:fld>
            <a:endParaRPr lang="en-US">
              <a:latin typeface="Merriweather Sans Light" pitchFamily="2" charset="77"/>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556259" y="225551"/>
          <a:ext cx="9065895" cy="6922770"/>
        </p:xfrm>
        <a:graphic>
          <a:graphicData uri="http://schemas.openxmlformats.org/drawingml/2006/table">
            <a:tbl>
              <a:tblPr firstRow="1" bandRow="1">
                <a:tableStyleId>{2D5ABB26-0587-4C30-8999-92F81FD0307C}</a:tableStyleId>
              </a:tblPr>
              <a:tblGrid>
                <a:gridCol w="4533900">
                  <a:extLst>
                    <a:ext uri="{9D8B030D-6E8A-4147-A177-3AD203B41FA5}">
                      <a16:colId xmlns:a16="http://schemas.microsoft.com/office/drawing/2014/main" val="20000"/>
                    </a:ext>
                  </a:extLst>
                </a:gridCol>
                <a:gridCol w="4531995">
                  <a:extLst>
                    <a:ext uri="{9D8B030D-6E8A-4147-A177-3AD203B41FA5}">
                      <a16:colId xmlns:a16="http://schemas.microsoft.com/office/drawing/2014/main" val="20001"/>
                    </a:ext>
                  </a:extLst>
                </a:gridCol>
              </a:tblGrid>
              <a:tr h="603885">
                <a:tc>
                  <a:txBody>
                    <a:bodyPr/>
                    <a:lstStyle/>
                    <a:p>
                      <a:pPr marL="8890" algn="ctr">
                        <a:lnSpc>
                          <a:spcPts val="1420"/>
                        </a:lnSpc>
                        <a:spcBef>
                          <a:spcPts val="455"/>
                        </a:spcBef>
                      </a:pPr>
                      <a:r>
                        <a:rPr sz="1200" b="1" dirty="0">
                          <a:latin typeface="Arial"/>
                          <a:cs typeface="Arial"/>
                        </a:rPr>
                        <a:t>COLORADO</a:t>
                      </a:r>
                      <a:r>
                        <a:rPr sz="1200" b="1" spc="-40" dirty="0">
                          <a:latin typeface="Arial"/>
                          <a:cs typeface="Arial"/>
                        </a:rPr>
                        <a:t> </a:t>
                      </a:r>
                      <a:r>
                        <a:rPr sz="1200" b="1" dirty="0">
                          <a:latin typeface="Arial"/>
                          <a:cs typeface="Arial"/>
                        </a:rPr>
                        <a:t>–</a:t>
                      </a:r>
                      <a:r>
                        <a:rPr sz="1200" b="1" spc="-70" dirty="0">
                          <a:latin typeface="Arial"/>
                          <a:cs typeface="Arial"/>
                        </a:rPr>
                        <a:t> </a:t>
                      </a:r>
                      <a:r>
                        <a:rPr sz="1200" b="1" dirty="0">
                          <a:latin typeface="Arial"/>
                          <a:cs typeface="Arial"/>
                        </a:rPr>
                        <a:t>Health</a:t>
                      </a:r>
                      <a:r>
                        <a:rPr sz="1200" b="1" spc="-80" dirty="0">
                          <a:latin typeface="Arial"/>
                          <a:cs typeface="Arial"/>
                        </a:rPr>
                        <a:t> </a:t>
                      </a:r>
                      <a:r>
                        <a:rPr sz="1200" b="1" dirty="0">
                          <a:latin typeface="Arial"/>
                          <a:cs typeface="Arial"/>
                        </a:rPr>
                        <a:t>First</a:t>
                      </a:r>
                      <a:r>
                        <a:rPr sz="1200" b="1" spc="-65" dirty="0">
                          <a:latin typeface="Arial"/>
                          <a:cs typeface="Arial"/>
                        </a:rPr>
                        <a:t> </a:t>
                      </a:r>
                      <a:r>
                        <a:rPr sz="1200" b="1" spc="-10" dirty="0">
                          <a:latin typeface="Arial"/>
                          <a:cs typeface="Arial"/>
                        </a:rPr>
                        <a:t>Colorado</a:t>
                      </a:r>
                      <a:endParaRPr sz="1200">
                        <a:latin typeface="Arial"/>
                        <a:cs typeface="Arial"/>
                      </a:endParaRPr>
                    </a:p>
                    <a:p>
                      <a:pPr marL="257175" marR="238760" algn="ctr">
                        <a:lnSpc>
                          <a:spcPts val="1400"/>
                        </a:lnSpc>
                      </a:pPr>
                      <a:r>
                        <a:rPr sz="1200" b="1" spc="-20" dirty="0">
                          <a:latin typeface="Arial"/>
                          <a:cs typeface="Arial"/>
                        </a:rPr>
                        <a:t>(Colorado’s</a:t>
                      </a:r>
                      <a:r>
                        <a:rPr sz="1200" b="1" spc="-70" dirty="0">
                          <a:latin typeface="Arial"/>
                          <a:cs typeface="Arial"/>
                        </a:rPr>
                        <a:t> </a:t>
                      </a:r>
                      <a:r>
                        <a:rPr sz="1200" b="1" spc="-10" dirty="0">
                          <a:latin typeface="Arial"/>
                          <a:cs typeface="Arial"/>
                        </a:rPr>
                        <a:t>Medicaid</a:t>
                      </a:r>
                      <a:r>
                        <a:rPr sz="1200" b="1" spc="-75" dirty="0">
                          <a:latin typeface="Arial"/>
                          <a:cs typeface="Arial"/>
                        </a:rPr>
                        <a:t> </a:t>
                      </a:r>
                      <a:r>
                        <a:rPr sz="1200" b="1" spc="-10" dirty="0">
                          <a:latin typeface="Arial"/>
                          <a:cs typeface="Arial"/>
                        </a:rPr>
                        <a:t>Program)</a:t>
                      </a:r>
                      <a:r>
                        <a:rPr sz="1200" b="1" spc="-75" dirty="0">
                          <a:latin typeface="Arial"/>
                          <a:cs typeface="Arial"/>
                        </a:rPr>
                        <a:t> </a:t>
                      </a:r>
                      <a:r>
                        <a:rPr sz="1200" b="1" dirty="0">
                          <a:latin typeface="Arial"/>
                          <a:cs typeface="Arial"/>
                        </a:rPr>
                        <a:t>&amp;</a:t>
                      </a:r>
                      <a:r>
                        <a:rPr sz="1200" b="1" spc="-75" dirty="0">
                          <a:latin typeface="Arial"/>
                          <a:cs typeface="Arial"/>
                        </a:rPr>
                        <a:t> </a:t>
                      </a:r>
                      <a:r>
                        <a:rPr sz="1200" b="1" dirty="0">
                          <a:latin typeface="Arial"/>
                          <a:cs typeface="Arial"/>
                        </a:rPr>
                        <a:t>Child</a:t>
                      </a:r>
                      <a:r>
                        <a:rPr sz="1200" b="1" spc="15" dirty="0">
                          <a:latin typeface="Arial"/>
                          <a:cs typeface="Arial"/>
                        </a:rPr>
                        <a:t> </a:t>
                      </a:r>
                      <a:r>
                        <a:rPr sz="1200" b="1" dirty="0">
                          <a:latin typeface="Arial"/>
                          <a:cs typeface="Arial"/>
                        </a:rPr>
                        <a:t>Health</a:t>
                      </a:r>
                      <a:r>
                        <a:rPr sz="1200" b="1" spc="10" dirty="0">
                          <a:latin typeface="Arial"/>
                          <a:cs typeface="Arial"/>
                        </a:rPr>
                        <a:t> </a:t>
                      </a:r>
                      <a:r>
                        <a:rPr sz="1200" b="1" dirty="0">
                          <a:latin typeface="Arial"/>
                          <a:cs typeface="Arial"/>
                        </a:rPr>
                        <a:t>Plan</a:t>
                      </a:r>
                      <a:r>
                        <a:rPr sz="1200" b="1" spc="15" dirty="0">
                          <a:latin typeface="Arial"/>
                          <a:cs typeface="Arial"/>
                        </a:rPr>
                        <a:t> </a:t>
                      </a:r>
                      <a:r>
                        <a:rPr sz="1200" b="1" spc="-20" dirty="0">
                          <a:latin typeface="Arial"/>
                          <a:cs typeface="Arial"/>
                        </a:rPr>
                        <a:t>Plus </a:t>
                      </a:r>
                      <a:r>
                        <a:rPr sz="1200" b="1" spc="-10" dirty="0">
                          <a:latin typeface="Arial"/>
                          <a:cs typeface="Arial"/>
                        </a:rPr>
                        <a:t>(CHP+)</a:t>
                      </a:r>
                      <a:endParaRPr sz="1200">
                        <a:latin typeface="Arial"/>
                        <a:cs typeface="Arial"/>
                      </a:endParaRPr>
                    </a:p>
                  </a:txBody>
                  <a:tcPr marL="0" marR="0" marT="57785" marB="0">
                    <a:lnL w="12700">
                      <a:solidFill>
                        <a:srgbClr val="000000"/>
                      </a:solidFill>
                      <a:prstDash val="solid"/>
                    </a:lnL>
                    <a:lnR w="12700">
                      <a:solidFill>
                        <a:srgbClr val="000000"/>
                      </a:solidFill>
                      <a:prstDash val="solid"/>
                    </a:lnR>
                    <a:lnT w="6350">
                      <a:solidFill>
                        <a:srgbClr val="000000"/>
                      </a:solidFill>
                      <a:prstDash val="solid"/>
                    </a:lnT>
                    <a:lnB w="12700">
                      <a:solidFill>
                        <a:srgbClr val="000000"/>
                      </a:solidFill>
                      <a:prstDash val="solid"/>
                    </a:lnB>
                  </a:tcPr>
                </a:tc>
                <a:tc>
                  <a:txBody>
                    <a:bodyPr/>
                    <a:lstStyle/>
                    <a:p>
                      <a:pPr marR="5715" algn="ctr">
                        <a:lnSpc>
                          <a:spcPct val="100000"/>
                        </a:lnSpc>
                        <a:spcBef>
                          <a:spcPts val="400"/>
                        </a:spcBef>
                      </a:pPr>
                      <a:r>
                        <a:rPr sz="1200" b="1" spc="-10" dirty="0">
                          <a:latin typeface="Arial"/>
                          <a:cs typeface="Arial"/>
                        </a:rPr>
                        <a:t>FLORIDA</a:t>
                      </a:r>
                      <a:r>
                        <a:rPr sz="1200" b="1" spc="-50" dirty="0">
                          <a:latin typeface="Arial"/>
                          <a:cs typeface="Arial"/>
                        </a:rPr>
                        <a:t> </a:t>
                      </a:r>
                      <a:r>
                        <a:rPr sz="1200" b="1" dirty="0">
                          <a:latin typeface="Arial"/>
                          <a:cs typeface="Arial"/>
                        </a:rPr>
                        <a:t>–</a:t>
                      </a:r>
                      <a:r>
                        <a:rPr sz="1200" b="1" spc="-35" dirty="0">
                          <a:latin typeface="Arial"/>
                          <a:cs typeface="Arial"/>
                        </a:rPr>
                        <a:t> </a:t>
                      </a:r>
                      <a:r>
                        <a:rPr sz="1200" b="1" spc="-10" dirty="0">
                          <a:latin typeface="Arial"/>
                          <a:cs typeface="Arial"/>
                        </a:rPr>
                        <a:t>Medicaid</a:t>
                      </a:r>
                      <a:endParaRPr sz="1200">
                        <a:latin typeface="Arial"/>
                        <a:cs typeface="Arial"/>
                      </a:endParaRPr>
                    </a:p>
                  </a:txBody>
                  <a:tcPr marL="0" marR="0" marT="50800" marB="0">
                    <a:lnL w="12700">
                      <a:solidFill>
                        <a:srgbClr val="000000"/>
                      </a:solidFill>
                      <a:prstDash val="solid"/>
                    </a:lnL>
                    <a:lnR w="1270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758950">
                <a:tc>
                  <a:txBody>
                    <a:bodyPr/>
                    <a:lstStyle/>
                    <a:p>
                      <a:pPr marL="74295" marR="2472055">
                        <a:lnSpc>
                          <a:spcPct val="100000"/>
                        </a:lnSpc>
                        <a:spcBef>
                          <a:spcPts val="565"/>
                        </a:spcBef>
                      </a:pPr>
                      <a:r>
                        <a:rPr sz="1000" dirty="0">
                          <a:latin typeface="Arial"/>
                          <a:cs typeface="Arial"/>
                        </a:rPr>
                        <a:t>Health</a:t>
                      </a:r>
                      <a:r>
                        <a:rPr sz="1000" spc="-25" dirty="0">
                          <a:latin typeface="Arial"/>
                          <a:cs typeface="Arial"/>
                        </a:rPr>
                        <a:t> </a:t>
                      </a:r>
                      <a:r>
                        <a:rPr sz="1000" dirty="0">
                          <a:latin typeface="Arial"/>
                          <a:cs typeface="Arial"/>
                        </a:rPr>
                        <a:t>First</a:t>
                      </a:r>
                      <a:r>
                        <a:rPr sz="1000" spc="-25" dirty="0">
                          <a:latin typeface="Arial"/>
                          <a:cs typeface="Arial"/>
                        </a:rPr>
                        <a:t> </a:t>
                      </a:r>
                      <a:r>
                        <a:rPr sz="1000" dirty="0">
                          <a:latin typeface="Arial"/>
                          <a:cs typeface="Arial"/>
                        </a:rPr>
                        <a:t>Colorado</a:t>
                      </a:r>
                      <a:r>
                        <a:rPr sz="1000" spc="-20" dirty="0">
                          <a:latin typeface="Arial"/>
                          <a:cs typeface="Arial"/>
                        </a:rPr>
                        <a:t> </a:t>
                      </a:r>
                      <a:r>
                        <a:rPr sz="1000" spc="-10" dirty="0">
                          <a:latin typeface="Arial"/>
                          <a:cs typeface="Arial"/>
                        </a:rPr>
                        <a:t>Website: </a:t>
                      </a:r>
                      <a:r>
                        <a:rPr sz="1000" u="sng" spc="-30" dirty="0">
                          <a:solidFill>
                            <a:srgbClr val="0000FF"/>
                          </a:solidFill>
                          <a:uFill>
                            <a:solidFill>
                              <a:srgbClr val="0000FF"/>
                            </a:solidFill>
                          </a:uFill>
                          <a:latin typeface="Arial"/>
                          <a:cs typeface="Arial"/>
                          <a:hlinkClick r:id="rId2"/>
                        </a:rPr>
                        <a:t>https://www.healthfirstcolorado.co</a:t>
                      </a:r>
                      <a:r>
                        <a:rPr sz="1000" u="sng" spc="240" dirty="0">
                          <a:solidFill>
                            <a:srgbClr val="0000FF"/>
                          </a:solidFill>
                          <a:uFill>
                            <a:solidFill>
                              <a:srgbClr val="0000FF"/>
                            </a:solidFill>
                          </a:uFill>
                          <a:latin typeface="Arial"/>
                          <a:cs typeface="Arial"/>
                        </a:rPr>
                        <a:t> </a:t>
                      </a:r>
                      <a:r>
                        <a:rPr sz="1000" u="sng" spc="-25" dirty="0">
                          <a:solidFill>
                            <a:srgbClr val="0000FF"/>
                          </a:solidFill>
                          <a:uFill>
                            <a:solidFill>
                              <a:srgbClr val="0000FF"/>
                            </a:solidFill>
                          </a:uFill>
                          <a:latin typeface="Arial"/>
                          <a:cs typeface="Arial"/>
                          <a:hlinkClick r:id="rId2"/>
                        </a:rPr>
                        <a:t>m/</a:t>
                      </a:r>
                      <a:endParaRPr sz="1000">
                        <a:latin typeface="Arial"/>
                        <a:cs typeface="Arial"/>
                      </a:endParaRPr>
                    </a:p>
                    <a:p>
                      <a:pPr marL="74295" marR="1196340">
                        <a:lnSpc>
                          <a:spcPts val="1190"/>
                        </a:lnSpc>
                        <a:spcBef>
                          <a:spcPts val="45"/>
                        </a:spcBef>
                      </a:pPr>
                      <a:r>
                        <a:rPr sz="1000" dirty="0">
                          <a:latin typeface="Arial"/>
                          <a:cs typeface="Arial"/>
                        </a:rPr>
                        <a:t>Health First</a:t>
                      </a:r>
                      <a:r>
                        <a:rPr sz="1000" spc="-5" dirty="0">
                          <a:latin typeface="Arial"/>
                          <a:cs typeface="Arial"/>
                        </a:rPr>
                        <a:t> </a:t>
                      </a:r>
                      <a:r>
                        <a:rPr sz="1000" dirty="0">
                          <a:latin typeface="Arial"/>
                          <a:cs typeface="Arial"/>
                        </a:rPr>
                        <a:t>Colorado</a:t>
                      </a:r>
                      <a:r>
                        <a:rPr sz="1000" spc="10" dirty="0">
                          <a:latin typeface="Arial"/>
                          <a:cs typeface="Arial"/>
                        </a:rPr>
                        <a:t> </a:t>
                      </a:r>
                      <a:r>
                        <a:rPr sz="1000" dirty="0">
                          <a:latin typeface="Arial"/>
                          <a:cs typeface="Arial"/>
                        </a:rPr>
                        <a:t>Member</a:t>
                      </a:r>
                      <a:r>
                        <a:rPr sz="1000" spc="5" dirty="0">
                          <a:latin typeface="Arial"/>
                          <a:cs typeface="Arial"/>
                        </a:rPr>
                        <a:t> </a:t>
                      </a:r>
                      <a:r>
                        <a:rPr sz="1000" dirty="0">
                          <a:latin typeface="Arial"/>
                          <a:cs typeface="Arial"/>
                        </a:rPr>
                        <a:t>Contact</a:t>
                      </a:r>
                      <a:r>
                        <a:rPr sz="1000" spc="10" dirty="0">
                          <a:latin typeface="Arial"/>
                          <a:cs typeface="Arial"/>
                        </a:rPr>
                        <a:t> </a:t>
                      </a:r>
                      <a:r>
                        <a:rPr sz="1000" spc="-20" dirty="0">
                          <a:latin typeface="Arial"/>
                          <a:cs typeface="Arial"/>
                        </a:rPr>
                        <a:t>Center:</a:t>
                      </a:r>
                      <a:r>
                        <a:rPr sz="1000" spc="-80" dirty="0">
                          <a:latin typeface="Arial"/>
                          <a:cs typeface="Arial"/>
                        </a:rPr>
                        <a:t> </a:t>
                      </a:r>
                      <a:r>
                        <a:rPr sz="1000" spc="-20" dirty="0">
                          <a:latin typeface="Arial"/>
                          <a:cs typeface="Arial"/>
                        </a:rPr>
                        <a:t>1-800-221- </a:t>
                      </a:r>
                      <a:r>
                        <a:rPr sz="1000" spc="-10" dirty="0">
                          <a:latin typeface="Arial"/>
                          <a:cs typeface="Arial"/>
                        </a:rPr>
                        <a:t>3943/State</a:t>
                      </a:r>
                      <a:r>
                        <a:rPr sz="1000" spc="-45" dirty="0">
                          <a:latin typeface="Arial"/>
                          <a:cs typeface="Arial"/>
                        </a:rPr>
                        <a:t> </a:t>
                      </a:r>
                      <a:r>
                        <a:rPr sz="1000" spc="-20" dirty="0">
                          <a:latin typeface="Arial"/>
                          <a:cs typeface="Arial"/>
                        </a:rPr>
                        <a:t>Relay</a:t>
                      </a:r>
                      <a:r>
                        <a:rPr sz="1000" spc="-40" dirty="0">
                          <a:latin typeface="Arial"/>
                          <a:cs typeface="Arial"/>
                        </a:rPr>
                        <a:t> </a:t>
                      </a:r>
                      <a:r>
                        <a:rPr sz="1000" spc="-25" dirty="0">
                          <a:latin typeface="Arial"/>
                          <a:cs typeface="Arial"/>
                        </a:rPr>
                        <a:t>711</a:t>
                      </a:r>
                      <a:endParaRPr sz="1000">
                        <a:latin typeface="Arial"/>
                        <a:cs typeface="Arial"/>
                      </a:endParaRPr>
                    </a:p>
                    <a:p>
                      <a:pPr marL="74295" marR="560705">
                        <a:lnSpc>
                          <a:spcPts val="1090"/>
                        </a:lnSpc>
                        <a:spcBef>
                          <a:spcPts val="30"/>
                        </a:spcBef>
                      </a:pPr>
                      <a:r>
                        <a:rPr sz="1000" dirty="0">
                          <a:latin typeface="Arial"/>
                          <a:cs typeface="Arial"/>
                        </a:rPr>
                        <a:t>CHP+:</a:t>
                      </a:r>
                      <a:r>
                        <a:rPr sz="1000" spc="290" dirty="0">
                          <a:latin typeface="Arial"/>
                          <a:cs typeface="Arial"/>
                        </a:rPr>
                        <a:t> </a:t>
                      </a:r>
                      <a:r>
                        <a:rPr sz="1000" u="sng" spc="-30" dirty="0">
                          <a:solidFill>
                            <a:srgbClr val="0000FF"/>
                          </a:solidFill>
                          <a:uFill>
                            <a:solidFill>
                              <a:srgbClr val="0000FF"/>
                            </a:solidFill>
                          </a:uFill>
                          <a:latin typeface="Arial"/>
                          <a:cs typeface="Arial"/>
                          <a:hlinkClick r:id="rId3"/>
                        </a:rPr>
                        <a:t>https://hcpf.colorado.gov/child-health-plan-</a:t>
                      </a:r>
                      <a:r>
                        <a:rPr sz="1000" u="sng" spc="-20" dirty="0">
                          <a:uFill>
                            <a:solidFill>
                              <a:srgbClr val="0000FF"/>
                            </a:solidFill>
                          </a:uFill>
                          <a:latin typeface="Arial"/>
                          <a:cs typeface="Arial"/>
                          <a:hlinkClick r:id="rId3"/>
                        </a:rPr>
                        <a:t>plus</a:t>
                      </a:r>
                      <a:r>
                        <a:rPr sz="1000" u="none" spc="10" dirty="0">
                          <a:latin typeface="Arial"/>
                          <a:cs typeface="Arial"/>
                        </a:rPr>
                        <a:t> </a:t>
                      </a:r>
                      <a:r>
                        <a:rPr sz="1000" u="none" dirty="0">
                          <a:latin typeface="Arial"/>
                          <a:cs typeface="Arial"/>
                        </a:rPr>
                        <a:t>CHP+</a:t>
                      </a:r>
                      <a:r>
                        <a:rPr sz="1000" u="none" spc="75" dirty="0">
                          <a:latin typeface="Arial"/>
                          <a:cs typeface="Arial"/>
                        </a:rPr>
                        <a:t> </a:t>
                      </a:r>
                      <a:r>
                        <a:rPr sz="1000" u="none" spc="-10" dirty="0">
                          <a:latin typeface="Arial"/>
                          <a:cs typeface="Arial"/>
                        </a:rPr>
                        <a:t>Customer </a:t>
                      </a:r>
                      <a:r>
                        <a:rPr sz="1000" u="none" dirty="0">
                          <a:latin typeface="Arial"/>
                          <a:cs typeface="Arial"/>
                        </a:rPr>
                        <a:t>Service:</a:t>
                      </a:r>
                      <a:r>
                        <a:rPr sz="1000" u="none" spc="10" dirty="0">
                          <a:latin typeface="Arial"/>
                          <a:cs typeface="Arial"/>
                        </a:rPr>
                        <a:t> </a:t>
                      </a:r>
                      <a:r>
                        <a:rPr sz="1000" u="none" spc="-10" dirty="0">
                          <a:latin typeface="Arial"/>
                          <a:cs typeface="Arial"/>
                        </a:rPr>
                        <a:t>1-800-359-</a:t>
                      </a:r>
                      <a:r>
                        <a:rPr sz="1000" u="none" dirty="0">
                          <a:latin typeface="Arial"/>
                          <a:cs typeface="Arial"/>
                        </a:rPr>
                        <a:t>1991/State</a:t>
                      </a:r>
                      <a:r>
                        <a:rPr sz="1000" u="none" spc="20" dirty="0">
                          <a:latin typeface="Arial"/>
                          <a:cs typeface="Arial"/>
                        </a:rPr>
                        <a:t> </a:t>
                      </a:r>
                      <a:r>
                        <a:rPr sz="1000" u="none" dirty="0">
                          <a:latin typeface="Arial"/>
                          <a:cs typeface="Arial"/>
                        </a:rPr>
                        <a:t>Relay</a:t>
                      </a:r>
                      <a:r>
                        <a:rPr sz="1000" u="none" spc="20" dirty="0">
                          <a:latin typeface="Arial"/>
                          <a:cs typeface="Arial"/>
                        </a:rPr>
                        <a:t> </a:t>
                      </a:r>
                      <a:r>
                        <a:rPr sz="1000" u="none" spc="-25" dirty="0">
                          <a:latin typeface="Arial"/>
                          <a:cs typeface="Arial"/>
                        </a:rPr>
                        <a:t>711</a:t>
                      </a:r>
                      <a:endParaRPr sz="1000">
                        <a:latin typeface="Arial"/>
                        <a:cs typeface="Arial"/>
                      </a:endParaRPr>
                    </a:p>
                    <a:p>
                      <a:pPr marL="74295" marR="2228215">
                        <a:lnSpc>
                          <a:spcPts val="1190"/>
                        </a:lnSpc>
                        <a:spcBef>
                          <a:spcPts val="15"/>
                        </a:spcBef>
                      </a:pPr>
                      <a:r>
                        <a:rPr sz="1000" spc="-20" dirty="0">
                          <a:latin typeface="Arial"/>
                          <a:cs typeface="Arial"/>
                        </a:rPr>
                        <a:t>Health</a:t>
                      </a:r>
                      <a:r>
                        <a:rPr sz="1000" spc="-55" dirty="0">
                          <a:latin typeface="Arial"/>
                          <a:cs typeface="Arial"/>
                        </a:rPr>
                        <a:t> </a:t>
                      </a:r>
                      <a:r>
                        <a:rPr sz="1000" spc="-10" dirty="0">
                          <a:latin typeface="Arial"/>
                          <a:cs typeface="Arial"/>
                        </a:rPr>
                        <a:t>Insurance</a:t>
                      </a:r>
                      <a:r>
                        <a:rPr sz="1000" spc="-60" dirty="0">
                          <a:latin typeface="Arial"/>
                          <a:cs typeface="Arial"/>
                        </a:rPr>
                        <a:t> </a:t>
                      </a:r>
                      <a:r>
                        <a:rPr sz="1000" spc="-20" dirty="0">
                          <a:latin typeface="Arial"/>
                          <a:cs typeface="Arial"/>
                        </a:rPr>
                        <a:t>Buy-</a:t>
                      </a:r>
                      <a:r>
                        <a:rPr sz="1000" dirty="0">
                          <a:latin typeface="Arial"/>
                          <a:cs typeface="Arial"/>
                        </a:rPr>
                        <a:t>In</a:t>
                      </a:r>
                      <a:r>
                        <a:rPr sz="1000" spc="-15" dirty="0">
                          <a:latin typeface="Arial"/>
                          <a:cs typeface="Arial"/>
                        </a:rPr>
                        <a:t> </a:t>
                      </a:r>
                      <a:r>
                        <a:rPr sz="1000" spc="-10" dirty="0">
                          <a:latin typeface="Arial"/>
                          <a:cs typeface="Arial"/>
                        </a:rPr>
                        <a:t>Program (HIBI): </a:t>
                      </a:r>
                      <a:r>
                        <a:rPr sz="1000" u="sng" spc="-10" dirty="0">
                          <a:solidFill>
                            <a:srgbClr val="0000FF"/>
                          </a:solidFill>
                          <a:uFill>
                            <a:solidFill>
                              <a:srgbClr val="0000FF"/>
                            </a:solidFill>
                          </a:uFill>
                          <a:latin typeface="Arial"/>
                          <a:cs typeface="Arial"/>
                          <a:hlinkClick r:id="rId4"/>
                        </a:rPr>
                        <a:t>https://www.mycohibi.com/</a:t>
                      </a:r>
                      <a:endParaRPr sz="1000">
                        <a:latin typeface="Arial"/>
                        <a:cs typeface="Arial"/>
                      </a:endParaRPr>
                    </a:p>
                    <a:p>
                      <a:pPr marL="74295">
                        <a:lnSpc>
                          <a:spcPts val="944"/>
                        </a:lnSpc>
                      </a:pPr>
                      <a:r>
                        <a:rPr sz="1000" spc="-10" dirty="0">
                          <a:latin typeface="Arial"/>
                          <a:cs typeface="Arial"/>
                        </a:rPr>
                        <a:t>HIBI Customer</a:t>
                      </a:r>
                      <a:r>
                        <a:rPr sz="1000" spc="-25" dirty="0">
                          <a:latin typeface="Arial"/>
                          <a:cs typeface="Arial"/>
                        </a:rPr>
                        <a:t> </a:t>
                      </a:r>
                      <a:r>
                        <a:rPr sz="1000" spc="-10" dirty="0">
                          <a:latin typeface="Arial"/>
                          <a:cs typeface="Arial"/>
                        </a:rPr>
                        <a:t>Service: </a:t>
                      </a:r>
                      <a:r>
                        <a:rPr sz="1000" spc="-20" dirty="0">
                          <a:latin typeface="Arial"/>
                          <a:cs typeface="Arial"/>
                        </a:rPr>
                        <a:t>1-855-692-6442</a:t>
                      </a:r>
                      <a:endParaRPr sz="1000">
                        <a:latin typeface="Arial"/>
                        <a:cs typeface="Arial"/>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5405" marR="690245">
                        <a:lnSpc>
                          <a:spcPct val="100000"/>
                        </a:lnSpc>
                        <a:spcBef>
                          <a:spcPts val="565"/>
                        </a:spcBef>
                      </a:pPr>
                      <a:r>
                        <a:rPr sz="1000" spc="-10" dirty="0">
                          <a:latin typeface="Arial"/>
                          <a:cs typeface="Arial"/>
                        </a:rPr>
                        <a:t>Website:</a:t>
                      </a:r>
                      <a:r>
                        <a:rPr sz="1000" spc="125" dirty="0">
                          <a:latin typeface="Arial"/>
                          <a:cs typeface="Arial"/>
                        </a:rPr>
                        <a:t> </a:t>
                      </a:r>
                      <a:r>
                        <a:rPr sz="1000" u="sng" spc="-30" dirty="0">
                          <a:solidFill>
                            <a:srgbClr val="0000FF"/>
                          </a:solidFill>
                          <a:uFill>
                            <a:solidFill>
                              <a:srgbClr val="0000FF"/>
                            </a:solidFill>
                          </a:uFill>
                          <a:latin typeface="Arial"/>
                          <a:cs typeface="Arial"/>
                          <a:hlinkClick r:id="rId5"/>
                        </a:rPr>
                        <a:t>https://www.flmedicaidtplrecovery.com/flmedicaidtplrecov</a:t>
                      </a:r>
                      <a:r>
                        <a:rPr sz="1000" u="sng" spc="110"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5"/>
                        </a:rPr>
                        <a:t>e</a:t>
                      </a:r>
                      <a:r>
                        <a:rPr sz="1000" u="sng" dirty="0">
                          <a:solidFill>
                            <a:srgbClr val="0000FF"/>
                          </a:solidFill>
                          <a:uFill>
                            <a:solidFill>
                              <a:srgbClr val="0000FF"/>
                            </a:solidFill>
                          </a:uFill>
                          <a:latin typeface="Arial"/>
                          <a:cs typeface="Arial"/>
                        </a:rPr>
                        <a:t>r</a:t>
                      </a:r>
                      <a:r>
                        <a:rPr sz="1000" u="sng" spc="165" dirty="0">
                          <a:solidFill>
                            <a:srgbClr val="0000FF"/>
                          </a:solidFill>
                          <a:uFill>
                            <a:solidFill>
                              <a:srgbClr val="0000FF"/>
                            </a:solidFill>
                          </a:uFill>
                          <a:latin typeface="Arial"/>
                          <a:cs typeface="Arial"/>
                        </a:rPr>
                        <a:t> </a:t>
                      </a:r>
                      <a:r>
                        <a:rPr sz="1000" u="none" spc="165" dirty="0">
                          <a:solidFill>
                            <a:srgbClr val="0000FF"/>
                          </a:solidFill>
                          <a:latin typeface="Arial"/>
                          <a:cs typeface="Arial"/>
                        </a:rPr>
                        <a:t> </a:t>
                      </a:r>
                      <a:r>
                        <a:rPr sz="1000" u="sng" spc="-10" dirty="0">
                          <a:solidFill>
                            <a:srgbClr val="0000FF"/>
                          </a:solidFill>
                          <a:uFill>
                            <a:solidFill>
                              <a:srgbClr val="0000FF"/>
                            </a:solidFill>
                          </a:uFill>
                          <a:latin typeface="Arial"/>
                          <a:cs typeface="Arial"/>
                          <a:hlinkClick r:id="rId5"/>
                        </a:rPr>
                        <a:t>y.com/hipp/index.html</a:t>
                      </a:r>
                      <a:endParaRPr sz="1000">
                        <a:latin typeface="Arial"/>
                        <a:cs typeface="Arial"/>
                      </a:endParaRPr>
                    </a:p>
                    <a:p>
                      <a:pPr marL="65405">
                        <a:lnSpc>
                          <a:spcPts val="1095"/>
                        </a:lnSpc>
                      </a:pPr>
                      <a:r>
                        <a:rPr sz="1000" spc="-10" dirty="0">
                          <a:latin typeface="Arial"/>
                          <a:cs typeface="Arial"/>
                        </a:rPr>
                        <a:t>Phone:</a:t>
                      </a:r>
                      <a:r>
                        <a:rPr sz="1000" spc="20" dirty="0">
                          <a:latin typeface="Arial"/>
                          <a:cs typeface="Arial"/>
                        </a:rPr>
                        <a:t> </a:t>
                      </a:r>
                      <a:r>
                        <a:rPr sz="1000" spc="-20" dirty="0">
                          <a:latin typeface="Arial"/>
                          <a:cs typeface="Arial"/>
                        </a:rPr>
                        <a:t>1-877-357-3268</a:t>
                      </a:r>
                      <a:endParaRPr sz="1000">
                        <a:latin typeface="Arial"/>
                        <a:cs typeface="Arial"/>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15925">
                <a:tc>
                  <a:txBody>
                    <a:bodyPr/>
                    <a:lstStyle/>
                    <a:p>
                      <a:pPr marL="14604" algn="ctr">
                        <a:lnSpc>
                          <a:spcPct val="100000"/>
                        </a:lnSpc>
                        <a:spcBef>
                          <a:spcPts val="605"/>
                        </a:spcBef>
                      </a:pPr>
                      <a:r>
                        <a:rPr sz="1200" b="1" spc="-10" dirty="0">
                          <a:latin typeface="Arial"/>
                          <a:cs typeface="Arial"/>
                        </a:rPr>
                        <a:t>GEORGIA</a:t>
                      </a:r>
                      <a:r>
                        <a:rPr sz="1200" b="1" spc="-35" dirty="0">
                          <a:latin typeface="Arial"/>
                          <a:cs typeface="Arial"/>
                        </a:rPr>
                        <a:t> </a:t>
                      </a:r>
                      <a:r>
                        <a:rPr sz="1200" b="1" dirty="0">
                          <a:latin typeface="Arial"/>
                          <a:cs typeface="Arial"/>
                        </a:rPr>
                        <a:t>–</a:t>
                      </a:r>
                      <a:r>
                        <a:rPr sz="1200" b="1" spc="-15" dirty="0">
                          <a:latin typeface="Arial"/>
                          <a:cs typeface="Arial"/>
                        </a:rPr>
                        <a:t> </a:t>
                      </a:r>
                      <a:r>
                        <a:rPr sz="1200" b="1" spc="-10" dirty="0">
                          <a:latin typeface="Arial"/>
                          <a:cs typeface="Arial"/>
                        </a:rPr>
                        <a:t>Medicaid</a:t>
                      </a:r>
                      <a:endParaRPr sz="1200">
                        <a:latin typeface="Arial"/>
                        <a:cs typeface="Arial"/>
                      </a:endParaRPr>
                    </a:p>
                  </a:txBody>
                  <a:tcPr marL="0" marR="0" marT="768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510" algn="ctr">
                        <a:lnSpc>
                          <a:spcPct val="100000"/>
                        </a:lnSpc>
                        <a:spcBef>
                          <a:spcPts val="605"/>
                        </a:spcBef>
                      </a:pPr>
                      <a:r>
                        <a:rPr sz="1200" b="1" dirty="0">
                          <a:latin typeface="Arial"/>
                          <a:cs typeface="Arial"/>
                        </a:rPr>
                        <a:t>INDIANA</a:t>
                      </a:r>
                      <a:r>
                        <a:rPr sz="1200" b="1" spc="-45" dirty="0">
                          <a:latin typeface="Arial"/>
                          <a:cs typeface="Arial"/>
                        </a:rPr>
                        <a:t> </a:t>
                      </a:r>
                      <a:r>
                        <a:rPr sz="1200" b="1" dirty="0">
                          <a:latin typeface="Arial"/>
                          <a:cs typeface="Arial"/>
                        </a:rPr>
                        <a:t>–</a:t>
                      </a:r>
                      <a:r>
                        <a:rPr sz="1200" b="1" spc="-45" dirty="0">
                          <a:latin typeface="Arial"/>
                          <a:cs typeface="Arial"/>
                        </a:rPr>
                        <a:t> </a:t>
                      </a:r>
                      <a:r>
                        <a:rPr sz="1200" b="1" spc="-10" dirty="0">
                          <a:latin typeface="Arial"/>
                          <a:cs typeface="Arial"/>
                        </a:rPr>
                        <a:t>Medicaid</a:t>
                      </a:r>
                      <a:endParaRPr sz="1200">
                        <a:latin typeface="Arial"/>
                        <a:cs typeface="Arial"/>
                      </a:endParaRPr>
                    </a:p>
                  </a:txBody>
                  <a:tcPr marL="0" marR="0" marT="768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686560">
                <a:tc>
                  <a:txBody>
                    <a:bodyPr/>
                    <a:lstStyle/>
                    <a:p>
                      <a:pPr marL="74295" marR="848360">
                        <a:lnSpc>
                          <a:spcPct val="100000"/>
                        </a:lnSpc>
                        <a:spcBef>
                          <a:spcPts val="595"/>
                        </a:spcBef>
                      </a:pPr>
                      <a:r>
                        <a:rPr sz="1000" dirty="0">
                          <a:latin typeface="Arial"/>
                          <a:cs typeface="Arial"/>
                        </a:rPr>
                        <a:t>GA</a:t>
                      </a:r>
                      <a:r>
                        <a:rPr sz="1000" spc="30" dirty="0">
                          <a:latin typeface="Arial"/>
                          <a:cs typeface="Arial"/>
                        </a:rPr>
                        <a:t> </a:t>
                      </a:r>
                      <a:r>
                        <a:rPr sz="1000" dirty="0">
                          <a:latin typeface="Arial"/>
                          <a:cs typeface="Arial"/>
                        </a:rPr>
                        <a:t>HIPP</a:t>
                      </a:r>
                      <a:r>
                        <a:rPr sz="1000" spc="30" dirty="0">
                          <a:latin typeface="Arial"/>
                          <a:cs typeface="Arial"/>
                        </a:rPr>
                        <a:t> </a:t>
                      </a:r>
                      <a:r>
                        <a:rPr sz="1000" dirty="0">
                          <a:latin typeface="Arial"/>
                          <a:cs typeface="Arial"/>
                        </a:rPr>
                        <a:t>Website:</a:t>
                      </a:r>
                      <a:r>
                        <a:rPr sz="1000" spc="35" dirty="0">
                          <a:latin typeface="Arial"/>
                          <a:cs typeface="Arial"/>
                        </a:rPr>
                        <a:t> </a:t>
                      </a:r>
                      <a:r>
                        <a:rPr sz="1000" u="sng" spc="-25" dirty="0">
                          <a:solidFill>
                            <a:srgbClr val="0000FF"/>
                          </a:solidFill>
                          <a:uFill>
                            <a:solidFill>
                              <a:srgbClr val="0000FF"/>
                            </a:solidFill>
                          </a:uFill>
                          <a:latin typeface="Arial"/>
                          <a:cs typeface="Arial"/>
                          <a:hlinkClick r:id="rId6"/>
                        </a:rPr>
                        <a:t>https://medicaid.georgia.gov/health-</a:t>
                      </a:r>
                      <a:r>
                        <a:rPr sz="1000" u="sng" spc="-10" dirty="0">
                          <a:solidFill>
                            <a:srgbClr val="0000FF"/>
                          </a:solidFill>
                          <a:uFill>
                            <a:solidFill>
                              <a:srgbClr val="0000FF"/>
                            </a:solidFill>
                          </a:uFill>
                          <a:latin typeface="Arial"/>
                          <a:cs typeface="Arial"/>
                        </a:rPr>
                        <a:t> </a:t>
                      </a:r>
                      <a:r>
                        <a:rPr sz="1000" u="sng" spc="-10" dirty="0">
                          <a:solidFill>
                            <a:srgbClr val="0000FF"/>
                          </a:solidFill>
                          <a:uFill>
                            <a:solidFill>
                              <a:srgbClr val="0000FF"/>
                            </a:solidFill>
                          </a:uFill>
                          <a:latin typeface="Arial"/>
                          <a:cs typeface="Arial"/>
                          <a:hlinkClick r:id="rId6"/>
                        </a:rPr>
                        <a:t>insurance-</a:t>
                      </a:r>
                      <a:r>
                        <a:rPr sz="1000" u="none" spc="-10" dirty="0">
                          <a:solidFill>
                            <a:srgbClr val="0000FF"/>
                          </a:solidFill>
                          <a:latin typeface="Arial"/>
                          <a:cs typeface="Arial"/>
                        </a:rPr>
                        <a:t> </a:t>
                      </a:r>
                      <a:r>
                        <a:rPr sz="1000" u="sng" spc="-25" dirty="0">
                          <a:solidFill>
                            <a:srgbClr val="0000FF"/>
                          </a:solidFill>
                          <a:uFill>
                            <a:solidFill>
                              <a:srgbClr val="0000FF"/>
                            </a:solidFill>
                          </a:uFill>
                          <a:latin typeface="Arial"/>
                          <a:cs typeface="Arial"/>
                          <a:hlinkClick r:id="rId6"/>
                        </a:rPr>
                        <a:t>premium-</a:t>
                      </a:r>
                      <a:r>
                        <a:rPr sz="1000" u="sng" spc="-20" dirty="0">
                          <a:solidFill>
                            <a:srgbClr val="0000FF"/>
                          </a:solidFill>
                          <a:uFill>
                            <a:solidFill>
                              <a:srgbClr val="0000FF"/>
                            </a:solidFill>
                          </a:uFill>
                          <a:latin typeface="Arial"/>
                          <a:cs typeface="Arial"/>
                          <a:hlinkClick r:id="rId6"/>
                        </a:rPr>
                        <a:t>payment-program-</a:t>
                      </a:r>
                      <a:r>
                        <a:rPr sz="1000" u="sng" spc="-10" dirty="0">
                          <a:solidFill>
                            <a:srgbClr val="0000FF"/>
                          </a:solidFill>
                          <a:uFill>
                            <a:solidFill>
                              <a:srgbClr val="0000FF"/>
                            </a:solidFill>
                          </a:uFill>
                          <a:latin typeface="Arial"/>
                          <a:cs typeface="Arial"/>
                          <a:hlinkClick r:id="rId6"/>
                        </a:rPr>
                        <a:t>hipp</a:t>
                      </a:r>
                      <a:r>
                        <a:rPr sz="1000" u="sng" spc="-10" dirty="0">
                          <a:solidFill>
                            <a:srgbClr val="0000FF"/>
                          </a:solidFill>
                          <a:uFill>
                            <a:solidFill>
                              <a:srgbClr val="0000FF"/>
                            </a:solidFill>
                          </a:uFill>
                          <a:latin typeface="Arial"/>
                          <a:cs typeface="Arial"/>
                        </a:rPr>
                        <a:t>a</a:t>
                      </a:r>
                      <a:endParaRPr sz="1000">
                        <a:latin typeface="Arial"/>
                        <a:cs typeface="Arial"/>
                      </a:endParaRPr>
                    </a:p>
                    <a:p>
                      <a:pPr marL="74295">
                        <a:lnSpc>
                          <a:spcPts val="1195"/>
                        </a:lnSpc>
                      </a:pPr>
                      <a:r>
                        <a:rPr sz="1000" spc="-10" dirty="0">
                          <a:latin typeface="Arial"/>
                          <a:cs typeface="Arial"/>
                        </a:rPr>
                        <a:t>Phone:</a:t>
                      </a:r>
                      <a:r>
                        <a:rPr sz="1000" spc="-70" dirty="0">
                          <a:latin typeface="Arial"/>
                          <a:cs typeface="Arial"/>
                        </a:rPr>
                        <a:t> </a:t>
                      </a:r>
                      <a:r>
                        <a:rPr sz="1000" spc="-20" dirty="0">
                          <a:latin typeface="Arial"/>
                          <a:cs typeface="Arial"/>
                        </a:rPr>
                        <a:t>678-564-</a:t>
                      </a:r>
                      <a:r>
                        <a:rPr sz="1000" dirty="0">
                          <a:latin typeface="Arial"/>
                          <a:cs typeface="Arial"/>
                        </a:rPr>
                        <a:t>1162,</a:t>
                      </a:r>
                      <a:r>
                        <a:rPr sz="1000" spc="-20" dirty="0">
                          <a:latin typeface="Arial"/>
                          <a:cs typeface="Arial"/>
                        </a:rPr>
                        <a:t> </a:t>
                      </a:r>
                      <a:r>
                        <a:rPr sz="1000" dirty="0">
                          <a:latin typeface="Arial"/>
                          <a:cs typeface="Arial"/>
                        </a:rPr>
                        <a:t>Press</a:t>
                      </a:r>
                      <a:r>
                        <a:rPr sz="1000" spc="15" dirty="0">
                          <a:latin typeface="Arial"/>
                          <a:cs typeface="Arial"/>
                        </a:rPr>
                        <a:t> </a:t>
                      </a:r>
                      <a:r>
                        <a:rPr sz="1000" dirty="0">
                          <a:latin typeface="Arial"/>
                          <a:cs typeface="Arial"/>
                        </a:rPr>
                        <a:t>1</a:t>
                      </a:r>
                      <a:r>
                        <a:rPr sz="1000" spc="5" dirty="0">
                          <a:latin typeface="Arial"/>
                          <a:cs typeface="Arial"/>
                        </a:rPr>
                        <a:t> </a:t>
                      </a:r>
                      <a:r>
                        <a:rPr sz="1000" dirty="0">
                          <a:latin typeface="Arial"/>
                          <a:cs typeface="Arial"/>
                        </a:rPr>
                        <a:t>GA</a:t>
                      </a:r>
                      <a:r>
                        <a:rPr sz="1000" spc="-5" dirty="0">
                          <a:latin typeface="Arial"/>
                          <a:cs typeface="Arial"/>
                        </a:rPr>
                        <a:t> </a:t>
                      </a:r>
                      <a:r>
                        <a:rPr sz="1000" spc="-10" dirty="0">
                          <a:latin typeface="Arial"/>
                          <a:cs typeface="Arial"/>
                        </a:rPr>
                        <a:t>CHIPRA</a:t>
                      </a:r>
                      <a:endParaRPr sz="1000">
                        <a:latin typeface="Arial"/>
                        <a:cs typeface="Arial"/>
                      </a:endParaRPr>
                    </a:p>
                    <a:p>
                      <a:pPr marL="74295" marR="556895">
                        <a:lnSpc>
                          <a:spcPct val="99300"/>
                        </a:lnSpc>
                        <a:spcBef>
                          <a:spcPts val="15"/>
                        </a:spcBef>
                      </a:pPr>
                      <a:r>
                        <a:rPr sz="1000" spc="-10" dirty="0">
                          <a:latin typeface="Arial"/>
                          <a:cs typeface="Arial"/>
                        </a:rPr>
                        <a:t>Website:</a:t>
                      </a:r>
                      <a:r>
                        <a:rPr sz="1000" spc="325" dirty="0">
                          <a:latin typeface="Arial"/>
                          <a:cs typeface="Arial"/>
                        </a:rPr>
                        <a:t> </a:t>
                      </a:r>
                      <a:r>
                        <a:rPr sz="1000" u="sng" spc="-30" dirty="0">
                          <a:solidFill>
                            <a:srgbClr val="0000FF"/>
                          </a:solidFill>
                          <a:uFill>
                            <a:solidFill>
                              <a:srgbClr val="0000FF"/>
                            </a:solidFill>
                          </a:uFill>
                          <a:latin typeface="Arial"/>
                          <a:cs typeface="Arial"/>
                          <a:hlinkClick r:id="rId7"/>
                        </a:rPr>
                        <a:t>https://medicaid.georgia.gov/programs/third-</a:t>
                      </a:r>
                      <a:r>
                        <a:rPr sz="1000" u="sng" spc="-10" dirty="0">
                          <a:solidFill>
                            <a:srgbClr val="0000FF"/>
                          </a:solidFill>
                          <a:uFill>
                            <a:solidFill>
                              <a:srgbClr val="0000FF"/>
                            </a:solidFill>
                          </a:uFill>
                          <a:latin typeface="Arial"/>
                          <a:cs typeface="Arial"/>
                          <a:hlinkClick r:id="rId7"/>
                        </a:rPr>
                        <a:t>party-</a:t>
                      </a:r>
                      <a:r>
                        <a:rPr sz="1000" u="none" spc="-10" dirty="0">
                          <a:solidFill>
                            <a:srgbClr val="0000FF"/>
                          </a:solidFill>
                          <a:latin typeface="Arial"/>
                          <a:cs typeface="Arial"/>
                        </a:rPr>
                        <a:t> </a:t>
                      </a:r>
                      <a:r>
                        <a:rPr sz="1000" u="sng" spc="-20" dirty="0">
                          <a:solidFill>
                            <a:srgbClr val="0000FF"/>
                          </a:solidFill>
                          <a:uFill>
                            <a:solidFill>
                              <a:srgbClr val="0000FF"/>
                            </a:solidFill>
                          </a:uFill>
                          <a:latin typeface="Arial"/>
                          <a:cs typeface="Arial"/>
                          <a:hlinkClick r:id="rId7"/>
                        </a:rPr>
                        <a:t>liability/childrens-health-insurance-</a:t>
                      </a:r>
                      <a:r>
                        <a:rPr sz="1000" u="sng" spc="-10" dirty="0">
                          <a:solidFill>
                            <a:srgbClr val="0000FF"/>
                          </a:solidFill>
                          <a:uFill>
                            <a:solidFill>
                              <a:srgbClr val="0000FF"/>
                            </a:solidFill>
                          </a:uFill>
                          <a:latin typeface="Arial"/>
                          <a:cs typeface="Arial"/>
                          <a:hlinkClick r:id="rId7"/>
                        </a:rPr>
                        <a:t>program-</a:t>
                      </a:r>
                      <a:r>
                        <a:rPr sz="1000" u="sng" spc="80"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7"/>
                        </a:rPr>
                        <a:t>reauthorization-</a:t>
                      </a:r>
                      <a:r>
                        <a:rPr sz="1000" u="sng" spc="120" dirty="0">
                          <a:solidFill>
                            <a:srgbClr val="0000FF"/>
                          </a:solidFill>
                          <a:uFill>
                            <a:solidFill>
                              <a:srgbClr val="0000FF"/>
                            </a:solidFill>
                          </a:uFill>
                          <a:latin typeface="Arial"/>
                          <a:cs typeface="Arial"/>
                        </a:rPr>
                        <a:t> </a:t>
                      </a:r>
                      <a:r>
                        <a:rPr sz="1000" u="sng" spc="-10" dirty="0">
                          <a:solidFill>
                            <a:srgbClr val="0000FF"/>
                          </a:solidFill>
                          <a:uFill>
                            <a:solidFill>
                              <a:srgbClr val="0000FF"/>
                            </a:solidFill>
                          </a:uFill>
                          <a:latin typeface="Arial"/>
                          <a:cs typeface="Arial"/>
                        </a:rPr>
                        <a:t>act-2009-</a:t>
                      </a:r>
                      <a:r>
                        <a:rPr sz="1000" u="none" spc="-10" dirty="0">
                          <a:solidFill>
                            <a:srgbClr val="0000FF"/>
                          </a:solidFill>
                          <a:latin typeface="Arial"/>
                          <a:cs typeface="Arial"/>
                        </a:rPr>
                        <a:t> </a:t>
                      </a:r>
                      <a:r>
                        <a:rPr sz="1000" u="sng" spc="-10" dirty="0">
                          <a:solidFill>
                            <a:srgbClr val="0000FF"/>
                          </a:solidFill>
                          <a:uFill>
                            <a:solidFill>
                              <a:srgbClr val="0000FF"/>
                            </a:solidFill>
                          </a:uFill>
                          <a:latin typeface="Arial"/>
                          <a:cs typeface="Arial"/>
                        </a:rPr>
                        <a:t>chipra</a:t>
                      </a:r>
                      <a:endParaRPr sz="1000">
                        <a:latin typeface="Arial"/>
                        <a:cs typeface="Arial"/>
                      </a:endParaRPr>
                    </a:p>
                    <a:p>
                      <a:pPr marL="74295">
                        <a:lnSpc>
                          <a:spcPts val="1000"/>
                        </a:lnSpc>
                      </a:pPr>
                      <a:r>
                        <a:rPr sz="1000" spc="-10" dirty="0">
                          <a:latin typeface="Arial"/>
                          <a:cs typeface="Arial"/>
                        </a:rPr>
                        <a:t>Phone:</a:t>
                      </a:r>
                      <a:r>
                        <a:rPr sz="1000" spc="-25" dirty="0">
                          <a:latin typeface="Arial"/>
                          <a:cs typeface="Arial"/>
                        </a:rPr>
                        <a:t> </a:t>
                      </a:r>
                      <a:r>
                        <a:rPr sz="1000" spc="-20" dirty="0">
                          <a:latin typeface="Arial"/>
                          <a:cs typeface="Arial"/>
                        </a:rPr>
                        <a:t>678-564-</a:t>
                      </a:r>
                      <a:r>
                        <a:rPr sz="1000" spc="-10" dirty="0">
                          <a:latin typeface="Arial"/>
                          <a:cs typeface="Arial"/>
                        </a:rPr>
                        <a:t>1162,</a:t>
                      </a:r>
                      <a:r>
                        <a:rPr sz="1000" spc="-20" dirty="0">
                          <a:latin typeface="Arial"/>
                          <a:cs typeface="Arial"/>
                        </a:rPr>
                        <a:t> </a:t>
                      </a:r>
                      <a:r>
                        <a:rPr sz="1000" spc="-10" dirty="0">
                          <a:latin typeface="Arial"/>
                          <a:cs typeface="Arial"/>
                        </a:rPr>
                        <a:t>Press</a:t>
                      </a:r>
                      <a:r>
                        <a:rPr sz="1000" dirty="0">
                          <a:latin typeface="Arial"/>
                          <a:cs typeface="Arial"/>
                        </a:rPr>
                        <a:t> </a:t>
                      </a:r>
                      <a:r>
                        <a:rPr sz="1000" spc="-50" dirty="0">
                          <a:latin typeface="Arial"/>
                          <a:cs typeface="Arial"/>
                        </a:rPr>
                        <a:t>2</a:t>
                      </a:r>
                      <a:endParaRPr sz="1000">
                        <a:latin typeface="Arial"/>
                        <a:cs typeface="Arial"/>
                      </a:endParaRPr>
                    </a:p>
                  </a:txBody>
                  <a:tcPr marL="0" marR="0" marT="755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marR="1438910">
                        <a:lnSpc>
                          <a:spcPct val="99300"/>
                        </a:lnSpc>
                        <a:spcBef>
                          <a:spcPts val="605"/>
                        </a:spcBef>
                      </a:pPr>
                      <a:r>
                        <a:rPr sz="1000" spc="-10" dirty="0">
                          <a:latin typeface="Arial"/>
                          <a:cs typeface="Arial"/>
                        </a:rPr>
                        <a:t>Health</a:t>
                      </a:r>
                      <a:r>
                        <a:rPr sz="1000" spc="-40" dirty="0">
                          <a:latin typeface="Arial"/>
                          <a:cs typeface="Arial"/>
                        </a:rPr>
                        <a:t> </a:t>
                      </a:r>
                      <a:r>
                        <a:rPr sz="1000" spc="-10" dirty="0">
                          <a:latin typeface="Arial"/>
                          <a:cs typeface="Arial"/>
                        </a:rPr>
                        <a:t>Insurance</a:t>
                      </a:r>
                      <a:r>
                        <a:rPr sz="1000" spc="-70" dirty="0">
                          <a:latin typeface="Arial"/>
                          <a:cs typeface="Arial"/>
                        </a:rPr>
                        <a:t> </a:t>
                      </a:r>
                      <a:r>
                        <a:rPr sz="1000" spc="-20" dirty="0">
                          <a:latin typeface="Arial"/>
                          <a:cs typeface="Arial"/>
                        </a:rPr>
                        <a:t>Premium</a:t>
                      </a:r>
                      <a:r>
                        <a:rPr sz="1000" spc="-40" dirty="0">
                          <a:latin typeface="Arial"/>
                          <a:cs typeface="Arial"/>
                        </a:rPr>
                        <a:t> </a:t>
                      </a:r>
                      <a:r>
                        <a:rPr sz="1000" spc="-10" dirty="0">
                          <a:latin typeface="Arial"/>
                          <a:cs typeface="Arial"/>
                        </a:rPr>
                        <a:t>Payment</a:t>
                      </a:r>
                      <a:r>
                        <a:rPr sz="1000" spc="-20" dirty="0">
                          <a:latin typeface="Arial"/>
                          <a:cs typeface="Arial"/>
                        </a:rPr>
                        <a:t> </a:t>
                      </a:r>
                      <a:r>
                        <a:rPr sz="1000" dirty="0">
                          <a:latin typeface="Arial"/>
                          <a:cs typeface="Arial"/>
                        </a:rPr>
                        <a:t>Program</a:t>
                      </a:r>
                      <a:r>
                        <a:rPr sz="1000" spc="5" dirty="0">
                          <a:latin typeface="Arial"/>
                          <a:cs typeface="Arial"/>
                        </a:rPr>
                        <a:t> </a:t>
                      </a:r>
                      <a:r>
                        <a:rPr sz="1000" dirty="0">
                          <a:latin typeface="Arial"/>
                          <a:cs typeface="Arial"/>
                        </a:rPr>
                        <a:t>All </a:t>
                      </a:r>
                      <a:r>
                        <a:rPr sz="1000" spc="-10" dirty="0">
                          <a:latin typeface="Arial"/>
                          <a:cs typeface="Arial"/>
                        </a:rPr>
                        <a:t>other </a:t>
                      </a:r>
                      <a:r>
                        <a:rPr sz="1000" dirty="0">
                          <a:latin typeface="Arial"/>
                          <a:cs typeface="Arial"/>
                        </a:rPr>
                        <a:t>Medicaid</a:t>
                      </a:r>
                      <a:r>
                        <a:rPr sz="1000" spc="-30" dirty="0">
                          <a:latin typeface="Arial"/>
                          <a:cs typeface="Arial"/>
                        </a:rPr>
                        <a:t> </a:t>
                      </a:r>
                      <a:r>
                        <a:rPr sz="1000" spc="-10" dirty="0">
                          <a:latin typeface="Arial"/>
                          <a:cs typeface="Arial"/>
                        </a:rPr>
                        <a:t>Website:</a:t>
                      </a:r>
                      <a:r>
                        <a:rPr sz="1000" spc="-50" dirty="0">
                          <a:latin typeface="Arial"/>
                          <a:cs typeface="Arial"/>
                        </a:rPr>
                        <a:t> </a:t>
                      </a:r>
                      <a:r>
                        <a:rPr sz="1000" u="sng" spc="-10" dirty="0">
                          <a:solidFill>
                            <a:srgbClr val="0000FF"/>
                          </a:solidFill>
                          <a:uFill>
                            <a:solidFill>
                              <a:srgbClr val="0000FF"/>
                            </a:solidFill>
                          </a:uFill>
                          <a:latin typeface="Arial"/>
                          <a:cs typeface="Arial"/>
                          <a:hlinkClick r:id="rId8"/>
                        </a:rPr>
                        <a:t>https://www.in.gov/Medicaid/</a:t>
                      </a:r>
                      <a:r>
                        <a:rPr sz="1000" u="none" spc="-10" dirty="0">
                          <a:solidFill>
                            <a:srgbClr val="0000FF"/>
                          </a:solidFill>
                          <a:latin typeface="Arial"/>
                          <a:cs typeface="Arial"/>
                        </a:rPr>
                        <a:t> </a:t>
                      </a:r>
                      <a:r>
                        <a:rPr sz="1000" u="sng" spc="-10" dirty="0">
                          <a:solidFill>
                            <a:srgbClr val="0000FF"/>
                          </a:solidFill>
                          <a:uFill>
                            <a:solidFill>
                              <a:srgbClr val="0000FF"/>
                            </a:solidFill>
                          </a:uFill>
                          <a:latin typeface="Arial"/>
                          <a:cs typeface="Arial"/>
                          <a:hlinkClick r:id="rId9"/>
                        </a:rPr>
                        <a:t>http://www.in.gov/fssa/dfr/</a:t>
                      </a:r>
                      <a:endParaRPr sz="1000">
                        <a:latin typeface="Arial"/>
                        <a:cs typeface="Arial"/>
                      </a:endParaRPr>
                    </a:p>
                    <a:p>
                      <a:pPr marL="74930">
                        <a:lnSpc>
                          <a:spcPts val="1110"/>
                        </a:lnSpc>
                      </a:pPr>
                      <a:r>
                        <a:rPr sz="1000" dirty="0">
                          <a:latin typeface="Arial"/>
                          <a:cs typeface="Arial"/>
                        </a:rPr>
                        <a:t>Family</a:t>
                      </a:r>
                      <a:r>
                        <a:rPr sz="1000" spc="-55" dirty="0">
                          <a:latin typeface="Arial"/>
                          <a:cs typeface="Arial"/>
                        </a:rPr>
                        <a:t> </a:t>
                      </a:r>
                      <a:r>
                        <a:rPr sz="1000" dirty="0">
                          <a:latin typeface="Arial"/>
                          <a:cs typeface="Arial"/>
                        </a:rPr>
                        <a:t>and</a:t>
                      </a:r>
                      <a:r>
                        <a:rPr sz="1000" spc="-50" dirty="0">
                          <a:latin typeface="Arial"/>
                          <a:cs typeface="Arial"/>
                        </a:rPr>
                        <a:t> </a:t>
                      </a:r>
                      <a:r>
                        <a:rPr sz="1000" spc="-10" dirty="0">
                          <a:latin typeface="Arial"/>
                          <a:cs typeface="Arial"/>
                        </a:rPr>
                        <a:t>Social</a:t>
                      </a:r>
                      <a:r>
                        <a:rPr sz="1000" spc="-45" dirty="0">
                          <a:latin typeface="Arial"/>
                          <a:cs typeface="Arial"/>
                        </a:rPr>
                        <a:t> </a:t>
                      </a:r>
                      <a:r>
                        <a:rPr sz="1000" spc="-10" dirty="0">
                          <a:latin typeface="Arial"/>
                          <a:cs typeface="Arial"/>
                        </a:rPr>
                        <a:t>Services</a:t>
                      </a:r>
                      <a:r>
                        <a:rPr sz="1000" spc="-50" dirty="0">
                          <a:latin typeface="Arial"/>
                          <a:cs typeface="Arial"/>
                        </a:rPr>
                        <a:t> </a:t>
                      </a:r>
                      <a:r>
                        <a:rPr sz="1000" spc="-10" dirty="0">
                          <a:latin typeface="Arial"/>
                          <a:cs typeface="Arial"/>
                        </a:rPr>
                        <a:t>Administration</a:t>
                      </a:r>
                      <a:endParaRPr sz="1000">
                        <a:latin typeface="Arial"/>
                        <a:cs typeface="Arial"/>
                      </a:endParaRPr>
                    </a:p>
                    <a:p>
                      <a:pPr marL="74930">
                        <a:lnSpc>
                          <a:spcPct val="100000"/>
                        </a:lnSpc>
                        <a:spcBef>
                          <a:spcPts val="5"/>
                        </a:spcBef>
                      </a:pPr>
                      <a:r>
                        <a:rPr sz="1000" spc="-10" dirty="0">
                          <a:latin typeface="Arial"/>
                          <a:cs typeface="Arial"/>
                        </a:rPr>
                        <a:t>Phone:</a:t>
                      </a:r>
                      <a:r>
                        <a:rPr sz="1000" spc="20" dirty="0">
                          <a:latin typeface="Arial"/>
                          <a:cs typeface="Arial"/>
                        </a:rPr>
                        <a:t> </a:t>
                      </a:r>
                      <a:r>
                        <a:rPr sz="1000" spc="-20" dirty="0">
                          <a:latin typeface="Arial"/>
                          <a:cs typeface="Arial"/>
                        </a:rPr>
                        <a:t>1-800-403-0864</a:t>
                      </a:r>
                      <a:endParaRPr sz="1000">
                        <a:latin typeface="Arial"/>
                        <a:cs typeface="Arial"/>
                      </a:endParaRPr>
                    </a:p>
                    <a:p>
                      <a:pPr marL="74930">
                        <a:lnSpc>
                          <a:spcPct val="100000"/>
                        </a:lnSpc>
                      </a:pPr>
                      <a:r>
                        <a:rPr sz="1000" spc="-20" dirty="0">
                          <a:latin typeface="Arial"/>
                          <a:cs typeface="Arial"/>
                        </a:rPr>
                        <a:t>Member</a:t>
                      </a:r>
                      <a:r>
                        <a:rPr sz="1000" spc="-15" dirty="0">
                          <a:latin typeface="Arial"/>
                          <a:cs typeface="Arial"/>
                        </a:rPr>
                        <a:t> </a:t>
                      </a:r>
                      <a:r>
                        <a:rPr sz="1000" spc="-10" dirty="0">
                          <a:latin typeface="Arial"/>
                          <a:cs typeface="Arial"/>
                        </a:rPr>
                        <a:t>Services</a:t>
                      </a:r>
                      <a:r>
                        <a:rPr sz="1000" spc="15" dirty="0">
                          <a:latin typeface="Arial"/>
                          <a:cs typeface="Arial"/>
                        </a:rPr>
                        <a:t> </a:t>
                      </a:r>
                      <a:r>
                        <a:rPr sz="1000" spc="-10" dirty="0">
                          <a:latin typeface="Arial"/>
                          <a:cs typeface="Arial"/>
                        </a:rPr>
                        <a:t>Phone:</a:t>
                      </a:r>
                      <a:r>
                        <a:rPr sz="1000" spc="-40" dirty="0">
                          <a:latin typeface="Arial"/>
                          <a:cs typeface="Arial"/>
                        </a:rPr>
                        <a:t> </a:t>
                      </a:r>
                      <a:r>
                        <a:rPr sz="1000" spc="-20" dirty="0">
                          <a:latin typeface="Arial"/>
                          <a:cs typeface="Arial"/>
                        </a:rPr>
                        <a:t>1-800-457-4584</a:t>
                      </a:r>
                      <a:endParaRPr sz="1000">
                        <a:latin typeface="Arial"/>
                        <a:cs typeface="Arial"/>
                      </a:endParaRPr>
                    </a:p>
                  </a:txBody>
                  <a:tcPr marL="0" marR="0" marT="768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400050">
                <a:tc>
                  <a:txBody>
                    <a:bodyPr/>
                    <a:lstStyle/>
                    <a:p>
                      <a:pPr marL="13970" algn="ctr">
                        <a:lnSpc>
                          <a:spcPct val="100000"/>
                        </a:lnSpc>
                        <a:spcBef>
                          <a:spcPts val="480"/>
                        </a:spcBef>
                      </a:pPr>
                      <a:r>
                        <a:rPr sz="1200" b="1" dirty="0">
                          <a:latin typeface="Arial"/>
                          <a:cs typeface="Arial"/>
                        </a:rPr>
                        <a:t>IOWA</a:t>
                      </a:r>
                      <a:r>
                        <a:rPr sz="1200" b="1" spc="-55" dirty="0">
                          <a:latin typeface="Arial"/>
                          <a:cs typeface="Arial"/>
                        </a:rPr>
                        <a:t> </a:t>
                      </a:r>
                      <a:r>
                        <a:rPr sz="1200" b="1" dirty="0">
                          <a:latin typeface="Arial"/>
                          <a:cs typeface="Arial"/>
                        </a:rPr>
                        <a:t>–</a:t>
                      </a:r>
                      <a:r>
                        <a:rPr sz="1200" b="1" spc="-55" dirty="0">
                          <a:latin typeface="Arial"/>
                          <a:cs typeface="Arial"/>
                        </a:rPr>
                        <a:t> </a:t>
                      </a:r>
                      <a:r>
                        <a:rPr sz="1200" b="1" dirty="0">
                          <a:latin typeface="Arial"/>
                          <a:cs typeface="Arial"/>
                        </a:rPr>
                        <a:t>Medicaid</a:t>
                      </a:r>
                      <a:r>
                        <a:rPr sz="1200" b="1" spc="-55" dirty="0">
                          <a:latin typeface="Arial"/>
                          <a:cs typeface="Arial"/>
                        </a:rPr>
                        <a:t> </a:t>
                      </a:r>
                      <a:r>
                        <a:rPr sz="1200" b="1" dirty="0">
                          <a:latin typeface="Arial"/>
                          <a:cs typeface="Arial"/>
                        </a:rPr>
                        <a:t>and</a:t>
                      </a:r>
                      <a:r>
                        <a:rPr sz="1200" b="1" spc="-55" dirty="0">
                          <a:latin typeface="Arial"/>
                          <a:cs typeface="Arial"/>
                        </a:rPr>
                        <a:t> </a:t>
                      </a:r>
                      <a:r>
                        <a:rPr sz="1200" b="1" dirty="0">
                          <a:latin typeface="Arial"/>
                          <a:cs typeface="Arial"/>
                        </a:rPr>
                        <a:t>CHIP</a:t>
                      </a:r>
                      <a:r>
                        <a:rPr sz="1200" b="1" spc="-45" dirty="0">
                          <a:latin typeface="Arial"/>
                          <a:cs typeface="Arial"/>
                        </a:rPr>
                        <a:t> </a:t>
                      </a:r>
                      <a:r>
                        <a:rPr sz="1200" b="1" spc="-10" dirty="0">
                          <a:latin typeface="Arial"/>
                          <a:cs typeface="Arial"/>
                        </a:rPr>
                        <a:t>(Hawki)</a:t>
                      </a:r>
                      <a:endParaRPr sz="1200">
                        <a:latin typeface="Arial"/>
                        <a:cs typeface="Arial"/>
                      </a:endParaRPr>
                    </a:p>
                  </a:txBody>
                  <a:tcPr marL="0" marR="0" marT="609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5240" algn="ctr">
                        <a:lnSpc>
                          <a:spcPct val="100000"/>
                        </a:lnSpc>
                        <a:spcBef>
                          <a:spcPts val="480"/>
                        </a:spcBef>
                      </a:pPr>
                      <a:r>
                        <a:rPr sz="1200" b="1" dirty="0">
                          <a:latin typeface="Arial"/>
                          <a:cs typeface="Arial"/>
                        </a:rPr>
                        <a:t>KANSAS</a:t>
                      </a:r>
                      <a:r>
                        <a:rPr sz="1200" b="1" spc="-10" dirty="0">
                          <a:latin typeface="Arial"/>
                          <a:cs typeface="Arial"/>
                        </a:rPr>
                        <a:t> </a:t>
                      </a:r>
                      <a:r>
                        <a:rPr sz="1200" b="1" dirty="0">
                          <a:latin typeface="Arial"/>
                          <a:cs typeface="Arial"/>
                        </a:rPr>
                        <a:t>–</a:t>
                      </a:r>
                      <a:r>
                        <a:rPr sz="1200" b="1" spc="-60" dirty="0">
                          <a:latin typeface="Arial"/>
                          <a:cs typeface="Arial"/>
                        </a:rPr>
                        <a:t> </a:t>
                      </a:r>
                      <a:r>
                        <a:rPr sz="1200" b="1" spc="-10" dirty="0">
                          <a:latin typeface="Arial"/>
                          <a:cs typeface="Arial"/>
                        </a:rPr>
                        <a:t>Medicaid</a:t>
                      </a:r>
                      <a:endParaRPr sz="1200">
                        <a:latin typeface="Arial"/>
                        <a:cs typeface="Arial"/>
                      </a:endParaRPr>
                    </a:p>
                  </a:txBody>
                  <a:tcPr marL="0" marR="0" marT="609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057400">
                <a:tc>
                  <a:txBody>
                    <a:bodyPr/>
                    <a:lstStyle/>
                    <a:p>
                      <a:pPr marL="74295">
                        <a:lnSpc>
                          <a:spcPct val="100000"/>
                        </a:lnSpc>
                        <a:spcBef>
                          <a:spcPts val="509"/>
                        </a:spcBef>
                      </a:pPr>
                      <a:r>
                        <a:rPr sz="1000" spc="-20" dirty="0">
                          <a:latin typeface="Arial"/>
                          <a:cs typeface="Arial"/>
                        </a:rPr>
                        <a:t>Medicaid</a:t>
                      </a:r>
                      <a:r>
                        <a:rPr sz="1000" spc="-10" dirty="0">
                          <a:latin typeface="Arial"/>
                          <a:cs typeface="Arial"/>
                        </a:rPr>
                        <a:t> Website:</a:t>
                      </a:r>
                      <a:endParaRPr sz="1000">
                        <a:latin typeface="Arial"/>
                        <a:cs typeface="Arial"/>
                      </a:endParaRPr>
                    </a:p>
                    <a:p>
                      <a:pPr marL="74295" marR="1004569">
                        <a:lnSpc>
                          <a:spcPct val="100000"/>
                        </a:lnSpc>
                        <a:spcBef>
                          <a:spcPts val="95"/>
                        </a:spcBef>
                      </a:pPr>
                      <a:r>
                        <a:rPr sz="1000" u="sng" dirty="0">
                          <a:solidFill>
                            <a:srgbClr val="0000FF"/>
                          </a:solidFill>
                          <a:uFill>
                            <a:solidFill>
                              <a:srgbClr val="0000FF"/>
                            </a:solidFill>
                          </a:uFill>
                          <a:latin typeface="Arial"/>
                          <a:cs typeface="Arial"/>
                          <a:hlinkClick r:id="rId10"/>
                        </a:rPr>
                        <a:t>Iow</a:t>
                      </a:r>
                      <a:r>
                        <a:rPr sz="1000" u="sng" dirty="0">
                          <a:solidFill>
                            <a:srgbClr val="0000FF"/>
                          </a:solidFill>
                          <a:uFill>
                            <a:solidFill>
                              <a:srgbClr val="0000FF"/>
                            </a:solidFill>
                          </a:uFill>
                          <a:latin typeface="Arial"/>
                          <a:cs typeface="Arial"/>
                        </a:rPr>
                        <a:t>a</a:t>
                      </a:r>
                      <a:r>
                        <a:rPr sz="1000" u="sng" spc="5"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10"/>
                        </a:rPr>
                        <a:t>Medicai</a:t>
                      </a:r>
                      <a:r>
                        <a:rPr sz="1000" u="sng" dirty="0">
                          <a:solidFill>
                            <a:srgbClr val="0000FF"/>
                          </a:solidFill>
                          <a:uFill>
                            <a:solidFill>
                              <a:srgbClr val="0000FF"/>
                            </a:solidFill>
                          </a:uFill>
                          <a:latin typeface="Arial"/>
                          <a:cs typeface="Arial"/>
                        </a:rPr>
                        <a:t>d</a:t>
                      </a:r>
                      <a:r>
                        <a:rPr sz="1000" u="sng" spc="5"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10"/>
                        </a:rPr>
                        <a:t>|</a:t>
                      </a:r>
                      <a:r>
                        <a:rPr sz="1000" u="sng" spc="5"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10"/>
                        </a:rPr>
                        <a:t>Healt</a:t>
                      </a:r>
                      <a:r>
                        <a:rPr sz="1000" u="sng" dirty="0">
                          <a:solidFill>
                            <a:srgbClr val="0000FF"/>
                          </a:solidFill>
                          <a:uFill>
                            <a:solidFill>
                              <a:srgbClr val="0000FF"/>
                            </a:solidFill>
                          </a:uFill>
                          <a:latin typeface="Arial"/>
                          <a:cs typeface="Arial"/>
                        </a:rPr>
                        <a:t>h</a:t>
                      </a:r>
                      <a:r>
                        <a:rPr sz="1000" u="sng" spc="5"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10"/>
                        </a:rPr>
                        <a:t>&amp;</a:t>
                      </a:r>
                      <a:r>
                        <a:rPr sz="1000" u="sng" spc="5"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10"/>
                        </a:rPr>
                        <a:t>Human</a:t>
                      </a:r>
                      <a:r>
                        <a:rPr sz="1000" u="sng" spc="10" dirty="0">
                          <a:solidFill>
                            <a:srgbClr val="0000FF"/>
                          </a:solidFill>
                          <a:uFill>
                            <a:solidFill>
                              <a:srgbClr val="0000FF"/>
                            </a:solidFill>
                          </a:uFill>
                          <a:latin typeface="Arial"/>
                          <a:cs typeface="Arial"/>
                        </a:rPr>
                        <a:t> </a:t>
                      </a:r>
                      <a:r>
                        <a:rPr sz="1000" u="sng" spc="-20" dirty="0">
                          <a:uFill>
                            <a:solidFill>
                              <a:srgbClr val="0000FF"/>
                            </a:solidFill>
                          </a:uFill>
                          <a:latin typeface="Arial"/>
                          <a:cs typeface="Arial"/>
                          <a:hlinkClick r:id="rId10"/>
                        </a:rPr>
                        <a:t>Services</a:t>
                      </a:r>
                      <a:r>
                        <a:rPr sz="1000" u="none" spc="-70" dirty="0">
                          <a:latin typeface="Arial"/>
                          <a:cs typeface="Arial"/>
                        </a:rPr>
                        <a:t> </a:t>
                      </a:r>
                      <a:r>
                        <a:rPr sz="1000" u="none" spc="-20" dirty="0">
                          <a:latin typeface="Arial"/>
                          <a:cs typeface="Arial"/>
                        </a:rPr>
                        <a:t>Medicaid</a:t>
                      </a:r>
                      <a:r>
                        <a:rPr sz="1000" u="none" spc="-60" dirty="0">
                          <a:latin typeface="Arial"/>
                          <a:cs typeface="Arial"/>
                        </a:rPr>
                        <a:t> </a:t>
                      </a:r>
                      <a:r>
                        <a:rPr sz="1000" u="none" spc="-10" dirty="0">
                          <a:latin typeface="Arial"/>
                          <a:cs typeface="Arial"/>
                        </a:rPr>
                        <a:t>Phone:</a:t>
                      </a:r>
                      <a:r>
                        <a:rPr sz="1000" u="none" spc="-70" dirty="0">
                          <a:latin typeface="Arial"/>
                          <a:cs typeface="Arial"/>
                        </a:rPr>
                        <a:t> </a:t>
                      </a:r>
                      <a:r>
                        <a:rPr sz="1000" u="none" spc="-25" dirty="0">
                          <a:latin typeface="Arial"/>
                          <a:cs typeface="Arial"/>
                        </a:rPr>
                        <a:t>1- </a:t>
                      </a:r>
                      <a:r>
                        <a:rPr sz="1000" u="none" spc="-20" dirty="0">
                          <a:latin typeface="Arial"/>
                          <a:cs typeface="Arial"/>
                        </a:rPr>
                        <a:t>800-</a:t>
                      </a:r>
                      <a:r>
                        <a:rPr sz="1000" u="none" dirty="0">
                          <a:latin typeface="Arial"/>
                          <a:cs typeface="Arial"/>
                        </a:rPr>
                        <a:t>338-</a:t>
                      </a:r>
                      <a:r>
                        <a:rPr sz="1000" u="none" spc="-30" dirty="0">
                          <a:latin typeface="Arial"/>
                          <a:cs typeface="Arial"/>
                        </a:rPr>
                        <a:t> </a:t>
                      </a:r>
                      <a:r>
                        <a:rPr sz="1000" u="none" spc="-20" dirty="0">
                          <a:latin typeface="Arial"/>
                          <a:cs typeface="Arial"/>
                        </a:rPr>
                        <a:t>8366</a:t>
                      </a:r>
                      <a:endParaRPr sz="1000">
                        <a:latin typeface="Arial"/>
                        <a:cs typeface="Arial"/>
                      </a:endParaRPr>
                    </a:p>
                    <a:p>
                      <a:pPr marL="74295">
                        <a:lnSpc>
                          <a:spcPts val="1105"/>
                        </a:lnSpc>
                      </a:pPr>
                      <a:r>
                        <a:rPr sz="1000" spc="-10" dirty="0">
                          <a:latin typeface="Arial"/>
                          <a:cs typeface="Arial"/>
                        </a:rPr>
                        <a:t>Hawki</a:t>
                      </a:r>
                      <a:r>
                        <a:rPr sz="1000" spc="-45" dirty="0">
                          <a:latin typeface="Arial"/>
                          <a:cs typeface="Arial"/>
                        </a:rPr>
                        <a:t> </a:t>
                      </a:r>
                      <a:r>
                        <a:rPr sz="1000" spc="-10" dirty="0">
                          <a:latin typeface="Arial"/>
                          <a:cs typeface="Arial"/>
                        </a:rPr>
                        <a:t>Website:</a:t>
                      </a:r>
                      <a:endParaRPr sz="1000">
                        <a:latin typeface="Arial"/>
                        <a:cs typeface="Arial"/>
                      </a:endParaRPr>
                    </a:p>
                    <a:p>
                      <a:pPr marL="74295" marR="819150">
                        <a:lnSpc>
                          <a:spcPts val="1090"/>
                        </a:lnSpc>
                        <a:spcBef>
                          <a:spcPts val="130"/>
                        </a:spcBef>
                      </a:pPr>
                      <a:r>
                        <a:rPr sz="1000" u="sng" dirty="0">
                          <a:solidFill>
                            <a:srgbClr val="0000FF"/>
                          </a:solidFill>
                          <a:uFill>
                            <a:solidFill>
                              <a:srgbClr val="0000FF"/>
                            </a:solidFill>
                          </a:uFill>
                          <a:latin typeface="Arial"/>
                          <a:cs typeface="Arial"/>
                          <a:hlinkClick r:id="rId11"/>
                        </a:rPr>
                        <a:t>Hawk</a:t>
                      </a:r>
                      <a:r>
                        <a:rPr sz="1000" u="sng" dirty="0">
                          <a:solidFill>
                            <a:srgbClr val="0000FF"/>
                          </a:solidFill>
                          <a:uFill>
                            <a:solidFill>
                              <a:srgbClr val="0000FF"/>
                            </a:solidFill>
                          </a:uFill>
                          <a:latin typeface="Arial"/>
                          <a:cs typeface="Arial"/>
                        </a:rPr>
                        <a:t>i</a:t>
                      </a:r>
                      <a:r>
                        <a:rPr sz="1000" u="sng" spc="-65"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11"/>
                        </a:rPr>
                        <a:t>-</a:t>
                      </a:r>
                      <a:r>
                        <a:rPr sz="1000" u="sng" spc="-45"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11"/>
                        </a:rPr>
                        <a:t>Health</a:t>
                      </a:r>
                      <a:r>
                        <a:rPr sz="1000" u="sng" dirty="0">
                          <a:solidFill>
                            <a:srgbClr val="0000FF"/>
                          </a:solidFill>
                          <a:uFill>
                            <a:solidFill>
                              <a:srgbClr val="0000FF"/>
                            </a:solidFill>
                          </a:uFill>
                          <a:latin typeface="Arial"/>
                          <a:cs typeface="Arial"/>
                        </a:rPr>
                        <a:t>y</a:t>
                      </a:r>
                      <a:r>
                        <a:rPr sz="1000" u="sng" spc="-55"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11"/>
                        </a:rPr>
                        <a:t>an</a:t>
                      </a:r>
                      <a:r>
                        <a:rPr sz="1000" u="sng" dirty="0">
                          <a:solidFill>
                            <a:srgbClr val="0000FF"/>
                          </a:solidFill>
                          <a:uFill>
                            <a:solidFill>
                              <a:srgbClr val="0000FF"/>
                            </a:solidFill>
                          </a:uFill>
                          <a:latin typeface="Arial"/>
                          <a:cs typeface="Arial"/>
                        </a:rPr>
                        <a:t>d</a:t>
                      </a:r>
                      <a:r>
                        <a:rPr sz="1000" u="sng" spc="-70" dirty="0">
                          <a:solidFill>
                            <a:srgbClr val="0000FF"/>
                          </a:solidFill>
                          <a:uFill>
                            <a:solidFill>
                              <a:srgbClr val="0000FF"/>
                            </a:solidFill>
                          </a:uFill>
                          <a:latin typeface="Arial"/>
                          <a:cs typeface="Arial"/>
                        </a:rPr>
                        <a:t> </a:t>
                      </a:r>
                      <a:r>
                        <a:rPr sz="1000" u="sng" spc="-10" dirty="0">
                          <a:solidFill>
                            <a:srgbClr val="0000FF"/>
                          </a:solidFill>
                          <a:uFill>
                            <a:solidFill>
                              <a:srgbClr val="0000FF"/>
                            </a:solidFill>
                          </a:uFill>
                          <a:latin typeface="Arial"/>
                          <a:cs typeface="Arial"/>
                          <a:hlinkClick r:id="rId11"/>
                        </a:rPr>
                        <a:t>Wel</a:t>
                      </a:r>
                      <a:r>
                        <a:rPr sz="1000" u="sng" spc="-10" dirty="0">
                          <a:solidFill>
                            <a:srgbClr val="0000FF"/>
                          </a:solidFill>
                          <a:uFill>
                            <a:solidFill>
                              <a:srgbClr val="0000FF"/>
                            </a:solidFill>
                          </a:uFill>
                          <a:latin typeface="Arial"/>
                          <a:cs typeface="Arial"/>
                        </a:rPr>
                        <a:t>l</a:t>
                      </a:r>
                      <a:r>
                        <a:rPr sz="1000" u="sng" spc="-75"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11"/>
                        </a:rPr>
                        <a:t>Kid</a:t>
                      </a:r>
                      <a:r>
                        <a:rPr sz="1000" u="sng" dirty="0">
                          <a:solidFill>
                            <a:srgbClr val="0000FF"/>
                          </a:solidFill>
                          <a:uFill>
                            <a:solidFill>
                              <a:srgbClr val="0000FF"/>
                            </a:solidFill>
                          </a:uFill>
                          <a:latin typeface="Arial"/>
                          <a:cs typeface="Arial"/>
                        </a:rPr>
                        <a:t>s</a:t>
                      </a:r>
                      <a:r>
                        <a:rPr sz="1000" u="sng" spc="-50"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11"/>
                        </a:rPr>
                        <a:t>in</a:t>
                      </a:r>
                      <a:r>
                        <a:rPr sz="1000" u="sng" spc="-55"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11"/>
                        </a:rPr>
                        <a:t>Iow</a:t>
                      </a:r>
                      <a:r>
                        <a:rPr sz="1000" u="sng" dirty="0">
                          <a:solidFill>
                            <a:srgbClr val="0000FF"/>
                          </a:solidFill>
                          <a:uFill>
                            <a:solidFill>
                              <a:srgbClr val="0000FF"/>
                            </a:solidFill>
                          </a:uFill>
                          <a:latin typeface="Arial"/>
                          <a:cs typeface="Arial"/>
                        </a:rPr>
                        <a:t>a</a:t>
                      </a:r>
                      <a:r>
                        <a:rPr sz="1000" u="sng" spc="-40"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11"/>
                        </a:rPr>
                        <a:t>|</a:t>
                      </a:r>
                      <a:r>
                        <a:rPr sz="1000" u="sng" spc="-70"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11"/>
                        </a:rPr>
                        <a:t>Healt</a:t>
                      </a:r>
                      <a:r>
                        <a:rPr sz="1000" u="sng" dirty="0">
                          <a:solidFill>
                            <a:srgbClr val="0000FF"/>
                          </a:solidFill>
                          <a:uFill>
                            <a:solidFill>
                              <a:srgbClr val="0000FF"/>
                            </a:solidFill>
                          </a:uFill>
                          <a:latin typeface="Arial"/>
                          <a:cs typeface="Arial"/>
                        </a:rPr>
                        <a:t>h</a:t>
                      </a:r>
                      <a:r>
                        <a:rPr sz="1000" u="sng" spc="-50"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11"/>
                        </a:rPr>
                        <a:t>&amp;</a:t>
                      </a:r>
                      <a:r>
                        <a:rPr sz="1000" u="sng" spc="-10" dirty="0">
                          <a:solidFill>
                            <a:srgbClr val="0000FF"/>
                          </a:solidFill>
                          <a:uFill>
                            <a:solidFill>
                              <a:srgbClr val="0000FF"/>
                            </a:solidFill>
                          </a:uFill>
                          <a:latin typeface="Arial"/>
                          <a:cs typeface="Arial"/>
                        </a:rPr>
                        <a:t> </a:t>
                      </a:r>
                      <a:r>
                        <a:rPr sz="1000" u="sng" dirty="0">
                          <a:uFill>
                            <a:solidFill>
                              <a:srgbClr val="0000FF"/>
                            </a:solidFill>
                          </a:uFill>
                          <a:latin typeface="Arial"/>
                          <a:cs typeface="Arial"/>
                          <a:hlinkClick r:id="rId11"/>
                        </a:rPr>
                        <a:t>Huma</a:t>
                      </a:r>
                      <a:r>
                        <a:rPr sz="1000" u="sng" dirty="0">
                          <a:uFill>
                            <a:solidFill>
                              <a:srgbClr val="0000FF"/>
                            </a:solidFill>
                          </a:uFill>
                          <a:latin typeface="Arial"/>
                          <a:cs typeface="Arial"/>
                        </a:rPr>
                        <a:t>n</a:t>
                      </a:r>
                      <a:r>
                        <a:rPr sz="1000" u="sng" spc="-15" dirty="0">
                          <a:uFill>
                            <a:solidFill>
                              <a:srgbClr val="0000FF"/>
                            </a:solidFill>
                          </a:uFill>
                          <a:latin typeface="Arial"/>
                          <a:cs typeface="Arial"/>
                        </a:rPr>
                        <a:t> </a:t>
                      </a:r>
                      <a:r>
                        <a:rPr sz="1000" u="sng" spc="-10" dirty="0">
                          <a:uFill>
                            <a:solidFill>
                              <a:srgbClr val="0000FF"/>
                            </a:solidFill>
                          </a:uFill>
                          <a:latin typeface="Arial"/>
                          <a:cs typeface="Arial"/>
                          <a:hlinkClick r:id="rId11"/>
                        </a:rPr>
                        <a:t>Services</a:t>
                      </a:r>
                      <a:r>
                        <a:rPr sz="1000" u="none" spc="-10" dirty="0">
                          <a:latin typeface="Arial"/>
                          <a:cs typeface="Arial"/>
                        </a:rPr>
                        <a:t> </a:t>
                      </a:r>
                      <a:r>
                        <a:rPr sz="1000" u="none" spc="-20" dirty="0">
                          <a:latin typeface="Arial"/>
                          <a:cs typeface="Arial"/>
                        </a:rPr>
                        <a:t>Hawki</a:t>
                      </a:r>
                      <a:r>
                        <a:rPr sz="1000" u="none" spc="10" dirty="0">
                          <a:latin typeface="Arial"/>
                          <a:cs typeface="Arial"/>
                        </a:rPr>
                        <a:t> </a:t>
                      </a:r>
                      <a:r>
                        <a:rPr sz="1000" u="none" spc="-10" dirty="0">
                          <a:latin typeface="Arial"/>
                          <a:cs typeface="Arial"/>
                        </a:rPr>
                        <a:t>Phone:</a:t>
                      </a:r>
                      <a:r>
                        <a:rPr sz="1000" u="none" spc="20" dirty="0">
                          <a:latin typeface="Arial"/>
                          <a:cs typeface="Arial"/>
                        </a:rPr>
                        <a:t> </a:t>
                      </a:r>
                      <a:r>
                        <a:rPr sz="1000" u="none" spc="-20" dirty="0">
                          <a:latin typeface="Arial"/>
                          <a:cs typeface="Arial"/>
                        </a:rPr>
                        <a:t>1-800-257-8563</a:t>
                      </a:r>
                      <a:endParaRPr sz="1000">
                        <a:latin typeface="Arial"/>
                        <a:cs typeface="Arial"/>
                      </a:endParaRPr>
                    </a:p>
                    <a:p>
                      <a:pPr marL="74295" marR="579755" indent="-1905">
                        <a:lnSpc>
                          <a:spcPts val="1190"/>
                        </a:lnSpc>
                        <a:spcBef>
                          <a:spcPts val="145"/>
                        </a:spcBef>
                      </a:pPr>
                      <a:r>
                        <a:rPr sz="1000" spc="-10" dirty="0">
                          <a:latin typeface="Arial"/>
                          <a:cs typeface="Arial"/>
                        </a:rPr>
                        <a:t>HIPP</a:t>
                      </a:r>
                      <a:r>
                        <a:rPr sz="1000" spc="-20" dirty="0">
                          <a:latin typeface="Arial"/>
                          <a:cs typeface="Arial"/>
                        </a:rPr>
                        <a:t> Website:</a:t>
                      </a:r>
                      <a:r>
                        <a:rPr sz="1000" spc="-70" dirty="0">
                          <a:latin typeface="Arial"/>
                          <a:cs typeface="Arial"/>
                        </a:rPr>
                        <a:t> </a:t>
                      </a:r>
                      <a:r>
                        <a:rPr sz="1000" u="sng" spc="-10" dirty="0">
                          <a:solidFill>
                            <a:srgbClr val="0000FF"/>
                          </a:solidFill>
                          <a:uFill>
                            <a:solidFill>
                              <a:srgbClr val="0000FF"/>
                            </a:solidFill>
                          </a:uFill>
                          <a:latin typeface="Arial"/>
                          <a:cs typeface="Arial"/>
                          <a:hlinkClick r:id="rId12"/>
                        </a:rPr>
                        <a:t>Healt</a:t>
                      </a:r>
                      <a:r>
                        <a:rPr sz="1000" u="sng" spc="-10" dirty="0">
                          <a:solidFill>
                            <a:srgbClr val="0000FF"/>
                          </a:solidFill>
                          <a:uFill>
                            <a:solidFill>
                              <a:srgbClr val="0000FF"/>
                            </a:solidFill>
                          </a:uFill>
                          <a:latin typeface="Arial"/>
                          <a:cs typeface="Arial"/>
                        </a:rPr>
                        <a:t>h</a:t>
                      </a:r>
                      <a:r>
                        <a:rPr sz="1000" u="sng" spc="-20" dirty="0">
                          <a:solidFill>
                            <a:srgbClr val="0000FF"/>
                          </a:solidFill>
                          <a:uFill>
                            <a:solidFill>
                              <a:srgbClr val="0000FF"/>
                            </a:solidFill>
                          </a:uFill>
                          <a:latin typeface="Arial"/>
                          <a:cs typeface="Arial"/>
                        </a:rPr>
                        <a:t> </a:t>
                      </a:r>
                      <a:r>
                        <a:rPr sz="1000" u="sng" spc="-10" dirty="0">
                          <a:solidFill>
                            <a:srgbClr val="0000FF"/>
                          </a:solidFill>
                          <a:uFill>
                            <a:solidFill>
                              <a:srgbClr val="0000FF"/>
                            </a:solidFill>
                          </a:uFill>
                          <a:latin typeface="Arial"/>
                          <a:cs typeface="Arial"/>
                          <a:hlinkClick r:id="rId12"/>
                        </a:rPr>
                        <a:t>Insuranc</a:t>
                      </a:r>
                      <a:r>
                        <a:rPr sz="1000" u="sng" spc="-10" dirty="0">
                          <a:solidFill>
                            <a:srgbClr val="0000FF"/>
                          </a:solidFill>
                          <a:uFill>
                            <a:solidFill>
                              <a:srgbClr val="0000FF"/>
                            </a:solidFill>
                          </a:uFill>
                          <a:latin typeface="Arial"/>
                          <a:cs typeface="Arial"/>
                        </a:rPr>
                        <a:t>e</a:t>
                      </a:r>
                      <a:r>
                        <a:rPr sz="1000" u="sng" spc="-35" dirty="0">
                          <a:solidFill>
                            <a:srgbClr val="0000FF"/>
                          </a:solidFill>
                          <a:uFill>
                            <a:solidFill>
                              <a:srgbClr val="0000FF"/>
                            </a:solidFill>
                          </a:uFill>
                          <a:latin typeface="Arial"/>
                          <a:cs typeface="Arial"/>
                        </a:rPr>
                        <a:t> </a:t>
                      </a:r>
                      <a:r>
                        <a:rPr sz="1000" u="sng" spc="-10" dirty="0">
                          <a:solidFill>
                            <a:srgbClr val="0000FF"/>
                          </a:solidFill>
                          <a:uFill>
                            <a:solidFill>
                              <a:srgbClr val="0000FF"/>
                            </a:solidFill>
                          </a:uFill>
                          <a:latin typeface="Arial"/>
                          <a:cs typeface="Arial"/>
                          <a:hlinkClick r:id="rId12"/>
                        </a:rPr>
                        <a:t>Premiu</a:t>
                      </a:r>
                      <a:r>
                        <a:rPr sz="1000" u="sng" spc="-10" dirty="0">
                          <a:solidFill>
                            <a:srgbClr val="0000FF"/>
                          </a:solidFill>
                          <a:uFill>
                            <a:solidFill>
                              <a:srgbClr val="0000FF"/>
                            </a:solidFill>
                          </a:uFill>
                          <a:latin typeface="Arial"/>
                          <a:cs typeface="Arial"/>
                        </a:rPr>
                        <a:t>m</a:t>
                      </a:r>
                      <a:r>
                        <a:rPr sz="1000" u="sng" spc="-20" dirty="0">
                          <a:solidFill>
                            <a:srgbClr val="0000FF"/>
                          </a:solidFill>
                          <a:uFill>
                            <a:solidFill>
                              <a:srgbClr val="0000FF"/>
                            </a:solidFill>
                          </a:uFill>
                          <a:latin typeface="Arial"/>
                          <a:cs typeface="Arial"/>
                        </a:rPr>
                        <a:t> </a:t>
                      </a:r>
                      <a:r>
                        <a:rPr sz="1000" u="sng" spc="-10" dirty="0">
                          <a:solidFill>
                            <a:srgbClr val="0000FF"/>
                          </a:solidFill>
                          <a:uFill>
                            <a:solidFill>
                              <a:srgbClr val="0000FF"/>
                            </a:solidFill>
                          </a:uFill>
                          <a:latin typeface="Arial"/>
                          <a:cs typeface="Arial"/>
                          <a:hlinkClick r:id="rId12"/>
                        </a:rPr>
                        <a:t>Payment</a:t>
                      </a:r>
                      <a:r>
                        <a:rPr sz="1000" u="sng" spc="-25"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12"/>
                        </a:rPr>
                        <a:t>(HIPP</a:t>
                      </a:r>
                      <a:r>
                        <a:rPr sz="1000" u="sng" dirty="0">
                          <a:solidFill>
                            <a:srgbClr val="0000FF"/>
                          </a:solidFill>
                          <a:uFill>
                            <a:solidFill>
                              <a:srgbClr val="0000FF"/>
                            </a:solidFill>
                          </a:uFill>
                          <a:latin typeface="Arial"/>
                          <a:cs typeface="Arial"/>
                        </a:rPr>
                        <a:t>) </a:t>
                      </a:r>
                      <a:r>
                        <a:rPr sz="1000" u="none" dirty="0">
                          <a:latin typeface="Arial"/>
                          <a:cs typeface="Arial"/>
                          <a:hlinkClick r:id="rId12"/>
                        </a:rPr>
                        <a:t>|</a:t>
                      </a:r>
                      <a:r>
                        <a:rPr sz="1000" u="none" dirty="0">
                          <a:latin typeface="Arial"/>
                          <a:cs typeface="Arial"/>
                        </a:rPr>
                        <a:t> </a:t>
                      </a:r>
                      <a:r>
                        <a:rPr sz="1000" u="sng" dirty="0">
                          <a:solidFill>
                            <a:srgbClr val="0000FF"/>
                          </a:solidFill>
                          <a:uFill>
                            <a:solidFill>
                              <a:srgbClr val="0000FF"/>
                            </a:solidFill>
                          </a:uFill>
                          <a:latin typeface="Arial"/>
                          <a:cs typeface="Arial"/>
                          <a:hlinkClick r:id="rId12"/>
                        </a:rPr>
                        <a:t>Healt</a:t>
                      </a:r>
                      <a:r>
                        <a:rPr sz="1000" u="sng" dirty="0">
                          <a:solidFill>
                            <a:srgbClr val="0000FF"/>
                          </a:solidFill>
                          <a:uFill>
                            <a:solidFill>
                              <a:srgbClr val="0000FF"/>
                            </a:solidFill>
                          </a:uFill>
                          <a:latin typeface="Arial"/>
                          <a:cs typeface="Arial"/>
                        </a:rPr>
                        <a:t>h </a:t>
                      </a:r>
                      <a:r>
                        <a:rPr sz="1000" u="sng" dirty="0">
                          <a:solidFill>
                            <a:srgbClr val="0000FF"/>
                          </a:solidFill>
                          <a:uFill>
                            <a:solidFill>
                              <a:srgbClr val="0000FF"/>
                            </a:solidFill>
                          </a:uFill>
                          <a:latin typeface="Arial"/>
                          <a:cs typeface="Arial"/>
                          <a:hlinkClick r:id="rId12"/>
                        </a:rPr>
                        <a:t>&amp; </a:t>
                      </a:r>
                      <a:r>
                        <a:rPr sz="1000" u="none" dirty="0">
                          <a:solidFill>
                            <a:srgbClr val="0000FF"/>
                          </a:solidFill>
                          <a:latin typeface="Arial"/>
                          <a:cs typeface="Arial"/>
                        </a:rPr>
                        <a:t> </a:t>
                      </a:r>
                      <a:r>
                        <a:rPr sz="1000" u="sng" dirty="0">
                          <a:solidFill>
                            <a:srgbClr val="0000FF"/>
                          </a:solidFill>
                          <a:uFill>
                            <a:solidFill>
                              <a:srgbClr val="0000FF"/>
                            </a:solidFill>
                          </a:uFill>
                          <a:latin typeface="Arial"/>
                          <a:cs typeface="Arial"/>
                          <a:hlinkClick r:id="rId12"/>
                        </a:rPr>
                        <a:t>Huma</a:t>
                      </a:r>
                      <a:r>
                        <a:rPr sz="1000" u="sng" dirty="0">
                          <a:solidFill>
                            <a:srgbClr val="0000FF"/>
                          </a:solidFill>
                          <a:uFill>
                            <a:solidFill>
                              <a:srgbClr val="0000FF"/>
                            </a:solidFill>
                          </a:uFill>
                          <a:latin typeface="Arial"/>
                          <a:cs typeface="Arial"/>
                        </a:rPr>
                        <a:t>n</a:t>
                      </a:r>
                      <a:r>
                        <a:rPr sz="1000" u="sng" spc="-30"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12"/>
                        </a:rPr>
                        <a:t>Service</a:t>
                      </a:r>
                      <a:r>
                        <a:rPr sz="1000" u="sng" dirty="0">
                          <a:solidFill>
                            <a:srgbClr val="0000FF"/>
                          </a:solidFill>
                          <a:uFill>
                            <a:solidFill>
                              <a:srgbClr val="0000FF"/>
                            </a:solidFill>
                          </a:uFill>
                          <a:latin typeface="Arial"/>
                          <a:cs typeface="Arial"/>
                        </a:rPr>
                        <a:t>s</a:t>
                      </a:r>
                      <a:r>
                        <a:rPr sz="1000" u="sng" spc="-20" dirty="0">
                          <a:solidFill>
                            <a:srgbClr val="0000FF"/>
                          </a:solidFill>
                          <a:uFill>
                            <a:solidFill>
                              <a:srgbClr val="0000FF"/>
                            </a:solidFill>
                          </a:uFill>
                          <a:latin typeface="Arial"/>
                          <a:cs typeface="Arial"/>
                        </a:rPr>
                        <a:t> </a:t>
                      </a:r>
                      <a:r>
                        <a:rPr sz="1000" u="sng" spc="-10" dirty="0">
                          <a:uFill>
                            <a:solidFill>
                              <a:srgbClr val="0000FF"/>
                            </a:solidFill>
                          </a:uFill>
                          <a:latin typeface="Arial"/>
                          <a:cs typeface="Arial"/>
                          <a:hlinkClick r:id="rId12"/>
                        </a:rPr>
                        <a:t>(iowa.gov)</a:t>
                      </a:r>
                      <a:endParaRPr sz="1000">
                        <a:latin typeface="Arial"/>
                        <a:cs typeface="Arial"/>
                      </a:endParaRPr>
                    </a:p>
                    <a:p>
                      <a:pPr marL="74295">
                        <a:lnSpc>
                          <a:spcPts val="944"/>
                        </a:lnSpc>
                      </a:pPr>
                      <a:r>
                        <a:rPr sz="1000" spc="-10" dirty="0">
                          <a:latin typeface="Arial"/>
                          <a:cs typeface="Arial"/>
                        </a:rPr>
                        <a:t>HIPP</a:t>
                      </a:r>
                      <a:r>
                        <a:rPr sz="1000" spc="-5" dirty="0">
                          <a:latin typeface="Arial"/>
                          <a:cs typeface="Arial"/>
                        </a:rPr>
                        <a:t> </a:t>
                      </a:r>
                      <a:r>
                        <a:rPr sz="1000" spc="-10" dirty="0">
                          <a:latin typeface="Arial"/>
                          <a:cs typeface="Arial"/>
                        </a:rPr>
                        <a:t>Phone:</a:t>
                      </a:r>
                      <a:r>
                        <a:rPr sz="1000" spc="-5" dirty="0">
                          <a:latin typeface="Arial"/>
                          <a:cs typeface="Arial"/>
                        </a:rPr>
                        <a:t> </a:t>
                      </a:r>
                      <a:r>
                        <a:rPr sz="1000" spc="-20" dirty="0">
                          <a:latin typeface="Arial"/>
                          <a:cs typeface="Arial"/>
                        </a:rPr>
                        <a:t>1-888-346-9562</a:t>
                      </a:r>
                      <a:endParaRPr sz="1000">
                        <a:latin typeface="Arial"/>
                        <a:cs typeface="Arial"/>
                      </a:endParaRPr>
                    </a:p>
                  </a:txBody>
                  <a:tcPr marL="0" marR="0" marT="647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marR="1579880">
                        <a:lnSpc>
                          <a:spcPct val="100000"/>
                        </a:lnSpc>
                        <a:spcBef>
                          <a:spcPts val="595"/>
                        </a:spcBef>
                      </a:pPr>
                      <a:r>
                        <a:rPr sz="1000" spc="-10" dirty="0">
                          <a:latin typeface="Arial"/>
                          <a:cs typeface="Arial"/>
                        </a:rPr>
                        <a:t>Website:</a:t>
                      </a:r>
                      <a:r>
                        <a:rPr sz="1000" spc="60" dirty="0">
                          <a:latin typeface="Arial"/>
                          <a:cs typeface="Arial"/>
                        </a:rPr>
                        <a:t> </a:t>
                      </a:r>
                      <a:r>
                        <a:rPr sz="1000" u="sng" spc="-30" dirty="0">
                          <a:solidFill>
                            <a:srgbClr val="0000FF"/>
                          </a:solidFill>
                          <a:uFill>
                            <a:solidFill>
                              <a:srgbClr val="0000FF"/>
                            </a:solidFill>
                          </a:uFill>
                          <a:latin typeface="Arial"/>
                          <a:cs typeface="Arial"/>
                          <a:hlinkClick r:id="rId13"/>
                        </a:rPr>
                        <a:t>https://www.kancare.ks.gov/</a:t>
                      </a:r>
                      <a:r>
                        <a:rPr sz="1000" u="none" spc="40" dirty="0">
                          <a:solidFill>
                            <a:srgbClr val="0000FF"/>
                          </a:solidFill>
                          <a:latin typeface="Arial"/>
                          <a:cs typeface="Arial"/>
                        </a:rPr>
                        <a:t> </a:t>
                      </a:r>
                      <a:r>
                        <a:rPr sz="1000" u="none" dirty="0">
                          <a:latin typeface="Arial"/>
                          <a:cs typeface="Arial"/>
                        </a:rPr>
                        <a:t>Phone:</a:t>
                      </a:r>
                      <a:r>
                        <a:rPr sz="1000" u="none" spc="90" dirty="0">
                          <a:latin typeface="Arial"/>
                          <a:cs typeface="Arial"/>
                        </a:rPr>
                        <a:t> </a:t>
                      </a:r>
                      <a:r>
                        <a:rPr sz="1000" u="none" spc="-10" dirty="0">
                          <a:latin typeface="Arial"/>
                          <a:cs typeface="Arial"/>
                        </a:rPr>
                        <a:t>1-</a:t>
                      </a:r>
                      <a:r>
                        <a:rPr sz="1000" u="none" spc="-20" dirty="0">
                          <a:latin typeface="Arial"/>
                          <a:cs typeface="Arial"/>
                        </a:rPr>
                        <a:t>800- </a:t>
                      </a:r>
                      <a:r>
                        <a:rPr sz="1000" u="none" dirty="0">
                          <a:latin typeface="Arial"/>
                          <a:cs typeface="Arial"/>
                        </a:rPr>
                        <a:t>792-</a:t>
                      </a:r>
                      <a:r>
                        <a:rPr sz="1000" u="none" spc="-20" dirty="0">
                          <a:latin typeface="Arial"/>
                          <a:cs typeface="Arial"/>
                        </a:rPr>
                        <a:t>4884</a:t>
                      </a:r>
                      <a:endParaRPr sz="1000">
                        <a:latin typeface="Arial"/>
                        <a:cs typeface="Arial"/>
                      </a:endParaRPr>
                    </a:p>
                    <a:p>
                      <a:pPr marL="74930">
                        <a:lnSpc>
                          <a:spcPts val="1100"/>
                        </a:lnSpc>
                      </a:pPr>
                      <a:r>
                        <a:rPr sz="1000" spc="-10" dirty="0">
                          <a:latin typeface="Arial"/>
                          <a:cs typeface="Arial"/>
                        </a:rPr>
                        <a:t>HIPP</a:t>
                      </a:r>
                      <a:r>
                        <a:rPr sz="1000" dirty="0">
                          <a:latin typeface="Arial"/>
                          <a:cs typeface="Arial"/>
                        </a:rPr>
                        <a:t> </a:t>
                      </a:r>
                      <a:r>
                        <a:rPr sz="1000" spc="-10" dirty="0">
                          <a:latin typeface="Arial"/>
                          <a:cs typeface="Arial"/>
                        </a:rPr>
                        <a:t>Phone: </a:t>
                      </a:r>
                      <a:r>
                        <a:rPr sz="1000" spc="-20" dirty="0">
                          <a:latin typeface="Arial"/>
                          <a:cs typeface="Arial"/>
                        </a:rPr>
                        <a:t>1-800-967-4660</a:t>
                      </a:r>
                      <a:endParaRPr sz="1000">
                        <a:latin typeface="Arial"/>
                        <a:cs typeface="Arial"/>
                      </a:endParaRPr>
                    </a:p>
                  </a:txBody>
                  <a:tcPr marL="0" marR="0" marT="755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
        <p:nvSpPr>
          <p:cNvPr id="3" name="Google Shape;89;p17">
            <a:extLst>
              <a:ext uri="{FF2B5EF4-FFF2-40B4-BE49-F238E27FC236}">
                <a16:creationId xmlns:a16="http://schemas.microsoft.com/office/drawing/2014/main" id="{F5FE12EC-048E-9E0D-FA91-E2348E490E85}"/>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23</a:t>
            </a:fld>
            <a:endParaRPr lang="en-US">
              <a:latin typeface="Merriweather Sans Light" pitchFamily="2" charset="77"/>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556259" y="228600"/>
          <a:ext cx="9065895" cy="5848985"/>
        </p:xfrm>
        <a:graphic>
          <a:graphicData uri="http://schemas.openxmlformats.org/drawingml/2006/table">
            <a:tbl>
              <a:tblPr firstRow="1" bandRow="1">
                <a:tableStyleId>{2D5ABB26-0587-4C30-8999-92F81FD0307C}</a:tableStyleId>
              </a:tblPr>
              <a:tblGrid>
                <a:gridCol w="4533900">
                  <a:extLst>
                    <a:ext uri="{9D8B030D-6E8A-4147-A177-3AD203B41FA5}">
                      <a16:colId xmlns:a16="http://schemas.microsoft.com/office/drawing/2014/main" val="20000"/>
                    </a:ext>
                  </a:extLst>
                </a:gridCol>
                <a:gridCol w="4531995">
                  <a:extLst>
                    <a:ext uri="{9D8B030D-6E8A-4147-A177-3AD203B41FA5}">
                      <a16:colId xmlns:a16="http://schemas.microsoft.com/office/drawing/2014/main" val="20001"/>
                    </a:ext>
                  </a:extLst>
                </a:gridCol>
              </a:tblGrid>
              <a:tr h="400685">
                <a:tc>
                  <a:txBody>
                    <a:bodyPr/>
                    <a:lstStyle/>
                    <a:p>
                      <a:pPr marL="15875" algn="ctr">
                        <a:lnSpc>
                          <a:spcPct val="100000"/>
                        </a:lnSpc>
                        <a:spcBef>
                          <a:spcPts val="484"/>
                        </a:spcBef>
                      </a:pPr>
                      <a:r>
                        <a:rPr sz="1200" b="1" dirty="0">
                          <a:latin typeface="Arial"/>
                          <a:cs typeface="Arial"/>
                        </a:rPr>
                        <a:t>KENTUCKY</a:t>
                      </a:r>
                      <a:r>
                        <a:rPr sz="1200" b="1" spc="-50" dirty="0">
                          <a:latin typeface="Arial"/>
                          <a:cs typeface="Arial"/>
                        </a:rPr>
                        <a:t> </a:t>
                      </a:r>
                      <a:r>
                        <a:rPr sz="1200" b="1" dirty="0">
                          <a:latin typeface="Arial"/>
                          <a:cs typeface="Arial"/>
                        </a:rPr>
                        <a:t>–</a:t>
                      </a:r>
                      <a:r>
                        <a:rPr sz="1200" b="1" spc="-45" dirty="0">
                          <a:latin typeface="Arial"/>
                          <a:cs typeface="Arial"/>
                        </a:rPr>
                        <a:t> </a:t>
                      </a:r>
                      <a:r>
                        <a:rPr sz="1200" b="1" spc="-10" dirty="0">
                          <a:latin typeface="Arial"/>
                          <a:cs typeface="Arial"/>
                        </a:rPr>
                        <a:t>Medicaid</a:t>
                      </a:r>
                      <a:endParaRPr sz="1200">
                        <a:latin typeface="Arial"/>
                        <a:cs typeface="Arial"/>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5875" algn="ctr">
                        <a:lnSpc>
                          <a:spcPct val="100000"/>
                        </a:lnSpc>
                        <a:spcBef>
                          <a:spcPts val="484"/>
                        </a:spcBef>
                      </a:pPr>
                      <a:r>
                        <a:rPr sz="1200" b="1" spc="-10" dirty="0">
                          <a:latin typeface="Arial"/>
                          <a:cs typeface="Arial"/>
                        </a:rPr>
                        <a:t>LOUISIANA</a:t>
                      </a:r>
                      <a:r>
                        <a:rPr sz="1200" b="1" spc="-15" dirty="0">
                          <a:latin typeface="Arial"/>
                          <a:cs typeface="Arial"/>
                        </a:rPr>
                        <a:t> </a:t>
                      </a:r>
                      <a:r>
                        <a:rPr sz="1200" b="1" dirty="0">
                          <a:latin typeface="Arial"/>
                          <a:cs typeface="Arial"/>
                        </a:rPr>
                        <a:t>–</a:t>
                      </a:r>
                      <a:r>
                        <a:rPr sz="1200" b="1" spc="-20" dirty="0">
                          <a:latin typeface="Arial"/>
                          <a:cs typeface="Arial"/>
                        </a:rPr>
                        <a:t> </a:t>
                      </a:r>
                      <a:r>
                        <a:rPr sz="1200" b="1" spc="-10" dirty="0">
                          <a:latin typeface="Arial"/>
                          <a:cs typeface="Arial"/>
                        </a:rPr>
                        <a:t>Medicaid</a:t>
                      </a:r>
                      <a:endParaRPr sz="1200">
                        <a:latin typeface="Arial"/>
                        <a:cs typeface="Arial"/>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063750">
                <a:tc>
                  <a:txBody>
                    <a:bodyPr/>
                    <a:lstStyle/>
                    <a:p>
                      <a:pPr marL="74295" marR="145415" algn="just">
                        <a:lnSpc>
                          <a:spcPct val="95800"/>
                        </a:lnSpc>
                        <a:spcBef>
                          <a:spcPts val="565"/>
                        </a:spcBef>
                      </a:pPr>
                      <a:r>
                        <a:rPr sz="1000" dirty="0">
                          <a:latin typeface="Arial"/>
                          <a:cs typeface="Arial"/>
                        </a:rPr>
                        <a:t>Kentucky</a:t>
                      </a:r>
                      <a:r>
                        <a:rPr sz="1000" spc="-5" dirty="0">
                          <a:latin typeface="Arial"/>
                          <a:cs typeface="Arial"/>
                        </a:rPr>
                        <a:t> </a:t>
                      </a:r>
                      <a:r>
                        <a:rPr sz="1000" dirty="0">
                          <a:latin typeface="Arial"/>
                          <a:cs typeface="Arial"/>
                        </a:rPr>
                        <a:t>Integrated</a:t>
                      </a:r>
                      <a:r>
                        <a:rPr sz="1000" spc="-10" dirty="0">
                          <a:latin typeface="Arial"/>
                          <a:cs typeface="Arial"/>
                        </a:rPr>
                        <a:t> </a:t>
                      </a:r>
                      <a:r>
                        <a:rPr sz="1000" dirty="0">
                          <a:latin typeface="Arial"/>
                          <a:cs typeface="Arial"/>
                        </a:rPr>
                        <a:t>Health</a:t>
                      </a:r>
                      <a:r>
                        <a:rPr sz="1000" spc="-15" dirty="0">
                          <a:latin typeface="Arial"/>
                          <a:cs typeface="Arial"/>
                        </a:rPr>
                        <a:t> </a:t>
                      </a:r>
                      <a:r>
                        <a:rPr sz="1000" dirty="0">
                          <a:latin typeface="Arial"/>
                          <a:cs typeface="Arial"/>
                        </a:rPr>
                        <a:t>Insurance</a:t>
                      </a:r>
                      <a:r>
                        <a:rPr sz="1000" spc="-5" dirty="0">
                          <a:latin typeface="Arial"/>
                          <a:cs typeface="Arial"/>
                        </a:rPr>
                        <a:t> </a:t>
                      </a:r>
                      <a:r>
                        <a:rPr sz="1000" dirty="0">
                          <a:latin typeface="Arial"/>
                          <a:cs typeface="Arial"/>
                        </a:rPr>
                        <a:t>Premium</a:t>
                      </a:r>
                      <a:r>
                        <a:rPr sz="1000" spc="-5" dirty="0">
                          <a:latin typeface="Arial"/>
                          <a:cs typeface="Arial"/>
                        </a:rPr>
                        <a:t> </a:t>
                      </a:r>
                      <a:r>
                        <a:rPr sz="1000" dirty="0">
                          <a:latin typeface="Arial"/>
                          <a:cs typeface="Arial"/>
                        </a:rPr>
                        <a:t>Payment</a:t>
                      </a:r>
                      <a:r>
                        <a:rPr sz="1000" spc="-5" dirty="0">
                          <a:latin typeface="Arial"/>
                          <a:cs typeface="Arial"/>
                        </a:rPr>
                        <a:t> </a:t>
                      </a:r>
                      <a:r>
                        <a:rPr sz="1000" dirty="0">
                          <a:latin typeface="Arial"/>
                          <a:cs typeface="Arial"/>
                        </a:rPr>
                        <a:t>Program</a:t>
                      </a:r>
                      <a:r>
                        <a:rPr sz="1000" spc="-10" dirty="0">
                          <a:latin typeface="Arial"/>
                          <a:cs typeface="Arial"/>
                        </a:rPr>
                        <a:t> (KI-HIPP) </a:t>
                      </a:r>
                      <a:r>
                        <a:rPr sz="1000" dirty="0">
                          <a:latin typeface="Arial"/>
                          <a:cs typeface="Arial"/>
                        </a:rPr>
                        <a:t>Website:</a:t>
                      </a:r>
                      <a:r>
                        <a:rPr sz="1000" spc="114" dirty="0">
                          <a:latin typeface="Arial"/>
                          <a:cs typeface="Arial"/>
                        </a:rPr>
                        <a:t> </a:t>
                      </a:r>
                      <a:r>
                        <a:rPr sz="1000" u="sng" spc="-30" dirty="0">
                          <a:solidFill>
                            <a:srgbClr val="0000FF"/>
                          </a:solidFill>
                          <a:uFill>
                            <a:solidFill>
                              <a:srgbClr val="0000FF"/>
                            </a:solidFill>
                          </a:uFill>
                          <a:latin typeface="Arial"/>
                          <a:cs typeface="Arial"/>
                          <a:hlinkClick r:id="rId2"/>
                        </a:rPr>
                        <a:t>https://chfs.ky.gov/agencies/dms/member/Pages/kihipp</a:t>
                      </a:r>
                      <a:r>
                        <a:rPr sz="1000" u="sng" spc="-30" dirty="0">
                          <a:solidFill>
                            <a:srgbClr val="0000FF"/>
                          </a:solidFill>
                          <a:uFill>
                            <a:solidFill>
                              <a:srgbClr val="0000FF"/>
                            </a:solidFill>
                          </a:uFill>
                          <a:latin typeface="Arial"/>
                          <a:cs typeface="Arial"/>
                        </a:rPr>
                        <a:t>.</a:t>
                      </a:r>
                      <a:r>
                        <a:rPr sz="1000" u="sng" spc="70"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2"/>
                        </a:rPr>
                        <a:t>aspx</a:t>
                      </a:r>
                      <a:r>
                        <a:rPr sz="1000" u="none" spc="420" dirty="0">
                          <a:solidFill>
                            <a:srgbClr val="0000FF"/>
                          </a:solidFill>
                          <a:latin typeface="Arial"/>
                          <a:cs typeface="Arial"/>
                        </a:rPr>
                        <a:t> </a:t>
                      </a:r>
                      <a:r>
                        <a:rPr sz="1000" u="none" spc="-10" dirty="0">
                          <a:latin typeface="Arial"/>
                          <a:cs typeface="Arial"/>
                        </a:rPr>
                        <a:t>Phone: 1-855-459-</a:t>
                      </a:r>
                      <a:r>
                        <a:rPr sz="1000" u="none" spc="-20" dirty="0">
                          <a:latin typeface="Arial"/>
                          <a:cs typeface="Arial"/>
                        </a:rPr>
                        <a:t>6328</a:t>
                      </a:r>
                      <a:endParaRPr sz="1000">
                        <a:latin typeface="Arial"/>
                        <a:cs typeface="Arial"/>
                      </a:endParaRPr>
                    </a:p>
                    <a:p>
                      <a:pPr marL="74295" marR="1580515">
                        <a:lnSpc>
                          <a:spcPct val="100000"/>
                        </a:lnSpc>
                        <a:spcBef>
                          <a:spcPts val="10"/>
                        </a:spcBef>
                      </a:pPr>
                      <a:r>
                        <a:rPr sz="1000" spc="-25" dirty="0">
                          <a:latin typeface="Arial"/>
                          <a:cs typeface="Arial"/>
                        </a:rPr>
                        <a:t>Email:</a:t>
                      </a:r>
                      <a:r>
                        <a:rPr sz="1000" dirty="0">
                          <a:latin typeface="Arial"/>
                          <a:cs typeface="Arial"/>
                        </a:rPr>
                        <a:t> </a:t>
                      </a:r>
                      <a:r>
                        <a:rPr sz="1000" u="sng" spc="-30" dirty="0">
                          <a:solidFill>
                            <a:srgbClr val="0000FF"/>
                          </a:solidFill>
                          <a:uFill>
                            <a:solidFill>
                              <a:srgbClr val="0000FF"/>
                            </a:solidFill>
                          </a:uFill>
                          <a:latin typeface="Arial"/>
                          <a:cs typeface="Arial"/>
                          <a:hlinkClick r:id="rId3"/>
                        </a:rPr>
                        <a:t>KIHIPP.PROGRAM@ky.gov</a:t>
                      </a:r>
                      <a:r>
                        <a:rPr sz="1000" u="none" dirty="0">
                          <a:solidFill>
                            <a:srgbClr val="0000FF"/>
                          </a:solidFill>
                          <a:latin typeface="Arial"/>
                          <a:cs typeface="Arial"/>
                        </a:rPr>
                        <a:t> </a:t>
                      </a:r>
                      <a:r>
                        <a:rPr sz="1000" u="none" dirty="0">
                          <a:latin typeface="Arial"/>
                          <a:cs typeface="Arial"/>
                        </a:rPr>
                        <a:t>KCHIP</a:t>
                      </a:r>
                      <a:r>
                        <a:rPr sz="1000" u="none" spc="40" dirty="0">
                          <a:latin typeface="Arial"/>
                          <a:cs typeface="Arial"/>
                        </a:rPr>
                        <a:t> </a:t>
                      </a:r>
                      <a:r>
                        <a:rPr sz="1000" u="none" spc="-10" dirty="0">
                          <a:latin typeface="Arial"/>
                          <a:cs typeface="Arial"/>
                        </a:rPr>
                        <a:t>Website: </a:t>
                      </a:r>
                      <a:r>
                        <a:rPr sz="1000" u="sng" dirty="0">
                          <a:solidFill>
                            <a:srgbClr val="0000FF"/>
                          </a:solidFill>
                          <a:uFill>
                            <a:solidFill>
                              <a:srgbClr val="0000FF"/>
                            </a:solidFill>
                          </a:uFill>
                          <a:latin typeface="Arial"/>
                          <a:cs typeface="Arial"/>
                          <a:hlinkClick r:id="rId4"/>
                        </a:rPr>
                        <a:t>https://kynect.ky.gov</a:t>
                      </a:r>
                      <a:r>
                        <a:rPr sz="1000" u="sng" dirty="0">
                          <a:solidFill>
                            <a:srgbClr val="0000FF"/>
                          </a:solidFill>
                          <a:uFill>
                            <a:solidFill>
                              <a:srgbClr val="0000FF"/>
                            </a:solidFill>
                          </a:uFill>
                          <a:latin typeface="Arial"/>
                          <a:cs typeface="Arial"/>
                        </a:rPr>
                        <a:t> </a:t>
                      </a:r>
                      <a:r>
                        <a:rPr sz="1000" u="none" spc="-10" dirty="0">
                          <a:solidFill>
                            <a:srgbClr val="0000FF"/>
                          </a:solidFill>
                          <a:latin typeface="Arial"/>
                          <a:cs typeface="Arial"/>
                        </a:rPr>
                        <a:t> </a:t>
                      </a:r>
                      <a:r>
                        <a:rPr sz="1000" u="none" dirty="0">
                          <a:latin typeface="Arial"/>
                          <a:cs typeface="Arial"/>
                        </a:rPr>
                        <a:t>Phone:</a:t>
                      </a:r>
                      <a:r>
                        <a:rPr sz="1000" u="none" spc="-5" dirty="0">
                          <a:latin typeface="Arial"/>
                          <a:cs typeface="Arial"/>
                        </a:rPr>
                        <a:t> </a:t>
                      </a:r>
                      <a:r>
                        <a:rPr sz="1000" u="none" spc="-25" dirty="0">
                          <a:latin typeface="Arial"/>
                          <a:cs typeface="Arial"/>
                        </a:rPr>
                        <a:t>1-</a:t>
                      </a:r>
                      <a:endParaRPr sz="1000">
                        <a:latin typeface="Arial"/>
                        <a:cs typeface="Arial"/>
                      </a:endParaRPr>
                    </a:p>
                    <a:p>
                      <a:pPr marL="74295">
                        <a:lnSpc>
                          <a:spcPct val="100000"/>
                        </a:lnSpc>
                      </a:pPr>
                      <a:r>
                        <a:rPr sz="1000" spc="-30" dirty="0">
                          <a:latin typeface="Arial"/>
                          <a:cs typeface="Arial"/>
                        </a:rPr>
                        <a:t>877-524-</a:t>
                      </a:r>
                      <a:r>
                        <a:rPr sz="1000" spc="-20" dirty="0">
                          <a:latin typeface="Arial"/>
                          <a:cs typeface="Arial"/>
                        </a:rPr>
                        <a:t>4718</a:t>
                      </a:r>
                      <a:endParaRPr sz="1000">
                        <a:latin typeface="Arial"/>
                        <a:cs typeface="Arial"/>
                      </a:endParaRPr>
                    </a:p>
                    <a:p>
                      <a:pPr marL="74295" marR="2663190">
                        <a:lnSpc>
                          <a:spcPct val="100000"/>
                        </a:lnSpc>
                      </a:pPr>
                      <a:r>
                        <a:rPr sz="1000" dirty="0">
                          <a:latin typeface="Arial"/>
                          <a:cs typeface="Arial"/>
                        </a:rPr>
                        <a:t>Kentucky</a:t>
                      </a:r>
                      <a:r>
                        <a:rPr sz="1000" spc="-40" dirty="0">
                          <a:latin typeface="Arial"/>
                          <a:cs typeface="Arial"/>
                        </a:rPr>
                        <a:t> </a:t>
                      </a:r>
                      <a:r>
                        <a:rPr sz="1000" dirty="0">
                          <a:latin typeface="Arial"/>
                          <a:cs typeface="Arial"/>
                        </a:rPr>
                        <a:t>Medicaid</a:t>
                      </a:r>
                      <a:r>
                        <a:rPr sz="1000" spc="-30" dirty="0">
                          <a:latin typeface="Arial"/>
                          <a:cs typeface="Arial"/>
                        </a:rPr>
                        <a:t> </a:t>
                      </a:r>
                      <a:r>
                        <a:rPr sz="1000" spc="-10" dirty="0">
                          <a:latin typeface="Arial"/>
                          <a:cs typeface="Arial"/>
                        </a:rPr>
                        <a:t>Website: </a:t>
                      </a:r>
                      <a:r>
                        <a:rPr sz="1000" u="sng" spc="-25" dirty="0">
                          <a:solidFill>
                            <a:srgbClr val="0000FF"/>
                          </a:solidFill>
                          <a:uFill>
                            <a:solidFill>
                              <a:srgbClr val="0000FF"/>
                            </a:solidFill>
                          </a:uFill>
                          <a:latin typeface="Arial"/>
                          <a:cs typeface="Arial"/>
                          <a:hlinkClick r:id="rId5"/>
                        </a:rPr>
                        <a:t>https://chfs.ky.gov/agencies/d</a:t>
                      </a:r>
                      <a:r>
                        <a:rPr sz="1000" u="none" spc="120" dirty="0">
                          <a:solidFill>
                            <a:srgbClr val="0000FF"/>
                          </a:solidFill>
                          <a:latin typeface="Arial"/>
                          <a:cs typeface="Arial"/>
                        </a:rPr>
                        <a:t> </a:t>
                      </a:r>
                      <a:r>
                        <a:rPr sz="1000" u="none" spc="-25" dirty="0">
                          <a:solidFill>
                            <a:srgbClr val="0000FF"/>
                          </a:solidFill>
                          <a:latin typeface="Arial"/>
                          <a:cs typeface="Arial"/>
                          <a:hlinkClick r:id="rId5"/>
                        </a:rPr>
                        <a:t>ms</a:t>
                      </a:r>
                      <a:endParaRPr sz="1000">
                        <a:latin typeface="Arial"/>
                        <a:cs typeface="Arial"/>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74930" marR="503555">
                        <a:lnSpc>
                          <a:spcPts val="1190"/>
                        </a:lnSpc>
                        <a:spcBef>
                          <a:spcPts val="650"/>
                        </a:spcBef>
                      </a:pPr>
                      <a:r>
                        <a:rPr sz="1000" dirty="0">
                          <a:latin typeface="Arial"/>
                          <a:cs typeface="Arial"/>
                        </a:rPr>
                        <a:t>Website:</a:t>
                      </a:r>
                      <a:r>
                        <a:rPr sz="1000" spc="10" dirty="0">
                          <a:latin typeface="Arial"/>
                          <a:cs typeface="Arial"/>
                        </a:rPr>
                        <a:t> </a:t>
                      </a:r>
                      <a:r>
                        <a:rPr sz="1000" u="sng" spc="-10" dirty="0">
                          <a:solidFill>
                            <a:srgbClr val="0000FF"/>
                          </a:solidFill>
                          <a:uFill>
                            <a:solidFill>
                              <a:srgbClr val="0000FF"/>
                            </a:solidFill>
                          </a:uFill>
                          <a:latin typeface="Arial"/>
                          <a:cs typeface="Arial"/>
                          <a:hlinkClick r:id="rId6"/>
                        </a:rPr>
                        <a:t>www.medicaid.la.gov</a:t>
                      </a:r>
                      <a:r>
                        <a:rPr sz="1000" u="sng" spc="20" dirty="0">
                          <a:solidFill>
                            <a:srgbClr val="0000FF"/>
                          </a:solidFill>
                          <a:uFill>
                            <a:solidFill>
                              <a:srgbClr val="0000FF"/>
                            </a:solidFill>
                          </a:uFill>
                          <a:latin typeface="Arial"/>
                          <a:cs typeface="Arial"/>
                        </a:rPr>
                        <a:t> </a:t>
                      </a:r>
                      <a:r>
                        <a:rPr sz="1000" u="none" dirty="0">
                          <a:latin typeface="Arial"/>
                          <a:cs typeface="Arial"/>
                        </a:rPr>
                        <a:t>or</a:t>
                      </a:r>
                      <a:r>
                        <a:rPr sz="1000" u="none" spc="10" dirty="0">
                          <a:latin typeface="Arial"/>
                          <a:cs typeface="Arial"/>
                        </a:rPr>
                        <a:t> </a:t>
                      </a:r>
                      <a:r>
                        <a:rPr sz="1000" u="sng" spc="-10" dirty="0">
                          <a:solidFill>
                            <a:srgbClr val="0000FF"/>
                          </a:solidFill>
                          <a:uFill>
                            <a:solidFill>
                              <a:srgbClr val="0000FF"/>
                            </a:solidFill>
                          </a:uFill>
                          <a:latin typeface="Arial"/>
                          <a:cs typeface="Arial"/>
                          <a:hlinkClick r:id="rId7"/>
                        </a:rPr>
                        <a:t>www.ldh.la.gov/lahip</a:t>
                      </a:r>
                      <a:r>
                        <a:rPr sz="1000" u="sng" spc="-10" dirty="0">
                          <a:solidFill>
                            <a:srgbClr val="0000FF"/>
                          </a:solidFill>
                          <a:uFill>
                            <a:solidFill>
                              <a:srgbClr val="0000FF"/>
                            </a:solidFill>
                          </a:uFill>
                          <a:latin typeface="Arial"/>
                          <a:cs typeface="Arial"/>
                        </a:rPr>
                        <a:t>p</a:t>
                      </a:r>
                      <a:r>
                        <a:rPr sz="1000" u="none" spc="160" dirty="0">
                          <a:solidFill>
                            <a:srgbClr val="0000FF"/>
                          </a:solidFill>
                          <a:latin typeface="Arial"/>
                          <a:cs typeface="Arial"/>
                        </a:rPr>
                        <a:t> </a:t>
                      </a:r>
                      <a:r>
                        <a:rPr sz="1000" u="none" spc="-10" dirty="0">
                          <a:latin typeface="Arial"/>
                          <a:cs typeface="Arial"/>
                        </a:rPr>
                        <a:t>Phone:</a:t>
                      </a:r>
                      <a:r>
                        <a:rPr sz="1000" u="none" spc="-60" dirty="0">
                          <a:latin typeface="Arial"/>
                          <a:cs typeface="Arial"/>
                        </a:rPr>
                        <a:t> </a:t>
                      </a:r>
                      <a:r>
                        <a:rPr sz="1000" u="none" spc="-20" dirty="0">
                          <a:latin typeface="Arial"/>
                          <a:cs typeface="Arial"/>
                        </a:rPr>
                        <a:t>1-888- 342-</a:t>
                      </a:r>
                      <a:r>
                        <a:rPr sz="1000" u="none" dirty="0">
                          <a:latin typeface="Arial"/>
                          <a:cs typeface="Arial"/>
                        </a:rPr>
                        <a:t>6207</a:t>
                      </a:r>
                      <a:r>
                        <a:rPr sz="1000" u="none" spc="-45" dirty="0">
                          <a:latin typeface="Arial"/>
                          <a:cs typeface="Arial"/>
                        </a:rPr>
                        <a:t> </a:t>
                      </a:r>
                      <a:r>
                        <a:rPr sz="1000" u="none" dirty="0">
                          <a:latin typeface="Arial"/>
                          <a:cs typeface="Arial"/>
                        </a:rPr>
                        <a:t>(Medicaid</a:t>
                      </a:r>
                      <a:r>
                        <a:rPr sz="1000" u="none" spc="-20" dirty="0">
                          <a:latin typeface="Arial"/>
                          <a:cs typeface="Arial"/>
                        </a:rPr>
                        <a:t> </a:t>
                      </a:r>
                      <a:r>
                        <a:rPr sz="1000" u="none" dirty="0">
                          <a:latin typeface="Arial"/>
                          <a:cs typeface="Arial"/>
                        </a:rPr>
                        <a:t>hotline)</a:t>
                      </a:r>
                      <a:r>
                        <a:rPr sz="1000" u="none" spc="-15" dirty="0">
                          <a:latin typeface="Arial"/>
                          <a:cs typeface="Arial"/>
                        </a:rPr>
                        <a:t> </a:t>
                      </a:r>
                      <a:r>
                        <a:rPr sz="1000" u="none" spc="-25" dirty="0">
                          <a:latin typeface="Arial"/>
                          <a:cs typeface="Arial"/>
                        </a:rPr>
                        <a:t>or</a:t>
                      </a:r>
                      <a:endParaRPr sz="1000">
                        <a:latin typeface="Arial"/>
                        <a:cs typeface="Arial"/>
                      </a:endParaRPr>
                    </a:p>
                    <a:p>
                      <a:pPr marL="74930">
                        <a:lnSpc>
                          <a:spcPts val="1065"/>
                        </a:lnSpc>
                      </a:pPr>
                      <a:r>
                        <a:rPr sz="1000" spc="-30" dirty="0">
                          <a:latin typeface="Arial"/>
                          <a:cs typeface="Arial"/>
                        </a:rPr>
                        <a:t>1-855-618-</a:t>
                      </a:r>
                      <a:r>
                        <a:rPr sz="1000" dirty="0">
                          <a:latin typeface="Arial"/>
                          <a:cs typeface="Arial"/>
                        </a:rPr>
                        <a:t>5488</a:t>
                      </a:r>
                      <a:r>
                        <a:rPr sz="1000" spc="60" dirty="0">
                          <a:latin typeface="Arial"/>
                          <a:cs typeface="Arial"/>
                        </a:rPr>
                        <a:t> </a:t>
                      </a:r>
                      <a:r>
                        <a:rPr sz="1000" spc="-10" dirty="0">
                          <a:latin typeface="Arial"/>
                          <a:cs typeface="Arial"/>
                        </a:rPr>
                        <a:t>(LaHIPP)</a:t>
                      </a:r>
                      <a:endParaRPr sz="1000">
                        <a:latin typeface="Arial"/>
                        <a:cs typeface="Arial"/>
                      </a:endParaRPr>
                    </a:p>
                  </a:txBody>
                  <a:tcPr marL="0" marR="0" marT="825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83540">
                <a:tc>
                  <a:txBody>
                    <a:bodyPr/>
                    <a:lstStyle/>
                    <a:p>
                      <a:pPr marL="15240" algn="ctr">
                        <a:lnSpc>
                          <a:spcPct val="100000"/>
                        </a:lnSpc>
                        <a:spcBef>
                          <a:spcPts val="385"/>
                        </a:spcBef>
                      </a:pPr>
                      <a:r>
                        <a:rPr sz="1200" b="1" dirty="0">
                          <a:latin typeface="Arial"/>
                          <a:cs typeface="Arial"/>
                        </a:rPr>
                        <a:t>MAINE –</a:t>
                      </a:r>
                      <a:r>
                        <a:rPr sz="1200" b="1" spc="-50" dirty="0">
                          <a:latin typeface="Arial"/>
                          <a:cs typeface="Arial"/>
                        </a:rPr>
                        <a:t> </a:t>
                      </a:r>
                      <a:r>
                        <a:rPr sz="1200" b="1" spc="-10" dirty="0">
                          <a:latin typeface="Arial"/>
                          <a:cs typeface="Arial"/>
                        </a:rPr>
                        <a:t>Medicaid</a:t>
                      </a:r>
                      <a:endParaRPr sz="1200">
                        <a:latin typeface="Arial"/>
                        <a:cs typeface="Arial"/>
                      </a:endParaRPr>
                    </a:p>
                  </a:txBody>
                  <a:tcPr marL="0" marR="0" marT="4889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8415" algn="ctr">
                        <a:lnSpc>
                          <a:spcPct val="100000"/>
                        </a:lnSpc>
                        <a:spcBef>
                          <a:spcPts val="385"/>
                        </a:spcBef>
                      </a:pPr>
                      <a:r>
                        <a:rPr sz="1200" b="1" dirty="0">
                          <a:latin typeface="Arial"/>
                          <a:cs typeface="Arial"/>
                        </a:rPr>
                        <a:t>MASSACHUSETTS –</a:t>
                      </a:r>
                      <a:r>
                        <a:rPr sz="1200" b="1" spc="-70" dirty="0">
                          <a:latin typeface="Arial"/>
                          <a:cs typeface="Arial"/>
                        </a:rPr>
                        <a:t> </a:t>
                      </a:r>
                      <a:r>
                        <a:rPr sz="1200" b="1" spc="-10" dirty="0">
                          <a:latin typeface="Arial"/>
                          <a:cs typeface="Arial"/>
                        </a:rPr>
                        <a:t>Medicaid</a:t>
                      </a:r>
                      <a:r>
                        <a:rPr sz="1200" b="1" spc="-65" dirty="0">
                          <a:latin typeface="Arial"/>
                          <a:cs typeface="Arial"/>
                        </a:rPr>
                        <a:t> </a:t>
                      </a:r>
                      <a:r>
                        <a:rPr sz="1200" b="1" dirty="0">
                          <a:latin typeface="Arial"/>
                          <a:cs typeface="Arial"/>
                        </a:rPr>
                        <a:t>and</a:t>
                      </a:r>
                      <a:r>
                        <a:rPr sz="1200" b="1" spc="-60" dirty="0">
                          <a:latin typeface="Arial"/>
                          <a:cs typeface="Arial"/>
                        </a:rPr>
                        <a:t> </a:t>
                      </a:r>
                      <a:r>
                        <a:rPr sz="1200" b="1" spc="-20" dirty="0">
                          <a:latin typeface="Arial"/>
                          <a:cs typeface="Arial"/>
                        </a:rPr>
                        <a:t>CHIP</a:t>
                      </a:r>
                      <a:endParaRPr sz="1200">
                        <a:latin typeface="Arial"/>
                        <a:cs typeface="Arial"/>
                      </a:endParaRPr>
                    </a:p>
                  </a:txBody>
                  <a:tcPr marL="0" marR="0" marT="488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885950">
                <a:tc>
                  <a:txBody>
                    <a:bodyPr/>
                    <a:lstStyle/>
                    <a:p>
                      <a:pPr marL="74295">
                        <a:lnSpc>
                          <a:spcPts val="1180"/>
                        </a:lnSpc>
                        <a:spcBef>
                          <a:spcPts val="595"/>
                        </a:spcBef>
                      </a:pPr>
                      <a:r>
                        <a:rPr sz="1000" dirty="0">
                          <a:latin typeface="Arial"/>
                          <a:cs typeface="Arial"/>
                        </a:rPr>
                        <a:t>Enrollment</a:t>
                      </a:r>
                      <a:r>
                        <a:rPr sz="1000" spc="-35" dirty="0">
                          <a:latin typeface="Arial"/>
                          <a:cs typeface="Arial"/>
                        </a:rPr>
                        <a:t> </a:t>
                      </a:r>
                      <a:r>
                        <a:rPr sz="1000" dirty="0">
                          <a:latin typeface="Arial"/>
                          <a:cs typeface="Arial"/>
                        </a:rPr>
                        <a:t>Website:</a:t>
                      </a:r>
                      <a:r>
                        <a:rPr sz="1000" spc="-30" dirty="0">
                          <a:latin typeface="Arial"/>
                          <a:cs typeface="Arial"/>
                        </a:rPr>
                        <a:t> </a:t>
                      </a:r>
                      <a:r>
                        <a:rPr sz="1000" u="sng" spc="-10" dirty="0">
                          <a:uFill>
                            <a:solidFill>
                              <a:srgbClr val="0000FF"/>
                            </a:solidFill>
                          </a:uFill>
                          <a:latin typeface="Arial"/>
                          <a:cs typeface="Arial"/>
                          <a:hlinkClick r:id="rId8"/>
                        </a:rPr>
                        <a:t>https://www.mymaineconnection.gov/benefits/s/?language</a:t>
                      </a:r>
                      <a:endParaRPr sz="1000">
                        <a:latin typeface="Arial"/>
                        <a:cs typeface="Arial"/>
                      </a:endParaRPr>
                    </a:p>
                    <a:p>
                      <a:pPr marL="74295">
                        <a:lnSpc>
                          <a:spcPts val="1135"/>
                        </a:lnSpc>
                      </a:pPr>
                      <a:r>
                        <a:rPr sz="1000" u="sng" spc="-25" dirty="0">
                          <a:uFill>
                            <a:solidFill>
                              <a:srgbClr val="0000FF"/>
                            </a:solidFill>
                          </a:uFill>
                          <a:latin typeface="Arial"/>
                          <a:cs typeface="Arial"/>
                          <a:hlinkClick r:id="rId8"/>
                        </a:rPr>
                        <a:t>=en</a:t>
                      </a:r>
                      <a:endParaRPr sz="1000">
                        <a:latin typeface="Arial"/>
                        <a:cs typeface="Arial"/>
                      </a:endParaRPr>
                    </a:p>
                    <a:p>
                      <a:pPr marL="74295">
                        <a:lnSpc>
                          <a:spcPts val="1115"/>
                        </a:lnSpc>
                      </a:pPr>
                      <a:r>
                        <a:rPr sz="1000" u="sng" spc="-25" dirty="0">
                          <a:uFill>
                            <a:solidFill>
                              <a:srgbClr val="0000FF"/>
                            </a:solidFill>
                          </a:uFill>
                          <a:latin typeface="Arial"/>
                          <a:cs typeface="Arial"/>
                        </a:rPr>
                        <a:t>_US</a:t>
                      </a:r>
                      <a:endParaRPr sz="1000">
                        <a:latin typeface="Arial"/>
                        <a:cs typeface="Arial"/>
                      </a:endParaRPr>
                    </a:p>
                    <a:p>
                      <a:pPr marL="74295">
                        <a:lnSpc>
                          <a:spcPts val="1160"/>
                        </a:lnSpc>
                      </a:pPr>
                      <a:r>
                        <a:rPr sz="1000" dirty="0">
                          <a:latin typeface="Arial"/>
                          <a:cs typeface="Arial"/>
                        </a:rPr>
                        <a:t>Phone:</a:t>
                      </a:r>
                      <a:r>
                        <a:rPr sz="1000" spc="30" dirty="0">
                          <a:latin typeface="Arial"/>
                          <a:cs typeface="Arial"/>
                        </a:rPr>
                        <a:t> </a:t>
                      </a:r>
                      <a:r>
                        <a:rPr sz="1000" spc="-30" dirty="0">
                          <a:latin typeface="Arial"/>
                          <a:cs typeface="Arial"/>
                        </a:rPr>
                        <a:t>1-800-442-</a:t>
                      </a:r>
                      <a:r>
                        <a:rPr sz="1000" spc="-20" dirty="0">
                          <a:latin typeface="Arial"/>
                          <a:cs typeface="Arial"/>
                        </a:rPr>
                        <a:t>6003</a:t>
                      </a:r>
                      <a:endParaRPr sz="1000">
                        <a:latin typeface="Arial"/>
                        <a:cs typeface="Arial"/>
                      </a:endParaRPr>
                    </a:p>
                    <a:p>
                      <a:pPr marL="74295">
                        <a:lnSpc>
                          <a:spcPct val="100000"/>
                        </a:lnSpc>
                        <a:spcBef>
                          <a:spcPts val="10"/>
                        </a:spcBef>
                      </a:pPr>
                      <a:r>
                        <a:rPr sz="1000" dirty="0">
                          <a:latin typeface="Arial"/>
                          <a:cs typeface="Arial"/>
                        </a:rPr>
                        <a:t>TTY:</a:t>
                      </a:r>
                      <a:r>
                        <a:rPr sz="1000" spc="-70" dirty="0">
                          <a:latin typeface="Arial"/>
                          <a:cs typeface="Arial"/>
                        </a:rPr>
                        <a:t> </a:t>
                      </a:r>
                      <a:r>
                        <a:rPr sz="1000" spc="-10" dirty="0">
                          <a:latin typeface="Arial"/>
                          <a:cs typeface="Arial"/>
                        </a:rPr>
                        <a:t>Maine</a:t>
                      </a:r>
                      <a:r>
                        <a:rPr sz="1000" spc="-50" dirty="0">
                          <a:latin typeface="Arial"/>
                          <a:cs typeface="Arial"/>
                        </a:rPr>
                        <a:t> </a:t>
                      </a:r>
                      <a:r>
                        <a:rPr sz="1000" spc="-10" dirty="0">
                          <a:latin typeface="Arial"/>
                          <a:cs typeface="Arial"/>
                        </a:rPr>
                        <a:t>relay</a:t>
                      </a:r>
                      <a:r>
                        <a:rPr sz="1000" spc="-35" dirty="0">
                          <a:latin typeface="Arial"/>
                          <a:cs typeface="Arial"/>
                        </a:rPr>
                        <a:t> </a:t>
                      </a:r>
                      <a:r>
                        <a:rPr sz="1000" spc="-25" dirty="0">
                          <a:latin typeface="Arial"/>
                          <a:cs typeface="Arial"/>
                        </a:rPr>
                        <a:t>711</a:t>
                      </a:r>
                      <a:endParaRPr sz="1000">
                        <a:latin typeface="Arial"/>
                        <a:cs typeface="Arial"/>
                      </a:endParaRPr>
                    </a:p>
                    <a:p>
                      <a:pPr marL="74295" marR="808355">
                        <a:lnSpc>
                          <a:spcPct val="99300"/>
                        </a:lnSpc>
                        <a:spcBef>
                          <a:spcPts val="125"/>
                        </a:spcBef>
                      </a:pPr>
                      <a:r>
                        <a:rPr sz="1000" spc="-10" dirty="0">
                          <a:latin typeface="Arial"/>
                          <a:cs typeface="Arial"/>
                        </a:rPr>
                        <a:t>Private</a:t>
                      </a:r>
                      <a:r>
                        <a:rPr sz="1000" spc="-30" dirty="0">
                          <a:latin typeface="Arial"/>
                          <a:cs typeface="Arial"/>
                        </a:rPr>
                        <a:t> </a:t>
                      </a:r>
                      <a:r>
                        <a:rPr sz="1000" spc="-10" dirty="0">
                          <a:latin typeface="Arial"/>
                          <a:cs typeface="Arial"/>
                        </a:rPr>
                        <a:t>Health</a:t>
                      </a:r>
                      <a:r>
                        <a:rPr sz="1000" spc="-30" dirty="0">
                          <a:latin typeface="Arial"/>
                          <a:cs typeface="Arial"/>
                        </a:rPr>
                        <a:t> </a:t>
                      </a:r>
                      <a:r>
                        <a:rPr sz="1000" spc="-10" dirty="0">
                          <a:latin typeface="Arial"/>
                          <a:cs typeface="Arial"/>
                        </a:rPr>
                        <a:t>Insurance</a:t>
                      </a:r>
                      <a:r>
                        <a:rPr sz="1000" spc="-55" dirty="0">
                          <a:latin typeface="Arial"/>
                          <a:cs typeface="Arial"/>
                        </a:rPr>
                        <a:t> </a:t>
                      </a:r>
                      <a:r>
                        <a:rPr sz="1000" spc="-20" dirty="0">
                          <a:latin typeface="Arial"/>
                          <a:cs typeface="Arial"/>
                        </a:rPr>
                        <a:t>Premium</a:t>
                      </a:r>
                      <a:r>
                        <a:rPr sz="1000" spc="-25" dirty="0">
                          <a:latin typeface="Arial"/>
                          <a:cs typeface="Arial"/>
                        </a:rPr>
                        <a:t> </a:t>
                      </a:r>
                      <a:r>
                        <a:rPr sz="1000" spc="-10" dirty="0">
                          <a:latin typeface="Arial"/>
                          <a:cs typeface="Arial"/>
                        </a:rPr>
                        <a:t>Webpage: </a:t>
                      </a:r>
                      <a:r>
                        <a:rPr sz="1000" u="sng" spc="-20" dirty="0">
                          <a:solidFill>
                            <a:srgbClr val="0000FF"/>
                          </a:solidFill>
                          <a:uFill>
                            <a:solidFill>
                              <a:srgbClr val="0000FF"/>
                            </a:solidFill>
                          </a:uFill>
                          <a:latin typeface="Arial"/>
                          <a:cs typeface="Arial"/>
                          <a:hlinkClick r:id="rId9"/>
                        </a:rPr>
                        <a:t>https://www.maine.gov/dhhs/ofi/applications-</a:t>
                      </a:r>
                      <a:r>
                        <a:rPr sz="1000" u="sng" spc="105" dirty="0">
                          <a:solidFill>
                            <a:srgbClr val="0000FF"/>
                          </a:solidFill>
                          <a:uFill>
                            <a:solidFill>
                              <a:srgbClr val="0000FF"/>
                            </a:solidFill>
                          </a:uFill>
                          <a:latin typeface="Arial"/>
                          <a:cs typeface="Arial"/>
                        </a:rPr>
                        <a:t> </a:t>
                      </a:r>
                      <a:r>
                        <a:rPr sz="1000" u="sng" dirty="0">
                          <a:uFill>
                            <a:solidFill>
                              <a:srgbClr val="0000FF"/>
                            </a:solidFill>
                          </a:uFill>
                          <a:latin typeface="Arial"/>
                          <a:cs typeface="Arial"/>
                          <a:hlinkClick r:id="rId9"/>
                        </a:rPr>
                        <a:t>forms</a:t>
                      </a:r>
                      <a:r>
                        <a:rPr sz="1000" u="none" spc="145" dirty="0">
                          <a:latin typeface="Arial"/>
                          <a:cs typeface="Arial"/>
                        </a:rPr>
                        <a:t> </a:t>
                      </a:r>
                      <a:r>
                        <a:rPr sz="1000" u="none" dirty="0">
                          <a:latin typeface="Arial"/>
                          <a:cs typeface="Arial"/>
                        </a:rPr>
                        <a:t>Phone:</a:t>
                      </a:r>
                      <a:r>
                        <a:rPr sz="1000" u="none" spc="135" dirty="0">
                          <a:latin typeface="Arial"/>
                          <a:cs typeface="Arial"/>
                        </a:rPr>
                        <a:t> </a:t>
                      </a:r>
                      <a:r>
                        <a:rPr sz="1000" u="none" spc="-10" dirty="0">
                          <a:latin typeface="Arial"/>
                          <a:cs typeface="Arial"/>
                        </a:rPr>
                        <a:t>1-</a:t>
                      </a:r>
                      <a:r>
                        <a:rPr sz="1000" u="none" spc="-20" dirty="0">
                          <a:latin typeface="Arial"/>
                          <a:cs typeface="Arial"/>
                        </a:rPr>
                        <a:t>800- </a:t>
                      </a:r>
                      <a:r>
                        <a:rPr sz="1000" u="none" dirty="0">
                          <a:latin typeface="Arial"/>
                          <a:cs typeface="Arial"/>
                        </a:rPr>
                        <a:t>977-</a:t>
                      </a:r>
                      <a:r>
                        <a:rPr sz="1000" u="none" spc="-20" dirty="0">
                          <a:latin typeface="Arial"/>
                          <a:cs typeface="Arial"/>
                        </a:rPr>
                        <a:t>6740</a:t>
                      </a:r>
                      <a:endParaRPr sz="1000">
                        <a:latin typeface="Arial"/>
                        <a:cs typeface="Arial"/>
                      </a:endParaRPr>
                    </a:p>
                    <a:p>
                      <a:pPr marL="74295">
                        <a:lnSpc>
                          <a:spcPts val="985"/>
                        </a:lnSpc>
                      </a:pPr>
                      <a:r>
                        <a:rPr sz="1000" dirty="0">
                          <a:latin typeface="Arial"/>
                          <a:cs typeface="Arial"/>
                        </a:rPr>
                        <a:t>TTY:</a:t>
                      </a:r>
                      <a:r>
                        <a:rPr sz="1000" spc="-70" dirty="0">
                          <a:latin typeface="Arial"/>
                          <a:cs typeface="Arial"/>
                        </a:rPr>
                        <a:t> </a:t>
                      </a:r>
                      <a:r>
                        <a:rPr sz="1000" spc="-10" dirty="0">
                          <a:latin typeface="Arial"/>
                          <a:cs typeface="Arial"/>
                        </a:rPr>
                        <a:t>Maine</a:t>
                      </a:r>
                      <a:r>
                        <a:rPr sz="1000" spc="-50" dirty="0">
                          <a:latin typeface="Arial"/>
                          <a:cs typeface="Arial"/>
                        </a:rPr>
                        <a:t> </a:t>
                      </a:r>
                      <a:r>
                        <a:rPr sz="1000" spc="-10" dirty="0">
                          <a:latin typeface="Arial"/>
                          <a:cs typeface="Arial"/>
                        </a:rPr>
                        <a:t>relay</a:t>
                      </a:r>
                      <a:r>
                        <a:rPr sz="1000" spc="-35" dirty="0">
                          <a:latin typeface="Arial"/>
                          <a:cs typeface="Arial"/>
                        </a:rPr>
                        <a:t> </a:t>
                      </a:r>
                      <a:r>
                        <a:rPr sz="1000" spc="-25" dirty="0">
                          <a:latin typeface="Arial"/>
                          <a:cs typeface="Arial"/>
                        </a:rPr>
                        <a:t>711</a:t>
                      </a:r>
                      <a:endParaRPr sz="1000">
                        <a:latin typeface="Arial"/>
                        <a:cs typeface="Arial"/>
                      </a:endParaRPr>
                    </a:p>
                  </a:txBody>
                  <a:tcPr marL="0" marR="0" marT="755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marR="1082040">
                        <a:lnSpc>
                          <a:spcPct val="100000"/>
                        </a:lnSpc>
                        <a:spcBef>
                          <a:spcPts val="595"/>
                        </a:spcBef>
                      </a:pPr>
                      <a:r>
                        <a:rPr sz="1000" spc="-10" dirty="0">
                          <a:latin typeface="Arial"/>
                          <a:cs typeface="Arial"/>
                        </a:rPr>
                        <a:t>Website:</a:t>
                      </a:r>
                      <a:r>
                        <a:rPr sz="1000" spc="75" dirty="0">
                          <a:latin typeface="Arial"/>
                          <a:cs typeface="Arial"/>
                        </a:rPr>
                        <a:t> </a:t>
                      </a:r>
                      <a:r>
                        <a:rPr sz="1000" u="sng" spc="-30" dirty="0">
                          <a:solidFill>
                            <a:srgbClr val="0000FF"/>
                          </a:solidFill>
                          <a:uFill>
                            <a:solidFill>
                              <a:srgbClr val="0000FF"/>
                            </a:solidFill>
                          </a:uFill>
                          <a:latin typeface="Arial"/>
                          <a:cs typeface="Arial"/>
                          <a:hlinkClick r:id="rId10"/>
                        </a:rPr>
                        <a:t>https://www.mass.gov/masshealth/pa</a:t>
                      </a:r>
                      <a:r>
                        <a:rPr sz="1000" u="none" spc="65" dirty="0">
                          <a:solidFill>
                            <a:srgbClr val="0000FF"/>
                          </a:solidFill>
                          <a:latin typeface="Arial"/>
                          <a:cs typeface="Arial"/>
                        </a:rPr>
                        <a:t> </a:t>
                      </a:r>
                      <a:r>
                        <a:rPr sz="1000" u="none" dirty="0">
                          <a:latin typeface="Arial"/>
                          <a:cs typeface="Arial"/>
                        </a:rPr>
                        <a:t>Phone:</a:t>
                      </a:r>
                      <a:r>
                        <a:rPr sz="1000" u="none" spc="100" dirty="0">
                          <a:latin typeface="Arial"/>
                          <a:cs typeface="Arial"/>
                        </a:rPr>
                        <a:t> </a:t>
                      </a:r>
                      <a:r>
                        <a:rPr sz="1000" u="none" spc="-10" dirty="0">
                          <a:latin typeface="Arial"/>
                          <a:cs typeface="Arial"/>
                        </a:rPr>
                        <a:t>1-</a:t>
                      </a:r>
                      <a:r>
                        <a:rPr sz="1000" u="none" spc="-20" dirty="0">
                          <a:latin typeface="Arial"/>
                          <a:cs typeface="Arial"/>
                        </a:rPr>
                        <a:t>800- </a:t>
                      </a:r>
                      <a:r>
                        <a:rPr sz="1000" u="none" dirty="0">
                          <a:latin typeface="Arial"/>
                          <a:cs typeface="Arial"/>
                        </a:rPr>
                        <a:t>862-</a:t>
                      </a:r>
                      <a:r>
                        <a:rPr sz="1000" u="none" spc="-20" dirty="0">
                          <a:latin typeface="Arial"/>
                          <a:cs typeface="Arial"/>
                        </a:rPr>
                        <a:t>4840</a:t>
                      </a:r>
                      <a:endParaRPr sz="1000">
                        <a:latin typeface="Arial"/>
                        <a:cs typeface="Arial"/>
                      </a:endParaRPr>
                    </a:p>
                    <a:p>
                      <a:pPr marL="74930">
                        <a:lnSpc>
                          <a:spcPts val="1100"/>
                        </a:lnSpc>
                      </a:pPr>
                      <a:r>
                        <a:rPr sz="1000" dirty="0">
                          <a:latin typeface="Arial"/>
                          <a:cs typeface="Arial"/>
                        </a:rPr>
                        <a:t>TTY:</a:t>
                      </a:r>
                      <a:r>
                        <a:rPr sz="1000" spc="-60" dirty="0">
                          <a:latin typeface="Arial"/>
                          <a:cs typeface="Arial"/>
                        </a:rPr>
                        <a:t> </a:t>
                      </a:r>
                      <a:r>
                        <a:rPr sz="1000" spc="-25" dirty="0">
                          <a:latin typeface="Arial"/>
                          <a:cs typeface="Arial"/>
                        </a:rPr>
                        <a:t>711</a:t>
                      </a:r>
                      <a:endParaRPr sz="1000">
                        <a:latin typeface="Arial"/>
                        <a:cs typeface="Arial"/>
                      </a:endParaRPr>
                    </a:p>
                    <a:p>
                      <a:pPr marL="74930">
                        <a:lnSpc>
                          <a:spcPct val="100000"/>
                        </a:lnSpc>
                      </a:pPr>
                      <a:r>
                        <a:rPr sz="1000" spc="-10" dirty="0">
                          <a:latin typeface="Arial"/>
                          <a:cs typeface="Arial"/>
                        </a:rPr>
                        <a:t>Email:</a:t>
                      </a:r>
                      <a:r>
                        <a:rPr sz="1000" spc="-55" dirty="0">
                          <a:latin typeface="Arial"/>
                          <a:cs typeface="Arial"/>
                        </a:rPr>
                        <a:t> </a:t>
                      </a:r>
                      <a:r>
                        <a:rPr sz="1000" u="sng" spc="-10" dirty="0">
                          <a:solidFill>
                            <a:srgbClr val="0000FF"/>
                          </a:solidFill>
                          <a:uFill>
                            <a:solidFill>
                              <a:srgbClr val="0000FF"/>
                            </a:solidFill>
                          </a:uFill>
                          <a:latin typeface="Arial"/>
                          <a:cs typeface="Arial"/>
                          <a:hlinkClick r:id="rId11"/>
                        </a:rPr>
                        <a:t>masspremassistance@accenture.com</a:t>
                      </a:r>
                      <a:endParaRPr sz="1000">
                        <a:latin typeface="Arial"/>
                        <a:cs typeface="Arial"/>
                      </a:endParaRPr>
                    </a:p>
                  </a:txBody>
                  <a:tcPr marL="0" marR="0" marT="755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98780">
                <a:tc>
                  <a:txBody>
                    <a:bodyPr/>
                    <a:lstStyle/>
                    <a:p>
                      <a:pPr marL="17145" algn="ctr">
                        <a:lnSpc>
                          <a:spcPct val="100000"/>
                        </a:lnSpc>
                        <a:spcBef>
                          <a:spcPts val="484"/>
                        </a:spcBef>
                      </a:pPr>
                      <a:r>
                        <a:rPr sz="1200" b="1" dirty="0">
                          <a:latin typeface="Arial"/>
                          <a:cs typeface="Arial"/>
                        </a:rPr>
                        <a:t>MINNESOTA</a:t>
                      </a:r>
                      <a:r>
                        <a:rPr sz="1200" b="1" spc="-55" dirty="0">
                          <a:latin typeface="Arial"/>
                          <a:cs typeface="Arial"/>
                        </a:rPr>
                        <a:t> </a:t>
                      </a:r>
                      <a:r>
                        <a:rPr sz="1200" b="1" dirty="0">
                          <a:latin typeface="Arial"/>
                          <a:cs typeface="Arial"/>
                        </a:rPr>
                        <a:t>–</a:t>
                      </a:r>
                      <a:r>
                        <a:rPr sz="1200" b="1" spc="-50" dirty="0">
                          <a:latin typeface="Arial"/>
                          <a:cs typeface="Arial"/>
                        </a:rPr>
                        <a:t> </a:t>
                      </a:r>
                      <a:r>
                        <a:rPr sz="1200" b="1" spc="-10" dirty="0">
                          <a:latin typeface="Arial"/>
                          <a:cs typeface="Arial"/>
                        </a:rPr>
                        <a:t>Medicaid</a:t>
                      </a:r>
                      <a:endParaRPr sz="1200">
                        <a:latin typeface="Arial"/>
                        <a:cs typeface="Arial"/>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780" algn="ctr">
                        <a:lnSpc>
                          <a:spcPct val="100000"/>
                        </a:lnSpc>
                        <a:spcBef>
                          <a:spcPts val="484"/>
                        </a:spcBef>
                      </a:pPr>
                      <a:r>
                        <a:rPr sz="1200" b="1" dirty="0">
                          <a:latin typeface="Arial"/>
                          <a:cs typeface="Arial"/>
                        </a:rPr>
                        <a:t>MISSOURI</a:t>
                      </a:r>
                      <a:r>
                        <a:rPr sz="1200" b="1" spc="-35" dirty="0">
                          <a:latin typeface="Arial"/>
                          <a:cs typeface="Arial"/>
                        </a:rPr>
                        <a:t> </a:t>
                      </a:r>
                      <a:r>
                        <a:rPr sz="1200" b="1" dirty="0">
                          <a:latin typeface="Arial"/>
                          <a:cs typeface="Arial"/>
                        </a:rPr>
                        <a:t>–</a:t>
                      </a:r>
                      <a:r>
                        <a:rPr sz="1200" b="1" spc="-30" dirty="0">
                          <a:latin typeface="Arial"/>
                          <a:cs typeface="Arial"/>
                        </a:rPr>
                        <a:t> </a:t>
                      </a:r>
                      <a:r>
                        <a:rPr sz="1200" b="1" spc="-10" dirty="0">
                          <a:latin typeface="Arial"/>
                          <a:cs typeface="Arial"/>
                        </a:rPr>
                        <a:t>Medicaid</a:t>
                      </a:r>
                      <a:endParaRPr sz="1200">
                        <a:latin typeface="Arial"/>
                        <a:cs typeface="Arial"/>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716280">
                <a:tc>
                  <a:txBody>
                    <a:bodyPr/>
                    <a:lstStyle/>
                    <a:p>
                      <a:pPr marL="74295" marR="1649095">
                        <a:lnSpc>
                          <a:spcPts val="1150"/>
                        </a:lnSpc>
                        <a:spcBef>
                          <a:spcPts val="595"/>
                        </a:spcBef>
                      </a:pPr>
                      <a:r>
                        <a:rPr sz="1000" spc="-10" dirty="0">
                          <a:latin typeface="Arial"/>
                          <a:cs typeface="Arial"/>
                        </a:rPr>
                        <a:t>Website:</a:t>
                      </a:r>
                      <a:r>
                        <a:rPr sz="1000" spc="90" dirty="0">
                          <a:latin typeface="Arial"/>
                          <a:cs typeface="Arial"/>
                        </a:rPr>
                        <a:t> </a:t>
                      </a:r>
                      <a:r>
                        <a:rPr sz="1000" u="sng" spc="-20" dirty="0">
                          <a:solidFill>
                            <a:srgbClr val="0000FF"/>
                          </a:solidFill>
                          <a:uFill>
                            <a:solidFill>
                              <a:srgbClr val="0000FF"/>
                            </a:solidFill>
                          </a:uFill>
                          <a:latin typeface="Arial"/>
                          <a:cs typeface="Arial"/>
                          <a:hlinkClick r:id="rId12"/>
                        </a:rPr>
                        <a:t>https://mn.gov/dhs/health-</a:t>
                      </a:r>
                      <a:r>
                        <a:rPr sz="1000" u="sng" spc="-10" dirty="0">
                          <a:solidFill>
                            <a:srgbClr val="0000FF"/>
                          </a:solidFill>
                          <a:uFill>
                            <a:solidFill>
                              <a:srgbClr val="0000FF"/>
                            </a:solidFill>
                          </a:uFill>
                          <a:latin typeface="Arial"/>
                          <a:cs typeface="Arial"/>
                          <a:hlinkClick r:id="rId12"/>
                        </a:rPr>
                        <a:t>care-</a:t>
                      </a:r>
                      <a:r>
                        <a:rPr sz="1000" u="sng" spc="95" dirty="0">
                          <a:solidFill>
                            <a:srgbClr val="0000FF"/>
                          </a:solidFill>
                          <a:uFill>
                            <a:solidFill>
                              <a:srgbClr val="0000FF"/>
                            </a:solidFill>
                          </a:uFill>
                          <a:latin typeface="Arial"/>
                          <a:cs typeface="Arial"/>
                        </a:rPr>
                        <a:t> </a:t>
                      </a:r>
                      <a:r>
                        <a:rPr sz="1000" u="sng" spc="-10" dirty="0">
                          <a:uFill>
                            <a:solidFill>
                              <a:srgbClr val="0000FF"/>
                            </a:solidFill>
                          </a:uFill>
                          <a:latin typeface="Arial"/>
                          <a:cs typeface="Arial"/>
                          <a:hlinkClick r:id="rId12"/>
                        </a:rPr>
                        <a:t>coverage/</a:t>
                      </a:r>
                      <a:r>
                        <a:rPr sz="1000" u="none" spc="-10" dirty="0">
                          <a:latin typeface="Arial"/>
                          <a:cs typeface="Arial"/>
                        </a:rPr>
                        <a:t> </a:t>
                      </a:r>
                      <a:r>
                        <a:rPr sz="1000" u="none" spc="-20" dirty="0">
                          <a:latin typeface="Arial"/>
                          <a:cs typeface="Arial"/>
                        </a:rPr>
                        <a:t>Phone:</a:t>
                      </a:r>
                      <a:r>
                        <a:rPr sz="1000" u="none" spc="80" dirty="0">
                          <a:latin typeface="Arial"/>
                          <a:cs typeface="Arial"/>
                        </a:rPr>
                        <a:t> </a:t>
                      </a:r>
                      <a:r>
                        <a:rPr sz="1000" u="none" spc="-35" dirty="0">
                          <a:latin typeface="Arial"/>
                          <a:cs typeface="Arial"/>
                        </a:rPr>
                        <a:t>1-</a:t>
                      </a:r>
                      <a:r>
                        <a:rPr sz="1000" u="none" spc="-30" dirty="0">
                          <a:latin typeface="Arial"/>
                          <a:cs typeface="Arial"/>
                        </a:rPr>
                        <a:t>800-657-</a:t>
                      </a:r>
                      <a:r>
                        <a:rPr sz="1000" u="none" spc="-20" dirty="0">
                          <a:latin typeface="Arial"/>
                          <a:cs typeface="Arial"/>
                        </a:rPr>
                        <a:t>3672</a:t>
                      </a:r>
                      <a:endParaRPr sz="1000">
                        <a:latin typeface="Arial"/>
                        <a:cs typeface="Arial"/>
                      </a:endParaRPr>
                    </a:p>
                  </a:txBody>
                  <a:tcPr marL="0" marR="0" marT="755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marR="403225">
                        <a:lnSpc>
                          <a:spcPts val="1150"/>
                        </a:lnSpc>
                        <a:spcBef>
                          <a:spcPts val="605"/>
                        </a:spcBef>
                      </a:pPr>
                      <a:r>
                        <a:rPr sz="1000" spc="-10" dirty="0">
                          <a:latin typeface="Arial"/>
                          <a:cs typeface="Arial"/>
                        </a:rPr>
                        <a:t>Website:</a:t>
                      </a:r>
                      <a:r>
                        <a:rPr sz="1000" spc="75" dirty="0">
                          <a:latin typeface="Arial"/>
                          <a:cs typeface="Arial"/>
                        </a:rPr>
                        <a:t> </a:t>
                      </a:r>
                      <a:r>
                        <a:rPr sz="1000" u="sng" spc="-30" dirty="0">
                          <a:solidFill>
                            <a:srgbClr val="0000FF"/>
                          </a:solidFill>
                          <a:uFill>
                            <a:solidFill>
                              <a:srgbClr val="0000FF"/>
                            </a:solidFill>
                          </a:uFill>
                          <a:latin typeface="Arial"/>
                          <a:cs typeface="Arial"/>
                          <a:hlinkClick r:id="rId13"/>
                        </a:rPr>
                        <a:t>http://www.dss.mo.gov/mhd/participants/pages/hipp.</a:t>
                      </a:r>
                      <a:r>
                        <a:rPr sz="1000" u="sng" spc="55"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13"/>
                        </a:rPr>
                        <a:t>ht</a:t>
                      </a:r>
                      <a:r>
                        <a:rPr sz="1000" u="sng" dirty="0">
                          <a:solidFill>
                            <a:srgbClr val="0000FF"/>
                          </a:solidFill>
                          <a:uFill>
                            <a:solidFill>
                              <a:srgbClr val="0000FF"/>
                            </a:solidFill>
                          </a:uFill>
                          <a:latin typeface="Arial"/>
                          <a:cs typeface="Arial"/>
                        </a:rPr>
                        <a:t>m</a:t>
                      </a:r>
                      <a:r>
                        <a:rPr sz="1000" u="sng" spc="105" dirty="0">
                          <a:solidFill>
                            <a:srgbClr val="0000FF"/>
                          </a:solidFill>
                          <a:uFill>
                            <a:solidFill>
                              <a:srgbClr val="0000FF"/>
                            </a:solidFill>
                          </a:uFill>
                          <a:latin typeface="Arial"/>
                          <a:cs typeface="Arial"/>
                        </a:rPr>
                        <a:t> </a:t>
                      </a:r>
                      <a:r>
                        <a:rPr sz="1000" u="none" spc="110" dirty="0">
                          <a:solidFill>
                            <a:srgbClr val="0000FF"/>
                          </a:solidFill>
                          <a:latin typeface="Arial"/>
                          <a:cs typeface="Arial"/>
                        </a:rPr>
                        <a:t> </a:t>
                      </a:r>
                      <a:r>
                        <a:rPr sz="1000" u="none" spc="-10" dirty="0">
                          <a:latin typeface="Arial"/>
                          <a:cs typeface="Arial"/>
                        </a:rPr>
                        <a:t>Phone: </a:t>
                      </a:r>
                      <a:r>
                        <a:rPr sz="1000" u="none" dirty="0">
                          <a:latin typeface="Arial"/>
                          <a:cs typeface="Arial"/>
                        </a:rPr>
                        <a:t>573-</a:t>
                      </a:r>
                      <a:r>
                        <a:rPr sz="1000" u="none" spc="-10" dirty="0">
                          <a:latin typeface="Arial"/>
                          <a:cs typeface="Arial"/>
                        </a:rPr>
                        <a:t>751-</a:t>
                      </a:r>
                      <a:r>
                        <a:rPr sz="1000" u="none" spc="-20" dirty="0">
                          <a:latin typeface="Arial"/>
                          <a:cs typeface="Arial"/>
                        </a:rPr>
                        <a:t>2005</a:t>
                      </a:r>
                      <a:endParaRPr sz="1000">
                        <a:latin typeface="Arial"/>
                        <a:cs typeface="Arial"/>
                      </a:endParaRPr>
                    </a:p>
                  </a:txBody>
                  <a:tcPr marL="0" marR="0" marT="768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
        <p:nvSpPr>
          <p:cNvPr id="3" name="Google Shape;89;p17">
            <a:extLst>
              <a:ext uri="{FF2B5EF4-FFF2-40B4-BE49-F238E27FC236}">
                <a16:creationId xmlns:a16="http://schemas.microsoft.com/office/drawing/2014/main" id="{F76C7107-86DC-584B-5D1C-848008686C92}"/>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24</a:t>
            </a:fld>
            <a:endParaRPr lang="en-US">
              <a:latin typeface="Merriweather Sans Light" pitchFamily="2" charset="77"/>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556259" y="244602"/>
          <a:ext cx="8924290" cy="6828789"/>
        </p:xfrm>
        <a:graphic>
          <a:graphicData uri="http://schemas.openxmlformats.org/drawingml/2006/table">
            <a:tbl>
              <a:tblPr firstRow="1" bandRow="1">
                <a:tableStyleId>{2D5ABB26-0587-4C30-8999-92F81FD0307C}</a:tableStyleId>
              </a:tblPr>
              <a:tblGrid>
                <a:gridCol w="4462780">
                  <a:extLst>
                    <a:ext uri="{9D8B030D-6E8A-4147-A177-3AD203B41FA5}">
                      <a16:colId xmlns:a16="http://schemas.microsoft.com/office/drawing/2014/main" val="20000"/>
                    </a:ext>
                  </a:extLst>
                </a:gridCol>
                <a:gridCol w="4461510">
                  <a:extLst>
                    <a:ext uri="{9D8B030D-6E8A-4147-A177-3AD203B41FA5}">
                      <a16:colId xmlns:a16="http://schemas.microsoft.com/office/drawing/2014/main" val="20001"/>
                    </a:ext>
                  </a:extLst>
                </a:gridCol>
              </a:tblGrid>
              <a:tr h="334010">
                <a:tc>
                  <a:txBody>
                    <a:bodyPr/>
                    <a:lstStyle/>
                    <a:p>
                      <a:pPr marL="17145" algn="ctr">
                        <a:lnSpc>
                          <a:spcPct val="100000"/>
                        </a:lnSpc>
                        <a:spcBef>
                          <a:spcPts val="455"/>
                        </a:spcBef>
                      </a:pPr>
                      <a:r>
                        <a:rPr sz="1200" b="1" dirty="0">
                          <a:latin typeface="Arial"/>
                          <a:cs typeface="Arial"/>
                        </a:rPr>
                        <a:t>MONTANA</a:t>
                      </a:r>
                      <a:r>
                        <a:rPr sz="1200" b="1" spc="-60" dirty="0">
                          <a:latin typeface="Arial"/>
                          <a:cs typeface="Arial"/>
                        </a:rPr>
                        <a:t> </a:t>
                      </a:r>
                      <a:r>
                        <a:rPr sz="1200" b="1" dirty="0">
                          <a:latin typeface="Arial"/>
                          <a:cs typeface="Arial"/>
                        </a:rPr>
                        <a:t>–</a:t>
                      </a:r>
                      <a:r>
                        <a:rPr sz="1200" b="1" spc="-75" dirty="0">
                          <a:latin typeface="Arial"/>
                          <a:cs typeface="Arial"/>
                        </a:rPr>
                        <a:t> </a:t>
                      </a:r>
                      <a:r>
                        <a:rPr sz="1200" b="1" spc="-10" dirty="0">
                          <a:latin typeface="Arial"/>
                          <a:cs typeface="Arial"/>
                        </a:rPr>
                        <a:t>Medicaid</a:t>
                      </a:r>
                      <a:endParaRPr sz="1200">
                        <a:latin typeface="Arial"/>
                        <a:cs typeface="Arial"/>
                      </a:endParaRPr>
                    </a:p>
                  </a:txBody>
                  <a:tcPr marL="0" marR="0" marT="577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5240" algn="ctr">
                        <a:lnSpc>
                          <a:spcPct val="100000"/>
                        </a:lnSpc>
                        <a:spcBef>
                          <a:spcPts val="455"/>
                        </a:spcBef>
                      </a:pPr>
                      <a:r>
                        <a:rPr sz="1200" b="1" dirty="0">
                          <a:latin typeface="Arial"/>
                          <a:cs typeface="Arial"/>
                        </a:rPr>
                        <a:t>NEBRASKA</a:t>
                      </a:r>
                      <a:r>
                        <a:rPr sz="1200" b="1" spc="-45" dirty="0">
                          <a:latin typeface="Arial"/>
                          <a:cs typeface="Arial"/>
                        </a:rPr>
                        <a:t> </a:t>
                      </a:r>
                      <a:r>
                        <a:rPr sz="1200" b="1" dirty="0">
                          <a:latin typeface="Arial"/>
                          <a:cs typeface="Arial"/>
                        </a:rPr>
                        <a:t>–</a:t>
                      </a:r>
                      <a:r>
                        <a:rPr sz="1200" b="1" spc="-45" dirty="0">
                          <a:latin typeface="Arial"/>
                          <a:cs typeface="Arial"/>
                        </a:rPr>
                        <a:t> </a:t>
                      </a:r>
                      <a:r>
                        <a:rPr sz="1200" b="1" spc="-10" dirty="0">
                          <a:latin typeface="Arial"/>
                          <a:cs typeface="Arial"/>
                        </a:rPr>
                        <a:t>Medicaid</a:t>
                      </a:r>
                      <a:endParaRPr sz="1200">
                        <a:latin typeface="Arial"/>
                        <a:cs typeface="Arial"/>
                      </a:endParaRPr>
                    </a:p>
                  </a:txBody>
                  <a:tcPr marL="0" marR="0" marT="577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831215">
                <a:tc>
                  <a:txBody>
                    <a:bodyPr/>
                    <a:lstStyle/>
                    <a:p>
                      <a:pPr marL="74295" marR="379095">
                        <a:lnSpc>
                          <a:spcPct val="100000"/>
                        </a:lnSpc>
                        <a:spcBef>
                          <a:spcPts val="595"/>
                        </a:spcBef>
                      </a:pPr>
                      <a:r>
                        <a:rPr sz="1000" spc="-10" dirty="0">
                          <a:latin typeface="Arial"/>
                          <a:cs typeface="Arial"/>
                        </a:rPr>
                        <a:t>Website:</a:t>
                      </a:r>
                      <a:r>
                        <a:rPr sz="1000" spc="75" dirty="0">
                          <a:latin typeface="Arial"/>
                          <a:cs typeface="Arial"/>
                        </a:rPr>
                        <a:t> </a:t>
                      </a:r>
                      <a:r>
                        <a:rPr sz="1000" u="sng" spc="-30" dirty="0">
                          <a:solidFill>
                            <a:srgbClr val="0000FF"/>
                          </a:solidFill>
                          <a:uFill>
                            <a:solidFill>
                              <a:srgbClr val="0000FF"/>
                            </a:solidFill>
                          </a:uFill>
                          <a:latin typeface="Arial"/>
                          <a:cs typeface="Arial"/>
                          <a:hlinkClick r:id="rId2"/>
                        </a:rPr>
                        <a:t>http://dphhs.mt.gov/MontanaHealthcarePrograms/H</a:t>
                      </a:r>
                      <a:r>
                        <a:rPr sz="1000" u="sng" spc="70"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2"/>
                        </a:rPr>
                        <a:t>IPP</a:t>
                      </a:r>
                      <a:r>
                        <a:rPr sz="1000" u="none" spc="380" dirty="0">
                          <a:solidFill>
                            <a:srgbClr val="0000FF"/>
                          </a:solidFill>
                          <a:latin typeface="Arial"/>
                          <a:cs typeface="Arial"/>
                        </a:rPr>
                        <a:t> </a:t>
                      </a:r>
                      <a:r>
                        <a:rPr sz="1000" u="none" spc="-10" dirty="0">
                          <a:latin typeface="Arial"/>
                          <a:cs typeface="Arial"/>
                        </a:rPr>
                        <a:t>Phone: 1-800-694-</a:t>
                      </a:r>
                      <a:r>
                        <a:rPr sz="1000" u="none" spc="-20" dirty="0">
                          <a:latin typeface="Arial"/>
                          <a:cs typeface="Arial"/>
                        </a:rPr>
                        <a:t>3084</a:t>
                      </a:r>
                      <a:endParaRPr sz="1000">
                        <a:latin typeface="Arial"/>
                        <a:cs typeface="Arial"/>
                      </a:endParaRPr>
                    </a:p>
                    <a:p>
                      <a:pPr marL="74295">
                        <a:lnSpc>
                          <a:spcPts val="1100"/>
                        </a:lnSpc>
                      </a:pPr>
                      <a:r>
                        <a:rPr sz="1000" dirty="0">
                          <a:latin typeface="Arial"/>
                          <a:cs typeface="Arial"/>
                        </a:rPr>
                        <a:t>Email:</a:t>
                      </a:r>
                      <a:r>
                        <a:rPr sz="1000" spc="-75" dirty="0">
                          <a:latin typeface="Arial"/>
                          <a:cs typeface="Arial"/>
                        </a:rPr>
                        <a:t> </a:t>
                      </a:r>
                      <a:r>
                        <a:rPr sz="1000" u="sng" spc="-10" dirty="0">
                          <a:uFill>
                            <a:solidFill>
                              <a:srgbClr val="0000FF"/>
                            </a:solidFill>
                          </a:uFill>
                          <a:latin typeface="Arial"/>
                          <a:cs typeface="Arial"/>
                          <a:hlinkClick r:id="rId3"/>
                        </a:rPr>
                        <a:t>HHSHIPPProgram@mt.gov</a:t>
                      </a:r>
                      <a:endParaRPr sz="1000">
                        <a:latin typeface="Arial"/>
                        <a:cs typeface="Arial"/>
                      </a:endParaRPr>
                    </a:p>
                  </a:txBody>
                  <a:tcPr marL="0" marR="0" marT="755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marR="993140">
                        <a:lnSpc>
                          <a:spcPct val="100000"/>
                        </a:lnSpc>
                        <a:spcBef>
                          <a:spcPts val="595"/>
                        </a:spcBef>
                      </a:pPr>
                      <a:r>
                        <a:rPr sz="1000" spc="-10" dirty="0">
                          <a:latin typeface="Arial"/>
                          <a:cs typeface="Arial"/>
                        </a:rPr>
                        <a:t>Website:</a:t>
                      </a:r>
                      <a:r>
                        <a:rPr sz="1000" spc="55" dirty="0">
                          <a:latin typeface="Arial"/>
                          <a:cs typeface="Arial"/>
                        </a:rPr>
                        <a:t> </a:t>
                      </a:r>
                      <a:r>
                        <a:rPr sz="1000" u="sng" spc="-30" dirty="0">
                          <a:solidFill>
                            <a:srgbClr val="0000FF"/>
                          </a:solidFill>
                          <a:uFill>
                            <a:solidFill>
                              <a:srgbClr val="0000FF"/>
                            </a:solidFill>
                          </a:uFill>
                          <a:latin typeface="Arial"/>
                          <a:cs typeface="Arial"/>
                          <a:hlinkClick r:id="rId4"/>
                        </a:rPr>
                        <a:t>http://www.ACCESSNebraska.ne.gov</a:t>
                      </a:r>
                      <a:r>
                        <a:rPr sz="1000" u="none" spc="40" dirty="0">
                          <a:solidFill>
                            <a:srgbClr val="0000FF"/>
                          </a:solidFill>
                          <a:latin typeface="Arial"/>
                          <a:cs typeface="Arial"/>
                        </a:rPr>
                        <a:t> </a:t>
                      </a:r>
                      <a:r>
                        <a:rPr sz="1000" u="none" dirty="0">
                          <a:latin typeface="Arial"/>
                          <a:cs typeface="Arial"/>
                        </a:rPr>
                        <a:t>Phone:</a:t>
                      </a:r>
                      <a:r>
                        <a:rPr sz="1000" u="none" spc="80" dirty="0">
                          <a:latin typeface="Arial"/>
                          <a:cs typeface="Arial"/>
                        </a:rPr>
                        <a:t> </a:t>
                      </a:r>
                      <a:r>
                        <a:rPr sz="1000" u="none" spc="-10" dirty="0">
                          <a:latin typeface="Arial"/>
                          <a:cs typeface="Arial"/>
                        </a:rPr>
                        <a:t>1-</a:t>
                      </a:r>
                      <a:r>
                        <a:rPr sz="1000" u="none" spc="-20" dirty="0">
                          <a:latin typeface="Arial"/>
                          <a:cs typeface="Arial"/>
                        </a:rPr>
                        <a:t>855- </a:t>
                      </a:r>
                      <a:r>
                        <a:rPr sz="1000" u="none" dirty="0">
                          <a:latin typeface="Arial"/>
                          <a:cs typeface="Arial"/>
                        </a:rPr>
                        <a:t>632-</a:t>
                      </a:r>
                      <a:r>
                        <a:rPr sz="1000" u="none" spc="-20" dirty="0">
                          <a:latin typeface="Arial"/>
                          <a:cs typeface="Arial"/>
                        </a:rPr>
                        <a:t>7633</a:t>
                      </a:r>
                      <a:endParaRPr sz="1000">
                        <a:latin typeface="Arial"/>
                        <a:cs typeface="Arial"/>
                      </a:endParaRPr>
                    </a:p>
                    <a:p>
                      <a:pPr marL="74930">
                        <a:lnSpc>
                          <a:spcPts val="1030"/>
                        </a:lnSpc>
                      </a:pPr>
                      <a:r>
                        <a:rPr sz="1000" spc="-10" dirty="0">
                          <a:latin typeface="Arial"/>
                          <a:cs typeface="Arial"/>
                        </a:rPr>
                        <a:t>Lincoln:</a:t>
                      </a:r>
                      <a:r>
                        <a:rPr sz="1000" spc="80" dirty="0">
                          <a:latin typeface="Arial"/>
                          <a:cs typeface="Arial"/>
                        </a:rPr>
                        <a:t> </a:t>
                      </a:r>
                      <a:r>
                        <a:rPr sz="1000" spc="-30" dirty="0">
                          <a:latin typeface="Arial"/>
                          <a:cs typeface="Arial"/>
                        </a:rPr>
                        <a:t>402-473-</a:t>
                      </a:r>
                      <a:r>
                        <a:rPr sz="1000" spc="-20" dirty="0">
                          <a:latin typeface="Arial"/>
                          <a:cs typeface="Arial"/>
                        </a:rPr>
                        <a:t>7000</a:t>
                      </a:r>
                      <a:endParaRPr sz="1000">
                        <a:latin typeface="Arial"/>
                        <a:cs typeface="Arial"/>
                      </a:endParaRPr>
                    </a:p>
                    <a:p>
                      <a:pPr marL="74930">
                        <a:lnSpc>
                          <a:spcPts val="1135"/>
                        </a:lnSpc>
                      </a:pPr>
                      <a:r>
                        <a:rPr sz="1000" dirty="0">
                          <a:latin typeface="Arial"/>
                          <a:cs typeface="Arial"/>
                        </a:rPr>
                        <a:t>Omaha:</a:t>
                      </a:r>
                      <a:r>
                        <a:rPr sz="1000" spc="20" dirty="0">
                          <a:latin typeface="Arial"/>
                          <a:cs typeface="Arial"/>
                        </a:rPr>
                        <a:t> </a:t>
                      </a:r>
                      <a:r>
                        <a:rPr sz="1000" spc="-30" dirty="0">
                          <a:latin typeface="Arial"/>
                          <a:cs typeface="Arial"/>
                        </a:rPr>
                        <a:t>402-595-</a:t>
                      </a:r>
                      <a:r>
                        <a:rPr sz="1000" spc="-20" dirty="0">
                          <a:latin typeface="Arial"/>
                          <a:cs typeface="Arial"/>
                        </a:rPr>
                        <a:t>1178</a:t>
                      </a:r>
                      <a:endParaRPr sz="1000">
                        <a:latin typeface="Arial"/>
                        <a:cs typeface="Arial"/>
                      </a:endParaRPr>
                    </a:p>
                  </a:txBody>
                  <a:tcPr marL="0" marR="0" marT="755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37185">
                <a:tc>
                  <a:txBody>
                    <a:bodyPr/>
                    <a:lstStyle/>
                    <a:p>
                      <a:pPr marL="14604" algn="ctr">
                        <a:lnSpc>
                          <a:spcPct val="100000"/>
                        </a:lnSpc>
                        <a:spcBef>
                          <a:spcPts val="484"/>
                        </a:spcBef>
                      </a:pPr>
                      <a:r>
                        <a:rPr sz="1200" b="1" dirty="0">
                          <a:latin typeface="Arial"/>
                          <a:cs typeface="Arial"/>
                        </a:rPr>
                        <a:t>NEVADA</a:t>
                      </a:r>
                      <a:r>
                        <a:rPr sz="1200" b="1" spc="-30" dirty="0">
                          <a:latin typeface="Arial"/>
                          <a:cs typeface="Arial"/>
                        </a:rPr>
                        <a:t> </a:t>
                      </a:r>
                      <a:r>
                        <a:rPr sz="1200" b="1" dirty="0">
                          <a:latin typeface="Arial"/>
                          <a:cs typeface="Arial"/>
                        </a:rPr>
                        <a:t>–</a:t>
                      </a:r>
                      <a:r>
                        <a:rPr sz="1200" b="1" spc="-40" dirty="0">
                          <a:latin typeface="Arial"/>
                          <a:cs typeface="Arial"/>
                        </a:rPr>
                        <a:t> </a:t>
                      </a:r>
                      <a:r>
                        <a:rPr sz="1200" b="1" spc="-10" dirty="0">
                          <a:latin typeface="Arial"/>
                          <a:cs typeface="Arial"/>
                        </a:rPr>
                        <a:t>Medicaid</a:t>
                      </a:r>
                      <a:endParaRPr sz="1200">
                        <a:latin typeface="Arial"/>
                        <a:cs typeface="Arial"/>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4604" algn="ctr">
                        <a:lnSpc>
                          <a:spcPct val="100000"/>
                        </a:lnSpc>
                        <a:spcBef>
                          <a:spcPts val="484"/>
                        </a:spcBef>
                      </a:pPr>
                      <a:r>
                        <a:rPr sz="1200" b="1" dirty="0">
                          <a:latin typeface="Arial"/>
                          <a:cs typeface="Arial"/>
                        </a:rPr>
                        <a:t>NEW</a:t>
                      </a:r>
                      <a:r>
                        <a:rPr sz="1200" b="1" spc="-65" dirty="0">
                          <a:latin typeface="Arial"/>
                          <a:cs typeface="Arial"/>
                        </a:rPr>
                        <a:t> </a:t>
                      </a:r>
                      <a:r>
                        <a:rPr sz="1200" b="1" dirty="0">
                          <a:latin typeface="Arial"/>
                          <a:cs typeface="Arial"/>
                        </a:rPr>
                        <a:t>HAMPSHIRE</a:t>
                      </a:r>
                      <a:r>
                        <a:rPr sz="1200" b="1" spc="-40" dirty="0">
                          <a:latin typeface="Arial"/>
                          <a:cs typeface="Arial"/>
                        </a:rPr>
                        <a:t> </a:t>
                      </a:r>
                      <a:r>
                        <a:rPr sz="1200" b="1" dirty="0">
                          <a:latin typeface="Arial"/>
                          <a:cs typeface="Arial"/>
                        </a:rPr>
                        <a:t>–</a:t>
                      </a:r>
                      <a:r>
                        <a:rPr sz="1200" b="1" spc="-50" dirty="0">
                          <a:latin typeface="Arial"/>
                          <a:cs typeface="Arial"/>
                        </a:rPr>
                        <a:t> </a:t>
                      </a:r>
                      <a:r>
                        <a:rPr sz="1200" b="1" spc="-10" dirty="0">
                          <a:latin typeface="Arial"/>
                          <a:cs typeface="Arial"/>
                        </a:rPr>
                        <a:t>Medicaid</a:t>
                      </a:r>
                      <a:endParaRPr sz="1200">
                        <a:latin typeface="Arial"/>
                        <a:cs typeface="Arial"/>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42669">
                <a:tc>
                  <a:txBody>
                    <a:bodyPr/>
                    <a:lstStyle/>
                    <a:p>
                      <a:pPr marL="74295" marR="1744980">
                        <a:lnSpc>
                          <a:spcPct val="100000"/>
                        </a:lnSpc>
                        <a:spcBef>
                          <a:spcPts val="595"/>
                        </a:spcBef>
                      </a:pPr>
                      <a:r>
                        <a:rPr sz="1000" spc="-10" dirty="0">
                          <a:latin typeface="Arial"/>
                          <a:cs typeface="Arial"/>
                        </a:rPr>
                        <a:t>Medicaid</a:t>
                      </a:r>
                      <a:r>
                        <a:rPr sz="1000" spc="-55" dirty="0">
                          <a:latin typeface="Arial"/>
                          <a:cs typeface="Arial"/>
                        </a:rPr>
                        <a:t> </a:t>
                      </a:r>
                      <a:r>
                        <a:rPr sz="1000" dirty="0">
                          <a:latin typeface="Arial"/>
                          <a:cs typeface="Arial"/>
                        </a:rPr>
                        <a:t>Website:</a:t>
                      </a:r>
                      <a:r>
                        <a:rPr sz="1000" spc="15" dirty="0">
                          <a:latin typeface="Arial"/>
                          <a:cs typeface="Arial"/>
                        </a:rPr>
                        <a:t> </a:t>
                      </a:r>
                      <a:r>
                        <a:rPr sz="1000" u="sng" spc="-10" dirty="0">
                          <a:solidFill>
                            <a:srgbClr val="0000FF"/>
                          </a:solidFill>
                          <a:uFill>
                            <a:solidFill>
                              <a:srgbClr val="0000FF"/>
                            </a:solidFill>
                          </a:uFill>
                          <a:latin typeface="Arial"/>
                          <a:cs typeface="Arial"/>
                          <a:hlinkClick r:id="rId5"/>
                        </a:rPr>
                        <a:t>http://dhcfp.nv.go</a:t>
                      </a:r>
                      <a:r>
                        <a:rPr sz="1000" u="sng" spc="-10" dirty="0">
                          <a:solidFill>
                            <a:srgbClr val="0000FF"/>
                          </a:solidFill>
                          <a:uFill>
                            <a:solidFill>
                              <a:srgbClr val="0000FF"/>
                            </a:solidFill>
                          </a:uFill>
                          <a:latin typeface="Arial"/>
                          <a:cs typeface="Arial"/>
                        </a:rPr>
                        <a:t>v</a:t>
                      </a:r>
                      <a:r>
                        <a:rPr sz="1000" u="none" spc="190" dirty="0">
                          <a:solidFill>
                            <a:srgbClr val="0000FF"/>
                          </a:solidFill>
                          <a:latin typeface="Arial"/>
                          <a:cs typeface="Arial"/>
                        </a:rPr>
                        <a:t> </a:t>
                      </a:r>
                      <a:r>
                        <a:rPr sz="1000" u="none" spc="-10" dirty="0">
                          <a:latin typeface="Arial"/>
                          <a:cs typeface="Arial"/>
                        </a:rPr>
                        <a:t>Medicaid </a:t>
                      </a:r>
                      <a:r>
                        <a:rPr sz="1000" u="none" dirty="0">
                          <a:latin typeface="Arial"/>
                          <a:cs typeface="Arial"/>
                        </a:rPr>
                        <a:t>Phone:</a:t>
                      </a:r>
                      <a:r>
                        <a:rPr sz="1000" u="none" spc="110" dirty="0">
                          <a:latin typeface="Arial"/>
                          <a:cs typeface="Arial"/>
                        </a:rPr>
                        <a:t> </a:t>
                      </a:r>
                      <a:r>
                        <a:rPr sz="1000" u="none" spc="-10" dirty="0">
                          <a:latin typeface="Arial"/>
                          <a:cs typeface="Arial"/>
                        </a:rPr>
                        <a:t>1-800-992-</a:t>
                      </a:r>
                      <a:r>
                        <a:rPr sz="1000" u="none" spc="-20" dirty="0">
                          <a:latin typeface="Arial"/>
                          <a:cs typeface="Arial"/>
                        </a:rPr>
                        <a:t>0900</a:t>
                      </a:r>
                      <a:endParaRPr sz="1000">
                        <a:latin typeface="Arial"/>
                        <a:cs typeface="Arial"/>
                      </a:endParaRPr>
                    </a:p>
                  </a:txBody>
                  <a:tcPr marL="0" marR="0" marT="755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marR="737870" algn="just">
                        <a:lnSpc>
                          <a:spcPct val="95700"/>
                        </a:lnSpc>
                        <a:spcBef>
                          <a:spcPts val="570"/>
                        </a:spcBef>
                        <a:tabLst>
                          <a:tab pos="1757680" algn="l"/>
                        </a:tabLst>
                      </a:pPr>
                      <a:r>
                        <a:rPr sz="1000" spc="-10" dirty="0">
                          <a:latin typeface="Arial"/>
                          <a:cs typeface="Arial"/>
                        </a:rPr>
                        <a:t>Website:</a:t>
                      </a:r>
                      <a:r>
                        <a:rPr sz="1000" dirty="0">
                          <a:latin typeface="Arial"/>
                          <a:cs typeface="Arial"/>
                        </a:rPr>
                        <a:t>	</a:t>
                      </a:r>
                      <a:r>
                        <a:rPr sz="1000" u="sng" spc="-10" dirty="0">
                          <a:uFill>
                            <a:solidFill>
                              <a:srgbClr val="0000FF"/>
                            </a:solidFill>
                          </a:uFill>
                          <a:latin typeface="Arial"/>
                          <a:cs typeface="Arial"/>
                          <a:hlinkClick r:id="rId6"/>
                        </a:rPr>
                        <a:t>https://www.dhhs.nh.gov/programs-</a:t>
                      </a:r>
                      <a:r>
                        <a:rPr sz="1000" u="none" spc="-10" dirty="0">
                          <a:latin typeface="Arial"/>
                          <a:cs typeface="Arial"/>
                        </a:rPr>
                        <a:t> </a:t>
                      </a:r>
                      <a:r>
                        <a:rPr sz="1000" u="sng" spc="-30" dirty="0">
                          <a:uFill>
                            <a:solidFill>
                              <a:srgbClr val="0000FF"/>
                            </a:solidFill>
                          </a:uFill>
                          <a:latin typeface="Arial"/>
                          <a:cs typeface="Arial"/>
                        </a:rPr>
                        <a:t>services/medicaid/health-insurance-</a:t>
                      </a:r>
                      <a:r>
                        <a:rPr sz="1000" u="sng" dirty="0">
                          <a:uFill>
                            <a:solidFill>
                              <a:srgbClr val="0000FF"/>
                            </a:solidFill>
                          </a:uFill>
                          <a:latin typeface="Arial"/>
                          <a:cs typeface="Arial"/>
                        </a:rPr>
                        <a:t>premium-</a:t>
                      </a:r>
                      <a:r>
                        <a:rPr sz="1000" u="none" spc="305" dirty="0">
                          <a:latin typeface="Arial"/>
                          <a:cs typeface="Arial"/>
                        </a:rPr>
                        <a:t>  </a:t>
                      </a:r>
                      <a:r>
                        <a:rPr sz="1000" u="sng" dirty="0">
                          <a:uFill>
                            <a:solidFill>
                              <a:srgbClr val="0000FF"/>
                            </a:solidFill>
                          </a:uFill>
                          <a:latin typeface="Arial"/>
                          <a:cs typeface="Arial"/>
                        </a:rPr>
                        <a:t>program</a:t>
                      </a:r>
                      <a:r>
                        <a:rPr sz="1000" u="sng" spc="370" dirty="0">
                          <a:uFill>
                            <a:solidFill>
                              <a:srgbClr val="0000FF"/>
                            </a:solidFill>
                          </a:uFill>
                          <a:latin typeface="Arial"/>
                          <a:cs typeface="Arial"/>
                        </a:rPr>
                        <a:t>  </a:t>
                      </a:r>
                      <a:r>
                        <a:rPr sz="1000" u="none" spc="-10" dirty="0">
                          <a:latin typeface="Arial"/>
                          <a:cs typeface="Arial"/>
                        </a:rPr>
                        <a:t>Phone: </a:t>
                      </a:r>
                      <a:r>
                        <a:rPr sz="1000" u="none" dirty="0">
                          <a:latin typeface="Arial"/>
                          <a:cs typeface="Arial"/>
                        </a:rPr>
                        <a:t>603-</a:t>
                      </a:r>
                      <a:r>
                        <a:rPr sz="1000" u="none" spc="-10" dirty="0">
                          <a:latin typeface="Arial"/>
                          <a:cs typeface="Arial"/>
                        </a:rPr>
                        <a:t>271-</a:t>
                      </a:r>
                      <a:r>
                        <a:rPr sz="1000" u="none" spc="-20" dirty="0">
                          <a:latin typeface="Arial"/>
                          <a:cs typeface="Arial"/>
                        </a:rPr>
                        <a:t>5218</a:t>
                      </a:r>
                      <a:endParaRPr sz="1000">
                        <a:latin typeface="Arial"/>
                        <a:cs typeface="Arial"/>
                      </a:endParaRPr>
                    </a:p>
                    <a:p>
                      <a:pPr marL="74930" marR="641985" algn="just">
                        <a:lnSpc>
                          <a:spcPts val="1100"/>
                        </a:lnSpc>
                        <a:spcBef>
                          <a:spcPts val="130"/>
                        </a:spcBef>
                      </a:pPr>
                      <a:r>
                        <a:rPr sz="1000" spc="-10" dirty="0">
                          <a:latin typeface="Arial"/>
                          <a:cs typeface="Arial"/>
                        </a:rPr>
                        <a:t>Toll</a:t>
                      </a:r>
                      <a:r>
                        <a:rPr sz="1000" spc="-35" dirty="0">
                          <a:latin typeface="Arial"/>
                          <a:cs typeface="Arial"/>
                        </a:rPr>
                        <a:t> </a:t>
                      </a:r>
                      <a:r>
                        <a:rPr sz="1000" spc="-10" dirty="0">
                          <a:latin typeface="Arial"/>
                          <a:cs typeface="Arial"/>
                        </a:rPr>
                        <a:t>free</a:t>
                      </a:r>
                      <a:r>
                        <a:rPr sz="1000" spc="-35" dirty="0">
                          <a:latin typeface="Arial"/>
                          <a:cs typeface="Arial"/>
                        </a:rPr>
                        <a:t> </a:t>
                      </a:r>
                      <a:r>
                        <a:rPr sz="1000" spc="-10" dirty="0">
                          <a:latin typeface="Arial"/>
                          <a:cs typeface="Arial"/>
                        </a:rPr>
                        <a:t>number</a:t>
                      </a:r>
                      <a:r>
                        <a:rPr sz="1000" spc="-30" dirty="0">
                          <a:latin typeface="Arial"/>
                          <a:cs typeface="Arial"/>
                        </a:rPr>
                        <a:t> </a:t>
                      </a:r>
                      <a:r>
                        <a:rPr sz="1000" spc="-10" dirty="0">
                          <a:latin typeface="Arial"/>
                          <a:cs typeface="Arial"/>
                        </a:rPr>
                        <a:t>for</a:t>
                      </a:r>
                      <a:r>
                        <a:rPr sz="1000" spc="-35" dirty="0">
                          <a:latin typeface="Arial"/>
                          <a:cs typeface="Arial"/>
                        </a:rPr>
                        <a:t> </a:t>
                      </a:r>
                      <a:r>
                        <a:rPr sz="1000" spc="-10" dirty="0">
                          <a:latin typeface="Arial"/>
                          <a:cs typeface="Arial"/>
                        </a:rPr>
                        <a:t>the</a:t>
                      </a:r>
                      <a:r>
                        <a:rPr sz="1000" spc="-30" dirty="0">
                          <a:latin typeface="Arial"/>
                          <a:cs typeface="Arial"/>
                        </a:rPr>
                        <a:t> </a:t>
                      </a:r>
                      <a:r>
                        <a:rPr sz="1000" spc="-10" dirty="0">
                          <a:latin typeface="Arial"/>
                          <a:cs typeface="Arial"/>
                        </a:rPr>
                        <a:t>HIPP</a:t>
                      </a:r>
                      <a:r>
                        <a:rPr sz="1000" spc="-40" dirty="0">
                          <a:latin typeface="Arial"/>
                          <a:cs typeface="Arial"/>
                        </a:rPr>
                        <a:t> </a:t>
                      </a:r>
                      <a:r>
                        <a:rPr sz="1000" spc="-10" dirty="0">
                          <a:latin typeface="Arial"/>
                          <a:cs typeface="Arial"/>
                        </a:rPr>
                        <a:t>program:</a:t>
                      </a:r>
                      <a:r>
                        <a:rPr sz="1000" spc="-45" dirty="0">
                          <a:latin typeface="Arial"/>
                          <a:cs typeface="Arial"/>
                        </a:rPr>
                        <a:t> </a:t>
                      </a:r>
                      <a:r>
                        <a:rPr sz="1000" spc="-10" dirty="0">
                          <a:latin typeface="Arial"/>
                          <a:cs typeface="Arial"/>
                        </a:rPr>
                        <a:t>1-800-852-</a:t>
                      </a:r>
                      <a:r>
                        <a:rPr sz="1000" dirty="0">
                          <a:latin typeface="Arial"/>
                          <a:cs typeface="Arial"/>
                        </a:rPr>
                        <a:t>3345,</a:t>
                      </a:r>
                      <a:r>
                        <a:rPr sz="1000" spc="50" dirty="0">
                          <a:latin typeface="Arial"/>
                          <a:cs typeface="Arial"/>
                        </a:rPr>
                        <a:t> </a:t>
                      </a:r>
                      <a:r>
                        <a:rPr sz="1000" dirty="0">
                          <a:latin typeface="Arial"/>
                          <a:cs typeface="Arial"/>
                        </a:rPr>
                        <a:t>ext.</a:t>
                      </a:r>
                      <a:r>
                        <a:rPr sz="1000" spc="40" dirty="0">
                          <a:latin typeface="Arial"/>
                          <a:cs typeface="Arial"/>
                        </a:rPr>
                        <a:t> </a:t>
                      </a:r>
                      <a:r>
                        <a:rPr sz="1000" spc="-10" dirty="0">
                          <a:latin typeface="Arial"/>
                          <a:cs typeface="Arial"/>
                        </a:rPr>
                        <a:t>15218 </a:t>
                      </a:r>
                      <a:r>
                        <a:rPr sz="1000" dirty="0">
                          <a:latin typeface="Arial"/>
                          <a:cs typeface="Arial"/>
                        </a:rPr>
                        <a:t>Email:</a:t>
                      </a:r>
                      <a:r>
                        <a:rPr sz="1000" spc="-80" dirty="0">
                          <a:latin typeface="Arial"/>
                          <a:cs typeface="Arial"/>
                        </a:rPr>
                        <a:t> </a:t>
                      </a:r>
                      <a:r>
                        <a:rPr sz="1000" u="sng" spc="-10" dirty="0">
                          <a:solidFill>
                            <a:srgbClr val="0000FF"/>
                          </a:solidFill>
                          <a:uFill>
                            <a:solidFill>
                              <a:srgbClr val="0000FF"/>
                            </a:solidFill>
                          </a:uFill>
                          <a:latin typeface="Arial"/>
                          <a:cs typeface="Arial"/>
                          <a:hlinkClick r:id="rId7"/>
                        </a:rPr>
                        <a:t>DHHS.ThirdPartyLiabi@dhhs.nh.gov</a:t>
                      </a:r>
                      <a:endParaRPr sz="1000">
                        <a:latin typeface="Arial"/>
                        <a:cs typeface="Arial"/>
                      </a:endParaRPr>
                    </a:p>
                  </a:txBody>
                  <a:tcPr marL="0" marR="0" marT="723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37820">
                <a:tc>
                  <a:txBody>
                    <a:bodyPr/>
                    <a:lstStyle/>
                    <a:p>
                      <a:pPr marL="20320" algn="ctr">
                        <a:lnSpc>
                          <a:spcPct val="100000"/>
                        </a:lnSpc>
                        <a:spcBef>
                          <a:spcPts val="484"/>
                        </a:spcBef>
                      </a:pPr>
                      <a:r>
                        <a:rPr sz="1200" b="1" dirty="0">
                          <a:latin typeface="Arial"/>
                          <a:cs typeface="Arial"/>
                        </a:rPr>
                        <a:t>NEW</a:t>
                      </a:r>
                      <a:r>
                        <a:rPr sz="1200" b="1" spc="-35" dirty="0">
                          <a:latin typeface="Arial"/>
                          <a:cs typeface="Arial"/>
                        </a:rPr>
                        <a:t> </a:t>
                      </a:r>
                      <a:r>
                        <a:rPr sz="1200" b="1" dirty="0">
                          <a:latin typeface="Arial"/>
                          <a:cs typeface="Arial"/>
                        </a:rPr>
                        <a:t>JERSEY</a:t>
                      </a:r>
                      <a:r>
                        <a:rPr sz="1200" b="1" spc="-70" dirty="0">
                          <a:latin typeface="Arial"/>
                          <a:cs typeface="Arial"/>
                        </a:rPr>
                        <a:t> </a:t>
                      </a:r>
                      <a:r>
                        <a:rPr sz="1200" b="1" dirty="0">
                          <a:latin typeface="Arial"/>
                          <a:cs typeface="Arial"/>
                        </a:rPr>
                        <a:t>–</a:t>
                      </a:r>
                      <a:r>
                        <a:rPr sz="1200" b="1" spc="-25" dirty="0">
                          <a:latin typeface="Arial"/>
                          <a:cs typeface="Arial"/>
                        </a:rPr>
                        <a:t> </a:t>
                      </a:r>
                      <a:r>
                        <a:rPr sz="1200" b="1" dirty="0">
                          <a:latin typeface="Arial"/>
                          <a:cs typeface="Arial"/>
                        </a:rPr>
                        <a:t>Medicaid</a:t>
                      </a:r>
                      <a:r>
                        <a:rPr sz="1200" b="1" spc="-35" dirty="0">
                          <a:latin typeface="Arial"/>
                          <a:cs typeface="Arial"/>
                        </a:rPr>
                        <a:t> </a:t>
                      </a:r>
                      <a:r>
                        <a:rPr sz="1200" b="1" dirty="0">
                          <a:latin typeface="Arial"/>
                          <a:cs typeface="Arial"/>
                        </a:rPr>
                        <a:t>and</a:t>
                      </a:r>
                      <a:r>
                        <a:rPr sz="1200" b="1" spc="-30" dirty="0">
                          <a:latin typeface="Arial"/>
                          <a:cs typeface="Arial"/>
                        </a:rPr>
                        <a:t> </a:t>
                      </a:r>
                      <a:r>
                        <a:rPr sz="1200" b="1" spc="-20" dirty="0">
                          <a:latin typeface="Arial"/>
                          <a:cs typeface="Arial"/>
                        </a:rPr>
                        <a:t>CHIP</a:t>
                      </a:r>
                      <a:endParaRPr sz="1200">
                        <a:latin typeface="Arial"/>
                        <a:cs typeface="Arial"/>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335" algn="ctr">
                        <a:lnSpc>
                          <a:spcPct val="100000"/>
                        </a:lnSpc>
                        <a:spcBef>
                          <a:spcPts val="484"/>
                        </a:spcBef>
                      </a:pPr>
                      <a:r>
                        <a:rPr sz="1200" b="1" dirty="0">
                          <a:latin typeface="Arial"/>
                          <a:cs typeface="Arial"/>
                        </a:rPr>
                        <a:t>NEW</a:t>
                      </a:r>
                      <a:r>
                        <a:rPr sz="1200" b="1" spc="-30" dirty="0">
                          <a:latin typeface="Arial"/>
                          <a:cs typeface="Arial"/>
                        </a:rPr>
                        <a:t> </a:t>
                      </a:r>
                      <a:r>
                        <a:rPr sz="1200" b="1" dirty="0">
                          <a:latin typeface="Arial"/>
                          <a:cs typeface="Arial"/>
                        </a:rPr>
                        <a:t>YORK</a:t>
                      </a:r>
                      <a:r>
                        <a:rPr sz="1200" b="1" spc="-20" dirty="0">
                          <a:latin typeface="Arial"/>
                          <a:cs typeface="Arial"/>
                        </a:rPr>
                        <a:t> </a:t>
                      </a:r>
                      <a:r>
                        <a:rPr sz="1200" b="1" dirty="0">
                          <a:latin typeface="Arial"/>
                          <a:cs typeface="Arial"/>
                        </a:rPr>
                        <a:t>–</a:t>
                      </a:r>
                      <a:r>
                        <a:rPr sz="1200" b="1" spc="-30" dirty="0">
                          <a:latin typeface="Arial"/>
                          <a:cs typeface="Arial"/>
                        </a:rPr>
                        <a:t> </a:t>
                      </a:r>
                      <a:r>
                        <a:rPr sz="1200" b="1" spc="-10" dirty="0">
                          <a:latin typeface="Arial"/>
                          <a:cs typeface="Arial"/>
                        </a:rPr>
                        <a:t>Medicaid</a:t>
                      </a:r>
                      <a:endParaRPr sz="1200">
                        <a:latin typeface="Arial"/>
                        <a:cs typeface="Arial"/>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290955">
                <a:tc>
                  <a:txBody>
                    <a:bodyPr/>
                    <a:lstStyle/>
                    <a:p>
                      <a:pPr marL="74295" marR="1417320" algn="just">
                        <a:lnSpc>
                          <a:spcPct val="93500"/>
                        </a:lnSpc>
                        <a:spcBef>
                          <a:spcPts val="675"/>
                        </a:spcBef>
                      </a:pPr>
                      <a:r>
                        <a:rPr sz="1000" spc="-10" dirty="0">
                          <a:latin typeface="Arial"/>
                          <a:cs typeface="Arial"/>
                        </a:rPr>
                        <a:t>Medicaid</a:t>
                      </a:r>
                      <a:r>
                        <a:rPr sz="1000" spc="-15" dirty="0">
                          <a:latin typeface="Arial"/>
                          <a:cs typeface="Arial"/>
                        </a:rPr>
                        <a:t> </a:t>
                      </a:r>
                      <a:r>
                        <a:rPr sz="1000" dirty="0">
                          <a:latin typeface="Arial"/>
                          <a:cs typeface="Arial"/>
                        </a:rPr>
                        <a:t>Website:</a:t>
                      </a:r>
                      <a:r>
                        <a:rPr sz="1000" spc="20" dirty="0">
                          <a:latin typeface="Arial"/>
                          <a:cs typeface="Arial"/>
                        </a:rPr>
                        <a:t> </a:t>
                      </a:r>
                      <a:r>
                        <a:rPr sz="1000" u="sng" spc="-20" dirty="0">
                          <a:uFill>
                            <a:solidFill>
                              <a:srgbClr val="0000FF"/>
                            </a:solidFill>
                          </a:uFill>
                          <a:latin typeface="Arial"/>
                          <a:cs typeface="Arial"/>
                          <a:hlinkClick r:id="rId8"/>
                        </a:rPr>
                        <a:t>http://www.state.nj.us/humanservic</a:t>
                      </a:r>
                      <a:r>
                        <a:rPr sz="1000" u="none" spc="-20" dirty="0">
                          <a:latin typeface="Arial"/>
                          <a:cs typeface="Arial"/>
                        </a:rPr>
                        <a:t> </a:t>
                      </a:r>
                      <a:r>
                        <a:rPr sz="1000" u="sng" dirty="0">
                          <a:uFill>
                            <a:solidFill>
                              <a:srgbClr val="0000FF"/>
                            </a:solidFill>
                          </a:uFill>
                          <a:latin typeface="Arial"/>
                          <a:cs typeface="Arial"/>
                          <a:hlinkClick r:id="rId8"/>
                        </a:rPr>
                        <a:t>es</a:t>
                      </a:r>
                      <a:r>
                        <a:rPr sz="1000" u="sng" dirty="0">
                          <a:uFill>
                            <a:solidFill>
                              <a:srgbClr val="0000FF"/>
                            </a:solidFill>
                          </a:uFill>
                          <a:latin typeface="Arial"/>
                          <a:cs typeface="Arial"/>
                        </a:rPr>
                        <a:t>/</a:t>
                      </a:r>
                      <a:r>
                        <a:rPr sz="1000" u="sng" spc="50" dirty="0">
                          <a:uFill>
                            <a:solidFill>
                              <a:srgbClr val="0000FF"/>
                            </a:solidFill>
                          </a:uFill>
                          <a:latin typeface="Arial"/>
                          <a:cs typeface="Arial"/>
                        </a:rPr>
                        <a:t> </a:t>
                      </a:r>
                      <a:r>
                        <a:rPr sz="1000" u="sng" spc="-10" dirty="0">
                          <a:uFill>
                            <a:solidFill>
                              <a:srgbClr val="0000FF"/>
                            </a:solidFill>
                          </a:uFill>
                          <a:latin typeface="Arial"/>
                          <a:cs typeface="Arial"/>
                        </a:rPr>
                        <a:t>dmahs/clients/Medicaid/</a:t>
                      </a:r>
                      <a:r>
                        <a:rPr sz="1000" u="none" spc="60" dirty="0">
                          <a:latin typeface="Arial"/>
                          <a:cs typeface="Arial"/>
                        </a:rPr>
                        <a:t> </a:t>
                      </a:r>
                      <a:r>
                        <a:rPr sz="1000" u="none" dirty="0">
                          <a:latin typeface="Arial"/>
                          <a:cs typeface="Arial"/>
                        </a:rPr>
                        <a:t>Phone:</a:t>
                      </a:r>
                      <a:r>
                        <a:rPr sz="1000" u="none" spc="295" dirty="0">
                          <a:latin typeface="Arial"/>
                          <a:cs typeface="Arial"/>
                        </a:rPr>
                        <a:t> </a:t>
                      </a:r>
                      <a:r>
                        <a:rPr sz="1000" u="none" spc="-10" dirty="0">
                          <a:latin typeface="Arial"/>
                          <a:cs typeface="Arial"/>
                        </a:rPr>
                        <a:t>1-</a:t>
                      </a:r>
                      <a:r>
                        <a:rPr sz="1000" u="none" dirty="0">
                          <a:latin typeface="Arial"/>
                          <a:cs typeface="Arial"/>
                        </a:rPr>
                        <a:t>800-</a:t>
                      </a:r>
                      <a:r>
                        <a:rPr sz="1000" u="none" spc="-10" dirty="0">
                          <a:latin typeface="Arial"/>
                          <a:cs typeface="Arial"/>
                        </a:rPr>
                        <a:t>356-</a:t>
                      </a:r>
                      <a:r>
                        <a:rPr sz="1000" u="none" spc="-20" dirty="0">
                          <a:latin typeface="Arial"/>
                          <a:cs typeface="Arial"/>
                        </a:rPr>
                        <a:t>1561 </a:t>
                      </a:r>
                      <a:r>
                        <a:rPr sz="1000" u="none" spc="-10" dirty="0">
                          <a:latin typeface="Arial"/>
                          <a:cs typeface="Arial"/>
                        </a:rPr>
                        <a:t>CHIP</a:t>
                      </a:r>
                      <a:r>
                        <a:rPr sz="1000" u="none" dirty="0">
                          <a:latin typeface="Arial"/>
                          <a:cs typeface="Arial"/>
                        </a:rPr>
                        <a:t> </a:t>
                      </a:r>
                      <a:r>
                        <a:rPr sz="1000" u="none" spc="-20" dirty="0">
                          <a:latin typeface="Arial"/>
                          <a:cs typeface="Arial"/>
                        </a:rPr>
                        <a:t>Premium</a:t>
                      </a:r>
                      <a:r>
                        <a:rPr sz="1000" u="none" spc="-5" dirty="0">
                          <a:latin typeface="Arial"/>
                          <a:cs typeface="Arial"/>
                        </a:rPr>
                        <a:t> </a:t>
                      </a:r>
                      <a:r>
                        <a:rPr sz="1000" u="none" spc="-10" dirty="0">
                          <a:latin typeface="Arial"/>
                          <a:cs typeface="Arial"/>
                        </a:rPr>
                        <a:t>Assistance Phone:</a:t>
                      </a:r>
                      <a:r>
                        <a:rPr sz="1000" u="none" spc="-5" dirty="0">
                          <a:latin typeface="Arial"/>
                          <a:cs typeface="Arial"/>
                        </a:rPr>
                        <a:t> </a:t>
                      </a:r>
                      <a:r>
                        <a:rPr sz="1000" u="none" spc="-20" dirty="0">
                          <a:latin typeface="Arial"/>
                          <a:cs typeface="Arial"/>
                        </a:rPr>
                        <a:t>609-631-2392</a:t>
                      </a:r>
                      <a:endParaRPr sz="1000">
                        <a:latin typeface="Arial"/>
                        <a:cs typeface="Arial"/>
                      </a:endParaRPr>
                    </a:p>
                    <a:p>
                      <a:pPr marL="74295" marR="1068705" algn="just">
                        <a:lnSpc>
                          <a:spcPct val="100000"/>
                        </a:lnSpc>
                      </a:pPr>
                      <a:r>
                        <a:rPr sz="1000" dirty="0">
                          <a:latin typeface="Arial"/>
                          <a:cs typeface="Arial"/>
                        </a:rPr>
                        <a:t>CHIP</a:t>
                      </a:r>
                      <a:r>
                        <a:rPr sz="1000" spc="-45" dirty="0">
                          <a:latin typeface="Arial"/>
                          <a:cs typeface="Arial"/>
                        </a:rPr>
                        <a:t> </a:t>
                      </a:r>
                      <a:r>
                        <a:rPr sz="1000" dirty="0">
                          <a:latin typeface="Arial"/>
                          <a:cs typeface="Arial"/>
                        </a:rPr>
                        <a:t>Website:</a:t>
                      </a:r>
                      <a:r>
                        <a:rPr sz="1000" spc="-35" dirty="0">
                          <a:latin typeface="Arial"/>
                          <a:cs typeface="Arial"/>
                        </a:rPr>
                        <a:t> </a:t>
                      </a:r>
                      <a:r>
                        <a:rPr sz="1000" u="sng" spc="-10" dirty="0">
                          <a:solidFill>
                            <a:srgbClr val="0000FF"/>
                          </a:solidFill>
                          <a:uFill>
                            <a:solidFill>
                              <a:srgbClr val="0000FF"/>
                            </a:solidFill>
                          </a:uFill>
                          <a:latin typeface="Arial"/>
                          <a:cs typeface="Arial"/>
                          <a:hlinkClick r:id="rId9"/>
                        </a:rPr>
                        <a:t>http://www.njfamilycare.org/index.html</a:t>
                      </a:r>
                      <a:r>
                        <a:rPr sz="1000" u="none" spc="95" dirty="0">
                          <a:solidFill>
                            <a:srgbClr val="0000FF"/>
                          </a:solidFill>
                          <a:latin typeface="Arial"/>
                          <a:cs typeface="Arial"/>
                        </a:rPr>
                        <a:t> </a:t>
                      </a:r>
                      <a:r>
                        <a:rPr sz="1000" u="none" spc="-20" dirty="0">
                          <a:latin typeface="Arial"/>
                          <a:cs typeface="Arial"/>
                        </a:rPr>
                        <a:t>CHIP </a:t>
                      </a:r>
                      <a:r>
                        <a:rPr sz="1000" u="none" dirty="0">
                          <a:latin typeface="Arial"/>
                          <a:cs typeface="Arial"/>
                        </a:rPr>
                        <a:t>Phone:</a:t>
                      </a:r>
                      <a:r>
                        <a:rPr sz="1000" u="none" spc="25" dirty="0">
                          <a:latin typeface="Arial"/>
                          <a:cs typeface="Arial"/>
                        </a:rPr>
                        <a:t> </a:t>
                      </a:r>
                      <a:r>
                        <a:rPr sz="1000" u="none" spc="-10" dirty="0">
                          <a:latin typeface="Arial"/>
                          <a:cs typeface="Arial"/>
                        </a:rPr>
                        <a:t>1-800-701-</a:t>
                      </a:r>
                      <a:r>
                        <a:rPr sz="1000" u="none" dirty="0">
                          <a:latin typeface="Arial"/>
                          <a:cs typeface="Arial"/>
                        </a:rPr>
                        <a:t>0710</a:t>
                      </a:r>
                      <a:r>
                        <a:rPr sz="1000" u="none" spc="30" dirty="0">
                          <a:latin typeface="Arial"/>
                          <a:cs typeface="Arial"/>
                        </a:rPr>
                        <a:t> </a:t>
                      </a:r>
                      <a:r>
                        <a:rPr sz="1000" u="none" dirty="0">
                          <a:latin typeface="Arial"/>
                          <a:cs typeface="Arial"/>
                        </a:rPr>
                        <a:t>(TTY:</a:t>
                      </a:r>
                      <a:r>
                        <a:rPr sz="1000" u="none" spc="25" dirty="0">
                          <a:latin typeface="Arial"/>
                          <a:cs typeface="Arial"/>
                        </a:rPr>
                        <a:t> </a:t>
                      </a:r>
                      <a:r>
                        <a:rPr sz="1000" u="none" spc="-20" dirty="0">
                          <a:latin typeface="Arial"/>
                          <a:cs typeface="Arial"/>
                        </a:rPr>
                        <a:t>711)</a:t>
                      </a:r>
                      <a:endParaRPr sz="1000">
                        <a:latin typeface="Arial"/>
                        <a:cs typeface="Arial"/>
                      </a:endParaRPr>
                    </a:p>
                  </a:txBody>
                  <a:tcPr marL="0" marR="0" marT="857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marR="415925">
                        <a:lnSpc>
                          <a:spcPct val="100000"/>
                        </a:lnSpc>
                        <a:spcBef>
                          <a:spcPts val="595"/>
                        </a:spcBef>
                      </a:pPr>
                      <a:r>
                        <a:rPr sz="1000" spc="-10" dirty="0">
                          <a:latin typeface="Arial"/>
                          <a:cs typeface="Arial"/>
                        </a:rPr>
                        <a:t>Website:</a:t>
                      </a:r>
                      <a:r>
                        <a:rPr sz="1000" spc="114" dirty="0">
                          <a:latin typeface="Arial"/>
                          <a:cs typeface="Arial"/>
                        </a:rPr>
                        <a:t> </a:t>
                      </a:r>
                      <a:r>
                        <a:rPr sz="1000" u="sng" spc="-30" dirty="0">
                          <a:solidFill>
                            <a:srgbClr val="0000FF"/>
                          </a:solidFill>
                          <a:uFill>
                            <a:solidFill>
                              <a:srgbClr val="0000FF"/>
                            </a:solidFill>
                          </a:uFill>
                          <a:latin typeface="Arial"/>
                          <a:cs typeface="Arial"/>
                          <a:hlinkClick r:id="rId10"/>
                        </a:rPr>
                        <a:t>https://www.health.ny.gov/health_care/medicaid/</a:t>
                      </a:r>
                      <a:r>
                        <a:rPr sz="1000" u="none" spc="95" dirty="0">
                          <a:solidFill>
                            <a:srgbClr val="0000FF"/>
                          </a:solidFill>
                          <a:latin typeface="Arial"/>
                          <a:cs typeface="Arial"/>
                        </a:rPr>
                        <a:t> </a:t>
                      </a:r>
                      <a:r>
                        <a:rPr sz="1000" u="none" dirty="0">
                          <a:latin typeface="Arial"/>
                          <a:cs typeface="Arial"/>
                        </a:rPr>
                        <a:t>Phone:</a:t>
                      </a:r>
                      <a:r>
                        <a:rPr sz="1000" u="none" spc="145" dirty="0">
                          <a:latin typeface="Arial"/>
                          <a:cs typeface="Arial"/>
                        </a:rPr>
                        <a:t> </a:t>
                      </a:r>
                      <a:r>
                        <a:rPr sz="1000" u="none" spc="-10" dirty="0">
                          <a:latin typeface="Arial"/>
                          <a:cs typeface="Arial"/>
                        </a:rPr>
                        <a:t>1-</a:t>
                      </a:r>
                      <a:r>
                        <a:rPr sz="1000" u="none" spc="-20" dirty="0">
                          <a:latin typeface="Arial"/>
                          <a:cs typeface="Arial"/>
                        </a:rPr>
                        <a:t>800- </a:t>
                      </a:r>
                      <a:r>
                        <a:rPr sz="1000" u="none" dirty="0">
                          <a:latin typeface="Arial"/>
                          <a:cs typeface="Arial"/>
                        </a:rPr>
                        <a:t>541-</a:t>
                      </a:r>
                      <a:r>
                        <a:rPr sz="1000" u="none" spc="-20" dirty="0">
                          <a:latin typeface="Arial"/>
                          <a:cs typeface="Arial"/>
                        </a:rPr>
                        <a:t>2831</a:t>
                      </a:r>
                      <a:endParaRPr sz="1000">
                        <a:latin typeface="Arial"/>
                        <a:cs typeface="Arial"/>
                      </a:endParaRPr>
                    </a:p>
                  </a:txBody>
                  <a:tcPr marL="0" marR="0" marT="755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338455">
                <a:tc>
                  <a:txBody>
                    <a:bodyPr/>
                    <a:lstStyle/>
                    <a:p>
                      <a:pPr marL="15240" algn="ctr">
                        <a:lnSpc>
                          <a:spcPct val="100000"/>
                        </a:lnSpc>
                        <a:spcBef>
                          <a:spcPts val="484"/>
                        </a:spcBef>
                      </a:pPr>
                      <a:r>
                        <a:rPr sz="1200" b="1" dirty="0">
                          <a:latin typeface="Arial"/>
                          <a:cs typeface="Arial"/>
                        </a:rPr>
                        <a:t>NORTH</a:t>
                      </a:r>
                      <a:r>
                        <a:rPr sz="1200" b="1" spc="-60" dirty="0">
                          <a:latin typeface="Arial"/>
                          <a:cs typeface="Arial"/>
                        </a:rPr>
                        <a:t> </a:t>
                      </a:r>
                      <a:r>
                        <a:rPr sz="1200" b="1" dirty="0">
                          <a:latin typeface="Arial"/>
                          <a:cs typeface="Arial"/>
                        </a:rPr>
                        <a:t>CAROLINA</a:t>
                      </a:r>
                      <a:r>
                        <a:rPr sz="1200" b="1" spc="-35" dirty="0">
                          <a:latin typeface="Arial"/>
                          <a:cs typeface="Arial"/>
                        </a:rPr>
                        <a:t> </a:t>
                      </a:r>
                      <a:r>
                        <a:rPr sz="1200" b="1" dirty="0">
                          <a:latin typeface="Arial"/>
                          <a:cs typeface="Arial"/>
                        </a:rPr>
                        <a:t>–</a:t>
                      </a:r>
                      <a:r>
                        <a:rPr sz="1200" b="1" spc="-60" dirty="0">
                          <a:latin typeface="Arial"/>
                          <a:cs typeface="Arial"/>
                        </a:rPr>
                        <a:t> </a:t>
                      </a:r>
                      <a:r>
                        <a:rPr sz="1200" b="1" spc="-10" dirty="0">
                          <a:latin typeface="Arial"/>
                          <a:cs typeface="Arial"/>
                        </a:rPr>
                        <a:t>Medicaid</a:t>
                      </a:r>
                      <a:endParaRPr sz="1200">
                        <a:latin typeface="Arial"/>
                        <a:cs typeface="Arial"/>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335" algn="ctr">
                        <a:lnSpc>
                          <a:spcPct val="100000"/>
                        </a:lnSpc>
                        <a:spcBef>
                          <a:spcPts val="484"/>
                        </a:spcBef>
                      </a:pPr>
                      <a:r>
                        <a:rPr sz="1200" b="1" dirty="0">
                          <a:latin typeface="Arial"/>
                          <a:cs typeface="Arial"/>
                        </a:rPr>
                        <a:t>NORTH</a:t>
                      </a:r>
                      <a:r>
                        <a:rPr sz="1200" b="1" spc="-70" dirty="0">
                          <a:latin typeface="Arial"/>
                          <a:cs typeface="Arial"/>
                        </a:rPr>
                        <a:t> </a:t>
                      </a:r>
                      <a:r>
                        <a:rPr sz="1200" b="1" dirty="0">
                          <a:latin typeface="Arial"/>
                          <a:cs typeface="Arial"/>
                        </a:rPr>
                        <a:t>DAKOTA</a:t>
                      </a:r>
                      <a:r>
                        <a:rPr sz="1200" b="1" spc="-25" dirty="0">
                          <a:latin typeface="Arial"/>
                          <a:cs typeface="Arial"/>
                        </a:rPr>
                        <a:t> </a:t>
                      </a:r>
                      <a:r>
                        <a:rPr sz="1200" b="1" dirty="0">
                          <a:latin typeface="Arial"/>
                          <a:cs typeface="Arial"/>
                        </a:rPr>
                        <a:t>–</a:t>
                      </a:r>
                      <a:r>
                        <a:rPr sz="1200" b="1" spc="-65" dirty="0">
                          <a:latin typeface="Arial"/>
                          <a:cs typeface="Arial"/>
                        </a:rPr>
                        <a:t> </a:t>
                      </a:r>
                      <a:r>
                        <a:rPr sz="1200" b="1" spc="-10" dirty="0">
                          <a:latin typeface="Arial"/>
                          <a:cs typeface="Arial"/>
                        </a:rPr>
                        <a:t>Medicaid</a:t>
                      </a:r>
                      <a:endParaRPr sz="1200">
                        <a:latin typeface="Arial"/>
                        <a:cs typeface="Arial"/>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535305">
                <a:tc>
                  <a:txBody>
                    <a:bodyPr/>
                    <a:lstStyle/>
                    <a:p>
                      <a:pPr marL="74295" marR="1597660">
                        <a:lnSpc>
                          <a:spcPct val="100000"/>
                        </a:lnSpc>
                        <a:spcBef>
                          <a:spcPts val="439"/>
                        </a:spcBef>
                      </a:pPr>
                      <a:r>
                        <a:rPr sz="1000" spc="-10" dirty="0">
                          <a:latin typeface="Arial"/>
                          <a:cs typeface="Arial"/>
                        </a:rPr>
                        <a:t>Website:</a:t>
                      </a:r>
                      <a:r>
                        <a:rPr sz="1000" spc="25" dirty="0">
                          <a:latin typeface="Arial"/>
                          <a:cs typeface="Arial"/>
                        </a:rPr>
                        <a:t> </a:t>
                      </a:r>
                      <a:r>
                        <a:rPr sz="1000" u="sng" spc="-25" dirty="0">
                          <a:solidFill>
                            <a:srgbClr val="0000FF"/>
                          </a:solidFill>
                          <a:uFill>
                            <a:solidFill>
                              <a:srgbClr val="0000FF"/>
                            </a:solidFill>
                          </a:uFill>
                          <a:latin typeface="Arial"/>
                          <a:cs typeface="Arial"/>
                          <a:hlinkClick r:id="rId11"/>
                        </a:rPr>
                        <a:t>https://medicaid.ncdhhs.gov/</a:t>
                      </a:r>
                      <a:r>
                        <a:rPr sz="1000" u="none" spc="10" dirty="0">
                          <a:solidFill>
                            <a:srgbClr val="0000FF"/>
                          </a:solidFill>
                          <a:latin typeface="Arial"/>
                          <a:cs typeface="Arial"/>
                        </a:rPr>
                        <a:t> </a:t>
                      </a:r>
                      <a:r>
                        <a:rPr sz="1000" u="none" dirty="0">
                          <a:latin typeface="Arial"/>
                          <a:cs typeface="Arial"/>
                        </a:rPr>
                        <a:t>Phone:</a:t>
                      </a:r>
                      <a:r>
                        <a:rPr sz="1000" u="none" spc="60" dirty="0">
                          <a:latin typeface="Arial"/>
                          <a:cs typeface="Arial"/>
                        </a:rPr>
                        <a:t> </a:t>
                      </a:r>
                      <a:r>
                        <a:rPr sz="1000" u="none" spc="-20" dirty="0">
                          <a:latin typeface="Arial"/>
                          <a:cs typeface="Arial"/>
                        </a:rPr>
                        <a:t>919- </a:t>
                      </a:r>
                      <a:r>
                        <a:rPr sz="1000" u="none" dirty="0">
                          <a:latin typeface="Arial"/>
                          <a:cs typeface="Arial"/>
                        </a:rPr>
                        <a:t>855-</a:t>
                      </a:r>
                      <a:r>
                        <a:rPr sz="1000" u="none" spc="-20" dirty="0">
                          <a:latin typeface="Arial"/>
                          <a:cs typeface="Arial"/>
                        </a:rPr>
                        <a:t>4100</a:t>
                      </a:r>
                      <a:endParaRPr sz="1000">
                        <a:latin typeface="Arial"/>
                        <a:cs typeface="Arial"/>
                      </a:endParaRPr>
                    </a:p>
                  </a:txBody>
                  <a:tcPr marL="0" marR="0" marT="558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marR="1418590">
                        <a:lnSpc>
                          <a:spcPct val="100000"/>
                        </a:lnSpc>
                        <a:spcBef>
                          <a:spcPts val="439"/>
                        </a:spcBef>
                      </a:pPr>
                      <a:r>
                        <a:rPr sz="1000" spc="-10" dirty="0">
                          <a:latin typeface="Arial"/>
                          <a:cs typeface="Arial"/>
                        </a:rPr>
                        <a:t>Website:</a:t>
                      </a:r>
                      <a:r>
                        <a:rPr sz="1000" spc="20" dirty="0">
                          <a:latin typeface="Arial"/>
                          <a:cs typeface="Arial"/>
                        </a:rPr>
                        <a:t> </a:t>
                      </a:r>
                      <a:r>
                        <a:rPr sz="1000" u="sng" spc="-25" dirty="0">
                          <a:solidFill>
                            <a:srgbClr val="0000FF"/>
                          </a:solidFill>
                          <a:uFill>
                            <a:solidFill>
                              <a:srgbClr val="0000FF"/>
                            </a:solidFill>
                          </a:uFill>
                          <a:latin typeface="Arial"/>
                          <a:cs typeface="Arial"/>
                          <a:hlinkClick r:id="rId12"/>
                        </a:rPr>
                        <a:t>https://www.hhs.nd.gov/healthcare</a:t>
                      </a:r>
                      <a:r>
                        <a:rPr sz="1000" u="none" spc="15" dirty="0">
                          <a:solidFill>
                            <a:srgbClr val="0000FF"/>
                          </a:solidFill>
                          <a:latin typeface="Arial"/>
                          <a:cs typeface="Arial"/>
                        </a:rPr>
                        <a:t> </a:t>
                      </a:r>
                      <a:r>
                        <a:rPr sz="1000" u="none" dirty="0">
                          <a:latin typeface="Arial"/>
                          <a:cs typeface="Arial"/>
                        </a:rPr>
                        <a:t>Phone:</a:t>
                      </a:r>
                      <a:r>
                        <a:rPr sz="1000" u="none" spc="55" dirty="0">
                          <a:latin typeface="Arial"/>
                          <a:cs typeface="Arial"/>
                        </a:rPr>
                        <a:t> </a:t>
                      </a:r>
                      <a:r>
                        <a:rPr sz="1000" u="none" spc="-25" dirty="0">
                          <a:latin typeface="Arial"/>
                          <a:cs typeface="Arial"/>
                        </a:rPr>
                        <a:t>1- </a:t>
                      </a:r>
                      <a:r>
                        <a:rPr sz="1000" u="none" dirty="0">
                          <a:latin typeface="Arial"/>
                          <a:cs typeface="Arial"/>
                        </a:rPr>
                        <a:t>844-</a:t>
                      </a:r>
                      <a:r>
                        <a:rPr sz="1000" u="none" spc="-10" dirty="0">
                          <a:latin typeface="Arial"/>
                          <a:cs typeface="Arial"/>
                        </a:rPr>
                        <a:t>854-</a:t>
                      </a:r>
                      <a:r>
                        <a:rPr sz="1000" u="none" spc="-20" dirty="0">
                          <a:latin typeface="Arial"/>
                          <a:cs typeface="Arial"/>
                        </a:rPr>
                        <a:t>4825</a:t>
                      </a:r>
                      <a:endParaRPr sz="1000">
                        <a:latin typeface="Arial"/>
                        <a:cs typeface="Arial"/>
                      </a:endParaRPr>
                    </a:p>
                  </a:txBody>
                  <a:tcPr marL="0" marR="0" marT="5587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337820">
                <a:tc>
                  <a:txBody>
                    <a:bodyPr/>
                    <a:lstStyle/>
                    <a:p>
                      <a:pPr marL="17780" algn="ctr">
                        <a:lnSpc>
                          <a:spcPct val="100000"/>
                        </a:lnSpc>
                        <a:spcBef>
                          <a:spcPts val="495"/>
                        </a:spcBef>
                      </a:pPr>
                      <a:r>
                        <a:rPr sz="1200" b="1" dirty="0">
                          <a:latin typeface="Arial"/>
                          <a:cs typeface="Arial"/>
                        </a:rPr>
                        <a:t>OKLAHOMA</a:t>
                      </a:r>
                      <a:r>
                        <a:rPr sz="1200" b="1" spc="-55" dirty="0">
                          <a:latin typeface="Arial"/>
                          <a:cs typeface="Arial"/>
                        </a:rPr>
                        <a:t> </a:t>
                      </a:r>
                      <a:r>
                        <a:rPr sz="1200" b="1" dirty="0">
                          <a:latin typeface="Arial"/>
                          <a:cs typeface="Arial"/>
                        </a:rPr>
                        <a:t>–</a:t>
                      </a:r>
                      <a:r>
                        <a:rPr sz="1200" b="1" spc="-80" dirty="0">
                          <a:latin typeface="Arial"/>
                          <a:cs typeface="Arial"/>
                        </a:rPr>
                        <a:t> </a:t>
                      </a:r>
                      <a:r>
                        <a:rPr sz="1200" b="1" dirty="0">
                          <a:latin typeface="Arial"/>
                          <a:cs typeface="Arial"/>
                        </a:rPr>
                        <a:t>Medicaid</a:t>
                      </a:r>
                      <a:r>
                        <a:rPr sz="1200" b="1" spc="-75" dirty="0">
                          <a:latin typeface="Arial"/>
                          <a:cs typeface="Arial"/>
                        </a:rPr>
                        <a:t> </a:t>
                      </a:r>
                      <a:r>
                        <a:rPr sz="1200" b="1" dirty="0">
                          <a:latin typeface="Arial"/>
                          <a:cs typeface="Arial"/>
                        </a:rPr>
                        <a:t>and</a:t>
                      </a:r>
                      <a:r>
                        <a:rPr sz="1200" b="1" spc="-80" dirty="0">
                          <a:latin typeface="Arial"/>
                          <a:cs typeface="Arial"/>
                        </a:rPr>
                        <a:t> </a:t>
                      </a:r>
                      <a:r>
                        <a:rPr sz="1200" b="1" spc="-20" dirty="0">
                          <a:latin typeface="Arial"/>
                          <a:cs typeface="Arial"/>
                        </a:rPr>
                        <a:t>CHIP</a:t>
                      </a:r>
                      <a:endParaRPr sz="1200">
                        <a:latin typeface="Arial"/>
                        <a:cs typeface="Arial"/>
                      </a:endParaRPr>
                    </a:p>
                  </a:txBody>
                  <a:tcPr marL="0" marR="0" marT="628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1590" algn="ctr">
                        <a:lnSpc>
                          <a:spcPct val="100000"/>
                        </a:lnSpc>
                        <a:spcBef>
                          <a:spcPts val="495"/>
                        </a:spcBef>
                      </a:pPr>
                      <a:r>
                        <a:rPr sz="1200" b="1" spc="-10" dirty="0">
                          <a:latin typeface="Arial"/>
                          <a:cs typeface="Arial"/>
                        </a:rPr>
                        <a:t>OREGON</a:t>
                      </a:r>
                      <a:r>
                        <a:rPr sz="1200" b="1" spc="-50" dirty="0">
                          <a:latin typeface="Arial"/>
                          <a:cs typeface="Arial"/>
                        </a:rPr>
                        <a:t> </a:t>
                      </a:r>
                      <a:r>
                        <a:rPr sz="1200" b="1" dirty="0">
                          <a:latin typeface="Arial"/>
                          <a:cs typeface="Arial"/>
                        </a:rPr>
                        <a:t>–</a:t>
                      </a:r>
                      <a:r>
                        <a:rPr sz="1200" b="1" spc="-25" dirty="0">
                          <a:latin typeface="Arial"/>
                          <a:cs typeface="Arial"/>
                        </a:rPr>
                        <a:t> </a:t>
                      </a:r>
                      <a:r>
                        <a:rPr sz="1200" b="1" spc="-10" dirty="0">
                          <a:latin typeface="Arial"/>
                          <a:cs typeface="Arial"/>
                        </a:rPr>
                        <a:t>Medicaid</a:t>
                      </a:r>
                      <a:r>
                        <a:rPr sz="1200" b="1" spc="-45" dirty="0">
                          <a:latin typeface="Arial"/>
                          <a:cs typeface="Arial"/>
                        </a:rPr>
                        <a:t> </a:t>
                      </a:r>
                      <a:r>
                        <a:rPr sz="1200" b="1" dirty="0">
                          <a:latin typeface="Arial"/>
                          <a:cs typeface="Arial"/>
                        </a:rPr>
                        <a:t>and</a:t>
                      </a:r>
                      <a:r>
                        <a:rPr sz="1200" b="1" spc="-30" dirty="0">
                          <a:latin typeface="Arial"/>
                          <a:cs typeface="Arial"/>
                        </a:rPr>
                        <a:t> </a:t>
                      </a:r>
                      <a:r>
                        <a:rPr sz="1200" b="1" spc="-20" dirty="0">
                          <a:latin typeface="Arial"/>
                          <a:cs typeface="Arial"/>
                        </a:rPr>
                        <a:t>CHIP</a:t>
                      </a:r>
                      <a:endParaRPr sz="1200">
                        <a:latin typeface="Arial"/>
                        <a:cs typeface="Arial"/>
                      </a:endParaRPr>
                    </a:p>
                  </a:txBody>
                  <a:tcPr marL="0" marR="0" marT="628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1443355">
                <a:tc>
                  <a:txBody>
                    <a:bodyPr/>
                    <a:lstStyle/>
                    <a:p>
                      <a:pPr marL="74295" marR="2190115">
                        <a:lnSpc>
                          <a:spcPts val="990"/>
                        </a:lnSpc>
                        <a:spcBef>
                          <a:spcPts val="705"/>
                        </a:spcBef>
                      </a:pPr>
                      <a:r>
                        <a:rPr sz="1000" spc="-10" dirty="0">
                          <a:latin typeface="Arial"/>
                          <a:cs typeface="Arial"/>
                        </a:rPr>
                        <a:t>Website:</a:t>
                      </a:r>
                      <a:r>
                        <a:rPr sz="1000" spc="-35" dirty="0">
                          <a:latin typeface="Arial"/>
                          <a:cs typeface="Arial"/>
                        </a:rPr>
                        <a:t> </a:t>
                      </a:r>
                      <a:r>
                        <a:rPr sz="1000" u="sng" spc="-25" dirty="0">
                          <a:solidFill>
                            <a:srgbClr val="0000FF"/>
                          </a:solidFill>
                          <a:uFill>
                            <a:solidFill>
                              <a:srgbClr val="0000FF"/>
                            </a:solidFill>
                          </a:uFill>
                          <a:latin typeface="Arial"/>
                          <a:cs typeface="Arial"/>
                          <a:hlinkClick r:id="rId13"/>
                        </a:rPr>
                        <a:t>http://www.insureoklahoma.org</a:t>
                      </a:r>
                      <a:r>
                        <a:rPr sz="1000" u="none" spc="-25" dirty="0">
                          <a:solidFill>
                            <a:srgbClr val="0000FF"/>
                          </a:solidFill>
                          <a:latin typeface="Arial"/>
                          <a:cs typeface="Arial"/>
                        </a:rPr>
                        <a:t> </a:t>
                      </a:r>
                      <a:r>
                        <a:rPr sz="1000" u="none" dirty="0">
                          <a:latin typeface="Arial"/>
                          <a:cs typeface="Arial"/>
                        </a:rPr>
                        <a:t>Phone:</a:t>
                      </a:r>
                      <a:r>
                        <a:rPr sz="1000" u="none" spc="80" dirty="0">
                          <a:latin typeface="Arial"/>
                          <a:cs typeface="Arial"/>
                        </a:rPr>
                        <a:t> </a:t>
                      </a:r>
                      <a:r>
                        <a:rPr sz="1000" u="none" spc="-35" dirty="0">
                          <a:latin typeface="Arial"/>
                          <a:cs typeface="Arial"/>
                        </a:rPr>
                        <a:t>1-</a:t>
                      </a:r>
                      <a:r>
                        <a:rPr sz="1000" u="none" spc="-30" dirty="0">
                          <a:latin typeface="Arial"/>
                          <a:cs typeface="Arial"/>
                        </a:rPr>
                        <a:t>888-365-</a:t>
                      </a:r>
                      <a:r>
                        <a:rPr sz="1000" u="none" spc="-20" dirty="0">
                          <a:latin typeface="Arial"/>
                          <a:cs typeface="Arial"/>
                        </a:rPr>
                        <a:t>3742</a:t>
                      </a:r>
                      <a:endParaRPr sz="1000">
                        <a:latin typeface="Arial"/>
                        <a:cs typeface="Arial"/>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tcPr>
                </a:tc>
                <a:tc>
                  <a:txBody>
                    <a:bodyPr/>
                    <a:lstStyle/>
                    <a:p>
                      <a:pPr marL="74930" marR="1352550">
                        <a:lnSpc>
                          <a:spcPts val="990"/>
                        </a:lnSpc>
                        <a:spcBef>
                          <a:spcPts val="705"/>
                        </a:spcBef>
                      </a:pPr>
                      <a:r>
                        <a:rPr sz="1000" spc="-10" dirty="0">
                          <a:latin typeface="Arial"/>
                          <a:cs typeface="Arial"/>
                        </a:rPr>
                        <a:t>Website:</a:t>
                      </a:r>
                      <a:r>
                        <a:rPr sz="1000" spc="-35" dirty="0">
                          <a:latin typeface="Arial"/>
                          <a:cs typeface="Arial"/>
                        </a:rPr>
                        <a:t> </a:t>
                      </a:r>
                      <a:r>
                        <a:rPr sz="1000" u="sng" spc="-25" dirty="0">
                          <a:solidFill>
                            <a:srgbClr val="0000FF"/>
                          </a:solidFill>
                          <a:uFill>
                            <a:solidFill>
                              <a:srgbClr val="0000FF"/>
                            </a:solidFill>
                          </a:uFill>
                          <a:latin typeface="Arial"/>
                          <a:cs typeface="Arial"/>
                          <a:hlinkClick r:id="rId14"/>
                        </a:rPr>
                        <a:t>http://healthcare.oregon.gov/Pages/index.aspx</a:t>
                      </a:r>
                      <a:r>
                        <a:rPr sz="1000" u="none" spc="-25" dirty="0">
                          <a:solidFill>
                            <a:srgbClr val="0000FF"/>
                          </a:solidFill>
                          <a:latin typeface="Arial"/>
                          <a:cs typeface="Arial"/>
                        </a:rPr>
                        <a:t> </a:t>
                      </a:r>
                      <a:r>
                        <a:rPr sz="1000" u="none" spc="-10" dirty="0">
                          <a:latin typeface="Arial"/>
                          <a:cs typeface="Arial"/>
                        </a:rPr>
                        <a:t>Phone:</a:t>
                      </a:r>
                      <a:r>
                        <a:rPr sz="1000" u="none" spc="20" dirty="0">
                          <a:latin typeface="Arial"/>
                          <a:cs typeface="Arial"/>
                        </a:rPr>
                        <a:t> </a:t>
                      </a:r>
                      <a:r>
                        <a:rPr sz="1000" u="none" spc="-20" dirty="0">
                          <a:latin typeface="Arial"/>
                          <a:cs typeface="Arial"/>
                        </a:rPr>
                        <a:t>1-800-699-9075</a:t>
                      </a:r>
                      <a:endParaRPr sz="1000">
                        <a:latin typeface="Arial"/>
                        <a:cs typeface="Arial"/>
                      </a:endParaRPr>
                    </a:p>
                  </a:txBody>
                  <a:tcPr marL="0" marR="0" marT="89535" marB="0">
                    <a:lnL w="1270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bl>
          </a:graphicData>
        </a:graphic>
      </p:graphicFrame>
      <p:sp>
        <p:nvSpPr>
          <p:cNvPr id="3" name="Google Shape;89;p17">
            <a:extLst>
              <a:ext uri="{FF2B5EF4-FFF2-40B4-BE49-F238E27FC236}">
                <a16:creationId xmlns:a16="http://schemas.microsoft.com/office/drawing/2014/main" id="{90CE8D98-B107-1C76-4B4B-5870CE8286A5}"/>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25</a:t>
            </a:fld>
            <a:endParaRPr lang="en-US">
              <a:latin typeface="Merriweather Sans Light" pitchFamily="2" charset="77"/>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556259" y="228599"/>
          <a:ext cx="8924290" cy="6000115"/>
        </p:xfrm>
        <a:graphic>
          <a:graphicData uri="http://schemas.openxmlformats.org/drawingml/2006/table">
            <a:tbl>
              <a:tblPr firstRow="1" bandRow="1">
                <a:tableStyleId>{2D5ABB26-0587-4C30-8999-92F81FD0307C}</a:tableStyleId>
              </a:tblPr>
              <a:tblGrid>
                <a:gridCol w="4462780">
                  <a:extLst>
                    <a:ext uri="{9D8B030D-6E8A-4147-A177-3AD203B41FA5}">
                      <a16:colId xmlns:a16="http://schemas.microsoft.com/office/drawing/2014/main" val="20000"/>
                    </a:ext>
                  </a:extLst>
                </a:gridCol>
                <a:gridCol w="4461510">
                  <a:extLst>
                    <a:ext uri="{9D8B030D-6E8A-4147-A177-3AD203B41FA5}">
                      <a16:colId xmlns:a16="http://schemas.microsoft.com/office/drawing/2014/main" val="20001"/>
                    </a:ext>
                  </a:extLst>
                </a:gridCol>
              </a:tblGrid>
              <a:tr h="334010">
                <a:tc>
                  <a:txBody>
                    <a:bodyPr/>
                    <a:lstStyle/>
                    <a:p>
                      <a:pPr marL="15875" algn="ctr">
                        <a:lnSpc>
                          <a:spcPct val="100000"/>
                        </a:lnSpc>
                        <a:spcBef>
                          <a:spcPts val="459"/>
                        </a:spcBef>
                      </a:pPr>
                      <a:r>
                        <a:rPr sz="1200" b="1" dirty="0">
                          <a:latin typeface="Arial"/>
                          <a:cs typeface="Arial"/>
                        </a:rPr>
                        <a:t>PENNSYLVANIA</a:t>
                      </a:r>
                      <a:r>
                        <a:rPr sz="1200" b="1" spc="-35" dirty="0">
                          <a:latin typeface="Arial"/>
                          <a:cs typeface="Arial"/>
                        </a:rPr>
                        <a:t> </a:t>
                      </a:r>
                      <a:r>
                        <a:rPr sz="1200" b="1" dirty="0">
                          <a:latin typeface="Arial"/>
                          <a:cs typeface="Arial"/>
                        </a:rPr>
                        <a:t>–</a:t>
                      </a:r>
                      <a:r>
                        <a:rPr sz="1200" b="1" spc="-45" dirty="0">
                          <a:latin typeface="Arial"/>
                          <a:cs typeface="Arial"/>
                        </a:rPr>
                        <a:t> </a:t>
                      </a:r>
                      <a:r>
                        <a:rPr sz="1200" b="1" spc="-10" dirty="0">
                          <a:latin typeface="Arial"/>
                          <a:cs typeface="Arial"/>
                        </a:rPr>
                        <a:t>Medicaid</a:t>
                      </a:r>
                      <a:r>
                        <a:rPr sz="1200" b="1" spc="-50" dirty="0">
                          <a:latin typeface="Arial"/>
                          <a:cs typeface="Arial"/>
                        </a:rPr>
                        <a:t> </a:t>
                      </a:r>
                      <a:r>
                        <a:rPr sz="1200" b="1" dirty="0">
                          <a:latin typeface="Arial"/>
                          <a:cs typeface="Arial"/>
                        </a:rPr>
                        <a:t>and</a:t>
                      </a:r>
                      <a:r>
                        <a:rPr sz="1200" b="1" spc="-50" dirty="0">
                          <a:latin typeface="Arial"/>
                          <a:cs typeface="Arial"/>
                        </a:rPr>
                        <a:t> </a:t>
                      </a:r>
                      <a:r>
                        <a:rPr sz="1200" b="1" spc="-20" dirty="0">
                          <a:latin typeface="Arial"/>
                          <a:cs typeface="Arial"/>
                        </a:rPr>
                        <a:t>CHIP</a:t>
                      </a:r>
                      <a:endParaRPr sz="1200">
                        <a:latin typeface="Arial"/>
                        <a:cs typeface="Arial"/>
                      </a:endParaRPr>
                    </a:p>
                  </a:txBody>
                  <a:tcPr marL="0" marR="0" marT="58419" marB="0">
                    <a:lnL w="12700">
                      <a:solidFill>
                        <a:srgbClr val="000000"/>
                      </a:solidFill>
                      <a:prstDash val="solid"/>
                    </a:lnL>
                    <a:lnR w="12700">
                      <a:solidFill>
                        <a:srgbClr val="000000"/>
                      </a:solidFill>
                      <a:prstDash val="solid"/>
                    </a:lnR>
                    <a:lnT w="6350">
                      <a:solidFill>
                        <a:srgbClr val="000000"/>
                      </a:solidFill>
                      <a:prstDash val="solid"/>
                    </a:lnT>
                    <a:lnB w="12700">
                      <a:solidFill>
                        <a:srgbClr val="000000"/>
                      </a:solidFill>
                      <a:prstDash val="solid"/>
                    </a:lnB>
                  </a:tcPr>
                </a:tc>
                <a:tc>
                  <a:txBody>
                    <a:bodyPr/>
                    <a:lstStyle/>
                    <a:p>
                      <a:pPr marL="21590" algn="ctr">
                        <a:lnSpc>
                          <a:spcPct val="100000"/>
                        </a:lnSpc>
                        <a:spcBef>
                          <a:spcPts val="459"/>
                        </a:spcBef>
                      </a:pPr>
                      <a:r>
                        <a:rPr sz="1200" b="1" dirty="0">
                          <a:latin typeface="Arial"/>
                          <a:cs typeface="Arial"/>
                        </a:rPr>
                        <a:t>RHODE</a:t>
                      </a:r>
                      <a:r>
                        <a:rPr sz="1200" b="1" spc="-75" dirty="0">
                          <a:latin typeface="Arial"/>
                          <a:cs typeface="Arial"/>
                        </a:rPr>
                        <a:t> </a:t>
                      </a:r>
                      <a:r>
                        <a:rPr sz="1200" b="1" dirty="0">
                          <a:latin typeface="Arial"/>
                          <a:cs typeface="Arial"/>
                        </a:rPr>
                        <a:t>ISLAND</a:t>
                      </a:r>
                      <a:r>
                        <a:rPr sz="1200" b="1" spc="-40" dirty="0">
                          <a:latin typeface="Arial"/>
                          <a:cs typeface="Arial"/>
                        </a:rPr>
                        <a:t> </a:t>
                      </a:r>
                      <a:r>
                        <a:rPr sz="1200" b="1" dirty="0">
                          <a:latin typeface="Arial"/>
                          <a:cs typeface="Arial"/>
                        </a:rPr>
                        <a:t>–</a:t>
                      </a:r>
                      <a:r>
                        <a:rPr sz="1200" b="1" spc="-60" dirty="0">
                          <a:latin typeface="Arial"/>
                          <a:cs typeface="Arial"/>
                        </a:rPr>
                        <a:t> </a:t>
                      </a:r>
                      <a:r>
                        <a:rPr sz="1200" b="1" dirty="0">
                          <a:latin typeface="Arial"/>
                          <a:cs typeface="Arial"/>
                        </a:rPr>
                        <a:t>Medicaid</a:t>
                      </a:r>
                      <a:r>
                        <a:rPr sz="1200" b="1" spc="-55" dirty="0">
                          <a:latin typeface="Arial"/>
                          <a:cs typeface="Arial"/>
                        </a:rPr>
                        <a:t> </a:t>
                      </a:r>
                      <a:r>
                        <a:rPr sz="1200" b="1" dirty="0">
                          <a:latin typeface="Arial"/>
                          <a:cs typeface="Arial"/>
                        </a:rPr>
                        <a:t>and</a:t>
                      </a:r>
                      <a:r>
                        <a:rPr sz="1200" b="1" spc="-50" dirty="0">
                          <a:latin typeface="Arial"/>
                          <a:cs typeface="Arial"/>
                        </a:rPr>
                        <a:t> </a:t>
                      </a:r>
                      <a:r>
                        <a:rPr sz="1200" b="1" spc="-20" dirty="0">
                          <a:latin typeface="Arial"/>
                          <a:cs typeface="Arial"/>
                        </a:rPr>
                        <a:t>CHIP</a:t>
                      </a:r>
                      <a:endParaRPr sz="1200">
                        <a:latin typeface="Arial"/>
                        <a:cs typeface="Arial"/>
                      </a:endParaRPr>
                    </a:p>
                  </a:txBody>
                  <a:tcPr marL="0" marR="0" marT="58419" marB="0">
                    <a:lnL w="12700">
                      <a:solidFill>
                        <a:srgbClr val="000000"/>
                      </a:solidFill>
                      <a:prstDash val="solid"/>
                    </a:lnL>
                    <a:lnR w="1270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189355">
                <a:tc>
                  <a:txBody>
                    <a:bodyPr/>
                    <a:lstStyle/>
                    <a:p>
                      <a:pPr marL="74295" marR="380365">
                        <a:lnSpc>
                          <a:spcPts val="1150"/>
                        </a:lnSpc>
                        <a:spcBef>
                          <a:spcPts val="605"/>
                        </a:spcBef>
                        <a:tabLst>
                          <a:tab pos="706755" algn="l"/>
                          <a:tab pos="3178810" algn="l"/>
                          <a:tab pos="3522345" algn="l"/>
                        </a:tabLst>
                      </a:pPr>
                      <a:r>
                        <a:rPr sz="1000" spc="-10" dirty="0">
                          <a:latin typeface="Arial"/>
                          <a:cs typeface="Arial"/>
                        </a:rPr>
                        <a:t>Website:</a:t>
                      </a:r>
                      <a:r>
                        <a:rPr sz="1000" dirty="0">
                          <a:latin typeface="Arial"/>
                          <a:cs typeface="Arial"/>
                        </a:rPr>
                        <a:t>	</a:t>
                      </a:r>
                      <a:r>
                        <a:rPr sz="1000" u="sng" spc="-10" dirty="0">
                          <a:solidFill>
                            <a:srgbClr val="0000FF"/>
                          </a:solidFill>
                          <a:uFill>
                            <a:solidFill>
                              <a:srgbClr val="0000FF"/>
                            </a:solidFill>
                          </a:uFill>
                          <a:latin typeface="Arial"/>
                          <a:cs typeface="Arial"/>
                          <a:hlinkClick r:id="rId2"/>
                        </a:rPr>
                        <a:t>https://www.pa.gov/en/services/dhs/apply-</a:t>
                      </a:r>
                      <a:r>
                        <a:rPr sz="1000" u="none" dirty="0">
                          <a:solidFill>
                            <a:srgbClr val="0000FF"/>
                          </a:solidFill>
                          <a:latin typeface="Arial"/>
                          <a:cs typeface="Arial"/>
                        </a:rPr>
                        <a:t>	</a:t>
                      </a:r>
                      <a:r>
                        <a:rPr sz="1000" u="sng" spc="-20" dirty="0">
                          <a:solidFill>
                            <a:srgbClr val="0000FF"/>
                          </a:solidFill>
                          <a:uFill>
                            <a:solidFill>
                              <a:srgbClr val="0000FF"/>
                            </a:solidFill>
                          </a:uFill>
                          <a:latin typeface="Arial"/>
                          <a:cs typeface="Arial"/>
                          <a:hlinkClick r:id="rId2"/>
                        </a:rPr>
                        <a:t>for</a:t>
                      </a:r>
                      <a:r>
                        <a:rPr sz="1000" u="sng" spc="-20" dirty="0">
                          <a:solidFill>
                            <a:srgbClr val="0000FF"/>
                          </a:solidFill>
                          <a:uFill>
                            <a:solidFill>
                              <a:srgbClr val="0000FF"/>
                            </a:solidFill>
                          </a:uFill>
                          <a:latin typeface="Arial"/>
                          <a:cs typeface="Arial"/>
                        </a:rPr>
                        <a:t>-</a:t>
                      </a:r>
                      <a:r>
                        <a:rPr sz="1000" u="sng" dirty="0">
                          <a:solidFill>
                            <a:srgbClr val="0000FF"/>
                          </a:solidFill>
                          <a:uFill>
                            <a:solidFill>
                              <a:srgbClr val="0000FF"/>
                            </a:solidFill>
                          </a:uFill>
                          <a:latin typeface="Arial"/>
                          <a:cs typeface="Arial"/>
                        </a:rPr>
                        <a:t>	</a:t>
                      </a:r>
                      <a:r>
                        <a:rPr sz="1000" u="sng" spc="-10" dirty="0">
                          <a:solidFill>
                            <a:srgbClr val="0000FF"/>
                          </a:solidFill>
                          <a:uFill>
                            <a:solidFill>
                              <a:srgbClr val="0000FF"/>
                            </a:solidFill>
                          </a:uFill>
                          <a:latin typeface="Arial"/>
                          <a:cs typeface="Arial"/>
                          <a:hlinkClick r:id="rId2"/>
                        </a:rPr>
                        <a:t>medicaid-</a:t>
                      </a:r>
                      <a:r>
                        <a:rPr sz="1000" u="none" spc="-10" dirty="0">
                          <a:solidFill>
                            <a:srgbClr val="0000FF"/>
                          </a:solidFill>
                          <a:latin typeface="Arial"/>
                          <a:cs typeface="Arial"/>
                        </a:rPr>
                        <a:t> </a:t>
                      </a:r>
                      <a:r>
                        <a:rPr sz="1000" u="sng" spc="-10" dirty="0">
                          <a:solidFill>
                            <a:srgbClr val="0000FF"/>
                          </a:solidFill>
                          <a:uFill>
                            <a:solidFill>
                              <a:srgbClr val="0000FF"/>
                            </a:solidFill>
                          </a:uFill>
                          <a:latin typeface="Arial"/>
                          <a:cs typeface="Arial"/>
                          <a:hlinkClick r:id="rId2"/>
                        </a:rPr>
                        <a:t>health-insurance-premium-</a:t>
                      </a:r>
                      <a:r>
                        <a:rPr sz="1000" u="sng" dirty="0">
                          <a:solidFill>
                            <a:srgbClr val="0000FF"/>
                          </a:solidFill>
                          <a:uFill>
                            <a:solidFill>
                              <a:srgbClr val="0000FF"/>
                            </a:solidFill>
                          </a:uFill>
                          <a:latin typeface="Arial"/>
                          <a:cs typeface="Arial"/>
                          <a:hlinkClick r:id="rId2"/>
                        </a:rPr>
                        <a:t>payment-</a:t>
                      </a:r>
                      <a:r>
                        <a:rPr sz="1000" u="sng" spc="40"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2"/>
                        </a:rPr>
                        <a:t>program-</a:t>
                      </a:r>
                      <a:r>
                        <a:rPr sz="1000" u="sng" spc="40" dirty="0">
                          <a:solidFill>
                            <a:srgbClr val="0000FF"/>
                          </a:solidFill>
                          <a:uFill>
                            <a:solidFill>
                              <a:srgbClr val="0000FF"/>
                            </a:solidFill>
                          </a:uFill>
                          <a:latin typeface="Arial"/>
                          <a:cs typeface="Arial"/>
                        </a:rPr>
                        <a:t> </a:t>
                      </a:r>
                      <a:r>
                        <a:rPr sz="1000" u="sng" spc="-10" dirty="0">
                          <a:solidFill>
                            <a:srgbClr val="0000FF"/>
                          </a:solidFill>
                          <a:uFill>
                            <a:solidFill>
                              <a:srgbClr val="0000FF"/>
                            </a:solidFill>
                          </a:uFill>
                          <a:latin typeface="Arial"/>
                          <a:cs typeface="Arial"/>
                          <a:hlinkClick r:id="rId2"/>
                        </a:rPr>
                        <a:t>hipp.html</a:t>
                      </a:r>
                      <a:endParaRPr sz="1000">
                        <a:latin typeface="Arial"/>
                        <a:cs typeface="Arial"/>
                      </a:endParaRPr>
                    </a:p>
                    <a:p>
                      <a:pPr marL="74295">
                        <a:lnSpc>
                          <a:spcPts val="1070"/>
                        </a:lnSpc>
                      </a:pPr>
                      <a:r>
                        <a:rPr sz="1000" dirty="0">
                          <a:latin typeface="Arial"/>
                          <a:cs typeface="Arial"/>
                        </a:rPr>
                        <a:t>Phone:</a:t>
                      </a:r>
                      <a:r>
                        <a:rPr sz="1000" spc="80" dirty="0">
                          <a:latin typeface="Arial"/>
                          <a:cs typeface="Arial"/>
                        </a:rPr>
                        <a:t> </a:t>
                      </a:r>
                      <a:r>
                        <a:rPr sz="1000" spc="-35" dirty="0">
                          <a:latin typeface="Arial"/>
                          <a:cs typeface="Arial"/>
                        </a:rPr>
                        <a:t>1-</a:t>
                      </a:r>
                      <a:r>
                        <a:rPr sz="1000" spc="-30" dirty="0">
                          <a:latin typeface="Arial"/>
                          <a:cs typeface="Arial"/>
                        </a:rPr>
                        <a:t>800-692-</a:t>
                      </a:r>
                      <a:r>
                        <a:rPr sz="1000" spc="-20" dirty="0">
                          <a:latin typeface="Arial"/>
                          <a:cs typeface="Arial"/>
                        </a:rPr>
                        <a:t>7462</a:t>
                      </a:r>
                      <a:endParaRPr sz="1000">
                        <a:latin typeface="Arial"/>
                        <a:cs typeface="Arial"/>
                      </a:endParaRPr>
                    </a:p>
                    <a:p>
                      <a:pPr marL="74295" marR="552450">
                        <a:lnSpc>
                          <a:spcPts val="1110"/>
                        </a:lnSpc>
                        <a:spcBef>
                          <a:spcPts val="219"/>
                        </a:spcBef>
                      </a:pPr>
                      <a:r>
                        <a:rPr sz="1000" spc="-10" dirty="0">
                          <a:latin typeface="Arial"/>
                          <a:cs typeface="Arial"/>
                        </a:rPr>
                        <a:t>CHIP</a:t>
                      </a:r>
                      <a:r>
                        <a:rPr sz="1000" spc="-60" dirty="0">
                          <a:latin typeface="Arial"/>
                          <a:cs typeface="Arial"/>
                        </a:rPr>
                        <a:t> </a:t>
                      </a:r>
                      <a:r>
                        <a:rPr sz="1000" spc="-10" dirty="0">
                          <a:latin typeface="Arial"/>
                          <a:cs typeface="Arial"/>
                        </a:rPr>
                        <a:t>Website:</a:t>
                      </a:r>
                      <a:r>
                        <a:rPr sz="1000" spc="-55" dirty="0">
                          <a:latin typeface="Arial"/>
                          <a:cs typeface="Arial"/>
                        </a:rPr>
                        <a:t> </a:t>
                      </a:r>
                      <a:r>
                        <a:rPr sz="1000" u="sng" spc="-10" dirty="0">
                          <a:solidFill>
                            <a:srgbClr val="0000FF"/>
                          </a:solidFill>
                          <a:uFill>
                            <a:solidFill>
                              <a:srgbClr val="0000FF"/>
                            </a:solidFill>
                          </a:uFill>
                          <a:latin typeface="Arial"/>
                          <a:cs typeface="Arial"/>
                          <a:hlinkClick r:id="rId3"/>
                        </a:rPr>
                        <a:t>Children'</a:t>
                      </a:r>
                      <a:r>
                        <a:rPr sz="1000" u="sng" spc="-10" dirty="0">
                          <a:solidFill>
                            <a:srgbClr val="0000FF"/>
                          </a:solidFill>
                          <a:uFill>
                            <a:solidFill>
                              <a:srgbClr val="0000FF"/>
                            </a:solidFill>
                          </a:uFill>
                          <a:latin typeface="Arial"/>
                          <a:cs typeface="Arial"/>
                        </a:rPr>
                        <a:t>s</a:t>
                      </a:r>
                      <a:r>
                        <a:rPr sz="1000" u="sng" spc="-45" dirty="0">
                          <a:solidFill>
                            <a:srgbClr val="0000FF"/>
                          </a:solidFill>
                          <a:uFill>
                            <a:solidFill>
                              <a:srgbClr val="0000FF"/>
                            </a:solidFill>
                          </a:uFill>
                          <a:latin typeface="Arial"/>
                          <a:cs typeface="Arial"/>
                        </a:rPr>
                        <a:t> </a:t>
                      </a:r>
                      <a:r>
                        <a:rPr sz="1000" u="sng" spc="-10" dirty="0">
                          <a:solidFill>
                            <a:srgbClr val="0000FF"/>
                          </a:solidFill>
                          <a:uFill>
                            <a:solidFill>
                              <a:srgbClr val="0000FF"/>
                            </a:solidFill>
                          </a:uFill>
                          <a:latin typeface="Arial"/>
                          <a:cs typeface="Arial"/>
                          <a:hlinkClick r:id="rId3"/>
                        </a:rPr>
                        <a:t>Healt</a:t>
                      </a:r>
                      <a:r>
                        <a:rPr sz="1000" u="sng" spc="-10" dirty="0">
                          <a:solidFill>
                            <a:srgbClr val="0000FF"/>
                          </a:solidFill>
                          <a:uFill>
                            <a:solidFill>
                              <a:srgbClr val="0000FF"/>
                            </a:solidFill>
                          </a:uFill>
                          <a:latin typeface="Arial"/>
                          <a:cs typeface="Arial"/>
                        </a:rPr>
                        <a:t>h</a:t>
                      </a:r>
                      <a:r>
                        <a:rPr sz="1000" u="sng" spc="-50"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3"/>
                        </a:rPr>
                        <a:t>Insuranc</a:t>
                      </a:r>
                      <a:r>
                        <a:rPr sz="1000" u="sng" dirty="0">
                          <a:solidFill>
                            <a:srgbClr val="0000FF"/>
                          </a:solidFill>
                          <a:uFill>
                            <a:solidFill>
                              <a:srgbClr val="0000FF"/>
                            </a:solidFill>
                          </a:uFill>
                          <a:latin typeface="Arial"/>
                          <a:cs typeface="Arial"/>
                        </a:rPr>
                        <a:t>e</a:t>
                      </a:r>
                      <a:r>
                        <a:rPr sz="1000" u="sng" spc="-50"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3"/>
                        </a:rPr>
                        <a:t>Program</a:t>
                      </a:r>
                      <a:r>
                        <a:rPr sz="1000" u="sng" spc="30" dirty="0">
                          <a:solidFill>
                            <a:srgbClr val="0000FF"/>
                          </a:solidFill>
                          <a:uFill>
                            <a:solidFill>
                              <a:srgbClr val="0000FF"/>
                            </a:solidFill>
                          </a:uFill>
                          <a:latin typeface="Arial"/>
                          <a:cs typeface="Arial"/>
                        </a:rPr>
                        <a:t> </a:t>
                      </a:r>
                      <a:r>
                        <a:rPr sz="1000" u="sng" dirty="0">
                          <a:uFill>
                            <a:solidFill>
                              <a:srgbClr val="0000FF"/>
                            </a:solidFill>
                          </a:uFill>
                          <a:latin typeface="Arial"/>
                          <a:cs typeface="Arial"/>
                          <a:hlinkClick r:id="rId3"/>
                        </a:rPr>
                        <a:t>(CHIP</a:t>
                      </a:r>
                      <a:r>
                        <a:rPr sz="1000" u="sng" dirty="0">
                          <a:uFill>
                            <a:solidFill>
                              <a:srgbClr val="0000FF"/>
                            </a:solidFill>
                          </a:uFill>
                          <a:latin typeface="Arial"/>
                          <a:cs typeface="Arial"/>
                        </a:rPr>
                        <a:t>)</a:t>
                      </a:r>
                      <a:r>
                        <a:rPr sz="1000" u="sng" spc="35" dirty="0">
                          <a:uFill>
                            <a:solidFill>
                              <a:srgbClr val="0000FF"/>
                            </a:solidFill>
                          </a:uFill>
                          <a:latin typeface="Arial"/>
                          <a:cs typeface="Arial"/>
                        </a:rPr>
                        <a:t> </a:t>
                      </a:r>
                      <a:r>
                        <a:rPr sz="1000" u="sng" spc="-10" dirty="0">
                          <a:uFill>
                            <a:solidFill>
                              <a:srgbClr val="0000FF"/>
                            </a:solidFill>
                          </a:uFill>
                          <a:latin typeface="Arial"/>
                          <a:cs typeface="Arial"/>
                        </a:rPr>
                        <a:t>(pa.gov)</a:t>
                      </a:r>
                      <a:r>
                        <a:rPr sz="1000" u="none" spc="-10" dirty="0">
                          <a:latin typeface="Arial"/>
                          <a:cs typeface="Arial"/>
                        </a:rPr>
                        <a:t> CHIP</a:t>
                      </a:r>
                      <a:r>
                        <a:rPr sz="1000" u="none" spc="-30" dirty="0">
                          <a:latin typeface="Arial"/>
                          <a:cs typeface="Arial"/>
                        </a:rPr>
                        <a:t> </a:t>
                      </a:r>
                      <a:r>
                        <a:rPr sz="1000" u="none" spc="-10" dirty="0">
                          <a:latin typeface="Arial"/>
                          <a:cs typeface="Arial"/>
                        </a:rPr>
                        <a:t>Phone:</a:t>
                      </a:r>
                      <a:r>
                        <a:rPr sz="1000" u="none" spc="-25" dirty="0">
                          <a:latin typeface="Arial"/>
                          <a:cs typeface="Arial"/>
                        </a:rPr>
                        <a:t> </a:t>
                      </a:r>
                      <a:r>
                        <a:rPr sz="1000" u="none" spc="-20" dirty="0">
                          <a:latin typeface="Arial"/>
                          <a:cs typeface="Arial"/>
                        </a:rPr>
                        <a:t>1-800-986-</a:t>
                      </a:r>
                      <a:r>
                        <a:rPr sz="1000" u="none" dirty="0">
                          <a:latin typeface="Arial"/>
                          <a:cs typeface="Arial"/>
                        </a:rPr>
                        <a:t>KIDS</a:t>
                      </a:r>
                      <a:r>
                        <a:rPr sz="1000" u="none" spc="-5" dirty="0">
                          <a:latin typeface="Arial"/>
                          <a:cs typeface="Arial"/>
                        </a:rPr>
                        <a:t> </a:t>
                      </a:r>
                      <a:r>
                        <a:rPr sz="1000" u="none" spc="-10" dirty="0">
                          <a:latin typeface="Arial"/>
                          <a:cs typeface="Arial"/>
                        </a:rPr>
                        <a:t>(5437)</a:t>
                      </a:r>
                      <a:endParaRPr sz="1000">
                        <a:latin typeface="Arial"/>
                        <a:cs typeface="Arial"/>
                      </a:endParaRPr>
                    </a:p>
                  </a:txBody>
                  <a:tcPr marL="0" marR="0" marT="768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marR="1717675">
                        <a:lnSpc>
                          <a:spcPts val="1190"/>
                        </a:lnSpc>
                        <a:spcBef>
                          <a:spcPts val="650"/>
                        </a:spcBef>
                      </a:pPr>
                      <a:r>
                        <a:rPr sz="1000" spc="-10" dirty="0">
                          <a:latin typeface="Arial"/>
                          <a:cs typeface="Arial"/>
                        </a:rPr>
                        <a:t>Website:</a:t>
                      </a:r>
                      <a:r>
                        <a:rPr sz="1000" spc="-25" dirty="0">
                          <a:latin typeface="Arial"/>
                          <a:cs typeface="Arial"/>
                        </a:rPr>
                        <a:t> </a:t>
                      </a:r>
                      <a:r>
                        <a:rPr sz="1000" u="sng" spc="-10" dirty="0">
                          <a:solidFill>
                            <a:srgbClr val="0000FF"/>
                          </a:solidFill>
                          <a:uFill>
                            <a:solidFill>
                              <a:srgbClr val="0000FF"/>
                            </a:solidFill>
                          </a:uFill>
                          <a:latin typeface="Arial"/>
                          <a:cs typeface="Arial"/>
                          <a:hlinkClick r:id="rId4"/>
                        </a:rPr>
                        <a:t>http://www.eohhs.ri.gov/</a:t>
                      </a:r>
                      <a:r>
                        <a:rPr sz="1000" u="none" spc="-25" dirty="0">
                          <a:solidFill>
                            <a:srgbClr val="0000FF"/>
                          </a:solidFill>
                          <a:latin typeface="Arial"/>
                          <a:cs typeface="Arial"/>
                        </a:rPr>
                        <a:t> </a:t>
                      </a:r>
                      <a:r>
                        <a:rPr sz="1000" u="none" spc="-10" dirty="0">
                          <a:latin typeface="Arial"/>
                          <a:cs typeface="Arial"/>
                        </a:rPr>
                        <a:t>Phone:</a:t>
                      </a:r>
                      <a:r>
                        <a:rPr sz="1000" u="none" spc="-75" dirty="0">
                          <a:latin typeface="Arial"/>
                          <a:cs typeface="Arial"/>
                        </a:rPr>
                        <a:t> </a:t>
                      </a:r>
                      <a:r>
                        <a:rPr sz="1000" u="none" spc="-20" dirty="0">
                          <a:latin typeface="Arial"/>
                          <a:cs typeface="Arial"/>
                        </a:rPr>
                        <a:t>1-855- 697-</a:t>
                      </a:r>
                      <a:r>
                        <a:rPr sz="1000" u="none" spc="-10" dirty="0">
                          <a:latin typeface="Arial"/>
                          <a:cs typeface="Arial"/>
                        </a:rPr>
                        <a:t>4347,</a:t>
                      </a:r>
                      <a:r>
                        <a:rPr sz="1000" u="none" spc="-30" dirty="0">
                          <a:latin typeface="Arial"/>
                          <a:cs typeface="Arial"/>
                        </a:rPr>
                        <a:t> </a:t>
                      </a:r>
                      <a:r>
                        <a:rPr sz="1000" u="none" spc="-25" dirty="0">
                          <a:latin typeface="Arial"/>
                          <a:cs typeface="Arial"/>
                        </a:rPr>
                        <a:t>or</a:t>
                      </a:r>
                      <a:endParaRPr sz="1000">
                        <a:latin typeface="Arial"/>
                        <a:cs typeface="Arial"/>
                      </a:endParaRPr>
                    </a:p>
                    <a:p>
                      <a:pPr marL="74930">
                        <a:lnSpc>
                          <a:spcPts val="1065"/>
                        </a:lnSpc>
                      </a:pPr>
                      <a:r>
                        <a:rPr sz="1000" spc="-20" dirty="0">
                          <a:latin typeface="Arial"/>
                          <a:cs typeface="Arial"/>
                        </a:rPr>
                        <a:t>401-462-</a:t>
                      </a:r>
                      <a:r>
                        <a:rPr sz="1000" spc="-10" dirty="0">
                          <a:latin typeface="Arial"/>
                          <a:cs typeface="Arial"/>
                        </a:rPr>
                        <a:t>0311</a:t>
                      </a:r>
                      <a:r>
                        <a:rPr sz="1000" spc="-40" dirty="0">
                          <a:latin typeface="Arial"/>
                          <a:cs typeface="Arial"/>
                        </a:rPr>
                        <a:t> </a:t>
                      </a:r>
                      <a:r>
                        <a:rPr sz="1000" spc="-10" dirty="0">
                          <a:latin typeface="Arial"/>
                          <a:cs typeface="Arial"/>
                        </a:rPr>
                        <a:t>(Direct RIte</a:t>
                      </a:r>
                      <a:r>
                        <a:rPr sz="1000" spc="-20" dirty="0">
                          <a:latin typeface="Arial"/>
                          <a:cs typeface="Arial"/>
                        </a:rPr>
                        <a:t> </a:t>
                      </a:r>
                      <a:r>
                        <a:rPr sz="1000" spc="-10" dirty="0">
                          <a:latin typeface="Arial"/>
                          <a:cs typeface="Arial"/>
                        </a:rPr>
                        <a:t>Share</a:t>
                      </a:r>
                      <a:r>
                        <a:rPr sz="1000" spc="-30" dirty="0">
                          <a:latin typeface="Arial"/>
                          <a:cs typeface="Arial"/>
                        </a:rPr>
                        <a:t> </a:t>
                      </a:r>
                      <a:r>
                        <a:rPr sz="1000" spc="-20" dirty="0">
                          <a:latin typeface="Arial"/>
                          <a:cs typeface="Arial"/>
                        </a:rPr>
                        <a:t>Line)</a:t>
                      </a:r>
                      <a:endParaRPr sz="1000">
                        <a:latin typeface="Arial"/>
                        <a:cs typeface="Arial"/>
                      </a:endParaRPr>
                    </a:p>
                  </a:txBody>
                  <a:tcPr marL="0" marR="0" marT="825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37185">
                <a:tc>
                  <a:txBody>
                    <a:bodyPr/>
                    <a:lstStyle/>
                    <a:p>
                      <a:pPr marL="1149985">
                        <a:lnSpc>
                          <a:spcPct val="100000"/>
                        </a:lnSpc>
                        <a:spcBef>
                          <a:spcPts val="484"/>
                        </a:spcBef>
                      </a:pPr>
                      <a:r>
                        <a:rPr sz="1200" b="1" dirty="0">
                          <a:latin typeface="Arial"/>
                          <a:cs typeface="Arial"/>
                        </a:rPr>
                        <a:t>SOUTH</a:t>
                      </a:r>
                      <a:r>
                        <a:rPr sz="1200" b="1" spc="-65" dirty="0">
                          <a:latin typeface="Arial"/>
                          <a:cs typeface="Arial"/>
                        </a:rPr>
                        <a:t> </a:t>
                      </a:r>
                      <a:r>
                        <a:rPr sz="1200" b="1" dirty="0">
                          <a:latin typeface="Arial"/>
                          <a:cs typeface="Arial"/>
                        </a:rPr>
                        <a:t>CAROLINA</a:t>
                      </a:r>
                      <a:r>
                        <a:rPr sz="1200" b="1" spc="-45" dirty="0">
                          <a:latin typeface="Arial"/>
                          <a:cs typeface="Arial"/>
                        </a:rPr>
                        <a:t> </a:t>
                      </a:r>
                      <a:r>
                        <a:rPr sz="1200" b="1" dirty="0">
                          <a:latin typeface="Arial"/>
                          <a:cs typeface="Arial"/>
                        </a:rPr>
                        <a:t>–</a:t>
                      </a:r>
                      <a:r>
                        <a:rPr sz="1200" b="1" spc="-65" dirty="0">
                          <a:latin typeface="Arial"/>
                          <a:cs typeface="Arial"/>
                        </a:rPr>
                        <a:t> </a:t>
                      </a:r>
                      <a:r>
                        <a:rPr sz="1200" b="1" spc="-10" dirty="0">
                          <a:latin typeface="Arial"/>
                          <a:cs typeface="Arial"/>
                        </a:rPr>
                        <a:t>Medicaid</a:t>
                      </a:r>
                      <a:endParaRPr sz="1200">
                        <a:latin typeface="Arial"/>
                        <a:cs typeface="Arial"/>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40790">
                        <a:lnSpc>
                          <a:spcPct val="100000"/>
                        </a:lnSpc>
                        <a:spcBef>
                          <a:spcPts val="484"/>
                        </a:spcBef>
                      </a:pPr>
                      <a:r>
                        <a:rPr sz="1200" b="1" dirty="0">
                          <a:latin typeface="Arial"/>
                          <a:cs typeface="Arial"/>
                        </a:rPr>
                        <a:t>SOUTH</a:t>
                      </a:r>
                      <a:r>
                        <a:rPr sz="1200" b="1" spc="-65" dirty="0">
                          <a:latin typeface="Arial"/>
                          <a:cs typeface="Arial"/>
                        </a:rPr>
                        <a:t> </a:t>
                      </a:r>
                      <a:r>
                        <a:rPr sz="1200" b="1" dirty="0">
                          <a:latin typeface="Arial"/>
                          <a:cs typeface="Arial"/>
                        </a:rPr>
                        <a:t>DAKOTA</a:t>
                      </a:r>
                      <a:r>
                        <a:rPr sz="1200" b="1" spc="-30" dirty="0">
                          <a:latin typeface="Arial"/>
                          <a:cs typeface="Arial"/>
                        </a:rPr>
                        <a:t> </a:t>
                      </a:r>
                      <a:r>
                        <a:rPr sz="1200" b="1" dirty="0">
                          <a:latin typeface="Arial"/>
                          <a:cs typeface="Arial"/>
                        </a:rPr>
                        <a:t>-</a:t>
                      </a:r>
                      <a:r>
                        <a:rPr sz="1200" b="1" spc="-55" dirty="0">
                          <a:latin typeface="Arial"/>
                          <a:cs typeface="Arial"/>
                        </a:rPr>
                        <a:t> </a:t>
                      </a:r>
                      <a:r>
                        <a:rPr sz="1200" b="1" spc="-10" dirty="0">
                          <a:latin typeface="Arial"/>
                          <a:cs typeface="Arial"/>
                        </a:rPr>
                        <a:t>Medicaid</a:t>
                      </a:r>
                      <a:endParaRPr sz="1200">
                        <a:latin typeface="Arial"/>
                        <a:cs typeface="Arial"/>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36575">
                <a:tc>
                  <a:txBody>
                    <a:bodyPr/>
                    <a:lstStyle/>
                    <a:p>
                      <a:pPr marL="74295" marR="1767205">
                        <a:lnSpc>
                          <a:spcPct val="100000"/>
                        </a:lnSpc>
                        <a:spcBef>
                          <a:spcPts val="455"/>
                        </a:spcBef>
                      </a:pPr>
                      <a:r>
                        <a:rPr sz="1000" spc="-10" dirty="0">
                          <a:latin typeface="Arial"/>
                          <a:cs typeface="Arial"/>
                        </a:rPr>
                        <a:t>Website: </a:t>
                      </a:r>
                      <a:r>
                        <a:rPr sz="1000" u="sng" spc="-25" dirty="0">
                          <a:solidFill>
                            <a:srgbClr val="0000FF"/>
                          </a:solidFill>
                          <a:uFill>
                            <a:solidFill>
                              <a:srgbClr val="0000FF"/>
                            </a:solidFill>
                          </a:uFill>
                          <a:latin typeface="Arial"/>
                          <a:cs typeface="Arial"/>
                          <a:hlinkClick r:id="rId5"/>
                        </a:rPr>
                        <a:t>https://www.scdhhs.gov</a:t>
                      </a:r>
                      <a:r>
                        <a:rPr sz="1000" u="none" spc="-15" dirty="0">
                          <a:solidFill>
                            <a:srgbClr val="0000FF"/>
                          </a:solidFill>
                          <a:latin typeface="Arial"/>
                          <a:cs typeface="Arial"/>
                        </a:rPr>
                        <a:t> </a:t>
                      </a:r>
                      <a:r>
                        <a:rPr sz="1000" u="none" spc="-10" dirty="0">
                          <a:latin typeface="Arial"/>
                          <a:cs typeface="Arial"/>
                        </a:rPr>
                        <a:t>Phone:</a:t>
                      </a:r>
                      <a:r>
                        <a:rPr sz="1000" u="none" spc="45" dirty="0">
                          <a:latin typeface="Arial"/>
                          <a:cs typeface="Arial"/>
                        </a:rPr>
                        <a:t> </a:t>
                      </a:r>
                      <a:r>
                        <a:rPr sz="1000" u="none" spc="-30" dirty="0">
                          <a:latin typeface="Arial"/>
                          <a:cs typeface="Arial"/>
                        </a:rPr>
                        <a:t>1-</a:t>
                      </a:r>
                      <a:r>
                        <a:rPr sz="1000" u="none" spc="-20" dirty="0">
                          <a:latin typeface="Arial"/>
                          <a:cs typeface="Arial"/>
                        </a:rPr>
                        <a:t>888- </a:t>
                      </a:r>
                      <a:r>
                        <a:rPr sz="1000" u="none" spc="-30" dirty="0">
                          <a:latin typeface="Arial"/>
                          <a:cs typeface="Arial"/>
                        </a:rPr>
                        <a:t>549-</a:t>
                      </a:r>
                      <a:r>
                        <a:rPr sz="1000" u="none" spc="-20" dirty="0">
                          <a:latin typeface="Arial"/>
                          <a:cs typeface="Arial"/>
                        </a:rPr>
                        <a:t>0820</a:t>
                      </a:r>
                      <a:endParaRPr sz="1000">
                        <a:latin typeface="Arial"/>
                        <a:cs typeface="Arial"/>
                      </a:endParaRPr>
                    </a:p>
                  </a:txBody>
                  <a:tcPr marL="0" marR="0" marT="577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marR="2123440">
                        <a:lnSpc>
                          <a:spcPct val="100000"/>
                        </a:lnSpc>
                        <a:spcBef>
                          <a:spcPts val="455"/>
                        </a:spcBef>
                      </a:pPr>
                      <a:r>
                        <a:rPr sz="1000" spc="-10" dirty="0">
                          <a:latin typeface="Arial"/>
                          <a:cs typeface="Arial"/>
                        </a:rPr>
                        <a:t>Website:</a:t>
                      </a:r>
                      <a:r>
                        <a:rPr sz="1000" spc="-60" dirty="0">
                          <a:latin typeface="Arial"/>
                          <a:cs typeface="Arial"/>
                        </a:rPr>
                        <a:t> </a:t>
                      </a:r>
                      <a:r>
                        <a:rPr sz="1000" u="sng" dirty="0">
                          <a:solidFill>
                            <a:srgbClr val="0000FF"/>
                          </a:solidFill>
                          <a:uFill>
                            <a:solidFill>
                              <a:srgbClr val="0000FF"/>
                            </a:solidFill>
                          </a:uFill>
                          <a:latin typeface="Arial"/>
                          <a:cs typeface="Arial"/>
                          <a:hlinkClick r:id="rId6"/>
                        </a:rPr>
                        <a:t>http://dss.sd.gov</a:t>
                      </a:r>
                      <a:r>
                        <a:rPr sz="1000" u="none" spc="110" dirty="0">
                          <a:solidFill>
                            <a:srgbClr val="0000FF"/>
                          </a:solidFill>
                          <a:latin typeface="Arial"/>
                          <a:cs typeface="Arial"/>
                        </a:rPr>
                        <a:t> </a:t>
                      </a:r>
                      <a:r>
                        <a:rPr sz="1000" u="none" spc="-20" dirty="0">
                          <a:latin typeface="Arial"/>
                          <a:cs typeface="Arial"/>
                        </a:rPr>
                        <a:t>Phone:</a:t>
                      </a:r>
                      <a:r>
                        <a:rPr sz="1000" u="none" spc="-65" dirty="0">
                          <a:latin typeface="Arial"/>
                          <a:cs typeface="Arial"/>
                        </a:rPr>
                        <a:t> </a:t>
                      </a:r>
                      <a:r>
                        <a:rPr sz="1000" u="none" spc="-30" dirty="0">
                          <a:latin typeface="Arial"/>
                          <a:cs typeface="Arial"/>
                        </a:rPr>
                        <a:t>1-</a:t>
                      </a:r>
                      <a:r>
                        <a:rPr sz="1000" u="none" spc="-20" dirty="0">
                          <a:latin typeface="Arial"/>
                          <a:cs typeface="Arial"/>
                        </a:rPr>
                        <a:t>888- </a:t>
                      </a:r>
                      <a:r>
                        <a:rPr sz="1000" u="none" spc="-30" dirty="0">
                          <a:latin typeface="Arial"/>
                          <a:cs typeface="Arial"/>
                        </a:rPr>
                        <a:t>828-</a:t>
                      </a:r>
                      <a:r>
                        <a:rPr sz="1000" u="none" spc="-20" dirty="0">
                          <a:latin typeface="Arial"/>
                          <a:cs typeface="Arial"/>
                        </a:rPr>
                        <a:t>0059</a:t>
                      </a:r>
                      <a:endParaRPr sz="1000">
                        <a:latin typeface="Arial"/>
                        <a:cs typeface="Arial"/>
                      </a:endParaRPr>
                    </a:p>
                  </a:txBody>
                  <a:tcPr marL="0" marR="0" marT="577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37210">
                <a:tc>
                  <a:txBody>
                    <a:bodyPr/>
                    <a:lstStyle/>
                    <a:p>
                      <a:pPr marL="74295">
                        <a:lnSpc>
                          <a:spcPct val="100000"/>
                        </a:lnSpc>
                        <a:spcBef>
                          <a:spcPts val="395"/>
                        </a:spcBef>
                      </a:pPr>
                      <a:r>
                        <a:rPr sz="1200" b="1" dirty="0">
                          <a:latin typeface="Arial"/>
                          <a:cs typeface="Arial"/>
                        </a:rPr>
                        <a:t>TEXAS –</a:t>
                      </a:r>
                      <a:r>
                        <a:rPr sz="1200" b="1" spc="-30" dirty="0">
                          <a:latin typeface="Arial"/>
                          <a:cs typeface="Arial"/>
                        </a:rPr>
                        <a:t> </a:t>
                      </a:r>
                      <a:r>
                        <a:rPr sz="1200" b="1" spc="-10" dirty="0">
                          <a:latin typeface="Arial"/>
                          <a:cs typeface="Arial"/>
                        </a:rPr>
                        <a:t>Medicaid</a:t>
                      </a:r>
                      <a:endParaRPr sz="1200">
                        <a:latin typeface="Arial"/>
                        <a:cs typeface="Arial"/>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395"/>
                        </a:spcBef>
                      </a:pPr>
                      <a:r>
                        <a:rPr sz="1200" b="1" dirty="0">
                          <a:latin typeface="Arial"/>
                          <a:cs typeface="Arial"/>
                        </a:rPr>
                        <a:t>UTAH –</a:t>
                      </a:r>
                      <a:r>
                        <a:rPr sz="1200" b="1" spc="-50" dirty="0">
                          <a:latin typeface="Arial"/>
                          <a:cs typeface="Arial"/>
                        </a:rPr>
                        <a:t> </a:t>
                      </a:r>
                      <a:r>
                        <a:rPr sz="1200" b="1" spc="-10" dirty="0">
                          <a:latin typeface="Arial"/>
                          <a:cs typeface="Arial"/>
                        </a:rPr>
                        <a:t>Medicaid</a:t>
                      </a:r>
                      <a:r>
                        <a:rPr sz="1200" b="1" spc="-45" dirty="0">
                          <a:latin typeface="Arial"/>
                          <a:cs typeface="Arial"/>
                        </a:rPr>
                        <a:t> </a:t>
                      </a:r>
                      <a:r>
                        <a:rPr sz="1200" b="1" dirty="0">
                          <a:latin typeface="Arial"/>
                          <a:cs typeface="Arial"/>
                        </a:rPr>
                        <a:t>and</a:t>
                      </a:r>
                      <a:r>
                        <a:rPr sz="1200" b="1" spc="-30" dirty="0">
                          <a:latin typeface="Arial"/>
                          <a:cs typeface="Arial"/>
                        </a:rPr>
                        <a:t> </a:t>
                      </a:r>
                      <a:r>
                        <a:rPr sz="1200" b="1" spc="-20" dirty="0">
                          <a:latin typeface="Arial"/>
                          <a:cs typeface="Arial"/>
                        </a:rPr>
                        <a:t>CHIP</a:t>
                      </a:r>
                      <a:endParaRPr sz="1200">
                        <a:latin typeface="Arial"/>
                        <a:cs typeface="Arial"/>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628775">
                <a:tc>
                  <a:txBody>
                    <a:bodyPr/>
                    <a:lstStyle/>
                    <a:p>
                      <a:pPr marL="74295" marR="790575">
                        <a:lnSpc>
                          <a:spcPct val="100000"/>
                        </a:lnSpc>
                        <a:spcBef>
                          <a:spcPts val="595"/>
                        </a:spcBef>
                      </a:pPr>
                      <a:r>
                        <a:rPr sz="1000" dirty="0">
                          <a:latin typeface="Arial"/>
                          <a:cs typeface="Arial"/>
                        </a:rPr>
                        <a:t>Website:</a:t>
                      </a:r>
                      <a:r>
                        <a:rPr sz="1000" spc="40" dirty="0">
                          <a:latin typeface="Arial"/>
                          <a:cs typeface="Arial"/>
                        </a:rPr>
                        <a:t> </a:t>
                      </a:r>
                      <a:r>
                        <a:rPr sz="1000" u="sng" spc="-10" dirty="0">
                          <a:solidFill>
                            <a:srgbClr val="0000FF"/>
                          </a:solidFill>
                          <a:uFill>
                            <a:solidFill>
                              <a:srgbClr val="0000FF"/>
                            </a:solidFill>
                          </a:uFill>
                          <a:latin typeface="Arial"/>
                          <a:cs typeface="Arial"/>
                          <a:hlinkClick r:id="rId7"/>
                        </a:rPr>
                        <a:t>Healt</a:t>
                      </a:r>
                      <a:r>
                        <a:rPr sz="1000" u="sng" spc="-10" dirty="0">
                          <a:solidFill>
                            <a:srgbClr val="0000FF"/>
                          </a:solidFill>
                          <a:uFill>
                            <a:solidFill>
                              <a:srgbClr val="0000FF"/>
                            </a:solidFill>
                          </a:uFill>
                          <a:latin typeface="Arial"/>
                          <a:cs typeface="Arial"/>
                        </a:rPr>
                        <a:t>h</a:t>
                      </a:r>
                      <a:r>
                        <a:rPr sz="1000" u="sng" spc="-65"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7"/>
                        </a:rPr>
                        <a:t>Insuranc</a:t>
                      </a:r>
                      <a:r>
                        <a:rPr sz="1000" u="sng" dirty="0">
                          <a:solidFill>
                            <a:srgbClr val="0000FF"/>
                          </a:solidFill>
                          <a:uFill>
                            <a:solidFill>
                              <a:srgbClr val="0000FF"/>
                            </a:solidFill>
                          </a:uFill>
                          <a:latin typeface="Arial"/>
                          <a:cs typeface="Arial"/>
                        </a:rPr>
                        <a:t>e</a:t>
                      </a:r>
                      <a:r>
                        <a:rPr sz="1000" u="sng" spc="-70" dirty="0">
                          <a:solidFill>
                            <a:srgbClr val="0000FF"/>
                          </a:solidFill>
                          <a:uFill>
                            <a:solidFill>
                              <a:srgbClr val="0000FF"/>
                            </a:solidFill>
                          </a:uFill>
                          <a:latin typeface="Arial"/>
                          <a:cs typeface="Arial"/>
                        </a:rPr>
                        <a:t> </a:t>
                      </a:r>
                      <a:r>
                        <a:rPr sz="1000" u="sng" spc="-10" dirty="0">
                          <a:solidFill>
                            <a:srgbClr val="0000FF"/>
                          </a:solidFill>
                          <a:uFill>
                            <a:solidFill>
                              <a:srgbClr val="0000FF"/>
                            </a:solidFill>
                          </a:uFill>
                          <a:latin typeface="Arial"/>
                          <a:cs typeface="Arial"/>
                          <a:hlinkClick r:id="rId7"/>
                        </a:rPr>
                        <a:t>Premiu</a:t>
                      </a:r>
                      <a:r>
                        <a:rPr sz="1000" u="sng" spc="-10" dirty="0">
                          <a:solidFill>
                            <a:srgbClr val="0000FF"/>
                          </a:solidFill>
                          <a:uFill>
                            <a:solidFill>
                              <a:srgbClr val="0000FF"/>
                            </a:solidFill>
                          </a:uFill>
                          <a:latin typeface="Arial"/>
                          <a:cs typeface="Arial"/>
                        </a:rPr>
                        <a:t>m</a:t>
                      </a:r>
                      <a:r>
                        <a:rPr sz="1000" u="sng" spc="-65"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7"/>
                        </a:rPr>
                        <a:t>Payment</a:t>
                      </a:r>
                      <a:r>
                        <a:rPr sz="1000" u="sng" dirty="0">
                          <a:solidFill>
                            <a:srgbClr val="0000FF"/>
                          </a:solidFill>
                          <a:uFill>
                            <a:solidFill>
                              <a:srgbClr val="0000FF"/>
                            </a:solidFill>
                          </a:uFill>
                          <a:latin typeface="Arial"/>
                          <a:cs typeface="Arial"/>
                        </a:rPr>
                        <a:t> </a:t>
                      </a:r>
                      <a:r>
                        <a:rPr sz="1000" u="sng" dirty="0">
                          <a:uFill>
                            <a:solidFill>
                              <a:srgbClr val="0000FF"/>
                            </a:solidFill>
                          </a:uFill>
                          <a:latin typeface="Arial"/>
                          <a:cs typeface="Arial"/>
                          <a:hlinkClick r:id="rId7"/>
                        </a:rPr>
                        <a:t>(HIPP</a:t>
                      </a:r>
                      <a:r>
                        <a:rPr sz="1000" u="sng" dirty="0">
                          <a:uFill>
                            <a:solidFill>
                              <a:srgbClr val="0000FF"/>
                            </a:solidFill>
                          </a:uFill>
                          <a:latin typeface="Arial"/>
                          <a:cs typeface="Arial"/>
                        </a:rPr>
                        <a:t>) </a:t>
                      </a:r>
                      <a:r>
                        <a:rPr sz="1000" u="sng" dirty="0">
                          <a:solidFill>
                            <a:srgbClr val="0000FF"/>
                          </a:solidFill>
                          <a:uFill>
                            <a:solidFill>
                              <a:srgbClr val="0000FF"/>
                            </a:solidFill>
                          </a:uFill>
                          <a:latin typeface="Arial"/>
                          <a:cs typeface="Arial"/>
                        </a:rPr>
                        <a:t>Program | </a:t>
                      </a:r>
                      <a:r>
                        <a:rPr sz="1000" u="none" dirty="0">
                          <a:solidFill>
                            <a:srgbClr val="0000FF"/>
                          </a:solidFill>
                          <a:latin typeface="Arial"/>
                          <a:cs typeface="Arial"/>
                        </a:rPr>
                        <a:t> </a:t>
                      </a:r>
                      <a:r>
                        <a:rPr sz="1000" u="sng" dirty="0">
                          <a:solidFill>
                            <a:srgbClr val="0000FF"/>
                          </a:solidFill>
                          <a:uFill>
                            <a:solidFill>
                              <a:srgbClr val="0000FF"/>
                            </a:solidFill>
                          </a:uFill>
                          <a:latin typeface="Arial"/>
                          <a:cs typeface="Arial"/>
                        </a:rPr>
                        <a:t>Texas</a:t>
                      </a:r>
                      <a:r>
                        <a:rPr sz="1000" u="sng" spc="-15"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rPr>
                        <a:t>Health</a:t>
                      </a:r>
                      <a:r>
                        <a:rPr sz="1000" u="sng" spc="-15"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rPr>
                        <a:t>and</a:t>
                      </a:r>
                      <a:r>
                        <a:rPr sz="1000" u="sng" spc="-5"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rPr>
                        <a:t>Human</a:t>
                      </a:r>
                      <a:r>
                        <a:rPr sz="1000" u="sng" spc="-10" dirty="0">
                          <a:solidFill>
                            <a:srgbClr val="0000FF"/>
                          </a:solidFill>
                          <a:uFill>
                            <a:solidFill>
                              <a:srgbClr val="0000FF"/>
                            </a:solidFill>
                          </a:uFill>
                          <a:latin typeface="Arial"/>
                          <a:cs typeface="Arial"/>
                        </a:rPr>
                        <a:t> </a:t>
                      </a:r>
                      <a:r>
                        <a:rPr sz="1000" u="sng" spc="-10" dirty="0">
                          <a:uFill>
                            <a:solidFill>
                              <a:srgbClr val="0000FF"/>
                            </a:solidFill>
                          </a:uFill>
                          <a:latin typeface="Arial"/>
                          <a:cs typeface="Arial"/>
                        </a:rPr>
                        <a:t>Services</a:t>
                      </a:r>
                      <a:endParaRPr sz="1000">
                        <a:latin typeface="Arial"/>
                        <a:cs typeface="Arial"/>
                      </a:endParaRPr>
                    </a:p>
                    <a:p>
                      <a:pPr marL="74295">
                        <a:lnSpc>
                          <a:spcPct val="100000"/>
                        </a:lnSpc>
                        <a:spcBef>
                          <a:spcPts val="450"/>
                        </a:spcBef>
                      </a:pPr>
                      <a:r>
                        <a:rPr sz="1000" dirty="0">
                          <a:latin typeface="Arial"/>
                          <a:cs typeface="Arial"/>
                        </a:rPr>
                        <a:t>Phone:</a:t>
                      </a:r>
                      <a:r>
                        <a:rPr sz="1000" spc="80" dirty="0">
                          <a:latin typeface="Arial"/>
                          <a:cs typeface="Arial"/>
                        </a:rPr>
                        <a:t> </a:t>
                      </a:r>
                      <a:r>
                        <a:rPr sz="1000" spc="-35" dirty="0">
                          <a:latin typeface="Arial"/>
                          <a:cs typeface="Arial"/>
                        </a:rPr>
                        <a:t>1-</a:t>
                      </a:r>
                      <a:r>
                        <a:rPr sz="1000" spc="-30" dirty="0">
                          <a:latin typeface="Arial"/>
                          <a:cs typeface="Arial"/>
                        </a:rPr>
                        <a:t>800-440-</a:t>
                      </a:r>
                      <a:r>
                        <a:rPr sz="1000" spc="-20" dirty="0">
                          <a:latin typeface="Arial"/>
                          <a:cs typeface="Arial"/>
                        </a:rPr>
                        <a:t>0493</a:t>
                      </a:r>
                      <a:endParaRPr sz="1000">
                        <a:latin typeface="Arial"/>
                        <a:cs typeface="Arial"/>
                      </a:endParaRPr>
                    </a:p>
                  </a:txBody>
                  <a:tcPr marL="0" marR="0" marT="755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marR="744855">
                        <a:lnSpc>
                          <a:spcPts val="1150"/>
                        </a:lnSpc>
                        <a:spcBef>
                          <a:spcPts val="670"/>
                        </a:spcBef>
                      </a:pPr>
                      <a:r>
                        <a:rPr sz="1000" spc="-10" dirty="0">
                          <a:latin typeface="Arial"/>
                          <a:cs typeface="Arial"/>
                        </a:rPr>
                        <a:t>Utah’s</a:t>
                      </a:r>
                      <a:r>
                        <a:rPr sz="1000" spc="-50" dirty="0">
                          <a:latin typeface="Arial"/>
                          <a:cs typeface="Arial"/>
                        </a:rPr>
                        <a:t> </a:t>
                      </a:r>
                      <a:r>
                        <a:rPr sz="1000" spc="-10" dirty="0">
                          <a:latin typeface="Arial"/>
                          <a:cs typeface="Arial"/>
                        </a:rPr>
                        <a:t>Premium</a:t>
                      </a:r>
                      <a:r>
                        <a:rPr sz="1000" spc="-55" dirty="0">
                          <a:latin typeface="Arial"/>
                          <a:cs typeface="Arial"/>
                        </a:rPr>
                        <a:t> </a:t>
                      </a:r>
                      <a:r>
                        <a:rPr sz="1000" spc="-10" dirty="0">
                          <a:latin typeface="Arial"/>
                          <a:cs typeface="Arial"/>
                        </a:rPr>
                        <a:t>Partnership</a:t>
                      </a:r>
                      <a:r>
                        <a:rPr sz="1000" spc="-60" dirty="0">
                          <a:latin typeface="Arial"/>
                          <a:cs typeface="Arial"/>
                        </a:rPr>
                        <a:t> </a:t>
                      </a:r>
                      <a:r>
                        <a:rPr sz="1000" dirty="0">
                          <a:latin typeface="Arial"/>
                          <a:cs typeface="Arial"/>
                        </a:rPr>
                        <a:t>for</a:t>
                      </a:r>
                      <a:r>
                        <a:rPr sz="1000" spc="-55" dirty="0">
                          <a:latin typeface="Arial"/>
                          <a:cs typeface="Arial"/>
                        </a:rPr>
                        <a:t> </a:t>
                      </a:r>
                      <a:r>
                        <a:rPr sz="1000" spc="-10" dirty="0">
                          <a:latin typeface="Arial"/>
                          <a:cs typeface="Arial"/>
                        </a:rPr>
                        <a:t>Health</a:t>
                      </a:r>
                      <a:r>
                        <a:rPr sz="1000" spc="-55" dirty="0">
                          <a:latin typeface="Arial"/>
                          <a:cs typeface="Arial"/>
                        </a:rPr>
                        <a:t> </a:t>
                      </a:r>
                      <a:r>
                        <a:rPr sz="1000" dirty="0">
                          <a:latin typeface="Arial"/>
                          <a:cs typeface="Arial"/>
                        </a:rPr>
                        <a:t>Insurance</a:t>
                      </a:r>
                      <a:r>
                        <a:rPr sz="1000" spc="20" dirty="0">
                          <a:latin typeface="Arial"/>
                          <a:cs typeface="Arial"/>
                        </a:rPr>
                        <a:t> </a:t>
                      </a:r>
                      <a:r>
                        <a:rPr sz="1000" dirty="0">
                          <a:latin typeface="Arial"/>
                          <a:cs typeface="Arial"/>
                        </a:rPr>
                        <a:t>(UPP)</a:t>
                      </a:r>
                      <a:r>
                        <a:rPr sz="1000" spc="25" dirty="0">
                          <a:latin typeface="Arial"/>
                          <a:cs typeface="Arial"/>
                        </a:rPr>
                        <a:t> </a:t>
                      </a:r>
                      <a:r>
                        <a:rPr sz="1000" spc="-10" dirty="0">
                          <a:latin typeface="Arial"/>
                          <a:cs typeface="Arial"/>
                        </a:rPr>
                        <a:t>Website: </a:t>
                      </a:r>
                      <a:r>
                        <a:rPr sz="1000" u="sng" dirty="0">
                          <a:solidFill>
                            <a:srgbClr val="0000FF"/>
                          </a:solidFill>
                          <a:uFill>
                            <a:solidFill>
                              <a:srgbClr val="0000FF"/>
                            </a:solidFill>
                          </a:uFill>
                          <a:latin typeface="Arial"/>
                          <a:cs typeface="Arial"/>
                          <a:hlinkClick r:id="rId8"/>
                        </a:rPr>
                        <a:t>https://medicaid.utah.gov/upp/</a:t>
                      </a:r>
                      <a:r>
                        <a:rPr sz="1000" u="none" spc="-5" dirty="0">
                          <a:solidFill>
                            <a:srgbClr val="0000FF"/>
                          </a:solidFill>
                          <a:latin typeface="Arial"/>
                          <a:cs typeface="Arial"/>
                        </a:rPr>
                        <a:t> </a:t>
                      </a:r>
                      <a:r>
                        <a:rPr sz="1000" u="none" dirty="0">
                          <a:latin typeface="Arial"/>
                          <a:cs typeface="Arial"/>
                        </a:rPr>
                        <a:t>Email:</a:t>
                      </a:r>
                      <a:r>
                        <a:rPr sz="1000" u="none" spc="-10" dirty="0">
                          <a:latin typeface="Arial"/>
                          <a:cs typeface="Arial"/>
                        </a:rPr>
                        <a:t> </a:t>
                      </a:r>
                      <a:r>
                        <a:rPr sz="1000" u="sng" spc="-10" dirty="0">
                          <a:solidFill>
                            <a:srgbClr val="0000FF"/>
                          </a:solidFill>
                          <a:uFill>
                            <a:solidFill>
                              <a:srgbClr val="0000FF"/>
                            </a:solidFill>
                          </a:uFill>
                          <a:latin typeface="Arial"/>
                          <a:cs typeface="Arial"/>
                          <a:hlinkClick r:id="rId9"/>
                        </a:rPr>
                        <a:t>upp@utah.gov</a:t>
                      </a:r>
                      <a:endParaRPr sz="1000">
                        <a:latin typeface="Arial"/>
                        <a:cs typeface="Arial"/>
                      </a:endParaRPr>
                    </a:p>
                    <a:p>
                      <a:pPr marL="74930">
                        <a:lnSpc>
                          <a:spcPts val="1000"/>
                        </a:lnSpc>
                      </a:pPr>
                      <a:r>
                        <a:rPr sz="1000" spc="-10" dirty="0">
                          <a:latin typeface="Arial"/>
                          <a:cs typeface="Arial"/>
                        </a:rPr>
                        <a:t>Phone:</a:t>
                      </a:r>
                      <a:r>
                        <a:rPr sz="1000" spc="20" dirty="0">
                          <a:latin typeface="Arial"/>
                          <a:cs typeface="Arial"/>
                        </a:rPr>
                        <a:t> </a:t>
                      </a:r>
                      <a:r>
                        <a:rPr sz="1000" spc="-20" dirty="0">
                          <a:latin typeface="Arial"/>
                          <a:cs typeface="Arial"/>
                        </a:rPr>
                        <a:t>1-888-222-</a:t>
                      </a:r>
                      <a:endParaRPr sz="1000">
                        <a:latin typeface="Arial"/>
                        <a:cs typeface="Arial"/>
                      </a:endParaRPr>
                    </a:p>
                    <a:p>
                      <a:pPr marL="74930">
                        <a:lnSpc>
                          <a:spcPts val="1160"/>
                        </a:lnSpc>
                      </a:pPr>
                      <a:r>
                        <a:rPr sz="1000" spc="-20" dirty="0">
                          <a:latin typeface="Arial"/>
                          <a:cs typeface="Arial"/>
                        </a:rPr>
                        <a:t>2542</a:t>
                      </a:r>
                      <a:endParaRPr sz="1000">
                        <a:latin typeface="Arial"/>
                        <a:cs typeface="Arial"/>
                      </a:endParaRPr>
                    </a:p>
                    <a:p>
                      <a:pPr marL="74930" marR="1562735">
                        <a:lnSpc>
                          <a:spcPct val="99400"/>
                        </a:lnSpc>
                        <a:spcBef>
                          <a:spcPts val="25"/>
                        </a:spcBef>
                      </a:pPr>
                      <a:r>
                        <a:rPr sz="1000" dirty="0">
                          <a:latin typeface="Arial"/>
                          <a:cs typeface="Arial"/>
                        </a:rPr>
                        <a:t>Adult</a:t>
                      </a:r>
                      <a:r>
                        <a:rPr sz="1000" spc="-15" dirty="0">
                          <a:latin typeface="Arial"/>
                          <a:cs typeface="Arial"/>
                        </a:rPr>
                        <a:t> </a:t>
                      </a:r>
                      <a:r>
                        <a:rPr sz="1000" dirty="0">
                          <a:latin typeface="Arial"/>
                          <a:cs typeface="Arial"/>
                        </a:rPr>
                        <a:t>Expansion</a:t>
                      </a:r>
                      <a:r>
                        <a:rPr sz="1000" spc="-15" dirty="0">
                          <a:latin typeface="Arial"/>
                          <a:cs typeface="Arial"/>
                        </a:rPr>
                        <a:t> </a:t>
                      </a:r>
                      <a:r>
                        <a:rPr sz="1000" spc="-10" dirty="0">
                          <a:latin typeface="Arial"/>
                          <a:cs typeface="Arial"/>
                        </a:rPr>
                        <a:t>Website: </a:t>
                      </a:r>
                      <a:r>
                        <a:rPr sz="1000" u="sng" spc="-25" dirty="0">
                          <a:solidFill>
                            <a:srgbClr val="0000FF"/>
                          </a:solidFill>
                          <a:uFill>
                            <a:solidFill>
                              <a:srgbClr val="0000FF"/>
                            </a:solidFill>
                          </a:uFill>
                          <a:latin typeface="Arial"/>
                          <a:cs typeface="Arial"/>
                          <a:hlinkClick r:id="rId10"/>
                        </a:rPr>
                        <a:t>https://medicaid.utah.gov/expansion/</a:t>
                      </a:r>
                      <a:r>
                        <a:rPr sz="1000" u="none" spc="35" dirty="0">
                          <a:solidFill>
                            <a:srgbClr val="0000FF"/>
                          </a:solidFill>
                          <a:latin typeface="Arial"/>
                          <a:cs typeface="Arial"/>
                        </a:rPr>
                        <a:t> </a:t>
                      </a:r>
                      <a:r>
                        <a:rPr sz="1000" u="none" dirty="0">
                          <a:latin typeface="Arial"/>
                          <a:cs typeface="Arial"/>
                        </a:rPr>
                        <a:t>Utah</a:t>
                      </a:r>
                      <a:r>
                        <a:rPr sz="1000" u="none" spc="85" dirty="0">
                          <a:latin typeface="Arial"/>
                          <a:cs typeface="Arial"/>
                        </a:rPr>
                        <a:t> </a:t>
                      </a:r>
                      <a:r>
                        <a:rPr sz="1000" u="none" spc="-10" dirty="0">
                          <a:latin typeface="Arial"/>
                          <a:cs typeface="Arial"/>
                        </a:rPr>
                        <a:t>Medicaid </a:t>
                      </a:r>
                      <a:r>
                        <a:rPr sz="1000" u="none" dirty="0">
                          <a:latin typeface="Arial"/>
                          <a:cs typeface="Arial"/>
                        </a:rPr>
                        <a:t>Buyout</a:t>
                      </a:r>
                      <a:r>
                        <a:rPr sz="1000" u="none" spc="-10" dirty="0">
                          <a:latin typeface="Arial"/>
                          <a:cs typeface="Arial"/>
                        </a:rPr>
                        <a:t> </a:t>
                      </a:r>
                      <a:r>
                        <a:rPr sz="1000" u="none" dirty="0">
                          <a:latin typeface="Arial"/>
                          <a:cs typeface="Arial"/>
                        </a:rPr>
                        <a:t>Program</a:t>
                      </a:r>
                      <a:r>
                        <a:rPr sz="1000" u="none" spc="-10" dirty="0">
                          <a:latin typeface="Arial"/>
                          <a:cs typeface="Arial"/>
                        </a:rPr>
                        <a:t> Website: </a:t>
                      </a:r>
                      <a:r>
                        <a:rPr sz="1000" u="sng" spc="-10" dirty="0">
                          <a:solidFill>
                            <a:srgbClr val="0000FF"/>
                          </a:solidFill>
                          <a:uFill>
                            <a:solidFill>
                              <a:srgbClr val="0000FF"/>
                            </a:solidFill>
                          </a:uFill>
                          <a:latin typeface="Arial"/>
                          <a:cs typeface="Arial"/>
                          <a:hlinkClick r:id="rId11"/>
                        </a:rPr>
                        <a:t>https://medicaid.utah.gov/buyout-</a:t>
                      </a:r>
                      <a:r>
                        <a:rPr sz="1000" u="sng" spc="-35"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11"/>
                        </a:rPr>
                        <a:t>program/</a:t>
                      </a:r>
                      <a:r>
                        <a:rPr sz="1000" u="none" spc="175" dirty="0">
                          <a:solidFill>
                            <a:srgbClr val="0000FF"/>
                          </a:solidFill>
                          <a:latin typeface="Arial"/>
                          <a:cs typeface="Arial"/>
                        </a:rPr>
                        <a:t> </a:t>
                      </a:r>
                      <a:r>
                        <a:rPr sz="1000" u="none" spc="-20" dirty="0">
                          <a:latin typeface="Arial"/>
                          <a:cs typeface="Arial"/>
                        </a:rPr>
                        <a:t>CHIP </a:t>
                      </a:r>
                      <a:r>
                        <a:rPr sz="1000" u="none" spc="-10" dirty="0">
                          <a:latin typeface="Arial"/>
                          <a:cs typeface="Arial"/>
                        </a:rPr>
                        <a:t>Website:</a:t>
                      </a:r>
                      <a:endParaRPr sz="1000">
                        <a:latin typeface="Arial"/>
                        <a:cs typeface="Arial"/>
                      </a:endParaRPr>
                    </a:p>
                    <a:p>
                      <a:pPr marL="74930">
                        <a:lnSpc>
                          <a:spcPts val="1160"/>
                        </a:lnSpc>
                        <a:spcBef>
                          <a:spcPts val="455"/>
                        </a:spcBef>
                      </a:pPr>
                      <a:r>
                        <a:rPr sz="1000" spc="-10" dirty="0">
                          <a:solidFill>
                            <a:srgbClr val="0000FF"/>
                          </a:solidFill>
                          <a:latin typeface="Arial"/>
                          <a:cs typeface="Arial"/>
                          <a:hlinkClick r:id="rId12"/>
                        </a:rPr>
                        <a:t>https://chip.utah.gov/</a:t>
                      </a:r>
                      <a:endParaRPr sz="1000">
                        <a:latin typeface="Arial"/>
                        <a:cs typeface="Arial"/>
                      </a:endParaRPr>
                    </a:p>
                  </a:txBody>
                  <a:tcPr marL="0" marR="0" marT="850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537210">
                <a:tc>
                  <a:txBody>
                    <a:bodyPr/>
                    <a:lstStyle/>
                    <a:p>
                      <a:pPr marL="74295">
                        <a:lnSpc>
                          <a:spcPct val="100000"/>
                        </a:lnSpc>
                        <a:spcBef>
                          <a:spcPts val="580"/>
                        </a:spcBef>
                      </a:pPr>
                      <a:r>
                        <a:rPr sz="1200" b="1" spc="-10" dirty="0">
                          <a:latin typeface="Arial"/>
                          <a:cs typeface="Arial"/>
                        </a:rPr>
                        <a:t>VERMONT–</a:t>
                      </a:r>
                      <a:r>
                        <a:rPr sz="1200" b="1" spc="-30" dirty="0">
                          <a:latin typeface="Arial"/>
                          <a:cs typeface="Arial"/>
                        </a:rPr>
                        <a:t> </a:t>
                      </a:r>
                      <a:r>
                        <a:rPr sz="1200" b="1" spc="-10" dirty="0">
                          <a:latin typeface="Arial"/>
                          <a:cs typeface="Arial"/>
                        </a:rPr>
                        <a:t>Medicaid</a:t>
                      </a:r>
                      <a:endParaRPr sz="1200">
                        <a:latin typeface="Arial"/>
                        <a:cs typeface="Arial"/>
                      </a:endParaRPr>
                    </a:p>
                  </a:txBody>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580"/>
                        </a:spcBef>
                      </a:pPr>
                      <a:r>
                        <a:rPr sz="1200" b="1" spc="-10" dirty="0">
                          <a:latin typeface="Arial"/>
                          <a:cs typeface="Arial"/>
                        </a:rPr>
                        <a:t>VIRGINIA</a:t>
                      </a:r>
                      <a:r>
                        <a:rPr sz="1200" b="1" spc="-55" dirty="0">
                          <a:latin typeface="Arial"/>
                          <a:cs typeface="Arial"/>
                        </a:rPr>
                        <a:t> </a:t>
                      </a:r>
                      <a:r>
                        <a:rPr sz="1200" b="1" dirty="0">
                          <a:latin typeface="Arial"/>
                          <a:cs typeface="Arial"/>
                        </a:rPr>
                        <a:t>–</a:t>
                      </a:r>
                      <a:r>
                        <a:rPr sz="1200" b="1" spc="-40" dirty="0">
                          <a:latin typeface="Arial"/>
                          <a:cs typeface="Arial"/>
                        </a:rPr>
                        <a:t> </a:t>
                      </a:r>
                      <a:r>
                        <a:rPr sz="1200" b="1" dirty="0">
                          <a:latin typeface="Arial"/>
                          <a:cs typeface="Arial"/>
                        </a:rPr>
                        <a:t>Medicaid</a:t>
                      </a:r>
                      <a:r>
                        <a:rPr sz="1200" b="1" spc="-55" dirty="0">
                          <a:latin typeface="Arial"/>
                          <a:cs typeface="Arial"/>
                        </a:rPr>
                        <a:t> </a:t>
                      </a:r>
                      <a:r>
                        <a:rPr sz="1200" b="1" dirty="0">
                          <a:latin typeface="Arial"/>
                          <a:cs typeface="Arial"/>
                        </a:rPr>
                        <a:t>and</a:t>
                      </a:r>
                      <a:r>
                        <a:rPr sz="1200" b="1" spc="-30" dirty="0">
                          <a:latin typeface="Arial"/>
                          <a:cs typeface="Arial"/>
                        </a:rPr>
                        <a:t> </a:t>
                      </a:r>
                      <a:r>
                        <a:rPr sz="1200" b="1" spc="-20" dirty="0">
                          <a:latin typeface="Arial"/>
                          <a:cs typeface="Arial"/>
                        </a:rPr>
                        <a:t>CHIP</a:t>
                      </a:r>
                      <a:endParaRPr sz="1200">
                        <a:latin typeface="Arial"/>
                        <a:cs typeface="Arial"/>
                      </a:endParaRPr>
                    </a:p>
                  </a:txBody>
                  <a:tcPr marL="0" marR="0" marT="736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889000">
                <a:tc>
                  <a:txBody>
                    <a:bodyPr/>
                    <a:lstStyle/>
                    <a:p>
                      <a:pPr marL="74295">
                        <a:lnSpc>
                          <a:spcPct val="100000"/>
                        </a:lnSpc>
                        <a:spcBef>
                          <a:spcPts val="515"/>
                        </a:spcBef>
                      </a:pPr>
                      <a:r>
                        <a:rPr sz="1000" dirty="0">
                          <a:latin typeface="Arial"/>
                          <a:cs typeface="Arial"/>
                        </a:rPr>
                        <a:t>Website:</a:t>
                      </a:r>
                      <a:r>
                        <a:rPr sz="1000" spc="-70" dirty="0">
                          <a:latin typeface="Arial"/>
                          <a:cs typeface="Arial"/>
                        </a:rPr>
                        <a:t> </a:t>
                      </a:r>
                      <a:r>
                        <a:rPr sz="1000" u="sng" spc="-10" dirty="0">
                          <a:solidFill>
                            <a:srgbClr val="0000FF"/>
                          </a:solidFill>
                          <a:uFill>
                            <a:solidFill>
                              <a:srgbClr val="0000FF"/>
                            </a:solidFill>
                          </a:uFill>
                          <a:latin typeface="Arial"/>
                          <a:cs typeface="Arial"/>
                          <a:hlinkClick r:id="rId13"/>
                        </a:rPr>
                        <a:t>Healt</a:t>
                      </a:r>
                      <a:r>
                        <a:rPr sz="1000" u="sng" spc="-10" dirty="0">
                          <a:solidFill>
                            <a:srgbClr val="0000FF"/>
                          </a:solidFill>
                          <a:uFill>
                            <a:solidFill>
                              <a:srgbClr val="0000FF"/>
                            </a:solidFill>
                          </a:uFill>
                          <a:latin typeface="Arial"/>
                          <a:cs typeface="Arial"/>
                        </a:rPr>
                        <a:t>h</a:t>
                      </a:r>
                      <a:r>
                        <a:rPr sz="1000" u="sng" spc="-50"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13"/>
                        </a:rPr>
                        <a:t>Insuranc</a:t>
                      </a:r>
                      <a:r>
                        <a:rPr sz="1000" u="sng" dirty="0">
                          <a:solidFill>
                            <a:srgbClr val="0000FF"/>
                          </a:solidFill>
                          <a:uFill>
                            <a:solidFill>
                              <a:srgbClr val="0000FF"/>
                            </a:solidFill>
                          </a:uFill>
                          <a:latin typeface="Arial"/>
                          <a:cs typeface="Arial"/>
                        </a:rPr>
                        <a:t>e</a:t>
                      </a:r>
                      <a:r>
                        <a:rPr sz="1000" u="sng" spc="-60" dirty="0">
                          <a:solidFill>
                            <a:srgbClr val="0000FF"/>
                          </a:solidFill>
                          <a:uFill>
                            <a:solidFill>
                              <a:srgbClr val="0000FF"/>
                            </a:solidFill>
                          </a:uFill>
                          <a:latin typeface="Arial"/>
                          <a:cs typeface="Arial"/>
                        </a:rPr>
                        <a:t> </a:t>
                      </a:r>
                      <a:r>
                        <a:rPr sz="1000" u="sng" spc="-10" dirty="0">
                          <a:solidFill>
                            <a:srgbClr val="0000FF"/>
                          </a:solidFill>
                          <a:uFill>
                            <a:solidFill>
                              <a:srgbClr val="0000FF"/>
                            </a:solidFill>
                          </a:uFill>
                          <a:latin typeface="Arial"/>
                          <a:cs typeface="Arial"/>
                          <a:hlinkClick r:id="rId13"/>
                        </a:rPr>
                        <a:t>Premiu</a:t>
                      </a:r>
                      <a:r>
                        <a:rPr sz="1000" u="sng" spc="-10" dirty="0">
                          <a:solidFill>
                            <a:srgbClr val="0000FF"/>
                          </a:solidFill>
                          <a:uFill>
                            <a:solidFill>
                              <a:srgbClr val="0000FF"/>
                            </a:solidFill>
                          </a:uFill>
                          <a:latin typeface="Arial"/>
                          <a:cs typeface="Arial"/>
                        </a:rPr>
                        <a:t>m</a:t>
                      </a:r>
                      <a:r>
                        <a:rPr sz="1000" u="sng" spc="-55" dirty="0">
                          <a:solidFill>
                            <a:srgbClr val="0000FF"/>
                          </a:solidFill>
                          <a:uFill>
                            <a:solidFill>
                              <a:srgbClr val="0000FF"/>
                            </a:solidFill>
                          </a:uFill>
                          <a:latin typeface="Arial"/>
                          <a:cs typeface="Arial"/>
                        </a:rPr>
                        <a:t> </a:t>
                      </a:r>
                      <a:r>
                        <a:rPr sz="1000" u="sng" spc="-10" dirty="0">
                          <a:solidFill>
                            <a:srgbClr val="0000FF"/>
                          </a:solidFill>
                          <a:uFill>
                            <a:solidFill>
                              <a:srgbClr val="0000FF"/>
                            </a:solidFill>
                          </a:uFill>
                          <a:latin typeface="Arial"/>
                          <a:cs typeface="Arial"/>
                          <a:hlinkClick r:id="rId13"/>
                        </a:rPr>
                        <a:t>Paymen</a:t>
                      </a:r>
                      <a:r>
                        <a:rPr sz="1000" u="sng" spc="-10" dirty="0">
                          <a:solidFill>
                            <a:srgbClr val="0000FF"/>
                          </a:solidFill>
                          <a:uFill>
                            <a:solidFill>
                              <a:srgbClr val="0000FF"/>
                            </a:solidFill>
                          </a:uFill>
                          <a:latin typeface="Arial"/>
                          <a:cs typeface="Arial"/>
                        </a:rPr>
                        <a:t>t</a:t>
                      </a:r>
                      <a:r>
                        <a:rPr sz="1000" u="sng" spc="-60"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13"/>
                        </a:rPr>
                        <a:t>(HIPP)</a:t>
                      </a:r>
                      <a:r>
                        <a:rPr sz="1000" u="sng" spc="15" dirty="0">
                          <a:solidFill>
                            <a:srgbClr val="0000FF"/>
                          </a:solidFill>
                          <a:uFill>
                            <a:solidFill>
                              <a:srgbClr val="0000FF"/>
                            </a:solidFill>
                          </a:uFill>
                          <a:latin typeface="Arial"/>
                          <a:cs typeface="Arial"/>
                        </a:rPr>
                        <a:t> </a:t>
                      </a:r>
                      <a:r>
                        <a:rPr sz="1000" u="sng" spc="-10" dirty="0">
                          <a:uFill>
                            <a:solidFill>
                              <a:srgbClr val="0000FF"/>
                            </a:solidFill>
                          </a:uFill>
                          <a:latin typeface="Arial"/>
                          <a:cs typeface="Arial"/>
                          <a:hlinkClick r:id="rId13"/>
                        </a:rPr>
                        <a:t>Program</a:t>
                      </a:r>
                      <a:endParaRPr sz="1000">
                        <a:latin typeface="Arial"/>
                        <a:cs typeface="Arial"/>
                      </a:endParaRPr>
                    </a:p>
                    <a:p>
                      <a:pPr marL="74295">
                        <a:lnSpc>
                          <a:spcPct val="100000"/>
                        </a:lnSpc>
                        <a:spcBef>
                          <a:spcPts val="595"/>
                        </a:spcBef>
                      </a:pPr>
                      <a:r>
                        <a:rPr sz="1000" u="sng" spc="-10" dirty="0">
                          <a:solidFill>
                            <a:srgbClr val="0000FF"/>
                          </a:solidFill>
                          <a:uFill>
                            <a:solidFill>
                              <a:srgbClr val="0000FF"/>
                            </a:solidFill>
                          </a:uFill>
                          <a:latin typeface="Arial"/>
                          <a:cs typeface="Arial"/>
                          <a:hlinkClick r:id="rId13"/>
                        </a:rPr>
                        <a:t>|</a:t>
                      </a:r>
                      <a:r>
                        <a:rPr sz="1000" u="sng" spc="-50" dirty="0">
                          <a:solidFill>
                            <a:srgbClr val="0000FF"/>
                          </a:solidFill>
                          <a:uFill>
                            <a:solidFill>
                              <a:srgbClr val="0000FF"/>
                            </a:solidFill>
                          </a:uFill>
                          <a:latin typeface="Arial"/>
                          <a:cs typeface="Arial"/>
                        </a:rPr>
                        <a:t> </a:t>
                      </a:r>
                      <a:r>
                        <a:rPr sz="1000" u="sng" spc="-10" dirty="0">
                          <a:solidFill>
                            <a:srgbClr val="0000FF"/>
                          </a:solidFill>
                          <a:uFill>
                            <a:solidFill>
                              <a:srgbClr val="0000FF"/>
                            </a:solidFill>
                          </a:uFill>
                          <a:latin typeface="Arial"/>
                          <a:cs typeface="Arial"/>
                          <a:hlinkClick r:id="rId13"/>
                        </a:rPr>
                        <a:t>Departmen</a:t>
                      </a:r>
                      <a:r>
                        <a:rPr sz="1000" u="sng" spc="-10" dirty="0">
                          <a:solidFill>
                            <a:srgbClr val="0000FF"/>
                          </a:solidFill>
                          <a:uFill>
                            <a:solidFill>
                              <a:srgbClr val="0000FF"/>
                            </a:solidFill>
                          </a:uFill>
                          <a:latin typeface="Arial"/>
                          <a:cs typeface="Arial"/>
                        </a:rPr>
                        <a:t>t</a:t>
                      </a:r>
                      <a:r>
                        <a:rPr sz="1000" u="sng" spc="-55"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13"/>
                        </a:rPr>
                        <a:t>o</a:t>
                      </a:r>
                      <a:r>
                        <a:rPr sz="1000" u="sng" dirty="0">
                          <a:solidFill>
                            <a:srgbClr val="0000FF"/>
                          </a:solidFill>
                          <a:uFill>
                            <a:solidFill>
                              <a:srgbClr val="0000FF"/>
                            </a:solidFill>
                          </a:uFill>
                          <a:latin typeface="Arial"/>
                          <a:cs typeface="Arial"/>
                        </a:rPr>
                        <a:t>f</a:t>
                      </a:r>
                      <a:r>
                        <a:rPr sz="1000" u="sng" spc="-50" dirty="0">
                          <a:solidFill>
                            <a:srgbClr val="0000FF"/>
                          </a:solidFill>
                          <a:uFill>
                            <a:solidFill>
                              <a:srgbClr val="0000FF"/>
                            </a:solidFill>
                          </a:uFill>
                          <a:latin typeface="Arial"/>
                          <a:cs typeface="Arial"/>
                        </a:rPr>
                        <a:t> </a:t>
                      </a:r>
                      <a:r>
                        <a:rPr sz="1000" u="sng" spc="-10" dirty="0">
                          <a:solidFill>
                            <a:srgbClr val="0000FF"/>
                          </a:solidFill>
                          <a:uFill>
                            <a:solidFill>
                              <a:srgbClr val="0000FF"/>
                            </a:solidFill>
                          </a:uFill>
                          <a:latin typeface="Arial"/>
                          <a:cs typeface="Arial"/>
                          <a:hlinkClick r:id="rId13"/>
                        </a:rPr>
                        <a:t>Vermon</a:t>
                      </a:r>
                      <a:r>
                        <a:rPr sz="1000" u="sng" spc="-10" dirty="0">
                          <a:solidFill>
                            <a:srgbClr val="0000FF"/>
                          </a:solidFill>
                          <a:uFill>
                            <a:solidFill>
                              <a:srgbClr val="0000FF"/>
                            </a:solidFill>
                          </a:uFill>
                          <a:latin typeface="Arial"/>
                          <a:cs typeface="Arial"/>
                        </a:rPr>
                        <a:t>t</a:t>
                      </a:r>
                      <a:r>
                        <a:rPr sz="1000" u="sng" spc="-50"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13"/>
                        </a:rPr>
                        <a:t>Health</a:t>
                      </a:r>
                      <a:r>
                        <a:rPr sz="1000" u="sng" spc="40" dirty="0">
                          <a:solidFill>
                            <a:srgbClr val="0000FF"/>
                          </a:solidFill>
                          <a:uFill>
                            <a:solidFill>
                              <a:srgbClr val="0000FF"/>
                            </a:solidFill>
                          </a:uFill>
                          <a:latin typeface="Arial"/>
                          <a:cs typeface="Arial"/>
                        </a:rPr>
                        <a:t> </a:t>
                      </a:r>
                      <a:r>
                        <a:rPr sz="1000" u="sng" spc="-10" dirty="0">
                          <a:uFill>
                            <a:solidFill>
                              <a:srgbClr val="0000FF"/>
                            </a:solidFill>
                          </a:uFill>
                          <a:latin typeface="Arial"/>
                          <a:cs typeface="Arial"/>
                          <a:hlinkClick r:id="rId13"/>
                        </a:rPr>
                        <a:t>Access</a:t>
                      </a:r>
                      <a:r>
                        <a:rPr sz="1000" u="none" spc="-50" dirty="0">
                          <a:latin typeface="Arial"/>
                          <a:cs typeface="Arial"/>
                        </a:rPr>
                        <a:t> </a:t>
                      </a:r>
                      <a:r>
                        <a:rPr sz="1000" u="none" spc="-10" dirty="0">
                          <a:latin typeface="Arial"/>
                          <a:cs typeface="Arial"/>
                        </a:rPr>
                        <a:t>Phone:</a:t>
                      </a:r>
                      <a:r>
                        <a:rPr sz="1000" u="none" spc="-45" dirty="0">
                          <a:latin typeface="Arial"/>
                          <a:cs typeface="Arial"/>
                        </a:rPr>
                        <a:t> </a:t>
                      </a:r>
                      <a:r>
                        <a:rPr sz="1000" u="none" spc="-20" dirty="0">
                          <a:latin typeface="Arial"/>
                          <a:cs typeface="Arial"/>
                        </a:rPr>
                        <a:t>1-800-250-8427</a:t>
                      </a:r>
                      <a:endParaRPr sz="1000">
                        <a:latin typeface="Arial"/>
                        <a:cs typeface="Arial"/>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tcPr>
                </a:tc>
                <a:tc>
                  <a:txBody>
                    <a:bodyPr/>
                    <a:lstStyle/>
                    <a:p>
                      <a:pPr marL="74930" marR="1241425">
                        <a:lnSpc>
                          <a:spcPct val="100000"/>
                        </a:lnSpc>
                        <a:spcBef>
                          <a:spcPts val="595"/>
                        </a:spcBef>
                      </a:pPr>
                      <a:r>
                        <a:rPr sz="1000" spc="-10" dirty="0">
                          <a:latin typeface="Arial"/>
                          <a:cs typeface="Arial"/>
                        </a:rPr>
                        <a:t>Website:</a:t>
                      </a:r>
                      <a:r>
                        <a:rPr sz="1000" spc="-35" dirty="0">
                          <a:latin typeface="Arial"/>
                          <a:cs typeface="Arial"/>
                        </a:rPr>
                        <a:t> </a:t>
                      </a:r>
                      <a:r>
                        <a:rPr sz="1000" u="sng" spc="-25" dirty="0">
                          <a:uFill>
                            <a:solidFill>
                              <a:srgbClr val="0000FF"/>
                            </a:solidFill>
                          </a:uFill>
                          <a:latin typeface="Arial"/>
                          <a:cs typeface="Arial"/>
                          <a:hlinkClick r:id="rId14"/>
                        </a:rPr>
                        <a:t>https://coverva.dmas.virginia.gov/learn/premium-</a:t>
                      </a:r>
                      <a:r>
                        <a:rPr sz="1000" u="none" spc="-25" dirty="0">
                          <a:latin typeface="Arial"/>
                          <a:cs typeface="Arial"/>
                        </a:rPr>
                        <a:t> </a:t>
                      </a:r>
                      <a:r>
                        <a:rPr sz="1000" u="sng" spc="-20" dirty="0">
                          <a:uFill>
                            <a:solidFill>
                              <a:srgbClr val="0000FF"/>
                            </a:solidFill>
                          </a:uFill>
                          <a:latin typeface="Arial"/>
                          <a:cs typeface="Arial"/>
                        </a:rPr>
                        <a:t>assistance/famis-</a:t>
                      </a:r>
                      <a:r>
                        <a:rPr sz="1000" u="sng" spc="-10" dirty="0">
                          <a:uFill>
                            <a:solidFill>
                              <a:srgbClr val="0000FF"/>
                            </a:solidFill>
                          </a:uFill>
                          <a:latin typeface="Arial"/>
                          <a:cs typeface="Arial"/>
                        </a:rPr>
                        <a:t>select</a:t>
                      </a:r>
                      <a:endParaRPr sz="1000">
                        <a:latin typeface="Arial"/>
                        <a:cs typeface="Arial"/>
                      </a:endParaRPr>
                    </a:p>
                    <a:p>
                      <a:pPr marL="74930" marR="167640" indent="541020">
                        <a:lnSpc>
                          <a:spcPts val="1090"/>
                        </a:lnSpc>
                        <a:spcBef>
                          <a:spcPts val="60"/>
                        </a:spcBef>
                      </a:pPr>
                      <a:r>
                        <a:rPr sz="1000" u="sng" spc="-30" dirty="0">
                          <a:uFill>
                            <a:solidFill>
                              <a:srgbClr val="0000FF"/>
                            </a:solidFill>
                          </a:uFill>
                          <a:latin typeface="Arial"/>
                          <a:cs typeface="Arial"/>
                          <a:hlinkClick r:id="rId15"/>
                        </a:rPr>
                        <a:t>https://coverva.dmas.virginia.gov/learn/premiu</a:t>
                      </a:r>
                      <a:r>
                        <a:rPr sz="1000" u="sng" spc="160" dirty="0">
                          <a:uFill>
                            <a:solidFill>
                              <a:srgbClr val="0000FF"/>
                            </a:solidFill>
                          </a:uFill>
                          <a:latin typeface="Arial"/>
                          <a:cs typeface="Arial"/>
                        </a:rPr>
                        <a:t> </a:t>
                      </a:r>
                      <a:r>
                        <a:rPr sz="1000" u="sng" dirty="0">
                          <a:uFill>
                            <a:solidFill>
                              <a:srgbClr val="0000FF"/>
                            </a:solidFill>
                          </a:uFill>
                          <a:latin typeface="Arial"/>
                          <a:cs typeface="Arial"/>
                          <a:hlinkClick r:id="rId15"/>
                        </a:rPr>
                        <a:t>m-</a:t>
                      </a:r>
                      <a:r>
                        <a:rPr sz="1000" u="sng" spc="150" dirty="0">
                          <a:uFill>
                            <a:solidFill>
                              <a:srgbClr val="0000FF"/>
                            </a:solidFill>
                          </a:uFill>
                          <a:latin typeface="Arial"/>
                          <a:cs typeface="Arial"/>
                        </a:rPr>
                        <a:t> </a:t>
                      </a:r>
                      <a:r>
                        <a:rPr sz="1000" u="sng" spc="-10" dirty="0">
                          <a:uFill>
                            <a:solidFill>
                              <a:srgbClr val="0000FF"/>
                            </a:solidFill>
                          </a:uFill>
                          <a:latin typeface="Arial"/>
                          <a:cs typeface="Arial"/>
                        </a:rPr>
                        <a:t>assistance/health-</a:t>
                      </a:r>
                      <a:r>
                        <a:rPr sz="1000" u="none" spc="-10" dirty="0">
                          <a:latin typeface="Arial"/>
                          <a:cs typeface="Arial"/>
                        </a:rPr>
                        <a:t> </a:t>
                      </a:r>
                      <a:r>
                        <a:rPr sz="1000" u="sng" spc="-30" dirty="0">
                          <a:uFill>
                            <a:solidFill>
                              <a:srgbClr val="0000FF"/>
                            </a:solidFill>
                          </a:uFill>
                          <a:latin typeface="Arial"/>
                          <a:cs typeface="Arial"/>
                        </a:rPr>
                        <a:t>insurance-premium-payment-</a:t>
                      </a:r>
                      <a:r>
                        <a:rPr sz="1000" u="sng" spc="-20" dirty="0">
                          <a:uFill>
                            <a:solidFill>
                              <a:srgbClr val="0000FF"/>
                            </a:solidFill>
                          </a:uFill>
                          <a:latin typeface="Arial"/>
                          <a:cs typeface="Arial"/>
                        </a:rPr>
                        <a:t>hipp-</a:t>
                      </a:r>
                      <a:r>
                        <a:rPr sz="1000" u="sng" spc="150" dirty="0">
                          <a:uFill>
                            <a:solidFill>
                              <a:srgbClr val="0000FF"/>
                            </a:solidFill>
                          </a:uFill>
                          <a:latin typeface="Arial"/>
                          <a:cs typeface="Arial"/>
                        </a:rPr>
                        <a:t> </a:t>
                      </a:r>
                      <a:r>
                        <a:rPr sz="1000" u="sng" spc="-10" dirty="0">
                          <a:uFill>
                            <a:solidFill>
                              <a:srgbClr val="0000FF"/>
                            </a:solidFill>
                          </a:uFill>
                          <a:latin typeface="Arial"/>
                          <a:cs typeface="Arial"/>
                        </a:rPr>
                        <a:t>programs</a:t>
                      </a:r>
                      <a:endParaRPr sz="1000">
                        <a:latin typeface="Arial"/>
                        <a:cs typeface="Arial"/>
                      </a:endParaRPr>
                    </a:p>
                    <a:p>
                      <a:pPr marL="74930">
                        <a:lnSpc>
                          <a:spcPts val="1135"/>
                        </a:lnSpc>
                        <a:spcBef>
                          <a:spcPts val="530"/>
                        </a:spcBef>
                      </a:pPr>
                      <a:r>
                        <a:rPr sz="1000" spc="-20" dirty="0">
                          <a:latin typeface="Arial"/>
                          <a:cs typeface="Arial"/>
                        </a:rPr>
                        <a:t>Medicaid/CHIP</a:t>
                      </a:r>
                      <a:r>
                        <a:rPr sz="1000" spc="70" dirty="0">
                          <a:latin typeface="Arial"/>
                          <a:cs typeface="Arial"/>
                        </a:rPr>
                        <a:t> </a:t>
                      </a:r>
                      <a:r>
                        <a:rPr sz="1000" dirty="0">
                          <a:latin typeface="Arial"/>
                          <a:cs typeface="Arial"/>
                        </a:rPr>
                        <a:t>Phone:</a:t>
                      </a:r>
                      <a:r>
                        <a:rPr sz="1000" spc="15" dirty="0">
                          <a:latin typeface="Arial"/>
                          <a:cs typeface="Arial"/>
                        </a:rPr>
                        <a:t> </a:t>
                      </a:r>
                      <a:r>
                        <a:rPr sz="1000" spc="-30" dirty="0">
                          <a:latin typeface="Arial"/>
                          <a:cs typeface="Arial"/>
                        </a:rPr>
                        <a:t>1-800-432-</a:t>
                      </a:r>
                      <a:r>
                        <a:rPr sz="1000" spc="-20" dirty="0">
                          <a:latin typeface="Arial"/>
                          <a:cs typeface="Arial"/>
                        </a:rPr>
                        <a:t>5924</a:t>
                      </a:r>
                      <a:endParaRPr sz="1000">
                        <a:latin typeface="Arial"/>
                        <a:cs typeface="Arial"/>
                      </a:endParaRPr>
                    </a:p>
                  </a:txBody>
                  <a:tcPr marL="0" marR="0" marT="75565" marB="0">
                    <a:lnL w="1270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bl>
          </a:graphicData>
        </a:graphic>
      </p:graphicFrame>
      <p:sp>
        <p:nvSpPr>
          <p:cNvPr id="3" name="Google Shape;89;p17">
            <a:extLst>
              <a:ext uri="{FF2B5EF4-FFF2-40B4-BE49-F238E27FC236}">
                <a16:creationId xmlns:a16="http://schemas.microsoft.com/office/drawing/2014/main" id="{7136C474-A17A-0308-B4AF-4ACE4AFB3CB3}"/>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26</a:t>
            </a:fld>
            <a:endParaRPr lang="en-US">
              <a:latin typeface="Merriweather Sans Light" pitchFamily="2" charset="77"/>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61086" y="2678175"/>
            <a:ext cx="8771255" cy="358140"/>
          </a:xfrm>
          <a:prstGeom prst="rect">
            <a:avLst/>
          </a:prstGeom>
        </p:spPr>
        <p:txBody>
          <a:bodyPr vert="horz" wrap="square" lIns="0" tIns="19685" rIns="0" bIns="0" rtlCol="0">
            <a:spAutoFit/>
          </a:bodyPr>
          <a:lstStyle/>
          <a:p>
            <a:pPr marL="12700" marR="5080" lvl="0" indent="0" defTabSz="914400" eaLnBrk="1" fontAlgn="auto" latinLnBrk="0" hangingPunct="1">
              <a:lnSpc>
                <a:spcPts val="1300"/>
              </a:lnSpc>
              <a:spcBef>
                <a:spcPts val="155"/>
              </a:spcBef>
              <a:spcAft>
                <a:spcPts val="0"/>
              </a:spcAft>
              <a:buClrTx/>
              <a:buSzTx/>
              <a:buFontTx/>
              <a:buNone/>
              <a:tabLst/>
              <a:defRPr/>
            </a:pPr>
            <a:r>
              <a:rPr kumimoji="0" sz="1100" b="0" i="0" u="none" strike="noStrike" kern="0" cap="none" spc="0" normalizeH="0" baseline="0" noProof="0" dirty="0">
                <a:ln>
                  <a:noFill/>
                </a:ln>
                <a:solidFill>
                  <a:sysClr val="windowText" lastClr="000000"/>
                </a:solidFill>
                <a:effectLst/>
                <a:uLnTx/>
                <a:uFillTx/>
                <a:latin typeface="Arial"/>
                <a:cs typeface="Arial"/>
              </a:rPr>
              <a:t>To</a:t>
            </a:r>
            <a:r>
              <a:rPr kumimoji="0" sz="1100" b="0" i="0" u="none" strike="noStrike" kern="0" cap="none" spc="-4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see</a:t>
            </a:r>
            <a:r>
              <a:rPr kumimoji="0" sz="1100" b="0" i="0" u="none" strike="noStrike" kern="0" cap="none" spc="-4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if</a:t>
            </a:r>
            <a:r>
              <a:rPr kumimoji="0" sz="1100" b="0" i="0" u="none" strike="noStrike" kern="0" cap="none" spc="-3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any</a:t>
            </a:r>
            <a:r>
              <a:rPr kumimoji="0" sz="1100" b="0" i="0" u="none" strike="noStrike" kern="0" cap="none" spc="-3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other</a:t>
            </a:r>
            <a:r>
              <a:rPr kumimoji="0" sz="1100" b="0" i="0" u="none" strike="noStrike" kern="0" cap="none" spc="-3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states</a:t>
            </a:r>
            <a:r>
              <a:rPr kumimoji="0" sz="1100" b="0" i="0" u="none" strike="noStrike" kern="0" cap="none" spc="-4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have</a:t>
            </a:r>
            <a:r>
              <a:rPr kumimoji="0" sz="1100" b="0" i="0" u="none" strike="noStrike" kern="0" cap="none" spc="-2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added</a:t>
            </a:r>
            <a:r>
              <a:rPr kumimoji="0" sz="1100" b="0" i="0" u="none" strike="noStrike" kern="0" cap="none" spc="-3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a</a:t>
            </a:r>
            <a:r>
              <a:rPr kumimoji="0" sz="1100" b="0" i="0" u="none" strike="noStrike" kern="0" cap="none" spc="-35" normalizeH="0" baseline="0" noProof="0" dirty="0">
                <a:ln>
                  <a:noFill/>
                </a:ln>
                <a:solidFill>
                  <a:sysClr val="windowText" lastClr="000000"/>
                </a:solidFill>
                <a:effectLst/>
                <a:uLnTx/>
                <a:uFillTx/>
                <a:latin typeface="Arial"/>
                <a:cs typeface="Arial"/>
              </a:rPr>
              <a:t> </a:t>
            </a:r>
            <a:r>
              <a:rPr kumimoji="0" sz="1100" b="0" i="0" u="none" strike="noStrike" kern="0" cap="none" spc="-10" normalizeH="0" baseline="0" noProof="0" dirty="0">
                <a:ln>
                  <a:noFill/>
                </a:ln>
                <a:solidFill>
                  <a:sysClr val="windowText" lastClr="000000"/>
                </a:solidFill>
                <a:effectLst/>
                <a:uLnTx/>
                <a:uFillTx/>
                <a:latin typeface="Arial"/>
                <a:cs typeface="Arial"/>
              </a:rPr>
              <a:t>premium</a:t>
            </a:r>
            <a:r>
              <a:rPr kumimoji="0" sz="1100" b="0" i="0" u="none" strike="noStrike" kern="0" cap="none" spc="-45" normalizeH="0" baseline="0" noProof="0" dirty="0">
                <a:ln>
                  <a:noFill/>
                </a:ln>
                <a:solidFill>
                  <a:sysClr val="windowText" lastClr="000000"/>
                </a:solidFill>
                <a:effectLst/>
                <a:uLnTx/>
                <a:uFillTx/>
                <a:latin typeface="Arial"/>
                <a:cs typeface="Arial"/>
              </a:rPr>
              <a:t> </a:t>
            </a:r>
            <a:r>
              <a:rPr kumimoji="0" sz="1100" b="0" i="0" u="none" strike="noStrike" kern="0" cap="none" spc="-10" normalizeH="0" baseline="0" noProof="0" dirty="0">
                <a:ln>
                  <a:noFill/>
                </a:ln>
                <a:solidFill>
                  <a:sysClr val="windowText" lastClr="000000"/>
                </a:solidFill>
                <a:effectLst/>
                <a:uLnTx/>
                <a:uFillTx/>
                <a:latin typeface="Arial"/>
                <a:cs typeface="Arial"/>
              </a:rPr>
              <a:t>assistance</a:t>
            </a:r>
            <a:r>
              <a:rPr kumimoji="0" sz="1100" b="0" i="0" u="none" strike="noStrike" kern="0" cap="none" spc="-40" normalizeH="0" baseline="0" noProof="0" dirty="0">
                <a:ln>
                  <a:noFill/>
                </a:ln>
                <a:solidFill>
                  <a:sysClr val="windowText" lastClr="000000"/>
                </a:solidFill>
                <a:effectLst/>
                <a:uLnTx/>
                <a:uFillTx/>
                <a:latin typeface="Arial"/>
                <a:cs typeface="Arial"/>
              </a:rPr>
              <a:t> </a:t>
            </a:r>
            <a:r>
              <a:rPr kumimoji="0" sz="1100" b="0" i="0" u="none" strike="noStrike" kern="0" cap="none" spc="-10" normalizeH="0" baseline="0" noProof="0" dirty="0">
                <a:ln>
                  <a:noFill/>
                </a:ln>
                <a:solidFill>
                  <a:sysClr val="windowText" lastClr="000000"/>
                </a:solidFill>
                <a:effectLst/>
                <a:uLnTx/>
                <a:uFillTx/>
                <a:latin typeface="Arial"/>
                <a:cs typeface="Arial"/>
              </a:rPr>
              <a:t>program</a:t>
            </a:r>
            <a:r>
              <a:rPr kumimoji="0" sz="1100" b="0" i="0" u="none" strike="noStrike" kern="0" cap="none" spc="-5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since</a:t>
            </a:r>
            <a:r>
              <a:rPr kumimoji="0" sz="1100" b="0" i="0" u="none" strike="noStrike" kern="0" cap="none" spc="-4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July</a:t>
            </a:r>
            <a:r>
              <a:rPr kumimoji="0" sz="1100" b="0" i="0" u="none" strike="noStrike" kern="0" cap="none" spc="-2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31,</a:t>
            </a:r>
            <a:r>
              <a:rPr kumimoji="0" sz="1100" b="0" i="0" u="none" strike="noStrike" kern="0" cap="none" spc="-3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2025,</a:t>
            </a:r>
            <a:r>
              <a:rPr kumimoji="0" sz="1100" b="0" i="0" u="none" strike="noStrike" kern="0" cap="none" spc="-3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or</a:t>
            </a:r>
            <a:r>
              <a:rPr kumimoji="0" sz="1100" b="0" i="0" u="none" strike="noStrike" kern="0" cap="none" spc="-3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for</a:t>
            </a:r>
            <a:r>
              <a:rPr kumimoji="0" sz="1100" b="0" i="0" u="none" strike="noStrike" kern="0" cap="none" spc="-7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more</a:t>
            </a:r>
            <a:r>
              <a:rPr kumimoji="0" sz="1100" b="0" i="0" u="none" strike="noStrike" kern="0" cap="none" spc="-2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information</a:t>
            </a:r>
            <a:r>
              <a:rPr kumimoji="0" sz="1100" b="0" i="0" u="none" strike="noStrike" kern="0" cap="none" spc="-2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on</a:t>
            </a:r>
            <a:r>
              <a:rPr kumimoji="0" sz="1100" b="0" i="0" u="none" strike="noStrike" kern="0" cap="none" spc="-1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special</a:t>
            </a:r>
            <a:r>
              <a:rPr kumimoji="0" sz="1100" b="0" i="0" u="none" strike="noStrike" kern="0" cap="none" spc="-1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enrollment</a:t>
            </a:r>
            <a:r>
              <a:rPr kumimoji="0" sz="1100" b="0" i="0" u="none" strike="noStrike" kern="0" cap="none" spc="-20" normalizeH="0" baseline="0" noProof="0" dirty="0">
                <a:ln>
                  <a:noFill/>
                </a:ln>
                <a:solidFill>
                  <a:sysClr val="windowText" lastClr="000000"/>
                </a:solidFill>
                <a:effectLst/>
                <a:uLnTx/>
                <a:uFillTx/>
                <a:latin typeface="Arial"/>
                <a:cs typeface="Arial"/>
              </a:rPr>
              <a:t> </a:t>
            </a:r>
            <a:r>
              <a:rPr kumimoji="0" sz="1100" b="0" i="0" u="none" strike="noStrike" kern="0" cap="none" spc="-10" normalizeH="0" baseline="0" noProof="0" dirty="0">
                <a:ln>
                  <a:noFill/>
                </a:ln>
                <a:solidFill>
                  <a:sysClr val="windowText" lastClr="000000"/>
                </a:solidFill>
                <a:effectLst/>
                <a:uLnTx/>
                <a:uFillTx/>
                <a:latin typeface="Arial"/>
                <a:cs typeface="Arial"/>
              </a:rPr>
              <a:t>rights, </a:t>
            </a:r>
            <a:r>
              <a:rPr kumimoji="0" sz="1100" b="0" i="0" u="none" strike="noStrike" kern="0" cap="none" spc="0" normalizeH="0" baseline="0" noProof="0" dirty="0">
                <a:ln>
                  <a:noFill/>
                </a:ln>
                <a:solidFill>
                  <a:sysClr val="windowText" lastClr="000000"/>
                </a:solidFill>
                <a:effectLst/>
                <a:uLnTx/>
                <a:uFillTx/>
                <a:latin typeface="Arial"/>
                <a:cs typeface="Arial"/>
              </a:rPr>
              <a:t>contact</a:t>
            </a:r>
            <a:r>
              <a:rPr kumimoji="0" sz="1100" b="0" i="0" u="none" strike="noStrike" kern="0" cap="none" spc="-30" normalizeH="0" baseline="0" noProof="0" dirty="0">
                <a:ln>
                  <a:noFill/>
                </a:ln>
                <a:solidFill>
                  <a:sysClr val="windowText" lastClr="000000"/>
                </a:solidFill>
                <a:effectLst/>
                <a:uLnTx/>
                <a:uFillTx/>
                <a:latin typeface="Arial"/>
                <a:cs typeface="Arial"/>
              </a:rPr>
              <a:t> </a:t>
            </a:r>
            <a:r>
              <a:rPr kumimoji="0" sz="1100" b="0" i="0" u="none" strike="noStrike" kern="0" cap="none" spc="-10" normalizeH="0" baseline="0" noProof="0" dirty="0">
                <a:ln>
                  <a:noFill/>
                </a:ln>
                <a:solidFill>
                  <a:sysClr val="windowText" lastClr="000000"/>
                </a:solidFill>
                <a:effectLst/>
                <a:uLnTx/>
                <a:uFillTx/>
                <a:latin typeface="Arial"/>
                <a:cs typeface="Arial"/>
              </a:rPr>
              <a:t>either:</a:t>
            </a:r>
            <a:endParaRPr kumimoji="0" sz="11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3"/>
          <p:cNvSpPr txBox="1"/>
          <p:nvPr/>
        </p:nvSpPr>
        <p:spPr>
          <a:xfrm>
            <a:off x="913891" y="3428745"/>
            <a:ext cx="1978660" cy="854710"/>
          </a:xfrm>
          <a:prstGeom prst="rect">
            <a:avLst/>
          </a:prstGeom>
        </p:spPr>
        <p:txBody>
          <a:bodyPr vert="horz" wrap="square" lIns="0" tIns="14604" rIns="0" bIns="0" rtlCol="0">
            <a:spAutoFit/>
          </a:bodyPr>
          <a:lstStyle/>
          <a:p>
            <a:pPr marL="12700" marR="5080" lvl="0" indent="0" defTabSz="914400" eaLnBrk="1" fontAlgn="auto" latinLnBrk="0" hangingPunct="1">
              <a:lnSpc>
                <a:spcPct val="98700"/>
              </a:lnSpc>
              <a:spcBef>
                <a:spcPts val="114"/>
              </a:spcBef>
              <a:spcAft>
                <a:spcPts val="0"/>
              </a:spcAft>
              <a:buClrTx/>
              <a:buSzTx/>
              <a:buFontTx/>
              <a:buNone/>
              <a:tabLst/>
              <a:defRPr/>
            </a:pPr>
            <a:r>
              <a:rPr kumimoji="0" sz="1100" b="0" i="0" u="none" strike="noStrike" kern="0" cap="none" spc="0" normalizeH="0" baseline="0" noProof="0" dirty="0">
                <a:ln>
                  <a:noFill/>
                </a:ln>
                <a:solidFill>
                  <a:sysClr val="windowText" lastClr="000000"/>
                </a:solidFill>
                <a:effectLst/>
                <a:uLnTx/>
                <a:uFillTx/>
                <a:latin typeface="Arial"/>
                <a:cs typeface="Arial"/>
              </a:rPr>
              <a:t>U.S.</a:t>
            </a:r>
            <a:r>
              <a:rPr kumimoji="0" sz="1100" b="0" i="0" u="none" strike="noStrike" kern="0" cap="none" spc="16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Department</a:t>
            </a:r>
            <a:r>
              <a:rPr kumimoji="0" sz="1100" b="0" i="0" u="none" strike="noStrike" kern="0" cap="none" spc="-2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of</a:t>
            </a:r>
            <a:r>
              <a:rPr kumimoji="0" sz="1100" b="0" i="0" u="none" strike="noStrike" kern="0" cap="none" spc="-20" normalizeH="0" baseline="0" noProof="0" dirty="0">
                <a:ln>
                  <a:noFill/>
                </a:ln>
                <a:solidFill>
                  <a:sysClr val="windowText" lastClr="000000"/>
                </a:solidFill>
                <a:effectLst/>
                <a:uLnTx/>
                <a:uFillTx/>
                <a:latin typeface="Arial"/>
                <a:cs typeface="Arial"/>
              </a:rPr>
              <a:t> Labor </a:t>
            </a:r>
            <a:r>
              <a:rPr kumimoji="0" sz="1100" b="0" i="0" u="none" strike="noStrike" kern="0" cap="none" spc="0" normalizeH="0" baseline="0" noProof="0" dirty="0">
                <a:ln>
                  <a:noFill/>
                </a:ln>
                <a:solidFill>
                  <a:sysClr val="windowText" lastClr="000000"/>
                </a:solidFill>
                <a:effectLst/>
                <a:uLnTx/>
                <a:uFillTx/>
                <a:latin typeface="Arial"/>
                <a:cs typeface="Arial"/>
              </a:rPr>
              <a:t>Employee</a:t>
            </a:r>
            <a:r>
              <a:rPr kumimoji="0" sz="1100" b="0" i="0" u="none" strike="noStrike" kern="0" cap="none" spc="-5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Benefits</a:t>
            </a:r>
            <a:r>
              <a:rPr kumimoji="0" sz="1100" b="0" i="0" u="none" strike="noStrike" kern="0" cap="none" spc="-50" normalizeH="0" baseline="0" noProof="0" dirty="0">
                <a:ln>
                  <a:noFill/>
                </a:ln>
                <a:solidFill>
                  <a:sysClr val="windowText" lastClr="000000"/>
                </a:solidFill>
                <a:effectLst/>
                <a:uLnTx/>
                <a:uFillTx/>
                <a:latin typeface="Arial"/>
                <a:cs typeface="Arial"/>
              </a:rPr>
              <a:t> </a:t>
            </a:r>
            <a:r>
              <a:rPr kumimoji="0" sz="1100" b="0" i="0" u="none" strike="noStrike" kern="0" cap="none" spc="-10" normalizeH="0" baseline="0" noProof="0" dirty="0">
                <a:ln>
                  <a:noFill/>
                </a:ln>
                <a:solidFill>
                  <a:sysClr val="windowText" lastClr="000000"/>
                </a:solidFill>
                <a:effectLst/>
                <a:uLnTx/>
                <a:uFillTx/>
                <a:latin typeface="Arial"/>
                <a:cs typeface="Arial"/>
              </a:rPr>
              <a:t>Security Administration </a:t>
            </a:r>
            <a:r>
              <a:rPr kumimoji="0" sz="1100" b="1" i="0" u="sng" strike="noStrike" kern="0" cap="none" spc="-30" normalizeH="0" baseline="0" noProof="0" dirty="0">
                <a:ln>
                  <a:noFill/>
                </a:ln>
                <a:solidFill>
                  <a:srgbClr val="0000FF"/>
                </a:solidFill>
                <a:effectLst/>
                <a:uLnTx/>
                <a:uFill>
                  <a:solidFill>
                    <a:srgbClr val="0000FF"/>
                  </a:solidFill>
                </a:uFill>
                <a:latin typeface="Arial"/>
                <a:cs typeface="Arial"/>
                <a:hlinkClick r:id="rId2"/>
              </a:rPr>
              <a:t>www.dol.gov/agencies/ebsa</a:t>
            </a:r>
            <a:r>
              <a:rPr kumimoji="0" sz="1100" b="1" i="0" u="none" strike="noStrike" kern="0" cap="none" spc="114" normalizeH="0" baseline="0" noProof="0" dirty="0">
                <a:ln>
                  <a:noFill/>
                </a:ln>
                <a:solidFill>
                  <a:srgbClr val="0000FF"/>
                </a:solidFill>
                <a:effectLst/>
                <a:uLnTx/>
                <a:uFillTx/>
                <a:latin typeface="Arial"/>
                <a:cs typeface="Arial"/>
              </a:rPr>
              <a:t> </a:t>
            </a:r>
            <a:r>
              <a:rPr kumimoji="0" sz="1100" b="0" i="0" u="none" strike="noStrike" kern="0" cap="none" spc="-25" normalizeH="0" baseline="0" noProof="0" dirty="0">
                <a:ln>
                  <a:noFill/>
                </a:ln>
                <a:solidFill>
                  <a:sysClr val="windowText" lastClr="000000"/>
                </a:solidFill>
                <a:effectLst/>
                <a:uLnTx/>
                <a:uFillTx/>
                <a:latin typeface="Arial"/>
                <a:cs typeface="Arial"/>
              </a:rPr>
              <a:t>1-</a:t>
            </a:r>
            <a:endParaRPr kumimoji="0" sz="11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ts val="1300"/>
              </a:lnSpc>
              <a:spcBef>
                <a:spcPts val="0"/>
              </a:spcBef>
              <a:spcAft>
                <a:spcPts val="0"/>
              </a:spcAft>
              <a:buClrTx/>
              <a:buSzTx/>
              <a:buFontTx/>
              <a:buNone/>
              <a:tabLst/>
              <a:defRPr/>
            </a:pPr>
            <a:r>
              <a:rPr kumimoji="0" sz="1100" b="0" i="0" u="none" strike="noStrike" kern="0" cap="none" spc="-10" normalizeH="0" baseline="0" noProof="0" dirty="0">
                <a:ln>
                  <a:noFill/>
                </a:ln>
                <a:solidFill>
                  <a:sysClr val="windowText" lastClr="000000"/>
                </a:solidFill>
                <a:effectLst/>
                <a:uLnTx/>
                <a:uFillTx/>
                <a:latin typeface="Arial"/>
                <a:cs typeface="Arial"/>
              </a:rPr>
              <a:t>866-444-</a:t>
            </a:r>
            <a:r>
              <a:rPr kumimoji="0" sz="1100" b="0" i="0" u="none" strike="noStrike" kern="0" cap="none" spc="0" normalizeH="0" baseline="0" noProof="0" dirty="0">
                <a:ln>
                  <a:noFill/>
                </a:ln>
                <a:solidFill>
                  <a:sysClr val="windowText" lastClr="000000"/>
                </a:solidFill>
                <a:effectLst/>
                <a:uLnTx/>
                <a:uFillTx/>
                <a:latin typeface="Arial"/>
                <a:cs typeface="Arial"/>
              </a:rPr>
              <a:t>EBSA</a:t>
            </a:r>
            <a:r>
              <a:rPr kumimoji="0" sz="1100" b="0" i="0" u="none" strike="noStrike" kern="0" cap="none" spc="5" normalizeH="0" baseline="0" noProof="0" dirty="0">
                <a:ln>
                  <a:noFill/>
                </a:ln>
                <a:solidFill>
                  <a:sysClr val="windowText" lastClr="000000"/>
                </a:solidFill>
                <a:effectLst/>
                <a:uLnTx/>
                <a:uFillTx/>
                <a:latin typeface="Arial"/>
                <a:cs typeface="Arial"/>
              </a:rPr>
              <a:t> </a:t>
            </a:r>
            <a:r>
              <a:rPr kumimoji="0" sz="1100" b="0" i="0" u="none" strike="noStrike" kern="0" cap="none" spc="-10" normalizeH="0" baseline="0" noProof="0" dirty="0">
                <a:ln>
                  <a:noFill/>
                </a:ln>
                <a:solidFill>
                  <a:sysClr val="windowText" lastClr="000000"/>
                </a:solidFill>
                <a:effectLst/>
                <a:uLnTx/>
                <a:uFillTx/>
                <a:latin typeface="Arial"/>
                <a:cs typeface="Arial"/>
              </a:rPr>
              <a:t>(3272)</a:t>
            </a:r>
            <a:endParaRPr kumimoji="0" sz="1100" b="0" i="0" u="none" strike="noStrike" kern="0" cap="none" spc="0" normalizeH="0" baseline="0" noProof="0">
              <a:ln>
                <a:noFill/>
              </a:ln>
              <a:solidFill>
                <a:sysClr val="windowText" lastClr="000000"/>
              </a:solidFill>
              <a:effectLst/>
              <a:uLnTx/>
              <a:uFillTx/>
              <a:latin typeface="Arial"/>
              <a:cs typeface="Arial"/>
            </a:endParaRPr>
          </a:p>
        </p:txBody>
      </p:sp>
      <p:sp>
        <p:nvSpPr>
          <p:cNvPr id="4" name="object 4"/>
          <p:cNvSpPr txBox="1"/>
          <p:nvPr/>
        </p:nvSpPr>
        <p:spPr>
          <a:xfrm>
            <a:off x="4445253" y="3438651"/>
            <a:ext cx="3023870" cy="845819"/>
          </a:xfrm>
          <a:prstGeom prst="rect">
            <a:avLst/>
          </a:prstGeom>
        </p:spPr>
        <p:txBody>
          <a:bodyPr vert="horz" wrap="square" lIns="0" tIns="19685" rIns="0" bIns="0" rtlCol="0">
            <a:spAutoFit/>
          </a:bodyPr>
          <a:lstStyle/>
          <a:p>
            <a:pPr marL="12700" marR="5080" lvl="0" indent="0" defTabSz="914400" eaLnBrk="1" fontAlgn="auto" latinLnBrk="0" hangingPunct="1">
              <a:lnSpc>
                <a:spcPct val="95700"/>
              </a:lnSpc>
              <a:spcBef>
                <a:spcPts val="155"/>
              </a:spcBef>
              <a:spcAft>
                <a:spcPts val="0"/>
              </a:spcAft>
              <a:buClrTx/>
              <a:buSzTx/>
              <a:buFontTx/>
              <a:buNone/>
              <a:tabLst/>
              <a:defRPr/>
            </a:pPr>
            <a:r>
              <a:rPr kumimoji="0" sz="1100" b="0" i="0" u="none" strike="noStrike" kern="0" cap="none" spc="0" normalizeH="0" baseline="0" noProof="0" dirty="0">
                <a:ln>
                  <a:noFill/>
                </a:ln>
                <a:solidFill>
                  <a:sysClr val="windowText" lastClr="000000"/>
                </a:solidFill>
                <a:effectLst/>
                <a:uLnTx/>
                <a:uFillTx/>
                <a:latin typeface="Arial"/>
                <a:cs typeface="Arial"/>
              </a:rPr>
              <a:t>U.S.</a:t>
            </a:r>
            <a:r>
              <a:rPr kumimoji="0" sz="1100" b="0" i="0" u="none" strike="noStrike" kern="0" cap="none" spc="14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Department</a:t>
            </a:r>
            <a:r>
              <a:rPr kumimoji="0" sz="1100" b="0" i="0" u="none" strike="noStrike" kern="0" cap="none" spc="-3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of</a:t>
            </a:r>
            <a:r>
              <a:rPr kumimoji="0" sz="1100" b="0" i="0" u="none" strike="noStrike" kern="0" cap="none" spc="-3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Health</a:t>
            </a:r>
            <a:r>
              <a:rPr kumimoji="0" sz="1100" b="0" i="0" u="none" strike="noStrike" kern="0" cap="none" spc="-3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and</a:t>
            </a:r>
            <a:r>
              <a:rPr kumimoji="0" sz="1100" b="0" i="0" u="none" strike="noStrike" kern="0" cap="none" spc="-30"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Human</a:t>
            </a:r>
            <a:r>
              <a:rPr kumimoji="0" sz="1100" b="0" i="0" u="none" strike="noStrike" kern="0" cap="none" spc="-25" normalizeH="0" baseline="0" noProof="0" dirty="0">
                <a:ln>
                  <a:noFill/>
                </a:ln>
                <a:solidFill>
                  <a:sysClr val="windowText" lastClr="000000"/>
                </a:solidFill>
                <a:effectLst/>
                <a:uLnTx/>
                <a:uFillTx/>
                <a:latin typeface="Arial"/>
                <a:cs typeface="Arial"/>
              </a:rPr>
              <a:t> </a:t>
            </a:r>
            <a:r>
              <a:rPr kumimoji="0" sz="1100" b="0" i="0" u="none" strike="noStrike" kern="0" cap="none" spc="-10" normalizeH="0" baseline="0" noProof="0" dirty="0">
                <a:ln>
                  <a:noFill/>
                </a:ln>
                <a:solidFill>
                  <a:sysClr val="windowText" lastClr="000000"/>
                </a:solidFill>
                <a:effectLst/>
                <a:uLnTx/>
                <a:uFillTx/>
                <a:latin typeface="Arial"/>
                <a:cs typeface="Arial"/>
              </a:rPr>
              <a:t>Services Centers</a:t>
            </a:r>
            <a:r>
              <a:rPr kumimoji="0" sz="1100" b="0" i="0" u="none" strike="noStrike" kern="0" cap="none" spc="-7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for</a:t>
            </a:r>
            <a:r>
              <a:rPr kumimoji="0" sz="1100" b="0" i="0" u="none" strike="noStrike" kern="0" cap="none" spc="-75" normalizeH="0" baseline="0" noProof="0" dirty="0">
                <a:ln>
                  <a:noFill/>
                </a:ln>
                <a:solidFill>
                  <a:sysClr val="windowText" lastClr="000000"/>
                </a:solidFill>
                <a:effectLst/>
                <a:uLnTx/>
                <a:uFillTx/>
                <a:latin typeface="Arial"/>
                <a:cs typeface="Arial"/>
              </a:rPr>
              <a:t> </a:t>
            </a:r>
            <a:r>
              <a:rPr kumimoji="0" sz="1100" b="0" i="0" u="none" strike="noStrike" kern="0" cap="none" spc="-10" normalizeH="0" baseline="0" noProof="0" dirty="0">
                <a:ln>
                  <a:noFill/>
                </a:ln>
                <a:solidFill>
                  <a:sysClr val="windowText" lastClr="000000"/>
                </a:solidFill>
                <a:effectLst/>
                <a:uLnTx/>
                <a:uFillTx/>
                <a:latin typeface="Arial"/>
                <a:cs typeface="Arial"/>
              </a:rPr>
              <a:t>Medicare</a:t>
            </a:r>
            <a:r>
              <a:rPr kumimoji="0" sz="1100" b="0" i="0" u="none" strike="noStrike" kern="0" cap="none" spc="-7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&amp;</a:t>
            </a:r>
            <a:r>
              <a:rPr kumimoji="0" sz="1100" b="0" i="0" u="none" strike="noStrike" kern="0" cap="none" spc="-6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Medicaid</a:t>
            </a:r>
            <a:r>
              <a:rPr kumimoji="0" sz="1100" b="0" i="0" u="none" strike="noStrike" kern="0" cap="none" spc="-10" normalizeH="0" baseline="0" noProof="0" dirty="0">
                <a:ln>
                  <a:noFill/>
                </a:ln>
                <a:solidFill>
                  <a:sysClr val="windowText" lastClr="000000"/>
                </a:solidFill>
                <a:effectLst/>
                <a:uLnTx/>
                <a:uFillTx/>
                <a:latin typeface="Arial"/>
                <a:cs typeface="Arial"/>
              </a:rPr>
              <a:t> Services </a:t>
            </a:r>
            <a:r>
              <a:rPr kumimoji="0" sz="1100" b="1" i="0" u="sng" strike="noStrike" kern="0" cap="none" spc="-10" normalizeH="0" baseline="0" noProof="0" dirty="0">
                <a:ln>
                  <a:noFill/>
                </a:ln>
                <a:solidFill>
                  <a:srgbClr val="0000FF"/>
                </a:solidFill>
                <a:effectLst/>
                <a:uLnTx/>
                <a:uFill>
                  <a:solidFill>
                    <a:srgbClr val="0000FF"/>
                  </a:solidFill>
                </a:uFill>
                <a:latin typeface="Arial"/>
                <a:cs typeface="Arial"/>
                <a:hlinkClick r:id="rId3"/>
              </a:rPr>
              <a:t>www.cms.hhs.gov</a:t>
            </a:r>
            <a:endParaRPr kumimoji="0" sz="11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ts val="1300"/>
              </a:lnSpc>
              <a:spcBef>
                <a:spcPts val="0"/>
              </a:spcBef>
              <a:spcAft>
                <a:spcPts val="0"/>
              </a:spcAft>
              <a:buClrTx/>
              <a:buSzTx/>
              <a:buFontTx/>
              <a:buNone/>
              <a:tabLst/>
              <a:defRPr/>
            </a:pPr>
            <a:r>
              <a:rPr kumimoji="0" sz="1100" b="0" i="0" u="none" strike="noStrike" kern="0" cap="none" spc="-10" normalizeH="0" baseline="0" noProof="0" dirty="0">
                <a:ln>
                  <a:noFill/>
                </a:ln>
                <a:solidFill>
                  <a:sysClr val="windowText" lastClr="000000"/>
                </a:solidFill>
                <a:effectLst/>
                <a:uLnTx/>
                <a:uFillTx/>
                <a:latin typeface="Arial"/>
                <a:cs typeface="Arial"/>
              </a:rPr>
              <a:t>1-877-267-2323,</a:t>
            </a:r>
            <a:r>
              <a:rPr kumimoji="0" sz="1100" b="0" i="0" u="none" strike="noStrike" kern="0" cap="none" spc="-55" normalizeH="0" baseline="0" noProof="0" dirty="0">
                <a:ln>
                  <a:noFill/>
                </a:ln>
                <a:solidFill>
                  <a:sysClr val="windowText" lastClr="000000"/>
                </a:solidFill>
                <a:effectLst/>
                <a:uLnTx/>
                <a:uFillTx/>
                <a:latin typeface="Arial"/>
                <a:cs typeface="Arial"/>
              </a:rPr>
              <a:t> </a:t>
            </a:r>
            <a:r>
              <a:rPr kumimoji="0" sz="1100" b="0" i="0" u="none" strike="noStrike" kern="0" cap="none" spc="-10" normalizeH="0" baseline="0" noProof="0" dirty="0">
                <a:ln>
                  <a:noFill/>
                </a:ln>
                <a:solidFill>
                  <a:sysClr val="windowText" lastClr="000000"/>
                </a:solidFill>
                <a:effectLst/>
                <a:uLnTx/>
                <a:uFillTx/>
                <a:latin typeface="Arial"/>
                <a:cs typeface="Arial"/>
              </a:rPr>
              <a:t>Menu</a:t>
            </a:r>
            <a:r>
              <a:rPr kumimoji="0" sz="1100" b="0" i="0" u="none" strike="noStrike" kern="0" cap="none" spc="-35" normalizeH="0" baseline="0" noProof="0" dirty="0">
                <a:ln>
                  <a:noFill/>
                </a:ln>
                <a:solidFill>
                  <a:sysClr val="windowText" lastClr="000000"/>
                </a:solidFill>
                <a:effectLst/>
                <a:uLnTx/>
                <a:uFillTx/>
                <a:latin typeface="Arial"/>
                <a:cs typeface="Arial"/>
              </a:rPr>
              <a:t> </a:t>
            </a:r>
            <a:r>
              <a:rPr kumimoji="0" sz="1100" b="0" i="0" u="none" strike="noStrike" kern="0" cap="none" spc="-10" normalizeH="0" baseline="0" noProof="0" dirty="0">
                <a:ln>
                  <a:noFill/>
                </a:ln>
                <a:solidFill>
                  <a:sysClr val="windowText" lastClr="000000"/>
                </a:solidFill>
                <a:effectLst/>
                <a:uLnTx/>
                <a:uFillTx/>
                <a:latin typeface="Arial"/>
                <a:cs typeface="Arial"/>
              </a:rPr>
              <a:t>Option</a:t>
            </a:r>
            <a:r>
              <a:rPr kumimoji="0" sz="1100" b="0" i="0" u="none" strike="noStrike" kern="0" cap="none" spc="-45" normalizeH="0" baseline="0" noProof="0" dirty="0">
                <a:ln>
                  <a:noFill/>
                </a:ln>
                <a:solidFill>
                  <a:sysClr val="windowText" lastClr="000000"/>
                </a:solidFill>
                <a:effectLst/>
                <a:uLnTx/>
                <a:uFillTx/>
                <a:latin typeface="Arial"/>
                <a:cs typeface="Arial"/>
              </a:rPr>
              <a:t> </a:t>
            </a:r>
            <a:r>
              <a:rPr kumimoji="0" sz="1100" b="0" i="0" u="none" strike="noStrike" kern="0" cap="none" spc="0" normalizeH="0" baseline="0" noProof="0" dirty="0">
                <a:ln>
                  <a:noFill/>
                </a:ln>
                <a:solidFill>
                  <a:sysClr val="windowText" lastClr="000000"/>
                </a:solidFill>
                <a:effectLst/>
                <a:uLnTx/>
                <a:uFillTx/>
                <a:latin typeface="Arial"/>
                <a:cs typeface="Arial"/>
              </a:rPr>
              <a:t>4,</a:t>
            </a:r>
            <a:r>
              <a:rPr kumimoji="0" sz="1100" b="0" i="0" u="none" strike="noStrike" kern="0" cap="none" spc="-35" normalizeH="0" baseline="0" noProof="0" dirty="0">
                <a:ln>
                  <a:noFill/>
                </a:ln>
                <a:solidFill>
                  <a:sysClr val="windowText" lastClr="000000"/>
                </a:solidFill>
                <a:effectLst/>
                <a:uLnTx/>
                <a:uFillTx/>
                <a:latin typeface="Arial"/>
                <a:cs typeface="Arial"/>
              </a:rPr>
              <a:t> </a:t>
            </a:r>
            <a:r>
              <a:rPr kumimoji="0" sz="1100" b="0" i="0" u="none" strike="noStrike" kern="0" cap="none" spc="-20" normalizeH="0" baseline="0" noProof="0" dirty="0">
                <a:ln>
                  <a:noFill/>
                </a:ln>
                <a:solidFill>
                  <a:sysClr val="windowText" lastClr="000000"/>
                </a:solidFill>
                <a:effectLst/>
                <a:uLnTx/>
                <a:uFillTx/>
                <a:latin typeface="Arial"/>
                <a:cs typeface="Arial"/>
              </a:rPr>
              <a:t>Ext.</a:t>
            </a:r>
            <a:endParaRPr kumimoji="0" sz="11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ts val="1315"/>
              </a:lnSpc>
              <a:spcBef>
                <a:spcPts val="0"/>
              </a:spcBef>
              <a:spcAft>
                <a:spcPts val="0"/>
              </a:spcAft>
              <a:buClrTx/>
              <a:buSzTx/>
              <a:buFontTx/>
              <a:buNone/>
              <a:tabLst/>
              <a:defRPr/>
            </a:pPr>
            <a:r>
              <a:rPr kumimoji="0" sz="1100" b="0" i="0" u="none" strike="noStrike" kern="0" cap="none" spc="-10" normalizeH="0" baseline="0" noProof="0" dirty="0">
                <a:ln>
                  <a:noFill/>
                </a:ln>
                <a:solidFill>
                  <a:sysClr val="windowText" lastClr="000000"/>
                </a:solidFill>
                <a:effectLst/>
                <a:uLnTx/>
                <a:uFillTx/>
                <a:latin typeface="Arial"/>
                <a:cs typeface="Arial"/>
              </a:rPr>
              <a:t>61565</a:t>
            </a:r>
            <a:endParaRPr kumimoji="0" sz="1100" b="0" i="0" u="none" strike="noStrike" kern="0" cap="none" spc="0" normalizeH="0" baseline="0" noProof="0" dirty="0">
              <a:ln>
                <a:noFill/>
              </a:ln>
              <a:solidFill>
                <a:sysClr val="windowText" lastClr="000000"/>
              </a:solidFill>
              <a:effectLst/>
              <a:uLnTx/>
              <a:uFillTx/>
              <a:latin typeface="Arial"/>
              <a:cs typeface="Arial"/>
            </a:endParaRPr>
          </a:p>
        </p:txBody>
      </p:sp>
      <p:sp>
        <p:nvSpPr>
          <p:cNvPr id="5" name="object 5"/>
          <p:cNvSpPr txBox="1"/>
          <p:nvPr/>
        </p:nvSpPr>
        <p:spPr>
          <a:xfrm>
            <a:off x="443737" y="4490465"/>
            <a:ext cx="9307830" cy="1907539"/>
          </a:xfrm>
          <a:prstGeom prst="rect">
            <a:avLst/>
          </a:prstGeom>
        </p:spPr>
        <p:txBody>
          <a:bodyPr vert="horz" wrap="square" lIns="0" tIns="12065" rIns="0" bIns="0" rtlCol="0">
            <a:spAutoFit/>
          </a:bodyPr>
          <a:lstStyle/>
          <a:p>
            <a:pPr marL="133350" marR="0" lvl="0" indent="0" defTabSz="914400" eaLnBrk="1" fontAlgn="auto" latinLnBrk="0" hangingPunct="1">
              <a:lnSpc>
                <a:spcPct val="100000"/>
              </a:lnSpc>
              <a:spcBef>
                <a:spcPts val="95"/>
              </a:spcBef>
              <a:spcAft>
                <a:spcPts val="0"/>
              </a:spcAft>
              <a:buClrTx/>
              <a:buSzTx/>
              <a:buFontTx/>
              <a:buNone/>
              <a:tabLst/>
              <a:defRPr/>
            </a:pPr>
            <a:r>
              <a:rPr kumimoji="0" sz="1100" b="1" i="0" u="none" strike="noStrike" kern="0" cap="none" spc="-10" normalizeH="0" baseline="0" noProof="0" dirty="0">
                <a:ln>
                  <a:noFill/>
                </a:ln>
                <a:solidFill>
                  <a:sysClr val="windowText" lastClr="000000"/>
                </a:solidFill>
                <a:effectLst/>
                <a:uLnTx/>
                <a:uFillTx/>
                <a:latin typeface="Arial"/>
                <a:cs typeface="Arial"/>
              </a:rPr>
              <a:t>Paperwork</a:t>
            </a:r>
            <a:r>
              <a:rPr kumimoji="0" sz="1100" b="1" i="0" u="none" strike="noStrike" kern="0" cap="none" spc="-85" normalizeH="0" baseline="0" noProof="0" dirty="0">
                <a:ln>
                  <a:noFill/>
                </a:ln>
                <a:solidFill>
                  <a:sysClr val="windowText" lastClr="000000"/>
                </a:solidFill>
                <a:effectLst/>
                <a:uLnTx/>
                <a:uFillTx/>
                <a:latin typeface="Arial"/>
                <a:cs typeface="Arial"/>
              </a:rPr>
              <a:t> </a:t>
            </a:r>
            <a:r>
              <a:rPr kumimoji="0" sz="1100" b="1" i="0" u="none" strike="noStrike" kern="0" cap="none" spc="-10" normalizeH="0" baseline="0" noProof="0" dirty="0">
                <a:ln>
                  <a:noFill/>
                </a:ln>
                <a:solidFill>
                  <a:sysClr val="windowText" lastClr="000000"/>
                </a:solidFill>
                <a:effectLst/>
                <a:uLnTx/>
                <a:uFillTx/>
                <a:latin typeface="Arial"/>
                <a:cs typeface="Arial"/>
              </a:rPr>
              <a:t>Reduction</a:t>
            </a:r>
            <a:r>
              <a:rPr kumimoji="0" sz="1100" b="1" i="0" u="none" strike="noStrike" kern="0" cap="none" spc="-70" normalizeH="0" baseline="0" noProof="0" dirty="0">
                <a:ln>
                  <a:noFill/>
                </a:ln>
                <a:solidFill>
                  <a:sysClr val="windowText" lastClr="000000"/>
                </a:solidFill>
                <a:effectLst/>
                <a:uLnTx/>
                <a:uFillTx/>
                <a:latin typeface="Arial"/>
                <a:cs typeface="Arial"/>
              </a:rPr>
              <a:t> </a:t>
            </a:r>
            <a:r>
              <a:rPr kumimoji="0" sz="1100" b="1" i="0" u="none" strike="noStrike" kern="0" cap="none" spc="0" normalizeH="0" baseline="0" noProof="0" dirty="0">
                <a:ln>
                  <a:noFill/>
                </a:ln>
                <a:solidFill>
                  <a:sysClr val="windowText" lastClr="000000"/>
                </a:solidFill>
                <a:effectLst/>
                <a:uLnTx/>
                <a:uFillTx/>
                <a:latin typeface="Arial"/>
                <a:cs typeface="Arial"/>
              </a:rPr>
              <a:t>Act</a:t>
            </a:r>
            <a:r>
              <a:rPr kumimoji="0" sz="1100" b="1" i="0" u="none" strike="noStrike" kern="0" cap="none" spc="-30" normalizeH="0" baseline="0" noProof="0" dirty="0">
                <a:ln>
                  <a:noFill/>
                </a:ln>
                <a:solidFill>
                  <a:sysClr val="windowText" lastClr="000000"/>
                </a:solidFill>
                <a:effectLst/>
                <a:uLnTx/>
                <a:uFillTx/>
                <a:latin typeface="Arial"/>
                <a:cs typeface="Arial"/>
              </a:rPr>
              <a:t> </a:t>
            </a:r>
            <a:r>
              <a:rPr kumimoji="0" sz="1100" b="1" i="0" u="none" strike="noStrike" kern="0" cap="none" spc="-10" normalizeH="0" baseline="0" noProof="0" dirty="0">
                <a:ln>
                  <a:noFill/>
                </a:ln>
                <a:solidFill>
                  <a:sysClr val="windowText" lastClr="000000"/>
                </a:solidFill>
                <a:effectLst/>
                <a:uLnTx/>
                <a:uFillTx/>
                <a:latin typeface="Arial"/>
                <a:cs typeface="Arial"/>
              </a:rPr>
              <a:t>Statement</a:t>
            </a:r>
            <a:endParaRPr kumimoji="0" sz="11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620"/>
              </a:spcBef>
              <a:spcAft>
                <a:spcPts val="0"/>
              </a:spcAft>
              <a:buClrTx/>
              <a:buSzTx/>
              <a:buFontTx/>
              <a:buNone/>
              <a:tabLst/>
              <a:defRPr/>
            </a:pPr>
            <a:endParaRPr kumimoji="0" sz="1100" b="0" i="0" u="none" strike="noStrike" kern="0" cap="none" spc="0" normalizeH="0" baseline="0" noProof="0">
              <a:ln>
                <a:noFill/>
              </a:ln>
              <a:solidFill>
                <a:sysClr val="windowText" lastClr="000000"/>
              </a:solidFill>
              <a:effectLst/>
              <a:uLnTx/>
              <a:uFillTx/>
              <a:latin typeface="Arial"/>
              <a:cs typeface="Arial"/>
            </a:endParaRPr>
          </a:p>
          <a:p>
            <a:pPr marL="12700" marR="225425" lvl="0" indent="0" defTabSz="914400" eaLnBrk="1" fontAlgn="auto" latinLnBrk="0" hangingPunct="1">
              <a:lnSpc>
                <a:spcPct val="95700"/>
              </a:lnSpc>
              <a:spcBef>
                <a:spcPts val="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According</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Paperwork Reduction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1995</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(Pub.</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104-</a:t>
            </a:r>
            <a:r>
              <a:rPr kumimoji="0" sz="900" b="0" i="0" u="none" strike="noStrike" kern="0" cap="none" spc="0" normalizeH="0" baseline="0" noProof="0" dirty="0">
                <a:ln>
                  <a:noFill/>
                </a:ln>
                <a:solidFill>
                  <a:sysClr val="windowText" lastClr="000000"/>
                </a:solidFill>
                <a:effectLst/>
                <a:uLnTx/>
                <a:uFillTx/>
                <a:latin typeface="Arial"/>
                <a:cs typeface="Arial"/>
              </a:rPr>
              <a:t>13)</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(PRA), no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persons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required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respond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 </a:t>
            </a:r>
            <a:r>
              <a:rPr kumimoji="0" sz="900" b="0" i="0" u="none" strike="noStrike" kern="0" cap="none" spc="-10" normalizeH="0" baseline="0" noProof="0" dirty="0">
                <a:ln>
                  <a:noFill/>
                </a:ln>
                <a:solidFill>
                  <a:sysClr val="windowText" lastClr="000000"/>
                </a:solidFill>
                <a:effectLst/>
                <a:uLnTx/>
                <a:uFillTx/>
                <a:latin typeface="Arial"/>
                <a:cs typeface="Arial"/>
              </a:rPr>
              <a:t>collection</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of</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unless</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such</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collection</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displays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valid Office</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of</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Management</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and</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Budget</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(OMB)</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control</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number. The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Department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notes that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rgbClr val="5C5555"/>
                </a:solidFill>
                <a:effectLst/>
                <a:uLnTx/>
                <a:uFillTx/>
                <a:latin typeface="Arial"/>
                <a:cs typeface="Arial"/>
              </a:rPr>
              <a:t>OMB</a:t>
            </a:r>
            <a:r>
              <a:rPr kumimoji="0" sz="900" b="0" i="0" u="none" strike="noStrike" kern="0" cap="none" spc="-5" normalizeH="0" baseline="0" noProof="0" dirty="0">
                <a:ln>
                  <a:noFill/>
                </a:ln>
                <a:solidFill>
                  <a:srgbClr val="5C5555"/>
                </a:solidFill>
                <a:effectLst/>
                <a:uLnTx/>
                <a:uFillTx/>
                <a:latin typeface="Arial"/>
                <a:cs typeface="Arial"/>
              </a:rPr>
              <a:t> </a:t>
            </a:r>
            <a:r>
              <a:rPr kumimoji="0" sz="900" b="0" i="0" u="none" strike="noStrike" kern="0" cap="none" spc="0" normalizeH="0" baseline="0" noProof="0" dirty="0">
                <a:ln>
                  <a:noFill/>
                </a:ln>
                <a:solidFill>
                  <a:srgbClr val="5C5555"/>
                </a:solidFill>
                <a:effectLst/>
                <a:uLnTx/>
                <a:uFillTx/>
                <a:latin typeface="Arial"/>
                <a:cs typeface="Arial"/>
              </a:rPr>
              <a:t>Control Number</a:t>
            </a:r>
            <a:r>
              <a:rPr kumimoji="0" sz="900" b="0" i="0" u="none" strike="noStrike" kern="0" cap="none" spc="-10" normalizeH="0" baseline="0" noProof="0" dirty="0">
                <a:ln>
                  <a:noFill/>
                </a:ln>
                <a:solidFill>
                  <a:srgbClr val="5C5555"/>
                </a:solidFill>
                <a:effectLst/>
                <a:uLnTx/>
                <a:uFillTx/>
                <a:latin typeface="Arial"/>
                <a:cs typeface="Arial"/>
              </a:rPr>
              <a:t> 1210-</a:t>
            </a:r>
            <a:r>
              <a:rPr kumimoji="0" sz="900" b="0" i="0" u="none" strike="noStrike" kern="0" cap="none" spc="0" normalizeH="0" baseline="0" noProof="0" dirty="0">
                <a:ln>
                  <a:noFill/>
                </a:ln>
                <a:solidFill>
                  <a:srgbClr val="5C5555"/>
                </a:solidFill>
                <a:effectLst/>
                <a:uLnTx/>
                <a:uFillTx/>
                <a:latin typeface="Arial"/>
                <a:cs typeface="Arial"/>
              </a:rPr>
              <a:t>0137</a:t>
            </a:r>
            <a:r>
              <a:rPr kumimoji="0" sz="900" b="0" i="0" u="none" strike="noStrike" kern="0" cap="none" spc="-5" normalizeH="0" baseline="0" noProof="0" dirty="0">
                <a:ln>
                  <a:noFill/>
                </a:ln>
                <a:solidFill>
                  <a:srgbClr val="5C5555"/>
                </a:solidFill>
                <a:effectLst/>
                <a:uLnTx/>
                <a:uFillTx/>
                <a:latin typeface="Arial"/>
                <a:cs typeface="Arial"/>
              </a:rPr>
              <a:t> </a:t>
            </a:r>
            <a:r>
              <a:rPr kumimoji="0" sz="900" b="0" i="0" u="none" strike="noStrike" kern="0" cap="none" spc="0" normalizeH="0" baseline="0" noProof="0" dirty="0">
                <a:ln>
                  <a:noFill/>
                </a:ln>
                <a:solidFill>
                  <a:srgbClr val="5C5555"/>
                </a:solidFill>
                <a:effectLst/>
                <a:uLnTx/>
                <a:uFillTx/>
                <a:latin typeface="Arial"/>
                <a:cs typeface="Arial"/>
              </a:rPr>
              <a:t>(expires 1/31/2026)</a:t>
            </a:r>
            <a:r>
              <a:rPr kumimoji="0" sz="900" b="0" i="0" u="none" strike="noStrike" kern="0" cap="none" spc="5" normalizeH="0" baseline="0" noProof="0" dirty="0">
                <a:ln>
                  <a:noFill/>
                </a:ln>
                <a:solidFill>
                  <a:srgbClr val="5C5555"/>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 Federal agency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cannot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conduct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or </a:t>
            </a:r>
            <a:r>
              <a:rPr kumimoji="0" sz="900" b="0" i="0" u="none" strike="noStrike" kern="0" cap="none" spc="0" normalizeH="0" baseline="0" noProof="0" dirty="0">
                <a:ln>
                  <a:noFill/>
                </a:ln>
                <a:solidFill>
                  <a:sysClr val="windowText" lastClr="000000"/>
                </a:solidFill>
                <a:effectLst/>
                <a:uLnTx/>
                <a:uFillTx/>
                <a:latin typeface="Arial"/>
                <a:cs typeface="Arial"/>
              </a:rPr>
              <a:t>sponsor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collection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unless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approved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 OMB</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displays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currently</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valid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OMB</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control</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number,</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public</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required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respond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collection</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unless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displays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currently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valid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OMB</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control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number.</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44</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U.S.C.</a:t>
            </a:r>
            <a:r>
              <a:rPr kumimoji="0" sz="900" b="0" i="0" u="none" strike="noStrike" kern="0" cap="none" spc="1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3507.</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Also,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notwithstanding</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provisions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law,</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person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shall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10" normalizeH="0" baseline="0" noProof="0" dirty="0">
                <a:ln>
                  <a:noFill/>
                </a:ln>
                <a:solidFill>
                  <a:sysClr val="windowText" lastClr="000000"/>
                </a:solidFill>
                <a:effectLst/>
                <a:uLnTx/>
                <a:uFillTx/>
                <a:latin typeface="Arial"/>
                <a:cs typeface="Arial"/>
              </a:rPr>
              <a:t> subject </a:t>
            </a:r>
            <a:r>
              <a:rPr kumimoji="0" sz="900" b="0" i="0" u="none" strike="noStrike" kern="0" cap="none" spc="0" normalizeH="0" baseline="0" noProof="0" dirty="0">
                <a:ln>
                  <a:noFill/>
                </a:ln>
                <a:solidFill>
                  <a:sysClr val="windowText" lastClr="000000"/>
                </a:solidFill>
                <a:effectLst/>
                <a:uLnTx/>
                <a:uFillTx/>
                <a:latin typeface="Arial"/>
                <a:cs typeface="Arial"/>
              </a:rPr>
              <a:t>to penalty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failing</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comply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collection</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information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collection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does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display</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currently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valid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OMB control number.</a:t>
            </a:r>
            <a:r>
              <a:rPr kumimoji="0" sz="900" b="0" i="0" u="none" strike="noStrike" kern="0" cap="none" spc="2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See 44</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U.S.C.</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3512.</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253365" lvl="0" indent="0" defTabSz="914400" eaLnBrk="1" fontAlgn="auto" latinLnBrk="0" hangingPunct="1">
              <a:lnSpc>
                <a:spcPct val="95700"/>
              </a:lnSpc>
              <a:spcBef>
                <a:spcPts val="61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public</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reporting</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burden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collection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estimated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average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approximately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seven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minutes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respondent.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Interested</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parties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encouraged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send </a:t>
            </a:r>
            <a:r>
              <a:rPr kumimoji="0" sz="900" b="0" i="0" u="none" strike="noStrike" kern="0" cap="none" spc="0" normalizeH="0" baseline="0" noProof="0" dirty="0">
                <a:ln>
                  <a:noFill/>
                </a:ln>
                <a:solidFill>
                  <a:sysClr val="windowText" lastClr="000000"/>
                </a:solidFill>
                <a:effectLst/>
                <a:uLnTx/>
                <a:uFillTx/>
                <a:latin typeface="Arial"/>
                <a:cs typeface="Arial"/>
              </a:rPr>
              <a:t>comments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regarding</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burden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estimate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aspect</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collection</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including</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suggestions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reducing</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burden,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Department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Labor, </a:t>
            </a:r>
            <a:r>
              <a:rPr kumimoji="0" sz="900" b="0" i="0" u="none" strike="noStrike" kern="0" cap="none" spc="0" normalizeH="0" baseline="0" noProof="0" dirty="0">
                <a:ln>
                  <a:noFill/>
                </a:ln>
                <a:solidFill>
                  <a:sysClr val="windowText" lastClr="000000"/>
                </a:solidFill>
                <a:effectLst/>
                <a:uLnTx/>
                <a:uFillTx/>
                <a:latin typeface="Arial"/>
                <a:cs typeface="Arial"/>
              </a:rPr>
              <a:t>Employee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Benefits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Security Administration,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Office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 Policy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Research,</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Attention: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Clearance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Officer,</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200</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Constitution</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Avenue,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N.W.,</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Room</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a:t>
            </a:r>
            <a:r>
              <a:rPr kumimoji="0" sz="900" b="0" i="0" u="none" strike="noStrike" kern="0" cap="none" spc="0" normalizeH="0" baseline="0" noProof="0" dirty="0">
                <a:ln>
                  <a:noFill/>
                </a:ln>
                <a:solidFill>
                  <a:sysClr val="windowText" lastClr="000000"/>
                </a:solidFill>
                <a:effectLst/>
                <a:uLnTx/>
                <a:uFillTx/>
                <a:latin typeface="Arial"/>
                <a:cs typeface="Arial"/>
              </a:rPr>
              <a:t>5718,</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Washington,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DC</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20210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email</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sng" strike="noStrike" kern="0" cap="none" spc="0" normalizeH="0" baseline="0" noProof="0" dirty="0">
                <a:ln>
                  <a:noFill/>
                </a:ln>
                <a:solidFill>
                  <a:srgbClr val="0000FF"/>
                </a:solidFill>
                <a:effectLst/>
                <a:uLnTx/>
                <a:uFill>
                  <a:solidFill>
                    <a:srgbClr val="000000"/>
                  </a:solidFill>
                </a:uFill>
                <a:latin typeface="Arial"/>
                <a:cs typeface="Arial"/>
                <a:hlinkClick r:id="rId4"/>
              </a:rPr>
              <a:t>ebsa.opr@dol.gov</a:t>
            </a:r>
            <a:r>
              <a:rPr kumimoji="0" sz="900" b="0" i="0" u="none" strike="noStrike" kern="0" cap="none" spc="-15" normalizeH="0" baseline="0" noProof="0" dirty="0">
                <a:ln>
                  <a:noFill/>
                </a:ln>
                <a:solidFill>
                  <a:srgbClr val="0000FF"/>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reference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OMB</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Control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Number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1210-0137.</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5080" lvl="0" indent="0" algn="r" defTabSz="914400" eaLnBrk="1" fontAlgn="auto" latinLnBrk="0" hangingPunct="1">
              <a:lnSpc>
                <a:spcPct val="100000"/>
              </a:lnSpc>
              <a:spcBef>
                <a:spcPts val="620"/>
              </a:spcBef>
              <a:spcAft>
                <a:spcPts val="0"/>
              </a:spcAft>
              <a:buClrTx/>
              <a:buSzTx/>
              <a:buFontTx/>
              <a:buNone/>
              <a:tabLst/>
              <a:defRPr/>
            </a:pPr>
            <a:r>
              <a:rPr kumimoji="0" sz="900" b="0" i="0" u="none" strike="noStrike" kern="0" cap="none" spc="0" normalizeH="0" baseline="0" noProof="0" dirty="0">
                <a:ln>
                  <a:noFill/>
                </a:ln>
                <a:solidFill>
                  <a:srgbClr val="5C5555"/>
                </a:solidFill>
                <a:effectLst/>
                <a:uLnTx/>
                <a:uFillTx/>
                <a:latin typeface="Arial"/>
                <a:cs typeface="Arial"/>
              </a:rPr>
              <a:t>OMB</a:t>
            </a:r>
            <a:r>
              <a:rPr kumimoji="0" sz="900" b="0" i="0" u="none" strike="noStrike" kern="0" cap="none" spc="-20" normalizeH="0" baseline="0" noProof="0" dirty="0">
                <a:ln>
                  <a:noFill/>
                </a:ln>
                <a:solidFill>
                  <a:srgbClr val="5C5555"/>
                </a:solidFill>
                <a:effectLst/>
                <a:uLnTx/>
                <a:uFillTx/>
                <a:latin typeface="Arial"/>
                <a:cs typeface="Arial"/>
              </a:rPr>
              <a:t> </a:t>
            </a:r>
            <a:r>
              <a:rPr kumimoji="0" sz="900" b="0" i="0" u="none" strike="noStrike" kern="0" cap="none" spc="-10" normalizeH="0" baseline="0" noProof="0" dirty="0">
                <a:ln>
                  <a:noFill/>
                </a:ln>
                <a:solidFill>
                  <a:srgbClr val="5C5555"/>
                </a:solidFill>
                <a:effectLst/>
                <a:uLnTx/>
                <a:uFillTx/>
                <a:latin typeface="Arial"/>
                <a:cs typeface="Arial"/>
              </a:rPr>
              <a:t>Control</a:t>
            </a:r>
            <a:r>
              <a:rPr kumimoji="0" sz="900" b="0" i="0" u="none" strike="noStrike" kern="0" cap="none" spc="-20" normalizeH="0" baseline="0" noProof="0" dirty="0">
                <a:ln>
                  <a:noFill/>
                </a:ln>
                <a:solidFill>
                  <a:srgbClr val="5C5555"/>
                </a:solidFill>
                <a:effectLst/>
                <a:uLnTx/>
                <a:uFillTx/>
                <a:latin typeface="Arial"/>
                <a:cs typeface="Arial"/>
              </a:rPr>
              <a:t> </a:t>
            </a:r>
            <a:r>
              <a:rPr kumimoji="0" sz="900" b="0" i="0" u="none" strike="noStrike" kern="0" cap="none" spc="-10" normalizeH="0" baseline="0" noProof="0" dirty="0">
                <a:ln>
                  <a:noFill/>
                </a:ln>
                <a:solidFill>
                  <a:srgbClr val="5C5555"/>
                </a:solidFill>
                <a:effectLst/>
                <a:uLnTx/>
                <a:uFillTx/>
                <a:latin typeface="Arial"/>
                <a:cs typeface="Arial"/>
              </a:rPr>
              <a:t>Number</a:t>
            </a:r>
            <a:r>
              <a:rPr kumimoji="0" sz="900" b="0" i="0" u="none" strike="noStrike" kern="0" cap="none" spc="-35" normalizeH="0" baseline="0" noProof="0" dirty="0">
                <a:ln>
                  <a:noFill/>
                </a:ln>
                <a:solidFill>
                  <a:srgbClr val="5C5555"/>
                </a:solidFill>
                <a:effectLst/>
                <a:uLnTx/>
                <a:uFillTx/>
                <a:latin typeface="Arial"/>
                <a:cs typeface="Arial"/>
              </a:rPr>
              <a:t> </a:t>
            </a:r>
            <a:r>
              <a:rPr kumimoji="0" sz="900" b="0" i="0" u="none" strike="noStrike" kern="0" cap="none" spc="-10" normalizeH="0" baseline="0" noProof="0" dirty="0">
                <a:ln>
                  <a:noFill/>
                </a:ln>
                <a:solidFill>
                  <a:srgbClr val="5C5555"/>
                </a:solidFill>
                <a:effectLst/>
                <a:uLnTx/>
                <a:uFillTx/>
                <a:latin typeface="Arial"/>
                <a:cs typeface="Arial"/>
              </a:rPr>
              <a:t>1210-0137</a:t>
            </a:r>
            <a:r>
              <a:rPr kumimoji="0" sz="900" b="0" i="0" u="none" strike="noStrike" kern="0" cap="none" spc="-35" normalizeH="0" baseline="0" noProof="0" dirty="0">
                <a:ln>
                  <a:noFill/>
                </a:ln>
                <a:solidFill>
                  <a:srgbClr val="5C5555"/>
                </a:solidFill>
                <a:effectLst/>
                <a:uLnTx/>
                <a:uFillTx/>
                <a:latin typeface="Arial"/>
                <a:cs typeface="Arial"/>
              </a:rPr>
              <a:t> </a:t>
            </a:r>
            <a:r>
              <a:rPr kumimoji="0" sz="900" b="0" i="0" u="none" strike="noStrike" kern="0" cap="none" spc="0" normalizeH="0" baseline="0" noProof="0" dirty="0">
                <a:ln>
                  <a:noFill/>
                </a:ln>
                <a:solidFill>
                  <a:srgbClr val="5C5555"/>
                </a:solidFill>
                <a:effectLst/>
                <a:uLnTx/>
                <a:uFillTx/>
                <a:latin typeface="Arial"/>
                <a:cs typeface="Arial"/>
              </a:rPr>
              <a:t>(expires</a:t>
            </a:r>
            <a:r>
              <a:rPr kumimoji="0" sz="900" b="0" i="0" u="none" strike="noStrike" kern="0" cap="none" spc="10" normalizeH="0" baseline="0" noProof="0" dirty="0">
                <a:ln>
                  <a:noFill/>
                </a:ln>
                <a:solidFill>
                  <a:srgbClr val="5C5555"/>
                </a:solidFill>
                <a:effectLst/>
                <a:uLnTx/>
                <a:uFillTx/>
                <a:latin typeface="Arial"/>
                <a:cs typeface="Arial"/>
              </a:rPr>
              <a:t> </a:t>
            </a:r>
            <a:r>
              <a:rPr kumimoji="0" sz="900" b="0" i="0" u="none" strike="noStrike" kern="0" cap="none" spc="-10" normalizeH="0" baseline="0" noProof="0" dirty="0">
                <a:ln>
                  <a:noFill/>
                </a:ln>
                <a:solidFill>
                  <a:srgbClr val="5C5555"/>
                </a:solidFill>
                <a:effectLst/>
                <a:uLnTx/>
                <a:uFillTx/>
                <a:latin typeface="Arial"/>
                <a:cs typeface="Arial"/>
              </a:rPr>
              <a:t>1/31/2026)</a:t>
            </a:r>
            <a:endParaRPr kumimoji="0" sz="900" b="0" i="0" u="none" strike="noStrike" kern="0" cap="none" spc="0" normalizeH="0" baseline="0" noProof="0">
              <a:ln>
                <a:noFill/>
              </a:ln>
              <a:solidFill>
                <a:sysClr val="windowText" lastClr="000000"/>
              </a:solidFill>
              <a:effectLst/>
              <a:uLnTx/>
              <a:uFillTx/>
              <a:latin typeface="Arial"/>
              <a:cs typeface="Arial"/>
            </a:endParaRPr>
          </a:p>
        </p:txBody>
      </p:sp>
      <p:graphicFrame>
        <p:nvGraphicFramePr>
          <p:cNvPr id="6" name="object 6"/>
          <p:cNvGraphicFramePr>
            <a:graphicFrameLocks noGrp="1"/>
          </p:cNvGraphicFramePr>
          <p:nvPr/>
        </p:nvGraphicFramePr>
        <p:xfrm>
          <a:off x="547877" y="756666"/>
          <a:ext cx="8951595" cy="1769745"/>
        </p:xfrm>
        <a:graphic>
          <a:graphicData uri="http://schemas.openxmlformats.org/drawingml/2006/table">
            <a:tbl>
              <a:tblPr firstRow="1" bandRow="1">
                <a:tableStyleId>{2D5ABB26-0587-4C30-8999-92F81FD0307C}</a:tableStyleId>
              </a:tblPr>
              <a:tblGrid>
                <a:gridCol w="4476750">
                  <a:extLst>
                    <a:ext uri="{9D8B030D-6E8A-4147-A177-3AD203B41FA5}">
                      <a16:colId xmlns:a16="http://schemas.microsoft.com/office/drawing/2014/main" val="20000"/>
                    </a:ext>
                  </a:extLst>
                </a:gridCol>
                <a:gridCol w="4474845">
                  <a:extLst>
                    <a:ext uri="{9D8B030D-6E8A-4147-A177-3AD203B41FA5}">
                      <a16:colId xmlns:a16="http://schemas.microsoft.com/office/drawing/2014/main" val="20001"/>
                    </a:ext>
                  </a:extLst>
                </a:gridCol>
              </a:tblGrid>
              <a:tr h="234950">
                <a:tc>
                  <a:txBody>
                    <a:bodyPr/>
                    <a:lstStyle/>
                    <a:p>
                      <a:pPr marL="13335" algn="ctr">
                        <a:lnSpc>
                          <a:spcPts val="1400"/>
                        </a:lnSpc>
                        <a:spcBef>
                          <a:spcPts val="350"/>
                        </a:spcBef>
                      </a:pPr>
                      <a:r>
                        <a:rPr sz="1200" b="1" dirty="0">
                          <a:latin typeface="Arial"/>
                          <a:cs typeface="Arial"/>
                        </a:rPr>
                        <a:t>WASHINGTON</a:t>
                      </a:r>
                      <a:r>
                        <a:rPr sz="1200" b="1" spc="-50" dirty="0">
                          <a:latin typeface="Arial"/>
                          <a:cs typeface="Arial"/>
                        </a:rPr>
                        <a:t> </a:t>
                      </a:r>
                      <a:r>
                        <a:rPr sz="1200" b="1" dirty="0">
                          <a:latin typeface="Arial"/>
                          <a:cs typeface="Arial"/>
                        </a:rPr>
                        <a:t>–</a:t>
                      </a:r>
                      <a:r>
                        <a:rPr sz="1200" b="1" spc="-80" dirty="0">
                          <a:latin typeface="Arial"/>
                          <a:cs typeface="Arial"/>
                        </a:rPr>
                        <a:t> </a:t>
                      </a:r>
                      <a:r>
                        <a:rPr sz="1200" b="1" spc="-10" dirty="0">
                          <a:latin typeface="Arial"/>
                          <a:cs typeface="Arial"/>
                        </a:rPr>
                        <a:t>Medicaid</a:t>
                      </a:r>
                      <a:endParaRPr sz="1200" dirty="0">
                        <a:latin typeface="Arial"/>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780" algn="ctr">
                        <a:lnSpc>
                          <a:spcPts val="1400"/>
                        </a:lnSpc>
                        <a:spcBef>
                          <a:spcPts val="350"/>
                        </a:spcBef>
                      </a:pPr>
                      <a:r>
                        <a:rPr sz="1200" b="1" dirty="0">
                          <a:latin typeface="Arial"/>
                          <a:cs typeface="Arial"/>
                        </a:rPr>
                        <a:t>WEST</a:t>
                      </a:r>
                      <a:r>
                        <a:rPr sz="1200" b="1" spc="-55" dirty="0">
                          <a:latin typeface="Arial"/>
                          <a:cs typeface="Arial"/>
                        </a:rPr>
                        <a:t> </a:t>
                      </a:r>
                      <a:r>
                        <a:rPr sz="1200" b="1" dirty="0">
                          <a:latin typeface="Arial"/>
                          <a:cs typeface="Arial"/>
                        </a:rPr>
                        <a:t>VIRGINIA</a:t>
                      </a:r>
                      <a:r>
                        <a:rPr sz="1200" b="1" spc="-60" dirty="0">
                          <a:latin typeface="Arial"/>
                          <a:cs typeface="Arial"/>
                        </a:rPr>
                        <a:t> </a:t>
                      </a:r>
                      <a:r>
                        <a:rPr sz="1200" b="1" dirty="0">
                          <a:latin typeface="Arial"/>
                          <a:cs typeface="Arial"/>
                        </a:rPr>
                        <a:t>–</a:t>
                      </a:r>
                      <a:r>
                        <a:rPr sz="1200" b="1" spc="-65" dirty="0">
                          <a:latin typeface="Arial"/>
                          <a:cs typeface="Arial"/>
                        </a:rPr>
                        <a:t> </a:t>
                      </a:r>
                      <a:r>
                        <a:rPr sz="1200" b="1" dirty="0">
                          <a:latin typeface="Arial"/>
                          <a:cs typeface="Arial"/>
                        </a:rPr>
                        <a:t>Medicaid</a:t>
                      </a:r>
                      <a:r>
                        <a:rPr sz="1200" b="1" spc="-50" dirty="0">
                          <a:latin typeface="Arial"/>
                          <a:cs typeface="Arial"/>
                        </a:rPr>
                        <a:t> </a:t>
                      </a:r>
                      <a:r>
                        <a:rPr sz="1200" b="1" dirty="0">
                          <a:latin typeface="Arial"/>
                          <a:cs typeface="Arial"/>
                        </a:rPr>
                        <a:t>and</a:t>
                      </a:r>
                      <a:r>
                        <a:rPr sz="1200" b="1" spc="-55" dirty="0">
                          <a:latin typeface="Arial"/>
                          <a:cs typeface="Arial"/>
                        </a:rPr>
                        <a:t> </a:t>
                      </a:r>
                      <a:r>
                        <a:rPr sz="1200" b="1" spc="-20" dirty="0">
                          <a:latin typeface="Arial"/>
                          <a:cs typeface="Arial"/>
                        </a:rPr>
                        <a:t>CHIP</a:t>
                      </a:r>
                      <a:endParaRPr sz="1200">
                        <a:latin typeface="Arial"/>
                        <a:cs typeface="Arial"/>
                      </a:endParaRPr>
                    </a:p>
                  </a:txBody>
                  <a:tcPr marL="0" marR="0" marT="444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792480">
                <a:tc>
                  <a:txBody>
                    <a:bodyPr/>
                    <a:lstStyle/>
                    <a:p>
                      <a:pPr marL="74295" marR="1987550">
                        <a:lnSpc>
                          <a:spcPts val="1100"/>
                        </a:lnSpc>
                        <a:spcBef>
                          <a:spcPts val="610"/>
                        </a:spcBef>
                      </a:pPr>
                      <a:r>
                        <a:rPr sz="1000" spc="-10" dirty="0">
                          <a:latin typeface="Arial"/>
                          <a:cs typeface="Arial"/>
                        </a:rPr>
                        <a:t>Website:</a:t>
                      </a:r>
                      <a:r>
                        <a:rPr sz="1000" spc="-30" dirty="0">
                          <a:latin typeface="Arial"/>
                          <a:cs typeface="Arial"/>
                        </a:rPr>
                        <a:t> </a:t>
                      </a:r>
                      <a:r>
                        <a:rPr sz="1000" u="sng" spc="-25" dirty="0">
                          <a:solidFill>
                            <a:srgbClr val="0000FF"/>
                          </a:solidFill>
                          <a:uFill>
                            <a:solidFill>
                              <a:srgbClr val="0000FF"/>
                            </a:solidFill>
                          </a:uFill>
                          <a:latin typeface="Arial"/>
                          <a:cs typeface="Arial"/>
                          <a:hlinkClick r:id="rId5"/>
                        </a:rPr>
                        <a:t>https://www.hca.wa.gov/</a:t>
                      </a:r>
                      <a:r>
                        <a:rPr sz="1000" u="none" spc="-40" dirty="0">
                          <a:solidFill>
                            <a:srgbClr val="0000FF"/>
                          </a:solidFill>
                          <a:latin typeface="Arial"/>
                          <a:cs typeface="Arial"/>
                        </a:rPr>
                        <a:t> </a:t>
                      </a:r>
                      <a:r>
                        <a:rPr sz="1000" u="none" dirty="0">
                          <a:latin typeface="Arial"/>
                          <a:cs typeface="Arial"/>
                        </a:rPr>
                        <a:t>Phone:</a:t>
                      </a:r>
                      <a:r>
                        <a:rPr sz="1000" u="none" spc="60" dirty="0">
                          <a:latin typeface="Arial"/>
                          <a:cs typeface="Arial"/>
                        </a:rPr>
                        <a:t> </a:t>
                      </a:r>
                      <a:r>
                        <a:rPr sz="1000" u="none" spc="-25" dirty="0">
                          <a:latin typeface="Arial"/>
                          <a:cs typeface="Arial"/>
                        </a:rPr>
                        <a:t>1- </a:t>
                      </a:r>
                      <a:r>
                        <a:rPr sz="1000" u="none" spc="-30" dirty="0">
                          <a:latin typeface="Arial"/>
                          <a:cs typeface="Arial"/>
                        </a:rPr>
                        <a:t>800-562-</a:t>
                      </a:r>
                      <a:r>
                        <a:rPr sz="1000" u="none" spc="-20" dirty="0">
                          <a:latin typeface="Arial"/>
                          <a:cs typeface="Arial"/>
                        </a:rPr>
                        <a:t>3022</a:t>
                      </a:r>
                      <a:endParaRPr sz="1000">
                        <a:latin typeface="Arial"/>
                        <a:cs typeface="Arial"/>
                      </a:endParaRPr>
                    </a:p>
                  </a:txBody>
                  <a:tcPr marL="0" marR="0" marT="774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ts val="1165"/>
                        </a:lnSpc>
                        <a:spcBef>
                          <a:spcPts val="455"/>
                        </a:spcBef>
                      </a:pPr>
                      <a:r>
                        <a:rPr sz="1000" spc="-10" dirty="0">
                          <a:latin typeface="Arial"/>
                          <a:cs typeface="Arial"/>
                        </a:rPr>
                        <a:t>Website:</a:t>
                      </a:r>
                      <a:endParaRPr sz="1000">
                        <a:latin typeface="Arial"/>
                        <a:cs typeface="Arial"/>
                      </a:endParaRPr>
                    </a:p>
                    <a:p>
                      <a:pPr marL="552450" marR="2567305">
                        <a:lnSpc>
                          <a:spcPts val="1100"/>
                        </a:lnSpc>
                        <a:spcBef>
                          <a:spcPts val="85"/>
                        </a:spcBef>
                      </a:pPr>
                      <a:r>
                        <a:rPr sz="1000" u="sng" spc="-25" dirty="0">
                          <a:solidFill>
                            <a:srgbClr val="0000FF"/>
                          </a:solidFill>
                          <a:uFill>
                            <a:solidFill>
                              <a:srgbClr val="0000FF"/>
                            </a:solidFill>
                          </a:uFill>
                          <a:latin typeface="Arial"/>
                          <a:cs typeface="Arial"/>
                          <a:hlinkClick r:id="rId6"/>
                        </a:rPr>
                        <a:t>https://dhhr.wv.gov/bm</a:t>
                      </a:r>
                      <a:r>
                        <a:rPr sz="1000" u="sng" spc="55" dirty="0">
                          <a:solidFill>
                            <a:srgbClr val="0000FF"/>
                          </a:solidFill>
                          <a:uFill>
                            <a:solidFill>
                              <a:srgbClr val="0000FF"/>
                            </a:solidFill>
                          </a:uFill>
                          <a:latin typeface="Arial"/>
                          <a:cs typeface="Arial"/>
                        </a:rPr>
                        <a:t> </a:t>
                      </a:r>
                      <a:r>
                        <a:rPr sz="1000" u="sng" spc="-25" dirty="0">
                          <a:solidFill>
                            <a:srgbClr val="0000FF"/>
                          </a:solidFill>
                          <a:uFill>
                            <a:solidFill>
                              <a:srgbClr val="0000FF"/>
                            </a:solidFill>
                          </a:uFill>
                          <a:latin typeface="Arial"/>
                          <a:cs typeface="Arial"/>
                          <a:hlinkClick r:id="rId6"/>
                        </a:rPr>
                        <a:t>s/</a:t>
                      </a:r>
                      <a:r>
                        <a:rPr sz="1000" u="none" spc="-25" dirty="0">
                          <a:solidFill>
                            <a:srgbClr val="0000FF"/>
                          </a:solidFill>
                          <a:latin typeface="Arial"/>
                          <a:cs typeface="Arial"/>
                        </a:rPr>
                        <a:t> </a:t>
                      </a:r>
                      <a:r>
                        <a:rPr sz="1000" u="sng" spc="-10" dirty="0">
                          <a:solidFill>
                            <a:srgbClr val="0000FF"/>
                          </a:solidFill>
                          <a:uFill>
                            <a:solidFill>
                              <a:srgbClr val="0000FF"/>
                            </a:solidFill>
                          </a:uFill>
                          <a:latin typeface="Arial"/>
                          <a:cs typeface="Arial"/>
                          <a:hlinkClick r:id="rId7"/>
                        </a:rPr>
                        <a:t>http://mywvhipp.com/</a:t>
                      </a:r>
                      <a:endParaRPr sz="1000">
                        <a:latin typeface="Arial"/>
                        <a:cs typeface="Arial"/>
                      </a:endParaRPr>
                    </a:p>
                    <a:p>
                      <a:pPr marL="74930">
                        <a:lnSpc>
                          <a:spcPts val="1070"/>
                        </a:lnSpc>
                      </a:pPr>
                      <a:r>
                        <a:rPr sz="1000" spc="-20" dirty="0">
                          <a:latin typeface="Arial"/>
                          <a:cs typeface="Arial"/>
                        </a:rPr>
                        <a:t>Medicaid</a:t>
                      </a:r>
                      <a:r>
                        <a:rPr sz="1000" spc="-10" dirty="0">
                          <a:latin typeface="Arial"/>
                          <a:cs typeface="Arial"/>
                        </a:rPr>
                        <a:t> </a:t>
                      </a:r>
                      <a:r>
                        <a:rPr sz="1000" dirty="0">
                          <a:latin typeface="Arial"/>
                          <a:cs typeface="Arial"/>
                        </a:rPr>
                        <a:t>Phone:</a:t>
                      </a:r>
                      <a:r>
                        <a:rPr sz="1000" spc="105" dirty="0">
                          <a:latin typeface="Arial"/>
                          <a:cs typeface="Arial"/>
                        </a:rPr>
                        <a:t> </a:t>
                      </a:r>
                      <a:r>
                        <a:rPr sz="1000" spc="-20" dirty="0">
                          <a:latin typeface="Arial"/>
                          <a:cs typeface="Arial"/>
                        </a:rPr>
                        <a:t>304-558-1700</a:t>
                      </a:r>
                      <a:endParaRPr sz="1000">
                        <a:latin typeface="Arial"/>
                        <a:cs typeface="Arial"/>
                      </a:endParaRPr>
                    </a:p>
                    <a:p>
                      <a:pPr marL="74930">
                        <a:lnSpc>
                          <a:spcPts val="1160"/>
                        </a:lnSpc>
                        <a:spcBef>
                          <a:spcPts val="10"/>
                        </a:spcBef>
                      </a:pPr>
                      <a:r>
                        <a:rPr sz="1000" spc="-10" dirty="0">
                          <a:latin typeface="Arial"/>
                          <a:cs typeface="Arial"/>
                        </a:rPr>
                        <a:t>CHIP</a:t>
                      </a:r>
                      <a:r>
                        <a:rPr sz="1000" dirty="0">
                          <a:latin typeface="Arial"/>
                          <a:cs typeface="Arial"/>
                        </a:rPr>
                        <a:t> </a:t>
                      </a:r>
                      <a:r>
                        <a:rPr sz="1000" spc="-25" dirty="0">
                          <a:latin typeface="Arial"/>
                          <a:cs typeface="Arial"/>
                        </a:rPr>
                        <a:t>Toll-</a:t>
                      </a:r>
                      <a:r>
                        <a:rPr sz="1000" spc="-10" dirty="0">
                          <a:latin typeface="Arial"/>
                          <a:cs typeface="Arial"/>
                        </a:rPr>
                        <a:t>free phone:</a:t>
                      </a:r>
                      <a:r>
                        <a:rPr sz="1000" spc="-20" dirty="0">
                          <a:latin typeface="Arial"/>
                          <a:cs typeface="Arial"/>
                        </a:rPr>
                        <a:t> 1-855-MyWVHIPP</a:t>
                      </a:r>
                      <a:r>
                        <a:rPr sz="1000" spc="5" dirty="0">
                          <a:latin typeface="Arial"/>
                          <a:cs typeface="Arial"/>
                        </a:rPr>
                        <a:t> </a:t>
                      </a:r>
                      <a:r>
                        <a:rPr sz="1000" spc="-20" dirty="0">
                          <a:latin typeface="Arial"/>
                          <a:cs typeface="Arial"/>
                        </a:rPr>
                        <a:t>(1-855-</a:t>
                      </a:r>
                      <a:r>
                        <a:rPr sz="1000" dirty="0">
                          <a:latin typeface="Arial"/>
                          <a:cs typeface="Arial"/>
                        </a:rPr>
                        <a:t>699-</a:t>
                      </a:r>
                      <a:r>
                        <a:rPr sz="1000" spc="15" dirty="0">
                          <a:latin typeface="Arial"/>
                          <a:cs typeface="Arial"/>
                        </a:rPr>
                        <a:t> </a:t>
                      </a:r>
                      <a:r>
                        <a:rPr sz="1000" spc="-10" dirty="0">
                          <a:latin typeface="Arial"/>
                          <a:cs typeface="Arial"/>
                        </a:rPr>
                        <a:t>8447)</a:t>
                      </a:r>
                      <a:endParaRPr sz="1000">
                        <a:latin typeface="Arial"/>
                        <a:cs typeface="Arial"/>
                      </a:endParaRPr>
                    </a:p>
                  </a:txBody>
                  <a:tcPr marL="0" marR="0" marT="577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1140">
                <a:tc>
                  <a:txBody>
                    <a:bodyPr/>
                    <a:lstStyle/>
                    <a:p>
                      <a:pPr marL="19050" algn="ctr">
                        <a:lnSpc>
                          <a:spcPts val="1395"/>
                        </a:lnSpc>
                        <a:spcBef>
                          <a:spcPts val="330"/>
                        </a:spcBef>
                      </a:pPr>
                      <a:r>
                        <a:rPr sz="1200" b="1" dirty="0">
                          <a:latin typeface="Arial"/>
                          <a:cs typeface="Arial"/>
                        </a:rPr>
                        <a:t>WISCONSIN</a:t>
                      </a:r>
                      <a:r>
                        <a:rPr sz="1200" b="1" spc="-65" dirty="0">
                          <a:latin typeface="Arial"/>
                          <a:cs typeface="Arial"/>
                        </a:rPr>
                        <a:t> </a:t>
                      </a:r>
                      <a:r>
                        <a:rPr sz="1200" b="1" dirty="0">
                          <a:latin typeface="Arial"/>
                          <a:cs typeface="Arial"/>
                        </a:rPr>
                        <a:t>–</a:t>
                      </a:r>
                      <a:r>
                        <a:rPr sz="1200" b="1" spc="-60" dirty="0">
                          <a:latin typeface="Arial"/>
                          <a:cs typeface="Arial"/>
                        </a:rPr>
                        <a:t> </a:t>
                      </a:r>
                      <a:r>
                        <a:rPr sz="1200" b="1" dirty="0">
                          <a:latin typeface="Arial"/>
                          <a:cs typeface="Arial"/>
                        </a:rPr>
                        <a:t>Medicaid</a:t>
                      </a:r>
                      <a:r>
                        <a:rPr sz="1200" b="1" spc="-55" dirty="0">
                          <a:latin typeface="Arial"/>
                          <a:cs typeface="Arial"/>
                        </a:rPr>
                        <a:t> </a:t>
                      </a:r>
                      <a:r>
                        <a:rPr sz="1200" b="1" dirty="0">
                          <a:latin typeface="Arial"/>
                          <a:cs typeface="Arial"/>
                        </a:rPr>
                        <a:t>and</a:t>
                      </a:r>
                      <a:r>
                        <a:rPr sz="1200" b="1" spc="-40" dirty="0">
                          <a:latin typeface="Arial"/>
                          <a:cs typeface="Arial"/>
                        </a:rPr>
                        <a:t> </a:t>
                      </a:r>
                      <a:r>
                        <a:rPr sz="1200" b="1" spc="-20" dirty="0">
                          <a:latin typeface="Arial"/>
                          <a:cs typeface="Arial"/>
                        </a:rPr>
                        <a:t>CHIP</a:t>
                      </a:r>
                      <a:endParaRPr sz="1200">
                        <a:latin typeface="Arial"/>
                        <a:cs typeface="Arial"/>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6510" algn="ctr">
                        <a:lnSpc>
                          <a:spcPts val="1395"/>
                        </a:lnSpc>
                        <a:spcBef>
                          <a:spcPts val="330"/>
                        </a:spcBef>
                      </a:pPr>
                      <a:r>
                        <a:rPr sz="1200" b="1" dirty="0">
                          <a:latin typeface="Arial"/>
                          <a:cs typeface="Arial"/>
                        </a:rPr>
                        <a:t>WYOMING</a:t>
                      </a:r>
                      <a:r>
                        <a:rPr sz="1200" b="1" spc="-35" dirty="0">
                          <a:latin typeface="Arial"/>
                          <a:cs typeface="Arial"/>
                        </a:rPr>
                        <a:t> </a:t>
                      </a:r>
                      <a:r>
                        <a:rPr sz="1200" b="1" dirty="0">
                          <a:latin typeface="Arial"/>
                          <a:cs typeface="Arial"/>
                        </a:rPr>
                        <a:t>–</a:t>
                      </a:r>
                      <a:r>
                        <a:rPr sz="1200" b="1" spc="-50" dirty="0">
                          <a:latin typeface="Arial"/>
                          <a:cs typeface="Arial"/>
                        </a:rPr>
                        <a:t> </a:t>
                      </a:r>
                      <a:r>
                        <a:rPr sz="1200" b="1" spc="-10" dirty="0">
                          <a:latin typeface="Arial"/>
                          <a:cs typeface="Arial"/>
                        </a:rPr>
                        <a:t>Medicaid</a:t>
                      </a:r>
                      <a:endParaRPr sz="1200">
                        <a:latin typeface="Arial"/>
                        <a:cs typeface="Arial"/>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09270">
                <a:tc>
                  <a:txBody>
                    <a:bodyPr/>
                    <a:lstStyle/>
                    <a:p>
                      <a:pPr marL="74295" marR="546735">
                        <a:lnSpc>
                          <a:spcPct val="104000"/>
                        </a:lnSpc>
                        <a:spcBef>
                          <a:spcPts val="459"/>
                        </a:spcBef>
                      </a:pPr>
                      <a:r>
                        <a:rPr sz="1000" spc="-10" dirty="0">
                          <a:latin typeface="Arial"/>
                          <a:cs typeface="Arial"/>
                        </a:rPr>
                        <a:t>Website:</a:t>
                      </a:r>
                      <a:r>
                        <a:rPr sz="1000" spc="125" dirty="0">
                          <a:latin typeface="Arial"/>
                          <a:cs typeface="Arial"/>
                        </a:rPr>
                        <a:t> </a:t>
                      </a:r>
                      <a:r>
                        <a:rPr sz="1000" u="sng" spc="-30" dirty="0">
                          <a:solidFill>
                            <a:srgbClr val="0000FF"/>
                          </a:solidFill>
                          <a:uFill>
                            <a:solidFill>
                              <a:srgbClr val="0000FF"/>
                            </a:solidFill>
                          </a:uFill>
                          <a:latin typeface="Arial"/>
                          <a:cs typeface="Arial"/>
                          <a:hlinkClick r:id="rId8"/>
                        </a:rPr>
                        <a:t>https://www.dhs.wisconsin.gov/badgercareplus/p-</a:t>
                      </a:r>
                      <a:r>
                        <a:rPr sz="1000" u="sng" spc="100" dirty="0">
                          <a:solidFill>
                            <a:srgbClr val="0000FF"/>
                          </a:solidFill>
                          <a:uFill>
                            <a:solidFill>
                              <a:srgbClr val="0000FF"/>
                            </a:solidFill>
                          </a:uFill>
                          <a:latin typeface="Arial"/>
                          <a:cs typeface="Arial"/>
                        </a:rPr>
                        <a:t> </a:t>
                      </a:r>
                      <a:r>
                        <a:rPr sz="1000" u="sng" dirty="0">
                          <a:solidFill>
                            <a:srgbClr val="0000FF"/>
                          </a:solidFill>
                          <a:uFill>
                            <a:solidFill>
                              <a:srgbClr val="0000FF"/>
                            </a:solidFill>
                          </a:uFill>
                          <a:latin typeface="Arial"/>
                          <a:cs typeface="Arial"/>
                          <a:hlinkClick r:id="rId8"/>
                        </a:rPr>
                        <a:t>10095.ht</a:t>
                      </a:r>
                      <a:r>
                        <a:rPr sz="1000" u="sng" dirty="0">
                          <a:solidFill>
                            <a:srgbClr val="0000FF"/>
                          </a:solidFill>
                          <a:uFill>
                            <a:solidFill>
                              <a:srgbClr val="0000FF"/>
                            </a:solidFill>
                          </a:uFill>
                          <a:latin typeface="Arial"/>
                          <a:cs typeface="Arial"/>
                        </a:rPr>
                        <a:t>m</a:t>
                      </a:r>
                      <a:r>
                        <a:rPr sz="1000" u="sng" spc="150" dirty="0">
                          <a:solidFill>
                            <a:srgbClr val="0000FF"/>
                          </a:solidFill>
                          <a:uFill>
                            <a:solidFill>
                              <a:srgbClr val="0000FF"/>
                            </a:solidFill>
                          </a:uFill>
                          <a:latin typeface="Arial"/>
                          <a:cs typeface="Arial"/>
                        </a:rPr>
                        <a:t> </a:t>
                      </a:r>
                      <a:r>
                        <a:rPr sz="1000" u="none" spc="150" dirty="0">
                          <a:solidFill>
                            <a:srgbClr val="0000FF"/>
                          </a:solidFill>
                          <a:latin typeface="Arial"/>
                          <a:cs typeface="Arial"/>
                        </a:rPr>
                        <a:t> </a:t>
                      </a:r>
                      <a:r>
                        <a:rPr sz="1000" u="none" dirty="0">
                          <a:latin typeface="Arial"/>
                          <a:cs typeface="Arial"/>
                        </a:rPr>
                        <a:t>Phone:</a:t>
                      </a:r>
                      <a:r>
                        <a:rPr sz="1000" u="none" spc="110" dirty="0">
                          <a:latin typeface="Arial"/>
                          <a:cs typeface="Arial"/>
                        </a:rPr>
                        <a:t> </a:t>
                      </a:r>
                      <a:r>
                        <a:rPr sz="1000" u="none" spc="-10" dirty="0">
                          <a:latin typeface="Arial"/>
                          <a:cs typeface="Arial"/>
                        </a:rPr>
                        <a:t>1-800-362-</a:t>
                      </a:r>
                      <a:r>
                        <a:rPr sz="1000" u="none" spc="-20" dirty="0">
                          <a:latin typeface="Arial"/>
                          <a:cs typeface="Arial"/>
                        </a:rPr>
                        <a:t>3002</a:t>
                      </a:r>
                      <a:endParaRPr sz="1000" dirty="0">
                        <a:latin typeface="Arial"/>
                        <a:cs typeface="Arial"/>
                      </a:endParaRPr>
                    </a:p>
                  </a:txBody>
                  <a:tcPr marL="0" marR="0" marT="5841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marR="542925">
                        <a:lnSpc>
                          <a:spcPct val="100000"/>
                        </a:lnSpc>
                        <a:spcBef>
                          <a:spcPts val="595"/>
                        </a:spcBef>
                      </a:pPr>
                      <a:r>
                        <a:rPr sz="1000" spc="-10" dirty="0">
                          <a:latin typeface="Arial"/>
                          <a:cs typeface="Arial"/>
                        </a:rPr>
                        <a:t>Website:</a:t>
                      </a:r>
                      <a:r>
                        <a:rPr sz="1000" spc="150" dirty="0">
                          <a:latin typeface="Arial"/>
                          <a:cs typeface="Arial"/>
                        </a:rPr>
                        <a:t> </a:t>
                      </a:r>
                      <a:r>
                        <a:rPr sz="1000" u="sng" spc="-30" dirty="0">
                          <a:solidFill>
                            <a:srgbClr val="0000FF"/>
                          </a:solidFill>
                          <a:uFill>
                            <a:solidFill>
                              <a:srgbClr val="0000FF"/>
                            </a:solidFill>
                          </a:uFill>
                          <a:latin typeface="Arial"/>
                          <a:cs typeface="Arial"/>
                          <a:hlinkClick r:id="rId9"/>
                        </a:rPr>
                        <a:t>https://health.wyo.gov/healthcarefin/medicaid/programs-</a:t>
                      </a:r>
                      <a:r>
                        <a:rPr sz="1000" u="sng" spc="120" dirty="0">
                          <a:solidFill>
                            <a:srgbClr val="0000FF"/>
                          </a:solidFill>
                          <a:uFill>
                            <a:solidFill>
                              <a:srgbClr val="0000FF"/>
                            </a:solidFill>
                          </a:uFill>
                          <a:latin typeface="Arial"/>
                          <a:cs typeface="Arial"/>
                        </a:rPr>
                        <a:t> </a:t>
                      </a:r>
                      <a:r>
                        <a:rPr sz="1000" u="sng" dirty="0">
                          <a:uFill>
                            <a:solidFill>
                              <a:srgbClr val="0000FF"/>
                            </a:solidFill>
                          </a:uFill>
                          <a:latin typeface="Arial"/>
                          <a:cs typeface="Arial"/>
                          <a:hlinkClick r:id="rId9"/>
                        </a:rPr>
                        <a:t>and-</a:t>
                      </a:r>
                      <a:r>
                        <a:rPr sz="1000" u="sng" spc="175" dirty="0">
                          <a:uFill>
                            <a:solidFill>
                              <a:srgbClr val="0000FF"/>
                            </a:solidFill>
                          </a:uFill>
                          <a:latin typeface="Arial"/>
                          <a:cs typeface="Arial"/>
                          <a:hlinkClick r:id="rId9"/>
                        </a:rPr>
                        <a:t> </a:t>
                      </a:r>
                      <a:r>
                        <a:rPr sz="1000" u="none" spc="175" dirty="0">
                          <a:latin typeface="Arial"/>
                          <a:cs typeface="Arial"/>
                        </a:rPr>
                        <a:t> </a:t>
                      </a:r>
                      <a:r>
                        <a:rPr sz="1000" u="sng" spc="-10" dirty="0">
                          <a:uFill>
                            <a:solidFill>
                              <a:srgbClr val="0000FF"/>
                            </a:solidFill>
                          </a:uFill>
                          <a:latin typeface="Arial"/>
                          <a:cs typeface="Arial"/>
                          <a:hlinkClick r:id="rId9"/>
                        </a:rPr>
                        <a:t>eligibility/</a:t>
                      </a:r>
                      <a:endParaRPr sz="1000">
                        <a:latin typeface="Arial"/>
                        <a:cs typeface="Arial"/>
                      </a:endParaRPr>
                    </a:p>
                    <a:p>
                      <a:pPr marL="74930">
                        <a:lnSpc>
                          <a:spcPts val="919"/>
                        </a:lnSpc>
                      </a:pPr>
                      <a:r>
                        <a:rPr sz="1000" spc="-10" dirty="0">
                          <a:latin typeface="Arial"/>
                          <a:cs typeface="Arial"/>
                        </a:rPr>
                        <a:t>Phone:</a:t>
                      </a:r>
                      <a:r>
                        <a:rPr sz="1000" spc="20" dirty="0">
                          <a:latin typeface="Arial"/>
                          <a:cs typeface="Arial"/>
                        </a:rPr>
                        <a:t> </a:t>
                      </a:r>
                      <a:r>
                        <a:rPr sz="1000" spc="-20" dirty="0">
                          <a:latin typeface="Arial"/>
                          <a:cs typeface="Arial"/>
                        </a:rPr>
                        <a:t>1-800-251-1269</a:t>
                      </a:r>
                      <a:endParaRPr sz="1000">
                        <a:latin typeface="Arial"/>
                        <a:cs typeface="Arial"/>
                      </a:endParaRPr>
                    </a:p>
                  </a:txBody>
                  <a:tcPr marL="0" marR="0" marT="755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7" name="Google Shape;89;p17">
            <a:extLst>
              <a:ext uri="{FF2B5EF4-FFF2-40B4-BE49-F238E27FC236}">
                <a16:creationId xmlns:a16="http://schemas.microsoft.com/office/drawing/2014/main" id="{66C9B753-4DC8-9E92-47FF-E0991B2B202C}"/>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27</a:t>
            </a:fld>
            <a:endParaRPr lang="en-US">
              <a:latin typeface="Merriweather Sans Light" pitchFamily="2" charset="77"/>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3737" y="357631"/>
            <a:ext cx="9147810" cy="61036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0" normalizeH="0" baseline="0" noProof="0" dirty="0">
                <a:ln>
                  <a:noFill/>
                </a:ln>
                <a:solidFill>
                  <a:sysClr val="windowText" lastClr="000000"/>
                </a:solidFill>
                <a:effectLst/>
                <a:uLnTx/>
                <a:uFillTx/>
                <a:latin typeface="Arial"/>
                <a:cs typeface="Arial"/>
              </a:rPr>
              <a:t>General</a:t>
            </a:r>
            <a:r>
              <a:rPr kumimoji="0" sz="1200" b="1" i="0" u="none" strike="noStrike" kern="0" cap="none" spc="-100"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Notice</a:t>
            </a:r>
            <a:r>
              <a:rPr kumimoji="0" sz="1200" b="1" i="0" u="none" strike="noStrike" kern="0" cap="none" spc="-5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of</a:t>
            </a:r>
            <a:r>
              <a:rPr kumimoji="0" sz="1200" b="1" i="0" u="none" strike="noStrike" kern="0" cap="none" spc="-50"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COBRA</a:t>
            </a:r>
            <a:r>
              <a:rPr kumimoji="0" sz="1200" b="1" i="0" u="none" strike="noStrike" kern="0" cap="none" spc="-70"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Continuation</a:t>
            </a:r>
            <a:r>
              <a:rPr kumimoji="0" sz="1200" b="1" i="0" u="none" strike="noStrike" kern="0" cap="none" spc="-35"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Coverage</a:t>
            </a:r>
            <a:r>
              <a:rPr kumimoji="0" sz="1200" b="1" i="0" u="none" strike="noStrike" kern="0" cap="none" spc="-30"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Rights</a:t>
            </a:r>
            <a:endParaRPr kumimoji="0" sz="12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81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Continuation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COBRA**</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490"/>
              </a:spcBef>
              <a:spcAft>
                <a:spcPts val="0"/>
              </a:spcAft>
              <a:buClrTx/>
              <a:buSzTx/>
              <a:buFontTx/>
              <a:buNone/>
              <a:tabLst/>
              <a:defRPr/>
            </a:pPr>
            <a:r>
              <a:rPr kumimoji="0" sz="900" b="1" i="0" u="none" strike="noStrike" kern="0" cap="none" spc="-10" normalizeH="0" baseline="0" noProof="0" dirty="0">
                <a:ln>
                  <a:noFill/>
                </a:ln>
                <a:solidFill>
                  <a:sysClr val="windowText" lastClr="000000"/>
                </a:solidFill>
                <a:effectLst/>
                <a:uLnTx/>
                <a:uFillTx/>
                <a:latin typeface="Arial"/>
                <a:cs typeface="Arial"/>
              </a:rPr>
              <a:t>Introduction</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89535" lvl="0" indent="0" defTabSz="914400" eaLnBrk="1" fontAlgn="auto" latinLnBrk="0" hangingPunct="1">
              <a:lnSpc>
                <a:spcPct val="95800"/>
              </a:lnSpc>
              <a:spcBef>
                <a:spcPts val="520"/>
              </a:spcBef>
              <a:spcAft>
                <a:spcPts val="0"/>
              </a:spcAft>
              <a:buClrTx/>
              <a:buSzTx/>
              <a:buFontTx/>
              <a:buNone/>
              <a:tabLst/>
              <a:defRPr/>
            </a:pPr>
            <a:r>
              <a:rPr kumimoji="0" sz="900" b="0" i="0" u="none" strike="noStrike" kern="0" cap="none" spc="-20" normalizeH="0" baseline="0" noProof="0" dirty="0">
                <a:ln>
                  <a:noFill/>
                </a:ln>
                <a:solidFill>
                  <a:sysClr val="windowText" lastClr="000000"/>
                </a:solidFill>
                <a:effectLst/>
                <a:uLnTx/>
                <a:uFillTx/>
                <a:latin typeface="Arial"/>
                <a:cs typeface="Arial"/>
              </a:rPr>
              <a:t>You're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getting</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this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notice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because</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recently</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gained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under</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group</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health</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plan</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This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notice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has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important</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about</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continuation coverage,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which</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temporary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extension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under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2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This</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notice</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explains</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COBRA</a:t>
            </a:r>
            <a:r>
              <a:rPr kumimoji="0" sz="900" b="1" i="0" u="none" strike="noStrike" kern="0" cap="none" spc="-4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continuation</a:t>
            </a:r>
            <a:r>
              <a:rPr kumimoji="0" sz="900" b="1" i="0" u="none" strike="noStrike" kern="0" cap="none" spc="-4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coverage,</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when</a:t>
            </a:r>
            <a:r>
              <a:rPr kumimoji="0" sz="900" b="1" i="0" u="none" strike="noStrike" kern="0" cap="none" spc="-5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it</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may</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become</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available</a:t>
            </a:r>
            <a:r>
              <a:rPr kumimoji="0" sz="900" b="1" i="0" u="none" strike="noStrike" kern="0" cap="none" spc="-4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to</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you</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and</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20" normalizeH="0" baseline="0" noProof="0" dirty="0">
                <a:ln>
                  <a:noFill/>
                </a:ln>
                <a:solidFill>
                  <a:sysClr val="windowText" lastClr="000000"/>
                </a:solidFill>
                <a:effectLst/>
                <a:uLnTx/>
                <a:uFillTx/>
                <a:latin typeface="Arial"/>
                <a:cs typeface="Arial"/>
              </a:rPr>
              <a:t>your </a:t>
            </a:r>
            <a:r>
              <a:rPr kumimoji="0" sz="900" b="1" i="0" u="none" strike="noStrike" kern="0" cap="none" spc="0" normalizeH="0" baseline="0" noProof="0" dirty="0">
                <a:ln>
                  <a:noFill/>
                </a:ln>
                <a:solidFill>
                  <a:sysClr val="windowText" lastClr="000000"/>
                </a:solidFill>
                <a:effectLst/>
                <a:uLnTx/>
                <a:uFillTx/>
                <a:latin typeface="Arial"/>
                <a:cs typeface="Arial"/>
              </a:rPr>
              <a:t>family,</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and</a:t>
            </a:r>
            <a:r>
              <a:rPr kumimoji="0" sz="900" b="1" i="0" u="none" strike="noStrike" kern="0" cap="none" spc="-40"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what</a:t>
            </a:r>
            <a:r>
              <a:rPr kumimoji="0" sz="900" b="1" i="0" u="none" strike="noStrike" kern="0" cap="none" spc="-6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you</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need</a:t>
            </a:r>
            <a:r>
              <a:rPr kumimoji="0" sz="900" b="1" i="0" u="none" strike="noStrike" kern="0" cap="none" spc="-4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to</a:t>
            </a:r>
            <a:r>
              <a:rPr kumimoji="0" sz="900" b="1" i="0" u="none" strike="noStrike" kern="0" cap="none" spc="-4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do</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to</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protect</a:t>
            </a:r>
            <a:r>
              <a:rPr kumimoji="0" sz="900" b="1" i="0" u="none" strike="noStrike" kern="0" cap="none" spc="-6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your</a:t>
            </a:r>
            <a:r>
              <a:rPr kumimoji="0" sz="900" b="1" i="0" u="none" strike="noStrike" kern="0" cap="none" spc="1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right</a:t>
            </a:r>
            <a:r>
              <a:rPr kumimoji="0" sz="900" b="1" i="0" u="none" strike="noStrike" kern="0" cap="none" spc="-4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to</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get</a:t>
            </a:r>
            <a:r>
              <a:rPr kumimoji="0" sz="900" b="1" i="0" u="none" strike="noStrike" kern="0" cap="none" spc="-4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it.</a:t>
            </a:r>
            <a:r>
              <a:rPr kumimoji="0" sz="900" b="1" i="0" u="none" strike="noStrike" kern="0" cap="none" spc="2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When</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become</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eligible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also</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become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eligible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other</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options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cost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less </a:t>
            </a:r>
            <a:r>
              <a:rPr kumimoji="0" sz="900" b="0" i="0" u="none" strike="noStrike" kern="0" cap="none" spc="0" normalizeH="0" baseline="0" noProof="0" dirty="0">
                <a:ln>
                  <a:noFill/>
                </a:ln>
                <a:solidFill>
                  <a:sysClr val="windowText" lastClr="000000"/>
                </a:solidFill>
                <a:effectLst/>
                <a:uLnTx/>
                <a:uFillTx/>
                <a:latin typeface="Arial"/>
                <a:cs typeface="Arial"/>
              </a:rPr>
              <a:t>than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continuation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59055" lvl="0" indent="0" defTabSz="914400" eaLnBrk="1" fontAlgn="auto" latinLnBrk="0" hangingPunct="1">
              <a:lnSpc>
                <a:spcPct val="92500"/>
              </a:lnSpc>
              <a:spcBef>
                <a:spcPts val="50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 COBRA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continuation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 was created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 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federal law, 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Consolidated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Omnibus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Budget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Reconciliation</a:t>
            </a:r>
            <a:r>
              <a:rPr kumimoji="0" sz="900" b="0" i="0" u="none" strike="noStrike" kern="0" cap="none" spc="-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 of</a:t>
            </a:r>
            <a:r>
              <a:rPr kumimoji="0" sz="900" b="0" i="0" u="none" strike="noStrike" kern="0" cap="none" spc="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1985</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continuation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r>
              <a:rPr kumimoji="0" sz="900" b="0" i="0" u="none" strike="noStrike" kern="0" cap="none" spc="5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become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available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members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group</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would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otherwise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end.</a:t>
            </a:r>
            <a:r>
              <a:rPr kumimoji="0" sz="900" b="0" i="0" u="none" strike="noStrike" kern="0" cap="none" spc="1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more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obligations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the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federal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law,</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should</a:t>
            </a:r>
            <a:r>
              <a:rPr kumimoji="0" sz="900" b="0" i="0" u="none" strike="noStrike" kern="0" cap="none" spc="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review</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Summary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Description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contact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Administrator.</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5080" lvl="0" indent="0" algn="just" defTabSz="914400" eaLnBrk="1" fontAlgn="auto" latinLnBrk="0" hangingPunct="1">
              <a:lnSpc>
                <a:spcPct val="95700"/>
              </a:lnSpc>
              <a:spcBef>
                <a:spcPts val="490"/>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Arial"/>
                <a:cs typeface="Arial"/>
              </a:rPr>
              <a:t>You</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may</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have</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other</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options</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available</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to</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you</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when</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you</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lose</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group</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health</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coverage.</a:t>
            </a:r>
            <a:r>
              <a:rPr kumimoji="0" sz="900" b="1" i="0" u="none" strike="noStrike" kern="0" cap="none" spc="1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 example,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 may be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eligible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buy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 individual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through 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Insurance </a:t>
            </a:r>
            <a:r>
              <a:rPr kumimoji="0" sz="900" b="0" i="0" u="none" strike="noStrike" kern="0" cap="none" spc="0" normalizeH="0" baseline="0" noProof="0" dirty="0">
                <a:ln>
                  <a:noFill/>
                </a:ln>
                <a:solidFill>
                  <a:sysClr val="windowText" lastClr="000000"/>
                </a:solidFill>
                <a:effectLst/>
                <a:uLnTx/>
                <a:uFillTx/>
                <a:latin typeface="Arial"/>
                <a:cs typeface="Arial"/>
              </a:rPr>
              <a:t>Marketplace.</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enrolling</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through</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Marketplace,</a:t>
            </a:r>
            <a:r>
              <a:rPr kumimoji="0" sz="900" b="0" i="0" u="none" strike="noStrike" kern="0" cap="none" spc="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qualify</a:t>
            </a:r>
            <a:r>
              <a:rPr kumimoji="0" sz="900" b="0" i="0" u="none" strike="noStrike" kern="0" cap="none" spc="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lower</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costs</a:t>
            </a:r>
            <a:r>
              <a:rPr kumimoji="0" sz="900" b="0" i="0" u="none" strike="noStrike" kern="0" cap="none" spc="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monthly</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premiums</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lower</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out-of-</a:t>
            </a:r>
            <a:r>
              <a:rPr kumimoji="0" sz="900" b="0" i="0" u="none" strike="noStrike" kern="0" cap="none" spc="0" normalizeH="0" baseline="0" noProof="0" dirty="0">
                <a:ln>
                  <a:noFill/>
                </a:ln>
                <a:solidFill>
                  <a:sysClr val="windowText" lastClr="000000"/>
                </a:solidFill>
                <a:effectLst/>
                <a:uLnTx/>
                <a:uFillTx/>
                <a:latin typeface="Arial"/>
                <a:cs typeface="Arial"/>
              </a:rPr>
              <a:t>pocket</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costs.</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Additionally,</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may </a:t>
            </a:r>
            <a:r>
              <a:rPr kumimoji="0" sz="900" b="0" i="0" u="none" strike="noStrike" kern="0" cap="none" spc="0" normalizeH="0" baseline="0" noProof="0" dirty="0">
                <a:ln>
                  <a:noFill/>
                </a:ln>
                <a:solidFill>
                  <a:sysClr val="windowText" lastClr="000000"/>
                </a:solidFill>
                <a:effectLst/>
                <a:uLnTx/>
                <a:uFillTx/>
                <a:latin typeface="Arial"/>
                <a:cs typeface="Arial"/>
              </a:rPr>
              <a:t>qualify</a:t>
            </a:r>
            <a:r>
              <a:rPr kumimoji="0" sz="900" b="0" i="0" u="none" strike="noStrike" kern="0" cap="none" spc="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9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30-</a:t>
            </a:r>
            <a:r>
              <a:rPr kumimoji="0" sz="900" b="0" i="0" u="none" strike="noStrike" kern="0" cap="none" spc="0" normalizeH="0" baseline="0" noProof="0" dirty="0">
                <a:ln>
                  <a:noFill/>
                </a:ln>
                <a:solidFill>
                  <a:sysClr val="windowText" lastClr="000000"/>
                </a:solidFill>
                <a:effectLst/>
                <a:uLnTx/>
                <a:uFillTx/>
                <a:latin typeface="Arial"/>
                <a:cs typeface="Arial"/>
              </a:rPr>
              <a:t>day</a:t>
            </a:r>
            <a:r>
              <a:rPr kumimoji="0" sz="900" b="0" i="0" u="none" strike="noStrike" kern="0" cap="none" spc="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special</a:t>
            </a:r>
            <a:r>
              <a:rPr kumimoji="0" sz="900" b="0" i="0" u="none" strike="noStrike" kern="0" cap="none" spc="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enrollment</a:t>
            </a:r>
            <a:r>
              <a:rPr kumimoji="0" sz="900" b="0" i="0" u="none" strike="noStrike" kern="0" cap="none" spc="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period</a:t>
            </a:r>
            <a:r>
              <a:rPr kumimoji="0" sz="900" b="0" i="0" u="none" strike="noStrike" kern="0" cap="none" spc="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another</a:t>
            </a:r>
            <a:r>
              <a:rPr kumimoji="0" sz="900" b="0" i="0" u="none" strike="noStrike" kern="0" cap="none" spc="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group</a:t>
            </a:r>
            <a:r>
              <a:rPr kumimoji="0" sz="900" b="0" i="0" u="none" strike="noStrike" kern="0" cap="none" spc="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which</a:t>
            </a:r>
            <a:r>
              <a:rPr kumimoji="0" sz="900" b="0" i="0" u="none" strike="noStrike" kern="0" cap="none" spc="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eligible</a:t>
            </a:r>
            <a:r>
              <a:rPr kumimoji="0" sz="900" b="0" i="0" u="none" strike="noStrike" kern="0" cap="none" spc="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(such</a:t>
            </a:r>
            <a:r>
              <a:rPr kumimoji="0" sz="900" b="0" i="0" u="none" strike="noStrike" kern="0" cap="none" spc="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spouse's</a:t>
            </a:r>
            <a:r>
              <a:rPr kumimoji="0" sz="900" b="0" i="0" u="none" strike="noStrike" kern="0" cap="none" spc="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0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even</a:t>
            </a:r>
            <a:r>
              <a:rPr kumimoji="0" sz="900" b="0" i="0" u="none" strike="noStrike" kern="0" cap="none" spc="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generally</a:t>
            </a:r>
            <a:r>
              <a:rPr kumimoji="0" sz="900" b="0" i="0" u="none" strike="noStrike" kern="0" cap="none" spc="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doesn't</a:t>
            </a:r>
            <a:r>
              <a:rPr kumimoji="0" sz="900" b="0" i="0" u="none" strike="noStrike" kern="0" cap="none" spc="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accept</a:t>
            </a:r>
            <a:r>
              <a:rPr kumimoji="0" sz="900" b="0" i="0" u="none" strike="noStrike" kern="0" cap="none" spc="8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late </a:t>
            </a:r>
            <a:r>
              <a:rPr kumimoji="0" sz="900" b="0" i="0" u="none" strike="noStrike" kern="0" cap="none" spc="-10" normalizeH="0" baseline="0" noProof="0" dirty="0">
                <a:ln>
                  <a:noFill/>
                </a:ln>
                <a:solidFill>
                  <a:sysClr val="windowText" lastClr="000000"/>
                </a:solidFill>
                <a:effectLst/>
                <a:uLnTx/>
                <a:uFillTx/>
                <a:latin typeface="Arial"/>
                <a:cs typeface="Arial"/>
              </a:rPr>
              <a:t>enrollees.</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0" lvl="0" indent="0" algn="just" defTabSz="914400" eaLnBrk="1" fontAlgn="auto" latinLnBrk="0" hangingPunct="1">
              <a:lnSpc>
                <a:spcPct val="100000"/>
              </a:lnSpc>
              <a:spcBef>
                <a:spcPts val="515"/>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Arial"/>
                <a:cs typeface="Arial"/>
              </a:rPr>
              <a:t>What</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is</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COBRA</a:t>
            </a:r>
            <a:r>
              <a:rPr kumimoji="0" sz="900" b="1" i="0" u="none" strike="noStrike" kern="0" cap="none" spc="-5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continuation</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coverage?</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177800" lvl="0" indent="0" defTabSz="914400" eaLnBrk="1" fontAlgn="auto" latinLnBrk="0" hangingPunct="1">
              <a:lnSpc>
                <a:spcPct val="95700"/>
              </a:lnSpc>
              <a:spcBef>
                <a:spcPts val="50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continuation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continuation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would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otherwise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because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life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event.</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also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called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"qualifying</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event."</a:t>
            </a:r>
            <a:r>
              <a:rPr kumimoji="0" sz="900" b="0" i="0" u="none" strike="noStrike" kern="0" cap="none" spc="1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Specific</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qualifying </a:t>
            </a:r>
            <a:r>
              <a:rPr kumimoji="0" sz="900" b="0" i="0" u="none" strike="noStrike" kern="0" cap="none" spc="0" normalizeH="0" baseline="0" noProof="0" dirty="0">
                <a:ln>
                  <a:noFill/>
                </a:ln>
                <a:solidFill>
                  <a:sysClr val="windowText" lastClr="000000"/>
                </a:solidFill>
                <a:effectLst/>
                <a:uLnTx/>
                <a:uFillTx/>
                <a:latin typeface="Arial"/>
                <a:cs typeface="Arial"/>
              </a:rPr>
              <a:t>events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listed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later in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After 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qualifying</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event,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continuation </a:t>
            </a:r>
            <a:r>
              <a:rPr kumimoji="0" sz="900" b="0" i="0" u="none" strike="noStrike" kern="0" cap="none" spc="-10" normalizeH="0" baseline="0" noProof="0" dirty="0">
                <a:ln>
                  <a:noFill/>
                </a:ln>
                <a:solidFill>
                  <a:sysClr val="windowText" lastClr="000000"/>
                </a:solidFill>
                <a:effectLst/>
                <a:uLnTx/>
                <a:uFillTx/>
                <a:latin typeface="Arial"/>
                <a:cs typeface="Arial"/>
              </a:rPr>
              <a:t>coverage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must</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offered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each</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person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"qualified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beneficiary."</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spouse,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and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dependent</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children</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could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become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qualified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beneficiaries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lost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because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qualifying</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event.</a:t>
            </a:r>
            <a:r>
              <a:rPr kumimoji="0" sz="900" b="0" i="0" u="none" strike="noStrike" kern="0" cap="none" spc="1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qualified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beneficiaries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elect </a:t>
            </a: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continuation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must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continuation</a:t>
            </a:r>
            <a:r>
              <a:rPr kumimoji="0" sz="900" b="0" i="0" u="none" strike="noStrike" kern="0" cap="none" spc="-10" normalizeH="0" baseline="0" noProof="0" dirty="0">
                <a:ln>
                  <a:noFill/>
                </a:ln>
                <a:solidFill>
                  <a:sysClr val="windowText" lastClr="000000"/>
                </a:solidFill>
                <a:effectLst/>
                <a:uLnTx/>
                <a:uFillTx/>
                <a:latin typeface="Arial"/>
                <a:cs typeface="Arial"/>
              </a:rPr>
              <a:t> coverage.</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2386965" lvl="0" indent="0" defTabSz="914400" eaLnBrk="1" fontAlgn="auto" latinLnBrk="0" hangingPunct="1">
              <a:lnSpc>
                <a:spcPts val="1010"/>
              </a:lnSpc>
              <a:spcBef>
                <a:spcPts val="489"/>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employee,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you'll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become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qualified</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beneficiary</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lose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because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following</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qualifying events:</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470"/>
              </a:spcBef>
              <a:spcAft>
                <a:spcPts val="0"/>
              </a:spcAft>
              <a:buClrTx/>
              <a:buSzTx/>
              <a:buFont typeface="Symbol"/>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hours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employment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reduced,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or</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15"/>
              </a:spcBef>
              <a:spcAft>
                <a:spcPts val="0"/>
              </a:spcAft>
              <a:buClrTx/>
              <a:buSzTx/>
              <a:buFont typeface="Symbol"/>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employment</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ends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reason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gross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misconduct.</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101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spouse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you'll</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become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qualified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beneficiary</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lose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because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following</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qualifying</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events:</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459"/>
              </a:spcBef>
              <a:spcAft>
                <a:spcPts val="0"/>
              </a:spcAft>
              <a:buClrTx/>
              <a:buSzTx/>
              <a:buFont typeface="Symbol"/>
              <a:buChar char=""/>
              <a:tabLst>
                <a:tab pos="469265"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Your</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spouse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dies;</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0"/>
              </a:spcBef>
              <a:spcAft>
                <a:spcPts val="0"/>
              </a:spcAft>
              <a:buClrTx/>
              <a:buSzTx/>
              <a:buFont typeface="Symbol"/>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spouse's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hours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employment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reduced;</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0"/>
              </a:spcBef>
              <a:spcAft>
                <a:spcPts val="0"/>
              </a:spcAft>
              <a:buClrTx/>
              <a:buSzTx/>
              <a:buFont typeface="Symbol"/>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spouse's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employment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ends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reason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his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gross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misconduct;</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0"/>
              </a:spcBef>
              <a:spcAft>
                <a:spcPts val="0"/>
              </a:spcAft>
              <a:buClrTx/>
              <a:buSzTx/>
              <a:buFont typeface="Symbol"/>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spouse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becomes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entitled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Medicare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benefits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Part</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both);</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or</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15"/>
              </a:spcBef>
              <a:spcAft>
                <a:spcPts val="0"/>
              </a:spcAft>
              <a:buClrTx/>
              <a:buSzTx/>
              <a:buFont typeface="Symbol"/>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become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divorced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legally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separated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spouse.</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2592705" lvl="0" indent="0" defTabSz="914400" eaLnBrk="1" fontAlgn="auto" latinLnBrk="0" hangingPunct="1">
              <a:lnSpc>
                <a:spcPct val="114999"/>
              </a:lnSpc>
              <a:spcBef>
                <a:spcPts val="975"/>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Your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dependent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children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become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qualified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beneficiaries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lose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 under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because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 </a:t>
            </a:r>
            <a:r>
              <a:rPr kumimoji="0" sz="900" b="0" i="0" u="none" strike="noStrike" kern="0" cap="none" spc="-10" normalizeH="0" baseline="0" noProof="0" dirty="0">
                <a:ln>
                  <a:noFill/>
                </a:ln>
                <a:solidFill>
                  <a:sysClr val="windowText" lastClr="000000"/>
                </a:solidFill>
                <a:effectLst/>
                <a:uLnTx/>
                <a:uFillTx/>
                <a:latin typeface="Arial"/>
                <a:cs typeface="Arial"/>
              </a:rPr>
              <a:t>following</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qualifying events:</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869"/>
              </a:spcBef>
              <a:spcAft>
                <a:spcPts val="0"/>
              </a:spcAft>
              <a:buClrTx/>
              <a:buSzTx/>
              <a:buFont typeface="Symbol"/>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parent-employee</a:t>
            </a:r>
            <a:r>
              <a:rPr kumimoji="0"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dies;</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5"/>
              </a:spcBef>
              <a:spcAft>
                <a:spcPts val="0"/>
              </a:spcAft>
              <a:buClrTx/>
              <a:buSzTx/>
              <a:buFont typeface="Symbol"/>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parent-</a:t>
            </a:r>
            <a:r>
              <a:rPr kumimoji="0" sz="900" b="0" i="0" u="none" strike="noStrike" kern="0" cap="none" spc="0" normalizeH="0" baseline="0" noProof="0" dirty="0">
                <a:ln>
                  <a:noFill/>
                </a:ln>
                <a:solidFill>
                  <a:sysClr val="windowText" lastClr="000000"/>
                </a:solidFill>
                <a:effectLst/>
                <a:uLnTx/>
                <a:uFillTx/>
                <a:latin typeface="Arial"/>
                <a:cs typeface="Arial"/>
              </a:rPr>
              <a:t>employee's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hours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 </a:t>
            </a:r>
            <a:r>
              <a:rPr kumimoji="0" sz="900" b="0" i="0" u="none" strike="noStrike" kern="0" cap="none" spc="-10" normalizeH="0" baseline="0" noProof="0" dirty="0">
                <a:ln>
                  <a:noFill/>
                </a:ln>
                <a:solidFill>
                  <a:sysClr val="windowText" lastClr="000000"/>
                </a:solidFill>
                <a:effectLst/>
                <a:uLnTx/>
                <a:uFillTx/>
                <a:latin typeface="Arial"/>
                <a:cs typeface="Arial"/>
              </a:rPr>
              <a:t>employment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reduced;</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0"/>
              </a:spcBef>
              <a:spcAft>
                <a:spcPts val="0"/>
              </a:spcAft>
              <a:buClrTx/>
              <a:buSzTx/>
              <a:buFont typeface="Symbol"/>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parent-</a:t>
            </a:r>
            <a:r>
              <a:rPr kumimoji="0" sz="900" b="0" i="0" u="none" strike="noStrike" kern="0" cap="none" spc="0" normalizeH="0" baseline="0" noProof="0" dirty="0">
                <a:ln>
                  <a:noFill/>
                </a:ln>
                <a:solidFill>
                  <a:sysClr val="windowText" lastClr="000000"/>
                </a:solidFill>
                <a:effectLst/>
                <a:uLnTx/>
                <a:uFillTx/>
                <a:latin typeface="Arial"/>
                <a:cs typeface="Arial"/>
              </a:rPr>
              <a:t>employee's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employment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ends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reason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his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gross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misconduct;</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0"/>
              </a:spcBef>
              <a:spcAft>
                <a:spcPts val="0"/>
              </a:spcAft>
              <a:buClrTx/>
              <a:buSzTx/>
              <a:buFont typeface="Symbol"/>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parent-</a:t>
            </a:r>
            <a:r>
              <a:rPr kumimoji="0" sz="900" b="0" i="0" u="none" strike="noStrike" kern="0" cap="none" spc="0" normalizeH="0" baseline="0" noProof="0" dirty="0">
                <a:ln>
                  <a:noFill/>
                </a:ln>
                <a:solidFill>
                  <a:sysClr val="windowText" lastClr="000000"/>
                </a:solidFill>
                <a:effectLst/>
                <a:uLnTx/>
                <a:uFillTx/>
                <a:latin typeface="Arial"/>
                <a:cs typeface="Arial"/>
              </a:rPr>
              <a:t>employee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becomes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entitled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Medicare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benefits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(Part</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both);</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0"/>
              </a:spcBef>
              <a:spcAft>
                <a:spcPts val="0"/>
              </a:spcAft>
              <a:buClrTx/>
              <a:buSzTx/>
              <a:buFont typeface="Symbol"/>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parents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become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divorced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legally</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separated;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or</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10"/>
              </a:spcBef>
              <a:spcAft>
                <a:spcPts val="0"/>
              </a:spcAft>
              <a:buClrTx/>
              <a:buSzTx/>
              <a:buFont typeface="Symbol"/>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child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stops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being</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eligible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"dependent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child."</a:t>
            </a:r>
            <a:endParaRPr kumimoji="0" sz="9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Google Shape;89;p17">
            <a:extLst>
              <a:ext uri="{FF2B5EF4-FFF2-40B4-BE49-F238E27FC236}">
                <a16:creationId xmlns:a16="http://schemas.microsoft.com/office/drawing/2014/main" id="{17FBC290-C2C6-F394-08EE-D533E78C0BC8}"/>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28</a:t>
            </a:fld>
            <a:endParaRPr lang="en-US">
              <a:latin typeface="Merriweather Sans Light" pitchFamily="2" charset="77"/>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3737" y="200660"/>
            <a:ext cx="9337675" cy="6917055"/>
          </a:xfrm>
          <a:prstGeom prst="rect">
            <a:avLst/>
          </a:prstGeom>
        </p:spPr>
        <p:txBody>
          <a:bodyPr vert="horz" wrap="square" lIns="0" tIns="66675" rIns="0" bIns="0" rtlCol="0">
            <a:spAutoFit/>
          </a:bodyPr>
          <a:lstStyle/>
          <a:p>
            <a:pPr marL="12700" marR="0" lvl="0" indent="0" defTabSz="914400" eaLnBrk="1" fontAlgn="auto" latinLnBrk="0" hangingPunct="1">
              <a:lnSpc>
                <a:spcPct val="100000"/>
              </a:lnSpc>
              <a:spcBef>
                <a:spcPts val="525"/>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Arial"/>
                <a:cs typeface="Arial"/>
              </a:rPr>
              <a:t>When</a:t>
            </a:r>
            <a:r>
              <a:rPr kumimoji="0" sz="900" b="1" i="0" u="none" strike="noStrike" kern="0" cap="none" spc="-4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is</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COBRA</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continuation</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coverage</a:t>
            </a:r>
            <a:r>
              <a:rPr kumimoji="0" sz="900" b="1" i="0" u="none" strike="noStrike" kern="0" cap="none" spc="-10" normalizeH="0" baseline="0" noProof="0" dirty="0">
                <a:ln>
                  <a:noFill/>
                </a:ln>
                <a:solidFill>
                  <a:sysClr val="windowText" lastClr="000000"/>
                </a:solidFill>
                <a:effectLst/>
                <a:uLnTx/>
                <a:uFillTx/>
                <a:latin typeface="Arial"/>
                <a:cs typeface="Arial"/>
              </a:rPr>
              <a:t> available?</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395605" lvl="0" indent="0" defTabSz="914400" eaLnBrk="1" fontAlgn="auto" latinLnBrk="0" hangingPunct="1">
              <a:lnSpc>
                <a:spcPts val="990"/>
              </a:lnSpc>
              <a:spcBef>
                <a:spcPts val="53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offer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continuation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qualified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beneficiaries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only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after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Administrator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been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notified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qualifying</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event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occurred.</a:t>
            </a:r>
            <a:r>
              <a:rPr kumimoji="0" sz="900" b="0" i="0" u="none" strike="noStrike" kern="0" cap="none" spc="1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employer </a:t>
            </a:r>
            <a:r>
              <a:rPr kumimoji="0" sz="900" b="0" i="0" u="none" strike="noStrike" kern="0" cap="none" spc="0" normalizeH="0" baseline="0" noProof="0" dirty="0">
                <a:ln>
                  <a:noFill/>
                </a:ln>
                <a:solidFill>
                  <a:sysClr val="windowText" lastClr="000000"/>
                </a:solidFill>
                <a:effectLst/>
                <a:uLnTx/>
                <a:uFillTx/>
                <a:latin typeface="Arial"/>
                <a:cs typeface="Arial"/>
              </a:rPr>
              <a:t>must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notify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Administrator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following</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qualifying</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events:</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484"/>
              </a:spcBef>
              <a:spcAft>
                <a:spcPts val="0"/>
              </a:spcAft>
              <a:buClrTx/>
              <a:buSzTx/>
              <a:buFont typeface="Symbol"/>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employment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reduction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hours 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employment;</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500"/>
              </a:spcBef>
              <a:spcAft>
                <a:spcPts val="0"/>
              </a:spcAft>
              <a:buClrTx/>
              <a:buSzTx/>
              <a:buFont typeface="Symbol"/>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Death</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a:t>
            </a:r>
            <a:r>
              <a:rPr kumimoji="0" sz="900" b="0" i="0" u="none" strike="noStrike" kern="0" cap="none" spc="-25" normalizeH="0" baseline="0" noProof="0" dirty="0">
                <a:ln>
                  <a:noFill/>
                </a:ln>
                <a:solidFill>
                  <a:sysClr val="windowText" lastClr="000000"/>
                </a:solidFill>
                <a:effectLst/>
                <a:uLnTx/>
                <a:uFillTx/>
                <a:latin typeface="Arial"/>
                <a:cs typeface="Arial"/>
              </a:rPr>
              <a:t> or</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484"/>
              </a:spcBef>
              <a:spcAft>
                <a:spcPts val="0"/>
              </a:spcAft>
              <a:buClrTx/>
              <a:buSzTx/>
              <a:buFont typeface="Symbol"/>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becoming</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entitled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 Medicare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benefits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Part B,</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 </a:t>
            </a:r>
            <a:r>
              <a:rPr kumimoji="0" sz="900" b="0" i="0" u="none" strike="noStrike" kern="0" cap="none" spc="-10" normalizeH="0" baseline="0" noProof="0" dirty="0">
                <a:ln>
                  <a:noFill/>
                </a:ln>
                <a:solidFill>
                  <a:sysClr val="windowText" lastClr="000000"/>
                </a:solidFill>
                <a:effectLst/>
                <a:uLnTx/>
                <a:uFillTx/>
                <a:latin typeface="Arial"/>
                <a:cs typeface="Arial"/>
              </a:rPr>
              <a:t>both).</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271780" lvl="0" indent="0" defTabSz="914400" eaLnBrk="1" fontAlgn="auto" latinLnBrk="0" hangingPunct="1">
              <a:lnSpc>
                <a:spcPct val="100000"/>
              </a:lnSpc>
              <a:spcBef>
                <a:spcPts val="450"/>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Arial"/>
                <a:cs typeface="Arial"/>
              </a:rPr>
              <a:t>For</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all</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other</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qualifying</a:t>
            </a:r>
            <a:r>
              <a:rPr kumimoji="0" sz="900" b="1" i="0" u="none" strike="noStrike" kern="0" cap="none" spc="7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events</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(divorce</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or</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legal</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separation</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of</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the</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employee</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and</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spouse</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or</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a</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dependent</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child's</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losing</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eligibility</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for</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coverage</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as</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a</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dependent</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child),</a:t>
            </a:r>
            <a:r>
              <a:rPr kumimoji="0" sz="900" b="1" i="0" u="none" strike="noStrike" kern="0" cap="none" spc="-25" normalizeH="0" baseline="0" noProof="0" dirty="0">
                <a:ln>
                  <a:noFill/>
                </a:ln>
                <a:solidFill>
                  <a:sysClr val="windowText" lastClr="000000"/>
                </a:solidFill>
                <a:effectLst/>
                <a:uLnTx/>
                <a:uFillTx/>
                <a:latin typeface="Arial"/>
                <a:cs typeface="Arial"/>
              </a:rPr>
              <a:t> you </a:t>
            </a:r>
            <a:r>
              <a:rPr kumimoji="0" sz="900" b="1" i="0" u="none" strike="noStrike" kern="0" cap="none" spc="0" normalizeH="0" baseline="0" noProof="0" dirty="0">
                <a:ln>
                  <a:noFill/>
                </a:ln>
                <a:solidFill>
                  <a:sysClr val="windowText" lastClr="000000"/>
                </a:solidFill>
                <a:effectLst/>
                <a:uLnTx/>
                <a:uFillTx/>
                <a:latin typeface="Arial"/>
                <a:cs typeface="Arial"/>
              </a:rPr>
              <a:t>must</a:t>
            </a:r>
            <a:r>
              <a:rPr kumimoji="0" sz="900" b="1" i="0" u="none" strike="noStrike" kern="0" cap="none" spc="-1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notify</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the</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Plan</a:t>
            </a:r>
            <a:r>
              <a:rPr kumimoji="0" sz="900" b="1" i="0" u="none" strike="noStrike" kern="0" cap="none" spc="-40"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Administrator </a:t>
            </a:r>
            <a:r>
              <a:rPr kumimoji="0" sz="900" b="1" i="0" u="none" strike="noStrike" kern="0" cap="none" spc="0" normalizeH="0" baseline="0" noProof="0" dirty="0">
                <a:ln>
                  <a:noFill/>
                </a:ln>
                <a:solidFill>
                  <a:sysClr val="windowText" lastClr="000000"/>
                </a:solidFill>
                <a:effectLst/>
                <a:uLnTx/>
                <a:uFillTx/>
                <a:latin typeface="Arial"/>
                <a:cs typeface="Arial"/>
              </a:rPr>
              <a:t>within</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60</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days</a:t>
            </a:r>
            <a:r>
              <a:rPr kumimoji="0" sz="900" b="1" i="0" u="none" strike="noStrike" kern="0" cap="none" spc="-1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after</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the</a:t>
            </a:r>
            <a:r>
              <a:rPr kumimoji="0" sz="900" b="1" i="0" u="none" strike="noStrike" kern="0" cap="none" spc="-1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qualifying</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event</a:t>
            </a:r>
            <a:r>
              <a:rPr kumimoji="0" sz="900" b="1" i="0" u="none" strike="noStrike" kern="0" cap="none" spc="-1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occurs.</a:t>
            </a:r>
            <a:r>
              <a:rPr kumimoji="0" sz="900" b="1" i="0" u="none" strike="noStrike" kern="0" cap="none" spc="18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You</a:t>
            </a:r>
            <a:r>
              <a:rPr kumimoji="0" sz="900" b="1" i="0" u="none" strike="noStrike" kern="0" cap="none" spc="-1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must</a:t>
            </a:r>
            <a:r>
              <a:rPr kumimoji="0" sz="900" b="1" i="0" u="none" strike="noStrike" kern="0" cap="none" spc="-1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provide</a:t>
            </a:r>
            <a:r>
              <a:rPr kumimoji="0" sz="900" b="1" i="0" u="none" strike="noStrike" kern="0" cap="none" spc="-1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this</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notice</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to</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your</a:t>
            </a:r>
            <a:r>
              <a:rPr kumimoji="0" sz="900" b="1" i="0" u="none" strike="noStrike" kern="0" cap="none" spc="-10" normalizeH="0" baseline="0" noProof="0" dirty="0">
                <a:ln>
                  <a:noFill/>
                </a:ln>
                <a:solidFill>
                  <a:sysClr val="windowText" lastClr="000000"/>
                </a:solidFill>
                <a:effectLst/>
                <a:uLnTx/>
                <a:uFillTx/>
                <a:latin typeface="Arial"/>
                <a:cs typeface="Arial"/>
              </a:rPr>
              <a:t> employer.</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95"/>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Arial"/>
                <a:cs typeface="Arial"/>
              </a:rPr>
              <a:t>How</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is</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COBRA</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continuation</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coverage</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provided?</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245745" lvl="0" indent="0" defTabSz="914400" eaLnBrk="1" fontAlgn="auto" latinLnBrk="0" hangingPunct="1">
              <a:lnSpc>
                <a:spcPts val="1000"/>
              </a:lnSpc>
              <a:spcBef>
                <a:spcPts val="520"/>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Once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Plan</a:t>
            </a:r>
            <a:r>
              <a:rPr kumimoji="0" sz="900" b="0" i="0" u="none" strike="noStrike" kern="0" cap="none" spc="-8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Administrator receives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notice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that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qualifying </a:t>
            </a:r>
            <a:r>
              <a:rPr kumimoji="0" sz="900" b="0" i="0" u="none" strike="noStrike" kern="0" cap="none" spc="-10" normalizeH="0" baseline="0" noProof="0" dirty="0">
                <a:ln>
                  <a:noFill/>
                </a:ln>
                <a:solidFill>
                  <a:sysClr val="windowText" lastClr="000000"/>
                </a:solidFill>
                <a:effectLst/>
                <a:uLnTx/>
                <a:uFillTx/>
                <a:latin typeface="Arial"/>
                <a:cs typeface="Arial"/>
              </a:rPr>
              <a:t>event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has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occurred,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COBRA</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continuation</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coverage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offered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each</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qualified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beneficiaries.</a:t>
            </a:r>
            <a:r>
              <a:rPr kumimoji="0" sz="900" b="0" i="0" u="none" strike="noStrike" kern="0" cap="none" spc="18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Each</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qualified beneficiary</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have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independent</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elect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continuation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1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Covered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employees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may elect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COBRA</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continuation</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coverage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behalf</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their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spouses,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and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parents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0" normalizeH="0" baseline="0" noProof="0" dirty="0">
                <a:ln>
                  <a:noFill/>
                </a:ln>
                <a:solidFill>
                  <a:sysClr val="windowText" lastClr="000000"/>
                </a:solidFill>
                <a:effectLst/>
                <a:uLnTx/>
                <a:uFillTx/>
                <a:latin typeface="Arial"/>
                <a:cs typeface="Arial"/>
              </a:rPr>
              <a:t> elect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COBRA</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continuation</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coverage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 behalf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their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children.</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228600" lvl="0" indent="0" defTabSz="914400" eaLnBrk="1" fontAlgn="auto" latinLnBrk="0" hangingPunct="1">
              <a:lnSpc>
                <a:spcPts val="1030"/>
              </a:lnSpc>
              <a:spcBef>
                <a:spcPts val="505"/>
              </a:spcBef>
              <a:spcAft>
                <a:spcPts val="0"/>
              </a:spcAft>
              <a:buClrTx/>
              <a:buSzTx/>
              <a:buFontTx/>
              <a:buNone/>
              <a:tabLst/>
              <a:defRPr/>
            </a:pPr>
            <a:r>
              <a:rPr kumimoji="0" sz="900" b="0" i="0" u="none" strike="noStrike" kern="0" cap="none" spc="-20" normalizeH="0" baseline="0" noProof="0" dirty="0">
                <a:ln>
                  <a:noFill/>
                </a:ln>
                <a:solidFill>
                  <a:sysClr val="windowText" lastClr="000000"/>
                </a:solidFill>
                <a:effectLst/>
                <a:uLnTx/>
                <a:uFillTx/>
                <a:latin typeface="Arial"/>
                <a:cs typeface="Arial"/>
              </a:rPr>
              <a:t>COBRA</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continuation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coverage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temporary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continuation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 </a:t>
            </a:r>
            <a:r>
              <a:rPr kumimoji="0" sz="900" b="0" i="0" u="none" strike="noStrike" kern="0" cap="none" spc="-20" normalizeH="0" baseline="0" noProof="0" dirty="0">
                <a:ln>
                  <a:noFill/>
                </a:ln>
                <a:solidFill>
                  <a:sysClr val="windowText" lastClr="000000"/>
                </a:solidFill>
                <a:effectLst/>
                <a:uLnTx/>
                <a:uFillTx/>
                <a:latin typeface="Arial"/>
                <a:cs typeface="Arial"/>
              </a:rPr>
              <a:t>coverage </a:t>
            </a:r>
            <a:r>
              <a:rPr kumimoji="0" sz="900" b="0" i="0" u="none" strike="noStrike" kern="0" cap="none" spc="-10" normalizeH="0" baseline="0" noProof="0" dirty="0">
                <a:ln>
                  <a:noFill/>
                </a:ln>
                <a:solidFill>
                  <a:sysClr val="windowText" lastClr="000000"/>
                </a:solidFill>
                <a:effectLst/>
                <a:uLnTx/>
                <a:uFillTx/>
                <a:latin typeface="Arial"/>
                <a:cs typeface="Arial"/>
              </a:rPr>
              <a:t>that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generally </a:t>
            </a:r>
            <a:r>
              <a:rPr kumimoji="0" sz="900" b="0" i="0" u="none" strike="noStrike" kern="0" cap="none" spc="-10" normalizeH="0" baseline="0" noProof="0" dirty="0">
                <a:ln>
                  <a:noFill/>
                </a:ln>
                <a:solidFill>
                  <a:sysClr val="windowText" lastClr="000000"/>
                </a:solidFill>
                <a:effectLst/>
                <a:uLnTx/>
                <a:uFillTx/>
                <a:latin typeface="Arial"/>
                <a:cs typeface="Arial"/>
              </a:rPr>
              <a:t>lasts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for </a:t>
            </a:r>
            <a:r>
              <a:rPr kumimoji="0" sz="900" b="0" i="0" u="none" strike="noStrike" kern="0" cap="none" spc="0" normalizeH="0" baseline="0" noProof="0" dirty="0">
                <a:ln>
                  <a:noFill/>
                </a:ln>
                <a:solidFill>
                  <a:sysClr val="windowText" lastClr="000000"/>
                </a:solidFill>
                <a:effectLst/>
                <a:uLnTx/>
                <a:uFillTx/>
                <a:latin typeface="Arial"/>
                <a:cs typeface="Arial"/>
              </a:rPr>
              <a:t>18</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months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due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employment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termination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reduction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 </a:t>
            </a:r>
            <a:r>
              <a:rPr kumimoji="0" sz="900" b="0" i="0" u="none" strike="noStrike" kern="0" cap="none" spc="-10" normalizeH="0" baseline="0" noProof="0" dirty="0">
                <a:ln>
                  <a:noFill/>
                </a:ln>
                <a:solidFill>
                  <a:sysClr val="windowText" lastClr="000000"/>
                </a:solidFill>
                <a:effectLst/>
                <a:uLnTx/>
                <a:uFillTx/>
                <a:latin typeface="Arial"/>
                <a:cs typeface="Arial"/>
              </a:rPr>
              <a:t>hours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work.</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Certain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qualifying events,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second</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qualifying</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event</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during</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initial</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period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permit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beneficiary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receive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maximum</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36</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months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484"/>
              </a:spcBef>
              <a:spcAft>
                <a:spcPts val="0"/>
              </a:spcAft>
              <a:buClrTx/>
              <a:buSzTx/>
              <a:buFontTx/>
              <a:buNone/>
              <a:tabLst/>
              <a:defRPr/>
            </a:pPr>
            <a:r>
              <a:rPr kumimoji="0" sz="900" b="0" i="0" u="none" strike="noStrike" kern="0" cap="none" spc="-20" normalizeH="0" baseline="0" noProof="0" dirty="0">
                <a:ln>
                  <a:noFill/>
                </a:ln>
                <a:solidFill>
                  <a:sysClr val="windowText" lastClr="000000"/>
                </a:solidFill>
                <a:effectLst/>
                <a:uLnTx/>
                <a:uFillTx/>
                <a:latin typeface="Arial"/>
                <a:cs typeface="Arial"/>
              </a:rPr>
              <a:t>There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are also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ways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which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this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18-</a:t>
            </a:r>
            <a:r>
              <a:rPr kumimoji="0" sz="900" b="0" i="0" u="none" strike="noStrike" kern="0" cap="none" spc="-10" normalizeH="0" baseline="0" noProof="0" dirty="0">
                <a:ln>
                  <a:noFill/>
                </a:ln>
                <a:solidFill>
                  <a:sysClr val="windowText" lastClr="000000"/>
                </a:solidFill>
                <a:effectLst/>
                <a:uLnTx/>
                <a:uFillTx/>
                <a:latin typeface="Arial"/>
                <a:cs typeface="Arial"/>
              </a:rPr>
              <a:t>month</a:t>
            </a:r>
            <a:r>
              <a:rPr kumimoji="0" sz="900" b="0" i="0" u="none" strike="noStrike" kern="0" cap="none" spc="-20" normalizeH="0" baseline="0" noProof="0" dirty="0">
                <a:ln>
                  <a:noFill/>
                </a:ln>
                <a:solidFill>
                  <a:sysClr val="windowText" lastClr="000000"/>
                </a:solidFill>
                <a:effectLst/>
                <a:uLnTx/>
                <a:uFillTx/>
                <a:latin typeface="Arial"/>
                <a:cs typeface="Arial"/>
              </a:rPr>
              <a:t> period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COBRA</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continuation</a:t>
            </a:r>
            <a:r>
              <a:rPr kumimoji="0" sz="900" b="0" i="0" u="none" strike="noStrike" kern="0" cap="none" spc="-10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coverage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extended:</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495"/>
              </a:spcBef>
              <a:spcAft>
                <a:spcPts val="0"/>
              </a:spcAft>
              <a:buClrTx/>
              <a:buSzTx/>
              <a:buFontTx/>
              <a:buNone/>
              <a:tabLst/>
              <a:defRPr/>
            </a:pPr>
            <a:r>
              <a:rPr kumimoji="0" sz="900" b="1" i="1" u="none" strike="noStrike" kern="0" cap="none" spc="-10" normalizeH="0" baseline="0" noProof="0" dirty="0">
                <a:ln>
                  <a:noFill/>
                </a:ln>
                <a:solidFill>
                  <a:sysClr val="windowText" lastClr="000000"/>
                </a:solidFill>
                <a:effectLst/>
                <a:uLnTx/>
                <a:uFillTx/>
                <a:latin typeface="Arial"/>
                <a:cs typeface="Arial"/>
              </a:rPr>
              <a:t>Disability</a:t>
            </a:r>
            <a:r>
              <a:rPr kumimoji="0" sz="900" b="1" i="1" u="none" strike="noStrike" kern="0" cap="none" spc="-35" normalizeH="0" baseline="0" noProof="0" dirty="0">
                <a:ln>
                  <a:noFill/>
                </a:ln>
                <a:solidFill>
                  <a:sysClr val="windowText" lastClr="000000"/>
                </a:solidFill>
                <a:effectLst/>
                <a:uLnTx/>
                <a:uFillTx/>
                <a:latin typeface="Arial"/>
                <a:cs typeface="Arial"/>
              </a:rPr>
              <a:t> </a:t>
            </a:r>
            <a:r>
              <a:rPr kumimoji="0" sz="900" b="1" i="1" u="none" strike="noStrike" kern="0" cap="none" spc="0" normalizeH="0" baseline="0" noProof="0" dirty="0">
                <a:ln>
                  <a:noFill/>
                </a:ln>
                <a:solidFill>
                  <a:sysClr val="windowText" lastClr="000000"/>
                </a:solidFill>
                <a:effectLst/>
                <a:uLnTx/>
                <a:uFillTx/>
                <a:latin typeface="Arial"/>
                <a:cs typeface="Arial"/>
              </a:rPr>
              <a:t>extension</a:t>
            </a:r>
            <a:r>
              <a:rPr kumimoji="0" sz="900" b="1" i="1" u="none" strike="noStrike" kern="0" cap="none" spc="-25" normalizeH="0" baseline="0" noProof="0" dirty="0">
                <a:ln>
                  <a:noFill/>
                </a:ln>
                <a:solidFill>
                  <a:sysClr val="windowText" lastClr="000000"/>
                </a:solidFill>
                <a:effectLst/>
                <a:uLnTx/>
                <a:uFillTx/>
                <a:latin typeface="Arial"/>
                <a:cs typeface="Arial"/>
              </a:rPr>
              <a:t> </a:t>
            </a:r>
            <a:r>
              <a:rPr kumimoji="0" sz="900" b="1" i="1" u="none" strike="noStrike" kern="0" cap="none" spc="0" normalizeH="0" baseline="0" noProof="0" dirty="0">
                <a:ln>
                  <a:noFill/>
                </a:ln>
                <a:solidFill>
                  <a:sysClr val="windowText" lastClr="000000"/>
                </a:solidFill>
                <a:effectLst/>
                <a:uLnTx/>
                <a:uFillTx/>
                <a:latin typeface="Arial"/>
                <a:cs typeface="Arial"/>
              </a:rPr>
              <a:t>of</a:t>
            </a:r>
            <a:r>
              <a:rPr kumimoji="0" sz="900" b="1" i="1" u="none" strike="noStrike" kern="0" cap="none" spc="-20" normalizeH="0" baseline="0" noProof="0" dirty="0">
                <a:ln>
                  <a:noFill/>
                </a:ln>
                <a:solidFill>
                  <a:sysClr val="windowText" lastClr="000000"/>
                </a:solidFill>
                <a:effectLst/>
                <a:uLnTx/>
                <a:uFillTx/>
                <a:latin typeface="Arial"/>
                <a:cs typeface="Arial"/>
              </a:rPr>
              <a:t> </a:t>
            </a:r>
            <a:r>
              <a:rPr kumimoji="0" sz="900" b="1" i="1" u="none" strike="noStrike" kern="0" cap="none" spc="-10" normalizeH="0" baseline="0" noProof="0" dirty="0">
                <a:ln>
                  <a:noFill/>
                </a:ln>
                <a:solidFill>
                  <a:sysClr val="windowText" lastClr="000000"/>
                </a:solidFill>
                <a:effectLst/>
                <a:uLnTx/>
                <a:uFillTx/>
                <a:latin typeface="Arial"/>
                <a:cs typeface="Arial"/>
              </a:rPr>
              <a:t>18-month</a:t>
            </a:r>
            <a:r>
              <a:rPr kumimoji="0" sz="900" b="1" i="1" u="none" strike="noStrike" kern="0" cap="none" spc="-20" normalizeH="0" baseline="0" noProof="0" dirty="0">
                <a:ln>
                  <a:noFill/>
                </a:ln>
                <a:solidFill>
                  <a:sysClr val="windowText" lastClr="000000"/>
                </a:solidFill>
                <a:effectLst/>
                <a:uLnTx/>
                <a:uFillTx/>
                <a:latin typeface="Arial"/>
                <a:cs typeface="Arial"/>
              </a:rPr>
              <a:t> </a:t>
            </a:r>
            <a:r>
              <a:rPr kumimoji="0" sz="900" b="1" i="1" u="none" strike="noStrike" kern="0" cap="none" spc="0" normalizeH="0" baseline="0" noProof="0" dirty="0">
                <a:ln>
                  <a:noFill/>
                </a:ln>
                <a:solidFill>
                  <a:sysClr val="windowText" lastClr="000000"/>
                </a:solidFill>
                <a:effectLst/>
                <a:uLnTx/>
                <a:uFillTx/>
                <a:latin typeface="Arial"/>
                <a:cs typeface="Arial"/>
              </a:rPr>
              <a:t>period</a:t>
            </a:r>
            <a:r>
              <a:rPr kumimoji="0" sz="900" b="1" i="1" u="none" strike="noStrike" kern="0" cap="none" spc="-15" normalizeH="0" baseline="0" noProof="0" dirty="0">
                <a:ln>
                  <a:noFill/>
                </a:ln>
                <a:solidFill>
                  <a:sysClr val="windowText" lastClr="000000"/>
                </a:solidFill>
                <a:effectLst/>
                <a:uLnTx/>
                <a:uFillTx/>
                <a:latin typeface="Arial"/>
                <a:cs typeface="Arial"/>
              </a:rPr>
              <a:t> </a:t>
            </a:r>
            <a:r>
              <a:rPr kumimoji="0" sz="900" b="1" i="1" u="none" strike="noStrike" kern="0" cap="none" spc="-10" normalizeH="0" baseline="0" noProof="0" dirty="0">
                <a:ln>
                  <a:noFill/>
                </a:ln>
                <a:solidFill>
                  <a:sysClr val="windowText" lastClr="000000"/>
                </a:solidFill>
                <a:effectLst/>
                <a:uLnTx/>
                <a:uFillTx/>
                <a:latin typeface="Arial"/>
                <a:cs typeface="Arial"/>
              </a:rPr>
              <a:t>of</a:t>
            </a:r>
            <a:r>
              <a:rPr kumimoji="0" sz="900" b="1" i="1" u="none" strike="noStrike" kern="0" cap="none" spc="-40" normalizeH="0" baseline="0" noProof="0" dirty="0">
                <a:ln>
                  <a:noFill/>
                </a:ln>
                <a:solidFill>
                  <a:sysClr val="windowText" lastClr="000000"/>
                </a:solidFill>
                <a:effectLst/>
                <a:uLnTx/>
                <a:uFillTx/>
                <a:latin typeface="Arial"/>
                <a:cs typeface="Arial"/>
              </a:rPr>
              <a:t> </a:t>
            </a:r>
            <a:r>
              <a:rPr kumimoji="0" sz="900" b="1" i="1" u="none" strike="noStrike" kern="0" cap="none" spc="0" normalizeH="0" baseline="0" noProof="0" dirty="0">
                <a:ln>
                  <a:noFill/>
                </a:ln>
                <a:solidFill>
                  <a:sysClr val="windowText" lastClr="000000"/>
                </a:solidFill>
                <a:effectLst/>
                <a:uLnTx/>
                <a:uFillTx/>
                <a:latin typeface="Arial"/>
                <a:cs typeface="Arial"/>
              </a:rPr>
              <a:t>COBRA</a:t>
            </a:r>
            <a:r>
              <a:rPr kumimoji="0" sz="900" b="1" i="1" u="none" strike="noStrike" kern="0" cap="none" spc="10" normalizeH="0" baseline="0" noProof="0" dirty="0">
                <a:ln>
                  <a:noFill/>
                </a:ln>
                <a:solidFill>
                  <a:sysClr val="windowText" lastClr="000000"/>
                </a:solidFill>
                <a:effectLst/>
                <a:uLnTx/>
                <a:uFillTx/>
                <a:latin typeface="Arial"/>
                <a:cs typeface="Arial"/>
              </a:rPr>
              <a:t> </a:t>
            </a:r>
            <a:r>
              <a:rPr kumimoji="0" sz="900" b="1" i="1" u="none" strike="noStrike" kern="0" cap="none" spc="-10" normalizeH="0" baseline="0" noProof="0" dirty="0">
                <a:ln>
                  <a:noFill/>
                </a:ln>
                <a:solidFill>
                  <a:sysClr val="windowText" lastClr="000000"/>
                </a:solidFill>
                <a:effectLst/>
                <a:uLnTx/>
                <a:uFillTx/>
                <a:latin typeface="Arial"/>
                <a:cs typeface="Arial"/>
              </a:rPr>
              <a:t>continuation</a:t>
            </a:r>
            <a:r>
              <a:rPr kumimoji="0" sz="900" b="1" i="1" u="none" strike="noStrike" kern="0" cap="none" spc="-30" normalizeH="0" baseline="0" noProof="0" dirty="0">
                <a:ln>
                  <a:noFill/>
                </a:ln>
                <a:solidFill>
                  <a:sysClr val="windowText" lastClr="000000"/>
                </a:solidFill>
                <a:effectLst/>
                <a:uLnTx/>
                <a:uFillTx/>
                <a:latin typeface="Arial"/>
                <a:cs typeface="Arial"/>
              </a:rPr>
              <a:t> </a:t>
            </a:r>
            <a:r>
              <a:rPr kumimoji="0" sz="900" b="1" i="1" u="none" strike="noStrike" kern="0" cap="none" spc="-10" normalizeH="0" baseline="0" noProof="0" dirty="0">
                <a:ln>
                  <a:noFill/>
                </a:ln>
                <a:solidFill>
                  <a:sysClr val="windowText" lastClr="000000"/>
                </a:solidFill>
                <a:effectLst/>
                <a:uLnTx/>
                <a:uFillTx/>
                <a:latin typeface="Arial"/>
                <a:cs typeface="Arial"/>
              </a:rPr>
              <a:t>coverage</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238125" lvl="0" indent="0" defTabSz="914400" eaLnBrk="1" fontAlgn="auto" latinLnBrk="0" hangingPunct="1">
              <a:lnSpc>
                <a:spcPts val="1040"/>
              </a:lnSpc>
              <a:spcBef>
                <a:spcPts val="530"/>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If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you or anyone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your family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30" normalizeH="0" baseline="0" noProof="0" dirty="0">
                <a:ln>
                  <a:noFill/>
                </a:ln>
                <a:solidFill>
                  <a:sysClr val="windowText" lastClr="000000"/>
                </a:solidFill>
                <a:effectLst/>
                <a:uLnTx/>
                <a:uFillTx/>
                <a:latin typeface="Arial"/>
                <a:cs typeface="Arial"/>
              </a:rPr>
              <a:t>covered</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under</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Plan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30" normalizeH="0" baseline="0" noProof="0" dirty="0">
                <a:ln>
                  <a:noFill/>
                </a:ln>
                <a:solidFill>
                  <a:sysClr val="windowText" lastClr="000000"/>
                </a:solidFill>
                <a:effectLst/>
                <a:uLnTx/>
                <a:uFillTx/>
                <a:latin typeface="Arial"/>
                <a:cs typeface="Arial"/>
              </a:rPr>
              <a:t>determined</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Social</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30" normalizeH="0" baseline="0" noProof="0" dirty="0">
                <a:ln>
                  <a:noFill/>
                </a:ln>
                <a:solidFill>
                  <a:sysClr val="windowText" lastClr="000000"/>
                </a:solidFill>
                <a:effectLst/>
                <a:uLnTx/>
                <a:uFillTx/>
                <a:latin typeface="Arial"/>
                <a:cs typeface="Arial"/>
              </a:rPr>
              <a:t>Security</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be </a:t>
            </a:r>
            <a:r>
              <a:rPr kumimoji="0" sz="900" b="0" i="0" u="none" strike="noStrike" kern="0" cap="none" spc="-30" normalizeH="0" baseline="0" noProof="0" dirty="0">
                <a:ln>
                  <a:noFill/>
                </a:ln>
                <a:solidFill>
                  <a:sysClr val="windowText" lastClr="000000"/>
                </a:solidFill>
                <a:effectLst/>
                <a:uLnTx/>
                <a:uFillTx/>
                <a:latin typeface="Arial"/>
                <a:cs typeface="Arial"/>
              </a:rPr>
              <a:t>disabled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and</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30" normalizeH="0" baseline="0" noProof="0" dirty="0">
                <a:ln>
                  <a:noFill/>
                </a:ln>
                <a:solidFill>
                  <a:sysClr val="windowText" lastClr="000000"/>
                </a:solidFill>
                <a:effectLst/>
                <a:uLnTx/>
                <a:uFillTx/>
                <a:latin typeface="Arial"/>
                <a:cs typeface="Arial"/>
              </a:rPr>
              <a:t>notify</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Plan</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30" normalizeH="0" baseline="0" noProof="0" dirty="0">
                <a:ln>
                  <a:noFill/>
                </a:ln>
                <a:solidFill>
                  <a:sysClr val="windowText" lastClr="000000"/>
                </a:solidFill>
                <a:effectLst/>
                <a:uLnTx/>
                <a:uFillTx/>
                <a:latin typeface="Arial"/>
                <a:cs typeface="Arial"/>
              </a:rPr>
              <a:t>Administrator</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30" normalizeH="0" baseline="0" noProof="0" dirty="0">
                <a:ln>
                  <a:noFill/>
                </a:ln>
                <a:solidFill>
                  <a:sysClr val="windowText" lastClr="000000"/>
                </a:solidFill>
                <a:effectLst/>
                <a:uLnTx/>
                <a:uFillTx/>
                <a:latin typeface="Arial"/>
                <a:cs typeface="Arial"/>
              </a:rPr>
              <a:t>timely</a:t>
            </a:r>
            <a:r>
              <a:rPr kumimoji="0" sz="900" b="0" i="0" u="none" strike="noStrike" kern="0" cap="none" spc="-80" normalizeH="0" baseline="0" noProof="0" dirty="0">
                <a:ln>
                  <a:noFill/>
                </a:ln>
                <a:solidFill>
                  <a:sysClr val="windowText" lastClr="000000"/>
                </a:solidFill>
                <a:effectLst/>
                <a:uLnTx/>
                <a:uFillTx/>
                <a:latin typeface="Arial"/>
                <a:cs typeface="Arial"/>
              </a:rPr>
              <a:t> </a:t>
            </a:r>
            <a:r>
              <a:rPr kumimoji="0" sz="900" b="0" i="0" u="none" strike="noStrike" kern="0" cap="none" spc="-30" normalizeH="0" baseline="0" noProof="0" dirty="0">
                <a:ln>
                  <a:noFill/>
                </a:ln>
                <a:solidFill>
                  <a:sysClr val="windowText" lastClr="000000"/>
                </a:solidFill>
                <a:effectLst/>
                <a:uLnTx/>
                <a:uFillTx/>
                <a:latin typeface="Arial"/>
                <a:cs typeface="Arial"/>
              </a:rPr>
              <a:t>fashion,</a:t>
            </a:r>
            <a:r>
              <a:rPr kumimoji="0" sz="900" b="0" i="0" u="none" strike="noStrike" kern="0" cap="none" spc="-80" normalizeH="0" baseline="0" noProof="0" dirty="0">
                <a:ln>
                  <a:noFill/>
                </a:ln>
                <a:solidFill>
                  <a:sysClr val="windowText" lastClr="000000"/>
                </a:solidFill>
                <a:effectLst/>
                <a:uLnTx/>
                <a:uFillTx/>
                <a:latin typeface="Arial"/>
                <a:cs typeface="Arial"/>
              </a:rPr>
              <a:t> </a:t>
            </a:r>
            <a:r>
              <a:rPr kumimoji="0" sz="900" b="0" i="0" u="none" strike="noStrike" kern="0" cap="none" spc="-15" normalizeH="0" baseline="0" noProof="0" dirty="0">
                <a:ln>
                  <a:noFill/>
                </a:ln>
                <a:solidFill>
                  <a:sysClr val="windowText" lastClr="000000"/>
                </a:solidFill>
                <a:effectLst/>
                <a:uLnTx/>
                <a:uFillTx/>
                <a:latin typeface="Arial"/>
                <a:cs typeface="Arial"/>
              </a:rPr>
              <a:t>you</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and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your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entire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30" normalizeH="0" baseline="0" noProof="0" dirty="0">
                <a:ln>
                  <a:noFill/>
                </a:ln>
                <a:solidFill>
                  <a:sysClr val="windowText" lastClr="000000"/>
                </a:solidFill>
                <a:effectLst/>
                <a:uLnTx/>
                <a:uFillTx/>
                <a:latin typeface="Arial"/>
                <a:cs typeface="Arial"/>
              </a:rPr>
              <a:t>family</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may</a:t>
            </a:r>
            <a:r>
              <a:rPr kumimoji="0" sz="900" b="0" i="0" u="none" strike="noStrike" kern="0" cap="none" spc="50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be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entitled</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to</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get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up</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to</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an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30" normalizeH="0" baseline="0" noProof="0" dirty="0">
                <a:ln>
                  <a:noFill/>
                </a:ln>
                <a:solidFill>
                  <a:sysClr val="windowText" lastClr="000000"/>
                </a:solidFill>
                <a:effectLst/>
                <a:uLnTx/>
                <a:uFillTx/>
                <a:latin typeface="Arial"/>
                <a:cs typeface="Arial"/>
              </a:rPr>
              <a:t>additional</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11</a:t>
            </a:r>
            <a:r>
              <a:rPr kumimoji="0" sz="900" b="0" i="0" u="none" strike="noStrike" kern="0" cap="none" spc="-110" normalizeH="0" baseline="0" noProof="0" dirty="0">
                <a:ln>
                  <a:noFill/>
                </a:ln>
                <a:solidFill>
                  <a:sysClr val="windowText" lastClr="000000"/>
                </a:solidFill>
                <a:effectLst/>
                <a:uLnTx/>
                <a:uFillTx/>
                <a:latin typeface="Arial"/>
                <a:cs typeface="Arial"/>
              </a:rPr>
              <a:t> </a:t>
            </a:r>
            <a:r>
              <a:rPr kumimoji="0" sz="900" b="0" i="0" u="none" strike="noStrike" kern="0" cap="none" spc="-30" normalizeH="0" baseline="0" noProof="0" dirty="0">
                <a:ln>
                  <a:noFill/>
                </a:ln>
                <a:solidFill>
                  <a:sysClr val="windowText" lastClr="000000"/>
                </a:solidFill>
                <a:effectLst/>
                <a:uLnTx/>
                <a:uFillTx/>
                <a:latin typeface="Arial"/>
                <a:cs typeface="Arial"/>
              </a:rPr>
              <a:t>months</a:t>
            </a:r>
            <a:r>
              <a:rPr kumimoji="0" sz="900" b="0" i="0" u="none" strike="noStrike" kern="0" cap="none" spc="-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COBRA</a:t>
            </a:r>
            <a:r>
              <a:rPr kumimoji="0" sz="900" b="0" i="0" u="none" strike="noStrike" kern="0" cap="none" spc="-85" normalizeH="0" baseline="0" noProof="0" dirty="0">
                <a:ln>
                  <a:noFill/>
                </a:ln>
                <a:solidFill>
                  <a:sysClr val="windowText" lastClr="000000"/>
                </a:solidFill>
                <a:effectLst/>
                <a:uLnTx/>
                <a:uFillTx/>
                <a:latin typeface="Arial"/>
                <a:cs typeface="Arial"/>
              </a:rPr>
              <a:t> </a:t>
            </a:r>
            <a:r>
              <a:rPr kumimoji="0" sz="900" b="0" i="0" u="none" strike="noStrike" kern="0" cap="none" spc="-30" normalizeH="0" baseline="0" noProof="0" dirty="0">
                <a:ln>
                  <a:noFill/>
                </a:ln>
                <a:solidFill>
                  <a:sysClr val="windowText" lastClr="000000"/>
                </a:solidFill>
                <a:effectLst/>
                <a:uLnTx/>
                <a:uFillTx/>
                <a:latin typeface="Arial"/>
                <a:cs typeface="Arial"/>
              </a:rPr>
              <a:t>continuation </a:t>
            </a:r>
            <a:r>
              <a:rPr kumimoji="0" sz="900" b="0" i="0" u="none" strike="noStrike" kern="0" cap="none" spc="-25" normalizeH="0" baseline="0" noProof="0" dirty="0">
                <a:ln>
                  <a:noFill/>
                </a:ln>
                <a:solidFill>
                  <a:sysClr val="windowText" lastClr="000000"/>
                </a:solidFill>
                <a:effectLst/>
                <a:uLnTx/>
                <a:uFillTx/>
                <a:latin typeface="Arial"/>
                <a:cs typeface="Arial"/>
              </a:rPr>
              <a:t>coverage,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for</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5" normalizeH="0" baseline="0" noProof="0" dirty="0">
                <a:ln>
                  <a:noFill/>
                </a:ln>
                <a:solidFill>
                  <a:sysClr val="windowText" lastClr="000000"/>
                </a:solidFill>
                <a:effectLst/>
                <a:uLnTx/>
                <a:uFillTx/>
                <a:latin typeface="Arial"/>
                <a:cs typeface="Arial"/>
              </a:rPr>
              <a:t> maximum</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of</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29</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months.</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disability</a:t>
            </a:r>
            <a:r>
              <a:rPr kumimoji="0" sz="900" b="0" i="0" u="none" strike="noStrike" kern="0" cap="none" spc="-8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would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have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to</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have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started</a:t>
            </a:r>
            <a:r>
              <a:rPr kumimoji="0" sz="900" b="0" i="0" u="none" strike="noStrike" kern="0" cap="none" spc="-10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some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time</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before</a:t>
            </a:r>
            <a:r>
              <a:rPr kumimoji="0" sz="900" b="0" i="0" u="none" strike="noStrike" kern="0" cap="none" spc="-8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60th</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day</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of </a:t>
            </a:r>
            <a:r>
              <a:rPr kumimoji="0" sz="900" b="0" i="0" u="none" strike="noStrike" kern="0" cap="none" spc="-20" normalizeH="0" baseline="0" noProof="0" dirty="0">
                <a:ln>
                  <a:noFill/>
                </a:ln>
                <a:solidFill>
                  <a:sysClr val="windowText" lastClr="000000"/>
                </a:solidFill>
                <a:effectLst/>
                <a:uLnTx/>
                <a:uFillTx/>
                <a:latin typeface="Arial"/>
                <a:cs typeface="Arial"/>
              </a:rPr>
              <a:t>COBRA</a:t>
            </a:r>
            <a:r>
              <a:rPr kumimoji="0" sz="900" b="0" i="0" u="none" strike="noStrike" kern="0" cap="none" spc="-12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continuation</a:t>
            </a:r>
            <a:r>
              <a:rPr kumimoji="0" sz="900" b="0" i="0" u="none" strike="noStrike" kern="0" cap="none" spc="-9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coverage</a:t>
            </a:r>
            <a:r>
              <a:rPr kumimoji="0" sz="900" b="0" i="0" u="none" strike="noStrike" kern="0" cap="none" spc="-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must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last</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least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until</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 end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 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18-</a:t>
            </a:r>
            <a:r>
              <a:rPr kumimoji="0" sz="900" b="0" i="0" u="none" strike="noStrike" kern="0" cap="none" spc="-10" normalizeH="0" baseline="0" noProof="0" dirty="0">
                <a:ln>
                  <a:noFill/>
                </a:ln>
                <a:solidFill>
                  <a:sysClr val="windowText" lastClr="000000"/>
                </a:solidFill>
                <a:effectLst/>
                <a:uLnTx/>
                <a:uFillTx/>
                <a:latin typeface="Arial"/>
                <a:cs typeface="Arial"/>
              </a:rPr>
              <a:t>month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period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COBRA</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continuation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445"/>
              </a:spcBef>
              <a:spcAft>
                <a:spcPts val="0"/>
              </a:spcAft>
              <a:buClrTx/>
              <a:buSzTx/>
              <a:buFontTx/>
              <a:buNone/>
              <a:tabLst/>
              <a:defRPr/>
            </a:pPr>
            <a:r>
              <a:rPr kumimoji="0" sz="900" b="1" i="1" u="none" strike="noStrike" kern="0" cap="none" spc="0" normalizeH="0" baseline="0" noProof="0" dirty="0">
                <a:ln>
                  <a:noFill/>
                </a:ln>
                <a:solidFill>
                  <a:sysClr val="windowText" lastClr="000000"/>
                </a:solidFill>
                <a:effectLst/>
                <a:uLnTx/>
                <a:uFillTx/>
                <a:latin typeface="Arial"/>
                <a:cs typeface="Arial"/>
              </a:rPr>
              <a:t>Second</a:t>
            </a:r>
            <a:r>
              <a:rPr kumimoji="0" sz="900" b="1" i="1" u="none" strike="noStrike" kern="0" cap="none" spc="-25" normalizeH="0" baseline="0" noProof="0" dirty="0">
                <a:ln>
                  <a:noFill/>
                </a:ln>
                <a:solidFill>
                  <a:sysClr val="windowText" lastClr="000000"/>
                </a:solidFill>
                <a:effectLst/>
                <a:uLnTx/>
                <a:uFillTx/>
                <a:latin typeface="Arial"/>
                <a:cs typeface="Arial"/>
              </a:rPr>
              <a:t> </a:t>
            </a:r>
            <a:r>
              <a:rPr kumimoji="0" sz="900" b="1" i="1" u="none" strike="noStrike" kern="0" cap="none" spc="-10" normalizeH="0" baseline="0" noProof="0" dirty="0">
                <a:ln>
                  <a:noFill/>
                </a:ln>
                <a:solidFill>
                  <a:sysClr val="windowText" lastClr="000000"/>
                </a:solidFill>
                <a:effectLst/>
                <a:uLnTx/>
                <a:uFillTx/>
                <a:latin typeface="Arial"/>
                <a:cs typeface="Arial"/>
              </a:rPr>
              <a:t>qualifying</a:t>
            </a:r>
            <a:r>
              <a:rPr kumimoji="0" sz="900" b="1" i="1" u="none" strike="noStrike" kern="0" cap="none" spc="-35" normalizeH="0" baseline="0" noProof="0" dirty="0">
                <a:ln>
                  <a:noFill/>
                </a:ln>
                <a:solidFill>
                  <a:sysClr val="windowText" lastClr="000000"/>
                </a:solidFill>
                <a:effectLst/>
                <a:uLnTx/>
                <a:uFillTx/>
                <a:latin typeface="Arial"/>
                <a:cs typeface="Arial"/>
              </a:rPr>
              <a:t> </a:t>
            </a:r>
            <a:r>
              <a:rPr kumimoji="0" sz="900" b="1" i="1" u="none" strike="noStrike" kern="0" cap="none" spc="0" normalizeH="0" baseline="0" noProof="0" dirty="0">
                <a:ln>
                  <a:noFill/>
                </a:ln>
                <a:solidFill>
                  <a:sysClr val="windowText" lastClr="000000"/>
                </a:solidFill>
                <a:effectLst/>
                <a:uLnTx/>
                <a:uFillTx/>
                <a:latin typeface="Arial"/>
                <a:cs typeface="Arial"/>
              </a:rPr>
              <a:t>event</a:t>
            </a:r>
            <a:r>
              <a:rPr kumimoji="0" sz="900" b="1" i="1" u="none" strike="noStrike" kern="0" cap="none" spc="-10" normalizeH="0" baseline="0" noProof="0" dirty="0">
                <a:ln>
                  <a:noFill/>
                </a:ln>
                <a:solidFill>
                  <a:sysClr val="windowText" lastClr="000000"/>
                </a:solidFill>
                <a:effectLst/>
                <a:uLnTx/>
                <a:uFillTx/>
                <a:latin typeface="Arial"/>
                <a:cs typeface="Arial"/>
              </a:rPr>
              <a:t> </a:t>
            </a:r>
            <a:r>
              <a:rPr kumimoji="0" sz="900" b="1" i="1" u="none" strike="noStrike" kern="0" cap="none" spc="0" normalizeH="0" baseline="0" noProof="0" dirty="0">
                <a:ln>
                  <a:noFill/>
                </a:ln>
                <a:solidFill>
                  <a:sysClr val="windowText" lastClr="000000"/>
                </a:solidFill>
                <a:effectLst/>
                <a:uLnTx/>
                <a:uFillTx/>
                <a:latin typeface="Arial"/>
                <a:cs typeface="Arial"/>
              </a:rPr>
              <a:t>extension</a:t>
            </a:r>
            <a:r>
              <a:rPr kumimoji="0" sz="900" b="1" i="1" u="none" strike="noStrike" kern="0" cap="none" spc="-45" normalizeH="0" baseline="0" noProof="0" dirty="0">
                <a:ln>
                  <a:noFill/>
                </a:ln>
                <a:solidFill>
                  <a:sysClr val="windowText" lastClr="000000"/>
                </a:solidFill>
                <a:effectLst/>
                <a:uLnTx/>
                <a:uFillTx/>
                <a:latin typeface="Arial"/>
                <a:cs typeface="Arial"/>
              </a:rPr>
              <a:t> </a:t>
            </a:r>
            <a:r>
              <a:rPr kumimoji="0" sz="900" b="1" i="1" u="none" strike="noStrike" kern="0" cap="none" spc="0" normalizeH="0" baseline="0" noProof="0" dirty="0">
                <a:ln>
                  <a:noFill/>
                </a:ln>
                <a:solidFill>
                  <a:sysClr val="windowText" lastClr="000000"/>
                </a:solidFill>
                <a:effectLst/>
                <a:uLnTx/>
                <a:uFillTx/>
                <a:latin typeface="Arial"/>
                <a:cs typeface="Arial"/>
              </a:rPr>
              <a:t>of</a:t>
            </a:r>
            <a:r>
              <a:rPr kumimoji="0" sz="900" b="1" i="1" u="none" strike="noStrike" kern="0" cap="none" spc="-5" normalizeH="0" baseline="0" noProof="0" dirty="0">
                <a:ln>
                  <a:noFill/>
                </a:ln>
                <a:solidFill>
                  <a:sysClr val="windowText" lastClr="000000"/>
                </a:solidFill>
                <a:effectLst/>
                <a:uLnTx/>
                <a:uFillTx/>
                <a:latin typeface="Arial"/>
                <a:cs typeface="Arial"/>
              </a:rPr>
              <a:t> </a:t>
            </a:r>
            <a:r>
              <a:rPr kumimoji="0" sz="900" b="1" i="1" u="none" strike="noStrike" kern="0" cap="none" spc="-10" normalizeH="0" baseline="0" noProof="0" dirty="0">
                <a:ln>
                  <a:noFill/>
                </a:ln>
                <a:solidFill>
                  <a:sysClr val="windowText" lastClr="000000"/>
                </a:solidFill>
                <a:effectLst/>
                <a:uLnTx/>
                <a:uFillTx/>
                <a:latin typeface="Arial"/>
                <a:cs typeface="Arial"/>
              </a:rPr>
              <a:t>18-</a:t>
            </a:r>
            <a:r>
              <a:rPr kumimoji="0" sz="900" b="1" i="1" u="none" strike="noStrike" kern="0" cap="none" spc="0" normalizeH="0" baseline="0" noProof="0" dirty="0">
                <a:ln>
                  <a:noFill/>
                </a:ln>
                <a:solidFill>
                  <a:sysClr val="windowText" lastClr="000000"/>
                </a:solidFill>
                <a:effectLst/>
                <a:uLnTx/>
                <a:uFillTx/>
                <a:latin typeface="Arial"/>
                <a:cs typeface="Arial"/>
              </a:rPr>
              <a:t>month</a:t>
            </a:r>
            <a:r>
              <a:rPr kumimoji="0" sz="900" b="1" i="1" u="none" strike="noStrike" kern="0" cap="none" spc="-20" normalizeH="0" baseline="0" noProof="0" dirty="0">
                <a:ln>
                  <a:noFill/>
                </a:ln>
                <a:solidFill>
                  <a:sysClr val="windowText" lastClr="000000"/>
                </a:solidFill>
                <a:effectLst/>
                <a:uLnTx/>
                <a:uFillTx/>
                <a:latin typeface="Arial"/>
                <a:cs typeface="Arial"/>
              </a:rPr>
              <a:t> </a:t>
            </a:r>
            <a:r>
              <a:rPr kumimoji="0" sz="900" b="1" i="1" u="none" strike="noStrike" kern="0" cap="none" spc="0" normalizeH="0" baseline="0" noProof="0" dirty="0">
                <a:ln>
                  <a:noFill/>
                </a:ln>
                <a:solidFill>
                  <a:sysClr val="windowText" lastClr="000000"/>
                </a:solidFill>
                <a:effectLst/>
                <a:uLnTx/>
                <a:uFillTx/>
                <a:latin typeface="Arial"/>
                <a:cs typeface="Arial"/>
              </a:rPr>
              <a:t>period</a:t>
            </a:r>
            <a:r>
              <a:rPr kumimoji="0" sz="900" b="1" i="1" u="none" strike="noStrike" kern="0" cap="none" spc="-15" normalizeH="0" baseline="0" noProof="0" dirty="0">
                <a:ln>
                  <a:noFill/>
                </a:ln>
                <a:solidFill>
                  <a:sysClr val="windowText" lastClr="000000"/>
                </a:solidFill>
                <a:effectLst/>
                <a:uLnTx/>
                <a:uFillTx/>
                <a:latin typeface="Arial"/>
                <a:cs typeface="Arial"/>
              </a:rPr>
              <a:t> </a:t>
            </a:r>
            <a:r>
              <a:rPr kumimoji="0" sz="900" b="1" i="1" u="none" strike="noStrike" kern="0" cap="none" spc="0" normalizeH="0" baseline="0" noProof="0" dirty="0">
                <a:ln>
                  <a:noFill/>
                </a:ln>
                <a:solidFill>
                  <a:sysClr val="windowText" lastClr="000000"/>
                </a:solidFill>
                <a:effectLst/>
                <a:uLnTx/>
                <a:uFillTx/>
                <a:latin typeface="Arial"/>
                <a:cs typeface="Arial"/>
              </a:rPr>
              <a:t>of</a:t>
            </a:r>
            <a:r>
              <a:rPr kumimoji="0" sz="900" b="1" i="1" u="none" strike="noStrike" kern="0" cap="none" spc="-20" normalizeH="0" baseline="0" noProof="0" dirty="0">
                <a:ln>
                  <a:noFill/>
                </a:ln>
                <a:solidFill>
                  <a:sysClr val="windowText" lastClr="000000"/>
                </a:solidFill>
                <a:effectLst/>
                <a:uLnTx/>
                <a:uFillTx/>
                <a:latin typeface="Arial"/>
                <a:cs typeface="Arial"/>
              </a:rPr>
              <a:t> </a:t>
            </a:r>
            <a:r>
              <a:rPr kumimoji="0" sz="900" b="1" i="1" u="none" strike="noStrike" kern="0" cap="none" spc="-10" normalizeH="0" baseline="0" noProof="0" dirty="0">
                <a:ln>
                  <a:noFill/>
                </a:ln>
                <a:solidFill>
                  <a:sysClr val="windowText" lastClr="000000"/>
                </a:solidFill>
                <a:effectLst/>
                <a:uLnTx/>
                <a:uFillTx/>
                <a:latin typeface="Arial"/>
                <a:cs typeface="Arial"/>
              </a:rPr>
              <a:t>continuation</a:t>
            </a:r>
            <a:r>
              <a:rPr kumimoji="0" sz="900" b="1" i="1" u="none" strike="noStrike" kern="0" cap="none" spc="-25" normalizeH="0" baseline="0" noProof="0" dirty="0">
                <a:ln>
                  <a:noFill/>
                </a:ln>
                <a:solidFill>
                  <a:sysClr val="windowText" lastClr="000000"/>
                </a:solidFill>
                <a:effectLst/>
                <a:uLnTx/>
                <a:uFillTx/>
                <a:latin typeface="Arial"/>
                <a:cs typeface="Arial"/>
              </a:rPr>
              <a:t> </a:t>
            </a:r>
            <a:r>
              <a:rPr kumimoji="0" sz="900" b="1" i="1" u="none" strike="noStrike" kern="0" cap="none" spc="-10" normalizeH="0" baseline="0" noProof="0" dirty="0">
                <a:ln>
                  <a:noFill/>
                </a:ln>
                <a:solidFill>
                  <a:sysClr val="windowText" lastClr="000000"/>
                </a:solidFill>
                <a:effectLst/>
                <a:uLnTx/>
                <a:uFillTx/>
                <a:latin typeface="Arial"/>
                <a:cs typeface="Arial"/>
              </a:rPr>
              <a:t>coverage</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227329" lvl="0" indent="0" defTabSz="914400" eaLnBrk="1" fontAlgn="auto" latinLnBrk="0" hangingPunct="1">
              <a:lnSpc>
                <a:spcPct val="95700"/>
              </a:lnSpc>
              <a:spcBef>
                <a:spcPts val="509"/>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experiences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another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qualifying</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event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during</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18</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months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continuation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spouse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dependent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children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up</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18 </a:t>
            </a:r>
            <a:r>
              <a:rPr kumimoji="0" sz="900" b="0" i="0" u="none" strike="noStrike" kern="0" cap="none" spc="-10" normalizeH="0" baseline="0" noProof="0" dirty="0">
                <a:ln>
                  <a:noFill/>
                </a:ln>
                <a:solidFill>
                  <a:sysClr val="windowText" lastClr="000000"/>
                </a:solidFill>
                <a:effectLst/>
                <a:uLnTx/>
                <a:uFillTx/>
                <a:latin typeface="Arial"/>
                <a:cs typeface="Arial"/>
              </a:rPr>
              <a:t>additional</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months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continuation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maximum</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36</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months,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properly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notified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second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qualifying</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event.</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extension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10" normalizeH="0" baseline="0" noProof="0" dirty="0">
                <a:ln>
                  <a:noFill/>
                </a:ln>
                <a:solidFill>
                  <a:sysClr val="windowText" lastClr="000000"/>
                </a:solidFill>
                <a:effectLst/>
                <a:uLnTx/>
                <a:uFillTx/>
                <a:latin typeface="Arial"/>
                <a:cs typeface="Arial"/>
              </a:rPr>
              <a:t> available </a:t>
            </a:r>
            <a:r>
              <a:rPr kumimoji="0" sz="900" b="0" i="0" u="none" strike="noStrike" kern="0" cap="none" spc="0" normalizeH="0" baseline="0" noProof="0" dirty="0">
                <a:ln>
                  <a:noFill/>
                </a:ln>
                <a:solidFill>
                  <a:sysClr val="windowText" lastClr="000000"/>
                </a:solidFill>
                <a:effectLst/>
                <a:uLnTx/>
                <a:uFillTx/>
                <a:latin typeface="Arial"/>
                <a:cs typeface="Arial"/>
              </a:rPr>
              <a:t>to 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spouse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dependent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children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getting</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continuation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employee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former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dies;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becomes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entitled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benefits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Part</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Part </a:t>
            </a:r>
            <a:r>
              <a:rPr kumimoji="0" sz="900" b="0" i="0" u="none" strike="noStrike" kern="0" cap="none" spc="0" normalizeH="0" baseline="0" noProof="0" dirty="0">
                <a:ln>
                  <a:noFill/>
                </a:ln>
                <a:solidFill>
                  <a:sysClr val="windowText" lastClr="000000"/>
                </a:solidFill>
                <a:effectLst/>
                <a:uLnTx/>
                <a:uFillTx/>
                <a:latin typeface="Arial"/>
                <a:cs typeface="Arial"/>
              </a:rPr>
              <a:t>B,</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both);</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gets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divorced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legally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separated;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dependent</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child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stops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being</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eligible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dependent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child.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extension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only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available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second </a:t>
            </a:r>
            <a:r>
              <a:rPr kumimoji="0" sz="900" b="0" i="0" u="none" strike="noStrike" kern="0" cap="none" spc="0" normalizeH="0" baseline="0" noProof="0" dirty="0">
                <a:ln>
                  <a:noFill/>
                </a:ln>
                <a:solidFill>
                  <a:sysClr val="windowText" lastClr="000000"/>
                </a:solidFill>
                <a:effectLst/>
                <a:uLnTx/>
                <a:uFillTx/>
                <a:latin typeface="Arial"/>
                <a:cs typeface="Arial"/>
              </a:rPr>
              <a:t>qualifying</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event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would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caused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spouse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dependent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child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lose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first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qualifying</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event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occurred.</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515"/>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Arial"/>
                <a:cs typeface="Arial"/>
              </a:rPr>
              <a:t>Are </a:t>
            </a:r>
            <a:r>
              <a:rPr kumimoji="0" sz="900" b="1" i="0" u="none" strike="noStrike" kern="0" cap="none" spc="-10" normalizeH="0" baseline="0" noProof="0" dirty="0">
                <a:ln>
                  <a:noFill/>
                </a:ln>
                <a:solidFill>
                  <a:sysClr val="windowText" lastClr="000000"/>
                </a:solidFill>
                <a:effectLst/>
                <a:uLnTx/>
                <a:uFillTx/>
                <a:latin typeface="Arial"/>
                <a:cs typeface="Arial"/>
              </a:rPr>
              <a:t>there</a:t>
            </a:r>
            <a:r>
              <a:rPr kumimoji="0" sz="900" b="1" i="0" u="none" strike="noStrike" kern="0" cap="none" spc="-4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other</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coverage</a:t>
            </a:r>
            <a:r>
              <a:rPr kumimoji="0" sz="900" b="1" i="0" u="none" strike="noStrike" kern="0" cap="none" spc="-10" normalizeH="0" baseline="0" noProof="0" dirty="0">
                <a:ln>
                  <a:noFill/>
                </a:ln>
                <a:solidFill>
                  <a:sysClr val="windowText" lastClr="000000"/>
                </a:solidFill>
                <a:effectLst/>
                <a:uLnTx/>
                <a:uFillTx/>
                <a:latin typeface="Arial"/>
                <a:cs typeface="Arial"/>
              </a:rPr>
              <a:t> options</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besides</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COBRA</a:t>
            </a:r>
            <a:r>
              <a:rPr kumimoji="0" sz="900" b="1" i="0" u="none" strike="noStrike" kern="0" cap="none" spc="-4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Continuation</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Coverage?</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346710" lvl="0" indent="0" defTabSz="914400" eaLnBrk="1" fontAlgn="auto" latinLnBrk="0" hangingPunct="1">
              <a:lnSpc>
                <a:spcPct val="95800"/>
              </a:lnSpc>
              <a:spcBef>
                <a:spcPts val="509"/>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Yes.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Instead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enrolling</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 COBRA</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continuation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there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 options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 through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Health</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Insurance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Marketplace,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Medicare, </a:t>
            </a:r>
            <a:r>
              <a:rPr kumimoji="0" sz="900" b="0" i="0" u="none" strike="noStrike" kern="0" cap="none" spc="0" normalizeH="0" baseline="0" noProof="0" dirty="0">
                <a:ln>
                  <a:noFill/>
                </a:ln>
                <a:solidFill>
                  <a:sysClr val="windowText" lastClr="000000"/>
                </a:solidFill>
                <a:effectLst/>
                <a:uLnTx/>
                <a:uFillTx/>
                <a:latin typeface="Arial"/>
                <a:cs typeface="Arial"/>
              </a:rPr>
              <a:t>Medicaid,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sng" strike="noStrike" kern="0" cap="none" spc="-10" normalizeH="0" baseline="0" noProof="0" dirty="0">
                <a:ln>
                  <a:noFill/>
                </a:ln>
                <a:solidFill>
                  <a:srgbClr val="0000FF"/>
                </a:solidFill>
                <a:effectLst/>
                <a:uLnTx/>
                <a:uFill>
                  <a:solidFill>
                    <a:srgbClr val="000000"/>
                  </a:solidFill>
                </a:uFill>
                <a:latin typeface="Arial"/>
                <a:cs typeface="Arial"/>
                <a:hlinkClick r:id="rId2"/>
              </a:rPr>
              <a:t>Children'</a:t>
            </a:r>
            <a:r>
              <a:rPr kumimoji="0" sz="900" b="0" i="0" u="sng" strike="noStrike" kern="0" cap="none" spc="-10" normalizeH="0" baseline="0" noProof="0" dirty="0">
                <a:ln>
                  <a:noFill/>
                </a:ln>
                <a:solidFill>
                  <a:srgbClr val="0000FF"/>
                </a:solidFill>
                <a:effectLst/>
                <a:uLnTx/>
                <a:uFill>
                  <a:solidFill>
                    <a:srgbClr val="000000"/>
                  </a:solidFill>
                </a:uFill>
                <a:latin typeface="Arial"/>
                <a:cs typeface="Arial"/>
              </a:rPr>
              <a:t>s</a:t>
            </a:r>
            <a:r>
              <a:rPr kumimoji="0" sz="900" b="0" i="0" u="sng" strike="noStrike" kern="0" cap="none" spc="-35" normalizeH="0" baseline="0" noProof="0" dirty="0">
                <a:ln>
                  <a:noFill/>
                </a:ln>
                <a:solidFill>
                  <a:srgbClr val="0000FF"/>
                </a:solidFill>
                <a:effectLst/>
                <a:uLnTx/>
                <a:uFill>
                  <a:solidFill>
                    <a:srgbClr val="000000"/>
                  </a:solidFill>
                </a:uFill>
                <a:latin typeface="Arial"/>
                <a:cs typeface="Arial"/>
              </a:rPr>
              <a:t> </a:t>
            </a:r>
            <a:r>
              <a:rPr kumimoji="0" sz="900" b="0" i="0" u="sng" strike="noStrike" kern="0" cap="none" spc="0" normalizeH="0" baseline="0" noProof="0" dirty="0">
                <a:ln>
                  <a:noFill/>
                </a:ln>
                <a:solidFill>
                  <a:srgbClr val="0000FF"/>
                </a:solidFill>
                <a:effectLst/>
                <a:uLnTx/>
                <a:uFill>
                  <a:solidFill>
                    <a:srgbClr val="000000"/>
                  </a:solidFill>
                </a:uFill>
                <a:latin typeface="Arial"/>
                <a:cs typeface="Arial"/>
                <a:hlinkClick r:id="rId2"/>
              </a:rPr>
              <a:t>Healt</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h</a:t>
            </a:r>
            <a:r>
              <a:rPr kumimoji="0" sz="900" b="0"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10" normalizeH="0" baseline="0" noProof="0" dirty="0">
                <a:ln>
                  <a:noFill/>
                </a:ln>
                <a:solidFill>
                  <a:srgbClr val="0000FF"/>
                </a:solidFill>
                <a:effectLst/>
                <a:uLnTx/>
                <a:uFill>
                  <a:solidFill>
                    <a:srgbClr val="000000"/>
                  </a:solidFill>
                </a:uFill>
                <a:latin typeface="Arial"/>
                <a:cs typeface="Arial"/>
                <a:hlinkClick r:id="rId2"/>
              </a:rPr>
              <a:t>Insuranc</a:t>
            </a:r>
            <a:r>
              <a:rPr kumimoji="0" sz="900" b="0" i="0" u="sng" strike="noStrike" kern="0" cap="none" spc="-10" normalizeH="0" baseline="0" noProof="0" dirty="0">
                <a:ln>
                  <a:noFill/>
                </a:ln>
                <a:solidFill>
                  <a:srgbClr val="0000FF"/>
                </a:solidFill>
                <a:effectLst/>
                <a:uLnTx/>
                <a:uFill>
                  <a:solidFill>
                    <a:srgbClr val="000000"/>
                  </a:solidFill>
                </a:uFill>
                <a:latin typeface="Arial"/>
                <a:cs typeface="Arial"/>
              </a:rPr>
              <a:t>e</a:t>
            </a:r>
            <a:r>
              <a:rPr kumimoji="0" sz="900" b="0" i="0" u="sng" strike="noStrike" kern="0" cap="none" spc="-55" normalizeH="0" baseline="0" noProof="0" dirty="0">
                <a:ln>
                  <a:noFill/>
                </a:ln>
                <a:solidFill>
                  <a:srgbClr val="0000FF"/>
                </a:solidFill>
                <a:effectLst/>
                <a:uLnTx/>
                <a:uFill>
                  <a:solidFill>
                    <a:srgbClr val="000000"/>
                  </a:solidFill>
                </a:uFill>
                <a:latin typeface="Arial"/>
                <a:cs typeface="Arial"/>
              </a:rPr>
              <a:t> </a:t>
            </a:r>
            <a:r>
              <a:rPr kumimoji="0" sz="900" b="0" i="0" u="sng" strike="noStrike" kern="0" cap="none" spc="0" normalizeH="0" baseline="0" noProof="0" dirty="0">
                <a:ln>
                  <a:noFill/>
                </a:ln>
                <a:solidFill>
                  <a:srgbClr val="0000FF"/>
                </a:solidFill>
                <a:effectLst/>
                <a:uLnTx/>
                <a:uFill>
                  <a:solidFill>
                    <a:srgbClr val="000000"/>
                  </a:solidFill>
                </a:uFill>
                <a:latin typeface="Arial"/>
                <a:cs typeface="Arial"/>
                <a:hlinkClick r:id="rId2"/>
              </a:rPr>
              <a:t>Program</a:t>
            </a:r>
            <a:r>
              <a:rPr kumimoji="0" sz="900" b="0" i="0" u="none" strike="noStrike" kern="0" cap="none" spc="-35" normalizeH="0" baseline="0" noProof="0" dirty="0">
                <a:ln>
                  <a:noFill/>
                </a:ln>
                <a:solidFill>
                  <a:srgbClr val="0000FF"/>
                </a:solidFill>
                <a:effectLst/>
                <a:uLnTx/>
                <a:uFillTx/>
                <a:latin typeface="Arial"/>
                <a:cs typeface="Arial"/>
              </a:rPr>
              <a:t> </a:t>
            </a:r>
            <a:r>
              <a:rPr kumimoji="0" sz="900" b="0" i="0" u="sng" strike="noStrike" kern="0" cap="none" spc="0" normalizeH="0" baseline="0" noProof="0" dirty="0">
                <a:ln>
                  <a:noFill/>
                </a:ln>
                <a:solidFill>
                  <a:srgbClr val="0000FF"/>
                </a:solidFill>
                <a:effectLst/>
                <a:uLnTx/>
                <a:uFill>
                  <a:solidFill>
                    <a:srgbClr val="0000FF"/>
                  </a:solidFill>
                </a:uFill>
                <a:latin typeface="Arial"/>
                <a:cs typeface="Arial"/>
                <a:hlinkClick r:id="rId2"/>
              </a:rPr>
              <a:t>(CHIP),</a:t>
            </a:r>
            <a:r>
              <a:rPr kumimoji="0" sz="900" b="0" i="0" u="none" strike="noStrike" kern="0" cap="none" spc="-25" normalizeH="0" baseline="0" noProof="0" dirty="0">
                <a:ln>
                  <a:noFill/>
                </a:ln>
                <a:solidFill>
                  <a:srgbClr val="0000FF"/>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other</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group</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health</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options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(such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spouse's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through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what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called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"special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enrollment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period." </a:t>
            </a:r>
            <a:r>
              <a:rPr kumimoji="0" sz="900" b="0" i="0" u="none" strike="noStrike" kern="0" cap="none" spc="0" normalizeH="0" baseline="0" noProof="0" dirty="0">
                <a:ln>
                  <a:noFill/>
                </a:ln>
                <a:solidFill>
                  <a:sysClr val="windowText" lastClr="000000"/>
                </a:solidFill>
                <a:effectLst/>
                <a:uLnTx/>
                <a:uFillTx/>
                <a:latin typeface="Arial"/>
                <a:cs typeface="Arial"/>
              </a:rPr>
              <a:t>Some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these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options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cost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less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continuation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learn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more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many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these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options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1" i="0" u="sng" strike="noStrike" kern="0" cap="none" spc="-10" normalizeH="0" baseline="0" noProof="0" dirty="0">
                <a:ln>
                  <a:noFill/>
                </a:ln>
                <a:solidFill>
                  <a:srgbClr val="0000FF"/>
                </a:solidFill>
                <a:effectLst/>
                <a:uLnTx/>
                <a:uFill>
                  <a:solidFill>
                    <a:srgbClr val="0000FF"/>
                  </a:solidFill>
                </a:uFill>
                <a:latin typeface="Arial"/>
                <a:cs typeface="Arial"/>
                <a:hlinkClick r:id="rId3"/>
              </a:rPr>
              <a:t>www.healthcare.gov</a:t>
            </a:r>
            <a:r>
              <a:rPr kumimoji="0" sz="900" b="0" i="0" u="sng" strike="noStrike" kern="0" cap="none" spc="-10" normalizeH="0" baseline="0" noProof="0" dirty="0">
                <a:ln>
                  <a:noFill/>
                </a:ln>
                <a:solidFill>
                  <a:srgbClr val="0000FF"/>
                </a:solidFill>
                <a:effectLst/>
                <a:uLnTx/>
                <a:uFill>
                  <a:solidFill>
                    <a:srgbClr val="0000FF"/>
                  </a:solidFill>
                </a:uFill>
                <a:latin typeface="Arial"/>
                <a:cs typeface="Arial"/>
                <a:hlinkClick r:id="rId3"/>
              </a:rPr>
              <a:t>.</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495"/>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Arial"/>
                <a:cs typeface="Arial"/>
              </a:rPr>
              <a:t>Can</a:t>
            </a:r>
            <a:r>
              <a:rPr kumimoji="0" sz="900" b="1" i="0" u="none" strike="noStrike" kern="0" cap="none" spc="-5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I</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enroll</a:t>
            </a:r>
            <a:r>
              <a:rPr kumimoji="0" sz="900" b="1" i="0" u="none" strike="noStrike" kern="0" cap="none" spc="-4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in</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Medicare</a:t>
            </a:r>
            <a:r>
              <a:rPr kumimoji="0" sz="900" b="1" i="0" u="none" strike="noStrike" kern="0" cap="none" spc="-4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instead</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of</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COBRA</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continuation</a:t>
            </a:r>
            <a:r>
              <a:rPr kumimoji="0" sz="900" b="1" i="0" u="none" strike="noStrike" kern="0" cap="none" spc="-4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coverage</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after</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my</a:t>
            </a:r>
            <a:r>
              <a:rPr kumimoji="0" sz="900" b="1" i="0" u="none" strike="noStrike" kern="0" cap="none" spc="-50"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group</a:t>
            </a:r>
            <a:r>
              <a:rPr kumimoji="0" sz="900" b="1" i="0" u="none" strike="noStrike" kern="0" cap="none" spc="-4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health</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plan</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coverage</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ends?</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172720" lvl="0" indent="0" defTabSz="914400" eaLnBrk="1" fontAlgn="auto" latinLnBrk="0" hangingPunct="1">
              <a:lnSpc>
                <a:spcPct val="115599"/>
              </a:lnSpc>
              <a:spcBef>
                <a:spcPts val="509"/>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general,</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don't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enroll</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Medicare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first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eligible</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because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still</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after</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Medicare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initial </a:t>
            </a:r>
            <a:r>
              <a:rPr kumimoji="0" sz="900" b="0" i="0" u="none" strike="noStrike" kern="0" cap="none" spc="-10" normalizeH="0" baseline="0" noProof="0" dirty="0">
                <a:ln>
                  <a:noFill/>
                </a:ln>
                <a:solidFill>
                  <a:sysClr val="windowText" lastClr="000000"/>
                </a:solidFill>
                <a:effectLst/>
                <a:uLnTx/>
                <a:uFillTx/>
                <a:latin typeface="Arial"/>
                <a:cs typeface="Arial"/>
              </a:rPr>
              <a:t>enrollment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period,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 an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8-</a:t>
            </a:r>
            <a:r>
              <a:rPr kumimoji="0" sz="900" b="0" i="0" u="none" strike="noStrike" kern="0" cap="none" spc="0" normalizeH="0" baseline="0" noProof="0" dirty="0">
                <a:ln>
                  <a:noFill/>
                </a:ln>
                <a:solidFill>
                  <a:sysClr val="windowText" lastClr="000000"/>
                </a:solidFill>
                <a:effectLst/>
                <a:uLnTx/>
                <a:uFillTx/>
                <a:latin typeface="Arial"/>
                <a:cs typeface="Arial"/>
              </a:rPr>
              <a:t>month</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special </a:t>
            </a:r>
            <a:r>
              <a:rPr kumimoji="0" sz="900" b="0" i="0" u="none" strike="noStrike" kern="0" cap="none" spc="0" normalizeH="0" baseline="0" noProof="0" dirty="0">
                <a:ln>
                  <a:noFill/>
                </a:ln>
                <a:solidFill>
                  <a:sysClr val="windowText" lastClr="000000"/>
                </a:solidFill>
                <a:effectLst/>
                <a:uLnTx/>
                <a:uFillTx/>
                <a:latin typeface="Arial"/>
                <a:cs typeface="Arial"/>
              </a:rPr>
              <a:t>enrollment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period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sign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up</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Medicare Part 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 B, </a:t>
            </a:r>
            <a:r>
              <a:rPr kumimoji="0" sz="900" b="0" i="0" u="none" strike="noStrike" kern="0" cap="none" spc="-10" normalizeH="0" baseline="0" noProof="0" dirty="0">
                <a:ln>
                  <a:noFill/>
                </a:ln>
                <a:solidFill>
                  <a:sysClr val="windowText" lastClr="000000"/>
                </a:solidFill>
                <a:effectLst/>
                <a:uLnTx/>
                <a:uFillTx/>
                <a:latin typeface="Arial"/>
                <a:cs typeface="Arial"/>
              </a:rPr>
              <a:t>beginning</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earlier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of</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905"/>
              </a:spcBef>
              <a:spcAft>
                <a:spcPts val="0"/>
              </a:spcAft>
              <a:buClr>
                <a:srgbClr val="0D0D0D"/>
              </a:buClr>
              <a:buSzTx/>
              <a:buFont typeface="Symbol"/>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month</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after</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employment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ends;</a:t>
            </a:r>
            <a:r>
              <a:rPr kumimoji="0" sz="900" b="0" i="0" u="none" strike="noStrike" kern="0" cap="none" spc="-25" normalizeH="0" baseline="0" noProof="0" dirty="0">
                <a:ln>
                  <a:noFill/>
                </a:ln>
                <a:solidFill>
                  <a:sysClr val="windowText" lastClr="000000"/>
                </a:solidFill>
                <a:effectLst/>
                <a:uLnTx/>
                <a:uFillTx/>
                <a:latin typeface="Arial"/>
                <a:cs typeface="Arial"/>
              </a:rPr>
              <a:t> or</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195"/>
              </a:spcBef>
              <a:spcAft>
                <a:spcPts val="0"/>
              </a:spcAft>
              <a:buClr>
                <a:srgbClr val="0D0D0D"/>
              </a:buClr>
              <a:buSzTx/>
              <a:buFont typeface="Symbol"/>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month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after</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group</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health</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based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current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employment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ends.</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482600" lvl="0" indent="0" defTabSz="914400" eaLnBrk="1" fontAlgn="auto" latinLnBrk="0" hangingPunct="1">
              <a:lnSpc>
                <a:spcPct val="95700"/>
              </a:lnSpc>
              <a:spcBef>
                <a:spcPts val="19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don't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enroll</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Medicare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elect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continuation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instead,</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late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enrollment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penalty</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 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 have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gap</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 if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you </a:t>
            </a:r>
            <a:r>
              <a:rPr kumimoji="0" sz="900" b="0" i="0" u="none" strike="noStrike" kern="0" cap="none" spc="0" normalizeH="0" baseline="0" noProof="0" dirty="0">
                <a:ln>
                  <a:noFill/>
                </a:ln>
                <a:solidFill>
                  <a:sysClr val="windowText" lastClr="000000"/>
                </a:solidFill>
                <a:effectLst/>
                <a:uLnTx/>
                <a:uFillTx/>
                <a:latin typeface="Arial"/>
                <a:cs typeface="Arial"/>
              </a:rPr>
              <a:t>decide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want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later.</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elect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10" normalizeH="0" baseline="0" noProof="0" dirty="0">
                <a:ln>
                  <a:noFill/>
                </a:ln>
                <a:solidFill>
                  <a:sysClr val="windowText" lastClr="000000"/>
                </a:solidFill>
                <a:effectLst/>
                <a:uLnTx/>
                <a:uFillTx/>
                <a:latin typeface="Arial"/>
                <a:cs typeface="Arial"/>
              </a:rPr>
              <a:t> continuation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later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 B</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before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continuation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ends,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may </a:t>
            </a:r>
            <a:r>
              <a:rPr kumimoji="0" sz="900" b="0" i="0" u="none" strike="noStrike" kern="0" cap="none" spc="0" normalizeH="0" baseline="0" noProof="0" dirty="0">
                <a:ln>
                  <a:noFill/>
                </a:ln>
                <a:solidFill>
                  <a:sysClr val="windowText" lastClr="000000"/>
                </a:solidFill>
                <a:effectLst/>
                <a:uLnTx/>
                <a:uFillTx/>
                <a:latin typeface="Arial"/>
                <a:cs typeface="Arial"/>
              </a:rPr>
              <a:t>terminate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 </a:t>
            </a:r>
            <a:r>
              <a:rPr kumimoji="0" sz="900" b="0" i="0" u="none" strike="noStrike" kern="0" cap="none" spc="-10" normalizeH="0" baseline="0" noProof="0" dirty="0">
                <a:ln>
                  <a:noFill/>
                </a:ln>
                <a:solidFill>
                  <a:sysClr val="windowText" lastClr="000000"/>
                </a:solidFill>
                <a:effectLst/>
                <a:uLnTx/>
                <a:uFillTx/>
                <a:latin typeface="Arial"/>
                <a:cs typeface="Arial"/>
              </a:rPr>
              <a:t>continuation</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However,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Medicare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effective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before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date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election,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discontinued</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on </a:t>
            </a:r>
            <a:r>
              <a:rPr kumimoji="0" sz="900" b="0" i="0" u="none" strike="noStrike" kern="0" cap="none" spc="-10" normalizeH="0" baseline="0" noProof="0" dirty="0">
                <a:ln>
                  <a:noFill/>
                </a:ln>
                <a:solidFill>
                  <a:sysClr val="windowText" lastClr="000000"/>
                </a:solidFill>
                <a:effectLst/>
                <a:uLnTx/>
                <a:uFillTx/>
                <a:latin typeface="Arial"/>
                <a:cs typeface="Arial"/>
              </a:rPr>
              <a:t>account</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Medicare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entitlement,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even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Medicare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after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date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election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5080" lvl="0" indent="0" defTabSz="914400" eaLnBrk="1" fontAlgn="auto" latinLnBrk="0" hangingPunct="1">
              <a:lnSpc>
                <a:spcPts val="1000"/>
              </a:lnSpc>
              <a:spcBef>
                <a:spcPts val="52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enrolled</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both</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10" normalizeH="0" baseline="0" noProof="0" dirty="0">
                <a:ln>
                  <a:noFill/>
                </a:ln>
                <a:solidFill>
                  <a:sysClr val="windowText" lastClr="000000"/>
                </a:solidFill>
                <a:effectLst/>
                <a:uLnTx/>
                <a:uFillTx/>
                <a:latin typeface="Arial"/>
                <a:cs typeface="Arial"/>
              </a:rPr>
              <a:t> continuation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Medicare,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Medicare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generally</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first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(primary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payer)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continuation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 will</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second.</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Certain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plans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secondary</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Medicare,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even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 not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enrolled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Medicare.</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8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more</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information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visit</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sng" strike="noStrike" kern="0" cap="none" spc="-20" normalizeH="0" baseline="0" noProof="0" dirty="0">
                <a:ln>
                  <a:noFill/>
                </a:ln>
                <a:solidFill>
                  <a:sysClr val="windowText" lastClr="000000"/>
                </a:solidFill>
                <a:effectLst/>
                <a:uLnTx/>
                <a:uFill>
                  <a:solidFill>
                    <a:srgbClr val="000000"/>
                  </a:solidFill>
                </a:uFill>
                <a:latin typeface="Arial"/>
                <a:cs typeface="Arial"/>
              </a:rPr>
              <a:t>https:/</a:t>
            </a:r>
            <a:r>
              <a:rPr kumimoji="0" sz="900" b="0" i="0" u="sng" strike="noStrike" kern="0" cap="none" spc="-20" normalizeH="0" baseline="0" noProof="0" dirty="0">
                <a:ln>
                  <a:noFill/>
                </a:ln>
                <a:solidFill>
                  <a:sysClr val="windowText" lastClr="000000"/>
                </a:solidFill>
                <a:effectLst/>
                <a:uLnTx/>
                <a:uFill>
                  <a:solidFill>
                    <a:srgbClr val="000000"/>
                  </a:solidFill>
                </a:uFill>
                <a:latin typeface="Arial"/>
                <a:cs typeface="Arial"/>
                <a:hlinkClick r:id="rId4"/>
              </a:rPr>
              <a:t>/</a:t>
            </a:r>
            <a:r>
              <a:rPr kumimoji="0" sz="900" b="0" i="0" u="sng" strike="noStrike" kern="0" cap="none" spc="-20" normalizeH="0" baseline="0" noProof="0" dirty="0">
                <a:ln>
                  <a:noFill/>
                </a:ln>
                <a:solidFill>
                  <a:srgbClr val="0000FF"/>
                </a:solidFill>
                <a:effectLst/>
                <a:uLnTx/>
                <a:uFill>
                  <a:solidFill>
                    <a:srgbClr val="000000"/>
                  </a:solidFill>
                </a:uFill>
                <a:latin typeface="Arial"/>
                <a:cs typeface="Arial"/>
                <a:hlinkClick r:id="rId4"/>
              </a:rPr>
              <a:t>www.medicare.gov/medicare-and-you</a:t>
            </a:r>
            <a:r>
              <a:rPr kumimoji="0" sz="900" b="0" i="0" u="none" strike="noStrike" kern="0" cap="none" spc="-20" normalizeH="0" baseline="0" noProof="0" dirty="0">
                <a:ln>
                  <a:noFill/>
                </a:ln>
                <a:solidFill>
                  <a:srgbClr val="0000FF"/>
                </a:solidFill>
                <a:effectLst/>
                <a:uLnTx/>
                <a:uFillTx/>
                <a:latin typeface="Arial"/>
                <a:cs typeface="Arial"/>
                <a:hlinkClick r:id="rId4"/>
              </a:rPr>
              <a:t>.</a:t>
            </a:r>
            <a:endParaRPr kumimoji="0" sz="9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3"/>
          <p:cNvSpPr/>
          <p:nvPr/>
        </p:nvSpPr>
        <p:spPr>
          <a:xfrm>
            <a:off x="3982720" y="7092505"/>
            <a:ext cx="28575" cy="7620"/>
          </a:xfrm>
          <a:custGeom>
            <a:avLst/>
            <a:gdLst/>
            <a:ahLst/>
            <a:cxnLst/>
            <a:rect l="l" t="t" r="r" b="b"/>
            <a:pathLst>
              <a:path w="28575" h="7620">
                <a:moveTo>
                  <a:pt x="28326" y="0"/>
                </a:moveTo>
                <a:lnTo>
                  <a:pt x="0" y="0"/>
                </a:lnTo>
                <a:lnTo>
                  <a:pt x="0" y="7619"/>
                </a:lnTo>
                <a:lnTo>
                  <a:pt x="28326" y="7619"/>
                </a:lnTo>
                <a:lnTo>
                  <a:pt x="28326"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Google Shape;89;p17">
            <a:extLst>
              <a:ext uri="{FF2B5EF4-FFF2-40B4-BE49-F238E27FC236}">
                <a16:creationId xmlns:a16="http://schemas.microsoft.com/office/drawing/2014/main" id="{3D3DC33C-F64A-1E6F-0134-B9C3BD595F46}"/>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29</a:t>
            </a:fld>
            <a:endParaRPr lang="en-US">
              <a:latin typeface="Merriweather Sans Light" pitchFamily="2" charset="7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 name="Google Shape;90;p17"/>
          <p:cNvGraphicFramePr/>
          <p:nvPr>
            <p:extLst>
              <p:ext uri="{D42A27DB-BD31-4B8C-83A1-F6EECF244321}">
                <p14:modId xmlns:p14="http://schemas.microsoft.com/office/powerpoint/2010/main" val="2737553609"/>
              </p:ext>
            </p:extLst>
          </p:nvPr>
        </p:nvGraphicFramePr>
        <p:xfrm>
          <a:off x="838199" y="2969501"/>
          <a:ext cx="8545911" cy="4137214"/>
        </p:xfrm>
        <a:graphic>
          <a:graphicData uri="http://schemas.openxmlformats.org/drawingml/2006/table">
            <a:tbl>
              <a:tblPr>
                <a:tableStyleId>{4C3C2611-4C71-4FC5-86AE-919BDF0F9419}</a:tableStyleId>
              </a:tblPr>
              <a:tblGrid>
                <a:gridCol w="2449913">
                  <a:extLst>
                    <a:ext uri="{9D8B030D-6E8A-4147-A177-3AD203B41FA5}">
                      <a16:colId xmlns:a16="http://schemas.microsoft.com/office/drawing/2014/main" val="20000"/>
                    </a:ext>
                  </a:extLst>
                </a:gridCol>
                <a:gridCol w="1723506">
                  <a:extLst>
                    <a:ext uri="{9D8B030D-6E8A-4147-A177-3AD203B41FA5}">
                      <a16:colId xmlns:a16="http://schemas.microsoft.com/office/drawing/2014/main" val="20002"/>
                    </a:ext>
                  </a:extLst>
                </a:gridCol>
                <a:gridCol w="1114862">
                  <a:extLst>
                    <a:ext uri="{9D8B030D-6E8A-4147-A177-3AD203B41FA5}">
                      <a16:colId xmlns:a16="http://schemas.microsoft.com/office/drawing/2014/main" val="20003"/>
                    </a:ext>
                  </a:extLst>
                </a:gridCol>
                <a:gridCol w="1322284">
                  <a:extLst>
                    <a:ext uri="{9D8B030D-6E8A-4147-A177-3AD203B41FA5}">
                      <a16:colId xmlns:a16="http://schemas.microsoft.com/office/drawing/2014/main" val="20004"/>
                    </a:ext>
                  </a:extLst>
                </a:gridCol>
                <a:gridCol w="1935346">
                  <a:extLst>
                    <a:ext uri="{9D8B030D-6E8A-4147-A177-3AD203B41FA5}">
                      <a16:colId xmlns:a16="http://schemas.microsoft.com/office/drawing/2014/main" val="20005"/>
                    </a:ext>
                  </a:extLst>
                </a:gridCol>
              </a:tblGrid>
              <a:tr h="219456">
                <a:tc>
                  <a:txBody>
                    <a:bodyPr/>
                    <a:lstStyle/>
                    <a:p>
                      <a:pPr algn="l">
                        <a:lnSpc>
                          <a:spcPct val="100000"/>
                        </a:lnSpc>
                        <a:spcBef>
                          <a:spcPts val="0"/>
                        </a:spcBef>
                        <a:defRPr sz="1800" b="0">
                          <a:solidFill>
                            <a:srgbClr val="000000"/>
                          </a:solidFill>
                        </a:defRPr>
                      </a:pPr>
                      <a:r>
                        <a:rPr sz="1050" b="0" i="0">
                          <a:solidFill>
                            <a:srgbClr val="FFFFFF"/>
                          </a:solidFill>
                          <a:latin typeface="Merriweather Sans Light" pitchFamily="2" charset="77"/>
                          <a:ea typeface="+mn-ea"/>
                          <a:cs typeface="+mn-cs"/>
                          <a:sym typeface="Arial"/>
                        </a:rPr>
                        <a:t>Coverage</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91440" algn="l">
                        <a:lnSpc>
                          <a:spcPct val="100000"/>
                        </a:lnSpc>
                        <a:spcBef>
                          <a:spcPts val="0"/>
                        </a:spcBef>
                        <a:defRPr sz="1800" b="0">
                          <a:solidFill>
                            <a:srgbClr val="000000"/>
                          </a:solidFill>
                        </a:defRPr>
                      </a:pPr>
                      <a:r>
                        <a:rPr sz="1050" b="0" i="0" dirty="0">
                          <a:solidFill>
                            <a:srgbClr val="FFFFFF"/>
                          </a:solidFill>
                          <a:latin typeface="Merriweather Sans Light" pitchFamily="2" charset="77"/>
                          <a:ea typeface="+mn-ea"/>
                          <a:cs typeface="+mn-cs"/>
                          <a:sym typeface="Arial"/>
                        </a:rPr>
                        <a:t>Carrier</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91440" algn="l">
                        <a:lnSpc>
                          <a:spcPct val="100000"/>
                        </a:lnSpc>
                        <a:spcBef>
                          <a:spcPts val="0"/>
                        </a:spcBef>
                        <a:defRPr sz="1800" b="0">
                          <a:solidFill>
                            <a:srgbClr val="000000"/>
                          </a:solidFill>
                        </a:defRPr>
                      </a:pPr>
                      <a:r>
                        <a:rPr sz="1050" b="0" i="0">
                          <a:solidFill>
                            <a:srgbClr val="FFFFFF"/>
                          </a:solidFill>
                          <a:latin typeface="Merriweather Sans Light" pitchFamily="2" charset="77"/>
                          <a:ea typeface="+mn-ea"/>
                          <a:cs typeface="+mn-cs"/>
                          <a:sym typeface="Arial"/>
                        </a:rPr>
                        <a:t>Group #</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91440" algn="l">
                        <a:lnSpc>
                          <a:spcPct val="100000"/>
                        </a:lnSpc>
                        <a:spcBef>
                          <a:spcPts val="0"/>
                        </a:spcBef>
                        <a:defRPr sz="1800" b="0">
                          <a:solidFill>
                            <a:srgbClr val="000000"/>
                          </a:solidFill>
                        </a:defRPr>
                      </a:pPr>
                      <a:r>
                        <a:rPr sz="1050" b="0" i="0">
                          <a:solidFill>
                            <a:srgbClr val="FFFFFF"/>
                          </a:solidFill>
                          <a:latin typeface="Merriweather Sans Light" pitchFamily="2" charset="77"/>
                          <a:ea typeface="+mn-ea"/>
                          <a:cs typeface="+mn-cs"/>
                          <a:sym typeface="Arial"/>
                        </a:rPr>
                        <a:t>Phone</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marL="91440" algn="l">
                        <a:lnSpc>
                          <a:spcPct val="100000"/>
                        </a:lnSpc>
                        <a:spcBef>
                          <a:spcPts val="0"/>
                        </a:spcBef>
                        <a:defRPr sz="1800" b="0">
                          <a:solidFill>
                            <a:srgbClr val="000000"/>
                          </a:solidFill>
                        </a:defRPr>
                      </a:pPr>
                      <a:r>
                        <a:rPr sz="1050" b="0" i="0">
                          <a:solidFill>
                            <a:srgbClr val="FFFFFF"/>
                          </a:solidFill>
                          <a:latin typeface="Merriweather Sans Light" pitchFamily="2" charset="77"/>
                          <a:ea typeface="+mn-ea"/>
                          <a:cs typeface="+mn-cs"/>
                          <a:sym typeface="Arial"/>
                        </a:rPr>
                        <a:t>Website</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63347">
                <a:tc>
                  <a:txBody>
                    <a:bodyPr/>
                    <a:lstStyle/>
                    <a:p>
                      <a:pPr algn="l">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Medical</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Medica</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marR="0" lvl="0" indent="0" algn="l" defTabSz="1381760" rtl="0" eaLnBrk="1" fontAlgn="auto" latinLnBrk="0" hangingPunct="1">
                        <a:lnSpc>
                          <a:spcPct val="100000"/>
                        </a:lnSpc>
                        <a:spcBef>
                          <a:spcPts val="0"/>
                        </a:spcBef>
                        <a:spcAft>
                          <a:spcPts val="0"/>
                        </a:spcAft>
                        <a:buClrTx/>
                        <a:buSzTx/>
                        <a:buFontTx/>
                        <a:buNone/>
                        <a:tabLst/>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18257 (Copay)</a:t>
                      </a:r>
                    </a:p>
                    <a:p>
                      <a:pPr marL="91440" marR="0" lvl="0" indent="0" algn="l" defTabSz="1381760" rtl="0" eaLnBrk="1" fontAlgn="auto" latinLnBrk="0" hangingPunct="1">
                        <a:lnSpc>
                          <a:spcPct val="100000"/>
                        </a:lnSpc>
                        <a:spcBef>
                          <a:spcPts val="0"/>
                        </a:spcBef>
                        <a:spcAft>
                          <a:spcPts val="0"/>
                        </a:spcAft>
                        <a:buClrTx/>
                        <a:buSzTx/>
                        <a:buFontTx/>
                        <a:buNone/>
                        <a:tabLst/>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42393 (HSA)</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(800) 952-3455</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hlinkClick r:id="rId2"/>
                        </a:rPr>
                        <a:t>www.mymedica.com</a:t>
                      </a:r>
                      <a:r>
                        <a:rPr lang="en-US" sz="1050" b="0" i="0">
                          <a:solidFill>
                            <a:srgbClr val="0F2044"/>
                          </a:solidFill>
                          <a:latin typeface="Merriweather Sans Light" pitchFamily="2" charset="77"/>
                          <a:ea typeface="+mn-ea"/>
                          <a:cs typeface="+mn-cs"/>
                          <a:sym typeface="Arial"/>
                        </a:rPr>
                        <a:t> </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349771">
                <a:tc>
                  <a:txBody>
                    <a:bodyPr/>
                    <a:lstStyle/>
                    <a:p>
                      <a:pPr algn="l">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Telemedicine &amp; Mental Health Counseling </a:t>
                      </a:r>
                      <a:endParaRPr sz="1050" b="0" i="0">
                        <a:solidFill>
                          <a:srgbClr val="0F2044"/>
                        </a:solidFill>
                        <a:latin typeface="Merriweather Sans Light" pitchFamily="2" charset="77"/>
                      </a:endParaRP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First Stop Health</a:t>
                      </a:r>
                      <a:endParaRPr sz="1050" b="0" i="0">
                        <a:solidFill>
                          <a:srgbClr val="0F2044"/>
                        </a:solidFill>
                        <a:latin typeface="Merriweather Sans Light" pitchFamily="2" charset="77"/>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a:lnSpc>
                          <a:spcPct val="100000"/>
                        </a:lnSpc>
                        <a:spcBef>
                          <a:spcPts val="0"/>
                        </a:spcBef>
                        <a:defRPr sz="1800" b="0">
                          <a:solidFill>
                            <a:srgbClr val="000000"/>
                          </a:solidFill>
                        </a:defRPr>
                      </a:pPr>
                      <a:r>
                        <a:rPr lang="en-US" sz="1050" b="0" i="0">
                          <a:solidFill>
                            <a:srgbClr val="0F2044"/>
                          </a:solidFill>
                          <a:latin typeface="Merriweather Sans Light" pitchFamily="2" charset="77"/>
                          <a:ea typeface="+mn-ea"/>
                          <a:cs typeface="+mn-cs"/>
                          <a:sym typeface="Arial"/>
                        </a:rPr>
                        <a:t>-</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lang="en-US" sz="1050" b="0" i="0">
                          <a:solidFill>
                            <a:srgbClr val="0F2044"/>
                          </a:solidFill>
                          <a:latin typeface="Merriweather Sans Light" pitchFamily="2" charset="77"/>
                          <a:ea typeface="+mn-ea"/>
                          <a:cs typeface="+mn-cs"/>
                          <a:sym typeface="Arial"/>
                        </a:rPr>
                        <a:t>(</a:t>
                      </a:r>
                      <a:r>
                        <a:rPr lang="en-US" sz="1050" b="0" i="0" u="none" strike="noStrike" cap="none" spc="0" baseline="0">
                          <a:solidFill>
                            <a:srgbClr val="0F2044"/>
                          </a:solidFill>
                          <a:uFillTx/>
                          <a:latin typeface="Merriweather Sans Light" pitchFamily="2" charset="77"/>
                          <a:ea typeface="Poppins ExtraBold"/>
                          <a:cs typeface="Poppins ExtraBold"/>
                          <a:sym typeface="Arial"/>
                        </a:rPr>
                        <a:t>888) 691-7867</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lang="en-US" sz="1050" b="0" i="0">
                          <a:solidFill>
                            <a:srgbClr val="0F2044"/>
                          </a:solidFill>
                          <a:latin typeface="Merriweather Sans Light" pitchFamily="2" charset="77"/>
                          <a:ea typeface="+mn-ea"/>
                          <a:cs typeface="+mn-cs"/>
                          <a:sym typeface="Arial"/>
                          <a:hlinkClick r:id="rId3"/>
                        </a:rPr>
                        <a:t>www.fshealth.com</a:t>
                      </a:r>
                      <a:r>
                        <a:rPr lang="en-US" sz="1050" b="0" i="0">
                          <a:solidFill>
                            <a:srgbClr val="0F2044"/>
                          </a:solidFill>
                          <a:latin typeface="Merriweather Sans Light" pitchFamily="2" charset="77"/>
                          <a:ea typeface="+mn-ea"/>
                          <a:cs typeface="+mn-cs"/>
                          <a:sym typeface="Arial"/>
                        </a:rPr>
                        <a:t> </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815851110"/>
                  </a:ext>
                </a:extLst>
              </a:tr>
              <a:tr h="292608">
                <a:tc>
                  <a:txBody>
                    <a:bodyPr/>
                    <a:lstStyle/>
                    <a:p>
                      <a:pPr algn="l">
                        <a:lnSpc>
                          <a:spcPct val="100000"/>
                        </a:lnSpc>
                        <a:spcBef>
                          <a:spcPts val="0"/>
                        </a:spcBef>
                        <a:defRPr sz="1000" b="0">
                          <a:solidFill>
                            <a:srgbClr val="000000"/>
                          </a:solidFill>
                          <a:latin typeface="+mn-lt"/>
                          <a:ea typeface="+mn-ea"/>
                          <a:cs typeface="+mn-cs"/>
                          <a:sym typeface="Arial"/>
                        </a:defRPr>
                      </a:pPr>
                      <a:r>
                        <a:rPr sz="1050" b="0" i="0">
                          <a:solidFill>
                            <a:srgbClr val="0F2044"/>
                          </a:solidFill>
                          <a:latin typeface="Merriweather Sans Light" pitchFamily="2" charset="77"/>
                        </a:rPr>
                        <a:t>Health Savings Account  (HSA)</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a:lnSpc>
                          <a:spcPct val="100000"/>
                        </a:lnSpc>
                        <a:spcBef>
                          <a:spcPts val="0"/>
                        </a:spcBef>
                        <a:defRPr sz="1800" b="0">
                          <a:solidFill>
                            <a:srgbClr val="000000"/>
                          </a:solidFill>
                        </a:defRPr>
                      </a:pPr>
                      <a:r>
                        <a:rPr lang="en-US" sz="1050" b="0" i="0">
                          <a:solidFill>
                            <a:srgbClr val="0F2044"/>
                          </a:solidFill>
                          <a:latin typeface="Merriweather Sans Light" pitchFamily="2" charset="77"/>
                          <a:ea typeface="+mn-ea"/>
                          <a:cs typeface="+mn-cs"/>
                          <a:sym typeface="Arial"/>
                        </a:rPr>
                        <a:t>Alerus</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(877) 661-4727</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hlinkClick r:id="rId4"/>
                        </a:rPr>
                        <a:t>www.alerusrb.com</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292608">
                <a:tc>
                  <a:txBody>
                    <a:bodyPr/>
                    <a:lstStyle/>
                    <a:p>
                      <a:pPr algn="l">
                        <a:lnSpc>
                          <a:spcPct val="100000"/>
                        </a:lnSpc>
                        <a:spcBef>
                          <a:spcPts val="0"/>
                        </a:spcBef>
                        <a:defRPr sz="1000" b="0">
                          <a:solidFill>
                            <a:srgbClr val="000000"/>
                          </a:solidFill>
                          <a:latin typeface="+mn-lt"/>
                          <a:ea typeface="+mn-ea"/>
                          <a:cs typeface="+mn-cs"/>
                          <a:sym typeface="Arial"/>
                        </a:defRPr>
                      </a:pPr>
                      <a:r>
                        <a:rPr sz="1050" b="0" i="0">
                          <a:solidFill>
                            <a:srgbClr val="0F2044"/>
                          </a:solidFill>
                          <a:latin typeface="Merriweather Sans Light" pitchFamily="2" charset="77"/>
                        </a:rPr>
                        <a:t>Flexible Spending Account (FSA)</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Alerus</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(877) 661-4727</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hlinkClick r:id="rId4"/>
                        </a:rPr>
                        <a:t>www.alerusrb.com</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292608">
                <a:tc>
                  <a:txBody>
                    <a:bodyPr/>
                    <a:lstStyle/>
                    <a:p>
                      <a:pPr algn="l">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Dependent Care FSA</a:t>
                      </a:r>
                      <a:endParaRPr sz="1050" b="0" i="0">
                        <a:solidFill>
                          <a:srgbClr val="0F2044"/>
                        </a:solidFill>
                        <a:latin typeface="Merriweather Sans Light" pitchFamily="2" charset="77"/>
                      </a:endParaRP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a:lnSpc>
                          <a:spcPct val="100000"/>
                        </a:lnSpc>
                        <a:spcBef>
                          <a:spcPts val="0"/>
                        </a:spcBef>
                        <a:defRPr sz="1000" b="0">
                          <a:solidFill>
                            <a:srgbClr val="000000"/>
                          </a:solidFill>
                          <a:latin typeface="+mn-lt"/>
                          <a:ea typeface="+mn-ea"/>
                          <a:cs typeface="+mn-cs"/>
                          <a:sym typeface="Arial"/>
                        </a:defRPr>
                      </a:pPr>
                      <a:r>
                        <a:rPr sz="1050" b="0" i="0">
                          <a:solidFill>
                            <a:srgbClr val="0F2044"/>
                          </a:solidFill>
                          <a:latin typeface="Merriweather Sans Light" pitchFamily="2" charset="77"/>
                        </a:rPr>
                        <a:t>Alerus</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(877) 661-4727</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hlinkClick r:id="rId4"/>
                        </a:rPr>
                        <a:t>www.alerusrb.com</a:t>
                      </a:r>
                      <a:r>
                        <a:rPr lang="en-US" sz="1050" b="0" i="0">
                          <a:solidFill>
                            <a:srgbClr val="0F2044"/>
                          </a:solidFill>
                          <a:latin typeface="Merriweather Sans Light" pitchFamily="2" charset="77"/>
                          <a:ea typeface="+mn-ea"/>
                          <a:cs typeface="+mn-cs"/>
                          <a:sym typeface="Arial"/>
                        </a:rPr>
                        <a:t> </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263347">
                <a:tc>
                  <a:txBody>
                    <a:bodyPr/>
                    <a:lstStyle/>
                    <a:p>
                      <a:pPr algn="l">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Dental</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Delta Dental of MN</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909206</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(800) 448-3815</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hlinkClick r:id="rId5"/>
                        </a:rPr>
                        <a:t>www.deltadentalmn.org</a:t>
                      </a:r>
                      <a:r>
                        <a:rPr lang="en-US" sz="1050" b="0" i="0">
                          <a:solidFill>
                            <a:srgbClr val="0F2044"/>
                          </a:solidFill>
                          <a:latin typeface="Merriweather Sans Light" pitchFamily="2" charset="77"/>
                          <a:ea typeface="+mn-ea"/>
                          <a:cs typeface="+mn-cs"/>
                          <a:sym typeface="Arial"/>
                        </a:rPr>
                        <a:t> </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263347">
                <a:tc>
                  <a:txBody>
                    <a:bodyPr/>
                    <a:lstStyle/>
                    <a:p>
                      <a:pPr algn="l">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Vision</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EyeMed</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9934548</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(866) 939-3633</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hlinkClick r:id="rId6"/>
                        </a:rPr>
                        <a:t>www.eyemed.com</a:t>
                      </a:r>
                      <a:r>
                        <a:rPr lang="en-US" sz="1050" b="0" i="0">
                          <a:solidFill>
                            <a:srgbClr val="0F2044"/>
                          </a:solidFill>
                          <a:latin typeface="Merriweather Sans Light" pitchFamily="2" charset="77"/>
                          <a:ea typeface="+mn-ea"/>
                          <a:cs typeface="+mn-cs"/>
                          <a:sym typeface="Arial"/>
                        </a:rPr>
                        <a:t> </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263347">
                <a:tc>
                  <a:txBody>
                    <a:bodyPr/>
                    <a:lstStyle/>
                    <a:p>
                      <a:pPr algn="l">
                        <a:lnSpc>
                          <a:spcPct val="100000"/>
                        </a:lnSpc>
                        <a:spcBef>
                          <a:spcPts val="0"/>
                        </a:spcBef>
                        <a:defRPr sz="1000" b="0">
                          <a:solidFill>
                            <a:srgbClr val="000000"/>
                          </a:solidFill>
                          <a:latin typeface="+mn-lt"/>
                          <a:ea typeface="+mn-ea"/>
                          <a:cs typeface="+mn-cs"/>
                          <a:sym typeface="Arial"/>
                        </a:defRPr>
                      </a:pPr>
                      <a:r>
                        <a:rPr sz="1050" b="0" i="0">
                          <a:solidFill>
                            <a:srgbClr val="0F2044"/>
                          </a:solidFill>
                          <a:latin typeface="Merriweather Sans Light" pitchFamily="2" charset="77"/>
                        </a:rPr>
                        <a:t>Basic Life</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a:lnSpc>
                          <a:spcPct val="100000"/>
                        </a:lnSpc>
                        <a:spcBef>
                          <a:spcPts val="0"/>
                        </a:spcBef>
                        <a:defRPr sz="1800" b="0">
                          <a:solidFill>
                            <a:srgbClr val="000000"/>
                          </a:solidFill>
                        </a:defRPr>
                      </a:pPr>
                      <a:r>
                        <a:rPr lang="en-US" sz="1050" b="0" i="0">
                          <a:solidFill>
                            <a:srgbClr val="0F2044"/>
                          </a:solidFill>
                          <a:latin typeface="Merriweather Sans Light" pitchFamily="2" charset="77"/>
                          <a:ea typeface="+mn-ea"/>
                          <a:cs typeface="+mn-cs"/>
                          <a:sym typeface="Arial"/>
                        </a:rPr>
                        <a:t>Guardian</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marR="0" lvl="0" indent="0" algn="l" defTabSz="2878665" rtl="0" eaLnBrk="1" fontAlgn="auto" latinLnBrk="0" hangingPunct="1">
                        <a:lnSpc>
                          <a:spcPct val="100000"/>
                        </a:lnSpc>
                        <a:spcBef>
                          <a:spcPts val="0"/>
                        </a:spcBef>
                        <a:spcAft>
                          <a:spcPts val="0"/>
                        </a:spcAft>
                        <a:buClrTx/>
                        <a:buSzTx/>
                        <a:buFontTx/>
                        <a:buNone/>
                        <a:tabLst/>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00042507</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lang="en-US" sz="1050" b="0" i="0">
                          <a:solidFill>
                            <a:srgbClr val="0F2044"/>
                          </a:solidFill>
                          <a:latin typeface="Merriweather Sans Light" pitchFamily="2" charset="77"/>
                          <a:ea typeface="+mn-ea"/>
                          <a:cs typeface="+mn-cs"/>
                          <a:sym typeface="Arial"/>
                        </a:rPr>
                        <a:t>(888) 482-7342</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lang="en-US" sz="1050" b="0" i="0">
                          <a:solidFill>
                            <a:srgbClr val="0F2044"/>
                          </a:solidFill>
                          <a:latin typeface="Merriweather Sans Light" pitchFamily="2" charset="77"/>
                          <a:ea typeface="+mn-ea"/>
                          <a:cs typeface="+mn-cs"/>
                          <a:sym typeface="Arial"/>
                          <a:hlinkClick r:id="rId7"/>
                        </a:rPr>
                        <a:t>www.guardianlife.com</a:t>
                      </a:r>
                      <a:r>
                        <a:rPr lang="en-US" sz="1050" b="0" i="0">
                          <a:solidFill>
                            <a:srgbClr val="0F2044"/>
                          </a:solidFill>
                          <a:latin typeface="Merriweather Sans Light" pitchFamily="2" charset="77"/>
                          <a:ea typeface="+mn-ea"/>
                          <a:cs typeface="+mn-cs"/>
                          <a:sym typeface="Arial"/>
                        </a:rPr>
                        <a:t> </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8"/>
                  </a:ext>
                </a:extLst>
              </a:tr>
              <a:tr h="263347">
                <a:tc>
                  <a:txBody>
                    <a:bodyPr/>
                    <a:lstStyle/>
                    <a:p>
                      <a:pPr algn="l" defTabSz="2878665">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Voluntary Life</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a:lnSpc>
                          <a:spcPct val="100000"/>
                        </a:lnSpc>
                        <a:spcBef>
                          <a:spcPts val="0"/>
                        </a:spcBef>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Guardian</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00042507</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(888) 482-7342</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hlinkClick r:id="rId7"/>
                        </a:rPr>
                        <a:t>www.guardianlife.com</a:t>
                      </a:r>
                      <a:r>
                        <a:rPr lang="en-US" sz="1050" b="0" i="0" u="none" strike="noStrike" cap="none" spc="0" baseline="0">
                          <a:solidFill>
                            <a:srgbClr val="0F2044"/>
                          </a:solidFill>
                          <a:uFillTx/>
                          <a:latin typeface="Merriweather Sans Light" pitchFamily="2" charset="77"/>
                          <a:ea typeface="Poppins ExtraBold"/>
                          <a:cs typeface="Poppins ExtraBold"/>
                          <a:sym typeface="Arial"/>
                        </a:rPr>
                        <a:t> </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9"/>
                  </a:ext>
                </a:extLst>
              </a:tr>
              <a:tr h="263347">
                <a:tc>
                  <a:txBody>
                    <a:bodyPr/>
                    <a:lstStyle/>
                    <a:p>
                      <a:pPr algn="l">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S</a:t>
                      </a:r>
                      <a:r>
                        <a:rPr sz="1050" b="0" i="0">
                          <a:solidFill>
                            <a:srgbClr val="0F2044"/>
                          </a:solidFill>
                          <a:latin typeface="Merriweather Sans Light" pitchFamily="2" charset="77"/>
                        </a:rPr>
                        <a:t>hort Term Disability</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a:lnSpc>
                          <a:spcPct val="100000"/>
                        </a:lnSpc>
                        <a:spcBef>
                          <a:spcPts val="0"/>
                        </a:spcBef>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Guardian</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00042507</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marR="0" lvl="0" indent="0" algn="l" defTabSz="2878665" rtl="0" eaLnBrk="1" fontAlgn="auto" latinLnBrk="0" hangingPunct="1">
                        <a:lnSpc>
                          <a:spcPct val="100000"/>
                        </a:lnSpc>
                        <a:spcBef>
                          <a:spcPts val="0"/>
                        </a:spcBef>
                        <a:spcAft>
                          <a:spcPts val="0"/>
                        </a:spcAft>
                        <a:buClrTx/>
                        <a:buSzTx/>
                        <a:buFontTx/>
                        <a:buNone/>
                        <a:tabLst/>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(888) 482-7342</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hlinkClick r:id="rId7"/>
                        </a:rPr>
                        <a:t>www.guardianlife.com</a:t>
                      </a:r>
                      <a:r>
                        <a:rPr lang="en-US" sz="1050" b="0" i="0" u="none" strike="noStrike" cap="none" spc="0" baseline="0">
                          <a:solidFill>
                            <a:srgbClr val="0F2044"/>
                          </a:solidFill>
                          <a:uFillTx/>
                          <a:latin typeface="Merriweather Sans Light" pitchFamily="2" charset="77"/>
                          <a:ea typeface="Poppins ExtraBold"/>
                          <a:cs typeface="Poppins ExtraBold"/>
                          <a:sym typeface="Arial"/>
                        </a:rPr>
                        <a:t> </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0"/>
                  </a:ext>
                </a:extLst>
              </a:tr>
              <a:tr h="263347">
                <a:tc>
                  <a:txBody>
                    <a:bodyPr/>
                    <a:lstStyle/>
                    <a:p>
                      <a:pPr algn="l" defTabSz="2878665">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Long Term Disability</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a:lnSpc>
                          <a:spcPct val="100000"/>
                        </a:lnSpc>
                        <a:spcBef>
                          <a:spcPts val="0"/>
                        </a:spcBef>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Guardian</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00042507</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(888) 482-7342</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hlinkClick r:id="rId7"/>
                        </a:rPr>
                        <a:t>www.guardianlife.com</a:t>
                      </a:r>
                      <a:r>
                        <a:rPr lang="en-US" sz="1050" b="0" i="0" u="none" strike="noStrike" cap="none" spc="0" baseline="0">
                          <a:solidFill>
                            <a:srgbClr val="0F2044"/>
                          </a:solidFill>
                          <a:uFillTx/>
                          <a:latin typeface="Merriweather Sans Light" pitchFamily="2" charset="77"/>
                          <a:ea typeface="Poppins ExtraBold"/>
                          <a:cs typeface="Poppins ExtraBold"/>
                          <a:sym typeface="Arial"/>
                        </a:rPr>
                        <a:t> </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1"/>
                  </a:ext>
                </a:extLst>
              </a:tr>
              <a:tr h="263347">
                <a:tc>
                  <a:txBody>
                    <a:bodyPr/>
                    <a:lstStyle/>
                    <a:p>
                      <a:pPr algn="l" defTabSz="2878665">
                        <a:lnSpc>
                          <a:spcPct val="100000"/>
                        </a:lnSpc>
                        <a:spcBef>
                          <a:spcPts val="0"/>
                        </a:spcBef>
                        <a:defRPr sz="1800" b="0">
                          <a:solidFill>
                            <a:srgbClr val="000000"/>
                          </a:solidFill>
                        </a:defRPr>
                      </a:pPr>
                      <a:r>
                        <a:rPr lang="en-US" sz="1050" b="0" i="0">
                          <a:solidFill>
                            <a:srgbClr val="0F2044"/>
                          </a:solidFill>
                          <a:latin typeface="Merriweather Sans Light" pitchFamily="2" charset="77"/>
                          <a:ea typeface="+mn-ea"/>
                          <a:cs typeface="+mn-cs"/>
                          <a:sym typeface="Arial"/>
                        </a:rPr>
                        <a:t>Accident, Critical Illness, &amp; Hospital</a:t>
                      </a:r>
                      <a:endParaRPr sz="1050" b="0" i="0">
                        <a:solidFill>
                          <a:srgbClr val="0F2044"/>
                        </a:solidFill>
                        <a:latin typeface="Merriweather Sans Light" pitchFamily="2" charset="77"/>
                        <a:ea typeface="+mn-ea"/>
                        <a:cs typeface="+mn-cs"/>
                        <a:sym typeface="Arial"/>
                      </a:endParaRP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a:lnSpc>
                          <a:spcPct val="100000"/>
                        </a:lnSpc>
                        <a:spcBef>
                          <a:spcPts val="0"/>
                        </a:spcBef>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Guardian</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lang="en-US" sz="1050" b="0" i="0">
                          <a:solidFill>
                            <a:srgbClr val="0F2044"/>
                          </a:solidFill>
                          <a:latin typeface="Merriweather Sans Light" pitchFamily="2" charset="77"/>
                          <a:ea typeface="+mn-ea"/>
                          <a:cs typeface="+mn-cs"/>
                          <a:sym typeface="Arial"/>
                        </a:rPr>
                        <a:t>00042507</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(888) 482-7342</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hlinkClick r:id="rId7"/>
                        </a:rPr>
                        <a:t>www.guardianlife.com</a:t>
                      </a:r>
                      <a:r>
                        <a:rPr lang="en-US" sz="1050" b="0" i="0" u="none" strike="noStrike" cap="none" spc="0" baseline="0">
                          <a:solidFill>
                            <a:srgbClr val="0F2044"/>
                          </a:solidFill>
                          <a:uFillTx/>
                          <a:latin typeface="Merriweather Sans Light" pitchFamily="2" charset="77"/>
                          <a:ea typeface="Poppins ExtraBold"/>
                          <a:cs typeface="Poppins ExtraBold"/>
                          <a:sym typeface="Arial"/>
                        </a:rPr>
                        <a:t> </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320440280"/>
                  </a:ext>
                </a:extLst>
              </a:tr>
              <a:tr h="263347">
                <a:tc>
                  <a:txBody>
                    <a:bodyPr/>
                    <a:lstStyle/>
                    <a:p>
                      <a:pPr algn="l">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Pet Insurance</a:t>
                      </a: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Nationwide</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marR="0" lvl="0" indent="0" algn="l" defTabSz="2878665" rtl="0" eaLnBrk="1" fontAlgn="auto" latinLnBrk="0" hangingPunct="1">
                        <a:lnSpc>
                          <a:spcPct val="100000"/>
                        </a:lnSpc>
                        <a:spcBef>
                          <a:spcPts val="0"/>
                        </a:spcBef>
                        <a:spcAft>
                          <a:spcPts val="0"/>
                        </a:spcAft>
                        <a:buClrTx/>
                        <a:buSzTx/>
                        <a:buFontTx/>
                        <a:buNone/>
                        <a:tabLst/>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(888) 899-4874</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hlinkClick r:id="rId8"/>
                        </a:rPr>
                        <a:t>www.petinsurance.com</a:t>
                      </a:r>
                      <a:r>
                        <a:rPr lang="en-US" sz="1050" b="0" i="0">
                          <a:solidFill>
                            <a:srgbClr val="0F2044"/>
                          </a:solidFill>
                          <a:latin typeface="Merriweather Sans Light" pitchFamily="2" charset="77"/>
                          <a:ea typeface="+mn-ea"/>
                          <a:cs typeface="+mn-cs"/>
                          <a:sym typeface="Arial"/>
                        </a:rPr>
                        <a:t> </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4"/>
                  </a:ext>
                </a:extLst>
              </a:tr>
              <a:tr h="263347">
                <a:tc>
                  <a:txBody>
                    <a:bodyPr/>
                    <a:lstStyle/>
                    <a:p>
                      <a:pPr algn="l">
                        <a:lnSpc>
                          <a:spcPct val="100000"/>
                        </a:lnSpc>
                        <a:spcBef>
                          <a:spcPts val="0"/>
                        </a:spcBef>
                        <a:defRPr sz="1800" b="0">
                          <a:solidFill>
                            <a:srgbClr val="000000"/>
                          </a:solidFill>
                        </a:defRPr>
                      </a:pPr>
                      <a:r>
                        <a:rPr lang="en-US" sz="1050" b="0" i="0">
                          <a:solidFill>
                            <a:srgbClr val="0F2044"/>
                          </a:solidFill>
                          <a:latin typeface="Merriweather Sans Light" pitchFamily="2" charset="77"/>
                          <a:ea typeface="+mn-ea"/>
                          <a:cs typeface="+mn-cs"/>
                          <a:sym typeface="Arial"/>
                        </a:rPr>
                        <a:t>401(k) Retirement Plan</a:t>
                      </a:r>
                      <a:endParaRPr sz="1050" b="0" i="0">
                        <a:solidFill>
                          <a:srgbClr val="0F2044"/>
                        </a:solidFill>
                        <a:latin typeface="Merriweather Sans Light" pitchFamily="2" charset="77"/>
                        <a:ea typeface="+mn-ea"/>
                        <a:cs typeface="+mn-cs"/>
                        <a:sym typeface="Arial"/>
                      </a:endParaRPr>
                    </a:p>
                  </a:txBody>
                  <a:tcPr marL="13716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a:lnSpc>
                          <a:spcPct val="100000"/>
                        </a:lnSpc>
                        <a:spcBef>
                          <a:spcPts val="0"/>
                        </a:spcBef>
                        <a:defRPr sz="1800" b="0">
                          <a:solidFill>
                            <a:srgbClr val="000000"/>
                          </a:solidFill>
                        </a:defRPr>
                      </a:pPr>
                      <a:r>
                        <a:rPr lang="en-US" sz="1050" b="0" i="0">
                          <a:solidFill>
                            <a:srgbClr val="0F2044"/>
                          </a:solidFill>
                          <a:latin typeface="Merriweather Sans Light" pitchFamily="2" charset="77"/>
                          <a:ea typeface="+mn-ea"/>
                          <a:cs typeface="+mn-cs"/>
                          <a:sym typeface="Arial"/>
                        </a:rPr>
                        <a:t>Fidelity</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marR="0" lvl="0" indent="0" algn="l" defTabSz="2878665" rtl="0" eaLnBrk="1" fontAlgn="auto" latinLnBrk="0" hangingPunct="1">
                        <a:lnSpc>
                          <a:spcPct val="100000"/>
                        </a:lnSpc>
                        <a:spcBef>
                          <a:spcPts val="0"/>
                        </a:spcBef>
                        <a:spcAft>
                          <a:spcPts val="0"/>
                        </a:spcAft>
                        <a:buClrTx/>
                        <a:buSzTx/>
                        <a:buFontTx/>
                        <a:buNone/>
                        <a:tabLst/>
                        <a:defRPr sz="1800" b="0">
                          <a:solidFill>
                            <a:srgbClr val="000000"/>
                          </a:solidFil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a:t>
                      </a: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lang="en-US" sz="1050" b="0" i="0">
                          <a:solidFill>
                            <a:srgbClr val="0F2044"/>
                          </a:solidFill>
                          <a:latin typeface="Merriweather Sans Light" pitchFamily="2" charset="77"/>
                          <a:ea typeface="+mn-ea"/>
                          <a:cs typeface="+mn-cs"/>
                          <a:sym typeface="Arial"/>
                        </a:rPr>
                        <a:t>(800) 835-5097</a:t>
                      </a:r>
                      <a:endParaRPr sz="1050" b="0" i="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91440" algn="l" defTabSz="2878665">
                        <a:lnSpc>
                          <a:spcPct val="100000"/>
                        </a:lnSpc>
                        <a:spcBef>
                          <a:spcPts val="0"/>
                        </a:spcBef>
                        <a:defRPr sz="1800" b="0">
                          <a:solidFill>
                            <a:srgbClr val="000000"/>
                          </a:solidFill>
                        </a:defRPr>
                      </a:pPr>
                      <a:r>
                        <a:rPr lang="en-US" sz="1050" b="0" i="0" dirty="0">
                          <a:solidFill>
                            <a:srgbClr val="0F2044"/>
                          </a:solidFill>
                          <a:latin typeface="Merriweather Sans Light" pitchFamily="2" charset="77"/>
                          <a:ea typeface="+mn-ea"/>
                          <a:cs typeface="+mn-cs"/>
                          <a:sym typeface="Arial"/>
                          <a:hlinkClick r:id="rId9"/>
                        </a:rPr>
                        <a:t>www.fidelity.com</a:t>
                      </a:r>
                      <a:r>
                        <a:rPr lang="en-US" sz="1050" b="0" i="0" dirty="0">
                          <a:solidFill>
                            <a:srgbClr val="0F2044"/>
                          </a:solidFill>
                          <a:latin typeface="Merriweather Sans Light" pitchFamily="2" charset="77"/>
                          <a:ea typeface="+mn-ea"/>
                          <a:cs typeface="+mn-cs"/>
                          <a:sym typeface="Arial"/>
                        </a:rPr>
                        <a:t> </a:t>
                      </a:r>
                      <a:endParaRPr sz="1050" b="0" i="0" dirty="0">
                        <a:solidFill>
                          <a:srgbClr val="0F2044"/>
                        </a:solidFill>
                        <a:latin typeface="Merriweather Sans Light" pitchFamily="2" charset="77"/>
                        <a:ea typeface="+mn-ea"/>
                        <a:cs typeface="+mn-cs"/>
                        <a:sym typeface="Arial"/>
                      </a:endParaRPr>
                    </a:p>
                  </a:txBody>
                  <a:tcPr marL="0"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87652954"/>
                  </a:ext>
                </a:extLst>
              </a:tr>
            </a:tbl>
          </a:graphicData>
        </a:graphic>
      </p:graphicFrame>
      <p:sp>
        <p:nvSpPr>
          <p:cNvPr id="100" name="Google Shape;88;p17"/>
          <p:cNvSpPr txBox="1">
            <a:spLocks noGrp="1"/>
          </p:cNvSpPr>
          <p:nvPr>
            <p:ph type="title" idx="4294967295"/>
          </p:nvPr>
        </p:nvSpPr>
        <p:spPr>
          <a:xfrm>
            <a:off x="850387" y="438150"/>
            <a:ext cx="8956675" cy="455613"/>
          </a:xfrm>
          <a:prstGeom prst="rect">
            <a:avLst/>
          </a:prstGeom>
        </p:spPr>
        <p:txBody>
          <a:bodyPr lIns="0" tIns="0" rIns="0" bIns="0" anchor="t">
            <a:normAutofit/>
          </a:bodyPr>
          <a:lstStyle>
            <a:lvl1pPr>
              <a:defRPr sz="2700">
                <a:solidFill>
                  <a:srgbClr val="0F2044"/>
                </a:solidFill>
                <a:latin typeface="Merriweather Bold"/>
                <a:ea typeface="Merriweather Bold"/>
                <a:cs typeface="Merriweather Bold"/>
                <a:sym typeface="Merriweather Bold"/>
              </a:defRPr>
            </a:lvl1pPr>
          </a:lstStyle>
          <a:p>
            <a:r>
              <a:t>Benefits Summary</a:t>
            </a:r>
          </a:p>
        </p:txBody>
      </p:sp>
      <p:sp>
        <p:nvSpPr>
          <p:cNvPr id="103" name="Google Shape;81;p16"/>
          <p:cNvSpPr txBox="1"/>
          <p:nvPr/>
        </p:nvSpPr>
        <p:spPr>
          <a:xfrm>
            <a:off x="850387" y="1056428"/>
            <a:ext cx="5053177" cy="132158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p>
            <a:pPr indent="6095">
              <a:defRPr sz="1300">
                <a:solidFill>
                  <a:srgbClr val="2A2A2A"/>
                </a:solidFill>
                <a:latin typeface="+mn-lt"/>
                <a:ea typeface="+mn-ea"/>
                <a:cs typeface="+mn-cs"/>
                <a:sym typeface="Arial"/>
              </a:defRPr>
            </a:pPr>
            <a:r>
              <a:rPr sz="1050" err="1">
                <a:solidFill>
                  <a:srgbClr val="0F2044"/>
                </a:solidFill>
                <a:latin typeface="Merriweather Sans Light" pitchFamily="2" charset="77"/>
              </a:rPr>
              <a:t>Icario</a:t>
            </a:r>
            <a:r>
              <a:rPr sz="1050">
                <a:solidFill>
                  <a:srgbClr val="0F2044"/>
                </a:solidFill>
                <a:latin typeface="Merriweather Sans Light" pitchFamily="2" charset="77"/>
              </a:rPr>
              <a:t>  provides an array of benefits that can help you enjoy increased well-being, deal with an unexpected illness or accident, build and protect your financial security, balance your personal and professional life</a:t>
            </a:r>
            <a:r>
              <a:rPr lang="en-US" sz="1050">
                <a:solidFill>
                  <a:srgbClr val="0F2044"/>
                </a:solidFill>
                <a:latin typeface="Merriweather Sans Light" pitchFamily="2" charset="77"/>
              </a:rPr>
              <a:t>,</a:t>
            </a:r>
            <a:r>
              <a:rPr sz="1050">
                <a:solidFill>
                  <a:srgbClr val="0F2044"/>
                </a:solidFill>
                <a:latin typeface="Merriweather Sans Light" pitchFamily="2" charset="77"/>
              </a:rPr>
              <a:t> and meet everyday needs. These benefits are affordable, comprehensive</a:t>
            </a:r>
            <a:r>
              <a:rPr lang="en-US" sz="1050">
                <a:solidFill>
                  <a:srgbClr val="0F2044"/>
                </a:solidFill>
                <a:latin typeface="Merriweather Sans Light" pitchFamily="2" charset="77"/>
              </a:rPr>
              <a:t>,</a:t>
            </a:r>
            <a:r>
              <a:rPr sz="1050">
                <a:solidFill>
                  <a:srgbClr val="0F2044"/>
                </a:solidFill>
                <a:latin typeface="Merriweather Sans Light" pitchFamily="2" charset="77"/>
              </a:rPr>
              <a:t> and competitive.</a:t>
            </a:r>
            <a:endParaRPr sz="1050">
              <a:solidFill>
                <a:srgbClr val="0F2044"/>
              </a:solidFill>
              <a:latin typeface="Merriweather Sans Light" pitchFamily="2" charset="77"/>
              <a:ea typeface="Nunito Sans Regular"/>
              <a:cs typeface="Nunito Sans Regular"/>
              <a:sym typeface="Nunito Sans Regular"/>
            </a:endParaRPr>
          </a:p>
          <a:p>
            <a:pPr>
              <a:defRPr sz="1300">
                <a:solidFill>
                  <a:srgbClr val="2A2A2A"/>
                </a:solidFill>
                <a:latin typeface="+mn-lt"/>
                <a:ea typeface="+mn-ea"/>
                <a:cs typeface="+mn-cs"/>
                <a:sym typeface="Arial"/>
              </a:defRPr>
            </a:pPr>
            <a:r>
              <a:rPr sz="1050">
                <a:solidFill>
                  <a:srgbClr val="0F2044"/>
                </a:solidFill>
                <a:latin typeface="Merriweather Sans Light" pitchFamily="2" charset="77"/>
              </a:rPr>
              <a:t>The table below summarizes the benefits available to eligible employees and their dependents. These benefits are described in greater detail in this booklet.</a:t>
            </a:r>
          </a:p>
        </p:txBody>
      </p:sp>
      <p:sp>
        <p:nvSpPr>
          <p:cNvPr id="105" name="Covered Preventative Care Services"/>
          <p:cNvSpPr txBox="1"/>
          <p:nvPr/>
        </p:nvSpPr>
        <p:spPr>
          <a:xfrm>
            <a:off x="6435968" y="1041431"/>
            <a:ext cx="2744197" cy="20005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indent="6095">
              <a:lnSpc>
                <a:spcPct val="100000"/>
              </a:lnSpc>
              <a:spcBef>
                <a:spcPts val="0"/>
              </a:spcBef>
              <a:defRPr sz="2400" cap="all">
                <a:solidFill>
                  <a:srgbClr val="0F2044"/>
                </a:solidFill>
                <a:latin typeface="Merriweather Bold"/>
                <a:ea typeface="Merriweather Bold"/>
                <a:cs typeface="Merriweather Bold"/>
                <a:sym typeface="Merriweather Bold"/>
              </a:defRPr>
            </a:lvl1pPr>
          </a:lstStyle>
          <a:p>
            <a:r>
              <a:rPr sz="1300"/>
              <a:t>Questions?</a:t>
            </a:r>
          </a:p>
        </p:txBody>
      </p:sp>
      <p:sp>
        <p:nvSpPr>
          <p:cNvPr id="106" name="Routine Physical Exam…"/>
          <p:cNvSpPr txBox="1"/>
          <p:nvPr/>
        </p:nvSpPr>
        <p:spPr>
          <a:xfrm>
            <a:off x="6435967" y="1382251"/>
            <a:ext cx="3203331" cy="3602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500">
                <a:solidFill>
                  <a:srgbClr val="2A2A2A"/>
                </a:solidFill>
                <a:latin typeface="+mn-lt"/>
                <a:ea typeface="+mn-ea"/>
                <a:cs typeface="+mn-cs"/>
                <a:sym typeface="Arial"/>
              </a:defRPr>
            </a:lvl1pPr>
          </a:lstStyle>
          <a:p>
            <a:r>
              <a:rPr sz="1050">
                <a:solidFill>
                  <a:srgbClr val="0F2044"/>
                </a:solidFill>
                <a:latin typeface="Merriweather Light" pitchFamily="2" charset="77"/>
              </a:rPr>
              <a:t>If you have any questions about your benefit options, please contact:</a:t>
            </a:r>
          </a:p>
        </p:txBody>
      </p:sp>
      <p:sp>
        <p:nvSpPr>
          <p:cNvPr id="107" name="Routine Physical Exam…"/>
          <p:cNvSpPr txBox="1"/>
          <p:nvPr/>
        </p:nvSpPr>
        <p:spPr>
          <a:xfrm>
            <a:off x="6435965" y="1854898"/>
            <a:ext cx="3203331" cy="54611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500">
                <a:solidFill>
                  <a:srgbClr val="2A2A2A"/>
                </a:solidFill>
                <a:latin typeface="+mn-lt"/>
                <a:ea typeface="+mn-ea"/>
                <a:cs typeface="+mn-cs"/>
                <a:sym typeface="Arial"/>
              </a:defRPr>
            </a:lvl1pPr>
          </a:lstStyle>
          <a:p>
            <a:pPr>
              <a:spcBef>
                <a:spcPts val="0"/>
              </a:spcBef>
            </a:pPr>
            <a:r>
              <a:rPr lang="en-US" sz="1050">
                <a:solidFill>
                  <a:srgbClr val="0F2044"/>
                </a:solidFill>
                <a:latin typeface="Merriweather Sans Light" pitchFamily="2" charset="77"/>
              </a:rPr>
              <a:t>Brianne Kragness</a:t>
            </a:r>
          </a:p>
          <a:p>
            <a:pPr>
              <a:spcBef>
                <a:spcPts val="0"/>
              </a:spcBef>
            </a:pPr>
            <a:r>
              <a:rPr lang="en-US" sz="1050">
                <a:solidFill>
                  <a:srgbClr val="0F2044"/>
                </a:solidFill>
                <a:latin typeface="Merriweather Sans Light" pitchFamily="2" charset="77"/>
              </a:rPr>
              <a:t>Senior HR Generalist</a:t>
            </a:r>
          </a:p>
          <a:p>
            <a:pPr>
              <a:spcBef>
                <a:spcPts val="0"/>
              </a:spcBef>
            </a:pPr>
            <a:r>
              <a:rPr lang="en-US" sz="1050">
                <a:solidFill>
                  <a:srgbClr val="0F2044"/>
                </a:solidFill>
                <a:latin typeface="Merriweather Sans Light" pitchFamily="2" charset="77"/>
                <a:hlinkClick r:id="rId10"/>
              </a:rPr>
              <a:t>brianne.kragness@icariohealth.com</a:t>
            </a:r>
            <a:r>
              <a:rPr lang="en-US" sz="1050">
                <a:solidFill>
                  <a:srgbClr val="0F2044"/>
                </a:solidFill>
                <a:latin typeface="Merriweather Sans Light" pitchFamily="2" charset="77"/>
              </a:rPr>
              <a:t> </a:t>
            </a:r>
            <a:endParaRPr lang="en-US" sz="1000">
              <a:solidFill>
                <a:srgbClr val="0F2044"/>
              </a:solidFill>
              <a:latin typeface="Merriweather Sans Light" pitchFamily="2" charset="77"/>
            </a:endParaRPr>
          </a:p>
        </p:txBody>
      </p:sp>
      <p:cxnSp>
        <p:nvCxnSpPr>
          <p:cNvPr id="11" name="Google Shape;90;p15">
            <a:extLst>
              <a:ext uri="{FF2B5EF4-FFF2-40B4-BE49-F238E27FC236}">
                <a16:creationId xmlns:a16="http://schemas.microsoft.com/office/drawing/2014/main" id="{2758FCF2-F75C-F44F-8676-4E007492CA9A}"/>
              </a:ext>
            </a:extLst>
          </p:cNvPr>
          <p:cNvCxnSpPr/>
          <p:nvPr/>
        </p:nvCxnSpPr>
        <p:spPr>
          <a:xfrm>
            <a:off x="6117029" y="1036679"/>
            <a:ext cx="0" cy="1446600"/>
          </a:xfrm>
          <a:prstGeom prst="straightConnector1">
            <a:avLst/>
          </a:prstGeom>
          <a:noFill/>
          <a:ln w="9525" cap="flat" cmpd="sng">
            <a:solidFill>
              <a:srgbClr val="ADBFD5"/>
            </a:solidFill>
            <a:prstDash val="solid"/>
            <a:round/>
            <a:headEnd type="none" w="med" len="med"/>
            <a:tailEnd type="none" w="med" len="med"/>
          </a:ln>
        </p:spPr>
      </p:cxnSp>
      <p:sp>
        <p:nvSpPr>
          <p:cNvPr id="13" name="Google Shape;71;p14">
            <a:extLst>
              <a:ext uri="{FF2B5EF4-FFF2-40B4-BE49-F238E27FC236}">
                <a16:creationId xmlns:a16="http://schemas.microsoft.com/office/drawing/2014/main" id="{A2FA5D76-305D-784F-AECF-2020592BBADE}"/>
              </a:ext>
            </a:extLst>
          </p:cNvPr>
          <p:cNvSpPr/>
          <p:nvPr/>
        </p:nvSpPr>
        <p:spPr>
          <a:xfrm>
            <a:off x="0" y="504091"/>
            <a:ext cx="508800" cy="91440"/>
          </a:xfrm>
          <a:prstGeom prst="rect">
            <a:avLst/>
          </a:prstGeom>
          <a:solidFill>
            <a:schemeClr val="accent4"/>
          </a:solidFill>
          <a:ln w="12700">
            <a:miter lim="400000"/>
          </a:ln>
        </p:spPr>
        <p:txBody>
          <a:bodyPr lIns="0" tIns="0" rIns="0" bIns="0" anchor="ctr"/>
          <a:lstStyle/>
          <a:p>
            <a:pPr>
              <a:spcBef>
                <a:spcPts val="0"/>
              </a:spcBef>
              <a:defRPr sz="1600">
                <a:solidFill>
                  <a:srgbClr val="E2A74A"/>
                </a:solidFill>
                <a:latin typeface="Merriweather Sans Light"/>
                <a:ea typeface="Merriweather Sans Light"/>
                <a:cs typeface="Merriweather Sans Light"/>
                <a:sym typeface="Merriweather Sans Light"/>
              </a:defRPr>
            </a:pPr>
            <a:endParaRPr/>
          </a:p>
        </p:txBody>
      </p:sp>
      <p:sp>
        <p:nvSpPr>
          <p:cNvPr id="12" name="Google Shape;66;p14">
            <a:extLst>
              <a:ext uri="{FF2B5EF4-FFF2-40B4-BE49-F238E27FC236}">
                <a16:creationId xmlns:a16="http://schemas.microsoft.com/office/drawing/2014/main" id="{68300469-C913-4B49-B664-2ADAAB33902B}"/>
              </a:ext>
            </a:extLst>
          </p:cNvPr>
          <p:cNvSpPr txBox="1"/>
          <p:nvPr/>
        </p:nvSpPr>
        <p:spPr>
          <a:xfrm>
            <a:off x="838199" y="7359873"/>
            <a:ext cx="4623261" cy="14952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900">
                <a:solidFill>
                  <a:srgbClr val="0F2044"/>
                </a:solidFill>
                <a:latin typeface="Merriweather Sans Light"/>
                <a:ea typeface="Merriweather Sans Light"/>
                <a:cs typeface="Merriweather Sans Light"/>
                <a:sym typeface="Merriweather Sans Light"/>
              </a:defRPr>
            </a:lvl1pPr>
          </a:lstStyle>
          <a:p>
            <a:r>
              <a:t>Icario  Benefits Guide</a:t>
            </a:r>
          </a:p>
        </p:txBody>
      </p:sp>
      <p:sp>
        <p:nvSpPr>
          <p:cNvPr id="14" name="Google Shape;89;p17">
            <a:extLst>
              <a:ext uri="{FF2B5EF4-FFF2-40B4-BE49-F238E27FC236}">
                <a16:creationId xmlns:a16="http://schemas.microsoft.com/office/drawing/2014/main" id="{1B8D4CFA-8512-2C49-8E68-E63356AE9082}"/>
              </a:ext>
            </a:extLst>
          </p:cNvPr>
          <p:cNvSpPr txBox="1">
            <a:spLocks/>
          </p:cNvSpPr>
          <p:nvPr/>
        </p:nvSpPr>
        <p:spPr>
          <a:xfrm>
            <a:off x="9220201" y="7359873"/>
            <a:ext cx="419099" cy="14952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3</a:t>
            </a:fld>
            <a:endParaRPr lang="en-US">
              <a:latin typeface="Merriweather Sans Light" pitchFamily="2" charset="77"/>
            </a:endParaRPr>
          </a:p>
        </p:txBody>
      </p:sp>
      <p:sp>
        <p:nvSpPr>
          <p:cNvPr id="15" name="TextBox 12">
            <a:extLst>
              <a:ext uri="{FF2B5EF4-FFF2-40B4-BE49-F238E27FC236}">
                <a16:creationId xmlns:a16="http://schemas.microsoft.com/office/drawing/2014/main" id="{6390E257-96FB-D843-8607-D14C880F9AB2}"/>
              </a:ext>
            </a:extLst>
          </p:cNvPr>
          <p:cNvSpPr txBox="1"/>
          <p:nvPr/>
        </p:nvSpPr>
        <p:spPr>
          <a:xfrm>
            <a:off x="1176961" y="2630947"/>
            <a:ext cx="8462335" cy="33855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lnSpc>
                <a:spcPct val="100000"/>
              </a:lnSpc>
              <a:spcBef>
                <a:spcPts val="0"/>
              </a:spcBef>
              <a:defRPr>
                <a:solidFill>
                  <a:srgbClr val="2A2A2A"/>
                </a:solidFill>
                <a:latin typeface="Merriweather Sans Light"/>
                <a:ea typeface="Merriweather Sans Light"/>
                <a:cs typeface="Merriweather Sans Light"/>
                <a:sym typeface="Merriweather Sans Light"/>
              </a:defRPr>
            </a:lvl1pPr>
          </a:lstStyle>
          <a:p>
            <a:pPr algn="r"/>
            <a:endParaRPr b="1"/>
          </a:p>
        </p:txBody>
      </p:sp>
      <p:sp>
        <p:nvSpPr>
          <p:cNvPr id="2" name="Google Shape;66;p14">
            <a:extLst>
              <a:ext uri="{FF2B5EF4-FFF2-40B4-BE49-F238E27FC236}">
                <a16:creationId xmlns:a16="http://schemas.microsoft.com/office/drawing/2014/main" id="{B4033F46-3CBE-EF76-88B5-E40A0BDC0893}"/>
              </a:ext>
            </a:extLst>
          </p:cNvPr>
          <p:cNvSpPr txBox="1"/>
          <p:nvPr/>
        </p:nvSpPr>
        <p:spPr>
          <a:xfrm>
            <a:off x="838199" y="7539934"/>
            <a:ext cx="8801101" cy="2058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600">
                <a:solidFill>
                  <a:srgbClr val="4D4D4D"/>
                </a:solidFill>
                <a:latin typeface="+mn-lt"/>
                <a:ea typeface="+mn-ea"/>
                <a:cs typeface="+mn-cs"/>
                <a:sym typeface="Arial"/>
              </a:defRPr>
            </a:lvl1pPr>
          </a:lstStyle>
          <a:p>
            <a:pPr algn="ctr"/>
            <a:r>
              <a:rPr>
                <a:latin typeface="Merriweather Sans Light" pitchFamily="2" charset="77"/>
              </a:rPr>
              <a:t>This Guide is only a summary provided for your information. If there is a discrepancy between this Guide and the contract/certificates used for clarification of coverage/rates; the contract/certificates are deemed correct. Icario  reserves the right to changed, amend, terminate or otherwise alter any benefit described in this Guide at any time.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585584" y="984250"/>
            <a:ext cx="31750" cy="12700"/>
          </a:xfrm>
          <a:custGeom>
            <a:avLst/>
            <a:gdLst/>
            <a:ahLst/>
            <a:cxnLst/>
            <a:rect l="l" t="t" r="r" b="b"/>
            <a:pathLst>
              <a:path w="31750" h="12700">
                <a:moveTo>
                  <a:pt x="31376" y="0"/>
                </a:moveTo>
                <a:lnTo>
                  <a:pt x="0" y="0"/>
                </a:lnTo>
                <a:lnTo>
                  <a:pt x="0" y="12192"/>
                </a:lnTo>
                <a:lnTo>
                  <a:pt x="31376" y="12192"/>
                </a:lnTo>
                <a:lnTo>
                  <a:pt x="31376"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p:nvPr/>
        </p:nvSpPr>
        <p:spPr>
          <a:xfrm>
            <a:off x="443737" y="196850"/>
            <a:ext cx="9179560" cy="7069455"/>
          </a:xfrm>
          <a:prstGeom prst="rect">
            <a:avLst/>
          </a:prstGeom>
        </p:spPr>
        <p:txBody>
          <a:bodyPr vert="horz" wrap="square" lIns="0" tIns="70485" rIns="0" bIns="0" rtlCol="0">
            <a:spAutoFit/>
          </a:bodyPr>
          <a:lstStyle/>
          <a:p>
            <a:pPr marL="12700" marR="0" lvl="0" indent="0" defTabSz="914400" eaLnBrk="1" fontAlgn="auto" latinLnBrk="0" hangingPunct="1">
              <a:lnSpc>
                <a:spcPct val="100000"/>
              </a:lnSpc>
              <a:spcBef>
                <a:spcPts val="555"/>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Arial"/>
                <a:cs typeface="Arial"/>
              </a:rPr>
              <a:t>If</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you</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have</a:t>
            </a:r>
            <a:r>
              <a:rPr kumimoji="0" sz="900" b="1" i="0" u="none" strike="noStrike" kern="0" cap="none" spc="-4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questions</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50165" lvl="0" indent="0" defTabSz="914400" eaLnBrk="1" fontAlgn="auto" latinLnBrk="0" hangingPunct="1">
              <a:lnSpc>
                <a:spcPct val="95700"/>
              </a:lnSpc>
              <a:spcBef>
                <a:spcPts val="500"/>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Questions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concerning</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continuation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should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addressed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contact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contacts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identified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below.</a:t>
            </a:r>
            <a:r>
              <a:rPr kumimoji="0" sz="900" b="0" i="0" u="none" strike="noStrike" kern="0" cap="none" spc="2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more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rights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 Retirement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Income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Security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(ERISA),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including</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COBRA,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Patient</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Protection</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and</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Affordable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Care</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other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laws</a:t>
            </a:r>
            <a:r>
              <a:rPr kumimoji="0" sz="900" b="0" i="0" u="none" strike="noStrike" kern="0" cap="none" spc="-10" normalizeH="0" baseline="0" noProof="0" dirty="0">
                <a:ln>
                  <a:noFill/>
                </a:ln>
                <a:solidFill>
                  <a:sysClr val="windowText" lastClr="000000"/>
                </a:solidFill>
                <a:effectLst/>
                <a:uLnTx/>
                <a:uFillTx/>
                <a:latin typeface="Arial"/>
                <a:cs typeface="Arial"/>
              </a:rPr>
              <a:t> affecting</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group</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plans,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contact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nearest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Regional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District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Office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the</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Department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Labor's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Employee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Benefits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Security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Administration</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(EBSA)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visit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1" i="0" u="sng" strike="noStrike" kern="0" cap="none" spc="0" normalizeH="0" baseline="0" noProof="0" dirty="0">
                <a:ln>
                  <a:noFill/>
                </a:ln>
                <a:solidFill>
                  <a:srgbClr val="0000FF"/>
                </a:solidFill>
                <a:effectLst/>
                <a:uLnTx/>
                <a:uFill>
                  <a:solidFill>
                    <a:srgbClr val="000000"/>
                  </a:solidFill>
                </a:uFill>
                <a:latin typeface="Arial"/>
                <a:cs typeface="Arial"/>
                <a:hlinkClick r:id="rId2"/>
              </a:rPr>
              <a:t>www.dol.gov/ebsa</a:t>
            </a:r>
            <a:r>
              <a:rPr kumimoji="0" sz="900" b="1" i="0" u="none" strike="noStrike" kern="0" cap="none" spc="0" normalizeH="0" baseline="0" noProof="0" dirty="0">
                <a:ln>
                  <a:noFill/>
                </a:ln>
                <a:solidFill>
                  <a:srgbClr val="0000FF"/>
                </a:solidFill>
                <a:effectLst/>
                <a:uLnTx/>
                <a:uFillTx/>
                <a:latin typeface="Arial"/>
                <a:cs typeface="Arial"/>
                <a:hlinkClick r:id="rId2"/>
              </a:rPr>
              <a:t>.</a:t>
            </a:r>
            <a:r>
              <a:rPr kumimoji="0" sz="900" b="1" i="0" u="none" strike="noStrike" kern="0" cap="none" spc="150" normalizeH="0" baseline="0" noProof="0" dirty="0">
                <a:ln>
                  <a:noFill/>
                </a:ln>
                <a:solidFill>
                  <a:srgbClr val="0000FF"/>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(Addresses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and </a:t>
            </a:r>
            <a:r>
              <a:rPr kumimoji="0" sz="900" b="0" i="0" u="none" strike="noStrike" kern="0" cap="none" spc="0" normalizeH="0" baseline="0" noProof="0" dirty="0">
                <a:ln>
                  <a:noFill/>
                </a:ln>
                <a:solidFill>
                  <a:sysClr val="windowText" lastClr="000000"/>
                </a:solidFill>
                <a:effectLst/>
                <a:uLnTx/>
                <a:uFillTx/>
                <a:latin typeface="Arial"/>
                <a:cs typeface="Arial"/>
              </a:rPr>
              <a:t>phone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numbers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Regional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District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EBSA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Offices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10" normalizeH="0" baseline="0" noProof="0" dirty="0">
                <a:ln>
                  <a:noFill/>
                </a:ln>
                <a:solidFill>
                  <a:sysClr val="windowText" lastClr="000000"/>
                </a:solidFill>
                <a:effectLst/>
                <a:uLnTx/>
                <a:uFillTx/>
                <a:latin typeface="Arial"/>
                <a:cs typeface="Arial"/>
              </a:rPr>
              <a:t> available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through</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EBSA's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website.)</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more</a:t>
            </a:r>
            <a:r>
              <a:rPr kumimoji="0" sz="900" b="0" i="0" u="none" strike="noStrike" kern="0" cap="none" spc="-10" normalizeH="0" baseline="0" noProof="0" dirty="0">
                <a:ln>
                  <a:noFill/>
                </a:ln>
                <a:solidFill>
                  <a:sysClr val="windowText" lastClr="000000"/>
                </a:solidFill>
                <a:effectLst/>
                <a:uLnTx/>
                <a:uFillTx/>
                <a:latin typeface="Arial"/>
                <a:cs typeface="Arial"/>
              </a:rPr>
              <a:t> information</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Marketplace,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visit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1" i="0" u="sng" strike="noStrike" kern="0" cap="none" spc="-10" normalizeH="0" baseline="0" noProof="0" dirty="0">
                <a:ln>
                  <a:noFill/>
                </a:ln>
                <a:solidFill>
                  <a:srgbClr val="0000FF"/>
                </a:solidFill>
                <a:effectLst/>
                <a:uLnTx/>
                <a:uFill>
                  <a:solidFill>
                    <a:srgbClr val="000000"/>
                  </a:solidFill>
                </a:uFill>
                <a:latin typeface="Arial"/>
                <a:cs typeface="Arial"/>
                <a:hlinkClick r:id="rId3"/>
              </a:rPr>
              <a:t>www.HealthCare.gov</a:t>
            </a:r>
            <a:r>
              <a:rPr kumimoji="0" sz="900" b="1" i="0" u="none" strike="noStrike" kern="0" cap="none" spc="-10" normalizeH="0" baseline="0" noProof="0" dirty="0">
                <a:ln>
                  <a:noFill/>
                </a:ln>
                <a:solidFill>
                  <a:srgbClr val="0000FF"/>
                </a:solidFill>
                <a:effectLst/>
                <a:uLnTx/>
                <a:uFillTx/>
                <a:latin typeface="Arial"/>
                <a:cs typeface="Arial"/>
                <a:hlinkClick r:id="rId3"/>
              </a:rPr>
              <a:t>.</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520"/>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Arial"/>
                <a:cs typeface="Arial"/>
              </a:rPr>
              <a:t>Keep</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your</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Plan</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informed</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of</a:t>
            </a:r>
            <a:r>
              <a:rPr kumimoji="0" sz="900" b="1" i="0" u="none" strike="noStrike" kern="0" cap="none" spc="-4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address</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changes</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2414905" lvl="0" indent="0" defTabSz="914400" eaLnBrk="1" fontAlgn="auto" latinLnBrk="0" hangingPunct="1">
              <a:lnSpc>
                <a:spcPts val="1010"/>
              </a:lnSpc>
              <a:spcBef>
                <a:spcPts val="48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protect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family's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rights,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Plan</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Administrator</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know</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changes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addresses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family</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members.</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should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also </a:t>
            </a:r>
            <a:r>
              <a:rPr kumimoji="0" sz="900" b="0" i="0" u="none" strike="noStrike" kern="0" cap="none" spc="-10" normalizeH="0" baseline="0" noProof="0" dirty="0">
                <a:ln>
                  <a:noFill/>
                </a:ln>
                <a:solidFill>
                  <a:sysClr val="windowText" lastClr="000000"/>
                </a:solidFill>
                <a:effectLst/>
                <a:uLnTx/>
                <a:uFillTx/>
                <a:latin typeface="Arial"/>
                <a:cs typeface="Arial"/>
              </a:rPr>
              <a:t>keep</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copy,</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for</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records,</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send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0" normalizeH="0" baseline="0" noProof="0" dirty="0">
                <a:ln>
                  <a:noFill/>
                </a:ln>
                <a:solidFill>
                  <a:sysClr val="windowText" lastClr="000000"/>
                </a:solidFill>
                <a:effectLst/>
                <a:uLnTx/>
                <a:uFillTx/>
                <a:latin typeface="Arial"/>
                <a:cs typeface="Arial"/>
              </a:rPr>
              <a:t> Administrator.</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95"/>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0" normalizeH="0" baseline="0" noProof="0" dirty="0">
                <a:ln>
                  <a:noFill/>
                </a:ln>
                <a:solidFill>
                  <a:sysClr val="windowText" lastClr="000000"/>
                </a:solidFill>
                <a:effectLst/>
                <a:uLnTx/>
                <a:uFillTx/>
                <a:latin typeface="Arial"/>
                <a:cs typeface="Arial"/>
              </a:rPr>
              <a:t>Family</a:t>
            </a:r>
            <a:r>
              <a:rPr kumimoji="0" sz="1200" b="1" i="0" u="none" strike="noStrike" kern="0" cap="none" spc="-6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Medical</a:t>
            </a:r>
            <a:r>
              <a:rPr kumimoji="0" sz="1200" b="1" i="0" u="none" strike="noStrike" kern="0" cap="none" spc="-50"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Leave</a:t>
            </a:r>
            <a:r>
              <a:rPr kumimoji="0" sz="1200" b="1" i="0" u="none" strike="noStrike" kern="0" cap="none" spc="-75"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Act</a:t>
            </a:r>
            <a:r>
              <a:rPr kumimoji="0" sz="1200" b="1" i="0" u="none" strike="noStrike" kern="0" cap="none" spc="-15"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(FMLA)</a:t>
            </a:r>
            <a:endParaRPr kumimoji="0" sz="12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810"/>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Arial"/>
                <a:cs typeface="Arial"/>
              </a:rPr>
              <a:t>Who</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is</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eligible</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for</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FMLA</a:t>
            </a:r>
            <a:r>
              <a:rPr kumimoji="0" sz="900" b="1" i="0" u="none" strike="noStrike" kern="0" cap="none" spc="-5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leave?</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224154" lvl="0" indent="0" defTabSz="914400" eaLnBrk="1" fontAlgn="auto" latinLnBrk="0" hangingPunct="1">
              <a:lnSpc>
                <a:spcPts val="990"/>
              </a:lnSpc>
              <a:spcBef>
                <a:spcPts val="53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eligible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FMLA</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been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least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12</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months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worked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least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1,250</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hours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employer </a:t>
            </a:r>
            <a:r>
              <a:rPr kumimoji="0" sz="900" b="0" i="0" u="none" strike="noStrike" kern="0" cap="none" spc="0" normalizeH="0" baseline="0" noProof="0" dirty="0">
                <a:ln>
                  <a:noFill/>
                </a:ln>
                <a:solidFill>
                  <a:sysClr val="windowText" lastClr="000000"/>
                </a:solidFill>
                <a:effectLst/>
                <a:uLnTx/>
                <a:uFillTx/>
                <a:latin typeface="Arial"/>
                <a:cs typeface="Arial"/>
              </a:rPr>
              <a:t>during</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previous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12-</a:t>
            </a:r>
            <a:r>
              <a:rPr kumimoji="0" sz="900" b="0" i="0" u="none" strike="noStrike" kern="0" cap="none" spc="0" normalizeH="0" baseline="0" noProof="0" dirty="0">
                <a:ln>
                  <a:noFill/>
                </a:ln>
                <a:solidFill>
                  <a:sysClr val="windowText" lastClr="000000"/>
                </a:solidFill>
                <a:effectLst/>
                <a:uLnTx/>
                <a:uFillTx/>
                <a:latin typeface="Arial"/>
                <a:cs typeface="Arial"/>
              </a:rPr>
              <a:t>month</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period.</a:t>
            </a:r>
            <a:r>
              <a:rPr kumimoji="0" sz="900" b="0" i="0" u="none" strike="noStrike" kern="0" cap="none" spc="1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eligible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must</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also</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worksite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least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50</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within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75-</a:t>
            </a:r>
            <a:r>
              <a:rPr kumimoji="0" sz="900" b="0" i="0" u="none" strike="noStrike" kern="0" cap="none" spc="0" normalizeH="0" baseline="0" noProof="0" dirty="0">
                <a:ln>
                  <a:noFill/>
                </a:ln>
                <a:solidFill>
                  <a:sysClr val="windowText" lastClr="000000"/>
                </a:solidFill>
                <a:effectLst/>
                <a:uLnTx/>
                <a:uFillTx/>
                <a:latin typeface="Arial"/>
                <a:cs typeface="Arial"/>
              </a:rPr>
              <a:t>mile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radius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the </a:t>
            </a:r>
            <a:r>
              <a:rPr kumimoji="0" sz="900" b="0" i="0" u="none" strike="noStrike" kern="0" cap="none" spc="-10" normalizeH="0" baseline="0" noProof="0" dirty="0">
                <a:ln>
                  <a:noFill/>
                </a:ln>
                <a:solidFill>
                  <a:sysClr val="windowText" lastClr="000000"/>
                </a:solidFill>
                <a:effectLst/>
                <a:uLnTx/>
                <a:uFillTx/>
                <a:latin typeface="Arial"/>
                <a:cs typeface="Arial"/>
              </a:rPr>
              <a:t>worksite.</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566420" lvl="0" indent="0" defTabSz="914400" eaLnBrk="1" fontAlgn="auto" latinLnBrk="0" hangingPunct="1">
              <a:lnSpc>
                <a:spcPts val="1000"/>
              </a:lnSpc>
              <a:spcBef>
                <a:spcPts val="50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purposes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determining</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whether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employee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flight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crew</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member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meets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hours-of-service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requirement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above,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 employee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 be considered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meet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the </a:t>
            </a:r>
            <a:r>
              <a:rPr kumimoji="0" sz="900" b="0" i="0" u="none" strike="noStrike" kern="0" cap="none" spc="0" normalizeH="0" baseline="0" noProof="0" dirty="0">
                <a:ln>
                  <a:noFill/>
                </a:ln>
                <a:solidFill>
                  <a:sysClr val="windowText" lastClr="000000"/>
                </a:solidFill>
                <a:effectLst/>
                <a:uLnTx/>
                <a:uFillTx/>
                <a:latin typeface="Arial"/>
                <a:cs typeface="Arial"/>
              </a:rPr>
              <a:t>requirement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she:</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240665" marR="0" lvl="0" indent="-227965" defTabSz="914400" eaLnBrk="1" fontAlgn="auto" latinLnBrk="0" hangingPunct="1">
              <a:lnSpc>
                <a:spcPts val="1030"/>
              </a:lnSpc>
              <a:spcBef>
                <a:spcPts val="409"/>
              </a:spcBef>
              <a:spcAft>
                <a:spcPts val="0"/>
              </a:spcAft>
              <a:buClrTx/>
              <a:buSzTx/>
              <a:buFontTx/>
              <a:buChar char="•"/>
              <a:tabLst>
                <a:tab pos="2406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Has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worked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been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paid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less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60</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percent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applicable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total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monthly</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guarantee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previous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12-</a:t>
            </a:r>
            <a:r>
              <a:rPr kumimoji="0" sz="900" b="0" i="0" u="none" strike="noStrike" kern="0" cap="none" spc="0" normalizeH="0" baseline="0" noProof="0" dirty="0">
                <a:ln>
                  <a:noFill/>
                </a:ln>
                <a:solidFill>
                  <a:sysClr val="windowText" lastClr="000000"/>
                </a:solidFill>
                <a:effectLst/>
                <a:uLnTx/>
                <a:uFillTx/>
                <a:latin typeface="Arial"/>
                <a:cs typeface="Arial"/>
              </a:rPr>
              <a:t>month</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period;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and</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240665" marR="0" lvl="0" indent="-227965" defTabSz="914400" eaLnBrk="1" fontAlgn="auto" latinLnBrk="0" hangingPunct="1">
              <a:lnSpc>
                <a:spcPts val="1030"/>
              </a:lnSpc>
              <a:spcBef>
                <a:spcPts val="0"/>
              </a:spcBef>
              <a:spcAft>
                <a:spcPts val="0"/>
              </a:spcAft>
              <a:buClrTx/>
              <a:buSzTx/>
              <a:buFontTx/>
              <a:buChar char="•"/>
              <a:tabLst>
                <a:tab pos="2406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Has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worked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been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paid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less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504</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hours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during</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previous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12-</a:t>
            </a:r>
            <a:r>
              <a:rPr kumimoji="0" sz="900" b="0" i="0" u="none" strike="noStrike" kern="0" cap="none" spc="0" normalizeH="0" baseline="0" noProof="0" dirty="0">
                <a:ln>
                  <a:noFill/>
                </a:ln>
                <a:solidFill>
                  <a:sysClr val="windowText" lastClr="000000"/>
                </a:solidFill>
                <a:effectLst/>
                <a:uLnTx/>
                <a:uFillTx/>
                <a:latin typeface="Arial"/>
                <a:cs typeface="Arial"/>
              </a:rPr>
              <a:t>month</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period.</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5"/>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000" b="1" i="1" u="none" strike="noStrike" kern="0" cap="none" spc="-10" normalizeH="0" baseline="0" noProof="0" dirty="0">
                <a:ln>
                  <a:noFill/>
                </a:ln>
                <a:solidFill>
                  <a:sysClr val="windowText" lastClr="000000"/>
                </a:solidFill>
                <a:effectLst/>
                <a:uLnTx/>
                <a:uFillTx/>
                <a:latin typeface="Arial"/>
                <a:cs typeface="Arial"/>
              </a:rPr>
              <a:t>What</a:t>
            </a:r>
            <a:r>
              <a:rPr kumimoji="0" sz="1000" b="1" i="1" u="none" strike="noStrike" kern="0" cap="none" spc="-25" normalizeH="0" baseline="0" noProof="0" dirty="0">
                <a:ln>
                  <a:noFill/>
                </a:ln>
                <a:solidFill>
                  <a:sysClr val="windowText" lastClr="000000"/>
                </a:solidFill>
                <a:effectLst/>
                <a:uLnTx/>
                <a:uFillTx/>
                <a:latin typeface="Arial"/>
                <a:cs typeface="Arial"/>
              </a:rPr>
              <a:t> </a:t>
            </a:r>
            <a:r>
              <a:rPr kumimoji="0" sz="1000" b="1" i="1" u="none" strike="noStrike" kern="0" cap="none" spc="-10" normalizeH="0" baseline="0" noProof="0" dirty="0">
                <a:ln>
                  <a:noFill/>
                </a:ln>
                <a:solidFill>
                  <a:sysClr val="windowText" lastClr="000000"/>
                </a:solidFill>
                <a:effectLst/>
                <a:uLnTx/>
                <a:uFillTx/>
                <a:latin typeface="Arial"/>
                <a:cs typeface="Arial"/>
              </a:rPr>
              <a:t>are</a:t>
            </a:r>
            <a:r>
              <a:rPr kumimoji="0" sz="1000" b="1" i="1" u="none" strike="noStrike" kern="0" cap="none" spc="-50" normalizeH="0" baseline="0" noProof="0" dirty="0">
                <a:ln>
                  <a:noFill/>
                </a:ln>
                <a:solidFill>
                  <a:sysClr val="windowText" lastClr="000000"/>
                </a:solidFill>
                <a:effectLst/>
                <a:uLnTx/>
                <a:uFillTx/>
                <a:latin typeface="Arial"/>
                <a:cs typeface="Arial"/>
              </a:rPr>
              <a:t> </a:t>
            </a:r>
            <a:r>
              <a:rPr kumimoji="0" sz="1000" b="1" i="1" u="none" strike="noStrike" kern="0" cap="none" spc="-10" normalizeH="0" baseline="0" noProof="0" dirty="0">
                <a:ln>
                  <a:noFill/>
                </a:ln>
                <a:solidFill>
                  <a:sysClr val="windowText" lastClr="000000"/>
                </a:solidFill>
                <a:effectLst/>
                <a:uLnTx/>
                <a:uFillTx/>
                <a:latin typeface="Arial"/>
                <a:cs typeface="Arial"/>
              </a:rPr>
              <a:t>the</a:t>
            </a:r>
            <a:r>
              <a:rPr kumimoji="0" sz="1000" b="1" i="1" u="none" strike="noStrike" kern="0" cap="none" spc="-35" normalizeH="0" baseline="0" noProof="0" dirty="0">
                <a:ln>
                  <a:noFill/>
                </a:ln>
                <a:solidFill>
                  <a:sysClr val="windowText" lastClr="000000"/>
                </a:solidFill>
                <a:effectLst/>
                <a:uLnTx/>
                <a:uFillTx/>
                <a:latin typeface="Arial"/>
                <a:cs typeface="Arial"/>
              </a:rPr>
              <a:t> </a:t>
            </a:r>
            <a:r>
              <a:rPr kumimoji="0" sz="1000" b="1" i="1" u="none" strike="noStrike" kern="0" cap="none" spc="-20" normalizeH="0" baseline="0" noProof="0" dirty="0">
                <a:ln>
                  <a:noFill/>
                </a:ln>
                <a:solidFill>
                  <a:sysClr val="windowText" lastClr="000000"/>
                </a:solidFill>
                <a:effectLst/>
                <a:uLnTx/>
                <a:uFillTx/>
                <a:latin typeface="Arial"/>
                <a:cs typeface="Arial"/>
              </a:rPr>
              <a:t>qualifying</a:t>
            </a:r>
            <a:r>
              <a:rPr kumimoji="0" sz="1000" b="1" i="1" u="none" strike="noStrike" kern="0" cap="none" spc="-25" normalizeH="0" baseline="0" noProof="0" dirty="0">
                <a:ln>
                  <a:noFill/>
                </a:ln>
                <a:solidFill>
                  <a:sysClr val="windowText" lastClr="000000"/>
                </a:solidFill>
                <a:effectLst/>
                <a:uLnTx/>
                <a:uFillTx/>
                <a:latin typeface="Arial"/>
                <a:cs typeface="Arial"/>
              </a:rPr>
              <a:t> </a:t>
            </a:r>
            <a:r>
              <a:rPr kumimoji="0" sz="1000" b="1" i="1" u="none" strike="noStrike" kern="0" cap="none" spc="-10" normalizeH="0" baseline="0" noProof="0" dirty="0">
                <a:ln>
                  <a:noFill/>
                </a:ln>
                <a:solidFill>
                  <a:sysClr val="windowText" lastClr="000000"/>
                </a:solidFill>
                <a:effectLst/>
                <a:uLnTx/>
                <a:uFillTx/>
                <a:latin typeface="Arial"/>
                <a:cs typeface="Arial"/>
              </a:rPr>
              <a:t>reasons</a:t>
            </a:r>
            <a:r>
              <a:rPr kumimoji="0" sz="1000" b="1" i="1" u="none" strike="noStrike" kern="0" cap="none" spc="-50" normalizeH="0" baseline="0" noProof="0" dirty="0">
                <a:ln>
                  <a:noFill/>
                </a:ln>
                <a:solidFill>
                  <a:sysClr val="windowText" lastClr="000000"/>
                </a:solidFill>
                <a:effectLst/>
                <a:uLnTx/>
                <a:uFillTx/>
                <a:latin typeface="Arial"/>
                <a:cs typeface="Arial"/>
              </a:rPr>
              <a:t> </a:t>
            </a:r>
            <a:r>
              <a:rPr kumimoji="0" sz="1000" b="1" i="1" u="none" strike="noStrike" kern="0" cap="none" spc="-10" normalizeH="0" baseline="0" noProof="0" dirty="0">
                <a:ln>
                  <a:noFill/>
                </a:ln>
                <a:solidFill>
                  <a:sysClr val="windowText" lastClr="000000"/>
                </a:solidFill>
                <a:effectLst/>
                <a:uLnTx/>
                <a:uFillTx/>
                <a:latin typeface="Arial"/>
                <a:cs typeface="Arial"/>
              </a:rPr>
              <a:t>for</a:t>
            </a:r>
            <a:r>
              <a:rPr kumimoji="0" sz="1000" b="1" i="1" u="none" strike="noStrike" kern="0" cap="none" spc="-30" normalizeH="0" baseline="0" noProof="0" dirty="0">
                <a:ln>
                  <a:noFill/>
                </a:ln>
                <a:solidFill>
                  <a:sysClr val="windowText" lastClr="000000"/>
                </a:solidFill>
                <a:effectLst/>
                <a:uLnTx/>
                <a:uFillTx/>
                <a:latin typeface="Arial"/>
                <a:cs typeface="Arial"/>
              </a:rPr>
              <a:t> </a:t>
            </a:r>
            <a:r>
              <a:rPr kumimoji="0" sz="1000" b="1" i="1" u="none" strike="noStrike" kern="0" cap="none" spc="-10" normalizeH="0" baseline="0" noProof="0" dirty="0">
                <a:ln>
                  <a:noFill/>
                </a:ln>
                <a:solidFill>
                  <a:sysClr val="windowText" lastClr="000000"/>
                </a:solidFill>
                <a:effectLst/>
                <a:uLnTx/>
                <a:uFillTx/>
                <a:latin typeface="Arial"/>
                <a:cs typeface="Arial"/>
              </a:rPr>
              <a:t>FMLA</a:t>
            </a:r>
            <a:r>
              <a:rPr kumimoji="0" sz="1000" b="1" i="1" u="none" strike="noStrike" kern="0" cap="none" spc="-30" normalizeH="0" baseline="0" noProof="0" dirty="0">
                <a:ln>
                  <a:noFill/>
                </a:ln>
                <a:solidFill>
                  <a:sysClr val="windowText" lastClr="000000"/>
                </a:solidFill>
                <a:effectLst/>
                <a:uLnTx/>
                <a:uFillTx/>
                <a:latin typeface="Arial"/>
                <a:cs typeface="Arial"/>
              </a:rPr>
              <a:t> </a:t>
            </a:r>
            <a:r>
              <a:rPr kumimoji="0" sz="1000" b="1" i="1" u="none" strike="noStrike" kern="0" cap="none" spc="-10" normalizeH="0" baseline="0" noProof="0" dirty="0">
                <a:ln>
                  <a:noFill/>
                </a:ln>
                <a:solidFill>
                  <a:sysClr val="windowText" lastClr="000000"/>
                </a:solidFill>
                <a:effectLst/>
                <a:uLnTx/>
                <a:uFillTx/>
                <a:latin typeface="Arial"/>
                <a:cs typeface="Arial"/>
              </a:rPr>
              <a:t>leave?</a:t>
            </a:r>
            <a:endParaRPr kumimoji="0" sz="10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790"/>
              </a:spcBef>
              <a:spcAft>
                <a:spcPts val="0"/>
              </a:spcAft>
              <a:buClrTx/>
              <a:buSzTx/>
              <a:buFontTx/>
              <a:buNone/>
              <a:tabLst/>
              <a:defRPr/>
            </a:pPr>
            <a:r>
              <a:rPr kumimoji="0" sz="1000" b="0" i="0" u="none" strike="noStrike" kern="0" cap="none" spc="-10" normalizeH="0" baseline="0" noProof="0" dirty="0">
                <a:ln>
                  <a:noFill/>
                </a:ln>
                <a:solidFill>
                  <a:sysClr val="windowText" lastClr="000000"/>
                </a:solidFill>
                <a:effectLst/>
                <a:uLnTx/>
                <a:uFillTx/>
                <a:latin typeface="Arial"/>
                <a:cs typeface="Arial"/>
              </a:rPr>
              <a:t>The</a:t>
            </a:r>
            <a:r>
              <a:rPr kumimoji="0" sz="1000" b="0" i="0" u="none" strike="noStrike" kern="0" cap="none" spc="-70"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following</a:t>
            </a:r>
            <a:r>
              <a:rPr kumimoji="0" sz="1000" b="0" i="0" u="none" strike="noStrike" kern="0" cap="none" spc="10" normalizeH="0" baseline="0" noProof="0" dirty="0">
                <a:ln>
                  <a:noFill/>
                </a:ln>
                <a:solidFill>
                  <a:sysClr val="windowText" lastClr="000000"/>
                </a:solidFill>
                <a:effectLst/>
                <a:uLnTx/>
                <a:uFillTx/>
                <a:latin typeface="Arial"/>
                <a:cs typeface="Arial"/>
              </a:rPr>
              <a:t> </a:t>
            </a:r>
            <a:r>
              <a:rPr kumimoji="0" sz="1000" b="0" i="0" u="none" strike="noStrike" kern="0" cap="none" spc="-20" normalizeH="0" baseline="0" noProof="0" dirty="0">
                <a:ln>
                  <a:noFill/>
                </a:ln>
                <a:solidFill>
                  <a:sysClr val="windowText" lastClr="000000"/>
                </a:solidFill>
                <a:effectLst/>
                <a:uLnTx/>
                <a:uFillTx/>
                <a:latin typeface="Arial"/>
                <a:cs typeface="Arial"/>
              </a:rPr>
              <a:t>circumstances</a:t>
            </a:r>
            <a:r>
              <a:rPr kumimoji="0" sz="1000" b="0" i="0" u="none" strike="noStrike" kern="0" cap="none" spc="-45"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qualify</a:t>
            </a:r>
            <a:r>
              <a:rPr kumimoji="0" sz="1000" b="0" i="0" u="none" strike="noStrike" kern="0" cap="none" spc="-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for </a:t>
            </a:r>
            <a:r>
              <a:rPr kumimoji="0" sz="1000" b="1" i="0" u="none" strike="noStrike" kern="0" cap="none" spc="0" normalizeH="0" baseline="0" noProof="0" dirty="0">
                <a:ln>
                  <a:noFill/>
                </a:ln>
                <a:solidFill>
                  <a:sysClr val="windowText" lastClr="000000"/>
                </a:solidFill>
                <a:effectLst/>
                <a:uLnTx/>
                <a:uFillTx/>
                <a:latin typeface="Arial"/>
                <a:cs typeface="Arial"/>
              </a:rPr>
              <a:t>12</a:t>
            </a:r>
            <a:r>
              <a:rPr kumimoji="0" sz="1000" b="1" i="0" u="none" strike="noStrike" kern="0" cap="none" spc="-35" normalizeH="0" baseline="0" noProof="0" dirty="0">
                <a:ln>
                  <a:noFill/>
                </a:ln>
                <a:solidFill>
                  <a:sysClr val="windowText" lastClr="000000"/>
                </a:solidFill>
                <a:effectLst/>
                <a:uLnTx/>
                <a:uFillTx/>
                <a:latin typeface="Arial"/>
                <a:cs typeface="Arial"/>
              </a:rPr>
              <a:t> </a:t>
            </a:r>
            <a:r>
              <a:rPr kumimoji="0" sz="1000" b="1" i="0" u="none" strike="noStrike" kern="0" cap="none" spc="-20" normalizeH="0" baseline="0" noProof="0" dirty="0">
                <a:ln>
                  <a:noFill/>
                </a:ln>
                <a:solidFill>
                  <a:sysClr val="windowText" lastClr="000000"/>
                </a:solidFill>
                <a:effectLst/>
                <a:uLnTx/>
                <a:uFillTx/>
                <a:latin typeface="Arial"/>
                <a:cs typeface="Arial"/>
              </a:rPr>
              <a:t>workweeks</a:t>
            </a:r>
            <a:r>
              <a:rPr kumimoji="0" sz="1000" b="1" i="0" u="none" strike="noStrike" kern="0" cap="none" spc="-4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of</a:t>
            </a:r>
            <a:r>
              <a:rPr kumimoji="0" sz="1000" b="0" i="0" u="none" strike="noStrike" kern="0" cap="none" spc="-30" normalizeH="0" baseline="0" noProof="0" dirty="0">
                <a:ln>
                  <a:noFill/>
                </a:ln>
                <a:solidFill>
                  <a:sysClr val="windowText" lastClr="000000"/>
                </a:solidFill>
                <a:effectLst/>
                <a:uLnTx/>
                <a:uFillTx/>
                <a:latin typeface="Arial"/>
                <a:cs typeface="Arial"/>
              </a:rPr>
              <a:t> </a:t>
            </a:r>
            <a:r>
              <a:rPr kumimoji="0" sz="1000" b="0" i="0" u="none" strike="noStrike" kern="0" cap="none" spc="-20" normalizeH="0" baseline="0" noProof="0" dirty="0">
                <a:ln>
                  <a:noFill/>
                </a:ln>
                <a:solidFill>
                  <a:sysClr val="windowText" lastClr="000000"/>
                </a:solidFill>
                <a:effectLst/>
                <a:uLnTx/>
                <a:uFillTx/>
                <a:latin typeface="Arial"/>
                <a:cs typeface="Arial"/>
              </a:rPr>
              <a:t>FMLA</a:t>
            </a:r>
            <a:r>
              <a:rPr kumimoji="0" sz="1000" b="0" i="0" u="none" strike="noStrike" kern="0" cap="none" spc="-60"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leave:</a:t>
            </a:r>
            <a:endParaRPr kumimoji="0" sz="1000" b="0" i="0" u="none" strike="noStrike" kern="0" cap="none" spc="0" normalizeH="0" baseline="0" noProof="0" dirty="0">
              <a:ln>
                <a:noFill/>
              </a:ln>
              <a:solidFill>
                <a:sysClr val="windowText" lastClr="000000"/>
              </a:solidFill>
              <a:effectLst/>
              <a:uLnTx/>
              <a:uFillTx/>
              <a:latin typeface="Arial"/>
              <a:cs typeface="Arial"/>
            </a:endParaRPr>
          </a:p>
          <a:p>
            <a:pPr marL="240665" marR="0" lvl="0" indent="-227965" defTabSz="914400" eaLnBrk="1" fontAlgn="auto" latinLnBrk="0" hangingPunct="1">
              <a:lnSpc>
                <a:spcPct val="100000"/>
              </a:lnSpc>
              <a:spcBef>
                <a:spcPts val="810"/>
              </a:spcBef>
              <a:spcAft>
                <a:spcPts val="0"/>
              </a:spcAft>
              <a:buClrTx/>
              <a:buSzTx/>
              <a:buFont typeface="Wingdings"/>
              <a:buChar char=""/>
              <a:tabLst>
                <a:tab pos="2406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Birth</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son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daughter;</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240665" marR="0" lvl="0" indent="-227965" defTabSz="914400" eaLnBrk="1" fontAlgn="auto" latinLnBrk="0" hangingPunct="1">
              <a:lnSpc>
                <a:spcPct val="100000"/>
              </a:lnSpc>
              <a:spcBef>
                <a:spcPts val="195"/>
              </a:spcBef>
              <a:spcAft>
                <a:spcPts val="0"/>
              </a:spcAft>
              <a:buClrTx/>
              <a:buSzTx/>
              <a:buFont typeface="Wingdings"/>
              <a:buChar char=""/>
              <a:tabLst>
                <a:tab pos="240665"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Placement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 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son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daughter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employee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adoption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foster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care;</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240665" marR="0" lvl="0" indent="-227965" defTabSz="914400" eaLnBrk="1" fontAlgn="auto" latinLnBrk="0" hangingPunct="1">
              <a:lnSpc>
                <a:spcPct val="100000"/>
              </a:lnSpc>
              <a:spcBef>
                <a:spcPts val="200"/>
              </a:spcBef>
              <a:spcAft>
                <a:spcPts val="0"/>
              </a:spcAft>
              <a:buClrTx/>
              <a:buSzTx/>
              <a:buFont typeface="Wingdings"/>
              <a:buChar char=""/>
              <a:tabLst>
                <a:tab pos="2406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spouse,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daughter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parent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serious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health</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condition;</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240665" marR="0" lvl="0" indent="-227965" defTabSz="914400" eaLnBrk="1" fontAlgn="auto" latinLnBrk="0" hangingPunct="1">
              <a:lnSpc>
                <a:spcPct val="100000"/>
              </a:lnSpc>
              <a:spcBef>
                <a:spcPts val="55"/>
              </a:spcBef>
              <a:spcAft>
                <a:spcPts val="0"/>
              </a:spcAft>
              <a:buClrTx/>
              <a:buSzTx/>
              <a:buFont typeface="Wingdings"/>
              <a:buChar char=""/>
              <a:tabLst>
                <a:tab pos="2406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employee's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own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serious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health</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condition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makes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employee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unable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perform</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essential</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functions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 employee's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position;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or</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241300" marR="243204" lvl="0" indent="-228600" defTabSz="914400" eaLnBrk="1" fontAlgn="auto" latinLnBrk="0" hangingPunct="1">
              <a:lnSpc>
                <a:spcPts val="1240"/>
              </a:lnSpc>
              <a:spcBef>
                <a:spcPts val="65"/>
              </a:spcBef>
              <a:spcAft>
                <a:spcPts val="0"/>
              </a:spcAft>
              <a:buClrTx/>
              <a:buSzTx/>
              <a:buFont typeface="Wingdings"/>
              <a:buChar char=""/>
              <a:tabLst>
                <a:tab pos="241300"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qualifying</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exigency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arising</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out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fact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member</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(spouse,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daughter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parent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employee)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military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member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active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duty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or </a:t>
            </a:r>
            <a:r>
              <a:rPr kumimoji="0" sz="900" b="0" i="0" u="none" strike="noStrike" kern="0" cap="none" spc="0" normalizeH="0" baseline="0" noProof="0" dirty="0">
                <a:ln>
                  <a:noFill/>
                </a:ln>
                <a:solidFill>
                  <a:sysClr val="windowText" lastClr="000000"/>
                </a:solidFill>
                <a:effectLst/>
                <a:uLnTx/>
                <a:uFillTx/>
                <a:latin typeface="Arial"/>
                <a:cs typeface="Arial"/>
              </a:rPr>
              <a:t>has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been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notified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impending</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call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order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active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duty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Armed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Forces.</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408305" lvl="0" indent="0" defTabSz="914400" eaLnBrk="1" fontAlgn="auto" latinLnBrk="0" hangingPunct="1">
              <a:lnSpc>
                <a:spcPts val="990"/>
              </a:lnSpc>
              <a:spcBef>
                <a:spcPts val="27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addition,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eligible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take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26</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workweeks</a:t>
            </a:r>
            <a:r>
              <a:rPr kumimoji="0" sz="900" b="1"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leave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single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12-</a:t>
            </a:r>
            <a:r>
              <a:rPr kumimoji="0" sz="900" b="0" i="0" u="none" strike="noStrike" kern="0" cap="none" spc="0" normalizeH="0" baseline="0" noProof="0" dirty="0">
                <a:ln>
                  <a:noFill/>
                </a:ln>
                <a:solidFill>
                  <a:sysClr val="windowText" lastClr="000000"/>
                </a:solidFill>
                <a:effectLst/>
                <a:uLnTx/>
                <a:uFillTx/>
                <a:latin typeface="Arial"/>
                <a:cs typeface="Arial"/>
              </a:rPr>
              <a:t>month</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period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spouse,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daughter,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parent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next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kin who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covered </a:t>
            </a:r>
            <a:r>
              <a:rPr kumimoji="0" sz="900" b="0" i="0" u="none" strike="noStrike" kern="0" cap="none" spc="-10" normalizeH="0" baseline="0" noProof="0" dirty="0">
                <a:ln>
                  <a:noFill/>
                </a:ln>
                <a:solidFill>
                  <a:sysClr val="windowText" lastClr="000000"/>
                </a:solidFill>
                <a:effectLst/>
                <a:uLnTx/>
                <a:uFillTx/>
                <a:latin typeface="Arial"/>
                <a:cs typeface="Arial"/>
              </a:rPr>
              <a:t>service </a:t>
            </a:r>
            <a:r>
              <a:rPr kumimoji="0" sz="900" b="0" i="0" u="none" strike="noStrike" kern="0" cap="none" spc="0" normalizeH="0" baseline="0" noProof="0" dirty="0">
                <a:ln>
                  <a:noFill/>
                </a:ln>
                <a:solidFill>
                  <a:sysClr val="windowText" lastClr="000000"/>
                </a:solidFill>
                <a:effectLst/>
                <a:uLnTx/>
                <a:uFillTx/>
                <a:latin typeface="Arial"/>
                <a:cs typeface="Arial"/>
              </a:rPr>
              <a:t>member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serious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injury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illness.</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90"/>
              </a:spcBef>
              <a:spcAft>
                <a:spcPts val="0"/>
              </a:spcAft>
              <a:buClrTx/>
              <a:buSzTx/>
              <a:buFontTx/>
              <a:buNone/>
              <a:tabLst/>
              <a:defRPr/>
            </a:pPr>
            <a:r>
              <a:rPr kumimoji="0" sz="1000" b="1" i="1" u="none" strike="noStrike" kern="0" cap="none" spc="-10" normalizeH="0" baseline="0" noProof="0" dirty="0">
                <a:ln>
                  <a:noFill/>
                </a:ln>
                <a:solidFill>
                  <a:sysClr val="windowText" lastClr="000000"/>
                </a:solidFill>
                <a:effectLst/>
                <a:uLnTx/>
                <a:uFillTx/>
                <a:latin typeface="Arial"/>
                <a:cs typeface="Arial"/>
              </a:rPr>
              <a:t>What</a:t>
            </a:r>
            <a:r>
              <a:rPr kumimoji="0" sz="1000" b="1" i="1" u="none" strike="noStrike" kern="0" cap="none" spc="-40" normalizeH="0" baseline="0" noProof="0" dirty="0">
                <a:ln>
                  <a:noFill/>
                </a:ln>
                <a:solidFill>
                  <a:sysClr val="windowText" lastClr="000000"/>
                </a:solidFill>
                <a:effectLst/>
                <a:uLnTx/>
                <a:uFillTx/>
                <a:latin typeface="Arial"/>
                <a:cs typeface="Arial"/>
              </a:rPr>
              <a:t> </a:t>
            </a:r>
            <a:r>
              <a:rPr kumimoji="0" sz="1000" b="1" i="1" u="none" strike="noStrike" kern="0" cap="none" spc="0" normalizeH="0" baseline="0" noProof="0" dirty="0">
                <a:ln>
                  <a:noFill/>
                </a:ln>
                <a:solidFill>
                  <a:sysClr val="windowText" lastClr="000000"/>
                </a:solidFill>
                <a:effectLst/>
                <a:uLnTx/>
                <a:uFillTx/>
                <a:latin typeface="Arial"/>
                <a:cs typeface="Arial"/>
              </a:rPr>
              <a:t>is</a:t>
            </a:r>
            <a:r>
              <a:rPr kumimoji="0" sz="1000" b="1" i="1" u="none" strike="noStrike" kern="0" cap="none" spc="-45" normalizeH="0" baseline="0" noProof="0" dirty="0">
                <a:ln>
                  <a:noFill/>
                </a:ln>
                <a:solidFill>
                  <a:sysClr val="windowText" lastClr="000000"/>
                </a:solidFill>
                <a:effectLst/>
                <a:uLnTx/>
                <a:uFillTx/>
                <a:latin typeface="Arial"/>
                <a:cs typeface="Arial"/>
              </a:rPr>
              <a:t> </a:t>
            </a:r>
            <a:r>
              <a:rPr kumimoji="0" sz="1000" b="1" i="1" u="none" strike="noStrike" kern="0" cap="none" spc="0" normalizeH="0" baseline="0" noProof="0" dirty="0">
                <a:ln>
                  <a:noFill/>
                </a:ln>
                <a:solidFill>
                  <a:sysClr val="windowText" lastClr="000000"/>
                </a:solidFill>
                <a:effectLst/>
                <a:uLnTx/>
                <a:uFillTx/>
                <a:latin typeface="Arial"/>
                <a:cs typeface="Arial"/>
              </a:rPr>
              <a:t>a</a:t>
            </a:r>
            <a:r>
              <a:rPr kumimoji="0" sz="1000" b="1" i="1" u="none" strike="noStrike" kern="0" cap="none" spc="-55" normalizeH="0" baseline="0" noProof="0" dirty="0">
                <a:ln>
                  <a:noFill/>
                </a:ln>
                <a:solidFill>
                  <a:sysClr val="windowText" lastClr="000000"/>
                </a:solidFill>
                <a:effectLst/>
                <a:uLnTx/>
                <a:uFillTx/>
                <a:latin typeface="Arial"/>
                <a:cs typeface="Arial"/>
              </a:rPr>
              <a:t> </a:t>
            </a:r>
            <a:r>
              <a:rPr kumimoji="0" sz="1000" b="1" i="1" u="none" strike="noStrike" kern="0" cap="none" spc="-10" normalizeH="0" baseline="0" noProof="0" dirty="0">
                <a:ln>
                  <a:noFill/>
                </a:ln>
                <a:solidFill>
                  <a:sysClr val="windowText" lastClr="000000"/>
                </a:solidFill>
                <a:effectLst/>
                <a:uLnTx/>
                <a:uFillTx/>
                <a:latin typeface="Arial"/>
                <a:cs typeface="Arial"/>
              </a:rPr>
              <a:t>"serious</a:t>
            </a:r>
            <a:r>
              <a:rPr kumimoji="0" sz="1000" b="1" i="1" u="none" strike="noStrike" kern="0" cap="none" spc="-45" normalizeH="0" baseline="0" noProof="0" dirty="0">
                <a:ln>
                  <a:noFill/>
                </a:ln>
                <a:solidFill>
                  <a:sysClr val="windowText" lastClr="000000"/>
                </a:solidFill>
                <a:effectLst/>
                <a:uLnTx/>
                <a:uFillTx/>
                <a:latin typeface="Arial"/>
                <a:cs typeface="Arial"/>
              </a:rPr>
              <a:t> </a:t>
            </a:r>
            <a:r>
              <a:rPr kumimoji="0" sz="1000" b="1" i="1" u="none" strike="noStrike" kern="0" cap="none" spc="0" normalizeH="0" baseline="0" noProof="0" dirty="0">
                <a:ln>
                  <a:noFill/>
                </a:ln>
                <a:solidFill>
                  <a:sysClr val="windowText" lastClr="000000"/>
                </a:solidFill>
                <a:effectLst/>
                <a:uLnTx/>
                <a:uFillTx/>
                <a:latin typeface="Arial"/>
                <a:cs typeface="Arial"/>
              </a:rPr>
              <a:t>health</a:t>
            </a:r>
            <a:r>
              <a:rPr kumimoji="0" sz="1000" b="1" i="1" u="none" strike="noStrike" kern="0" cap="none" spc="-30" normalizeH="0" baseline="0" noProof="0" dirty="0">
                <a:ln>
                  <a:noFill/>
                </a:ln>
                <a:solidFill>
                  <a:sysClr val="windowText" lastClr="000000"/>
                </a:solidFill>
                <a:effectLst/>
                <a:uLnTx/>
                <a:uFillTx/>
                <a:latin typeface="Arial"/>
                <a:cs typeface="Arial"/>
              </a:rPr>
              <a:t> </a:t>
            </a:r>
            <a:r>
              <a:rPr kumimoji="0" sz="1000" b="1" i="1" u="none" strike="noStrike" kern="0" cap="none" spc="-10" normalizeH="0" baseline="0" noProof="0" dirty="0">
                <a:ln>
                  <a:noFill/>
                </a:ln>
                <a:solidFill>
                  <a:sysClr val="windowText" lastClr="000000"/>
                </a:solidFill>
                <a:effectLst/>
                <a:uLnTx/>
                <a:uFillTx/>
                <a:latin typeface="Arial"/>
                <a:cs typeface="Arial"/>
              </a:rPr>
              <a:t>condition"</a:t>
            </a:r>
            <a:r>
              <a:rPr kumimoji="0" sz="1000" b="1" i="1" u="none" strike="noStrike" kern="0" cap="none" spc="-45" normalizeH="0" baseline="0" noProof="0" dirty="0">
                <a:ln>
                  <a:noFill/>
                </a:ln>
                <a:solidFill>
                  <a:sysClr val="windowText" lastClr="000000"/>
                </a:solidFill>
                <a:effectLst/>
                <a:uLnTx/>
                <a:uFillTx/>
                <a:latin typeface="Arial"/>
                <a:cs typeface="Arial"/>
              </a:rPr>
              <a:t> </a:t>
            </a:r>
            <a:r>
              <a:rPr kumimoji="0" sz="1000" b="1" i="1" u="none" strike="noStrike" kern="0" cap="none" spc="-10" normalizeH="0" baseline="0" noProof="0" dirty="0">
                <a:ln>
                  <a:noFill/>
                </a:ln>
                <a:solidFill>
                  <a:sysClr val="windowText" lastClr="000000"/>
                </a:solidFill>
                <a:effectLst/>
                <a:uLnTx/>
                <a:uFillTx/>
                <a:latin typeface="Arial"/>
                <a:cs typeface="Arial"/>
              </a:rPr>
              <a:t>under</a:t>
            </a:r>
            <a:r>
              <a:rPr kumimoji="0" sz="1000" b="1" i="1" u="none" strike="noStrike" kern="0" cap="none" spc="-55" normalizeH="0" baseline="0" noProof="0" dirty="0">
                <a:ln>
                  <a:noFill/>
                </a:ln>
                <a:solidFill>
                  <a:sysClr val="windowText" lastClr="000000"/>
                </a:solidFill>
                <a:effectLst/>
                <a:uLnTx/>
                <a:uFillTx/>
                <a:latin typeface="Arial"/>
                <a:cs typeface="Arial"/>
              </a:rPr>
              <a:t> </a:t>
            </a:r>
            <a:r>
              <a:rPr kumimoji="0" sz="1000" b="1" i="1" u="none" strike="noStrike" kern="0" cap="none" spc="-10" normalizeH="0" baseline="0" noProof="0" dirty="0">
                <a:ln>
                  <a:noFill/>
                </a:ln>
                <a:solidFill>
                  <a:sysClr val="windowText" lastClr="000000"/>
                </a:solidFill>
                <a:effectLst/>
                <a:uLnTx/>
                <a:uFillTx/>
                <a:latin typeface="Arial"/>
                <a:cs typeface="Arial"/>
              </a:rPr>
              <a:t>the</a:t>
            </a:r>
            <a:r>
              <a:rPr kumimoji="0" sz="1000" b="1" i="1" u="none" strike="noStrike" kern="0" cap="none" spc="-55" normalizeH="0" baseline="0" noProof="0" dirty="0">
                <a:ln>
                  <a:noFill/>
                </a:ln>
                <a:solidFill>
                  <a:sysClr val="windowText" lastClr="000000"/>
                </a:solidFill>
                <a:effectLst/>
                <a:uLnTx/>
                <a:uFillTx/>
                <a:latin typeface="Arial"/>
                <a:cs typeface="Arial"/>
              </a:rPr>
              <a:t> </a:t>
            </a:r>
            <a:r>
              <a:rPr kumimoji="0" sz="1000" b="1" i="1" u="none" strike="noStrike" kern="0" cap="none" spc="-20" normalizeH="0" baseline="0" noProof="0" dirty="0">
                <a:ln>
                  <a:noFill/>
                </a:ln>
                <a:solidFill>
                  <a:sysClr val="windowText" lastClr="000000"/>
                </a:solidFill>
                <a:effectLst/>
                <a:uLnTx/>
                <a:uFillTx/>
                <a:latin typeface="Arial"/>
                <a:cs typeface="Arial"/>
              </a:rPr>
              <a:t>FMLA?</a:t>
            </a:r>
            <a:endParaRPr kumimoji="0" sz="1000" b="0" i="0" u="none" strike="noStrike" kern="0" cap="none" spc="0" normalizeH="0" baseline="0" noProof="0" dirty="0">
              <a:ln>
                <a:noFill/>
              </a:ln>
              <a:solidFill>
                <a:sysClr val="windowText" lastClr="000000"/>
              </a:solidFill>
              <a:effectLst/>
              <a:uLnTx/>
              <a:uFillTx/>
              <a:latin typeface="Arial"/>
              <a:cs typeface="Arial"/>
            </a:endParaRPr>
          </a:p>
          <a:p>
            <a:pPr marL="12700" marR="90170" lvl="0" indent="0" algn="just" defTabSz="914400" eaLnBrk="1" fontAlgn="auto" latinLnBrk="0" hangingPunct="1">
              <a:lnSpc>
                <a:spcPts val="1030"/>
              </a:lnSpc>
              <a:spcBef>
                <a:spcPts val="83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80"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seri</a:t>
            </a:r>
            <a:r>
              <a:rPr kumimoji="0" sz="900" b="0" i="0" u="none" strike="noStrike" kern="0" cap="none" spc="0" normalizeH="0" baseline="0" noProof="0" dirty="0">
                <a:ln>
                  <a:noFill/>
                </a:ln>
                <a:solidFill>
                  <a:sysClr val="windowText" lastClr="000000"/>
                </a:solidFill>
                <a:effectLst/>
                <a:uLnTx/>
                <a:uFillTx/>
                <a:latin typeface="Arial"/>
                <a:cs typeface="Arial"/>
              </a:rPr>
              <a:t>ous</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he</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lt</a:t>
            </a:r>
            <a:r>
              <a:rPr kumimoji="0" sz="900" b="0" i="0" u="none" strike="noStrike" kern="0" cap="none" spc="0" normalizeH="0" baseline="0" noProof="0" dirty="0">
                <a:ln>
                  <a:noFill/>
                </a:ln>
                <a:solidFill>
                  <a:sysClr val="windowText" lastClr="000000"/>
                </a:solidFill>
                <a:effectLst/>
                <a:uLnTx/>
                <a:uFillTx/>
                <a:latin typeface="Arial"/>
                <a:cs typeface="Arial"/>
              </a:rPr>
              <a:t>h</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condit</a:t>
            </a:r>
            <a:r>
              <a:rPr kumimoji="0" sz="900" b="0" i="0" u="none" strike="noStrike" kern="0" cap="none" spc="5" normalizeH="0" baseline="0" noProof="0" dirty="0">
                <a:ln>
                  <a:noFill/>
                </a:ln>
                <a:solidFill>
                  <a:sysClr val="windowText" lastClr="000000"/>
                </a:solidFill>
                <a:effectLst/>
                <a:uLnTx/>
                <a:uFillTx/>
                <a:latin typeface="Arial"/>
                <a:cs typeface="Arial"/>
              </a:rPr>
              <a:t>i</a:t>
            </a:r>
            <a:r>
              <a:rPr kumimoji="0" sz="900" b="0" i="0" u="none" strike="noStrike" kern="0" cap="none" spc="-5" normalizeH="0" baseline="0" noProof="0" dirty="0">
                <a:ln>
                  <a:noFill/>
                </a:ln>
                <a:solidFill>
                  <a:sysClr val="windowText" lastClr="000000"/>
                </a:solidFill>
                <a:effectLst/>
                <a:uLnTx/>
                <a:uFillTx/>
                <a:latin typeface="Arial"/>
                <a:cs typeface="Arial"/>
              </a:rPr>
              <a:t>o</a:t>
            </a:r>
            <a:r>
              <a:rPr kumimoji="0" sz="900" b="0" i="0" u="none" strike="noStrike" kern="0" cap="none" spc="0" normalizeH="0" baseline="0" noProof="0" dirty="0">
                <a:ln>
                  <a:noFill/>
                </a:ln>
                <a:solidFill>
                  <a:sysClr val="windowText" lastClr="000000"/>
                </a:solidFill>
                <a:effectLst/>
                <a:uLnTx/>
                <a:uFillTx/>
                <a:latin typeface="Arial"/>
                <a:cs typeface="Arial"/>
              </a:rPr>
              <a:t>n</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i</a:t>
            </a:r>
            <a:r>
              <a:rPr kumimoji="0" sz="900" b="0" i="0" u="none" strike="noStrike" kern="0" cap="none" spc="0" normalizeH="0" baseline="0" noProof="0" dirty="0">
                <a:ln>
                  <a:noFill/>
                </a:ln>
                <a:solidFill>
                  <a:sysClr val="windowText" lastClr="000000"/>
                </a:solidFill>
                <a:effectLst/>
                <a:uLnTx/>
                <a:uFillTx/>
                <a:latin typeface="Arial"/>
                <a:cs typeface="Arial"/>
              </a:rPr>
              <a:t>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illness,</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injury,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impairment,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o</a:t>
            </a:r>
            <a:r>
              <a:rPr kumimoji="0" sz="900" b="0" i="0" u="none" strike="noStrike" kern="0" cap="none" spc="0" normalizeH="0" baseline="0" noProof="0" dirty="0">
                <a:ln>
                  <a:noFill/>
                </a:ln>
                <a:solidFill>
                  <a:sysClr val="windowText" lastClr="000000"/>
                </a:solidFill>
                <a:effectLst/>
                <a:uLnTx/>
                <a:uFillTx/>
                <a:latin typeface="Arial"/>
                <a:cs typeface="Arial"/>
              </a:rPr>
              <a:t>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physical</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o</a:t>
            </a:r>
            <a:r>
              <a:rPr kumimoji="0" sz="900" b="0" i="0" u="none" strike="noStrike" kern="0" cap="none" spc="0" normalizeH="0" baseline="0" noProof="0" dirty="0">
                <a:ln>
                  <a:noFill/>
                </a:ln>
                <a:solidFill>
                  <a:sysClr val="windowText" lastClr="000000"/>
                </a:solidFill>
                <a:effectLst/>
                <a:uLnTx/>
                <a:uFillTx/>
                <a:latin typeface="Arial"/>
                <a:cs typeface="Arial"/>
              </a:rPr>
              <a:t>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mental</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condition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t</a:t>
            </a:r>
            <a:r>
              <a:rPr kumimoji="0" sz="900" b="0" i="0" u="none" strike="noStrike" kern="0" cap="none" spc="-5" normalizeH="0" baseline="0" noProof="0" dirty="0">
                <a:ln>
                  <a:noFill/>
                </a:ln>
                <a:solidFill>
                  <a:sysClr val="windowText" lastClr="000000"/>
                </a:solidFill>
                <a:effectLst/>
                <a:uLnTx/>
                <a:uFillTx/>
                <a:latin typeface="Arial"/>
                <a:cs typeface="Arial"/>
              </a:rPr>
              <a:t>ha</a:t>
            </a:r>
            <a:r>
              <a:rPr kumimoji="0" sz="900" b="0" i="0" u="none" strike="noStrike" kern="0" cap="none" spc="0" normalizeH="0" baseline="0" noProof="0" dirty="0">
                <a:ln>
                  <a:noFill/>
                </a:ln>
                <a:solidFill>
                  <a:sysClr val="windowText" lastClr="000000"/>
                </a:solidFill>
                <a:effectLst/>
                <a:uLnTx/>
                <a:uFillTx/>
                <a:latin typeface="Arial"/>
                <a:cs typeface="Arial"/>
              </a:rPr>
              <a:t>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invol</a:t>
            </a:r>
            <a:r>
              <a:rPr kumimoji="0" sz="900" b="0" i="0" u="none" strike="noStrike" kern="0" cap="none" spc="5" normalizeH="0" baseline="0" noProof="0" dirty="0">
                <a:ln>
                  <a:noFill/>
                </a:ln>
                <a:solidFill>
                  <a:sysClr val="windowText" lastClr="000000"/>
                </a:solidFill>
                <a:effectLst/>
                <a:uLnTx/>
                <a:uFillTx/>
                <a:latin typeface="Arial"/>
                <a:cs typeface="Arial"/>
              </a:rPr>
              <a:t>v</a:t>
            </a:r>
            <a:r>
              <a:rPr kumimoji="0" sz="900" b="0" i="0" u="none" strike="noStrike" kern="0" cap="none" spc="0" normalizeH="0" baseline="0" noProof="0" dirty="0">
                <a:ln>
                  <a:noFill/>
                </a:ln>
                <a:solidFill>
                  <a:sysClr val="windowText" lastClr="000000"/>
                </a:solidFill>
                <a:effectLst/>
                <a:uLnTx/>
                <a:uFillTx/>
                <a:latin typeface="Arial"/>
                <a:cs typeface="Arial"/>
              </a:rPr>
              <a:t>es </a:t>
            </a:r>
            <a:r>
              <a:rPr kumimoji="0" sz="900" b="1" i="0" u="none" strike="noStrike" kern="0" cap="none" spc="-5" normalizeH="0" baseline="0" noProof="0" dirty="0">
                <a:ln>
                  <a:noFill/>
                </a:ln>
                <a:solidFill>
                  <a:sysClr val="windowText" lastClr="000000"/>
                </a:solidFill>
                <a:effectLst/>
                <a:uLnTx/>
                <a:uFillTx/>
                <a:latin typeface="Arial"/>
                <a:cs typeface="Arial"/>
              </a:rPr>
              <a:t>inpatient</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5" normalizeH="0" baseline="0" noProof="0" dirty="0">
                <a:ln>
                  <a:noFill/>
                </a:ln>
                <a:solidFill>
                  <a:sysClr val="windowText" lastClr="000000"/>
                </a:solidFill>
                <a:effectLst/>
                <a:uLnTx/>
                <a:uFillTx/>
                <a:latin typeface="Arial"/>
                <a:cs typeface="Arial"/>
              </a:rPr>
              <a:t>car</a:t>
            </a:r>
            <a:r>
              <a:rPr kumimoji="0" sz="900" b="1" i="0" u="none" strike="noStrike" kern="0" cap="none" spc="0" normalizeH="0" baseline="0" noProof="0" dirty="0">
                <a:ln>
                  <a:noFill/>
                </a:ln>
                <a:solidFill>
                  <a:sysClr val="windowText" lastClr="000000"/>
                </a:solidFill>
                <a:effectLst/>
                <a:uLnTx/>
                <a:uFillTx/>
                <a:latin typeface="Arial"/>
                <a:cs typeface="Arial"/>
              </a:rPr>
              <a:t>e</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o</a:t>
            </a:r>
            <a:r>
              <a:rPr kumimoji="0" sz="900" b="0" i="0" u="none" strike="noStrike" kern="0" cap="none" spc="0" normalizeH="0" baseline="0" noProof="0" dirty="0">
                <a:ln>
                  <a:noFill/>
                </a:ln>
                <a:solidFill>
                  <a:sysClr val="windowText" lastClr="000000"/>
                </a:solidFill>
                <a:effectLst/>
                <a:uLnTx/>
                <a:uFillTx/>
                <a:latin typeface="Arial"/>
                <a:cs typeface="Arial"/>
              </a:rPr>
              <a:t>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5" normalizeH="0" baseline="0" noProof="0" dirty="0">
                <a:ln>
                  <a:noFill/>
                </a:ln>
                <a:solidFill>
                  <a:sysClr val="windowText" lastClr="000000"/>
                </a:solidFill>
                <a:effectLst/>
                <a:uLnTx/>
                <a:uFillTx/>
                <a:latin typeface="Arial"/>
                <a:cs typeface="Arial"/>
              </a:rPr>
              <a:t>continuing</a:t>
            </a:r>
            <a:r>
              <a:rPr kumimoji="0" sz="900" b="1" i="0" u="none" strike="noStrike" kern="0" cap="none" spc="0"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treatment</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 a</a:t>
            </a:r>
            <a:r>
              <a:rPr kumimoji="0" sz="900" b="0" i="0" u="none" strike="noStrike" kern="0" cap="none" spc="-5" normalizeH="0" baseline="0" noProof="0" dirty="0">
                <a:ln>
                  <a:noFill/>
                </a:ln>
                <a:solidFill>
                  <a:sysClr val="windowText" lastClr="000000"/>
                </a:solidFill>
                <a:effectLst/>
                <a:uLnTx/>
                <a:uFillTx/>
                <a:latin typeface="Arial"/>
                <a:cs typeface="Arial"/>
              </a:rPr>
              <a:t> healt</a:t>
            </a:r>
            <a:r>
              <a:rPr kumimoji="0" sz="900" b="0" i="0" u="none" strike="noStrike" kern="0" cap="none" spc="0" normalizeH="0" baseline="0" noProof="0" dirty="0">
                <a:ln>
                  <a:noFill/>
                </a:ln>
                <a:solidFill>
                  <a:sysClr val="windowText" lastClr="000000"/>
                </a:solidFill>
                <a:effectLst/>
                <a:uLnTx/>
                <a:uFillTx/>
                <a:latin typeface="Arial"/>
                <a:cs typeface="Arial"/>
              </a:rPr>
              <a:t>h</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c</a:t>
            </a:r>
            <a:r>
              <a:rPr kumimoji="0" sz="900" b="0" i="0" u="none" strike="noStrike" kern="0" cap="none" spc="-5" normalizeH="0" baseline="0" noProof="0" dirty="0">
                <a:ln>
                  <a:noFill/>
                </a:ln>
                <a:solidFill>
                  <a:sysClr val="windowText" lastClr="000000"/>
                </a:solidFill>
                <a:effectLst/>
                <a:uLnTx/>
                <a:uFillTx/>
                <a:latin typeface="Arial"/>
                <a:cs typeface="Arial"/>
              </a:rPr>
              <a:t>ar</a:t>
            </a:r>
            <a:r>
              <a:rPr kumimoji="0" sz="900" b="0" i="0" u="none" strike="noStrike" kern="0" cap="none" spc="0" normalizeH="0" baseline="0" noProof="0" dirty="0">
                <a:ln>
                  <a:noFill/>
                </a:ln>
                <a:solidFill>
                  <a:sysClr val="windowText" lastClr="000000"/>
                </a:solidFill>
                <a:effectLst/>
                <a:uLnTx/>
                <a:uFillTx/>
                <a:latin typeface="Arial"/>
                <a:cs typeface="Arial"/>
              </a:rPr>
              <a:t>e</a:t>
            </a:r>
            <a:r>
              <a:rPr kumimoji="0" sz="900" b="0" i="0" u="none" strike="noStrike" kern="0" cap="none" spc="-5" normalizeH="0" baseline="0" noProof="0" dirty="0">
                <a:ln>
                  <a:noFill/>
                </a:ln>
                <a:solidFill>
                  <a:sysClr val="windowText" lastClr="000000"/>
                </a:solidFill>
                <a:effectLst/>
                <a:uLnTx/>
                <a:uFillTx/>
                <a:latin typeface="Arial"/>
                <a:cs typeface="Arial"/>
              </a:rPr>
              <a:t> provider.</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Th</a:t>
            </a:r>
            <a:r>
              <a:rPr kumimoji="0" sz="900" b="0" i="0" u="none" strike="noStrike" kern="0" cap="none" spc="0" normalizeH="0" baseline="0" noProof="0" dirty="0">
                <a:ln>
                  <a:noFill/>
                </a:ln>
                <a:solidFill>
                  <a:sysClr val="windowText" lastClr="000000"/>
                </a:solidFill>
                <a:effectLst/>
                <a:uLnTx/>
                <a:uFillTx/>
                <a:latin typeface="Arial"/>
                <a:cs typeface="Arial"/>
              </a:rPr>
              <a:t>e</a:t>
            </a:r>
            <a:r>
              <a:rPr kumimoji="0" sz="900" b="0" i="0" u="none" strike="noStrike" kern="0" cap="none" spc="-5" normalizeH="0" baseline="0" noProof="0" dirty="0">
                <a:ln>
                  <a:noFill/>
                </a:ln>
                <a:solidFill>
                  <a:sysClr val="windowText" lastClr="000000"/>
                </a:solidFill>
                <a:effectLst/>
                <a:uLnTx/>
                <a:uFillTx/>
                <a:latin typeface="Arial"/>
                <a:cs typeface="Arial"/>
              </a:rPr>
              <a:t> FMLA</a:t>
            </a:r>
            <a:r>
              <a:rPr kumimoji="0"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doe</a:t>
            </a:r>
            <a:r>
              <a:rPr kumimoji="0" sz="900" b="0" i="0" u="none" strike="noStrike" kern="0" cap="none" spc="0" normalizeH="0" baseline="0" noProof="0" dirty="0">
                <a:ln>
                  <a:noFill/>
                </a:ln>
                <a:solidFill>
                  <a:sysClr val="windowText" lastClr="000000"/>
                </a:solidFill>
                <a:effectLst/>
                <a:uLnTx/>
                <a:uFillTx/>
                <a:latin typeface="Arial"/>
                <a:cs typeface="Arial"/>
              </a:rPr>
              <a:t>s </a:t>
            </a:r>
            <a:r>
              <a:rPr kumimoji="0" sz="900" b="0" i="0" u="none" strike="noStrike" kern="0" cap="none" spc="-5" normalizeH="0" baseline="0" noProof="0" dirty="0">
                <a:ln>
                  <a:noFill/>
                </a:ln>
                <a:solidFill>
                  <a:sysClr val="windowText" lastClr="000000"/>
                </a:solidFill>
                <a:effectLst/>
                <a:uLnTx/>
                <a:uFillTx/>
                <a:latin typeface="Arial"/>
                <a:cs typeface="Arial"/>
              </a:rPr>
              <a:t>no</a:t>
            </a:r>
            <a:r>
              <a:rPr kumimoji="0" sz="900" b="0" i="0" u="none" strike="noStrike" kern="0" cap="none" spc="0" normalizeH="0" baseline="0" noProof="0" dirty="0">
                <a:ln>
                  <a:noFill/>
                </a:ln>
                <a:solidFill>
                  <a:sysClr val="windowText" lastClr="000000"/>
                </a:solidFill>
                <a:effectLst/>
                <a:uLnTx/>
                <a:uFillTx/>
                <a:latin typeface="Arial"/>
                <a:cs typeface="Arial"/>
              </a:rPr>
              <a:t>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appl</a:t>
            </a:r>
            <a:r>
              <a:rPr kumimoji="0" sz="900" b="0" i="0" u="none" strike="noStrike" kern="0" cap="none" spc="0" normalizeH="0" baseline="0" noProof="0" dirty="0">
                <a:ln>
                  <a:noFill/>
                </a:ln>
                <a:solidFill>
                  <a:sysClr val="windowText" lastClr="000000"/>
                </a:solidFill>
                <a:effectLst/>
                <a:uLnTx/>
                <a:uFillTx/>
                <a:latin typeface="Arial"/>
                <a:cs typeface="Arial"/>
              </a:rPr>
              <a:t>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t</a:t>
            </a:r>
            <a:r>
              <a:rPr kumimoji="0" sz="900" b="0" i="0" u="none" strike="noStrike" kern="0" cap="none" spc="0" normalizeH="0" baseline="0" noProof="0" dirty="0">
                <a:ln>
                  <a:noFill/>
                </a:ln>
                <a:solidFill>
                  <a:sysClr val="windowText" lastClr="000000"/>
                </a:solidFill>
                <a:effectLst/>
                <a:uLnTx/>
                <a:uFillTx/>
                <a:latin typeface="Arial"/>
                <a:cs typeface="Arial"/>
              </a:rPr>
              <a:t>o </a:t>
            </a:r>
            <a:r>
              <a:rPr kumimoji="0" sz="900" b="0" i="0" u="none" strike="noStrike" kern="0" cap="none" spc="-5" normalizeH="0" baseline="0" noProof="0" dirty="0">
                <a:ln>
                  <a:noFill/>
                </a:ln>
                <a:solidFill>
                  <a:sysClr val="windowText" lastClr="000000"/>
                </a:solidFill>
                <a:effectLst/>
                <a:uLnTx/>
                <a:uFillTx/>
                <a:latin typeface="Arial"/>
                <a:cs typeface="Arial"/>
              </a:rPr>
              <a:t>routin</a:t>
            </a:r>
            <a:r>
              <a:rPr kumimoji="0" sz="900" b="0" i="0" u="none" strike="noStrike" kern="0" cap="none" spc="0" normalizeH="0" baseline="0" noProof="0" dirty="0">
                <a:ln>
                  <a:noFill/>
                </a:ln>
                <a:solidFill>
                  <a:sysClr val="windowText" lastClr="000000"/>
                </a:solidFill>
                <a:effectLst/>
                <a:uLnTx/>
                <a:uFillTx/>
                <a:latin typeface="Arial"/>
                <a:cs typeface="Arial"/>
              </a:rPr>
              <a:t>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medical</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ex</a:t>
            </a:r>
            <a:r>
              <a:rPr kumimoji="0" sz="900" b="0" i="0" u="none" strike="noStrike" kern="0" cap="none" spc="-5" normalizeH="0" baseline="0" noProof="0" dirty="0">
                <a:ln>
                  <a:noFill/>
                </a:ln>
                <a:solidFill>
                  <a:sysClr val="windowText" lastClr="000000"/>
                </a:solidFill>
                <a:effectLst/>
                <a:uLnTx/>
                <a:uFillTx/>
                <a:latin typeface="Arial"/>
                <a:cs typeface="Arial"/>
              </a:rPr>
              <a:t>ami</a:t>
            </a:r>
            <a:r>
              <a:rPr kumimoji="0" sz="900" b="0" i="0" u="none" strike="noStrike" kern="0" cap="none" spc="0" normalizeH="0" baseline="0" noProof="0" dirty="0">
                <a:ln>
                  <a:noFill/>
                </a:ln>
                <a:solidFill>
                  <a:sysClr val="windowText" lastClr="000000"/>
                </a:solidFill>
                <a:effectLst/>
                <a:uLnTx/>
                <a:uFillTx/>
                <a:latin typeface="Arial"/>
                <a:cs typeface="Arial"/>
              </a:rPr>
              <a:t>nations,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suc</a:t>
            </a:r>
            <a:r>
              <a:rPr kumimoji="0" sz="900" b="0" i="0" u="none" strike="noStrike" kern="0" cap="none" spc="0" normalizeH="0" baseline="0" noProof="0" dirty="0">
                <a:ln>
                  <a:noFill/>
                </a:ln>
                <a:solidFill>
                  <a:sysClr val="windowText" lastClr="000000"/>
                </a:solidFill>
                <a:effectLst/>
                <a:uLnTx/>
                <a:uFillTx/>
                <a:latin typeface="Arial"/>
                <a:cs typeface="Arial"/>
              </a:rPr>
              <a:t>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a</a:t>
            </a:r>
            <a:r>
              <a:rPr kumimoji="0" sz="900" b="0" i="0" u="none" strike="noStrike" kern="0" cap="none" spc="0" normalizeH="0" baseline="0" noProof="0" dirty="0">
                <a:ln>
                  <a:noFill/>
                </a:ln>
                <a:solidFill>
                  <a:sysClr val="windowText" lastClr="000000"/>
                </a:solidFill>
                <a:effectLst/>
                <a:uLnTx/>
                <a:uFillTx/>
                <a:latin typeface="Arial"/>
                <a:cs typeface="Arial"/>
              </a:rPr>
              <a:t>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 p</a:t>
            </a:r>
            <a:r>
              <a:rPr kumimoji="0" sz="900" b="0" i="0" u="none" strike="noStrike" kern="0" cap="none" spc="-5" normalizeH="0" baseline="0" noProof="0" dirty="0">
                <a:ln>
                  <a:noFill/>
                </a:ln>
                <a:solidFill>
                  <a:sysClr val="windowText" lastClr="000000"/>
                </a:solidFill>
                <a:effectLst/>
                <a:uLnTx/>
                <a:uFillTx/>
                <a:latin typeface="Arial"/>
                <a:cs typeface="Arial"/>
              </a:rPr>
              <a:t>hysical</a:t>
            </a:r>
            <a:r>
              <a:rPr kumimoji="0" sz="900" b="0" i="0" u="none" strike="noStrike" kern="0" cap="none" spc="0" normalizeH="0" baseline="0" noProof="0" dirty="0">
                <a:ln>
                  <a:noFill/>
                </a:ln>
                <a:solidFill>
                  <a:sysClr val="windowText" lastClr="000000"/>
                </a:solidFill>
                <a:effectLst/>
                <a:uLnTx/>
                <a:uFillTx/>
                <a:latin typeface="Arial"/>
                <a:cs typeface="Arial"/>
              </a:rPr>
              <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 </a:t>
            </a:r>
            <a:r>
              <a:rPr kumimoji="0" sz="900" b="0" i="0" u="none" strike="noStrike" kern="0" cap="none" spc="-5" normalizeH="0" baseline="0" noProof="0" dirty="0">
                <a:ln>
                  <a:noFill/>
                </a:ln>
                <a:solidFill>
                  <a:sysClr val="windowText" lastClr="000000"/>
                </a:solidFill>
                <a:effectLst/>
                <a:uLnTx/>
                <a:uFillTx/>
                <a:latin typeface="Arial"/>
                <a:cs typeface="Arial"/>
              </a:rPr>
              <a:t>t</a:t>
            </a:r>
            <a:r>
              <a:rPr kumimoji="0" sz="900" b="0" i="0" u="none" strike="noStrike" kern="0" cap="none" spc="0" normalizeH="0" baseline="0" noProof="0" dirty="0">
                <a:ln>
                  <a:noFill/>
                </a:ln>
                <a:solidFill>
                  <a:sysClr val="windowText" lastClr="000000"/>
                </a:solidFill>
                <a:effectLst/>
                <a:uLnTx/>
                <a:uFillTx/>
                <a:latin typeface="Arial"/>
                <a:cs typeface="Arial"/>
              </a:rPr>
              <a:t>o </a:t>
            </a:r>
            <a:r>
              <a:rPr kumimoji="0" sz="900" b="0" i="0" u="none" strike="noStrike" kern="0" cap="none" spc="-5" normalizeH="0" baseline="0" noProof="0" dirty="0">
                <a:ln>
                  <a:noFill/>
                </a:ln>
                <a:solidFill>
                  <a:sysClr val="windowText" lastClr="000000"/>
                </a:solidFill>
                <a:effectLst/>
                <a:uLnTx/>
                <a:uFillTx/>
                <a:latin typeface="Arial"/>
                <a:cs typeface="Arial"/>
              </a:rPr>
              <a:t>commo</a:t>
            </a:r>
            <a:r>
              <a:rPr kumimoji="0" sz="900" b="0" i="0" u="none" strike="noStrike" kern="0" cap="none" spc="0" normalizeH="0" baseline="0" noProof="0" dirty="0">
                <a:ln>
                  <a:noFill/>
                </a:ln>
                <a:solidFill>
                  <a:sysClr val="windowText" lastClr="000000"/>
                </a:solidFill>
                <a:effectLst/>
                <a:uLnTx/>
                <a:uFillTx/>
                <a:latin typeface="Arial"/>
                <a:cs typeface="Arial"/>
              </a:rPr>
              <a:t>n </a:t>
            </a:r>
            <a:r>
              <a:rPr kumimoji="0" sz="900" b="0" i="0" u="none" strike="noStrike" kern="0" cap="none" spc="-5" normalizeH="0" baseline="0" noProof="0" dirty="0">
                <a:ln>
                  <a:noFill/>
                </a:ln>
                <a:solidFill>
                  <a:sysClr val="windowText" lastClr="000000"/>
                </a:solidFill>
                <a:effectLst/>
                <a:uLnTx/>
                <a:uFillTx/>
                <a:latin typeface="Arial"/>
                <a:cs typeface="Arial"/>
              </a:rPr>
              <a:t>m</a:t>
            </a:r>
            <a:r>
              <a:rPr kumimoji="0" sz="900" b="0" i="0" u="none" strike="noStrike" kern="0" cap="none" spc="0" normalizeH="0" baseline="0" noProof="0" dirty="0">
                <a:ln>
                  <a:noFill/>
                </a:ln>
                <a:solidFill>
                  <a:sysClr val="windowText" lastClr="000000"/>
                </a:solidFill>
                <a:effectLst/>
                <a:uLnTx/>
                <a:uFillTx/>
                <a:latin typeface="Arial"/>
                <a:cs typeface="Arial"/>
              </a:rPr>
              <a:t>e</a:t>
            </a:r>
            <a:r>
              <a:rPr kumimoji="0" sz="900" b="0" i="0" u="none" strike="noStrike" kern="0" cap="none" spc="-5" normalizeH="0" baseline="0" noProof="0" dirty="0">
                <a:ln>
                  <a:noFill/>
                </a:ln>
                <a:solidFill>
                  <a:sysClr val="windowText" lastClr="000000"/>
                </a:solidFill>
                <a:effectLst/>
                <a:uLnTx/>
                <a:uFillTx/>
                <a:latin typeface="Arial"/>
                <a:cs typeface="Arial"/>
              </a:rPr>
              <a:t>di</a:t>
            </a:r>
            <a:r>
              <a:rPr kumimoji="0" sz="900" b="0" i="0" u="none" strike="noStrike" kern="0" cap="none" spc="5" normalizeH="0" baseline="0" noProof="0" dirty="0">
                <a:ln>
                  <a:noFill/>
                </a:ln>
                <a:solidFill>
                  <a:sysClr val="windowText" lastClr="000000"/>
                </a:solidFill>
                <a:effectLst/>
                <a:uLnTx/>
                <a:uFillTx/>
                <a:latin typeface="Arial"/>
                <a:cs typeface="Arial"/>
              </a:rPr>
              <a:t>c</a:t>
            </a:r>
            <a:r>
              <a:rPr kumimoji="0" sz="900" b="0" i="0" u="none" strike="noStrike" kern="0" cap="none" spc="-5" normalizeH="0" baseline="0" noProof="0" dirty="0">
                <a:ln>
                  <a:noFill/>
                </a:ln>
                <a:solidFill>
                  <a:sysClr val="windowText" lastClr="000000"/>
                </a:solidFill>
                <a:effectLst/>
                <a:uLnTx/>
                <a:uFillTx/>
                <a:latin typeface="Arial"/>
                <a:cs typeface="Arial"/>
              </a:rPr>
              <a:t>a</a:t>
            </a:r>
            <a:r>
              <a:rPr kumimoji="0" sz="900" b="0" i="0" u="none" strike="noStrike" kern="0" cap="none" spc="0" normalizeH="0" baseline="0" noProof="0" dirty="0">
                <a:ln>
                  <a:noFill/>
                </a:ln>
                <a:solidFill>
                  <a:sysClr val="windowText" lastClr="000000"/>
                </a:solidFill>
                <a:effectLst/>
                <a:uLnTx/>
                <a:uFillTx/>
                <a:latin typeface="Arial"/>
                <a:cs typeface="Arial"/>
              </a:rPr>
              <a:t>l</a:t>
            </a:r>
            <a:r>
              <a:rPr kumimoji="0" sz="900" b="0" i="0" u="none" strike="noStrike" kern="0" cap="none" spc="-5" normalizeH="0" baseline="0" noProof="0" dirty="0">
                <a:ln>
                  <a:noFill/>
                </a:ln>
                <a:solidFill>
                  <a:sysClr val="windowText" lastClr="000000"/>
                </a:solidFill>
                <a:effectLst/>
                <a:uLnTx/>
                <a:uFillTx/>
                <a:latin typeface="Arial"/>
                <a:cs typeface="Arial"/>
              </a:rPr>
              <a:t> co</a:t>
            </a:r>
            <a:r>
              <a:rPr kumimoji="0" sz="900" b="0" i="0" u="none" strike="noStrike" kern="0" cap="none" spc="0" normalizeH="0" baseline="0" noProof="0" dirty="0">
                <a:ln>
                  <a:noFill/>
                </a:ln>
                <a:solidFill>
                  <a:sysClr val="windowText" lastClr="000000"/>
                </a:solidFill>
                <a:effectLst/>
                <a:uLnTx/>
                <a:uFillTx/>
                <a:latin typeface="Arial"/>
                <a:cs typeface="Arial"/>
              </a:rPr>
              <a:t>n</a:t>
            </a:r>
            <a:r>
              <a:rPr kumimoji="0" sz="900" b="0" i="0" u="none" strike="noStrike" kern="0" cap="none" spc="-5" normalizeH="0" baseline="0" noProof="0" dirty="0">
                <a:ln>
                  <a:noFill/>
                </a:ln>
                <a:solidFill>
                  <a:sysClr val="windowText" lastClr="000000"/>
                </a:solidFill>
                <a:effectLst/>
                <a:uLnTx/>
                <a:uFillTx/>
                <a:latin typeface="Arial"/>
                <a:cs typeface="Arial"/>
              </a:rPr>
              <a:t>diti</a:t>
            </a:r>
            <a:r>
              <a:rPr kumimoji="0" sz="900" b="0" i="0" u="none" strike="noStrike" kern="0" cap="none" spc="0" normalizeH="0" baseline="0" noProof="0" dirty="0">
                <a:ln>
                  <a:noFill/>
                </a:ln>
                <a:solidFill>
                  <a:sysClr val="windowText" lastClr="000000"/>
                </a:solidFill>
                <a:effectLst/>
                <a:uLnTx/>
                <a:uFillTx/>
                <a:latin typeface="Arial"/>
                <a:cs typeface="Arial"/>
              </a:rPr>
              <a:t>ons, </a:t>
            </a:r>
            <a:r>
              <a:rPr kumimoji="0" sz="900" b="0" i="0" u="none" strike="noStrike" kern="0" cap="none" spc="-5" normalizeH="0" baseline="0" noProof="0" dirty="0">
                <a:ln>
                  <a:noFill/>
                </a:ln>
                <a:solidFill>
                  <a:sysClr val="windowText" lastClr="000000"/>
                </a:solidFill>
                <a:effectLst/>
                <a:uLnTx/>
                <a:uFillTx/>
                <a:latin typeface="Arial"/>
                <a:cs typeface="Arial"/>
              </a:rPr>
              <a:t>suc</a:t>
            </a:r>
            <a:r>
              <a:rPr kumimoji="0" sz="900" b="0" i="0" u="none" strike="noStrike" kern="0" cap="none" spc="0" normalizeH="0" baseline="0" noProof="0" dirty="0">
                <a:ln>
                  <a:noFill/>
                </a:ln>
                <a:solidFill>
                  <a:sysClr val="windowText" lastClr="000000"/>
                </a:solidFill>
                <a:effectLst/>
                <a:uLnTx/>
                <a:uFillTx/>
                <a:latin typeface="Arial"/>
                <a:cs typeface="Arial"/>
              </a:rPr>
              <a:t>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 </a:t>
            </a:r>
            <a:r>
              <a:rPr kumimoji="0" sz="900" b="0" i="0" u="none" strike="noStrike" kern="0" cap="none" spc="-5" normalizeH="0" baseline="0" noProof="0" dirty="0">
                <a:ln>
                  <a:noFill/>
                </a:ln>
                <a:solidFill>
                  <a:sysClr val="windowText" lastClr="000000"/>
                </a:solidFill>
                <a:effectLst/>
                <a:uLnTx/>
                <a:uFillTx/>
                <a:latin typeface="Arial"/>
                <a:cs typeface="Arial"/>
              </a:rPr>
              <a:t>a</a:t>
            </a:r>
            <a:r>
              <a:rPr kumimoji="0" sz="900" b="0" i="0" u="none" strike="noStrike" kern="0" cap="none" spc="0" normalizeH="0" baseline="0" noProof="0" dirty="0">
                <a:ln>
                  <a:noFill/>
                </a:ln>
                <a:solidFill>
                  <a:sysClr val="windowText" lastClr="000000"/>
                </a:solidFill>
                <a:effectLst/>
                <a:uLnTx/>
                <a:uFillTx/>
                <a:latin typeface="Arial"/>
                <a:cs typeface="Arial"/>
              </a:rPr>
              <a:t>n </a:t>
            </a:r>
            <a:r>
              <a:rPr kumimoji="0" sz="900" b="0" i="0" u="none" strike="noStrike" kern="0" cap="none" spc="-5" normalizeH="0" baseline="0" noProof="0" dirty="0">
                <a:ln>
                  <a:noFill/>
                </a:ln>
                <a:solidFill>
                  <a:sysClr val="windowText" lastClr="000000"/>
                </a:solidFill>
                <a:effectLst/>
                <a:uLnTx/>
                <a:uFillTx/>
                <a:latin typeface="Arial"/>
                <a:cs typeface="Arial"/>
              </a:rPr>
              <a:t>ups</a:t>
            </a:r>
            <a:r>
              <a:rPr kumimoji="0" sz="900" b="0" i="0" u="none" strike="noStrike" kern="0" cap="none" spc="0" normalizeH="0" baseline="0" noProof="0" dirty="0">
                <a:ln>
                  <a:noFill/>
                </a:ln>
                <a:solidFill>
                  <a:sysClr val="windowText" lastClr="000000"/>
                </a:solidFill>
                <a:effectLst/>
                <a:uLnTx/>
                <a:uFillTx/>
                <a:latin typeface="Arial"/>
                <a:cs typeface="Arial"/>
              </a:rPr>
              <a:t>et </a:t>
            </a:r>
            <a:r>
              <a:rPr kumimoji="0" sz="900" b="0" i="0" u="none" strike="noStrike" kern="0" cap="none" spc="-5" normalizeH="0" baseline="0" noProof="0" dirty="0">
                <a:ln>
                  <a:noFill/>
                </a:ln>
                <a:solidFill>
                  <a:sysClr val="windowText" lastClr="000000"/>
                </a:solidFill>
                <a:effectLst/>
                <a:uLnTx/>
                <a:uFillTx/>
                <a:latin typeface="Arial"/>
                <a:cs typeface="Arial"/>
              </a:rPr>
              <a:t>stoma</a:t>
            </a:r>
            <a:r>
              <a:rPr kumimoji="0" sz="900" b="0" i="0" u="none" strike="noStrike" kern="0" cap="none" spc="0" normalizeH="0" baseline="0" noProof="0" dirty="0">
                <a:ln>
                  <a:noFill/>
                </a:ln>
                <a:solidFill>
                  <a:sysClr val="windowText" lastClr="000000"/>
                </a:solidFill>
                <a:effectLst/>
                <a:uLnTx/>
                <a:uFillTx/>
                <a:latin typeface="Arial"/>
                <a:cs typeface="Arial"/>
              </a:rPr>
              <a:t>ch, </a:t>
            </a:r>
            <a:r>
              <a:rPr kumimoji="0" sz="900" b="0" i="0" u="none" strike="noStrike" kern="0" cap="none" spc="-5" normalizeH="0" baseline="0" noProof="0" dirty="0">
                <a:ln>
                  <a:noFill/>
                </a:ln>
                <a:solidFill>
                  <a:sysClr val="windowText" lastClr="000000"/>
                </a:solidFill>
                <a:effectLst/>
                <a:uLnTx/>
                <a:uFillTx/>
                <a:latin typeface="Arial"/>
                <a:cs typeface="Arial"/>
              </a:rPr>
              <a:t>un</a:t>
            </a:r>
            <a:r>
              <a:rPr kumimoji="0" sz="900" b="0" i="0" u="none" strike="noStrike" kern="0" cap="none" spc="0" normalizeH="0" baseline="0" noProof="0" dirty="0">
                <a:ln>
                  <a:noFill/>
                </a:ln>
                <a:solidFill>
                  <a:sysClr val="windowText" lastClr="000000"/>
                </a:solidFill>
                <a:effectLst/>
                <a:uLnTx/>
                <a:uFillTx/>
                <a:latin typeface="Arial"/>
                <a:cs typeface="Arial"/>
              </a:rPr>
              <a:t>less </a:t>
            </a:r>
            <a:r>
              <a:rPr kumimoji="0" sz="900" b="0" i="0" u="none" strike="noStrike" kern="0" cap="none" spc="-5" normalizeH="0" baseline="0" noProof="0" dirty="0">
                <a:ln>
                  <a:noFill/>
                </a:ln>
                <a:solidFill>
                  <a:sysClr val="windowText" lastClr="000000"/>
                </a:solidFill>
                <a:effectLst/>
                <a:uLnTx/>
                <a:uFillTx/>
                <a:latin typeface="Arial"/>
                <a:cs typeface="Arial"/>
              </a:rPr>
              <a:t>complications</a:t>
            </a:r>
            <a:r>
              <a:rPr kumimoji="0"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5" normalizeH="0" baseline="0" noProof="0" dirty="0">
                <a:ln>
                  <a:noFill/>
                </a:ln>
                <a:solidFill>
                  <a:sysClr val="windowText" lastClr="000000"/>
                </a:solidFill>
                <a:effectLst/>
                <a:uLnTx/>
                <a:uFillTx/>
                <a:latin typeface="Arial"/>
                <a:cs typeface="Arial"/>
              </a:rPr>
              <a:t>dev</a:t>
            </a:r>
            <a:r>
              <a:rPr kumimoji="0" sz="900" b="0" i="0" u="none" strike="noStrike" kern="0" cap="none" spc="0" normalizeH="0" baseline="0" noProof="0" dirty="0">
                <a:ln>
                  <a:noFill/>
                </a:ln>
                <a:solidFill>
                  <a:sysClr val="windowText" lastClr="000000"/>
                </a:solidFill>
                <a:effectLst/>
                <a:uLnTx/>
                <a:uFillTx/>
                <a:latin typeface="Arial"/>
                <a:cs typeface="Arial"/>
              </a:rPr>
              <a:t>elop.</a:t>
            </a:r>
          </a:p>
          <a:p>
            <a:pPr marL="12700" marR="54610" lvl="0" indent="0" algn="just" defTabSz="914400" eaLnBrk="1" fontAlgn="auto" latinLnBrk="0" hangingPunct="1">
              <a:lnSpc>
                <a:spcPct val="92500"/>
              </a:lnSpc>
              <a:spcBef>
                <a:spcPts val="48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all</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conditions,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"incapacity"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means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inability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work,</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including</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being</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unable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perform</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essential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functions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position,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inability</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attend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school,</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or </a:t>
            </a:r>
            <a:r>
              <a:rPr kumimoji="0" sz="900" b="0" i="0" u="none" strike="noStrike" kern="0" cap="none" spc="-10" normalizeH="0" baseline="0" noProof="0" dirty="0">
                <a:ln>
                  <a:noFill/>
                </a:ln>
                <a:solidFill>
                  <a:sysClr val="windowText" lastClr="000000"/>
                </a:solidFill>
                <a:effectLst/>
                <a:uLnTx/>
                <a:uFillTx/>
                <a:latin typeface="Arial"/>
                <a:cs typeface="Arial"/>
              </a:rPr>
              <a:t>perform</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regular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daily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activities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due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serious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condition,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treatment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serious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condition,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recovery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serious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condition.</a:t>
            </a:r>
            <a:r>
              <a:rPr kumimoji="0" sz="900" b="0" i="0" u="none" strike="noStrike" kern="0" cap="none" spc="1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term</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"treatment" </a:t>
            </a:r>
            <a:r>
              <a:rPr kumimoji="0" sz="900" b="0" i="0" u="none" strike="noStrike" kern="0" cap="none" spc="0" normalizeH="0" baseline="0" noProof="0" dirty="0">
                <a:ln>
                  <a:noFill/>
                </a:ln>
                <a:solidFill>
                  <a:sysClr val="windowText" lastClr="000000"/>
                </a:solidFill>
                <a:effectLst/>
                <a:uLnTx/>
                <a:uFillTx/>
                <a:latin typeface="Arial"/>
                <a:cs typeface="Arial"/>
              </a:rPr>
              <a:t>includes,</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but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limited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examinations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determine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serious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condition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exists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evaluations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condition.</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19685" lvl="0" indent="0" defTabSz="914400" eaLnBrk="1" fontAlgn="auto" latinLnBrk="0" hangingPunct="1">
              <a:lnSpc>
                <a:spcPts val="1030"/>
              </a:lnSpc>
              <a:spcBef>
                <a:spcPts val="52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Serious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conditions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include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conditions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involve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10" normalizeH="0" baseline="0" noProof="0" dirty="0">
                <a:ln>
                  <a:noFill/>
                </a:ln>
                <a:solidFill>
                  <a:sysClr val="windowText" lastClr="000000"/>
                </a:solidFill>
                <a:effectLst/>
                <a:uLnTx/>
                <a:uFillTx/>
                <a:latin typeface="Arial"/>
                <a:cs typeface="Arial"/>
              </a:rPr>
              <a:t> inpatient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hospital</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ones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0" normalizeH="0" baseline="0" noProof="0" dirty="0">
                <a:ln>
                  <a:noFill/>
                </a:ln>
                <a:solidFill>
                  <a:sysClr val="windowText" lastClr="000000"/>
                </a:solidFill>
                <a:effectLst/>
                <a:uLnTx/>
                <a:uFillTx/>
                <a:latin typeface="Arial"/>
                <a:cs typeface="Arial"/>
              </a:rPr>
              <a:t> include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more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visits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ongoing</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treatment.</a:t>
            </a:r>
            <a:r>
              <a:rPr kumimoji="0" sz="900" b="0" i="0" u="none" strike="noStrike" kern="0" cap="none" spc="5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Chronic</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conditions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long-</a:t>
            </a:r>
            <a:r>
              <a:rPr kumimoji="0" sz="900" b="0" i="0" u="none" strike="noStrike" kern="0" cap="none" spc="0" normalizeH="0" baseline="0" noProof="0" dirty="0">
                <a:ln>
                  <a:noFill/>
                </a:ln>
                <a:solidFill>
                  <a:sysClr val="windowText" lastClr="000000"/>
                </a:solidFill>
                <a:effectLst/>
                <a:uLnTx/>
                <a:uFillTx/>
                <a:latin typeface="Arial"/>
                <a:cs typeface="Arial"/>
              </a:rPr>
              <a:t>term</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permanent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periods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incapacity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also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meet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requirements.</a:t>
            </a:r>
            <a:r>
              <a:rPr kumimoji="0" sz="900" b="0" i="0" u="none" strike="noStrike" kern="0" cap="none" spc="1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Certain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conditions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requiring</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multiple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treatments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also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FMLA-qualifying.</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480"/>
              </a:spcBef>
              <a:spcAft>
                <a:spcPts val="0"/>
              </a:spcAft>
              <a:buClrTx/>
              <a:buSzTx/>
              <a:buFontTx/>
              <a:buNone/>
              <a:tabLst/>
              <a:defRPr/>
            </a:pPr>
            <a:r>
              <a:rPr kumimoji="0" sz="1000" b="1" i="0" u="none" strike="noStrike" kern="0" cap="none" spc="0" normalizeH="0" baseline="0" noProof="0" dirty="0">
                <a:ln>
                  <a:noFill/>
                </a:ln>
                <a:solidFill>
                  <a:sysClr val="windowText" lastClr="000000"/>
                </a:solidFill>
                <a:effectLst/>
                <a:uLnTx/>
                <a:uFillTx/>
                <a:latin typeface="Arial"/>
                <a:cs typeface="Arial"/>
              </a:rPr>
              <a:t>When</a:t>
            </a:r>
            <a:r>
              <a:rPr kumimoji="0" sz="1000" b="1" i="0" u="none" strike="noStrike" kern="0" cap="none" spc="-55"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should</a:t>
            </a:r>
            <a:r>
              <a:rPr kumimoji="0" sz="1000" b="1" i="0" u="none" strike="noStrike" kern="0" cap="none" spc="-4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an</a:t>
            </a:r>
            <a:r>
              <a:rPr kumimoji="0" sz="1000" b="1" i="0" u="none" strike="noStrike" kern="0" cap="none" spc="-45"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employee</a:t>
            </a:r>
            <a:r>
              <a:rPr kumimoji="0" sz="1000" b="1" i="0" u="none" strike="noStrike" kern="0" cap="none" spc="-30"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provide</a:t>
            </a:r>
            <a:r>
              <a:rPr kumimoji="0" sz="1000" b="1" i="0" u="none" strike="noStrike" kern="0" cap="none" spc="-50"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notice</a:t>
            </a:r>
            <a:r>
              <a:rPr kumimoji="0" sz="1000" b="1" i="0" u="none" strike="noStrike" kern="0" cap="none" spc="-5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of</a:t>
            </a:r>
            <a:r>
              <a:rPr kumimoji="0" sz="1000" b="1" i="0" u="none" strike="noStrike" kern="0" cap="none" spc="-20"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his</a:t>
            </a:r>
            <a:r>
              <a:rPr kumimoji="0" sz="1000" b="1" i="0" u="none" strike="noStrike" kern="0" cap="none" spc="-35"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or</a:t>
            </a:r>
            <a:r>
              <a:rPr kumimoji="0" sz="1000" b="1" i="0" u="none" strike="noStrike" kern="0" cap="none" spc="-30"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her</a:t>
            </a:r>
            <a:r>
              <a:rPr kumimoji="0" sz="1000" b="1" i="0" u="none" strike="noStrike" kern="0" cap="none" spc="-55"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need</a:t>
            </a:r>
            <a:r>
              <a:rPr kumimoji="0" sz="1000" b="1" i="0" u="none" strike="noStrike" kern="0" cap="none" spc="-30"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for</a:t>
            </a:r>
            <a:r>
              <a:rPr kumimoji="0" sz="1000" b="1" i="0" u="none" strike="noStrike" kern="0" cap="none" spc="-40" normalizeH="0" baseline="0" noProof="0" dirty="0">
                <a:ln>
                  <a:noFill/>
                </a:ln>
                <a:solidFill>
                  <a:sysClr val="windowText" lastClr="000000"/>
                </a:solidFill>
                <a:effectLst/>
                <a:uLnTx/>
                <a:uFillTx/>
                <a:latin typeface="Arial"/>
                <a:cs typeface="Arial"/>
              </a:rPr>
              <a:t> </a:t>
            </a:r>
            <a:r>
              <a:rPr kumimoji="0" sz="1000" b="1" i="0" u="none" strike="noStrike" kern="0" cap="none" spc="-20" normalizeH="0" baseline="0" noProof="0" dirty="0">
                <a:ln>
                  <a:noFill/>
                </a:ln>
                <a:solidFill>
                  <a:sysClr val="windowText" lastClr="000000"/>
                </a:solidFill>
                <a:effectLst/>
                <a:uLnTx/>
                <a:uFillTx/>
                <a:latin typeface="Arial"/>
                <a:cs typeface="Arial"/>
              </a:rPr>
              <a:t>FMLA</a:t>
            </a:r>
            <a:r>
              <a:rPr kumimoji="0" sz="1000" b="1" i="0" u="none" strike="noStrike" kern="0" cap="none" spc="-55"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leave?</a:t>
            </a:r>
            <a:endParaRPr kumimoji="0" sz="1000" b="0" i="0" u="none" strike="noStrike" kern="0" cap="none" spc="0" normalizeH="0" baseline="0" noProof="0" dirty="0">
              <a:ln>
                <a:noFill/>
              </a:ln>
              <a:solidFill>
                <a:sysClr val="windowText" lastClr="000000"/>
              </a:solidFill>
              <a:effectLst/>
              <a:uLnTx/>
              <a:uFillTx/>
              <a:latin typeface="Arial"/>
              <a:cs typeface="Arial"/>
            </a:endParaRPr>
          </a:p>
          <a:p>
            <a:pPr marL="12700" marR="5080" lvl="0" indent="0" defTabSz="914400" eaLnBrk="1" fontAlgn="auto" latinLnBrk="0" hangingPunct="1">
              <a:lnSpc>
                <a:spcPct val="92500"/>
              </a:lnSpc>
              <a:spcBef>
                <a:spcPts val="90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Employees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should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give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employers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much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possible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requesting</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FMLA.</a:t>
            </a:r>
            <a:r>
              <a:rPr kumimoji="0" sz="900" b="0" i="0" u="none" strike="noStrike" kern="0" cap="none" spc="1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While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required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term</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"FMLA"</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when</a:t>
            </a:r>
            <a:r>
              <a:rPr kumimoji="0" sz="900" b="0" i="0" u="none" strike="noStrike" kern="0" cap="none" spc="-10" normalizeH="0" baseline="0" noProof="0" dirty="0">
                <a:ln>
                  <a:noFill/>
                </a:ln>
                <a:solidFill>
                  <a:sysClr val="windowText" lastClr="000000"/>
                </a:solidFill>
                <a:effectLst/>
                <a:uLnTx/>
                <a:uFillTx/>
                <a:latin typeface="Arial"/>
                <a:cs typeface="Arial"/>
              </a:rPr>
              <a:t> seeking</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employee </a:t>
            </a:r>
            <a:r>
              <a:rPr kumimoji="0" sz="900" b="0" i="0" u="none" strike="noStrike" kern="0" cap="none" spc="0" normalizeH="0" baseline="0" noProof="0" dirty="0">
                <a:ln>
                  <a:noFill/>
                </a:ln>
                <a:solidFill>
                  <a:sysClr val="windowText" lastClr="000000"/>
                </a:solidFill>
                <a:effectLst/>
                <a:uLnTx/>
                <a:uFillTx/>
                <a:latin typeface="Arial"/>
                <a:cs typeface="Arial"/>
              </a:rPr>
              <a:t>must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sufficient</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determine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qualifies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 FMLA</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protection.</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When an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seeks leave due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 an </a:t>
            </a:r>
            <a:r>
              <a:rPr kumimoji="0" sz="900" b="0" i="0" u="none" strike="noStrike" kern="0" cap="none" spc="-10" normalizeH="0" baseline="0" noProof="0" dirty="0">
                <a:ln>
                  <a:noFill/>
                </a:ln>
                <a:solidFill>
                  <a:sysClr val="windowText" lastClr="000000"/>
                </a:solidFill>
                <a:effectLst/>
                <a:uLnTx/>
                <a:uFillTx/>
                <a:latin typeface="Arial"/>
                <a:cs typeface="Arial"/>
              </a:rPr>
              <a:t>FMLA-</a:t>
            </a:r>
            <a:r>
              <a:rPr kumimoji="0" sz="900" b="0" i="0" u="none" strike="noStrike" kern="0" cap="none" spc="0" normalizeH="0" baseline="0" noProof="0" dirty="0">
                <a:ln>
                  <a:noFill/>
                </a:ln>
                <a:solidFill>
                  <a:sysClr val="windowText" lastClr="000000"/>
                </a:solidFill>
                <a:effectLst/>
                <a:uLnTx/>
                <a:uFillTx/>
                <a:latin typeface="Arial"/>
                <a:cs typeface="Arial"/>
              </a:rPr>
              <a:t>qualifying reason </a:t>
            </a:r>
            <a:r>
              <a:rPr kumimoji="0" sz="900" b="0" i="0" u="none" strike="noStrike" kern="0" cap="none" spc="-25" normalizeH="0" baseline="0" noProof="0" dirty="0">
                <a:ln>
                  <a:noFill/>
                </a:ln>
                <a:solidFill>
                  <a:sysClr val="windowText" lastClr="000000"/>
                </a:solidFill>
                <a:effectLst/>
                <a:uLnTx/>
                <a:uFillTx/>
                <a:latin typeface="Arial"/>
                <a:cs typeface="Arial"/>
              </a:rPr>
              <a:t>for</a:t>
            </a:r>
            <a:r>
              <a:rPr kumimoji="0" sz="900" b="0" i="0" u="none" strike="noStrike" kern="0" cap="none" spc="5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which</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previously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FMLA-protected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must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specifically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reference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qualifying</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reason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notifying</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employer.</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45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foreseeable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birth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child,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adopt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place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foster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child,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planned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treatment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serious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condition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member,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the</a:t>
            </a:r>
            <a:endParaRPr kumimoji="0" sz="9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4"/>
          <p:cNvSpPr/>
          <p:nvPr/>
        </p:nvSpPr>
        <p:spPr>
          <a:xfrm>
            <a:off x="2479039" y="993139"/>
            <a:ext cx="30480" cy="12700"/>
          </a:xfrm>
          <a:custGeom>
            <a:avLst/>
            <a:gdLst/>
            <a:ahLst/>
            <a:cxnLst/>
            <a:rect l="l" t="t" r="r" b="b"/>
            <a:pathLst>
              <a:path w="30480" h="12700">
                <a:moveTo>
                  <a:pt x="30480" y="0"/>
                </a:moveTo>
                <a:lnTo>
                  <a:pt x="0" y="0"/>
                </a:lnTo>
                <a:lnTo>
                  <a:pt x="0" y="12192"/>
                </a:lnTo>
                <a:lnTo>
                  <a:pt x="30480" y="12192"/>
                </a:lnTo>
                <a:lnTo>
                  <a:pt x="30480"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Google Shape;89;p17">
            <a:extLst>
              <a:ext uri="{FF2B5EF4-FFF2-40B4-BE49-F238E27FC236}">
                <a16:creationId xmlns:a16="http://schemas.microsoft.com/office/drawing/2014/main" id="{2D56AC7A-C35E-52A9-2793-683433ECF5D3}"/>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30</a:t>
            </a:fld>
            <a:endParaRPr lang="en-US">
              <a:latin typeface="Merriweather Sans Light" pitchFamily="2" charset="77"/>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3737" y="208280"/>
            <a:ext cx="9377680" cy="7080884"/>
          </a:xfrm>
          <a:prstGeom prst="rect">
            <a:avLst/>
          </a:prstGeom>
        </p:spPr>
        <p:txBody>
          <a:bodyPr vert="horz" wrap="square" lIns="0" tIns="22225" rIns="0" bIns="0" rtlCol="0">
            <a:spAutoFit/>
          </a:bodyPr>
          <a:lstStyle/>
          <a:p>
            <a:pPr marL="12700" marR="262890" lvl="0" indent="0" defTabSz="914400" eaLnBrk="1" fontAlgn="auto" latinLnBrk="0" hangingPunct="1">
              <a:lnSpc>
                <a:spcPts val="1030"/>
              </a:lnSpc>
              <a:spcBef>
                <a:spcPts val="17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planned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treatment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serious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injury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illness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covered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member,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must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employer</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at</a:t>
            </a:r>
            <a:r>
              <a:rPr kumimoji="0" sz="900" b="1" i="0" u="none" strike="noStrike" kern="0" cap="none" spc="-5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least</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30</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days'</a:t>
            </a:r>
            <a:r>
              <a:rPr kumimoji="0" sz="900" b="1" i="0" u="none" strike="noStrike" kern="0" cap="none" spc="-1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advance</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notice</a:t>
            </a:r>
            <a:r>
              <a:rPr kumimoji="0" sz="900" b="1"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before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leave </a:t>
            </a:r>
            <a:r>
              <a:rPr kumimoji="0" sz="900" b="0" i="0" u="none" strike="noStrike" kern="0" cap="none" spc="0" normalizeH="0" baseline="0" noProof="0" dirty="0">
                <a:ln>
                  <a:noFill/>
                </a:ln>
                <a:solidFill>
                  <a:sysClr val="windowText" lastClr="000000"/>
                </a:solidFill>
                <a:effectLst/>
                <a:uLnTx/>
                <a:uFillTx/>
                <a:latin typeface="Arial"/>
                <a:cs typeface="Arial"/>
              </a:rPr>
              <a:t>begins.</a:t>
            </a:r>
            <a:r>
              <a:rPr kumimoji="0" sz="900" b="0" i="0" u="none" strike="noStrike" kern="0" cap="none" spc="1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30</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days'</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advance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delay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taking</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FMLA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until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30</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days'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0" normalizeH="0" baseline="0" noProof="0" dirty="0">
                <a:ln>
                  <a:noFill/>
                </a:ln>
                <a:solidFill>
                  <a:sysClr val="windowText" lastClr="000000"/>
                </a:solidFill>
                <a:effectLst/>
                <a:uLnTx/>
                <a:uFillTx/>
                <a:latin typeface="Arial"/>
                <a:cs typeface="Arial"/>
              </a:rPr>
              <a:t> provided.</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66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5"/>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When</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begin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less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30</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days,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must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give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notice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soon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practicable.</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42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foreseeable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qualifying</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exigency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must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soon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practicable,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regardless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how</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advance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 </a:t>
            </a:r>
            <a:r>
              <a:rPr kumimoji="0" sz="900" b="0" i="0" u="none" strike="noStrike" kern="0" cap="none" spc="-10" normalizeH="0" baseline="0" noProof="0" dirty="0">
                <a:ln>
                  <a:noFill/>
                </a:ln>
                <a:solidFill>
                  <a:sysClr val="windowText" lastClr="000000"/>
                </a:solidFill>
                <a:effectLst/>
                <a:uLnTx/>
                <a:uFillTx/>
                <a:latin typeface="Arial"/>
                <a:cs typeface="Arial"/>
              </a:rPr>
              <a:t>foreseeable.</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1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0" normalizeH="0" baseline="0" noProof="0" dirty="0">
                <a:ln>
                  <a:noFill/>
                </a:ln>
                <a:solidFill>
                  <a:sysClr val="windowText" lastClr="000000"/>
                </a:solidFill>
                <a:effectLst/>
                <a:uLnTx/>
                <a:uFillTx/>
                <a:latin typeface="Arial"/>
                <a:cs typeface="Arial"/>
              </a:rPr>
              <a:t>Plan</a:t>
            </a:r>
            <a:r>
              <a:rPr kumimoji="0" sz="1200" b="1" i="0" u="none" strike="noStrike" kern="0" cap="none" spc="-45"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Benefits</a:t>
            </a:r>
            <a:r>
              <a:rPr kumimoji="0" sz="1200" b="1" i="0" u="none" strike="noStrike" kern="0" cap="none" spc="-65"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While</a:t>
            </a:r>
            <a:r>
              <a:rPr kumimoji="0" sz="1200" b="1" i="0" u="none" strike="noStrike" kern="0" cap="none" spc="-3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on</a:t>
            </a:r>
            <a:r>
              <a:rPr kumimoji="0" sz="1200" b="1" i="0" u="none" strike="noStrike" kern="0" cap="none" spc="-10" normalizeH="0" baseline="0" noProof="0" dirty="0">
                <a:ln>
                  <a:noFill/>
                </a:ln>
                <a:solidFill>
                  <a:sysClr val="windowText" lastClr="000000"/>
                </a:solidFill>
                <a:effectLst/>
                <a:uLnTx/>
                <a:uFillTx/>
                <a:latin typeface="Arial"/>
                <a:cs typeface="Arial"/>
              </a:rPr>
              <a:t> FMLA</a:t>
            </a:r>
            <a:r>
              <a:rPr kumimoji="0" sz="1200" b="1" i="0" u="none" strike="noStrike" kern="0" cap="none" spc="-70"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Leave</a:t>
            </a:r>
            <a:endParaRPr kumimoji="0" sz="1200" b="0" i="0" u="none" strike="noStrike" kern="0" cap="none" spc="0" normalizeH="0" baseline="0" noProof="0">
              <a:ln>
                <a:noFill/>
              </a:ln>
              <a:solidFill>
                <a:sysClr val="windowText" lastClr="000000"/>
              </a:solidFill>
              <a:effectLst/>
              <a:uLnTx/>
              <a:uFillTx/>
              <a:latin typeface="Arial"/>
              <a:cs typeface="Arial"/>
            </a:endParaRPr>
          </a:p>
          <a:p>
            <a:pPr marL="12700" marR="258445" lvl="0" indent="0" defTabSz="914400" eaLnBrk="1" fontAlgn="auto" latinLnBrk="0" hangingPunct="1">
              <a:lnSpc>
                <a:spcPct val="95700"/>
              </a:lnSpc>
              <a:spcBef>
                <a:spcPts val="90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take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absence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medical</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Leave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1993</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(FMLA),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way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which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participate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depend</a:t>
            </a:r>
            <a:r>
              <a:rPr kumimoji="0" sz="900" b="0" i="0" u="none" strike="noStrike" kern="0" cap="none" spc="5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whether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continue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paycheck</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while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does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while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participation</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Plan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treated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same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way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terminated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employment,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unless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benefits,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after-</a:t>
            </a:r>
            <a:r>
              <a:rPr kumimoji="0" sz="900" b="0" i="0" u="none" strike="noStrike" kern="0" cap="none" spc="0" normalizeH="0" baseline="0" noProof="0" dirty="0">
                <a:ln>
                  <a:noFill/>
                </a:ln>
                <a:solidFill>
                  <a:sysClr val="windowText" lastClr="000000"/>
                </a:solidFill>
                <a:effectLst/>
                <a:uLnTx/>
                <a:uFillTx/>
                <a:latin typeface="Arial"/>
                <a:cs typeface="Arial"/>
              </a:rPr>
              <a:t>tax</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basis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while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return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work</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your </a:t>
            </a:r>
            <a:r>
              <a:rPr kumimoji="0" sz="900" b="0" i="0" u="none" strike="noStrike" kern="0" cap="none" spc="0" normalizeH="0" baseline="0" noProof="0" dirty="0">
                <a:ln>
                  <a:noFill/>
                </a:ln>
                <a:solidFill>
                  <a:sysClr val="windowText" lastClr="000000"/>
                </a:solidFill>
                <a:effectLst/>
                <a:uLnTx/>
                <a:uFillTx/>
                <a:latin typeface="Arial"/>
                <a:cs typeface="Arial"/>
              </a:rPr>
              <a:t>prior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benefits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start</a:t>
            </a:r>
            <a:r>
              <a:rPr kumimoji="0" sz="900" b="0" i="0" u="none" strike="noStrike" kern="0" cap="none" spc="-10" normalizeH="0" baseline="0" noProof="0" dirty="0">
                <a:ln>
                  <a:noFill/>
                </a:ln>
                <a:solidFill>
                  <a:sysClr val="windowText" lastClr="000000"/>
                </a:solidFill>
                <a:effectLst/>
                <a:uLnTx/>
                <a:uFillTx/>
                <a:latin typeface="Arial"/>
                <a:cs typeface="Arial"/>
              </a:rPr>
              <a:t> again.</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227329" lvl="0" indent="0" defTabSz="914400" eaLnBrk="1" fontAlgn="auto" latinLnBrk="0" hangingPunct="1">
              <a:lnSpc>
                <a:spcPts val="1010"/>
              </a:lnSpc>
              <a:spcBef>
                <a:spcPts val="50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take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absence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medical</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FMLA,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should</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contact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order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discuss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continued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participation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during</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the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general,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take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unpaid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FMLA,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continue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participate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but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required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continue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contribution.</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70"/>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Please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contact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company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soon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know</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taking</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Leave.</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1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10" normalizeH="0" baseline="0" noProof="0" dirty="0">
                <a:ln>
                  <a:noFill/>
                </a:ln>
                <a:solidFill>
                  <a:sysClr val="windowText" lastClr="000000"/>
                </a:solidFill>
                <a:effectLst/>
                <a:uLnTx/>
                <a:uFillTx/>
                <a:latin typeface="Arial"/>
                <a:cs typeface="Arial"/>
              </a:rPr>
              <a:t>Women's</a:t>
            </a:r>
            <a:r>
              <a:rPr kumimoji="0" sz="1200" b="1" i="0" u="none" strike="noStrike" kern="0" cap="none" spc="-75"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Health</a:t>
            </a:r>
            <a:r>
              <a:rPr kumimoji="0" sz="1200" b="1" i="0" u="none" strike="noStrike" kern="0" cap="none" spc="-55"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and</a:t>
            </a:r>
            <a:r>
              <a:rPr kumimoji="0" sz="1200" b="1" i="0" u="none" strike="noStrike" kern="0" cap="none" spc="-5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Cancer</a:t>
            </a:r>
            <a:r>
              <a:rPr kumimoji="0" sz="1200" b="1" i="0" u="none" strike="noStrike" kern="0" cap="none" spc="-65"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Rights</a:t>
            </a:r>
            <a:r>
              <a:rPr kumimoji="0" sz="1200" b="1" i="0" u="none" strike="noStrike" kern="0" cap="none" spc="-7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Act</a:t>
            </a:r>
            <a:r>
              <a:rPr kumimoji="0" sz="1200" b="1" i="0" u="none" strike="noStrike" kern="0" cap="none" spc="-15"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of</a:t>
            </a:r>
            <a:r>
              <a:rPr kumimoji="0" sz="1200" b="1" i="0" u="none" strike="noStrike" kern="0" cap="none" spc="-4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1998</a:t>
            </a:r>
            <a:r>
              <a:rPr kumimoji="0" sz="1200" b="1" i="0" u="none" strike="noStrike" kern="0" cap="none" spc="-70"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Notice</a:t>
            </a:r>
            <a:endParaRPr kumimoji="0" sz="1200" b="0" i="0" u="none" strike="noStrike" kern="0" cap="none" spc="0" normalizeH="0" baseline="0" noProof="0">
              <a:ln>
                <a:noFill/>
              </a:ln>
              <a:solidFill>
                <a:sysClr val="windowText" lastClr="000000"/>
              </a:solidFill>
              <a:effectLst/>
              <a:uLnTx/>
              <a:uFillTx/>
              <a:latin typeface="Arial"/>
              <a:cs typeface="Arial"/>
            </a:endParaRPr>
          </a:p>
          <a:p>
            <a:pPr marL="12700" marR="408305" lvl="0" indent="0" defTabSz="914400" eaLnBrk="1" fontAlgn="auto" latinLnBrk="0" hangingPunct="1">
              <a:lnSpc>
                <a:spcPct val="95800"/>
              </a:lnSpc>
              <a:spcBef>
                <a:spcPts val="90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October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21,</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1998,</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Congress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enacted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Women's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Cancer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Rights</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1998.</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specified</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the</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 covered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member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 are going</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 have </a:t>
            </a:r>
            <a:r>
              <a:rPr kumimoji="0" sz="900" b="0" i="0" u="none" strike="noStrike" kern="0" cap="none" spc="-5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mastectomy,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maybe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entitled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certain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benefits under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Women's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 Cancer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Rights</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1998</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(WHCRA).</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individuals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receiving</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mastectomy-</a:t>
            </a:r>
            <a:r>
              <a:rPr kumimoji="0" sz="900" b="0" i="0" u="none" strike="noStrike" kern="0" cap="none" spc="0" normalizeH="0" baseline="0" noProof="0" dirty="0">
                <a:ln>
                  <a:noFill/>
                </a:ln>
                <a:solidFill>
                  <a:sysClr val="windowText" lastClr="000000"/>
                </a:solidFill>
                <a:effectLst/>
                <a:uLnTx/>
                <a:uFillTx/>
                <a:latin typeface="Arial"/>
                <a:cs typeface="Arial"/>
              </a:rPr>
              <a:t>related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benefits,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manner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determined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consultation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attending</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physician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patient,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for:</a:t>
            </a:r>
            <a:endParaRPr kumimoji="0" sz="900" b="0" i="0" u="none" strike="noStrike" kern="0" cap="none" spc="0" normalizeH="0" baseline="0" noProof="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505"/>
              </a:spcBef>
              <a:spcAft>
                <a:spcPts val="0"/>
              </a:spcAft>
              <a:buClrTx/>
              <a:buSzTx/>
              <a:buFont typeface="Symbol"/>
              <a:buChar char=""/>
              <a:tabLst>
                <a:tab pos="469265" algn="l"/>
              </a:tabLst>
              <a:defRPr/>
            </a:pPr>
            <a:r>
              <a:rPr kumimoji="0" sz="1000" b="0" i="0" u="none" strike="noStrike" kern="0" cap="none" spc="-10" normalizeH="0" baseline="0" noProof="0" dirty="0">
                <a:ln>
                  <a:noFill/>
                </a:ln>
                <a:solidFill>
                  <a:sysClr val="windowText" lastClr="000000"/>
                </a:solidFill>
                <a:effectLst/>
                <a:uLnTx/>
                <a:uFillTx/>
                <a:latin typeface="Arial"/>
                <a:cs typeface="Arial"/>
              </a:rPr>
              <a:t>All</a:t>
            </a:r>
            <a:r>
              <a:rPr kumimoji="0" sz="1000" b="0" i="0" u="none" strike="noStrike" kern="0" cap="none" spc="-6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stages</a:t>
            </a:r>
            <a:r>
              <a:rPr kumimoji="0" sz="1000" b="0" i="0" u="none" strike="noStrike" kern="0" cap="none" spc="-4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of</a:t>
            </a:r>
            <a:r>
              <a:rPr kumimoji="0" sz="1000" b="0" i="0" u="none" strike="noStrike" kern="0" cap="none" spc="-55"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reconstruction</a:t>
            </a:r>
            <a:r>
              <a:rPr kumimoji="0" sz="1000" b="0" i="0" u="none" strike="noStrike" kern="0" cap="none" spc="-6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of</a:t>
            </a:r>
            <a:r>
              <a:rPr kumimoji="0" sz="1000" b="0" i="0" u="none" strike="noStrike" kern="0" cap="none" spc="-5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the</a:t>
            </a:r>
            <a:r>
              <a:rPr kumimoji="0" sz="1000" b="0" i="0" u="none" strike="noStrike" kern="0" cap="none" spc="-5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breast</a:t>
            </a:r>
            <a:r>
              <a:rPr kumimoji="0" sz="1000" b="0" i="0" u="none" strike="noStrike" kern="0" cap="none" spc="-5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on</a:t>
            </a:r>
            <a:r>
              <a:rPr kumimoji="0" sz="1000" b="0" i="0" u="none" strike="noStrike" kern="0" cap="none" spc="-50"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which</a:t>
            </a:r>
            <a:r>
              <a:rPr kumimoji="0" sz="1000" b="0" i="0" u="none" strike="noStrike" kern="0" cap="none" spc="-4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the</a:t>
            </a:r>
            <a:r>
              <a:rPr kumimoji="0" sz="1000" b="0" i="0" u="none" strike="noStrike" kern="0" cap="none" spc="-45"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mastectomy</a:t>
            </a:r>
            <a:r>
              <a:rPr kumimoji="0" sz="1000" b="0" i="0" u="none" strike="noStrike" kern="0" cap="none" spc="-5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was</a:t>
            </a:r>
            <a:r>
              <a:rPr kumimoji="0" sz="1000" b="0" i="0" u="none" strike="noStrike" kern="0" cap="none" spc="-45"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performed;</a:t>
            </a:r>
            <a:endParaRPr kumimoji="0" sz="1000" b="0" i="0" u="none" strike="noStrike" kern="0" cap="none" spc="0" normalizeH="0" baseline="0" noProof="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185"/>
              </a:spcBef>
              <a:spcAft>
                <a:spcPts val="0"/>
              </a:spcAft>
              <a:buClrTx/>
              <a:buSzTx/>
              <a:buFont typeface="Symbol"/>
              <a:buChar char=""/>
              <a:tabLst>
                <a:tab pos="469265" algn="l"/>
              </a:tabLst>
              <a:defRPr/>
            </a:pPr>
            <a:r>
              <a:rPr kumimoji="0" sz="1000" b="0" i="0" u="none" strike="noStrike" kern="0" cap="none" spc="-10" normalizeH="0" baseline="0" noProof="0" dirty="0">
                <a:ln>
                  <a:noFill/>
                </a:ln>
                <a:solidFill>
                  <a:sysClr val="windowText" lastClr="000000"/>
                </a:solidFill>
                <a:effectLst/>
                <a:uLnTx/>
                <a:uFillTx/>
                <a:latin typeface="Arial"/>
                <a:cs typeface="Arial"/>
              </a:rPr>
              <a:t>Surgery</a:t>
            </a:r>
            <a:r>
              <a:rPr kumimoji="0" sz="1000" b="0" i="0" u="none" strike="noStrike" kern="0" cap="none" spc="-25"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and</a:t>
            </a:r>
            <a:r>
              <a:rPr kumimoji="0" sz="1000" b="0" i="0" u="none" strike="noStrike" kern="0" cap="none" spc="-55"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reconstruction</a:t>
            </a:r>
            <a:r>
              <a:rPr kumimoji="0" sz="1000" b="0" i="0" u="none" strike="noStrike" kern="0" cap="none" spc="-1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of</a:t>
            </a:r>
            <a:r>
              <a:rPr kumimoji="0" sz="1000" b="0" i="0" u="none" strike="noStrike" kern="0" cap="none" spc="-50"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the</a:t>
            </a:r>
            <a:r>
              <a:rPr kumimoji="0" sz="1000" b="0" i="0" u="none" strike="noStrike" kern="0" cap="none" spc="-45"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other</a:t>
            </a:r>
            <a:r>
              <a:rPr kumimoji="0" sz="1000" b="0" i="0" u="none" strike="noStrike" kern="0" cap="none" spc="-30"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breast</a:t>
            </a:r>
            <a:r>
              <a:rPr kumimoji="0" sz="1000" b="0" i="0" u="none" strike="noStrike" kern="0" cap="none" spc="-4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to</a:t>
            </a:r>
            <a:r>
              <a:rPr kumimoji="0" sz="1000" b="0" i="0" u="none" strike="noStrike" kern="0" cap="none" spc="-40"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produce</a:t>
            </a:r>
            <a:r>
              <a:rPr kumimoji="0" sz="1000" b="0" i="0" u="none" strike="noStrike" kern="0" cap="none" spc="-5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a</a:t>
            </a:r>
            <a:r>
              <a:rPr kumimoji="0" sz="1000" b="0" i="0" u="none" strike="noStrike" kern="0" cap="none" spc="-40" normalizeH="0" baseline="0" noProof="0" dirty="0">
                <a:ln>
                  <a:noFill/>
                </a:ln>
                <a:solidFill>
                  <a:sysClr val="windowText" lastClr="000000"/>
                </a:solidFill>
                <a:effectLst/>
                <a:uLnTx/>
                <a:uFillTx/>
                <a:latin typeface="Arial"/>
                <a:cs typeface="Arial"/>
              </a:rPr>
              <a:t> </a:t>
            </a:r>
            <a:r>
              <a:rPr kumimoji="0" sz="1000" b="0" i="0" u="none" strike="noStrike" kern="0" cap="none" spc="-20" normalizeH="0" baseline="0" noProof="0" dirty="0">
                <a:ln>
                  <a:noFill/>
                </a:ln>
                <a:solidFill>
                  <a:sysClr val="windowText" lastClr="000000"/>
                </a:solidFill>
                <a:effectLst/>
                <a:uLnTx/>
                <a:uFillTx/>
                <a:latin typeface="Arial"/>
                <a:cs typeface="Arial"/>
              </a:rPr>
              <a:t>symmetrical</a:t>
            </a:r>
            <a:r>
              <a:rPr kumimoji="0" sz="1000" b="0" i="0" u="none" strike="noStrike" kern="0" cap="none" spc="-40"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appearance;</a:t>
            </a:r>
            <a:endParaRPr kumimoji="0" sz="1000" b="0" i="0" u="none" strike="noStrike" kern="0" cap="none" spc="0" normalizeH="0" baseline="0" noProof="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295"/>
              </a:spcBef>
              <a:spcAft>
                <a:spcPts val="0"/>
              </a:spcAft>
              <a:buClrTx/>
              <a:buSzTx/>
              <a:buFont typeface="Symbol"/>
              <a:buChar char=""/>
              <a:tabLst>
                <a:tab pos="469265" algn="l"/>
              </a:tabLst>
              <a:defRPr/>
            </a:pPr>
            <a:r>
              <a:rPr kumimoji="0" sz="1000" b="0" i="0" u="none" strike="noStrike" kern="0" cap="none" spc="-10" normalizeH="0" baseline="0" noProof="0" dirty="0">
                <a:ln>
                  <a:noFill/>
                </a:ln>
                <a:solidFill>
                  <a:sysClr val="windowText" lastClr="000000"/>
                </a:solidFill>
                <a:effectLst/>
                <a:uLnTx/>
                <a:uFillTx/>
                <a:latin typeface="Arial"/>
                <a:cs typeface="Arial"/>
              </a:rPr>
              <a:t>Prostheses;</a:t>
            </a:r>
            <a:r>
              <a:rPr kumimoji="0" sz="1000" b="0" i="0" u="none" strike="noStrike" kern="0" cap="none" spc="-65" normalizeH="0" baseline="0" noProof="0" dirty="0">
                <a:ln>
                  <a:noFill/>
                </a:ln>
                <a:solidFill>
                  <a:sysClr val="windowText" lastClr="000000"/>
                </a:solidFill>
                <a:effectLst/>
                <a:uLnTx/>
                <a:uFillTx/>
                <a:latin typeface="Arial"/>
                <a:cs typeface="Arial"/>
              </a:rPr>
              <a:t> </a:t>
            </a:r>
            <a:r>
              <a:rPr kumimoji="0" sz="1000" b="0" i="0" u="none" strike="noStrike" kern="0" cap="none" spc="-25" normalizeH="0" baseline="0" noProof="0" dirty="0">
                <a:ln>
                  <a:noFill/>
                </a:ln>
                <a:solidFill>
                  <a:sysClr val="windowText" lastClr="000000"/>
                </a:solidFill>
                <a:effectLst/>
                <a:uLnTx/>
                <a:uFillTx/>
                <a:latin typeface="Arial"/>
                <a:cs typeface="Arial"/>
              </a:rPr>
              <a:t>and</a:t>
            </a:r>
            <a:endParaRPr kumimoji="0" sz="1000" b="0" i="0" u="none" strike="noStrike" kern="0" cap="none" spc="0" normalizeH="0" baseline="0" noProof="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295"/>
              </a:spcBef>
              <a:spcAft>
                <a:spcPts val="0"/>
              </a:spcAft>
              <a:buClrTx/>
              <a:buSzTx/>
              <a:buFont typeface="Symbol"/>
              <a:buChar char=""/>
              <a:tabLst>
                <a:tab pos="469265" algn="l"/>
              </a:tabLst>
              <a:defRPr/>
            </a:pPr>
            <a:r>
              <a:rPr kumimoji="0" sz="1000" b="0" i="0" u="none" strike="noStrike" kern="0" cap="none" spc="-20" normalizeH="0" baseline="0" noProof="0" dirty="0">
                <a:ln>
                  <a:noFill/>
                </a:ln>
                <a:solidFill>
                  <a:sysClr val="windowText" lastClr="000000"/>
                </a:solidFill>
                <a:effectLst/>
                <a:uLnTx/>
                <a:uFillTx/>
                <a:latin typeface="Arial"/>
                <a:cs typeface="Arial"/>
              </a:rPr>
              <a:t>Treatment</a:t>
            </a:r>
            <a:r>
              <a:rPr kumimoji="0" sz="1000" b="0" i="0" u="none" strike="noStrike" kern="0" cap="none" spc="-6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of</a:t>
            </a:r>
            <a:r>
              <a:rPr kumimoji="0" sz="1000" b="0" i="0" u="none" strike="noStrike" kern="0" cap="none" spc="-45"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physical</a:t>
            </a:r>
            <a:r>
              <a:rPr kumimoji="0" sz="1000" b="0" i="0" u="none" strike="noStrike" kern="0" cap="none" spc="-20"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complications</a:t>
            </a:r>
            <a:r>
              <a:rPr kumimoji="0" sz="1000" b="0" i="0" u="none" strike="noStrike" kern="0" cap="none" spc="-5"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at</a:t>
            </a:r>
            <a:r>
              <a:rPr kumimoji="0" sz="1000" b="0" i="0" u="none" strike="noStrike" kern="0" cap="none" spc="-55"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all</a:t>
            </a:r>
            <a:r>
              <a:rPr kumimoji="0" sz="1000" b="0" i="0" u="none" strike="noStrike" kern="0" cap="none" spc="-45"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stages</a:t>
            </a:r>
            <a:r>
              <a:rPr kumimoji="0" sz="1000" b="0" i="0" u="none" strike="noStrike" kern="0" cap="none" spc="-5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of</a:t>
            </a:r>
            <a:r>
              <a:rPr kumimoji="0" sz="1000" b="0" i="0" u="none" strike="noStrike" kern="0" cap="none" spc="-3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the</a:t>
            </a:r>
            <a:r>
              <a:rPr kumimoji="0" sz="1000" b="0" i="0" u="none" strike="noStrike" kern="0" cap="none" spc="-35" normalizeH="0" baseline="0" noProof="0" dirty="0">
                <a:ln>
                  <a:noFill/>
                </a:ln>
                <a:solidFill>
                  <a:sysClr val="windowText" lastClr="000000"/>
                </a:solidFill>
                <a:effectLst/>
                <a:uLnTx/>
                <a:uFillTx/>
                <a:latin typeface="Arial"/>
                <a:cs typeface="Arial"/>
              </a:rPr>
              <a:t> </a:t>
            </a:r>
            <a:r>
              <a:rPr kumimoji="0" sz="1000" b="0" i="0" u="none" strike="noStrike" kern="0" cap="none" spc="-20" normalizeH="0" baseline="0" noProof="0" dirty="0">
                <a:ln>
                  <a:noFill/>
                </a:ln>
                <a:solidFill>
                  <a:sysClr val="windowText" lastClr="000000"/>
                </a:solidFill>
                <a:effectLst/>
                <a:uLnTx/>
                <a:uFillTx/>
                <a:latin typeface="Arial"/>
                <a:cs typeface="Arial"/>
              </a:rPr>
              <a:t>mastectomy,</a:t>
            </a:r>
            <a:r>
              <a:rPr kumimoji="0" sz="1000" b="0" i="0" u="none" strike="noStrike" kern="0" cap="none" spc="-45"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including</a:t>
            </a:r>
            <a:r>
              <a:rPr kumimoji="0" sz="1000" b="0" i="0" u="none" strike="noStrike" kern="0" cap="none" spc="-20"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lymphedema.</a:t>
            </a:r>
            <a:endParaRPr kumimoji="0" sz="1000" b="0" i="0" u="none" strike="noStrike" kern="0" cap="none" spc="0" normalizeH="0" baseline="0" noProof="0">
              <a:ln>
                <a:noFill/>
              </a:ln>
              <a:solidFill>
                <a:sysClr val="windowText" lastClr="000000"/>
              </a:solidFill>
              <a:effectLst/>
              <a:uLnTx/>
              <a:uFillTx/>
              <a:latin typeface="Arial"/>
              <a:cs typeface="Arial"/>
            </a:endParaRPr>
          </a:p>
          <a:p>
            <a:pPr marL="12700" marR="5080" lvl="0" indent="0" defTabSz="914400" eaLnBrk="1" fontAlgn="auto" latinLnBrk="0" hangingPunct="1">
              <a:lnSpc>
                <a:spcPts val="1000"/>
              </a:lnSpc>
              <a:spcBef>
                <a:spcPts val="204"/>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manner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determined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consultation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attending</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physician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patient.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Deductibles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 insurance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established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 other benefits under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your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also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apply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these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reconstructive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surgery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benefits.</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85"/>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5"/>
              </a:spcBef>
              <a:spcAft>
                <a:spcPts val="0"/>
              </a:spcAft>
              <a:buClrTx/>
              <a:buSzTx/>
              <a:buFontTx/>
              <a:buNone/>
              <a:tabLst/>
              <a:defRPr/>
            </a:pPr>
            <a:r>
              <a:rPr kumimoji="0" sz="1200" b="1" i="0" u="none" strike="noStrike" kern="0" cap="none" spc="-10" normalizeH="0" baseline="0" noProof="0" dirty="0">
                <a:ln>
                  <a:noFill/>
                </a:ln>
                <a:solidFill>
                  <a:sysClr val="windowText" lastClr="000000"/>
                </a:solidFill>
                <a:effectLst/>
                <a:uLnTx/>
                <a:uFillTx/>
                <a:latin typeface="Arial"/>
                <a:cs typeface="Arial"/>
              </a:rPr>
              <a:t>USERRA</a:t>
            </a:r>
            <a:r>
              <a:rPr kumimoji="0" sz="1200" b="1" i="0" u="none" strike="noStrike" kern="0" cap="none" spc="-30"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Rights</a:t>
            </a:r>
            <a:endParaRPr kumimoji="0" sz="1200" b="0" i="0" u="none" strike="noStrike" kern="0" cap="none" spc="0" normalizeH="0" baseline="0" noProof="0">
              <a:ln>
                <a:noFill/>
              </a:ln>
              <a:solidFill>
                <a:sysClr val="windowText" lastClr="000000"/>
              </a:solidFill>
              <a:effectLst/>
              <a:uLnTx/>
              <a:uFillTx/>
              <a:latin typeface="Arial"/>
              <a:cs typeface="Arial"/>
            </a:endParaRPr>
          </a:p>
          <a:p>
            <a:pPr marL="12700" marR="386715" lvl="0" indent="0" defTabSz="914400" eaLnBrk="1" fontAlgn="auto" latinLnBrk="0" hangingPunct="1">
              <a:lnSpc>
                <a:spcPct val="95700"/>
              </a:lnSpc>
              <a:spcBef>
                <a:spcPts val="90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spouse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dependent,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absent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work</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uniformed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continue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participating</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Uniform</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Services </a:t>
            </a:r>
            <a:r>
              <a:rPr kumimoji="0" sz="900" b="0" i="0" u="none" strike="noStrike" kern="0" cap="none" spc="0" normalizeH="0" baseline="0" noProof="0" dirty="0">
                <a:ln>
                  <a:noFill/>
                </a:ln>
                <a:solidFill>
                  <a:sysClr val="windowText" lastClr="000000"/>
                </a:solidFill>
                <a:effectLst/>
                <a:uLnTx/>
                <a:uFillTx/>
                <a:latin typeface="Arial"/>
                <a:cs typeface="Arial"/>
              </a:rPr>
              <a:t>Reemployment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Rights</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(USERRA).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USERRA</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intended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lessen</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difficulty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occur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need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absent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 </a:t>
            </a:r>
            <a:r>
              <a:rPr kumimoji="0" sz="900" b="0" i="0" u="none" strike="noStrike" kern="0" cap="none" spc="-10" normalizeH="0" baseline="0" noProof="0" dirty="0">
                <a:ln>
                  <a:noFill/>
                </a:ln>
                <a:solidFill>
                  <a:sysClr val="windowText" lastClr="000000"/>
                </a:solidFill>
                <a:effectLst/>
                <a:uLnTx/>
                <a:uFillTx/>
                <a:latin typeface="Arial"/>
                <a:cs typeface="Arial"/>
              </a:rPr>
              <a:t>civilian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employment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United </a:t>
            </a:r>
            <a:r>
              <a:rPr kumimoji="0" sz="900" b="0" i="0" u="none" strike="noStrike" kern="0" cap="none" spc="0" normalizeH="0" baseline="0" noProof="0" dirty="0">
                <a:ln>
                  <a:noFill/>
                </a:ln>
                <a:solidFill>
                  <a:sysClr val="windowText" lastClr="000000"/>
                </a:solidFill>
                <a:effectLst/>
                <a:uLnTx/>
                <a:uFillTx/>
                <a:latin typeface="Arial"/>
                <a:cs typeface="Arial"/>
              </a:rPr>
              <a:t>States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uniformed</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USERRA</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seeks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make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sure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those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their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country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keep</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their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civilian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employment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benefits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seek</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reemployment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without discrimination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because 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their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service.</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395605" lvl="0" indent="0" defTabSz="914400" eaLnBrk="1" fontAlgn="auto" latinLnBrk="0" hangingPunct="1">
              <a:lnSpc>
                <a:spcPts val="990"/>
              </a:lnSpc>
              <a:spcBef>
                <a:spcPts val="55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USERRA,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absent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uniformed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their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spouse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dependents)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eligible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continuation</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period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service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(plus </a:t>
            </a:r>
            <a:r>
              <a:rPr kumimoji="0" sz="900" b="0" i="0" u="none" strike="noStrike" kern="0" cap="none" spc="0" normalizeH="0" baseline="0" noProof="0" dirty="0">
                <a:ln>
                  <a:noFill/>
                </a:ln>
                <a:solidFill>
                  <a:sysClr val="windowText" lastClr="000000"/>
                </a:solidFill>
                <a:effectLst/>
                <a:uLnTx/>
                <a:uFillTx/>
                <a:latin typeface="Arial"/>
                <a:cs typeface="Arial"/>
              </a:rPr>
              <a:t>time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allowed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USERRA</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apply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0" normalizeH="0" baseline="0" noProof="0" dirty="0">
                <a:ln>
                  <a:noFill/>
                </a:ln>
                <a:solidFill>
                  <a:sysClr val="windowText" lastClr="000000"/>
                </a:solidFill>
                <a:effectLst/>
                <a:uLnTx/>
                <a:uFillTx/>
                <a:latin typeface="Arial"/>
                <a:cs typeface="Arial"/>
              </a:rPr>
              <a:t> reemployment)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up</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twenty-</a:t>
            </a:r>
            <a:r>
              <a:rPr kumimoji="0" sz="900" b="0" i="0" u="none" strike="noStrike" kern="0" cap="none" spc="-20" normalizeH="0" baseline="0" noProof="0" dirty="0">
                <a:ln>
                  <a:noFill/>
                </a:ln>
                <a:solidFill>
                  <a:sysClr val="windowText" lastClr="000000"/>
                </a:solidFill>
                <a:effectLst/>
                <a:uLnTx/>
                <a:uFillTx/>
                <a:latin typeface="Arial"/>
                <a:cs typeface="Arial"/>
              </a:rPr>
              <a:t>four</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ts val="940"/>
              </a:lnSpc>
              <a:spcBef>
                <a:spcPts val="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(24)</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months,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whichever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less.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less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than</a:t>
            </a:r>
            <a:r>
              <a:rPr kumimoji="0" sz="900" b="0" i="0" u="none" strike="noStrike" kern="0" cap="none" spc="-10" normalizeH="0" baseline="0" noProof="0" dirty="0">
                <a:ln>
                  <a:noFill/>
                </a:ln>
                <a:solidFill>
                  <a:sysClr val="windowText" lastClr="000000"/>
                </a:solidFill>
                <a:effectLst/>
                <a:uLnTx/>
                <a:uFillTx/>
                <a:latin typeface="Arial"/>
                <a:cs typeface="Arial"/>
              </a:rPr>
              <a:t> thirty-</a:t>
            </a:r>
            <a:r>
              <a:rPr kumimoji="0" sz="900" b="0" i="0" u="none" strike="noStrike" kern="0" cap="none" spc="0" normalizeH="0" baseline="0" noProof="0" dirty="0">
                <a:ln>
                  <a:noFill/>
                </a:ln>
                <a:solidFill>
                  <a:sysClr val="windowText" lastClr="000000"/>
                </a:solidFill>
                <a:effectLst/>
                <a:uLnTx/>
                <a:uFillTx/>
                <a:latin typeface="Arial"/>
                <a:cs typeface="Arial"/>
              </a:rPr>
              <a:t>one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(31)</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days,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charge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only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share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monthly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premium.</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more</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386715" lvl="0" indent="0" defTabSz="914400" eaLnBrk="1" fontAlgn="auto" latinLnBrk="0" hangingPunct="1">
              <a:lnSpc>
                <a:spcPts val="1000"/>
              </a:lnSpc>
              <a:spcBef>
                <a:spcPts val="6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than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thirty-</a:t>
            </a:r>
            <a:r>
              <a:rPr kumimoji="0" sz="900" b="0" i="0" u="none" strike="noStrike" kern="0" cap="none" spc="0" normalizeH="0" baseline="0" noProof="0" dirty="0">
                <a:ln>
                  <a:noFill/>
                </a:ln>
                <a:solidFill>
                  <a:sysClr val="windowText" lastClr="000000"/>
                </a:solidFill>
                <a:effectLst/>
                <a:uLnTx/>
                <a:uFillTx/>
                <a:latin typeface="Arial"/>
                <a:cs typeface="Arial"/>
              </a:rPr>
              <a:t>one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(31)</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days,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employer</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charge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full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premium</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plus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2%</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total</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 102%</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 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premium).</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 have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both COBRA</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USERRA</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are </a:t>
            </a:r>
            <a:r>
              <a:rPr kumimoji="0" sz="900" b="0" i="0" u="none" strike="noStrike" kern="0" cap="none" spc="0" normalizeH="0" baseline="0" noProof="0" dirty="0">
                <a:ln>
                  <a:noFill/>
                </a:ln>
                <a:solidFill>
                  <a:sysClr val="windowText" lastClr="000000"/>
                </a:solidFill>
                <a:effectLst/>
                <a:uLnTx/>
                <a:uFillTx/>
                <a:latin typeface="Arial"/>
                <a:cs typeface="Arial"/>
              </a:rPr>
              <a:t>entitled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continued</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more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favorable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benefit.</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332740" lvl="0" indent="0" defTabSz="914400" eaLnBrk="1" fontAlgn="auto" latinLnBrk="0" hangingPunct="1">
              <a:lnSpc>
                <a:spcPts val="1000"/>
              </a:lnSpc>
              <a:spcBef>
                <a:spcPts val="484"/>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individual</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military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considered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absence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entitled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benefits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determined</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seniority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generally</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to </a:t>
            </a:r>
            <a:r>
              <a:rPr kumimoji="0" sz="900" b="0" i="0" u="none" strike="noStrike" kern="0" cap="none" spc="-10" normalizeH="0" baseline="0" noProof="0" dirty="0">
                <a:ln>
                  <a:noFill/>
                </a:ln>
                <a:solidFill>
                  <a:sysClr val="windowText" lastClr="000000"/>
                </a:solidFill>
                <a:effectLst/>
                <a:uLnTx/>
                <a:uFillTx/>
                <a:latin typeface="Arial"/>
                <a:cs typeface="Arial"/>
              </a:rPr>
              <a:t>similarly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situated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absence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 other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types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leave.</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40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period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continuation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under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USERRA</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counted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toward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10" normalizeH="0" baseline="0" noProof="0" dirty="0">
                <a:ln>
                  <a:noFill/>
                </a:ln>
                <a:solidFill>
                  <a:sysClr val="windowText" lastClr="000000"/>
                </a:solidFill>
                <a:effectLst/>
                <a:uLnTx/>
                <a:uFillTx/>
                <a:latin typeface="Arial"/>
                <a:cs typeface="Arial"/>
              </a:rPr>
              <a:t> continuation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 period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concurrently</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available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COBRA.</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0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0" normalizeH="0" baseline="0" noProof="0" dirty="0">
                <a:ln>
                  <a:noFill/>
                </a:ln>
                <a:solidFill>
                  <a:sysClr val="windowText" lastClr="000000"/>
                </a:solidFill>
                <a:effectLst/>
                <a:uLnTx/>
                <a:uFillTx/>
                <a:latin typeface="Arial"/>
                <a:cs typeface="Arial"/>
              </a:rPr>
              <a:t>Mental</a:t>
            </a:r>
            <a:r>
              <a:rPr kumimoji="0" sz="1200" b="1" i="0" u="none" strike="noStrike" kern="0" cap="none" spc="-5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Health</a:t>
            </a:r>
            <a:r>
              <a:rPr kumimoji="0" sz="1200" b="1" i="0" u="none" strike="noStrike" kern="0" cap="none" spc="-4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Parity</a:t>
            </a:r>
            <a:r>
              <a:rPr kumimoji="0" sz="1200" b="1" i="0" u="none" strike="noStrike" kern="0" cap="none" spc="-70"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and</a:t>
            </a:r>
            <a:r>
              <a:rPr kumimoji="0" sz="1200" b="1" i="0" u="none" strike="noStrike" kern="0" cap="none" spc="-7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Addiction</a:t>
            </a:r>
            <a:r>
              <a:rPr kumimoji="0" sz="1200" b="1" i="0" u="none" strike="noStrike" kern="0" cap="none" spc="10"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Equity</a:t>
            </a:r>
            <a:r>
              <a:rPr kumimoji="0" sz="1200" b="1" i="0" u="none" strike="noStrike" kern="0" cap="none" spc="-75"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Act</a:t>
            </a:r>
            <a:r>
              <a:rPr kumimoji="0" sz="1200" b="1" i="0" u="none" strike="noStrike" kern="0" cap="none" spc="-1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of</a:t>
            </a:r>
            <a:r>
              <a:rPr kumimoji="0" sz="1200" b="1" i="0" u="none" strike="noStrike" kern="0" cap="none" spc="-30" normalizeH="0" baseline="0" noProof="0" dirty="0">
                <a:ln>
                  <a:noFill/>
                </a:ln>
                <a:solidFill>
                  <a:sysClr val="windowText" lastClr="000000"/>
                </a:solidFill>
                <a:effectLst/>
                <a:uLnTx/>
                <a:uFillTx/>
                <a:latin typeface="Arial"/>
                <a:cs typeface="Arial"/>
              </a:rPr>
              <a:t> </a:t>
            </a:r>
            <a:r>
              <a:rPr kumimoji="0" sz="1200" b="1" i="0" u="none" strike="noStrike" kern="0" cap="none" spc="-20" normalizeH="0" baseline="0" noProof="0" dirty="0">
                <a:ln>
                  <a:noFill/>
                </a:ln>
                <a:solidFill>
                  <a:sysClr val="windowText" lastClr="000000"/>
                </a:solidFill>
                <a:effectLst/>
                <a:uLnTx/>
                <a:uFillTx/>
                <a:latin typeface="Arial"/>
                <a:cs typeface="Arial"/>
              </a:rPr>
              <a:t>2008</a:t>
            </a:r>
            <a:endParaRPr kumimoji="0" sz="1200" b="0" i="0" u="none" strike="noStrike" kern="0" cap="none" spc="0" normalizeH="0" baseline="0" noProof="0">
              <a:ln>
                <a:noFill/>
              </a:ln>
              <a:solidFill>
                <a:sysClr val="windowText" lastClr="000000"/>
              </a:solidFill>
              <a:effectLst/>
              <a:uLnTx/>
              <a:uFillTx/>
              <a:latin typeface="Arial"/>
              <a:cs typeface="Arial"/>
            </a:endParaRPr>
          </a:p>
          <a:p>
            <a:pPr marL="12700" marR="235585" lvl="0" indent="0" defTabSz="914400" eaLnBrk="1" fontAlgn="auto" latinLnBrk="0" hangingPunct="1">
              <a:lnSpc>
                <a:spcPts val="1030"/>
              </a:lnSpc>
              <a:spcBef>
                <a:spcPts val="944"/>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Mental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Parity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Addiction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Equity</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2008,</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conditions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example,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copayments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deductibles)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treatment</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limitations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mental</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substance </a:t>
            </a:r>
            <a:r>
              <a:rPr kumimoji="0" sz="900" b="0" i="0" u="none" strike="noStrike" kern="0" cap="none" spc="0" normalizeH="0" baseline="0" noProof="0" dirty="0">
                <a:ln>
                  <a:noFill/>
                </a:ln>
                <a:solidFill>
                  <a:sysClr val="windowText" lastClr="000000"/>
                </a:solidFill>
                <a:effectLst/>
                <a:uLnTx/>
                <a:uFillTx/>
                <a:latin typeface="Arial"/>
                <a:cs typeface="Arial"/>
              </a:rPr>
              <a:t>use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disorders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generally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must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more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restrictive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those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applicable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surgical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procedures.</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Review</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documents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additional</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10" normalizeH="0" baseline="0" noProof="0" dirty="0">
                <a:ln>
                  <a:noFill/>
                </a:ln>
                <a:solidFill>
                  <a:sysClr val="windowText" lastClr="000000"/>
                </a:solidFill>
                <a:effectLst/>
                <a:uLnTx/>
                <a:uFillTx/>
                <a:latin typeface="Arial"/>
                <a:cs typeface="Arial"/>
              </a:rPr>
              <a:t> mental</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3" name="Google Shape;89;p17">
            <a:extLst>
              <a:ext uri="{FF2B5EF4-FFF2-40B4-BE49-F238E27FC236}">
                <a16:creationId xmlns:a16="http://schemas.microsoft.com/office/drawing/2014/main" id="{F49F9A8D-BDAF-E928-18C3-762072426D54}"/>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31</a:t>
            </a:fld>
            <a:endParaRPr lang="en-US">
              <a:latin typeface="Merriweather Sans Light" pitchFamily="2" charset="77"/>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3737" y="208280"/>
            <a:ext cx="9385300" cy="689419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10" normalizeH="0" baseline="0" noProof="0" dirty="0">
                <a:ln>
                  <a:noFill/>
                </a:ln>
                <a:solidFill>
                  <a:sysClr val="windowText" lastClr="000000"/>
                </a:solidFill>
                <a:effectLst/>
                <a:uLnTx/>
                <a:uFillTx/>
                <a:latin typeface="Arial"/>
                <a:cs typeface="Arial"/>
              </a:rPr>
              <a:t>Michelle's</a:t>
            </a:r>
            <a:r>
              <a:rPr kumimoji="0" sz="1200" b="1" i="0" u="none" strike="noStrike" kern="0" cap="none" spc="0" normalizeH="0" baseline="0" noProof="0" dirty="0">
                <a:ln>
                  <a:noFill/>
                </a:ln>
                <a:solidFill>
                  <a:sysClr val="windowText" lastClr="000000"/>
                </a:solidFill>
                <a:effectLst/>
                <a:uLnTx/>
                <a:uFillTx/>
                <a:latin typeface="Arial"/>
                <a:cs typeface="Arial"/>
              </a:rPr>
              <a:t> </a:t>
            </a:r>
            <a:r>
              <a:rPr kumimoji="0" sz="1200" b="1" i="0" u="none" strike="noStrike" kern="0" cap="none" spc="-25" normalizeH="0" baseline="0" noProof="0" dirty="0">
                <a:ln>
                  <a:noFill/>
                </a:ln>
                <a:solidFill>
                  <a:sysClr val="windowText" lastClr="000000"/>
                </a:solidFill>
                <a:effectLst/>
                <a:uLnTx/>
                <a:uFillTx/>
                <a:latin typeface="Arial"/>
                <a:cs typeface="Arial"/>
              </a:rPr>
              <a:t>Law</a:t>
            </a:r>
            <a:endParaRPr kumimoji="0" sz="1200" b="0" i="0" u="none" strike="noStrike" kern="0" cap="none" spc="0" normalizeH="0" baseline="0" noProof="0">
              <a:ln>
                <a:noFill/>
              </a:ln>
              <a:solidFill>
                <a:sysClr val="windowText" lastClr="000000"/>
              </a:solidFill>
              <a:effectLst/>
              <a:uLnTx/>
              <a:uFillTx/>
              <a:latin typeface="Arial"/>
              <a:cs typeface="Arial"/>
            </a:endParaRPr>
          </a:p>
          <a:p>
            <a:pPr marL="12700" marR="3007995" lvl="0" indent="0" defTabSz="914400" eaLnBrk="1" fontAlgn="auto" latinLnBrk="0" hangingPunct="1">
              <a:lnSpc>
                <a:spcPts val="1030"/>
              </a:lnSpc>
              <a:spcBef>
                <a:spcPts val="865"/>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Certain</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dependents</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eligible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extend</a:t>
            </a:r>
            <a:r>
              <a:rPr kumimoji="0" sz="900" b="0" i="0" u="none" strike="noStrike" kern="0" cap="none" spc="-10" normalizeH="0" baseline="0" noProof="0" dirty="0">
                <a:ln>
                  <a:noFill/>
                </a:ln>
                <a:solidFill>
                  <a:sysClr val="windowText" lastClr="000000"/>
                </a:solidFill>
                <a:effectLst/>
                <a:uLnTx/>
                <a:uFillTx/>
                <a:latin typeface="Arial"/>
                <a:cs typeface="Arial"/>
              </a:rPr>
              <a:t> their</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limited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period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time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would otherwise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due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loss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student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status.</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376555" lvl="0" indent="0" defTabSz="914400" eaLnBrk="1" fontAlgn="auto" latinLnBrk="0" hangingPunct="1">
              <a:lnSpc>
                <a:spcPts val="1030"/>
              </a:lnSpc>
              <a:spcBef>
                <a:spcPts val="52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Michelle's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Law, 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cannot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terminate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dependent</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child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whose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enrollment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requires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student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status</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 </a:t>
            </a:r>
            <a:r>
              <a:rPr kumimoji="0" sz="900" b="0" i="0" u="none" strike="noStrike" kern="0" cap="none" spc="-10" normalizeH="0" baseline="0" noProof="0" dirty="0">
                <a:ln>
                  <a:noFill/>
                </a:ln>
                <a:solidFill>
                  <a:sysClr val="windowText" lastClr="000000"/>
                </a:solidFill>
                <a:effectLst/>
                <a:uLnTx/>
                <a:uFillTx/>
                <a:latin typeface="Arial"/>
                <a:cs typeface="Arial"/>
              </a:rPr>
              <a:t>postsecondary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educational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institution,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the </a:t>
            </a:r>
            <a:r>
              <a:rPr kumimoji="0" sz="900" b="0" i="0" u="none" strike="noStrike" kern="0" cap="none" spc="0" normalizeH="0" baseline="0" noProof="0" dirty="0">
                <a:ln>
                  <a:noFill/>
                </a:ln>
                <a:solidFill>
                  <a:sysClr val="windowText" lastClr="000000"/>
                </a:solidFill>
                <a:effectLst/>
                <a:uLnTx/>
                <a:uFillTx/>
                <a:latin typeface="Arial"/>
                <a:cs typeface="Arial"/>
              </a:rPr>
              <a:t>student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status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lost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because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medically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necessary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absence.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situation,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continue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dependent's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until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earlier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of:</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date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year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after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first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day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medically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necessary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absence.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date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which</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dependent's</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45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would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otherwise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end</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terms.</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471805" lvl="0" indent="0" defTabSz="914400" eaLnBrk="1" fontAlgn="auto" latinLnBrk="0" hangingPunct="1">
              <a:lnSpc>
                <a:spcPts val="990"/>
              </a:lnSpc>
              <a:spcBef>
                <a:spcPts val="71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8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dependent</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situation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eligible</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continued</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Michelle's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Law</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written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certification from 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dependent's treating </a:t>
            </a:r>
            <a:r>
              <a:rPr kumimoji="0" sz="900" b="0" i="0" u="none" strike="noStrike" kern="0" cap="none" spc="-10" normalizeH="0" baseline="0" noProof="0" dirty="0">
                <a:ln>
                  <a:noFill/>
                </a:ln>
                <a:solidFill>
                  <a:sysClr val="windowText" lastClr="000000"/>
                </a:solidFill>
                <a:effectLst/>
                <a:uLnTx/>
                <a:uFillTx/>
                <a:latin typeface="Arial"/>
                <a:cs typeface="Arial"/>
              </a:rPr>
              <a:t>physician </a:t>
            </a:r>
            <a:r>
              <a:rPr kumimoji="0" sz="900" b="0" i="0" u="none" strike="noStrike" kern="0" cap="none" spc="0" normalizeH="0" baseline="0" noProof="0" dirty="0">
                <a:ln>
                  <a:noFill/>
                </a:ln>
                <a:solidFill>
                  <a:sysClr val="windowText" lastClr="000000"/>
                </a:solidFill>
                <a:effectLst/>
                <a:uLnTx/>
                <a:uFillTx/>
                <a:latin typeface="Arial"/>
                <a:cs typeface="Arial"/>
              </a:rPr>
              <a:t>stating</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that:</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9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dependent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suffering</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 </a:t>
            </a:r>
            <a:r>
              <a:rPr kumimoji="0" sz="900" b="0" i="0" u="none" strike="noStrike" kern="0" cap="none" spc="-10" normalizeH="0" baseline="0" noProof="0" dirty="0">
                <a:ln>
                  <a:noFill/>
                </a:ln>
                <a:solidFill>
                  <a:sysClr val="windowText" lastClr="000000"/>
                </a:solidFill>
                <a:effectLst/>
                <a:uLnTx/>
                <a:uFillTx/>
                <a:latin typeface="Arial"/>
                <a:cs typeface="Arial"/>
              </a:rPr>
              <a:t>serious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illness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 </a:t>
            </a:r>
            <a:r>
              <a:rPr kumimoji="0" sz="900" b="0" i="0" u="none" strike="noStrike" kern="0" cap="none" spc="-10" normalizeH="0" baseline="0" noProof="0" dirty="0">
                <a:ln>
                  <a:noFill/>
                </a:ln>
                <a:solidFill>
                  <a:sysClr val="windowText" lastClr="000000"/>
                </a:solidFill>
                <a:effectLst/>
                <a:uLnTx/>
                <a:uFillTx/>
                <a:latin typeface="Arial"/>
                <a:cs typeface="Arial"/>
              </a:rPr>
              <a:t>injury.</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49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absence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change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enrollment)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 </a:t>
            </a:r>
            <a:r>
              <a:rPr kumimoji="0" sz="900" b="0" i="0" u="none" strike="noStrike" kern="0" cap="none" spc="-10" normalizeH="0" baseline="0" noProof="0" dirty="0">
                <a:ln>
                  <a:noFill/>
                </a:ln>
                <a:solidFill>
                  <a:sysClr val="windowText" lastClr="000000"/>
                </a:solidFill>
                <a:effectLst/>
                <a:uLnTx/>
                <a:uFillTx/>
                <a:latin typeface="Arial"/>
                <a:cs typeface="Arial"/>
              </a:rPr>
              <a:t>medically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necessary.</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5080" lvl="0" indent="0" defTabSz="914400" eaLnBrk="1" fontAlgn="auto" latinLnBrk="0" hangingPunct="1">
              <a:lnSpc>
                <a:spcPct val="136700"/>
              </a:lnSpc>
              <a:spcBef>
                <a:spcPts val="2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medically</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necessary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 </a:t>
            </a:r>
            <a:r>
              <a:rPr kumimoji="0" sz="900" b="0" i="0" u="none" strike="noStrike" kern="0" cap="none" spc="-10" normalizeH="0" baseline="0" noProof="0" dirty="0">
                <a:ln>
                  <a:noFill/>
                </a:ln>
                <a:solidFill>
                  <a:sysClr val="windowText" lastClr="000000"/>
                </a:solidFill>
                <a:effectLst/>
                <a:uLnTx/>
                <a:uFillTx/>
                <a:latin typeface="Arial"/>
                <a:cs typeface="Arial"/>
              </a:rPr>
              <a:t>absence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means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leave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absence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 </a:t>
            </a:r>
            <a:r>
              <a:rPr kumimoji="0" sz="900" b="0" i="0" u="none" strike="noStrike" kern="0" cap="none" spc="-10" normalizeH="0" baseline="0" noProof="0" dirty="0">
                <a:ln>
                  <a:noFill/>
                </a:ln>
                <a:solidFill>
                  <a:sysClr val="windowText" lastClr="000000"/>
                </a:solidFill>
                <a:effectLst/>
                <a:uLnTx/>
                <a:uFillTx/>
                <a:latin typeface="Arial"/>
                <a:cs typeface="Arial"/>
              </a:rPr>
              <a:t>postsecondary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educational</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institution,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change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enrollment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dependent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 institution,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that: </a:t>
            </a:r>
            <a:r>
              <a:rPr kumimoji="0" sz="900" b="0" i="0" u="none" strike="noStrike" kern="0" cap="none" spc="0" normalizeH="0" baseline="0" noProof="0" dirty="0">
                <a:ln>
                  <a:noFill/>
                </a:ln>
                <a:solidFill>
                  <a:sysClr val="windowText" lastClr="000000"/>
                </a:solidFill>
                <a:effectLst/>
                <a:uLnTx/>
                <a:uFillTx/>
                <a:latin typeface="Arial"/>
                <a:cs typeface="Arial"/>
              </a:rPr>
              <a:t>Begins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while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dependent</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suffering</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serious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illness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injury.</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0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Causes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dependent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lose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student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status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0" normalizeH="0" baseline="0" noProof="0" dirty="0">
                <a:ln>
                  <a:noFill/>
                </a:ln>
                <a:solidFill>
                  <a:sysClr val="windowText" lastClr="000000"/>
                </a:solidFill>
                <a:effectLst/>
                <a:uLnTx/>
                <a:uFillTx/>
                <a:latin typeface="Arial"/>
                <a:cs typeface="Arial"/>
              </a:rPr>
              <a:t> purposes</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 </a:t>
            </a:r>
            <a:r>
              <a:rPr kumimoji="0" sz="900" b="0" i="0" u="none" strike="noStrike" kern="0" cap="none" spc="-10" normalizeH="0" baseline="0" noProof="0" dirty="0">
                <a:ln>
                  <a:noFill/>
                </a:ln>
                <a:solidFill>
                  <a:sysClr val="windowText" lastClr="000000"/>
                </a:solidFill>
                <a:effectLst/>
                <a:uLnTx/>
                <a:uFillTx/>
                <a:latin typeface="Arial"/>
                <a:cs typeface="Arial"/>
              </a:rPr>
              <a:t>coverage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terms.</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204"/>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10" normalizeH="0" baseline="0" noProof="0" dirty="0">
                <a:ln>
                  <a:noFill/>
                </a:ln>
                <a:solidFill>
                  <a:sysClr val="windowText" lastClr="000000"/>
                </a:solidFill>
                <a:effectLst/>
                <a:uLnTx/>
                <a:uFillTx/>
                <a:latin typeface="Arial"/>
                <a:cs typeface="Arial"/>
              </a:rPr>
              <a:t>Newborns'</a:t>
            </a:r>
            <a:r>
              <a:rPr kumimoji="0" sz="1200" b="1" i="0" u="none" strike="noStrike" kern="0" cap="none" spc="-6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and</a:t>
            </a:r>
            <a:r>
              <a:rPr kumimoji="0" sz="1200" b="1" i="0" u="none" strike="noStrike" kern="0" cap="none" spc="-3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Mothers'</a:t>
            </a:r>
            <a:r>
              <a:rPr kumimoji="0" sz="1200" b="1" i="0" u="none" strike="noStrike" kern="0" cap="none" spc="-3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Health</a:t>
            </a:r>
            <a:r>
              <a:rPr kumimoji="0" sz="1200" b="1" i="0" u="none" strike="noStrike" kern="0" cap="none" spc="-45"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Protection</a:t>
            </a:r>
            <a:r>
              <a:rPr kumimoji="0" sz="1200" b="1" i="0" u="none" strike="noStrike" kern="0" cap="none" spc="-70" normalizeH="0" baseline="0" noProof="0" dirty="0">
                <a:ln>
                  <a:noFill/>
                </a:ln>
                <a:solidFill>
                  <a:sysClr val="windowText" lastClr="000000"/>
                </a:solidFill>
                <a:effectLst/>
                <a:uLnTx/>
                <a:uFillTx/>
                <a:latin typeface="Arial"/>
                <a:cs typeface="Arial"/>
              </a:rPr>
              <a:t> </a:t>
            </a:r>
            <a:r>
              <a:rPr kumimoji="0" sz="1200" b="1" i="0" u="none" strike="noStrike" kern="0" cap="none" spc="-25" normalizeH="0" baseline="0" noProof="0" dirty="0">
                <a:ln>
                  <a:noFill/>
                </a:ln>
                <a:solidFill>
                  <a:sysClr val="windowText" lastClr="000000"/>
                </a:solidFill>
                <a:effectLst/>
                <a:uLnTx/>
                <a:uFillTx/>
                <a:latin typeface="Arial"/>
                <a:cs typeface="Arial"/>
              </a:rPr>
              <a:t>Act</a:t>
            </a:r>
            <a:endParaRPr kumimoji="0" sz="1200" b="0" i="0" u="none" strike="noStrike" kern="0" cap="none" spc="0" normalizeH="0" baseline="0" noProof="0">
              <a:ln>
                <a:noFill/>
              </a:ln>
              <a:solidFill>
                <a:sysClr val="windowText" lastClr="000000"/>
              </a:solidFill>
              <a:effectLst/>
              <a:uLnTx/>
              <a:uFillTx/>
              <a:latin typeface="Arial"/>
              <a:cs typeface="Arial"/>
            </a:endParaRPr>
          </a:p>
          <a:p>
            <a:pPr marL="12700" marR="336550" lvl="0" indent="0" defTabSz="914400" eaLnBrk="1" fontAlgn="auto" latinLnBrk="0" hangingPunct="1">
              <a:lnSpc>
                <a:spcPct val="95800"/>
              </a:lnSpc>
              <a:spcBef>
                <a:spcPts val="90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Generally,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group</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cannot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restrict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hospital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length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connection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childbirth</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mother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baby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less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forty-</a:t>
            </a:r>
            <a:r>
              <a:rPr kumimoji="0" sz="900" b="0" i="0" u="none" strike="noStrike" kern="0" cap="none" spc="0" normalizeH="0" baseline="0" noProof="0" dirty="0">
                <a:ln>
                  <a:noFill/>
                </a:ln>
                <a:solidFill>
                  <a:sysClr val="windowText" lastClr="000000"/>
                </a:solidFill>
                <a:effectLst/>
                <a:uLnTx/>
                <a:uFillTx/>
                <a:latin typeface="Arial"/>
                <a:cs typeface="Arial"/>
              </a:rPr>
              <a:t>eight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(48)</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hours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after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vaginal </a:t>
            </a:r>
            <a:r>
              <a:rPr kumimoji="0" sz="900" b="0" i="0" u="none" strike="noStrike" kern="0" cap="none" spc="0" normalizeH="0" baseline="0" noProof="0" dirty="0">
                <a:ln>
                  <a:noFill/>
                </a:ln>
                <a:solidFill>
                  <a:sysClr val="windowText" lastClr="000000"/>
                </a:solidFill>
                <a:effectLst/>
                <a:uLnTx/>
                <a:uFillTx/>
                <a:latin typeface="Arial"/>
                <a:cs typeface="Arial"/>
              </a:rPr>
              <a:t>delivery,</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less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ninety-six</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(96)</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hours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after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cesarean</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delivery.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Group</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plans</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cannot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require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 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attending</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doctor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get</a:t>
            </a:r>
            <a:r>
              <a:rPr kumimoji="0" sz="900" b="0" i="0" u="none" strike="noStrike" kern="0" cap="none" spc="-10" normalizeH="0" baseline="0" noProof="0" dirty="0">
                <a:ln>
                  <a:noFill/>
                </a:ln>
                <a:solidFill>
                  <a:sysClr val="windowText" lastClr="000000"/>
                </a:solidFill>
                <a:effectLst/>
                <a:uLnTx/>
                <a:uFillTx/>
                <a:latin typeface="Arial"/>
                <a:cs typeface="Arial"/>
              </a:rPr>
              <a:t> permission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keep</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mother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and </a:t>
            </a:r>
            <a:r>
              <a:rPr kumimoji="0" sz="900" b="0" i="0" u="none" strike="noStrike" kern="0" cap="none" spc="0" normalizeH="0" baseline="0" noProof="0" dirty="0">
                <a:ln>
                  <a:noFill/>
                </a:ln>
                <a:solidFill>
                  <a:sysClr val="windowText" lastClr="000000"/>
                </a:solidFill>
                <a:effectLst/>
                <a:uLnTx/>
                <a:uFillTx/>
                <a:latin typeface="Arial"/>
                <a:cs typeface="Arial"/>
              </a:rPr>
              <a:t>baby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longer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forty-</a:t>
            </a:r>
            <a:r>
              <a:rPr kumimoji="0" sz="900" b="0" i="0" u="none" strike="noStrike" kern="0" cap="none" spc="0" normalizeH="0" baseline="0" noProof="0" dirty="0">
                <a:ln>
                  <a:noFill/>
                </a:ln>
                <a:solidFill>
                  <a:sysClr val="windowText" lastClr="000000"/>
                </a:solidFill>
                <a:effectLst/>
                <a:uLnTx/>
                <a:uFillTx/>
                <a:latin typeface="Arial"/>
                <a:cs typeface="Arial"/>
              </a:rPr>
              <a:t>eight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(48)</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hours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following</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vaginal</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delivery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ninety-</a:t>
            </a:r>
            <a:r>
              <a:rPr kumimoji="0" sz="900" b="0" i="0" u="none" strike="noStrike" kern="0" cap="none" spc="0" normalizeH="0" baseline="0" noProof="0" dirty="0">
                <a:ln>
                  <a:noFill/>
                </a:ln>
                <a:solidFill>
                  <a:sysClr val="windowText" lastClr="000000"/>
                </a:solidFill>
                <a:effectLst/>
                <a:uLnTx/>
                <a:uFillTx/>
                <a:latin typeface="Arial"/>
                <a:cs typeface="Arial"/>
              </a:rPr>
              <a:t>six</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(96)</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hours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following</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cesarean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delivery.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attending</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doctor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consult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mother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and </a:t>
            </a:r>
            <a:r>
              <a:rPr kumimoji="0" sz="900" b="0" i="0" u="none" strike="noStrike" kern="0" cap="none" spc="0" normalizeH="0" baseline="0" noProof="0" dirty="0">
                <a:ln>
                  <a:noFill/>
                </a:ln>
                <a:solidFill>
                  <a:sysClr val="windowText" lastClr="000000"/>
                </a:solidFill>
                <a:effectLst/>
                <a:uLnTx/>
                <a:uFillTx/>
                <a:latin typeface="Arial"/>
                <a:cs typeface="Arial"/>
              </a:rPr>
              <a:t>decide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release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mother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baby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earlier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forty-</a:t>
            </a:r>
            <a:r>
              <a:rPr kumimoji="0" sz="900" b="0" i="0" u="none" strike="noStrike" kern="0" cap="none" spc="0" normalizeH="0" baseline="0" noProof="0" dirty="0">
                <a:ln>
                  <a:noFill/>
                </a:ln>
                <a:solidFill>
                  <a:sysClr val="windowText" lastClr="000000"/>
                </a:solidFill>
                <a:effectLst/>
                <a:uLnTx/>
                <a:uFillTx/>
                <a:latin typeface="Arial"/>
                <a:cs typeface="Arial"/>
              </a:rPr>
              <a:t>eight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(48)</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hours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after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vaginal</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delivery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ninety-</a:t>
            </a:r>
            <a:r>
              <a:rPr kumimoji="0" sz="900" b="0" i="0" u="none" strike="noStrike" kern="0" cap="none" spc="0" normalizeH="0" baseline="0" noProof="0" dirty="0">
                <a:ln>
                  <a:noFill/>
                </a:ln>
                <a:solidFill>
                  <a:sysClr val="windowText" lastClr="000000"/>
                </a:solidFill>
                <a:effectLst/>
                <a:uLnTx/>
                <a:uFillTx/>
                <a:latin typeface="Arial"/>
                <a:cs typeface="Arial"/>
              </a:rPr>
              <a:t>six</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(96)</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hours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after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cesarean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delivery.</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204"/>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10" normalizeH="0" baseline="0" noProof="0" dirty="0">
                <a:ln>
                  <a:noFill/>
                </a:ln>
                <a:solidFill>
                  <a:sysClr val="windowText" lastClr="000000"/>
                </a:solidFill>
                <a:effectLst/>
                <a:uLnTx/>
                <a:uFillTx/>
                <a:latin typeface="Arial"/>
                <a:cs typeface="Arial"/>
              </a:rPr>
              <a:t>HIPAA</a:t>
            </a:r>
            <a:r>
              <a:rPr kumimoji="0" sz="1200" b="1" i="0" u="none" strike="noStrike" kern="0" cap="none" spc="-65"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Notice</a:t>
            </a:r>
            <a:r>
              <a:rPr kumimoji="0" sz="1200" b="1" i="0" u="none" strike="noStrike" kern="0" cap="none" spc="-5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of</a:t>
            </a:r>
            <a:r>
              <a:rPr kumimoji="0" sz="1200" b="1" i="0" u="none" strike="noStrike" kern="0" cap="none" spc="-30"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Privacy</a:t>
            </a:r>
            <a:r>
              <a:rPr kumimoji="0" sz="1200" b="1" i="0" u="none" strike="noStrike" kern="0" cap="none" spc="-65"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Practices</a:t>
            </a:r>
            <a:endParaRPr kumimoji="0" sz="1200" b="0" i="0" u="none" strike="noStrike" kern="0" cap="none" spc="0" normalizeH="0" baseline="0" noProof="0">
              <a:ln>
                <a:noFill/>
              </a:ln>
              <a:solidFill>
                <a:sysClr val="windowText" lastClr="000000"/>
              </a:solidFill>
              <a:effectLst/>
              <a:uLnTx/>
              <a:uFillTx/>
              <a:latin typeface="Arial"/>
              <a:cs typeface="Arial"/>
            </a:endParaRPr>
          </a:p>
          <a:p>
            <a:pPr marL="12700" marR="645795" lvl="0" indent="0" defTabSz="914400" eaLnBrk="1" fontAlgn="auto" latinLnBrk="0" hangingPunct="1">
              <a:lnSpc>
                <a:spcPts val="1000"/>
              </a:lnSpc>
              <a:spcBef>
                <a:spcPts val="92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NOTICE</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DESCRIBES</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HOW</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MEDICAL</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USED</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DISCLOSED</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HOW</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ACCESS 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 </a:t>
            </a:r>
            <a:r>
              <a:rPr kumimoji="0" sz="900" b="0" i="0" u="none" strike="noStrike" kern="0" cap="none" spc="-10" normalizeH="0" baseline="0" noProof="0" dirty="0">
                <a:ln>
                  <a:noFill/>
                </a:ln>
                <a:solidFill>
                  <a:sysClr val="windowText" lastClr="000000"/>
                </a:solidFill>
                <a:effectLst/>
                <a:uLnTx/>
                <a:uFillTx/>
                <a:latin typeface="Arial"/>
                <a:cs typeface="Arial"/>
              </a:rPr>
              <a:t>INFORMATION. </a:t>
            </a:r>
            <a:r>
              <a:rPr kumimoji="0" sz="900" b="0" i="0" u="none" strike="noStrike" kern="0" cap="none" spc="0" normalizeH="0" baseline="0" noProof="0" dirty="0">
                <a:ln>
                  <a:noFill/>
                </a:ln>
                <a:solidFill>
                  <a:sysClr val="windowText" lastClr="000000"/>
                </a:solidFill>
                <a:effectLst/>
                <a:uLnTx/>
                <a:uFillTx/>
                <a:latin typeface="Arial"/>
                <a:cs typeface="Arial"/>
              </a:rPr>
              <a:t>PLEASE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REVIEW</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CAREFULLY.</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354330" lvl="0" indent="0" defTabSz="914400" eaLnBrk="1" fontAlgn="auto" latinLnBrk="0" hangingPunct="1">
              <a:lnSpc>
                <a:spcPct val="95800"/>
              </a:lnSpc>
              <a:spcBef>
                <a:spcPts val="489"/>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Insurance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Portability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Accountability</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1996</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("HIPAA")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imposes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numerous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requirements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regarding</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how</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certain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individually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identifiable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known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protected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PHI</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disclosed.</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describes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how</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 and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third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party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assists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the </a:t>
            </a:r>
            <a:r>
              <a:rPr kumimoji="0" sz="900" b="0" i="0" u="none" strike="noStrike" kern="0" cap="none" spc="-10" normalizeH="0" baseline="0" noProof="0" dirty="0">
                <a:ln>
                  <a:noFill/>
                </a:ln>
                <a:solidFill>
                  <a:sysClr val="windowText" lastClr="000000"/>
                </a:solidFill>
                <a:effectLst/>
                <a:uLnTx/>
                <a:uFillTx/>
                <a:latin typeface="Arial"/>
                <a:cs typeface="Arial"/>
              </a:rPr>
              <a:t>administration</a:t>
            </a:r>
            <a:r>
              <a:rPr kumimoji="0" sz="900" b="0" i="0" u="none" strike="noStrike" kern="0" cap="none" spc="0" normalizeH="0" baseline="0" noProof="0" dirty="0">
                <a:ln>
                  <a:noFill/>
                </a:ln>
                <a:solidFill>
                  <a:sysClr val="windowText" lastClr="000000"/>
                </a:solidFill>
                <a:effectLst/>
                <a:uLnTx/>
                <a:uFillTx/>
                <a:latin typeface="Arial"/>
                <a:cs typeface="Arial"/>
              </a:rPr>
              <a:t> 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 may use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 disclose your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protected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health</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treatment,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payment,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operations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purposes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permitted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or </a:t>
            </a:r>
            <a:r>
              <a:rPr kumimoji="0" sz="900" b="0" i="0" u="none" strike="noStrike" kern="0" cap="none" spc="0" normalizeH="0" baseline="0" noProof="0" dirty="0">
                <a:ln>
                  <a:noFill/>
                </a:ln>
                <a:solidFill>
                  <a:sysClr val="windowText" lastClr="000000"/>
                </a:solidFill>
                <a:effectLst/>
                <a:uLnTx/>
                <a:uFillTx/>
                <a:latin typeface="Arial"/>
                <a:cs typeface="Arial"/>
              </a:rPr>
              <a:t>required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law.</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also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describes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access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control</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protected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"Protected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maintained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or </a:t>
            </a:r>
            <a:r>
              <a:rPr kumimoji="0" sz="900" b="0" i="0" u="none" strike="noStrike" kern="0" cap="none" spc="-10" normalizeH="0" baseline="0" noProof="0" dirty="0">
                <a:ln>
                  <a:noFill/>
                </a:ln>
                <a:solidFill>
                  <a:sysClr val="windowText" lastClr="000000"/>
                </a:solidFill>
                <a:effectLst/>
                <a:uLnTx/>
                <a:uFillTx/>
                <a:latin typeface="Arial"/>
                <a:cs typeface="Arial"/>
              </a:rPr>
              <a:t>transmitted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which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identify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relates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past,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present,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future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physical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mental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condition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related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services.</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222250" lvl="0" indent="0" algn="just" defTabSz="914400" eaLnBrk="1" fontAlgn="auto" latinLnBrk="0" hangingPunct="1">
              <a:lnSpc>
                <a:spcPct val="95800"/>
              </a:lnSpc>
              <a:spcBef>
                <a:spcPts val="50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PHI</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minimum</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necessary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accomplish</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intended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purpose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disclosure,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request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insurers'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Privacy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Practices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apply,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except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for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limited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 receive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 maintain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when you ask</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assist</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claims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processing</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benefit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determination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dispute,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related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to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enrollment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disenrollment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certain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summary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0" normalizeH="0" baseline="0" noProof="0" dirty="0">
                <a:ln>
                  <a:noFill/>
                </a:ln>
                <a:solidFill>
                  <a:sysClr val="windowText" lastClr="000000"/>
                </a:solidFill>
                <a:effectLst/>
                <a:uLnTx/>
                <a:uFillTx/>
                <a:latin typeface="Arial"/>
                <a:cs typeface="Arial"/>
              </a:rPr>
              <a:t> information.</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2115185" lvl="0" indent="0" algn="just" defTabSz="914400" eaLnBrk="1" fontAlgn="auto" latinLnBrk="0" hangingPunct="1">
              <a:lnSpc>
                <a:spcPct val="136700"/>
              </a:lnSpc>
              <a:spcBef>
                <a:spcPts val="2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personal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doctor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different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policies</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regarding</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their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disclosure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required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law</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abide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terms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to:</a:t>
            </a:r>
            <a:endParaRPr kumimoji="0" sz="900" b="0" i="0" u="none" strike="noStrike" kern="0" cap="none" spc="0" normalizeH="0" baseline="0" noProof="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484"/>
              </a:spcBef>
              <a:spcAft>
                <a:spcPts val="0"/>
              </a:spcAft>
              <a:buClrTx/>
              <a:buSzTx/>
              <a:buFont typeface="Symbol"/>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Make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sure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0" normalizeH="0" baseline="0" noProof="0" dirty="0">
                <a:ln>
                  <a:noFill/>
                </a:ln>
                <a:solidFill>
                  <a:sysClr val="windowText" lastClr="000000"/>
                </a:solidFill>
                <a:effectLst/>
                <a:uLnTx/>
                <a:uFillTx/>
                <a:latin typeface="Arial"/>
                <a:cs typeface="Arial"/>
              </a:rPr>
              <a:t> medical</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identifies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kept</a:t>
            </a:r>
            <a:r>
              <a:rPr kumimoji="0" sz="900" b="0" i="0" u="none" strike="noStrike" kern="0" cap="none" spc="-10" normalizeH="0" baseline="0" noProof="0" dirty="0">
                <a:ln>
                  <a:noFill/>
                </a:ln>
                <a:solidFill>
                  <a:sysClr val="windowText" lastClr="000000"/>
                </a:solidFill>
                <a:effectLst/>
                <a:uLnTx/>
                <a:uFillTx/>
                <a:latin typeface="Arial"/>
                <a:cs typeface="Arial"/>
              </a:rPr>
              <a:t> private.</a:t>
            </a:r>
            <a:endParaRPr kumimoji="0" sz="900" b="0" i="0" u="none" strike="noStrike" kern="0" cap="none" spc="0" normalizeH="0" baseline="0" noProof="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0"/>
              </a:spcBef>
              <a:spcAft>
                <a:spcPts val="0"/>
              </a:spcAft>
              <a:buClrTx/>
              <a:buSzTx/>
              <a:buFont typeface="Symbol"/>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Give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notice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our legal</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duties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privacy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practices</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 respect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medical</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you.</a:t>
            </a:r>
            <a:endParaRPr kumimoji="0" sz="900" b="0" i="0" u="none" strike="noStrike" kern="0" cap="none" spc="0" normalizeH="0" baseline="0" noProof="0">
              <a:ln>
                <a:noFill/>
              </a:ln>
              <a:solidFill>
                <a:sysClr val="windowText" lastClr="000000"/>
              </a:solidFill>
              <a:effectLst/>
              <a:uLnTx/>
              <a:uFillTx/>
              <a:latin typeface="Arial"/>
              <a:cs typeface="Arial"/>
            </a:endParaRPr>
          </a:p>
          <a:p>
            <a:pPr marL="469265" marR="0" lvl="0" indent="-227965" defTabSz="914400" eaLnBrk="1" fontAlgn="auto" latinLnBrk="0" hangingPunct="1">
              <a:lnSpc>
                <a:spcPct val="100000"/>
              </a:lnSpc>
              <a:spcBef>
                <a:spcPts val="10"/>
              </a:spcBef>
              <a:spcAft>
                <a:spcPts val="0"/>
              </a:spcAft>
              <a:buClrTx/>
              <a:buSzTx/>
              <a:buFont typeface="Symbol"/>
              <a:buChar char=""/>
              <a:tabLst>
                <a:tab pos="469265"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Follow</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terms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currently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effect.</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515"/>
              </a:spcBef>
              <a:spcAft>
                <a:spcPts val="0"/>
              </a:spcAft>
              <a:buClrTx/>
              <a:buSzTx/>
              <a:buFontTx/>
              <a:buNone/>
              <a:tabLst/>
              <a:defRPr/>
            </a:pPr>
            <a:r>
              <a:rPr kumimoji="0" sz="1000" b="1" i="0" u="none" strike="noStrike" kern="0" cap="none" spc="0" normalizeH="0" baseline="0" noProof="0" dirty="0">
                <a:ln>
                  <a:noFill/>
                </a:ln>
                <a:solidFill>
                  <a:sysClr val="windowText" lastClr="000000"/>
                </a:solidFill>
                <a:effectLst/>
                <a:uLnTx/>
                <a:uFillTx/>
                <a:latin typeface="Arial"/>
                <a:cs typeface="Arial"/>
              </a:rPr>
              <a:t>It</a:t>
            </a:r>
            <a:r>
              <a:rPr kumimoji="0" sz="1000" b="1" i="0" u="none" strike="noStrike" kern="0" cap="none" spc="-5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is</a:t>
            </a:r>
            <a:r>
              <a:rPr kumimoji="0" sz="1000" b="1" i="0" u="none" strike="noStrike" kern="0" cap="none" spc="-6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important</a:t>
            </a:r>
            <a:r>
              <a:rPr kumimoji="0" sz="1000" b="1" i="0" u="none" strike="noStrike" kern="0" cap="none" spc="-2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to</a:t>
            </a:r>
            <a:r>
              <a:rPr kumimoji="0" sz="1000" b="1" i="0" u="none" strike="noStrike" kern="0" cap="none" spc="-50"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note</a:t>
            </a:r>
            <a:r>
              <a:rPr kumimoji="0" sz="1000" b="1" i="0" u="none" strike="noStrike" kern="0" cap="none" spc="-5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that</a:t>
            </a:r>
            <a:r>
              <a:rPr kumimoji="0" sz="1000" b="1" i="0" u="none" strike="noStrike" kern="0" cap="none" spc="-45"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these</a:t>
            </a:r>
            <a:r>
              <a:rPr kumimoji="0" sz="1000" b="1" i="0" u="none" strike="noStrike" kern="0" cap="none" spc="-55"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rules</a:t>
            </a:r>
            <a:r>
              <a:rPr kumimoji="0" sz="1000" b="1" i="0" u="none" strike="noStrike" kern="0" cap="none" spc="-45"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apply</a:t>
            </a:r>
            <a:r>
              <a:rPr kumimoji="0" sz="1000" b="1" i="0" u="none" strike="noStrike" kern="0" cap="none" spc="-65"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to</a:t>
            </a:r>
            <a:r>
              <a:rPr kumimoji="0" sz="1000" b="1" i="0" u="none" strike="noStrike" kern="0" cap="none" spc="-5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the</a:t>
            </a:r>
            <a:r>
              <a:rPr kumimoji="0" sz="1000" b="1" i="0" u="none" strike="noStrike" kern="0" cap="none" spc="-40"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Plans,</a:t>
            </a:r>
            <a:r>
              <a:rPr kumimoji="0" sz="1000" b="1" i="0" u="none" strike="noStrike" kern="0" cap="none" spc="-75"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not</a:t>
            </a:r>
            <a:r>
              <a:rPr kumimoji="0" sz="1000" b="1" i="0" u="none" strike="noStrike" kern="0" cap="none" spc="-30"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the</a:t>
            </a:r>
            <a:r>
              <a:rPr kumimoji="0" sz="1000" b="1" i="0" u="none" strike="noStrike" kern="0" cap="none" spc="-70"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company</a:t>
            </a:r>
            <a:r>
              <a:rPr kumimoji="0" sz="1000" b="1" i="0" u="none" strike="noStrike" kern="0" cap="none" spc="-45"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as</a:t>
            </a:r>
            <a:r>
              <a:rPr kumimoji="0" sz="1000" b="1" i="0" u="none" strike="noStrike" kern="0" cap="none" spc="-5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an</a:t>
            </a:r>
            <a:r>
              <a:rPr kumimoji="0" sz="1000" b="1" i="0" u="none" strike="noStrike" kern="0" cap="none" spc="-60"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employer.</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3" name="Google Shape;89;p17">
            <a:extLst>
              <a:ext uri="{FF2B5EF4-FFF2-40B4-BE49-F238E27FC236}">
                <a16:creationId xmlns:a16="http://schemas.microsoft.com/office/drawing/2014/main" id="{BC8C3B97-B010-1251-E639-AAD2D9379FAA}"/>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32</a:t>
            </a:fld>
            <a:endParaRPr lang="en-US">
              <a:latin typeface="Merriweather Sans Light" pitchFamily="2" charset="77"/>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3737" y="208280"/>
            <a:ext cx="9223375" cy="7040880"/>
          </a:xfrm>
          <a:prstGeom prst="rect">
            <a:avLst/>
          </a:prstGeom>
        </p:spPr>
        <p:txBody>
          <a:bodyPr vert="horz" wrap="square" lIns="0" tIns="18415" rIns="0" bIns="0" rtlCol="0">
            <a:spAutoFit/>
          </a:bodyPr>
          <a:lstStyle/>
          <a:p>
            <a:pPr marL="241300" marR="307975" lvl="0" indent="-228600" algn="just" defTabSz="914400" eaLnBrk="1" fontAlgn="auto" latinLnBrk="0" hangingPunct="1">
              <a:lnSpc>
                <a:spcPct val="95800"/>
              </a:lnSpc>
              <a:spcBef>
                <a:spcPts val="145"/>
              </a:spcBef>
              <a:spcAft>
                <a:spcPts val="0"/>
              </a:spcAft>
              <a:buClrTx/>
              <a:buSzTx/>
              <a:buFontTx/>
              <a:buAutoNum type="arabicPeriod"/>
              <a:tabLst>
                <a:tab pos="241300"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How</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 Use and Disclose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HIPAA</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generally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permits use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 </a:t>
            </a:r>
            <a:r>
              <a:rPr kumimoji="0" sz="900" b="0" i="0" u="none" strike="noStrike" kern="0" cap="none" spc="-10" normalizeH="0" baseline="0" noProof="0" dirty="0">
                <a:ln>
                  <a:noFill/>
                </a:ln>
                <a:solidFill>
                  <a:sysClr val="windowText" lastClr="000000"/>
                </a:solidFill>
                <a:effectLst/>
                <a:uLnTx/>
                <a:uFillTx/>
                <a:latin typeface="Arial"/>
                <a:cs typeface="Arial"/>
              </a:rPr>
              <a:t>disclosure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 your health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without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permission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purposes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10" normalizeH="0" baseline="0" noProof="0" dirty="0">
                <a:ln>
                  <a:noFill/>
                </a:ln>
                <a:solidFill>
                  <a:sysClr val="windowText" lastClr="000000"/>
                </a:solidFill>
                <a:effectLst/>
                <a:uLnTx/>
                <a:uFillTx/>
                <a:latin typeface="Arial"/>
                <a:cs typeface="Arial"/>
              </a:rPr>
              <a:t> treatment,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payment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activities,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health</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operations.</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These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disclosures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more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fully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described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below.</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Please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does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list </a:t>
            </a:r>
            <a:r>
              <a:rPr kumimoji="0" sz="900" b="0" i="0" u="none" strike="noStrike" kern="0" cap="none" spc="0" normalizeH="0" baseline="0" noProof="0" dirty="0">
                <a:ln>
                  <a:noFill/>
                </a:ln>
                <a:solidFill>
                  <a:sysClr val="windowText" lastClr="000000"/>
                </a:solidFill>
                <a:effectLst/>
                <a:uLnTx/>
                <a:uFillTx/>
                <a:latin typeface="Arial"/>
                <a:cs typeface="Arial"/>
              </a:rPr>
              <a:t>every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disclosure;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instead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it gives examples of 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most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common uses and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disclosures.</a:t>
            </a:r>
            <a:endParaRPr kumimoji="0" sz="900" b="0" i="0" u="none" strike="noStrike" kern="0" cap="none" spc="0" normalizeH="0" baseline="0" noProof="0">
              <a:ln>
                <a:noFill/>
              </a:ln>
              <a:solidFill>
                <a:sysClr val="windowText" lastClr="000000"/>
              </a:solidFill>
              <a:effectLst/>
              <a:uLnTx/>
              <a:uFillTx/>
              <a:latin typeface="Arial"/>
              <a:cs typeface="Arial"/>
            </a:endParaRPr>
          </a:p>
          <a:p>
            <a:pPr marL="240665" marR="0" lvl="1" indent="-227965" algn="just" defTabSz="914400" eaLnBrk="1" fontAlgn="auto" latinLnBrk="0" hangingPunct="1">
              <a:lnSpc>
                <a:spcPct val="100000"/>
              </a:lnSpc>
              <a:spcBef>
                <a:spcPts val="520"/>
              </a:spcBef>
              <a:spcAft>
                <a:spcPts val="0"/>
              </a:spcAft>
              <a:buClrTx/>
              <a:buSzTx/>
              <a:buFont typeface="Symbol"/>
              <a:buChar char=""/>
              <a:tabLst>
                <a:tab pos="240665"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Treatment: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When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10" normalizeH="0" baseline="0" noProof="0" dirty="0">
                <a:ln>
                  <a:noFill/>
                </a:ln>
                <a:solidFill>
                  <a:sysClr val="windowText" lastClr="000000"/>
                </a:solidFill>
                <a:effectLst/>
                <a:uLnTx/>
                <a:uFillTx/>
                <a:latin typeface="Arial"/>
                <a:cs typeface="Arial"/>
              </a:rPr>
              <a:t> appropriate,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 used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disclosed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 </a:t>
            </a:r>
            <a:r>
              <a:rPr kumimoji="0" sz="900" b="0" i="0" u="none" strike="noStrike" kern="0" cap="none" spc="-10" normalizeH="0" baseline="0" noProof="0" dirty="0">
                <a:ln>
                  <a:noFill/>
                </a:ln>
                <a:solidFill>
                  <a:sysClr val="windowText" lastClr="000000"/>
                </a:solidFill>
                <a:effectLst/>
                <a:uLnTx/>
                <a:uFillTx/>
                <a:latin typeface="Arial"/>
                <a:cs typeface="Arial"/>
              </a:rPr>
              <a:t>facilitate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medical</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treatment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 services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providers.</a:t>
            </a:r>
            <a:endParaRPr kumimoji="0" sz="900" b="0" i="0" u="none" strike="noStrike" kern="0" cap="none" spc="0" normalizeH="0" baseline="0" noProof="0">
              <a:ln>
                <a:noFill/>
              </a:ln>
              <a:solidFill>
                <a:sysClr val="windowText" lastClr="000000"/>
              </a:solidFill>
              <a:effectLst/>
              <a:uLnTx/>
              <a:uFillTx/>
              <a:latin typeface="Arial"/>
              <a:cs typeface="Arial"/>
            </a:endParaRPr>
          </a:p>
          <a:p>
            <a:pPr marL="241300" marR="835025" lvl="1" indent="-228600" algn="just" defTabSz="914400" eaLnBrk="1" fontAlgn="auto" latinLnBrk="0" hangingPunct="1">
              <a:lnSpc>
                <a:spcPts val="1030"/>
              </a:lnSpc>
              <a:spcBef>
                <a:spcPts val="445"/>
              </a:spcBef>
              <a:spcAft>
                <a:spcPts val="0"/>
              </a:spcAft>
              <a:buClrTx/>
              <a:buSzTx/>
              <a:buFont typeface="Symbol"/>
              <a:buChar char=""/>
              <a:tabLst>
                <a:tab pos="241300"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Payment: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When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appropriate,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disclosed</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 </a:t>
            </a:r>
            <a:r>
              <a:rPr kumimoji="0" sz="900" b="0" i="0" u="none" strike="noStrike" kern="0" cap="none" spc="-10" normalizeH="0" baseline="0" noProof="0" dirty="0">
                <a:ln>
                  <a:noFill/>
                </a:ln>
                <a:solidFill>
                  <a:sysClr val="windowText" lastClr="000000"/>
                </a:solidFill>
                <a:effectLst/>
                <a:uLnTx/>
                <a:uFillTx/>
                <a:latin typeface="Arial"/>
                <a:cs typeface="Arial"/>
              </a:rPr>
              <a:t>determine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eligibility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benefits,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facilitate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payment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the </a:t>
            </a:r>
            <a:r>
              <a:rPr kumimoji="0" sz="900" b="0" i="0" u="none" strike="noStrike" kern="0" cap="none" spc="0" normalizeH="0" baseline="0" noProof="0" dirty="0">
                <a:ln>
                  <a:noFill/>
                </a:ln>
                <a:solidFill>
                  <a:sysClr val="windowText" lastClr="000000"/>
                </a:solidFill>
                <a:effectLst/>
                <a:uLnTx/>
                <a:uFillTx/>
                <a:latin typeface="Arial"/>
                <a:cs typeface="Arial"/>
              </a:rPr>
              <a:t>treatment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receive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providers,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determine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benefit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responsibility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coordinate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endParaRPr kumimoji="0" sz="900" b="0" i="0" u="none" strike="noStrike" kern="0" cap="none" spc="0" normalizeH="0" baseline="0" noProof="0">
              <a:ln>
                <a:noFill/>
              </a:ln>
              <a:solidFill>
                <a:sysClr val="windowText" lastClr="000000"/>
              </a:solidFill>
              <a:effectLst/>
              <a:uLnTx/>
              <a:uFillTx/>
              <a:latin typeface="Arial"/>
              <a:cs typeface="Arial"/>
            </a:endParaRPr>
          </a:p>
          <a:p>
            <a:pPr marL="241300" marR="344170" lvl="1" indent="-228600" defTabSz="914400" eaLnBrk="1" fontAlgn="auto" latinLnBrk="0" hangingPunct="1">
              <a:lnSpc>
                <a:spcPts val="990"/>
              </a:lnSpc>
              <a:spcBef>
                <a:spcPts val="620"/>
              </a:spcBef>
              <a:spcAft>
                <a:spcPts val="0"/>
              </a:spcAft>
              <a:buClrTx/>
              <a:buSzTx/>
              <a:buFont typeface="Symbol"/>
              <a:buChar char=""/>
              <a:tabLst>
                <a:tab pos="241300"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Operations: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When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appropriate,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disclosed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operations,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needed.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 genetic</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 </a:t>
            </a:r>
            <a:r>
              <a:rPr kumimoji="0" sz="900" b="0" i="0" u="none" strike="noStrike" kern="0" cap="none" spc="-25" normalizeH="0" baseline="0" noProof="0" dirty="0">
                <a:ln>
                  <a:noFill/>
                </a:ln>
                <a:solidFill>
                  <a:sysClr val="windowText" lastClr="000000"/>
                </a:solidFill>
                <a:effectLst/>
                <a:uLnTx/>
                <a:uFillTx/>
                <a:latin typeface="Arial"/>
                <a:cs typeface="Arial"/>
              </a:rPr>
              <a:t>be </a:t>
            </a:r>
            <a:r>
              <a:rPr kumimoji="0" sz="900" b="0" i="0" u="none" strike="noStrike" kern="0" cap="none" spc="0" normalizeH="0" baseline="0" noProof="0" dirty="0">
                <a:ln>
                  <a:noFill/>
                </a:ln>
                <a:solidFill>
                  <a:sysClr val="windowText" lastClr="000000"/>
                </a:solidFill>
                <a:effectLst/>
                <a:uLnTx/>
                <a:uFillTx/>
                <a:latin typeface="Arial"/>
                <a:cs typeface="Arial"/>
              </a:rPr>
              <a:t>used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disclosed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underwriting</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purposes.</a:t>
            </a:r>
            <a:endParaRPr kumimoji="0" sz="900" b="0" i="0" u="none" strike="noStrike" kern="0" cap="none" spc="0" normalizeH="0" baseline="0" noProof="0">
              <a:ln>
                <a:noFill/>
              </a:ln>
              <a:solidFill>
                <a:sysClr val="windowText" lastClr="000000"/>
              </a:solidFill>
              <a:effectLst/>
              <a:uLnTx/>
              <a:uFillTx/>
              <a:latin typeface="Arial"/>
              <a:cs typeface="Arial"/>
            </a:endParaRPr>
          </a:p>
          <a:p>
            <a:pPr marL="241300" marR="241935" lvl="1" indent="-228600" defTabSz="914400" eaLnBrk="1" fontAlgn="auto" latinLnBrk="0" hangingPunct="1">
              <a:lnSpc>
                <a:spcPts val="1000"/>
              </a:lnSpc>
              <a:spcBef>
                <a:spcPts val="585"/>
              </a:spcBef>
              <a:spcAft>
                <a:spcPts val="0"/>
              </a:spcAft>
              <a:buClrTx/>
              <a:buSzTx/>
              <a:buFont typeface="Symbol"/>
              <a:buChar char=""/>
              <a:tabLst>
                <a:tab pos="241300"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always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try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ensure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medical</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disclosed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limited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"Designated</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Record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"Minimum</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Necessary" standard,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including </a:t>
            </a:r>
            <a:r>
              <a:rPr kumimoji="0" sz="900" b="0" i="0" u="none" strike="noStrike" kern="0" cap="none" spc="-50" normalizeH="0" baseline="0" noProof="0" dirty="0">
                <a:ln>
                  <a:noFill/>
                </a:ln>
                <a:solidFill>
                  <a:sysClr val="windowText" lastClr="000000"/>
                </a:solidFill>
                <a:effectLst/>
                <a:uLnTx/>
                <a:uFillTx/>
                <a:latin typeface="Arial"/>
                <a:cs typeface="Arial"/>
              </a:rPr>
              <a:t>a</a:t>
            </a:r>
            <a:r>
              <a:rPr kumimoji="0" sz="900" b="0" i="0" u="none" strike="noStrike" kern="0" cap="none" spc="0" normalizeH="0" baseline="0" noProof="0" dirty="0">
                <a:ln>
                  <a:noFill/>
                </a:ln>
                <a:solidFill>
                  <a:sysClr val="windowText" lastClr="000000"/>
                </a:solidFill>
                <a:effectLst/>
                <a:uLnTx/>
                <a:uFillTx/>
                <a:latin typeface="Arial"/>
                <a:cs typeface="Arial"/>
              </a:rPr>
              <a:t> "limited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data</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defined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law</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these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purposes.</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algn="just" defTabSz="914400" eaLnBrk="1" fontAlgn="auto" latinLnBrk="0" hangingPunct="1">
              <a:lnSpc>
                <a:spcPct val="100000"/>
              </a:lnSpc>
              <a:spcBef>
                <a:spcPts val="375"/>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OTHER</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PERMITTED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USES</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AND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DISCLOSURES</a:t>
            </a:r>
            <a:endParaRPr kumimoji="0" sz="900" b="0" i="0" u="none" strike="noStrike" kern="0" cap="none" spc="0" normalizeH="0" baseline="0" noProof="0">
              <a:ln>
                <a:noFill/>
              </a:ln>
              <a:solidFill>
                <a:sysClr val="windowText" lastClr="000000"/>
              </a:solidFill>
              <a:effectLst/>
              <a:uLnTx/>
              <a:uFillTx/>
              <a:latin typeface="Arial"/>
              <a:cs typeface="Arial"/>
            </a:endParaRPr>
          </a:p>
          <a:p>
            <a:pPr marL="241300" marR="264160" lvl="1" indent="-228600" defTabSz="914400" eaLnBrk="1" fontAlgn="auto" latinLnBrk="0" hangingPunct="1">
              <a:lnSpc>
                <a:spcPts val="1000"/>
              </a:lnSpc>
              <a:spcBef>
                <a:spcPts val="620"/>
              </a:spcBef>
              <a:spcAft>
                <a:spcPts val="0"/>
              </a:spcAft>
              <a:buClrTx/>
              <a:buSzTx/>
              <a:buFont typeface="Symbol"/>
              <a:buChar char=""/>
              <a:tabLst>
                <a:tab pos="241300"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Disclosure</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Involved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disclosed</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relative,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friend,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person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identify,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directly </a:t>
            </a:r>
            <a:r>
              <a:rPr kumimoji="0" sz="900" b="0" i="0" u="none" strike="noStrike" kern="0" cap="none" spc="0" normalizeH="0" baseline="0" noProof="0" dirty="0">
                <a:ln>
                  <a:noFill/>
                </a:ln>
                <a:solidFill>
                  <a:sysClr val="windowText" lastClr="000000"/>
                </a:solidFill>
                <a:effectLst/>
                <a:uLnTx/>
                <a:uFillTx/>
                <a:latin typeface="Arial"/>
                <a:cs typeface="Arial"/>
              </a:rPr>
              <a:t>relevant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person's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involvement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payment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care.</a:t>
            </a:r>
            <a:endParaRPr kumimoji="0" sz="900" b="0" i="0" u="none" strike="noStrike" kern="0" cap="none" spc="0" normalizeH="0" baseline="0" noProof="0">
              <a:ln>
                <a:noFill/>
              </a:ln>
              <a:solidFill>
                <a:sysClr val="windowText" lastClr="000000"/>
              </a:solidFill>
              <a:effectLst/>
              <a:uLnTx/>
              <a:uFillTx/>
              <a:latin typeface="Arial"/>
              <a:cs typeface="Arial"/>
            </a:endParaRPr>
          </a:p>
          <a:p>
            <a:pPr marL="241300" marR="567690" lvl="1" indent="-228600" defTabSz="914400" eaLnBrk="1" fontAlgn="auto" latinLnBrk="0" hangingPunct="1">
              <a:lnSpc>
                <a:spcPts val="1030"/>
              </a:lnSpc>
              <a:spcBef>
                <a:spcPts val="509"/>
              </a:spcBef>
              <a:spcAft>
                <a:spcPts val="0"/>
              </a:spcAft>
              <a:buClrTx/>
              <a:buSzTx/>
              <a:buFont typeface="Symbol"/>
              <a:buChar char=""/>
              <a:tabLst>
                <a:tab pos="241300"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Disclosure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Sponsor: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disclosed</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another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purposes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facilitating</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claims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payments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 that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addition,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medical information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 be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disclosed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personnel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solely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 purposes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 </a:t>
            </a:r>
            <a:r>
              <a:rPr kumimoji="0" sz="900" b="0" i="0" u="none" strike="noStrike" kern="0" cap="none" spc="-10" normalizeH="0" baseline="0" noProof="0" dirty="0">
                <a:ln>
                  <a:noFill/>
                </a:ln>
                <a:solidFill>
                  <a:sysClr val="windowText" lastClr="000000"/>
                </a:solidFill>
                <a:effectLst/>
                <a:uLnTx/>
                <a:uFillTx/>
                <a:latin typeface="Arial"/>
                <a:cs typeface="Arial"/>
              </a:rPr>
              <a:t>administering</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benefits under the</a:t>
            </a:r>
            <a:r>
              <a:rPr kumimoji="0" sz="900" b="0" i="0" u="none" strike="noStrike" kern="0" cap="none" spc="-10" normalizeH="0" baseline="0" noProof="0" dirty="0">
                <a:ln>
                  <a:noFill/>
                </a:ln>
                <a:solidFill>
                  <a:sysClr val="windowText" lastClr="000000"/>
                </a:solidFill>
                <a:effectLst/>
                <a:uLnTx/>
                <a:uFillTx/>
                <a:latin typeface="Arial"/>
                <a:cs typeface="Arial"/>
              </a:rPr>
              <a:t> plan.</a:t>
            </a:r>
            <a:endParaRPr kumimoji="0" sz="900" b="0" i="0" u="none" strike="noStrike" kern="0" cap="none" spc="0" normalizeH="0" baseline="0" noProof="0">
              <a:ln>
                <a:noFill/>
              </a:ln>
              <a:solidFill>
                <a:sysClr val="windowText" lastClr="000000"/>
              </a:solidFill>
              <a:effectLst/>
              <a:uLnTx/>
              <a:uFillTx/>
              <a:latin typeface="Arial"/>
              <a:cs typeface="Arial"/>
            </a:endParaRPr>
          </a:p>
          <a:p>
            <a:pPr marL="241300" marR="450850" lvl="1" indent="-228600" defTabSz="914400" eaLnBrk="1" fontAlgn="auto" latinLnBrk="0" hangingPunct="1">
              <a:lnSpc>
                <a:spcPts val="990"/>
              </a:lnSpc>
              <a:spcBef>
                <a:spcPts val="610"/>
              </a:spcBef>
              <a:spcAft>
                <a:spcPts val="0"/>
              </a:spcAft>
              <a:buClrTx/>
              <a:buSzTx/>
              <a:buFont typeface="Symbol"/>
              <a:buChar char=""/>
              <a:tabLst>
                <a:tab pos="241300"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Workers'</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Compensation: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release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 workers' </a:t>
            </a:r>
            <a:r>
              <a:rPr kumimoji="0" sz="900" b="0" i="0" u="none" strike="noStrike" kern="0" cap="none" spc="-10" normalizeH="0" baseline="0" noProof="0" dirty="0">
                <a:ln>
                  <a:noFill/>
                </a:ln>
                <a:solidFill>
                  <a:sysClr val="windowText" lastClr="000000"/>
                </a:solidFill>
                <a:effectLst/>
                <a:uLnTx/>
                <a:uFillTx/>
                <a:latin typeface="Arial"/>
                <a:cs typeface="Arial"/>
              </a:rPr>
              <a:t>compensation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 </a:t>
            </a:r>
            <a:r>
              <a:rPr kumimoji="0" sz="900" b="0" i="0" u="none" strike="noStrike" kern="0" cap="none" spc="-10" normalizeH="0" baseline="0" noProof="0" dirty="0">
                <a:ln>
                  <a:noFill/>
                </a:ln>
                <a:solidFill>
                  <a:sysClr val="windowText" lastClr="000000"/>
                </a:solidFill>
                <a:effectLst/>
                <a:uLnTx/>
                <a:uFillTx/>
                <a:latin typeface="Arial"/>
                <a:cs typeface="Arial"/>
              </a:rPr>
              <a:t>similar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programs.</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These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programs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benefits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work-related </a:t>
            </a:r>
            <a:r>
              <a:rPr kumimoji="0" sz="900" b="0" i="0" u="none" strike="noStrike" kern="0" cap="none" spc="0" normalizeH="0" baseline="0" noProof="0" dirty="0">
                <a:ln>
                  <a:noFill/>
                </a:ln>
                <a:solidFill>
                  <a:sysClr val="windowText" lastClr="000000"/>
                </a:solidFill>
                <a:effectLst/>
                <a:uLnTx/>
                <a:uFillTx/>
                <a:latin typeface="Arial"/>
                <a:cs typeface="Arial"/>
              </a:rPr>
              <a:t>injuries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illness.</a:t>
            </a:r>
            <a:endParaRPr kumimoji="0" sz="900" b="0" i="0" u="none" strike="noStrike" kern="0" cap="none" spc="0" normalizeH="0" baseline="0" noProof="0">
              <a:ln>
                <a:noFill/>
              </a:ln>
              <a:solidFill>
                <a:sysClr val="windowText" lastClr="000000"/>
              </a:solidFill>
              <a:effectLst/>
              <a:uLnTx/>
              <a:uFillTx/>
              <a:latin typeface="Arial"/>
              <a:cs typeface="Arial"/>
            </a:endParaRPr>
          </a:p>
          <a:p>
            <a:pPr marL="240665" marR="0" lvl="1" indent="-227965" defTabSz="914400" eaLnBrk="1" fontAlgn="auto" latinLnBrk="0" hangingPunct="1">
              <a:lnSpc>
                <a:spcPct val="100000"/>
              </a:lnSpc>
              <a:spcBef>
                <a:spcPts val="484"/>
              </a:spcBef>
              <a:spcAft>
                <a:spcPts val="0"/>
              </a:spcAft>
              <a:buClrTx/>
              <a:buSzTx/>
              <a:buFont typeface="Symbol"/>
              <a:buChar char=""/>
              <a:tabLst>
                <a:tab pos="2406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Comply with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Federal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State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Requirements: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disclosed</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required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federal,</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state,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local </a:t>
            </a:r>
            <a:r>
              <a:rPr kumimoji="0" sz="900" b="0" i="0" u="none" strike="noStrike" kern="0" cap="none" spc="-20" normalizeH="0" baseline="0" noProof="0" dirty="0">
                <a:ln>
                  <a:noFill/>
                </a:ln>
                <a:solidFill>
                  <a:sysClr val="windowText" lastClr="000000"/>
                </a:solidFill>
                <a:effectLst/>
                <a:uLnTx/>
                <a:uFillTx/>
                <a:latin typeface="Arial"/>
                <a:cs typeface="Arial"/>
              </a:rPr>
              <a:t>law.</a:t>
            </a:r>
            <a:endParaRPr kumimoji="0" sz="900" b="0" i="0" u="none" strike="noStrike" kern="0" cap="none" spc="0" normalizeH="0" baseline="0" noProof="0">
              <a:ln>
                <a:noFill/>
              </a:ln>
              <a:solidFill>
                <a:sysClr val="windowText" lastClr="000000"/>
              </a:solidFill>
              <a:effectLst/>
              <a:uLnTx/>
              <a:uFillTx/>
              <a:latin typeface="Arial"/>
              <a:cs typeface="Arial"/>
            </a:endParaRPr>
          </a:p>
          <a:p>
            <a:pPr marL="241300" marR="115570" lvl="1" indent="-228600" defTabSz="914400" eaLnBrk="1" fontAlgn="auto" latinLnBrk="0" hangingPunct="1">
              <a:lnSpc>
                <a:spcPts val="1030"/>
              </a:lnSpc>
              <a:spcBef>
                <a:spcPts val="530"/>
              </a:spcBef>
              <a:spcAft>
                <a:spcPts val="0"/>
              </a:spcAft>
              <a:buClrTx/>
              <a:buSzTx/>
              <a:buFont typeface="Symbol"/>
              <a:buChar char=""/>
              <a:tabLst>
                <a:tab pos="241300"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Avert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Serious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Threat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Safety:</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disclosed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when</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necessary</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prevent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serious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threat</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safety</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and </a:t>
            </a:r>
            <a:r>
              <a:rPr kumimoji="0" sz="900" b="0" i="0" u="none" strike="noStrike" kern="0" cap="none" spc="-10" normalizeH="0" baseline="0" noProof="0" dirty="0">
                <a:ln>
                  <a:noFill/>
                </a:ln>
                <a:solidFill>
                  <a:sysClr val="windowText" lastClr="000000"/>
                </a:solidFill>
                <a:effectLst/>
                <a:uLnTx/>
                <a:uFillTx/>
                <a:latin typeface="Arial"/>
                <a:cs typeface="Arial"/>
              </a:rPr>
              <a:t>safety</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public</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another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person.</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disclosure,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however,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would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only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someone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 able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help prevent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threat.</a:t>
            </a:r>
            <a:endParaRPr kumimoji="0" sz="900" b="0" i="0" u="none" strike="noStrike" kern="0" cap="none" spc="0" normalizeH="0" baseline="0" noProof="0">
              <a:ln>
                <a:noFill/>
              </a:ln>
              <a:solidFill>
                <a:sysClr val="windowText" lastClr="000000"/>
              </a:solidFill>
              <a:effectLst/>
              <a:uLnTx/>
              <a:uFillTx/>
              <a:latin typeface="Arial"/>
              <a:cs typeface="Arial"/>
            </a:endParaRPr>
          </a:p>
          <a:p>
            <a:pPr marL="240029" marR="2817495" lvl="1" indent="-227329" defTabSz="914400" eaLnBrk="1" fontAlgn="auto" latinLnBrk="0" hangingPunct="1">
              <a:lnSpc>
                <a:spcPts val="1030"/>
              </a:lnSpc>
              <a:spcBef>
                <a:spcPts val="525"/>
              </a:spcBef>
              <a:spcAft>
                <a:spcPts val="0"/>
              </a:spcAft>
              <a:buClrTx/>
              <a:buSzTx/>
              <a:buFont typeface="Symbol"/>
              <a:buChar char=""/>
              <a:tabLst>
                <a:tab pos="241300"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Military</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Veterans: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member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armed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forces,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medical</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released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10" normalizeH="0" baseline="0" noProof="0" dirty="0">
                <a:ln>
                  <a:noFill/>
                </a:ln>
                <a:solidFill>
                  <a:sysClr val="windowText" lastClr="000000"/>
                </a:solidFill>
                <a:effectLst/>
                <a:uLnTx/>
                <a:uFillTx/>
                <a:latin typeface="Arial"/>
                <a:cs typeface="Arial"/>
              </a:rPr>
              <a:t> required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military 	</a:t>
            </a:r>
            <a:r>
              <a:rPr kumimoji="0" sz="900" b="0" i="0" u="none" strike="noStrike" kern="0" cap="none" spc="0" normalizeH="0" baseline="0" noProof="0" dirty="0">
                <a:ln>
                  <a:noFill/>
                </a:ln>
                <a:solidFill>
                  <a:sysClr val="windowText" lastClr="000000"/>
                </a:solidFill>
                <a:effectLst/>
                <a:uLnTx/>
                <a:uFillTx/>
                <a:latin typeface="Arial"/>
                <a:cs typeface="Arial"/>
              </a:rPr>
              <a:t>command</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authorities.</a:t>
            </a:r>
            <a:endParaRPr kumimoji="0" sz="900" b="0" i="0" u="none" strike="noStrike" kern="0" cap="none" spc="0" normalizeH="0" baseline="0" noProof="0">
              <a:ln>
                <a:noFill/>
              </a:ln>
              <a:solidFill>
                <a:sysClr val="windowText" lastClr="000000"/>
              </a:solidFill>
              <a:effectLst/>
              <a:uLnTx/>
              <a:uFillTx/>
              <a:latin typeface="Arial"/>
              <a:cs typeface="Arial"/>
            </a:endParaRPr>
          </a:p>
          <a:p>
            <a:pPr marL="241300" marR="258445" lvl="1" indent="-228600" defTabSz="914400" eaLnBrk="1" fontAlgn="auto" latinLnBrk="0" hangingPunct="1">
              <a:lnSpc>
                <a:spcPct val="91800"/>
              </a:lnSpc>
              <a:spcBef>
                <a:spcPts val="610"/>
              </a:spcBef>
              <a:spcAft>
                <a:spcPts val="0"/>
              </a:spcAft>
              <a:buClrTx/>
              <a:buSzTx/>
              <a:buFont typeface="Symbol"/>
              <a:buChar char=""/>
              <a:tabLst>
                <a:tab pos="241300"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Business</a:t>
            </a:r>
            <a:r>
              <a:rPr kumimoji="0" sz="900" b="0" i="0" u="none" strike="noStrike" kern="0" cap="none" spc="-1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Associates:</a:t>
            </a:r>
            <a:r>
              <a:rPr kumimoji="0" sz="900" b="0" i="0" u="none" strike="noStrike" kern="0" cap="none" spc="-10" normalizeH="0" baseline="0" noProof="0" dirty="0">
                <a:ln>
                  <a:noFill/>
                </a:ln>
                <a:solidFill>
                  <a:sysClr val="windowText" lastClr="000000"/>
                </a:solidFill>
                <a:effectLst/>
                <a:uLnTx/>
                <a:uFillTx/>
                <a:latin typeface="Arial"/>
                <a:cs typeface="Arial"/>
              </a:rPr>
              <a:t> Medical</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10" normalizeH="0" baseline="0" noProof="0" dirty="0">
                <a:ln>
                  <a:noFill/>
                </a:ln>
                <a:solidFill>
                  <a:sysClr val="windowText" lastClr="000000"/>
                </a:solidFill>
                <a:effectLst/>
                <a:uLnTx/>
                <a:uFillTx/>
                <a:latin typeface="Arial"/>
                <a:cs typeface="Arial"/>
              </a:rPr>
              <a:t> disclosed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business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associates.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contracted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entities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(defined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"business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associates"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HIPAA)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help </a:t>
            </a:r>
            <a:r>
              <a:rPr kumimoji="0" sz="900" b="0" i="0" u="none" strike="noStrike" kern="0" cap="none" spc="0" normalizeH="0" baseline="0" noProof="0" dirty="0">
                <a:ln>
                  <a:noFill/>
                </a:ln>
                <a:solidFill>
                  <a:sysClr val="windowText" lastClr="000000"/>
                </a:solidFill>
                <a:effectLst/>
                <a:uLnTx/>
                <a:uFillTx/>
                <a:latin typeface="Arial"/>
                <a:cs typeface="Arial"/>
              </a:rPr>
              <a:t>us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administer</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benefits.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enter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into</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contracts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these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entities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requiring</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them</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only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disclose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0" normalizeH="0" baseline="0" noProof="0" dirty="0">
                <a:ln>
                  <a:noFill/>
                </a:ln>
                <a:solidFill>
                  <a:sysClr val="windowText" lastClr="000000"/>
                </a:solidFill>
                <a:effectLst/>
                <a:uLnTx/>
                <a:uFillTx/>
                <a:latin typeface="Arial"/>
                <a:cs typeface="Arial"/>
              </a:rPr>
              <a:t> information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permitted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so</a:t>
            </a:r>
            <a:r>
              <a:rPr kumimoji="0" sz="900" b="0" i="0" u="none" strike="noStrike" kern="0" cap="none" spc="-10" normalizeH="0" baseline="0" noProof="0" dirty="0">
                <a:ln>
                  <a:noFill/>
                </a:ln>
                <a:solidFill>
                  <a:sysClr val="windowText" lastClr="000000"/>
                </a:solidFill>
                <a:effectLst/>
                <a:uLnTx/>
                <a:uFillTx/>
                <a:latin typeface="Arial"/>
                <a:cs typeface="Arial"/>
              </a:rPr>
              <a:t> under HIPAA.</a:t>
            </a:r>
            <a:endParaRPr kumimoji="0" sz="900" b="0" i="0" u="none" strike="noStrike" kern="0" cap="none" spc="0" normalizeH="0" baseline="0" noProof="0">
              <a:ln>
                <a:noFill/>
              </a:ln>
              <a:solidFill>
                <a:sysClr val="windowText" lastClr="000000"/>
              </a:solidFill>
              <a:effectLst/>
              <a:uLnTx/>
              <a:uFillTx/>
              <a:latin typeface="Arial"/>
              <a:cs typeface="Arial"/>
            </a:endParaRPr>
          </a:p>
          <a:p>
            <a:pPr marL="241300" marR="142875" lvl="1" indent="-228600" defTabSz="914400" eaLnBrk="1" fontAlgn="auto" latinLnBrk="0" hangingPunct="1">
              <a:lnSpc>
                <a:spcPct val="95700"/>
              </a:lnSpc>
              <a:spcBef>
                <a:spcPts val="500"/>
              </a:spcBef>
              <a:spcAft>
                <a:spcPts val="0"/>
              </a:spcAft>
              <a:buClrTx/>
              <a:buSzTx/>
              <a:buFont typeface="Symbol"/>
              <a:buChar char=""/>
              <a:tabLst>
                <a:tab pos="241300"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organ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donor,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release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medical</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organizations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handle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organ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procurement 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organ,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eye, or tissue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transplantation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 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an </a:t>
            </a:r>
            <a:r>
              <a:rPr kumimoji="0" sz="900" b="0" i="0" u="none" strike="noStrike" kern="0" cap="none" spc="0" normalizeH="0" baseline="0" noProof="0" dirty="0">
                <a:ln>
                  <a:noFill/>
                </a:ln>
                <a:solidFill>
                  <a:sysClr val="windowText" lastClr="000000"/>
                </a:solidFill>
                <a:effectLst/>
                <a:uLnTx/>
                <a:uFillTx/>
                <a:latin typeface="Arial"/>
                <a:cs typeface="Arial"/>
              </a:rPr>
              <a:t>organ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donation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bank,</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necessary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facilitate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organ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tissue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donation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transplantation.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release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coroner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examiner.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you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inmate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correctional</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institution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custody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law</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enforcement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official,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release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correctional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institution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law</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enforcement official.</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5080" lvl="0" indent="0" algn="just" defTabSz="914400" eaLnBrk="1" fontAlgn="auto" latinLnBrk="0" hangingPunct="1">
              <a:lnSpc>
                <a:spcPts val="1030"/>
              </a:lnSpc>
              <a:spcBef>
                <a:spcPts val="54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Uses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disclosures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those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described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generally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require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 written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authorization.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written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authorization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required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 most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disclosures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of </a:t>
            </a:r>
            <a:r>
              <a:rPr kumimoji="0" sz="900" b="0" i="0" u="none" strike="noStrike" kern="0" cap="none" spc="0" normalizeH="0" baseline="0" noProof="0" dirty="0">
                <a:ln>
                  <a:noFill/>
                </a:ln>
                <a:solidFill>
                  <a:sysClr val="windowText" lastClr="000000"/>
                </a:solidFill>
                <a:effectLst/>
                <a:uLnTx/>
                <a:uFillTx/>
                <a:latin typeface="Arial"/>
                <a:cs typeface="Arial"/>
              </a:rPr>
              <a:t>psychotherapy</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notes;</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uses</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disclosures</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PHI</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marketing</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purposes;</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disclosures</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sale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PHI.</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revoke</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authorization</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time,</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but</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cannot </a:t>
            </a:r>
            <a:r>
              <a:rPr kumimoji="0" sz="900" b="0" i="0" u="none" strike="noStrike" kern="0" cap="none" spc="0" normalizeH="0" baseline="0" noProof="0" dirty="0">
                <a:ln>
                  <a:noFill/>
                </a:ln>
                <a:solidFill>
                  <a:sysClr val="windowText" lastClr="000000"/>
                </a:solidFill>
                <a:effectLst/>
                <a:uLnTx/>
                <a:uFillTx/>
                <a:latin typeface="Arial"/>
                <a:cs typeface="Arial"/>
              </a:rPr>
              <a:t>revoke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authorization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already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it.</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383540" lvl="0" indent="0" defTabSz="914400" eaLnBrk="1" fontAlgn="auto" latinLnBrk="0" hangingPunct="1">
              <a:lnSpc>
                <a:spcPts val="1000"/>
              </a:lnSpc>
              <a:spcBef>
                <a:spcPts val="50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privacy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laws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particular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state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federal</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laws might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impose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more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stringent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privacy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standard.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these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more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stringent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laws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apply and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 not </a:t>
            </a:r>
            <a:r>
              <a:rPr kumimoji="0" sz="900" b="0" i="0" u="none" strike="noStrike" kern="0" cap="none" spc="-10" normalizeH="0" baseline="0" noProof="0" dirty="0">
                <a:ln>
                  <a:noFill/>
                </a:ln>
                <a:solidFill>
                  <a:sysClr val="windowText" lastClr="000000"/>
                </a:solidFill>
                <a:effectLst/>
                <a:uLnTx/>
                <a:uFillTx/>
                <a:latin typeface="Arial"/>
                <a:cs typeface="Arial"/>
              </a:rPr>
              <a:t>superseded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federal </a:t>
            </a:r>
            <a:r>
              <a:rPr kumimoji="0" sz="900" b="0" i="0" u="none" strike="noStrike" kern="0" cap="none" spc="0" normalizeH="0" baseline="0" noProof="0" dirty="0">
                <a:ln>
                  <a:noFill/>
                </a:ln>
                <a:solidFill>
                  <a:sysClr val="windowText" lastClr="000000"/>
                </a:solidFill>
                <a:effectLst/>
                <a:uLnTx/>
                <a:uFillTx/>
                <a:latin typeface="Arial"/>
                <a:cs typeface="Arial"/>
              </a:rPr>
              <a:t>preemption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rules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Retirement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Income</a:t>
            </a:r>
            <a:r>
              <a:rPr kumimoji="0" sz="900" b="0" i="0" u="none" strike="noStrike" kern="0" cap="none" spc="-10" normalizeH="0" baseline="0" noProof="0" dirty="0">
                <a:ln>
                  <a:noFill/>
                </a:ln>
                <a:solidFill>
                  <a:sysClr val="windowText" lastClr="000000"/>
                </a:solidFill>
                <a:effectLst/>
                <a:uLnTx/>
                <a:uFillTx/>
                <a:latin typeface="Arial"/>
                <a:cs typeface="Arial"/>
              </a:rPr>
              <a:t> Security</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1974</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(ERISA),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comply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stringent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law.</a:t>
            </a:r>
            <a:endParaRPr kumimoji="0" sz="900" b="0" i="0" u="none" strike="noStrike" kern="0" cap="none" spc="0" normalizeH="0" baseline="0" noProof="0">
              <a:ln>
                <a:noFill/>
              </a:ln>
              <a:solidFill>
                <a:sysClr val="windowText" lastClr="000000"/>
              </a:solidFill>
              <a:effectLst/>
              <a:uLnTx/>
              <a:uFillTx/>
              <a:latin typeface="Arial"/>
              <a:cs typeface="Arial"/>
            </a:endParaRPr>
          </a:p>
          <a:p>
            <a:pPr marL="240665" marR="0" lvl="0" indent="-227965" defTabSz="914400" eaLnBrk="1" fontAlgn="auto" latinLnBrk="0" hangingPunct="1">
              <a:lnSpc>
                <a:spcPct val="100000"/>
              </a:lnSpc>
              <a:spcBef>
                <a:spcPts val="400"/>
              </a:spcBef>
              <a:spcAft>
                <a:spcPts val="0"/>
              </a:spcAft>
              <a:buClrTx/>
              <a:buSzTx/>
              <a:buFontTx/>
              <a:buAutoNum type="arabicPeriod" startAt="2"/>
              <a:tabLst>
                <a:tab pos="240665"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Your</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Regarding</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About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You.</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 </a:t>
            </a:r>
            <a:r>
              <a:rPr kumimoji="0" sz="900" b="0" i="0" u="none" strike="noStrike" kern="0" cap="none" spc="-10" normalizeH="0" baseline="0" noProof="0" dirty="0">
                <a:ln>
                  <a:noFill/>
                </a:ln>
                <a:solidFill>
                  <a:sysClr val="windowText" lastClr="000000"/>
                </a:solidFill>
                <a:effectLst/>
                <a:uLnTx/>
                <a:uFillTx/>
                <a:latin typeface="Arial"/>
                <a:cs typeface="Arial"/>
              </a:rPr>
              <a:t>have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following</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regarding</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medical</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maintain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you:</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138430" lvl="0" indent="0" defTabSz="914400" eaLnBrk="1" fontAlgn="auto" latinLnBrk="0" hangingPunct="1">
              <a:lnSpc>
                <a:spcPct val="95700"/>
              </a:lnSpc>
              <a:spcBef>
                <a:spcPts val="509"/>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Right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Inspect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Copy: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inspect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obtain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copy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make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decisions</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benefits</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Plans.</a:t>
            </a:r>
            <a:r>
              <a:rPr kumimoji="0" sz="900" b="0" i="0" u="none" strike="noStrike" kern="0" cap="none" spc="18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If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request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copy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charge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fee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costs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copying,</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mailing,</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supplies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associated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request.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deny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request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inspect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copy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certain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very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limited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circumstances.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denied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access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request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denial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reviewed.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maintain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health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but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know</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maintained,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direct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request.</a:t>
            </a:r>
            <a:endParaRPr kumimoji="0" sz="900" b="0" i="0" u="none" strike="noStrike" kern="0" cap="none" spc="0" normalizeH="0" baseline="0" noProof="0">
              <a:ln>
                <a:noFill/>
              </a:ln>
              <a:solidFill>
                <a:sysClr val="windowText" lastClr="000000"/>
              </a:solidFill>
              <a:effectLst/>
              <a:uLnTx/>
              <a:uFillTx/>
              <a:latin typeface="Arial"/>
              <a:cs typeface="Arial"/>
            </a:endParaRPr>
          </a:p>
          <a:p>
            <a:pPr marL="241300" marR="318135" lvl="1" indent="-228600" defTabSz="914400" eaLnBrk="1" fontAlgn="auto" latinLnBrk="0" hangingPunct="1">
              <a:lnSpc>
                <a:spcPts val="1030"/>
              </a:lnSpc>
              <a:spcBef>
                <a:spcPts val="650"/>
              </a:spcBef>
              <a:spcAft>
                <a:spcPts val="0"/>
              </a:spcAft>
              <a:buClrTx/>
              <a:buSzTx/>
              <a:buFont typeface="Symbol"/>
              <a:buChar char=""/>
              <a:tabLst>
                <a:tab pos="241300"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Amend: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feel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 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incorrect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incomplete,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ask</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amend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also</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must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reason</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supports</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request.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deny</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request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amendment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writing</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does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include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reason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support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request.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addition,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may </a:t>
            </a:r>
            <a:r>
              <a:rPr kumimoji="0" sz="900" b="0" i="0" u="none" strike="noStrike" kern="0" cap="none" spc="0" normalizeH="0" baseline="0" noProof="0" dirty="0">
                <a:ln>
                  <a:noFill/>
                </a:ln>
                <a:solidFill>
                  <a:sysClr val="windowText" lastClr="000000"/>
                </a:solidFill>
                <a:effectLst/>
                <a:uLnTx/>
                <a:uFillTx/>
                <a:latin typeface="Arial"/>
                <a:cs typeface="Arial"/>
              </a:rPr>
              <a:t>deny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request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ask</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amend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following</a:t>
            </a:r>
            <a:r>
              <a:rPr kumimoji="0" sz="900" b="0" i="0" u="none" strike="noStrike" kern="0" cap="none" spc="-10" normalizeH="0" baseline="0" noProof="0" dirty="0">
                <a:ln>
                  <a:noFill/>
                </a:ln>
                <a:solidFill>
                  <a:sysClr val="windowText" lastClr="000000"/>
                </a:solidFill>
                <a:effectLst/>
                <a:uLnTx/>
                <a:uFillTx/>
                <a:latin typeface="Arial"/>
                <a:cs typeface="Arial"/>
              </a:rPr>
              <a:t> information:</a:t>
            </a:r>
            <a:endParaRPr kumimoji="0" sz="900" b="0" i="0" u="none" strike="noStrike" kern="0" cap="none" spc="0" normalizeH="0" baseline="0" noProof="0">
              <a:ln>
                <a:noFill/>
              </a:ln>
              <a:solidFill>
                <a:sysClr val="windowText" lastClr="000000"/>
              </a:solidFill>
              <a:effectLst/>
              <a:uLnTx/>
              <a:uFillTx/>
              <a:latin typeface="Arial"/>
              <a:cs typeface="Arial"/>
            </a:endParaRPr>
          </a:p>
          <a:p>
            <a:pPr marL="697230" marR="0" lvl="2" indent="-227329" defTabSz="914400" eaLnBrk="1" fontAlgn="auto" latinLnBrk="0" hangingPunct="1">
              <a:lnSpc>
                <a:spcPct val="100000"/>
              </a:lnSpc>
              <a:spcBef>
                <a:spcPts val="420"/>
              </a:spcBef>
              <a:spcAft>
                <a:spcPts val="0"/>
              </a:spcAft>
              <a:buClrTx/>
              <a:buSzTx/>
              <a:buFont typeface="Courier New"/>
              <a:buChar char="o"/>
              <a:tabLst>
                <a:tab pos="697230"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 not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medical</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kept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plan.</a:t>
            </a:r>
            <a:endParaRPr kumimoji="0" sz="900" b="0" i="0" u="none" strike="noStrike" kern="0" cap="none" spc="0" normalizeH="0" baseline="0" noProof="0">
              <a:ln>
                <a:noFill/>
              </a:ln>
              <a:solidFill>
                <a:sysClr val="windowText" lastClr="000000"/>
              </a:solidFill>
              <a:effectLst/>
              <a:uLnTx/>
              <a:uFillTx/>
              <a:latin typeface="Arial"/>
              <a:cs typeface="Arial"/>
            </a:endParaRPr>
          </a:p>
          <a:p>
            <a:pPr marL="697230" marR="0" lvl="2" indent="-227329" defTabSz="914400" eaLnBrk="1" fontAlgn="auto" latinLnBrk="0" hangingPunct="1">
              <a:lnSpc>
                <a:spcPct val="100000"/>
              </a:lnSpc>
              <a:spcBef>
                <a:spcPts val="20"/>
              </a:spcBef>
              <a:spcAft>
                <a:spcPts val="0"/>
              </a:spcAft>
              <a:buClrTx/>
              <a:buSzTx/>
              <a:buFont typeface="Courier New"/>
              <a:buChar char="o"/>
              <a:tabLst>
                <a:tab pos="697230"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was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created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unless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person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entity that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created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longer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available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to</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3" name="Google Shape;89;p17">
            <a:extLst>
              <a:ext uri="{FF2B5EF4-FFF2-40B4-BE49-F238E27FC236}">
                <a16:creationId xmlns:a16="http://schemas.microsoft.com/office/drawing/2014/main" id="{399DCD4A-6EEA-F940-F7FA-E0F0FA2D1F4B}"/>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33</a:t>
            </a:fld>
            <a:endParaRPr lang="en-US">
              <a:latin typeface="Merriweather Sans Light" pitchFamily="2" charset="77"/>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3737" y="199897"/>
            <a:ext cx="9113520" cy="6641465"/>
          </a:xfrm>
          <a:prstGeom prst="rect">
            <a:avLst/>
          </a:prstGeom>
        </p:spPr>
        <p:txBody>
          <a:bodyPr vert="horz" wrap="square" lIns="0" tIns="12700" rIns="0" bIns="0" rtlCol="0">
            <a:spAutoFit/>
          </a:bodyPr>
          <a:lstStyle/>
          <a:p>
            <a:pPr marL="698500" marR="0" lvl="0" indent="0" defTabSz="914400" eaLnBrk="1" fontAlgn="auto" latinLnBrk="0" hangingPunct="1">
              <a:lnSpc>
                <a:spcPts val="1060"/>
              </a:lnSpc>
              <a:spcBef>
                <a:spcPts val="10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make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amendment.</a:t>
            </a:r>
            <a:endParaRPr kumimoji="0" sz="900" b="0" i="0" u="none" strike="noStrike" kern="0" cap="none" spc="0" normalizeH="0" baseline="0" noProof="0">
              <a:ln>
                <a:noFill/>
              </a:ln>
              <a:solidFill>
                <a:sysClr val="windowText" lastClr="000000"/>
              </a:solidFill>
              <a:effectLst/>
              <a:uLnTx/>
              <a:uFillTx/>
              <a:latin typeface="Arial"/>
              <a:cs typeface="Arial"/>
            </a:endParaRPr>
          </a:p>
          <a:p>
            <a:pPr marL="697230" marR="0" lvl="0" indent="-227329" defTabSz="914400" eaLnBrk="1" fontAlgn="auto" latinLnBrk="0" hangingPunct="1">
              <a:lnSpc>
                <a:spcPts val="1050"/>
              </a:lnSpc>
              <a:spcBef>
                <a:spcPts val="0"/>
              </a:spcBef>
              <a:spcAft>
                <a:spcPts val="0"/>
              </a:spcAft>
              <a:buClrTx/>
              <a:buSzTx/>
              <a:buFont typeface="Courier New"/>
              <a:buChar char="o"/>
              <a:tabLst>
                <a:tab pos="697230"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which</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would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permitted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inspect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copy.</a:t>
            </a:r>
            <a:endParaRPr kumimoji="0" sz="900" b="0" i="0" u="none" strike="noStrike" kern="0" cap="none" spc="0" normalizeH="0" baseline="0" noProof="0">
              <a:ln>
                <a:noFill/>
              </a:ln>
              <a:solidFill>
                <a:sysClr val="windowText" lastClr="000000"/>
              </a:solidFill>
              <a:effectLst/>
              <a:uLnTx/>
              <a:uFillTx/>
              <a:latin typeface="Arial"/>
              <a:cs typeface="Arial"/>
            </a:endParaRPr>
          </a:p>
          <a:p>
            <a:pPr marL="697230" marR="0" lvl="0" indent="-227329" defTabSz="914400" eaLnBrk="1" fontAlgn="auto" latinLnBrk="0" hangingPunct="1">
              <a:lnSpc>
                <a:spcPts val="1070"/>
              </a:lnSpc>
              <a:spcBef>
                <a:spcPts val="0"/>
              </a:spcBef>
              <a:spcAft>
                <a:spcPts val="0"/>
              </a:spcAft>
              <a:buClrTx/>
              <a:buSzTx/>
              <a:buFont typeface="Courier New"/>
              <a:buChar char="o"/>
              <a:tabLst>
                <a:tab pos="697230"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 </a:t>
            </a:r>
            <a:r>
              <a:rPr kumimoji="0" sz="900" b="0" i="0" u="none" strike="noStrike" kern="0" cap="none" spc="-10" normalizeH="0" baseline="0" noProof="0" dirty="0">
                <a:ln>
                  <a:noFill/>
                </a:ln>
                <a:solidFill>
                  <a:sysClr val="windowText" lastClr="000000"/>
                </a:solidFill>
                <a:effectLst/>
                <a:uLnTx/>
                <a:uFillTx/>
                <a:latin typeface="Arial"/>
                <a:cs typeface="Arial"/>
              </a:rPr>
              <a:t>accurate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 </a:t>
            </a:r>
            <a:r>
              <a:rPr kumimoji="0" sz="900" b="0" i="0" u="none" strike="noStrike" kern="0" cap="none" spc="-10" normalizeH="0" baseline="0" noProof="0" dirty="0">
                <a:ln>
                  <a:noFill/>
                </a:ln>
                <a:solidFill>
                  <a:sysClr val="windowText" lastClr="000000"/>
                </a:solidFill>
                <a:effectLst/>
                <a:uLnTx/>
                <a:uFillTx/>
                <a:latin typeface="Arial"/>
                <a:cs typeface="Arial"/>
              </a:rPr>
              <a:t>complete.</a:t>
            </a:r>
            <a:endParaRPr kumimoji="0" sz="900" b="0" i="0" u="none" strike="noStrike" kern="0" cap="none" spc="0" normalizeH="0" baseline="0" noProof="0">
              <a:ln>
                <a:noFill/>
              </a:ln>
              <a:solidFill>
                <a:sysClr val="windowText" lastClr="000000"/>
              </a:solidFill>
              <a:effectLst/>
              <a:uLnTx/>
              <a:uFillTx/>
              <a:latin typeface="Arial"/>
              <a:cs typeface="Arial"/>
            </a:endParaRPr>
          </a:p>
          <a:p>
            <a:pPr marL="241300" marR="66040" lvl="0" indent="-228600" defTabSz="914400" eaLnBrk="1" fontAlgn="auto" latinLnBrk="0" hangingPunct="1">
              <a:lnSpc>
                <a:spcPct val="95800"/>
              </a:lnSpc>
              <a:spcBef>
                <a:spcPts val="440"/>
              </a:spcBef>
              <a:spcAft>
                <a:spcPts val="0"/>
              </a:spcAft>
              <a:buClrTx/>
              <a:buSzTx/>
              <a:buFont typeface="Symbol"/>
              <a:buChar char=""/>
              <a:tabLst>
                <a:tab pos="241300"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 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Accounting</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 </a:t>
            </a:r>
            <a:r>
              <a:rPr kumimoji="0" sz="900" b="0" i="0" u="none" strike="noStrike" kern="0" cap="none" spc="-10" normalizeH="0" baseline="0" noProof="0" dirty="0">
                <a:ln>
                  <a:noFill/>
                </a:ln>
                <a:solidFill>
                  <a:sysClr val="windowText" lastClr="000000"/>
                </a:solidFill>
                <a:effectLst/>
                <a:uLnTx/>
                <a:uFillTx/>
                <a:latin typeface="Arial"/>
                <a:cs typeface="Arial"/>
              </a:rPr>
              <a:t>Disclosures: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 have 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 request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"accounting</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disclosures"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 is,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 list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 certain </a:t>
            </a:r>
            <a:r>
              <a:rPr kumimoji="0" sz="900" b="0" i="0" u="none" strike="noStrike" kern="0" cap="none" spc="-10" normalizeH="0" baseline="0" noProof="0" dirty="0">
                <a:ln>
                  <a:noFill/>
                </a:ln>
                <a:solidFill>
                  <a:sysClr val="windowText" lastClr="000000"/>
                </a:solidFill>
                <a:effectLst/>
                <a:uLnTx/>
                <a:uFillTx/>
                <a:latin typeface="Arial"/>
                <a:cs typeface="Arial"/>
              </a:rPr>
              <a:t>disclosures</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made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health information).</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Generally,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receive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accounting</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disclosures</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disclosure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 required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 law, made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connection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public</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activities,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 in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situations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similar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those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listed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above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Permitted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Disclosures".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accounting</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disclosures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where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such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disclosure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was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made:</a:t>
            </a:r>
            <a:endParaRPr kumimoji="0" sz="900" b="0" i="0" u="none" strike="noStrike" kern="0" cap="none" spc="0" normalizeH="0" baseline="0" noProof="0">
              <a:ln>
                <a:noFill/>
              </a:ln>
              <a:solidFill>
                <a:sysClr val="windowText" lastClr="000000"/>
              </a:solidFill>
              <a:effectLst/>
              <a:uLnTx/>
              <a:uFillTx/>
              <a:latin typeface="Arial"/>
              <a:cs typeface="Arial"/>
            </a:endParaRPr>
          </a:p>
          <a:p>
            <a:pPr marL="697230" marR="0" lvl="1" indent="-227329" defTabSz="914400" eaLnBrk="1" fontAlgn="auto" latinLnBrk="0" hangingPunct="1">
              <a:lnSpc>
                <a:spcPts val="1065"/>
              </a:lnSpc>
              <a:spcBef>
                <a:spcPts val="484"/>
              </a:spcBef>
              <a:spcAft>
                <a:spcPts val="0"/>
              </a:spcAft>
              <a:buClrTx/>
              <a:buSzTx/>
              <a:buFont typeface="Courier New"/>
              <a:buChar char="o"/>
              <a:tabLst>
                <a:tab pos="697230"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treatment,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payment, 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health</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operations.</a:t>
            </a:r>
            <a:endParaRPr kumimoji="0" sz="900" b="0" i="0" u="none" strike="noStrike" kern="0" cap="none" spc="0" normalizeH="0" baseline="0" noProof="0">
              <a:ln>
                <a:noFill/>
              </a:ln>
              <a:solidFill>
                <a:sysClr val="windowText" lastClr="000000"/>
              </a:solidFill>
              <a:effectLst/>
              <a:uLnTx/>
              <a:uFillTx/>
              <a:latin typeface="Arial"/>
              <a:cs typeface="Arial"/>
            </a:endParaRPr>
          </a:p>
          <a:p>
            <a:pPr marL="697230" marR="0" lvl="1" indent="-227329" defTabSz="914400" eaLnBrk="1" fontAlgn="auto" latinLnBrk="0" hangingPunct="1">
              <a:lnSpc>
                <a:spcPts val="1030"/>
              </a:lnSpc>
              <a:spcBef>
                <a:spcPts val="0"/>
              </a:spcBef>
              <a:spcAft>
                <a:spcPts val="0"/>
              </a:spcAft>
              <a:buClrTx/>
              <a:buSzTx/>
              <a:buFont typeface="Courier New"/>
              <a:buChar char="o"/>
              <a:tabLst>
                <a:tab pos="697230"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own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health</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endParaRPr kumimoji="0" sz="900" b="0" i="0" u="none" strike="noStrike" kern="0" cap="none" spc="0" normalizeH="0" baseline="0" noProof="0">
              <a:ln>
                <a:noFill/>
              </a:ln>
              <a:solidFill>
                <a:sysClr val="windowText" lastClr="000000"/>
              </a:solidFill>
              <a:effectLst/>
              <a:uLnTx/>
              <a:uFillTx/>
              <a:latin typeface="Arial"/>
              <a:cs typeface="Arial"/>
            </a:endParaRPr>
          </a:p>
          <a:p>
            <a:pPr marL="697230" marR="0" lvl="1" indent="-227329" defTabSz="914400" eaLnBrk="1" fontAlgn="auto" latinLnBrk="0" hangingPunct="1">
              <a:lnSpc>
                <a:spcPts val="1000"/>
              </a:lnSpc>
              <a:spcBef>
                <a:spcPts val="0"/>
              </a:spcBef>
              <a:spcAft>
                <a:spcPts val="0"/>
              </a:spcAft>
              <a:buClrTx/>
              <a:buSzTx/>
              <a:buFont typeface="Courier New"/>
              <a:buChar char="o"/>
              <a:tabLst>
                <a:tab pos="697230"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Incidental</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 </a:t>
            </a:r>
            <a:r>
              <a:rPr kumimoji="0" sz="900" b="0" i="0" u="none" strike="noStrike" kern="0" cap="none" spc="-10" normalizeH="0" baseline="0" noProof="0" dirty="0">
                <a:ln>
                  <a:noFill/>
                </a:ln>
                <a:solidFill>
                  <a:sysClr val="windowText" lastClr="000000"/>
                </a:solidFill>
                <a:effectLst/>
                <a:uLnTx/>
                <a:uFillTx/>
                <a:latin typeface="Arial"/>
                <a:cs typeface="Arial"/>
              </a:rPr>
              <a:t>permitted disclosures.</a:t>
            </a:r>
            <a:endParaRPr kumimoji="0" sz="900" b="0" i="0" u="none" strike="noStrike" kern="0" cap="none" spc="0" normalizeH="0" baseline="0" noProof="0">
              <a:ln>
                <a:noFill/>
              </a:ln>
              <a:solidFill>
                <a:sysClr val="windowText" lastClr="000000"/>
              </a:solidFill>
              <a:effectLst/>
              <a:uLnTx/>
              <a:uFillTx/>
              <a:latin typeface="Arial"/>
              <a:cs typeface="Arial"/>
            </a:endParaRPr>
          </a:p>
          <a:p>
            <a:pPr marL="697230" marR="0" lvl="1" indent="-227329" defTabSz="914400" eaLnBrk="1" fontAlgn="auto" latinLnBrk="0" hangingPunct="1">
              <a:lnSpc>
                <a:spcPts val="1015"/>
              </a:lnSpc>
              <a:spcBef>
                <a:spcPts val="0"/>
              </a:spcBef>
              <a:spcAft>
                <a:spcPts val="0"/>
              </a:spcAft>
              <a:buClrTx/>
              <a:buSzTx/>
              <a:buFont typeface="Courier New"/>
              <a:buChar char="o"/>
              <a:tabLst>
                <a:tab pos="697230"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Where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authorization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was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provided.</a:t>
            </a:r>
            <a:endParaRPr kumimoji="0" sz="900" b="0" i="0" u="none" strike="noStrike" kern="0" cap="none" spc="0" normalizeH="0" baseline="0" noProof="0">
              <a:ln>
                <a:noFill/>
              </a:ln>
              <a:solidFill>
                <a:sysClr val="windowText" lastClr="000000"/>
              </a:solidFill>
              <a:effectLst/>
              <a:uLnTx/>
              <a:uFillTx/>
              <a:latin typeface="Arial"/>
              <a:cs typeface="Arial"/>
            </a:endParaRPr>
          </a:p>
          <a:p>
            <a:pPr marL="697230" marR="0" lvl="1" indent="-227329" defTabSz="914400" eaLnBrk="1" fontAlgn="auto" latinLnBrk="0" hangingPunct="1">
              <a:lnSpc>
                <a:spcPts val="1040"/>
              </a:lnSpc>
              <a:spcBef>
                <a:spcPts val="0"/>
              </a:spcBef>
              <a:spcAft>
                <a:spcPts val="0"/>
              </a:spcAft>
              <a:buClrTx/>
              <a:buSzTx/>
              <a:buFont typeface="Courier New"/>
              <a:buChar char="o"/>
              <a:tabLst>
                <a:tab pos="697230"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friends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involved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(where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disclosure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permitted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without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authorization).</a:t>
            </a:r>
            <a:endParaRPr kumimoji="0" sz="900" b="0" i="0" u="none" strike="noStrike" kern="0" cap="none" spc="0" normalizeH="0" baseline="0" noProof="0">
              <a:ln>
                <a:noFill/>
              </a:ln>
              <a:solidFill>
                <a:sysClr val="windowText" lastClr="000000"/>
              </a:solidFill>
              <a:effectLst/>
              <a:uLnTx/>
              <a:uFillTx/>
              <a:latin typeface="Arial"/>
              <a:cs typeface="Arial"/>
            </a:endParaRPr>
          </a:p>
          <a:p>
            <a:pPr marL="697865" marR="0" lvl="1" indent="-227965" defTabSz="914400" eaLnBrk="1" fontAlgn="auto" latinLnBrk="0" hangingPunct="1">
              <a:lnSpc>
                <a:spcPts val="1050"/>
              </a:lnSpc>
              <a:spcBef>
                <a:spcPts val="0"/>
              </a:spcBef>
              <a:spcAft>
                <a:spcPts val="0"/>
              </a:spcAft>
              <a:buClrTx/>
              <a:buSzTx/>
              <a:buFont typeface="Courier New"/>
              <a:buChar char="o"/>
              <a:tabLst>
                <a:tab pos="6978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national</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security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intelligence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purposes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correctional</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institutions</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 law</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enforcement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officials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certain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circumstances.</a:t>
            </a:r>
            <a:endParaRPr kumimoji="0" sz="900" b="0" i="0" u="none" strike="noStrike" kern="0" cap="none" spc="0" normalizeH="0" baseline="0" noProof="0">
              <a:ln>
                <a:noFill/>
              </a:ln>
              <a:solidFill>
                <a:sysClr val="windowText" lastClr="000000"/>
              </a:solidFill>
              <a:effectLst/>
              <a:uLnTx/>
              <a:uFillTx/>
              <a:latin typeface="Arial"/>
              <a:cs typeface="Arial"/>
            </a:endParaRPr>
          </a:p>
          <a:p>
            <a:pPr marL="697230" marR="0" lvl="1" indent="-227329" defTabSz="914400" eaLnBrk="1" fontAlgn="auto" latinLnBrk="0" hangingPunct="1">
              <a:lnSpc>
                <a:spcPts val="1070"/>
              </a:lnSpc>
              <a:spcBef>
                <a:spcPts val="0"/>
              </a:spcBef>
              <a:spcAft>
                <a:spcPts val="0"/>
              </a:spcAft>
              <a:buClrTx/>
              <a:buSzTx/>
              <a:buFont typeface="Courier New"/>
              <a:buChar char="o"/>
              <a:tabLst>
                <a:tab pos="697230"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limited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data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where the</a:t>
            </a:r>
            <a:r>
              <a:rPr kumimoji="0" sz="900" b="0" i="0" u="none" strike="noStrike" kern="0" cap="none" spc="-10" normalizeH="0" baseline="0" noProof="0" dirty="0">
                <a:ln>
                  <a:noFill/>
                </a:ln>
                <a:solidFill>
                  <a:sysClr val="windowText" lastClr="000000"/>
                </a:solidFill>
                <a:effectLst/>
                <a:uLnTx/>
                <a:uFillTx/>
                <a:latin typeface="Arial"/>
                <a:cs typeface="Arial"/>
              </a:rPr>
              <a:t> information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disclosed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excludes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identifying</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1" indent="0" defTabSz="914400" eaLnBrk="1" fontAlgn="auto" latinLnBrk="0" hangingPunct="1">
              <a:lnSpc>
                <a:spcPct val="100000"/>
              </a:lnSpc>
              <a:spcBef>
                <a:spcPts val="25"/>
              </a:spcBef>
              <a:spcAft>
                <a:spcPts val="0"/>
              </a:spcAft>
              <a:buClrTx/>
              <a:buSzTx/>
              <a:buFont typeface="Courier New"/>
              <a:buChar char="o"/>
              <a:tabLst/>
              <a:defRPr/>
            </a:pP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5080" lvl="0" indent="0" defTabSz="914400" eaLnBrk="1" fontAlgn="auto" latinLnBrk="0" hangingPunct="1">
              <a:lnSpc>
                <a:spcPct val="95800"/>
              </a:lnSpc>
              <a:spcBef>
                <a:spcPts val="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request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list 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accounting</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disclosures,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must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submit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 request,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which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shall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state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time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period,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which may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longer </a:t>
            </a:r>
            <a:r>
              <a:rPr kumimoji="0" sz="900" b="0" i="0" u="none" strike="noStrike" kern="0" cap="none" spc="-10" normalizeH="0" baseline="0" noProof="0" dirty="0">
                <a:ln>
                  <a:noFill/>
                </a:ln>
                <a:solidFill>
                  <a:sysClr val="windowText" lastClr="000000"/>
                </a:solidFill>
                <a:effectLst/>
                <a:uLnTx/>
                <a:uFillTx/>
                <a:latin typeface="Arial"/>
                <a:cs typeface="Arial"/>
              </a:rPr>
              <a:t>than</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six</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years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include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dates before</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April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14,</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2003.</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request</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should</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indicate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form</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want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list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example,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paper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electronic).</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first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list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request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12-</a:t>
            </a:r>
            <a:r>
              <a:rPr kumimoji="0" sz="900" b="0" i="0" u="none" strike="noStrike" kern="0" cap="none" spc="0" normalizeH="0" baseline="0" noProof="0" dirty="0">
                <a:ln>
                  <a:noFill/>
                </a:ln>
                <a:solidFill>
                  <a:sysClr val="windowText" lastClr="000000"/>
                </a:solidFill>
                <a:effectLst/>
                <a:uLnTx/>
                <a:uFillTx/>
                <a:latin typeface="Arial"/>
                <a:cs typeface="Arial"/>
              </a:rPr>
              <a:t>month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period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free.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For </a:t>
            </a:r>
            <a:r>
              <a:rPr kumimoji="0" sz="900" b="0" i="0" u="none" strike="noStrike" kern="0" cap="none" spc="0" normalizeH="0" baseline="0" noProof="0" dirty="0">
                <a:ln>
                  <a:noFill/>
                </a:ln>
                <a:solidFill>
                  <a:sysClr val="windowText" lastClr="000000"/>
                </a:solidFill>
                <a:effectLst/>
                <a:uLnTx/>
                <a:uFillTx/>
                <a:latin typeface="Arial"/>
                <a:cs typeface="Arial"/>
              </a:rPr>
              <a:t>additional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lists,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charge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 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costs 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providing</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list.</a:t>
            </a:r>
            <a:r>
              <a:rPr kumimoji="0" sz="900" b="0" i="0" u="none" strike="noStrike" kern="0" cap="none" spc="-10" normalizeH="0" baseline="0" noProof="0" dirty="0">
                <a:ln>
                  <a:noFill/>
                </a:ln>
                <a:solidFill>
                  <a:sysClr val="windowText" lastClr="000000"/>
                </a:solidFill>
                <a:effectLst/>
                <a:uLnTx/>
                <a:uFillTx/>
                <a:latin typeface="Arial"/>
                <a:cs typeface="Arial"/>
              </a:rPr>
              <a:t> Notwithstanding</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foregoing,</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 may request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 </a:t>
            </a:r>
            <a:r>
              <a:rPr kumimoji="0" sz="900" b="0" i="0" u="none" strike="noStrike" kern="0" cap="none" spc="-10" normalizeH="0" baseline="0" noProof="0" dirty="0">
                <a:ln>
                  <a:noFill/>
                </a:ln>
                <a:solidFill>
                  <a:sysClr val="windowText" lastClr="000000"/>
                </a:solidFill>
                <a:effectLst/>
                <a:uLnTx/>
                <a:uFillTx/>
                <a:latin typeface="Arial"/>
                <a:cs typeface="Arial"/>
              </a:rPr>
              <a:t>accounting</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disclosures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"electronic</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 </a:t>
            </a:r>
            <a:r>
              <a:rPr kumimoji="0" sz="900" b="0" i="0" u="none" strike="noStrike" kern="0" cap="none" spc="-10" normalizeH="0" baseline="0" noProof="0" dirty="0">
                <a:ln>
                  <a:noFill/>
                </a:ln>
                <a:solidFill>
                  <a:sysClr val="windowText" lastClr="000000"/>
                </a:solidFill>
                <a:effectLst/>
                <a:uLnTx/>
                <a:uFillTx/>
                <a:latin typeface="Arial"/>
                <a:cs typeface="Arial"/>
              </a:rPr>
              <a:t>record"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electronic</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record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health-</a:t>
            </a:r>
            <a:r>
              <a:rPr kumimoji="0" sz="900" b="0" i="0" u="none" strike="noStrike" kern="0" cap="none" spc="0" normalizeH="0" baseline="0" noProof="0" dirty="0">
                <a:ln>
                  <a:noFill/>
                </a:ln>
                <a:solidFill>
                  <a:sysClr val="windowText" lastClr="000000"/>
                </a:solidFill>
                <a:effectLst/>
                <a:uLnTx/>
                <a:uFillTx/>
                <a:latin typeface="Arial"/>
                <a:cs typeface="Arial"/>
              </a:rPr>
              <a:t>related</a:t>
            </a:r>
            <a:r>
              <a:rPr kumimoji="0" sz="900" b="0" i="0" u="none" strike="noStrike" kern="0" cap="none" spc="-10" normalizeH="0" baseline="0" noProof="0" dirty="0">
                <a:ln>
                  <a:noFill/>
                </a:ln>
                <a:solidFill>
                  <a:sysClr val="windowText" lastClr="000000"/>
                </a:solidFill>
                <a:effectLst/>
                <a:uLnTx/>
                <a:uFillTx/>
                <a:latin typeface="Arial"/>
                <a:cs typeface="Arial"/>
              </a:rPr>
              <a:t> information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 created,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gathered,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managed,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consulted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authorized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clinicians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staff).</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so, </a:t>
            </a:r>
            <a:r>
              <a:rPr kumimoji="0" sz="900" b="0" i="0" u="none" strike="noStrike" kern="0" cap="none" spc="0" normalizeH="0" baseline="0" noProof="0" dirty="0">
                <a:ln>
                  <a:noFill/>
                </a:ln>
                <a:solidFill>
                  <a:sysClr val="windowText" lastClr="000000"/>
                </a:solidFill>
                <a:effectLst/>
                <a:uLnTx/>
                <a:uFillTx/>
                <a:latin typeface="Arial"/>
                <a:cs typeface="Arial"/>
              </a:rPr>
              <a:t>however,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must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submit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request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state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time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period,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which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longer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three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years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prior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date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which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accounting</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requested.</a:t>
            </a:r>
            <a:endParaRPr kumimoji="0" sz="900" b="0" i="0" u="none" strike="noStrike" kern="0" cap="none" spc="0" normalizeH="0" baseline="0" noProof="0">
              <a:ln>
                <a:noFill/>
              </a:ln>
              <a:solidFill>
                <a:sysClr val="windowText" lastClr="000000"/>
              </a:solidFill>
              <a:effectLst/>
              <a:uLnTx/>
              <a:uFillTx/>
              <a:latin typeface="Arial"/>
              <a:cs typeface="Arial"/>
            </a:endParaRPr>
          </a:p>
          <a:p>
            <a:pPr marL="241300" marR="100965" lvl="0" indent="-228600" defTabSz="914400" eaLnBrk="1" fontAlgn="auto" latinLnBrk="0" hangingPunct="1">
              <a:lnSpc>
                <a:spcPct val="95700"/>
              </a:lnSpc>
              <a:spcBef>
                <a:spcPts val="625"/>
              </a:spcBef>
              <a:spcAft>
                <a:spcPts val="0"/>
              </a:spcAft>
              <a:buClrTx/>
              <a:buSzTx/>
              <a:buFont typeface="Symbol"/>
              <a:buChar char=""/>
              <a:tabLst>
                <a:tab pos="241300"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 to Request </a:t>
            </a:r>
            <a:r>
              <a:rPr kumimoji="0" sz="900" b="0" i="0" u="none" strike="noStrike" kern="0" cap="none" spc="-10" normalizeH="0" baseline="0" noProof="0" dirty="0">
                <a:ln>
                  <a:noFill/>
                </a:ln>
                <a:solidFill>
                  <a:sysClr val="windowText" lastClr="000000"/>
                </a:solidFill>
                <a:effectLst/>
                <a:uLnTx/>
                <a:uFillTx/>
                <a:latin typeface="Arial"/>
                <a:cs typeface="Arial"/>
              </a:rPr>
              <a:t>Restrictions: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 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 to request 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restriction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 </a:t>
            </a:r>
            <a:r>
              <a:rPr kumimoji="0" sz="900" b="0" i="0" u="none" strike="noStrike" kern="0" cap="none" spc="-10" normalizeH="0" baseline="0" noProof="0" dirty="0">
                <a:ln>
                  <a:noFill/>
                </a:ln>
                <a:solidFill>
                  <a:sysClr val="windowText" lastClr="000000"/>
                </a:solidFill>
                <a:effectLst/>
                <a:uLnTx/>
                <a:uFillTx/>
                <a:latin typeface="Arial"/>
                <a:cs typeface="Arial"/>
              </a:rPr>
              <a:t>limitation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10" normalizeH="0" baseline="0" noProof="0" dirty="0">
                <a:ln>
                  <a:noFill/>
                </a:ln>
                <a:solidFill>
                  <a:sysClr val="windowText" lastClr="000000"/>
                </a:solidFill>
                <a:effectLst/>
                <a:uLnTx/>
                <a:uFillTx/>
                <a:latin typeface="Arial"/>
                <a:cs typeface="Arial"/>
              </a:rPr>
              <a:t> information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 use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 disclose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 for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treatment,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payment,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or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operations.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also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 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request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 limit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10" normalizeH="0" baseline="0" noProof="0" dirty="0">
                <a:ln>
                  <a:noFill/>
                </a:ln>
                <a:solidFill>
                  <a:sysClr val="windowText" lastClr="000000"/>
                </a:solidFill>
                <a:effectLst/>
                <a:uLnTx/>
                <a:uFillTx/>
                <a:latin typeface="Arial"/>
                <a:cs typeface="Arial"/>
              </a:rPr>
              <a:t> information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10" normalizeH="0" baseline="0" noProof="0" dirty="0">
                <a:ln>
                  <a:noFill/>
                </a:ln>
                <a:solidFill>
                  <a:sysClr val="windowText" lastClr="000000"/>
                </a:solidFill>
                <a:effectLst/>
                <a:uLnTx/>
                <a:uFillTx/>
                <a:latin typeface="Arial"/>
                <a:cs typeface="Arial"/>
              </a:rPr>
              <a:t> disclose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someone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 involved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payment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for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like 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member 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friend.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agree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request,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restriction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later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terminated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written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request,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agreement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between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the </a:t>
            </a:r>
            <a:r>
              <a:rPr kumimoji="0" sz="900" b="0" i="0" u="none" strike="noStrike" kern="0" cap="none" spc="0" normalizeH="0" baseline="0" noProof="0" dirty="0">
                <a:ln>
                  <a:noFill/>
                </a:ln>
                <a:solidFill>
                  <a:sysClr val="windowText" lastClr="000000"/>
                </a:solidFill>
                <a:effectLst/>
                <a:uLnTx/>
                <a:uFillTx/>
                <a:latin typeface="Arial"/>
                <a:cs typeface="Arial"/>
              </a:rPr>
              <a:t>Plans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(including</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orally),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unilaterally</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created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received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after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notified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they have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removed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restrictions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for </a:t>
            </a:r>
            <a:r>
              <a:rPr kumimoji="0" sz="900" b="0" i="0" u="none" strike="noStrike" kern="0" cap="none" spc="0" normalizeH="0" baseline="0" noProof="0" dirty="0">
                <a:ln>
                  <a:noFill/>
                </a:ln>
                <a:solidFill>
                  <a:sysClr val="windowText" lastClr="000000"/>
                </a:solidFill>
                <a:effectLst/>
                <a:uLnTx/>
                <a:uFillTx/>
                <a:latin typeface="Arial"/>
                <a:cs typeface="Arial"/>
              </a:rPr>
              <a:t>emergency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treatment.</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request</a:t>
            </a:r>
            <a:r>
              <a:rPr kumimoji="0" sz="900" b="0" i="0" u="none" strike="noStrike" kern="0" cap="none" spc="-10" normalizeH="0" baseline="0" noProof="0" dirty="0">
                <a:ln>
                  <a:noFill/>
                </a:ln>
                <a:solidFill>
                  <a:sysClr val="windowText" lastClr="000000"/>
                </a:solidFill>
                <a:effectLst/>
                <a:uLnTx/>
                <a:uFillTx/>
                <a:latin typeface="Arial"/>
                <a:cs typeface="Arial"/>
              </a:rPr>
              <a:t> restrictions,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must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make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request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writing</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 must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tell us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 following</a:t>
            </a:r>
            <a:r>
              <a:rPr kumimoji="0" sz="900" b="0" i="0" u="none" strike="noStrike" kern="0" cap="none" spc="-10" normalizeH="0" baseline="0" noProof="0" dirty="0">
                <a:ln>
                  <a:noFill/>
                </a:ln>
                <a:solidFill>
                  <a:sysClr val="windowText" lastClr="000000"/>
                </a:solidFill>
                <a:effectLst/>
                <a:uLnTx/>
                <a:uFillTx/>
                <a:latin typeface="Arial"/>
                <a:cs typeface="Arial"/>
              </a:rPr>
              <a:t> information:</a:t>
            </a:r>
            <a:endParaRPr kumimoji="0" sz="900" b="0" i="0" u="none" strike="noStrike" kern="0" cap="none" spc="0" normalizeH="0" baseline="0" noProof="0">
              <a:ln>
                <a:noFill/>
              </a:ln>
              <a:solidFill>
                <a:sysClr val="windowText" lastClr="000000"/>
              </a:solidFill>
              <a:effectLst/>
              <a:uLnTx/>
              <a:uFillTx/>
              <a:latin typeface="Arial"/>
              <a:cs typeface="Arial"/>
            </a:endParaRPr>
          </a:p>
          <a:p>
            <a:pPr marL="697865" marR="0" lvl="0" indent="-227965" defTabSz="914400" eaLnBrk="1" fontAlgn="auto" latinLnBrk="0" hangingPunct="1">
              <a:lnSpc>
                <a:spcPct val="100000"/>
              </a:lnSpc>
              <a:spcBef>
                <a:spcPts val="480"/>
              </a:spcBef>
              <a:spcAft>
                <a:spcPts val="0"/>
              </a:spcAft>
              <a:buClrTx/>
              <a:buSzTx/>
              <a:buFont typeface="Symbol"/>
              <a:buChar char=""/>
              <a:tabLst>
                <a:tab pos="6978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What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want to </a:t>
            </a:r>
            <a:r>
              <a:rPr kumimoji="0" sz="900" b="0" i="0" u="none" strike="noStrike" kern="0" cap="none" spc="-10" normalizeH="0" baseline="0" noProof="0" dirty="0">
                <a:ln>
                  <a:noFill/>
                </a:ln>
                <a:solidFill>
                  <a:sysClr val="windowText" lastClr="000000"/>
                </a:solidFill>
                <a:effectLst/>
                <a:uLnTx/>
                <a:uFillTx/>
                <a:latin typeface="Arial"/>
                <a:cs typeface="Arial"/>
              </a:rPr>
              <a:t>limit.</a:t>
            </a:r>
            <a:endParaRPr kumimoji="0" sz="900" b="0" i="0" u="none" strike="noStrike" kern="0" cap="none" spc="0" normalizeH="0" baseline="0" noProof="0">
              <a:ln>
                <a:noFill/>
              </a:ln>
              <a:solidFill>
                <a:sysClr val="windowText" lastClr="000000"/>
              </a:solidFill>
              <a:effectLst/>
              <a:uLnTx/>
              <a:uFillTx/>
              <a:latin typeface="Arial"/>
              <a:cs typeface="Arial"/>
            </a:endParaRPr>
          </a:p>
          <a:p>
            <a:pPr marL="697865" marR="0" lvl="0" indent="-227965" defTabSz="914400" eaLnBrk="1" fontAlgn="auto" latinLnBrk="0" hangingPunct="1">
              <a:lnSpc>
                <a:spcPct val="100000"/>
              </a:lnSpc>
              <a:spcBef>
                <a:spcPts val="0"/>
              </a:spcBef>
              <a:spcAft>
                <a:spcPts val="0"/>
              </a:spcAft>
              <a:buClrTx/>
              <a:buSzTx/>
              <a:buFont typeface="Symbol"/>
              <a:buChar char=""/>
              <a:tabLst>
                <a:tab pos="697865"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Whether</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want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limit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our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disclosure,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both.</a:t>
            </a:r>
            <a:endParaRPr kumimoji="0" sz="900" b="0" i="0" u="none" strike="noStrike" kern="0" cap="none" spc="0" normalizeH="0" baseline="0" noProof="0">
              <a:ln>
                <a:noFill/>
              </a:ln>
              <a:solidFill>
                <a:sysClr val="windowText" lastClr="000000"/>
              </a:solidFill>
              <a:effectLst/>
              <a:uLnTx/>
              <a:uFillTx/>
              <a:latin typeface="Arial"/>
              <a:cs typeface="Arial"/>
            </a:endParaRPr>
          </a:p>
          <a:p>
            <a:pPr marL="697865" marR="0" lvl="0" indent="-227965" defTabSz="914400" eaLnBrk="1" fontAlgn="auto" latinLnBrk="0" hangingPunct="1">
              <a:lnSpc>
                <a:spcPct val="100000"/>
              </a:lnSpc>
              <a:spcBef>
                <a:spcPts val="10"/>
              </a:spcBef>
              <a:spcAft>
                <a:spcPts val="0"/>
              </a:spcAft>
              <a:buClrTx/>
              <a:buSzTx/>
              <a:buFont typeface="Symbol"/>
              <a:buChar char=""/>
              <a:tabLst>
                <a:tab pos="6978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whom</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want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limits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apply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example,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disclosures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spouse).</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6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a:cs typeface="Arial"/>
            </a:endParaRPr>
          </a:p>
          <a:p>
            <a:pPr marL="241300" marR="114935" lvl="0" indent="-228600" defTabSz="914400" eaLnBrk="1" fontAlgn="auto" latinLnBrk="0" hangingPunct="1">
              <a:lnSpc>
                <a:spcPts val="990"/>
              </a:lnSpc>
              <a:spcBef>
                <a:spcPts val="0"/>
              </a:spcBef>
              <a:spcAft>
                <a:spcPts val="0"/>
              </a:spcAft>
              <a:buClrTx/>
              <a:buSzTx/>
              <a:buFont typeface="Symbol"/>
              <a:buChar char=""/>
              <a:tabLst>
                <a:tab pos="241300"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Right</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Request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Confidential</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Communications:</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request</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communicate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matters in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certain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way or at 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certain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location.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For </a:t>
            </a:r>
            <a:r>
              <a:rPr kumimoji="0" sz="900" b="0" i="0" u="none" strike="noStrike" kern="0" cap="none" spc="0" normalizeH="0" baseline="0" noProof="0" dirty="0">
                <a:ln>
                  <a:noFill/>
                </a:ln>
                <a:solidFill>
                  <a:sysClr val="windowText" lastClr="000000"/>
                </a:solidFill>
                <a:effectLst/>
                <a:uLnTx/>
                <a:uFillTx/>
                <a:latin typeface="Arial"/>
                <a:cs typeface="Arial"/>
              </a:rPr>
              <a:t>example,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ask</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only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contact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work</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10" normalizeH="0" baseline="0" noProof="0" dirty="0">
                <a:ln>
                  <a:noFill/>
                </a:ln>
                <a:solidFill>
                  <a:sysClr val="windowText" lastClr="000000"/>
                </a:solidFill>
                <a:effectLst/>
                <a:uLnTx/>
                <a:uFillTx/>
                <a:latin typeface="Arial"/>
                <a:cs typeface="Arial"/>
              </a:rPr>
              <a:t> mail.</a:t>
            </a:r>
            <a:endParaRPr kumimoji="0" sz="900" b="0" i="0" u="none" strike="noStrike" kern="0" cap="none" spc="0" normalizeH="0" baseline="0" noProof="0">
              <a:ln>
                <a:noFill/>
              </a:ln>
              <a:solidFill>
                <a:sysClr val="windowText" lastClr="000000"/>
              </a:solidFill>
              <a:effectLst/>
              <a:uLnTx/>
              <a:uFillTx/>
              <a:latin typeface="Arial"/>
              <a:cs typeface="Arial"/>
            </a:endParaRPr>
          </a:p>
          <a:p>
            <a:pPr marL="241300" marR="46355" lvl="0" indent="-228600" defTabSz="914400" eaLnBrk="1" fontAlgn="auto" latinLnBrk="0" hangingPunct="1">
              <a:lnSpc>
                <a:spcPct val="95800"/>
              </a:lnSpc>
              <a:spcBef>
                <a:spcPts val="1005"/>
              </a:spcBef>
              <a:spcAft>
                <a:spcPts val="0"/>
              </a:spcAft>
              <a:buClrTx/>
              <a:buSzTx/>
              <a:buFontTx/>
              <a:buAutoNum type="arabicPeriod" startAt="3"/>
              <a:tabLst>
                <a:tab pos="241300"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Breach</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Notification.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Pursuant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changes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HIPAA</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required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Technology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Economic</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Clinical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2009</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its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implementing</a:t>
            </a:r>
            <a:r>
              <a:rPr kumimoji="0"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regulations </a:t>
            </a:r>
            <a:r>
              <a:rPr kumimoji="0" sz="900" b="0" i="0" u="none" strike="noStrike" kern="0" cap="none" spc="0" normalizeH="0" baseline="0" noProof="0" dirty="0">
                <a:ln>
                  <a:noFill/>
                </a:ln>
                <a:solidFill>
                  <a:sysClr val="windowText" lastClr="000000"/>
                </a:solidFill>
                <a:effectLst/>
                <a:uLnTx/>
                <a:uFillTx/>
                <a:latin typeface="Arial"/>
                <a:cs typeface="Arial"/>
              </a:rPr>
              <a:t>(collectively,</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"HITECH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American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Recovery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Reinvestment</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2009</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("ARRA"),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also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reflects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federal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breach </a:t>
            </a:r>
            <a:r>
              <a:rPr kumimoji="0" sz="900" b="0" i="0" u="none" strike="noStrike" kern="0" cap="none" spc="-10" normalizeH="0" baseline="0" noProof="0" dirty="0">
                <a:ln>
                  <a:noFill/>
                </a:ln>
                <a:solidFill>
                  <a:sysClr val="windowText" lastClr="000000"/>
                </a:solidFill>
                <a:effectLst/>
                <a:uLnTx/>
                <a:uFillTx/>
                <a:latin typeface="Arial"/>
                <a:cs typeface="Arial"/>
              </a:rPr>
              <a:t>notification</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requirements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imposed</a:t>
            </a:r>
            <a:r>
              <a:rPr kumimoji="0" sz="900" b="0" i="0" u="none" strike="noStrike" kern="0" cap="none" spc="5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event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"unsecured"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protected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defined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HITECH</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acquired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unauthorized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party.</a:t>
            </a:r>
            <a:endParaRPr kumimoji="0" sz="900" b="0" i="0" u="none" strike="noStrike" kern="0" cap="none" spc="0" normalizeH="0" baseline="0" noProof="0">
              <a:ln>
                <a:noFill/>
              </a:ln>
              <a:solidFill>
                <a:sysClr val="windowText" lastClr="000000"/>
              </a:solidFill>
              <a:effectLst/>
              <a:uLnTx/>
              <a:uFillTx/>
              <a:latin typeface="Arial"/>
              <a:cs typeface="Arial"/>
            </a:endParaRPr>
          </a:p>
          <a:p>
            <a:pPr marL="241300" marR="222885" lvl="1" indent="-228600" defTabSz="914400" eaLnBrk="1" fontAlgn="auto" latinLnBrk="0" hangingPunct="1">
              <a:lnSpc>
                <a:spcPct val="91900"/>
              </a:lnSpc>
              <a:spcBef>
                <a:spcPts val="610"/>
              </a:spcBef>
              <a:spcAft>
                <a:spcPts val="0"/>
              </a:spcAft>
              <a:buClrTx/>
              <a:buSzTx/>
              <a:buFont typeface="Symbol"/>
              <a:buChar char=""/>
              <a:tabLst>
                <a:tab pos="241300"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notify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following</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discovery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"breach"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unsecured</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protected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defined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HITECH</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"Notice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Breach").</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Your </a:t>
            </a:r>
            <a:r>
              <a:rPr kumimoji="0" sz="900" b="0" i="0" u="none" strike="noStrike" kern="0" cap="none" spc="-10" normalizeH="0" baseline="0" noProof="0" dirty="0">
                <a:ln>
                  <a:noFill/>
                </a:ln>
                <a:solidFill>
                  <a:sysClr val="windowText" lastClr="000000"/>
                </a:solidFill>
                <a:effectLst/>
                <a:uLnTx/>
                <a:uFillTx/>
                <a:latin typeface="Arial"/>
                <a:cs typeface="Arial"/>
              </a:rPr>
              <a:t>Notice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Breach</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writing</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provided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via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first-class</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mail,</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alternatively,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 email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 previously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agreed to receive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such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electronically.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 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breach involves:</a:t>
            </a:r>
            <a:endParaRPr kumimoji="0" sz="900" b="0" i="0" u="none" strike="noStrike" kern="0" cap="none" spc="0" normalizeH="0" baseline="0" noProof="0">
              <a:ln>
                <a:noFill/>
              </a:ln>
              <a:solidFill>
                <a:sysClr val="windowText" lastClr="000000"/>
              </a:solidFill>
              <a:effectLst/>
              <a:uLnTx/>
              <a:uFillTx/>
              <a:latin typeface="Arial"/>
              <a:cs typeface="Arial"/>
            </a:endParaRPr>
          </a:p>
          <a:p>
            <a:pPr marL="698500" marR="48895" lvl="2" indent="-228600" defTabSz="914400" eaLnBrk="1" fontAlgn="auto" latinLnBrk="0" hangingPunct="1">
              <a:lnSpc>
                <a:spcPts val="969"/>
              </a:lnSpc>
              <a:spcBef>
                <a:spcPts val="540"/>
              </a:spcBef>
              <a:spcAft>
                <a:spcPts val="0"/>
              </a:spcAft>
              <a:buClrTx/>
              <a:buSzTx/>
              <a:buFont typeface="Courier New"/>
              <a:buChar char="o"/>
              <a:tabLst>
                <a:tab pos="698500"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10</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more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individuals for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whom</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 have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insufficient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 </a:t>
            </a:r>
            <a:r>
              <a:rPr kumimoji="0" sz="900" b="0" i="0" u="none" strike="noStrike" kern="0" cap="none" spc="-10" normalizeH="0" baseline="0" noProof="0" dirty="0">
                <a:ln>
                  <a:noFill/>
                </a:ln>
                <a:solidFill>
                  <a:sysClr val="windowText" lastClr="000000"/>
                </a:solidFill>
                <a:effectLst/>
                <a:uLnTx/>
                <a:uFillTx/>
                <a:latin typeface="Arial"/>
                <a:cs typeface="Arial"/>
              </a:rPr>
              <a:t>out-of-</a:t>
            </a:r>
            <a:r>
              <a:rPr kumimoji="0" sz="900" b="0" i="0" u="none" strike="noStrike" kern="0" cap="none" spc="0" normalizeH="0" baseline="0" noProof="0" dirty="0">
                <a:ln>
                  <a:noFill/>
                </a:ln>
                <a:solidFill>
                  <a:sysClr val="windowText" lastClr="000000"/>
                </a:solidFill>
                <a:effectLst/>
                <a:uLnTx/>
                <a:uFillTx/>
                <a:latin typeface="Arial"/>
                <a:cs typeface="Arial"/>
              </a:rPr>
              <a:t>date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contact information,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substitute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individual</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Breach</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either</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posting</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the </a:t>
            </a:r>
            <a:r>
              <a:rPr kumimoji="0" sz="900" b="0" i="0" u="none" strike="noStrike" kern="0" cap="none" spc="0" normalizeH="0" baseline="0" noProof="0" dirty="0">
                <a:ln>
                  <a:noFill/>
                </a:ln>
                <a:solidFill>
                  <a:sysClr val="windowText" lastClr="000000"/>
                </a:solidFill>
                <a:effectLst/>
                <a:uLnTx/>
                <a:uFillTx/>
                <a:latin typeface="Arial"/>
                <a:cs typeface="Arial"/>
              </a:rPr>
              <a:t>notice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benefits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website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company</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intranet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providing</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major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print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broadcast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where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affected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individuals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likely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reside.</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175260" lvl="2" indent="685165" defTabSz="914400" eaLnBrk="1" fontAlgn="auto" latinLnBrk="0" hangingPunct="1">
              <a:lnSpc>
                <a:spcPts val="1510"/>
              </a:lnSpc>
              <a:spcBef>
                <a:spcPts val="80"/>
              </a:spcBef>
              <a:spcAft>
                <a:spcPts val="0"/>
              </a:spcAft>
              <a:buClrTx/>
              <a:buSzTx/>
              <a:buFont typeface="Courier New"/>
              <a:buChar char="o"/>
              <a:tabLst>
                <a:tab pos="6978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Less</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10</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individuals</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whom</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insufficient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out-of-</a:t>
            </a:r>
            <a:r>
              <a:rPr kumimoji="0" sz="900" b="0" i="0" u="none" strike="noStrike" kern="0" cap="none" spc="0" normalizeH="0" baseline="0" noProof="0" dirty="0">
                <a:ln>
                  <a:noFill/>
                </a:ln>
                <a:solidFill>
                  <a:sysClr val="windowText" lastClr="000000"/>
                </a:solidFill>
                <a:effectLst/>
                <a:uLnTx/>
                <a:uFillTx/>
                <a:latin typeface="Arial"/>
                <a:cs typeface="Arial"/>
              </a:rPr>
              <a:t>date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contact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provide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substitute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 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Breach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 alternative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form.</a:t>
            </a:r>
            <a:r>
              <a:rPr kumimoji="0" sz="900" b="0" i="0" u="none" strike="noStrike" kern="0" cap="none" spc="5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Breach</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shall</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provided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without</a:t>
            </a:r>
            <a:r>
              <a:rPr kumimoji="0" sz="900" b="0" i="0" u="none" strike="noStrike" kern="0" cap="none" spc="-10" normalizeH="0" baseline="0" noProof="0" dirty="0">
                <a:ln>
                  <a:noFill/>
                </a:ln>
                <a:solidFill>
                  <a:sysClr val="windowText" lastClr="000000"/>
                </a:solidFill>
                <a:effectLst/>
                <a:uLnTx/>
                <a:uFillTx/>
                <a:latin typeface="Arial"/>
                <a:cs typeface="Arial"/>
              </a:rPr>
              <a:t> unreasonable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delay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case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later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60</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days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following</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discovery 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breach and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shall include, 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extent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possible:</a:t>
            </a:r>
            <a:endParaRPr kumimoji="0" sz="900" b="0" i="0" u="none" strike="noStrike" kern="0" cap="none" spc="0" normalizeH="0" baseline="0" noProof="0">
              <a:ln>
                <a:noFill/>
              </a:ln>
              <a:solidFill>
                <a:sysClr val="windowText" lastClr="000000"/>
              </a:solidFill>
              <a:effectLst/>
              <a:uLnTx/>
              <a:uFillTx/>
              <a:latin typeface="Arial"/>
              <a:cs typeface="Arial"/>
            </a:endParaRPr>
          </a:p>
          <a:p>
            <a:pPr marL="469265" marR="0" lvl="0" indent="-227965" defTabSz="914400" eaLnBrk="1" fontAlgn="auto" latinLnBrk="0" hangingPunct="1">
              <a:lnSpc>
                <a:spcPts val="1060"/>
              </a:lnSpc>
              <a:spcBef>
                <a:spcPts val="225"/>
              </a:spcBef>
              <a:spcAft>
                <a:spcPts val="0"/>
              </a:spcAft>
              <a:buClrTx/>
              <a:buSzTx/>
              <a:buFontTx/>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description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breach.</a:t>
            </a:r>
            <a:endParaRPr kumimoji="0" sz="900" b="0" i="0" u="none" strike="noStrike" kern="0" cap="none" spc="0" normalizeH="0" baseline="0" noProof="0">
              <a:ln>
                <a:noFill/>
              </a:ln>
              <a:solidFill>
                <a:sysClr val="windowText" lastClr="000000"/>
              </a:solidFill>
              <a:effectLst/>
              <a:uLnTx/>
              <a:uFillTx/>
              <a:latin typeface="Arial"/>
              <a:cs typeface="Arial"/>
            </a:endParaRPr>
          </a:p>
          <a:p>
            <a:pPr marL="469265" marR="0" lvl="0" indent="-227965" defTabSz="914400" eaLnBrk="1" fontAlgn="auto" latinLnBrk="0" hangingPunct="1">
              <a:lnSpc>
                <a:spcPts val="1025"/>
              </a:lnSpc>
              <a:spcBef>
                <a:spcPts val="0"/>
              </a:spcBef>
              <a:spcAft>
                <a:spcPts val="0"/>
              </a:spcAft>
              <a:buClrTx/>
              <a:buSzTx/>
              <a:buFontTx/>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8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description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types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were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involved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breach.</a:t>
            </a:r>
            <a:endParaRPr kumimoji="0" sz="900" b="0" i="0" u="none" strike="noStrike" kern="0" cap="none" spc="0" normalizeH="0" baseline="0" noProof="0">
              <a:ln>
                <a:noFill/>
              </a:ln>
              <a:solidFill>
                <a:sysClr val="windowText" lastClr="000000"/>
              </a:solidFill>
              <a:effectLst/>
              <a:uLnTx/>
              <a:uFillTx/>
              <a:latin typeface="Arial"/>
              <a:cs typeface="Arial"/>
            </a:endParaRPr>
          </a:p>
          <a:p>
            <a:pPr marL="469265" marR="0" lvl="0" indent="-227965" defTabSz="914400" eaLnBrk="1" fontAlgn="auto" latinLnBrk="0" hangingPunct="1">
              <a:lnSpc>
                <a:spcPts val="1005"/>
              </a:lnSpc>
              <a:spcBef>
                <a:spcPts val="0"/>
              </a:spcBef>
              <a:spcAft>
                <a:spcPts val="0"/>
              </a:spcAft>
              <a:buClrTx/>
              <a:buSzTx/>
              <a:buFontTx/>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steps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should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take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protect</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yourself</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potential</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harm.</a:t>
            </a:r>
            <a:endParaRPr kumimoji="0" sz="900" b="0" i="0" u="none" strike="noStrike" kern="0" cap="none" spc="0" normalizeH="0" baseline="0" noProof="0">
              <a:ln>
                <a:noFill/>
              </a:ln>
              <a:solidFill>
                <a:sysClr val="windowText" lastClr="000000"/>
              </a:solidFill>
              <a:effectLst/>
              <a:uLnTx/>
              <a:uFillTx/>
              <a:latin typeface="Arial"/>
              <a:cs typeface="Arial"/>
            </a:endParaRPr>
          </a:p>
          <a:p>
            <a:pPr marL="469265" marR="0" lvl="0" indent="-227965" defTabSz="914400" eaLnBrk="1" fontAlgn="auto" latinLnBrk="0" hangingPunct="1">
              <a:lnSpc>
                <a:spcPts val="1025"/>
              </a:lnSpc>
              <a:spcBef>
                <a:spcPts val="0"/>
              </a:spcBef>
              <a:spcAft>
                <a:spcPts val="0"/>
              </a:spcAft>
              <a:buClrTx/>
              <a:buSzTx/>
              <a:buFontTx/>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brief</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description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what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doing</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investigate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breach,</a:t>
            </a:r>
            <a:r>
              <a:rPr kumimoji="0" sz="900" b="0" i="0" u="none" strike="noStrike" kern="0" cap="none" spc="-10" normalizeH="0" baseline="0" noProof="0" dirty="0">
                <a:ln>
                  <a:noFill/>
                </a:ln>
                <a:solidFill>
                  <a:sysClr val="windowText" lastClr="000000"/>
                </a:solidFill>
                <a:effectLst/>
                <a:uLnTx/>
                <a:uFillTx/>
                <a:latin typeface="Arial"/>
                <a:cs typeface="Arial"/>
              </a:rPr>
              <a:t> mitigate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harm,</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prevent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further </a:t>
            </a:r>
            <a:r>
              <a:rPr kumimoji="0" sz="900" b="0" i="0" u="none" strike="noStrike" kern="0" cap="none" spc="-10" normalizeH="0" baseline="0" noProof="0" dirty="0">
                <a:ln>
                  <a:noFill/>
                </a:ln>
                <a:solidFill>
                  <a:sysClr val="windowText" lastClr="000000"/>
                </a:solidFill>
                <a:effectLst/>
                <a:uLnTx/>
                <a:uFillTx/>
                <a:latin typeface="Arial"/>
                <a:cs typeface="Arial"/>
              </a:rPr>
              <a:t>breaches.</a:t>
            </a:r>
            <a:endParaRPr kumimoji="0" sz="900" b="0" i="0" u="none" strike="noStrike" kern="0" cap="none" spc="0" normalizeH="0" baseline="0" noProof="0">
              <a:ln>
                <a:noFill/>
              </a:ln>
              <a:solidFill>
                <a:sysClr val="windowText" lastClr="000000"/>
              </a:solidFill>
              <a:effectLst/>
              <a:uLnTx/>
              <a:uFillTx/>
              <a:latin typeface="Arial"/>
              <a:cs typeface="Arial"/>
            </a:endParaRPr>
          </a:p>
          <a:p>
            <a:pPr marL="469265" marR="0" lvl="0" indent="-227965" defTabSz="914400" eaLnBrk="1" fontAlgn="auto" latinLnBrk="0" hangingPunct="1">
              <a:lnSpc>
                <a:spcPts val="1060"/>
              </a:lnSpc>
              <a:spcBef>
                <a:spcPts val="0"/>
              </a:spcBef>
              <a:spcAft>
                <a:spcPts val="0"/>
              </a:spcAft>
              <a:buClrTx/>
              <a:buSzTx/>
              <a:buFontTx/>
              <a:buChar char="•"/>
              <a:tabLst>
                <a:tab pos="469265"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Relevant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contact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3" name="Google Shape;89;p17">
            <a:extLst>
              <a:ext uri="{FF2B5EF4-FFF2-40B4-BE49-F238E27FC236}">
                <a16:creationId xmlns:a16="http://schemas.microsoft.com/office/drawing/2014/main" id="{B652AB1A-6475-6362-79B8-01261F66F15A}"/>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34</a:t>
            </a:fld>
            <a:endParaRPr lang="en-US">
              <a:latin typeface="Merriweather Sans Light" pitchFamily="2" charset="77"/>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3737" y="252476"/>
            <a:ext cx="9094470" cy="4666615"/>
          </a:xfrm>
          <a:prstGeom prst="rect">
            <a:avLst/>
          </a:prstGeom>
        </p:spPr>
        <p:txBody>
          <a:bodyPr vert="horz" wrap="square" lIns="0" tIns="25400" rIns="0" bIns="0" rtlCol="0">
            <a:spAutoFit/>
          </a:bodyPr>
          <a:lstStyle/>
          <a:p>
            <a:pPr marL="12700" marR="5080" lvl="0" indent="0" defTabSz="914400" eaLnBrk="1" fontAlgn="auto" latinLnBrk="0" hangingPunct="1">
              <a:lnSpc>
                <a:spcPts val="1000"/>
              </a:lnSpc>
              <a:spcBef>
                <a:spcPts val="200"/>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Additionally,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substitute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Notice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Breach</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provided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via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web</a:t>
            </a:r>
            <a:r>
              <a:rPr kumimoji="0" sz="900" b="0" i="0" u="none" strike="noStrike" kern="0" cap="none" spc="-10" normalizeH="0" baseline="0" noProof="0" dirty="0">
                <a:ln>
                  <a:noFill/>
                </a:ln>
                <a:solidFill>
                  <a:sysClr val="windowText" lastClr="000000"/>
                </a:solidFill>
                <a:effectLst/>
                <a:uLnTx/>
                <a:uFillTx/>
                <a:latin typeface="Arial"/>
                <a:cs typeface="Arial"/>
              </a:rPr>
              <a:t> posting</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major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print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broadcast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Breach</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shall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include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toll-</a:t>
            </a:r>
            <a:r>
              <a:rPr kumimoji="0" sz="900" b="0" i="0" u="none" strike="noStrike" kern="0" cap="none" spc="0" normalizeH="0" baseline="0" noProof="0" dirty="0">
                <a:ln>
                  <a:noFill/>
                </a:ln>
                <a:solidFill>
                  <a:sysClr val="windowText" lastClr="000000"/>
                </a:solidFill>
                <a:effectLst/>
                <a:uLnTx/>
                <a:uFillTx/>
                <a:latin typeface="Arial"/>
                <a:cs typeface="Arial"/>
              </a:rPr>
              <a:t>free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number for 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 contact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us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determine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protected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was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involved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breach.</a:t>
            </a:r>
            <a:endParaRPr kumimoji="0" sz="900" b="0" i="0" u="none" strike="noStrike" kern="0" cap="none" spc="0" normalizeH="0" baseline="0" noProof="0">
              <a:ln>
                <a:noFill/>
              </a:ln>
              <a:solidFill>
                <a:sysClr val="windowText" lastClr="000000"/>
              </a:solidFill>
              <a:effectLst/>
              <a:uLnTx/>
              <a:uFillTx/>
              <a:latin typeface="Arial"/>
              <a:cs typeface="Arial"/>
            </a:endParaRPr>
          </a:p>
          <a:p>
            <a:pPr marL="241300" marR="184150" lvl="0" indent="-228600" defTabSz="914400" eaLnBrk="1" fontAlgn="auto" latinLnBrk="0" hangingPunct="1">
              <a:lnSpc>
                <a:spcPts val="1030"/>
              </a:lnSpc>
              <a:spcBef>
                <a:spcPts val="515"/>
              </a:spcBef>
              <a:spcAft>
                <a:spcPts val="0"/>
              </a:spcAft>
              <a:buClrTx/>
              <a:buSzTx/>
              <a:buFontTx/>
              <a:buAutoNum type="arabicPeriod" startAt="4"/>
              <a:tabLst>
                <a:tab pos="241300"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Changes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change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terms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notice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time.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new</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terms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policies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effective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all</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already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well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receive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future.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send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copy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revised</a:t>
            </a:r>
            <a:r>
              <a:rPr kumimoji="0" sz="900" b="0" i="0" u="none" strike="noStrike" kern="0" cap="none" spc="-10" normalizeH="0" baseline="0" noProof="0" dirty="0">
                <a:ln>
                  <a:noFill/>
                </a:ln>
                <a:solidFill>
                  <a:sysClr val="windowText" lastClr="000000"/>
                </a:solidFill>
                <a:effectLst/>
                <a:uLnTx/>
                <a:uFillTx/>
                <a:latin typeface="Arial"/>
                <a:cs typeface="Arial"/>
              </a:rPr>
              <a:t> notice.</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55244" lvl="0" indent="227965" defTabSz="914400" eaLnBrk="1" fontAlgn="auto" latinLnBrk="0" hangingPunct="1">
              <a:lnSpc>
                <a:spcPct val="132800"/>
              </a:lnSpc>
              <a:spcBef>
                <a:spcPts val="50"/>
              </a:spcBef>
              <a:spcAft>
                <a:spcPts val="0"/>
              </a:spcAft>
              <a:buClrTx/>
              <a:buSzTx/>
              <a:buFontTx/>
              <a:buAutoNum type="arabicPeriod" startAt="4"/>
              <a:tabLst>
                <a:tab pos="240665"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Complaints.</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believe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privacy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been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violated,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file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complaint</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Secretary</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Department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Human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Services. </a:t>
            </a:r>
            <a:r>
              <a:rPr kumimoji="0" sz="900" b="0" i="0" u="none" strike="noStrike" kern="0" cap="none" spc="0" normalizeH="0" baseline="0" noProof="0" dirty="0">
                <a:ln>
                  <a:noFill/>
                </a:ln>
                <a:solidFill>
                  <a:sysClr val="windowText" lastClr="000000"/>
                </a:solidFill>
                <a:effectLst/>
                <a:uLnTx/>
                <a:uFillTx/>
                <a:latin typeface="Arial"/>
                <a:cs typeface="Arial"/>
              </a:rPr>
              <a:t>All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complaints must be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submitted in writing. </a:t>
            </a:r>
            <a:r>
              <a:rPr kumimoji="0" sz="900" b="0" i="0" u="none" strike="noStrike" kern="0" cap="none" spc="-10" normalizeH="0" baseline="0" noProof="0" dirty="0">
                <a:ln>
                  <a:noFill/>
                </a:ln>
                <a:solidFill>
                  <a:sysClr val="windowText" lastClr="000000"/>
                </a:solidFill>
                <a:effectLst/>
                <a:uLnTx/>
                <a:uFillTx/>
                <a:latin typeface="Arial"/>
                <a:cs typeface="Arial"/>
              </a:rPr>
              <a:t>You</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will</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penalized</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filing</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complaint.</a:t>
            </a:r>
            <a:endParaRPr kumimoji="0" sz="900" b="0" i="0" u="none" strike="noStrike" kern="0" cap="none" spc="0" normalizeH="0" baseline="0" noProof="0">
              <a:ln>
                <a:noFill/>
              </a:ln>
              <a:solidFill>
                <a:sysClr val="windowText" lastClr="000000"/>
              </a:solidFill>
              <a:effectLst/>
              <a:uLnTx/>
              <a:uFillTx/>
              <a:latin typeface="Arial"/>
              <a:cs typeface="Arial"/>
            </a:endParaRPr>
          </a:p>
          <a:p>
            <a:pPr marL="241300" marR="55880" lvl="0" indent="-228600" defTabSz="914400" eaLnBrk="1" fontAlgn="auto" latinLnBrk="0" hangingPunct="1">
              <a:lnSpc>
                <a:spcPct val="95700"/>
              </a:lnSpc>
              <a:spcBef>
                <a:spcPts val="570"/>
              </a:spcBef>
              <a:spcAft>
                <a:spcPts val="0"/>
              </a:spcAft>
              <a:buClrTx/>
              <a:buSzTx/>
              <a:buFontTx/>
              <a:buAutoNum type="arabicPeriod" startAt="4"/>
              <a:tabLst>
                <a:tab pos="241300"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disclosures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medical</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covered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laws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apply 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 will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 made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only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 </a:t>
            </a:r>
            <a:r>
              <a:rPr kumimoji="0" sz="900" b="0" i="0" u="none" strike="noStrike" kern="0" cap="none" spc="-20" normalizeH="0" baseline="0" noProof="0" dirty="0">
                <a:ln>
                  <a:noFill/>
                </a:ln>
                <a:solidFill>
                  <a:sysClr val="windowText" lastClr="000000"/>
                </a:solidFill>
                <a:effectLst/>
                <a:uLnTx/>
                <a:uFillTx/>
                <a:latin typeface="Arial"/>
                <a:cs typeface="Arial"/>
              </a:rPr>
              <a:t>your </a:t>
            </a:r>
            <a:r>
              <a:rPr kumimoji="0" sz="900" b="0" i="0" u="none" strike="noStrike" kern="0" cap="none" spc="0" normalizeH="0" baseline="0" noProof="0" dirty="0">
                <a:ln>
                  <a:noFill/>
                </a:ln>
                <a:solidFill>
                  <a:sysClr val="windowText" lastClr="000000"/>
                </a:solidFill>
                <a:effectLst/>
                <a:uLnTx/>
                <a:uFillTx/>
                <a:latin typeface="Arial"/>
                <a:cs typeface="Arial"/>
              </a:rPr>
              <a:t>written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permission.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grant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a:t>
            </a:r>
            <a:r>
              <a:rPr kumimoji="0" sz="900" b="0" i="0" u="none" strike="noStrike" kern="0" cap="none" spc="-10" normalizeH="0" baseline="0" noProof="0" dirty="0">
                <a:ln>
                  <a:noFill/>
                </a:ln>
                <a:solidFill>
                  <a:sysClr val="windowText" lastClr="000000"/>
                </a:solidFill>
                <a:effectLst/>
                <a:uLnTx/>
                <a:uFillTx/>
                <a:latin typeface="Arial"/>
                <a:cs typeface="Arial"/>
              </a:rPr>
              <a:t> permission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disclose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revoke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0" normalizeH="0" baseline="0" noProof="0" dirty="0">
                <a:ln>
                  <a:noFill/>
                </a:ln>
                <a:solidFill>
                  <a:sysClr val="windowText" lastClr="000000"/>
                </a:solidFill>
                <a:effectLst/>
                <a:uLnTx/>
                <a:uFillTx/>
                <a:latin typeface="Arial"/>
                <a:cs typeface="Arial"/>
              </a:rPr>
              <a:t> permission,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writing,</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time.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revoke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your </a:t>
            </a:r>
            <a:r>
              <a:rPr kumimoji="0" sz="900" b="0" i="0" u="none" strike="noStrike" kern="0" cap="none" spc="-10" normalizeH="0" baseline="0" noProof="0" dirty="0">
                <a:ln>
                  <a:noFill/>
                </a:ln>
                <a:solidFill>
                  <a:sysClr val="windowText" lastClr="000000"/>
                </a:solidFill>
                <a:effectLst/>
                <a:uLnTx/>
                <a:uFillTx/>
                <a:latin typeface="Arial"/>
                <a:cs typeface="Arial"/>
              </a:rPr>
              <a:t>permission,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longer use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disclose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reasons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 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written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authorization.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understand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unable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 </a:t>
            </a:r>
            <a:r>
              <a:rPr kumimoji="0" sz="900" b="0" i="0" u="none" strike="noStrike" kern="0" cap="none" spc="-20" normalizeH="0" baseline="0" noProof="0" dirty="0">
                <a:ln>
                  <a:noFill/>
                </a:ln>
                <a:solidFill>
                  <a:sysClr val="windowText" lastClr="000000"/>
                </a:solidFill>
                <a:effectLst/>
                <a:uLnTx/>
                <a:uFillTx/>
                <a:latin typeface="Arial"/>
                <a:cs typeface="Arial"/>
              </a:rPr>
              <a:t>take </a:t>
            </a:r>
            <a:r>
              <a:rPr kumimoji="0" sz="900" b="0" i="0" u="none" strike="noStrike" kern="0" cap="none" spc="0" normalizeH="0" baseline="0" noProof="0" dirty="0">
                <a:ln>
                  <a:noFill/>
                </a:ln>
                <a:solidFill>
                  <a:sysClr val="windowText" lastClr="000000"/>
                </a:solidFill>
                <a:effectLst/>
                <a:uLnTx/>
                <a:uFillTx/>
                <a:latin typeface="Arial"/>
                <a:cs typeface="Arial"/>
              </a:rPr>
              <a:t>back</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10" normalizeH="0" baseline="0" noProof="0" dirty="0">
                <a:ln>
                  <a:noFill/>
                </a:ln>
                <a:solidFill>
                  <a:sysClr val="windowText" lastClr="000000"/>
                </a:solidFill>
                <a:effectLst/>
                <a:uLnTx/>
                <a:uFillTx/>
                <a:latin typeface="Arial"/>
                <a:cs typeface="Arial"/>
              </a:rPr>
              <a:t> disclosures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already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made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permission,</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required</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retain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our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records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related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benefit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determinations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enrollment.</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05"/>
              </a:spcBef>
              <a:spcAft>
                <a:spcPts val="0"/>
              </a:spcAft>
              <a:buClrTx/>
              <a:buSzTx/>
              <a:buFont typeface="Arial"/>
              <a:buAutoNum type="arabicPeriod" startAt="4"/>
              <a:tabLst/>
              <a:defRPr/>
            </a:pP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10" normalizeH="0" baseline="0" noProof="0" dirty="0">
                <a:ln>
                  <a:noFill/>
                </a:ln>
                <a:solidFill>
                  <a:sysClr val="windowText" lastClr="000000"/>
                </a:solidFill>
                <a:effectLst/>
                <a:uLnTx/>
                <a:uFillTx/>
                <a:latin typeface="Arial"/>
                <a:cs typeface="Arial"/>
              </a:rPr>
              <a:t>HIPAA</a:t>
            </a:r>
            <a:r>
              <a:rPr kumimoji="0" sz="1200" b="1" i="0" u="none" strike="noStrike" kern="0" cap="none" spc="-9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Initial</a:t>
            </a:r>
            <a:r>
              <a:rPr kumimoji="0" sz="1200" b="1" i="0" u="none" strike="noStrike" kern="0" cap="none" spc="-3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Notice</a:t>
            </a:r>
            <a:r>
              <a:rPr kumimoji="0" sz="1200" b="1" i="0" u="none" strike="noStrike" kern="0" cap="none" spc="-55"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of</a:t>
            </a:r>
            <a:r>
              <a:rPr kumimoji="0" sz="1200" b="1" i="0" u="none" strike="noStrike" kern="0" cap="none" spc="-4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Special</a:t>
            </a:r>
            <a:r>
              <a:rPr kumimoji="0" sz="1200" b="1" i="0" u="none" strike="noStrike" kern="0" cap="none" spc="-60"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Enrollment</a:t>
            </a:r>
            <a:r>
              <a:rPr kumimoji="0" sz="1200" b="1" i="0" u="none" strike="noStrike" kern="0" cap="none" spc="-60"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Rights</a:t>
            </a:r>
            <a:endParaRPr kumimoji="0" sz="1200" b="0" i="0" u="none" strike="noStrike" kern="0" cap="none" spc="0" normalizeH="0" baseline="0" noProof="0">
              <a:ln>
                <a:noFill/>
              </a:ln>
              <a:solidFill>
                <a:sysClr val="windowText" lastClr="000000"/>
              </a:solidFill>
              <a:effectLst/>
              <a:uLnTx/>
              <a:uFillTx/>
              <a:latin typeface="Arial"/>
              <a:cs typeface="Arial"/>
            </a:endParaRPr>
          </a:p>
          <a:p>
            <a:pPr marL="12700" marR="149860" lvl="0" indent="0" algn="just" defTabSz="914400" eaLnBrk="1" fontAlgn="auto" latinLnBrk="0" hangingPunct="1">
              <a:lnSpc>
                <a:spcPct val="95800"/>
              </a:lnSpc>
              <a:spcBef>
                <a:spcPts val="91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federal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law</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called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Insurance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Portability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Accountability</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(HIPAA),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times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Plan's </a:t>
            </a:r>
            <a:r>
              <a:rPr kumimoji="0" sz="900" b="0" i="0" u="none" strike="noStrike" kern="0" cap="none" spc="0" normalizeH="0" baseline="0" noProof="0" dirty="0">
                <a:ln>
                  <a:noFill/>
                </a:ln>
                <a:solidFill>
                  <a:sysClr val="windowText" lastClr="000000"/>
                </a:solidFill>
                <a:effectLst/>
                <a:uLnTx/>
                <a:uFillTx/>
                <a:latin typeface="Arial"/>
                <a:cs typeface="Arial"/>
              </a:rPr>
              <a:t>annual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open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enrollment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periods,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upon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occurrence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specified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events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example,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baby).</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These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enrollment</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periods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known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"special</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enrollment"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opportunities. </a:t>
            </a:r>
            <a:r>
              <a:rPr kumimoji="0" sz="900" b="0" i="0" u="none" strike="noStrike" kern="0" cap="none" spc="0" normalizeH="0" baseline="0" noProof="0" dirty="0">
                <a:ln>
                  <a:noFill/>
                </a:ln>
                <a:solidFill>
                  <a:sysClr val="windowText" lastClr="000000"/>
                </a:solidFill>
                <a:effectLst/>
                <a:uLnTx/>
                <a:uFillTx/>
                <a:latin typeface="Arial"/>
                <a:cs typeface="Arial"/>
              </a:rPr>
              <a:t>Generally,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must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request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enrollment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within 30 days 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 outlined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 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 </a:t>
            </a:r>
            <a:r>
              <a:rPr kumimoji="0" sz="900" b="0" i="0" u="none" strike="noStrike" kern="0" cap="none" spc="-10" normalizeH="0" baseline="0" noProof="0" dirty="0">
                <a:ln>
                  <a:noFill/>
                </a:ln>
                <a:solidFill>
                  <a:sysClr val="windowText" lastClr="000000"/>
                </a:solidFill>
                <a:effectLst/>
                <a:uLnTx/>
                <a:uFillTx/>
                <a:latin typeface="Arial"/>
                <a:cs typeface="Arial"/>
              </a:rPr>
              <a:t>documents.</a:t>
            </a:r>
            <a:endParaRPr kumimoji="0" sz="900" b="0" i="0" u="none" strike="noStrike" kern="0" cap="none" spc="0" normalizeH="0" baseline="0" noProof="0">
              <a:ln>
                <a:noFill/>
              </a:ln>
              <a:solidFill>
                <a:sysClr val="windowText" lastClr="000000"/>
              </a:solidFill>
              <a:effectLst/>
              <a:uLnTx/>
              <a:uFillTx/>
              <a:latin typeface="Arial"/>
              <a:cs typeface="Arial"/>
            </a:endParaRPr>
          </a:p>
          <a:p>
            <a:pPr marL="469265" marR="0" lvl="1" indent="-227965" algn="just" defTabSz="914400" eaLnBrk="1" fontAlgn="auto" latinLnBrk="0" hangingPunct="1">
              <a:lnSpc>
                <a:spcPct val="100000"/>
              </a:lnSpc>
              <a:spcBef>
                <a:spcPts val="515"/>
              </a:spcBef>
              <a:spcAft>
                <a:spcPts val="0"/>
              </a:spcAft>
              <a:buClrTx/>
              <a:buSzTx/>
              <a:buFontTx/>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dependents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lose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eligibility</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were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enrolled</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able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enroll</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plan.</a:t>
            </a:r>
            <a:endParaRPr kumimoji="0" sz="900" b="0" i="0" u="none" strike="noStrike" kern="0" cap="none" spc="0" normalizeH="0" baseline="0" noProof="0">
              <a:ln>
                <a:noFill/>
              </a:ln>
              <a:solidFill>
                <a:sysClr val="windowText" lastClr="000000"/>
              </a:solidFill>
              <a:effectLst/>
              <a:uLnTx/>
              <a:uFillTx/>
              <a:latin typeface="Arial"/>
              <a:cs typeface="Arial"/>
            </a:endParaRPr>
          </a:p>
          <a:p>
            <a:pPr marL="469265" marR="0" lvl="1" indent="-227965" algn="just" defTabSz="914400" eaLnBrk="1" fontAlgn="auto" latinLnBrk="0" hangingPunct="1">
              <a:lnSpc>
                <a:spcPct val="100000"/>
              </a:lnSpc>
              <a:spcBef>
                <a:spcPts val="415"/>
              </a:spcBef>
              <a:spcAft>
                <a:spcPts val="0"/>
              </a:spcAft>
              <a:buClrTx/>
              <a:buSzTx/>
              <a:buFontTx/>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new</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dependent</a:t>
            </a:r>
            <a:r>
              <a:rPr kumimoji="0" sz="900" b="0" i="0" u="none" strike="noStrike" kern="0" cap="none" spc="-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result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marriage,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birth,</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adoption,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placement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adoption,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able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 yourself and 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dependents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Plan.</a:t>
            </a:r>
            <a:endParaRPr kumimoji="0" sz="900" b="0" i="0" u="none" strike="noStrike" kern="0" cap="none" spc="0" normalizeH="0" baseline="0" noProof="0">
              <a:ln>
                <a:noFill/>
              </a:ln>
              <a:solidFill>
                <a:sysClr val="windowText" lastClr="000000"/>
              </a:solidFill>
              <a:effectLst/>
              <a:uLnTx/>
              <a:uFillTx/>
              <a:latin typeface="Arial"/>
              <a:cs typeface="Arial"/>
            </a:endParaRPr>
          </a:p>
          <a:p>
            <a:pPr marL="469900" marR="393065" lvl="1" indent="-228600" algn="just" defTabSz="914400" eaLnBrk="1" fontAlgn="auto" latinLnBrk="0" hangingPunct="1">
              <a:lnSpc>
                <a:spcPts val="990"/>
              </a:lnSpc>
              <a:spcBef>
                <a:spcPts val="530"/>
              </a:spcBef>
              <a:spcAft>
                <a:spcPts val="0"/>
              </a:spcAft>
              <a:buClrTx/>
              <a:buSzTx/>
              <a:buFontTx/>
              <a:buChar char="•"/>
              <a:tabLst>
                <a:tab pos="469900"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spouse,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dependents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become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eligible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assistance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Medicaid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state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children's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insurance program,</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 lose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such </a:t>
            </a:r>
            <a:r>
              <a:rPr kumimoji="0" sz="900" b="0" i="0" u="none" strike="noStrike" kern="0" cap="none" spc="-50" normalizeH="0" baseline="0" noProof="0" dirty="0">
                <a:ln>
                  <a:noFill/>
                </a:ln>
                <a:solidFill>
                  <a:sysClr val="windowText" lastClr="000000"/>
                </a:solidFill>
                <a:effectLst/>
                <a:uLnTx/>
                <a:uFillTx/>
                <a:latin typeface="Arial"/>
                <a:cs typeface="Arial"/>
              </a:rPr>
              <a:t>a</a:t>
            </a:r>
            <a:r>
              <a:rPr kumimoji="0" sz="900" b="0" i="0" u="none" strike="noStrike" kern="0" cap="none" spc="0" normalizeH="0" baseline="0" noProof="0" dirty="0">
                <a:ln>
                  <a:noFill/>
                </a:ln>
                <a:solidFill>
                  <a:sysClr val="windowText" lastClr="000000"/>
                </a:solidFill>
                <a:effectLst/>
                <a:uLnTx/>
                <a:uFillTx/>
                <a:latin typeface="Arial"/>
                <a:cs typeface="Arial"/>
              </a:rPr>
              <a:t> program,</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allowed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yourself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dependents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Plan.</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85"/>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10" normalizeH="0" baseline="0" noProof="0" dirty="0">
                <a:ln>
                  <a:noFill/>
                </a:ln>
                <a:solidFill>
                  <a:sysClr val="windowText" lastClr="000000"/>
                </a:solidFill>
                <a:effectLst/>
                <a:uLnTx/>
                <a:uFillTx/>
                <a:latin typeface="Arial"/>
                <a:cs typeface="Arial"/>
              </a:rPr>
              <a:t>Qualified</a:t>
            </a:r>
            <a:r>
              <a:rPr kumimoji="0" sz="1200" b="1" i="0" u="none" strike="noStrike" kern="0" cap="none" spc="-6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Medical</a:t>
            </a:r>
            <a:r>
              <a:rPr kumimoji="0" sz="1200" b="1" i="0" u="none" strike="noStrike" kern="0" cap="none" spc="-35"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Child</a:t>
            </a:r>
            <a:r>
              <a:rPr kumimoji="0" sz="1200" b="1" i="0" u="none" strike="noStrike" kern="0" cap="none" spc="-3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Support</a:t>
            </a:r>
            <a:r>
              <a:rPr kumimoji="0" sz="1200" b="1" i="0" u="none" strike="noStrike" kern="0" cap="none" spc="-25"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Orders</a:t>
            </a:r>
            <a:r>
              <a:rPr kumimoji="0" sz="1200" b="1" i="0" u="none" strike="noStrike" kern="0" cap="none" spc="-55"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(QMCSOs)</a:t>
            </a:r>
            <a:endParaRPr kumimoji="0" sz="1200" b="0" i="0" u="none" strike="noStrike" kern="0" cap="none" spc="0" normalizeH="0" baseline="0" noProof="0">
              <a:ln>
                <a:noFill/>
              </a:ln>
              <a:solidFill>
                <a:sysClr val="windowText" lastClr="000000"/>
              </a:solidFill>
              <a:effectLst/>
              <a:uLnTx/>
              <a:uFillTx/>
              <a:latin typeface="Arial"/>
              <a:cs typeface="Arial"/>
            </a:endParaRPr>
          </a:p>
          <a:p>
            <a:pPr marL="12700" marR="2305050" lvl="0" indent="0" defTabSz="914400" eaLnBrk="1" fontAlgn="auto" latinLnBrk="0" hangingPunct="1">
              <a:lnSpc>
                <a:spcPts val="1019"/>
              </a:lnSpc>
              <a:spcBef>
                <a:spcPts val="87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8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description</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procedures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governing</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qualified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medical</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child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support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orders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(QMCSOs)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obtained,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without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cost,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 </a:t>
            </a:r>
            <a:r>
              <a:rPr kumimoji="0" sz="900" b="0" i="0" u="none" strike="noStrike" kern="0" cap="none" spc="-20" normalizeH="0" baseline="0" noProof="0" dirty="0">
                <a:ln>
                  <a:noFill/>
                </a:ln>
                <a:solidFill>
                  <a:sysClr val="windowText" lastClr="000000"/>
                </a:solidFill>
                <a:effectLst/>
                <a:uLnTx/>
                <a:uFillTx/>
                <a:latin typeface="Arial"/>
                <a:cs typeface="Arial"/>
              </a:rPr>
              <a:t>plan </a:t>
            </a:r>
            <a:r>
              <a:rPr kumimoji="0" sz="900" b="0" i="0" u="none" strike="noStrike" kern="0" cap="none" spc="-10" normalizeH="0" baseline="0" noProof="0" dirty="0">
                <a:ln>
                  <a:noFill/>
                </a:ln>
                <a:solidFill>
                  <a:sysClr val="windowText" lastClr="000000"/>
                </a:solidFill>
                <a:effectLst/>
                <a:uLnTx/>
                <a:uFillTx/>
                <a:latin typeface="Arial"/>
                <a:cs typeface="Arial"/>
              </a:rPr>
              <a:t>administrator.</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9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10" normalizeH="0" baseline="0" noProof="0" dirty="0">
                <a:ln>
                  <a:noFill/>
                </a:ln>
                <a:solidFill>
                  <a:sysClr val="windowText" lastClr="000000"/>
                </a:solidFill>
                <a:effectLst/>
                <a:uLnTx/>
                <a:uFillTx/>
                <a:latin typeface="Arial"/>
                <a:cs typeface="Arial"/>
              </a:rPr>
              <a:t>Wellness</a:t>
            </a:r>
            <a:r>
              <a:rPr kumimoji="0" sz="1200" b="1" i="0" u="none" strike="noStrike" kern="0" cap="none" spc="-50" normalizeH="0" baseline="0" noProof="0" dirty="0">
                <a:ln>
                  <a:noFill/>
                </a:ln>
                <a:solidFill>
                  <a:sysClr val="windowText" lastClr="000000"/>
                </a:solidFill>
                <a:effectLst/>
                <a:uLnTx/>
                <a:uFillTx/>
                <a:latin typeface="Arial"/>
                <a:cs typeface="Arial"/>
              </a:rPr>
              <a:t> </a:t>
            </a:r>
            <a:r>
              <a:rPr kumimoji="0" sz="1200" b="1" i="0" u="none" strike="noStrike" kern="0" cap="none" spc="-20" normalizeH="0" baseline="0" noProof="0" dirty="0">
                <a:ln>
                  <a:noFill/>
                </a:ln>
                <a:solidFill>
                  <a:sysClr val="windowText" lastClr="000000"/>
                </a:solidFill>
                <a:effectLst/>
                <a:uLnTx/>
                <a:uFillTx/>
                <a:latin typeface="Arial"/>
                <a:cs typeface="Arial"/>
              </a:rPr>
              <a:t>Plans</a:t>
            </a:r>
            <a:endParaRPr kumimoji="0" sz="1200" b="0" i="0" u="none" strike="noStrike" kern="0" cap="none" spc="0" normalizeH="0" baseline="0" noProof="0">
              <a:ln>
                <a:noFill/>
              </a:ln>
              <a:solidFill>
                <a:sysClr val="windowText" lastClr="000000"/>
              </a:solidFill>
              <a:effectLst/>
              <a:uLnTx/>
              <a:uFillTx/>
              <a:latin typeface="Arial"/>
              <a:cs typeface="Arial"/>
            </a:endParaRPr>
          </a:p>
          <a:p>
            <a:pPr marL="12700" marR="34290" lvl="0" indent="0" defTabSz="914400" eaLnBrk="1" fontAlgn="auto" latinLnBrk="0" hangingPunct="1">
              <a:lnSpc>
                <a:spcPct val="95800"/>
              </a:lnSpc>
              <a:spcBef>
                <a:spcPts val="90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committed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helping</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achieve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best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Rewards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participating</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wellness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program</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available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all</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think</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might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be </a:t>
            </a:r>
            <a:r>
              <a:rPr kumimoji="0" sz="900" b="0" i="0" u="none" strike="noStrike" kern="0" cap="none" spc="0" normalizeH="0" baseline="0" noProof="0" dirty="0">
                <a:ln>
                  <a:noFill/>
                </a:ln>
                <a:solidFill>
                  <a:sysClr val="windowText" lastClr="000000"/>
                </a:solidFill>
                <a:effectLst/>
                <a:uLnTx/>
                <a:uFillTx/>
                <a:latin typeface="Arial"/>
                <a:cs typeface="Arial"/>
              </a:rPr>
              <a:t>unable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 meet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 standard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 a reward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 this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wellness program,</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might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qualify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 an</a:t>
            </a:r>
            <a:r>
              <a:rPr kumimoji="0" sz="900" b="0" i="0" u="none" strike="noStrike" kern="0" cap="none" spc="-10" normalizeH="0" baseline="0" noProof="0" dirty="0">
                <a:ln>
                  <a:noFill/>
                </a:ln>
                <a:solidFill>
                  <a:sysClr val="windowText" lastClr="000000"/>
                </a:solidFill>
                <a:effectLst/>
                <a:uLnTx/>
                <a:uFillTx/>
                <a:latin typeface="Arial"/>
                <a:cs typeface="Arial"/>
              </a:rPr>
              <a:t> opportunity</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earn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same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reward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different</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means.</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Contact</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and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work</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wish,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doctor)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find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wellness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program</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same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reward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light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status."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3" name="Google Shape;89;p17">
            <a:extLst>
              <a:ext uri="{FF2B5EF4-FFF2-40B4-BE49-F238E27FC236}">
                <a16:creationId xmlns:a16="http://schemas.microsoft.com/office/drawing/2014/main" id="{611EA035-D61D-1659-A555-A87907598B42}"/>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35</a:t>
            </a:fld>
            <a:endParaRPr lang="en-US">
              <a:latin typeface="Merriweather Sans Light" pitchFamily="2" charset="77"/>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3737" y="254000"/>
            <a:ext cx="9288780" cy="661225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10" normalizeH="0" baseline="0" noProof="0" dirty="0">
                <a:ln>
                  <a:noFill/>
                </a:ln>
                <a:solidFill>
                  <a:sysClr val="windowText" lastClr="000000"/>
                </a:solidFill>
                <a:effectLst/>
                <a:uLnTx/>
                <a:uFillTx/>
                <a:latin typeface="Arial"/>
                <a:cs typeface="Arial"/>
              </a:rPr>
              <a:t>Genetic</a:t>
            </a:r>
            <a:r>
              <a:rPr kumimoji="0" sz="1200" b="1" i="0" u="none" strike="noStrike" kern="0" cap="none" spc="-40"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Information Nondiscrimination</a:t>
            </a:r>
            <a:r>
              <a:rPr kumimoji="0" sz="1200" b="1" i="0" u="none" strike="noStrike" kern="0" cap="none" spc="-6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Act</a:t>
            </a:r>
            <a:r>
              <a:rPr kumimoji="0" sz="1200" b="1" i="0" u="none" strike="noStrike" kern="0" cap="none" spc="2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of</a:t>
            </a:r>
            <a:r>
              <a:rPr kumimoji="0" sz="1200" b="1" i="0" u="none" strike="noStrike" kern="0" cap="none" spc="-5"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2008</a:t>
            </a:r>
            <a:r>
              <a:rPr kumimoji="0" sz="1200" b="1" i="0" u="none" strike="noStrike" kern="0" cap="none" spc="-50"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(GINA)</a:t>
            </a:r>
            <a:endParaRPr kumimoji="0" sz="1200" b="0" i="0" u="none" strike="noStrike" kern="0" cap="none" spc="0" normalizeH="0" baseline="0" noProof="0" dirty="0">
              <a:ln>
                <a:noFill/>
              </a:ln>
              <a:solidFill>
                <a:sysClr val="windowText" lastClr="000000"/>
              </a:solidFill>
              <a:effectLst/>
              <a:uLnTx/>
              <a:uFillTx/>
              <a:latin typeface="Arial"/>
              <a:cs typeface="Arial"/>
            </a:endParaRPr>
          </a:p>
          <a:p>
            <a:pPr marL="12700" marR="163195" lvl="0" indent="0" defTabSz="914400" eaLnBrk="1" fontAlgn="auto" latinLnBrk="0" hangingPunct="1">
              <a:lnSpc>
                <a:spcPct val="95900"/>
              </a:lnSpc>
              <a:spcBef>
                <a:spcPts val="90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Genetic</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Nondiscrimination</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2008</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(GINA)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prohibits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employers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law</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requesting</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requiring</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genetic</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individual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family </a:t>
            </a:r>
            <a:r>
              <a:rPr kumimoji="0" sz="900" b="0" i="0" u="none" strike="noStrike" kern="0" cap="none" spc="0" normalizeH="0" baseline="0" noProof="0" dirty="0">
                <a:ln>
                  <a:noFill/>
                </a:ln>
                <a:solidFill>
                  <a:sysClr val="windowText" lastClr="000000"/>
                </a:solidFill>
                <a:effectLst/>
                <a:uLnTx/>
                <a:uFillTx/>
                <a:latin typeface="Arial"/>
                <a:cs typeface="Arial"/>
              </a:rPr>
              <a:t>member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 the </a:t>
            </a:r>
            <a:r>
              <a:rPr kumimoji="0" sz="900" b="0" i="0" u="none" strike="noStrike" kern="0" cap="none" spc="-10" normalizeH="0" baseline="0" noProof="0" dirty="0">
                <a:ln>
                  <a:noFill/>
                </a:ln>
                <a:solidFill>
                  <a:sysClr val="windowText" lastClr="000000"/>
                </a:solidFill>
                <a:effectLst/>
                <a:uLnTx/>
                <a:uFillTx/>
                <a:latin typeface="Arial"/>
                <a:cs typeface="Arial"/>
              </a:rPr>
              <a:t>individual,</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except as specifically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allowed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 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law. GINA's employment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nondiscrimination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requirements prohibit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company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 </a:t>
            </a:r>
            <a:r>
              <a:rPr kumimoji="0" sz="900" b="0" i="0" u="none" strike="noStrike" kern="0" cap="none" spc="-10" normalizeH="0" baseline="0" noProof="0" dirty="0">
                <a:ln>
                  <a:noFill/>
                </a:ln>
                <a:solidFill>
                  <a:sysClr val="windowText" lastClr="000000"/>
                </a:solidFill>
                <a:effectLst/>
                <a:uLnTx/>
                <a:uFillTx/>
                <a:latin typeface="Arial"/>
                <a:cs typeface="Arial"/>
              </a:rPr>
              <a:t>discriminating</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against </a:t>
            </a:r>
            <a:r>
              <a:rPr kumimoji="0" sz="900" b="0" i="0" u="none" strike="noStrike" kern="0" cap="none" spc="-25" normalizeH="0" baseline="0" noProof="0" dirty="0">
                <a:ln>
                  <a:noFill/>
                </a:ln>
                <a:solidFill>
                  <a:sysClr val="windowText" lastClr="000000"/>
                </a:solidFill>
                <a:effectLst/>
                <a:uLnTx/>
                <a:uFillTx/>
                <a:latin typeface="Arial"/>
                <a:cs typeface="Arial"/>
              </a:rPr>
              <a:t>any </a:t>
            </a:r>
            <a:r>
              <a:rPr kumimoji="0" sz="900" b="0" i="0" u="none" strike="noStrike" kern="0" cap="none" spc="0" normalizeH="0" baseline="0" noProof="0" dirty="0">
                <a:ln>
                  <a:noFill/>
                </a:ln>
                <a:solidFill>
                  <a:sysClr val="windowText" lastClr="000000"/>
                </a:solidFill>
                <a:effectLst/>
                <a:uLnTx/>
                <a:uFillTx/>
                <a:latin typeface="Arial"/>
                <a:cs typeface="Arial"/>
              </a:rPr>
              <a:t>employee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applicant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respect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hiring,</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discharge,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compensation,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terms,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conditions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privileges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employment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basis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genetic</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respect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employee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applicant.</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result,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company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fail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refuse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hire,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discharge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applicant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because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genetic</a:t>
            </a:r>
            <a:r>
              <a:rPr kumimoji="0" sz="900" b="0" i="0" u="none" strike="noStrike" kern="0" cap="none" spc="-10" normalizeH="0" baseline="0" noProof="0" dirty="0">
                <a:ln>
                  <a:noFill/>
                </a:ln>
                <a:solidFill>
                  <a:sysClr val="windowText" lastClr="000000"/>
                </a:solidFill>
                <a:effectLst/>
                <a:uLnTx/>
                <a:uFillTx/>
                <a:latin typeface="Arial"/>
                <a:cs typeface="Arial"/>
              </a:rPr>
              <a:t> information.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company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limit,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segregate</a:t>
            </a:r>
            <a:r>
              <a:rPr kumimoji="0" sz="900" b="0" i="0" u="none" strike="noStrike" kern="0" cap="none" spc="-25" normalizeH="0" baseline="0" noProof="0" dirty="0">
                <a:ln>
                  <a:noFill/>
                </a:ln>
                <a:solidFill>
                  <a:sysClr val="windowText" lastClr="000000"/>
                </a:solidFill>
                <a:effectLst/>
                <a:uLnTx/>
                <a:uFillTx/>
                <a:latin typeface="Arial"/>
                <a:cs typeface="Arial"/>
              </a:rPr>
              <a:t> or </a:t>
            </a:r>
            <a:r>
              <a:rPr kumimoji="0" sz="900" b="0" i="0" u="none" strike="noStrike" kern="0" cap="none" spc="0" normalizeH="0" baseline="0" noProof="0" dirty="0">
                <a:ln>
                  <a:noFill/>
                </a:ln>
                <a:solidFill>
                  <a:sysClr val="windowText" lastClr="000000"/>
                </a:solidFill>
                <a:effectLst/>
                <a:uLnTx/>
                <a:uFillTx/>
                <a:latin typeface="Arial"/>
                <a:cs typeface="Arial"/>
              </a:rPr>
              <a:t>classify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applicants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way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would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deprive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tend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deprive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them</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employment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opportunities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adversely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affect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their</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status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because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genetic information</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relating</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applicants.</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company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 not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discriminate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retaliate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against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individuals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who </a:t>
            </a:r>
            <a:r>
              <a:rPr kumimoji="0" sz="900" b="0" i="0" u="none" strike="noStrike" kern="0" cap="none" spc="-10" normalizeH="0" baseline="0" noProof="0" dirty="0">
                <a:ln>
                  <a:noFill/>
                </a:ln>
                <a:solidFill>
                  <a:sysClr val="windowText" lastClr="000000"/>
                </a:solidFill>
                <a:effectLst/>
                <a:uLnTx/>
                <a:uFillTx/>
                <a:latin typeface="Arial"/>
                <a:cs typeface="Arial"/>
              </a:rPr>
              <a:t>oppose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unlawful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practices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GINA,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who make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a</a:t>
            </a:r>
            <a:r>
              <a:rPr kumimoji="0" sz="900" b="0" i="0" u="none" strike="noStrike" kern="0" cap="none" spc="0" normalizeH="0" baseline="0" noProof="0" dirty="0">
                <a:ln>
                  <a:noFill/>
                </a:ln>
                <a:solidFill>
                  <a:sysClr val="windowText" lastClr="000000"/>
                </a:solidFill>
                <a:effectLst/>
                <a:uLnTx/>
                <a:uFillTx/>
                <a:latin typeface="Arial"/>
                <a:cs typeface="Arial"/>
              </a:rPr>
              <a:t> charge,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testify,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assist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participate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10" normalizeH="0" baseline="0" noProof="0" dirty="0">
                <a:ln>
                  <a:noFill/>
                </a:ln>
                <a:solidFill>
                  <a:sysClr val="windowText" lastClr="000000"/>
                </a:solidFill>
                <a:effectLst/>
                <a:uLnTx/>
                <a:uFillTx/>
                <a:latin typeface="Arial"/>
                <a:cs typeface="Arial"/>
              </a:rPr>
              <a:t> investigation,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proceeding</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hearing</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related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employment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nondiscrimination </a:t>
            </a:r>
            <a:r>
              <a:rPr kumimoji="0" sz="900" b="0" i="0" u="none" strike="noStrike" kern="0" cap="none" spc="0" normalizeH="0" baseline="0" noProof="0" dirty="0">
                <a:ln>
                  <a:noFill/>
                </a:ln>
                <a:solidFill>
                  <a:sysClr val="windowText" lastClr="000000"/>
                </a:solidFill>
                <a:effectLst/>
                <a:uLnTx/>
                <a:uFillTx/>
                <a:latin typeface="Arial"/>
                <a:cs typeface="Arial"/>
              </a:rPr>
              <a:t>requirements.</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However,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company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 not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violate </a:t>
            </a:r>
            <a:r>
              <a:rPr kumimoji="0" sz="900" b="0" i="0" u="none" strike="noStrike" kern="0" cap="none" spc="0" normalizeH="0" baseline="0" noProof="0" dirty="0">
                <a:ln>
                  <a:noFill/>
                </a:ln>
                <a:solidFill>
                  <a:sysClr val="windowText" lastClr="000000"/>
                </a:solidFill>
                <a:effectLst/>
                <a:uLnTx/>
                <a:uFillTx/>
                <a:latin typeface="Arial"/>
                <a:cs typeface="Arial"/>
              </a:rPr>
              <a:t>GINA</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limit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restrict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job</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duties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based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genetic</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because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were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required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law</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regulation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mandating</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genetic</a:t>
            </a:r>
            <a:r>
              <a:rPr kumimoji="0" sz="900" b="0" i="0" u="none" strike="noStrike" kern="0" cap="none" spc="-10" normalizeH="0" baseline="0" noProof="0" dirty="0">
                <a:ln>
                  <a:noFill/>
                </a:ln>
                <a:solidFill>
                  <a:sysClr val="windowText" lastClr="000000"/>
                </a:solidFill>
                <a:effectLst/>
                <a:uLnTx/>
                <a:uFillTx/>
                <a:latin typeface="Arial"/>
                <a:cs typeface="Arial"/>
              </a:rPr>
              <a:t> monitoring.</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140970" lvl="0" indent="0" algn="just" defTabSz="914400" eaLnBrk="1" fontAlgn="auto" latinLnBrk="0" hangingPunct="1">
              <a:lnSpc>
                <a:spcPts val="1000"/>
              </a:lnSpc>
              <a:spcBef>
                <a:spcPts val="545"/>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"Genetic</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defined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GINA,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includes</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individual's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medical</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history,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results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individual's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member's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genetic</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tests,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 fact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 individual or </a:t>
            </a:r>
            <a:r>
              <a:rPr kumimoji="0" sz="900" b="0" i="0" u="none" strike="noStrike" kern="0" cap="none" spc="-25" normalizeH="0" baseline="0" noProof="0" dirty="0">
                <a:ln>
                  <a:noFill/>
                </a:ln>
                <a:solidFill>
                  <a:sysClr val="windowText" lastClr="000000"/>
                </a:solidFill>
                <a:effectLst/>
                <a:uLnTx/>
                <a:uFillTx/>
                <a:latin typeface="Arial"/>
                <a:cs typeface="Arial"/>
              </a:rPr>
              <a:t>an </a:t>
            </a:r>
            <a:r>
              <a:rPr kumimoji="0" sz="900" b="0" i="0" u="none" strike="noStrike" kern="0" cap="none" spc="0" normalizeH="0" baseline="0" noProof="0" dirty="0">
                <a:ln>
                  <a:noFill/>
                </a:ln>
                <a:solidFill>
                  <a:sysClr val="windowText" lastClr="000000"/>
                </a:solidFill>
                <a:effectLst/>
                <a:uLnTx/>
                <a:uFillTx/>
                <a:latin typeface="Arial"/>
                <a:cs typeface="Arial"/>
              </a:rPr>
              <a:t>individual's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member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sought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received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genetic</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genetic</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fetus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carried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individual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individual's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member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embryo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lawfully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held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individual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member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receiving</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assistive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reproductive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services.</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0" lvl="0" indent="0" algn="just" defTabSz="914400" eaLnBrk="1" fontAlgn="auto" latinLnBrk="0" hangingPunct="1">
              <a:lnSpc>
                <a:spcPct val="100000"/>
              </a:lnSpc>
              <a:spcBef>
                <a:spcPts val="370"/>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Additionally,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plan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 </a:t>
            </a:r>
            <a:r>
              <a:rPr kumimoji="0" sz="900" b="0" i="0" u="none" strike="noStrike" kern="0" cap="none" spc="-10" normalizeH="0" baseline="0" noProof="0" dirty="0">
                <a:ln>
                  <a:noFill/>
                </a:ln>
                <a:solidFill>
                  <a:sysClr val="windowText" lastClr="000000"/>
                </a:solidFill>
                <a:effectLst/>
                <a:uLnTx/>
                <a:uFillTx/>
                <a:latin typeface="Arial"/>
                <a:cs typeface="Arial"/>
              </a:rPr>
              <a:t>generally</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not:</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240665" marR="0" lvl="0" indent="-227965" defTabSz="914400" eaLnBrk="1" fontAlgn="auto" latinLnBrk="0" hangingPunct="1">
              <a:lnSpc>
                <a:spcPct val="100000"/>
              </a:lnSpc>
              <a:spcBef>
                <a:spcPts val="500"/>
              </a:spcBef>
              <a:spcAft>
                <a:spcPts val="0"/>
              </a:spcAft>
              <a:buClrTx/>
              <a:buSzTx/>
              <a:buFontTx/>
              <a:buChar char="•"/>
              <a:tabLst>
                <a:tab pos="240665"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Request</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require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individuals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their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family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members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undergo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genetic</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testing.</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240665" marR="0" lvl="0" indent="-227965" defTabSz="914400" eaLnBrk="1" fontAlgn="auto" latinLnBrk="0" hangingPunct="1">
              <a:lnSpc>
                <a:spcPct val="100000"/>
              </a:lnSpc>
              <a:spcBef>
                <a:spcPts val="495"/>
              </a:spcBef>
              <a:spcAft>
                <a:spcPts val="0"/>
              </a:spcAft>
              <a:buClrTx/>
              <a:buSzTx/>
              <a:buFontTx/>
              <a:buChar char="•"/>
              <a:tabLst>
                <a:tab pos="2406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Use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genetic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determine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eligibility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0" normalizeH="0" baseline="0" noProof="0" dirty="0">
                <a:ln>
                  <a:noFill/>
                </a:ln>
                <a:solidFill>
                  <a:sysClr val="windowText" lastClr="000000"/>
                </a:solidFill>
                <a:effectLst/>
                <a:uLnTx/>
                <a:uFillTx/>
                <a:latin typeface="Arial"/>
                <a:cs typeface="Arial"/>
              </a:rPr>
              <a:t> coverage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 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impose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preexisting</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condition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exclusions.</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240665" marR="0" lvl="0" indent="-227965" defTabSz="914400" eaLnBrk="1" fontAlgn="auto" latinLnBrk="0" hangingPunct="1">
              <a:lnSpc>
                <a:spcPct val="100000"/>
              </a:lnSpc>
              <a:spcBef>
                <a:spcPts val="509"/>
              </a:spcBef>
              <a:spcAft>
                <a:spcPts val="0"/>
              </a:spcAft>
              <a:buClrTx/>
              <a:buSzTx/>
              <a:buFontTx/>
              <a:buChar char="•"/>
              <a:tabLst>
                <a:tab pos="240665"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Collect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genetic</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underwriting</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purposes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respect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individual</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before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enrollment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240665" marR="0" lvl="0" indent="-227965" defTabSz="914400" eaLnBrk="1" fontAlgn="auto" latinLnBrk="0" hangingPunct="1">
              <a:lnSpc>
                <a:spcPct val="100000"/>
              </a:lnSpc>
              <a:spcBef>
                <a:spcPts val="505"/>
              </a:spcBef>
              <a:spcAft>
                <a:spcPts val="0"/>
              </a:spcAft>
              <a:buClrTx/>
              <a:buSzTx/>
              <a:buFontTx/>
              <a:buChar char="•"/>
              <a:tabLst>
                <a:tab pos="240665" algn="l"/>
              </a:tabLst>
              <a:defRPr/>
            </a:pPr>
            <a:r>
              <a:rPr kumimoji="0" sz="900" b="0" i="0" u="none" strike="noStrike" kern="0" cap="none" spc="-10" normalizeH="0" baseline="0" noProof="0" dirty="0">
                <a:ln>
                  <a:noFill/>
                </a:ln>
                <a:solidFill>
                  <a:sysClr val="windowText" lastClr="000000"/>
                </a:solidFill>
                <a:effectLst/>
                <a:uLnTx/>
                <a:uFillTx/>
                <a:latin typeface="Arial"/>
                <a:cs typeface="Arial"/>
              </a:rPr>
              <a:t>Adjust</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group</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premium</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contribution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amounts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basis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genetic</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90"/>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10" normalizeH="0" baseline="0" noProof="0" dirty="0">
                <a:ln>
                  <a:noFill/>
                </a:ln>
                <a:solidFill>
                  <a:sysClr val="windowText" lastClr="000000"/>
                </a:solidFill>
                <a:effectLst/>
                <a:uLnTx/>
                <a:uFillTx/>
                <a:latin typeface="Arial"/>
                <a:cs typeface="Arial"/>
              </a:rPr>
              <a:t>Notice</a:t>
            </a:r>
            <a:r>
              <a:rPr kumimoji="0" sz="1200" b="1" i="0" u="none" strike="noStrike" kern="0" cap="none" spc="-55"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Regarding</a:t>
            </a:r>
            <a:r>
              <a:rPr kumimoji="0" sz="1200" b="1" i="0" u="none" strike="noStrike" kern="0" cap="none" spc="-25"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Designation</a:t>
            </a:r>
            <a:r>
              <a:rPr kumimoji="0" sz="1200" b="1" i="0" u="none" strike="noStrike" kern="0" cap="none" spc="-2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of</a:t>
            </a:r>
            <a:r>
              <a:rPr kumimoji="0" sz="1200" b="1" i="0" u="none" strike="noStrike" kern="0" cap="none" spc="-15"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Primary</a:t>
            </a:r>
            <a:r>
              <a:rPr kumimoji="0" sz="1200" b="1" i="0" u="none" strike="noStrike" kern="0" cap="none" spc="-65"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Care</a:t>
            </a:r>
            <a:r>
              <a:rPr kumimoji="0" sz="1200" b="1" i="0" u="none" strike="noStrike" kern="0" cap="none" spc="-25"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Providers</a:t>
            </a:r>
            <a:endParaRPr kumimoji="0" sz="1200" b="0" i="0" u="none" strike="noStrike" kern="0" cap="none" spc="0" normalizeH="0" baseline="0" noProof="0" dirty="0">
              <a:ln>
                <a:noFill/>
              </a:ln>
              <a:solidFill>
                <a:sysClr val="windowText" lastClr="000000"/>
              </a:solidFill>
              <a:effectLst/>
              <a:uLnTx/>
              <a:uFillTx/>
              <a:latin typeface="Arial"/>
              <a:cs typeface="Arial"/>
            </a:endParaRPr>
          </a:p>
          <a:p>
            <a:pPr marL="12700" marR="273685" lvl="0" indent="0" defTabSz="914400" eaLnBrk="1" fontAlgn="auto" latinLnBrk="0" hangingPunct="1">
              <a:lnSpc>
                <a:spcPct val="95800"/>
              </a:lnSpc>
              <a:spcBef>
                <a:spcPts val="90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allow</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even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require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designation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primary</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provider.</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designate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primary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participates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our network and who </a:t>
            </a:r>
            <a:r>
              <a:rPr kumimoji="0" sz="900" b="0" i="0" u="none" strike="noStrike" kern="0" cap="none" spc="-25" normalizeH="0" baseline="0" noProof="0" dirty="0">
                <a:ln>
                  <a:noFill/>
                </a:ln>
                <a:solidFill>
                  <a:sysClr val="windowText" lastClr="000000"/>
                </a:solidFill>
                <a:effectLst/>
                <a:uLnTx/>
                <a:uFillTx/>
                <a:latin typeface="Arial"/>
                <a:cs typeface="Arial"/>
              </a:rPr>
              <a:t>is </a:t>
            </a:r>
            <a:r>
              <a:rPr kumimoji="0" sz="900" b="0" i="0" u="none" strike="noStrike" kern="0" cap="none" spc="0" normalizeH="0" baseline="0" noProof="0" dirty="0">
                <a:ln>
                  <a:noFill/>
                </a:ln>
                <a:solidFill>
                  <a:sysClr val="windowText" lastClr="000000"/>
                </a:solidFill>
                <a:effectLst/>
                <a:uLnTx/>
                <a:uFillTx/>
                <a:latin typeface="Arial"/>
                <a:cs typeface="Arial"/>
              </a:rPr>
              <a:t>available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accept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members.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how</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select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primary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list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participating</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primary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providers,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contact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your </a:t>
            </a:r>
            <a:r>
              <a:rPr kumimoji="0" sz="900" b="0" i="0" u="none" strike="noStrike" kern="0" cap="none" spc="0" normalizeH="0" baseline="0" noProof="0" dirty="0">
                <a:ln>
                  <a:noFill/>
                </a:ln>
                <a:solidFill>
                  <a:sysClr val="windowText" lastClr="000000"/>
                </a:solidFill>
                <a:effectLst/>
                <a:uLnTx/>
                <a:uFillTx/>
                <a:latin typeface="Arial"/>
                <a:cs typeface="Arial"/>
              </a:rPr>
              <a:t>employer.</a:t>
            </a:r>
            <a:r>
              <a:rPr kumimoji="0" sz="900" b="0" i="0" u="none" strike="noStrike" kern="0" cap="none" spc="1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children,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designate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pediatrician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primary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10" normalizeH="0" baseline="0" noProof="0" dirty="0">
                <a:ln>
                  <a:noFill/>
                </a:ln>
                <a:solidFill>
                  <a:sysClr val="windowText" lastClr="000000"/>
                </a:solidFill>
                <a:effectLst/>
                <a:uLnTx/>
                <a:uFillTx/>
                <a:latin typeface="Arial"/>
                <a:cs typeface="Arial"/>
              </a:rPr>
              <a:t> provider.</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05"/>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0" normalizeH="0" baseline="0" noProof="0" dirty="0">
                <a:ln>
                  <a:noFill/>
                </a:ln>
                <a:solidFill>
                  <a:sysClr val="windowText" lastClr="000000"/>
                </a:solidFill>
                <a:effectLst/>
                <a:uLnTx/>
                <a:uFillTx/>
                <a:latin typeface="Arial"/>
                <a:cs typeface="Arial"/>
              </a:rPr>
              <a:t>Notice</a:t>
            </a:r>
            <a:r>
              <a:rPr kumimoji="0" sz="1200" b="1" i="0" u="none" strike="noStrike" kern="0" cap="none" spc="-65"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Regarding</a:t>
            </a:r>
            <a:r>
              <a:rPr kumimoji="0" sz="1200" b="1" i="0" u="none" strike="noStrike" kern="0" cap="none" spc="-6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Coverage</a:t>
            </a:r>
            <a:r>
              <a:rPr kumimoji="0" sz="1200" b="1" i="0" u="none" strike="noStrike" kern="0" cap="none" spc="-6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for</a:t>
            </a:r>
            <a:r>
              <a:rPr kumimoji="0" sz="1200" b="1" i="0" u="none" strike="noStrike" kern="0" cap="none" spc="-5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Obstetric</a:t>
            </a:r>
            <a:r>
              <a:rPr kumimoji="0" sz="1200" b="1" i="0" u="none" strike="noStrike" kern="0" cap="none" spc="-6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or</a:t>
            </a:r>
            <a:r>
              <a:rPr kumimoji="0" sz="1200" b="1" i="0" u="none" strike="noStrike" kern="0" cap="none" spc="-5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Gynecological</a:t>
            </a:r>
            <a:r>
              <a:rPr kumimoji="0" sz="1200" b="1" i="0" u="none" strike="noStrike" kern="0" cap="none" spc="-30" normalizeH="0" baseline="0" noProof="0" dirty="0">
                <a:ln>
                  <a:noFill/>
                </a:ln>
                <a:solidFill>
                  <a:sysClr val="windowText" lastClr="000000"/>
                </a:solidFill>
                <a:effectLst/>
                <a:uLnTx/>
                <a:uFillTx/>
                <a:latin typeface="Arial"/>
                <a:cs typeface="Arial"/>
              </a:rPr>
              <a:t> </a:t>
            </a:r>
            <a:r>
              <a:rPr kumimoji="0" sz="1200" b="1" i="0" u="none" strike="noStrike" kern="0" cap="none" spc="-20" normalizeH="0" baseline="0" noProof="0" dirty="0">
                <a:ln>
                  <a:noFill/>
                </a:ln>
                <a:solidFill>
                  <a:sysClr val="windowText" lastClr="000000"/>
                </a:solidFill>
                <a:effectLst/>
                <a:uLnTx/>
                <a:uFillTx/>
                <a:latin typeface="Arial"/>
                <a:cs typeface="Arial"/>
              </a:rPr>
              <a:t>Care</a:t>
            </a:r>
            <a:endParaRPr kumimoji="0" sz="1200" b="0" i="0" u="none" strike="noStrike" kern="0" cap="none" spc="0" normalizeH="0" baseline="0" noProof="0" dirty="0">
              <a:ln>
                <a:noFill/>
              </a:ln>
              <a:solidFill>
                <a:sysClr val="windowText" lastClr="000000"/>
              </a:solidFill>
              <a:effectLst/>
              <a:uLnTx/>
              <a:uFillTx/>
              <a:latin typeface="Arial"/>
              <a:cs typeface="Arial"/>
            </a:endParaRPr>
          </a:p>
          <a:p>
            <a:pPr marL="12700" marR="351155" lvl="0" indent="0" defTabSz="914400" eaLnBrk="1" fontAlgn="auto" latinLnBrk="0" hangingPunct="1">
              <a:lnSpc>
                <a:spcPct val="95700"/>
              </a:lnSpc>
              <a:spcBef>
                <a:spcPts val="92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 not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need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prior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authorization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 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 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 other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person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(including</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 primary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order 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obtain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access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obstetrical</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gynecological</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health</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professional</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our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network</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who</a:t>
            </a:r>
            <a:r>
              <a:rPr kumimoji="0" sz="900" b="0" i="0" u="none" strike="noStrike" kern="0" cap="none" spc="-10" normalizeH="0" baseline="0" noProof="0" dirty="0">
                <a:ln>
                  <a:noFill/>
                </a:ln>
                <a:solidFill>
                  <a:sysClr val="windowText" lastClr="000000"/>
                </a:solidFill>
                <a:effectLst/>
                <a:uLnTx/>
                <a:uFillTx/>
                <a:latin typeface="Arial"/>
                <a:cs typeface="Arial"/>
              </a:rPr>
              <a:t> specializes</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obstetrics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gynecology.</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 care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professional,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however, may be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required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 comply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 certain </a:t>
            </a:r>
            <a:r>
              <a:rPr kumimoji="0" sz="900" b="0" i="0" u="none" strike="noStrike" kern="0" cap="none" spc="-10" normalizeH="0" baseline="0" noProof="0" dirty="0">
                <a:ln>
                  <a:noFill/>
                </a:ln>
                <a:solidFill>
                  <a:sysClr val="windowText" lastClr="000000"/>
                </a:solidFill>
                <a:effectLst/>
                <a:uLnTx/>
                <a:uFillTx/>
                <a:latin typeface="Arial"/>
                <a:cs typeface="Arial"/>
              </a:rPr>
              <a:t>procedures, </a:t>
            </a:r>
            <a:r>
              <a:rPr kumimoji="0" sz="900" b="0" i="0" u="none" strike="noStrike" kern="0" cap="none" spc="0" normalizeH="0" baseline="0" noProof="0" dirty="0">
                <a:ln>
                  <a:noFill/>
                </a:ln>
                <a:solidFill>
                  <a:sysClr val="windowText" lastClr="000000"/>
                </a:solidFill>
                <a:effectLst/>
                <a:uLnTx/>
                <a:uFillTx/>
                <a:latin typeface="Arial"/>
                <a:cs typeface="Arial"/>
              </a:rPr>
              <a:t>including</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obtaining</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prior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authorization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certain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following</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pre-approved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treatment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procedures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making</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referrals.</a:t>
            </a:r>
            <a:r>
              <a:rPr kumimoji="0" sz="900" b="0" i="0" u="none" strike="noStrike" kern="0" cap="none" spc="1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Contact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list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participating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professionals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specialize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obstetrics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gynecology.</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10"/>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0" normalizeH="0" baseline="0" noProof="0" dirty="0">
                <a:ln>
                  <a:noFill/>
                </a:ln>
                <a:solidFill>
                  <a:sysClr val="windowText" lastClr="000000"/>
                </a:solidFill>
                <a:effectLst/>
                <a:uLnTx/>
                <a:uFillTx/>
                <a:latin typeface="Arial"/>
                <a:cs typeface="Arial"/>
              </a:rPr>
              <a:t>Your</a:t>
            </a:r>
            <a:r>
              <a:rPr kumimoji="0" sz="1200" b="1" i="0" u="none" strike="noStrike" kern="0" cap="none" spc="-60"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Rights</a:t>
            </a:r>
            <a:r>
              <a:rPr kumimoji="0" sz="1200" b="1" i="0" u="none" strike="noStrike" kern="0" cap="none" spc="-3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and</a:t>
            </a:r>
            <a:r>
              <a:rPr kumimoji="0" sz="1200" b="1" i="0" u="none" strike="noStrike" kern="0" cap="none" spc="-50"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Protections</a:t>
            </a:r>
            <a:r>
              <a:rPr kumimoji="0" sz="1200" b="1" i="0" u="none" strike="noStrike" kern="0" cap="none" spc="-8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Against</a:t>
            </a:r>
            <a:r>
              <a:rPr kumimoji="0" sz="1200" b="1" i="0" u="none" strike="noStrike" kern="0" cap="none" spc="-35"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Surprise</a:t>
            </a:r>
            <a:r>
              <a:rPr kumimoji="0" sz="1200" b="1" i="0" u="none" strike="noStrike" kern="0" cap="none" spc="-45"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Medical</a:t>
            </a:r>
            <a:r>
              <a:rPr kumimoji="0" sz="1200" b="1" i="0" u="none" strike="noStrike" kern="0" cap="none" spc="-50"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Bills</a:t>
            </a:r>
            <a:endParaRPr kumimoji="0" sz="1200" b="0" i="0" u="none" strike="noStrike" kern="0" cap="none" spc="0" normalizeH="0" baseline="0" noProof="0" dirty="0">
              <a:ln>
                <a:noFill/>
              </a:ln>
              <a:solidFill>
                <a:sysClr val="windowText" lastClr="000000"/>
              </a:solidFill>
              <a:effectLst/>
              <a:uLnTx/>
              <a:uFillTx/>
              <a:latin typeface="Arial"/>
              <a:cs typeface="Arial"/>
            </a:endParaRPr>
          </a:p>
          <a:p>
            <a:pPr marL="12700" marR="247015" lvl="0" indent="0" defTabSz="914400" eaLnBrk="1" fontAlgn="auto" latinLnBrk="0" hangingPunct="1">
              <a:lnSpc>
                <a:spcPts val="990"/>
              </a:lnSpc>
              <a:spcBef>
                <a:spcPts val="935"/>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When</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emergency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treated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out-of-</a:t>
            </a:r>
            <a:r>
              <a:rPr kumimoji="0" sz="900" b="0" i="0" u="none" strike="noStrike" kern="0" cap="none" spc="0" normalizeH="0" baseline="0" noProof="0" dirty="0">
                <a:ln>
                  <a:noFill/>
                </a:ln>
                <a:solidFill>
                  <a:sysClr val="windowText" lastClr="000000"/>
                </a:solidFill>
                <a:effectLst/>
                <a:uLnTx/>
                <a:uFillTx/>
                <a:latin typeface="Arial"/>
                <a:cs typeface="Arial"/>
              </a:rPr>
              <a:t>network</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a:t>
            </a:r>
            <a:r>
              <a:rPr kumimoji="0" sz="900" b="0" i="0" u="none" strike="noStrike" kern="0" cap="none" spc="0" normalizeH="0" baseline="0" noProof="0" dirty="0">
                <a:ln>
                  <a:noFill/>
                </a:ln>
                <a:solidFill>
                  <a:sysClr val="windowText" lastClr="000000"/>
                </a:solidFill>
                <a:effectLst/>
                <a:uLnTx/>
                <a:uFillTx/>
                <a:latin typeface="Arial"/>
                <a:cs typeface="Arial"/>
              </a:rPr>
              <a:t>network</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hospital</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ambulatory</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surgical</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center,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 protected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surprise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billing</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balance billing.</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75"/>
              </a:spcBef>
              <a:spcAft>
                <a:spcPts val="0"/>
              </a:spcAft>
              <a:buClrTx/>
              <a:buSzTx/>
              <a:buFontTx/>
              <a:buNone/>
              <a:tabLst/>
              <a:defRPr/>
            </a:pPr>
            <a:r>
              <a:rPr kumimoji="0" sz="9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What</a:t>
            </a:r>
            <a:r>
              <a:rPr kumimoji="0" sz="9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9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is </a:t>
            </a:r>
            <a:r>
              <a:rPr kumimoji="0" sz="9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"balance</a:t>
            </a:r>
            <a:r>
              <a:rPr kumimoji="0" sz="9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9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billing"</a:t>
            </a:r>
            <a:r>
              <a:rPr kumimoji="0" sz="9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9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(sometimes</a:t>
            </a:r>
            <a:r>
              <a:rPr kumimoji="0" sz="9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900" b="1" i="0" u="sng" strike="noStrike" kern="0" cap="none" spc="0" normalizeH="0" baseline="0" noProof="0" dirty="0">
                <a:ln>
                  <a:noFill/>
                </a:ln>
                <a:solidFill>
                  <a:sysClr val="windowText" lastClr="000000"/>
                </a:solidFill>
                <a:effectLst/>
                <a:uLnTx/>
                <a:uFill>
                  <a:solidFill>
                    <a:srgbClr val="000000"/>
                  </a:solidFill>
                </a:uFill>
                <a:latin typeface="Arial"/>
                <a:cs typeface="Arial"/>
              </a:rPr>
              <a:t>called</a:t>
            </a:r>
            <a:r>
              <a:rPr kumimoji="0" sz="9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 "surprise billing")?</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175260" lvl="0" indent="0" defTabSz="914400" eaLnBrk="1" fontAlgn="auto" latinLnBrk="0" hangingPunct="1">
              <a:lnSpc>
                <a:spcPts val="1030"/>
              </a:lnSpc>
              <a:spcBef>
                <a:spcPts val="53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When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see 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doctor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 provider,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owe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certain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out-of-</a:t>
            </a:r>
            <a:r>
              <a:rPr kumimoji="0" sz="900" b="0" i="0" u="none" strike="noStrike" kern="0" cap="none" spc="0" normalizeH="0" baseline="0" noProof="0" dirty="0">
                <a:ln>
                  <a:noFill/>
                </a:ln>
                <a:solidFill>
                  <a:sysClr val="windowText" lastClr="000000"/>
                </a:solidFill>
                <a:effectLst/>
                <a:uLnTx/>
                <a:uFillTx/>
                <a:latin typeface="Arial"/>
                <a:cs typeface="Arial"/>
              </a:rPr>
              <a:t>pocket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costs,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such</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copayment,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coinsurance, and/or</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deductible.</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costs</a:t>
            </a:r>
            <a:r>
              <a:rPr kumimoji="0" sz="900" b="0" i="0" u="none" strike="noStrike" kern="0" cap="none" spc="-25" normalizeH="0" baseline="0" noProof="0" dirty="0">
                <a:ln>
                  <a:noFill/>
                </a:ln>
                <a:solidFill>
                  <a:sysClr val="windowText" lastClr="000000"/>
                </a:solidFill>
                <a:effectLst/>
                <a:uLnTx/>
                <a:uFillTx/>
                <a:latin typeface="Arial"/>
                <a:cs typeface="Arial"/>
              </a:rPr>
              <a:t> or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entire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bill</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provider</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visit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facility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isn't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0" normalizeH="0" baseline="0" noProof="0" dirty="0">
                <a:ln>
                  <a:noFill/>
                </a:ln>
                <a:solidFill>
                  <a:sysClr val="windowText" lastClr="000000"/>
                </a:solidFill>
                <a:effectLst/>
                <a:uLnTx/>
                <a:uFillTx/>
                <a:latin typeface="Arial"/>
                <a:cs typeface="Arial"/>
              </a:rPr>
              <a:t> network.</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5080" lvl="0" indent="0" defTabSz="914400" eaLnBrk="1" fontAlgn="auto" latinLnBrk="0" hangingPunct="1">
              <a:lnSpc>
                <a:spcPct val="93600"/>
              </a:lnSpc>
              <a:spcBef>
                <a:spcPts val="48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"Out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–of-</a:t>
            </a:r>
            <a:r>
              <a:rPr kumimoji="0" sz="900" b="0" i="0" u="none" strike="noStrike" kern="0" cap="none" spc="0" normalizeH="0" baseline="0" noProof="0" dirty="0">
                <a:ln>
                  <a:noFill/>
                </a:ln>
                <a:solidFill>
                  <a:sysClr val="windowText" lastClr="000000"/>
                </a:solidFill>
                <a:effectLst/>
                <a:uLnTx/>
                <a:uFillTx/>
                <a:latin typeface="Arial"/>
                <a:cs typeface="Arial"/>
              </a:rPr>
              <a:t>network"</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describes</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providers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facilities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haven't</a:t>
            </a:r>
            <a:r>
              <a:rPr kumimoji="0" sz="900" b="0" i="0" u="none" strike="noStrike" kern="0" cap="none" spc="-10" normalizeH="0" baseline="0" noProof="0" dirty="0">
                <a:ln>
                  <a:noFill/>
                </a:ln>
                <a:solidFill>
                  <a:sysClr val="windowText" lastClr="000000"/>
                </a:solidFill>
                <a:effectLst/>
                <a:uLnTx/>
                <a:uFillTx/>
                <a:latin typeface="Arial"/>
                <a:cs typeface="Arial"/>
              </a:rPr>
              <a:t> signed</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contract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Out-of-</a:t>
            </a:r>
            <a:r>
              <a:rPr kumimoji="0" sz="900" b="0" i="0" u="none" strike="noStrike" kern="0" cap="none" spc="0" normalizeH="0" baseline="0" noProof="0" dirty="0">
                <a:ln>
                  <a:noFill/>
                </a:ln>
                <a:solidFill>
                  <a:sysClr val="windowText" lastClr="000000"/>
                </a:solidFill>
                <a:effectLst/>
                <a:uLnTx/>
                <a:uFillTx/>
                <a:latin typeface="Arial"/>
                <a:cs typeface="Arial"/>
              </a:rPr>
              <a:t>network</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providers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permitted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 bill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 for 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difference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between </a:t>
            </a:r>
            <a:r>
              <a:rPr kumimoji="0" sz="900" b="0" i="0" u="none" strike="noStrike" kern="0" cap="none" spc="0" normalizeH="0" baseline="0" noProof="0" dirty="0">
                <a:ln>
                  <a:noFill/>
                </a:ln>
                <a:solidFill>
                  <a:sysClr val="windowText" lastClr="000000"/>
                </a:solidFill>
                <a:effectLst/>
                <a:uLnTx/>
                <a:uFillTx/>
                <a:latin typeface="Arial"/>
                <a:cs typeface="Arial"/>
              </a:rPr>
              <a:t>what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agreed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full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amount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charged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called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
            </a:r>
            <a:r>
              <a:rPr kumimoji="0" sz="900" b="1" i="0" u="none" strike="noStrike" kern="0" cap="none" spc="0" normalizeH="0" baseline="0" noProof="0" dirty="0">
                <a:ln>
                  <a:noFill/>
                </a:ln>
                <a:solidFill>
                  <a:sysClr val="windowText" lastClr="000000"/>
                </a:solidFill>
                <a:effectLst/>
                <a:uLnTx/>
                <a:uFillTx/>
                <a:latin typeface="Arial"/>
                <a:cs typeface="Arial"/>
              </a:rPr>
              <a:t>balance</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billing</a:t>
            </a:r>
            <a:r>
              <a:rPr kumimoji="0" sz="900" b="0" i="0" u="none" strike="noStrike" kern="0" cap="none" spc="0" normalizeH="0" baseline="0" noProof="0" dirty="0">
                <a:ln>
                  <a:noFill/>
                </a:ln>
                <a:solidFill>
                  <a:sysClr val="windowText" lastClr="000000"/>
                </a:solidFill>
                <a:effectLst/>
                <a:uLnTx/>
                <a:uFillTx/>
                <a:latin typeface="Arial"/>
                <a:cs typeface="Arial"/>
              </a:rPr>
              <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amount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likely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more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a:t>
            </a:r>
            <a:r>
              <a:rPr kumimoji="0" sz="900" b="0" i="0" u="none" strike="noStrike" kern="0" cap="none" spc="0" normalizeH="0" baseline="0" noProof="0" dirty="0">
                <a:ln>
                  <a:noFill/>
                </a:ln>
                <a:solidFill>
                  <a:sysClr val="windowText" lastClr="000000"/>
                </a:solidFill>
                <a:effectLst/>
                <a:uLnTx/>
                <a:uFillTx/>
                <a:latin typeface="Arial"/>
                <a:cs typeface="Arial"/>
              </a:rPr>
              <a:t>network</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cots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same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might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count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toward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annual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out-</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pocket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limit.</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144780" lvl="0" indent="0" defTabSz="914400" eaLnBrk="1" fontAlgn="auto" latinLnBrk="0" hangingPunct="1">
              <a:lnSpc>
                <a:spcPts val="1040"/>
              </a:lnSpc>
              <a:spcBef>
                <a:spcPts val="580"/>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"Surprise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billing"</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unexpected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balance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bill.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happen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can't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control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involved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 like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emergency</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schedule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visit </a:t>
            </a:r>
            <a:r>
              <a:rPr kumimoji="0" sz="900" b="0" i="0" u="none" strike="noStrike" kern="0" cap="none" spc="0" normalizeH="0" baseline="0" noProof="0" dirty="0">
                <a:ln>
                  <a:noFill/>
                </a:ln>
                <a:solidFill>
                  <a:sysClr val="windowText" lastClr="000000"/>
                </a:solidFill>
                <a:effectLst/>
                <a:uLnTx/>
                <a:uFillTx/>
                <a:latin typeface="Arial"/>
                <a:cs typeface="Arial"/>
              </a:rPr>
              <a:t>at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a:t>
            </a:r>
            <a:r>
              <a:rPr kumimoji="0" sz="900" b="0" i="0" u="none" strike="noStrike" kern="0" cap="none" spc="0" normalizeH="0" baseline="0" noProof="0" dirty="0">
                <a:ln>
                  <a:noFill/>
                </a:ln>
                <a:solidFill>
                  <a:sysClr val="windowText" lastClr="000000"/>
                </a:solidFill>
                <a:effectLst/>
                <a:uLnTx/>
                <a:uFillTx/>
                <a:latin typeface="Arial"/>
                <a:cs typeface="Arial"/>
              </a:rPr>
              <a:t>network</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facility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but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unexpectedly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treated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 </a:t>
            </a:r>
            <a:r>
              <a:rPr kumimoji="0" sz="900" b="0" i="0" u="none" strike="noStrike" kern="0" cap="none" spc="-10" normalizeH="0" baseline="0" noProof="0" dirty="0">
                <a:ln>
                  <a:noFill/>
                </a:ln>
                <a:solidFill>
                  <a:sysClr val="windowText" lastClr="000000"/>
                </a:solidFill>
                <a:effectLst/>
                <a:uLnTx/>
                <a:uFillTx/>
                <a:latin typeface="Arial"/>
                <a:cs typeface="Arial"/>
              </a:rPr>
              <a:t>out-of-</a:t>
            </a:r>
            <a:r>
              <a:rPr kumimoji="0" sz="900" b="0" i="0" u="none" strike="noStrike" kern="0" cap="none" spc="0" normalizeH="0" baseline="0" noProof="0" dirty="0">
                <a:ln>
                  <a:noFill/>
                </a:ln>
                <a:solidFill>
                  <a:sysClr val="windowText" lastClr="000000"/>
                </a:solidFill>
                <a:effectLst/>
                <a:uLnTx/>
                <a:uFillTx/>
                <a:latin typeface="Arial"/>
                <a:cs typeface="Arial"/>
              </a:rPr>
              <a:t>network</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provider.</a:t>
            </a:r>
            <a:endParaRPr kumimoji="0" sz="9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Google Shape;89;p17">
            <a:extLst>
              <a:ext uri="{FF2B5EF4-FFF2-40B4-BE49-F238E27FC236}">
                <a16:creationId xmlns:a16="http://schemas.microsoft.com/office/drawing/2014/main" id="{EA21580B-D5B8-46D5-E34B-DD923A896653}"/>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36</a:t>
            </a:fld>
            <a:endParaRPr lang="en-US">
              <a:latin typeface="Merriweather Sans Light" pitchFamily="2" charset="77"/>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3737" y="190753"/>
            <a:ext cx="9180195" cy="4989830"/>
          </a:xfrm>
          <a:prstGeom prst="rect">
            <a:avLst/>
          </a:prstGeom>
        </p:spPr>
        <p:txBody>
          <a:bodyPr vert="horz" wrap="square" lIns="0" tIns="76835" rIns="0" bIns="0" rtlCol="0">
            <a:spAutoFit/>
          </a:bodyPr>
          <a:lstStyle/>
          <a:p>
            <a:pPr marL="12700" marR="0" lvl="0" indent="0" defTabSz="914400" eaLnBrk="1" fontAlgn="auto" latinLnBrk="0" hangingPunct="1">
              <a:lnSpc>
                <a:spcPct val="100000"/>
              </a:lnSpc>
              <a:spcBef>
                <a:spcPts val="605"/>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Arial"/>
                <a:cs typeface="Arial"/>
              </a:rPr>
              <a:t>You</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are</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protected</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from</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balance</a:t>
            </a:r>
            <a:r>
              <a:rPr kumimoji="0" sz="900" b="1" i="0" u="none" strike="noStrike" kern="0" cap="none" spc="-4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billing</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20" normalizeH="0" baseline="0" noProof="0" dirty="0">
                <a:ln>
                  <a:noFill/>
                </a:ln>
                <a:solidFill>
                  <a:sysClr val="windowText" lastClr="000000"/>
                </a:solidFill>
                <a:effectLst/>
                <a:uLnTx/>
                <a:uFillTx/>
                <a:latin typeface="Arial"/>
                <a:cs typeface="Arial"/>
              </a:rPr>
              <a:t>for:</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500"/>
              </a:spcBef>
              <a:spcAft>
                <a:spcPts val="0"/>
              </a:spcAft>
              <a:buClrTx/>
              <a:buSzTx/>
              <a:buFontTx/>
              <a:buNone/>
              <a:tabLst/>
              <a:defRPr/>
            </a:pPr>
            <a:r>
              <a:rPr kumimoji="0" sz="900" b="1" i="0" u="none" strike="noStrike" kern="0" cap="none" spc="-10" normalizeH="0" baseline="0" noProof="0" dirty="0">
                <a:ln>
                  <a:noFill/>
                </a:ln>
                <a:solidFill>
                  <a:sysClr val="windowText" lastClr="000000"/>
                </a:solidFill>
                <a:effectLst/>
                <a:uLnTx/>
                <a:uFillTx/>
                <a:latin typeface="Arial"/>
                <a:cs typeface="Arial"/>
              </a:rPr>
              <a:t>Emergency services</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104775" lvl="0" indent="0" defTabSz="914400" eaLnBrk="1" fontAlgn="auto" latinLnBrk="0" hangingPunct="1">
              <a:lnSpc>
                <a:spcPct val="95800"/>
              </a:lnSpc>
              <a:spcBef>
                <a:spcPts val="50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emergency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condition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emergency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out-of-</a:t>
            </a:r>
            <a:r>
              <a:rPr kumimoji="0" sz="900" b="0" i="0" u="none" strike="noStrike" kern="0" cap="none" spc="0" normalizeH="0" baseline="0" noProof="0" dirty="0">
                <a:ln>
                  <a:noFill/>
                </a:ln>
                <a:solidFill>
                  <a:sysClr val="windowText" lastClr="000000"/>
                </a:solidFill>
                <a:effectLst/>
                <a:uLnTx/>
                <a:uFillTx/>
                <a:latin typeface="Arial"/>
                <a:cs typeface="Arial"/>
              </a:rPr>
              <a:t>network</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facility,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most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facility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bill</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in- </a:t>
            </a:r>
            <a:r>
              <a:rPr kumimoji="0" sz="900" b="0" i="0" u="none" strike="noStrike" kern="0" cap="none" spc="0" normalizeH="0" baseline="0" noProof="0" dirty="0">
                <a:ln>
                  <a:noFill/>
                </a:ln>
                <a:solidFill>
                  <a:sysClr val="windowText" lastClr="000000"/>
                </a:solidFill>
                <a:effectLst/>
                <a:uLnTx/>
                <a:uFillTx/>
                <a:latin typeface="Arial"/>
                <a:cs typeface="Arial"/>
              </a:rPr>
              <a:t>network</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cost-</a:t>
            </a:r>
            <a:r>
              <a:rPr kumimoji="0" sz="900" b="0" i="0" u="none" strike="noStrike" kern="0" cap="none" spc="0" normalizeH="0" baseline="0" noProof="0" dirty="0">
                <a:ln>
                  <a:noFill/>
                </a:ln>
                <a:solidFill>
                  <a:sysClr val="windowText" lastClr="000000"/>
                </a:solidFill>
                <a:effectLst/>
                <a:uLnTx/>
                <a:uFillTx/>
                <a:latin typeface="Arial"/>
                <a:cs typeface="Arial"/>
              </a:rPr>
              <a:t>sharing</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amount (such as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copayments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coinsurance).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can't</a:t>
            </a:r>
            <a:r>
              <a:rPr kumimoji="0" sz="900" b="1"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 </a:t>
            </a:r>
            <a:r>
              <a:rPr kumimoji="0" sz="900" b="0" i="0" u="none" strike="noStrike" kern="0" cap="none" spc="-10" normalizeH="0" baseline="0" noProof="0" dirty="0">
                <a:ln>
                  <a:noFill/>
                </a:ln>
                <a:solidFill>
                  <a:sysClr val="windowText" lastClr="000000"/>
                </a:solidFill>
                <a:effectLst/>
                <a:uLnTx/>
                <a:uFillTx/>
                <a:latin typeface="Arial"/>
                <a:cs typeface="Arial"/>
              </a:rPr>
              <a:t>balance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billed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these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emergency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services.</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 includes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services</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after</a:t>
            </a:r>
            <a:r>
              <a:rPr kumimoji="0" sz="900" b="0" i="0" u="none" strike="noStrike" kern="0" cap="none" spc="-10" normalizeH="0" baseline="0" noProof="0" dirty="0">
                <a:ln>
                  <a:noFill/>
                </a:ln>
                <a:solidFill>
                  <a:sysClr val="windowText" lastClr="000000"/>
                </a:solidFill>
                <a:effectLst/>
                <a:uLnTx/>
                <a:uFillTx/>
                <a:latin typeface="Arial"/>
                <a:cs typeface="Arial"/>
              </a:rPr>
              <a:t> you're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stable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condition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unless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give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written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consent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give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up</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protections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balanced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billed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these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post-</a:t>
            </a:r>
            <a:r>
              <a:rPr kumimoji="0" sz="900" b="0" i="0" u="none" strike="noStrike" kern="0" cap="none" spc="-10" normalizeH="0" baseline="0" noProof="0" dirty="0">
                <a:ln>
                  <a:noFill/>
                </a:ln>
                <a:solidFill>
                  <a:sysClr val="windowText" lastClr="000000"/>
                </a:solidFill>
                <a:effectLst/>
                <a:uLnTx/>
                <a:uFillTx/>
                <a:latin typeface="Arial"/>
                <a:cs typeface="Arial"/>
              </a:rPr>
              <a:t>stabilization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services.</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509"/>
              </a:spcBef>
              <a:spcAft>
                <a:spcPts val="0"/>
              </a:spcAft>
              <a:buClrTx/>
              <a:buSzTx/>
              <a:buFontTx/>
              <a:buNone/>
              <a:tabLst/>
              <a:defRPr/>
            </a:pPr>
            <a:r>
              <a:rPr kumimoji="0" sz="900" b="1" i="0" u="none" strike="noStrike" kern="0" cap="none" spc="-10" normalizeH="0" baseline="0" noProof="0" dirty="0">
                <a:ln>
                  <a:noFill/>
                </a:ln>
                <a:solidFill>
                  <a:sysClr val="windowText" lastClr="000000"/>
                </a:solidFill>
                <a:effectLst/>
                <a:uLnTx/>
                <a:uFillTx/>
                <a:latin typeface="Arial"/>
                <a:cs typeface="Arial"/>
              </a:rPr>
              <a:t>Certain</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services</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at</a:t>
            </a:r>
            <a:r>
              <a:rPr kumimoji="0" sz="900" b="1" i="0" u="none" strike="noStrike" kern="0" cap="none" spc="-1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an</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in-network</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hospital</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or</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ambulatory</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surgical</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center</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46990" lvl="0" indent="0" defTabSz="914400" eaLnBrk="1" fontAlgn="auto" latinLnBrk="0" hangingPunct="1">
              <a:lnSpc>
                <a:spcPts val="1000"/>
              </a:lnSpc>
              <a:spcBef>
                <a:spcPts val="515"/>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When</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a:t>
            </a:r>
            <a:r>
              <a:rPr kumimoji="0" sz="900" b="0" i="0" u="none" strike="noStrike" kern="0" cap="none" spc="0" normalizeH="0" baseline="0" noProof="0" dirty="0">
                <a:ln>
                  <a:noFill/>
                </a:ln>
                <a:solidFill>
                  <a:sysClr val="windowText" lastClr="000000"/>
                </a:solidFill>
                <a:effectLst/>
                <a:uLnTx/>
                <a:uFillTx/>
                <a:latin typeface="Arial"/>
                <a:cs typeface="Arial"/>
              </a:rPr>
              <a:t>network</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hospital</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0" normalizeH="0" baseline="0" noProof="0" dirty="0">
                <a:ln>
                  <a:noFill/>
                </a:ln>
                <a:solidFill>
                  <a:sysClr val="windowText" lastClr="000000"/>
                </a:solidFill>
                <a:effectLst/>
                <a:uLnTx/>
                <a:uFillTx/>
                <a:latin typeface="Arial"/>
                <a:cs typeface="Arial"/>
              </a:rPr>
              <a:t> ambulatory</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surgical</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center,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certain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providers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there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out-of-</a:t>
            </a:r>
            <a:r>
              <a:rPr kumimoji="0" sz="900" b="0" i="0" u="none" strike="noStrike" kern="0" cap="none" spc="0" normalizeH="0" baseline="0" noProof="0" dirty="0">
                <a:ln>
                  <a:noFill/>
                </a:ln>
                <a:solidFill>
                  <a:sysClr val="windowText" lastClr="000000"/>
                </a:solidFill>
                <a:effectLst/>
                <a:uLnTx/>
                <a:uFillTx/>
                <a:latin typeface="Arial"/>
                <a:cs typeface="Arial"/>
              </a:rPr>
              <a:t>network.</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these cases,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most those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providers may bill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you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a:t>
            </a:r>
            <a:r>
              <a:rPr kumimoji="0" sz="900" b="0" i="0" u="none" strike="noStrike" kern="0" cap="none" spc="0" normalizeH="0" baseline="0" noProof="0" dirty="0">
                <a:ln>
                  <a:noFill/>
                </a:ln>
                <a:solidFill>
                  <a:sysClr val="windowText" lastClr="000000"/>
                </a:solidFill>
                <a:effectLst/>
                <a:uLnTx/>
                <a:uFillTx/>
                <a:latin typeface="Arial"/>
                <a:cs typeface="Arial"/>
              </a:rPr>
              <a:t>network</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cost-</a:t>
            </a:r>
            <a:r>
              <a:rPr kumimoji="0" sz="900" b="0" i="0" u="none" strike="noStrike" kern="0" cap="none" spc="0" normalizeH="0" baseline="0" noProof="0" dirty="0">
                <a:ln>
                  <a:noFill/>
                </a:ln>
                <a:solidFill>
                  <a:sysClr val="windowText" lastClr="000000"/>
                </a:solidFill>
                <a:effectLst/>
                <a:uLnTx/>
                <a:uFillTx/>
                <a:latin typeface="Arial"/>
                <a:cs typeface="Arial"/>
              </a:rPr>
              <a:t>sharing</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amount.</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applies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emergency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medicine,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anesthesia,</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pathology,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radiology,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laboratory,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neonatology,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assistant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surgeon,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hospitalist,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or </a:t>
            </a:r>
            <a:r>
              <a:rPr kumimoji="0" sz="900" b="0" i="0" u="none" strike="noStrike" kern="0" cap="none" spc="0" normalizeH="0" baseline="0" noProof="0" dirty="0">
                <a:ln>
                  <a:noFill/>
                </a:ln>
                <a:solidFill>
                  <a:sysClr val="windowText" lastClr="000000"/>
                </a:solidFill>
                <a:effectLst/>
                <a:uLnTx/>
                <a:uFillTx/>
                <a:latin typeface="Arial"/>
                <a:cs typeface="Arial"/>
              </a:rPr>
              <a:t>intensivist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These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providers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can't</a:t>
            </a:r>
            <a:r>
              <a:rPr kumimoji="0" sz="900" b="1"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balance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bill</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not</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ask</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give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up</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protections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balance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billed.</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9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these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a:t>
            </a:r>
            <a:r>
              <a:rPr kumimoji="0" sz="900" b="0" i="0" u="none" strike="noStrike" kern="0" cap="none" spc="0" normalizeH="0" baseline="0" noProof="0" dirty="0">
                <a:ln>
                  <a:noFill/>
                </a:ln>
                <a:solidFill>
                  <a:sysClr val="windowText" lastClr="000000"/>
                </a:solidFill>
                <a:effectLst/>
                <a:uLnTx/>
                <a:uFillTx/>
                <a:latin typeface="Arial"/>
                <a:cs typeface="Arial"/>
              </a:rPr>
              <a:t>network</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facilities,</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out-of-</a:t>
            </a:r>
            <a:r>
              <a:rPr kumimoji="0" sz="900" b="0" i="0" u="none" strike="noStrike" kern="0" cap="none" spc="0" normalizeH="0" baseline="0" noProof="0" dirty="0">
                <a:ln>
                  <a:noFill/>
                </a:ln>
                <a:solidFill>
                  <a:sysClr val="windowText" lastClr="000000"/>
                </a:solidFill>
                <a:effectLst/>
                <a:uLnTx/>
                <a:uFillTx/>
                <a:latin typeface="Arial"/>
                <a:cs typeface="Arial"/>
              </a:rPr>
              <a:t>network</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providers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can't</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balance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bill</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unless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give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written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consent and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give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up</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protections.</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90"/>
              </a:spcBef>
              <a:spcAft>
                <a:spcPts val="0"/>
              </a:spcAft>
              <a:buClrTx/>
              <a:buSzTx/>
              <a:buFontTx/>
              <a:buNone/>
              <a:tabLst/>
              <a:defRPr/>
            </a:pPr>
            <a:r>
              <a:rPr kumimoji="0" sz="900" b="1" i="0" u="none" strike="noStrike" kern="0" cap="none" spc="-10" normalizeH="0" baseline="0" noProof="0" dirty="0">
                <a:ln>
                  <a:noFill/>
                </a:ln>
                <a:solidFill>
                  <a:sysClr val="windowText" lastClr="000000"/>
                </a:solidFill>
                <a:effectLst/>
                <a:uLnTx/>
                <a:uFillTx/>
                <a:latin typeface="Arial"/>
                <a:cs typeface="Arial"/>
              </a:rPr>
              <a:t>Minnesota</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law</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prohibits</a:t>
            </a:r>
            <a:r>
              <a:rPr kumimoji="0" sz="900" b="1" i="0" u="none" strike="noStrike" kern="0" cap="none" spc="0"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balance billing</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196215" lvl="0" indent="0" defTabSz="914400" eaLnBrk="1" fontAlgn="auto" latinLnBrk="0" hangingPunct="1">
              <a:lnSpc>
                <a:spcPct val="95800"/>
              </a:lnSpc>
              <a:spcBef>
                <a:spcPts val="50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network</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prohibited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billing</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amount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excess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allowable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amount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carrier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has</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contractor</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 a</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total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payment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the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network</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permitted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bill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approved</a:t>
            </a:r>
            <a:r>
              <a:rPr kumimoji="0" sz="900" b="0" i="0" u="none" strike="noStrike" kern="0" cap="none" spc="-10" normalizeH="0" baseline="0" noProof="0" dirty="0">
                <a:ln>
                  <a:noFill/>
                </a:ln>
                <a:solidFill>
                  <a:sysClr val="windowText" lastClr="000000"/>
                </a:solidFill>
                <a:effectLst/>
                <a:uLnTx/>
                <a:uFillTx/>
                <a:latin typeface="Arial"/>
                <a:cs typeface="Arial"/>
              </a:rPr>
              <a:t> co-</a:t>
            </a:r>
            <a:r>
              <a:rPr kumimoji="0" sz="900" b="0" i="0" u="none" strike="noStrike" kern="0" cap="none" spc="0" normalizeH="0" baseline="0" noProof="0" dirty="0">
                <a:ln>
                  <a:noFill/>
                </a:ln>
                <a:solidFill>
                  <a:sysClr val="windowText" lastClr="000000"/>
                </a:solidFill>
                <a:effectLst/>
                <a:uLnTx/>
                <a:uFillTx/>
                <a:latin typeface="Arial"/>
                <a:cs typeface="Arial"/>
              </a:rPr>
              <a:t>payment,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deductible,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coinsurance.</a:t>
            </a:r>
            <a:r>
              <a:rPr kumimoji="0" sz="900" b="0" i="0" u="none" strike="noStrike" kern="0" cap="none" spc="-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network</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permitted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bill</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not </a:t>
            </a:r>
            <a:r>
              <a:rPr kumimoji="0" sz="900" b="0" i="0" u="none" strike="noStrike" kern="0" cap="none" spc="0" normalizeH="0" baseline="0" noProof="0" dirty="0">
                <a:ln>
                  <a:noFill/>
                </a:ln>
                <a:solidFill>
                  <a:sysClr val="windowText" lastClr="000000"/>
                </a:solidFill>
                <a:effectLst/>
                <a:uLnTx/>
                <a:uFillTx/>
                <a:latin typeface="Arial"/>
                <a:cs typeface="Arial"/>
              </a:rPr>
              <a:t>covered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long</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agree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writing</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advance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before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performed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noncovered</a:t>
            </a:r>
            <a:r>
              <a:rPr kumimoji="0" sz="900" b="0" i="0" u="none" strike="noStrike" kern="0" cap="none" spc="-10" normalizeH="0" baseline="0" noProof="0" dirty="0">
                <a:ln>
                  <a:noFill/>
                </a:ln>
                <a:solidFill>
                  <a:sysClr val="windowText" lastClr="000000"/>
                </a:solidFill>
                <a:effectLst/>
                <a:uLnTx/>
                <a:uFillTx/>
                <a:latin typeface="Arial"/>
                <a:cs typeface="Arial"/>
              </a:rPr>
              <a:t> service.</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166370" lvl="0" indent="0" defTabSz="914400" eaLnBrk="1" fontAlgn="auto" latinLnBrk="0" hangingPunct="1">
              <a:lnSpc>
                <a:spcPts val="990"/>
              </a:lnSpc>
              <a:spcBef>
                <a:spcPts val="545"/>
              </a:spcBef>
              <a:spcAft>
                <a:spcPts val="0"/>
              </a:spcAft>
              <a:buClrTx/>
              <a:buSzTx/>
              <a:buFontTx/>
              <a:buNone/>
              <a:tabLst/>
              <a:defRPr/>
            </a:pPr>
            <a:r>
              <a:rPr kumimoji="0" sz="900" b="1" i="0" u="none" strike="noStrike" kern="0" cap="none" spc="-10" normalizeH="0" baseline="0" noProof="0" dirty="0">
                <a:ln>
                  <a:noFill/>
                </a:ln>
                <a:solidFill>
                  <a:sysClr val="windowText" lastClr="000000"/>
                </a:solidFill>
                <a:effectLst/>
                <a:uLnTx/>
                <a:uFillTx/>
                <a:latin typeface="Arial"/>
                <a:cs typeface="Arial"/>
              </a:rPr>
              <a:t>You're</a:t>
            </a:r>
            <a:r>
              <a:rPr kumimoji="0" sz="900" b="1" i="0" u="none" strike="noStrike" kern="0" cap="none" spc="-40" normalizeH="0" baseline="0" noProof="0" dirty="0">
                <a:ln>
                  <a:noFill/>
                </a:ln>
                <a:solidFill>
                  <a:sysClr val="windowText" lastClr="000000"/>
                </a:solidFill>
                <a:effectLst/>
                <a:uLnTx/>
                <a:uFillTx/>
                <a:latin typeface="Arial"/>
                <a:cs typeface="Arial"/>
              </a:rPr>
              <a:t> </a:t>
            </a:r>
            <a:r>
              <a:rPr kumimoji="0" sz="9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never</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required</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to</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give</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up</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your</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protections</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from</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balance</a:t>
            </a:r>
            <a:r>
              <a:rPr kumimoji="0" sz="900" b="1" i="0" u="none" strike="noStrike" kern="0" cap="none" spc="-50"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billing.</a:t>
            </a:r>
            <a:r>
              <a:rPr kumimoji="0" sz="900" b="1" i="0" u="none" strike="noStrike" kern="0" cap="none" spc="-7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You</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also</a:t>
            </a:r>
            <a:r>
              <a:rPr kumimoji="0" sz="900" b="1" i="0" u="none" strike="noStrike" kern="0" cap="none" spc="-4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aren't</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required</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to</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get</a:t>
            </a:r>
            <a:r>
              <a:rPr kumimoji="0" sz="900" b="1" i="0" u="none" strike="noStrike" kern="0" cap="none" spc="-4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care</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out-of-network.</a:t>
            </a:r>
            <a:r>
              <a:rPr kumimoji="0" sz="900" b="1" i="0" u="none" strike="noStrike" kern="0" cap="none" spc="-6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You can</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choose a</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provider</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or</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facility</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in </a:t>
            </a:r>
            <a:r>
              <a:rPr kumimoji="0" sz="900" b="1" i="0" u="none" strike="noStrike" kern="0" cap="none" spc="-20" normalizeH="0" baseline="0" noProof="0" dirty="0">
                <a:ln>
                  <a:noFill/>
                </a:ln>
                <a:solidFill>
                  <a:sysClr val="windowText" lastClr="000000"/>
                </a:solidFill>
                <a:effectLst/>
                <a:uLnTx/>
                <a:uFillTx/>
                <a:latin typeface="Arial"/>
                <a:cs typeface="Arial"/>
              </a:rPr>
              <a:t>your </a:t>
            </a:r>
            <a:r>
              <a:rPr kumimoji="0" sz="900" b="1" i="0" u="none" strike="noStrike" kern="0" cap="none" spc="0" normalizeH="0" baseline="0" noProof="0" dirty="0">
                <a:ln>
                  <a:noFill/>
                </a:ln>
                <a:solidFill>
                  <a:sysClr val="windowText" lastClr="000000"/>
                </a:solidFill>
                <a:effectLst/>
                <a:uLnTx/>
                <a:uFillTx/>
                <a:latin typeface="Arial"/>
                <a:cs typeface="Arial"/>
              </a:rPr>
              <a:t>plan's</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network.</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75"/>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Arial"/>
                <a:cs typeface="Arial"/>
              </a:rPr>
              <a:t>When</a:t>
            </a:r>
            <a:r>
              <a:rPr kumimoji="0" sz="900" b="1" i="0" u="none" strike="noStrike" kern="0" cap="none" spc="-5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balance</a:t>
            </a:r>
            <a:r>
              <a:rPr kumimoji="0" sz="900" b="1" i="0" u="none" strike="noStrike" kern="0" cap="none" spc="-4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billing</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isn't</a:t>
            </a:r>
            <a:r>
              <a:rPr kumimoji="0" sz="900" b="1" i="0" u="none" strike="noStrike" kern="0" cap="none" spc="-2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allowed,</a:t>
            </a:r>
            <a:r>
              <a:rPr kumimoji="0" sz="900" b="1" i="0" u="none" strike="noStrike" kern="0" cap="none" spc="-4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you</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also</a:t>
            </a:r>
            <a:r>
              <a:rPr kumimoji="0" sz="900" b="1" i="0" u="none" strike="noStrike" kern="0" cap="none" spc="-4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have</a:t>
            </a:r>
            <a:r>
              <a:rPr kumimoji="0" sz="900" b="1" i="0" u="none" strike="noStrike" kern="0" cap="none" spc="-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the</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following</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protections:</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2390140" lvl="0" indent="0" defTabSz="914400" eaLnBrk="1" fontAlgn="auto" latinLnBrk="0" hangingPunct="1">
              <a:lnSpc>
                <a:spcPts val="1030"/>
              </a:lnSpc>
              <a:spcBef>
                <a:spcPts val="47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only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responsible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paying</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share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 the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cost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(like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copayments,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coinsurance,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deductibles,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would</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the </a:t>
            </a:r>
            <a:r>
              <a:rPr kumimoji="0" sz="900" b="0" i="0" u="none" strike="noStrike" kern="0" cap="none" spc="-10" normalizeH="0" baseline="0" noProof="0" dirty="0">
                <a:ln>
                  <a:noFill/>
                </a:ln>
                <a:solidFill>
                  <a:sysClr val="windowText" lastClr="000000"/>
                </a:solidFill>
                <a:effectLst/>
                <a:uLnTx/>
                <a:uFillTx/>
                <a:latin typeface="Arial"/>
                <a:cs typeface="Arial"/>
              </a:rPr>
              <a:t>provider</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facility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was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a:t>
            </a:r>
            <a:r>
              <a:rPr kumimoji="0" sz="900" b="0" i="0" u="none" strike="noStrike" kern="0" cap="none" spc="0" normalizeH="0" baseline="0" noProof="0" dirty="0">
                <a:ln>
                  <a:noFill/>
                </a:ln>
                <a:solidFill>
                  <a:sysClr val="windowText" lastClr="000000"/>
                </a:solidFill>
                <a:effectLst/>
                <a:uLnTx/>
                <a:uFillTx/>
                <a:latin typeface="Arial"/>
                <a:cs typeface="Arial"/>
              </a:rPr>
              <a:t>network).</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0" normalizeH="0" baseline="0" noProof="0" dirty="0">
                <a:ln>
                  <a:noFill/>
                </a:ln>
                <a:solidFill>
                  <a:sysClr val="windowText" lastClr="000000"/>
                </a:solidFill>
                <a:effectLst/>
                <a:uLnTx/>
                <a:uFillTx/>
                <a:latin typeface="Arial"/>
                <a:cs typeface="Arial"/>
              </a:rPr>
              <a:t> health</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out-of-</a:t>
            </a:r>
            <a:r>
              <a:rPr kumimoji="0" sz="900" b="0" i="0" u="none" strike="noStrike" kern="0" cap="none" spc="0" normalizeH="0" baseline="0" noProof="0" dirty="0">
                <a:ln>
                  <a:noFill/>
                </a:ln>
                <a:solidFill>
                  <a:sysClr val="windowText" lastClr="000000"/>
                </a:solidFill>
                <a:effectLst/>
                <a:uLnTx/>
                <a:uFillTx/>
                <a:latin typeface="Arial"/>
                <a:cs typeface="Arial"/>
              </a:rPr>
              <a:t>network</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providers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facilities</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directly.</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75"/>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Your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health</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generally</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must:</a:t>
            </a:r>
            <a:endParaRPr kumimoji="0" sz="900" b="0" i="0" u="none" strike="noStrike" kern="0" cap="none" spc="0" normalizeH="0" baseline="0" noProof="0">
              <a:ln>
                <a:noFill/>
              </a:ln>
              <a:solidFill>
                <a:sysClr val="windowText" lastClr="000000"/>
              </a:solidFill>
              <a:effectLst/>
              <a:uLnTx/>
              <a:uFillTx/>
              <a:latin typeface="Arial"/>
              <a:cs typeface="Arial"/>
            </a:endParaRPr>
          </a:p>
          <a:p>
            <a:pPr marL="240665" marR="0" lvl="0" indent="-227965" defTabSz="914400" eaLnBrk="1" fontAlgn="auto" latinLnBrk="0" hangingPunct="1">
              <a:lnSpc>
                <a:spcPct val="100000"/>
              </a:lnSpc>
              <a:spcBef>
                <a:spcPts val="505"/>
              </a:spcBef>
              <a:spcAft>
                <a:spcPts val="0"/>
              </a:spcAft>
              <a:buClrTx/>
              <a:buSzTx/>
              <a:buFontTx/>
              <a:buChar char="•"/>
              <a:tabLst>
                <a:tab pos="2406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Cover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emergency</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without</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requiring</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approval</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advance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(prior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authorization).</a:t>
            </a:r>
            <a:endParaRPr kumimoji="0" sz="900" b="0" i="0" u="none" strike="noStrike" kern="0" cap="none" spc="0" normalizeH="0" baseline="0" noProof="0">
              <a:ln>
                <a:noFill/>
              </a:ln>
              <a:solidFill>
                <a:sysClr val="windowText" lastClr="000000"/>
              </a:solidFill>
              <a:effectLst/>
              <a:uLnTx/>
              <a:uFillTx/>
              <a:latin typeface="Arial"/>
              <a:cs typeface="Arial"/>
            </a:endParaRPr>
          </a:p>
          <a:p>
            <a:pPr marL="240665" marR="0" lvl="0" indent="-227965" defTabSz="914400" eaLnBrk="1" fontAlgn="auto" latinLnBrk="0" hangingPunct="1">
              <a:lnSpc>
                <a:spcPct val="100000"/>
              </a:lnSpc>
              <a:spcBef>
                <a:spcPts val="490"/>
              </a:spcBef>
              <a:spcAft>
                <a:spcPts val="0"/>
              </a:spcAft>
              <a:buClrTx/>
              <a:buSzTx/>
              <a:buFontTx/>
              <a:buChar char="•"/>
              <a:tabLst>
                <a:tab pos="2406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Cover</a:t>
            </a:r>
            <a:r>
              <a:rPr kumimoji="0" sz="900" b="0" i="0" u="none" strike="noStrike" kern="0" cap="none" spc="-10" normalizeH="0" baseline="0" noProof="0" dirty="0">
                <a:ln>
                  <a:noFill/>
                </a:ln>
                <a:solidFill>
                  <a:sysClr val="windowText" lastClr="000000"/>
                </a:solidFill>
                <a:effectLst/>
                <a:uLnTx/>
                <a:uFillTx/>
                <a:latin typeface="Arial"/>
                <a:cs typeface="Arial"/>
              </a:rPr>
              <a:t> emergency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services</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10" normalizeH="0" baseline="0" noProof="0" dirty="0">
                <a:ln>
                  <a:noFill/>
                </a:ln>
                <a:solidFill>
                  <a:sysClr val="windowText" lastClr="000000"/>
                </a:solidFill>
                <a:effectLst/>
                <a:uLnTx/>
                <a:uFillTx/>
                <a:latin typeface="Arial"/>
                <a:cs typeface="Arial"/>
              </a:rPr>
              <a:t> out-of-</a:t>
            </a:r>
            <a:r>
              <a:rPr kumimoji="0" sz="900" b="0" i="0" u="none" strike="noStrike" kern="0" cap="none" spc="0" normalizeH="0" baseline="0" noProof="0" dirty="0">
                <a:ln>
                  <a:noFill/>
                </a:ln>
                <a:solidFill>
                  <a:sysClr val="windowText" lastClr="000000"/>
                </a:solidFill>
                <a:effectLst/>
                <a:uLnTx/>
                <a:uFillTx/>
                <a:latin typeface="Arial"/>
                <a:cs typeface="Arial"/>
              </a:rPr>
              <a:t>network</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providers.</a:t>
            </a:r>
            <a:endParaRPr kumimoji="0" sz="900" b="0" i="0" u="none" strike="noStrike" kern="0" cap="none" spc="0" normalizeH="0" baseline="0" noProof="0">
              <a:ln>
                <a:noFill/>
              </a:ln>
              <a:solidFill>
                <a:sysClr val="windowText" lastClr="000000"/>
              </a:solidFill>
              <a:effectLst/>
              <a:uLnTx/>
              <a:uFillTx/>
              <a:latin typeface="Arial"/>
              <a:cs typeface="Arial"/>
            </a:endParaRPr>
          </a:p>
          <a:p>
            <a:pPr marL="240665" marR="0" lvl="0" indent="-227965" defTabSz="914400" eaLnBrk="1" fontAlgn="auto" latinLnBrk="0" hangingPunct="1">
              <a:lnSpc>
                <a:spcPct val="100000"/>
              </a:lnSpc>
              <a:spcBef>
                <a:spcPts val="425"/>
              </a:spcBef>
              <a:spcAft>
                <a:spcPts val="0"/>
              </a:spcAft>
              <a:buClrTx/>
              <a:buSzTx/>
              <a:buFontTx/>
              <a:buChar char="•"/>
              <a:tabLst>
                <a:tab pos="2406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Base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what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owe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facility</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(cost-sharing)</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what</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would</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a:t>
            </a:r>
            <a:r>
              <a:rPr kumimoji="0" sz="900" b="0" i="0" u="none" strike="noStrike" kern="0" cap="none" spc="0" normalizeH="0" baseline="0" noProof="0" dirty="0">
                <a:ln>
                  <a:noFill/>
                </a:ln>
                <a:solidFill>
                  <a:sysClr val="windowText" lastClr="000000"/>
                </a:solidFill>
                <a:effectLst/>
                <a:uLnTx/>
                <a:uFillTx/>
                <a:latin typeface="Arial"/>
                <a:cs typeface="Arial"/>
              </a:rPr>
              <a:t>network</a:t>
            </a:r>
            <a:r>
              <a:rPr kumimoji="0" sz="900" b="0" i="0" u="none" strike="noStrike" kern="0" cap="none" spc="-10" normalizeH="0" baseline="0" noProof="0" dirty="0">
                <a:ln>
                  <a:noFill/>
                </a:ln>
                <a:solidFill>
                  <a:sysClr val="windowText" lastClr="000000"/>
                </a:solidFill>
                <a:effectLst/>
                <a:uLnTx/>
                <a:uFillTx/>
                <a:latin typeface="Arial"/>
                <a:cs typeface="Arial"/>
              </a:rPr>
              <a:t> provider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facility</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show</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 amount in 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explanation of </a:t>
            </a:r>
            <a:r>
              <a:rPr kumimoji="0" sz="900" b="0" i="0" u="none" strike="noStrike" kern="0" cap="none" spc="-10" normalizeH="0" baseline="0" noProof="0" dirty="0">
                <a:ln>
                  <a:noFill/>
                </a:ln>
                <a:solidFill>
                  <a:sysClr val="windowText" lastClr="000000"/>
                </a:solidFill>
                <a:effectLst/>
                <a:uLnTx/>
                <a:uFillTx/>
                <a:latin typeface="Arial"/>
                <a:cs typeface="Arial"/>
              </a:rPr>
              <a:t>benefits.</a:t>
            </a:r>
            <a:endParaRPr kumimoji="0" sz="900" b="0" i="0" u="none" strike="noStrike" kern="0" cap="none" spc="0" normalizeH="0" baseline="0" noProof="0">
              <a:ln>
                <a:noFill/>
              </a:ln>
              <a:solidFill>
                <a:sysClr val="windowText" lastClr="000000"/>
              </a:solidFill>
              <a:effectLst/>
              <a:uLnTx/>
              <a:uFillTx/>
              <a:latin typeface="Arial"/>
              <a:cs typeface="Arial"/>
            </a:endParaRPr>
          </a:p>
          <a:p>
            <a:pPr marL="240665" marR="0" lvl="0" indent="-227965" defTabSz="914400" eaLnBrk="1" fontAlgn="auto" latinLnBrk="0" hangingPunct="1">
              <a:lnSpc>
                <a:spcPct val="100000"/>
              </a:lnSpc>
              <a:spcBef>
                <a:spcPts val="395"/>
              </a:spcBef>
              <a:spcAft>
                <a:spcPts val="0"/>
              </a:spcAft>
              <a:buClrTx/>
              <a:buSzTx/>
              <a:buFontTx/>
              <a:buChar char="•"/>
              <a:tabLst>
                <a:tab pos="2406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Count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amount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pay</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emergency</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 </a:t>
            </a:r>
            <a:r>
              <a:rPr kumimoji="0" sz="900" b="0" i="0" u="none" strike="noStrike" kern="0" cap="none" spc="-10" normalizeH="0" baseline="0" noProof="0" dirty="0">
                <a:ln>
                  <a:noFill/>
                </a:ln>
                <a:solidFill>
                  <a:sysClr val="windowText" lastClr="000000"/>
                </a:solidFill>
                <a:effectLst/>
                <a:uLnTx/>
                <a:uFillTx/>
                <a:latin typeface="Arial"/>
                <a:cs typeface="Arial"/>
              </a:rPr>
              <a:t>out-of-</a:t>
            </a:r>
            <a:r>
              <a:rPr kumimoji="0" sz="900" b="0" i="0" u="none" strike="noStrike" kern="0" cap="none" spc="0" normalizeH="0" baseline="0" noProof="0" dirty="0">
                <a:ln>
                  <a:noFill/>
                </a:ln>
                <a:solidFill>
                  <a:sysClr val="windowText" lastClr="000000"/>
                </a:solidFill>
                <a:effectLst/>
                <a:uLnTx/>
                <a:uFillTx/>
                <a:latin typeface="Arial"/>
                <a:cs typeface="Arial"/>
              </a:rPr>
              <a:t>network</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toward</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deductible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out-of-</a:t>
            </a:r>
            <a:r>
              <a:rPr kumimoji="0" sz="900" b="0" i="0" u="none" strike="noStrike" kern="0" cap="none" spc="0" normalizeH="0" baseline="0" noProof="0" dirty="0">
                <a:ln>
                  <a:noFill/>
                </a:ln>
                <a:solidFill>
                  <a:sysClr val="windowText" lastClr="000000"/>
                </a:solidFill>
                <a:effectLst/>
                <a:uLnTx/>
                <a:uFillTx/>
                <a:latin typeface="Arial"/>
                <a:cs typeface="Arial"/>
              </a:rPr>
              <a:t>pocket</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limit.</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5080" lvl="0" indent="0" defTabSz="914400" eaLnBrk="1" fontAlgn="auto" latinLnBrk="0" hangingPunct="1">
              <a:lnSpc>
                <a:spcPts val="990"/>
              </a:lnSpc>
              <a:spcBef>
                <a:spcPts val="535"/>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Arial"/>
                <a:cs typeface="Arial"/>
              </a:rPr>
              <a:t>If</a:t>
            </a:r>
            <a:r>
              <a:rPr kumimoji="0" sz="900" b="1" i="0" u="none" strike="noStrike" kern="0" cap="none" spc="-5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you</a:t>
            </a:r>
            <a:r>
              <a:rPr kumimoji="0" sz="900" b="1" i="0" u="none" strike="noStrike" kern="0" cap="none" spc="-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believe</a:t>
            </a:r>
            <a:r>
              <a:rPr kumimoji="0" sz="900" b="1" i="0" u="none" strike="noStrike" kern="0" cap="none" spc="-3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you've</a:t>
            </a:r>
            <a:r>
              <a:rPr kumimoji="0" sz="900" b="1" i="0" u="none" strike="noStrike" kern="0" cap="none" spc="-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been</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wrongly</a:t>
            </a:r>
            <a:r>
              <a:rPr kumimoji="0" sz="900" b="1" i="0" u="none" strike="noStrike" kern="0" cap="none" spc="-5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billed,</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contact</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Surprise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Help</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Desk</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(NSHD)</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1-800-985-3059</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Minnesota Attorney</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General's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Office</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445</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Minnesota </a:t>
            </a:r>
            <a:r>
              <a:rPr kumimoji="0" sz="900" b="0" i="0" u="none" strike="noStrike" kern="0" cap="none" spc="-20" normalizeH="0" baseline="0" noProof="0" dirty="0">
                <a:ln>
                  <a:noFill/>
                </a:ln>
                <a:solidFill>
                  <a:sysClr val="windowText" lastClr="000000"/>
                </a:solidFill>
                <a:effectLst/>
                <a:uLnTx/>
                <a:uFillTx/>
                <a:latin typeface="Arial"/>
                <a:cs typeface="Arial"/>
              </a:rPr>
              <a:t>St., </a:t>
            </a:r>
            <a:r>
              <a:rPr kumimoji="0" sz="900" b="0" i="0" u="none" strike="noStrike" kern="0" cap="none" spc="0" normalizeH="0" baseline="0" noProof="0" dirty="0">
                <a:ln>
                  <a:noFill/>
                </a:ln>
                <a:solidFill>
                  <a:sysClr val="windowText" lastClr="000000"/>
                </a:solidFill>
                <a:effectLst/>
                <a:uLnTx/>
                <a:uFillTx/>
                <a:latin typeface="Arial"/>
                <a:cs typeface="Arial"/>
              </a:rPr>
              <a:t>Ste.1400,</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Paul,</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MN</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55101;</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(800)</a:t>
            </a:r>
            <a:r>
              <a:rPr kumimoji="0" sz="900" b="0" i="0" u="none" strike="noStrike" kern="0" cap="none" spc="-10" normalizeH="0" baseline="0" noProof="0" dirty="0">
                <a:ln>
                  <a:noFill/>
                </a:ln>
                <a:solidFill>
                  <a:sysClr val="windowText" lastClr="000000"/>
                </a:solidFill>
                <a:effectLst/>
                <a:uLnTx/>
                <a:uFillTx/>
                <a:latin typeface="Arial"/>
                <a:cs typeface="Arial"/>
              </a:rPr>
              <a:t> 657-3787.</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9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Visit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cms.gov/nosurprises</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more</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rights</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federal</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law.</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517525" lvl="0" indent="0" defTabSz="914400" eaLnBrk="1" fontAlgn="auto" latinLnBrk="0" hangingPunct="1">
              <a:lnSpc>
                <a:spcPts val="1030"/>
              </a:lnSpc>
              <a:spcBef>
                <a:spcPts val="530"/>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Visit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sng" strike="noStrike" kern="0" cap="none" spc="-10" normalizeH="0" baseline="0" noProof="0" dirty="0">
                <a:ln>
                  <a:noFill/>
                </a:ln>
                <a:solidFill>
                  <a:srgbClr val="0000FF"/>
                </a:solidFill>
                <a:effectLst/>
                <a:uLnTx/>
                <a:uFill>
                  <a:solidFill>
                    <a:srgbClr val="0000FF"/>
                  </a:solidFill>
                </a:uFill>
                <a:latin typeface="Arial"/>
                <a:cs typeface="Arial"/>
                <a:hlinkClick r:id="rId2"/>
              </a:rPr>
              <a:t>https://www.ag.state.mn.us/consumer/publications/MedicalBillingPointers.asp</a:t>
            </a:r>
            <a:r>
              <a:rPr kumimoji="0" sz="900" b="0" i="0" u="none" strike="noStrike" kern="0" cap="none" spc="-20" normalizeH="0" baseline="0" noProof="0" dirty="0">
                <a:ln>
                  <a:noFill/>
                </a:ln>
                <a:solidFill>
                  <a:srgbClr val="0000FF"/>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more</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about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rights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under</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Minnesota</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state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law,</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about </a:t>
            </a:r>
            <a:r>
              <a:rPr kumimoji="0" sz="900" b="0" i="0" u="none" strike="noStrike" kern="0" cap="none" spc="0" normalizeH="0" baseline="0" noProof="0" dirty="0">
                <a:ln>
                  <a:noFill/>
                </a:ln>
                <a:solidFill>
                  <a:sysClr val="windowText" lastClr="000000"/>
                </a:solidFill>
                <a:effectLst/>
                <a:uLnTx/>
                <a:uFillTx/>
                <a:latin typeface="Arial"/>
                <a:cs typeface="Arial"/>
              </a:rPr>
              <a:t>complaints</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related</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visit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sng" strike="noStrike" kern="0" cap="none" spc="-10" normalizeH="0" baseline="0" noProof="0" dirty="0">
                <a:ln>
                  <a:noFill/>
                </a:ln>
                <a:solidFill>
                  <a:srgbClr val="0000FF"/>
                </a:solidFill>
                <a:effectLst/>
                <a:uLnTx/>
                <a:uFill>
                  <a:solidFill>
                    <a:srgbClr val="0000FF"/>
                  </a:solidFill>
                </a:uFill>
                <a:latin typeface="Arial"/>
                <a:cs typeface="Arial"/>
                <a:hlinkClick r:id="rId3"/>
              </a:rPr>
              <a:t>https://www.health.state.mn.us/facilities/insurance/clearinghouse/complaints.htm</a:t>
            </a:r>
            <a:r>
              <a:rPr kumimoji="0" sz="900" b="0" i="0" u="none" strike="noStrike" kern="0" cap="none" spc="-10" normalizeH="0" baseline="0" noProof="0" dirty="0">
                <a:ln>
                  <a:noFill/>
                </a:ln>
                <a:solidFill>
                  <a:srgbClr val="0000FF"/>
                </a:solidFill>
                <a:effectLst/>
                <a:uLnTx/>
                <a:uFillTx/>
                <a:latin typeface="Arial"/>
                <a:cs typeface="Arial"/>
                <a:hlinkClick r:id="rId3"/>
              </a:rPr>
              <a:t>l</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3" name="Google Shape;89;p17">
            <a:extLst>
              <a:ext uri="{FF2B5EF4-FFF2-40B4-BE49-F238E27FC236}">
                <a16:creationId xmlns:a16="http://schemas.microsoft.com/office/drawing/2014/main" id="{F7F18CC6-EE86-430A-8CEE-0713DD942755}"/>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37</a:t>
            </a:fld>
            <a:endParaRPr lang="en-US">
              <a:latin typeface="Merriweather Sans Light" pitchFamily="2" charset="77"/>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33854" y="6789370"/>
            <a:ext cx="48895" cy="6350"/>
          </a:xfrm>
          <a:custGeom>
            <a:avLst/>
            <a:gdLst/>
            <a:ahLst/>
            <a:cxnLst/>
            <a:rect l="l" t="t" r="r" b="b"/>
            <a:pathLst>
              <a:path w="48894" h="6350">
                <a:moveTo>
                  <a:pt x="48768" y="0"/>
                </a:moveTo>
                <a:lnTo>
                  <a:pt x="0" y="0"/>
                </a:lnTo>
                <a:lnTo>
                  <a:pt x="0" y="6094"/>
                </a:lnTo>
                <a:lnTo>
                  <a:pt x="48768" y="6094"/>
                </a:lnTo>
                <a:lnTo>
                  <a:pt x="48768"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p:nvPr/>
        </p:nvSpPr>
        <p:spPr>
          <a:xfrm>
            <a:off x="1218691" y="241807"/>
            <a:ext cx="7430134" cy="2540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500" b="1" i="0" u="none" strike="noStrike" kern="0" cap="none" spc="0" normalizeH="0" baseline="0" noProof="0" dirty="0">
                <a:ln>
                  <a:noFill/>
                </a:ln>
                <a:solidFill>
                  <a:sysClr val="windowText" lastClr="000000"/>
                </a:solidFill>
                <a:effectLst/>
                <a:uLnTx/>
                <a:uFillTx/>
                <a:latin typeface="Arial"/>
                <a:cs typeface="Arial"/>
              </a:rPr>
              <a:t>Health</a:t>
            </a:r>
            <a:r>
              <a:rPr kumimoji="0" sz="1500" b="1" i="0" u="none" strike="noStrike" kern="0" cap="none" spc="254" normalizeH="0" baseline="0" noProof="0" dirty="0">
                <a:ln>
                  <a:noFill/>
                </a:ln>
                <a:solidFill>
                  <a:sysClr val="windowText" lastClr="000000"/>
                </a:solidFill>
                <a:effectLst/>
                <a:uLnTx/>
                <a:uFillTx/>
                <a:latin typeface="Arial"/>
                <a:cs typeface="Arial"/>
              </a:rPr>
              <a:t> </a:t>
            </a:r>
            <a:r>
              <a:rPr kumimoji="0" sz="1500" b="1" i="0" u="none" strike="noStrike" kern="0" cap="none" spc="45" normalizeH="0" baseline="0" noProof="0" dirty="0">
                <a:ln>
                  <a:noFill/>
                </a:ln>
                <a:solidFill>
                  <a:sysClr val="windowText" lastClr="000000"/>
                </a:solidFill>
                <a:effectLst/>
                <a:uLnTx/>
                <a:uFillTx/>
                <a:latin typeface="Arial"/>
                <a:cs typeface="Arial"/>
              </a:rPr>
              <a:t>Insurance</a:t>
            </a:r>
            <a:r>
              <a:rPr kumimoji="0" sz="1500" b="1" i="0" u="none" strike="noStrike" kern="0" cap="none" spc="240" normalizeH="0" baseline="0" noProof="0" dirty="0">
                <a:ln>
                  <a:noFill/>
                </a:ln>
                <a:solidFill>
                  <a:sysClr val="windowText" lastClr="000000"/>
                </a:solidFill>
                <a:effectLst/>
                <a:uLnTx/>
                <a:uFillTx/>
                <a:latin typeface="Arial"/>
                <a:cs typeface="Arial"/>
              </a:rPr>
              <a:t> </a:t>
            </a:r>
            <a:r>
              <a:rPr kumimoji="0" sz="1500" b="1" i="0" u="none" strike="noStrike" kern="0" cap="none" spc="45" normalizeH="0" baseline="0" noProof="0" dirty="0">
                <a:ln>
                  <a:noFill/>
                </a:ln>
                <a:solidFill>
                  <a:sysClr val="windowText" lastClr="000000"/>
                </a:solidFill>
                <a:effectLst/>
                <a:uLnTx/>
                <a:uFillTx/>
                <a:latin typeface="Arial"/>
                <a:cs typeface="Arial"/>
              </a:rPr>
              <a:t>Marketplace</a:t>
            </a:r>
            <a:r>
              <a:rPr kumimoji="0" sz="1500" b="1" i="0" u="none" strike="noStrike" kern="0" cap="none" spc="260" normalizeH="0" baseline="0" noProof="0" dirty="0">
                <a:ln>
                  <a:noFill/>
                </a:ln>
                <a:solidFill>
                  <a:sysClr val="windowText" lastClr="000000"/>
                </a:solidFill>
                <a:effectLst/>
                <a:uLnTx/>
                <a:uFillTx/>
                <a:latin typeface="Arial"/>
                <a:cs typeface="Arial"/>
              </a:rPr>
              <a:t> </a:t>
            </a:r>
            <a:r>
              <a:rPr kumimoji="0" sz="1500" b="1" i="0" u="none" strike="noStrike" kern="0" cap="none" spc="0" normalizeH="0" baseline="0" noProof="0" dirty="0">
                <a:ln>
                  <a:noFill/>
                </a:ln>
                <a:solidFill>
                  <a:sysClr val="windowText" lastClr="000000"/>
                </a:solidFill>
                <a:effectLst/>
                <a:uLnTx/>
                <a:uFillTx/>
                <a:latin typeface="Arial"/>
                <a:cs typeface="Arial"/>
              </a:rPr>
              <a:t>Coverage</a:t>
            </a:r>
            <a:r>
              <a:rPr kumimoji="0" sz="1500" b="1" i="0" u="none" strike="noStrike" kern="0" cap="none" spc="225" normalizeH="0" baseline="0" noProof="0" dirty="0">
                <a:ln>
                  <a:noFill/>
                </a:ln>
                <a:solidFill>
                  <a:sysClr val="windowText" lastClr="000000"/>
                </a:solidFill>
                <a:effectLst/>
                <a:uLnTx/>
                <a:uFillTx/>
                <a:latin typeface="Arial"/>
                <a:cs typeface="Arial"/>
              </a:rPr>
              <a:t> </a:t>
            </a:r>
            <a:r>
              <a:rPr kumimoji="0" sz="1500" b="1" i="0" u="none" strike="noStrike" kern="0" cap="none" spc="65" normalizeH="0" baseline="0" noProof="0" dirty="0">
                <a:ln>
                  <a:noFill/>
                </a:ln>
                <a:solidFill>
                  <a:sysClr val="windowText" lastClr="000000"/>
                </a:solidFill>
                <a:effectLst/>
                <a:uLnTx/>
                <a:uFillTx/>
                <a:latin typeface="Arial"/>
                <a:cs typeface="Arial"/>
              </a:rPr>
              <a:t>Options</a:t>
            </a:r>
            <a:r>
              <a:rPr kumimoji="0" sz="1500" b="1" i="0" u="none" strike="noStrike" kern="0" cap="none" spc="204" normalizeH="0" baseline="0" noProof="0" dirty="0">
                <a:ln>
                  <a:noFill/>
                </a:ln>
                <a:solidFill>
                  <a:sysClr val="windowText" lastClr="000000"/>
                </a:solidFill>
                <a:effectLst/>
                <a:uLnTx/>
                <a:uFillTx/>
                <a:latin typeface="Arial"/>
                <a:cs typeface="Arial"/>
              </a:rPr>
              <a:t> </a:t>
            </a:r>
            <a:r>
              <a:rPr kumimoji="0" sz="1500" b="1" i="0" u="none" strike="noStrike" kern="0" cap="none" spc="55" normalizeH="0" baseline="0" noProof="0" dirty="0">
                <a:ln>
                  <a:noFill/>
                </a:ln>
                <a:solidFill>
                  <a:sysClr val="windowText" lastClr="000000"/>
                </a:solidFill>
                <a:effectLst/>
                <a:uLnTx/>
                <a:uFillTx/>
                <a:latin typeface="Arial"/>
                <a:cs typeface="Arial"/>
              </a:rPr>
              <a:t>and</a:t>
            </a:r>
            <a:r>
              <a:rPr kumimoji="0" sz="1500" b="1" i="0" u="none" strike="noStrike" kern="0" cap="none" spc="305" normalizeH="0" baseline="0" noProof="0" dirty="0">
                <a:ln>
                  <a:noFill/>
                </a:ln>
                <a:solidFill>
                  <a:sysClr val="windowText" lastClr="000000"/>
                </a:solidFill>
                <a:effectLst/>
                <a:uLnTx/>
                <a:uFillTx/>
                <a:latin typeface="Arial"/>
                <a:cs typeface="Arial"/>
              </a:rPr>
              <a:t> </a:t>
            </a:r>
            <a:r>
              <a:rPr kumimoji="0" sz="1500" b="1" i="0" u="none" strike="noStrike" kern="0" cap="none" spc="70" normalizeH="0" baseline="0" noProof="0" dirty="0">
                <a:ln>
                  <a:noFill/>
                </a:ln>
                <a:solidFill>
                  <a:sysClr val="windowText" lastClr="000000"/>
                </a:solidFill>
                <a:effectLst/>
                <a:uLnTx/>
                <a:uFillTx/>
                <a:latin typeface="Arial"/>
                <a:cs typeface="Arial"/>
              </a:rPr>
              <a:t>Your</a:t>
            </a:r>
            <a:r>
              <a:rPr kumimoji="0" sz="1500" b="1" i="0" u="none" strike="noStrike" kern="0" cap="none" spc="325" normalizeH="0" baseline="0" noProof="0" dirty="0">
                <a:ln>
                  <a:noFill/>
                </a:ln>
                <a:solidFill>
                  <a:sysClr val="windowText" lastClr="000000"/>
                </a:solidFill>
                <a:effectLst/>
                <a:uLnTx/>
                <a:uFillTx/>
                <a:latin typeface="Arial"/>
                <a:cs typeface="Arial"/>
              </a:rPr>
              <a:t> </a:t>
            </a:r>
            <a:r>
              <a:rPr kumimoji="0" sz="1500" b="1" i="0" u="none" strike="noStrike" kern="0" cap="none" spc="0" normalizeH="0" baseline="0" noProof="0" dirty="0">
                <a:ln>
                  <a:noFill/>
                </a:ln>
                <a:solidFill>
                  <a:sysClr val="windowText" lastClr="000000"/>
                </a:solidFill>
                <a:effectLst/>
                <a:uLnTx/>
                <a:uFillTx/>
                <a:latin typeface="Arial"/>
                <a:cs typeface="Arial"/>
              </a:rPr>
              <a:t>Health</a:t>
            </a:r>
            <a:r>
              <a:rPr kumimoji="0" sz="1500" b="1" i="0" u="none" strike="noStrike" kern="0" cap="none" spc="245" normalizeH="0" baseline="0" noProof="0" dirty="0">
                <a:ln>
                  <a:noFill/>
                </a:ln>
                <a:solidFill>
                  <a:sysClr val="windowText" lastClr="000000"/>
                </a:solidFill>
                <a:effectLst/>
                <a:uLnTx/>
                <a:uFillTx/>
                <a:latin typeface="Arial"/>
                <a:cs typeface="Arial"/>
              </a:rPr>
              <a:t> </a:t>
            </a:r>
            <a:r>
              <a:rPr kumimoji="0" sz="1500" b="1" i="0" u="none" strike="noStrike" kern="0" cap="none" spc="-10" normalizeH="0" baseline="0" noProof="0" dirty="0">
                <a:ln>
                  <a:noFill/>
                </a:ln>
                <a:solidFill>
                  <a:sysClr val="windowText" lastClr="000000"/>
                </a:solidFill>
                <a:effectLst/>
                <a:uLnTx/>
                <a:uFillTx/>
                <a:latin typeface="Arial"/>
                <a:cs typeface="Arial"/>
              </a:rPr>
              <a:t>Coverage</a:t>
            </a:r>
            <a:endParaRPr kumimoji="0" sz="1500" b="0" i="0" u="none" strike="noStrike" kern="0" cap="none" spc="0" normalizeH="0" baseline="0" noProof="0">
              <a:ln>
                <a:noFill/>
              </a:ln>
              <a:solidFill>
                <a:sysClr val="windowText" lastClr="000000"/>
              </a:solidFill>
              <a:effectLst/>
              <a:uLnTx/>
              <a:uFillTx/>
              <a:latin typeface="Arial"/>
              <a:cs typeface="Arial"/>
            </a:endParaRPr>
          </a:p>
        </p:txBody>
      </p:sp>
      <p:sp>
        <p:nvSpPr>
          <p:cNvPr id="4" name="object 4"/>
          <p:cNvSpPr txBox="1"/>
          <p:nvPr/>
        </p:nvSpPr>
        <p:spPr>
          <a:xfrm>
            <a:off x="561086" y="1118108"/>
            <a:ext cx="1400810" cy="1327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700" b="0" i="0" u="none" strike="noStrike" kern="0" cap="none" spc="0" normalizeH="0" baseline="0" noProof="0" dirty="0">
                <a:ln>
                  <a:noFill/>
                </a:ln>
                <a:solidFill>
                  <a:sysClr val="windowText" lastClr="000000"/>
                </a:solidFill>
                <a:effectLst/>
                <a:uLnTx/>
                <a:uFillTx/>
                <a:latin typeface="Arial"/>
                <a:cs typeface="Arial"/>
              </a:rPr>
              <a:t>Form</a:t>
            </a:r>
            <a:r>
              <a:rPr kumimoji="0" sz="700" b="0" i="0" u="none" strike="noStrike" kern="0" cap="none" spc="19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Approved</a:t>
            </a:r>
            <a:r>
              <a:rPr kumimoji="0" sz="700" b="0" i="0" u="none" strike="noStrike" kern="0" cap="none" spc="19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rgbClr val="232020"/>
                </a:solidFill>
                <a:effectLst/>
                <a:uLnTx/>
                <a:uFillTx/>
                <a:latin typeface="Arial"/>
                <a:cs typeface="Arial"/>
              </a:rPr>
              <a:t>OMB</a:t>
            </a:r>
            <a:r>
              <a:rPr kumimoji="0" sz="700" b="0" i="0" u="none" strike="noStrike" kern="0" cap="none" spc="335" normalizeH="0" baseline="0" noProof="0" dirty="0">
                <a:ln>
                  <a:noFill/>
                </a:ln>
                <a:solidFill>
                  <a:srgbClr val="232020"/>
                </a:solidFill>
                <a:effectLst/>
                <a:uLnTx/>
                <a:uFillTx/>
                <a:latin typeface="Arial"/>
                <a:cs typeface="Arial"/>
              </a:rPr>
              <a:t> </a:t>
            </a:r>
            <a:r>
              <a:rPr kumimoji="0" sz="700" b="0" i="0" u="none" strike="noStrike" kern="0" cap="none" spc="0" normalizeH="0" baseline="0" noProof="0" dirty="0">
                <a:ln>
                  <a:noFill/>
                </a:ln>
                <a:solidFill>
                  <a:srgbClr val="232020"/>
                </a:solidFill>
                <a:effectLst/>
                <a:uLnTx/>
                <a:uFillTx/>
                <a:latin typeface="Arial"/>
                <a:cs typeface="Arial"/>
              </a:rPr>
              <a:t>No.</a:t>
            </a:r>
            <a:r>
              <a:rPr kumimoji="0" sz="700" b="0" i="0" u="none" strike="noStrike" kern="0" cap="none" spc="220" normalizeH="0" baseline="0" noProof="0" dirty="0">
                <a:ln>
                  <a:noFill/>
                </a:ln>
                <a:solidFill>
                  <a:srgbClr val="232020"/>
                </a:solidFill>
                <a:effectLst/>
                <a:uLnTx/>
                <a:uFillTx/>
                <a:latin typeface="Arial"/>
                <a:cs typeface="Arial"/>
              </a:rPr>
              <a:t> </a:t>
            </a:r>
            <a:r>
              <a:rPr kumimoji="0" sz="700" b="0" i="0" u="none" strike="noStrike" kern="0" cap="none" spc="-10" normalizeH="0" baseline="0" noProof="0" dirty="0">
                <a:ln>
                  <a:noFill/>
                </a:ln>
                <a:solidFill>
                  <a:srgbClr val="232020"/>
                </a:solidFill>
                <a:effectLst/>
                <a:uLnTx/>
                <a:uFillTx/>
                <a:latin typeface="Arial"/>
                <a:cs typeface="Arial"/>
              </a:rPr>
              <a:t>1210-</a:t>
            </a:r>
            <a:endParaRPr kumimoji="0" sz="700" b="0" i="0" u="none" strike="noStrike" kern="0" cap="none" spc="0" normalizeH="0" baseline="0" noProof="0">
              <a:ln>
                <a:noFill/>
              </a:ln>
              <a:solidFill>
                <a:sysClr val="windowText" lastClr="000000"/>
              </a:solidFill>
              <a:effectLst/>
              <a:uLnTx/>
              <a:uFillTx/>
              <a:latin typeface="Arial"/>
              <a:cs typeface="Arial"/>
            </a:endParaRPr>
          </a:p>
        </p:txBody>
      </p:sp>
      <p:sp>
        <p:nvSpPr>
          <p:cNvPr id="5" name="object 5"/>
          <p:cNvSpPr txBox="1"/>
          <p:nvPr/>
        </p:nvSpPr>
        <p:spPr>
          <a:xfrm>
            <a:off x="8744204" y="1218184"/>
            <a:ext cx="838835" cy="234315"/>
          </a:xfrm>
          <a:prstGeom prst="rect">
            <a:avLst/>
          </a:prstGeom>
        </p:spPr>
        <p:txBody>
          <a:bodyPr vert="horz" wrap="square" lIns="0" tIns="12700" rIns="0" bIns="0" rtlCol="0">
            <a:spAutoFit/>
          </a:bodyPr>
          <a:lstStyle/>
          <a:p>
            <a:pPr marL="0" marR="5080" lvl="0" indent="0" algn="r" defTabSz="914400" eaLnBrk="1" fontAlgn="auto" latinLnBrk="0" hangingPunct="1">
              <a:lnSpc>
                <a:spcPts val="819"/>
              </a:lnSpc>
              <a:spcBef>
                <a:spcPts val="100"/>
              </a:spcBef>
              <a:spcAft>
                <a:spcPts val="0"/>
              </a:spcAft>
              <a:buClrTx/>
              <a:buSzTx/>
              <a:buFontTx/>
              <a:buNone/>
              <a:tabLst/>
              <a:defRPr/>
            </a:pPr>
            <a:r>
              <a:rPr kumimoji="0" sz="700" b="0" i="0" u="none" strike="noStrike" kern="0" cap="none" spc="-20" normalizeH="0" baseline="0" noProof="0" dirty="0">
                <a:ln>
                  <a:noFill/>
                </a:ln>
                <a:solidFill>
                  <a:srgbClr val="232020"/>
                </a:solidFill>
                <a:effectLst/>
                <a:uLnTx/>
                <a:uFillTx/>
                <a:latin typeface="Arial"/>
                <a:cs typeface="Arial"/>
              </a:rPr>
              <a:t>0149</a:t>
            </a:r>
            <a:endParaRPr kumimoji="0" sz="700" b="0" i="0" u="none" strike="noStrike" kern="0" cap="none" spc="0" normalizeH="0" baseline="0" noProof="0">
              <a:ln>
                <a:noFill/>
              </a:ln>
              <a:solidFill>
                <a:sysClr val="windowText" lastClr="000000"/>
              </a:solidFill>
              <a:effectLst/>
              <a:uLnTx/>
              <a:uFillTx/>
              <a:latin typeface="Arial"/>
              <a:cs typeface="Arial"/>
            </a:endParaRPr>
          </a:p>
          <a:p>
            <a:pPr marL="0" marR="5080" lvl="0" indent="0" algn="r" defTabSz="914400" eaLnBrk="1" fontAlgn="auto" latinLnBrk="0" hangingPunct="1">
              <a:lnSpc>
                <a:spcPts val="819"/>
              </a:lnSpc>
              <a:spcBef>
                <a:spcPts val="0"/>
              </a:spcBef>
              <a:spcAft>
                <a:spcPts val="0"/>
              </a:spcAft>
              <a:buClrTx/>
              <a:buSzTx/>
              <a:buFontTx/>
              <a:buNone/>
              <a:tabLst/>
              <a:defRPr/>
            </a:pPr>
            <a:r>
              <a:rPr kumimoji="0" sz="700" b="0" i="0" u="none" strike="noStrike" kern="0" cap="none" spc="-10" normalizeH="0" baseline="0" noProof="0" dirty="0">
                <a:ln>
                  <a:noFill/>
                </a:ln>
                <a:solidFill>
                  <a:srgbClr val="232020"/>
                </a:solidFill>
                <a:effectLst/>
                <a:uLnTx/>
                <a:uFillTx/>
                <a:latin typeface="Arial"/>
                <a:cs typeface="Arial"/>
              </a:rPr>
              <a:t>(expires</a:t>
            </a:r>
            <a:r>
              <a:rPr kumimoji="0" sz="700" b="0" i="0" u="none" strike="noStrike" kern="0" cap="none" spc="95" normalizeH="0" baseline="0" noProof="0" dirty="0">
                <a:ln>
                  <a:noFill/>
                </a:ln>
                <a:solidFill>
                  <a:srgbClr val="232020"/>
                </a:solidFill>
                <a:effectLst/>
                <a:uLnTx/>
                <a:uFillTx/>
                <a:latin typeface="Arial"/>
                <a:cs typeface="Arial"/>
              </a:rPr>
              <a:t> </a:t>
            </a:r>
            <a:r>
              <a:rPr kumimoji="0" sz="700" b="0" i="0" u="none" strike="noStrike" kern="0" cap="none" spc="-25" normalizeH="0" baseline="0" noProof="0" dirty="0">
                <a:ln>
                  <a:noFill/>
                </a:ln>
                <a:solidFill>
                  <a:srgbClr val="232020"/>
                </a:solidFill>
                <a:effectLst/>
                <a:uLnTx/>
                <a:uFillTx/>
                <a:latin typeface="Arial"/>
                <a:cs typeface="Arial"/>
              </a:rPr>
              <a:t>12-</a:t>
            </a:r>
            <a:r>
              <a:rPr kumimoji="0" sz="700" b="0" i="0" u="none" strike="noStrike" kern="0" cap="none" spc="-20" normalizeH="0" baseline="0" noProof="0" dirty="0">
                <a:ln>
                  <a:noFill/>
                </a:ln>
                <a:solidFill>
                  <a:srgbClr val="232020"/>
                </a:solidFill>
                <a:effectLst/>
                <a:uLnTx/>
                <a:uFillTx/>
                <a:latin typeface="Arial"/>
                <a:cs typeface="Arial"/>
              </a:rPr>
              <a:t>31-</a:t>
            </a:r>
            <a:r>
              <a:rPr kumimoji="0" sz="700" b="0" i="0" u="none" strike="noStrike" kern="0" cap="none" spc="-10" normalizeH="0" baseline="0" noProof="0" dirty="0">
                <a:ln>
                  <a:noFill/>
                </a:ln>
                <a:solidFill>
                  <a:srgbClr val="232020"/>
                </a:solidFill>
                <a:effectLst/>
                <a:uLnTx/>
                <a:uFillTx/>
                <a:latin typeface="Arial"/>
                <a:cs typeface="Arial"/>
              </a:rPr>
              <a:t>2026)</a:t>
            </a:r>
            <a:endParaRPr kumimoji="0" sz="7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p:nvPr/>
        </p:nvSpPr>
        <p:spPr>
          <a:xfrm>
            <a:off x="3951223" y="5990589"/>
            <a:ext cx="43180" cy="5715"/>
          </a:xfrm>
          <a:custGeom>
            <a:avLst/>
            <a:gdLst/>
            <a:ahLst/>
            <a:cxnLst/>
            <a:rect l="l" t="t" r="r" b="b"/>
            <a:pathLst>
              <a:path w="43179" h="5714">
                <a:moveTo>
                  <a:pt x="42672" y="0"/>
                </a:moveTo>
                <a:lnTo>
                  <a:pt x="0" y="0"/>
                </a:lnTo>
                <a:lnTo>
                  <a:pt x="0" y="5334"/>
                </a:lnTo>
                <a:lnTo>
                  <a:pt x="42672" y="5334"/>
                </a:lnTo>
                <a:lnTo>
                  <a:pt x="42672" y="0"/>
                </a:lnTo>
                <a:close/>
              </a:path>
            </a:pathLst>
          </a:custGeom>
          <a:solidFill>
            <a:srgbClr val="0000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txBox="1"/>
          <p:nvPr/>
        </p:nvSpPr>
        <p:spPr>
          <a:xfrm>
            <a:off x="393700" y="1599184"/>
            <a:ext cx="8964930" cy="5723890"/>
          </a:xfrm>
          <a:prstGeom prst="rect">
            <a:avLst/>
          </a:prstGeom>
        </p:spPr>
        <p:txBody>
          <a:bodyPr vert="horz" wrap="square" lIns="0" tIns="12700" rIns="0" bIns="0" rtlCol="0">
            <a:spAutoFit/>
          </a:bodyPr>
          <a:lstStyle/>
          <a:p>
            <a:pPr marL="635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0" normalizeH="0" baseline="0" noProof="0" dirty="0">
                <a:ln>
                  <a:noFill/>
                </a:ln>
                <a:solidFill>
                  <a:srgbClr val="006DC0"/>
                </a:solidFill>
                <a:effectLst/>
                <a:uLnTx/>
                <a:uFillTx/>
                <a:latin typeface="Arial"/>
                <a:cs typeface="Arial"/>
              </a:rPr>
              <a:t>P</a:t>
            </a:r>
            <a:r>
              <a:rPr kumimoji="0" sz="1200" b="1" i="0" u="none" strike="noStrike" kern="0" cap="none" spc="-170"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AR</a:t>
            </a:r>
            <a:r>
              <a:rPr kumimoji="0" sz="1200" b="1" i="0" u="none" strike="noStrike" kern="0" cap="none" spc="-125"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T</a:t>
            </a:r>
            <a:r>
              <a:rPr kumimoji="0" sz="1200" b="1" i="0" u="none" strike="noStrike" kern="0" cap="none" spc="365"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A:</a:t>
            </a:r>
            <a:r>
              <a:rPr kumimoji="0" sz="1200" b="1" i="0" u="none" strike="noStrike" kern="0" cap="none" spc="180" normalizeH="0" baseline="0" noProof="0" dirty="0">
                <a:ln>
                  <a:noFill/>
                </a:ln>
                <a:solidFill>
                  <a:srgbClr val="006DC0"/>
                </a:solidFill>
                <a:effectLst/>
                <a:uLnTx/>
                <a:uFillTx/>
                <a:latin typeface="Arial"/>
                <a:cs typeface="Arial"/>
              </a:rPr>
              <a:t> </a:t>
            </a:r>
            <a:r>
              <a:rPr kumimoji="0" sz="1200" b="1" i="0" u="none" strike="noStrike" kern="0" cap="none" spc="85" normalizeH="0" baseline="0" noProof="0" dirty="0">
                <a:ln>
                  <a:noFill/>
                </a:ln>
                <a:solidFill>
                  <a:srgbClr val="006DC0"/>
                </a:solidFill>
                <a:effectLst/>
                <a:uLnTx/>
                <a:uFillTx/>
                <a:latin typeface="Arial"/>
                <a:cs typeface="Arial"/>
              </a:rPr>
              <a:t>General</a:t>
            </a:r>
            <a:r>
              <a:rPr kumimoji="0" sz="1200" b="1" i="0" u="none" strike="noStrike" kern="0" cap="none" spc="170" normalizeH="0" baseline="0" noProof="0" dirty="0">
                <a:ln>
                  <a:noFill/>
                </a:ln>
                <a:solidFill>
                  <a:srgbClr val="006DC0"/>
                </a:solidFill>
                <a:effectLst/>
                <a:uLnTx/>
                <a:uFillTx/>
                <a:latin typeface="Arial"/>
                <a:cs typeface="Arial"/>
              </a:rPr>
              <a:t>  </a:t>
            </a:r>
            <a:r>
              <a:rPr kumimoji="0" sz="1200" b="1" i="0" u="none" strike="noStrike" kern="0" cap="none" spc="-10" normalizeH="0" baseline="0" noProof="0" dirty="0">
                <a:ln>
                  <a:noFill/>
                </a:ln>
                <a:solidFill>
                  <a:srgbClr val="006DC0"/>
                </a:solidFill>
                <a:effectLst/>
                <a:uLnTx/>
                <a:uFillTx/>
                <a:latin typeface="Arial"/>
                <a:cs typeface="Arial"/>
              </a:rPr>
              <a:t>Information</a:t>
            </a:r>
            <a:endParaRPr kumimoji="0" sz="1200" b="0" i="0" u="none" strike="noStrike" kern="0" cap="none" spc="0" normalizeH="0" baseline="0" noProof="0" dirty="0">
              <a:ln>
                <a:noFill/>
              </a:ln>
              <a:solidFill>
                <a:sysClr val="windowText" lastClr="000000"/>
              </a:solidFill>
              <a:effectLst/>
              <a:uLnTx/>
              <a:uFillTx/>
              <a:latin typeface="Arial"/>
              <a:cs typeface="Arial"/>
            </a:endParaRPr>
          </a:p>
          <a:p>
            <a:pPr marL="63500" marR="283210" lvl="0" indent="0" defTabSz="914400" eaLnBrk="1" fontAlgn="auto" latinLnBrk="0" hangingPunct="1">
              <a:lnSpc>
                <a:spcPct val="116700"/>
              </a:lnSpc>
              <a:spcBef>
                <a:spcPts val="90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Even</a:t>
            </a:r>
            <a:r>
              <a:rPr kumimoji="0" sz="900" b="0" i="0" u="none" strike="noStrike" kern="0" cap="none" spc="3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offered</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21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sz="900" b="0" i="0" u="none" strike="noStrike" kern="0" cap="none" spc="22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through</a:t>
            </a:r>
            <a:r>
              <a:rPr kumimoji="0" sz="900" b="0" i="0" u="none" strike="noStrike" kern="0" cap="none" spc="2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employment,</a:t>
            </a:r>
            <a:r>
              <a:rPr kumimoji="0" sz="900" b="0" i="0" u="none" strike="noStrike" kern="0" cap="none" spc="3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22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options</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through</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Insurance</a:t>
            </a:r>
            <a:r>
              <a:rPr kumimoji="0" sz="900" b="0" i="0" u="none" strike="noStrike" kern="0" cap="none" spc="360" normalizeH="0" baseline="0" noProof="0" dirty="0">
                <a:ln>
                  <a:noFill/>
                </a:ln>
                <a:solidFill>
                  <a:sysClr val="windowText" lastClr="000000"/>
                </a:solidFill>
                <a:effectLst/>
                <a:uLnTx/>
                <a:uFillTx/>
                <a:latin typeface="Arial"/>
                <a:cs typeface="Arial"/>
              </a:rPr>
              <a:t> </a:t>
            </a:r>
            <a:r>
              <a:rPr kumimoji="0" sz="900" b="0" i="0" u="none" strike="noStrike" kern="0" cap="none" spc="40" normalizeH="0" baseline="0" noProof="0" dirty="0">
                <a:ln>
                  <a:noFill/>
                </a:ln>
                <a:solidFill>
                  <a:sysClr val="windowText" lastClr="000000"/>
                </a:solidFill>
                <a:effectLst/>
                <a:uLnTx/>
                <a:uFillTx/>
                <a:latin typeface="Arial"/>
                <a:cs typeface="Arial"/>
              </a:rPr>
              <a:t>Marketplace </a:t>
            </a:r>
            <a:r>
              <a:rPr kumimoji="0" sz="900" b="0" i="0" u="none" strike="noStrike" kern="0" cap="none" spc="10" normalizeH="0" baseline="0" noProof="0" dirty="0">
                <a:ln>
                  <a:noFill/>
                </a:ln>
                <a:solidFill>
                  <a:sysClr val="windowText" lastClr="000000"/>
                </a:solidFill>
                <a:effectLst/>
                <a:uLnTx/>
                <a:uFillTx/>
                <a:latin typeface="Arial"/>
                <a:cs typeface="Arial"/>
              </a:rPr>
              <a:t>(“Marketplace”).</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To</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assist</a:t>
            </a:r>
            <a:r>
              <a:rPr kumimoji="0" sz="900" b="0" i="0" u="none" strike="noStrike" kern="0" cap="none" spc="18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you</a:t>
            </a:r>
            <a:r>
              <a:rPr kumimoji="0" sz="900" b="0" i="0" u="none" strike="noStrike" kern="0" cap="none" spc="36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as</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you</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evaluate</a:t>
            </a:r>
            <a:r>
              <a:rPr kumimoji="0" sz="900" b="0" i="0" u="none" strike="noStrike" kern="0" cap="none" spc="36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options</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for</a:t>
            </a:r>
            <a:r>
              <a:rPr kumimoji="0" sz="900" b="0" i="0" u="none" strike="noStrike" kern="0" cap="none" spc="2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you</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and</a:t>
            </a:r>
            <a:r>
              <a:rPr kumimoji="0" sz="900" b="0" i="0" u="none" strike="noStrike" kern="0" cap="none" spc="3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your</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family,</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this</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notice</a:t>
            </a:r>
            <a:r>
              <a:rPr kumimoji="0" sz="900" b="0" i="0" u="none" strike="noStrike" kern="0" cap="none" spc="1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provides</a:t>
            </a:r>
            <a:r>
              <a:rPr kumimoji="0" sz="900" b="0" i="0" u="none" strike="noStrike" kern="0" cap="none" spc="38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some</a:t>
            </a:r>
            <a:r>
              <a:rPr kumimoji="0" sz="900" b="0" i="0" u="none" strike="noStrike" kern="0" cap="none" spc="2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basic</a:t>
            </a:r>
            <a:r>
              <a:rPr kumimoji="0" sz="900" b="0" i="0" u="none" strike="noStrike" kern="0" cap="none" spc="18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about</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the</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Health</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Insurance </a:t>
            </a:r>
            <a:r>
              <a:rPr kumimoji="0" sz="900" b="0" i="0" u="none" strike="noStrike" kern="0" cap="none" spc="45" normalizeH="0" baseline="0" noProof="0" dirty="0">
                <a:ln>
                  <a:noFill/>
                </a:ln>
                <a:solidFill>
                  <a:sysClr val="windowText" lastClr="000000"/>
                </a:solidFill>
                <a:effectLst/>
                <a:uLnTx/>
                <a:uFillTx/>
                <a:latin typeface="Arial"/>
                <a:cs typeface="Arial"/>
              </a:rPr>
              <a:t>Marketplace</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offered</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through</a:t>
            </a:r>
            <a:r>
              <a:rPr kumimoji="0" sz="900" b="0" i="0" u="none" strike="noStrike" kern="0" cap="none" spc="2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7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employment.</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50"/>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63500" marR="0"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20" normalizeH="0" baseline="0" noProof="0" dirty="0">
                <a:ln>
                  <a:noFill/>
                </a:ln>
                <a:solidFill>
                  <a:srgbClr val="006DC0"/>
                </a:solidFill>
                <a:effectLst/>
                <a:uLnTx/>
                <a:uFillTx/>
                <a:latin typeface="Arial"/>
                <a:cs typeface="Arial"/>
              </a:rPr>
              <a:t>W</a:t>
            </a:r>
            <a:r>
              <a:rPr kumimoji="0" sz="1200" b="1" i="0" u="none" strike="noStrike" kern="0" cap="none" spc="-180" normalizeH="0" baseline="0" noProof="0" dirty="0">
                <a:ln>
                  <a:noFill/>
                </a:ln>
                <a:solidFill>
                  <a:srgbClr val="006DC0"/>
                </a:solidFill>
                <a:effectLst/>
                <a:uLnTx/>
                <a:uFillTx/>
                <a:latin typeface="Arial"/>
                <a:cs typeface="Arial"/>
              </a:rPr>
              <a:t> </a:t>
            </a:r>
            <a:r>
              <a:rPr kumimoji="0" sz="1200" b="1" i="0" u="none" strike="noStrike" kern="0" cap="none" spc="-10" normalizeH="0" baseline="0" noProof="0" dirty="0">
                <a:ln>
                  <a:noFill/>
                </a:ln>
                <a:solidFill>
                  <a:srgbClr val="006DC0"/>
                </a:solidFill>
                <a:effectLst/>
                <a:uLnTx/>
                <a:uFillTx/>
                <a:latin typeface="Arial"/>
                <a:cs typeface="Arial"/>
              </a:rPr>
              <a:t>h</a:t>
            </a:r>
            <a:r>
              <a:rPr kumimoji="0" sz="1200" b="1" i="0" u="none" strike="noStrike" kern="0" cap="none" spc="-165"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a</a:t>
            </a:r>
            <a:r>
              <a:rPr kumimoji="0" sz="1200" b="1" i="0" u="none" strike="noStrike" kern="0" cap="none" spc="-165"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t</a:t>
            </a:r>
            <a:r>
              <a:rPr kumimoji="0" sz="1200" b="1" i="0" u="none" strike="noStrike" kern="0" cap="none" spc="254"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is</a:t>
            </a:r>
            <a:r>
              <a:rPr kumimoji="0" sz="1200" b="1" i="0" u="none" strike="noStrike" kern="0" cap="none" spc="260"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the</a:t>
            </a:r>
            <a:r>
              <a:rPr kumimoji="0" sz="1200" b="1" i="0" u="none" strike="noStrike" kern="0" cap="none" spc="360" normalizeH="0" baseline="0" noProof="0" dirty="0">
                <a:ln>
                  <a:noFill/>
                </a:ln>
                <a:solidFill>
                  <a:srgbClr val="006DC0"/>
                </a:solidFill>
                <a:effectLst/>
                <a:uLnTx/>
                <a:uFillTx/>
                <a:latin typeface="Arial"/>
                <a:cs typeface="Arial"/>
              </a:rPr>
              <a:t> </a:t>
            </a:r>
            <a:r>
              <a:rPr kumimoji="0" sz="1200" b="1" i="0" u="none" strike="noStrike" kern="0" cap="none" spc="80" normalizeH="0" baseline="0" noProof="0" dirty="0">
                <a:ln>
                  <a:noFill/>
                </a:ln>
                <a:solidFill>
                  <a:srgbClr val="006DC0"/>
                </a:solidFill>
                <a:effectLst/>
                <a:uLnTx/>
                <a:uFillTx/>
                <a:latin typeface="Arial"/>
                <a:cs typeface="Arial"/>
              </a:rPr>
              <a:t>Health</a:t>
            </a:r>
            <a:r>
              <a:rPr kumimoji="0" sz="1200" b="1" i="0" u="none" strike="noStrike" kern="0" cap="none" spc="380" normalizeH="0" baseline="0" noProof="0" dirty="0">
                <a:ln>
                  <a:noFill/>
                </a:ln>
                <a:solidFill>
                  <a:srgbClr val="006DC0"/>
                </a:solidFill>
                <a:effectLst/>
                <a:uLnTx/>
                <a:uFillTx/>
                <a:latin typeface="Arial"/>
                <a:cs typeface="Arial"/>
              </a:rPr>
              <a:t> </a:t>
            </a:r>
            <a:r>
              <a:rPr kumimoji="0" sz="1200" b="1" i="0" u="none" strike="noStrike" kern="0" cap="none" spc="80" normalizeH="0" baseline="0" noProof="0" dirty="0">
                <a:ln>
                  <a:noFill/>
                </a:ln>
                <a:solidFill>
                  <a:srgbClr val="006DC0"/>
                </a:solidFill>
                <a:effectLst/>
                <a:uLnTx/>
                <a:uFillTx/>
                <a:latin typeface="Arial"/>
                <a:cs typeface="Arial"/>
              </a:rPr>
              <a:t>Insurance</a:t>
            </a:r>
            <a:r>
              <a:rPr kumimoji="0" sz="1200" b="1" i="0" u="none" strike="noStrike" kern="0" cap="none" spc="405" normalizeH="0" baseline="0" noProof="0" dirty="0">
                <a:ln>
                  <a:noFill/>
                </a:ln>
                <a:solidFill>
                  <a:srgbClr val="006DC0"/>
                </a:solidFill>
                <a:effectLst/>
                <a:uLnTx/>
                <a:uFillTx/>
                <a:latin typeface="Arial"/>
                <a:cs typeface="Arial"/>
              </a:rPr>
              <a:t> </a:t>
            </a:r>
            <a:r>
              <a:rPr kumimoji="0" sz="1200" b="1" i="0" u="none" strike="noStrike" kern="0" cap="none" spc="70" normalizeH="0" baseline="0" noProof="0" dirty="0">
                <a:ln>
                  <a:noFill/>
                </a:ln>
                <a:solidFill>
                  <a:srgbClr val="006DC0"/>
                </a:solidFill>
                <a:effectLst/>
                <a:uLnTx/>
                <a:uFillTx/>
                <a:latin typeface="Arial"/>
                <a:cs typeface="Arial"/>
              </a:rPr>
              <a:t>Marketplace?</a:t>
            </a:r>
            <a:endParaRPr kumimoji="0" sz="1200" b="0" i="0" u="none" strike="noStrike" kern="0" cap="none" spc="0" normalizeH="0" baseline="0" noProof="0" dirty="0">
              <a:ln>
                <a:noFill/>
              </a:ln>
              <a:solidFill>
                <a:sysClr val="windowText" lastClr="000000"/>
              </a:solidFill>
              <a:effectLst/>
              <a:uLnTx/>
              <a:uFillTx/>
              <a:latin typeface="Arial"/>
              <a:cs typeface="Arial"/>
            </a:endParaRPr>
          </a:p>
          <a:p>
            <a:pPr marL="63500" marR="30480" lvl="0" indent="0" defTabSz="914400" eaLnBrk="1" fontAlgn="auto" latinLnBrk="0" hangingPunct="1">
              <a:lnSpc>
                <a:spcPct val="116700"/>
              </a:lnSpc>
              <a:spcBef>
                <a:spcPts val="905"/>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The</a:t>
            </a:r>
            <a:r>
              <a:rPr kumimoji="0" sz="900" b="0" i="0" u="none" strike="noStrike" kern="0" cap="none" spc="325" normalizeH="0" baseline="0" noProof="0" dirty="0">
                <a:ln>
                  <a:noFill/>
                </a:ln>
                <a:solidFill>
                  <a:sysClr val="windowText" lastClr="000000"/>
                </a:solidFill>
                <a:effectLst/>
                <a:uLnTx/>
                <a:uFillTx/>
                <a:latin typeface="Arial"/>
                <a:cs typeface="Arial"/>
              </a:rPr>
              <a:t> </a:t>
            </a:r>
            <a:r>
              <a:rPr kumimoji="0" sz="900" b="0" i="0" u="none" strike="noStrike" kern="0" cap="none" spc="55" normalizeH="0" baseline="0" noProof="0" dirty="0">
                <a:ln>
                  <a:noFill/>
                </a:ln>
                <a:solidFill>
                  <a:sysClr val="windowText" lastClr="000000"/>
                </a:solidFill>
                <a:effectLst/>
                <a:uLnTx/>
                <a:uFillTx/>
                <a:latin typeface="Arial"/>
                <a:cs typeface="Arial"/>
              </a:rPr>
              <a:t>Marketplace</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is</a:t>
            </a:r>
            <a:r>
              <a:rPr kumimoji="0" sz="900" b="0" i="0" u="none" strike="noStrike" kern="0" cap="none" spc="11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designed</a:t>
            </a:r>
            <a:r>
              <a:rPr kumimoji="0" sz="900" b="0" i="0" u="none" strike="noStrike" kern="0" cap="none" spc="3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to</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help</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you</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find</a:t>
            </a:r>
            <a:r>
              <a:rPr kumimoji="0" sz="900" b="0" i="0" u="none" strike="noStrike" kern="0" cap="none" spc="10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health</a:t>
            </a:r>
            <a:r>
              <a:rPr kumimoji="0" sz="900" b="0" i="0" u="none" strike="noStrike" kern="0" cap="none" spc="3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insurance</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that</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meets</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your</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needs</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and</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fits</a:t>
            </a:r>
            <a:r>
              <a:rPr kumimoji="0" sz="900" b="0" i="0" u="none" strike="noStrike" kern="0" cap="none" spc="10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your</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budget.</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The</a:t>
            </a:r>
            <a:r>
              <a:rPr kumimoji="0" sz="900" b="0" i="0" u="none" strike="noStrike" kern="0" cap="none" spc="1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Marketplace</a:t>
            </a:r>
            <a:r>
              <a:rPr kumimoji="0" sz="900" b="0" i="0" u="none" strike="noStrike" kern="0" cap="none" spc="1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offers</a:t>
            </a:r>
            <a:r>
              <a:rPr kumimoji="0" sz="900" b="0" i="0" u="none" strike="noStrike" kern="0" cap="none" spc="16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"one-</a:t>
            </a:r>
            <a:r>
              <a:rPr kumimoji="0" sz="900" b="0" i="0" u="none" strike="noStrike" kern="0" cap="none" spc="10" normalizeH="0" baseline="0" noProof="0" dirty="0">
                <a:ln>
                  <a:noFill/>
                </a:ln>
                <a:solidFill>
                  <a:sysClr val="windowText" lastClr="000000"/>
                </a:solidFill>
                <a:effectLst/>
                <a:uLnTx/>
                <a:uFillTx/>
                <a:latin typeface="Arial"/>
                <a:cs typeface="Arial"/>
              </a:rPr>
              <a:t>stop</a:t>
            </a:r>
            <a:r>
              <a:rPr kumimoji="0" sz="900" b="0" i="0" u="none" strike="noStrike" kern="0" cap="none" spc="24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shopping"</a:t>
            </a:r>
            <a:r>
              <a:rPr kumimoji="0" sz="900" b="0" i="0" u="none" strike="noStrike" kern="0" cap="none" spc="18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to </a:t>
            </a:r>
            <a:r>
              <a:rPr kumimoji="0" sz="900" b="0" i="0" u="none" strike="noStrike" kern="0" cap="none" spc="0" normalizeH="0" baseline="0" noProof="0" dirty="0">
                <a:ln>
                  <a:noFill/>
                </a:ln>
                <a:solidFill>
                  <a:sysClr val="windowText" lastClr="000000"/>
                </a:solidFill>
                <a:effectLst/>
                <a:uLnTx/>
                <a:uFillTx/>
                <a:latin typeface="Arial"/>
                <a:cs typeface="Arial"/>
              </a:rPr>
              <a:t>find</a:t>
            </a:r>
            <a:r>
              <a:rPr kumimoji="0" sz="900" b="0" i="0" u="none" strike="noStrike" kern="0" cap="none" spc="1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55" normalizeH="0" baseline="0" noProof="0" dirty="0">
                <a:ln>
                  <a:noFill/>
                </a:ln>
                <a:solidFill>
                  <a:sysClr val="windowText" lastClr="000000"/>
                </a:solidFill>
                <a:effectLst/>
                <a:uLnTx/>
                <a:uFillTx/>
                <a:latin typeface="Arial"/>
                <a:cs typeface="Arial"/>
              </a:rPr>
              <a:t>compare</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private</a:t>
            </a:r>
            <a:r>
              <a:rPr kumimoji="0" sz="900" b="0" i="0" u="none" strike="noStrike" kern="0" cap="none" spc="2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3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insurance</a:t>
            </a:r>
            <a:r>
              <a:rPr kumimoji="0" sz="900" b="0" i="0" u="none" strike="noStrike" kern="0" cap="none" spc="3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options</a:t>
            </a:r>
            <a:r>
              <a:rPr kumimoji="0" sz="900" b="0" i="0" u="none" strike="noStrike" kern="0" cap="none" spc="3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geographic</a:t>
            </a:r>
            <a:r>
              <a:rPr kumimoji="0" sz="900" b="0" i="0" u="none" strike="noStrike" kern="0" cap="none" spc="26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area.</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555"/>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61594" marR="0" lvl="0" indent="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70" normalizeH="0" baseline="0" noProof="0" dirty="0">
                <a:ln>
                  <a:noFill/>
                </a:ln>
                <a:solidFill>
                  <a:srgbClr val="006DC0"/>
                </a:solidFill>
                <a:effectLst/>
                <a:uLnTx/>
                <a:uFillTx/>
                <a:latin typeface="Arial"/>
                <a:cs typeface="Arial"/>
              </a:rPr>
              <a:t>Ca</a:t>
            </a:r>
            <a:r>
              <a:rPr kumimoji="0" sz="1200" b="1" i="0" u="none" strike="noStrike" kern="0" cap="none" spc="-170"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n</a:t>
            </a:r>
            <a:r>
              <a:rPr kumimoji="0" sz="1200" b="1" i="0" u="none" strike="noStrike" kern="0" cap="none" spc="229"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I</a:t>
            </a:r>
            <a:r>
              <a:rPr kumimoji="0" sz="1200" b="1" i="0" u="none" strike="noStrike" kern="0" cap="none" spc="130" normalizeH="0" baseline="0" noProof="0" dirty="0">
                <a:ln>
                  <a:noFill/>
                </a:ln>
                <a:solidFill>
                  <a:srgbClr val="006DC0"/>
                </a:solidFill>
                <a:effectLst/>
                <a:uLnTx/>
                <a:uFillTx/>
                <a:latin typeface="Arial"/>
                <a:cs typeface="Arial"/>
              </a:rPr>
              <a:t> </a:t>
            </a:r>
            <a:r>
              <a:rPr kumimoji="0" sz="1200" b="1" i="0" u="none" strike="noStrike" kern="0" cap="none" spc="70" normalizeH="0" baseline="0" noProof="0" dirty="0">
                <a:ln>
                  <a:noFill/>
                </a:ln>
                <a:solidFill>
                  <a:srgbClr val="006DC0"/>
                </a:solidFill>
                <a:effectLst/>
                <a:uLnTx/>
                <a:uFillTx/>
                <a:latin typeface="Arial"/>
                <a:cs typeface="Arial"/>
              </a:rPr>
              <a:t>Save</a:t>
            </a:r>
            <a:r>
              <a:rPr kumimoji="0" sz="1200" b="1" i="0" u="none" strike="noStrike" kern="0" cap="none" spc="240" normalizeH="0" baseline="0" noProof="0" dirty="0">
                <a:ln>
                  <a:noFill/>
                </a:ln>
                <a:solidFill>
                  <a:srgbClr val="006DC0"/>
                </a:solidFill>
                <a:effectLst/>
                <a:uLnTx/>
                <a:uFillTx/>
                <a:latin typeface="Arial"/>
                <a:cs typeface="Arial"/>
              </a:rPr>
              <a:t> </a:t>
            </a:r>
            <a:r>
              <a:rPr kumimoji="0" sz="1200" b="1" i="0" u="none" strike="noStrike" kern="0" cap="none" spc="60" normalizeH="0" baseline="0" noProof="0" dirty="0">
                <a:ln>
                  <a:noFill/>
                </a:ln>
                <a:solidFill>
                  <a:srgbClr val="006DC0"/>
                </a:solidFill>
                <a:effectLst/>
                <a:uLnTx/>
                <a:uFillTx/>
                <a:latin typeface="Arial"/>
                <a:cs typeface="Arial"/>
              </a:rPr>
              <a:t>Mo</a:t>
            </a:r>
            <a:r>
              <a:rPr kumimoji="0" sz="1200" b="1" i="0" u="none" strike="noStrike" kern="0" cap="none" spc="-175" normalizeH="0" baseline="0" noProof="0" dirty="0">
                <a:ln>
                  <a:noFill/>
                </a:ln>
                <a:solidFill>
                  <a:srgbClr val="006DC0"/>
                </a:solidFill>
                <a:effectLst/>
                <a:uLnTx/>
                <a:uFillTx/>
                <a:latin typeface="Arial"/>
                <a:cs typeface="Arial"/>
              </a:rPr>
              <a:t> </a:t>
            </a:r>
            <a:r>
              <a:rPr kumimoji="0" sz="1200" b="1" i="0" u="none" strike="noStrike" kern="0" cap="none" spc="-10" normalizeH="0" baseline="0" noProof="0" dirty="0">
                <a:ln>
                  <a:noFill/>
                </a:ln>
                <a:solidFill>
                  <a:srgbClr val="006DC0"/>
                </a:solidFill>
                <a:effectLst/>
                <a:uLnTx/>
                <a:uFillTx/>
                <a:latin typeface="Arial"/>
                <a:cs typeface="Arial"/>
              </a:rPr>
              <a:t>n</a:t>
            </a:r>
            <a:r>
              <a:rPr kumimoji="0" sz="1200" b="1" i="0" u="none" strike="noStrike" kern="0" cap="none" spc="-170" normalizeH="0" baseline="0" noProof="0" dirty="0">
                <a:ln>
                  <a:noFill/>
                </a:ln>
                <a:solidFill>
                  <a:srgbClr val="006DC0"/>
                </a:solidFill>
                <a:effectLst/>
                <a:uLnTx/>
                <a:uFillTx/>
                <a:latin typeface="Arial"/>
                <a:cs typeface="Arial"/>
              </a:rPr>
              <a:t> </a:t>
            </a:r>
            <a:r>
              <a:rPr kumimoji="0" sz="1200" b="1" i="0" u="none" strike="noStrike" kern="0" cap="none" spc="70" normalizeH="0" baseline="0" noProof="0" dirty="0">
                <a:ln>
                  <a:noFill/>
                </a:ln>
                <a:solidFill>
                  <a:srgbClr val="006DC0"/>
                </a:solidFill>
                <a:effectLst/>
                <a:uLnTx/>
                <a:uFillTx/>
                <a:latin typeface="Arial"/>
                <a:cs typeface="Arial"/>
              </a:rPr>
              <a:t>ey</a:t>
            </a:r>
            <a:r>
              <a:rPr kumimoji="0" sz="1200" b="1" i="0" u="none" strike="noStrike" kern="0" cap="none" spc="229"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on</a:t>
            </a:r>
            <a:r>
              <a:rPr kumimoji="0" sz="1200" b="1" i="0" u="none" strike="noStrike" kern="0" cap="none" spc="300"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my</a:t>
            </a:r>
            <a:r>
              <a:rPr kumimoji="0" sz="1200" b="1" i="0" u="none" strike="noStrike" kern="0" cap="none" spc="325" normalizeH="0" baseline="0" noProof="0" dirty="0">
                <a:ln>
                  <a:noFill/>
                </a:ln>
                <a:solidFill>
                  <a:srgbClr val="006DC0"/>
                </a:solidFill>
                <a:effectLst/>
                <a:uLnTx/>
                <a:uFillTx/>
                <a:latin typeface="Arial"/>
                <a:cs typeface="Arial"/>
              </a:rPr>
              <a:t> </a:t>
            </a:r>
            <a:r>
              <a:rPr kumimoji="0" sz="1200" b="1" i="0" u="none" strike="noStrike" kern="0" cap="none" spc="80" normalizeH="0" baseline="0" noProof="0" dirty="0">
                <a:ln>
                  <a:noFill/>
                </a:ln>
                <a:solidFill>
                  <a:srgbClr val="006DC0"/>
                </a:solidFill>
                <a:effectLst/>
                <a:uLnTx/>
                <a:uFillTx/>
                <a:latin typeface="Arial"/>
                <a:cs typeface="Arial"/>
              </a:rPr>
              <a:t>Health</a:t>
            </a:r>
            <a:r>
              <a:rPr kumimoji="0" sz="1200" b="1" i="0" u="none" strike="noStrike" kern="0" cap="none" spc="245" normalizeH="0" baseline="0" noProof="0" dirty="0">
                <a:ln>
                  <a:noFill/>
                </a:ln>
                <a:solidFill>
                  <a:srgbClr val="006DC0"/>
                </a:solidFill>
                <a:effectLst/>
                <a:uLnTx/>
                <a:uFillTx/>
                <a:latin typeface="Arial"/>
                <a:cs typeface="Arial"/>
              </a:rPr>
              <a:t> </a:t>
            </a:r>
            <a:r>
              <a:rPr kumimoji="0" sz="1200" b="1" i="0" u="none" strike="noStrike" kern="0" cap="none" spc="80" normalizeH="0" baseline="0" noProof="0" dirty="0">
                <a:ln>
                  <a:noFill/>
                </a:ln>
                <a:solidFill>
                  <a:srgbClr val="006DC0"/>
                </a:solidFill>
                <a:effectLst/>
                <a:uLnTx/>
                <a:uFillTx/>
                <a:latin typeface="Arial"/>
                <a:cs typeface="Arial"/>
              </a:rPr>
              <a:t>Insurance</a:t>
            </a:r>
            <a:r>
              <a:rPr kumimoji="0" sz="1200" b="1" i="0" u="none" strike="noStrike" kern="0" cap="none" spc="340" normalizeH="0" baseline="0" noProof="0" dirty="0">
                <a:ln>
                  <a:noFill/>
                </a:ln>
                <a:solidFill>
                  <a:srgbClr val="006DC0"/>
                </a:solidFill>
                <a:effectLst/>
                <a:uLnTx/>
                <a:uFillTx/>
                <a:latin typeface="Arial"/>
                <a:cs typeface="Arial"/>
              </a:rPr>
              <a:t> </a:t>
            </a:r>
            <a:r>
              <a:rPr kumimoji="0" sz="1200" b="1" i="0" u="none" strike="noStrike" kern="0" cap="none" spc="95" normalizeH="0" baseline="0" noProof="0" dirty="0">
                <a:ln>
                  <a:noFill/>
                </a:ln>
                <a:solidFill>
                  <a:srgbClr val="006DC0"/>
                </a:solidFill>
                <a:effectLst/>
                <a:uLnTx/>
                <a:uFillTx/>
                <a:latin typeface="Arial"/>
                <a:cs typeface="Arial"/>
              </a:rPr>
              <a:t>Premiums</a:t>
            </a:r>
            <a:r>
              <a:rPr kumimoji="0" sz="1200" b="1" i="0" u="none" strike="noStrike" kern="0" cap="none" spc="280"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in</a:t>
            </a:r>
            <a:r>
              <a:rPr kumimoji="0" sz="1200" b="1" i="0" u="none" strike="noStrike" kern="0" cap="none" spc="285"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the</a:t>
            </a:r>
            <a:r>
              <a:rPr kumimoji="0" sz="1200" b="1" i="0" u="none" strike="noStrike" kern="0" cap="none" spc="140" normalizeH="0" baseline="0" noProof="0" dirty="0">
                <a:ln>
                  <a:noFill/>
                </a:ln>
                <a:solidFill>
                  <a:srgbClr val="006DC0"/>
                </a:solidFill>
                <a:effectLst/>
                <a:uLnTx/>
                <a:uFillTx/>
                <a:latin typeface="Arial"/>
                <a:cs typeface="Arial"/>
              </a:rPr>
              <a:t> </a:t>
            </a:r>
            <a:r>
              <a:rPr kumimoji="0" sz="1200" b="1" i="0" u="none" strike="noStrike" kern="0" cap="none" spc="70" normalizeH="0" baseline="0" noProof="0" dirty="0">
                <a:ln>
                  <a:noFill/>
                </a:ln>
                <a:solidFill>
                  <a:srgbClr val="006DC0"/>
                </a:solidFill>
                <a:effectLst/>
                <a:uLnTx/>
                <a:uFillTx/>
                <a:latin typeface="Arial"/>
                <a:cs typeface="Arial"/>
              </a:rPr>
              <a:t>Marketplace?</a:t>
            </a:r>
            <a:endParaRPr kumimoji="0" sz="1200" b="0" i="0" u="none" strike="noStrike" kern="0" cap="none" spc="0" normalizeH="0" baseline="0" noProof="0" dirty="0">
              <a:ln>
                <a:noFill/>
              </a:ln>
              <a:solidFill>
                <a:sysClr val="windowText" lastClr="000000"/>
              </a:solidFill>
              <a:effectLst/>
              <a:uLnTx/>
              <a:uFillTx/>
              <a:latin typeface="Arial"/>
              <a:cs typeface="Arial"/>
            </a:endParaRPr>
          </a:p>
          <a:p>
            <a:pPr marL="63500" marR="105410" lvl="0" indent="0" algn="just" defTabSz="914400" eaLnBrk="1" fontAlgn="auto" latinLnBrk="0" hangingPunct="1">
              <a:lnSpc>
                <a:spcPct val="116799"/>
              </a:lnSpc>
              <a:spcBef>
                <a:spcPts val="105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qualify</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save</a:t>
            </a:r>
            <a:r>
              <a:rPr kumimoji="0" sz="900" b="0" i="0" u="none" strike="noStrike" kern="0" cap="none" spc="2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money</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lower</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monthly</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premium</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240" normalizeH="0" baseline="0" noProof="0" dirty="0">
                <a:ln>
                  <a:noFill/>
                </a:ln>
                <a:solidFill>
                  <a:sysClr val="windowText" lastClr="000000"/>
                </a:solidFill>
                <a:effectLst/>
                <a:uLnTx/>
                <a:uFillTx/>
                <a:latin typeface="Arial"/>
                <a:cs typeface="Arial"/>
              </a:rPr>
              <a:t> </a:t>
            </a:r>
            <a:r>
              <a:rPr kumimoji="0" sz="900" b="0" i="0" u="none" strike="noStrike" kern="0" cap="none" spc="55" normalizeH="0" baseline="0" noProof="0" dirty="0">
                <a:ln>
                  <a:noFill/>
                </a:ln>
                <a:solidFill>
                  <a:sysClr val="windowText" lastClr="000000"/>
                </a:solidFill>
                <a:effectLst/>
                <a:uLnTx/>
                <a:uFillTx/>
                <a:latin typeface="Arial"/>
                <a:cs typeface="Arial"/>
              </a:rPr>
              <a:t>out-</a:t>
            </a:r>
            <a:r>
              <a:rPr kumimoji="0" sz="900" b="0" i="0" u="none" strike="noStrike" kern="0" cap="none" spc="50" normalizeH="0" baseline="0" noProof="0" dirty="0">
                <a:ln>
                  <a:noFill/>
                </a:ln>
                <a:solidFill>
                  <a:sysClr val="windowText" lastClr="000000"/>
                </a:solidFill>
                <a:effectLst/>
                <a:uLnTx/>
                <a:uFillTx/>
                <a:latin typeface="Arial"/>
                <a:cs typeface="Arial"/>
              </a:rPr>
              <a:t>of-</a:t>
            </a:r>
            <a:r>
              <a:rPr kumimoji="0" sz="900" b="0" i="0" u="none" strike="noStrike" kern="0" cap="none" spc="45" normalizeH="0" baseline="0" noProof="0" dirty="0">
                <a:ln>
                  <a:noFill/>
                </a:ln>
                <a:solidFill>
                  <a:sysClr val="windowText" lastClr="000000"/>
                </a:solidFill>
                <a:effectLst/>
                <a:uLnTx/>
                <a:uFillTx/>
                <a:latin typeface="Arial"/>
                <a:cs typeface="Arial"/>
              </a:rPr>
              <a:t>pocket</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costs,</a:t>
            </a:r>
            <a:r>
              <a:rPr kumimoji="0" sz="900" b="0" i="0" u="none" strike="noStrike" kern="0" cap="none" spc="2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but</a:t>
            </a:r>
            <a:r>
              <a:rPr kumimoji="0" sz="900" b="0" i="0" u="none" strike="noStrike" kern="0" cap="none" spc="2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only</a:t>
            </a:r>
            <a:r>
              <a:rPr kumimoji="0" sz="900" b="0" i="0" u="none" strike="noStrike" kern="0" cap="none" spc="1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employer</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does</a:t>
            </a:r>
            <a:r>
              <a:rPr kumimoji="0" sz="900" b="0" i="0" u="none" strike="noStrike" kern="0" cap="none" spc="2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offer</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1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offers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that</a:t>
            </a:r>
            <a:r>
              <a:rPr kumimoji="0" sz="900" b="0" i="0" u="none" strike="noStrike" kern="0" cap="none" spc="17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is</a:t>
            </a:r>
            <a:r>
              <a:rPr kumimoji="0" sz="900" b="0" i="0" u="none" strike="noStrike" kern="0" cap="none" spc="1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not</a:t>
            </a:r>
            <a:r>
              <a:rPr kumimoji="0" sz="900" b="0" i="0" u="none" strike="noStrike" kern="0" cap="none" spc="26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considered</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affordable</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for</a:t>
            </a:r>
            <a:r>
              <a:rPr kumimoji="0" sz="900" b="0" i="0" u="none" strike="noStrike" kern="0" cap="none" spc="1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you</a:t>
            </a:r>
            <a:r>
              <a:rPr kumimoji="0" sz="900" b="0" i="0" u="none" strike="noStrike" kern="0" cap="none" spc="1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and</a:t>
            </a:r>
            <a:r>
              <a:rPr kumimoji="0" sz="900" b="0" i="0" u="none" strike="noStrike" kern="0" cap="none" spc="26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doesn’t</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meet</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certain</a:t>
            </a:r>
            <a:r>
              <a:rPr kumimoji="0" sz="900" b="0" i="0" u="none" strike="noStrike" kern="0" cap="none" spc="3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minimum</a:t>
            </a:r>
            <a:r>
              <a:rPr kumimoji="0" sz="900" b="0" i="0" u="none" strike="noStrike" kern="0" cap="none" spc="40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value</a:t>
            </a:r>
            <a:r>
              <a:rPr kumimoji="0" sz="900" b="0" i="0" u="none" strike="noStrike" kern="0" cap="none" spc="38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standards</a:t>
            </a:r>
            <a:r>
              <a:rPr kumimoji="0" sz="900" b="0" i="0" u="none" strike="noStrike" kern="0" cap="none" spc="40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(discussed</a:t>
            </a:r>
            <a:r>
              <a:rPr kumimoji="0" sz="900" b="0" i="0" u="none" strike="noStrike" kern="0" cap="none" spc="3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below).</a:t>
            </a:r>
            <a:r>
              <a:rPr kumimoji="0" sz="900" b="0" i="0" u="none" strike="noStrike" kern="0" cap="none" spc="39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The</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savings</a:t>
            </a:r>
            <a:r>
              <a:rPr kumimoji="0" sz="900" b="0" i="0" u="none" strike="noStrike" kern="0" cap="none" spc="37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that</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you're</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eligible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depends</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your</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63500" marR="0" lvl="0" indent="0" algn="just" defTabSz="914400" eaLnBrk="1" fontAlgn="auto" latinLnBrk="0" hangingPunct="1">
              <a:lnSpc>
                <a:spcPct val="100000"/>
              </a:lnSpc>
              <a:spcBef>
                <a:spcPts val="175"/>
              </a:spcBef>
              <a:spcAft>
                <a:spcPts val="0"/>
              </a:spcAft>
              <a:buClrTx/>
              <a:buSzTx/>
              <a:buFontTx/>
              <a:buNone/>
              <a:tabLst/>
              <a:defRPr/>
            </a:pPr>
            <a:r>
              <a:rPr kumimoji="0" sz="900" b="0" i="0" u="none" strike="noStrike" kern="0" cap="none" spc="45" normalizeH="0" baseline="0" noProof="0" dirty="0">
                <a:ln>
                  <a:noFill/>
                </a:ln>
                <a:solidFill>
                  <a:sysClr val="windowText" lastClr="000000"/>
                </a:solidFill>
                <a:effectLst/>
                <a:uLnTx/>
                <a:uFillTx/>
                <a:latin typeface="Arial"/>
                <a:cs typeface="Arial"/>
              </a:rPr>
              <a:t>household</a:t>
            </a:r>
            <a:r>
              <a:rPr kumimoji="0" sz="900" b="0" i="0" u="none" strike="noStrike" kern="0" cap="none" spc="24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income.</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also</a:t>
            </a:r>
            <a:r>
              <a:rPr kumimoji="0" sz="900" b="0" i="0" u="none" strike="noStrike" kern="0" cap="none" spc="1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eligible</a:t>
            </a:r>
            <a:r>
              <a:rPr kumimoji="0" sz="900" b="0" i="0" u="none" strike="noStrike" kern="0" cap="none" spc="1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tax</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credit</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lowers</a:t>
            </a:r>
            <a:r>
              <a:rPr kumimoji="0" sz="900" b="0" i="0" u="none" strike="noStrike" kern="0" cap="none" spc="4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costs.</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5"/>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63500" marR="992505" lvl="0" indent="0" defTabSz="914400" eaLnBrk="1" fontAlgn="auto" latinLnBrk="0" hangingPunct="1">
              <a:lnSpc>
                <a:spcPct val="117500"/>
              </a:lnSpc>
              <a:spcBef>
                <a:spcPts val="0"/>
              </a:spcBef>
              <a:spcAft>
                <a:spcPts val="0"/>
              </a:spcAft>
              <a:buClrTx/>
              <a:buSzTx/>
              <a:buFontTx/>
              <a:buNone/>
              <a:tabLst/>
              <a:defRPr/>
            </a:pPr>
            <a:r>
              <a:rPr kumimoji="0" sz="1200" b="1" i="0" u="none" strike="noStrike" kern="0" cap="none" spc="75" normalizeH="0" baseline="0" noProof="0" dirty="0">
                <a:ln>
                  <a:noFill/>
                </a:ln>
                <a:solidFill>
                  <a:srgbClr val="006DC0"/>
                </a:solidFill>
                <a:effectLst/>
                <a:uLnTx/>
                <a:uFillTx/>
                <a:latin typeface="Arial"/>
                <a:cs typeface="Arial"/>
              </a:rPr>
              <a:t>Does</a:t>
            </a:r>
            <a:r>
              <a:rPr kumimoji="0" sz="1200" b="1" i="0" u="none" strike="noStrike" kern="0" cap="none" spc="229" normalizeH="0" baseline="0" noProof="0" dirty="0">
                <a:ln>
                  <a:noFill/>
                </a:ln>
                <a:solidFill>
                  <a:srgbClr val="006DC0"/>
                </a:solidFill>
                <a:effectLst/>
                <a:uLnTx/>
                <a:uFillTx/>
                <a:latin typeface="Arial"/>
                <a:cs typeface="Arial"/>
              </a:rPr>
              <a:t> </a:t>
            </a:r>
            <a:r>
              <a:rPr kumimoji="0" sz="1200" b="1" i="0" u="none" strike="noStrike" kern="0" cap="none" spc="100" normalizeH="0" baseline="0" noProof="0" dirty="0">
                <a:ln>
                  <a:noFill/>
                </a:ln>
                <a:solidFill>
                  <a:srgbClr val="006DC0"/>
                </a:solidFill>
                <a:effectLst/>
                <a:uLnTx/>
                <a:uFillTx/>
                <a:latin typeface="Arial"/>
                <a:cs typeface="Arial"/>
              </a:rPr>
              <a:t>Employment</a:t>
            </a:r>
            <a:r>
              <a:rPr kumimoji="0" sz="1200" b="1" i="0" u="none" strike="noStrike" kern="0" cap="none" spc="-40" normalizeH="0" baseline="0" noProof="0" dirty="0">
                <a:ln>
                  <a:noFill/>
                </a:ln>
                <a:solidFill>
                  <a:srgbClr val="006DC0"/>
                </a:solidFill>
                <a:effectLst/>
                <a:uLnTx/>
                <a:uFillTx/>
                <a:latin typeface="Arial"/>
                <a:cs typeface="Arial"/>
              </a:rPr>
              <a:t> </a:t>
            </a:r>
            <a:r>
              <a:rPr kumimoji="0" sz="1200" b="1" i="0" u="none" strike="noStrike" kern="0" cap="none" spc="-10" normalizeH="0" baseline="0" noProof="0" dirty="0">
                <a:ln>
                  <a:noFill/>
                </a:ln>
                <a:solidFill>
                  <a:srgbClr val="006DC0"/>
                </a:solidFill>
                <a:effectLst/>
                <a:uLnTx/>
                <a:uFillTx/>
                <a:latin typeface="Arial"/>
                <a:cs typeface="Arial"/>
              </a:rPr>
              <a:t>-</a:t>
            </a:r>
            <a:r>
              <a:rPr kumimoji="0" sz="1200" b="1" i="0" u="none" strike="noStrike" kern="0" cap="none" spc="-190" normalizeH="0" baseline="0" noProof="0" dirty="0">
                <a:ln>
                  <a:noFill/>
                </a:ln>
                <a:solidFill>
                  <a:srgbClr val="006DC0"/>
                </a:solidFill>
                <a:effectLst/>
                <a:uLnTx/>
                <a:uFillTx/>
                <a:latin typeface="Arial"/>
                <a:cs typeface="Arial"/>
              </a:rPr>
              <a:t> </a:t>
            </a:r>
            <a:r>
              <a:rPr kumimoji="0" sz="1200" b="1" i="0" u="none" strike="noStrike" kern="0" cap="none" spc="80" normalizeH="0" baseline="0" noProof="0" dirty="0">
                <a:ln>
                  <a:noFill/>
                </a:ln>
                <a:solidFill>
                  <a:srgbClr val="006DC0"/>
                </a:solidFill>
                <a:effectLst/>
                <a:uLnTx/>
                <a:uFillTx/>
                <a:latin typeface="Arial"/>
                <a:cs typeface="Arial"/>
              </a:rPr>
              <a:t>Based</a:t>
            </a:r>
            <a:r>
              <a:rPr kumimoji="0" sz="1200" b="1" i="0" u="none" strike="noStrike" kern="0" cap="none" spc="250" normalizeH="0" baseline="0" noProof="0" dirty="0">
                <a:ln>
                  <a:noFill/>
                </a:ln>
                <a:solidFill>
                  <a:srgbClr val="006DC0"/>
                </a:solidFill>
                <a:effectLst/>
                <a:uLnTx/>
                <a:uFillTx/>
                <a:latin typeface="Arial"/>
                <a:cs typeface="Arial"/>
              </a:rPr>
              <a:t> </a:t>
            </a:r>
            <a:r>
              <a:rPr kumimoji="0" sz="1200" b="1" i="0" u="none" strike="noStrike" kern="0" cap="none" spc="80" normalizeH="0" baseline="0" noProof="0" dirty="0">
                <a:ln>
                  <a:noFill/>
                </a:ln>
                <a:solidFill>
                  <a:srgbClr val="006DC0"/>
                </a:solidFill>
                <a:effectLst/>
                <a:uLnTx/>
                <a:uFillTx/>
                <a:latin typeface="Arial"/>
                <a:cs typeface="Arial"/>
              </a:rPr>
              <a:t>Health</a:t>
            </a:r>
            <a:r>
              <a:rPr kumimoji="0" sz="1200" b="1" i="0" u="none" strike="noStrike" kern="0" cap="none" spc="235" normalizeH="0" baseline="0" noProof="0" dirty="0">
                <a:ln>
                  <a:noFill/>
                </a:ln>
                <a:solidFill>
                  <a:srgbClr val="006DC0"/>
                </a:solidFill>
                <a:effectLst/>
                <a:uLnTx/>
                <a:uFillTx/>
                <a:latin typeface="Arial"/>
                <a:cs typeface="Arial"/>
              </a:rPr>
              <a:t> </a:t>
            </a:r>
            <a:r>
              <a:rPr kumimoji="0" sz="1200" b="1" i="0" u="none" strike="noStrike" kern="0" cap="none" spc="90" normalizeH="0" baseline="0" noProof="0" dirty="0">
                <a:ln>
                  <a:noFill/>
                </a:ln>
                <a:solidFill>
                  <a:srgbClr val="006DC0"/>
                </a:solidFill>
                <a:effectLst/>
                <a:uLnTx/>
                <a:uFillTx/>
                <a:latin typeface="Arial"/>
                <a:cs typeface="Arial"/>
              </a:rPr>
              <a:t>Coverage</a:t>
            </a:r>
            <a:r>
              <a:rPr kumimoji="0" sz="1200" b="1" i="0" u="none" strike="noStrike" kern="0" cap="none" spc="250" normalizeH="0" baseline="0" noProof="0" dirty="0">
                <a:ln>
                  <a:noFill/>
                </a:ln>
                <a:solidFill>
                  <a:srgbClr val="006DC0"/>
                </a:solidFill>
                <a:effectLst/>
                <a:uLnTx/>
                <a:uFillTx/>
                <a:latin typeface="Arial"/>
                <a:cs typeface="Arial"/>
              </a:rPr>
              <a:t> </a:t>
            </a:r>
            <a:r>
              <a:rPr kumimoji="0" sz="1200" b="1" i="0" u="none" strike="noStrike" kern="0" cap="none" spc="70" normalizeH="0" baseline="0" noProof="0" dirty="0">
                <a:ln>
                  <a:noFill/>
                </a:ln>
                <a:solidFill>
                  <a:srgbClr val="006DC0"/>
                </a:solidFill>
                <a:effectLst/>
                <a:uLnTx/>
                <a:uFillTx/>
                <a:latin typeface="Arial"/>
                <a:cs typeface="Arial"/>
              </a:rPr>
              <a:t>Affect</a:t>
            </a:r>
            <a:r>
              <a:rPr kumimoji="0" sz="1200" b="1" i="0" u="none" strike="noStrike" kern="0" cap="none" spc="325" normalizeH="0" baseline="0" noProof="0" dirty="0">
                <a:ln>
                  <a:noFill/>
                </a:ln>
                <a:solidFill>
                  <a:srgbClr val="006DC0"/>
                </a:solidFill>
                <a:effectLst/>
                <a:uLnTx/>
                <a:uFillTx/>
                <a:latin typeface="Arial"/>
                <a:cs typeface="Arial"/>
              </a:rPr>
              <a:t> </a:t>
            </a:r>
            <a:r>
              <a:rPr kumimoji="0" sz="1200" b="1" i="0" u="none" strike="noStrike" kern="0" cap="none" spc="65" normalizeH="0" baseline="0" noProof="0" dirty="0">
                <a:ln>
                  <a:noFill/>
                </a:ln>
                <a:solidFill>
                  <a:srgbClr val="006DC0"/>
                </a:solidFill>
                <a:effectLst/>
                <a:uLnTx/>
                <a:uFillTx/>
                <a:latin typeface="Arial"/>
                <a:cs typeface="Arial"/>
              </a:rPr>
              <a:t>Eligibility</a:t>
            </a:r>
            <a:r>
              <a:rPr kumimoji="0" sz="1200" b="1" i="0" u="none" strike="noStrike" kern="0" cap="none" spc="315"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for</a:t>
            </a:r>
            <a:r>
              <a:rPr kumimoji="0" sz="1200" b="1" i="0" u="none" strike="noStrike" kern="0" cap="none" spc="140"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P</a:t>
            </a:r>
            <a:r>
              <a:rPr kumimoji="0" sz="1200" b="1" i="0" u="none" strike="noStrike" kern="0" cap="none" spc="-170"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r</a:t>
            </a:r>
            <a:r>
              <a:rPr kumimoji="0" sz="1200" b="1" i="0" u="none" strike="noStrike" kern="0" cap="none" spc="-175"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e</a:t>
            </a:r>
            <a:r>
              <a:rPr kumimoji="0" sz="1200" b="1" i="0" u="none" strike="noStrike" kern="0" cap="none" spc="-170"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m</a:t>
            </a:r>
            <a:r>
              <a:rPr kumimoji="0" sz="1200" b="1" i="0" u="none" strike="noStrike" kern="0" cap="none" spc="-180" normalizeH="0" baseline="0" noProof="0" dirty="0">
                <a:ln>
                  <a:noFill/>
                </a:ln>
                <a:solidFill>
                  <a:srgbClr val="006DC0"/>
                </a:solidFill>
                <a:effectLst/>
                <a:uLnTx/>
                <a:uFillTx/>
                <a:latin typeface="Arial"/>
                <a:cs typeface="Arial"/>
              </a:rPr>
              <a:t> </a:t>
            </a:r>
            <a:r>
              <a:rPr kumimoji="0" sz="1200" b="1" i="0" u="none" strike="noStrike" kern="0" cap="none" spc="-10" normalizeH="0" baseline="0" noProof="0" dirty="0">
                <a:ln>
                  <a:noFill/>
                </a:ln>
                <a:solidFill>
                  <a:srgbClr val="006DC0"/>
                </a:solidFill>
                <a:effectLst/>
                <a:uLnTx/>
                <a:uFillTx/>
                <a:latin typeface="Arial"/>
                <a:cs typeface="Arial"/>
              </a:rPr>
              <a:t>i</a:t>
            </a:r>
            <a:r>
              <a:rPr kumimoji="0" sz="1200" b="1" i="0" u="none" strike="noStrike" kern="0" cap="none" spc="-180" normalizeH="0" baseline="0" noProof="0" dirty="0">
                <a:ln>
                  <a:noFill/>
                </a:ln>
                <a:solidFill>
                  <a:srgbClr val="006DC0"/>
                </a:solidFill>
                <a:effectLst/>
                <a:uLnTx/>
                <a:uFillTx/>
                <a:latin typeface="Arial"/>
                <a:cs typeface="Arial"/>
              </a:rPr>
              <a:t> </a:t>
            </a:r>
            <a:r>
              <a:rPr kumimoji="0" sz="1200" b="1" i="0" u="none" strike="noStrike" kern="0" cap="none" spc="-10" normalizeH="0" baseline="0" noProof="0" dirty="0">
                <a:ln>
                  <a:noFill/>
                </a:ln>
                <a:solidFill>
                  <a:srgbClr val="006DC0"/>
                </a:solidFill>
                <a:effectLst/>
                <a:uLnTx/>
                <a:uFillTx/>
                <a:latin typeface="Arial"/>
                <a:cs typeface="Arial"/>
              </a:rPr>
              <a:t>u</a:t>
            </a:r>
            <a:r>
              <a:rPr kumimoji="0" sz="1200" b="1" i="0" u="none" strike="noStrike" kern="0" cap="none" spc="-175"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m</a:t>
            </a:r>
            <a:r>
              <a:rPr kumimoji="0" sz="1200" b="1" i="0" u="none" strike="noStrike" kern="0" cap="none" spc="10" normalizeH="0" baseline="0" noProof="0" dirty="0">
                <a:ln>
                  <a:noFill/>
                </a:ln>
                <a:solidFill>
                  <a:srgbClr val="006DC0"/>
                </a:solidFill>
                <a:effectLst/>
                <a:uLnTx/>
                <a:uFillTx/>
                <a:latin typeface="Arial"/>
                <a:cs typeface="Arial"/>
              </a:rPr>
              <a:t> </a:t>
            </a:r>
            <a:r>
              <a:rPr kumimoji="0" sz="1200" b="1" i="0" u="none" strike="noStrike" kern="0" cap="none" spc="70" normalizeH="0" baseline="0" noProof="0" dirty="0">
                <a:ln>
                  <a:noFill/>
                </a:ln>
                <a:solidFill>
                  <a:srgbClr val="006DC0"/>
                </a:solidFill>
                <a:effectLst/>
                <a:uLnTx/>
                <a:uFillTx/>
                <a:latin typeface="Arial"/>
                <a:cs typeface="Arial"/>
              </a:rPr>
              <a:t>Savings</a:t>
            </a:r>
            <a:r>
              <a:rPr kumimoji="0" sz="1200" b="1" i="0" u="none" strike="noStrike" kern="0" cap="none" spc="220" normalizeH="0" baseline="0" noProof="0" dirty="0">
                <a:ln>
                  <a:noFill/>
                </a:ln>
                <a:solidFill>
                  <a:srgbClr val="006DC0"/>
                </a:solidFill>
                <a:effectLst/>
                <a:uLnTx/>
                <a:uFillTx/>
                <a:latin typeface="Arial"/>
                <a:cs typeface="Arial"/>
              </a:rPr>
              <a:t> </a:t>
            </a:r>
            <a:r>
              <a:rPr kumimoji="0" sz="1200" b="1" i="0" u="none" strike="noStrike" kern="0" cap="none" spc="80" normalizeH="0" baseline="0" noProof="0" dirty="0">
                <a:ln>
                  <a:noFill/>
                </a:ln>
                <a:solidFill>
                  <a:srgbClr val="006DC0"/>
                </a:solidFill>
                <a:effectLst/>
                <a:uLnTx/>
                <a:uFillTx/>
                <a:latin typeface="Arial"/>
                <a:cs typeface="Arial"/>
              </a:rPr>
              <a:t>through</a:t>
            </a:r>
            <a:r>
              <a:rPr kumimoji="0" sz="1200" b="1" i="0" u="none" strike="noStrike" kern="0" cap="none" spc="240" normalizeH="0" baseline="0" noProof="0" dirty="0">
                <a:ln>
                  <a:noFill/>
                </a:ln>
                <a:solidFill>
                  <a:srgbClr val="006DC0"/>
                </a:solidFill>
                <a:effectLst/>
                <a:uLnTx/>
                <a:uFillTx/>
                <a:latin typeface="Arial"/>
                <a:cs typeface="Arial"/>
              </a:rPr>
              <a:t> </a:t>
            </a:r>
            <a:r>
              <a:rPr kumimoji="0" sz="1200" b="1" i="0" u="none" strike="noStrike" kern="0" cap="none" spc="-25" normalizeH="0" baseline="0" noProof="0" dirty="0">
                <a:ln>
                  <a:noFill/>
                </a:ln>
                <a:solidFill>
                  <a:srgbClr val="006DC0"/>
                </a:solidFill>
                <a:effectLst/>
                <a:uLnTx/>
                <a:uFillTx/>
                <a:latin typeface="Arial"/>
                <a:cs typeface="Arial"/>
              </a:rPr>
              <a:t>the </a:t>
            </a:r>
            <a:r>
              <a:rPr kumimoji="0" sz="1200" b="1" i="0" u="none" strike="noStrike" kern="0" cap="none" spc="80" normalizeH="0" baseline="0" noProof="0" dirty="0">
                <a:ln>
                  <a:noFill/>
                </a:ln>
                <a:solidFill>
                  <a:srgbClr val="006DC0"/>
                </a:solidFill>
                <a:effectLst/>
                <a:uLnTx/>
                <a:uFillTx/>
                <a:latin typeface="Arial"/>
                <a:cs typeface="Arial"/>
              </a:rPr>
              <a:t>Marketplace?</a:t>
            </a:r>
            <a:endParaRPr kumimoji="0" sz="1200" b="0" i="0" u="none" strike="noStrike" kern="0" cap="none" spc="0" normalizeH="0" baseline="0" noProof="0" dirty="0">
              <a:ln>
                <a:noFill/>
              </a:ln>
              <a:solidFill>
                <a:sysClr val="windowText" lastClr="000000"/>
              </a:solidFill>
              <a:effectLst/>
              <a:uLnTx/>
              <a:uFillTx/>
              <a:latin typeface="Arial"/>
              <a:cs typeface="Arial"/>
            </a:endParaRPr>
          </a:p>
          <a:p>
            <a:pPr marL="63500" marR="57785" lvl="0" indent="0" defTabSz="914400" eaLnBrk="1" fontAlgn="auto" latinLnBrk="0" hangingPunct="1">
              <a:lnSpc>
                <a:spcPct val="116700"/>
              </a:lnSpc>
              <a:spcBef>
                <a:spcPts val="106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Yes.</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2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3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3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offer</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3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3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3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7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employer</a:t>
            </a:r>
            <a:r>
              <a:rPr kumimoji="0" sz="900" b="0" i="0" u="none" strike="noStrike" kern="0" cap="none" spc="3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considered</a:t>
            </a:r>
            <a:r>
              <a:rPr kumimoji="0" sz="900" b="0" i="0" u="none" strike="noStrike" kern="0" cap="none" spc="3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affordable</a:t>
            </a:r>
            <a:r>
              <a:rPr kumimoji="0" sz="900" b="0" i="0" u="none" strike="noStrike" kern="0" cap="none" spc="3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3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meets</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certain</a:t>
            </a:r>
            <a:r>
              <a:rPr kumimoji="0" sz="900" b="0" i="0" u="none" strike="noStrike" kern="0" cap="none" spc="31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minimum</a:t>
            </a:r>
            <a:r>
              <a:rPr kumimoji="0" sz="900" b="0" i="0" u="none" strike="noStrike" kern="0" cap="none" spc="4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value</a:t>
            </a:r>
            <a:r>
              <a:rPr kumimoji="0" sz="900" b="0" i="0" u="none" strike="noStrike" kern="0" cap="none" spc="3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standards,</a:t>
            </a:r>
            <a:r>
              <a:rPr kumimoji="0" sz="900" b="0" i="0" u="none" strike="noStrike" kern="0" cap="none" spc="39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you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eligible</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tax</a:t>
            </a:r>
            <a:r>
              <a:rPr kumimoji="0" sz="900" b="0" i="0" u="none" strike="noStrike" kern="0" cap="none" spc="2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credit,</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advance</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55" normalizeH="0" baseline="0" noProof="0" dirty="0">
                <a:ln>
                  <a:noFill/>
                </a:ln>
                <a:solidFill>
                  <a:sysClr val="windowText" lastClr="000000"/>
                </a:solidFill>
                <a:effectLst/>
                <a:uLnTx/>
                <a:uFillTx/>
                <a:latin typeface="Arial"/>
                <a:cs typeface="Arial"/>
              </a:rPr>
              <a:t>payment</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tax</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credit,</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Marketplace</a:t>
            </a:r>
            <a:r>
              <a:rPr kumimoji="0" sz="900" b="0" i="0" u="none" strike="noStrike" kern="0" cap="none" spc="17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wish</a:t>
            </a:r>
            <a:r>
              <a:rPr kumimoji="0" sz="900" b="0" i="0" u="none" strike="noStrike" kern="0" cap="none" spc="1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a:t>
            </a:r>
            <a:r>
              <a:rPr kumimoji="0" sz="900" b="0" i="0" u="none" strike="noStrike" kern="0" cap="none" spc="1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50" normalizeH="0" baseline="0" noProof="0" dirty="0">
                <a:ln>
                  <a:noFill/>
                </a:ln>
                <a:solidFill>
                  <a:sysClr val="windowText" lastClr="000000"/>
                </a:solidFill>
                <a:effectLst/>
                <a:uLnTx/>
                <a:uFillTx/>
                <a:latin typeface="Arial"/>
                <a:cs typeface="Arial"/>
              </a:rPr>
              <a:t> </a:t>
            </a:r>
            <a:r>
              <a:rPr kumimoji="0" sz="900" b="0" i="0" u="none" strike="noStrike" kern="0" cap="none" spc="65" normalizeH="0" baseline="0" noProof="0" dirty="0">
                <a:ln>
                  <a:noFill/>
                </a:ln>
                <a:solidFill>
                  <a:sysClr val="windowText" lastClr="000000"/>
                </a:solidFill>
                <a:effectLst/>
                <a:uLnTx/>
                <a:uFillTx/>
                <a:latin typeface="Arial"/>
                <a:cs typeface="Arial"/>
              </a:rPr>
              <a:t>employment-</a:t>
            </a:r>
            <a:r>
              <a:rPr kumimoji="0" sz="900" b="0" i="0" u="none" strike="noStrike" kern="0" cap="none" spc="-10" normalizeH="0" baseline="0" noProof="0" dirty="0">
                <a:ln>
                  <a:noFill/>
                </a:ln>
                <a:solidFill>
                  <a:sysClr val="windowText" lastClr="000000"/>
                </a:solidFill>
                <a:effectLst/>
                <a:uLnTx/>
                <a:uFillTx/>
                <a:latin typeface="Arial"/>
                <a:cs typeface="Arial"/>
              </a:rPr>
              <a:t>based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However,</a:t>
            </a:r>
            <a:r>
              <a:rPr kumimoji="0" sz="900" b="0" i="0" u="none" strike="noStrike" kern="0" cap="none" spc="3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2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eligible</a:t>
            </a:r>
            <a:r>
              <a:rPr kumimoji="0" sz="900" b="0" i="0" u="none" strike="noStrike" kern="0" cap="none" spc="1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tax</a:t>
            </a:r>
            <a:r>
              <a:rPr kumimoji="0" sz="900" b="0" i="0" u="none" strike="noStrike" kern="0" cap="none" spc="2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credit,</a:t>
            </a:r>
            <a:r>
              <a:rPr kumimoji="0" sz="900" b="0" i="0" u="none" strike="noStrike" kern="0" cap="none" spc="1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advance</a:t>
            </a:r>
            <a:r>
              <a:rPr kumimoji="0" sz="900" b="0" i="0" u="none" strike="noStrike" kern="0" cap="none" spc="37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payments</a:t>
            </a:r>
            <a:r>
              <a:rPr kumimoji="0" sz="900" b="0" i="0" u="none" strike="noStrike" kern="0" cap="none" spc="3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credit</a:t>
            </a:r>
            <a:r>
              <a:rPr kumimoji="0" sz="900" b="0" i="0" u="none" strike="noStrike" kern="0" cap="none" spc="1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lowers</a:t>
            </a:r>
            <a:r>
              <a:rPr kumimoji="0" sz="900" b="0" i="0" u="none" strike="noStrike" kern="0" cap="none" spc="3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monthly</a:t>
            </a:r>
            <a:r>
              <a:rPr kumimoji="0" sz="900" b="0" i="0" u="none" strike="noStrike" kern="0" cap="none" spc="21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premium,</a:t>
            </a:r>
            <a:r>
              <a:rPr kumimoji="0" sz="900" b="0" i="0" u="none" strike="noStrike" kern="0" cap="none" spc="3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reduction</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30" normalizeH="0" baseline="0" noProof="0" dirty="0">
                <a:ln>
                  <a:noFill/>
                </a:ln>
                <a:solidFill>
                  <a:sysClr val="windowText" lastClr="000000"/>
                </a:solidFill>
                <a:effectLst/>
                <a:uLnTx/>
                <a:uFillTx/>
                <a:latin typeface="Arial"/>
                <a:cs typeface="Arial"/>
              </a:rPr>
              <a:t>in </a:t>
            </a:r>
            <a:r>
              <a:rPr kumimoji="0" sz="900" b="0" i="0" u="none" strike="noStrike" kern="0" cap="none" spc="0" normalizeH="0" baseline="0" noProof="0" dirty="0">
                <a:ln>
                  <a:noFill/>
                </a:ln>
                <a:solidFill>
                  <a:sysClr val="windowText" lastClr="000000"/>
                </a:solidFill>
                <a:effectLst/>
                <a:uLnTx/>
                <a:uFillTx/>
                <a:latin typeface="Arial"/>
                <a:cs typeface="Arial"/>
              </a:rPr>
              <a:t>certain</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55" normalizeH="0" baseline="0" noProof="0" dirty="0">
                <a:ln>
                  <a:noFill/>
                </a:ln>
                <a:solidFill>
                  <a:sysClr val="windowText" lastClr="000000"/>
                </a:solidFill>
                <a:effectLst/>
                <a:uLnTx/>
                <a:uFillTx/>
                <a:latin typeface="Arial"/>
                <a:cs typeface="Arial"/>
              </a:rPr>
              <a:t>cost-</a:t>
            </a:r>
            <a:r>
              <a:rPr kumimoji="0" sz="900" b="0" i="0" u="none" strike="noStrike" kern="0" cap="none" spc="0" normalizeH="0" baseline="0" noProof="0" dirty="0">
                <a:ln>
                  <a:noFill/>
                </a:ln>
                <a:solidFill>
                  <a:sysClr val="windowText" lastClr="000000"/>
                </a:solidFill>
                <a:effectLst/>
                <a:uLnTx/>
                <a:uFillTx/>
                <a:latin typeface="Arial"/>
                <a:cs typeface="Arial"/>
              </a:rPr>
              <a:t>sharing,</a:t>
            </a:r>
            <a:r>
              <a:rPr kumimoji="0" sz="900" b="0" i="0" u="none" strike="noStrike" kern="0" cap="none" spc="1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0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employer</a:t>
            </a:r>
            <a:r>
              <a:rPr kumimoji="0" sz="900" b="0" i="0" u="none" strike="noStrike" kern="0" cap="none" spc="3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does</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offer</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a:t>
            </a:r>
            <a:r>
              <a:rPr kumimoji="0" sz="900" b="0" i="0" u="none" strike="noStrike" kern="0" cap="none" spc="2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all</a:t>
            </a:r>
            <a:r>
              <a:rPr kumimoji="0" sz="900" b="0" i="0" u="none" strike="noStrike" kern="0" cap="none" spc="1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does</a:t>
            </a:r>
            <a:r>
              <a:rPr kumimoji="0" sz="900" b="0" i="0" u="none" strike="noStrike" kern="0" cap="none" spc="3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offer</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is</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63500" marR="2303780" lvl="0" indent="0" defTabSz="914400" eaLnBrk="1" fontAlgn="auto" latinLnBrk="0" hangingPunct="1">
              <a:lnSpc>
                <a:spcPts val="1280"/>
              </a:lnSpc>
              <a:spcBef>
                <a:spcPts val="4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considered</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affordable</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meet</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minimum</a:t>
            </a:r>
            <a:r>
              <a:rPr kumimoji="0" sz="900" b="0" i="0" u="none" strike="noStrike" kern="0" cap="none" spc="3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value</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standards.</a:t>
            </a:r>
            <a:r>
              <a:rPr kumimoji="0" sz="900" b="0" i="0" u="none" strike="noStrike" kern="0" cap="none" spc="3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share</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1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premium</a:t>
            </a:r>
            <a:r>
              <a:rPr kumimoji="0" sz="900" b="0" i="0" u="none" strike="noStrike" kern="0" cap="none" spc="3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cost</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all</a:t>
            </a:r>
            <a:r>
              <a:rPr kumimoji="0" sz="900" b="0" i="0" u="none" strike="noStrike" kern="0" cap="none" spc="16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plans </a:t>
            </a:r>
            <a:r>
              <a:rPr kumimoji="0" sz="900" b="0" i="0" u="none" strike="noStrike" kern="0" cap="none" spc="0" normalizeH="0" baseline="0" noProof="0" dirty="0">
                <a:ln>
                  <a:noFill/>
                </a:ln>
                <a:solidFill>
                  <a:sysClr val="windowText" lastClr="000000"/>
                </a:solidFill>
                <a:effectLst/>
                <a:uLnTx/>
                <a:uFillTx/>
                <a:latin typeface="Arial"/>
                <a:cs typeface="Arial"/>
              </a:rPr>
              <a:t>offered</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through</a:t>
            </a:r>
            <a:r>
              <a:rPr kumimoji="0" sz="900" b="0" i="0" u="none" strike="noStrike" kern="0" cap="none" spc="2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55" normalizeH="0" baseline="0" noProof="0" dirty="0">
                <a:ln>
                  <a:noFill/>
                </a:ln>
                <a:solidFill>
                  <a:sysClr val="windowText" lastClr="000000"/>
                </a:solidFill>
                <a:effectLst/>
                <a:uLnTx/>
                <a:uFillTx/>
                <a:latin typeface="Arial"/>
                <a:cs typeface="Arial"/>
              </a:rPr>
              <a:t>employment</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more</a:t>
            </a:r>
            <a:r>
              <a:rPr kumimoji="0" sz="900" b="0" i="0" u="none" strike="noStrike" kern="0" cap="none" spc="2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than</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9</a:t>
            </a:r>
            <a:r>
              <a:rPr kumimoji="0" sz="900" b="0" i="0" u="none" strike="noStrike" kern="0" cap="none" spc="-1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
            </a:r>
            <a:r>
              <a:rPr kumimoji="0" sz="900" b="0" i="0" u="none" strike="noStrike" kern="0" cap="none" spc="-1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12</a:t>
            </a:r>
            <a:r>
              <a:rPr kumimoji="0" sz="900" b="0" i="0" u="none" strike="noStrike" kern="0" cap="none" spc="-1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
            </a:r>
            <a:r>
              <a:rPr kumimoji="0" sz="900" b="0" i="0" u="none" strike="noStrike" kern="0" cap="none" spc="-1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23148" noProof="0" dirty="0">
                <a:ln>
                  <a:noFill/>
                </a:ln>
                <a:solidFill>
                  <a:srgbClr val="0000FF"/>
                </a:solidFill>
                <a:effectLst/>
                <a:uLnTx/>
                <a:uFillTx/>
                <a:latin typeface="Arial"/>
                <a:cs typeface="Arial"/>
                <a:hlinkClick r:id="rId2" action="ppaction://hlinksldjump"/>
              </a:rPr>
              <a:t>1</a:t>
            </a:r>
            <a:r>
              <a:rPr kumimoji="0" sz="900" b="0" i="0" u="none" strike="noStrike" kern="0" cap="none" spc="359" normalizeH="0" baseline="23148" noProof="0" dirty="0">
                <a:ln>
                  <a:noFill/>
                </a:ln>
                <a:solidFill>
                  <a:srgbClr val="0000FF"/>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annual</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household</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income,</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0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63500" marR="99060" lvl="0" indent="0" defTabSz="914400" eaLnBrk="1" fontAlgn="auto" latinLnBrk="0" hangingPunct="1">
              <a:lnSpc>
                <a:spcPts val="1260"/>
              </a:lnSpc>
              <a:spcBef>
                <a:spcPts val="0"/>
              </a:spcBef>
              <a:spcAft>
                <a:spcPts val="0"/>
              </a:spcAft>
              <a:buClrTx/>
              <a:buSzTx/>
              <a:buFontTx/>
              <a:buNone/>
              <a:tabLst/>
              <a:defRPr/>
            </a:pPr>
            <a:r>
              <a:rPr kumimoji="0" sz="900" b="0" i="0" u="none" strike="noStrike" kern="0" cap="none" spc="45" normalizeH="0" baseline="0" noProof="0" dirty="0">
                <a:ln>
                  <a:noFill/>
                </a:ln>
                <a:solidFill>
                  <a:sysClr val="windowText" lastClr="000000"/>
                </a:solidFill>
                <a:effectLst/>
                <a:uLnTx/>
                <a:uFillTx/>
                <a:latin typeface="Arial"/>
                <a:cs typeface="Arial"/>
              </a:rPr>
              <a:t>through</a:t>
            </a:r>
            <a:r>
              <a:rPr kumimoji="0" sz="900" b="0" i="0" u="none" strike="noStrike" kern="0" cap="none" spc="3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55" normalizeH="0" baseline="0" noProof="0" dirty="0">
                <a:ln>
                  <a:noFill/>
                </a:ln>
                <a:solidFill>
                  <a:sysClr val="windowText" lastClr="000000"/>
                </a:solidFill>
                <a:effectLst/>
                <a:uLnTx/>
                <a:uFillTx/>
                <a:latin typeface="Arial"/>
                <a:cs typeface="Arial"/>
              </a:rPr>
              <a:t>employment</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does</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meet</a:t>
            </a:r>
            <a:r>
              <a:rPr kumimoji="0" sz="900" b="0" i="0" u="none" strike="noStrike" kern="0" cap="none" spc="2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"minimum</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value"</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standard</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set</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Affordable</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Care</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Act,</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eligible</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tax</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credit,</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advance </a:t>
            </a:r>
            <a:r>
              <a:rPr kumimoji="0" sz="900" b="0" i="0" u="none" strike="noStrike" kern="0" cap="none" spc="55" normalizeH="0" baseline="0" noProof="0" dirty="0">
                <a:ln>
                  <a:noFill/>
                </a:ln>
                <a:solidFill>
                  <a:sysClr val="windowText" lastClr="000000"/>
                </a:solidFill>
                <a:effectLst/>
                <a:uLnTx/>
                <a:uFillTx/>
                <a:latin typeface="Arial"/>
                <a:cs typeface="Arial"/>
              </a:rPr>
              <a:t>payment</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credit,</a:t>
            </a:r>
            <a:r>
              <a:rPr kumimoji="0" sz="900" b="0" i="0" u="none" strike="noStrike" kern="0" cap="none" spc="1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3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65" normalizeH="0" baseline="0" noProof="0" dirty="0">
                <a:ln>
                  <a:noFill/>
                </a:ln>
                <a:solidFill>
                  <a:sysClr val="windowText" lastClr="000000"/>
                </a:solidFill>
                <a:effectLst/>
                <a:uLnTx/>
                <a:uFillTx/>
                <a:latin typeface="Arial"/>
                <a:cs typeface="Arial"/>
              </a:rPr>
              <a:t>employment-</a:t>
            </a:r>
            <a:r>
              <a:rPr kumimoji="0" sz="900" b="0" i="0" u="none" strike="noStrike" kern="0" cap="none" spc="0" normalizeH="0" baseline="0" noProof="0" dirty="0">
                <a:ln>
                  <a:noFill/>
                </a:ln>
                <a:solidFill>
                  <a:sysClr val="windowText" lastClr="000000"/>
                </a:solidFill>
                <a:effectLst/>
                <a:uLnTx/>
                <a:uFillTx/>
                <a:latin typeface="Arial"/>
                <a:cs typeface="Arial"/>
              </a:rPr>
              <a:t>based</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health</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63500" marR="2298065" lvl="0" indent="0" defTabSz="914400" eaLnBrk="1" fontAlgn="auto" latinLnBrk="0" hangingPunct="1">
              <a:lnSpc>
                <a:spcPts val="1260"/>
              </a:lnSpc>
              <a:spcBef>
                <a:spcPts val="0"/>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coverage.</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For</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family</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55" normalizeH="0" baseline="0" noProof="0" dirty="0">
                <a:ln>
                  <a:noFill/>
                </a:ln>
                <a:solidFill>
                  <a:sysClr val="windowText" lastClr="000000"/>
                </a:solidFill>
                <a:effectLst/>
                <a:uLnTx/>
                <a:uFillTx/>
                <a:latin typeface="Arial"/>
                <a:cs typeface="Arial"/>
              </a:rPr>
              <a:t>members</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of</a:t>
            </a:r>
            <a:r>
              <a:rPr kumimoji="0" sz="900" b="0" i="0" u="none" strike="noStrike" kern="0" cap="none" spc="2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the</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employee,</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is</a:t>
            </a:r>
            <a:r>
              <a:rPr kumimoji="0" sz="900" b="0" i="0" u="none" strike="noStrike" kern="0" cap="none" spc="1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considered</a:t>
            </a:r>
            <a:r>
              <a:rPr kumimoji="0" sz="900" b="0" i="0" u="none" strike="noStrike" kern="0" cap="none" spc="2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affordable</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if</a:t>
            </a:r>
            <a:r>
              <a:rPr kumimoji="0" sz="900" b="0" i="0" u="none" strike="noStrike" kern="0" cap="none" spc="1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the</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employee’s</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cost</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of </a:t>
            </a:r>
            <a:r>
              <a:rPr kumimoji="0" sz="900" b="0" i="0" u="none" strike="noStrike" kern="0" cap="none" spc="45" normalizeH="0" baseline="0" noProof="0" dirty="0">
                <a:ln>
                  <a:noFill/>
                </a:ln>
                <a:solidFill>
                  <a:sysClr val="windowText" lastClr="000000"/>
                </a:solidFill>
                <a:effectLst/>
                <a:uLnTx/>
                <a:uFillTx/>
                <a:latin typeface="Arial"/>
                <a:cs typeface="Arial"/>
              </a:rPr>
              <a:t>premiums</a:t>
            </a:r>
            <a:r>
              <a:rPr kumimoji="0" sz="900" b="0" i="0" u="none" strike="noStrike" kern="0" cap="none" spc="3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lowest-</a:t>
            </a:r>
            <a:r>
              <a:rPr kumimoji="0" sz="900" b="0" i="0" u="none" strike="noStrike" kern="0" cap="none" spc="0" normalizeH="0" baseline="0" noProof="0" dirty="0">
                <a:ln>
                  <a:noFill/>
                </a:ln>
                <a:solidFill>
                  <a:sysClr val="windowText" lastClr="000000"/>
                </a:solidFill>
                <a:effectLst/>
                <a:uLnTx/>
                <a:uFillTx/>
                <a:latin typeface="Arial"/>
                <a:cs typeface="Arial"/>
              </a:rPr>
              <a:t>cost</a:t>
            </a:r>
            <a:r>
              <a:rPr kumimoji="0" sz="900" b="0" i="0" u="none" strike="noStrike" kern="0" cap="none" spc="2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would</a:t>
            </a:r>
            <a:r>
              <a:rPr kumimoji="0" sz="900" b="0" i="0" u="none" strike="noStrike" kern="0" cap="none" spc="3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all</a:t>
            </a:r>
            <a:r>
              <a:rPr kumimoji="0" sz="900" b="0" i="0" u="none" strike="noStrike" kern="0" cap="none" spc="1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55" normalizeH="0" baseline="0" noProof="0" dirty="0">
                <a:ln>
                  <a:noFill/>
                </a:ln>
                <a:solidFill>
                  <a:sysClr val="windowText" lastClr="000000"/>
                </a:solidFill>
                <a:effectLst/>
                <a:uLnTx/>
                <a:uFillTx/>
                <a:latin typeface="Arial"/>
                <a:cs typeface="Arial"/>
              </a:rPr>
              <a:t>members</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does</a:t>
            </a:r>
            <a:r>
              <a:rPr kumimoji="0" sz="900" b="0" i="0" u="none" strike="noStrike" kern="0" cap="none" spc="3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exceed</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9.12%</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employee’s</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63500" marR="0" lvl="0" indent="0" defTabSz="914400" eaLnBrk="1" fontAlgn="auto" latinLnBrk="0" hangingPunct="1">
              <a:lnSpc>
                <a:spcPct val="100000"/>
              </a:lnSpc>
              <a:spcBef>
                <a:spcPts val="110"/>
              </a:spcBef>
              <a:spcAft>
                <a:spcPts val="0"/>
              </a:spcAft>
              <a:buClrTx/>
              <a:buSzTx/>
              <a:buFontTx/>
              <a:buNone/>
              <a:tabLst/>
              <a:defRPr/>
            </a:pPr>
            <a:r>
              <a:rPr kumimoji="0" sz="900" b="0" i="0" u="none" strike="noStrike" kern="0" cap="none" spc="45" normalizeH="0" baseline="0" noProof="0" dirty="0">
                <a:ln>
                  <a:noFill/>
                </a:ln>
                <a:solidFill>
                  <a:sysClr val="windowText" lastClr="000000"/>
                </a:solidFill>
                <a:effectLst/>
                <a:uLnTx/>
                <a:uFillTx/>
                <a:latin typeface="Arial"/>
                <a:cs typeface="Arial"/>
              </a:rPr>
              <a:t>household</a:t>
            </a:r>
            <a:r>
              <a:rPr kumimoji="0" sz="900" b="0" i="0" u="none" strike="noStrike" kern="0" cap="none" spc="2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income.</a:t>
            </a:r>
            <a:r>
              <a:rPr kumimoji="0" sz="900" b="0" i="0" u="none" strike="noStrike" kern="0" cap="none" spc="-15" normalizeH="0" baseline="23148" noProof="0" dirty="0">
                <a:ln>
                  <a:noFill/>
                </a:ln>
                <a:solidFill>
                  <a:sysClr val="windowText" lastClr="000000"/>
                </a:solidFill>
                <a:effectLst/>
                <a:uLnTx/>
                <a:uFillTx/>
                <a:latin typeface="Arial"/>
                <a:cs typeface="Arial"/>
              </a:rPr>
              <a:t>.1</a:t>
            </a:r>
            <a:r>
              <a:rPr kumimoji="0" sz="900" b="0" i="0" u="none" strike="noStrike" kern="0" cap="none" spc="-15" normalizeH="0" baseline="23148" noProof="0" dirty="0">
                <a:ln>
                  <a:noFill/>
                </a:ln>
                <a:solidFill>
                  <a:srgbClr val="0000FF"/>
                </a:solidFill>
                <a:effectLst/>
                <a:uLnTx/>
                <a:uFillTx/>
                <a:latin typeface="Arial"/>
                <a:cs typeface="Arial"/>
                <a:hlinkClick r:id="rId2" action="ppaction://hlinksldjump"/>
              </a:rPr>
              <a:t>2</a:t>
            </a:r>
            <a:endParaRPr kumimoji="0" sz="900" b="0" i="0" u="none" strike="noStrike" kern="0" cap="none" spc="0" normalizeH="0" baseline="23148"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60"/>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63500" marR="217170" lvl="0" indent="0" defTabSz="914400" eaLnBrk="1" fontAlgn="auto" latinLnBrk="0" hangingPunct="1">
              <a:lnSpc>
                <a:spcPct val="116700"/>
              </a:lnSpc>
              <a:spcBef>
                <a:spcPts val="0"/>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Arial"/>
                <a:cs typeface="Arial"/>
              </a:rPr>
              <a:t>Note:</a:t>
            </a:r>
            <a:r>
              <a:rPr kumimoji="0" sz="900" b="1"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14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purchase</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1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21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through</a:t>
            </a:r>
            <a:r>
              <a:rPr kumimoji="0" sz="900" b="0" i="0" u="none" strike="noStrike" kern="0" cap="none" spc="2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8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Marketplace</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instead</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accepting</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offered</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through</a:t>
            </a:r>
            <a:r>
              <a:rPr kumimoji="0" sz="900" b="0" i="0" u="none" strike="noStrike" kern="0" cap="none" spc="2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employment,</a:t>
            </a:r>
            <a:r>
              <a:rPr kumimoji="0" sz="900" b="0" i="0" u="none" strike="noStrike" kern="0" cap="none" spc="4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then</a:t>
            </a:r>
            <a:r>
              <a:rPr kumimoji="0" sz="900" b="0" i="0" u="none" strike="noStrike" kern="0" cap="none" spc="3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40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lose </a:t>
            </a:r>
            <a:r>
              <a:rPr kumimoji="0" sz="900" b="0" i="0" u="none" strike="noStrike" kern="0" cap="none" spc="0" normalizeH="0" baseline="0" noProof="0" dirty="0">
                <a:ln>
                  <a:noFill/>
                </a:ln>
                <a:solidFill>
                  <a:sysClr val="windowText" lastClr="000000"/>
                </a:solidFill>
                <a:effectLst/>
                <a:uLnTx/>
                <a:uFillTx/>
                <a:latin typeface="Arial"/>
                <a:cs typeface="Arial"/>
              </a:rPr>
              <a:t>access</a:t>
            </a:r>
            <a:r>
              <a:rPr kumimoji="0" sz="900" b="0" i="0" u="none" strike="noStrike" kern="0" cap="none" spc="3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whatever</a:t>
            </a:r>
            <a:r>
              <a:rPr kumimoji="0" sz="900" b="0" i="0" u="none" strike="noStrike" kern="0" cap="none" spc="3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employer</a:t>
            </a:r>
            <a:r>
              <a:rPr kumimoji="0" sz="900" b="0" i="0" u="none" strike="noStrike" kern="0" cap="none" spc="3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contributes</a:t>
            </a:r>
            <a:r>
              <a:rPr kumimoji="0" sz="900" b="0" i="0" u="none" strike="noStrike" kern="0" cap="none" spc="3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65" normalizeH="0" baseline="0" noProof="0" dirty="0">
                <a:ln>
                  <a:noFill/>
                </a:ln>
                <a:solidFill>
                  <a:sysClr val="windowText" lastClr="000000"/>
                </a:solidFill>
                <a:effectLst/>
                <a:uLnTx/>
                <a:uFillTx/>
                <a:latin typeface="Arial"/>
                <a:cs typeface="Arial"/>
              </a:rPr>
              <a:t>employment-</a:t>
            </a:r>
            <a:r>
              <a:rPr kumimoji="0" sz="900" b="0" i="0" u="none" strike="noStrike" kern="0" cap="none" spc="-10" normalizeH="0" baseline="0" noProof="0" dirty="0">
                <a:ln>
                  <a:noFill/>
                </a:ln>
                <a:solidFill>
                  <a:sysClr val="windowText" lastClr="000000"/>
                </a:solidFill>
                <a:effectLst/>
                <a:uLnTx/>
                <a:uFillTx/>
                <a:latin typeface="Arial"/>
                <a:cs typeface="Arial"/>
              </a:rPr>
              <a:t>based</a:t>
            </a:r>
            <a:endParaRPr kumimoji="0" sz="900" b="0" i="0" u="none" strike="noStrike" kern="0" cap="none" spc="0" normalizeH="0" baseline="0" noProof="0" dirty="0">
              <a:ln>
                <a:noFill/>
              </a:ln>
              <a:solidFill>
                <a:sysClr val="windowText" lastClr="000000"/>
              </a:solidFill>
              <a:effectLst/>
              <a:uLnTx/>
              <a:uFillTx/>
              <a:latin typeface="Arial"/>
              <a:cs typeface="Arial"/>
            </a:endParaRPr>
          </a:p>
        </p:txBody>
      </p:sp>
      <p:sp>
        <p:nvSpPr>
          <p:cNvPr id="8" name="object 8"/>
          <p:cNvSpPr/>
          <p:nvPr/>
        </p:nvSpPr>
        <p:spPr>
          <a:xfrm>
            <a:off x="485775" y="1422146"/>
            <a:ext cx="6862445" cy="0"/>
          </a:xfrm>
          <a:custGeom>
            <a:avLst/>
            <a:gdLst/>
            <a:ahLst/>
            <a:cxnLst/>
            <a:rect l="l" t="t" r="r" b="b"/>
            <a:pathLst>
              <a:path w="6862445">
                <a:moveTo>
                  <a:pt x="0" y="0"/>
                </a:moveTo>
                <a:lnTo>
                  <a:pt x="6862445" y="0"/>
                </a:lnTo>
              </a:path>
            </a:pathLst>
          </a:custGeom>
          <a:ln w="54864">
            <a:solidFill>
              <a:srgbClr val="006DC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9" name="object 9"/>
          <p:cNvPicPr/>
          <p:nvPr/>
        </p:nvPicPr>
        <p:blipFill>
          <a:blip r:embed="rId3" cstate="print"/>
          <a:stretch>
            <a:fillRect/>
          </a:stretch>
        </p:blipFill>
        <p:spPr>
          <a:xfrm>
            <a:off x="457200" y="322529"/>
            <a:ext cx="595630" cy="595807"/>
          </a:xfrm>
          <a:prstGeom prst="rect">
            <a:avLst/>
          </a:prstGeom>
        </p:spPr>
      </p:pic>
      <p:sp>
        <p:nvSpPr>
          <p:cNvPr id="10" name="Google Shape;89;p17">
            <a:extLst>
              <a:ext uri="{FF2B5EF4-FFF2-40B4-BE49-F238E27FC236}">
                <a16:creationId xmlns:a16="http://schemas.microsoft.com/office/drawing/2014/main" id="{E6EAED97-7938-9EB5-FD0F-5DF4CC88FA20}"/>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38</a:t>
            </a:fld>
            <a:endParaRPr lang="en-US">
              <a:latin typeface="Merriweather Sans Light" pitchFamily="2" charset="77"/>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1101726"/>
            <a:ext cx="1828800" cy="5715"/>
          </a:xfrm>
          <a:custGeom>
            <a:avLst/>
            <a:gdLst/>
            <a:ahLst/>
            <a:cxnLst/>
            <a:rect l="l" t="t" r="r" b="b"/>
            <a:pathLst>
              <a:path w="1828800" h="5715">
                <a:moveTo>
                  <a:pt x="1828800" y="0"/>
                </a:moveTo>
                <a:lnTo>
                  <a:pt x="0" y="0"/>
                </a:lnTo>
                <a:lnTo>
                  <a:pt x="0" y="5332"/>
                </a:lnTo>
                <a:lnTo>
                  <a:pt x="1828800" y="5332"/>
                </a:lnTo>
                <a:lnTo>
                  <a:pt x="182880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p:nvPr/>
        </p:nvSpPr>
        <p:spPr>
          <a:xfrm>
            <a:off x="406400" y="184658"/>
            <a:ext cx="9124950" cy="1453515"/>
          </a:xfrm>
          <a:prstGeom prst="rect">
            <a:avLst/>
          </a:prstGeom>
        </p:spPr>
        <p:txBody>
          <a:bodyPr vert="horz" wrap="square" lIns="0" tIns="12700" rIns="0" bIns="0" rtlCol="0">
            <a:spAutoFit/>
          </a:bodyPr>
          <a:lstStyle/>
          <a:p>
            <a:pPr marL="50800" marR="174625" lvl="0" indent="0" defTabSz="914400" eaLnBrk="1" fontAlgn="auto" latinLnBrk="0" hangingPunct="1">
              <a:lnSpc>
                <a:spcPct val="117800"/>
              </a:lnSpc>
              <a:spcBef>
                <a:spcPts val="10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Also,</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employer</a:t>
            </a:r>
            <a:r>
              <a:rPr kumimoji="0" sz="900" b="0" i="0" u="none" strike="noStrike" kern="0" cap="none" spc="43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contribution</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3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well</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95"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employee</a:t>
            </a:r>
            <a:r>
              <a:rPr kumimoji="0" sz="900" b="0" i="0" u="none" strike="noStrike" kern="0" cap="none" spc="43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contribution</a:t>
            </a:r>
            <a:r>
              <a:rPr kumimoji="0" sz="900" b="0" i="0" u="none" strike="noStrike" kern="0" cap="none" spc="3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65" normalizeH="0" baseline="0" noProof="0" dirty="0">
                <a:ln>
                  <a:noFill/>
                </a:ln>
                <a:solidFill>
                  <a:sysClr val="windowText" lastClr="000000"/>
                </a:solidFill>
                <a:effectLst/>
                <a:uLnTx/>
                <a:uFillTx/>
                <a:latin typeface="Arial"/>
                <a:cs typeface="Arial"/>
              </a:rPr>
              <a:t>employment-</a:t>
            </a:r>
            <a:r>
              <a:rPr kumimoji="0" sz="900" b="0" i="0" u="none" strike="noStrike" kern="0" cap="none" spc="0" normalizeH="0" baseline="0" noProof="0" dirty="0">
                <a:ln>
                  <a:noFill/>
                </a:ln>
                <a:solidFill>
                  <a:sysClr val="windowText" lastClr="000000"/>
                </a:solidFill>
                <a:effectLst/>
                <a:uLnTx/>
                <a:uFillTx/>
                <a:latin typeface="Arial"/>
                <a:cs typeface="Arial"/>
              </a:rPr>
              <a:t>based</a:t>
            </a:r>
            <a:r>
              <a:rPr kumimoji="0" sz="900" b="0" i="0" u="none" strike="noStrike" kern="0" cap="none" spc="409"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sz="900" b="0" i="0" u="none" strike="noStrike" kern="0" cap="none" spc="2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generally</a:t>
            </a:r>
            <a:r>
              <a:rPr kumimoji="0" sz="900" b="0" i="0" u="none" strike="noStrike" kern="0" cap="none" spc="3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excluded</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from</a:t>
            </a:r>
            <a:r>
              <a:rPr kumimoji="0" sz="900" b="0" i="0" u="none" strike="noStrike" kern="0" cap="none" spc="4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income</a:t>
            </a:r>
            <a:r>
              <a:rPr kumimoji="0" sz="900" b="0" i="0" u="none" strike="noStrike" kern="0" cap="none" spc="42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for </a:t>
            </a:r>
            <a:r>
              <a:rPr kumimoji="0" sz="900" b="0" i="0" u="none" strike="noStrike" kern="0" cap="none" spc="0" normalizeH="0" baseline="0" noProof="0" dirty="0">
                <a:ln>
                  <a:noFill/>
                </a:ln>
                <a:solidFill>
                  <a:sysClr val="windowText" lastClr="000000"/>
                </a:solidFill>
                <a:effectLst/>
                <a:uLnTx/>
                <a:uFillTx/>
                <a:latin typeface="Arial"/>
                <a:cs typeface="Arial"/>
              </a:rPr>
              <a:t>federal</a:t>
            </a:r>
            <a:r>
              <a:rPr kumimoji="0" sz="900" b="0" i="0" u="none" strike="noStrike" kern="0" cap="none" spc="2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state</a:t>
            </a:r>
            <a:r>
              <a:rPr kumimoji="0" sz="900" b="0" i="0" u="none" strike="noStrike" kern="0" cap="none" spc="2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income</a:t>
            </a:r>
            <a:r>
              <a:rPr kumimoji="0" sz="900" b="0" i="0" u="none" strike="noStrike" kern="0" cap="none" spc="4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tax</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purposes.</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40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payments</a:t>
            </a:r>
            <a:r>
              <a:rPr kumimoji="0" sz="900" b="0" i="0" u="none" strike="noStrike" kern="0" cap="none" spc="4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415" normalizeH="0" baseline="0" noProof="0" dirty="0">
                <a:ln>
                  <a:noFill/>
                </a:ln>
                <a:solidFill>
                  <a:sysClr val="windowText" lastClr="000000"/>
                </a:solidFill>
                <a:effectLst/>
                <a:uLnTx/>
                <a:uFillTx/>
                <a:latin typeface="Arial"/>
                <a:cs typeface="Arial"/>
              </a:rPr>
              <a:t> </a:t>
            </a:r>
            <a:r>
              <a:rPr kumimoji="0" sz="900" b="0" i="0" u="none" strike="noStrike" kern="0" cap="none" spc="35" normalizeH="0" baseline="0" noProof="0" dirty="0">
                <a:ln>
                  <a:noFill/>
                </a:ln>
                <a:solidFill>
                  <a:sysClr val="windowText" lastClr="000000"/>
                </a:solidFill>
                <a:effectLst/>
                <a:uLnTx/>
                <a:uFillTx/>
                <a:latin typeface="Arial"/>
                <a:cs typeface="Arial"/>
              </a:rPr>
              <a:t>through</a:t>
            </a:r>
            <a:endParaRPr kumimoji="0" sz="900" b="0" i="0" u="none" strike="noStrike" kern="0" cap="none" spc="0" normalizeH="0" baseline="0" noProof="0">
              <a:ln>
                <a:noFill/>
              </a:ln>
              <a:solidFill>
                <a:sysClr val="windowText" lastClr="000000"/>
              </a:solidFill>
              <a:effectLst/>
              <a:uLnTx/>
              <a:uFillTx/>
              <a:latin typeface="Arial"/>
              <a:cs typeface="Arial"/>
            </a:endParaRPr>
          </a:p>
          <a:p>
            <a:pPr marL="50800" marR="0" lvl="0" indent="0" defTabSz="914400" eaLnBrk="1" fontAlgn="auto" latinLnBrk="0" hangingPunct="1">
              <a:lnSpc>
                <a:spcPct val="100000"/>
              </a:lnSpc>
              <a:spcBef>
                <a:spcPts val="16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Marketplace</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made</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55" normalizeH="0" baseline="0" noProof="0" dirty="0">
                <a:ln>
                  <a:noFill/>
                </a:ln>
                <a:solidFill>
                  <a:sysClr val="windowText" lastClr="000000"/>
                </a:solidFill>
                <a:effectLst/>
                <a:uLnTx/>
                <a:uFillTx/>
                <a:latin typeface="Arial"/>
                <a:cs typeface="Arial"/>
              </a:rPr>
              <a:t>after-</a:t>
            </a:r>
            <a:r>
              <a:rPr kumimoji="0" sz="900" b="0" i="0" u="none" strike="noStrike" kern="0" cap="none" spc="0" normalizeH="0" baseline="0" noProof="0" dirty="0">
                <a:ln>
                  <a:noFill/>
                </a:ln>
                <a:solidFill>
                  <a:sysClr val="windowText" lastClr="000000"/>
                </a:solidFill>
                <a:effectLst/>
                <a:uLnTx/>
                <a:uFillTx/>
                <a:latin typeface="Arial"/>
                <a:cs typeface="Arial"/>
              </a:rPr>
              <a:t>tax</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basis.</a:t>
            </a:r>
            <a:r>
              <a:rPr kumimoji="0" sz="900" b="0" i="0" u="none" strike="noStrike" kern="0" cap="none" spc="2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addition,</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note</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offered</a:t>
            </a:r>
            <a:r>
              <a:rPr kumimoji="0" sz="900" b="0" i="0" u="none" strike="noStrike" kern="0" cap="none" spc="32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through</a:t>
            </a:r>
            <a:r>
              <a:rPr kumimoji="0" sz="900" b="0" i="0" u="none" strike="noStrike" kern="0" cap="none" spc="31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your</a:t>
            </a:r>
            <a:endParaRPr kumimoji="0" sz="900" b="0" i="0" u="none" strike="noStrike" kern="0" cap="none" spc="0" normalizeH="0" baseline="0" noProof="0">
              <a:ln>
                <a:noFill/>
              </a:ln>
              <a:solidFill>
                <a:sysClr val="windowText" lastClr="000000"/>
              </a:solidFill>
              <a:effectLst/>
              <a:uLnTx/>
              <a:uFillTx/>
              <a:latin typeface="Arial"/>
              <a:cs typeface="Arial"/>
            </a:endParaRPr>
          </a:p>
          <a:p>
            <a:pPr marL="50800" marR="0" lvl="0" indent="0" defTabSz="914400" eaLnBrk="1" fontAlgn="auto" latinLnBrk="0" hangingPunct="1">
              <a:lnSpc>
                <a:spcPct val="100000"/>
              </a:lnSpc>
              <a:spcBef>
                <a:spcPts val="185"/>
              </a:spcBef>
              <a:spcAft>
                <a:spcPts val="0"/>
              </a:spcAft>
              <a:buClrTx/>
              <a:buSzTx/>
              <a:buFontTx/>
              <a:buNone/>
              <a:tabLst/>
              <a:defRPr/>
            </a:pPr>
            <a:r>
              <a:rPr kumimoji="0" sz="900" b="0" i="0" u="none" strike="noStrike" kern="0" cap="none" spc="55" normalizeH="0" baseline="0" noProof="0" dirty="0">
                <a:ln>
                  <a:noFill/>
                </a:ln>
                <a:solidFill>
                  <a:sysClr val="windowText" lastClr="000000"/>
                </a:solidFill>
                <a:effectLst/>
                <a:uLnTx/>
                <a:uFillTx/>
                <a:latin typeface="Arial"/>
                <a:cs typeface="Arial"/>
              </a:rPr>
              <a:t>employment</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does</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not</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meet</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the</a:t>
            </a:r>
            <a:r>
              <a:rPr kumimoji="0" sz="900" b="0" i="0" u="none" strike="noStrike" kern="0" cap="none" spc="18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affordability</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or</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minimum</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value</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standards,</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but</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you</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accept</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that</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anyway,</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you</a:t>
            </a:r>
            <a:endParaRPr kumimoji="0" sz="900" b="0" i="0" u="none" strike="noStrike" kern="0" cap="none" spc="0" normalizeH="0" baseline="0" noProof="0">
              <a:ln>
                <a:noFill/>
              </a:ln>
              <a:solidFill>
                <a:sysClr val="windowText" lastClr="000000"/>
              </a:solidFill>
              <a:effectLst/>
              <a:uLnTx/>
              <a:uFillTx/>
              <a:latin typeface="Arial"/>
              <a:cs typeface="Arial"/>
            </a:endParaRPr>
          </a:p>
          <a:p>
            <a:pPr marL="50800" marR="0" lvl="0" indent="0" defTabSz="914400" eaLnBrk="1" fontAlgn="auto" latinLnBrk="0" hangingPunct="1">
              <a:lnSpc>
                <a:spcPct val="100000"/>
              </a:lnSpc>
              <a:spcBef>
                <a:spcPts val="18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eligible</a:t>
            </a:r>
            <a:r>
              <a:rPr kumimoji="0" sz="900" b="0" i="0" u="none" strike="noStrike" kern="0" cap="none" spc="2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tax</a:t>
            </a:r>
            <a:r>
              <a:rPr kumimoji="0" sz="900" b="0" i="0" u="none" strike="noStrike" kern="0" cap="none" spc="2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credit.</a:t>
            </a:r>
            <a:r>
              <a:rPr kumimoji="0" sz="900" b="0" i="0" u="none" strike="noStrike" kern="0" cap="none" spc="3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should</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consider</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all</a:t>
            </a:r>
            <a:r>
              <a:rPr kumimoji="0" sz="900" b="0" i="0" u="none" strike="noStrike" kern="0" cap="none" spc="1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these</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factors</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determining</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whether</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purchase</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through</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Marketplace.</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20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a:cs typeface="Arial"/>
            </a:endParaRPr>
          </a:p>
          <a:p>
            <a:pPr marL="50800" marR="0" lvl="0" indent="0" defTabSz="914400" eaLnBrk="1" fontAlgn="auto" latinLnBrk="0" hangingPunct="1">
              <a:lnSpc>
                <a:spcPct val="100000"/>
              </a:lnSpc>
              <a:spcBef>
                <a:spcPts val="0"/>
              </a:spcBef>
              <a:spcAft>
                <a:spcPts val="0"/>
              </a:spcAft>
              <a:buClrTx/>
              <a:buSzTx/>
              <a:buFontTx/>
              <a:buNone/>
              <a:tabLst/>
              <a:defRPr/>
            </a:pPr>
            <a:r>
              <a:rPr kumimoji="0" sz="675" b="0" i="0" u="none" strike="noStrike" kern="0" cap="none" spc="0" normalizeH="0" baseline="18518" noProof="0" dirty="0">
                <a:ln>
                  <a:noFill/>
                </a:ln>
                <a:solidFill>
                  <a:sysClr val="windowText" lastClr="000000"/>
                </a:solidFill>
                <a:effectLst/>
                <a:uLnTx/>
                <a:uFillTx/>
                <a:latin typeface="Arial"/>
                <a:cs typeface="Arial"/>
              </a:rPr>
              <a:t>1</a:t>
            </a:r>
            <a:r>
              <a:rPr kumimoji="0" sz="675" b="0" i="0" u="none" strike="noStrike" kern="0" cap="none" spc="682" normalizeH="0" baseline="18518"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Indexed</a:t>
            </a:r>
            <a:r>
              <a:rPr kumimoji="0" sz="700" b="0" i="0" u="none" strike="noStrike" kern="0" cap="none" spc="20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annually;</a:t>
            </a:r>
            <a:r>
              <a:rPr kumimoji="0" sz="700" b="0" i="0" u="none" strike="noStrike" kern="0" cap="none" spc="21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see</a:t>
            </a:r>
            <a:r>
              <a:rPr kumimoji="0" sz="700" b="0" i="0" u="none" strike="noStrike" kern="0" cap="none" spc="175" normalizeH="0" baseline="0" noProof="0" dirty="0">
                <a:ln>
                  <a:noFill/>
                </a:ln>
                <a:solidFill>
                  <a:sysClr val="windowText" lastClr="000000"/>
                </a:solidFill>
                <a:effectLst/>
                <a:uLnTx/>
                <a:uFillTx/>
                <a:latin typeface="Arial"/>
                <a:cs typeface="Arial"/>
              </a:rPr>
              <a:t>  </a:t>
            </a:r>
            <a:r>
              <a:rPr kumimoji="0" sz="700" b="0" i="0" u="sng" strike="noStrike" kern="0" cap="none" spc="-10" normalizeH="0" baseline="0" noProof="0" dirty="0">
                <a:ln>
                  <a:noFill/>
                </a:ln>
                <a:solidFill>
                  <a:srgbClr val="0000FF"/>
                </a:solidFill>
                <a:effectLst/>
                <a:uLnTx/>
                <a:uFill>
                  <a:solidFill>
                    <a:srgbClr val="0000FF"/>
                  </a:solidFill>
                </a:uFill>
                <a:latin typeface="Arial"/>
                <a:cs typeface="Arial"/>
                <a:hlinkClick r:id="rId2"/>
              </a:rPr>
              <a:t>https://www.irs.gov/pub/irs-drop/rp-</a:t>
            </a:r>
            <a:r>
              <a:rPr kumimoji="0" sz="700" b="0" i="0" u="sng" strike="noStrike" kern="0" cap="none" spc="0" normalizeH="0" baseline="0" noProof="0" dirty="0">
                <a:ln>
                  <a:noFill/>
                </a:ln>
                <a:solidFill>
                  <a:srgbClr val="0000FF"/>
                </a:solidFill>
                <a:effectLst/>
                <a:uLnTx/>
                <a:uFill>
                  <a:solidFill>
                    <a:srgbClr val="0000FF"/>
                  </a:solidFill>
                </a:uFill>
                <a:latin typeface="Arial"/>
                <a:cs typeface="Arial"/>
                <a:hlinkClick r:id="rId2"/>
              </a:rPr>
              <a:t>22-34.pd</a:t>
            </a:r>
            <a:r>
              <a:rPr kumimoji="0" sz="700" b="0" i="0" u="none" strike="noStrike" kern="0" cap="none" spc="0" normalizeH="0" baseline="0" noProof="0" dirty="0">
                <a:ln>
                  <a:noFill/>
                </a:ln>
                <a:solidFill>
                  <a:srgbClr val="0000FF"/>
                </a:solidFill>
                <a:effectLst/>
                <a:uLnTx/>
                <a:uFillTx/>
                <a:latin typeface="Arial"/>
                <a:cs typeface="Arial"/>
                <a:hlinkClick r:id="rId2"/>
              </a:rPr>
              <a:t>f</a:t>
            </a:r>
            <a:r>
              <a:rPr kumimoji="0" sz="700" b="0" i="0" u="none" strike="noStrike" kern="0" cap="none" spc="210" normalizeH="0" baseline="0" noProof="0" dirty="0">
                <a:ln>
                  <a:noFill/>
                </a:ln>
                <a:solidFill>
                  <a:srgbClr val="0000FF"/>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for</a:t>
            </a:r>
            <a:r>
              <a:rPr kumimoji="0" sz="700" b="0" i="0" u="none" strike="noStrike" kern="0" cap="none" spc="160" normalizeH="0" baseline="0" noProof="0" dirty="0">
                <a:ln>
                  <a:noFill/>
                </a:ln>
                <a:solidFill>
                  <a:sysClr val="windowText" lastClr="000000"/>
                </a:solidFill>
                <a:effectLst/>
                <a:uLnTx/>
                <a:uFillTx/>
                <a:latin typeface="Arial"/>
                <a:cs typeface="Arial"/>
              </a:rPr>
              <a:t>  </a:t>
            </a:r>
            <a:r>
              <a:rPr kumimoji="0" sz="700" b="0" i="0" u="none" strike="noStrike" kern="0" cap="none" spc="-10" normalizeH="0" baseline="0" noProof="0" dirty="0">
                <a:ln>
                  <a:noFill/>
                </a:ln>
                <a:solidFill>
                  <a:sysClr val="windowText" lastClr="000000"/>
                </a:solidFill>
                <a:effectLst/>
                <a:uLnTx/>
                <a:uFillTx/>
                <a:latin typeface="Arial"/>
                <a:cs typeface="Arial"/>
              </a:rPr>
              <a:t>2023.</a:t>
            </a:r>
            <a:endParaRPr kumimoji="0" sz="700" b="0" i="0" u="none" strike="noStrike" kern="0" cap="none" spc="0" normalizeH="0" baseline="0" noProof="0">
              <a:ln>
                <a:noFill/>
              </a:ln>
              <a:solidFill>
                <a:sysClr val="windowText" lastClr="000000"/>
              </a:solidFill>
              <a:effectLst/>
              <a:uLnTx/>
              <a:uFillTx/>
              <a:latin typeface="Arial"/>
              <a:cs typeface="Arial"/>
            </a:endParaRPr>
          </a:p>
          <a:p>
            <a:pPr marL="50800" marR="0" lvl="0" indent="0" defTabSz="914400" eaLnBrk="1" fontAlgn="auto" latinLnBrk="0" hangingPunct="1">
              <a:lnSpc>
                <a:spcPct val="100000"/>
              </a:lnSpc>
              <a:spcBef>
                <a:spcPts val="50"/>
              </a:spcBef>
              <a:spcAft>
                <a:spcPts val="0"/>
              </a:spcAft>
              <a:buClrTx/>
              <a:buSzTx/>
              <a:buFontTx/>
              <a:buNone/>
              <a:tabLst/>
              <a:defRPr/>
            </a:pPr>
            <a:r>
              <a:rPr kumimoji="0" sz="675" b="0" i="0" u="none" strike="noStrike" kern="0" cap="none" spc="0" normalizeH="0" baseline="18518" noProof="0" dirty="0">
                <a:ln>
                  <a:noFill/>
                </a:ln>
                <a:solidFill>
                  <a:sysClr val="windowText" lastClr="000000"/>
                </a:solidFill>
                <a:effectLst/>
                <a:uLnTx/>
                <a:uFillTx/>
                <a:latin typeface="Arial"/>
                <a:cs typeface="Arial"/>
              </a:rPr>
              <a:t>2</a:t>
            </a:r>
            <a:r>
              <a:rPr kumimoji="0" sz="675" b="0" i="0" u="none" strike="noStrike" kern="0" cap="none" spc="277" normalizeH="0" baseline="18518"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An</a:t>
            </a:r>
            <a:r>
              <a:rPr kumimoji="0" sz="700" b="0" i="0" u="none" strike="noStrike" kern="0" cap="none" spc="180" normalizeH="0" baseline="0" noProof="0" dirty="0">
                <a:ln>
                  <a:noFill/>
                </a:ln>
                <a:solidFill>
                  <a:srgbClr val="221F1F"/>
                </a:solidFill>
                <a:effectLst/>
                <a:uLnTx/>
                <a:uFillTx/>
                <a:latin typeface="Arial"/>
                <a:cs typeface="Arial"/>
              </a:rPr>
              <a:t> </a:t>
            </a:r>
            <a:r>
              <a:rPr kumimoji="0" sz="700" b="0" i="0" u="none" strike="noStrike" kern="0" cap="none" spc="-10" normalizeH="0" baseline="0" noProof="0" dirty="0">
                <a:ln>
                  <a:noFill/>
                </a:ln>
                <a:solidFill>
                  <a:srgbClr val="221F1F"/>
                </a:solidFill>
                <a:effectLst/>
                <a:uLnTx/>
                <a:uFillTx/>
                <a:latin typeface="Arial"/>
                <a:cs typeface="Arial"/>
              </a:rPr>
              <a:t>employer-</a:t>
            </a:r>
            <a:r>
              <a:rPr kumimoji="0" sz="700" b="0" i="0" u="none" strike="noStrike" kern="0" cap="none" spc="0" normalizeH="0" baseline="0" noProof="0" dirty="0">
                <a:ln>
                  <a:noFill/>
                </a:ln>
                <a:solidFill>
                  <a:srgbClr val="221F1F"/>
                </a:solidFill>
                <a:effectLst/>
                <a:uLnTx/>
                <a:uFillTx/>
                <a:latin typeface="Arial"/>
                <a:cs typeface="Arial"/>
              </a:rPr>
              <a:t>sponsored</a:t>
            </a:r>
            <a:r>
              <a:rPr kumimoji="0" sz="700" b="0" i="0" u="none" strike="noStrike" kern="0" cap="none" spc="190"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or</a:t>
            </a:r>
            <a:r>
              <a:rPr kumimoji="0" sz="700" b="0" i="0" u="none" strike="noStrike" kern="0" cap="none" spc="190"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other</a:t>
            </a:r>
            <a:r>
              <a:rPr kumimoji="0" sz="700" b="0" i="0" u="none" strike="noStrike" kern="0" cap="none" spc="185" normalizeH="0" baseline="0" noProof="0" dirty="0">
                <a:ln>
                  <a:noFill/>
                </a:ln>
                <a:solidFill>
                  <a:srgbClr val="221F1F"/>
                </a:solidFill>
                <a:effectLst/>
                <a:uLnTx/>
                <a:uFillTx/>
                <a:latin typeface="Arial"/>
                <a:cs typeface="Arial"/>
              </a:rPr>
              <a:t> </a:t>
            </a:r>
            <a:r>
              <a:rPr kumimoji="0" sz="700" b="0" i="0" u="none" strike="noStrike" kern="0" cap="none" spc="-10" normalizeH="0" baseline="0" noProof="0" dirty="0">
                <a:ln>
                  <a:noFill/>
                </a:ln>
                <a:solidFill>
                  <a:srgbClr val="221F1F"/>
                </a:solidFill>
                <a:effectLst/>
                <a:uLnTx/>
                <a:uFillTx/>
                <a:latin typeface="Arial"/>
                <a:cs typeface="Arial"/>
              </a:rPr>
              <a:t>employment-</a:t>
            </a:r>
            <a:r>
              <a:rPr kumimoji="0" sz="700" b="0" i="0" u="none" strike="noStrike" kern="0" cap="none" spc="0" normalizeH="0" baseline="0" noProof="0" dirty="0">
                <a:ln>
                  <a:noFill/>
                </a:ln>
                <a:solidFill>
                  <a:srgbClr val="221F1F"/>
                </a:solidFill>
                <a:effectLst/>
                <a:uLnTx/>
                <a:uFillTx/>
                <a:latin typeface="Arial"/>
                <a:cs typeface="Arial"/>
              </a:rPr>
              <a:t>based</a:t>
            </a:r>
            <a:r>
              <a:rPr kumimoji="0" sz="700" b="0" i="0" u="none" strike="noStrike" kern="0" cap="none" spc="190"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health</a:t>
            </a:r>
            <a:r>
              <a:rPr kumimoji="0" sz="700" b="0" i="0" u="none" strike="noStrike" kern="0" cap="none" spc="165"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plan</a:t>
            </a:r>
            <a:r>
              <a:rPr kumimoji="0" sz="700" b="0" i="0" u="none" strike="noStrike" kern="0" cap="none" spc="170"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meets</a:t>
            </a:r>
            <a:r>
              <a:rPr kumimoji="0" sz="700" b="0" i="0" u="none" strike="noStrike" kern="0" cap="none" spc="190"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the</a:t>
            </a:r>
            <a:r>
              <a:rPr kumimoji="0" sz="700" b="0" i="0" u="none" strike="noStrike" kern="0" cap="none" spc="185"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"minimum</a:t>
            </a:r>
            <a:r>
              <a:rPr kumimoji="0" sz="700" b="0" i="0" u="none" strike="noStrike" kern="0" cap="none" spc="150"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value</a:t>
            </a:r>
            <a:r>
              <a:rPr kumimoji="0" sz="700" b="0" i="0" u="none" strike="noStrike" kern="0" cap="none" spc="165"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standard"</a:t>
            </a:r>
            <a:r>
              <a:rPr kumimoji="0" sz="700" b="0" i="0" u="none" strike="noStrike" kern="0" cap="none" spc="195"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if</a:t>
            </a:r>
            <a:r>
              <a:rPr kumimoji="0" sz="700" b="0" i="0" u="none" strike="noStrike" kern="0" cap="none" spc="180"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the</a:t>
            </a:r>
            <a:r>
              <a:rPr kumimoji="0" sz="700" b="0" i="0" u="none" strike="noStrike" kern="0" cap="none" spc="190"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plan's</a:t>
            </a:r>
            <a:r>
              <a:rPr kumimoji="0" sz="700" b="0" i="0" u="none" strike="noStrike" kern="0" cap="none" spc="170"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share</a:t>
            </a:r>
            <a:r>
              <a:rPr kumimoji="0" sz="700" b="0" i="0" u="none" strike="noStrike" kern="0" cap="none" spc="190"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of</a:t>
            </a:r>
            <a:r>
              <a:rPr kumimoji="0" sz="700" b="0" i="0" u="none" strike="noStrike" kern="0" cap="none" spc="190"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the</a:t>
            </a:r>
            <a:r>
              <a:rPr kumimoji="0" sz="700" b="0" i="0" u="none" strike="noStrike" kern="0" cap="none" spc="185"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total</a:t>
            </a:r>
            <a:r>
              <a:rPr kumimoji="0" sz="700" b="0" i="0" u="none" strike="noStrike" kern="0" cap="none" spc="190"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allowed</a:t>
            </a:r>
            <a:r>
              <a:rPr kumimoji="0" sz="700" b="0" i="0" u="none" strike="noStrike" kern="0" cap="none" spc="160"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benefit</a:t>
            </a:r>
            <a:r>
              <a:rPr kumimoji="0" sz="700" b="0" i="0" u="none" strike="noStrike" kern="0" cap="none" spc="170"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costs</a:t>
            </a:r>
            <a:r>
              <a:rPr kumimoji="0" sz="700" b="0" i="0" u="none" strike="noStrike" kern="0" cap="none" spc="190"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covered</a:t>
            </a:r>
            <a:r>
              <a:rPr kumimoji="0" sz="700" b="0" i="0" u="none" strike="noStrike" kern="0" cap="none" spc="160"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by</a:t>
            </a:r>
            <a:r>
              <a:rPr kumimoji="0" sz="700" b="0" i="0" u="none" strike="noStrike" kern="0" cap="none" spc="165"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the</a:t>
            </a:r>
            <a:r>
              <a:rPr kumimoji="0" sz="700" b="0" i="0" u="none" strike="noStrike" kern="0" cap="none" spc="190"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plan</a:t>
            </a:r>
            <a:r>
              <a:rPr kumimoji="0" sz="700" b="0" i="0" u="none" strike="noStrike" kern="0" cap="none" spc="125"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is</a:t>
            </a:r>
            <a:r>
              <a:rPr kumimoji="0" sz="700" b="0" i="0" u="none" strike="noStrike" kern="0" cap="none" spc="125"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no</a:t>
            </a:r>
            <a:r>
              <a:rPr kumimoji="0" sz="700" b="0" i="0" u="none" strike="noStrike" kern="0" cap="none" spc="135"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less</a:t>
            </a:r>
            <a:r>
              <a:rPr kumimoji="0" sz="700" b="0" i="0" u="none" strike="noStrike" kern="0" cap="none" spc="145"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than</a:t>
            </a:r>
            <a:r>
              <a:rPr kumimoji="0" sz="700" b="0" i="0" u="none" strike="noStrike" kern="0" cap="none" spc="170"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60</a:t>
            </a:r>
            <a:r>
              <a:rPr kumimoji="0" sz="700" b="0" i="0" u="none" strike="noStrike" kern="0" cap="none" spc="110"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percent</a:t>
            </a:r>
            <a:r>
              <a:rPr kumimoji="0" sz="700" b="0" i="0" u="none" strike="noStrike" kern="0" cap="none" spc="185"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rgbClr val="221F1F"/>
                </a:solidFill>
                <a:effectLst/>
                <a:uLnTx/>
                <a:uFillTx/>
                <a:latin typeface="Arial"/>
                <a:cs typeface="Arial"/>
              </a:rPr>
              <a:t>of</a:t>
            </a:r>
            <a:r>
              <a:rPr kumimoji="0" sz="700" b="0" i="0" u="none" strike="noStrike" kern="0" cap="none" spc="145" normalizeH="0" baseline="0" noProof="0" dirty="0">
                <a:ln>
                  <a:noFill/>
                </a:ln>
                <a:solidFill>
                  <a:srgbClr val="221F1F"/>
                </a:solidFill>
                <a:effectLst/>
                <a:uLnTx/>
                <a:uFillTx/>
                <a:latin typeface="Arial"/>
                <a:cs typeface="Arial"/>
              </a:rPr>
              <a:t> </a:t>
            </a:r>
            <a:r>
              <a:rPr kumimoji="0" sz="700" b="0" i="0" u="none" strike="noStrike" kern="0" cap="none" spc="-20" normalizeH="0" baseline="0" noProof="0" dirty="0">
                <a:ln>
                  <a:noFill/>
                </a:ln>
                <a:solidFill>
                  <a:srgbClr val="221F1F"/>
                </a:solidFill>
                <a:effectLst/>
                <a:uLnTx/>
                <a:uFillTx/>
                <a:latin typeface="Arial"/>
                <a:cs typeface="Arial"/>
              </a:rPr>
              <a:t>such</a:t>
            </a:r>
            <a:endParaRPr kumimoji="0" sz="700" b="0" i="0" u="none" strike="noStrike" kern="0" cap="none" spc="0" normalizeH="0" baseline="0" noProof="0">
              <a:ln>
                <a:noFill/>
              </a:ln>
              <a:solidFill>
                <a:sysClr val="windowText" lastClr="000000"/>
              </a:solidFill>
              <a:effectLst/>
              <a:uLnTx/>
              <a:uFillTx/>
              <a:latin typeface="Arial"/>
              <a:cs typeface="Arial"/>
            </a:endParaRPr>
          </a:p>
          <a:p>
            <a:pPr marL="50800" marR="116839" lvl="0" indent="0" defTabSz="914400" eaLnBrk="1" fontAlgn="auto" latinLnBrk="0" hangingPunct="1">
              <a:lnSpc>
                <a:spcPct val="116399"/>
              </a:lnSpc>
              <a:spcBef>
                <a:spcPts val="5"/>
              </a:spcBef>
              <a:spcAft>
                <a:spcPts val="0"/>
              </a:spcAft>
              <a:buClrTx/>
              <a:buSzTx/>
              <a:buFontTx/>
              <a:buNone/>
              <a:tabLst/>
              <a:defRPr/>
            </a:pPr>
            <a:r>
              <a:rPr kumimoji="0" sz="700" b="0" i="0" u="none" strike="noStrike" kern="0" cap="none" spc="0" normalizeH="0" baseline="0" noProof="0" dirty="0">
                <a:ln>
                  <a:noFill/>
                </a:ln>
                <a:solidFill>
                  <a:srgbClr val="221F1F"/>
                </a:solidFill>
                <a:effectLst/>
                <a:uLnTx/>
                <a:uFillTx/>
                <a:latin typeface="Arial"/>
                <a:cs typeface="Arial"/>
              </a:rPr>
              <a:t>costs.</a:t>
            </a:r>
            <a:r>
              <a:rPr kumimoji="0" sz="700" b="0" i="0" u="none" strike="noStrike" kern="0" cap="none" spc="200" normalizeH="0" baseline="0" noProof="0" dirty="0">
                <a:ln>
                  <a:noFill/>
                </a:ln>
                <a:solidFill>
                  <a:srgbClr val="221F1F"/>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For</a:t>
            </a:r>
            <a:r>
              <a:rPr kumimoji="0" sz="700" b="0" i="0" u="none" strike="noStrike" kern="0" cap="none" spc="204"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purposes</a:t>
            </a:r>
            <a:r>
              <a:rPr kumimoji="0" sz="700" b="0" i="0" u="none" strike="noStrike" kern="0" cap="none" spc="204"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of</a:t>
            </a:r>
            <a:r>
              <a:rPr kumimoji="0" sz="700" b="0" i="0" u="none" strike="noStrike" kern="0" cap="none" spc="16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eligibility</a:t>
            </a:r>
            <a:r>
              <a:rPr kumimoji="0" sz="700" b="0" i="0" u="none" strike="noStrike" kern="0" cap="none" spc="19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for</a:t>
            </a:r>
            <a:r>
              <a:rPr kumimoji="0" sz="700" b="0" i="0" u="none" strike="noStrike" kern="0" cap="none" spc="18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the</a:t>
            </a:r>
            <a:r>
              <a:rPr kumimoji="0" sz="700" b="0" i="0" u="none" strike="noStrike" kern="0" cap="none" spc="17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premium</a:t>
            </a:r>
            <a:r>
              <a:rPr kumimoji="0" sz="700" b="0" i="0" u="none" strike="noStrike" kern="0" cap="none" spc="30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tax</a:t>
            </a:r>
            <a:r>
              <a:rPr kumimoji="0" sz="700" b="0" i="0" u="none" strike="noStrike" kern="0" cap="none" spc="18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credit,</a:t>
            </a:r>
            <a:r>
              <a:rPr kumimoji="0" sz="700" b="0" i="0" u="none" strike="noStrike" kern="0" cap="none" spc="20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to</a:t>
            </a:r>
            <a:r>
              <a:rPr kumimoji="0" sz="700" b="0" i="0" u="none" strike="noStrike" kern="0" cap="none" spc="17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meet</a:t>
            </a:r>
            <a:r>
              <a:rPr kumimoji="0" sz="700" b="0" i="0" u="none" strike="noStrike" kern="0" cap="none" spc="20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the</a:t>
            </a:r>
            <a:r>
              <a:rPr kumimoji="0" sz="700" b="0" i="0" u="none" strike="noStrike" kern="0" cap="none" spc="18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“minimum</a:t>
            </a:r>
            <a:r>
              <a:rPr kumimoji="0" sz="700" b="0" i="0" u="none" strike="noStrike" kern="0" cap="none" spc="30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value</a:t>
            </a:r>
            <a:r>
              <a:rPr kumimoji="0" sz="700" b="0" i="0" u="none" strike="noStrike" kern="0" cap="none" spc="18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standard,”</a:t>
            </a:r>
            <a:r>
              <a:rPr kumimoji="0" sz="700" b="0" i="0" u="none" strike="noStrike" kern="0" cap="none" spc="20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the</a:t>
            </a:r>
            <a:r>
              <a:rPr kumimoji="0" sz="700" b="0" i="0" u="none" strike="noStrike" kern="0" cap="none" spc="-1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health</a:t>
            </a:r>
            <a:r>
              <a:rPr kumimoji="0" sz="700" b="0" i="0" u="none" strike="noStrike" kern="0" cap="none" spc="-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plan</a:t>
            </a:r>
            <a:r>
              <a:rPr kumimoji="0" sz="700" b="0" i="0" u="none" strike="noStrike" kern="0" cap="none" spc="-1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must</a:t>
            </a:r>
            <a:r>
              <a:rPr kumimoji="0" sz="700" b="0" i="0" u="none" strike="noStrike" kern="0" cap="none" spc="22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also</a:t>
            </a:r>
            <a:r>
              <a:rPr kumimoji="0" sz="700" b="0" i="0" u="none" strike="noStrike" kern="0" cap="none" spc="34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provide</a:t>
            </a:r>
            <a:r>
              <a:rPr kumimoji="0" sz="700" b="0" i="0" u="none" strike="noStrike" kern="0" cap="none" spc="40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substantial</a:t>
            </a:r>
            <a:r>
              <a:rPr kumimoji="0" sz="700" b="0" i="0" u="none" strike="noStrike" kern="0" cap="none" spc="34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coverage</a:t>
            </a:r>
            <a:r>
              <a:rPr kumimoji="0" sz="700" b="0" i="0" u="none" strike="noStrike" kern="0" cap="none" spc="409"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of</a:t>
            </a:r>
            <a:r>
              <a:rPr kumimoji="0" sz="700" b="0" i="0" u="none" strike="noStrike" kern="0" cap="none" spc="36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both</a:t>
            </a:r>
            <a:r>
              <a:rPr kumimoji="0" sz="700" b="0" i="0" u="none" strike="noStrike" kern="0" cap="none" spc="36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inpatient</a:t>
            </a:r>
            <a:r>
              <a:rPr kumimoji="0" sz="700" b="0" i="0" u="none" strike="noStrike" kern="0" cap="none" spc="37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hospital</a:t>
            </a:r>
            <a:r>
              <a:rPr kumimoji="0" sz="700" b="0" i="0" u="none" strike="noStrike" kern="0" cap="none" spc="34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services</a:t>
            </a:r>
            <a:r>
              <a:rPr kumimoji="0" sz="700" b="0" i="0" u="none" strike="noStrike" kern="0" cap="none" spc="409"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and</a:t>
            </a:r>
            <a:r>
              <a:rPr kumimoji="0" sz="700" b="0" i="0" u="none" strike="noStrike" kern="0" cap="none" spc="380" normalizeH="0" baseline="0" noProof="0" dirty="0">
                <a:ln>
                  <a:noFill/>
                </a:ln>
                <a:solidFill>
                  <a:sysClr val="windowText" lastClr="000000"/>
                </a:solidFill>
                <a:effectLst/>
                <a:uLnTx/>
                <a:uFillTx/>
                <a:latin typeface="Arial"/>
                <a:cs typeface="Arial"/>
              </a:rPr>
              <a:t> </a:t>
            </a:r>
            <a:r>
              <a:rPr kumimoji="0" sz="700" b="0" i="0" u="none" strike="noStrike" kern="0" cap="none" spc="-10" normalizeH="0" baseline="0" noProof="0" dirty="0">
                <a:ln>
                  <a:noFill/>
                </a:ln>
                <a:solidFill>
                  <a:sysClr val="windowText" lastClr="000000"/>
                </a:solidFill>
                <a:effectLst/>
                <a:uLnTx/>
                <a:uFillTx/>
                <a:latin typeface="Arial"/>
                <a:cs typeface="Arial"/>
              </a:rPr>
              <a:t>physician</a:t>
            </a:r>
            <a:r>
              <a:rPr kumimoji="0" sz="700" b="0" i="0" u="none" strike="noStrike" kern="0" cap="none" spc="500" normalizeH="0" baseline="0" noProof="0" dirty="0">
                <a:ln>
                  <a:noFill/>
                </a:ln>
                <a:solidFill>
                  <a:sysClr val="windowText" lastClr="000000"/>
                </a:solidFill>
                <a:effectLst/>
                <a:uLnTx/>
                <a:uFillTx/>
                <a:latin typeface="Arial"/>
                <a:cs typeface="Arial"/>
              </a:rPr>
              <a:t> </a:t>
            </a:r>
            <a:r>
              <a:rPr kumimoji="0" sz="700" b="0" i="0" u="none" strike="noStrike" kern="0" cap="none" spc="-10" normalizeH="0" baseline="0" noProof="0" dirty="0">
                <a:ln>
                  <a:noFill/>
                </a:ln>
                <a:solidFill>
                  <a:sysClr val="windowText" lastClr="000000"/>
                </a:solidFill>
                <a:effectLst/>
                <a:uLnTx/>
                <a:uFillTx/>
                <a:latin typeface="Arial"/>
                <a:cs typeface="Arial"/>
              </a:rPr>
              <a:t>services.</a:t>
            </a:r>
            <a:endParaRPr kumimoji="0" sz="700" b="0" i="0" u="none" strike="noStrike" kern="0" cap="none" spc="0" normalizeH="0" baseline="0" noProof="0">
              <a:ln>
                <a:noFill/>
              </a:ln>
              <a:solidFill>
                <a:sysClr val="windowText" lastClr="000000"/>
              </a:solidFill>
              <a:effectLst/>
              <a:uLnTx/>
              <a:uFillTx/>
              <a:latin typeface="Arial"/>
              <a:cs typeface="Arial"/>
            </a:endParaRPr>
          </a:p>
        </p:txBody>
      </p:sp>
      <p:sp>
        <p:nvSpPr>
          <p:cNvPr id="4" name="object 4"/>
          <p:cNvSpPr txBox="1"/>
          <p:nvPr/>
        </p:nvSpPr>
        <p:spPr>
          <a:xfrm>
            <a:off x="443737" y="1993900"/>
            <a:ext cx="9163050" cy="53143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0" normalizeH="0" baseline="0" noProof="0" dirty="0">
                <a:ln>
                  <a:noFill/>
                </a:ln>
                <a:solidFill>
                  <a:srgbClr val="006DC0"/>
                </a:solidFill>
                <a:effectLst/>
                <a:uLnTx/>
                <a:uFillTx/>
                <a:latin typeface="Arial"/>
                <a:cs typeface="Arial"/>
              </a:rPr>
              <a:t>When</a:t>
            </a:r>
            <a:r>
              <a:rPr kumimoji="0" sz="1200" b="1" i="0" u="none" strike="noStrike" kern="0" cap="none" spc="150"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Can</a:t>
            </a:r>
            <a:r>
              <a:rPr kumimoji="0" sz="1200" b="1" i="0" u="none" strike="noStrike" kern="0" cap="none" spc="150"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I</a:t>
            </a:r>
            <a:r>
              <a:rPr kumimoji="0" sz="1200" b="1" i="0" u="none" strike="noStrike" kern="0" cap="none" spc="165"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Enroll</a:t>
            </a:r>
            <a:r>
              <a:rPr kumimoji="0" sz="1200" b="1" i="0" u="none" strike="noStrike" kern="0" cap="none" spc="165"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in</a:t>
            </a:r>
            <a:r>
              <a:rPr kumimoji="0" sz="1200" b="1" i="0" u="none" strike="noStrike" kern="0" cap="none" spc="165"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Health</a:t>
            </a:r>
            <a:r>
              <a:rPr kumimoji="0" sz="1200" b="1" i="0" u="none" strike="noStrike" kern="0" cap="none" spc="135"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Insurance</a:t>
            </a:r>
            <a:r>
              <a:rPr kumimoji="0" sz="1200" b="1" i="0" u="none" strike="noStrike" kern="0" cap="none" spc="140"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Coverage</a:t>
            </a:r>
            <a:r>
              <a:rPr kumimoji="0" sz="1200" b="1" i="0" u="none" strike="noStrike" kern="0" cap="none" spc="160"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through</a:t>
            </a:r>
            <a:r>
              <a:rPr kumimoji="0" sz="1200" b="1" i="0" u="none" strike="noStrike" kern="0" cap="none" spc="170"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the</a:t>
            </a:r>
            <a:r>
              <a:rPr kumimoji="0" sz="1200" b="1" i="0" u="none" strike="noStrike" kern="0" cap="none" spc="-65" normalizeH="0" baseline="0" noProof="0" dirty="0">
                <a:ln>
                  <a:noFill/>
                </a:ln>
                <a:solidFill>
                  <a:srgbClr val="006DC0"/>
                </a:solidFill>
                <a:effectLst/>
                <a:uLnTx/>
                <a:uFillTx/>
                <a:latin typeface="Arial"/>
                <a:cs typeface="Arial"/>
              </a:rPr>
              <a:t> </a:t>
            </a:r>
            <a:r>
              <a:rPr kumimoji="0" sz="1200" b="1" i="0" u="none" strike="noStrike" kern="0" cap="none" spc="-10" normalizeH="0" baseline="0" noProof="0" dirty="0">
                <a:ln>
                  <a:noFill/>
                </a:ln>
                <a:solidFill>
                  <a:srgbClr val="006DC0"/>
                </a:solidFill>
                <a:effectLst/>
                <a:uLnTx/>
                <a:uFillTx/>
                <a:latin typeface="Arial"/>
                <a:cs typeface="Arial"/>
              </a:rPr>
              <a:t>Marketplace?</a:t>
            </a:r>
            <a:endParaRPr kumimoji="0" sz="1200" b="0" i="0" u="none" strike="noStrike" kern="0" cap="none" spc="0" normalizeH="0" baseline="0" noProof="0">
              <a:ln>
                <a:noFill/>
              </a:ln>
              <a:solidFill>
                <a:sysClr val="windowText" lastClr="000000"/>
              </a:solidFill>
              <a:effectLst/>
              <a:uLnTx/>
              <a:uFillTx/>
              <a:latin typeface="Arial"/>
              <a:cs typeface="Arial"/>
            </a:endParaRPr>
          </a:p>
          <a:p>
            <a:pPr marL="12700" marR="808355" lvl="0" indent="0" defTabSz="914400" eaLnBrk="1" fontAlgn="auto" latinLnBrk="0" hangingPunct="1">
              <a:lnSpc>
                <a:spcPct val="116700"/>
              </a:lnSpc>
              <a:spcBef>
                <a:spcPts val="1055"/>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You</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can</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enroll</a:t>
            </a:r>
            <a:r>
              <a:rPr kumimoji="0" sz="900" b="0" i="0" u="none" strike="noStrike" kern="0" cap="none" spc="2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a:t>
            </a:r>
            <a:r>
              <a:rPr kumimoji="0" sz="900" b="0" i="0" u="none" strike="noStrike" kern="0" cap="none" spc="15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Marketplace</a:t>
            </a:r>
            <a:r>
              <a:rPr kumimoji="0" sz="900" b="0" i="0" u="none" strike="noStrike" kern="0" cap="none" spc="2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health</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insurance</a:t>
            </a:r>
            <a:r>
              <a:rPr kumimoji="0" sz="900" b="0" i="0" u="none" strike="noStrike" kern="0" cap="none" spc="2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plan</a:t>
            </a:r>
            <a:r>
              <a:rPr kumimoji="0" sz="900" b="0" i="0" u="none" strike="noStrike" kern="0" cap="none" spc="2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during</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the</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annual</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Marketplace</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Open</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Enrollment</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Period.</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Open</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Enrollment</a:t>
            </a:r>
            <a:r>
              <a:rPr kumimoji="0" sz="900" b="0" i="0" u="none" strike="noStrike" kern="0" cap="none" spc="2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varies</a:t>
            </a:r>
            <a:r>
              <a:rPr kumimoji="0" sz="900" b="0" i="0" u="none" strike="noStrike" kern="0" cap="none" spc="2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by</a:t>
            </a:r>
            <a:r>
              <a:rPr kumimoji="0" sz="900" b="0" i="0" u="none" strike="noStrike" kern="0" cap="none" spc="1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state</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but </a:t>
            </a:r>
            <a:r>
              <a:rPr kumimoji="0" sz="900" b="0" i="0" u="none" strike="noStrike" kern="0" cap="none" spc="10" normalizeH="0" baseline="0" noProof="0" dirty="0">
                <a:ln>
                  <a:noFill/>
                </a:ln>
                <a:solidFill>
                  <a:sysClr val="windowText" lastClr="000000"/>
                </a:solidFill>
                <a:effectLst/>
                <a:uLnTx/>
                <a:uFillTx/>
                <a:latin typeface="Arial"/>
                <a:cs typeface="Arial"/>
              </a:rPr>
              <a:t>generally</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starts</a:t>
            </a:r>
            <a:r>
              <a:rPr kumimoji="0" sz="900" b="0" i="0" u="none" strike="noStrike" kern="0" cap="none" spc="185" normalizeH="0" baseline="0" noProof="0" dirty="0">
                <a:ln>
                  <a:noFill/>
                </a:ln>
                <a:solidFill>
                  <a:sysClr val="windowText" lastClr="000000"/>
                </a:solidFill>
                <a:effectLst/>
                <a:uLnTx/>
                <a:uFillTx/>
                <a:latin typeface="Arial"/>
                <a:cs typeface="Arial"/>
              </a:rPr>
              <a:t> </a:t>
            </a:r>
            <a:r>
              <a:rPr kumimoji="0" sz="900" b="0" i="0" u="none" strike="noStrike" kern="0" cap="none" spc="55" normalizeH="0" baseline="0" noProof="0" dirty="0">
                <a:ln>
                  <a:noFill/>
                </a:ln>
                <a:solidFill>
                  <a:sysClr val="windowText" lastClr="000000"/>
                </a:solidFill>
                <a:effectLst/>
                <a:uLnTx/>
                <a:uFillTx/>
                <a:latin typeface="Arial"/>
                <a:cs typeface="Arial"/>
              </a:rPr>
              <a:t>November</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1</a:t>
            </a:r>
            <a:r>
              <a:rPr kumimoji="0" sz="900" b="0" i="0" u="none" strike="noStrike" kern="0" cap="none" spc="1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and</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continues</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through</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at</a:t>
            </a:r>
            <a:r>
              <a:rPr kumimoji="0" sz="900" b="0" i="0" u="none" strike="noStrike" kern="0" cap="none" spc="1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least</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55" normalizeH="0" baseline="0" noProof="0" dirty="0">
                <a:ln>
                  <a:noFill/>
                </a:ln>
                <a:solidFill>
                  <a:sysClr val="windowText" lastClr="000000"/>
                </a:solidFill>
                <a:effectLst/>
                <a:uLnTx/>
                <a:uFillTx/>
                <a:latin typeface="Arial"/>
                <a:cs typeface="Arial"/>
              </a:rPr>
              <a:t>December</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15.</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25"/>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306705" lvl="0" indent="0" defTabSz="914400" eaLnBrk="1" fontAlgn="auto" latinLnBrk="0" hangingPunct="1">
              <a:lnSpc>
                <a:spcPct val="117800"/>
              </a:lnSpc>
              <a:spcBef>
                <a:spcPts val="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Outside</a:t>
            </a:r>
            <a:r>
              <a:rPr kumimoji="0" sz="900" b="0" i="0" u="none" strike="noStrike" kern="0" cap="none" spc="40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annual</a:t>
            </a:r>
            <a:r>
              <a:rPr kumimoji="0" sz="900" b="0" i="0" u="none" strike="noStrike" kern="0" cap="none" spc="2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Open</a:t>
            </a:r>
            <a:r>
              <a:rPr kumimoji="0" sz="900" b="0" i="0" u="none" strike="noStrike" kern="0" cap="none" spc="45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Enrollment</a:t>
            </a:r>
            <a:r>
              <a:rPr kumimoji="0" sz="900" b="0" i="0" u="none" strike="noStrike" kern="0" cap="none" spc="43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Period,</a:t>
            </a:r>
            <a:r>
              <a:rPr kumimoji="0" sz="900" b="0" i="0" u="none" strike="noStrike" kern="0" cap="none" spc="3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can</a:t>
            </a:r>
            <a:r>
              <a:rPr kumimoji="0" sz="900" b="0" i="0" u="none" strike="noStrike" kern="0" cap="none" spc="3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sign</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up</a:t>
            </a:r>
            <a:r>
              <a:rPr kumimoji="0" sz="900" b="0" i="0" u="none" strike="noStrike" kern="0" cap="none" spc="3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40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insurance</a:t>
            </a:r>
            <a:r>
              <a:rPr kumimoji="0" sz="900" b="0" i="0" u="none" strike="noStrike" kern="0" cap="none" spc="3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qualify</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3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Special</a:t>
            </a:r>
            <a:r>
              <a:rPr kumimoji="0" sz="900" b="0" i="0" u="none" strike="noStrike" kern="0" cap="none" spc="2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Enrollment</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Period.</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general,</a:t>
            </a:r>
            <a:r>
              <a:rPr kumimoji="0" sz="900" b="0" i="0" u="none" strike="noStrike" kern="0" cap="none" spc="3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qualify</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for</a:t>
            </a:r>
            <a:r>
              <a:rPr kumimoji="0" sz="900" b="0" i="0" u="none" strike="noStrike" kern="0" cap="none" spc="5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Special</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Enrollment</a:t>
            </a:r>
            <a:r>
              <a:rPr kumimoji="0" sz="900" b="0" i="0" u="none" strike="noStrike" kern="0" cap="none" spc="4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Period</a:t>
            </a:r>
            <a:r>
              <a:rPr kumimoji="0" sz="900" b="0" i="0" u="none" strike="noStrike" kern="0" cap="none" spc="4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you’ve</a:t>
            </a:r>
            <a:r>
              <a:rPr kumimoji="0" sz="900" b="0" i="0" u="none" strike="noStrike" kern="0" cap="none" spc="4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had</a:t>
            </a:r>
            <a:r>
              <a:rPr kumimoji="0" sz="900" b="0" i="0" u="none" strike="noStrike" kern="0" cap="none" spc="40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certain</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qualifying</a:t>
            </a:r>
            <a:r>
              <a:rPr kumimoji="0" sz="900" b="0" i="0" u="none" strike="noStrike" kern="0" cap="none" spc="38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life</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16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events,</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such</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getting</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married,</a:t>
            </a:r>
            <a:r>
              <a:rPr kumimoji="0" sz="900" b="0" i="0" u="none" strike="noStrike" kern="0" cap="none" spc="3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having</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baby,</a:t>
            </a:r>
            <a:r>
              <a:rPr kumimoji="0" sz="900" b="0" i="0" u="none" strike="noStrike" kern="0" cap="none" spc="36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adopting</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child,</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losing</a:t>
            </a:r>
            <a:r>
              <a:rPr kumimoji="0" sz="900" b="0" i="0" u="none" strike="noStrike" kern="0" cap="none" spc="3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eligibility</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433070" lvl="0" indent="0" defTabSz="914400" eaLnBrk="1" fontAlgn="auto" latinLnBrk="0" hangingPunct="1">
              <a:lnSpc>
                <a:spcPct val="116700"/>
              </a:lnSpc>
              <a:spcBef>
                <a:spcPts val="20"/>
              </a:spcBef>
              <a:spcAft>
                <a:spcPts val="0"/>
              </a:spcAft>
              <a:buClrTx/>
              <a:buSzTx/>
              <a:buFontTx/>
              <a:buNone/>
              <a:tabLst/>
              <a:defRPr/>
            </a:pPr>
            <a:r>
              <a:rPr kumimoji="0" sz="900" b="0" i="0" u="none" strike="noStrike" kern="0" cap="none" spc="45" normalizeH="0" baseline="0" noProof="0" dirty="0">
                <a:ln>
                  <a:noFill/>
                </a:ln>
                <a:solidFill>
                  <a:sysClr val="windowText" lastClr="000000"/>
                </a:solidFill>
                <a:effectLst/>
                <a:uLnTx/>
                <a:uFillTx/>
                <a:latin typeface="Arial"/>
                <a:cs typeface="Arial"/>
              </a:rPr>
              <a:t>Depending</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on</a:t>
            </a:r>
            <a:r>
              <a:rPr kumimoji="0" sz="900" b="0" i="0" u="none" strike="noStrike" kern="0" cap="none" spc="2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your</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Special</a:t>
            </a:r>
            <a:r>
              <a:rPr kumimoji="0" sz="900" b="0" i="0" u="none" strike="noStrike" kern="0" cap="none" spc="2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Enrollment</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Period</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type,</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you</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may</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have</a:t>
            </a:r>
            <a:r>
              <a:rPr kumimoji="0" sz="900" b="0" i="0" u="none" strike="noStrike" kern="0" cap="none" spc="3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60</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days</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before</a:t>
            </a:r>
            <a:r>
              <a:rPr kumimoji="0" sz="900" b="0" i="0" u="none" strike="noStrike" kern="0" cap="none" spc="3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or</a:t>
            </a:r>
            <a:r>
              <a:rPr kumimoji="0" sz="900" b="0" i="0" u="none" strike="noStrike" kern="0" cap="none" spc="2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60</a:t>
            </a:r>
            <a:r>
              <a:rPr kumimoji="0" sz="900" b="0" i="0" u="none" strike="noStrike" kern="0" cap="none" spc="2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days</a:t>
            </a:r>
            <a:r>
              <a:rPr kumimoji="0" sz="900" b="0" i="0" u="none" strike="noStrike" kern="0" cap="none" spc="3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following</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the</a:t>
            </a:r>
            <a:r>
              <a:rPr kumimoji="0" sz="900" b="0" i="0" u="none" strike="noStrike" kern="0" cap="none" spc="1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qualifying</a:t>
            </a:r>
            <a:r>
              <a:rPr kumimoji="0" sz="900" b="0" i="0" u="none" strike="noStrike" kern="0" cap="none" spc="17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life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event</a:t>
            </a:r>
            <a:r>
              <a:rPr kumimoji="0" sz="900" b="0" i="0" u="none" strike="noStrike" kern="0" cap="none" spc="16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to</a:t>
            </a:r>
            <a:r>
              <a:rPr kumimoji="0" sz="900" b="0" i="0" u="none" strike="noStrike" kern="0" cap="none" spc="10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enroll</a:t>
            </a:r>
            <a:r>
              <a:rPr kumimoji="0" sz="900" b="0" i="0" u="none" strike="noStrike" kern="0" cap="none" spc="1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35" normalizeH="0" baseline="0" noProof="0" dirty="0">
                <a:ln>
                  <a:noFill/>
                </a:ln>
                <a:solidFill>
                  <a:sysClr val="windowText" lastClr="000000"/>
                </a:solidFill>
                <a:effectLst/>
                <a:uLnTx/>
                <a:uFillTx/>
                <a:latin typeface="Arial"/>
                <a:cs typeface="Arial"/>
              </a:rPr>
              <a:t>Marketplace </a:t>
            </a:r>
            <a:r>
              <a:rPr kumimoji="0" sz="900" b="0" i="0" u="none" strike="noStrike" kern="0" cap="none" spc="-10" normalizeH="0" baseline="0" noProof="0" dirty="0">
                <a:ln>
                  <a:noFill/>
                </a:ln>
                <a:solidFill>
                  <a:sysClr val="windowText" lastClr="000000"/>
                </a:solidFill>
                <a:effectLst/>
                <a:uLnTx/>
                <a:uFillTx/>
                <a:latin typeface="Arial"/>
                <a:cs typeface="Arial"/>
              </a:rPr>
              <a:t>plan.</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45"/>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389890" lvl="0" indent="0" defTabSz="914400" eaLnBrk="1" fontAlgn="auto" latinLnBrk="0" hangingPunct="1">
              <a:lnSpc>
                <a:spcPct val="116700"/>
              </a:lnSpc>
              <a:spcBef>
                <a:spcPts val="0"/>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There</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is</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also</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Marketplace</a:t>
            </a:r>
            <a:r>
              <a:rPr kumimoji="0" sz="900" b="0" i="0" u="none" strike="noStrike" kern="0" cap="none" spc="3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Special</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Enrollment</a:t>
            </a:r>
            <a:r>
              <a:rPr kumimoji="0" sz="900" b="0" i="0" u="none" strike="noStrike" kern="0" cap="none" spc="36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Period</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for</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individuals</a:t>
            </a:r>
            <a:r>
              <a:rPr kumimoji="0" sz="900" b="0" i="0" u="none" strike="noStrike" kern="0" cap="none" spc="3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and</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their</a:t>
            </a:r>
            <a:r>
              <a:rPr kumimoji="0" sz="900" b="0" i="0" u="none" strike="noStrike" kern="0" cap="none" spc="3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families</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who</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lose</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eligibility</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for</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Medicaid</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or</a:t>
            </a:r>
            <a:r>
              <a:rPr kumimoji="0" sz="900" b="0" i="0" u="none" strike="noStrike" kern="0" cap="none" spc="114"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Children’s</a:t>
            </a:r>
            <a:r>
              <a:rPr kumimoji="0" sz="900" b="0" i="0" u="none" strike="noStrike" kern="0" cap="none" spc="18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Health</a:t>
            </a:r>
            <a:r>
              <a:rPr kumimoji="0" sz="900" b="0" i="0" u="none" strike="noStrike" kern="0" cap="none" spc="18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Insurance </a:t>
            </a:r>
            <a:r>
              <a:rPr kumimoji="0" sz="900" b="0" i="0" u="none" strike="noStrike" kern="0" cap="none" spc="45" normalizeH="0" baseline="0" noProof="0" dirty="0">
                <a:ln>
                  <a:noFill/>
                </a:ln>
                <a:solidFill>
                  <a:sysClr val="windowText" lastClr="000000"/>
                </a:solidFill>
                <a:effectLst/>
                <a:uLnTx/>
                <a:uFillTx/>
                <a:latin typeface="Arial"/>
                <a:cs typeface="Arial"/>
              </a:rPr>
              <a:t>Program</a:t>
            </a:r>
            <a:r>
              <a:rPr kumimoji="0" sz="900" b="0" i="0" u="none" strike="noStrike" kern="0" cap="none" spc="3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(CHIP)</a:t>
            </a:r>
            <a:r>
              <a:rPr kumimoji="0" sz="900" b="0" i="0" u="none" strike="noStrike" kern="0" cap="none" spc="36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a:t>
            </a:r>
            <a:r>
              <a:rPr kumimoji="0" sz="900" b="0" i="0" u="none" strike="noStrike" kern="0" cap="none" spc="2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after</a:t>
            </a:r>
            <a:r>
              <a:rPr kumimoji="0" sz="900" b="0" i="0" u="none" strike="noStrike" kern="0" cap="none" spc="1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March</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31,</a:t>
            </a:r>
            <a:r>
              <a:rPr kumimoji="0" sz="900" b="0" i="0" u="none" strike="noStrike" kern="0" cap="none" spc="1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2023,</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through</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July</a:t>
            </a:r>
            <a:r>
              <a:rPr kumimoji="0" sz="900" b="0" i="0" u="none" strike="noStrike" kern="0" cap="none" spc="1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31,</a:t>
            </a:r>
            <a:r>
              <a:rPr kumimoji="0" sz="900" b="0" i="0" u="none" strike="noStrike" kern="0" cap="none" spc="2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2024.</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Since</a:t>
            </a:r>
            <a:r>
              <a:rPr kumimoji="0" sz="900" b="0" i="0" u="none" strike="noStrike" kern="0" cap="none" spc="1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onset</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7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nationwide</a:t>
            </a:r>
            <a:r>
              <a:rPr kumimoji="0" sz="900" b="0" i="0" u="none" strike="noStrike" kern="0" cap="none" spc="215" normalizeH="0" baseline="0" noProof="0" dirty="0">
                <a:ln>
                  <a:noFill/>
                </a:ln>
                <a:solidFill>
                  <a:sysClr val="windowText" lastClr="000000"/>
                </a:solidFill>
                <a:effectLst/>
                <a:uLnTx/>
                <a:uFillTx/>
                <a:latin typeface="Arial"/>
                <a:cs typeface="Arial"/>
              </a:rPr>
              <a:t> </a:t>
            </a:r>
            <a:r>
              <a:rPr kumimoji="0" sz="900" b="0" i="0" u="none" strike="noStrike" kern="0" cap="none" spc="60" normalizeH="0" baseline="0" noProof="0" dirty="0">
                <a:ln>
                  <a:noFill/>
                </a:ln>
                <a:solidFill>
                  <a:sysClr val="windowText" lastClr="000000"/>
                </a:solidFill>
                <a:effectLst/>
                <a:uLnTx/>
                <a:uFillTx/>
                <a:latin typeface="Arial"/>
                <a:cs typeface="Arial"/>
              </a:rPr>
              <a:t>COVID-</a:t>
            </a:r>
            <a:r>
              <a:rPr kumimoji="0" sz="900" b="0" i="0" u="none" strike="noStrike" kern="0" cap="none" spc="0" normalizeH="0" baseline="0" noProof="0" dirty="0">
                <a:ln>
                  <a:noFill/>
                </a:ln>
                <a:solidFill>
                  <a:sysClr val="windowText" lastClr="000000"/>
                </a:solidFill>
                <a:effectLst/>
                <a:uLnTx/>
                <a:uFillTx/>
                <a:latin typeface="Arial"/>
                <a:cs typeface="Arial"/>
              </a:rPr>
              <a:t>19</a:t>
            </a:r>
            <a:r>
              <a:rPr kumimoji="0" sz="900" b="0" i="0" u="none" strike="noStrike" kern="0" cap="none" spc="1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public</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emergency,</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state </a:t>
            </a:r>
            <a:r>
              <a:rPr kumimoji="0" sz="900" b="0" i="0" u="none" strike="noStrike" kern="0" cap="none" spc="45" normalizeH="0" baseline="0" noProof="0" dirty="0">
                <a:ln>
                  <a:noFill/>
                </a:ln>
                <a:solidFill>
                  <a:sysClr val="windowText" lastClr="000000"/>
                </a:solidFill>
                <a:effectLst/>
                <a:uLnTx/>
                <a:uFillTx/>
                <a:latin typeface="Arial"/>
                <a:cs typeface="Arial"/>
              </a:rPr>
              <a:t>Medicaid</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and</a:t>
            </a:r>
            <a:r>
              <a:rPr kumimoji="0" sz="900" b="0" i="0" u="none" strike="noStrike" kern="0" cap="none" spc="16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CHIP</a:t>
            </a:r>
            <a:r>
              <a:rPr kumimoji="0" sz="900" b="0" i="0" u="none" strike="noStrike" kern="0" cap="none" spc="18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agencies</a:t>
            </a:r>
            <a:r>
              <a:rPr kumimoji="0" sz="900" b="0" i="0" u="none" strike="noStrike" kern="0" cap="none" spc="15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generally</a:t>
            </a:r>
            <a:r>
              <a:rPr kumimoji="0" sz="900" b="0" i="0" u="none" strike="noStrike" kern="0" cap="none" spc="16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have</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not</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terminated</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the</a:t>
            </a:r>
            <a:r>
              <a:rPr kumimoji="0" sz="900" b="0" i="0" u="none" strike="noStrike" kern="0" cap="none" spc="10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enrollment</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of</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any</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Medicaid</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or</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CHIP</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beneficiary</a:t>
            </a:r>
            <a:r>
              <a:rPr kumimoji="0" sz="900" b="0" i="0" u="none" strike="noStrike" kern="0" cap="none" spc="16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who</a:t>
            </a:r>
            <a:r>
              <a:rPr kumimoji="0" sz="900" b="0" i="0" u="none" strike="noStrike" kern="0" cap="none" spc="34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was</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enrolled</a:t>
            </a:r>
            <a:r>
              <a:rPr kumimoji="0" sz="900" b="0" i="0" u="none" strike="noStrike" kern="0" cap="none" spc="16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on</a:t>
            </a:r>
            <a:r>
              <a:rPr kumimoji="0" sz="900" b="0" i="0" u="none" strike="noStrike" kern="0" cap="none" spc="24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or</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after</a:t>
            </a:r>
            <a:r>
              <a:rPr kumimoji="0" sz="900" b="0" i="0" u="none" strike="noStrike" kern="0" cap="none" spc="15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March</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18, </a:t>
            </a:r>
            <a:r>
              <a:rPr kumimoji="0" sz="900" b="0" i="0" u="none" strike="noStrike" kern="0" cap="none" spc="0" normalizeH="0" baseline="0" noProof="0" dirty="0">
                <a:ln>
                  <a:noFill/>
                </a:ln>
                <a:solidFill>
                  <a:sysClr val="windowText" lastClr="000000"/>
                </a:solidFill>
                <a:effectLst/>
                <a:uLnTx/>
                <a:uFillTx/>
                <a:latin typeface="Arial"/>
                <a:cs typeface="Arial"/>
              </a:rPr>
              <a:t>2020,</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through</a:t>
            </a:r>
            <a:r>
              <a:rPr kumimoji="0" sz="900" b="0" i="0" u="none" strike="noStrike" kern="0" cap="none" spc="40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March</a:t>
            </a:r>
            <a:r>
              <a:rPr kumimoji="0" sz="900" b="0" i="0" u="none" strike="noStrike" kern="0" cap="none" spc="4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31,</a:t>
            </a:r>
            <a:r>
              <a:rPr kumimoji="0" sz="900" b="0" i="0" u="none" strike="noStrike" kern="0" cap="none" spc="3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2023.</a:t>
            </a:r>
            <a:r>
              <a:rPr kumimoji="0" sz="900" b="0" i="0" u="none" strike="noStrike" kern="0" cap="none" spc="3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state</a:t>
            </a:r>
            <a:r>
              <a:rPr kumimoji="0" sz="900" b="0" i="0" u="none" strike="noStrike" kern="0" cap="none" spc="37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Medicaid</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CHIP</a:t>
            </a:r>
            <a:r>
              <a:rPr kumimoji="0" sz="900" b="0" i="0" u="none" strike="noStrike" kern="0" cap="none" spc="4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agencies</a:t>
            </a:r>
            <a:r>
              <a:rPr kumimoji="0" sz="900" b="0" i="0" u="none" strike="noStrike" kern="0" cap="none" spc="3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resume</a:t>
            </a:r>
            <a:r>
              <a:rPr kumimoji="0" sz="900" b="0" i="0" u="none" strike="noStrike" kern="0" cap="none" spc="40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regular</a:t>
            </a:r>
            <a:r>
              <a:rPr kumimoji="0" sz="900" b="0" i="0" u="none" strike="noStrike" kern="0" cap="none" spc="3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eligibility</a:t>
            </a:r>
            <a:r>
              <a:rPr kumimoji="0" sz="900" b="0" i="0" u="none" strike="noStrike" kern="0" cap="none" spc="165"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and</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146685" lvl="0" indent="0" defTabSz="914400" eaLnBrk="1" fontAlgn="auto" latinLnBrk="0" hangingPunct="1">
              <a:lnSpc>
                <a:spcPts val="1270"/>
              </a:lnSpc>
              <a:spcBef>
                <a:spcPts val="55"/>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enrollment</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practices,</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many</a:t>
            </a:r>
            <a:r>
              <a:rPr kumimoji="0" sz="900" b="0" i="0" u="none" strike="noStrike" kern="0" cap="none" spc="2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individuals</a:t>
            </a:r>
            <a:r>
              <a:rPr kumimoji="0" sz="900" b="0" i="0" u="none" strike="noStrike" kern="0" cap="none" spc="2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may</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a:t>
            </a:r>
            <a:r>
              <a:rPr kumimoji="0" sz="900" b="0" i="0" u="none" strike="noStrike" kern="0" cap="none" spc="2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longer</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a:t>
            </a:r>
            <a:r>
              <a:rPr kumimoji="0" sz="900" b="0" i="0" u="none" strike="noStrike" kern="0" cap="none" spc="1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eligible</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for</a:t>
            </a:r>
            <a:r>
              <a:rPr kumimoji="0" sz="900" b="0" i="0" u="none" strike="noStrike" kern="0" cap="none" spc="14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Medicaid</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or</a:t>
            </a:r>
            <a:r>
              <a:rPr kumimoji="0" sz="900" b="0" i="0" u="none" strike="noStrike" kern="0" cap="none" spc="1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CHIP</a:t>
            </a:r>
            <a:r>
              <a:rPr kumimoji="0" sz="900" b="0" i="0" u="none" strike="noStrike" kern="0" cap="none" spc="3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r>
              <a:rPr kumimoji="0" sz="900" b="0" i="0" u="none" strike="noStrike" kern="0" cap="none" spc="2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starting</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as</a:t>
            </a:r>
            <a:r>
              <a:rPr kumimoji="0" sz="900" b="0" i="0" u="none" strike="noStrike" kern="0" cap="none" spc="2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early</a:t>
            </a:r>
            <a:r>
              <a:rPr kumimoji="0" sz="900" b="0" i="0" u="none" strike="noStrike" kern="0" cap="none" spc="18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as</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March</a:t>
            </a:r>
            <a:r>
              <a:rPr kumimoji="0" sz="900" b="0" i="0" u="none" strike="noStrike" kern="0" cap="none" spc="37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31,</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2023.</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The</a:t>
            </a:r>
            <a:r>
              <a:rPr kumimoji="0" sz="900" b="0" i="0" u="none" strike="noStrike" kern="0" cap="none" spc="38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U.S.</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Department</a:t>
            </a:r>
            <a:r>
              <a:rPr kumimoji="0" sz="900" b="0" i="0" u="none" strike="noStrike" kern="0" cap="none" spc="41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of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3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Human</a:t>
            </a:r>
            <a:r>
              <a:rPr kumimoji="0" sz="900" b="0" i="0" u="none" strike="noStrike" kern="0" cap="none" spc="4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Services</a:t>
            </a:r>
            <a:r>
              <a:rPr kumimoji="0" sz="900" b="0" i="0" u="none" strike="noStrike" kern="0" cap="none" spc="42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is</a:t>
            </a:r>
            <a:r>
              <a:rPr kumimoji="0" sz="900" b="1" i="0" u="none" strike="noStrike" kern="0" cap="none" spc="14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offering</a:t>
            </a:r>
            <a:r>
              <a:rPr kumimoji="0" sz="900" b="1" i="0" u="none" strike="noStrike" kern="0" cap="none" spc="43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a</a:t>
            </a:r>
            <a:r>
              <a:rPr kumimoji="0" sz="900" b="1" i="0" u="none" strike="noStrike" kern="0" cap="none" spc="345" normalizeH="0" baseline="0" noProof="0" dirty="0">
                <a:ln>
                  <a:noFill/>
                </a:ln>
                <a:solidFill>
                  <a:sysClr val="windowText" lastClr="000000"/>
                </a:solidFill>
                <a:effectLst/>
                <a:uLnTx/>
                <a:uFillTx/>
                <a:latin typeface="Arial"/>
                <a:cs typeface="Arial"/>
              </a:rPr>
              <a:t> </a:t>
            </a:r>
            <a:r>
              <a:rPr kumimoji="0" sz="900" b="1" i="0" u="none" strike="noStrike" kern="0" cap="none" spc="45" normalizeH="0" baseline="0" noProof="0" dirty="0">
                <a:ln>
                  <a:noFill/>
                </a:ln>
                <a:solidFill>
                  <a:sysClr val="windowText" lastClr="000000"/>
                </a:solidFill>
                <a:effectLst/>
                <a:uLnTx/>
                <a:uFillTx/>
                <a:latin typeface="Arial"/>
                <a:cs typeface="Arial"/>
              </a:rPr>
              <a:t>temporary</a:t>
            </a:r>
            <a:r>
              <a:rPr kumimoji="0" sz="900" b="1" i="0" u="none" strike="noStrike" kern="0" cap="none" spc="440" normalizeH="0" baseline="0" noProof="0" dirty="0">
                <a:ln>
                  <a:noFill/>
                </a:ln>
                <a:solidFill>
                  <a:sysClr val="windowText" lastClr="000000"/>
                </a:solidFill>
                <a:effectLst/>
                <a:uLnTx/>
                <a:uFillTx/>
                <a:latin typeface="Arial"/>
                <a:cs typeface="Arial"/>
              </a:rPr>
              <a:t> </a:t>
            </a:r>
            <a:r>
              <a:rPr kumimoji="0" sz="900" b="1" i="0" u="none" strike="noStrike" kern="0" cap="none" spc="40" normalizeH="0" baseline="0" noProof="0" dirty="0">
                <a:ln>
                  <a:noFill/>
                </a:ln>
                <a:solidFill>
                  <a:sysClr val="windowText" lastClr="000000"/>
                </a:solidFill>
                <a:effectLst/>
                <a:uLnTx/>
                <a:uFillTx/>
                <a:latin typeface="Arial"/>
                <a:cs typeface="Arial"/>
              </a:rPr>
              <a:t>Marketplace</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90"/>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Arial"/>
                <a:cs typeface="Arial"/>
              </a:rPr>
              <a:t>Special</a:t>
            </a:r>
            <a:r>
              <a:rPr kumimoji="0" sz="900" b="1" i="0" u="none" strike="noStrike" kern="0" cap="none" spc="360" normalizeH="0" baseline="0" noProof="0" dirty="0">
                <a:ln>
                  <a:noFill/>
                </a:ln>
                <a:solidFill>
                  <a:sysClr val="windowText" lastClr="000000"/>
                </a:solidFill>
                <a:effectLst/>
                <a:uLnTx/>
                <a:uFillTx/>
                <a:latin typeface="Arial"/>
                <a:cs typeface="Arial"/>
              </a:rPr>
              <a:t> </a:t>
            </a:r>
            <a:r>
              <a:rPr kumimoji="0" sz="900" b="1" i="0" u="none" strike="noStrike" kern="0" cap="none" spc="50" normalizeH="0" baseline="0" noProof="0" dirty="0">
                <a:ln>
                  <a:noFill/>
                </a:ln>
                <a:solidFill>
                  <a:sysClr val="windowText" lastClr="000000"/>
                </a:solidFill>
                <a:effectLst/>
                <a:uLnTx/>
                <a:uFillTx/>
                <a:latin typeface="Arial"/>
                <a:cs typeface="Arial"/>
              </a:rPr>
              <a:t>Enrollment</a:t>
            </a:r>
            <a:r>
              <a:rPr kumimoji="0" sz="900" b="1" i="0" u="none" strike="noStrike" kern="0" cap="none" spc="32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period</a:t>
            </a:r>
            <a:r>
              <a:rPr kumimoji="0" sz="900" b="1" i="0" u="none" strike="noStrike" kern="0" cap="none" spc="39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to</a:t>
            </a:r>
            <a:r>
              <a:rPr kumimoji="0" sz="900" b="1" i="0" u="none" strike="noStrike" kern="0" cap="none" spc="27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allow</a:t>
            </a:r>
            <a:r>
              <a:rPr kumimoji="0" sz="900" b="1" i="0" u="none" strike="noStrike" kern="0" cap="none" spc="3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these</a:t>
            </a:r>
            <a:r>
              <a:rPr kumimoji="0" sz="900" b="1" i="0" u="none" strike="noStrike" kern="0" cap="none" spc="35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individuals</a:t>
            </a:r>
            <a:r>
              <a:rPr kumimoji="0" sz="900" b="1" i="0" u="none" strike="noStrike" kern="0" cap="none" spc="3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to</a:t>
            </a:r>
            <a:r>
              <a:rPr kumimoji="0" sz="900" b="1" i="0" u="none" strike="noStrike" kern="0" cap="none" spc="27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enroll</a:t>
            </a:r>
            <a:r>
              <a:rPr kumimoji="0" sz="900" b="1" i="0" u="none" strike="noStrike" kern="0" cap="none" spc="35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in</a:t>
            </a:r>
            <a:r>
              <a:rPr kumimoji="0" sz="900" b="1" i="0" u="none" strike="noStrike" kern="0" cap="none" spc="180" normalizeH="0" baseline="0" noProof="0" dirty="0">
                <a:ln>
                  <a:noFill/>
                </a:ln>
                <a:solidFill>
                  <a:sysClr val="windowText" lastClr="000000"/>
                </a:solidFill>
                <a:effectLst/>
                <a:uLnTx/>
                <a:uFillTx/>
                <a:latin typeface="Arial"/>
                <a:cs typeface="Arial"/>
              </a:rPr>
              <a:t> </a:t>
            </a:r>
            <a:r>
              <a:rPr kumimoji="0" sz="900" b="1" i="0" u="none" strike="noStrike" kern="0" cap="none" spc="45" normalizeH="0" baseline="0" noProof="0" dirty="0">
                <a:ln>
                  <a:noFill/>
                </a:ln>
                <a:solidFill>
                  <a:sysClr val="windowText" lastClr="000000"/>
                </a:solidFill>
                <a:effectLst/>
                <a:uLnTx/>
                <a:uFillTx/>
                <a:latin typeface="Arial"/>
                <a:cs typeface="Arial"/>
              </a:rPr>
              <a:t>Marketplace</a:t>
            </a:r>
            <a:r>
              <a:rPr kumimoji="0" sz="900" b="1" i="0" u="none" strike="noStrike" kern="0" cap="none" spc="355" normalizeH="0" baseline="0" noProof="0" dirty="0">
                <a:ln>
                  <a:noFill/>
                </a:ln>
                <a:solidFill>
                  <a:sysClr val="windowText" lastClr="000000"/>
                </a:solidFill>
                <a:effectLst/>
                <a:uLnTx/>
                <a:uFillTx/>
                <a:latin typeface="Arial"/>
                <a:cs typeface="Arial"/>
              </a:rPr>
              <a:t> </a:t>
            </a:r>
            <a:r>
              <a:rPr kumimoji="0" sz="900" b="1" i="0" u="none" strike="noStrike" kern="0" cap="none" spc="-10" normalizeH="0" baseline="0" noProof="0" dirty="0">
                <a:ln>
                  <a:noFill/>
                </a:ln>
                <a:solidFill>
                  <a:sysClr val="windowText" lastClr="000000"/>
                </a:solidFill>
                <a:effectLst/>
                <a:uLnTx/>
                <a:uFillTx/>
                <a:latin typeface="Arial"/>
                <a:cs typeface="Arial"/>
              </a:rPr>
              <a:t>coverage.</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65"/>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594360" lvl="0" indent="0" defTabSz="914400" eaLnBrk="1" fontAlgn="auto" latinLnBrk="0" hangingPunct="1">
              <a:lnSpc>
                <a:spcPct val="116700"/>
              </a:lnSpc>
              <a:spcBef>
                <a:spcPts val="0"/>
              </a:spcBef>
              <a:spcAft>
                <a:spcPts val="0"/>
              </a:spcAft>
              <a:buClrTx/>
              <a:buSzTx/>
              <a:buFontTx/>
              <a:buNone/>
              <a:tabLst/>
              <a:defRPr/>
            </a:pPr>
            <a:r>
              <a:rPr kumimoji="0" sz="900" b="0" i="0" u="none" strike="noStrike" kern="0" cap="none" spc="60" normalizeH="0" baseline="0" noProof="0" dirty="0">
                <a:ln>
                  <a:noFill/>
                </a:ln>
                <a:solidFill>
                  <a:sysClr val="windowText" lastClr="000000"/>
                </a:solidFill>
                <a:effectLst/>
                <a:uLnTx/>
                <a:uFillTx/>
                <a:latin typeface="Arial"/>
                <a:cs typeface="Arial"/>
              </a:rPr>
              <a:t>Marketplace-</a:t>
            </a:r>
            <a:r>
              <a:rPr kumimoji="0" sz="900" b="0" i="0" u="none" strike="noStrike" kern="0" cap="none" spc="10" normalizeH="0" baseline="0" noProof="0" dirty="0">
                <a:ln>
                  <a:noFill/>
                </a:ln>
                <a:solidFill>
                  <a:sysClr val="windowText" lastClr="000000"/>
                </a:solidFill>
                <a:effectLst/>
                <a:uLnTx/>
                <a:uFillTx/>
                <a:latin typeface="Arial"/>
                <a:cs typeface="Arial"/>
              </a:rPr>
              <a:t>eligible</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individuals</a:t>
            </a:r>
            <a:r>
              <a:rPr kumimoji="0" sz="900" b="0" i="0" u="none" strike="noStrike" kern="0" cap="none" spc="2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who</a:t>
            </a:r>
            <a:r>
              <a:rPr kumimoji="0" sz="900" b="0" i="0" u="none" strike="noStrike" kern="0" cap="none" spc="38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live</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a:t>
            </a:r>
            <a:r>
              <a:rPr kumimoji="0" sz="900" b="0" i="0" u="none" strike="noStrike" kern="0" cap="none" spc="1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states</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served</a:t>
            </a:r>
            <a:r>
              <a:rPr kumimoji="0" sz="900" b="0" i="0" u="none" strike="noStrike" kern="0" cap="none" spc="2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by</a:t>
            </a:r>
            <a:r>
              <a:rPr kumimoji="0" sz="900" b="0" i="0" u="none" strike="noStrike" kern="0" cap="none" spc="165"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HealthCare.gov</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and</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either-</a:t>
            </a:r>
            <a:r>
              <a:rPr kumimoji="0" sz="900" b="0" i="0" u="none" strike="noStrike" kern="0" cap="none" spc="2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submit</a:t>
            </a:r>
            <a:r>
              <a:rPr kumimoji="0" sz="900" b="0" i="0" u="none" strike="noStrike" kern="0" cap="none" spc="2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a:t>
            </a:r>
            <a:r>
              <a:rPr kumimoji="0" sz="900" b="0" i="0" u="none" strike="noStrike" kern="0" cap="none" spc="15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new</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application</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or</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update</a:t>
            </a:r>
            <a:r>
              <a:rPr kumimoji="0" sz="900" b="0" i="0" u="none" strike="noStrike" kern="0" cap="none" spc="4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an</a:t>
            </a:r>
            <a:r>
              <a:rPr kumimoji="0" sz="900" b="0" i="0" u="none" strike="noStrike" kern="0" cap="none" spc="3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existing</a:t>
            </a:r>
            <a:r>
              <a:rPr kumimoji="0" sz="900" b="0" i="0" u="none" strike="noStrike" kern="0" cap="none" spc="37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application</a:t>
            </a:r>
            <a:r>
              <a:rPr kumimoji="0" sz="900" b="0" i="0" u="none" strike="noStrike" kern="0" cap="none" spc="37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on </a:t>
            </a:r>
            <a:r>
              <a:rPr kumimoji="0" sz="900" b="0" i="0" u="none" strike="noStrike" kern="0" cap="none" spc="50" normalizeH="0" baseline="0" noProof="0" dirty="0">
                <a:ln>
                  <a:noFill/>
                </a:ln>
                <a:solidFill>
                  <a:sysClr val="windowText" lastClr="000000"/>
                </a:solidFill>
                <a:effectLst/>
                <a:uLnTx/>
                <a:uFillTx/>
                <a:latin typeface="Arial"/>
                <a:cs typeface="Arial"/>
              </a:rPr>
              <a:t>HealthCare.gov</a:t>
            </a:r>
            <a:r>
              <a:rPr kumimoji="0" sz="900" b="0" i="0" u="none" strike="noStrike" kern="0" cap="none" spc="3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between</a:t>
            </a:r>
            <a:r>
              <a:rPr kumimoji="0" sz="900" b="0" i="0" u="none" strike="noStrike" kern="0" cap="none" spc="3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March</a:t>
            </a:r>
            <a:r>
              <a:rPr kumimoji="0" sz="900" b="0" i="0" u="none" strike="noStrike" kern="0" cap="none" spc="3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31,</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2023</a:t>
            </a:r>
            <a:r>
              <a:rPr kumimoji="0" sz="900" b="0" i="0" u="none" strike="noStrike" kern="0" cap="none" spc="3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July</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31,</a:t>
            </a:r>
            <a:r>
              <a:rPr kumimoji="0" sz="900" b="0" i="0" u="none" strike="noStrike" kern="0" cap="none" spc="2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2024,</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attest</a:t>
            </a:r>
            <a:r>
              <a:rPr kumimoji="0" sz="900" b="0" i="0" u="none" strike="noStrike" kern="0" cap="none" spc="3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a</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16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termination</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date</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Medicaid</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CHIP</a:t>
            </a:r>
            <a:r>
              <a:rPr kumimoji="0" sz="900" b="0" i="0" u="none" strike="noStrike" kern="0" cap="none" spc="36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within</a:t>
            </a:r>
            <a:r>
              <a:rPr kumimoji="0" sz="900" b="0" i="0" u="none" strike="noStrike" kern="0" cap="none" spc="3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same</a:t>
            </a:r>
            <a:r>
              <a:rPr kumimoji="0" sz="900" b="0" i="0" u="none" strike="noStrike" kern="0" cap="none" spc="3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time</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period,</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eligible</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65" normalizeH="0" baseline="0" noProof="0" dirty="0">
                <a:ln>
                  <a:noFill/>
                </a:ln>
                <a:solidFill>
                  <a:sysClr val="windowText" lastClr="000000"/>
                </a:solidFill>
                <a:effectLst/>
                <a:uLnTx/>
                <a:uFillTx/>
                <a:latin typeface="Arial"/>
                <a:cs typeface="Arial"/>
              </a:rPr>
              <a:t>60-</a:t>
            </a:r>
            <a:r>
              <a:rPr kumimoji="0" sz="900" b="0" i="0" u="none" strike="noStrike" kern="0" cap="none" spc="0" normalizeH="0" baseline="0" noProof="0" dirty="0">
                <a:ln>
                  <a:noFill/>
                </a:ln>
                <a:solidFill>
                  <a:sysClr val="windowText" lastClr="000000"/>
                </a:solidFill>
                <a:effectLst/>
                <a:uLnTx/>
                <a:uFillTx/>
                <a:latin typeface="Arial"/>
                <a:cs typeface="Arial"/>
              </a:rPr>
              <a:t>day</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Special</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154305" lvl="0" indent="0" defTabSz="914400" eaLnBrk="1" fontAlgn="auto" latinLnBrk="0" hangingPunct="1">
              <a:lnSpc>
                <a:spcPct val="116700"/>
              </a:lnSpc>
              <a:spcBef>
                <a:spcPts val="3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Enrollment</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Period.</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That</a:t>
            </a:r>
            <a:r>
              <a:rPr kumimoji="0" sz="900" b="1" i="0" u="none" strike="noStrike" kern="0" cap="none" spc="3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means</a:t>
            </a:r>
            <a:r>
              <a:rPr kumimoji="0" sz="900" b="1" i="0" u="none" strike="noStrike" kern="0" cap="none" spc="24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that</a:t>
            </a:r>
            <a:r>
              <a:rPr kumimoji="0" sz="900" b="1" i="0" u="none" strike="noStrike" kern="0" cap="none" spc="31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if</a:t>
            </a:r>
            <a:r>
              <a:rPr kumimoji="0" sz="900" b="1" i="0" u="none" strike="noStrike" kern="0" cap="none" spc="15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you</a:t>
            </a:r>
            <a:r>
              <a:rPr kumimoji="0" sz="900" b="1" i="0" u="none" strike="noStrike" kern="0" cap="none" spc="28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lose</a:t>
            </a:r>
            <a:r>
              <a:rPr kumimoji="0" sz="900" b="1" i="0" u="none" strike="noStrike" kern="0" cap="none" spc="204" normalizeH="0" baseline="0" noProof="0" dirty="0">
                <a:ln>
                  <a:noFill/>
                </a:ln>
                <a:solidFill>
                  <a:sysClr val="windowText" lastClr="000000"/>
                </a:solidFill>
                <a:effectLst/>
                <a:uLnTx/>
                <a:uFillTx/>
                <a:latin typeface="Arial"/>
                <a:cs typeface="Arial"/>
              </a:rPr>
              <a:t> </a:t>
            </a:r>
            <a:r>
              <a:rPr kumimoji="0" sz="900" b="1" i="0" u="none" strike="noStrike" kern="0" cap="none" spc="45" normalizeH="0" baseline="0" noProof="0" dirty="0">
                <a:ln>
                  <a:noFill/>
                </a:ln>
                <a:solidFill>
                  <a:sysClr val="windowText" lastClr="000000"/>
                </a:solidFill>
                <a:effectLst/>
                <a:uLnTx/>
                <a:uFillTx/>
                <a:latin typeface="Arial"/>
                <a:cs typeface="Arial"/>
              </a:rPr>
              <a:t>Medicaid</a:t>
            </a:r>
            <a:r>
              <a:rPr kumimoji="0" sz="900" b="1" i="0" u="none" strike="noStrike" kern="0" cap="none" spc="19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or</a:t>
            </a:r>
            <a:r>
              <a:rPr kumimoji="0" sz="900" b="1" i="0" u="none" strike="noStrike" kern="0" cap="none" spc="2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CHIP</a:t>
            </a:r>
            <a:r>
              <a:rPr kumimoji="0" sz="900" b="1" i="0" u="none" strike="noStrike" kern="0" cap="none" spc="320" normalizeH="0" baseline="0" noProof="0" dirty="0">
                <a:ln>
                  <a:noFill/>
                </a:ln>
                <a:solidFill>
                  <a:sysClr val="windowText" lastClr="000000"/>
                </a:solidFill>
                <a:effectLst/>
                <a:uLnTx/>
                <a:uFillTx/>
                <a:latin typeface="Arial"/>
                <a:cs typeface="Arial"/>
              </a:rPr>
              <a:t> </a:t>
            </a:r>
            <a:r>
              <a:rPr kumimoji="0" sz="900" b="1" i="0" u="none" strike="noStrike" kern="0" cap="none" spc="45" normalizeH="0" baseline="0" noProof="0" dirty="0">
                <a:ln>
                  <a:noFill/>
                </a:ln>
                <a:solidFill>
                  <a:sysClr val="windowText" lastClr="000000"/>
                </a:solidFill>
                <a:effectLst/>
                <a:uLnTx/>
                <a:uFillTx/>
                <a:latin typeface="Arial"/>
                <a:cs typeface="Arial"/>
              </a:rPr>
              <a:t>coverage</a:t>
            </a:r>
            <a:r>
              <a:rPr kumimoji="0" sz="900" b="1" i="0" u="none" strike="noStrike" kern="0" cap="none" spc="200" normalizeH="0" baseline="0" noProof="0" dirty="0">
                <a:ln>
                  <a:noFill/>
                </a:ln>
                <a:solidFill>
                  <a:sysClr val="windowText" lastClr="000000"/>
                </a:solidFill>
                <a:effectLst/>
                <a:uLnTx/>
                <a:uFillTx/>
                <a:latin typeface="Arial"/>
                <a:cs typeface="Arial"/>
              </a:rPr>
              <a:t> </a:t>
            </a:r>
            <a:r>
              <a:rPr kumimoji="0" sz="900" b="1" i="0" u="none" strike="noStrike" kern="0" cap="none" spc="50" normalizeH="0" baseline="0" noProof="0" dirty="0">
                <a:ln>
                  <a:noFill/>
                </a:ln>
                <a:solidFill>
                  <a:sysClr val="windowText" lastClr="000000"/>
                </a:solidFill>
                <a:effectLst/>
                <a:uLnTx/>
                <a:uFillTx/>
                <a:latin typeface="Arial"/>
                <a:cs typeface="Arial"/>
              </a:rPr>
              <a:t>between</a:t>
            </a:r>
            <a:r>
              <a:rPr kumimoji="0" sz="900" b="1" i="0" u="none" strike="noStrike" kern="0" cap="none" spc="2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March</a:t>
            </a:r>
            <a:r>
              <a:rPr kumimoji="0" sz="900" b="1" i="0" u="none" strike="noStrike" kern="0" cap="none" spc="31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31,</a:t>
            </a:r>
            <a:r>
              <a:rPr kumimoji="0" sz="900" b="1" i="0" u="none" strike="noStrike" kern="0" cap="none" spc="21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2023,</a:t>
            </a:r>
            <a:r>
              <a:rPr kumimoji="0" sz="900" b="1" i="0" u="none" strike="noStrike" kern="0" cap="none" spc="30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and</a:t>
            </a:r>
            <a:r>
              <a:rPr kumimoji="0" sz="900" b="1" i="0" u="none" strike="noStrike" kern="0" cap="none" spc="30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July</a:t>
            </a:r>
            <a:r>
              <a:rPr kumimoji="0" sz="900" b="1" i="0" u="none" strike="noStrike" kern="0" cap="none" spc="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31,</a:t>
            </a:r>
            <a:r>
              <a:rPr kumimoji="0" sz="900" b="1" i="0" u="none" strike="noStrike" kern="0" cap="none" spc="28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2024,</a:t>
            </a:r>
            <a:r>
              <a:rPr kumimoji="0" sz="900" b="1" i="0" u="none" strike="noStrike" kern="0" cap="none" spc="3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you</a:t>
            </a:r>
            <a:r>
              <a:rPr kumimoji="0" sz="900" b="1" i="0" u="none" strike="noStrike" kern="0" cap="none" spc="28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may</a:t>
            </a:r>
            <a:r>
              <a:rPr kumimoji="0" sz="900" b="1" i="0" u="none" strike="noStrike" kern="0" cap="none" spc="35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be</a:t>
            </a:r>
            <a:r>
              <a:rPr kumimoji="0" sz="900" b="1" i="0" u="none" strike="noStrike" kern="0" cap="none" spc="27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able</a:t>
            </a:r>
            <a:r>
              <a:rPr kumimoji="0" sz="900" b="1" i="0" u="none" strike="noStrike" kern="0" cap="none" spc="28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to</a:t>
            </a:r>
            <a:r>
              <a:rPr kumimoji="0" sz="900" b="1" i="0" u="none" strike="noStrike" kern="0" cap="none" spc="28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enroll</a:t>
            </a:r>
            <a:r>
              <a:rPr kumimoji="0" sz="900" b="1" i="0" u="none" strike="noStrike" kern="0" cap="none" spc="345" normalizeH="0" baseline="0" noProof="0" dirty="0">
                <a:ln>
                  <a:noFill/>
                </a:ln>
                <a:solidFill>
                  <a:sysClr val="windowText" lastClr="000000"/>
                </a:solidFill>
                <a:effectLst/>
                <a:uLnTx/>
                <a:uFillTx/>
                <a:latin typeface="Arial"/>
                <a:cs typeface="Arial"/>
              </a:rPr>
              <a:t> </a:t>
            </a:r>
            <a:r>
              <a:rPr kumimoji="0" sz="900" b="1" i="0" u="none" strike="noStrike" kern="0" cap="none" spc="-25" normalizeH="0" baseline="0" noProof="0" dirty="0">
                <a:ln>
                  <a:noFill/>
                </a:ln>
                <a:solidFill>
                  <a:sysClr val="windowText" lastClr="000000"/>
                </a:solidFill>
                <a:effectLst/>
                <a:uLnTx/>
                <a:uFillTx/>
                <a:latin typeface="Arial"/>
                <a:cs typeface="Arial"/>
              </a:rPr>
              <a:t>in </a:t>
            </a:r>
            <a:r>
              <a:rPr kumimoji="0" sz="900" b="1" i="0" u="none" strike="noStrike" kern="0" cap="none" spc="45" normalizeH="0" baseline="0" noProof="0" dirty="0">
                <a:ln>
                  <a:noFill/>
                </a:ln>
                <a:solidFill>
                  <a:sysClr val="windowText" lastClr="000000"/>
                </a:solidFill>
                <a:effectLst/>
                <a:uLnTx/>
                <a:uFillTx/>
                <a:latin typeface="Arial"/>
                <a:cs typeface="Arial"/>
              </a:rPr>
              <a:t>Marketplace</a:t>
            </a:r>
            <a:r>
              <a:rPr kumimoji="0" sz="900" b="1" i="0" u="none" strike="noStrike" kern="0" cap="none" spc="33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coverage</a:t>
            </a:r>
            <a:r>
              <a:rPr kumimoji="0" sz="900" b="1" i="0" u="none" strike="noStrike" kern="0" cap="none" spc="3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within</a:t>
            </a:r>
            <a:r>
              <a:rPr kumimoji="0" sz="900" b="1" i="0" u="none" strike="noStrike" kern="0" cap="none" spc="32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60</a:t>
            </a:r>
            <a:r>
              <a:rPr kumimoji="0" sz="900" b="1" i="0" u="none" strike="noStrike" kern="0" cap="none" spc="260"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days</a:t>
            </a:r>
            <a:r>
              <a:rPr kumimoji="0" sz="900" b="1" i="0" u="none" strike="noStrike" kern="0" cap="none" spc="26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of</a:t>
            </a:r>
            <a:r>
              <a:rPr kumimoji="0" sz="900" b="1" i="0" u="none" strike="noStrike" kern="0" cap="none" spc="26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w</a:t>
            </a:r>
            <a:r>
              <a:rPr kumimoji="0" sz="900" b="1" i="0" u="none" strike="noStrike" kern="0" cap="none" spc="-8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hen</a:t>
            </a:r>
            <a:r>
              <a:rPr kumimoji="0" sz="900" b="1" i="0" u="none" strike="noStrike" kern="0" cap="none" spc="3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you</a:t>
            </a:r>
            <a:r>
              <a:rPr kumimoji="0" sz="900" b="1" i="0" u="none" strike="noStrike" kern="0" cap="none" spc="26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lost</a:t>
            </a:r>
            <a:r>
              <a:rPr kumimoji="0" sz="900" b="1" i="0" u="none" strike="noStrike" kern="0" cap="none" spc="254" normalizeH="0" baseline="0" noProof="0" dirty="0">
                <a:ln>
                  <a:noFill/>
                </a:ln>
                <a:solidFill>
                  <a:sysClr val="windowText" lastClr="000000"/>
                </a:solidFill>
                <a:effectLst/>
                <a:uLnTx/>
                <a:uFillTx/>
                <a:latin typeface="Arial"/>
                <a:cs typeface="Arial"/>
              </a:rPr>
              <a:t> </a:t>
            </a:r>
            <a:r>
              <a:rPr kumimoji="0" sz="900" b="1" i="0" u="none" strike="noStrike" kern="0" cap="none" spc="45" normalizeH="0" baseline="0" noProof="0" dirty="0">
                <a:ln>
                  <a:noFill/>
                </a:ln>
                <a:solidFill>
                  <a:sysClr val="windowText" lastClr="000000"/>
                </a:solidFill>
                <a:effectLst/>
                <a:uLnTx/>
                <a:uFillTx/>
                <a:latin typeface="Arial"/>
                <a:cs typeface="Arial"/>
              </a:rPr>
              <a:t>Medicaid</a:t>
            </a:r>
            <a:r>
              <a:rPr kumimoji="0" sz="900" b="1" i="0" u="none" strike="noStrike" kern="0" cap="none" spc="335" normalizeH="0" baseline="0" noProof="0" dirty="0">
                <a:ln>
                  <a:noFill/>
                </a:ln>
                <a:solidFill>
                  <a:sysClr val="windowText" lastClr="000000"/>
                </a:solidFill>
                <a:effectLst/>
                <a:uLnTx/>
                <a:uFillTx/>
                <a:latin typeface="Arial"/>
                <a:cs typeface="Arial"/>
              </a:rPr>
              <a:t> </a:t>
            </a:r>
            <a:r>
              <a:rPr kumimoji="0" sz="900" b="1" i="0" u="none" strike="noStrike" kern="0" cap="none" spc="35" normalizeH="0" baseline="0" noProof="0" dirty="0">
                <a:ln>
                  <a:noFill/>
                </a:ln>
                <a:solidFill>
                  <a:sysClr val="windowText" lastClr="000000"/>
                </a:solidFill>
                <a:effectLst/>
                <a:uLnTx/>
                <a:uFillTx/>
                <a:latin typeface="Arial"/>
                <a:cs typeface="Arial"/>
              </a:rPr>
              <a:t>or</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201930" lvl="0" indent="0" defTabSz="914400" eaLnBrk="1" fontAlgn="auto" latinLnBrk="0" hangingPunct="1">
              <a:lnSpc>
                <a:spcPct val="116399"/>
              </a:lnSpc>
              <a:spcBef>
                <a:spcPts val="0"/>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Arial"/>
                <a:cs typeface="Arial"/>
              </a:rPr>
              <a:t>CHIP</a:t>
            </a:r>
            <a:r>
              <a:rPr kumimoji="0" sz="900" b="1" i="0" u="none" strike="noStrike" kern="0" cap="none" spc="335" normalizeH="0" baseline="0" noProof="0" dirty="0">
                <a:ln>
                  <a:noFill/>
                </a:ln>
                <a:solidFill>
                  <a:sysClr val="windowText" lastClr="000000"/>
                </a:solidFill>
                <a:effectLst/>
                <a:uLnTx/>
                <a:uFillTx/>
                <a:latin typeface="Arial"/>
                <a:cs typeface="Arial"/>
              </a:rPr>
              <a:t> </a:t>
            </a:r>
            <a:r>
              <a:rPr kumimoji="0" sz="900" b="1" i="0" u="none" strike="noStrike" kern="0" cap="none" spc="0" normalizeH="0" baseline="0" noProof="0" dirty="0">
                <a:ln>
                  <a:noFill/>
                </a:ln>
                <a:solidFill>
                  <a:sysClr val="windowText" lastClr="000000"/>
                </a:solidFill>
                <a:effectLst/>
                <a:uLnTx/>
                <a:uFillTx/>
                <a:latin typeface="Arial"/>
                <a:cs typeface="Arial"/>
              </a:rPr>
              <a:t>coverage.</a:t>
            </a:r>
            <a:r>
              <a:rPr kumimoji="0" sz="900" b="1" i="0" u="none" strike="noStrike" kern="0" cap="none" spc="1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addition,</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a:t>
            </a:r>
            <a:r>
              <a:rPr kumimoji="0" sz="900" b="0" i="0" u="none" strike="noStrike" kern="0" cap="none" spc="215" normalizeH="0" baseline="0" noProof="0" dirty="0">
                <a:ln>
                  <a:noFill/>
                </a:ln>
                <a:solidFill>
                  <a:sysClr val="windowText" lastClr="000000"/>
                </a:solidFill>
                <a:effectLst/>
                <a:uLnTx/>
                <a:uFillTx/>
                <a:latin typeface="Arial"/>
                <a:cs typeface="Arial"/>
              </a:rPr>
              <a:t> </a:t>
            </a:r>
            <a:r>
              <a:rPr kumimoji="0" sz="900" b="0" i="0" u="none" strike="noStrike" kern="0" cap="none" spc="55" normalizeH="0" baseline="0" noProof="0" dirty="0">
                <a:ln>
                  <a:noFill/>
                </a:ln>
                <a:solidFill>
                  <a:sysClr val="windowText" lastClr="000000"/>
                </a:solidFill>
                <a:effectLst/>
                <a:uLnTx/>
                <a:uFillTx/>
                <a:latin typeface="Arial"/>
                <a:cs typeface="Arial"/>
              </a:rPr>
              <a:t>members</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enrolled</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Medicaid</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CHIP</a:t>
            </a:r>
            <a:r>
              <a:rPr kumimoji="0" sz="900" b="0" i="0" u="none" strike="noStrike" kern="0" cap="none" spc="3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3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it</a:t>
            </a:r>
            <a:r>
              <a:rPr kumimoji="0" sz="900" b="0" i="0" u="none" strike="noStrike" kern="0" cap="none" spc="1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2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important</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make</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sure</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contact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1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up</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date</a:t>
            </a:r>
            <a:r>
              <a:rPr kumimoji="0" sz="900" b="0" i="0" u="none" strike="noStrike" kern="0" cap="none" spc="2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make</a:t>
            </a:r>
            <a:r>
              <a:rPr kumimoji="0" sz="900" b="0" i="0" u="none" strike="noStrike" kern="0" cap="none" spc="3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sure</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get</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changes</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eligibility.</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learn</a:t>
            </a:r>
            <a:r>
              <a:rPr kumimoji="0" sz="900" b="0" i="0" u="none" strike="noStrike" kern="0" cap="none" spc="3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more,</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visit</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HealthCare.gov</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call</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35" normalizeH="0" baseline="0" noProof="0" dirty="0">
                <a:ln>
                  <a:noFill/>
                </a:ln>
                <a:solidFill>
                  <a:sysClr val="windowText" lastClr="000000"/>
                </a:solidFill>
                <a:effectLst/>
                <a:uLnTx/>
                <a:uFillTx/>
                <a:latin typeface="Arial"/>
                <a:cs typeface="Arial"/>
              </a:rPr>
              <a:t>Marketplace </a:t>
            </a:r>
            <a:r>
              <a:rPr kumimoji="0" sz="900" b="0" i="0" u="none" strike="noStrike" kern="0" cap="none" spc="0" normalizeH="0" baseline="0" noProof="0" dirty="0">
                <a:ln>
                  <a:noFill/>
                </a:ln>
                <a:solidFill>
                  <a:sysClr val="windowText" lastClr="000000"/>
                </a:solidFill>
                <a:effectLst/>
                <a:uLnTx/>
                <a:uFillTx/>
                <a:latin typeface="Arial"/>
                <a:cs typeface="Arial"/>
              </a:rPr>
              <a:t>Call</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Center</a:t>
            </a:r>
            <a:r>
              <a:rPr kumimoji="0" sz="900" b="0" i="0" u="none" strike="noStrike" kern="0" cap="none" spc="3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55" normalizeH="0" baseline="0" noProof="0" dirty="0">
                <a:ln>
                  <a:noFill/>
                </a:ln>
                <a:solidFill>
                  <a:sysClr val="windowText" lastClr="000000"/>
                </a:solidFill>
                <a:effectLst/>
                <a:uLnTx/>
                <a:uFillTx/>
                <a:latin typeface="Arial"/>
                <a:cs typeface="Arial"/>
              </a:rPr>
              <a:t>1-</a:t>
            </a:r>
            <a:r>
              <a:rPr kumimoji="0" sz="900" b="0" i="0" u="none" strike="noStrike" kern="0" cap="none" spc="65" normalizeH="0" baseline="0" noProof="0" dirty="0">
                <a:ln>
                  <a:noFill/>
                </a:ln>
                <a:solidFill>
                  <a:sysClr val="windowText" lastClr="000000"/>
                </a:solidFill>
                <a:effectLst/>
                <a:uLnTx/>
                <a:uFillTx/>
                <a:latin typeface="Arial"/>
                <a:cs typeface="Arial"/>
              </a:rPr>
              <a:t>800-</a:t>
            </a:r>
            <a:r>
              <a:rPr kumimoji="0" sz="900" b="0" i="0" u="none" strike="noStrike" kern="0" cap="none" spc="55" normalizeH="0" baseline="0" noProof="0" dirty="0">
                <a:ln>
                  <a:noFill/>
                </a:ln>
                <a:solidFill>
                  <a:sysClr val="windowText" lastClr="000000"/>
                </a:solidFill>
                <a:effectLst/>
                <a:uLnTx/>
                <a:uFillTx/>
                <a:latin typeface="Arial"/>
                <a:cs typeface="Arial"/>
              </a:rPr>
              <a:t>318-</a:t>
            </a:r>
            <a:r>
              <a:rPr kumimoji="0" sz="900" b="0" i="0" u="none" strike="noStrike" kern="0" cap="none" spc="0" normalizeH="0" baseline="0" noProof="0" dirty="0">
                <a:ln>
                  <a:noFill/>
                </a:ln>
                <a:solidFill>
                  <a:sysClr val="windowText" lastClr="000000"/>
                </a:solidFill>
                <a:effectLst/>
                <a:uLnTx/>
                <a:uFillTx/>
                <a:latin typeface="Arial"/>
                <a:cs typeface="Arial"/>
              </a:rPr>
              <a:t>2596.</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TTY</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users</a:t>
            </a:r>
            <a:r>
              <a:rPr kumimoji="0" sz="900" b="0" i="0" u="none" strike="noStrike" kern="0" cap="none" spc="3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can</a:t>
            </a:r>
            <a:r>
              <a:rPr kumimoji="0" sz="900" b="0" i="0" u="none" strike="noStrike" kern="0" cap="none" spc="1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call</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55" normalizeH="0" baseline="0" noProof="0" dirty="0">
                <a:ln>
                  <a:noFill/>
                </a:ln>
                <a:solidFill>
                  <a:sysClr val="windowText" lastClr="000000"/>
                </a:solidFill>
                <a:effectLst/>
                <a:uLnTx/>
                <a:uFillTx/>
                <a:latin typeface="Arial"/>
                <a:cs typeface="Arial"/>
              </a:rPr>
              <a:t>1-855-</a:t>
            </a:r>
            <a:r>
              <a:rPr kumimoji="0" sz="900" b="0" i="0" u="none" strike="noStrike" kern="0" cap="none" spc="65" normalizeH="0" baseline="0" noProof="0" dirty="0">
                <a:ln>
                  <a:noFill/>
                </a:ln>
                <a:solidFill>
                  <a:sysClr val="windowText" lastClr="000000"/>
                </a:solidFill>
                <a:effectLst/>
                <a:uLnTx/>
                <a:uFillTx/>
                <a:latin typeface="Arial"/>
                <a:cs typeface="Arial"/>
              </a:rPr>
              <a:t>889-</a:t>
            </a:r>
            <a:r>
              <a:rPr kumimoji="0" sz="900" b="0" i="0" u="none" strike="noStrike" kern="0" cap="none" spc="-10" normalizeH="0" baseline="0" noProof="0" dirty="0">
                <a:ln>
                  <a:noFill/>
                </a:ln>
                <a:solidFill>
                  <a:sysClr val="windowText" lastClr="000000"/>
                </a:solidFill>
                <a:effectLst/>
                <a:uLnTx/>
                <a:uFillTx/>
                <a:latin typeface="Arial"/>
                <a:cs typeface="Arial"/>
              </a:rPr>
              <a:t>4325.</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56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5"/>
              </a:spcBef>
              <a:spcAft>
                <a:spcPts val="0"/>
              </a:spcAft>
              <a:buClrTx/>
              <a:buSzTx/>
              <a:buFontTx/>
              <a:buNone/>
              <a:tabLst/>
              <a:defRPr/>
            </a:pPr>
            <a:r>
              <a:rPr kumimoji="0" sz="1200" b="1" i="0" u="none" strike="noStrike" kern="0" cap="none" spc="-20" normalizeH="0" baseline="0" noProof="0" dirty="0">
                <a:ln>
                  <a:noFill/>
                </a:ln>
                <a:solidFill>
                  <a:srgbClr val="006DC0"/>
                </a:solidFill>
                <a:effectLst/>
                <a:uLnTx/>
                <a:uFillTx/>
                <a:latin typeface="Arial"/>
                <a:cs typeface="Arial"/>
              </a:rPr>
              <a:t>W</a:t>
            </a:r>
            <a:r>
              <a:rPr kumimoji="0" sz="1200" b="1" i="0" u="none" strike="noStrike" kern="0" cap="none" spc="-185" normalizeH="0" baseline="0" noProof="0" dirty="0">
                <a:ln>
                  <a:noFill/>
                </a:ln>
                <a:solidFill>
                  <a:srgbClr val="006DC0"/>
                </a:solidFill>
                <a:effectLst/>
                <a:uLnTx/>
                <a:uFillTx/>
                <a:latin typeface="Arial"/>
                <a:cs typeface="Arial"/>
              </a:rPr>
              <a:t> </a:t>
            </a:r>
            <a:r>
              <a:rPr kumimoji="0" sz="1200" b="1" i="0" u="none" strike="noStrike" kern="0" cap="none" spc="-10" normalizeH="0" baseline="0" noProof="0" dirty="0">
                <a:ln>
                  <a:noFill/>
                </a:ln>
                <a:solidFill>
                  <a:srgbClr val="006DC0"/>
                </a:solidFill>
                <a:effectLst/>
                <a:uLnTx/>
                <a:uFillTx/>
                <a:latin typeface="Arial"/>
                <a:cs typeface="Arial"/>
              </a:rPr>
              <a:t>h</a:t>
            </a:r>
            <a:r>
              <a:rPr kumimoji="0" sz="1200" b="1" i="0" u="none" strike="noStrike" kern="0" cap="none" spc="-170"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a</a:t>
            </a:r>
            <a:r>
              <a:rPr kumimoji="0" sz="1200" b="1" i="0" u="none" strike="noStrike" kern="0" cap="none" spc="-170"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t</a:t>
            </a:r>
            <a:r>
              <a:rPr kumimoji="0" sz="1200" b="1" i="0" u="none" strike="noStrike" kern="0" cap="none" spc="240" normalizeH="0" baseline="0" noProof="0" dirty="0">
                <a:ln>
                  <a:noFill/>
                </a:ln>
                <a:solidFill>
                  <a:srgbClr val="006DC0"/>
                </a:solidFill>
                <a:effectLst/>
                <a:uLnTx/>
                <a:uFillTx/>
                <a:latin typeface="Arial"/>
                <a:cs typeface="Arial"/>
              </a:rPr>
              <a:t> </a:t>
            </a:r>
            <a:r>
              <a:rPr kumimoji="0" sz="1200" b="1" i="0" u="none" strike="noStrike" kern="0" cap="none" spc="65" normalizeH="0" baseline="0" noProof="0" dirty="0">
                <a:ln>
                  <a:noFill/>
                </a:ln>
                <a:solidFill>
                  <a:srgbClr val="006DC0"/>
                </a:solidFill>
                <a:effectLst/>
                <a:uLnTx/>
                <a:uFillTx/>
                <a:latin typeface="Arial"/>
                <a:cs typeface="Arial"/>
              </a:rPr>
              <a:t>about</a:t>
            </a:r>
            <a:r>
              <a:rPr kumimoji="0" sz="1200" b="1" i="0" u="none" strike="noStrike" kern="0" cap="none" spc="390" normalizeH="0" baseline="0" noProof="0" dirty="0">
                <a:ln>
                  <a:noFill/>
                </a:ln>
                <a:solidFill>
                  <a:srgbClr val="006DC0"/>
                </a:solidFill>
                <a:effectLst/>
                <a:uLnTx/>
                <a:uFillTx/>
                <a:latin typeface="Arial"/>
                <a:cs typeface="Arial"/>
              </a:rPr>
              <a:t> </a:t>
            </a:r>
            <a:r>
              <a:rPr kumimoji="0" sz="1200" b="1" i="0" u="none" strike="noStrike" kern="0" cap="none" spc="85" normalizeH="0" baseline="0" noProof="0" dirty="0">
                <a:ln>
                  <a:noFill/>
                </a:ln>
                <a:solidFill>
                  <a:srgbClr val="006DC0"/>
                </a:solidFill>
                <a:effectLst/>
                <a:uLnTx/>
                <a:uFillTx/>
                <a:latin typeface="Arial"/>
                <a:cs typeface="Arial"/>
              </a:rPr>
              <a:t>Alternatives</a:t>
            </a:r>
            <a:r>
              <a:rPr kumimoji="0" sz="1200" b="1" i="0" u="none" strike="noStrike" kern="0" cap="none" spc="390"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to</a:t>
            </a:r>
            <a:r>
              <a:rPr kumimoji="0" sz="1200" b="1" i="0" u="none" strike="noStrike" kern="0" cap="none" spc="305" normalizeH="0" baseline="0" noProof="0" dirty="0">
                <a:ln>
                  <a:noFill/>
                </a:ln>
                <a:solidFill>
                  <a:srgbClr val="006DC0"/>
                </a:solidFill>
                <a:effectLst/>
                <a:uLnTx/>
                <a:uFillTx/>
                <a:latin typeface="Arial"/>
                <a:cs typeface="Arial"/>
              </a:rPr>
              <a:t> </a:t>
            </a:r>
            <a:r>
              <a:rPr kumimoji="0" sz="1200" b="1" i="0" u="none" strike="noStrike" kern="0" cap="none" spc="95" normalizeH="0" baseline="0" noProof="0" dirty="0">
                <a:ln>
                  <a:noFill/>
                </a:ln>
                <a:solidFill>
                  <a:srgbClr val="006DC0"/>
                </a:solidFill>
                <a:effectLst/>
                <a:uLnTx/>
                <a:uFillTx/>
                <a:latin typeface="Arial"/>
                <a:cs typeface="Arial"/>
              </a:rPr>
              <a:t>Marketplace</a:t>
            </a:r>
            <a:r>
              <a:rPr kumimoji="0" sz="1200" b="1" i="0" u="none" strike="noStrike" kern="0" cap="none" spc="375" normalizeH="0" baseline="0" noProof="0" dirty="0">
                <a:ln>
                  <a:noFill/>
                </a:ln>
                <a:solidFill>
                  <a:srgbClr val="006DC0"/>
                </a:solidFill>
                <a:effectLst/>
                <a:uLnTx/>
                <a:uFillTx/>
                <a:latin typeface="Arial"/>
                <a:cs typeface="Arial"/>
              </a:rPr>
              <a:t> </a:t>
            </a:r>
            <a:r>
              <a:rPr kumimoji="0" sz="1200" b="1" i="0" u="none" strike="noStrike" kern="0" cap="none" spc="80" normalizeH="0" baseline="0" noProof="0" dirty="0">
                <a:ln>
                  <a:noFill/>
                </a:ln>
                <a:solidFill>
                  <a:srgbClr val="006DC0"/>
                </a:solidFill>
                <a:effectLst/>
                <a:uLnTx/>
                <a:uFillTx/>
                <a:latin typeface="Arial"/>
                <a:cs typeface="Arial"/>
              </a:rPr>
              <a:t>Health</a:t>
            </a:r>
            <a:r>
              <a:rPr kumimoji="0" sz="1200" b="1" i="0" u="none" strike="noStrike" kern="0" cap="none" spc="335" normalizeH="0" baseline="0" noProof="0" dirty="0">
                <a:ln>
                  <a:noFill/>
                </a:ln>
                <a:solidFill>
                  <a:srgbClr val="006DC0"/>
                </a:solidFill>
                <a:effectLst/>
                <a:uLnTx/>
                <a:uFillTx/>
                <a:latin typeface="Arial"/>
                <a:cs typeface="Arial"/>
              </a:rPr>
              <a:t> </a:t>
            </a:r>
            <a:r>
              <a:rPr kumimoji="0" sz="1200" b="1" i="0" u="none" strike="noStrike" kern="0" cap="none" spc="75" normalizeH="0" baseline="0" noProof="0" dirty="0">
                <a:ln>
                  <a:noFill/>
                </a:ln>
                <a:solidFill>
                  <a:srgbClr val="006DC0"/>
                </a:solidFill>
                <a:effectLst/>
                <a:uLnTx/>
                <a:uFillTx/>
                <a:latin typeface="Arial"/>
                <a:cs typeface="Arial"/>
              </a:rPr>
              <a:t>Insurance</a:t>
            </a:r>
            <a:r>
              <a:rPr kumimoji="0" sz="1200" b="1" i="0" u="none" strike="noStrike" kern="0" cap="none" spc="420" normalizeH="0" baseline="0" noProof="0" dirty="0">
                <a:ln>
                  <a:noFill/>
                </a:ln>
                <a:solidFill>
                  <a:srgbClr val="006DC0"/>
                </a:solidFill>
                <a:effectLst/>
                <a:uLnTx/>
                <a:uFillTx/>
                <a:latin typeface="Arial"/>
                <a:cs typeface="Arial"/>
              </a:rPr>
              <a:t> </a:t>
            </a:r>
            <a:r>
              <a:rPr kumimoji="0" sz="1200" b="1" i="0" u="none" strike="noStrike" kern="0" cap="none" spc="60" normalizeH="0" baseline="0" noProof="0" dirty="0">
                <a:ln>
                  <a:noFill/>
                </a:ln>
                <a:solidFill>
                  <a:srgbClr val="006DC0"/>
                </a:solidFill>
                <a:effectLst/>
                <a:uLnTx/>
                <a:uFillTx/>
                <a:latin typeface="Arial"/>
                <a:cs typeface="Arial"/>
              </a:rPr>
              <a:t>Coverage?</a:t>
            </a:r>
            <a:endParaRPr kumimoji="0" sz="1200" b="0" i="0" u="none" strike="noStrike" kern="0" cap="none" spc="0" normalizeH="0" baseline="0" noProof="0">
              <a:ln>
                <a:noFill/>
              </a:ln>
              <a:solidFill>
                <a:sysClr val="windowText" lastClr="000000"/>
              </a:solidFill>
              <a:effectLst/>
              <a:uLnTx/>
              <a:uFillTx/>
              <a:latin typeface="Arial"/>
              <a:cs typeface="Arial"/>
            </a:endParaRPr>
          </a:p>
          <a:p>
            <a:pPr marL="12700" marR="5080" lvl="0" indent="0" algn="just" defTabSz="914400" eaLnBrk="1" fontAlgn="auto" latinLnBrk="0" hangingPunct="1">
              <a:lnSpc>
                <a:spcPct val="116700"/>
              </a:lnSpc>
              <a:spcBef>
                <a:spcPts val="104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are</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eligible</a:t>
            </a:r>
            <a:r>
              <a:rPr kumimoji="0" sz="900" b="0" i="0" u="none" strike="noStrike" kern="0" cap="none" spc="2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65" normalizeH="0" baseline="0" noProof="0" dirty="0">
                <a:ln>
                  <a:noFill/>
                </a:ln>
                <a:solidFill>
                  <a:sysClr val="windowText" lastClr="000000"/>
                </a:solidFill>
                <a:effectLst/>
                <a:uLnTx/>
                <a:uFillTx/>
                <a:latin typeface="Arial"/>
                <a:cs typeface="Arial"/>
              </a:rPr>
              <a:t>employment-</a:t>
            </a:r>
            <a:r>
              <a:rPr kumimoji="0" sz="900" b="0" i="0" u="none" strike="noStrike" kern="0" cap="none" spc="0" normalizeH="0" baseline="0" noProof="0" dirty="0">
                <a:ln>
                  <a:noFill/>
                </a:ln>
                <a:solidFill>
                  <a:sysClr val="windowText" lastClr="000000"/>
                </a:solidFill>
                <a:effectLst/>
                <a:uLnTx/>
                <a:uFillTx/>
                <a:latin typeface="Arial"/>
                <a:cs typeface="Arial"/>
              </a:rPr>
              <a:t>based</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(such</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65" normalizeH="0" baseline="0" noProof="0" dirty="0">
                <a:ln>
                  <a:noFill/>
                </a:ln>
                <a:solidFill>
                  <a:sysClr val="windowText" lastClr="000000"/>
                </a:solidFill>
                <a:effectLst/>
                <a:uLnTx/>
                <a:uFillTx/>
                <a:latin typeface="Arial"/>
                <a:cs typeface="Arial"/>
              </a:rPr>
              <a:t>employer-</a:t>
            </a:r>
            <a:r>
              <a:rPr kumimoji="0" sz="900" b="0" i="0" u="none" strike="noStrike" kern="0" cap="none" spc="45" normalizeH="0" baseline="0" noProof="0" dirty="0">
                <a:ln>
                  <a:noFill/>
                </a:ln>
                <a:solidFill>
                  <a:sysClr val="windowText" lastClr="000000"/>
                </a:solidFill>
                <a:effectLst/>
                <a:uLnTx/>
                <a:uFillTx/>
                <a:latin typeface="Arial"/>
                <a:cs typeface="Arial"/>
              </a:rPr>
              <a:t>sponsored</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1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also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eligible</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Special</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Enrollment</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Period</a:t>
            </a:r>
            <a:r>
              <a:rPr kumimoji="0" sz="900" b="0" i="0" u="none" strike="noStrike" kern="0" cap="none" spc="3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a:t>
            </a:r>
            <a:r>
              <a:rPr kumimoji="0" sz="900" b="0" i="0" u="none" strike="noStrike" kern="0" cap="none" spc="1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certain</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circumstances,</a:t>
            </a:r>
            <a:r>
              <a:rPr kumimoji="0" sz="900" b="0" i="0" u="none" strike="noStrike" kern="0" cap="none" spc="3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including</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65"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dependents</a:t>
            </a:r>
            <a:r>
              <a:rPr kumimoji="0" sz="900" b="0" i="0" u="none" strike="noStrike" kern="0" cap="none" spc="3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were</a:t>
            </a:r>
            <a:r>
              <a:rPr kumimoji="0" sz="900" b="0" i="0" u="none" strike="noStrike" kern="0" cap="none" spc="3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enrolled</a:t>
            </a:r>
            <a:r>
              <a:rPr kumimoji="0" sz="900" b="0" i="0" u="none" strike="noStrike" kern="0" cap="none" spc="3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35" normalizeH="0" baseline="0" noProof="0" dirty="0">
                <a:ln>
                  <a:noFill/>
                </a:ln>
                <a:solidFill>
                  <a:sysClr val="windowText" lastClr="000000"/>
                </a:solidFill>
                <a:effectLst/>
                <a:uLnTx/>
                <a:uFillTx/>
                <a:latin typeface="Arial"/>
                <a:cs typeface="Arial"/>
              </a:rPr>
              <a:t>Medicaid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CHIP</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lost</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5" name="Google Shape;89;p17">
            <a:extLst>
              <a:ext uri="{FF2B5EF4-FFF2-40B4-BE49-F238E27FC236}">
                <a16:creationId xmlns:a16="http://schemas.microsoft.com/office/drawing/2014/main" id="{7D4DA130-3D9D-98B6-36A2-19AE142A84B9}"/>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39</a:t>
            </a:fld>
            <a:endParaRPr lang="en-US">
              <a:latin typeface="Merriweather Sans Light" pitchFamily="2" charset="7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Google Shape;98;p18"/>
          <p:cNvSpPr txBox="1">
            <a:spLocks noGrp="1"/>
          </p:cNvSpPr>
          <p:nvPr>
            <p:ph type="title" idx="4294967295"/>
          </p:nvPr>
        </p:nvSpPr>
        <p:spPr>
          <a:xfrm>
            <a:off x="838200" y="438150"/>
            <a:ext cx="8836025" cy="441325"/>
          </a:xfrm>
          <a:prstGeom prst="rect">
            <a:avLst/>
          </a:prstGeom>
        </p:spPr>
        <p:txBody>
          <a:bodyPr lIns="0" tIns="0" rIns="0" bIns="0" anchor="t">
            <a:normAutofit/>
          </a:bodyPr>
          <a:lstStyle>
            <a:lvl1pPr>
              <a:defRPr sz="2700">
                <a:solidFill>
                  <a:srgbClr val="0F2044"/>
                </a:solidFill>
                <a:latin typeface="Merriweather Bold"/>
                <a:ea typeface="Merriweather Bold"/>
                <a:cs typeface="Merriweather Bold"/>
                <a:sym typeface="Merriweather Bold"/>
              </a:defRPr>
            </a:lvl1pPr>
          </a:lstStyle>
          <a:p>
            <a:r>
              <a:t>Key Terms</a:t>
            </a:r>
          </a:p>
        </p:txBody>
      </p:sp>
      <p:sp>
        <p:nvSpPr>
          <p:cNvPr id="20" name="Google Shape;71;p14">
            <a:extLst>
              <a:ext uri="{FF2B5EF4-FFF2-40B4-BE49-F238E27FC236}">
                <a16:creationId xmlns:a16="http://schemas.microsoft.com/office/drawing/2014/main" id="{6ACDB166-7CD5-EF41-A860-62D24AAEF67B}"/>
              </a:ext>
            </a:extLst>
          </p:cNvPr>
          <p:cNvSpPr/>
          <p:nvPr/>
        </p:nvSpPr>
        <p:spPr>
          <a:xfrm>
            <a:off x="0" y="504091"/>
            <a:ext cx="508800" cy="91440"/>
          </a:xfrm>
          <a:prstGeom prst="rect">
            <a:avLst/>
          </a:prstGeom>
          <a:solidFill>
            <a:schemeClr val="accent4"/>
          </a:solidFill>
          <a:ln w="12700">
            <a:miter lim="400000"/>
          </a:ln>
        </p:spPr>
        <p:txBody>
          <a:bodyPr lIns="0" tIns="0" rIns="0" bIns="0" anchor="ctr"/>
          <a:lstStyle/>
          <a:p>
            <a:pPr>
              <a:spcBef>
                <a:spcPts val="0"/>
              </a:spcBef>
              <a:defRPr sz="1600">
                <a:solidFill>
                  <a:srgbClr val="E2A74A"/>
                </a:solidFill>
                <a:latin typeface="Merriweather Sans Light"/>
                <a:ea typeface="Merriweather Sans Light"/>
                <a:cs typeface="Merriweather Sans Light"/>
                <a:sym typeface="Merriweather Sans Light"/>
              </a:defRPr>
            </a:pPr>
            <a:endParaRPr/>
          </a:p>
        </p:txBody>
      </p:sp>
      <p:sp>
        <p:nvSpPr>
          <p:cNvPr id="3" name="TextBox 2">
            <a:extLst>
              <a:ext uri="{FF2B5EF4-FFF2-40B4-BE49-F238E27FC236}">
                <a16:creationId xmlns:a16="http://schemas.microsoft.com/office/drawing/2014/main" id="{BF695E8A-98DA-4A4F-9CEB-888C3BF4CA1F}"/>
              </a:ext>
            </a:extLst>
          </p:cNvPr>
          <p:cNvSpPr txBox="1"/>
          <p:nvPr/>
        </p:nvSpPr>
        <p:spPr>
          <a:xfrm>
            <a:off x="838200" y="876300"/>
            <a:ext cx="8801100" cy="6248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2" spcCol="220980" rtlCol="0" anchor="t">
            <a:noAutofit/>
          </a:bodyPr>
          <a:lstStyle/>
          <a:p>
            <a:pPr indent="6095">
              <a:lnSpc>
                <a:spcPct val="114000"/>
              </a:lnSpc>
              <a:spcBef>
                <a:spcPts val="600"/>
              </a:spcBef>
              <a:defRPr sz="1300">
                <a:solidFill>
                  <a:srgbClr val="333333"/>
                </a:solidFill>
                <a:latin typeface="+mn-lt"/>
                <a:ea typeface="+mn-ea"/>
                <a:cs typeface="+mn-cs"/>
                <a:sym typeface="Arial"/>
              </a:defRPr>
            </a:pPr>
            <a:r>
              <a:rPr lang="en-US" sz="1000">
                <a:solidFill>
                  <a:srgbClr val="D6DFEA"/>
                </a:solidFill>
                <a:latin typeface="Merriweather Sans Light" pitchFamily="2" charset="0"/>
                <a:sym typeface="Arial"/>
              </a:rPr>
              <a:t>_______________________________________</a:t>
            </a:r>
            <a:endParaRPr lang="en-US" sz="1000" b="1">
              <a:solidFill>
                <a:srgbClr val="0F2044"/>
              </a:solidFill>
              <a:latin typeface="Merriweather Sans Light" pitchFamily="2" charset="0"/>
              <a:sym typeface="Arial"/>
            </a:endParaRPr>
          </a:p>
          <a:p>
            <a:pPr>
              <a:lnSpc>
                <a:spcPct val="150000"/>
              </a:lnSpc>
              <a:spcBef>
                <a:spcPts val="600"/>
              </a:spcBef>
            </a:pPr>
            <a:r>
              <a:rPr lang="en-US" sz="1600" b="1">
                <a:solidFill>
                  <a:srgbClr val="0F2044"/>
                </a:solidFill>
                <a:latin typeface="Merriweather "/>
              </a:rPr>
              <a:t>Annual deductible</a:t>
            </a:r>
          </a:p>
          <a:p>
            <a:pPr>
              <a:spcBef>
                <a:spcPts val="600"/>
              </a:spcBef>
            </a:pPr>
            <a:r>
              <a:rPr lang="en-US" sz="1000">
                <a:solidFill>
                  <a:srgbClr val="0F2044"/>
                </a:solidFill>
                <a:latin typeface="Merriweather Sans Light" pitchFamily="2" charset="0"/>
              </a:rPr>
              <a:t>The amount you must pay each year before the plan starts paying a portion of medical expenses.  All family members' expenses that count toward a health plan deductible accumulate together in the aggregate; however, each person also has a limit on their own individual accumulated expenses (the amount varies by plan).</a:t>
            </a:r>
          </a:p>
          <a:p>
            <a:pPr>
              <a:lnSpc>
                <a:spcPct val="100000"/>
              </a:lnSpc>
              <a:spcBef>
                <a:spcPts val="600"/>
              </a:spcBef>
            </a:pPr>
            <a:r>
              <a:rPr lang="en-US" sz="1000" b="1">
                <a:solidFill>
                  <a:srgbClr val="D6DFEA"/>
                </a:solidFill>
                <a:latin typeface="Merriweather Sans Light" pitchFamily="2" charset="0"/>
              </a:rPr>
              <a:t>_______________________________________</a:t>
            </a:r>
          </a:p>
          <a:p>
            <a:pPr>
              <a:lnSpc>
                <a:spcPct val="150000"/>
              </a:lnSpc>
              <a:spcBef>
                <a:spcPts val="600"/>
              </a:spcBef>
            </a:pPr>
            <a:r>
              <a:rPr lang="en-US" sz="1600" b="1">
                <a:solidFill>
                  <a:srgbClr val="0F2044"/>
                </a:solidFill>
                <a:latin typeface="Merriweather "/>
              </a:rPr>
              <a:t>Out-of-pocket maximum</a:t>
            </a:r>
          </a:p>
          <a:p>
            <a:pPr>
              <a:spcBef>
                <a:spcPts val="600"/>
              </a:spcBef>
            </a:pPr>
            <a:r>
              <a:rPr lang="en-US" sz="1000">
                <a:solidFill>
                  <a:srgbClr val="0F2044"/>
                </a:solidFill>
                <a:latin typeface="Merriweather Sans Light" pitchFamily="2" charset="0"/>
              </a:rPr>
              <a:t>This is the total amount you can pay out of pocket each calendar year before the plan pays 100 percent of covered expenses for the rest of the calendar year.  Most expenses that meet provider network requirements count toward the annual out-of-pocket maximum, including expenses paid to the annual deductible, copays and coinsurance.</a:t>
            </a:r>
          </a:p>
          <a:p>
            <a:pPr>
              <a:lnSpc>
                <a:spcPct val="100000"/>
              </a:lnSpc>
              <a:spcBef>
                <a:spcPts val="600"/>
              </a:spcBef>
            </a:pPr>
            <a:r>
              <a:rPr lang="en-US" sz="1000" b="1">
                <a:solidFill>
                  <a:srgbClr val="D6DFEA"/>
                </a:solidFill>
                <a:latin typeface="Merriweather Sans Light" pitchFamily="2" charset="0"/>
              </a:rPr>
              <a:t>_______________________________________</a:t>
            </a:r>
          </a:p>
          <a:p>
            <a:pPr>
              <a:lnSpc>
                <a:spcPct val="150000"/>
              </a:lnSpc>
              <a:spcBef>
                <a:spcPts val="600"/>
              </a:spcBef>
            </a:pPr>
            <a:r>
              <a:rPr lang="en-US" sz="1600" b="1">
                <a:solidFill>
                  <a:srgbClr val="0F2044"/>
                </a:solidFill>
                <a:latin typeface="Merriweather "/>
              </a:rPr>
              <a:t>Copays &amp; coinsurance</a:t>
            </a:r>
          </a:p>
          <a:p>
            <a:pPr>
              <a:spcBef>
                <a:spcPts val="600"/>
              </a:spcBef>
            </a:pPr>
            <a:r>
              <a:rPr lang="en-US" sz="1000">
                <a:solidFill>
                  <a:srgbClr val="0F2044"/>
                </a:solidFill>
                <a:latin typeface="Merriweather Sans Light" pitchFamily="2" charset="0"/>
              </a:rPr>
              <a:t>These expenses are your share of cost paid for covered health care services.  Copays are a fixed dollar amount and are usually due at the time you receive care.  Coinsurance is your share of the allowed amount charged for a service and is generally billed to you after the health insurance company reconciles the bill with the providers.</a:t>
            </a:r>
          </a:p>
          <a:p>
            <a:pPr>
              <a:spcBef>
                <a:spcPts val="600"/>
              </a:spcBef>
            </a:pPr>
            <a:endParaRPr lang="en-US" sz="1000" b="1">
              <a:solidFill>
                <a:srgbClr val="D6DFEA"/>
              </a:solidFill>
              <a:latin typeface="Merriweather Sans Light" pitchFamily="2" charset="0"/>
            </a:endParaRPr>
          </a:p>
          <a:p>
            <a:pPr>
              <a:spcBef>
                <a:spcPts val="600"/>
              </a:spcBef>
            </a:pPr>
            <a:endParaRPr lang="en-US" sz="1000" b="1">
              <a:solidFill>
                <a:srgbClr val="D6DFEA"/>
              </a:solidFill>
              <a:latin typeface="Merriweather Sans Light" pitchFamily="2" charset="0"/>
            </a:endParaRPr>
          </a:p>
          <a:p>
            <a:pPr>
              <a:spcBef>
                <a:spcPts val="600"/>
              </a:spcBef>
            </a:pPr>
            <a:endParaRPr lang="en-US" sz="1000" b="1">
              <a:solidFill>
                <a:srgbClr val="D6DFEA"/>
              </a:solidFill>
              <a:latin typeface="Merriweather Sans Light" pitchFamily="2" charset="0"/>
            </a:endParaRPr>
          </a:p>
          <a:p>
            <a:pPr>
              <a:spcBef>
                <a:spcPts val="600"/>
              </a:spcBef>
            </a:pPr>
            <a:endParaRPr lang="en-US" sz="1000" b="1">
              <a:solidFill>
                <a:srgbClr val="D6DFEA"/>
              </a:solidFill>
              <a:latin typeface="Merriweather Sans Light" pitchFamily="2" charset="0"/>
            </a:endParaRPr>
          </a:p>
          <a:p>
            <a:pPr>
              <a:spcBef>
                <a:spcPts val="600"/>
              </a:spcBef>
            </a:pPr>
            <a:r>
              <a:rPr lang="en-US" sz="1000" b="1">
                <a:solidFill>
                  <a:srgbClr val="D6DFEA"/>
                </a:solidFill>
                <a:latin typeface="Merriweather Sans Light" pitchFamily="2" charset="0"/>
              </a:rPr>
              <a:t>_______________________________________</a:t>
            </a:r>
          </a:p>
          <a:p>
            <a:pPr>
              <a:lnSpc>
                <a:spcPct val="150000"/>
              </a:lnSpc>
              <a:spcBef>
                <a:spcPts val="600"/>
              </a:spcBef>
            </a:pPr>
            <a:r>
              <a:rPr lang="en-US" sz="1600" b="1">
                <a:solidFill>
                  <a:srgbClr val="0F2044"/>
                </a:solidFill>
                <a:latin typeface="Merriweather "/>
              </a:rPr>
              <a:t>Network</a:t>
            </a:r>
          </a:p>
          <a:p>
            <a:pPr>
              <a:spcBef>
                <a:spcPts val="600"/>
              </a:spcBef>
            </a:pPr>
            <a:r>
              <a:rPr lang="en-US" sz="1000">
                <a:solidFill>
                  <a:srgbClr val="0F2044"/>
                </a:solidFill>
                <a:latin typeface="Merriweather Sans Light" pitchFamily="2" charset="0"/>
              </a:rPr>
              <a:t>The facilities, providers and suppliers your health insurer or plan has contracted with to provide health care services.</a:t>
            </a:r>
          </a:p>
          <a:p>
            <a:pPr>
              <a:spcBef>
                <a:spcPts val="600"/>
              </a:spcBef>
            </a:pPr>
            <a:r>
              <a:rPr lang="en-US" sz="1000" b="1">
                <a:solidFill>
                  <a:srgbClr val="D6DFEA"/>
                </a:solidFill>
                <a:latin typeface="Merriweather Sans Light" pitchFamily="2" charset="0"/>
              </a:rPr>
              <a:t>_______________________________________</a:t>
            </a:r>
          </a:p>
          <a:p>
            <a:pPr>
              <a:lnSpc>
                <a:spcPct val="150000"/>
              </a:lnSpc>
              <a:spcBef>
                <a:spcPts val="600"/>
              </a:spcBef>
            </a:pPr>
            <a:r>
              <a:rPr lang="en-US" sz="1600" b="1">
                <a:solidFill>
                  <a:srgbClr val="0F2044"/>
                </a:solidFill>
                <a:latin typeface="Merriweather "/>
              </a:rPr>
              <a:t>Preventative care</a:t>
            </a:r>
          </a:p>
          <a:p>
            <a:pPr>
              <a:spcBef>
                <a:spcPts val="600"/>
              </a:spcBef>
            </a:pPr>
            <a:r>
              <a:rPr lang="en-US" sz="1000">
                <a:solidFill>
                  <a:srgbClr val="0F2044"/>
                </a:solidFill>
                <a:latin typeface="Merriweather Sans Light" pitchFamily="2" charset="0"/>
              </a:rPr>
              <a:t>Preventive care helps detect or prevent serious diseases and medical problems before they can become major. Annual check-ups, immunizations, and flu shots, as well as certain tests and screenings, are a few examples of preventive care. This may also be called routine care.</a:t>
            </a:r>
          </a:p>
          <a:p>
            <a:pPr>
              <a:spcBef>
                <a:spcPts val="600"/>
              </a:spcBef>
            </a:pPr>
            <a:r>
              <a:rPr lang="en-US" sz="1000" b="1">
                <a:solidFill>
                  <a:srgbClr val="D6DFEA"/>
                </a:solidFill>
                <a:latin typeface="Merriweather Sans Light" pitchFamily="2" charset="0"/>
              </a:rPr>
              <a:t>_______________________________________</a:t>
            </a:r>
          </a:p>
          <a:p>
            <a:pPr>
              <a:lnSpc>
                <a:spcPct val="150000"/>
              </a:lnSpc>
              <a:spcBef>
                <a:spcPts val="600"/>
              </a:spcBef>
            </a:pPr>
            <a:r>
              <a:rPr lang="en-US" sz="1600" b="1">
                <a:solidFill>
                  <a:srgbClr val="0F2044"/>
                </a:solidFill>
                <a:latin typeface="Merriweather "/>
              </a:rPr>
              <a:t>Embedded vs non-embedded</a:t>
            </a:r>
          </a:p>
          <a:p>
            <a:pPr>
              <a:spcBef>
                <a:spcPts val="600"/>
              </a:spcBef>
            </a:pPr>
            <a:r>
              <a:rPr lang="en-US" sz="1000">
                <a:solidFill>
                  <a:srgbClr val="0F2044"/>
                </a:solidFill>
                <a:latin typeface="Merriweather Sans Light" pitchFamily="2" charset="0"/>
              </a:rPr>
              <a:t>Embedded plans effectively have two deductibles amounts within one plan; single and family. The single deductible is embedded in the family deductible, so no one family member can contribute more than the single amount toward the family deductible.</a:t>
            </a:r>
          </a:p>
          <a:p>
            <a:pPr>
              <a:spcBef>
                <a:spcPts val="600"/>
              </a:spcBef>
            </a:pPr>
            <a:r>
              <a:rPr lang="en-US" sz="1000">
                <a:solidFill>
                  <a:srgbClr val="0F2044"/>
                </a:solidFill>
                <a:latin typeface="Merriweather Sans Light" pitchFamily="2" charset="0"/>
              </a:rPr>
              <a:t>Non-embedded means the entire family deductible must be met before the plan pays.</a:t>
            </a:r>
          </a:p>
        </p:txBody>
      </p:sp>
      <p:sp>
        <p:nvSpPr>
          <p:cNvPr id="7" name="Google Shape;66;p14">
            <a:extLst>
              <a:ext uri="{FF2B5EF4-FFF2-40B4-BE49-F238E27FC236}">
                <a16:creationId xmlns:a16="http://schemas.microsoft.com/office/drawing/2014/main" id="{1006309D-4FB0-4A4E-A001-D4EC2C629610}"/>
              </a:ext>
            </a:extLst>
          </p:cNvPr>
          <p:cNvSpPr txBox="1"/>
          <p:nvPr/>
        </p:nvSpPr>
        <p:spPr>
          <a:xfrm>
            <a:off x="838199" y="7359873"/>
            <a:ext cx="4623261" cy="14952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900">
                <a:solidFill>
                  <a:srgbClr val="0F2044"/>
                </a:solidFill>
                <a:latin typeface="Merriweather Sans Light"/>
                <a:ea typeface="Merriweather Sans Light"/>
                <a:cs typeface="Merriweather Sans Light"/>
                <a:sym typeface="Merriweather Sans Light"/>
              </a:defRPr>
            </a:lvl1pPr>
          </a:lstStyle>
          <a:p>
            <a:r>
              <a:t>Icario  Benefits Guide</a:t>
            </a:r>
          </a:p>
        </p:txBody>
      </p:sp>
      <p:sp>
        <p:nvSpPr>
          <p:cNvPr id="8" name="Google Shape;89;p17">
            <a:extLst>
              <a:ext uri="{FF2B5EF4-FFF2-40B4-BE49-F238E27FC236}">
                <a16:creationId xmlns:a16="http://schemas.microsoft.com/office/drawing/2014/main" id="{C663E7CD-88A2-DE43-8A81-111B5E28AB39}"/>
              </a:ext>
            </a:extLst>
          </p:cNvPr>
          <p:cNvSpPr txBox="1">
            <a:spLocks/>
          </p:cNvSpPr>
          <p:nvPr/>
        </p:nvSpPr>
        <p:spPr>
          <a:xfrm>
            <a:off x="9220201" y="7359873"/>
            <a:ext cx="419099" cy="14952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4</a:t>
            </a:fld>
            <a:endParaRPr lang="en-US">
              <a:latin typeface="Merriweather Sans Light" pitchFamily="2" charset="77"/>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2463164"/>
            <a:ext cx="6850380" cy="0"/>
          </a:xfrm>
          <a:custGeom>
            <a:avLst/>
            <a:gdLst/>
            <a:ahLst/>
            <a:cxnLst/>
            <a:rect l="l" t="t" r="r" b="b"/>
            <a:pathLst>
              <a:path w="6850380">
                <a:moveTo>
                  <a:pt x="0" y="0"/>
                </a:moveTo>
                <a:lnTo>
                  <a:pt x="6850253" y="0"/>
                </a:lnTo>
              </a:path>
            </a:pathLst>
          </a:custGeom>
          <a:ln w="873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txBox="1"/>
          <p:nvPr/>
        </p:nvSpPr>
        <p:spPr>
          <a:xfrm>
            <a:off x="442976" y="184658"/>
            <a:ext cx="8725535" cy="2880360"/>
          </a:xfrm>
          <a:prstGeom prst="rect">
            <a:avLst/>
          </a:prstGeom>
        </p:spPr>
        <p:txBody>
          <a:bodyPr vert="horz" wrap="square" lIns="0" tIns="36195" rIns="0" bIns="0" rtlCol="0">
            <a:spAutoFit/>
          </a:bodyPr>
          <a:lstStyle/>
          <a:p>
            <a:pPr marL="13335" marR="0" lvl="0" indent="0" algn="just" defTabSz="914400" eaLnBrk="1" fontAlgn="auto" latinLnBrk="0" hangingPunct="1">
              <a:lnSpc>
                <a:spcPct val="100000"/>
              </a:lnSpc>
              <a:spcBef>
                <a:spcPts val="28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endParaRPr kumimoji="0" sz="900" b="0" i="0" u="none" strike="noStrike" kern="0" cap="none" spc="0" normalizeH="0" baseline="0" noProof="0">
              <a:ln>
                <a:noFill/>
              </a:ln>
              <a:solidFill>
                <a:sysClr val="windowText" lastClr="000000"/>
              </a:solidFill>
              <a:effectLst/>
              <a:uLnTx/>
              <a:uFillTx/>
              <a:latin typeface="Arial"/>
              <a:cs typeface="Arial"/>
            </a:endParaRPr>
          </a:p>
          <a:p>
            <a:pPr marL="13335" marR="5080" lvl="0" indent="0" algn="just" defTabSz="914400" eaLnBrk="1" fontAlgn="auto" latinLnBrk="0" hangingPunct="1">
              <a:lnSpc>
                <a:spcPct val="116700"/>
              </a:lnSpc>
              <a:spcBef>
                <a:spcPts val="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Generally,</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60</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days</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after</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loss</a:t>
            </a:r>
            <a:r>
              <a:rPr kumimoji="0" sz="900" b="0" i="0" u="none" strike="noStrike" kern="0" cap="none" spc="2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sz="900" b="0" i="0" u="none" strike="noStrike" kern="0" cap="none" spc="12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Medicaid</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CHIP</a:t>
            </a:r>
            <a:r>
              <a:rPr kumimoji="0" sz="900" b="0" i="0" u="none" strike="noStrike" kern="0" cap="none" spc="34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sz="900" b="0" i="0" u="none" strike="noStrike" kern="0" cap="none" spc="3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a:t>
            </a:r>
            <a:r>
              <a:rPr kumimoji="0" sz="900" b="0" i="0" u="none" strike="noStrike" kern="0" cap="none" spc="1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140" normalizeH="0" baseline="0" noProof="0" dirty="0">
                <a:ln>
                  <a:noFill/>
                </a:ln>
                <a:solidFill>
                  <a:sysClr val="windowText" lastClr="000000"/>
                </a:solidFill>
                <a:effectLst/>
                <a:uLnTx/>
                <a:uFillTx/>
                <a:latin typeface="Arial"/>
                <a:cs typeface="Arial"/>
              </a:rPr>
              <a:t> </a:t>
            </a:r>
            <a:r>
              <a:rPr kumimoji="0" sz="900" b="0" i="0" u="none" strike="noStrike" kern="0" cap="none" spc="65" normalizeH="0" baseline="0" noProof="0" dirty="0">
                <a:ln>
                  <a:noFill/>
                </a:ln>
                <a:solidFill>
                  <a:sysClr val="windowText" lastClr="000000"/>
                </a:solidFill>
                <a:effectLst/>
                <a:uLnTx/>
                <a:uFillTx/>
                <a:latin typeface="Arial"/>
                <a:cs typeface="Arial"/>
              </a:rPr>
              <a:t>employment-</a:t>
            </a:r>
            <a:r>
              <a:rPr kumimoji="0" sz="900" b="0" i="0" u="none" strike="noStrike" kern="0" cap="none" spc="0" normalizeH="0" baseline="0" noProof="0" dirty="0">
                <a:ln>
                  <a:noFill/>
                </a:ln>
                <a:solidFill>
                  <a:sysClr val="windowText" lastClr="000000"/>
                </a:solidFill>
                <a:effectLst/>
                <a:uLnTx/>
                <a:uFillTx/>
                <a:latin typeface="Arial"/>
                <a:cs typeface="Arial"/>
              </a:rPr>
              <a:t>based</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1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but</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family</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lost </a:t>
            </a:r>
            <a:r>
              <a:rPr kumimoji="0" sz="900" b="0" i="0" u="none" strike="noStrike" kern="0" cap="none" spc="0" normalizeH="0" baseline="0" noProof="0" dirty="0">
                <a:ln>
                  <a:noFill/>
                </a:ln>
                <a:solidFill>
                  <a:sysClr val="windowText" lastClr="000000"/>
                </a:solidFill>
                <a:effectLst/>
                <a:uLnTx/>
                <a:uFillTx/>
                <a:latin typeface="Arial"/>
                <a:cs typeface="Arial"/>
              </a:rPr>
              <a:t>eligibility</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Medicaid</a:t>
            </a:r>
            <a:r>
              <a:rPr kumimoji="0" sz="900" b="0" i="0" u="none" strike="noStrike" kern="0" cap="none" spc="3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CHIP</a:t>
            </a:r>
            <a:r>
              <a:rPr kumimoji="0" sz="900" b="0" i="0" u="none" strike="noStrike" kern="0" cap="none" spc="3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between</a:t>
            </a:r>
            <a:r>
              <a:rPr kumimoji="0" sz="900" b="0" i="0" u="none" strike="noStrike" kern="0" cap="none" spc="3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March</a:t>
            </a:r>
            <a:r>
              <a:rPr kumimoji="0" sz="900" b="0" i="0" u="none" strike="noStrike" kern="0" cap="none" spc="3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31,</a:t>
            </a:r>
            <a:r>
              <a:rPr kumimoji="0" sz="900" b="0" i="0" u="none" strike="noStrike" kern="0" cap="none" spc="2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2023</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July</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10,</a:t>
            </a:r>
            <a:r>
              <a:rPr kumimoji="0" sz="900" b="0" i="0" u="none" strike="noStrike" kern="0" cap="none" spc="2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2023,</a:t>
            </a:r>
            <a:r>
              <a:rPr kumimoji="0" sz="900" b="0" i="0" u="none" strike="noStrike" kern="0" cap="none" spc="3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can</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request</a:t>
            </a:r>
            <a:r>
              <a:rPr kumimoji="0" sz="900" b="0" i="0" u="none" strike="noStrike" kern="0" cap="none" spc="3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special</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enrollment</a:t>
            </a:r>
            <a:r>
              <a:rPr kumimoji="0" sz="900" b="0" i="0" u="none" strike="noStrike" kern="0" cap="none" spc="3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65" normalizeH="0" baseline="0" noProof="0" dirty="0">
                <a:ln>
                  <a:noFill/>
                </a:ln>
                <a:solidFill>
                  <a:sysClr val="windowText" lastClr="000000"/>
                </a:solidFill>
                <a:effectLst/>
                <a:uLnTx/>
                <a:uFillTx/>
                <a:latin typeface="Arial"/>
                <a:cs typeface="Arial"/>
              </a:rPr>
              <a:t>employment-</a:t>
            </a:r>
            <a:r>
              <a:rPr kumimoji="0" sz="900" b="0" i="0" u="none" strike="noStrike" kern="0" cap="none" spc="-10" normalizeH="0" baseline="0" noProof="0" dirty="0">
                <a:ln>
                  <a:noFill/>
                </a:ln>
                <a:solidFill>
                  <a:sysClr val="windowText" lastClr="000000"/>
                </a:solidFill>
                <a:effectLst/>
                <a:uLnTx/>
                <a:uFillTx/>
                <a:latin typeface="Arial"/>
                <a:cs typeface="Arial"/>
              </a:rPr>
              <a:t>based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through</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September</a:t>
            </a:r>
            <a:r>
              <a:rPr kumimoji="0" sz="900" b="0" i="0" u="none" strike="noStrike" kern="0" cap="none" spc="3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8,</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2023.</a:t>
            </a:r>
            <a:endParaRPr kumimoji="0" sz="900" b="0" i="0" u="none" strike="noStrike" kern="0" cap="none" spc="0" normalizeH="0" baseline="0" noProof="0">
              <a:ln>
                <a:noFill/>
              </a:ln>
              <a:solidFill>
                <a:sysClr val="windowText" lastClr="000000"/>
              </a:solidFill>
              <a:effectLst/>
              <a:uLnTx/>
              <a:uFillTx/>
              <a:latin typeface="Arial"/>
              <a:cs typeface="Arial"/>
            </a:endParaRPr>
          </a:p>
          <a:p>
            <a:pPr marL="13335" marR="0" lvl="0" indent="0" algn="just" defTabSz="914400" eaLnBrk="1" fontAlgn="auto" latinLnBrk="0" hangingPunct="1">
              <a:lnSpc>
                <a:spcPct val="100000"/>
              </a:lnSpc>
              <a:spcBef>
                <a:spcPts val="180"/>
              </a:spcBef>
              <a:spcAft>
                <a:spcPts val="0"/>
              </a:spcAft>
              <a:buClrTx/>
              <a:buSzTx/>
              <a:buFontTx/>
              <a:buNone/>
              <a:tabLst/>
              <a:defRPr/>
            </a:pPr>
            <a:r>
              <a:rPr kumimoji="0" sz="900" b="0" i="0" u="none" strike="noStrike" kern="0" cap="none" spc="45" normalizeH="0" baseline="0" noProof="0" dirty="0">
                <a:ln>
                  <a:noFill/>
                </a:ln>
                <a:solidFill>
                  <a:sysClr val="windowText" lastClr="000000"/>
                </a:solidFill>
                <a:effectLst/>
                <a:uLnTx/>
                <a:uFillTx/>
                <a:latin typeface="Arial"/>
                <a:cs typeface="Arial"/>
              </a:rPr>
              <a:t>Confirm</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deadline</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1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employer</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or</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65" normalizeH="0" baseline="0" noProof="0" dirty="0">
                <a:ln>
                  <a:noFill/>
                </a:ln>
                <a:solidFill>
                  <a:sysClr val="windowText" lastClr="000000"/>
                </a:solidFill>
                <a:effectLst/>
                <a:uLnTx/>
                <a:uFillTx/>
                <a:latin typeface="Arial"/>
                <a:cs typeface="Arial"/>
              </a:rPr>
              <a:t>employment-</a:t>
            </a:r>
            <a:r>
              <a:rPr kumimoji="0" sz="900" b="0" i="0" u="none" strike="noStrike" kern="0" cap="none" spc="0" normalizeH="0" baseline="0" noProof="0" dirty="0">
                <a:ln>
                  <a:noFill/>
                </a:ln>
                <a:solidFill>
                  <a:sysClr val="windowText" lastClr="000000"/>
                </a:solidFill>
                <a:effectLst/>
                <a:uLnTx/>
                <a:uFillTx/>
                <a:latin typeface="Arial"/>
                <a:cs typeface="Arial"/>
              </a:rPr>
              <a:t>based</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plan.</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155"/>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a:cs typeface="Arial"/>
            </a:endParaRPr>
          </a:p>
          <a:p>
            <a:pPr marL="13335" marR="48260" lvl="0" indent="0" algn="just" defTabSz="914400" eaLnBrk="1" fontAlgn="auto" latinLnBrk="0" hangingPunct="1">
              <a:lnSpc>
                <a:spcPct val="116700"/>
              </a:lnSpc>
              <a:spcBef>
                <a:spcPts val="0"/>
              </a:spcBef>
              <a:spcAft>
                <a:spcPts val="0"/>
              </a:spcAft>
              <a:buClrTx/>
              <a:buSzTx/>
              <a:buFontTx/>
              <a:buNone/>
              <a:tabLst/>
              <a:defRPr/>
            </a:pPr>
            <a:r>
              <a:rPr kumimoji="0" sz="900" b="0" i="0" u="none" strike="noStrike" kern="0" cap="none" spc="20" normalizeH="0" baseline="0" noProof="0" dirty="0">
                <a:ln>
                  <a:noFill/>
                </a:ln>
                <a:solidFill>
                  <a:sysClr val="windowText" lastClr="000000"/>
                </a:solidFill>
                <a:effectLst/>
                <a:uLnTx/>
                <a:uFillTx/>
                <a:latin typeface="Arial"/>
                <a:cs typeface="Arial"/>
              </a:rPr>
              <a:t>Alternatively,</a:t>
            </a:r>
            <a:r>
              <a:rPr kumimoji="0" sz="900" b="0" i="0" u="none" strike="noStrike" kern="0" cap="none" spc="15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you</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can</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enroll</a:t>
            </a:r>
            <a:r>
              <a:rPr kumimoji="0" sz="900" b="0" i="0" u="none" strike="noStrike" kern="0" cap="none" spc="13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in</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Medicaid</a:t>
            </a:r>
            <a:r>
              <a:rPr kumimoji="0" sz="900" b="0" i="0" u="none" strike="noStrike" kern="0" cap="none" spc="31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or</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CHIP</a:t>
            </a:r>
            <a:r>
              <a:rPr kumimoji="0" sz="900" b="0" i="0" u="none" strike="noStrike" kern="0" cap="none" spc="31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sz="900" b="0" i="0" u="none" strike="noStrike" kern="0" cap="none" spc="16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at</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any</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time</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by</a:t>
            </a:r>
            <a:r>
              <a:rPr kumimoji="0" sz="900" b="0" i="0" u="none" strike="noStrike" kern="0" cap="none" spc="2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filling</a:t>
            </a:r>
            <a:r>
              <a:rPr kumimoji="0" sz="900" b="0" i="0" u="none" strike="noStrike" kern="0" cap="none" spc="8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out</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an</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application</a:t>
            </a:r>
            <a:r>
              <a:rPr kumimoji="0" sz="900" b="0" i="0" u="none" strike="noStrike" kern="0" cap="none" spc="15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through</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the</a:t>
            </a:r>
            <a:r>
              <a:rPr kumimoji="0" sz="900" b="0" i="0" u="none" strike="noStrike" kern="0" cap="none" spc="13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Marketplace</a:t>
            </a:r>
            <a:r>
              <a:rPr kumimoji="0" sz="900" b="0" i="0" u="none" strike="noStrike" kern="0" cap="none" spc="14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or</a:t>
            </a:r>
            <a:r>
              <a:rPr kumimoji="0" sz="900" b="0" i="0" u="none" strike="noStrike" kern="0" cap="none" spc="9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applying</a:t>
            </a:r>
            <a:r>
              <a:rPr kumimoji="0" sz="900" b="0" i="0" u="none" strike="noStrike" kern="0" cap="none" spc="14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directly</a:t>
            </a:r>
            <a:r>
              <a:rPr kumimoji="0" sz="900" b="0" i="0" u="none" strike="noStrike" kern="0" cap="none" spc="135" normalizeH="0" baseline="0" noProof="0" dirty="0">
                <a:ln>
                  <a:noFill/>
                </a:ln>
                <a:solidFill>
                  <a:sysClr val="windowText" lastClr="000000"/>
                </a:solidFill>
                <a:effectLst/>
                <a:uLnTx/>
                <a:uFillTx/>
                <a:latin typeface="Arial"/>
                <a:cs typeface="Arial"/>
              </a:rPr>
              <a:t> </a:t>
            </a:r>
            <a:r>
              <a:rPr kumimoji="0" sz="900" b="0" i="0" u="none" strike="noStrike" kern="0" cap="none" spc="35" normalizeH="0" baseline="0" noProof="0" dirty="0">
                <a:ln>
                  <a:noFill/>
                </a:ln>
                <a:solidFill>
                  <a:sysClr val="windowText" lastClr="000000"/>
                </a:solidFill>
                <a:effectLst/>
                <a:uLnTx/>
                <a:uFillTx/>
                <a:latin typeface="Arial"/>
                <a:cs typeface="Arial"/>
              </a:rPr>
              <a:t>through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state</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Medicaid</a:t>
            </a:r>
            <a:r>
              <a:rPr kumimoji="0" sz="900" b="0" i="0" u="none" strike="noStrike" kern="0" cap="none" spc="24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agency.</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Visit</a:t>
            </a:r>
            <a:r>
              <a:rPr kumimoji="0" sz="900" b="0" i="0" u="none" strike="noStrike" kern="0" cap="none" spc="15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https://</a:t>
            </a:r>
            <a:r>
              <a:rPr kumimoji="0" sz="900" b="0" i="0" u="sng" strike="noStrike" kern="0" cap="none" spc="50" normalizeH="0" baseline="0" noProof="0" dirty="0">
                <a:ln>
                  <a:noFill/>
                </a:ln>
                <a:solidFill>
                  <a:srgbClr val="0000FF"/>
                </a:solidFill>
                <a:effectLst/>
                <a:uLnTx/>
                <a:uFill>
                  <a:solidFill>
                    <a:srgbClr val="0000FF"/>
                  </a:solidFill>
                </a:uFill>
                <a:latin typeface="Arial"/>
                <a:cs typeface="Arial"/>
                <a:hlinkClick r:id="rId2"/>
              </a:rPr>
              <a:t>www.healthcare.gov/medicaid-</a:t>
            </a:r>
            <a:r>
              <a:rPr kumimoji="0" sz="900" b="0" i="0" u="sng" strike="noStrike" kern="0" cap="none" spc="225" normalizeH="0" baseline="0" noProof="0" dirty="0">
                <a:ln>
                  <a:noFill/>
                </a:ln>
                <a:solidFill>
                  <a:srgbClr val="0000FF"/>
                </a:solidFill>
                <a:effectLst/>
                <a:uLnTx/>
                <a:uFill>
                  <a:solidFill>
                    <a:srgbClr val="0000FF"/>
                  </a:solidFill>
                </a:uFill>
                <a:latin typeface="Arial"/>
                <a:cs typeface="Arial"/>
              </a:rPr>
              <a:t> </a:t>
            </a:r>
            <a:r>
              <a:rPr kumimoji="0" sz="900" b="0" i="0" u="sng" strike="noStrike" kern="0" cap="none" spc="0" normalizeH="0" baseline="0" noProof="0" dirty="0">
                <a:ln>
                  <a:noFill/>
                </a:ln>
                <a:solidFill>
                  <a:srgbClr val="0000FF"/>
                </a:solidFill>
                <a:effectLst/>
                <a:uLnTx/>
                <a:uFill>
                  <a:solidFill>
                    <a:srgbClr val="0000FF"/>
                  </a:solidFill>
                </a:uFill>
                <a:latin typeface="Arial"/>
                <a:cs typeface="Arial"/>
                <a:hlinkClick r:id="rId2"/>
              </a:rPr>
              <a:t>chip/getting-</a:t>
            </a:r>
            <a:r>
              <a:rPr kumimoji="0" sz="900" b="0" i="0" u="none" strike="noStrike" kern="0" cap="none" spc="210" normalizeH="0" baseline="0" noProof="0" dirty="0">
                <a:ln>
                  <a:noFill/>
                </a:ln>
                <a:solidFill>
                  <a:srgbClr val="0000FF"/>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medicaid-</a:t>
            </a:r>
            <a:r>
              <a:rPr kumimoji="0" sz="900" b="0" i="0" u="none" strike="noStrike" kern="0" cap="none" spc="0" normalizeH="0" baseline="0" noProof="0" dirty="0">
                <a:ln>
                  <a:noFill/>
                </a:ln>
                <a:solidFill>
                  <a:sysClr val="windowText" lastClr="000000"/>
                </a:solidFill>
                <a:effectLst/>
                <a:uLnTx/>
                <a:uFillTx/>
                <a:latin typeface="Arial"/>
                <a:cs typeface="Arial"/>
              </a:rPr>
              <a:t>chip/</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more</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details.</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5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a:cs typeface="Arial"/>
            </a:endParaRPr>
          </a:p>
          <a:p>
            <a:pPr marL="13335" marR="0" lvl="0" indent="0" algn="just" defTabSz="914400" eaLnBrk="1" fontAlgn="auto" latinLnBrk="0" hangingPunct="1">
              <a:lnSpc>
                <a:spcPct val="100000"/>
              </a:lnSpc>
              <a:spcBef>
                <a:spcPts val="0"/>
              </a:spcBef>
              <a:spcAft>
                <a:spcPts val="0"/>
              </a:spcAft>
              <a:buClrTx/>
              <a:buSzTx/>
              <a:buFontTx/>
              <a:buNone/>
              <a:tabLst/>
              <a:defRPr/>
            </a:pPr>
            <a:r>
              <a:rPr kumimoji="0" sz="1200" b="1" i="0" u="none" strike="noStrike" kern="0" cap="none" spc="0" normalizeH="0" baseline="0" noProof="0" dirty="0">
                <a:ln>
                  <a:noFill/>
                </a:ln>
                <a:solidFill>
                  <a:srgbClr val="006DC0"/>
                </a:solidFill>
                <a:effectLst/>
                <a:uLnTx/>
                <a:uFillTx/>
                <a:latin typeface="Arial"/>
                <a:cs typeface="Arial"/>
              </a:rPr>
              <a:t>H</a:t>
            </a:r>
            <a:r>
              <a:rPr kumimoji="0" sz="1200" b="1" i="0" u="none" strike="noStrike" kern="0" cap="none" spc="-180" normalizeH="0" baseline="0" noProof="0" dirty="0">
                <a:ln>
                  <a:noFill/>
                </a:ln>
                <a:solidFill>
                  <a:srgbClr val="006DC0"/>
                </a:solidFill>
                <a:effectLst/>
                <a:uLnTx/>
                <a:uFillTx/>
                <a:latin typeface="Arial"/>
                <a:cs typeface="Arial"/>
              </a:rPr>
              <a:t> </a:t>
            </a:r>
            <a:r>
              <a:rPr kumimoji="0" sz="1200" b="1" i="0" u="none" strike="noStrike" kern="0" cap="none" spc="-10" normalizeH="0" baseline="0" noProof="0" dirty="0">
                <a:ln>
                  <a:noFill/>
                </a:ln>
                <a:solidFill>
                  <a:srgbClr val="006DC0"/>
                </a:solidFill>
                <a:effectLst/>
                <a:uLnTx/>
                <a:uFillTx/>
                <a:latin typeface="Arial"/>
                <a:cs typeface="Arial"/>
              </a:rPr>
              <a:t>o</a:t>
            </a:r>
            <a:r>
              <a:rPr kumimoji="0" sz="1200" b="1" i="0" u="none" strike="noStrike" kern="0" cap="none" spc="-170"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w</a:t>
            </a:r>
            <a:r>
              <a:rPr kumimoji="0" sz="1200" b="1" i="0" u="none" strike="noStrike" kern="0" cap="none" spc="285"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Ca</a:t>
            </a:r>
            <a:r>
              <a:rPr kumimoji="0" sz="1200" b="1" i="0" u="none" strike="noStrike" kern="0" cap="none" spc="-110"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n</a:t>
            </a:r>
            <a:r>
              <a:rPr kumimoji="0" sz="1200" b="1" i="0" u="none" strike="noStrike" kern="0" cap="none" spc="235" normalizeH="0" baseline="0" noProof="0" dirty="0">
                <a:ln>
                  <a:noFill/>
                </a:ln>
                <a:solidFill>
                  <a:srgbClr val="006DC0"/>
                </a:solidFill>
                <a:effectLst/>
                <a:uLnTx/>
                <a:uFillTx/>
                <a:latin typeface="Arial"/>
                <a:cs typeface="Arial"/>
              </a:rPr>
              <a:t> </a:t>
            </a:r>
            <a:r>
              <a:rPr kumimoji="0" sz="1200" b="1" i="0" u="none" strike="noStrike" kern="0" cap="none" spc="0" normalizeH="0" baseline="0" noProof="0" dirty="0">
                <a:ln>
                  <a:noFill/>
                </a:ln>
                <a:solidFill>
                  <a:srgbClr val="006DC0"/>
                </a:solidFill>
                <a:effectLst/>
                <a:uLnTx/>
                <a:uFillTx/>
                <a:latin typeface="Arial"/>
                <a:cs typeface="Arial"/>
              </a:rPr>
              <a:t>I</a:t>
            </a:r>
            <a:r>
              <a:rPr kumimoji="0" sz="1200" b="1" i="0" u="none" strike="noStrike" kern="0" cap="none" spc="175" normalizeH="0" baseline="0" noProof="0" dirty="0">
                <a:ln>
                  <a:noFill/>
                </a:ln>
                <a:solidFill>
                  <a:srgbClr val="006DC0"/>
                </a:solidFill>
                <a:effectLst/>
                <a:uLnTx/>
                <a:uFillTx/>
                <a:latin typeface="Arial"/>
                <a:cs typeface="Arial"/>
              </a:rPr>
              <a:t> </a:t>
            </a:r>
            <a:r>
              <a:rPr kumimoji="0" sz="1200" b="1" i="0" u="none" strike="noStrike" kern="0" cap="none" spc="50" normalizeH="0" baseline="0" noProof="0" dirty="0">
                <a:ln>
                  <a:noFill/>
                </a:ln>
                <a:solidFill>
                  <a:srgbClr val="006DC0"/>
                </a:solidFill>
                <a:effectLst/>
                <a:uLnTx/>
                <a:uFillTx/>
                <a:latin typeface="Arial"/>
                <a:cs typeface="Arial"/>
              </a:rPr>
              <a:t>Get</a:t>
            </a:r>
            <a:r>
              <a:rPr kumimoji="0" sz="1200" b="1" i="0" u="none" strike="noStrike" kern="0" cap="none" spc="325" normalizeH="0" baseline="0" noProof="0" dirty="0">
                <a:ln>
                  <a:noFill/>
                </a:ln>
                <a:solidFill>
                  <a:srgbClr val="006DC0"/>
                </a:solidFill>
                <a:effectLst/>
                <a:uLnTx/>
                <a:uFillTx/>
                <a:latin typeface="Arial"/>
                <a:cs typeface="Arial"/>
              </a:rPr>
              <a:t> </a:t>
            </a:r>
            <a:r>
              <a:rPr kumimoji="0" sz="1200" b="1" i="0" u="none" strike="noStrike" kern="0" cap="none" spc="65" normalizeH="0" baseline="0" noProof="0" dirty="0">
                <a:ln>
                  <a:noFill/>
                </a:ln>
                <a:solidFill>
                  <a:srgbClr val="006DC0"/>
                </a:solidFill>
                <a:effectLst/>
                <a:uLnTx/>
                <a:uFillTx/>
                <a:latin typeface="Arial"/>
                <a:cs typeface="Arial"/>
              </a:rPr>
              <a:t>More</a:t>
            </a:r>
            <a:r>
              <a:rPr kumimoji="0" sz="1200" b="1" i="0" u="none" strike="noStrike" kern="0" cap="none" spc="360" normalizeH="0" baseline="0" noProof="0" dirty="0">
                <a:ln>
                  <a:noFill/>
                </a:ln>
                <a:solidFill>
                  <a:srgbClr val="006DC0"/>
                </a:solidFill>
                <a:effectLst/>
                <a:uLnTx/>
                <a:uFillTx/>
                <a:latin typeface="Arial"/>
                <a:cs typeface="Arial"/>
              </a:rPr>
              <a:t> </a:t>
            </a:r>
            <a:r>
              <a:rPr kumimoji="0" sz="1200" b="1" i="0" u="none" strike="noStrike" kern="0" cap="none" spc="60" normalizeH="0" baseline="0" noProof="0" dirty="0">
                <a:ln>
                  <a:noFill/>
                </a:ln>
                <a:solidFill>
                  <a:srgbClr val="006DC0"/>
                </a:solidFill>
                <a:effectLst/>
                <a:uLnTx/>
                <a:uFillTx/>
                <a:latin typeface="Arial"/>
                <a:cs typeface="Arial"/>
              </a:rPr>
              <a:t>Information?</a:t>
            </a:r>
            <a:endParaRPr kumimoji="0" sz="1200" b="0" i="0" u="none" strike="noStrike" kern="0" cap="none" spc="0" normalizeH="0" baseline="0" noProof="0">
              <a:ln>
                <a:noFill/>
              </a:ln>
              <a:solidFill>
                <a:sysClr val="windowText" lastClr="000000"/>
              </a:solidFill>
              <a:effectLst/>
              <a:uLnTx/>
              <a:uFillTx/>
              <a:latin typeface="Arial"/>
              <a:cs typeface="Arial"/>
            </a:endParaRPr>
          </a:p>
          <a:p>
            <a:pPr marL="13335" marR="0" lvl="0" indent="0" defTabSz="914400" eaLnBrk="1" fontAlgn="auto" latinLnBrk="0" hangingPunct="1">
              <a:lnSpc>
                <a:spcPct val="100000"/>
              </a:lnSpc>
              <a:spcBef>
                <a:spcPts val="107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more</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38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about</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offered</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through</a:t>
            </a:r>
            <a:r>
              <a:rPr kumimoji="0" sz="900" b="0" i="0" u="none" strike="noStrike" kern="0" cap="none" spc="3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4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employment,</a:t>
            </a:r>
            <a:r>
              <a:rPr kumimoji="0" sz="900" b="0" i="0" u="none" strike="noStrike" kern="0" cap="none" spc="3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please</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check</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38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plan’s</a:t>
            </a:r>
            <a:endParaRPr kumimoji="0" sz="900" b="0" i="0" u="none" strike="noStrike" kern="0" cap="none" spc="0" normalizeH="0" baseline="0" noProof="0">
              <a:ln>
                <a:noFill/>
              </a:ln>
              <a:solidFill>
                <a:sysClr val="windowText" lastClr="000000"/>
              </a:solidFill>
              <a:effectLst/>
              <a:uLnTx/>
              <a:uFillTx/>
              <a:latin typeface="Arial"/>
              <a:cs typeface="Arial"/>
            </a:endParaRPr>
          </a:p>
          <a:p>
            <a:pPr marL="13335" marR="0" lvl="0" indent="0" defTabSz="914400" eaLnBrk="1" fontAlgn="auto" latinLnBrk="0" hangingPunct="1">
              <a:lnSpc>
                <a:spcPct val="100000"/>
              </a:lnSpc>
              <a:spcBef>
                <a:spcPts val="180"/>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summary</a:t>
            </a:r>
            <a:r>
              <a:rPr kumimoji="0" sz="900" b="0" i="0" u="none" strike="noStrike" kern="0" cap="none" spc="39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plan</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description</a:t>
            </a:r>
            <a:r>
              <a:rPr kumimoji="0" sz="900" b="0" i="0" u="none" strike="noStrike" kern="0" cap="none" spc="3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or</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contact</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495"/>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tab pos="935355" algn="l"/>
              </a:tabLst>
              <a:defRPr/>
            </a:pP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a:t>
            </a:r>
            <a:endParaRPr kumimoji="0" sz="900" b="0" i="0" u="none" strike="noStrike" kern="0" cap="none" spc="0" normalizeH="0" baseline="0" noProof="0">
              <a:ln>
                <a:noFill/>
              </a:ln>
              <a:solidFill>
                <a:sysClr val="windowText" lastClr="000000"/>
              </a:solidFill>
              <a:effectLst/>
              <a:uLnTx/>
              <a:uFillTx/>
              <a:latin typeface="Arial"/>
              <a:cs typeface="Arial"/>
            </a:endParaRPr>
          </a:p>
          <a:p>
            <a:pPr marL="13335" marR="0" lvl="0" indent="0" defTabSz="914400" eaLnBrk="1" fontAlgn="auto" latinLnBrk="0" hangingPunct="1">
              <a:lnSpc>
                <a:spcPct val="100000"/>
              </a:lnSpc>
              <a:spcBef>
                <a:spcPts val="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65"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Marketplace</a:t>
            </a:r>
            <a:r>
              <a:rPr kumimoji="0" sz="900" b="0" i="0" u="none" strike="noStrike" kern="0" cap="none" spc="3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can</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help</a:t>
            </a:r>
            <a:r>
              <a:rPr kumimoji="0" sz="900" b="0" i="0" u="none" strike="noStrike" kern="0" cap="none" spc="3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evaluate</a:t>
            </a:r>
            <a:r>
              <a:rPr kumimoji="0" sz="900" b="0" i="0" u="none" strike="noStrike" kern="0" cap="none" spc="3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3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options,</a:t>
            </a:r>
            <a:r>
              <a:rPr kumimoji="0" sz="900" b="0" i="0" u="none" strike="noStrike" kern="0" cap="none" spc="3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including</a:t>
            </a:r>
            <a:r>
              <a:rPr kumimoji="0" sz="900" b="0" i="0" u="none" strike="noStrike" kern="0" cap="none" spc="3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eligibility</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sz="900" b="0" i="0" u="none" strike="noStrike" kern="0" cap="none" spc="38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through</a:t>
            </a:r>
            <a:r>
              <a:rPr kumimoji="0" sz="900" b="0" i="0" u="none" strike="noStrike" kern="0" cap="none" spc="2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13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Marketplace</a:t>
            </a:r>
            <a:r>
              <a:rPr kumimoji="0" sz="900" b="0" i="0" u="none" strike="noStrike" kern="0" cap="none" spc="2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its</a:t>
            </a:r>
            <a:r>
              <a:rPr kumimoji="0" sz="900" b="0" i="0" u="none" strike="noStrike" kern="0" cap="none" spc="2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cost.</a:t>
            </a:r>
            <a:r>
              <a:rPr kumimoji="0" sz="900" b="0" i="0" u="none" strike="noStrike" kern="0" cap="none" spc="1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Please</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visit</a:t>
            </a:r>
            <a:endParaRPr kumimoji="0" sz="900" b="0" i="0" u="none" strike="noStrike" kern="0" cap="none" spc="0" normalizeH="0" baseline="0" noProof="0">
              <a:ln>
                <a:noFill/>
              </a:ln>
              <a:solidFill>
                <a:sysClr val="windowText" lastClr="000000"/>
              </a:solidFill>
              <a:effectLst/>
              <a:uLnTx/>
              <a:uFillTx/>
              <a:latin typeface="Arial"/>
              <a:cs typeface="Arial"/>
            </a:endParaRPr>
          </a:p>
          <a:p>
            <a:pPr marL="13335" marR="166370" lvl="0" indent="0" defTabSz="914400" eaLnBrk="1" fontAlgn="auto" latinLnBrk="0" hangingPunct="1">
              <a:lnSpc>
                <a:spcPct val="116700"/>
              </a:lnSpc>
              <a:spcBef>
                <a:spcPts val="0"/>
              </a:spcBef>
              <a:spcAft>
                <a:spcPts val="0"/>
              </a:spcAft>
              <a:buClrTx/>
              <a:buSzTx/>
              <a:buFontTx/>
              <a:buNone/>
              <a:tabLst/>
              <a:defRPr/>
            </a:pPr>
            <a:r>
              <a:rPr kumimoji="0" sz="900" b="1" i="0" u="sng" strike="noStrike" kern="0" cap="none" spc="50" normalizeH="0" baseline="0" noProof="0" dirty="0">
                <a:ln>
                  <a:noFill/>
                </a:ln>
                <a:solidFill>
                  <a:srgbClr val="0000FF"/>
                </a:solidFill>
                <a:effectLst/>
                <a:uLnTx/>
                <a:uFill>
                  <a:solidFill>
                    <a:srgbClr val="0000FF"/>
                  </a:solidFill>
                </a:uFill>
                <a:latin typeface="Arial"/>
                <a:cs typeface="Arial"/>
                <a:hlinkClick r:id="rId3"/>
              </a:rPr>
              <a:t>HealthCare.gov</a:t>
            </a:r>
            <a:r>
              <a:rPr kumimoji="0" sz="900" b="1" i="0" u="none" strike="noStrike" kern="0" cap="none" spc="210" normalizeH="0" baseline="0" noProof="0" dirty="0">
                <a:ln>
                  <a:noFill/>
                </a:ln>
                <a:solidFill>
                  <a:srgbClr val="0000FF"/>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for</a:t>
            </a:r>
            <a:r>
              <a:rPr kumimoji="0" sz="900" b="0" i="0" u="none" strike="noStrike" kern="0" cap="none" spc="26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more</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information,</a:t>
            </a:r>
            <a:r>
              <a:rPr kumimoji="0" sz="900" b="0" i="0" u="none" strike="noStrike" kern="0" cap="none" spc="40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including</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an</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online</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application</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for</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health</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insurance</a:t>
            </a:r>
            <a:r>
              <a:rPr kumimoji="0" sz="900" b="0" i="0" u="none" strike="noStrike" kern="0" cap="none" spc="38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sz="900" b="0" i="0" u="none" strike="noStrike" kern="0" cap="none" spc="38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and</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contact</a:t>
            </a:r>
            <a:r>
              <a:rPr kumimoji="0" sz="900" b="0" i="0" u="none" strike="noStrike" kern="0" cap="none" spc="38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sz="900" b="0" i="0" u="none" strike="noStrike" kern="0" cap="none" spc="38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for</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Health</a:t>
            </a:r>
            <a:r>
              <a:rPr kumimoji="0" sz="900" b="0" i="0" u="none" strike="noStrike" kern="0" cap="none" spc="38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Insurance </a:t>
            </a:r>
            <a:r>
              <a:rPr kumimoji="0" sz="900" b="0" i="0" u="none" strike="noStrike" kern="0" cap="none" spc="45" normalizeH="0" baseline="0" noProof="0" dirty="0">
                <a:ln>
                  <a:noFill/>
                </a:ln>
                <a:solidFill>
                  <a:sysClr val="windowText" lastClr="000000"/>
                </a:solidFill>
                <a:effectLst/>
                <a:uLnTx/>
                <a:uFillTx/>
                <a:latin typeface="Arial"/>
                <a:cs typeface="Arial"/>
              </a:rPr>
              <a:t>Marketplace</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area.</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4" name="Google Shape;89;p17">
            <a:extLst>
              <a:ext uri="{FF2B5EF4-FFF2-40B4-BE49-F238E27FC236}">
                <a16:creationId xmlns:a16="http://schemas.microsoft.com/office/drawing/2014/main" id="{5E4356FC-F672-FD32-427F-971DF2F936C0}"/>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40</a:t>
            </a:fld>
            <a:endParaRPr lang="en-US">
              <a:latin typeface="Merriweather Sans Light" pitchFamily="2" charset="77"/>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81200" y="3124200"/>
            <a:ext cx="123825" cy="109855"/>
          </a:xfrm>
          <a:custGeom>
            <a:avLst/>
            <a:gdLst/>
            <a:ahLst/>
            <a:cxnLst/>
            <a:rect l="l" t="t" r="r" b="b"/>
            <a:pathLst>
              <a:path w="123825" h="109854">
                <a:moveTo>
                  <a:pt x="0" y="109853"/>
                </a:moveTo>
                <a:lnTo>
                  <a:pt x="123825" y="109853"/>
                </a:lnTo>
                <a:lnTo>
                  <a:pt x="123825" y="0"/>
                </a:lnTo>
                <a:lnTo>
                  <a:pt x="0" y="0"/>
                </a:lnTo>
                <a:lnTo>
                  <a:pt x="0" y="109853"/>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p:nvPr/>
        </p:nvSpPr>
        <p:spPr>
          <a:xfrm>
            <a:off x="2216785" y="3276600"/>
            <a:ext cx="5708015" cy="265811"/>
          </a:xfrm>
          <a:custGeom>
            <a:avLst/>
            <a:gdLst/>
            <a:ahLst/>
            <a:cxnLst/>
            <a:rect l="l" t="t" r="r" b="b"/>
            <a:pathLst>
              <a:path w="5708015" h="642620">
                <a:moveTo>
                  <a:pt x="5708015" y="0"/>
                </a:moveTo>
                <a:lnTo>
                  <a:pt x="0" y="0"/>
                </a:lnTo>
                <a:lnTo>
                  <a:pt x="0" y="642620"/>
                </a:lnTo>
                <a:lnTo>
                  <a:pt x="5708015" y="642620"/>
                </a:lnTo>
                <a:lnTo>
                  <a:pt x="5708015" y="0"/>
                </a:lnTo>
                <a:close/>
              </a:path>
            </a:pathLst>
          </a:custGeom>
          <a:solidFill>
            <a:srgbClr val="EFEFEF">
              <a:alpha val="6392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 name="object 4"/>
          <p:cNvSpPr txBox="1"/>
          <p:nvPr/>
        </p:nvSpPr>
        <p:spPr>
          <a:xfrm>
            <a:off x="457200" y="2745740"/>
            <a:ext cx="4489450" cy="530860"/>
          </a:xfrm>
          <a:prstGeom prst="rect">
            <a:avLst/>
          </a:prstGeom>
        </p:spPr>
        <p:txBody>
          <a:bodyPr vert="horz" wrap="square" lIns="0" tIns="38100" rIns="0" bIns="0" rtlCol="0">
            <a:spAutoFit/>
          </a:bodyPr>
          <a:lstStyle/>
          <a:p>
            <a:pPr marL="12700" marR="0" lvl="0" indent="0" algn="l" defTabSz="914400" eaLnBrk="1" fontAlgn="auto" latinLnBrk="0" hangingPunct="1">
              <a:lnSpc>
                <a:spcPct val="100000"/>
              </a:lnSpc>
              <a:spcBef>
                <a:spcPts val="300"/>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Here</a:t>
            </a:r>
            <a:r>
              <a:rPr kumimoji="0" lang="en-US"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is</a:t>
            </a:r>
            <a:r>
              <a:rPr kumimoji="0" lang="en-US"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some</a:t>
            </a:r>
            <a:r>
              <a:rPr kumimoji="0" lang="en-US"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basic</a:t>
            </a:r>
            <a:r>
              <a:rPr kumimoji="0" lang="en-US"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information</a:t>
            </a:r>
            <a:r>
              <a:rPr kumimoji="0" lang="en-US"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about</a:t>
            </a:r>
            <a:r>
              <a:rPr kumimoji="0" lang="en-US"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health</a:t>
            </a:r>
            <a:r>
              <a:rPr kumimoji="0" lang="en-US"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lang="en-US"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offered</a:t>
            </a:r>
            <a:r>
              <a:rPr kumimoji="0" lang="en-US"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by</a:t>
            </a:r>
            <a:r>
              <a:rPr kumimoji="0" lang="en-US"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this</a:t>
            </a:r>
            <a:r>
              <a:rPr kumimoji="0" lang="en-US"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employer:</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469265" marR="0" lvl="0" indent="-227965" algn="l" defTabSz="914400" eaLnBrk="1" fontAlgn="auto" latinLnBrk="0" hangingPunct="1">
              <a:lnSpc>
                <a:spcPct val="100000"/>
              </a:lnSpc>
              <a:spcBef>
                <a:spcPts val="204"/>
              </a:spcBef>
              <a:spcAft>
                <a:spcPts val="0"/>
              </a:spcAft>
              <a:buClrTx/>
              <a:buSzTx/>
              <a:buFont typeface="Symbol"/>
              <a:buChar char=""/>
              <a:tabLst>
                <a:tab pos="4692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employer,</a:t>
            </a:r>
            <a:r>
              <a:rPr kumimoji="0" lang="en-US"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we</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offer</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to:</a:t>
            </a:r>
            <a:endParaRPr kumimoji="0" lang="en-US" sz="900" b="0" i="0" u="none" strike="noStrike" kern="0" cap="none" spc="0" normalizeH="0" baseline="0" noProof="0" dirty="0">
              <a:ln>
                <a:noFill/>
              </a:ln>
              <a:solidFill>
                <a:sysClr val="windowText" lastClr="000000"/>
              </a:solidFill>
              <a:effectLst/>
              <a:uLnTx/>
              <a:uFillTx/>
              <a:latin typeface="Arial"/>
              <a:cs typeface="Arial"/>
            </a:endParaRPr>
          </a:p>
          <a:p>
            <a:pPr marL="1753870" marR="0" lvl="0" indent="0" algn="l" defTabSz="914400" eaLnBrk="1" fontAlgn="auto" latinLnBrk="0" hangingPunct="1">
              <a:lnSpc>
                <a:spcPct val="100000"/>
              </a:lnSpc>
              <a:spcBef>
                <a:spcPts val="33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Arial"/>
                <a:cs typeface="Arial"/>
              </a:rPr>
              <a:t>All </a:t>
            </a:r>
            <a:r>
              <a:rPr kumimoji="0" lang="en-US" sz="900" b="0" i="0" u="none" strike="noStrike" kern="0" cap="none" spc="50" normalizeH="0" baseline="0" noProof="0" dirty="0">
                <a:ln>
                  <a:noFill/>
                </a:ln>
                <a:solidFill>
                  <a:sysClr val="windowText" lastClr="000000"/>
                </a:solidFill>
                <a:effectLst/>
                <a:uLnTx/>
                <a:uFillTx/>
                <a:latin typeface="Arial"/>
                <a:cs typeface="Arial"/>
              </a:rPr>
              <a:t>employees. </a:t>
            </a:r>
            <a:r>
              <a:rPr kumimoji="0" lang="en-US" sz="900" b="0" i="0" u="none" strike="noStrike" kern="0" cap="none" spc="0" normalizeH="0" baseline="0" noProof="0" dirty="0">
                <a:ln>
                  <a:noFill/>
                </a:ln>
                <a:solidFill>
                  <a:sysClr val="windowText" lastClr="000000"/>
                </a:solidFill>
                <a:effectLst/>
                <a:uLnTx/>
                <a:uFillTx/>
                <a:latin typeface="Arial"/>
                <a:cs typeface="Arial"/>
              </a:rPr>
              <a:t>Eligible employees </a:t>
            </a:r>
            <a:r>
              <a:rPr kumimoji="0" lang="en-US" sz="900" b="0" i="0" u="none" strike="noStrike" kern="0" cap="none" spc="-20" normalizeH="0" baseline="0" noProof="0" dirty="0">
                <a:ln>
                  <a:noFill/>
                </a:ln>
                <a:solidFill>
                  <a:sysClr val="windowText" lastClr="000000"/>
                </a:solidFill>
                <a:effectLst/>
                <a:uLnTx/>
                <a:uFillTx/>
                <a:latin typeface="Arial"/>
                <a:cs typeface="Arial"/>
              </a:rPr>
              <a:t>are:</a:t>
            </a:r>
            <a:endParaRPr kumimoji="0" lang="en-US" sz="900" b="0" i="0" u="none" strike="noStrike" kern="0" cap="none" spc="0" normalizeH="0" baseline="0" noProof="0" dirty="0">
              <a:ln>
                <a:noFill/>
              </a:ln>
              <a:solidFill>
                <a:sysClr val="windowText" lastClr="000000"/>
              </a:solidFill>
              <a:effectLst/>
              <a:uLnTx/>
              <a:uFillTx/>
              <a:latin typeface="Arial"/>
              <a:cs typeface="Arial"/>
            </a:endParaRPr>
          </a:p>
        </p:txBody>
      </p:sp>
      <p:sp>
        <p:nvSpPr>
          <p:cNvPr id="5" name="object 5"/>
          <p:cNvSpPr/>
          <p:nvPr/>
        </p:nvSpPr>
        <p:spPr>
          <a:xfrm>
            <a:off x="2209800" y="3886200"/>
            <a:ext cx="5708015" cy="228600"/>
          </a:xfrm>
          <a:custGeom>
            <a:avLst/>
            <a:gdLst/>
            <a:ahLst/>
            <a:cxnLst/>
            <a:rect l="l" t="t" r="r" b="b"/>
            <a:pathLst>
              <a:path w="5708015" h="642620">
                <a:moveTo>
                  <a:pt x="5708015" y="0"/>
                </a:moveTo>
                <a:lnTo>
                  <a:pt x="0" y="0"/>
                </a:lnTo>
                <a:lnTo>
                  <a:pt x="0" y="642619"/>
                </a:lnTo>
                <a:lnTo>
                  <a:pt x="5708015" y="642619"/>
                </a:lnTo>
                <a:lnTo>
                  <a:pt x="5708015" y="0"/>
                </a:lnTo>
                <a:close/>
              </a:path>
            </a:pathLst>
          </a:custGeom>
          <a:solidFill>
            <a:srgbClr val="EFEFEF">
              <a:alpha val="67842"/>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Regular, full-time employees working an average of </a:t>
            </a:r>
            <a:r>
              <a:rPr lang="en-US" sz="900" dirty="0">
                <a:solidFill>
                  <a:sysClr val="windowText" lastClr="000000"/>
                </a:solidFill>
                <a:latin typeface="Arial" panose="020B0604020202020204" pitchFamily="34" charset="0"/>
                <a:cs typeface="Arial" panose="020B0604020202020204" pitchFamily="34" charset="0"/>
              </a:rPr>
              <a:t>30</a:t>
            </a:r>
            <a:r>
              <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hours or more per week.</a:t>
            </a:r>
            <a:endParaRPr kumimoji="0"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 name="object 6"/>
          <p:cNvSpPr txBox="1"/>
          <p:nvPr/>
        </p:nvSpPr>
        <p:spPr>
          <a:xfrm>
            <a:off x="1981200" y="3733800"/>
            <a:ext cx="2403475" cy="1513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Some</a:t>
            </a:r>
            <a:r>
              <a:rPr kumimoji="0" lang="en-US"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employees.</a:t>
            </a:r>
            <a:r>
              <a:rPr kumimoji="0" lang="en-US"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Eligible</a:t>
            </a:r>
            <a:r>
              <a:rPr kumimoji="0" lang="en-US"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employees</a:t>
            </a:r>
            <a:r>
              <a:rPr kumimoji="0" lang="en-US" sz="900" b="0" i="0" u="none" strike="noStrike" kern="0" cap="none" spc="-10" normalizeH="0" baseline="0" noProof="0" dirty="0">
                <a:ln>
                  <a:noFill/>
                </a:ln>
                <a:solidFill>
                  <a:sysClr val="windowText" lastClr="000000"/>
                </a:solidFill>
                <a:effectLst/>
                <a:uLnTx/>
                <a:uFillTx/>
                <a:latin typeface="Arial"/>
                <a:cs typeface="Arial"/>
              </a:rPr>
              <a:t> are:</a:t>
            </a:r>
            <a:endParaRPr kumimoji="0" sz="900" b="0" i="0" u="none" strike="noStrike" kern="0" cap="none" spc="0" normalizeH="0" baseline="0" noProof="0" dirty="0">
              <a:ln>
                <a:noFill/>
              </a:ln>
              <a:solidFill>
                <a:sysClr val="windowText" lastClr="000000"/>
              </a:solidFill>
              <a:effectLst/>
              <a:uLnTx/>
              <a:uFillTx/>
              <a:latin typeface="Arial"/>
              <a:cs typeface="Arial"/>
            </a:endParaRPr>
          </a:p>
        </p:txBody>
      </p:sp>
      <p:sp>
        <p:nvSpPr>
          <p:cNvPr id="7" name="object 7"/>
          <p:cNvSpPr/>
          <p:nvPr/>
        </p:nvSpPr>
        <p:spPr>
          <a:xfrm>
            <a:off x="2273935" y="4648199"/>
            <a:ext cx="5650865" cy="257553"/>
          </a:xfrm>
          <a:custGeom>
            <a:avLst/>
            <a:gdLst/>
            <a:ahLst/>
            <a:cxnLst/>
            <a:rect l="l" t="t" r="r" b="b"/>
            <a:pathLst>
              <a:path w="5708015" h="642620">
                <a:moveTo>
                  <a:pt x="5708015" y="0"/>
                </a:moveTo>
                <a:lnTo>
                  <a:pt x="0" y="0"/>
                </a:lnTo>
                <a:lnTo>
                  <a:pt x="0" y="642619"/>
                </a:lnTo>
                <a:lnTo>
                  <a:pt x="5708015" y="642619"/>
                </a:lnTo>
                <a:lnTo>
                  <a:pt x="5708015" y="0"/>
                </a:lnTo>
                <a:close/>
              </a:path>
            </a:pathLst>
          </a:custGeom>
          <a:solidFill>
            <a:srgbClr val="EFEFEF">
              <a:alpha val="67842"/>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Spouses and eligible dependents of our benefit-eligible employees.</a:t>
            </a:r>
            <a:endParaRPr kumimoji="0"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8" name="object 8"/>
          <p:cNvSpPr txBox="1"/>
          <p:nvPr/>
        </p:nvSpPr>
        <p:spPr>
          <a:xfrm>
            <a:off x="443737" y="250190"/>
            <a:ext cx="9272270" cy="636072"/>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500" b="1" i="0" u="none" strike="noStrike" kern="0" cap="none" spc="65" normalizeH="0" baseline="0" noProof="0" dirty="0">
                <a:ln>
                  <a:noFill/>
                </a:ln>
                <a:solidFill>
                  <a:srgbClr val="006DC0"/>
                </a:solidFill>
                <a:effectLst/>
                <a:uLnTx/>
                <a:uFillTx/>
                <a:latin typeface="Arial"/>
                <a:cs typeface="Arial"/>
              </a:rPr>
              <a:t>PART</a:t>
            </a:r>
            <a:r>
              <a:rPr kumimoji="0" sz="1500" b="1" i="0" u="none" strike="noStrike" kern="0" cap="none" spc="235" normalizeH="0" baseline="0" noProof="0" dirty="0">
                <a:ln>
                  <a:noFill/>
                </a:ln>
                <a:solidFill>
                  <a:srgbClr val="006DC0"/>
                </a:solidFill>
                <a:effectLst/>
                <a:uLnTx/>
                <a:uFillTx/>
                <a:latin typeface="Arial"/>
                <a:cs typeface="Arial"/>
              </a:rPr>
              <a:t> </a:t>
            </a:r>
            <a:r>
              <a:rPr kumimoji="0" sz="1500" b="1" i="0" u="none" strike="noStrike" kern="0" cap="none" spc="0" normalizeH="0" baseline="0" noProof="0" dirty="0">
                <a:ln>
                  <a:noFill/>
                </a:ln>
                <a:solidFill>
                  <a:srgbClr val="006DC0"/>
                </a:solidFill>
                <a:effectLst/>
                <a:uLnTx/>
                <a:uFillTx/>
                <a:latin typeface="Arial"/>
                <a:cs typeface="Arial"/>
              </a:rPr>
              <a:t>B:</a:t>
            </a:r>
            <a:r>
              <a:rPr kumimoji="0" sz="1500" b="1" i="0" u="none" strike="noStrike" kern="0" cap="none" spc="140" normalizeH="0" baseline="0" noProof="0" dirty="0">
                <a:ln>
                  <a:noFill/>
                </a:ln>
                <a:solidFill>
                  <a:srgbClr val="006DC0"/>
                </a:solidFill>
                <a:effectLst/>
                <a:uLnTx/>
                <a:uFillTx/>
                <a:latin typeface="Arial"/>
                <a:cs typeface="Arial"/>
              </a:rPr>
              <a:t> </a:t>
            </a:r>
            <a:r>
              <a:rPr kumimoji="0" sz="1500" b="1" i="0" u="none" strike="noStrike" kern="0" cap="none" spc="85" normalizeH="0" baseline="0" noProof="0" dirty="0">
                <a:ln>
                  <a:noFill/>
                </a:ln>
                <a:solidFill>
                  <a:srgbClr val="006DC0"/>
                </a:solidFill>
                <a:effectLst/>
                <a:uLnTx/>
                <a:uFillTx/>
                <a:latin typeface="Arial"/>
                <a:cs typeface="Arial"/>
              </a:rPr>
              <a:t>Information</a:t>
            </a:r>
            <a:r>
              <a:rPr kumimoji="0" sz="1500" b="1" i="0" u="none" strike="noStrike" kern="0" cap="none" spc="245" normalizeH="0" baseline="0" noProof="0" dirty="0">
                <a:ln>
                  <a:noFill/>
                </a:ln>
                <a:solidFill>
                  <a:srgbClr val="006DC0"/>
                </a:solidFill>
                <a:effectLst/>
                <a:uLnTx/>
                <a:uFillTx/>
                <a:latin typeface="Arial"/>
                <a:cs typeface="Arial"/>
              </a:rPr>
              <a:t> </a:t>
            </a:r>
            <a:r>
              <a:rPr kumimoji="0" sz="1500" b="1" i="0" u="none" strike="noStrike" kern="0" cap="none" spc="65" normalizeH="0" baseline="0" noProof="0" dirty="0">
                <a:ln>
                  <a:noFill/>
                </a:ln>
                <a:solidFill>
                  <a:srgbClr val="006DC0"/>
                </a:solidFill>
                <a:effectLst/>
                <a:uLnTx/>
                <a:uFillTx/>
                <a:latin typeface="Arial"/>
                <a:cs typeface="Arial"/>
              </a:rPr>
              <a:t>About</a:t>
            </a:r>
            <a:r>
              <a:rPr kumimoji="0" sz="1500" b="1" i="0" u="none" strike="noStrike" kern="0" cap="none" spc="204" normalizeH="0" baseline="0" noProof="0" dirty="0">
                <a:ln>
                  <a:noFill/>
                </a:ln>
                <a:solidFill>
                  <a:srgbClr val="006DC0"/>
                </a:solidFill>
                <a:effectLst/>
                <a:uLnTx/>
                <a:uFillTx/>
                <a:latin typeface="Arial"/>
                <a:cs typeface="Arial"/>
              </a:rPr>
              <a:t> </a:t>
            </a:r>
            <a:r>
              <a:rPr kumimoji="0" sz="1500" b="1" i="0" u="none" strike="noStrike" kern="0" cap="none" spc="80" normalizeH="0" baseline="0" noProof="0" dirty="0">
                <a:ln>
                  <a:noFill/>
                </a:ln>
                <a:solidFill>
                  <a:srgbClr val="006DC0"/>
                </a:solidFill>
                <a:effectLst/>
                <a:uLnTx/>
                <a:uFillTx/>
                <a:latin typeface="Arial"/>
                <a:cs typeface="Arial"/>
              </a:rPr>
              <a:t>Health</a:t>
            </a:r>
            <a:r>
              <a:rPr kumimoji="0" sz="1500" b="1" i="0" u="none" strike="noStrike" kern="0" cap="none" spc="260" normalizeH="0" baseline="0" noProof="0" dirty="0">
                <a:ln>
                  <a:noFill/>
                </a:ln>
                <a:solidFill>
                  <a:srgbClr val="006DC0"/>
                </a:solidFill>
                <a:effectLst/>
                <a:uLnTx/>
                <a:uFillTx/>
                <a:latin typeface="Arial"/>
                <a:cs typeface="Arial"/>
              </a:rPr>
              <a:t> </a:t>
            </a:r>
            <a:r>
              <a:rPr kumimoji="0" sz="1500" b="1" i="0" u="none" strike="noStrike" kern="0" cap="none" spc="80" normalizeH="0" baseline="0" noProof="0" dirty="0">
                <a:ln>
                  <a:noFill/>
                </a:ln>
                <a:solidFill>
                  <a:srgbClr val="006DC0"/>
                </a:solidFill>
                <a:effectLst/>
                <a:uLnTx/>
                <a:uFillTx/>
                <a:latin typeface="Arial"/>
                <a:cs typeface="Arial"/>
              </a:rPr>
              <a:t>Coverage</a:t>
            </a:r>
            <a:r>
              <a:rPr kumimoji="0" sz="1500" b="1" i="0" u="none" strike="noStrike" kern="0" cap="none" spc="245" normalizeH="0" baseline="0" noProof="0" dirty="0">
                <a:ln>
                  <a:noFill/>
                </a:ln>
                <a:solidFill>
                  <a:srgbClr val="006DC0"/>
                </a:solidFill>
                <a:effectLst/>
                <a:uLnTx/>
                <a:uFillTx/>
                <a:latin typeface="Arial"/>
                <a:cs typeface="Arial"/>
              </a:rPr>
              <a:t> </a:t>
            </a:r>
            <a:r>
              <a:rPr kumimoji="0" sz="1500" b="1" i="0" u="none" strike="noStrike" kern="0" cap="none" spc="80" normalizeH="0" baseline="0" noProof="0" dirty="0">
                <a:ln>
                  <a:noFill/>
                </a:ln>
                <a:solidFill>
                  <a:srgbClr val="006DC0"/>
                </a:solidFill>
                <a:effectLst/>
                <a:uLnTx/>
                <a:uFillTx/>
                <a:latin typeface="Arial"/>
                <a:cs typeface="Arial"/>
              </a:rPr>
              <a:t>Offered</a:t>
            </a:r>
            <a:r>
              <a:rPr kumimoji="0" sz="1500" b="1" i="0" u="none" strike="noStrike" kern="0" cap="none" spc="260" normalizeH="0" baseline="0" noProof="0" dirty="0">
                <a:ln>
                  <a:noFill/>
                </a:ln>
                <a:solidFill>
                  <a:srgbClr val="006DC0"/>
                </a:solidFill>
                <a:effectLst/>
                <a:uLnTx/>
                <a:uFillTx/>
                <a:latin typeface="Arial"/>
                <a:cs typeface="Arial"/>
              </a:rPr>
              <a:t> </a:t>
            </a:r>
            <a:r>
              <a:rPr kumimoji="0" sz="1500" b="1" i="0" u="none" strike="noStrike" kern="0" cap="none" spc="0" normalizeH="0" baseline="0" noProof="0" dirty="0">
                <a:ln>
                  <a:noFill/>
                </a:ln>
                <a:solidFill>
                  <a:srgbClr val="006DC0"/>
                </a:solidFill>
                <a:effectLst/>
                <a:uLnTx/>
                <a:uFillTx/>
                <a:latin typeface="Arial"/>
                <a:cs typeface="Arial"/>
              </a:rPr>
              <a:t>by</a:t>
            </a:r>
            <a:r>
              <a:rPr kumimoji="0" sz="1500" b="1" i="0" u="none" strike="noStrike" kern="0" cap="none" spc="160" normalizeH="0" baseline="0" noProof="0" dirty="0">
                <a:ln>
                  <a:noFill/>
                </a:ln>
                <a:solidFill>
                  <a:srgbClr val="006DC0"/>
                </a:solidFill>
                <a:effectLst/>
                <a:uLnTx/>
                <a:uFillTx/>
                <a:latin typeface="Arial"/>
                <a:cs typeface="Arial"/>
              </a:rPr>
              <a:t> </a:t>
            </a:r>
            <a:r>
              <a:rPr kumimoji="0" sz="1500" b="1" i="0" u="none" strike="noStrike" kern="0" cap="none" spc="50" normalizeH="0" baseline="0" noProof="0" dirty="0">
                <a:ln>
                  <a:noFill/>
                </a:ln>
                <a:solidFill>
                  <a:srgbClr val="006DC0"/>
                </a:solidFill>
                <a:effectLst/>
                <a:uLnTx/>
                <a:uFillTx/>
                <a:latin typeface="Arial"/>
                <a:cs typeface="Arial"/>
              </a:rPr>
              <a:t>Your</a:t>
            </a:r>
            <a:r>
              <a:rPr kumimoji="0" sz="1500" b="1" i="0" u="none" strike="noStrike" kern="0" cap="none" spc="190" normalizeH="0" baseline="0" noProof="0" dirty="0">
                <a:ln>
                  <a:noFill/>
                </a:ln>
                <a:solidFill>
                  <a:srgbClr val="006DC0"/>
                </a:solidFill>
                <a:effectLst/>
                <a:uLnTx/>
                <a:uFillTx/>
                <a:latin typeface="Arial"/>
                <a:cs typeface="Arial"/>
              </a:rPr>
              <a:t> </a:t>
            </a:r>
            <a:r>
              <a:rPr kumimoji="0" sz="1500" b="1" i="0" u="none" strike="noStrike" kern="0" cap="none" spc="70" normalizeH="0" baseline="0" noProof="0" dirty="0">
                <a:ln>
                  <a:noFill/>
                </a:ln>
                <a:solidFill>
                  <a:srgbClr val="006DC0"/>
                </a:solidFill>
                <a:effectLst/>
                <a:uLnTx/>
                <a:uFillTx/>
                <a:latin typeface="Arial"/>
                <a:cs typeface="Arial"/>
              </a:rPr>
              <a:t>Employer</a:t>
            </a:r>
            <a:endParaRPr kumimoji="0" sz="1500" b="0" i="0" u="none" strike="noStrike" kern="0" cap="none" spc="0" normalizeH="0" baseline="0" noProof="0" dirty="0">
              <a:ln>
                <a:noFill/>
              </a:ln>
              <a:solidFill>
                <a:sysClr val="windowText" lastClr="000000"/>
              </a:solidFill>
              <a:effectLst/>
              <a:uLnTx/>
              <a:uFillTx/>
              <a:latin typeface="Arial"/>
              <a:cs typeface="Arial"/>
            </a:endParaRPr>
          </a:p>
          <a:p>
            <a:pPr marL="12700" marR="5080" lvl="0" indent="0" defTabSz="914400" eaLnBrk="1" fontAlgn="auto" latinLnBrk="0" hangingPunct="1">
              <a:lnSpc>
                <a:spcPct val="100000"/>
              </a:lnSpc>
              <a:spcBef>
                <a:spcPts val="90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section</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contains</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3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any</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sz="900" b="0" i="0" u="none" strike="noStrike" kern="0" cap="none" spc="2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offered</a:t>
            </a:r>
            <a:r>
              <a:rPr kumimoji="0" sz="900" b="0" i="0" u="none" strike="noStrike" kern="0" cap="none" spc="3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by</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employer.</a:t>
            </a:r>
            <a:r>
              <a:rPr kumimoji="0" sz="900" b="0" i="0" u="none" strike="noStrike" kern="0" cap="none" spc="2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decide</a:t>
            </a:r>
            <a:r>
              <a:rPr kumimoji="0" sz="900" b="0" i="0" u="none" strike="noStrike" kern="0" cap="none" spc="3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complete</a:t>
            </a:r>
            <a:r>
              <a:rPr kumimoji="0" sz="900" b="0" i="0" u="none" strike="noStrike" kern="0" cap="none" spc="2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application</a:t>
            </a:r>
            <a:r>
              <a:rPr kumimoji="0" sz="900" b="0" i="0" u="none" strike="noStrike" kern="0" cap="none" spc="3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sz="900" b="0" i="0" u="none" strike="noStrike" kern="0" cap="none" spc="4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3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95" normalizeH="0" baseline="0" noProof="0" dirty="0">
                <a:ln>
                  <a:noFill/>
                </a:ln>
                <a:solidFill>
                  <a:sysClr val="windowText" lastClr="000000"/>
                </a:solidFill>
                <a:effectLst/>
                <a:uLnTx/>
                <a:uFillTx/>
                <a:latin typeface="Arial"/>
                <a:cs typeface="Arial"/>
              </a:rPr>
              <a:t> </a:t>
            </a:r>
            <a:r>
              <a:rPr kumimoji="0" sz="900" b="0" i="0" u="none" strike="noStrike" kern="0" cap="none" spc="35" normalizeH="0" baseline="0" noProof="0" dirty="0">
                <a:ln>
                  <a:noFill/>
                </a:ln>
                <a:solidFill>
                  <a:sysClr val="windowText" lastClr="000000"/>
                </a:solidFill>
                <a:effectLst/>
                <a:uLnTx/>
                <a:uFillTx/>
                <a:latin typeface="Arial"/>
                <a:cs typeface="Arial"/>
              </a:rPr>
              <a:t>Marketplace,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asked</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provide</a:t>
            </a:r>
            <a:r>
              <a:rPr kumimoji="0" sz="900" b="0" i="0" u="none" strike="noStrike" kern="0" cap="none" spc="3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information.</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35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is</a:t>
            </a:r>
            <a:r>
              <a:rPr kumimoji="0" lang="en-US"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numbered</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4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correspond</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Marketplace</a:t>
            </a:r>
            <a:r>
              <a:rPr kumimoji="0" sz="900" b="0" i="0" u="none" strike="noStrike" kern="0" cap="none" spc="2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application.</a:t>
            </a:r>
            <a:endParaRPr kumimoji="0" sz="9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object 9"/>
          <p:cNvGraphicFramePr>
            <a:graphicFrameLocks noGrp="1"/>
          </p:cNvGraphicFramePr>
          <p:nvPr>
            <p:extLst>
              <p:ext uri="{D42A27DB-BD31-4B8C-83A1-F6EECF244321}">
                <p14:modId xmlns:p14="http://schemas.microsoft.com/office/powerpoint/2010/main" val="2387710961"/>
              </p:ext>
            </p:extLst>
          </p:nvPr>
        </p:nvGraphicFramePr>
        <p:xfrm>
          <a:off x="456437" y="914400"/>
          <a:ext cx="8637266" cy="2018411"/>
        </p:xfrm>
        <a:graphic>
          <a:graphicData uri="http://schemas.openxmlformats.org/drawingml/2006/table">
            <a:tbl>
              <a:tblPr firstRow="1" bandRow="1">
                <a:tableStyleId>{2D5ABB26-0587-4C30-8999-92F81FD0307C}</a:tableStyleId>
              </a:tblPr>
              <a:tblGrid>
                <a:gridCol w="3745229">
                  <a:extLst>
                    <a:ext uri="{9D8B030D-6E8A-4147-A177-3AD203B41FA5}">
                      <a16:colId xmlns:a16="http://schemas.microsoft.com/office/drawing/2014/main" val="20000"/>
                    </a:ext>
                  </a:extLst>
                </a:gridCol>
                <a:gridCol w="1570354">
                  <a:extLst>
                    <a:ext uri="{9D8B030D-6E8A-4147-A177-3AD203B41FA5}">
                      <a16:colId xmlns:a16="http://schemas.microsoft.com/office/drawing/2014/main" val="20001"/>
                    </a:ext>
                  </a:extLst>
                </a:gridCol>
                <a:gridCol w="291464">
                  <a:extLst>
                    <a:ext uri="{9D8B030D-6E8A-4147-A177-3AD203B41FA5}">
                      <a16:colId xmlns:a16="http://schemas.microsoft.com/office/drawing/2014/main" val="20002"/>
                    </a:ext>
                  </a:extLst>
                </a:gridCol>
                <a:gridCol w="1318894">
                  <a:extLst>
                    <a:ext uri="{9D8B030D-6E8A-4147-A177-3AD203B41FA5}">
                      <a16:colId xmlns:a16="http://schemas.microsoft.com/office/drawing/2014/main" val="20003"/>
                    </a:ext>
                  </a:extLst>
                </a:gridCol>
                <a:gridCol w="1711325">
                  <a:extLst>
                    <a:ext uri="{9D8B030D-6E8A-4147-A177-3AD203B41FA5}">
                      <a16:colId xmlns:a16="http://schemas.microsoft.com/office/drawing/2014/main" val="20004"/>
                    </a:ext>
                  </a:extLst>
                </a:gridCol>
              </a:tblGrid>
              <a:tr h="360426">
                <a:tc gridSpan="3">
                  <a:txBody>
                    <a:bodyPr/>
                    <a:lstStyle/>
                    <a:p>
                      <a:pPr marL="42545">
                        <a:lnSpc>
                          <a:spcPct val="100000"/>
                        </a:lnSpc>
                        <a:spcBef>
                          <a:spcPts val="100"/>
                        </a:spcBef>
                      </a:pPr>
                      <a:r>
                        <a:rPr sz="800" dirty="0">
                          <a:solidFill>
                            <a:srgbClr val="232020"/>
                          </a:solidFill>
                          <a:latin typeface="Arial"/>
                          <a:cs typeface="Arial"/>
                        </a:rPr>
                        <a:t>3.</a:t>
                      </a:r>
                      <a:r>
                        <a:rPr sz="800" spc="275" dirty="0">
                          <a:solidFill>
                            <a:srgbClr val="232020"/>
                          </a:solidFill>
                          <a:latin typeface="Arial"/>
                          <a:cs typeface="Arial"/>
                        </a:rPr>
                        <a:t> </a:t>
                      </a:r>
                      <a:r>
                        <a:rPr sz="800" dirty="0">
                          <a:solidFill>
                            <a:srgbClr val="232020"/>
                          </a:solidFill>
                          <a:latin typeface="Arial"/>
                          <a:cs typeface="Arial"/>
                        </a:rPr>
                        <a:t>Employer</a:t>
                      </a:r>
                      <a:r>
                        <a:rPr sz="800" spc="335" dirty="0">
                          <a:solidFill>
                            <a:srgbClr val="232020"/>
                          </a:solidFill>
                          <a:latin typeface="Arial"/>
                          <a:cs typeface="Arial"/>
                        </a:rPr>
                        <a:t> </a:t>
                      </a:r>
                      <a:r>
                        <a:rPr sz="800" spc="-20" dirty="0">
                          <a:solidFill>
                            <a:srgbClr val="232020"/>
                          </a:solidFill>
                          <a:latin typeface="Arial"/>
                          <a:cs typeface="Arial"/>
                        </a:rPr>
                        <a:t>name</a:t>
                      </a:r>
                      <a:endParaRPr lang="en-US" sz="800" spc="-20" dirty="0">
                        <a:solidFill>
                          <a:srgbClr val="232020"/>
                        </a:solidFill>
                        <a:latin typeface="Arial"/>
                        <a:cs typeface="Arial"/>
                      </a:endParaRPr>
                    </a:p>
                    <a:p>
                      <a:pPr marL="42545">
                        <a:lnSpc>
                          <a:spcPct val="100000"/>
                        </a:lnSpc>
                        <a:spcBef>
                          <a:spcPts val="100"/>
                        </a:spcBef>
                      </a:pPr>
                      <a:r>
                        <a:rPr lang="en-US" sz="800" spc="-20" dirty="0" err="1">
                          <a:solidFill>
                            <a:srgbClr val="232020"/>
                          </a:solidFill>
                          <a:latin typeface="Arial"/>
                          <a:cs typeface="Arial"/>
                        </a:rPr>
                        <a:t>Icario</a:t>
                      </a:r>
                      <a:r>
                        <a:rPr lang="en-US" sz="800" spc="-20" dirty="0">
                          <a:solidFill>
                            <a:srgbClr val="232020"/>
                          </a:solidFill>
                          <a:latin typeface="Arial"/>
                          <a:cs typeface="Arial"/>
                        </a:rPr>
                        <a:t>, Inc.</a:t>
                      </a:r>
                    </a:p>
                  </a:txBody>
                  <a:tcPr marL="0" marR="0" marT="12700" marB="0">
                    <a:lnR w="6350">
                      <a:solidFill>
                        <a:srgbClr val="1F1C1F"/>
                      </a:solidFill>
                      <a:prstDash val="solid"/>
                    </a:lnR>
                    <a:lnT w="9525">
                      <a:solidFill>
                        <a:srgbClr val="1F1C1F"/>
                      </a:solidFill>
                      <a:prstDash val="solid"/>
                    </a:lnT>
                    <a:lnB w="9525">
                      <a:solidFill>
                        <a:srgbClr val="1F1C1F"/>
                      </a:solidFill>
                      <a:prstDash val="solid"/>
                    </a:lnB>
                    <a:solidFill>
                      <a:srgbClr val="BEDDF5"/>
                    </a:solidFill>
                  </a:tcPr>
                </a:tc>
                <a:tc hMerge="1">
                  <a:txBody>
                    <a:bodyPr/>
                    <a:lstStyle/>
                    <a:p>
                      <a:endParaRPr/>
                    </a:p>
                  </a:txBody>
                  <a:tcPr marL="0" marR="0" marT="0" marB="0"/>
                </a:tc>
                <a:tc hMerge="1">
                  <a:txBody>
                    <a:bodyPr/>
                    <a:lstStyle/>
                    <a:p>
                      <a:endParaRPr/>
                    </a:p>
                  </a:txBody>
                  <a:tcPr marL="0" marR="0" marT="0" marB="0"/>
                </a:tc>
                <a:tc gridSpan="2">
                  <a:txBody>
                    <a:bodyPr/>
                    <a:lstStyle/>
                    <a:p>
                      <a:pPr marL="64769">
                        <a:lnSpc>
                          <a:spcPct val="100000"/>
                        </a:lnSpc>
                        <a:spcBef>
                          <a:spcPts val="170"/>
                        </a:spcBef>
                      </a:pPr>
                      <a:r>
                        <a:rPr sz="1200" baseline="3472" dirty="0">
                          <a:solidFill>
                            <a:srgbClr val="232020"/>
                          </a:solidFill>
                          <a:latin typeface="Arial"/>
                          <a:cs typeface="Arial"/>
                        </a:rPr>
                        <a:t>4.</a:t>
                      </a:r>
                      <a:r>
                        <a:rPr sz="1200" spc="307" baseline="3472" dirty="0">
                          <a:solidFill>
                            <a:srgbClr val="232020"/>
                          </a:solidFill>
                          <a:latin typeface="Arial"/>
                          <a:cs typeface="Arial"/>
                        </a:rPr>
                        <a:t>  </a:t>
                      </a:r>
                      <a:r>
                        <a:rPr sz="800" dirty="0">
                          <a:solidFill>
                            <a:srgbClr val="232020"/>
                          </a:solidFill>
                          <a:latin typeface="Arial"/>
                          <a:cs typeface="Arial"/>
                        </a:rPr>
                        <a:t>Employer</a:t>
                      </a:r>
                      <a:r>
                        <a:rPr sz="800" spc="380" dirty="0">
                          <a:solidFill>
                            <a:srgbClr val="232020"/>
                          </a:solidFill>
                          <a:latin typeface="Arial"/>
                          <a:cs typeface="Arial"/>
                        </a:rPr>
                        <a:t> </a:t>
                      </a:r>
                      <a:r>
                        <a:rPr sz="800" dirty="0">
                          <a:solidFill>
                            <a:srgbClr val="232020"/>
                          </a:solidFill>
                          <a:latin typeface="Arial"/>
                          <a:cs typeface="Arial"/>
                        </a:rPr>
                        <a:t>Identification</a:t>
                      </a:r>
                      <a:r>
                        <a:rPr sz="800" spc="310" dirty="0">
                          <a:solidFill>
                            <a:srgbClr val="232020"/>
                          </a:solidFill>
                          <a:latin typeface="Arial"/>
                          <a:cs typeface="Arial"/>
                        </a:rPr>
                        <a:t> </a:t>
                      </a:r>
                      <a:r>
                        <a:rPr sz="800" dirty="0">
                          <a:solidFill>
                            <a:srgbClr val="232020"/>
                          </a:solidFill>
                          <a:latin typeface="Arial"/>
                          <a:cs typeface="Arial"/>
                        </a:rPr>
                        <a:t>Number</a:t>
                      </a:r>
                      <a:r>
                        <a:rPr sz="800" spc="434" dirty="0">
                          <a:solidFill>
                            <a:srgbClr val="232020"/>
                          </a:solidFill>
                          <a:latin typeface="Arial"/>
                          <a:cs typeface="Arial"/>
                        </a:rPr>
                        <a:t> </a:t>
                      </a:r>
                      <a:r>
                        <a:rPr sz="800" spc="-20" dirty="0">
                          <a:solidFill>
                            <a:srgbClr val="232020"/>
                          </a:solidFill>
                          <a:latin typeface="Arial"/>
                          <a:cs typeface="Arial"/>
                        </a:rPr>
                        <a:t>(EIN)</a:t>
                      </a:r>
                      <a:r>
                        <a:rPr lang="en-US" sz="800" spc="-20" dirty="0">
                          <a:solidFill>
                            <a:srgbClr val="232020"/>
                          </a:solidFill>
                          <a:latin typeface="Arial"/>
                          <a:cs typeface="Arial"/>
                        </a:rPr>
                        <a:t> </a:t>
                      </a:r>
                    </a:p>
                    <a:p>
                      <a:pPr marL="64769">
                        <a:lnSpc>
                          <a:spcPct val="100000"/>
                        </a:lnSpc>
                        <a:spcBef>
                          <a:spcPts val="170"/>
                        </a:spcBef>
                      </a:pPr>
                      <a:r>
                        <a:rPr lang="en-US" sz="900" spc="-20" dirty="0">
                          <a:solidFill>
                            <a:srgbClr val="232020"/>
                          </a:solidFill>
                          <a:latin typeface="Arial"/>
                          <a:cs typeface="Arial"/>
                        </a:rPr>
                        <a:t>       85-3192831</a:t>
                      </a:r>
                      <a:endParaRPr sz="900" dirty="0">
                        <a:latin typeface="Arial"/>
                        <a:cs typeface="Arial"/>
                      </a:endParaRPr>
                    </a:p>
                  </a:txBody>
                  <a:tcPr marL="0" marR="0" marT="21590" marB="0">
                    <a:lnL w="6350">
                      <a:solidFill>
                        <a:srgbClr val="1F1C1F"/>
                      </a:solidFill>
                      <a:prstDash val="solid"/>
                    </a:lnL>
                    <a:lnT w="9525">
                      <a:solidFill>
                        <a:srgbClr val="1F1C1F"/>
                      </a:solidFill>
                      <a:prstDash val="solid"/>
                    </a:lnT>
                    <a:lnB w="9525">
                      <a:solidFill>
                        <a:srgbClr val="1F1C1F"/>
                      </a:solidFill>
                      <a:prstDash val="solid"/>
                    </a:lnB>
                    <a:solidFill>
                      <a:srgbClr val="BEDDF5"/>
                    </a:solidFill>
                  </a:tcPr>
                </a:tc>
                <a:tc hMerge="1">
                  <a:txBody>
                    <a:bodyPr/>
                    <a:lstStyle/>
                    <a:p>
                      <a:endParaRPr/>
                    </a:p>
                  </a:txBody>
                  <a:tcPr marL="0" marR="0" marT="0" marB="0"/>
                </a:tc>
                <a:extLst>
                  <a:ext uri="{0D108BD9-81ED-4DB2-BD59-A6C34878D82A}">
                    <a16:rowId xmlns:a16="http://schemas.microsoft.com/office/drawing/2014/main" val="10000"/>
                  </a:ext>
                </a:extLst>
              </a:tr>
              <a:tr h="241046">
                <a:tc gridSpan="3">
                  <a:txBody>
                    <a:bodyPr/>
                    <a:lstStyle/>
                    <a:p>
                      <a:pPr marL="42545">
                        <a:lnSpc>
                          <a:spcPct val="100000"/>
                        </a:lnSpc>
                        <a:spcBef>
                          <a:spcPts val="20"/>
                        </a:spcBef>
                      </a:pPr>
                      <a:r>
                        <a:rPr sz="800" dirty="0">
                          <a:solidFill>
                            <a:srgbClr val="232020"/>
                          </a:solidFill>
                          <a:latin typeface="Arial"/>
                          <a:cs typeface="Arial"/>
                        </a:rPr>
                        <a:t>5.</a:t>
                      </a:r>
                      <a:r>
                        <a:rPr sz="800" spc="395" dirty="0">
                          <a:solidFill>
                            <a:srgbClr val="232020"/>
                          </a:solidFill>
                          <a:latin typeface="Arial"/>
                          <a:cs typeface="Arial"/>
                        </a:rPr>
                        <a:t> </a:t>
                      </a:r>
                      <a:r>
                        <a:rPr sz="800" dirty="0">
                          <a:solidFill>
                            <a:srgbClr val="232020"/>
                          </a:solidFill>
                          <a:latin typeface="Arial"/>
                          <a:cs typeface="Arial"/>
                        </a:rPr>
                        <a:t>Employer</a:t>
                      </a:r>
                      <a:r>
                        <a:rPr sz="800" spc="235" dirty="0">
                          <a:solidFill>
                            <a:srgbClr val="232020"/>
                          </a:solidFill>
                          <a:latin typeface="Arial"/>
                          <a:cs typeface="Arial"/>
                        </a:rPr>
                        <a:t> </a:t>
                      </a:r>
                      <a:r>
                        <a:rPr sz="800" spc="-10" dirty="0">
                          <a:solidFill>
                            <a:srgbClr val="232020"/>
                          </a:solidFill>
                          <a:latin typeface="Arial"/>
                          <a:cs typeface="Arial"/>
                        </a:rPr>
                        <a:t>address</a:t>
                      </a:r>
                      <a:r>
                        <a:rPr lang="en-US" sz="800" spc="-10" dirty="0">
                          <a:solidFill>
                            <a:srgbClr val="232020"/>
                          </a:solidFill>
                          <a:latin typeface="Arial"/>
                          <a:cs typeface="Arial"/>
                        </a:rPr>
                        <a:t> </a:t>
                      </a:r>
                    </a:p>
                    <a:p>
                      <a:pPr marL="42545">
                        <a:lnSpc>
                          <a:spcPct val="100000"/>
                        </a:lnSpc>
                        <a:spcBef>
                          <a:spcPts val="20"/>
                        </a:spcBef>
                      </a:pPr>
                      <a:r>
                        <a:rPr lang="en-US" sz="800" spc="-10" dirty="0">
                          <a:solidFill>
                            <a:srgbClr val="232020"/>
                          </a:solidFill>
                          <a:latin typeface="Arial"/>
                          <a:cs typeface="Arial"/>
                        </a:rPr>
                        <a:t>1660 Highway 100 S, Suite 545</a:t>
                      </a:r>
                    </a:p>
                  </a:txBody>
                  <a:tcPr marL="0" marR="0" marT="2540" marB="0">
                    <a:lnR w="6350">
                      <a:solidFill>
                        <a:srgbClr val="1F1C1F"/>
                      </a:solidFill>
                      <a:prstDash val="solid"/>
                    </a:lnR>
                    <a:lnT w="9525">
                      <a:solidFill>
                        <a:srgbClr val="1F1C1F"/>
                      </a:solidFill>
                      <a:prstDash val="solid"/>
                    </a:lnT>
                    <a:solidFill>
                      <a:srgbClr val="BEDDF5"/>
                    </a:solidFill>
                  </a:tcPr>
                </a:tc>
                <a:tc hMerge="1">
                  <a:txBody>
                    <a:bodyPr/>
                    <a:lstStyle/>
                    <a:p>
                      <a:endParaRPr/>
                    </a:p>
                  </a:txBody>
                  <a:tcPr marL="0" marR="0" marT="0" marB="0"/>
                </a:tc>
                <a:tc hMerge="1">
                  <a:txBody>
                    <a:bodyPr/>
                    <a:lstStyle/>
                    <a:p>
                      <a:endParaRPr/>
                    </a:p>
                  </a:txBody>
                  <a:tcPr marL="0" marR="0" marT="0" marB="0"/>
                </a:tc>
                <a:tc gridSpan="2">
                  <a:txBody>
                    <a:bodyPr/>
                    <a:lstStyle/>
                    <a:p>
                      <a:pPr marL="64769">
                        <a:lnSpc>
                          <a:spcPct val="100000"/>
                        </a:lnSpc>
                        <a:spcBef>
                          <a:spcPts val="20"/>
                        </a:spcBef>
                      </a:pPr>
                      <a:r>
                        <a:rPr sz="800" dirty="0">
                          <a:solidFill>
                            <a:srgbClr val="232020"/>
                          </a:solidFill>
                          <a:latin typeface="Arial"/>
                          <a:cs typeface="Arial"/>
                        </a:rPr>
                        <a:t>6.</a:t>
                      </a:r>
                      <a:r>
                        <a:rPr sz="800" spc="345" dirty="0">
                          <a:solidFill>
                            <a:srgbClr val="232020"/>
                          </a:solidFill>
                          <a:latin typeface="Arial"/>
                          <a:cs typeface="Arial"/>
                        </a:rPr>
                        <a:t> </a:t>
                      </a:r>
                      <a:r>
                        <a:rPr sz="800" spc="45" dirty="0">
                          <a:solidFill>
                            <a:srgbClr val="232020"/>
                          </a:solidFill>
                          <a:latin typeface="Arial"/>
                          <a:cs typeface="Arial"/>
                        </a:rPr>
                        <a:t>Employer</a:t>
                      </a:r>
                      <a:r>
                        <a:rPr sz="800" spc="310" dirty="0">
                          <a:solidFill>
                            <a:srgbClr val="232020"/>
                          </a:solidFill>
                          <a:latin typeface="Arial"/>
                          <a:cs typeface="Arial"/>
                        </a:rPr>
                        <a:t> </a:t>
                      </a:r>
                      <a:r>
                        <a:rPr sz="800" dirty="0">
                          <a:solidFill>
                            <a:srgbClr val="232020"/>
                          </a:solidFill>
                          <a:latin typeface="Arial"/>
                          <a:cs typeface="Arial"/>
                        </a:rPr>
                        <a:t>phone</a:t>
                      </a:r>
                      <a:r>
                        <a:rPr sz="800" spc="300" dirty="0">
                          <a:solidFill>
                            <a:srgbClr val="232020"/>
                          </a:solidFill>
                          <a:latin typeface="Arial"/>
                          <a:cs typeface="Arial"/>
                        </a:rPr>
                        <a:t> </a:t>
                      </a:r>
                      <a:r>
                        <a:rPr sz="800" spc="-10" dirty="0">
                          <a:solidFill>
                            <a:srgbClr val="232020"/>
                          </a:solidFill>
                          <a:latin typeface="Arial"/>
                          <a:cs typeface="Arial"/>
                        </a:rPr>
                        <a:t>number</a:t>
                      </a:r>
                      <a:endParaRPr lang="en-US" sz="800" spc="-10" dirty="0">
                        <a:solidFill>
                          <a:srgbClr val="232020"/>
                        </a:solidFill>
                        <a:latin typeface="Arial"/>
                        <a:cs typeface="Arial"/>
                      </a:endParaRPr>
                    </a:p>
                    <a:p>
                      <a:pPr marL="64769">
                        <a:lnSpc>
                          <a:spcPct val="100000"/>
                        </a:lnSpc>
                        <a:spcBef>
                          <a:spcPts val="20"/>
                        </a:spcBef>
                      </a:pPr>
                      <a:r>
                        <a:rPr lang="en-US" sz="900" spc="-10" dirty="0">
                          <a:solidFill>
                            <a:srgbClr val="232020"/>
                          </a:solidFill>
                          <a:latin typeface="Arial"/>
                          <a:cs typeface="Arial"/>
                        </a:rPr>
                        <a:t>      855-612-6688</a:t>
                      </a:r>
                      <a:endParaRPr sz="900" dirty="0">
                        <a:latin typeface="Arial"/>
                        <a:cs typeface="Arial"/>
                      </a:endParaRPr>
                    </a:p>
                  </a:txBody>
                  <a:tcPr marL="0" marR="0" marT="2540" marB="0">
                    <a:lnL w="6350">
                      <a:solidFill>
                        <a:srgbClr val="1F1C1F"/>
                      </a:solidFill>
                      <a:prstDash val="solid"/>
                    </a:lnL>
                    <a:lnT w="9525">
                      <a:solidFill>
                        <a:srgbClr val="1F1C1F"/>
                      </a:solidFill>
                      <a:prstDash val="solid"/>
                    </a:lnT>
                    <a:solidFill>
                      <a:srgbClr val="BEDDF5"/>
                    </a:solidFill>
                  </a:tcPr>
                </a:tc>
                <a:tc hMerge="1">
                  <a:txBody>
                    <a:bodyPr/>
                    <a:lstStyle/>
                    <a:p>
                      <a:endParaRPr/>
                    </a:p>
                  </a:txBody>
                  <a:tcPr marL="0" marR="0" marT="0" marB="0"/>
                </a:tc>
                <a:extLst>
                  <a:ext uri="{0D108BD9-81ED-4DB2-BD59-A6C34878D82A}">
                    <a16:rowId xmlns:a16="http://schemas.microsoft.com/office/drawing/2014/main" val="10001"/>
                  </a:ext>
                </a:extLst>
              </a:tr>
              <a:tr h="0">
                <a:tc gridSpan="5">
                  <a:txBody>
                    <a:bodyPr/>
                    <a:lstStyle/>
                    <a:p>
                      <a:pPr>
                        <a:lnSpc>
                          <a:spcPct val="100000"/>
                        </a:lnSpc>
                      </a:pPr>
                      <a:r>
                        <a:rPr lang="en-US" sz="900" dirty="0">
                          <a:latin typeface="Times New Roman"/>
                          <a:cs typeface="Times New Roman"/>
                        </a:rPr>
                        <a:t>      </a:t>
                      </a:r>
                      <a:endParaRPr sz="900" dirty="0">
                        <a:latin typeface="Times New Roman"/>
                        <a:cs typeface="Times New Roman"/>
                      </a:endParaRPr>
                    </a:p>
                  </a:txBody>
                  <a:tcPr marL="0" marR="0" marT="0" marB="0">
                    <a:lnB w="9525">
                      <a:solidFill>
                        <a:srgbClr val="1F1C1F"/>
                      </a:solidFill>
                      <a:prstDash val="solid"/>
                    </a:lnB>
                    <a:solidFill>
                      <a:srgbClr val="BEDDF5"/>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314706">
                <a:tc gridSpan="2">
                  <a:txBody>
                    <a:bodyPr/>
                    <a:lstStyle/>
                    <a:p>
                      <a:pPr marL="42545">
                        <a:lnSpc>
                          <a:spcPts val="935"/>
                        </a:lnSpc>
                      </a:pPr>
                      <a:r>
                        <a:rPr sz="800" spc="-35" dirty="0">
                          <a:solidFill>
                            <a:srgbClr val="232020"/>
                          </a:solidFill>
                          <a:latin typeface="Arial"/>
                          <a:cs typeface="Arial"/>
                        </a:rPr>
                        <a:t>7.</a:t>
                      </a:r>
                      <a:r>
                        <a:rPr sz="800" spc="-95" dirty="0">
                          <a:solidFill>
                            <a:srgbClr val="232020"/>
                          </a:solidFill>
                          <a:latin typeface="Arial"/>
                          <a:cs typeface="Arial"/>
                        </a:rPr>
                        <a:t> </a:t>
                      </a:r>
                      <a:r>
                        <a:rPr lang="en-US" sz="800" spc="-95" dirty="0">
                          <a:solidFill>
                            <a:srgbClr val="232020"/>
                          </a:solidFill>
                          <a:latin typeface="Arial"/>
                          <a:cs typeface="Arial"/>
                        </a:rPr>
                        <a:t>  </a:t>
                      </a:r>
                      <a:r>
                        <a:rPr sz="800" spc="-20" dirty="0">
                          <a:solidFill>
                            <a:srgbClr val="232020"/>
                          </a:solidFill>
                          <a:latin typeface="Arial"/>
                          <a:cs typeface="Arial"/>
                        </a:rPr>
                        <a:t>City</a:t>
                      </a:r>
                      <a:endParaRPr lang="en-US" sz="800" spc="-20" dirty="0">
                        <a:solidFill>
                          <a:srgbClr val="232020"/>
                        </a:solidFill>
                        <a:latin typeface="Arial"/>
                        <a:cs typeface="Arial"/>
                      </a:endParaRPr>
                    </a:p>
                    <a:p>
                      <a:pPr marL="42545">
                        <a:lnSpc>
                          <a:spcPts val="935"/>
                        </a:lnSpc>
                      </a:pPr>
                      <a:r>
                        <a:rPr lang="en-US" sz="800" spc="-20" dirty="0">
                          <a:solidFill>
                            <a:srgbClr val="232020"/>
                          </a:solidFill>
                          <a:latin typeface="Arial"/>
                          <a:cs typeface="Arial"/>
                        </a:rPr>
                        <a:t>St. Louis Park</a:t>
                      </a:r>
                    </a:p>
                  </a:txBody>
                  <a:tcPr marL="0" marR="0" marT="0" marB="0">
                    <a:lnR w="6350">
                      <a:solidFill>
                        <a:srgbClr val="1F1C1F"/>
                      </a:solidFill>
                      <a:prstDash val="solid"/>
                    </a:lnR>
                    <a:lnT w="9525">
                      <a:solidFill>
                        <a:srgbClr val="1F1C1F"/>
                      </a:solidFill>
                      <a:prstDash val="solid"/>
                    </a:lnT>
                    <a:lnB w="9525">
                      <a:solidFill>
                        <a:srgbClr val="1F1C1F"/>
                      </a:solidFill>
                      <a:prstDash val="solid"/>
                    </a:lnB>
                    <a:solidFill>
                      <a:srgbClr val="BEDDF5"/>
                    </a:solidFill>
                  </a:tcPr>
                </a:tc>
                <a:tc hMerge="1">
                  <a:txBody>
                    <a:bodyPr/>
                    <a:lstStyle/>
                    <a:p>
                      <a:endParaRPr/>
                    </a:p>
                  </a:txBody>
                  <a:tcPr marL="0" marR="0" marT="0" marB="0"/>
                </a:tc>
                <a:tc gridSpan="2">
                  <a:txBody>
                    <a:bodyPr/>
                    <a:lstStyle/>
                    <a:p>
                      <a:pPr marL="79375">
                        <a:lnSpc>
                          <a:spcPts val="935"/>
                        </a:lnSpc>
                      </a:pPr>
                      <a:r>
                        <a:rPr sz="800" dirty="0">
                          <a:solidFill>
                            <a:srgbClr val="232020"/>
                          </a:solidFill>
                          <a:latin typeface="Arial"/>
                          <a:cs typeface="Arial"/>
                        </a:rPr>
                        <a:t>8.</a:t>
                      </a:r>
                      <a:r>
                        <a:rPr sz="800" spc="200" dirty="0">
                          <a:solidFill>
                            <a:srgbClr val="232020"/>
                          </a:solidFill>
                          <a:latin typeface="Arial"/>
                          <a:cs typeface="Arial"/>
                        </a:rPr>
                        <a:t> </a:t>
                      </a:r>
                      <a:r>
                        <a:rPr sz="800" spc="-20" dirty="0">
                          <a:solidFill>
                            <a:srgbClr val="232020"/>
                          </a:solidFill>
                          <a:latin typeface="Arial"/>
                          <a:cs typeface="Arial"/>
                        </a:rPr>
                        <a:t>State</a:t>
                      </a:r>
                      <a:endParaRPr lang="en-US" sz="800" spc="-20" dirty="0">
                        <a:solidFill>
                          <a:srgbClr val="232020"/>
                        </a:solidFill>
                        <a:latin typeface="Arial"/>
                        <a:cs typeface="Arial"/>
                      </a:endParaRPr>
                    </a:p>
                    <a:p>
                      <a:pPr marL="79375">
                        <a:lnSpc>
                          <a:spcPts val="935"/>
                        </a:lnSpc>
                      </a:pPr>
                      <a:r>
                        <a:rPr lang="en-US" sz="800" spc="-20" dirty="0">
                          <a:solidFill>
                            <a:srgbClr val="232020"/>
                          </a:solidFill>
                          <a:latin typeface="Arial"/>
                          <a:cs typeface="Arial"/>
                        </a:rPr>
                        <a:t>     MN</a:t>
                      </a:r>
                      <a:endParaRPr sz="900" dirty="0">
                        <a:latin typeface="Arial"/>
                        <a:cs typeface="Arial"/>
                      </a:endParaRPr>
                    </a:p>
                  </a:txBody>
                  <a:tcPr marL="0" marR="0" marT="0" marB="0">
                    <a:lnL w="6350">
                      <a:solidFill>
                        <a:srgbClr val="1F1C1F"/>
                      </a:solidFill>
                      <a:prstDash val="solid"/>
                    </a:lnL>
                    <a:lnR w="6350">
                      <a:solidFill>
                        <a:srgbClr val="1F1C1F"/>
                      </a:solidFill>
                      <a:prstDash val="solid"/>
                    </a:lnR>
                    <a:lnT w="9525">
                      <a:solidFill>
                        <a:srgbClr val="1F1C1F"/>
                      </a:solidFill>
                      <a:prstDash val="solid"/>
                    </a:lnT>
                    <a:lnB w="9525">
                      <a:solidFill>
                        <a:srgbClr val="1F1C1F"/>
                      </a:solidFill>
                      <a:prstDash val="solid"/>
                    </a:lnB>
                    <a:solidFill>
                      <a:srgbClr val="BEDDF5"/>
                    </a:solidFill>
                  </a:tcPr>
                </a:tc>
                <a:tc hMerge="1">
                  <a:txBody>
                    <a:bodyPr/>
                    <a:lstStyle/>
                    <a:p>
                      <a:endParaRPr/>
                    </a:p>
                  </a:txBody>
                  <a:tcPr marL="0" marR="0" marT="0" marB="0"/>
                </a:tc>
                <a:tc>
                  <a:txBody>
                    <a:bodyPr/>
                    <a:lstStyle/>
                    <a:p>
                      <a:pPr marL="34290">
                        <a:lnSpc>
                          <a:spcPts val="935"/>
                        </a:lnSpc>
                      </a:pPr>
                      <a:r>
                        <a:rPr sz="800" dirty="0">
                          <a:solidFill>
                            <a:srgbClr val="232020"/>
                          </a:solidFill>
                          <a:latin typeface="Arial"/>
                          <a:cs typeface="Arial"/>
                        </a:rPr>
                        <a:t>9.</a:t>
                      </a:r>
                      <a:r>
                        <a:rPr sz="800" spc="245" dirty="0">
                          <a:solidFill>
                            <a:srgbClr val="232020"/>
                          </a:solidFill>
                          <a:latin typeface="Arial"/>
                          <a:cs typeface="Arial"/>
                        </a:rPr>
                        <a:t> </a:t>
                      </a:r>
                      <a:r>
                        <a:rPr sz="800" dirty="0">
                          <a:solidFill>
                            <a:srgbClr val="232020"/>
                          </a:solidFill>
                          <a:latin typeface="Arial"/>
                          <a:cs typeface="Arial"/>
                        </a:rPr>
                        <a:t>ZIP</a:t>
                      </a:r>
                      <a:r>
                        <a:rPr sz="800" spc="385" dirty="0">
                          <a:solidFill>
                            <a:srgbClr val="232020"/>
                          </a:solidFill>
                          <a:latin typeface="Arial"/>
                          <a:cs typeface="Arial"/>
                        </a:rPr>
                        <a:t> </a:t>
                      </a:r>
                      <a:r>
                        <a:rPr sz="800" spc="-20" dirty="0">
                          <a:solidFill>
                            <a:srgbClr val="232020"/>
                          </a:solidFill>
                          <a:latin typeface="Arial"/>
                          <a:cs typeface="Arial"/>
                        </a:rPr>
                        <a:t>code</a:t>
                      </a:r>
                      <a:endParaRPr lang="en-US" sz="800" spc="-20" dirty="0">
                        <a:solidFill>
                          <a:srgbClr val="232020"/>
                        </a:solidFill>
                        <a:latin typeface="Arial"/>
                        <a:cs typeface="Arial"/>
                      </a:endParaRPr>
                    </a:p>
                    <a:p>
                      <a:pPr marL="34290">
                        <a:lnSpc>
                          <a:spcPts val="935"/>
                        </a:lnSpc>
                      </a:pPr>
                      <a:r>
                        <a:rPr lang="en-US" sz="800" spc="-20" dirty="0">
                          <a:solidFill>
                            <a:srgbClr val="232020"/>
                          </a:solidFill>
                          <a:latin typeface="Arial"/>
                          <a:cs typeface="Arial"/>
                        </a:rPr>
                        <a:t>      55416</a:t>
                      </a:r>
                      <a:endParaRPr sz="900" dirty="0">
                        <a:latin typeface="Arial"/>
                        <a:cs typeface="Arial"/>
                      </a:endParaRPr>
                    </a:p>
                  </a:txBody>
                  <a:tcPr marL="0" marR="0" marT="0" marB="0">
                    <a:lnL w="6350">
                      <a:solidFill>
                        <a:srgbClr val="1F1C1F"/>
                      </a:solidFill>
                      <a:prstDash val="solid"/>
                    </a:lnL>
                    <a:lnT w="9525">
                      <a:solidFill>
                        <a:srgbClr val="1F1C1F"/>
                      </a:solidFill>
                      <a:prstDash val="solid"/>
                    </a:lnT>
                    <a:lnB w="9525">
                      <a:solidFill>
                        <a:srgbClr val="1F1C1F"/>
                      </a:solidFill>
                      <a:prstDash val="solid"/>
                    </a:lnB>
                    <a:solidFill>
                      <a:srgbClr val="BEDDF5"/>
                    </a:solidFill>
                  </a:tcPr>
                </a:tc>
                <a:extLst>
                  <a:ext uri="{0D108BD9-81ED-4DB2-BD59-A6C34878D82A}">
                    <a16:rowId xmlns:a16="http://schemas.microsoft.com/office/drawing/2014/main" val="10003"/>
                  </a:ext>
                </a:extLst>
              </a:tr>
              <a:tr h="376555">
                <a:tc gridSpan="5">
                  <a:txBody>
                    <a:bodyPr/>
                    <a:lstStyle/>
                    <a:p>
                      <a:pPr marL="42545">
                        <a:lnSpc>
                          <a:spcPts val="950"/>
                        </a:lnSpc>
                      </a:pPr>
                      <a:r>
                        <a:rPr sz="1200" baseline="3472" dirty="0">
                          <a:solidFill>
                            <a:srgbClr val="232020"/>
                          </a:solidFill>
                          <a:latin typeface="Arial"/>
                          <a:cs typeface="Arial"/>
                        </a:rPr>
                        <a:t>10.</a:t>
                      </a:r>
                      <a:r>
                        <a:rPr lang="en-US" sz="1200" spc="540" baseline="3472" dirty="0">
                          <a:solidFill>
                            <a:srgbClr val="232020"/>
                          </a:solidFill>
                          <a:latin typeface="Arial"/>
                          <a:cs typeface="Arial"/>
                        </a:rPr>
                        <a:t> </a:t>
                      </a:r>
                      <a:r>
                        <a:rPr sz="800" dirty="0">
                          <a:solidFill>
                            <a:srgbClr val="232020"/>
                          </a:solidFill>
                          <a:latin typeface="Arial"/>
                          <a:cs typeface="Arial"/>
                        </a:rPr>
                        <a:t>W</a:t>
                      </a:r>
                      <a:r>
                        <a:rPr sz="800" spc="-90" dirty="0">
                          <a:solidFill>
                            <a:srgbClr val="232020"/>
                          </a:solidFill>
                          <a:latin typeface="Arial"/>
                          <a:cs typeface="Arial"/>
                        </a:rPr>
                        <a:t> </a:t>
                      </a:r>
                      <a:r>
                        <a:rPr sz="800" dirty="0">
                          <a:solidFill>
                            <a:srgbClr val="232020"/>
                          </a:solidFill>
                          <a:latin typeface="Arial"/>
                          <a:cs typeface="Arial"/>
                        </a:rPr>
                        <a:t>ho</a:t>
                      </a:r>
                      <a:r>
                        <a:rPr sz="800" spc="260" dirty="0">
                          <a:solidFill>
                            <a:srgbClr val="232020"/>
                          </a:solidFill>
                          <a:latin typeface="Arial"/>
                          <a:cs typeface="Arial"/>
                        </a:rPr>
                        <a:t> </a:t>
                      </a:r>
                      <a:r>
                        <a:rPr sz="800" dirty="0">
                          <a:solidFill>
                            <a:srgbClr val="232020"/>
                          </a:solidFill>
                          <a:latin typeface="Arial"/>
                          <a:cs typeface="Arial"/>
                        </a:rPr>
                        <a:t>can</a:t>
                      </a:r>
                      <a:r>
                        <a:rPr sz="800" spc="254" dirty="0">
                          <a:solidFill>
                            <a:srgbClr val="232020"/>
                          </a:solidFill>
                          <a:latin typeface="Arial"/>
                          <a:cs typeface="Arial"/>
                        </a:rPr>
                        <a:t> </a:t>
                      </a:r>
                      <a:r>
                        <a:rPr sz="800" dirty="0">
                          <a:solidFill>
                            <a:srgbClr val="232020"/>
                          </a:solidFill>
                          <a:latin typeface="Arial"/>
                          <a:cs typeface="Arial"/>
                        </a:rPr>
                        <a:t>we</a:t>
                      </a:r>
                      <a:r>
                        <a:rPr sz="800" spc="290" dirty="0">
                          <a:solidFill>
                            <a:srgbClr val="232020"/>
                          </a:solidFill>
                          <a:latin typeface="Arial"/>
                          <a:cs typeface="Arial"/>
                        </a:rPr>
                        <a:t> </a:t>
                      </a:r>
                      <a:r>
                        <a:rPr sz="800" dirty="0">
                          <a:solidFill>
                            <a:srgbClr val="232020"/>
                          </a:solidFill>
                          <a:latin typeface="Arial"/>
                          <a:cs typeface="Arial"/>
                        </a:rPr>
                        <a:t>contact</a:t>
                      </a:r>
                      <a:r>
                        <a:rPr sz="800" spc="275" dirty="0">
                          <a:solidFill>
                            <a:srgbClr val="232020"/>
                          </a:solidFill>
                          <a:latin typeface="Arial"/>
                          <a:cs typeface="Arial"/>
                        </a:rPr>
                        <a:t> </a:t>
                      </a:r>
                      <a:r>
                        <a:rPr sz="800" dirty="0">
                          <a:solidFill>
                            <a:srgbClr val="232020"/>
                          </a:solidFill>
                          <a:latin typeface="Arial"/>
                          <a:cs typeface="Arial"/>
                        </a:rPr>
                        <a:t>about</a:t>
                      </a:r>
                      <a:r>
                        <a:rPr sz="800" spc="250" dirty="0">
                          <a:solidFill>
                            <a:srgbClr val="232020"/>
                          </a:solidFill>
                          <a:latin typeface="Arial"/>
                          <a:cs typeface="Arial"/>
                        </a:rPr>
                        <a:t> </a:t>
                      </a:r>
                      <a:r>
                        <a:rPr sz="800" dirty="0">
                          <a:solidFill>
                            <a:srgbClr val="232020"/>
                          </a:solidFill>
                          <a:latin typeface="Arial"/>
                          <a:cs typeface="Arial"/>
                        </a:rPr>
                        <a:t>employee</a:t>
                      </a:r>
                      <a:r>
                        <a:rPr sz="800" spc="325" dirty="0">
                          <a:solidFill>
                            <a:srgbClr val="232020"/>
                          </a:solidFill>
                          <a:latin typeface="Arial"/>
                          <a:cs typeface="Arial"/>
                        </a:rPr>
                        <a:t> </a:t>
                      </a:r>
                      <a:r>
                        <a:rPr sz="800" dirty="0">
                          <a:solidFill>
                            <a:srgbClr val="232020"/>
                          </a:solidFill>
                          <a:latin typeface="Arial"/>
                          <a:cs typeface="Arial"/>
                        </a:rPr>
                        <a:t>health</a:t>
                      </a:r>
                      <a:r>
                        <a:rPr sz="800" spc="190" dirty="0">
                          <a:solidFill>
                            <a:srgbClr val="232020"/>
                          </a:solidFill>
                          <a:latin typeface="Arial"/>
                          <a:cs typeface="Arial"/>
                        </a:rPr>
                        <a:t> </a:t>
                      </a:r>
                      <a:r>
                        <a:rPr sz="800" dirty="0">
                          <a:solidFill>
                            <a:srgbClr val="232020"/>
                          </a:solidFill>
                          <a:latin typeface="Arial"/>
                          <a:cs typeface="Arial"/>
                        </a:rPr>
                        <a:t>coverage</a:t>
                      </a:r>
                      <a:r>
                        <a:rPr sz="800" spc="295" dirty="0">
                          <a:solidFill>
                            <a:srgbClr val="232020"/>
                          </a:solidFill>
                          <a:latin typeface="Arial"/>
                          <a:cs typeface="Arial"/>
                        </a:rPr>
                        <a:t> </a:t>
                      </a:r>
                      <a:r>
                        <a:rPr sz="800" dirty="0">
                          <a:solidFill>
                            <a:srgbClr val="232020"/>
                          </a:solidFill>
                          <a:latin typeface="Arial"/>
                          <a:cs typeface="Arial"/>
                        </a:rPr>
                        <a:t>at</a:t>
                      </a:r>
                      <a:r>
                        <a:rPr sz="800" spc="195" dirty="0">
                          <a:solidFill>
                            <a:srgbClr val="232020"/>
                          </a:solidFill>
                          <a:latin typeface="Arial"/>
                          <a:cs typeface="Arial"/>
                        </a:rPr>
                        <a:t> </a:t>
                      </a:r>
                      <a:r>
                        <a:rPr sz="800" dirty="0">
                          <a:solidFill>
                            <a:srgbClr val="232020"/>
                          </a:solidFill>
                          <a:latin typeface="Arial"/>
                          <a:cs typeface="Arial"/>
                        </a:rPr>
                        <a:t>this</a:t>
                      </a:r>
                      <a:r>
                        <a:rPr sz="800" spc="185" dirty="0">
                          <a:solidFill>
                            <a:srgbClr val="232020"/>
                          </a:solidFill>
                          <a:latin typeface="Arial"/>
                          <a:cs typeface="Arial"/>
                        </a:rPr>
                        <a:t> </a:t>
                      </a:r>
                      <a:r>
                        <a:rPr sz="800" spc="-20" dirty="0">
                          <a:solidFill>
                            <a:srgbClr val="232020"/>
                          </a:solidFill>
                          <a:latin typeface="Arial"/>
                          <a:cs typeface="Arial"/>
                        </a:rPr>
                        <a:t>job?</a:t>
                      </a:r>
                      <a:endParaRPr lang="en-US" sz="800" spc="-20" dirty="0">
                        <a:solidFill>
                          <a:srgbClr val="232020"/>
                        </a:solidFill>
                        <a:latin typeface="Arial"/>
                        <a:cs typeface="Arial"/>
                      </a:endParaRPr>
                    </a:p>
                    <a:p>
                      <a:pPr marL="42545">
                        <a:lnSpc>
                          <a:spcPts val="950"/>
                        </a:lnSpc>
                      </a:pPr>
                      <a:r>
                        <a:rPr lang="en-US" sz="800" spc="-20" dirty="0">
                          <a:solidFill>
                            <a:srgbClr val="232020"/>
                          </a:solidFill>
                          <a:latin typeface="Arial"/>
                          <a:cs typeface="Arial"/>
                        </a:rPr>
                        <a:t>Brianne Kragness</a:t>
                      </a:r>
                    </a:p>
                  </a:txBody>
                  <a:tcPr marL="0" marR="0" marT="0" marB="0">
                    <a:lnT w="9525">
                      <a:solidFill>
                        <a:srgbClr val="1F1C1F"/>
                      </a:solidFill>
                      <a:prstDash val="solid"/>
                    </a:lnT>
                    <a:lnB w="9525">
                      <a:solidFill>
                        <a:srgbClr val="1F1C1F"/>
                      </a:solidFill>
                      <a:prstDash val="solid"/>
                    </a:lnB>
                    <a:solidFill>
                      <a:srgbClr val="BEDDF5"/>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57759">
                <a:tc>
                  <a:txBody>
                    <a:bodyPr/>
                    <a:lstStyle/>
                    <a:p>
                      <a:pPr marL="42545">
                        <a:lnSpc>
                          <a:spcPts val="935"/>
                        </a:lnSpc>
                      </a:pPr>
                      <a:r>
                        <a:rPr sz="800" dirty="0">
                          <a:solidFill>
                            <a:srgbClr val="232020"/>
                          </a:solidFill>
                          <a:latin typeface="Arial"/>
                          <a:cs typeface="Arial"/>
                        </a:rPr>
                        <a:t>11.</a:t>
                      </a:r>
                      <a:r>
                        <a:rPr sz="800" spc="275" dirty="0">
                          <a:solidFill>
                            <a:srgbClr val="232020"/>
                          </a:solidFill>
                          <a:latin typeface="Arial"/>
                          <a:cs typeface="Arial"/>
                        </a:rPr>
                        <a:t> </a:t>
                      </a:r>
                      <a:r>
                        <a:rPr sz="800" dirty="0">
                          <a:solidFill>
                            <a:srgbClr val="232020"/>
                          </a:solidFill>
                          <a:latin typeface="Arial"/>
                          <a:cs typeface="Arial"/>
                        </a:rPr>
                        <a:t>Phone</a:t>
                      </a:r>
                      <a:r>
                        <a:rPr sz="800" spc="305" dirty="0">
                          <a:solidFill>
                            <a:srgbClr val="232020"/>
                          </a:solidFill>
                          <a:latin typeface="Arial"/>
                          <a:cs typeface="Arial"/>
                        </a:rPr>
                        <a:t> </a:t>
                      </a:r>
                      <a:r>
                        <a:rPr sz="800" dirty="0">
                          <a:solidFill>
                            <a:srgbClr val="232020"/>
                          </a:solidFill>
                          <a:latin typeface="Arial"/>
                          <a:cs typeface="Arial"/>
                        </a:rPr>
                        <a:t>number</a:t>
                      </a:r>
                      <a:r>
                        <a:rPr sz="800" spc="350" dirty="0">
                          <a:solidFill>
                            <a:srgbClr val="232020"/>
                          </a:solidFill>
                          <a:latin typeface="Arial"/>
                          <a:cs typeface="Arial"/>
                        </a:rPr>
                        <a:t> </a:t>
                      </a:r>
                      <a:r>
                        <a:rPr sz="800" dirty="0">
                          <a:solidFill>
                            <a:srgbClr val="232020"/>
                          </a:solidFill>
                          <a:latin typeface="Arial"/>
                          <a:cs typeface="Arial"/>
                        </a:rPr>
                        <a:t>(if</a:t>
                      </a:r>
                      <a:r>
                        <a:rPr sz="800" spc="180" dirty="0">
                          <a:solidFill>
                            <a:srgbClr val="232020"/>
                          </a:solidFill>
                          <a:latin typeface="Arial"/>
                          <a:cs typeface="Arial"/>
                        </a:rPr>
                        <a:t> </a:t>
                      </a:r>
                      <a:r>
                        <a:rPr sz="800" dirty="0">
                          <a:solidFill>
                            <a:srgbClr val="232020"/>
                          </a:solidFill>
                          <a:latin typeface="Arial"/>
                          <a:cs typeface="Arial"/>
                        </a:rPr>
                        <a:t>different</a:t>
                      </a:r>
                      <a:r>
                        <a:rPr sz="800" spc="295" dirty="0">
                          <a:solidFill>
                            <a:srgbClr val="232020"/>
                          </a:solidFill>
                          <a:latin typeface="Arial"/>
                          <a:cs typeface="Arial"/>
                        </a:rPr>
                        <a:t> </a:t>
                      </a:r>
                      <a:r>
                        <a:rPr sz="800" dirty="0">
                          <a:solidFill>
                            <a:srgbClr val="232020"/>
                          </a:solidFill>
                          <a:latin typeface="Arial"/>
                          <a:cs typeface="Arial"/>
                        </a:rPr>
                        <a:t>from</a:t>
                      </a:r>
                      <a:r>
                        <a:rPr sz="800" spc="270" dirty="0">
                          <a:solidFill>
                            <a:srgbClr val="232020"/>
                          </a:solidFill>
                          <a:latin typeface="Arial"/>
                          <a:cs typeface="Arial"/>
                        </a:rPr>
                        <a:t> </a:t>
                      </a:r>
                      <a:r>
                        <a:rPr sz="800" spc="-10" dirty="0">
                          <a:solidFill>
                            <a:srgbClr val="232020"/>
                          </a:solidFill>
                          <a:latin typeface="Arial"/>
                          <a:cs typeface="Arial"/>
                        </a:rPr>
                        <a:t>above)</a:t>
                      </a:r>
                      <a:endParaRPr lang="en-US" sz="800" spc="-10" dirty="0">
                        <a:solidFill>
                          <a:srgbClr val="232020"/>
                        </a:solidFill>
                        <a:latin typeface="Arial"/>
                        <a:cs typeface="Arial"/>
                      </a:endParaRPr>
                    </a:p>
                    <a:p>
                      <a:pPr marL="42545">
                        <a:lnSpc>
                          <a:spcPts val="935"/>
                        </a:lnSpc>
                      </a:pPr>
                      <a:r>
                        <a:rPr lang="en-US" sz="800" spc="-10" dirty="0">
                          <a:solidFill>
                            <a:srgbClr val="232020"/>
                          </a:solidFill>
                          <a:latin typeface="Arial"/>
                          <a:cs typeface="Arial"/>
                        </a:rPr>
                        <a:t>715-308-3630</a:t>
                      </a:r>
                      <a:endParaRPr sz="800" dirty="0">
                        <a:latin typeface="Arial"/>
                        <a:cs typeface="Arial"/>
                      </a:endParaRPr>
                    </a:p>
                  </a:txBody>
                  <a:tcPr marL="0" marR="0" marT="0" marB="0">
                    <a:lnR w="6350">
                      <a:solidFill>
                        <a:srgbClr val="1F1C1F"/>
                      </a:solidFill>
                      <a:prstDash val="solid"/>
                    </a:lnR>
                    <a:lnT w="9525">
                      <a:solidFill>
                        <a:srgbClr val="1F1C1F"/>
                      </a:solidFill>
                      <a:prstDash val="solid"/>
                    </a:lnT>
                    <a:lnB w="9525">
                      <a:solidFill>
                        <a:srgbClr val="1F1C1F"/>
                      </a:solidFill>
                      <a:prstDash val="solid"/>
                    </a:lnB>
                    <a:solidFill>
                      <a:srgbClr val="BEDDF5"/>
                    </a:solidFill>
                  </a:tcPr>
                </a:tc>
                <a:tc gridSpan="4">
                  <a:txBody>
                    <a:bodyPr/>
                    <a:lstStyle/>
                    <a:p>
                      <a:pPr marL="42545">
                        <a:lnSpc>
                          <a:spcPts val="935"/>
                        </a:lnSpc>
                      </a:pPr>
                      <a:r>
                        <a:rPr sz="800" dirty="0">
                          <a:solidFill>
                            <a:srgbClr val="232020"/>
                          </a:solidFill>
                          <a:latin typeface="Arial"/>
                          <a:cs typeface="Arial"/>
                        </a:rPr>
                        <a:t>12.</a:t>
                      </a:r>
                      <a:r>
                        <a:rPr sz="800" spc="235" dirty="0">
                          <a:solidFill>
                            <a:srgbClr val="232020"/>
                          </a:solidFill>
                          <a:latin typeface="Arial"/>
                          <a:cs typeface="Arial"/>
                        </a:rPr>
                        <a:t> </a:t>
                      </a:r>
                      <a:r>
                        <a:rPr sz="800" dirty="0">
                          <a:solidFill>
                            <a:srgbClr val="232020"/>
                          </a:solidFill>
                          <a:latin typeface="Arial"/>
                          <a:cs typeface="Arial"/>
                        </a:rPr>
                        <a:t>Email</a:t>
                      </a:r>
                      <a:r>
                        <a:rPr sz="800" spc="210" dirty="0">
                          <a:solidFill>
                            <a:srgbClr val="232020"/>
                          </a:solidFill>
                          <a:latin typeface="Arial"/>
                          <a:cs typeface="Arial"/>
                        </a:rPr>
                        <a:t> </a:t>
                      </a:r>
                      <a:r>
                        <a:rPr sz="800" spc="-10" dirty="0">
                          <a:solidFill>
                            <a:srgbClr val="232020"/>
                          </a:solidFill>
                          <a:latin typeface="Arial"/>
                          <a:cs typeface="Arial"/>
                        </a:rPr>
                        <a:t>address</a:t>
                      </a:r>
                      <a:endParaRPr lang="en-US" sz="800" spc="-10" dirty="0">
                        <a:solidFill>
                          <a:srgbClr val="232020"/>
                        </a:solidFill>
                        <a:latin typeface="Arial"/>
                        <a:cs typeface="Arial"/>
                      </a:endParaRPr>
                    </a:p>
                    <a:p>
                      <a:pPr marL="42545">
                        <a:lnSpc>
                          <a:spcPts val="935"/>
                        </a:lnSpc>
                      </a:pPr>
                      <a:r>
                        <a:rPr lang="en-US" sz="800" u="sng" dirty="0">
                          <a:solidFill>
                            <a:srgbClr val="467886"/>
                          </a:solidFill>
                          <a:effectLst/>
                          <a:latin typeface="Calibri" panose="020F0502020204030204" pitchFamily="34" charset="0"/>
                          <a:ea typeface="Aptos" panose="020B0004020202020204" pitchFamily="34" charset="0"/>
                          <a:hlinkClick r:id="rId2">
                            <a:extLst>
                              <a:ext uri="{A12FA001-AC4F-418D-AE19-62706E023703}">
                                <ahyp:hlinkClr xmlns:ahyp="http://schemas.microsoft.com/office/drawing/2018/hyperlinkcolor" val="tx"/>
                              </a:ext>
                            </a:extLst>
                          </a:hlinkClick>
                        </a:rPr>
                        <a:t>brianne.kragness@icariohealth.com</a:t>
                      </a:r>
                      <a:endParaRPr lang="en-US" sz="800" spc="-10" dirty="0">
                        <a:solidFill>
                          <a:srgbClr val="232020"/>
                        </a:solidFill>
                        <a:latin typeface="Arial"/>
                        <a:cs typeface="Arial"/>
                      </a:endParaRPr>
                    </a:p>
                  </a:txBody>
                  <a:tcPr marL="0" marR="0" marT="0" marB="0">
                    <a:lnL w="6350">
                      <a:solidFill>
                        <a:srgbClr val="1F1C1F"/>
                      </a:solidFill>
                      <a:prstDash val="solid"/>
                    </a:lnL>
                    <a:lnT w="9525">
                      <a:solidFill>
                        <a:srgbClr val="1F1C1F"/>
                      </a:solidFill>
                      <a:prstDash val="solid"/>
                    </a:lnT>
                    <a:lnB w="9525">
                      <a:solidFill>
                        <a:srgbClr val="1F1C1F"/>
                      </a:solidFill>
                      <a:prstDash val="solid"/>
                    </a:lnB>
                    <a:solidFill>
                      <a:srgbClr val="BEDDF5"/>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10185">
                <a:tc gridSpan="5">
                  <a:txBody>
                    <a:bodyPr/>
                    <a:lstStyle/>
                    <a:p>
                      <a:pPr>
                        <a:lnSpc>
                          <a:spcPct val="100000"/>
                        </a:lnSpc>
                      </a:pPr>
                      <a:endParaRPr sz="900" spc="-100" baseline="0" dirty="0">
                        <a:latin typeface="Times New Roman"/>
                        <a:cs typeface="Times New Roman"/>
                      </a:endParaRPr>
                    </a:p>
                  </a:txBody>
                  <a:tcPr marL="0" marR="0" marT="0" marB="0">
                    <a:lnT w="9525">
                      <a:solidFill>
                        <a:srgbClr val="1F1C1F"/>
                      </a:solidFill>
                      <a:prstDash val="solid"/>
                    </a:lnT>
                  </a:tcPr>
                </a:tc>
                <a:tc hMerge="1">
                  <a:txBody>
                    <a:bodyPr/>
                    <a:lstStyle/>
                    <a:p>
                      <a:pPr>
                        <a:lnSpc>
                          <a:spcPct val="100000"/>
                        </a:lnSpc>
                      </a:pPr>
                      <a:endParaRPr sz="900" dirty="0">
                        <a:latin typeface="Times New Roman"/>
                        <a:cs typeface="Times New Roman"/>
                      </a:endParaRPr>
                    </a:p>
                  </a:txBody>
                  <a:tcPr marL="0" marR="0" marT="0" marB="0">
                    <a:lnL w="6350">
                      <a:solidFill>
                        <a:srgbClr val="1F1C1F"/>
                      </a:solidFill>
                      <a:prstDash val="solid"/>
                    </a:lnL>
                    <a:lnT w="9525">
                      <a:solidFill>
                        <a:srgbClr val="1F1C1F"/>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bl>
          </a:graphicData>
        </a:graphic>
      </p:graphicFrame>
      <p:pic>
        <p:nvPicPr>
          <p:cNvPr id="10" name="object 10"/>
          <p:cNvPicPr/>
          <p:nvPr/>
        </p:nvPicPr>
        <p:blipFill>
          <a:blip r:embed="rId3" cstate="print"/>
          <a:stretch>
            <a:fillRect/>
          </a:stretch>
        </p:blipFill>
        <p:spPr>
          <a:xfrm>
            <a:off x="1981200" y="4419600"/>
            <a:ext cx="131444" cy="118743"/>
          </a:xfrm>
          <a:prstGeom prst="rect">
            <a:avLst/>
          </a:prstGeom>
        </p:spPr>
      </p:pic>
      <p:sp>
        <p:nvSpPr>
          <p:cNvPr id="11" name="object 11"/>
          <p:cNvSpPr txBox="1"/>
          <p:nvPr/>
        </p:nvSpPr>
        <p:spPr>
          <a:xfrm>
            <a:off x="655572" y="4191000"/>
            <a:ext cx="4602228" cy="367408"/>
          </a:xfrm>
          <a:prstGeom prst="rect">
            <a:avLst/>
          </a:prstGeom>
        </p:spPr>
        <p:txBody>
          <a:bodyPr vert="horz" wrap="square" lIns="0" tIns="48895" rIns="0" bIns="0" rtlCol="0">
            <a:spAutoFit/>
          </a:bodyPr>
          <a:lstStyle/>
          <a:p>
            <a:pPr marL="240665" marR="0" lvl="0" indent="-227965" defTabSz="914400" eaLnBrk="1" fontAlgn="auto" latinLnBrk="0" hangingPunct="1">
              <a:lnSpc>
                <a:spcPct val="100000"/>
              </a:lnSpc>
              <a:spcBef>
                <a:spcPts val="385"/>
              </a:spcBef>
              <a:spcAft>
                <a:spcPts val="0"/>
              </a:spcAft>
              <a:buClrTx/>
              <a:buSzTx/>
              <a:buFont typeface="Symbol"/>
              <a:buChar char=""/>
              <a:tabLst>
                <a:tab pos="2406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respect</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dependents:</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981710" marR="5080" lvl="0" indent="8890" defTabSz="914400" eaLnBrk="1" fontAlgn="auto" latinLnBrk="0" hangingPunct="1">
              <a:lnSpc>
                <a:spcPts val="980"/>
              </a:lnSpc>
              <a:spcBef>
                <a:spcPts val="405"/>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Arial"/>
                <a:cs typeface="Arial"/>
              </a:rPr>
              <a:t>                  W</a:t>
            </a:r>
            <a:r>
              <a:rPr kumimoji="0" sz="900" b="0" i="0" u="none" strike="noStrike" kern="0" cap="none" spc="0" normalizeH="0" baseline="0" noProof="0" dirty="0">
                <a:ln>
                  <a:noFill/>
                </a:ln>
                <a:solidFill>
                  <a:sysClr val="windowText" lastClr="000000"/>
                </a:solidFill>
                <a:effectLst/>
                <a:uLnTx/>
                <a:uFillTx/>
                <a:latin typeface="Arial"/>
                <a:cs typeface="Arial"/>
              </a:rPr>
              <a:t>e</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offer</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Eligible</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40" normalizeH="0" baseline="0" noProof="0" dirty="0">
                <a:ln>
                  <a:noFill/>
                </a:ln>
                <a:solidFill>
                  <a:sysClr val="windowText" lastClr="000000"/>
                </a:solidFill>
                <a:effectLst/>
                <a:uLnTx/>
                <a:uFillTx/>
                <a:latin typeface="Arial"/>
                <a:cs typeface="Arial"/>
              </a:rPr>
              <a:t>dependents</a:t>
            </a:r>
            <a:r>
              <a:rPr kumimoji="0" lang="en-US"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are:</a:t>
            </a:r>
            <a:endParaRPr kumimoji="0" sz="9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12"/>
          <p:cNvSpPr txBox="1"/>
          <p:nvPr/>
        </p:nvSpPr>
        <p:spPr>
          <a:xfrm>
            <a:off x="685800" y="5257800"/>
            <a:ext cx="8915400" cy="157479"/>
          </a:xfrm>
          <a:prstGeom prst="rect">
            <a:avLst/>
          </a:prstGeom>
        </p:spPr>
        <p:txBody>
          <a:bodyPr vert="horz" wrap="square" lIns="0" tIns="12700" rIns="0" bIns="0" rtlCol="0">
            <a:spAutoFit/>
          </a:bodyPr>
          <a:lstStyle/>
          <a:p>
            <a:pPr marL="1163320" marR="5080" lvl="0" indent="-1151255" defTabSz="914400" eaLnBrk="1" fontAlgn="auto" latinLnBrk="0" hangingPunct="1">
              <a:lnSpc>
                <a:spcPct val="114399"/>
              </a:lnSpc>
              <a:spcBef>
                <a:spcPts val="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checked,</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lang="en-US"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meets</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minimum</a:t>
            </a:r>
            <a:r>
              <a:rPr kumimoji="0" lang="en-US"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value</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standard,</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cost</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lang="en-US"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is </a:t>
            </a:r>
            <a:r>
              <a:rPr kumimoji="0" sz="900" b="0" i="0" u="none" strike="noStrike" kern="0" cap="none" spc="10" normalizeH="0" baseline="0" noProof="0" dirty="0">
                <a:ln>
                  <a:noFill/>
                </a:ln>
                <a:solidFill>
                  <a:sysClr val="windowText" lastClr="000000"/>
                </a:solidFill>
                <a:effectLst/>
                <a:uLnTx/>
                <a:uFillTx/>
                <a:latin typeface="Arial"/>
                <a:cs typeface="Arial"/>
              </a:rPr>
              <a:t>intended</a:t>
            </a:r>
            <a:r>
              <a:rPr kumimoji="0" lang="en-US"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to</a:t>
            </a:r>
            <a:r>
              <a:rPr kumimoji="0" lang="en-US"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a:t>
            </a:r>
            <a:r>
              <a:rPr kumimoji="0" lang="en-US"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affordable,</a:t>
            </a:r>
            <a:r>
              <a:rPr kumimoji="0" lang="en-US"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based</a:t>
            </a:r>
            <a:r>
              <a:rPr kumimoji="0" lang="en-US"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on</a:t>
            </a:r>
            <a:r>
              <a:rPr kumimoji="0" lang="en-US"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employee</a:t>
            </a:r>
            <a:r>
              <a:rPr kumimoji="0" lang="en-US"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wages.</a:t>
            </a:r>
            <a:endParaRPr kumimoji="0" sz="900" b="0" i="0" u="none" strike="noStrike" kern="0" cap="none" spc="0" normalizeH="0" baseline="0" noProof="0" dirty="0">
              <a:ln>
                <a:noFill/>
              </a:ln>
              <a:solidFill>
                <a:sysClr val="windowText" lastClr="000000"/>
              </a:solidFill>
              <a:effectLst/>
              <a:uLnTx/>
              <a:uFillTx/>
              <a:latin typeface="Arial"/>
              <a:cs typeface="Arial"/>
            </a:endParaRPr>
          </a:p>
        </p:txBody>
      </p:sp>
      <p:pic>
        <p:nvPicPr>
          <p:cNvPr id="13" name="object 13"/>
          <p:cNvPicPr/>
          <p:nvPr/>
        </p:nvPicPr>
        <p:blipFill>
          <a:blip r:embed="rId3" cstate="print"/>
          <a:stretch>
            <a:fillRect/>
          </a:stretch>
        </p:blipFill>
        <p:spPr>
          <a:xfrm>
            <a:off x="1981200" y="5062220"/>
            <a:ext cx="133350" cy="119380"/>
          </a:xfrm>
          <a:prstGeom prst="rect">
            <a:avLst/>
          </a:prstGeom>
        </p:spPr>
      </p:pic>
      <p:pic>
        <p:nvPicPr>
          <p:cNvPr id="14" name="object 14"/>
          <p:cNvPicPr/>
          <p:nvPr/>
        </p:nvPicPr>
        <p:blipFill>
          <a:blip r:embed="rId3" cstate="print"/>
          <a:stretch>
            <a:fillRect/>
          </a:stretch>
        </p:blipFill>
        <p:spPr>
          <a:xfrm>
            <a:off x="540384" y="5257800"/>
            <a:ext cx="133350" cy="119120"/>
          </a:xfrm>
          <a:prstGeom prst="rect">
            <a:avLst/>
          </a:prstGeom>
        </p:spPr>
      </p:pic>
      <p:sp>
        <p:nvSpPr>
          <p:cNvPr id="15" name="object 15"/>
          <p:cNvSpPr/>
          <p:nvPr/>
        </p:nvSpPr>
        <p:spPr>
          <a:xfrm>
            <a:off x="1981200" y="3776345"/>
            <a:ext cx="123825" cy="109855"/>
          </a:xfrm>
          <a:custGeom>
            <a:avLst/>
            <a:gdLst/>
            <a:ahLst/>
            <a:cxnLst/>
            <a:rect l="l" t="t" r="r" b="b"/>
            <a:pathLst>
              <a:path w="123825" h="109854">
                <a:moveTo>
                  <a:pt x="0" y="109853"/>
                </a:moveTo>
                <a:lnTo>
                  <a:pt x="123825" y="109853"/>
                </a:lnTo>
                <a:lnTo>
                  <a:pt x="123825" y="0"/>
                </a:lnTo>
                <a:lnTo>
                  <a:pt x="0" y="0"/>
                </a:lnTo>
                <a:lnTo>
                  <a:pt x="0" y="109853"/>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X</a:t>
            </a:r>
            <a:endParaRPr kumimoji="0" sz="1800" b="0" i="0" u="none" strike="noStrike" kern="0" cap="none" spc="0" normalizeH="0" baseline="0" noProof="0" dirty="0">
              <a:ln>
                <a:noFill/>
              </a:ln>
              <a:solidFill>
                <a:sysClr val="windowText" lastClr="000000"/>
              </a:solidFill>
              <a:effectLst/>
              <a:uLnTx/>
              <a:uFillTx/>
            </a:endParaRPr>
          </a:p>
        </p:txBody>
      </p:sp>
      <p:sp>
        <p:nvSpPr>
          <p:cNvPr id="16" name="object 11">
            <a:extLst>
              <a:ext uri="{FF2B5EF4-FFF2-40B4-BE49-F238E27FC236}">
                <a16:creationId xmlns:a16="http://schemas.microsoft.com/office/drawing/2014/main" id="{09361B79-A8E6-1901-516E-14183ABBBEFC}"/>
              </a:ext>
            </a:extLst>
          </p:cNvPr>
          <p:cNvSpPr txBox="1"/>
          <p:nvPr/>
        </p:nvSpPr>
        <p:spPr>
          <a:xfrm>
            <a:off x="2255772" y="4993728"/>
            <a:ext cx="4602228" cy="187872"/>
          </a:xfrm>
          <a:prstGeom prst="rect">
            <a:avLst/>
          </a:prstGeom>
        </p:spPr>
        <p:txBody>
          <a:bodyPr vert="horz" wrap="square" lIns="0" tIns="48895" rIns="0" bIns="0" rtlCol="0">
            <a:spAutoFit/>
          </a:bodyPr>
          <a:lstStyle/>
          <a:p>
            <a:pPr marL="12700" marR="0" lvl="0" indent="0" defTabSz="914400" eaLnBrk="1" fontAlgn="auto" latinLnBrk="0" hangingPunct="1">
              <a:lnSpc>
                <a:spcPct val="100000"/>
              </a:lnSpc>
              <a:spcBef>
                <a:spcPts val="385"/>
              </a:spcBef>
              <a:spcAft>
                <a:spcPts val="0"/>
              </a:spcAft>
              <a:buClrTx/>
              <a:buSzTx/>
              <a:buFontTx/>
              <a:buNone/>
              <a:tabLst>
                <a:tab pos="240665" algn="l"/>
              </a:tabLst>
              <a:defRPr/>
            </a:pPr>
            <a:r>
              <a:rPr kumimoji="0" lang="en-US" sz="900" b="0" i="0" u="none" strike="noStrike" kern="0" cap="none" spc="0" normalizeH="0" baseline="0" noProof="0" dirty="0">
                <a:ln>
                  <a:noFill/>
                </a:ln>
                <a:solidFill>
                  <a:sysClr val="windowText" lastClr="000000"/>
                </a:solidFill>
                <a:effectLst/>
                <a:uLnTx/>
                <a:uFillTx/>
                <a:latin typeface="Arial"/>
                <a:cs typeface="Arial"/>
              </a:rPr>
              <a:t>We do not </a:t>
            </a:r>
            <a:r>
              <a:rPr kumimoji="0" sz="900" b="0" i="0" u="none" strike="noStrike" kern="0" cap="none" spc="0" normalizeH="0" baseline="0" noProof="0" dirty="0">
                <a:ln>
                  <a:noFill/>
                </a:ln>
                <a:solidFill>
                  <a:sysClr val="windowText" lastClr="000000"/>
                </a:solidFill>
                <a:effectLst/>
                <a:uLnTx/>
                <a:uFillTx/>
                <a:latin typeface="Arial"/>
                <a:cs typeface="Arial"/>
              </a:rPr>
              <a:t>offer</a:t>
            </a:r>
            <a:r>
              <a:rPr kumimoji="0" lang="en-US"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p>
        </p:txBody>
      </p:sp>
      <p:sp>
        <p:nvSpPr>
          <p:cNvPr id="18" name="object 15">
            <a:extLst>
              <a:ext uri="{FF2B5EF4-FFF2-40B4-BE49-F238E27FC236}">
                <a16:creationId xmlns:a16="http://schemas.microsoft.com/office/drawing/2014/main" id="{FD28E8E9-9B15-DF9F-55B3-50EB61615D50}"/>
              </a:ext>
            </a:extLst>
          </p:cNvPr>
          <p:cNvSpPr/>
          <p:nvPr/>
        </p:nvSpPr>
        <p:spPr>
          <a:xfrm>
            <a:off x="1978767" y="4388935"/>
            <a:ext cx="123825" cy="109855"/>
          </a:xfrm>
          <a:custGeom>
            <a:avLst/>
            <a:gdLst/>
            <a:ahLst/>
            <a:cxnLst/>
            <a:rect l="l" t="t" r="r" b="b"/>
            <a:pathLst>
              <a:path w="123825" h="109854">
                <a:moveTo>
                  <a:pt x="0" y="109853"/>
                </a:moveTo>
                <a:lnTo>
                  <a:pt x="123825" y="109853"/>
                </a:lnTo>
                <a:lnTo>
                  <a:pt x="123825" y="0"/>
                </a:lnTo>
                <a:lnTo>
                  <a:pt x="0" y="0"/>
                </a:lnTo>
                <a:lnTo>
                  <a:pt x="0" y="109853"/>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X</a:t>
            </a:r>
            <a:endParaRPr kumimoji="0" sz="1800" b="0" i="0" u="none" strike="noStrike" kern="0" cap="none" spc="0" normalizeH="0" baseline="0" noProof="0" dirty="0">
              <a:ln>
                <a:noFill/>
              </a:ln>
              <a:solidFill>
                <a:sysClr val="windowText" lastClr="000000"/>
              </a:solidFill>
              <a:effectLst/>
              <a:uLnTx/>
              <a:uFillTx/>
            </a:endParaRPr>
          </a:p>
        </p:txBody>
      </p:sp>
      <p:sp>
        <p:nvSpPr>
          <p:cNvPr id="19" name="object 15">
            <a:extLst>
              <a:ext uri="{FF2B5EF4-FFF2-40B4-BE49-F238E27FC236}">
                <a16:creationId xmlns:a16="http://schemas.microsoft.com/office/drawing/2014/main" id="{A6255DC6-EB43-5463-9F5C-95EA54963F9A}"/>
              </a:ext>
            </a:extLst>
          </p:cNvPr>
          <p:cNvSpPr/>
          <p:nvPr/>
        </p:nvSpPr>
        <p:spPr>
          <a:xfrm>
            <a:off x="514913" y="5226684"/>
            <a:ext cx="123825" cy="109855"/>
          </a:xfrm>
          <a:custGeom>
            <a:avLst/>
            <a:gdLst/>
            <a:ahLst/>
            <a:cxnLst/>
            <a:rect l="l" t="t" r="r" b="b"/>
            <a:pathLst>
              <a:path w="123825" h="109854">
                <a:moveTo>
                  <a:pt x="0" y="109853"/>
                </a:moveTo>
                <a:lnTo>
                  <a:pt x="123825" y="109853"/>
                </a:lnTo>
                <a:lnTo>
                  <a:pt x="123825" y="0"/>
                </a:lnTo>
                <a:lnTo>
                  <a:pt x="0" y="0"/>
                </a:lnTo>
                <a:lnTo>
                  <a:pt x="0" y="109853"/>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X</a:t>
            </a:r>
            <a:endParaRPr kumimoji="0" sz="1800" b="0" i="0" u="none" strike="noStrike" kern="0" cap="none" spc="0" normalizeH="0" baseline="0" noProof="0" dirty="0">
              <a:ln>
                <a:noFill/>
              </a:ln>
              <a:solidFill>
                <a:sysClr val="windowText" lastClr="000000"/>
              </a:solidFill>
              <a:effectLst/>
              <a:uLnTx/>
              <a:uFillTx/>
            </a:endParaRPr>
          </a:p>
        </p:txBody>
      </p:sp>
      <p:sp>
        <p:nvSpPr>
          <p:cNvPr id="20" name="Google Shape;89;p17">
            <a:extLst>
              <a:ext uri="{FF2B5EF4-FFF2-40B4-BE49-F238E27FC236}">
                <a16:creationId xmlns:a16="http://schemas.microsoft.com/office/drawing/2014/main" id="{CCC14D9F-DB62-F90E-BDB8-72C02C4C911C}"/>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41</a:t>
            </a:fld>
            <a:endParaRPr lang="en-US">
              <a:latin typeface="Merriweather Sans Light" pitchFamily="2" charset="77"/>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3926" y="187706"/>
            <a:ext cx="9338945" cy="1378585"/>
          </a:xfrm>
          <a:prstGeom prst="rect">
            <a:avLst/>
          </a:prstGeom>
        </p:spPr>
        <p:txBody>
          <a:bodyPr vert="horz" wrap="square" lIns="0" tIns="12065" rIns="0" bIns="0" rtlCol="0">
            <a:spAutoFit/>
          </a:bodyPr>
          <a:lstStyle/>
          <a:p>
            <a:pPr marL="756920" marR="422909" lvl="0" indent="-284480" defTabSz="914400" eaLnBrk="1" fontAlgn="auto" latinLnBrk="0" hangingPunct="1">
              <a:lnSpc>
                <a:spcPct val="116399"/>
              </a:lnSpc>
              <a:spcBef>
                <a:spcPts val="95"/>
              </a:spcBef>
              <a:spcAft>
                <a:spcPts val="0"/>
              </a:spcAft>
              <a:buClrTx/>
              <a:buSzTx/>
              <a:buFontTx/>
              <a:buNone/>
              <a:tabLst>
                <a:tab pos="756920" algn="l"/>
              </a:tabLst>
              <a:defRPr/>
            </a:pPr>
            <a:r>
              <a:rPr kumimoji="0" sz="900" b="0" i="0" u="none" strike="noStrike" kern="0" cap="none" spc="-25" normalizeH="0" baseline="0" noProof="0" dirty="0">
                <a:ln>
                  <a:noFill/>
                </a:ln>
                <a:solidFill>
                  <a:sysClr val="windowText" lastClr="000000"/>
                </a:solidFill>
                <a:effectLst/>
                <a:uLnTx/>
                <a:uFillTx/>
                <a:latin typeface="Arial"/>
                <a:cs typeface="Arial"/>
              </a:rPr>
              <a:t>**</a:t>
            </a:r>
            <a:r>
              <a:rPr kumimoji="0"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Even</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if</a:t>
            </a:r>
            <a:r>
              <a:rPr kumimoji="0" sz="900" b="0" i="0" u="none" strike="noStrike" kern="0" cap="none" spc="9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your</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employer</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intends</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your</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sz="900" b="0" i="0" u="none" strike="noStrike" kern="0" cap="none" spc="3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to</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affordable,</a:t>
            </a:r>
            <a:r>
              <a:rPr kumimoji="0" sz="900" b="0" i="0" u="none" strike="noStrike" kern="0" cap="none" spc="16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you</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may</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still</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be</a:t>
            </a:r>
            <a:r>
              <a:rPr kumimoji="0" sz="900" b="0" i="0" u="none" strike="noStrike" kern="0" cap="none" spc="26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eligible</a:t>
            </a:r>
            <a:r>
              <a:rPr kumimoji="0" sz="900" b="0" i="0" u="none" strike="noStrike" kern="0" cap="none" spc="1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for</a:t>
            </a:r>
            <a:r>
              <a:rPr kumimoji="0" sz="900" b="0" i="0" u="none" strike="noStrike" kern="0" cap="none" spc="2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premium</a:t>
            </a:r>
            <a:r>
              <a:rPr kumimoji="0" sz="900" b="0" i="0" u="none" strike="noStrike" kern="0" cap="none" spc="2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discount</a:t>
            </a:r>
            <a:r>
              <a:rPr kumimoji="0" sz="900" b="0" i="0" u="none" strike="noStrike" kern="0" cap="none" spc="10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through</a:t>
            </a:r>
            <a:r>
              <a:rPr kumimoji="0" sz="900" b="0" i="0" u="none" strike="noStrike" kern="0" cap="none" spc="18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the</a:t>
            </a:r>
            <a:r>
              <a:rPr kumimoji="0" sz="900" b="0" i="0" u="none" strike="noStrike" kern="0" cap="none" spc="3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Marketplace.</a:t>
            </a:r>
            <a:r>
              <a:rPr kumimoji="0" sz="900" b="0" i="0" u="none" strike="noStrike" kern="0" cap="none" spc="34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The </a:t>
            </a:r>
            <a:r>
              <a:rPr kumimoji="0" sz="900" b="0" i="0" u="none" strike="noStrike" kern="0" cap="none" spc="45" normalizeH="0" baseline="0" noProof="0" dirty="0">
                <a:ln>
                  <a:noFill/>
                </a:ln>
                <a:solidFill>
                  <a:sysClr val="windowText" lastClr="000000"/>
                </a:solidFill>
                <a:effectLst/>
                <a:uLnTx/>
                <a:uFillTx/>
                <a:latin typeface="Arial"/>
                <a:cs typeface="Arial"/>
              </a:rPr>
              <a:t>Marketplace</a:t>
            </a:r>
            <a:r>
              <a:rPr kumimoji="0" sz="900" b="0" i="0" u="none" strike="noStrike" kern="0" cap="none" spc="2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1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use</a:t>
            </a:r>
            <a:r>
              <a:rPr kumimoji="0" sz="900" b="0" i="0" u="none" strike="noStrike" kern="0" cap="none" spc="1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18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household</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income,</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along</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with</a:t>
            </a:r>
            <a:r>
              <a:rPr kumimoji="0" sz="900" b="0" i="0" u="none" strike="noStrike" kern="0" cap="none" spc="3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1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factors,</a:t>
            </a:r>
            <a:r>
              <a:rPr kumimoji="0" sz="900" b="0" i="0" u="none" strike="noStrike" kern="0" cap="none" spc="2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1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determine</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whether</a:t>
            </a:r>
            <a:r>
              <a:rPr kumimoji="0" sz="900" b="0" i="0" u="none" strike="noStrike" kern="0" cap="none" spc="3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3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eligible</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premium</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discount.</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5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for </a:t>
            </a:r>
            <a:r>
              <a:rPr kumimoji="0" sz="900" b="0" i="0" u="none" strike="noStrike" kern="0" cap="none" spc="45" normalizeH="0" baseline="0" noProof="0" dirty="0">
                <a:ln>
                  <a:noFill/>
                </a:ln>
                <a:solidFill>
                  <a:sysClr val="windowText" lastClr="000000"/>
                </a:solidFill>
                <a:effectLst/>
                <a:uLnTx/>
                <a:uFillTx/>
                <a:latin typeface="Arial"/>
                <a:cs typeface="Arial"/>
              </a:rPr>
              <a:t>example,</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your</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wages</a:t>
            </a:r>
            <a:endParaRPr kumimoji="0" sz="900" b="0" i="0" u="none" strike="noStrike" kern="0" cap="none" spc="0" normalizeH="0" baseline="0" noProof="0">
              <a:ln>
                <a:noFill/>
              </a:ln>
              <a:solidFill>
                <a:sysClr val="windowText" lastClr="000000"/>
              </a:solidFill>
              <a:effectLst/>
              <a:uLnTx/>
              <a:uFillTx/>
              <a:latin typeface="Arial"/>
              <a:cs typeface="Arial"/>
            </a:endParaRPr>
          </a:p>
          <a:p>
            <a:pPr marL="756920" marR="194945" lvl="0" indent="0" defTabSz="914400" eaLnBrk="1" fontAlgn="auto" latinLnBrk="0" hangingPunct="1">
              <a:lnSpc>
                <a:spcPct val="116100"/>
              </a:lnSpc>
              <a:spcBef>
                <a:spcPts val="15"/>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vary</a:t>
            </a:r>
            <a:r>
              <a:rPr kumimoji="0" sz="900" b="0" i="0" u="none" strike="noStrike" kern="0" cap="none" spc="2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from</a:t>
            </a:r>
            <a:r>
              <a:rPr kumimoji="0" sz="900" b="0" i="0" u="none" strike="noStrike" kern="0" cap="none" spc="27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week</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to</a:t>
            </a:r>
            <a:r>
              <a:rPr kumimoji="0" sz="900" b="0" i="0" u="none" strike="noStrike" kern="0" cap="none" spc="1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week</a:t>
            </a:r>
            <a:r>
              <a:rPr kumimoji="0" sz="900" b="0" i="0" u="none" strike="noStrike" kern="0" cap="none" spc="27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(perhaps</a:t>
            </a:r>
            <a:r>
              <a:rPr kumimoji="0" sz="900" b="0" i="0" u="none" strike="noStrike" kern="0" cap="none" spc="1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you</a:t>
            </a:r>
            <a:r>
              <a:rPr kumimoji="0" sz="900" b="0" i="0" u="none" strike="noStrike" kern="0" cap="none" spc="2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are</a:t>
            </a:r>
            <a:r>
              <a:rPr kumimoji="0" sz="900" b="0" i="0" u="none" strike="noStrike" kern="0" cap="none" spc="204"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an</a:t>
            </a:r>
            <a:r>
              <a:rPr kumimoji="0" sz="900" b="0" i="0" u="none" strike="noStrike" kern="0" cap="none" spc="19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hourly</a:t>
            </a:r>
            <a:r>
              <a:rPr kumimoji="0" sz="900" b="0" i="0" u="none" strike="noStrike" kern="0" cap="none" spc="245"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employee</a:t>
            </a:r>
            <a:r>
              <a:rPr kumimoji="0" sz="900" b="0" i="0" u="none" strike="noStrike" kern="0" cap="none" spc="26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or</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you</a:t>
            </a:r>
            <a:r>
              <a:rPr kumimoji="0" sz="900" b="0" i="0" u="none" strike="noStrike" kern="0" cap="none" spc="2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work</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on</a:t>
            </a:r>
            <a:r>
              <a:rPr kumimoji="0" sz="900" b="0" i="0" u="none" strike="noStrike" kern="0" cap="none" spc="22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a</a:t>
            </a:r>
            <a:r>
              <a:rPr kumimoji="0" sz="900" b="0" i="0" u="none" strike="noStrike" kern="0" cap="none" spc="185"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commission</a:t>
            </a:r>
            <a:r>
              <a:rPr kumimoji="0" sz="900" b="0" i="0" u="none" strike="noStrike" kern="0" cap="none" spc="2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basis),</a:t>
            </a:r>
            <a:r>
              <a:rPr kumimoji="0" sz="900" b="0" i="0" u="none" strike="noStrike" kern="0" cap="none" spc="18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if</a:t>
            </a:r>
            <a:r>
              <a:rPr kumimoji="0" sz="900" b="0" i="0" u="none" strike="noStrike" kern="0" cap="none" spc="9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you are</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newly</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employed</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mid-</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year,</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or</a:t>
            </a:r>
            <a:r>
              <a:rPr kumimoji="0" sz="900" b="0" i="0" u="none" strike="noStrike" kern="0" cap="none" spc="2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if</a:t>
            </a:r>
            <a:r>
              <a:rPr kumimoji="0" sz="900" b="0" i="0" u="none" strike="noStrike" kern="0" cap="none" spc="165"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you </a:t>
            </a:r>
            <a:r>
              <a:rPr kumimoji="0" sz="900" b="0" i="0" u="none" strike="noStrike" kern="0" cap="none" spc="0" normalizeH="0" baseline="0" noProof="0" dirty="0">
                <a:ln>
                  <a:noFill/>
                </a:ln>
                <a:solidFill>
                  <a:sysClr val="windowText" lastClr="000000"/>
                </a:solidFill>
                <a:effectLst/>
                <a:uLnTx/>
                <a:uFillTx/>
                <a:latin typeface="Arial"/>
                <a:cs typeface="Arial"/>
              </a:rPr>
              <a:t>have</a:t>
            </a:r>
            <a:r>
              <a:rPr kumimoji="0" sz="900" b="0" i="0" u="none" strike="noStrike" kern="0" cap="none" spc="3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other</a:t>
            </a:r>
            <a:r>
              <a:rPr kumimoji="0" sz="900" b="0" i="0" u="none" strike="noStrike" kern="0" cap="none" spc="3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income</a:t>
            </a:r>
            <a:r>
              <a:rPr kumimoji="0" sz="900" b="0" i="0" u="none" strike="noStrike" kern="0" cap="none" spc="3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losses,</a:t>
            </a:r>
            <a:r>
              <a:rPr kumimoji="0" sz="900" b="0" i="0" u="none" strike="noStrike" kern="0" cap="none" spc="3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may</a:t>
            </a:r>
            <a:r>
              <a:rPr kumimoji="0" sz="900" b="0" i="0" u="none" strike="noStrike" kern="0" cap="none" spc="3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still</a:t>
            </a:r>
            <a:r>
              <a:rPr kumimoji="0" sz="900" b="0" i="0" u="none" strike="noStrike" kern="0" cap="none" spc="11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qualify</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premium</a:t>
            </a:r>
            <a:r>
              <a:rPr kumimoji="0" sz="900" b="0" i="0" u="none" strike="noStrike" kern="0" cap="none" spc="24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discount.</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5080" lvl="0" indent="0" defTabSz="914400" eaLnBrk="1" fontAlgn="auto" latinLnBrk="0" hangingPunct="1">
              <a:lnSpc>
                <a:spcPct val="116900"/>
              </a:lnSpc>
              <a:spcBef>
                <a:spcPts val="60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decide</a:t>
            </a:r>
            <a:r>
              <a:rPr kumimoji="0" sz="900" b="0" i="0" u="none" strike="noStrike" kern="0" cap="none" spc="3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shop</a:t>
            </a:r>
            <a:r>
              <a:rPr kumimoji="0" sz="900" b="0" i="0" u="none" strike="noStrike" kern="0" cap="none" spc="3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coverage</a:t>
            </a:r>
            <a:r>
              <a:rPr kumimoji="0" sz="900" b="0" i="0" u="none" strike="noStrike" kern="0" cap="none" spc="2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Marketplace,</a:t>
            </a:r>
            <a:r>
              <a:rPr kumimoji="0" sz="900" b="0" i="0" u="none" strike="noStrike" kern="0" cap="none" spc="380" normalizeH="0" baseline="0" noProof="0" dirty="0">
                <a:ln>
                  <a:noFill/>
                </a:ln>
                <a:solidFill>
                  <a:sysClr val="windowText" lastClr="000000"/>
                </a:solidFill>
                <a:effectLst/>
                <a:uLnTx/>
                <a:uFillTx/>
                <a:latin typeface="Arial"/>
                <a:cs typeface="Arial"/>
              </a:rPr>
              <a:t> </a:t>
            </a:r>
            <a:r>
              <a:rPr kumimoji="0" sz="900" b="1" i="0" u="sng" strike="noStrike" kern="0" cap="none" spc="50" normalizeH="0" baseline="0" noProof="0" dirty="0">
                <a:ln>
                  <a:noFill/>
                </a:ln>
                <a:solidFill>
                  <a:srgbClr val="0000FF"/>
                </a:solidFill>
                <a:effectLst/>
                <a:uLnTx/>
                <a:uFill>
                  <a:solidFill>
                    <a:srgbClr val="0000FF"/>
                  </a:solidFill>
                </a:uFill>
                <a:latin typeface="Arial"/>
                <a:cs typeface="Arial"/>
                <a:hlinkClick r:id="rId2"/>
              </a:rPr>
              <a:t>HealthCare.gov</a:t>
            </a:r>
            <a:r>
              <a:rPr kumimoji="0" sz="900" b="1" i="0" u="none" strike="noStrike" kern="0" cap="none" spc="225" normalizeH="0" baseline="0" noProof="0" dirty="0">
                <a:ln>
                  <a:noFill/>
                </a:ln>
                <a:solidFill>
                  <a:srgbClr val="0000FF"/>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guide</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through</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process.</a:t>
            </a:r>
            <a:r>
              <a:rPr kumimoji="0" sz="900" b="0" i="0" u="none" strike="noStrike" kern="0" cap="none" spc="3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Here's</a:t>
            </a:r>
            <a:r>
              <a:rPr kumimoji="0" sz="900" b="0" i="0" u="none" strike="noStrike" kern="0" cap="none" spc="3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employer</a:t>
            </a:r>
            <a:r>
              <a:rPr kumimoji="0" sz="900" b="0" i="0" u="none" strike="noStrike" kern="0" cap="none" spc="3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you'll</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enter</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when</a:t>
            </a:r>
            <a:r>
              <a:rPr kumimoji="0" sz="900" b="0" i="0" u="none" strike="noStrike" kern="0" cap="none" spc="370" normalizeH="0" baseline="0" noProof="0" dirty="0">
                <a:ln>
                  <a:noFill/>
                </a:ln>
                <a:solidFill>
                  <a:sysClr val="windowText" lastClr="000000"/>
                </a:solidFill>
                <a:effectLst/>
                <a:uLnTx/>
                <a:uFillTx/>
                <a:latin typeface="Arial"/>
                <a:cs typeface="Arial"/>
              </a:rPr>
              <a:t> </a:t>
            </a:r>
            <a:r>
              <a:rPr kumimoji="0" sz="900" b="0" i="0" u="none" strike="noStrike" kern="0" cap="none" spc="-25" normalizeH="0" baseline="0" noProof="0" dirty="0">
                <a:ln>
                  <a:noFill/>
                </a:ln>
                <a:solidFill>
                  <a:sysClr val="windowText" lastClr="000000"/>
                </a:solidFill>
                <a:effectLst/>
                <a:uLnTx/>
                <a:uFillTx/>
                <a:latin typeface="Arial"/>
                <a:cs typeface="Arial"/>
              </a:rPr>
              <a:t>you </a:t>
            </a:r>
            <a:r>
              <a:rPr kumimoji="0" sz="900" b="0" i="0" u="none" strike="noStrike" kern="0" cap="none" spc="0" normalizeH="0" baseline="0" noProof="0" dirty="0">
                <a:ln>
                  <a:noFill/>
                </a:ln>
                <a:solidFill>
                  <a:sysClr val="windowText" lastClr="000000"/>
                </a:solidFill>
                <a:effectLst/>
                <a:uLnTx/>
                <a:uFillTx/>
                <a:latin typeface="Arial"/>
                <a:cs typeface="Arial"/>
              </a:rPr>
              <a:t>visit</a:t>
            </a:r>
            <a:r>
              <a:rPr kumimoji="0" sz="900" b="0" i="0" u="none" strike="noStrike" kern="0" cap="none" spc="175" normalizeH="0" baseline="0" noProof="0" dirty="0">
                <a:ln>
                  <a:noFill/>
                </a:ln>
                <a:solidFill>
                  <a:sysClr val="windowText" lastClr="000000"/>
                </a:solidFill>
                <a:effectLst/>
                <a:uLnTx/>
                <a:uFillTx/>
                <a:latin typeface="Arial"/>
                <a:cs typeface="Arial"/>
              </a:rPr>
              <a:t> </a:t>
            </a:r>
            <a:r>
              <a:rPr kumimoji="0" sz="900" b="1" i="0" u="sng" strike="noStrike" kern="0" cap="none" spc="50" normalizeH="0" baseline="0" noProof="0" dirty="0">
                <a:ln>
                  <a:noFill/>
                </a:ln>
                <a:solidFill>
                  <a:srgbClr val="0000FF"/>
                </a:solidFill>
                <a:effectLst/>
                <a:uLnTx/>
                <a:uFill>
                  <a:solidFill>
                    <a:srgbClr val="0000FF"/>
                  </a:solidFill>
                </a:uFill>
                <a:latin typeface="Arial"/>
                <a:cs typeface="Arial"/>
                <a:hlinkClick r:id="rId2"/>
              </a:rPr>
              <a:t>HealthCare.gov</a:t>
            </a:r>
            <a:r>
              <a:rPr kumimoji="0" sz="900" b="1" i="0" u="none" strike="noStrike" kern="0" cap="none" spc="300" normalizeH="0" baseline="0" noProof="0" dirty="0">
                <a:ln>
                  <a:noFill/>
                </a:ln>
                <a:solidFill>
                  <a:srgbClr val="0000FF"/>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find</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out</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can</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get</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tax</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credit</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lower</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20" normalizeH="0" baseline="0" noProof="0" dirty="0">
                <a:ln>
                  <a:noFill/>
                </a:ln>
                <a:solidFill>
                  <a:sysClr val="windowText" lastClr="000000"/>
                </a:solidFill>
                <a:effectLst/>
                <a:uLnTx/>
                <a:uFillTx/>
                <a:latin typeface="Arial"/>
                <a:cs typeface="Arial"/>
              </a:rPr>
              <a:t>your</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155"/>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monthly</a:t>
            </a:r>
            <a:r>
              <a:rPr kumimoji="0" sz="900" b="0" i="0" u="none" strike="noStrike" kern="0" cap="none" spc="48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premiums.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3" name="Google Shape;89;p17">
            <a:extLst>
              <a:ext uri="{FF2B5EF4-FFF2-40B4-BE49-F238E27FC236}">
                <a16:creationId xmlns:a16="http://schemas.microsoft.com/office/drawing/2014/main" id="{CA0EFF6A-1CCA-1D37-33BE-82BE9FDFAA4C}"/>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42</a:t>
            </a:fld>
            <a:endParaRPr lang="en-US">
              <a:latin typeface="Merriweather Sans Light" pitchFamily="2" charset="77"/>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37335" y="4241674"/>
            <a:ext cx="123825" cy="109855"/>
          </a:xfrm>
          <a:custGeom>
            <a:avLst/>
            <a:gdLst/>
            <a:ahLst/>
            <a:cxnLst/>
            <a:rect l="l" t="t" r="r" b="b"/>
            <a:pathLst>
              <a:path w="123825" h="109854">
                <a:moveTo>
                  <a:pt x="0" y="109853"/>
                </a:moveTo>
                <a:lnTo>
                  <a:pt x="123825" y="109853"/>
                </a:lnTo>
                <a:lnTo>
                  <a:pt x="123825" y="0"/>
                </a:lnTo>
                <a:lnTo>
                  <a:pt x="0" y="0"/>
                </a:lnTo>
                <a:lnTo>
                  <a:pt x="0" y="109853"/>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p:nvPr/>
        </p:nvSpPr>
        <p:spPr>
          <a:xfrm>
            <a:off x="2284729" y="4241674"/>
            <a:ext cx="123825" cy="109855"/>
          </a:xfrm>
          <a:custGeom>
            <a:avLst/>
            <a:gdLst/>
            <a:ahLst/>
            <a:cxnLst/>
            <a:rect l="l" t="t" r="r" b="b"/>
            <a:pathLst>
              <a:path w="123825" h="109854">
                <a:moveTo>
                  <a:pt x="0" y="109853"/>
                </a:moveTo>
                <a:lnTo>
                  <a:pt x="123825" y="109853"/>
                </a:lnTo>
                <a:lnTo>
                  <a:pt x="123825" y="0"/>
                </a:lnTo>
                <a:lnTo>
                  <a:pt x="0" y="0"/>
                </a:lnTo>
                <a:lnTo>
                  <a:pt x="0" y="109853"/>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3542665" y="4241674"/>
            <a:ext cx="123825" cy="109855"/>
          </a:xfrm>
          <a:custGeom>
            <a:avLst/>
            <a:gdLst/>
            <a:ahLst/>
            <a:cxnLst/>
            <a:rect l="l" t="t" r="r" b="b"/>
            <a:pathLst>
              <a:path w="123825" h="109854">
                <a:moveTo>
                  <a:pt x="0" y="109853"/>
                </a:moveTo>
                <a:lnTo>
                  <a:pt x="123825" y="109853"/>
                </a:lnTo>
                <a:lnTo>
                  <a:pt x="123825" y="0"/>
                </a:lnTo>
                <a:lnTo>
                  <a:pt x="0" y="0"/>
                </a:lnTo>
                <a:lnTo>
                  <a:pt x="0" y="109853"/>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4827270" y="4241674"/>
            <a:ext cx="123825" cy="109855"/>
          </a:xfrm>
          <a:custGeom>
            <a:avLst/>
            <a:gdLst/>
            <a:ahLst/>
            <a:cxnLst/>
            <a:rect l="l" t="t" r="r" b="b"/>
            <a:pathLst>
              <a:path w="123825" h="109854">
                <a:moveTo>
                  <a:pt x="0" y="109853"/>
                </a:moveTo>
                <a:lnTo>
                  <a:pt x="123825" y="109853"/>
                </a:lnTo>
                <a:lnTo>
                  <a:pt x="123825" y="0"/>
                </a:lnTo>
                <a:lnTo>
                  <a:pt x="0" y="0"/>
                </a:lnTo>
                <a:lnTo>
                  <a:pt x="0" y="109853"/>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5628640" y="4241674"/>
            <a:ext cx="123825" cy="109855"/>
          </a:xfrm>
          <a:custGeom>
            <a:avLst/>
            <a:gdLst/>
            <a:ahLst/>
            <a:cxnLst/>
            <a:rect l="l" t="t" r="r" b="b"/>
            <a:pathLst>
              <a:path w="123825" h="109854">
                <a:moveTo>
                  <a:pt x="0" y="109853"/>
                </a:moveTo>
                <a:lnTo>
                  <a:pt x="123825" y="109853"/>
                </a:lnTo>
                <a:lnTo>
                  <a:pt x="123825" y="0"/>
                </a:lnTo>
                <a:lnTo>
                  <a:pt x="0" y="0"/>
                </a:lnTo>
                <a:lnTo>
                  <a:pt x="0" y="109853"/>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6505575" y="4241674"/>
            <a:ext cx="123825" cy="109855"/>
          </a:xfrm>
          <a:custGeom>
            <a:avLst/>
            <a:gdLst/>
            <a:ahLst/>
            <a:cxnLst/>
            <a:rect l="l" t="t" r="r" b="b"/>
            <a:pathLst>
              <a:path w="123825" h="109854">
                <a:moveTo>
                  <a:pt x="0" y="109853"/>
                </a:moveTo>
                <a:lnTo>
                  <a:pt x="123825" y="109853"/>
                </a:lnTo>
                <a:lnTo>
                  <a:pt x="123825" y="0"/>
                </a:lnTo>
                <a:lnTo>
                  <a:pt x="0" y="0"/>
                </a:lnTo>
                <a:lnTo>
                  <a:pt x="0" y="109853"/>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8" name="object 8"/>
          <p:cNvGrpSpPr/>
          <p:nvPr/>
        </p:nvGrpSpPr>
        <p:grpSpPr>
          <a:xfrm>
            <a:off x="399415" y="1940051"/>
            <a:ext cx="6854825" cy="1184910"/>
            <a:chOff x="399415" y="1940051"/>
            <a:chExt cx="6854825" cy="1184910"/>
          </a:xfrm>
        </p:grpSpPr>
        <p:sp>
          <p:nvSpPr>
            <p:cNvPr id="9" name="object 9"/>
            <p:cNvSpPr/>
            <p:nvPr/>
          </p:nvSpPr>
          <p:spPr>
            <a:xfrm>
              <a:off x="399415" y="1953513"/>
              <a:ext cx="6853555" cy="1170940"/>
            </a:xfrm>
            <a:custGeom>
              <a:avLst/>
              <a:gdLst/>
              <a:ahLst/>
              <a:cxnLst/>
              <a:rect l="l" t="t" r="r" b="b"/>
              <a:pathLst>
                <a:path w="6853555" h="1170939">
                  <a:moveTo>
                    <a:pt x="6853555" y="0"/>
                  </a:moveTo>
                  <a:lnTo>
                    <a:pt x="0" y="0"/>
                  </a:lnTo>
                  <a:lnTo>
                    <a:pt x="0" y="1170939"/>
                  </a:lnTo>
                  <a:lnTo>
                    <a:pt x="6853555" y="1170939"/>
                  </a:lnTo>
                  <a:lnTo>
                    <a:pt x="6853555" y="0"/>
                  </a:lnTo>
                  <a:close/>
                </a:path>
              </a:pathLst>
            </a:custGeom>
            <a:solidFill>
              <a:srgbClr val="007ADA">
                <a:alpha val="25097"/>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400685" y="1944623"/>
              <a:ext cx="6853555" cy="0"/>
            </a:xfrm>
            <a:custGeom>
              <a:avLst/>
              <a:gdLst/>
              <a:ahLst/>
              <a:cxnLst/>
              <a:rect l="l" t="t" r="r" b="b"/>
              <a:pathLst>
                <a:path w="6853555">
                  <a:moveTo>
                    <a:pt x="0" y="0"/>
                  </a:moveTo>
                  <a:lnTo>
                    <a:pt x="6853555" y="0"/>
                  </a:lnTo>
                </a:path>
              </a:pathLst>
            </a:custGeom>
            <a:ln w="9144">
              <a:solidFill>
                <a:srgbClr val="1F1C1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400685" y="2290317"/>
              <a:ext cx="6853555" cy="0"/>
            </a:xfrm>
            <a:custGeom>
              <a:avLst/>
              <a:gdLst/>
              <a:ahLst/>
              <a:cxnLst/>
              <a:rect l="l" t="t" r="r" b="b"/>
              <a:pathLst>
                <a:path w="6853555">
                  <a:moveTo>
                    <a:pt x="0" y="0"/>
                  </a:moveTo>
                  <a:lnTo>
                    <a:pt x="6853555" y="0"/>
                  </a:lnTo>
                </a:path>
              </a:pathLst>
            </a:custGeom>
            <a:ln w="4572">
              <a:solidFill>
                <a:srgbClr val="1F1C1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400685" y="3114420"/>
              <a:ext cx="6853555" cy="0"/>
            </a:xfrm>
            <a:custGeom>
              <a:avLst/>
              <a:gdLst/>
              <a:ahLst/>
              <a:cxnLst/>
              <a:rect l="l" t="t" r="r" b="b"/>
              <a:pathLst>
                <a:path w="6853555">
                  <a:moveTo>
                    <a:pt x="0" y="0"/>
                  </a:moveTo>
                  <a:lnTo>
                    <a:pt x="6853555" y="0"/>
                  </a:lnTo>
                </a:path>
              </a:pathLst>
            </a:custGeom>
            <a:ln w="9144">
              <a:solidFill>
                <a:srgbClr val="1F1C1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3" name="object 13"/>
          <p:cNvSpPr/>
          <p:nvPr/>
        </p:nvSpPr>
        <p:spPr>
          <a:xfrm>
            <a:off x="718819" y="1271145"/>
            <a:ext cx="123825" cy="109855"/>
          </a:xfrm>
          <a:custGeom>
            <a:avLst/>
            <a:gdLst/>
            <a:ahLst/>
            <a:cxnLst/>
            <a:rect l="l" t="t" r="r" b="b"/>
            <a:pathLst>
              <a:path w="123825" h="109855">
                <a:moveTo>
                  <a:pt x="0" y="109852"/>
                </a:moveTo>
                <a:lnTo>
                  <a:pt x="123822" y="109852"/>
                </a:lnTo>
                <a:lnTo>
                  <a:pt x="123822" y="0"/>
                </a:lnTo>
                <a:lnTo>
                  <a:pt x="0" y="0"/>
                </a:lnTo>
                <a:lnTo>
                  <a:pt x="0" y="109852"/>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718819" y="1634617"/>
            <a:ext cx="118745" cy="114300"/>
          </a:xfrm>
          <a:custGeom>
            <a:avLst/>
            <a:gdLst/>
            <a:ahLst/>
            <a:cxnLst/>
            <a:rect l="l" t="t" r="r" b="b"/>
            <a:pathLst>
              <a:path w="118744" h="114300">
                <a:moveTo>
                  <a:pt x="0" y="114300"/>
                </a:moveTo>
                <a:lnTo>
                  <a:pt x="118746" y="114300"/>
                </a:lnTo>
                <a:lnTo>
                  <a:pt x="118746" y="0"/>
                </a:lnTo>
                <a:lnTo>
                  <a:pt x="0" y="0"/>
                </a:lnTo>
                <a:lnTo>
                  <a:pt x="0" y="114300"/>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837564" y="2099693"/>
            <a:ext cx="123825" cy="109855"/>
          </a:xfrm>
          <a:custGeom>
            <a:avLst/>
            <a:gdLst/>
            <a:ahLst/>
            <a:cxnLst/>
            <a:rect l="l" t="t" r="r" b="b"/>
            <a:pathLst>
              <a:path w="123825" h="109855">
                <a:moveTo>
                  <a:pt x="0" y="109852"/>
                </a:moveTo>
                <a:lnTo>
                  <a:pt x="123825" y="109852"/>
                </a:lnTo>
                <a:lnTo>
                  <a:pt x="123825" y="0"/>
                </a:lnTo>
                <a:lnTo>
                  <a:pt x="0" y="0"/>
                </a:lnTo>
                <a:lnTo>
                  <a:pt x="0" y="109852"/>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2378075" y="2099693"/>
            <a:ext cx="123825" cy="109855"/>
          </a:xfrm>
          <a:custGeom>
            <a:avLst/>
            <a:gdLst/>
            <a:ahLst/>
            <a:cxnLst/>
            <a:rect l="l" t="t" r="r" b="b"/>
            <a:pathLst>
              <a:path w="123825" h="109855">
                <a:moveTo>
                  <a:pt x="0" y="109852"/>
                </a:moveTo>
                <a:lnTo>
                  <a:pt x="123825" y="109852"/>
                </a:lnTo>
                <a:lnTo>
                  <a:pt x="123825" y="0"/>
                </a:lnTo>
                <a:lnTo>
                  <a:pt x="0" y="0"/>
                </a:lnTo>
                <a:lnTo>
                  <a:pt x="0" y="109852"/>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1527175" y="2953005"/>
            <a:ext cx="123825" cy="109855"/>
          </a:xfrm>
          <a:custGeom>
            <a:avLst/>
            <a:gdLst/>
            <a:ahLst/>
            <a:cxnLst/>
            <a:rect l="l" t="t" r="r" b="b"/>
            <a:pathLst>
              <a:path w="123825" h="109855">
                <a:moveTo>
                  <a:pt x="0" y="109853"/>
                </a:moveTo>
                <a:lnTo>
                  <a:pt x="123825" y="109853"/>
                </a:lnTo>
                <a:lnTo>
                  <a:pt x="123825" y="0"/>
                </a:lnTo>
                <a:lnTo>
                  <a:pt x="0" y="0"/>
                </a:lnTo>
                <a:lnTo>
                  <a:pt x="0" y="109853"/>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2275839" y="2953005"/>
            <a:ext cx="123825" cy="109855"/>
          </a:xfrm>
          <a:custGeom>
            <a:avLst/>
            <a:gdLst/>
            <a:ahLst/>
            <a:cxnLst/>
            <a:rect l="l" t="t" r="r" b="b"/>
            <a:pathLst>
              <a:path w="123825" h="109855">
                <a:moveTo>
                  <a:pt x="0" y="109853"/>
                </a:moveTo>
                <a:lnTo>
                  <a:pt x="123825" y="109853"/>
                </a:lnTo>
                <a:lnTo>
                  <a:pt x="123825" y="0"/>
                </a:lnTo>
                <a:lnTo>
                  <a:pt x="0" y="0"/>
                </a:lnTo>
                <a:lnTo>
                  <a:pt x="0" y="109853"/>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3542665" y="2953005"/>
            <a:ext cx="123825" cy="109855"/>
          </a:xfrm>
          <a:custGeom>
            <a:avLst/>
            <a:gdLst/>
            <a:ahLst/>
            <a:cxnLst/>
            <a:rect l="l" t="t" r="r" b="b"/>
            <a:pathLst>
              <a:path w="123825" h="109855">
                <a:moveTo>
                  <a:pt x="0" y="109853"/>
                </a:moveTo>
                <a:lnTo>
                  <a:pt x="123825" y="109853"/>
                </a:lnTo>
                <a:lnTo>
                  <a:pt x="123825" y="0"/>
                </a:lnTo>
                <a:lnTo>
                  <a:pt x="0" y="0"/>
                </a:lnTo>
                <a:lnTo>
                  <a:pt x="0" y="109853"/>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4827270" y="2953005"/>
            <a:ext cx="123825" cy="109855"/>
          </a:xfrm>
          <a:custGeom>
            <a:avLst/>
            <a:gdLst/>
            <a:ahLst/>
            <a:cxnLst/>
            <a:rect l="l" t="t" r="r" b="b"/>
            <a:pathLst>
              <a:path w="123825" h="109855">
                <a:moveTo>
                  <a:pt x="0" y="109853"/>
                </a:moveTo>
                <a:lnTo>
                  <a:pt x="123825" y="109853"/>
                </a:lnTo>
                <a:lnTo>
                  <a:pt x="123825" y="0"/>
                </a:lnTo>
                <a:lnTo>
                  <a:pt x="0" y="0"/>
                </a:lnTo>
                <a:lnTo>
                  <a:pt x="0" y="109853"/>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5628640" y="2953005"/>
            <a:ext cx="123825" cy="109855"/>
          </a:xfrm>
          <a:custGeom>
            <a:avLst/>
            <a:gdLst/>
            <a:ahLst/>
            <a:cxnLst/>
            <a:rect l="l" t="t" r="r" b="b"/>
            <a:pathLst>
              <a:path w="123825" h="109855">
                <a:moveTo>
                  <a:pt x="0" y="109853"/>
                </a:moveTo>
                <a:lnTo>
                  <a:pt x="123825" y="109853"/>
                </a:lnTo>
                <a:lnTo>
                  <a:pt x="123825" y="0"/>
                </a:lnTo>
                <a:lnTo>
                  <a:pt x="0" y="0"/>
                </a:lnTo>
                <a:lnTo>
                  <a:pt x="0" y="109853"/>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p:nvPr/>
        </p:nvSpPr>
        <p:spPr>
          <a:xfrm>
            <a:off x="6490970" y="2953005"/>
            <a:ext cx="123825" cy="109855"/>
          </a:xfrm>
          <a:custGeom>
            <a:avLst/>
            <a:gdLst/>
            <a:ahLst/>
            <a:cxnLst/>
            <a:rect l="l" t="t" r="r" b="b"/>
            <a:pathLst>
              <a:path w="123825" h="109855">
                <a:moveTo>
                  <a:pt x="0" y="109853"/>
                </a:moveTo>
                <a:lnTo>
                  <a:pt x="123825" y="109853"/>
                </a:lnTo>
                <a:lnTo>
                  <a:pt x="123825" y="0"/>
                </a:lnTo>
                <a:lnTo>
                  <a:pt x="0" y="0"/>
                </a:lnTo>
                <a:lnTo>
                  <a:pt x="0" y="109853"/>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txBox="1"/>
          <p:nvPr/>
        </p:nvSpPr>
        <p:spPr>
          <a:xfrm>
            <a:off x="428625" y="853821"/>
            <a:ext cx="6934200" cy="904875"/>
          </a:xfrm>
          <a:prstGeom prst="rect">
            <a:avLst/>
          </a:prstGeom>
          <a:ln w="15875">
            <a:solidFill>
              <a:srgbClr val="385D87"/>
            </a:solidFill>
          </a:ln>
        </p:spPr>
        <p:txBody>
          <a:bodyPr vert="horz" wrap="square" lIns="0" tIns="40005" rIns="0" bIns="0" rtlCol="0">
            <a:spAutoFit/>
          </a:bodyPr>
          <a:lstStyle/>
          <a:p>
            <a:pPr marL="55880" marR="0" lvl="0" indent="0" defTabSz="914400" eaLnBrk="1" fontAlgn="auto" latinLnBrk="0" hangingPunct="1">
              <a:lnSpc>
                <a:spcPts val="955"/>
              </a:lnSpc>
              <a:spcBef>
                <a:spcPts val="315"/>
              </a:spcBef>
              <a:spcAft>
                <a:spcPts val="0"/>
              </a:spcAft>
              <a:buClrTx/>
              <a:buSzTx/>
              <a:buFontTx/>
              <a:buNone/>
              <a:tabLst/>
              <a:defRPr/>
            </a:pPr>
            <a:r>
              <a:rPr kumimoji="0" sz="800" b="0" i="0" u="none" strike="noStrike" kern="0" cap="none" spc="0" normalizeH="0" baseline="0" noProof="0" dirty="0">
                <a:ln>
                  <a:noFill/>
                </a:ln>
                <a:solidFill>
                  <a:srgbClr val="232020"/>
                </a:solidFill>
                <a:effectLst/>
                <a:uLnTx/>
                <a:uFillTx/>
                <a:latin typeface="Arial"/>
                <a:cs typeface="Arial"/>
              </a:rPr>
              <a:t>13.</a:t>
            </a:r>
            <a:r>
              <a:rPr kumimoji="0" sz="800" b="0" i="0" u="none" strike="noStrike" kern="0" cap="none" spc="155" normalizeH="0" baseline="0" noProof="0" dirty="0">
                <a:ln>
                  <a:noFill/>
                </a:ln>
                <a:solidFill>
                  <a:srgbClr val="232020"/>
                </a:solidFill>
                <a:effectLst/>
                <a:uLnTx/>
                <a:uFillTx/>
                <a:latin typeface="Arial"/>
                <a:cs typeface="Arial"/>
              </a:rPr>
              <a:t>  </a:t>
            </a:r>
            <a:r>
              <a:rPr kumimoji="0" sz="800" b="1" i="0" u="none" strike="noStrike" kern="0" cap="none" spc="0" normalizeH="0" baseline="0" noProof="0" dirty="0">
                <a:ln>
                  <a:noFill/>
                </a:ln>
                <a:solidFill>
                  <a:srgbClr val="232020"/>
                </a:solidFill>
                <a:effectLst/>
                <a:uLnTx/>
                <a:uFillTx/>
                <a:latin typeface="Arial"/>
                <a:cs typeface="Arial"/>
              </a:rPr>
              <a:t>Is</a:t>
            </a:r>
            <a:r>
              <a:rPr kumimoji="0" sz="800" b="1" i="0" u="none" strike="noStrike" kern="0" cap="none" spc="270" normalizeH="0" baseline="0" noProof="0" dirty="0">
                <a:ln>
                  <a:noFill/>
                </a:ln>
                <a:solidFill>
                  <a:srgbClr val="232020"/>
                </a:solidFill>
                <a:effectLst/>
                <a:uLnTx/>
                <a:uFillTx/>
                <a:latin typeface="Arial"/>
                <a:cs typeface="Arial"/>
              </a:rPr>
              <a:t> </a:t>
            </a:r>
            <a:r>
              <a:rPr kumimoji="0" sz="800" b="1" i="0" u="none" strike="noStrike" kern="0" cap="none" spc="0" normalizeH="0" baseline="0" noProof="0" dirty="0">
                <a:ln>
                  <a:noFill/>
                </a:ln>
                <a:solidFill>
                  <a:srgbClr val="232020"/>
                </a:solidFill>
                <a:effectLst/>
                <a:uLnTx/>
                <a:uFillTx/>
                <a:latin typeface="Arial"/>
                <a:cs typeface="Arial"/>
              </a:rPr>
              <a:t>the</a:t>
            </a:r>
            <a:r>
              <a:rPr kumimoji="0" sz="800" b="1" i="0" u="none" strike="noStrike" kern="0" cap="none" spc="360" normalizeH="0" baseline="0" noProof="0" dirty="0">
                <a:ln>
                  <a:noFill/>
                </a:ln>
                <a:solidFill>
                  <a:srgbClr val="232020"/>
                </a:solidFill>
                <a:effectLst/>
                <a:uLnTx/>
                <a:uFillTx/>
                <a:latin typeface="Arial"/>
                <a:cs typeface="Arial"/>
              </a:rPr>
              <a:t> </a:t>
            </a:r>
            <a:r>
              <a:rPr kumimoji="0" sz="800" b="1" i="0" u="none" strike="noStrike" kern="0" cap="none" spc="-10" normalizeH="0" baseline="0" noProof="0" dirty="0">
                <a:ln>
                  <a:noFill/>
                </a:ln>
                <a:solidFill>
                  <a:srgbClr val="232020"/>
                </a:solidFill>
                <a:effectLst/>
                <a:uLnTx/>
                <a:uFillTx/>
                <a:latin typeface="Arial"/>
                <a:cs typeface="Arial"/>
              </a:rPr>
              <a:t>em</a:t>
            </a:r>
            <a:r>
              <a:rPr kumimoji="0" sz="800" b="1" i="0" u="none" strike="noStrike" kern="0" cap="none" spc="-85" normalizeH="0" baseline="0" noProof="0" dirty="0">
                <a:ln>
                  <a:noFill/>
                </a:ln>
                <a:solidFill>
                  <a:srgbClr val="232020"/>
                </a:solidFill>
                <a:effectLst/>
                <a:uLnTx/>
                <a:uFillTx/>
                <a:latin typeface="Arial"/>
                <a:cs typeface="Arial"/>
              </a:rPr>
              <a:t> </a:t>
            </a:r>
            <a:r>
              <a:rPr kumimoji="0" sz="800" b="1" i="0" u="none" strike="noStrike" kern="0" cap="none" spc="0" normalizeH="0" baseline="0" noProof="0" dirty="0">
                <a:ln>
                  <a:noFill/>
                </a:ln>
                <a:solidFill>
                  <a:srgbClr val="232020"/>
                </a:solidFill>
                <a:effectLst/>
                <a:uLnTx/>
                <a:uFillTx/>
                <a:latin typeface="Arial"/>
                <a:cs typeface="Arial"/>
              </a:rPr>
              <a:t>ployee</a:t>
            </a:r>
            <a:r>
              <a:rPr kumimoji="0" sz="800" b="1" i="0" u="none" strike="noStrike" kern="0" cap="none" spc="380" normalizeH="0" baseline="0" noProof="0" dirty="0">
                <a:ln>
                  <a:noFill/>
                </a:ln>
                <a:solidFill>
                  <a:srgbClr val="232020"/>
                </a:solidFill>
                <a:effectLst/>
                <a:uLnTx/>
                <a:uFillTx/>
                <a:latin typeface="Arial"/>
                <a:cs typeface="Arial"/>
              </a:rPr>
              <a:t> </a:t>
            </a:r>
            <a:r>
              <a:rPr kumimoji="0" sz="800" b="1" i="0" u="none" strike="noStrike" kern="0" cap="none" spc="45" normalizeH="0" baseline="0" noProof="0" dirty="0">
                <a:ln>
                  <a:noFill/>
                </a:ln>
                <a:solidFill>
                  <a:srgbClr val="232020"/>
                </a:solidFill>
                <a:effectLst/>
                <a:uLnTx/>
                <a:uFillTx/>
                <a:latin typeface="Arial"/>
                <a:cs typeface="Arial"/>
              </a:rPr>
              <a:t>currently</a:t>
            </a:r>
            <a:r>
              <a:rPr kumimoji="0" sz="800" b="1" i="0" u="none" strike="noStrike" kern="0" cap="none" spc="385" normalizeH="0" baseline="0" noProof="0" dirty="0">
                <a:ln>
                  <a:noFill/>
                </a:ln>
                <a:solidFill>
                  <a:srgbClr val="232020"/>
                </a:solidFill>
                <a:effectLst/>
                <a:uLnTx/>
                <a:uFillTx/>
                <a:latin typeface="Arial"/>
                <a:cs typeface="Arial"/>
              </a:rPr>
              <a:t> </a:t>
            </a:r>
            <a:r>
              <a:rPr kumimoji="0" sz="800" b="1" i="0" u="none" strike="noStrike" kern="0" cap="none" spc="0" normalizeH="0" baseline="0" noProof="0" dirty="0">
                <a:ln>
                  <a:noFill/>
                </a:ln>
                <a:solidFill>
                  <a:srgbClr val="232020"/>
                </a:solidFill>
                <a:effectLst/>
                <a:uLnTx/>
                <a:uFillTx/>
                <a:latin typeface="Arial"/>
                <a:cs typeface="Arial"/>
              </a:rPr>
              <a:t>eligible</a:t>
            </a:r>
            <a:r>
              <a:rPr kumimoji="0" sz="800" b="1" i="0" u="none" strike="noStrike" kern="0" cap="none" spc="335" normalizeH="0" baseline="0" noProof="0" dirty="0">
                <a:ln>
                  <a:noFill/>
                </a:ln>
                <a:solidFill>
                  <a:srgbClr val="232020"/>
                </a:solidFill>
                <a:effectLst/>
                <a:uLnTx/>
                <a:uFillTx/>
                <a:latin typeface="Arial"/>
                <a:cs typeface="Arial"/>
              </a:rPr>
              <a:t> </a:t>
            </a:r>
            <a:r>
              <a:rPr kumimoji="0" sz="800" b="1" i="0" u="none" strike="noStrike" kern="0" cap="none" spc="0" normalizeH="0" baseline="0" noProof="0" dirty="0">
                <a:ln>
                  <a:noFill/>
                </a:ln>
                <a:solidFill>
                  <a:srgbClr val="232020"/>
                </a:solidFill>
                <a:effectLst/>
                <a:uLnTx/>
                <a:uFillTx/>
                <a:latin typeface="Arial"/>
                <a:cs typeface="Arial"/>
              </a:rPr>
              <a:t>for</a:t>
            </a:r>
            <a:r>
              <a:rPr kumimoji="0" sz="800" b="1" i="0" u="none" strike="noStrike" kern="0" cap="none" spc="250" normalizeH="0" baseline="0" noProof="0" dirty="0">
                <a:ln>
                  <a:noFill/>
                </a:ln>
                <a:solidFill>
                  <a:srgbClr val="232020"/>
                </a:solidFill>
                <a:effectLst/>
                <a:uLnTx/>
                <a:uFillTx/>
                <a:latin typeface="Arial"/>
                <a:cs typeface="Arial"/>
              </a:rPr>
              <a:t> </a:t>
            </a:r>
            <a:r>
              <a:rPr kumimoji="0" sz="800" b="1" i="0" u="none" strike="noStrike" kern="0" cap="none" spc="50" normalizeH="0" baseline="0" noProof="0" dirty="0">
                <a:ln>
                  <a:noFill/>
                </a:ln>
                <a:solidFill>
                  <a:srgbClr val="232020"/>
                </a:solidFill>
                <a:effectLst/>
                <a:uLnTx/>
                <a:uFillTx/>
                <a:latin typeface="Arial"/>
                <a:cs typeface="Arial"/>
              </a:rPr>
              <a:t>coverage</a:t>
            </a:r>
            <a:r>
              <a:rPr kumimoji="0" sz="800" b="1" i="0" u="none" strike="noStrike" kern="0" cap="none" spc="380" normalizeH="0" baseline="0" noProof="0" dirty="0">
                <a:ln>
                  <a:noFill/>
                </a:ln>
                <a:solidFill>
                  <a:srgbClr val="232020"/>
                </a:solidFill>
                <a:effectLst/>
                <a:uLnTx/>
                <a:uFillTx/>
                <a:latin typeface="Arial"/>
                <a:cs typeface="Arial"/>
              </a:rPr>
              <a:t> </a:t>
            </a:r>
            <a:r>
              <a:rPr kumimoji="0" sz="800" b="1" i="0" u="none" strike="noStrike" kern="0" cap="none" spc="0" normalizeH="0" baseline="0" noProof="0" dirty="0">
                <a:ln>
                  <a:noFill/>
                </a:ln>
                <a:solidFill>
                  <a:srgbClr val="232020"/>
                </a:solidFill>
                <a:effectLst/>
                <a:uLnTx/>
                <a:uFillTx/>
                <a:latin typeface="Arial"/>
                <a:cs typeface="Arial"/>
              </a:rPr>
              <a:t>offered</a:t>
            </a:r>
            <a:r>
              <a:rPr kumimoji="0" sz="800" b="1" i="0" u="none" strike="noStrike" kern="0" cap="none" spc="365" normalizeH="0" baseline="0" noProof="0" dirty="0">
                <a:ln>
                  <a:noFill/>
                </a:ln>
                <a:solidFill>
                  <a:srgbClr val="232020"/>
                </a:solidFill>
                <a:effectLst/>
                <a:uLnTx/>
                <a:uFillTx/>
                <a:latin typeface="Arial"/>
                <a:cs typeface="Arial"/>
              </a:rPr>
              <a:t> </a:t>
            </a:r>
            <a:r>
              <a:rPr kumimoji="0" sz="800" b="1" i="0" u="none" strike="noStrike" kern="0" cap="none" spc="0" normalizeH="0" baseline="0" noProof="0" dirty="0">
                <a:ln>
                  <a:noFill/>
                </a:ln>
                <a:solidFill>
                  <a:srgbClr val="232020"/>
                </a:solidFill>
                <a:effectLst/>
                <a:uLnTx/>
                <a:uFillTx/>
                <a:latin typeface="Arial"/>
                <a:cs typeface="Arial"/>
              </a:rPr>
              <a:t>by</a:t>
            </a:r>
            <a:r>
              <a:rPr kumimoji="0" sz="800" b="1" i="0" u="none" strike="noStrike" kern="0" cap="none" spc="300" normalizeH="0" baseline="0" noProof="0" dirty="0">
                <a:ln>
                  <a:noFill/>
                </a:ln>
                <a:solidFill>
                  <a:srgbClr val="232020"/>
                </a:solidFill>
                <a:effectLst/>
                <a:uLnTx/>
                <a:uFillTx/>
                <a:latin typeface="Arial"/>
                <a:cs typeface="Arial"/>
              </a:rPr>
              <a:t> </a:t>
            </a:r>
            <a:r>
              <a:rPr kumimoji="0" sz="800" b="1" i="0" u="none" strike="noStrike" kern="0" cap="none" spc="0" normalizeH="0" baseline="0" noProof="0" dirty="0">
                <a:ln>
                  <a:noFill/>
                </a:ln>
                <a:solidFill>
                  <a:srgbClr val="232020"/>
                </a:solidFill>
                <a:effectLst/>
                <a:uLnTx/>
                <a:uFillTx/>
                <a:latin typeface="Arial"/>
                <a:cs typeface="Arial"/>
              </a:rPr>
              <a:t>this</a:t>
            </a:r>
            <a:r>
              <a:rPr kumimoji="0" sz="800" b="1" i="0" u="none" strike="noStrike" kern="0" cap="none" spc="325" normalizeH="0" baseline="0" noProof="0" dirty="0">
                <a:ln>
                  <a:noFill/>
                </a:ln>
                <a:solidFill>
                  <a:srgbClr val="232020"/>
                </a:solidFill>
                <a:effectLst/>
                <a:uLnTx/>
                <a:uFillTx/>
                <a:latin typeface="Arial"/>
                <a:cs typeface="Arial"/>
              </a:rPr>
              <a:t> </a:t>
            </a:r>
            <a:r>
              <a:rPr kumimoji="0" sz="800" b="1" i="0" u="none" strike="noStrike" kern="0" cap="none" spc="45" normalizeH="0" baseline="0" noProof="0" dirty="0">
                <a:ln>
                  <a:noFill/>
                </a:ln>
                <a:solidFill>
                  <a:srgbClr val="232020"/>
                </a:solidFill>
                <a:effectLst/>
                <a:uLnTx/>
                <a:uFillTx/>
                <a:latin typeface="Arial"/>
                <a:cs typeface="Arial"/>
              </a:rPr>
              <a:t>employer,</a:t>
            </a:r>
            <a:r>
              <a:rPr kumimoji="0" sz="800" b="1" i="0" u="none" strike="noStrike" kern="0" cap="none" spc="385" normalizeH="0" baseline="0" noProof="0" dirty="0">
                <a:ln>
                  <a:noFill/>
                </a:ln>
                <a:solidFill>
                  <a:srgbClr val="232020"/>
                </a:solidFill>
                <a:effectLst/>
                <a:uLnTx/>
                <a:uFillTx/>
                <a:latin typeface="Arial"/>
                <a:cs typeface="Arial"/>
              </a:rPr>
              <a:t> </a:t>
            </a:r>
            <a:r>
              <a:rPr kumimoji="0" sz="800" b="1" i="0" u="none" strike="noStrike" kern="0" cap="none" spc="0" normalizeH="0" baseline="0" noProof="0" dirty="0">
                <a:ln>
                  <a:noFill/>
                </a:ln>
                <a:solidFill>
                  <a:srgbClr val="232020"/>
                </a:solidFill>
                <a:effectLst/>
                <a:uLnTx/>
                <a:uFillTx/>
                <a:latin typeface="Arial"/>
                <a:cs typeface="Arial"/>
              </a:rPr>
              <a:t>or</a:t>
            </a:r>
            <a:r>
              <a:rPr kumimoji="0" sz="800" b="1" i="0" u="none" strike="noStrike" kern="0" cap="none" spc="280" normalizeH="0" baseline="0" noProof="0" dirty="0">
                <a:ln>
                  <a:noFill/>
                </a:ln>
                <a:solidFill>
                  <a:srgbClr val="232020"/>
                </a:solidFill>
                <a:effectLst/>
                <a:uLnTx/>
                <a:uFillTx/>
                <a:latin typeface="Arial"/>
                <a:cs typeface="Arial"/>
              </a:rPr>
              <a:t> </a:t>
            </a:r>
            <a:r>
              <a:rPr kumimoji="0" sz="800" b="1" i="0" u="none" strike="noStrike" kern="0" cap="none" spc="0" normalizeH="0" baseline="0" noProof="0" dirty="0">
                <a:ln>
                  <a:noFill/>
                </a:ln>
                <a:solidFill>
                  <a:srgbClr val="232020"/>
                </a:solidFill>
                <a:effectLst/>
                <a:uLnTx/>
                <a:uFillTx/>
                <a:latin typeface="Arial"/>
                <a:cs typeface="Arial"/>
              </a:rPr>
              <a:t>will</a:t>
            </a:r>
            <a:r>
              <a:rPr kumimoji="0" sz="800" b="1" i="0" u="none" strike="noStrike" kern="0" cap="none" spc="325" normalizeH="0" baseline="0" noProof="0" dirty="0">
                <a:ln>
                  <a:noFill/>
                </a:ln>
                <a:solidFill>
                  <a:srgbClr val="232020"/>
                </a:solidFill>
                <a:effectLst/>
                <a:uLnTx/>
                <a:uFillTx/>
                <a:latin typeface="Arial"/>
                <a:cs typeface="Arial"/>
              </a:rPr>
              <a:t> </a:t>
            </a:r>
            <a:r>
              <a:rPr kumimoji="0" sz="800" b="1" i="0" u="none" strike="noStrike" kern="0" cap="none" spc="0" normalizeH="0" baseline="0" noProof="0" dirty="0">
                <a:ln>
                  <a:noFill/>
                </a:ln>
                <a:solidFill>
                  <a:srgbClr val="232020"/>
                </a:solidFill>
                <a:effectLst/>
                <a:uLnTx/>
                <a:uFillTx/>
                <a:latin typeface="Arial"/>
                <a:cs typeface="Arial"/>
              </a:rPr>
              <a:t>the</a:t>
            </a:r>
            <a:r>
              <a:rPr kumimoji="0" sz="800" b="1" i="0" u="none" strike="noStrike" kern="0" cap="none" spc="335" normalizeH="0" baseline="0" noProof="0" dirty="0">
                <a:ln>
                  <a:noFill/>
                </a:ln>
                <a:solidFill>
                  <a:srgbClr val="232020"/>
                </a:solidFill>
                <a:effectLst/>
                <a:uLnTx/>
                <a:uFillTx/>
                <a:latin typeface="Arial"/>
                <a:cs typeface="Arial"/>
              </a:rPr>
              <a:t> </a:t>
            </a:r>
            <a:r>
              <a:rPr kumimoji="0" sz="800" b="1" i="0" u="none" strike="noStrike" kern="0" cap="none" spc="-10" normalizeH="0" baseline="0" noProof="0" dirty="0">
                <a:ln>
                  <a:noFill/>
                </a:ln>
                <a:solidFill>
                  <a:srgbClr val="232020"/>
                </a:solidFill>
                <a:effectLst/>
                <a:uLnTx/>
                <a:uFillTx/>
                <a:latin typeface="Arial"/>
                <a:cs typeface="Arial"/>
              </a:rPr>
              <a:t>em</a:t>
            </a:r>
            <a:r>
              <a:rPr kumimoji="0" sz="800" b="1" i="0" u="none" strike="noStrike" kern="0" cap="none" spc="-75" normalizeH="0" baseline="0" noProof="0" dirty="0">
                <a:ln>
                  <a:noFill/>
                </a:ln>
                <a:solidFill>
                  <a:srgbClr val="232020"/>
                </a:solidFill>
                <a:effectLst/>
                <a:uLnTx/>
                <a:uFillTx/>
                <a:latin typeface="Arial"/>
                <a:cs typeface="Arial"/>
              </a:rPr>
              <a:t> </a:t>
            </a:r>
            <a:r>
              <a:rPr kumimoji="0" sz="800" b="1" i="0" u="none" strike="noStrike" kern="0" cap="none" spc="0" normalizeH="0" baseline="0" noProof="0" dirty="0">
                <a:ln>
                  <a:noFill/>
                </a:ln>
                <a:solidFill>
                  <a:srgbClr val="232020"/>
                </a:solidFill>
                <a:effectLst/>
                <a:uLnTx/>
                <a:uFillTx/>
                <a:latin typeface="Arial"/>
                <a:cs typeface="Arial"/>
              </a:rPr>
              <a:t>ployee</a:t>
            </a:r>
            <a:r>
              <a:rPr kumimoji="0" sz="800" b="1" i="0" u="none" strike="noStrike" kern="0" cap="none" spc="385" normalizeH="0" baseline="0" noProof="0" dirty="0">
                <a:ln>
                  <a:noFill/>
                </a:ln>
                <a:solidFill>
                  <a:srgbClr val="232020"/>
                </a:solidFill>
                <a:effectLst/>
                <a:uLnTx/>
                <a:uFillTx/>
                <a:latin typeface="Arial"/>
                <a:cs typeface="Arial"/>
              </a:rPr>
              <a:t> </a:t>
            </a:r>
            <a:r>
              <a:rPr kumimoji="0" sz="800" b="1" i="0" u="none" strike="noStrike" kern="0" cap="none" spc="0" normalizeH="0" baseline="0" noProof="0" dirty="0">
                <a:ln>
                  <a:noFill/>
                </a:ln>
                <a:solidFill>
                  <a:srgbClr val="232020"/>
                </a:solidFill>
                <a:effectLst/>
                <a:uLnTx/>
                <a:uFillTx/>
                <a:latin typeface="Arial"/>
                <a:cs typeface="Arial"/>
              </a:rPr>
              <a:t>be</a:t>
            </a:r>
            <a:r>
              <a:rPr kumimoji="0" sz="800" b="1" i="0" u="none" strike="noStrike" kern="0" cap="none" spc="345" normalizeH="0" baseline="0" noProof="0" dirty="0">
                <a:ln>
                  <a:noFill/>
                </a:ln>
                <a:solidFill>
                  <a:srgbClr val="232020"/>
                </a:solidFill>
                <a:effectLst/>
                <a:uLnTx/>
                <a:uFillTx/>
                <a:latin typeface="Arial"/>
                <a:cs typeface="Arial"/>
              </a:rPr>
              <a:t> </a:t>
            </a:r>
            <a:r>
              <a:rPr kumimoji="0" sz="800" b="1" i="0" u="none" strike="noStrike" kern="0" cap="none" spc="0" normalizeH="0" baseline="0" noProof="0" dirty="0">
                <a:ln>
                  <a:noFill/>
                </a:ln>
                <a:solidFill>
                  <a:srgbClr val="232020"/>
                </a:solidFill>
                <a:effectLst/>
                <a:uLnTx/>
                <a:uFillTx/>
                <a:latin typeface="Arial"/>
                <a:cs typeface="Arial"/>
              </a:rPr>
              <a:t>eligible</a:t>
            </a:r>
            <a:r>
              <a:rPr kumimoji="0" sz="800" b="1" i="0" u="none" strike="noStrike" kern="0" cap="none" spc="335" normalizeH="0" baseline="0" noProof="0" dirty="0">
                <a:ln>
                  <a:noFill/>
                </a:ln>
                <a:solidFill>
                  <a:srgbClr val="232020"/>
                </a:solidFill>
                <a:effectLst/>
                <a:uLnTx/>
                <a:uFillTx/>
                <a:latin typeface="Arial"/>
                <a:cs typeface="Arial"/>
              </a:rPr>
              <a:t> </a:t>
            </a:r>
            <a:r>
              <a:rPr kumimoji="0" sz="800" b="1" i="0" u="none" strike="noStrike" kern="0" cap="none" spc="0" normalizeH="0" baseline="0" noProof="0" dirty="0">
                <a:ln>
                  <a:noFill/>
                </a:ln>
                <a:solidFill>
                  <a:srgbClr val="232020"/>
                </a:solidFill>
                <a:effectLst/>
                <a:uLnTx/>
                <a:uFillTx/>
                <a:latin typeface="Arial"/>
                <a:cs typeface="Arial"/>
              </a:rPr>
              <a:t>in</a:t>
            </a:r>
            <a:r>
              <a:rPr kumimoji="0" sz="800" b="1" i="0" u="none" strike="noStrike" kern="0" cap="none" spc="245" normalizeH="0" baseline="0" noProof="0" dirty="0">
                <a:ln>
                  <a:noFill/>
                </a:ln>
                <a:solidFill>
                  <a:srgbClr val="232020"/>
                </a:solidFill>
                <a:effectLst/>
                <a:uLnTx/>
                <a:uFillTx/>
                <a:latin typeface="Arial"/>
                <a:cs typeface="Arial"/>
              </a:rPr>
              <a:t> </a:t>
            </a:r>
            <a:r>
              <a:rPr kumimoji="0" sz="800" b="1" i="0" u="none" strike="noStrike" kern="0" cap="none" spc="-25" normalizeH="0" baseline="0" noProof="0" dirty="0">
                <a:ln>
                  <a:noFill/>
                </a:ln>
                <a:solidFill>
                  <a:srgbClr val="232020"/>
                </a:solidFill>
                <a:effectLst/>
                <a:uLnTx/>
                <a:uFillTx/>
                <a:latin typeface="Arial"/>
                <a:cs typeface="Arial"/>
              </a:rPr>
              <a:t>the</a:t>
            </a:r>
            <a:endParaRPr kumimoji="0" sz="800" b="0" i="0" u="none" strike="noStrike" kern="0" cap="none" spc="0" normalizeH="0" baseline="0" noProof="0">
              <a:ln>
                <a:noFill/>
              </a:ln>
              <a:solidFill>
                <a:sysClr val="windowText" lastClr="000000"/>
              </a:solidFill>
              <a:effectLst/>
              <a:uLnTx/>
              <a:uFillTx/>
              <a:latin typeface="Arial"/>
              <a:cs typeface="Arial"/>
            </a:endParaRPr>
          </a:p>
          <a:p>
            <a:pPr marL="295275" marR="0" lvl="0" indent="0" defTabSz="914400" eaLnBrk="1" fontAlgn="auto" latinLnBrk="0" hangingPunct="1">
              <a:lnSpc>
                <a:spcPts val="955"/>
              </a:lnSpc>
              <a:spcBef>
                <a:spcPts val="0"/>
              </a:spcBef>
              <a:spcAft>
                <a:spcPts val="0"/>
              </a:spcAft>
              <a:buClrTx/>
              <a:buSzTx/>
              <a:buFontTx/>
              <a:buNone/>
              <a:tabLst/>
              <a:defRPr/>
            </a:pPr>
            <a:r>
              <a:rPr kumimoji="0" sz="800" b="1" i="0" u="none" strike="noStrike" kern="0" cap="none" spc="0" normalizeH="0" baseline="0" noProof="0" dirty="0">
                <a:ln>
                  <a:noFill/>
                </a:ln>
                <a:solidFill>
                  <a:srgbClr val="232020"/>
                </a:solidFill>
                <a:effectLst/>
                <a:uLnTx/>
                <a:uFillTx/>
                <a:latin typeface="Arial"/>
                <a:cs typeface="Arial"/>
              </a:rPr>
              <a:t>next</a:t>
            </a:r>
            <a:r>
              <a:rPr kumimoji="0" sz="800" b="1" i="0" u="none" strike="noStrike" kern="0" cap="none" spc="195" normalizeH="0" baseline="0" noProof="0" dirty="0">
                <a:ln>
                  <a:noFill/>
                </a:ln>
                <a:solidFill>
                  <a:srgbClr val="232020"/>
                </a:solidFill>
                <a:effectLst/>
                <a:uLnTx/>
                <a:uFillTx/>
                <a:latin typeface="Arial"/>
                <a:cs typeface="Arial"/>
              </a:rPr>
              <a:t> </a:t>
            </a:r>
            <a:r>
              <a:rPr kumimoji="0" sz="800" b="1" i="0" u="none" strike="noStrike" kern="0" cap="none" spc="0" normalizeH="0" baseline="0" noProof="0" dirty="0">
                <a:ln>
                  <a:noFill/>
                </a:ln>
                <a:solidFill>
                  <a:srgbClr val="232020"/>
                </a:solidFill>
                <a:effectLst/>
                <a:uLnTx/>
                <a:uFillTx/>
                <a:latin typeface="Arial"/>
                <a:cs typeface="Arial"/>
              </a:rPr>
              <a:t>3</a:t>
            </a:r>
            <a:r>
              <a:rPr kumimoji="0" sz="800" b="1" i="0" u="none" strike="noStrike" kern="0" cap="none" spc="135" normalizeH="0" baseline="0" noProof="0" dirty="0">
                <a:ln>
                  <a:noFill/>
                </a:ln>
                <a:solidFill>
                  <a:srgbClr val="232020"/>
                </a:solidFill>
                <a:effectLst/>
                <a:uLnTx/>
                <a:uFillTx/>
                <a:latin typeface="Arial"/>
                <a:cs typeface="Arial"/>
              </a:rPr>
              <a:t> </a:t>
            </a:r>
            <a:r>
              <a:rPr kumimoji="0" sz="800" b="1" i="0" u="none" strike="noStrike" kern="0" cap="none" spc="40" normalizeH="0" baseline="0" noProof="0" dirty="0">
                <a:ln>
                  <a:noFill/>
                </a:ln>
                <a:solidFill>
                  <a:srgbClr val="232020"/>
                </a:solidFill>
                <a:effectLst/>
                <a:uLnTx/>
                <a:uFillTx/>
                <a:latin typeface="Arial"/>
                <a:cs typeface="Arial"/>
              </a:rPr>
              <a:t>months?</a:t>
            </a:r>
            <a:endParaRPr kumimoji="0" sz="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45"/>
              </a:spcBef>
              <a:spcAft>
                <a:spcPts val="0"/>
              </a:spcAft>
              <a:buClrTx/>
              <a:buSzTx/>
              <a:buFontTx/>
              <a:buNone/>
              <a:tabLst/>
              <a:defRPr/>
            </a:pPr>
            <a:endParaRPr kumimoji="0" sz="800" b="0" i="0" u="none" strike="noStrike" kern="0" cap="none" spc="0" normalizeH="0" baseline="0" noProof="0">
              <a:ln>
                <a:noFill/>
              </a:ln>
              <a:solidFill>
                <a:sysClr val="windowText" lastClr="000000"/>
              </a:solidFill>
              <a:effectLst/>
              <a:uLnTx/>
              <a:uFillTx/>
              <a:latin typeface="Arial"/>
              <a:cs typeface="Arial"/>
            </a:endParaRPr>
          </a:p>
          <a:p>
            <a:pPr marL="523875" marR="0" lvl="0" indent="0" defTabSz="914400" eaLnBrk="1" fontAlgn="auto" latinLnBrk="0" hangingPunct="1">
              <a:lnSpc>
                <a:spcPct val="100000"/>
              </a:lnSpc>
              <a:spcBef>
                <a:spcPts val="0"/>
              </a:spcBef>
              <a:spcAft>
                <a:spcPts val="0"/>
              </a:spcAft>
              <a:buClrTx/>
              <a:buSzTx/>
              <a:buFontTx/>
              <a:buNone/>
              <a:tabLst/>
              <a:defRPr/>
            </a:pPr>
            <a:r>
              <a:rPr kumimoji="0" sz="800" b="1" i="0" u="none" strike="noStrike" kern="0" cap="none" spc="0" normalizeH="0" baseline="0" noProof="0" dirty="0">
                <a:ln>
                  <a:noFill/>
                </a:ln>
                <a:solidFill>
                  <a:srgbClr val="232020"/>
                </a:solidFill>
                <a:effectLst/>
                <a:uLnTx/>
                <a:uFillTx/>
                <a:latin typeface="Arial"/>
                <a:cs typeface="Arial"/>
              </a:rPr>
              <a:t>Yes</a:t>
            </a:r>
            <a:r>
              <a:rPr kumimoji="0" sz="800" b="1" i="0" u="none" strike="noStrike" kern="0" cap="none" spc="254" normalizeH="0" baseline="0" noProof="0" dirty="0">
                <a:ln>
                  <a:noFill/>
                </a:ln>
                <a:solidFill>
                  <a:srgbClr val="232020"/>
                </a:solidFill>
                <a:effectLst/>
                <a:uLnTx/>
                <a:uFillTx/>
                <a:latin typeface="Arial"/>
                <a:cs typeface="Arial"/>
              </a:rPr>
              <a:t> </a:t>
            </a:r>
            <a:r>
              <a:rPr kumimoji="0" sz="800" b="0" i="0" u="none" strike="noStrike" kern="0" cap="none" spc="-10" normalizeH="0" baseline="0" noProof="0" dirty="0">
                <a:ln>
                  <a:noFill/>
                </a:ln>
                <a:solidFill>
                  <a:srgbClr val="232020"/>
                </a:solidFill>
                <a:effectLst/>
                <a:uLnTx/>
                <a:uFillTx/>
                <a:latin typeface="Arial"/>
                <a:cs typeface="Arial"/>
              </a:rPr>
              <a:t>(Continue)</a:t>
            </a:r>
            <a:endParaRPr kumimoji="0" sz="800" b="0" i="0" u="none" strike="noStrike" kern="0" cap="none" spc="0" normalizeH="0" baseline="0" noProof="0">
              <a:ln>
                <a:noFill/>
              </a:ln>
              <a:solidFill>
                <a:sysClr val="windowText" lastClr="000000"/>
              </a:solidFill>
              <a:effectLst/>
              <a:uLnTx/>
              <a:uFillTx/>
              <a:latin typeface="Arial"/>
              <a:cs typeface="Arial"/>
            </a:endParaRPr>
          </a:p>
          <a:p>
            <a:pPr marL="809625" marR="627380" lvl="0" indent="-287655" defTabSz="914400" eaLnBrk="1" fontAlgn="auto" latinLnBrk="0" hangingPunct="1">
              <a:lnSpc>
                <a:spcPct val="100000"/>
              </a:lnSpc>
              <a:spcBef>
                <a:spcPts val="0"/>
              </a:spcBef>
              <a:spcAft>
                <a:spcPts val="0"/>
              </a:spcAft>
              <a:buClrTx/>
              <a:buSzTx/>
              <a:buFontTx/>
              <a:buNone/>
              <a:tabLst>
                <a:tab pos="3945890" algn="l"/>
              </a:tabLst>
              <a:defRPr/>
            </a:pPr>
            <a:r>
              <a:rPr kumimoji="0" sz="800" b="0" i="0" u="none" strike="noStrike" kern="0" cap="none" spc="0" normalizeH="0" baseline="0" noProof="0" dirty="0">
                <a:ln>
                  <a:noFill/>
                </a:ln>
                <a:solidFill>
                  <a:srgbClr val="232020"/>
                </a:solidFill>
                <a:effectLst/>
                <a:uLnTx/>
                <a:uFillTx/>
                <a:latin typeface="Arial"/>
                <a:cs typeface="Arial"/>
              </a:rPr>
              <a:t>13a.</a:t>
            </a:r>
            <a:r>
              <a:rPr kumimoji="0" sz="800" b="0" i="0" u="none" strike="noStrike" kern="0" cap="none" spc="36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If</a:t>
            </a:r>
            <a:r>
              <a:rPr kumimoji="0" sz="800" b="0" i="0" u="none" strike="noStrike" kern="0" cap="none" spc="254"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the</a:t>
            </a:r>
            <a:r>
              <a:rPr kumimoji="0" sz="800" b="0" i="0" u="none" strike="noStrike" kern="0" cap="none" spc="36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employee</a:t>
            </a:r>
            <a:r>
              <a:rPr kumimoji="0" sz="800" b="0" i="0" u="none" strike="noStrike" kern="0" cap="none" spc="39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is</a:t>
            </a:r>
            <a:r>
              <a:rPr kumimoji="0" sz="800" b="0" i="0" u="none" strike="noStrike" kern="0" cap="none" spc="19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not</a:t>
            </a:r>
            <a:r>
              <a:rPr kumimoji="0" sz="800" b="0" i="0" u="none" strike="noStrike" kern="0" cap="none" spc="30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eligible</a:t>
            </a:r>
            <a:r>
              <a:rPr kumimoji="0" sz="800" b="0" i="0" u="none" strike="noStrike" kern="0" cap="none" spc="29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today,</a:t>
            </a:r>
            <a:r>
              <a:rPr kumimoji="0" sz="800" b="0" i="0" u="none" strike="noStrike" kern="0" cap="none" spc="36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including</a:t>
            </a:r>
            <a:r>
              <a:rPr kumimoji="0" sz="800" b="0" i="0" u="none" strike="noStrike" kern="0" cap="none" spc="37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as</a:t>
            </a:r>
            <a:r>
              <a:rPr kumimoji="0" sz="800" b="0" i="0" u="none" strike="noStrike" kern="0" cap="none" spc="30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a</a:t>
            </a:r>
            <a:r>
              <a:rPr kumimoji="0" sz="800" b="0" i="0" u="none" strike="noStrike" kern="0" cap="none" spc="29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result</a:t>
            </a:r>
            <a:r>
              <a:rPr kumimoji="0" sz="800" b="0" i="0" u="none" strike="noStrike" kern="0" cap="none" spc="32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of</a:t>
            </a:r>
            <a:r>
              <a:rPr kumimoji="0" sz="800" b="0" i="0" u="none" strike="noStrike" kern="0" cap="none" spc="27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a</a:t>
            </a:r>
            <a:r>
              <a:rPr kumimoji="0" sz="800" b="0" i="0" u="none" strike="noStrike" kern="0" cap="none" spc="29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waiting</a:t>
            </a:r>
            <a:r>
              <a:rPr kumimoji="0" sz="800" b="0" i="0" u="none" strike="noStrike" kern="0" cap="none" spc="37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or</a:t>
            </a:r>
            <a:r>
              <a:rPr kumimoji="0" sz="800" b="0" i="0" u="none" strike="noStrike" kern="0" cap="none" spc="29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probationary</a:t>
            </a:r>
            <a:r>
              <a:rPr kumimoji="0" sz="800" b="0" i="0" u="none" strike="noStrike" kern="0" cap="none" spc="38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period,</a:t>
            </a:r>
            <a:r>
              <a:rPr kumimoji="0" sz="800" b="0" i="0" u="none" strike="noStrike" kern="0" cap="none" spc="37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when</a:t>
            </a:r>
            <a:r>
              <a:rPr kumimoji="0" sz="800" b="0" i="0" u="none" strike="noStrike" kern="0" cap="none" spc="37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is</a:t>
            </a:r>
            <a:r>
              <a:rPr kumimoji="0" sz="800" b="0" i="0" u="none" strike="noStrike" kern="0" cap="none" spc="190" normalizeH="0" baseline="0" noProof="0" dirty="0">
                <a:ln>
                  <a:noFill/>
                </a:ln>
                <a:solidFill>
                  <a:srgbClr val="232020"/>
                </a:solidFill>
                <a:effectLst/>
                <a:uLnTx/>
                <a:uFillTx/>
                <a:latin typeface="Arial"/>
                <a:cs typeface="Arial"/>
              </a:rPr>
              <a:t> </a:t>
            </a:r>
            <a:r>
              <a:rPr kumimoji="0" sz="800" b="0" i="0" u="none" strike="noStrike" kern="0" cap="none" spc="-25" normalizeH="0" baseline="0" noProof="0" dirty="0">
                <a:ln>
                  <a:noFill/>
                </a:ln>
                <a:solidFill>
                  <a:srgbClr val="232020"/>
                </a:solidFill>
                <a:effectLst/>
                <a:uLnTx/>
                <a:uFillTx/>
                <a:latin typeface="Arial"/>
                <a:cs typeface="Arial"/>
              </a:rPr>
              <a:t>the</a:t>
            </a:r>
            <a:r>
              <a:rPr kumimoji="0" sz="800" b="0" i="0" u="none" strike="noStrike" kern="0" cap="none" spc="10" normalizeH="0" baseline="0" noProof="0" dirty="0">
                <a:ln>
                  <a:noFill/>
                </a:ln>
                <a:solidFill>
                  <a:srgbClr val="232020"/>
                </a:solidFill>
                <a:effectLst/>
                <a:uLnTx/>
                <a:uFillTx/>
                <a:latin typeface="Arial"/>
                <a:cs typeface="Arial"/>
              </a:rPr>
              <a:t> employee</a:t>
            </a:r>
            <a:r>
              <a:rPr kumimoji="0" sz="800" b="0" i="0" u="none" strike="noStrike" kern="0" cap="none" spc="185" normalizeH="0" baseline="0" noProof="0" dirty="0">
                <a:ln>
                  <a:noFill/>
                </a:ln>
                <a:solidFill>
                  <a:srgbClr val="232020"/>
                </a:solidFill>
                <a:effectLst/>
                <a:uLnTx/>
                <a:uFillTx/>
                <a:latin typeface="Arial"/>
                <a:cs typeface="Arial"/>
              </a:rPr>
              <a:t> </a:t>
            </a:r>
            <a:r>
              <a:rPr kumimoji="0" sz="800" b="0" i="0" u="none" strike="noStrike" kern="0" cap="none" spc="10" normalizeH="0" baseline="0" noProof="0" dirty="0">
                <a:ln>
                  <a:noFill/>
                </a:ln>
                <a:solidFill>
                  <a:srgbClr val="232020"/>
                </a:solidFill>
                <a:effectLst/>
                <a:uLnTx/>
                <a:uFillTx/>
                <a:latin typeface="Arial"/>
                <a:cs typeface="Arial"/>
              </a:rPr>
              <a:t>eligible</a:t>
            </a:r>
            <a:r>
              <a:rPr kumimoji="0" sz="800" b="0" i="0" u="none" strike="noStrike" kern="0" cap="none" spc="275" normalizeH="0" baseline="0" noProof="0" dirty="0">
                <a:ln>
                  <a:noFill/>
                </a:ln>
                <a:solidFill>
                  <a:srgbClr val="232020"/>
                </a:solidFill>
                <a:effectLst/>
                <a:uLnTx/>
                <a:uFillTx/>
                <a:latin typeface="Arial"/>
                <a:cs typeface="Arial"/>
              </a:rPr>
              <a:t> </a:t>
            </a:r>
            <a:r>
              <a:rPr kumimoji="0" sz="800" b="0" i="0" u="none" strike="noStrike" kern="0" cap="none" spc="10" normalizeH="0" baseline="0" noProof="0" dirty="0">
                <a:ln>
                  <a:noFill/>
                </a:ln>
                <a:solidFill>
                  <a:srgbClr val="232020"/>
                </a:solidFill>
                <a:effectLst/>
                <a:uLnTx/>
                <a:uFillTx/>
                <a:latin typeface="Arial"/>
                <a:cs typeface="Arial"/>
              </a:rPr>
              <a:t>for</a:t>
            </a:r>
            <a:r>
              <a:rPr kumimoji="0" sz="800" b="0" i="0" u="none" strike="noStrike" kern="0" cap="none" spc="9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coverage?</a:t>
            </a:r>
            <a:r>
              <a:rPr kumimoji="0" sz="800" b="0" i="0" u="none" strike="noStrike" kern="0" cap="none" spc="120" normalizeH="0" baseline="0" noProof="0" dirty="0">
                <a:ln>
                  <a:noFill/>
                </a:ln>
                <a:solidFill>
                  <a:srgbClr val="232020"/>
                </a:solidFill>
                <a:effectLst/>
                <a:uLnTx/>
                <a:uFillTx/>
                <a:latin typeface="Arial"/>
                <a:cs typeface="Arial"/>
              </a:rPr>
              <a:t> </a:t>
            </a:r>
            <a:r>
              <a:rPr kumimoji="0" sz="800" b="0" i="0" u="sng" strike="noStrike" kern="0" cap="none" spc="0" normalizeH="0" baseline="0" noProof="0" dirty="0">
                <a:ln>
                  <a:noFill/>
                </a:ln>
                <a:solidFill>
                  <a:srgbClr val="232020"/>
                </a:solidFill>
                <a:effectLst/>
                <a:uLnTx/>
                <a:uFill>
                  <a:solidFill>
                    <a:srgbClr val="211F1F"/>
                  </a:solidFill>
                </a:uFill>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(mm/</a:t>
            </a:r>
            <a:r>
              <a:rPr kumimoji="0" sz="800" b="0" i="0" u="none" strike="noStrike" kern="0" cap="none" spc="35" normalizeH="0" baseline="0" noProof="0" dirty="0">
                <a:ln>
                  <a:noFill/>
                </a:ln>
                <a:solidFill>
                  <a:srgbClr val="232020"/>
                </a:solidFill>
                <a:effectLst/>
                <a:uLnTx/>
                <a:uFillTx/>
                <a:latin typeface="Arial"/>
                <a:cs typeface="Arial"/>
              </a:rPr>
              <a:t> </a:t>
            </a:r>
            <a:r>
              <a:rPr kumimoji="0" sz="800" b="0" i="0" u="none" strike="noStrike" kern="0" cap="none" spc="-10" normalizeH="0" baseline="0" noProof="0" dirty="0">
                <a:ln>
                  <a:noFill/>
                </a:ln>
                <a:solidFill>
                  <a:srgbClr val="232020"/>
                </a:solidFill>
                <a:effectLst/>
                <a:uLnTx/>
                <a:uFillTx/>
                <a:latin typeface="Arial"/>
                <a:cs typeface="Arial"/>
              </a:rPr>
              <a:t>dd/</a:t>
            </a:r>
            <a:r>
              <a:rPr kumimoji="0" sz="800" b="0" i="0" u="none" strike="noStrike" kern="0" cap="none" spc="-6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yyyy)</a:t>
            </a:r>
            <a:r>
              <a:rPr kumimoji="0" sz="800" b="0" i="0" u="none" strike="noStrike" kern="0" cap="none" spc="470" normalizeH="0" baseline="0" noProof="0" dirty="0">
                <a:ln>
                  <a:noFill/>
                </a:ln>
                <a:solidFill>
                  <a:srgbClr val="232020"/>
                </a:solidFill>
                <a:effectLst/>
                <a:uLnTx/>
                <a:uFillTx/>
                <a:latin typeface="Arial"/>
                <a:cs typeface="Arial"/>
              </a:rPr>
              <a:t> </a:t>
            </a:r>
            <a:r>
              <a:rPr kumimoji="0" sz="800" b="0" i="0" u="none" strike="noStrike" kern="0" cap="none" spc="-10" normalizeH="0" baseline="0" noProof="0" dirty="0">
                <a:ln>
                  <a:noFill/>
                </a:ln>
                <a:solidFill>
                  <a:srgbClr val="232020"/>
                </a:solidFill>
                <a:effectLst/>
                <a:uLnTx/>
                <a:uFillTx/>
                <a:latin typeface="Arial"/>
                <a:cs typeface="Arial"/>
              </a:rPr>
              <a:t>(Continue)</a:t>
            </a:r>
            <a:endParaRPr kumimoji="0" sz="800" b="0" i="0" u="none" strike="noStrike" kern="0" cap="none" spc="0" normalizeH="0" baseline="0" noProof="0">
              <a:ln>
                <a:noFill/>
              </a:ln>
              <a:solidFill>
                <a:sysClr val="windowText" lastClr="000000"/>
              </a:solidFill>
              <a:effectLst/>
              <a:uLnTx/>
              <a:uFillTx/>
              <a:latin typeface="Arial"/>
              <a:cs typeface="Arial"/>
            </a:endParaRPr>
          </a:p>
          <a:p>
            <a:pPr marL="523875" marR="0" lvl="0" indent="0" defTabSz="914400" eaLnBrk="1" fontAlgn="auto" latinLnBrk="0" hangingPunct="1">
              <a:lnSpc>
                <a:spcPts val="955"/>
              </a:lnSpc>
              <a:spcBef>
                <a:spcPts val="0"/>
              </a:spcBef>
              <a:spcAft>
                <a:spcPts val="0"/>
              </a:spcAft>
              <a:buClrTx/>
              <a:buSzTx/>
              <a:buFontTx/>
              <a:buNone/>
              <a:tabLst/>
              <a:defRPr/>
            </a:pPr>
            <a:r>
              <a:rPr kumimoji="0" sz="800" b="1" i="0" u="none" strike="noStrike" kern="0" cap="none" spc="0" normalizeH="0" baseline="0" noProof="0" dirty="0">
                <a:ln>
                  <a:noFill/>
                </a:ln>
                <a:solidFill>
                  <a:srgbClr val="232020"/>
                </a:solidFill>
                <a:effectLst/>
                <a:uLnTx/>
                <a:uFillTx/>
                <a:latin typeface="Arial"/>
                <a:cs typeface="Arial"/>
              </a:rPr>
              <a:t>No</a:t>
            </a:r>
            <a:r>
              <a:rPr kumimoji="0" sz="800" b="1" i="0" u="none" strike="noStrike" kern="0" cap="none" spc="26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a:t>
            </a:r>
            <a:r>
              <a:rPr kumimoji="0" sz="800" b="0" i="0" u="none" strike="noStrike" kern="0" cap="none" spc="-114"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STOP</a:t>
            </a:r>
            <a:r>
              <a:rPr kumimoji="0" sz="800" b="0" i="0" u="none" strike="noStrike" kern="0" cap="none" spc="32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and</a:t>
            </a:r>
            <a:r>
              <a:rPr kumimoji="0" sz="800" b="0" i="0" u="none" strike="noStrike" kern="0" cap="none" spc="29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return</a:t>
            </a:r>
            <a:r>
              <a:rPr kumimoji="0" sz="800" b="0" i="0" u="none" strike="noStrike" kern="0" cap="none" spc="35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this</a:t>
            </a:r>
            <a:r>
              <a:rPr kumimoji="0" sz="800" b="0" i="0" u="none" strike="noStrike" kern="0" cap="none" spc="22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form</a:t>
            </a:r>
            <a:r>
              <a:rPr kumimoji="0" sz="800" b="0" i="0" u="none" strike="noStrike" kern="0" cap="none" spc="28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to</a:t>
            </a:r>
            <a:r>
              <a:rPr kumimoji="0" sz="800" b="0" i="0" u="none" strike="noStrike" kern="0" cap="none" spc="265" normalizeH="0" baseline="0" noProof="0" dirty="0">
                <a:ln>
                  <a:noFill/>
                </a:ln>
                <a:solidFill>
                  <a:srgbClr val="232020"/>
                </a:solidFill>
                <a:effectLst/>
                <a:uLnTx/>
                <a:uFillTx/>
                <a:latin typeface="Arial"/>
                <a:cs typeface="Arial"/>
              </a:rPr>
              <a:t> </a:t>
            </a:r>
            <a:r>
              <a:rPr kumimoji="0" sz="800" b="0" i="0" u="none" strike="noStrike" kern="0" cap="none" spc="-10" normalizeH="0" baseline="0" noProof="0" dirty="0">
                <a:ln>
                  <a:noFill/>
                </a:ln>
                <a:solidFill>
                  <a:srgbClr val="232020"/>
                </a:solidFill>
                <a:effectLst/>
                <a:uLnTx/>
                <a:uFillTx/>
                <a:latin typeface="Arial"/>
                <a:cs typeface="Arial"/>
              </a:rPr>
              <a:t>employee)</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24" name="object 24"/>
          <p:cNvSpPr/>
          <p:nvPr/>
        </p:nvSpPr>
        <p:spPr>
          <a:xfrm>
            <a:off x="461009" y="3462020"/>
            <a:ext cx="6853555" cy="0"/>
          </a:xfrm>
          <a:custGeom>
            <a:avLst/>
            <a:gdLst/>
            <a:ahLst/>
            <a:cxnLst/>
            <a:rect l="l" t="t" r="r" b="b"/>
            <a:pathLst>
              <a:path w="6853555">
                <a:moveTo>
                  <a:pt x="0" y="0"/>
                </a:moveTo>
                <a:lnTo>
                  <a:pt x="6853555" y="0"/>
                </a:lnTo>
              </a:path>
            </a:pathLst>
          </a:custGeom>
          <a:ln w="4572">
            <a:solidFill>
              <a:srgbClr val="1F1C1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txBox="1"/>
          <p:nvPr/>
        </p:nvSpPr>
        <p:spPr>
          <a:xfrm>
            <a:off x="399415" y="1949704"/>
            <a:ext cx="9082405" cy="2168525"/>
          </a:xfrm>
          <a:prstGeom prst="rect">
            <a:avLst/>
          </a:prstGeom>
        </p:spPr>
        <p:txBody>
          <a:bodyPr vert="horz" wrap="square" lIns="0" tIns="12065" rIns="0" bIns="0" rtlCol="0">
            <a:spAutoFit/>
          </a:bodyPr>
          <a:lstStyle/>
          <a:p>
            <a:pPr marL="303530" marR="4547235" lvl="0" indent="-220345" defTabSz="914400" eaLnBrk="1" fontAlgn="auto" latinLnBrk="0" hangingPunct="1">
              <a:lnSpc>
                <a:spcPct val="100000"/>
              </a:lnSpc>
              <a:spcBef>
                <a:spcPts val="95"/>
              </a:spcBef>
              <a:spcAft>
                <a:spcPts val="0"/>
              </a:spcAft>
              <a:buClrTx/>
              <a:buSzTx/>
              <a:buFontTx/>
              <a:buAutoNum type="arabicPeriod" startAt="14"/>
              <a:tabLst>
                <a:tab pos="608965" algn="l"/>
                <a:tab pos="2153285" algn="l"/>
              </a:tabLst>
              <a:defRPr/>
            </a:pPr>
            <a:r>
              <a:rPr kumimoji="0" sz="800" b="0" i="0" u="none" strike="noStrike" kern="0" cap="none" spc="0" normalizeH="0" baseline="0" noProof="0" dirty="0">
                <a:ln>
                  <a:noFill/>
                </a:ln>
                <a:solidFill>
                  <a:srgbClr val="232020"/>
                </a:solidFill>
                <a:effectLst/>
                <a:uLnTx/>
                <a:uFillTx/>
                <a:latin typeface="Arial"/>
                <a:cs typeface="Arial"/>
              </a:rPr>
              <a:t>Does</a:t>
            </a:r>
            <a:r>
              <a:rPr kumimoji="0" sz="800" b="0" i="0" u="none" strike="noStrike" kern="0" cap="none" spc="30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the</a:t>
            </a:r>
            <a:r>
              <a:rPr kumimoji="0" sz="800" b="0" i="0" u="none" strike="noStrike" kern="0" cap="none" spc="300" normalizeH="0" baseline="0" noProof="0" dirty="0">
                <a:ln>
                  <a:noFill/>
                </a:ln>
                <a:solidFill>
                  <a:srgbClr val="232020"/>
                </a:solidFill>
                <a:effectLst/>
                <a:uLnTx/>
                <a:uFillTx/>
                <a:latin typeface="Arial"/>
                <a:cs typeface="Arial"/>
              </a:rPr>
              <a:t> </a:t>
            </a:r>
            <a:r>
              <a:rPr kumimoji="0" sz="800" b="0" i="0" u="none" strike="noStrike" kern="0" cap="none" spc="45" normalizeH="0" baseline="0" noProof="0" dirty="0">
                <a:ln>
                  <a:noFill/>
                </a:ln>
                <a:solidFill>
                  <a:srgbClr val="232020"/>
                </a:solidFill>
                <a:effectLst/>
                <a:uLnTx/>
                <a:uFillTx/>
                <a:latin typeface="Arial"/>
                <a:cs typeface="Arial"/>
              </a:rPr>
              <a:t>employer</a:t>
            </a:r>
            <a:r>
              <a:rPr kumimoji="0" sz="800" b="0" i="0" u="none" strike="noStrike" kern="0" cap="none" spc="30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offer</a:t>
            </a:r>
            <a:r>
              <a:rPr kumimoji="0" sz="800" b="0" i="0" u="none" strike="noStrike" kern="0" cap="none" spc="30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a</a:t>
            </a:r>
            <a:r>
              <a:rPr kumimoji="0" sz="800" b="0" i="0" u="none" strike="noStrike" kern="0" cap="none" spc="24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health</a:t>
            </a:r>
            <a:r>
              <a:rPr kumimoji="0" sz="800" b="0" i="0" u="none" strike="noStrike" kern="0" cap="none" spc="31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plan</a:t>
            </a:r>
            <a:r>
              <a:rPr kumimoji="0" sz="800" b="0" i="0" u="none" strike="noStrike" kern="0" cap="none" spc="24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that</a:t>
            </a:r>
            <a:r>
              <a:rPr kumimoji="0" sz="800" b="0" i="0" u="none" strike="noStrike" kern="0" cap="none" spc="254"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meets</a:t>
            </a:r>
            <a:r>
              <a:rPr kumimoji="0" sz="800" b="0" i="0" u="none" strike="noStrike" kern="0" cap="none" spc="32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the</a:t>
            </a:r>
            <a:r>
              <a:rPr kumimoji="0" sz="800" b="0" i="0" u="none" strike="noStrike" kern="0" cap="none" spc="295" normalizeH="0" baseline="0" noProof="0" dirty="0">
                <a:ln>
                  <a:noFill/>
                </a:ln>
                <a:solidFill>
                  <a:srgbClr val="232020"/>
                </a:solidFill>
                <a:effectLst/>
                <a:uLnTx/>
                <a:uFillTx/>
                <a:latin typeface="Arial"/>
                <a:cs typeface="Arial"/>
              </a:rPr>
              <a:t> </a:t>
            </a:r>
            <a:r>
              <a:rPr kumimoji="0" sz="800" b="0" i="0" u="none" strike="noStrike" kern="0" cap="none" spc="50" normalizeH="0" baseline="0" noProof="0" dirty="0">
                <a:ln>
                  <a:noFill/>
                </a:ln>
                <a:solidFill>
                  <a:srgbClr val="232020"/>
                </a:solidFill>
                <a:effectLst/>
                <a:uLnTx/>
                <a:uFillTx/>
                <a:latin typeface="Arial"/>
                <a:cs typeface="Arial"/>
              </a:rPr>
              <a:t>minimum</a:t>
            </a:r>
            <a:r>
              <a:rPr kumimoji="0" sz="800" b="0" i="0" u="none" strike="noStrike" kern="0" cap="none" spc="30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value</a:t>
            </a:r>
            <a:r>
              <a:rPr kumimoji="0" sz="800" b="0" i="0" u="none" strike="noStrike" kern="0" cap="none" spc="250" normalizeH="0" baseline="0" noProof="0" dirty="0">
                <a:ln>
                  <a:noFill/>
                </a:ln>
                <a:solidFill>
                  <a:srgbClr val="232020"/>
                </a:solidFill>
                <a:effectLst/>
                <a:uLnTx/>
                <a:uFillTx/>
                <a:latin typeface="Arial"/>
                <a:cs typeface="Arial"/>
              </a:rPr>
              <a:t> </a:t>
            </a:r>
            <a:r>
              <a:rPr kumimoji="0" sz="800" b="0" i="0" u="none" strike="noStrike" kern="0" cap="none" spc="-10" normalizeH="0" baseline="0" noProof="0" dirty="0">
                <a:ln>
                  <a:noFill/>
                </a:ln>
                <a:solidFill>
                  <a:srgbClr val="232020"/>
                </a:solidFill>
                <a:effectLst/>
                <a:uLnTx/>
                <a:uFillTx/>
                <a:latin typeface="Arial"/>
                <a:cs typeface="Arial"/>
              </a:rPr>
              <a:t>standard*? 	</a:t>
            </a:r>
            <a:r>
              <a:rPr kumimoji="0" sz="800" b="0" i="0" u="none" strike="noStrike" kern="0" cap="none" spc="0" normalizeH="0" baseline="0" noProof="0" dirty="0">
                <a:ln>
                  <a:noFill/>
                </a:ln>
                <a:solidFill>
                  <a:srgbClr val="232020"/>
                </a:solidFill>
                <a:effectLst/>
                <a:uLnTx/>
                <a:uFillTx/>
                <a:latin typeface="Arial"/>
                <a:cs typeface="Arial"/>
              </a:rPr>
              <a:t>Yes</a:t>
            </a:r>
            <a:r>
              <a:rPr kumimoji="0" sz="800" b="0" i="0" u="none" strike="noStrike" kern="0" cap="none" spc="27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(Go</a:t>
            </a:r>
            <a:r>
              <a:rPr kumimoji="0" sz="800" b="0" i="0" u="none" strike="noStrike" kern="0" cap="none" spc="27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to</a:t>
            </a:r>
            <a:r>
              <a:rPr kumimoji="0" sz="800" b="0" i="0" u="none" strike="noStrike" kern="0" cap="none" spc="9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question</a:t>
            </a:r>
            <a:r>
              <a:rPr kumimoji="0" sz="800" b="0" i="0" u="none" strike="noStrike" kern="0" cap="none" spc="155" normalizeH="0" baseline="0" noProof="0" dirty="0">
                <a:ln>
                  <a:noFill/>
                </a:ln>
                <a:solidFill>
                  <a:srgbClr val="232020"/>
                </a:solidFill>
                <a:effectLst/>
                <a:uLnTx/>
                <a:uFillTx/>
                <a:latin typeface="Arial"/>
                <a:cs typeface="Arial"/>
              </a:rPr>
              <a:t> </a:t>
            </a:r>
            <a:r>
              <a:rPr kumimoji="0" sz="800" b="0" i="0" u="none" strike="noStrike" kern="0" cap="none" spc="-25" normalizeH="0" baseline="0" noProof="0" dirty="0">
                <a:ln>
                  <a:noFill/>
                </a:ln>
                <a:solidFill>
                  <a:srgbClr val="232020"/>
                </a:solidFill>
                <a:effectLst/>
                <a:uLnTx/>
                <a:uFillTx/>
                <a:latin typeface="Arial"/>
                <a:cs typeface="Arial"/>
              </a:rPr>
              <a:t>15)</a:t>
            </a:r>
            <a:r>
              <a:rPr kumimoji="0" sz="800" b="0" i="0" u="none" strike="noStrike" kern="0" cap="none" spc="0" normalizeH="0" baseline="0" noProof="0" dirty="0">
                <a:ln>
                  <a:noFill/>
                </a:ln>
                <a:solidFill>
                  <a:srgbClr val="232020"/>
                </a:solidFill>
                <a:effectLst/>
                <a:uLnTx/>
                <a:uFillTx/>
                <a:latin typeface="Arial"/>
                <a:cs typeface="Arial"/>
              </a:rPr>
              <a:t>	No</a:t>
            </a:r>
            <a:r>
              <a:rPr kumimoji="0" sz="800" b="0" i="0" u="none" strike="noStrike" kern="0" cap="none" spc="27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a:t>
            </a:r>
            <a:r>
              <a:rPr kumimoji="0" sz="800" b="0" i="0" u="none" strike="noStrike" kern="0" cap="none" spc="-9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STOP</a:t>
            </a:r>
            <a:r>
              <a:rPr kumimoji="0" sz="800" b="0" i="0" u="none" strike="noStrike" kern="0" cap="none" spc="18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and</a:t>
            </a:r>
            <a:r>
              <a:rPr kumimoji="0" sz="800" b="0" i="0" u="none" strike="noStrike" kern="0" cap="none" spc="28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return</a:t>
            </a:r>
            <a:r>
              <a:rPr kumimoji="0" sz="800" b="0" i="0" u="none" strike="noStrike" kern="0" cap="none" spc="33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form</a:t>
            </a:r>
            <a:r>
              <a:rPr kumimoji="0" sz="800" b="0" i="0" u="none" strike="noStrike" kern="0" cap="none" spc="33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to</a:t>
            </a:r>
            <a:r>
              <a:rPr kumimoji="0" sz="800" b="0" i="0" u="none" strike="noStrike" kern="0" cap="none" spc="95" normalizeH="0" baseline="0" noProof="0" dirty="0">
                <a:ln>
                  <a:noFill/>
                </a:ln>
                <a:solidFill>
                  <a:srgbClr val="232020"/>
                </a:solidFill>
                <a:effectLst/>
                <a:uLnTx/>
                <a:uFillTx/>
                <a:latin typeface="Arial"/>
                <a:cs typeface="Arial"/>
              </a:rPr>
              <a:t> </a:t>
            </a:r>
            <a:r>
              <a:rPr kumimoji="0" sz="800" b="0" i="0" u="none" strike="noStrike" kern="0" cap="none" spc="-10" normalizeH="0" baseline="0" noProof="0" dirty="0">
                <a:ln>
                  <a:noFill/>
                </a:ln>
                <a:solidFill>
                  <a:srgbClr val="232020"/>
                </a:solidFill>
                <a:effectLst/>
                <a:uLnTx/>
                <a:uFillTx/>
                <a:latin typeface="Arial"/>
                <a:cs typeface="Arial"/>
              </a:rPr>
              <a:t>employee)</a:t>
            </a:r>
            <a:endParaRPr kumimoji="0" sz="8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5"/>
              </a:spcBef>
              <a:spcAft>
                <a:spcPts val="0"/>
              </a:spcAft>
              <a:buClr>
                <a:srgbClr val="232020"/>
              </a:buClr>
              <a:buSzTx/>
              <a:buFont typeface="Arial"/>
              <a:buAutoNum type="arabicPeriod" startAt="14"/>
              <a:tabLst/>
              <a:defRPr/>
            </a:pPr>
            <a:endParaRPr kumimoji="0" sz="800" b="0" i="0" u="none" strike="noStrike" kern="0" cap="none" spc="0" normalizeH="0" baseline="0" noProof="0">
              <a:ln>
                <a:noFill/>
              </a:ln>
              <a:solidFill>
                <a:sysClr val="windowText" lastClr="000000"/>
              </a:solidFill>
              <a:effectLst/>
              <a:uLnTx/>
              <a:uFillTx/>
              <a:latin typeface="Arial"/>
              <a:cs typeface="Arial"/>
            </a:endParaRPr>
          </a:p>
          <a:p>
            <a:pPr marL="323215" marR="2453005" lvl="0" indent="-240665" algn="just" defTabSz="914400" eaLnBrk="1" fontAlgn="auto" latinLnBrk="0" hangingPunct="1">
              <a:lnSpc>
                <a:spcPct val="100000"/>
              </a:lnSpc>
              <a:spcBef>
                <a:spcPts val="0"/>
              </a:spcBef>
              <a:spcAft>
                <a:spcPts val="0"/>
              </a:spcAft>
              <a:buClrTx/>
              <a:buSzTx/>
              <a:buFontTx/>
              <a:buAutoNum type="arabicPeriod" startAt="14"/>
              <a:tabLst>
                <a:tab pos="324485" algn="l"/>
              </a:tabLst>
              <a:defRPr/>
            </a:pPr>
            <a:r>
              <a:rPr kumimoji="0" sz="800" b="0" i="0" u="none" strike="noStrike" kern="0" cap="none" spc="0" normalizeH="0" baseline="0" noProof="0" dirty="0">
                <a:ln>
                  <a:noFill/>
                </a:ln>
                <a:solidFill>
                  <a:srgbClr val="232020"/>
                </a:solidFill>
                <a:effectLst/>
                <a:uLnTx/>
                <a:uFillTx/>
                <a:latin typeface="Arial"/>
                <a:cs typeface="Arial"/>
              </a:rPr>
              <a:t>For</a:t>
            </a:r>
            <a:r>
              <a:rPr kumimoji="0" sz="800" b="0" i="0" u="none" strike="noStrike" kern="0" cap="none" spc="31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the</a:t>
            </a:r>
            <a:r>
              <a:rPr kumimoji="0" sz="800" b="0" i="0" u="none" strike="noStrike" kern="0" cap="none" spc="370" normalizeH="0" baseline="0" noProof="0" dirty="0">
                <a:ln>
                  <a:noFill/>
                </a:ln>
                <a:solidFill>
                  <a:srgbClr val="232020"/>
                </a:solidFill>
                <a:effectLst/>
                <a:uLnTx/>
                <a:uFillTx/>
                <a:latin typeface="Arial"/>
                <a:cs typeface="Arial"/>
              </a:rPr>
              <a:t> </a:t>
            </a:r>
            <a:r>
              <a:rPr kumimoji="0" sz="800" b="0" i="0" u="none" strike="noStrike" kern="0" cap="none" spc="50" normalizeH="0" baseline="0" noProof="0" dirty="0">
                <a:ln>
                  <a:noFill/>
                </a:ln>
                <a:solidFill>
                  <a:srgbClr val="232020"/>
                </a:solidFill>
                <a:effectLst/>
                <a:uLnTx/>
                <a:uFillTx/>
                <a:latin typeface="Arial"/>
                <a:cs typeface="Arial"/>
              </a:rPr>
              <a:t>lowest-</a:t>
            </a:r>
            <a:r>
              <a:rPr kumimoji="0" sz="800" b="0" i="0" u="none" strike="noStrike" kern="0" cap="none" spc="0" normalizeH="0" baseline="0" noProof="0" dirty="0">
                <a:ln>
                  <a:noFill/>
                </a:ln>
                <a:solidFill>
                  <a:srgbClr val="232020"/>
                </a:solidFill>
                <a:effectLst/>
                <a:uLnTx/>
                <a:uFillTx/>
                <a:latin typeface="Arial"/>
                <a:cs typeface="Arial"/>
              </a:rPr>
              <a:t>cost</a:t>
            </a:r>
            <a:r>
              <a:rPr kumimoji="0" sz="800" b="0" i="0" u="none" strike="noStrike" kern="0" cap="none" spc="37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plan</a:t>
            </a:r>
            <a:r>
              <a:rPr kumimoji="0" sz="800" b="0" i="0" u="none" strike="noStrike" kern="0" cap="none" spc="31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that</a:t>
            </a:r>
            <a:r>
              <a:rPr kumimoji="0" sz="800" b="0" i="0" u="none" strike="noStrike" kern="0" cap="none" spc="32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meets</a:t>
            </a:r>
            <a:r>
              <a:rPr kumimoji="0" sz="800" b="0" i="0" u="none" strike="noStrike" kern="0" cap="none" spc="38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the</a:t>
            </a:r>
            <a:r>
              <a:rPr kumimoji="0" sz="800" b="0" i="0" u="none" strike="noStrike" kern="0" cap="none" spc="370" normalizeH="0" baseline="0" noProof="0" dirty="0">
                <a:ln>
                  <a:noFill/>
                </a:ln>
                <a:solidFill>
                  <a:srgbClr val="232020"/>
                </a:solidFill>
                <a:effectLst/>
                <a:uLnTx/>
                <a:uFillTx/>
                <a:latin typeface="Arial"/>
                <a:cs typeface="Arial"/>
              </a:rPr>
              <a:t> </a:t>
            </a:r>
            <a:r>
              <a:rPr kumimoji="0" sz="800" b="0" i="0" u="none" strike="noStrike" kern="0" cap="none" spc="50" normalizeH="0" baseline="0" noProof="0" dirty="0">
                <a:ln>
                  <a:noFill/>
                </a:ln>
                <a:solidFill>
                  <a:srgbClr val="232020"/>
                </a:solidFill>
                <a:effectLst/>
                <a:uLnTx/>
                <a:uFillTx/>
                <a:latin typeface="Arial"/>
                <a:cs typeface="Arial"/>
              </a:rPr>
              <a:t>minimum</a:t>
            </a:r>
            <a:r>
              <a:rPr kumimoji="0" sz="800" b="0" i="0" u="none" strike="noStrike" kern="0" cap="none" spc="32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value</a:t>
            </a:r>
            <a:r>
              <a:rPr kumimoji="0" sz="800" b="0" i="0" u="none" strike="noStrike" kern="0" cap="none" spc="31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standard*</a:t>
            </a:r>
            <a:r>
              <a:rPr kumimoji="0" sz="800" b="0" i="0" u="none" strike="noStrike" kern="0" cap="none" spc="400" normalizeH="0" baseline="0" noProof="0" dirty="0">
                <a:ln>
                  <a:noFill/>
                </a:ln>
                <a:solidFill>
                  <a:srgbClr val="232020"/>
                </a:solidFill>
                <a:effectLst/>
                <a:uLnTx/>
                <a:uFillTx/>
                <a:latin typeface="Arial"/>
                <a:cs typeface="Arial"/>
              </a:rPr>
              <a:t> </a:t>
            </a:r>
            <a:r>
              <a:rPr kumimoji="0" sz="800" b="1" i="0" u="none" strike="noStrike" kern="0" cap="none" spc="0" normalizeH="0" baseline="0" noProof="0" dirty="0">
                <a:ln>
                  <a:noFill/>
                </a:ln>
                <a:solidFill>
                  <a:srgbClr val="232020"/>
                </a:solidFill>
                <a:effectLst/>
                <a:uLnTx/>
                <a:uFillTx/>
                <a:latin typeface="Arial"/>
                <a:cs typeface="Arial"/>
              </a:rPr>
              <a:t>offered</a:t>
            </a:r>
            <a:r>
              <a:rPr kumimoji="0" sz="800" b="1" i="0" u="none" strike="noStrike" kern="0" cap="none" spc="425" normalizeH="0" baseline="0" noProof="0" dirty="0">
                <a:ln>
                  <a:noFill/>
                </a:ln>
                <a:solidFill>
                  <a:srgbClr val="232020"/>
                </a:solidFill>
                <a:effectLst/>
                <a:uLnTx/>
                <a:uFillTx/>
                <a:latin typeface="Arial"/>
                <a:cs typeface="Arial"/>
              </a:rPr>
              <a:t> </a:t>
            </a:r>
            <a:r>
              <a:rPr kumimoji="0" sz="800" b="1" i="0" u="none" strike="noStrike" kern="0" cap="none" spc="0" normalizeH="0" baseline="0" noProof="0" dirty="0">
                <a:ln>
                  <a:noFill/>
                </a:ln>
                <a:solidFill>
                  <a:srgbClr val="232020"/>
                </a:solidFill>
                <a:effectLst/>
                <a:uLnTx/>
                <a:uFillTx/>
                <a:latin typeface="Arial"/>
                <a:cs typeface="Arial"/>
              </a:rPr>
              <a:t>only</a:t>
            </a:r>
            <a:r>
              <a:rPr kumimoji="0" sz="800" b="1" i="0" u="none" strike="noStrike" kern="0" cap="none" spc="415" normalizeH="0" baseline="0" noProof="0" dirty="0">
                <a:ln>
                  <a:noFill/>
                </a:ln>
                <a:solidFill>
                  <a:srgbClr val="232020"/>
                </a:solidFill>
                <a:effectLst/>
                <a:uLnTx/>
                <a:uFillTx/>
                <a:latin typeface="Arial"/>
                <a:cs typeface="Arial"/>
              </a:rPr>
              <a:t> </a:t>
            </a:r>
            <a:r>
              <a:rPr kumimoji="0" sz="800" b="1" i="0" u="none" strike="noStrike" kern="0" cap="none" spc="0" normalizeH="0" baseline="0" noProof="0" dirty="0">
                <a:ln>
                  <a:noFill/>
                </a:ln>
                <a:solidFill>
                  <a:srgbClr val="232020"/>
                </a:solidFill>
                <a:effectLst/>
                <a:uLnTx/>
                <a:uFillTx/>
                <a:latin typeface="Arial"/>
                <a:cs typeface="Arial"/>
              </a:rPr>
              <a:t>to</a:t>
            </a:r>
            <a:r>
              <a:rPr kumimoji="0" sz="800" b="1" i="0" u="none" strike="noStrike" kern="0" cap="none" spc="355" normalizeH="0" baseline="0" noProof="0" dirty="0">
                <a:ln>
                  <a:noFill/>
                </a:ln>
                <a:solidFill>
                  <a:srgbClr val="232020"/>
                </a:solidFill>
                <a:effectLst/>
                <a:uLnTx/>
                <a:uFillTx/>
                <a:latin typeface="Arial"/>
                <a:cs typeface="Arial"/>
              </a:rPr>
              <a:t> </a:t>
            </a:r>
            <a:r>
              <a:rPr kumimoji="0" sz="800" b="1" i="0" u="none" strike="noStrike" kern="0" cap="none" spc="0" normalizeH="0" baseline="0" noProof="0" dirty="0">
                <a:ln>
                  <a:noFill/>
                </a:ln>
                <a:solidFill>
                  <a:srgbClr val="232020"/>
                </a:solidFill>
                <a:effectLst/>
                <a:uLnTx/>
                <a:uFillTx/>
                <a:latin typeface="Arial"/>
                <a:cs typeface="Arial"/>
              </a:rPr>
              <a:t>the</a:t>
            </a:r>
            <a:r>
              <a:rPr kumimoji="0" sz="800" b="1" i="0" u="none" strike="noStrike" kern="0" cap="none" spc="409" normalizeH="0" baseline="0" noProof="0" dirty="0">
                <a:ln>
                  <a:noFill/>
                </a:ln>
                <a:solidFill>
                  <a:srgbClr val="232020"/>
                </a:solidFill>
                <a:effectLst/>
                <a:uLnTx/>
                <a:uFillTx/>
                <a:latin typeface="Arial"/>
                <a:cs typeface="Arial"/>
              </a:rPr>
              <a:t> </a:t>
            </a:r>
            <a:r>
              <a:rPr kumimoji="0" sz="800" b="1" i="0" u="none" strike="noStrike" kern="0" cap="none" spc="0" normalizeH="0" baseline="0" noProof="0" dirty="0">
                <a:ln>
                  <a:noFill/>
                </a:ln>
                <a:solidFill>
                  <a:srgbClr val="232020"/>
                </a:solidFill>
                <a:effectLst/>
                <a:uLnTx/>
                <a:uFillTx/>
                <a:latin typeface="Arial"/>
                <a:cs typeface="Arial"/>
              </a:rPr>
              <a:t>em</a:t>
            </a:r>
            <a:r>
              <a:rPr kumimoji="0" sz="800" b="1" i="0" u="none" strike="noStrike" kern="0" cap="none" spc="200" normalizeH="0" baseline="0" noProof="0" dirty="0">
                <a:ln>
                  <a:noFill/>
                </a:ln>
                <a:solidFill>
                  <a:srgbClr val="232020"/>
                </a:solidFill>
                <a:effectLst/>
                <a:uLnTx/>
                <a:uFillTx/>
                <a:latin typeface="Arial"/>
                <a:cs typeface="Arial"/>
              </a:rPr>
              <a:t> </a:t>
            </a:r>
            <a:r>
              <a:rPr kumimoji="0" sz="800" b="1" i="0" u="none" strike="noStrike" kern="0" cap="none" spc="0" normalizeH="0" baseline="0" noProof="0" dirty="0">
                <a:ln>
                  <a:noFill/>
                </a:ln>
                <a:solidFill>
                  <a:srgbClr val="232020"/>
                </a:solidFill>
                <a:effectLst/>
                <a:uLnTx/>
                <a:uFillTx/>
                <a:latin typeface="Arial"/>
                <a:cs typeface="Arial"/>
              </a:rPr>
              <a:t>ployee</a:t>
            </a:r>
            <a:r>
              <a:rPr kumimoji="0" sz="800" b="1" i="0" u="none" strike="noStrike" kern="0" cap="none" spc="45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(don't</a:t>
            </a:r>
            <a:r>
              <a:rPr kumimoji="0" sz="800" b="0" i="0" u="none" strike="noStrike" kern="0" cap="none" spc="38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include</a:t>
            </a:r>
            <a:r>
              <a:rPr kumimoji="0" sz="800" b="0" i="0" u="none" strike="noStrike" kern="0" cap="none" spc="315" normalizeH="0" baseline="0" noProof="0" dirty="0">
                <a:ln>
                  <a:noFill/>
                </a:ln>
                <a:solidFill>
                  <a:srgbClr val="232020"/>
                </a:solidFill>
                <a:effectLst/>
                <a:uLnTx/>
                <a:uFillTx/>
                <a:latin typeface="Arial"/>
                <a:cs typeface="Arial"/>
              </a:rPr>
              <a:t> </a:t>
            </a:r>
            <a:r>
              <a:rPr kumimoji="0" sz="800" b="0" i="0" u="none" strike="noStrike" kern="0" cap="none" spc="-10" normalizeH="0" baseline="0" noProof="0" dirty="0">
                <a:ln>
                  <a:noFill/>
                </a:ln>
                <a:solidFill>
                  <a:srgbClr val="232020"/>
                </a:solidFill>
                <a:effectLst/>
                <a:uLnTx/>
                <a:uFillTx/>
                <a:latin typeface="Arial"/>
                <a:cs typeface="Arial"/>
              </a:rPr>
              <a:t>family 	</a:t>
            </a:r>
            <a:r>
              <a:rPr kumimoji="0" sz="800" b="0" i="0" u="none" strike="noStrike" kern="0" cap="none" spc="0" normalizeH="0" baseline="0" noProof="0" dirty="0">
                <a:ln>
                  <a:noFill/>
                </a:ln>
                <a:solidFill>
                  <a:srgbClr val="232020"/>
                </a:solidFill>
                <a:effectLst/>
                <a:uLnTx/>
                <a:uFillTx/>
                <a:latin typeface="Arial"/>
                <a:cs typeface="Arial"/>
              </a:rPr>
              <a:t>plans):</a:t>
            </a:r>
            <a:r>
              <a:rPr kumimoji="0" sz="800" b="0" i="0" u="none" strike="noStrike" kern="0" cap="none" spc="35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If</a:t>
            </a:r>
            <a:r>
              <a:rPr kumimoji="0" sz="800" b="0" i="0" u="none" strike="noStrike" kern="0" cap="none" spc="26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the</a:t>
            </a:r>
            <a:r>
              <a:rPr kumimoji="0" sz="800" b="0" i="0" u="none" strike="noStrike" kern="0" cap="none" spc="340" normalizeH="0" baseline="0" noProof="0" dirty="0">
                <a:ln>
                  <a:noFill/>
                </a:ln>
                <a:solidFill>
                  <a:srgbClr val="232020"/>
                </a:solidFill>
                <a:effectLst/>
                <a:uLnTx/>
                <a:uFillTx/>
                <a:latin typeface="Arial"/>
                <a:cs typeface="Arial"/>
              </a:rPr>
              <a:t> </a:t>
            </a:r>
            <a:r>
              <a:rPr kumimoji="0" sz="800" b="0" i="0" u="none" strike="noStrike" kern="0" cap="none" spc="45" normalizeH="0" baseline="0" noProof="0" dirty="0">
                <a:ln>
                  <a:noFill/>
                </a:ln>
                <a:solidFill>
                  <a:srgbClr val="232020"/>
                </a:solidFill>
                <a:effectLst/>
                <a:uLnTx/>
                <a:uFillTx/>
                <a:latin typeface="Arial"/>
                <a:cs typeface="Arial"/>
              </a:rPr>
              <a:t>employer</a:t>
            </a:r>
            <a:r>
              <a:rPr kumimoji="0" sz="800" b="0" i="0" u="none" strike="noStrike" kern="0" cap="none" spc="35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has</a:t>
            </a:r>
            <a:r>
              <a:rPr kumimoji="0" sz="800" b="0" i="0" u="none" strike="noStrike" kern="0" cap="none" spc="29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wellness</a:t>
            </a:r>
            <a:r>
              <a:rPr kumimoji="0" sz="800" b="0" i="0" u="none" strike="noStrike" kern="0" cap="none" spc="355" normalizeH="0" baseline="0" noProof="0" dirty="0">
                <a:ln>
                  <a:noFill/>
                </a:ln>
                <a:solidFill>
                  <a:srgbClr val="232020"/>
                </a:solidFill>
                <a:effectLst/>
                <a:uLnTx/>
                <a:uFillTx/>
                <a:latin typeface="Arial"/>
                <a:cs typeface="Arial"/>
              </a:rPr>
              <a:t> </a:t>
            </a:r>
            <a:r>
              <a:rPr kumimoji="0" sz="800" b="0" i="0" u="none" strike="noStrike" kern="0" cap="none" spc="45" normalizeH="0" baseline="0" noProof="0" dirty="0">
                <a:ln>
                  <a:noFill/>
                </a:ln>
                <a:solidFill>
                  <a:srgbClr val="232020"/>
                </a:solidFill>
                <a:effectLst/>
                <a:uLnTx/>
                <a:uFillTx/>
                <a:latin typeface="Arial"/>
                <a:cs typeface="Arial"/>
              </a:rPr>
              <a:t>programs,</a:t>
            </a:r>
            <a:r>
              <a:rPr kumimoji="0" sz="800" b="0" i="0" u="none" strike="noStrike" kern="0" cap="none" spc="34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provide</a:t>
            </a:r>
            <a:r>
              <a:rPr kumimoji="0" sz="800" b="0" i="0" u="none" strike="noStrike" kern="0" cap="none" spc="36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the</a:t>
            </a:r>
            <a:r>
              <a:rPr kumimoji="0" sz="800" b="0" i="0" u="none" strike="noStrike" kern="0" cap="none" spc="340" normalizeH="0" baseline="0" noProof="0" dirty="0">
                <a:ln>
                  <a:noFill/>
                </a:ln>
                <a:solidFill>
                  <a:srgbClr val="232020"/>
                </a:solidFill>
                <a:effectLst/>
                <a:uLnTx/>
                <a:uFillTx/>
                <a:latin typeface="Arial"/>
                <a:cs typeface="Arial"/>
              </a:rPr>
              <a:t> </a:t>
            </a:r>
            <a:r>
              <a:rPr kumimoji="0" sz="800" b="0" i="0" u="none" strike="noStrike" kern="0" cap="none" spc="50" normalizeH="0" baseline="0" noProof="0" dirty="0">
                <a:ln>
                  <a:noFill/>
                </a:ln>
                <a:solidFill>
                  <a:srgbClr val="232020"/>
                </a:solidFill>
                <a:effectLst/>
                <a:uLnTx/>
                <a:uFillTx/>
                <a:latin typeface="Arial"/>
                <a:cs typeface="Arial"/>
              </a:rPr>
              <a:t>premium</a:t>
            </a:r>
            <a:r>
              <a:rPr kumimoji="0" sz="800" b="0" i="0" u="none" strike="noStrike" kern="0" cap="none" spc="37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that</a:t>
            </a:r>
            <a:r>
              <a:rPr kumimoji="0" sz="800" b="0" i="0" u="none" strike="noStrike" kern="0" cap="none" spc="29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the</a:t>
            </a:r>
            <a:r>
              <a:rPr kumimoji="0" sz="800" b="0" i="0" u="none" strike="noStrike" kern="0" cap="none" spc="34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employee</a:t>
            </a:r>
            <a:r>
              <a:rPr kumimoji="0" sz="800" b="0" i="0" u="none" strike="noStrike" kern="0" cap="none" spc="37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would</a:t>
            </a:r>
            <a:r>
              <a:rPr kumimoji="0" sz="800" b="0" i="0" u="none" strike="noStrike" kern="0" cap="none" spc="35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pay</a:t>
            </a:r>
            <a:r>
              <a:rPr kumimoji="0" sz="800" b="0" i="0" u="none" strike="noStrike" kern="0" cap="none" spc="20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if</a:t>
            </a:r>
            <a:r>
              <a:rPr kumimoji="0" sz="800" b="0" i="0" u="none" strike="noStrike" kern="0" cap="none" spc="14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he/</a:t>
            </a:r>
            <a:r>
              <a:rPr kumimoji="0" sz="800" b="0" i="0" u="none" strike="noStrike" kern="0" cap="none" spc="28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she</a:t>
            </a:r>
            <a:r>
              <a:rPr kumimoji="0" sz="800" b="0" i="0" u="none" strike="noStrike" kern="0" cap="none" spc="260" normalizeH="0" baseline="0" noProof="0" dirty="0">
                <a:ln>
                  <a:noFill/>
                </a:ln>
                <a:solidFill>
                  <a:srgbClr val="232020"/>
                </a:solidFill>
                <a:effectLst/>
                <a:uLnTx/>
                <a:uFillTx/>
                <a:latin typeface="Arial"/>
                <a:cs typeface="Arial"/>
              </a:rPr>
              <a:t> </a:t>
            </a:r>
            <a:r>
              <a:rPr kumimoji="0" sz="800" b="0" i="0" u="none" strike="noStrike" kern="0" cap="none" spc="-10" normalizeH="0" baseline="0" noProof="0" dirty="0">
                <a:ln>
                  <a:noFill/>
                </a:ln>
                <a:solidFill>
                  <a:srgbClr val="232020"/>
                </a:solidFill>
                <a:effectLst/>
                <a:uLnTx/>
                <a:uFillTx/>
                <a:latin typeface="Arial"/>
                <a:cs typeface="Arial"/>
              </a:rPr>
              <a:t>received 	</a:t>
            </a:r>
            <a:r>
              <a:rPr kumimoji="0" sz="800" b="0" i="0" u="none" strike="noStrike" kern="0" cap="none" spc="0" normalizeH="0" baseline="0" noProof="0" dirty="0">
                <a:ln>
                  <a:noFill/>
                </a:ln>
                <a:solidFill>
                  <a:srgbClr val="232020"/>
                </a:solidFill>
                <a:effectLst/>
                <a:uLnTx/>
                <a:uFillTx/>
                <a:latin typeface="Arial"/>
                <a:cs typeface="Arial"/>
              </a:rPr>
              <a:t>the</a:t>
            </a:r>
            <a:r>
              <a:rPr kumimoji="0" sz="800" b="0" i="0" u="none" strike="noStrike" kern="0" cap="none" spc="140" normalizeH="0" baseline="0" noProof="0" dirty="0">
                <a:ln>
                  <a:noFill/>
                </a:ln>
                <a:solidFill>
                  <a:srgbClr val="232020"/>
                </a:solidFill>
                <a:effectLst/>
                <a:uLnTx/>
                <a:uFillTx/>
                <a:latin typeface="Arial"/>
                <a:cs typeface="Arial"/>
              </a:rPr>
              <a:t>  </a:t>
            </a:r>
            <a:r>
              <a:rPr kumimoji="0" sz="800" b="0" i="0" u="none" strike="noStrike" kern="0" cap="none" spc="55" normalizeH="0" baseline="0" noProof="0" dirty="0">
                <a:ln>
                  <a:noFill/>
                </a:ln>
                <a:solidFill>
                  <a:srgbClr val="232020"/>
                </a:solidFill>
                <a:effectLst/>
                <a:uLnTx/>
                <a:uFillTx/>
                <a:latin typeface="Arial"/>
                <a:cs typeface="Arial"/>
              </a:rPr>
              <a:t>maximum</a:t>
            </a:r>
            <a:r>
              <a:rPr kumimoji="0" sz="800" b="0" i="0" u="none" strike="noStrike" kern="0" cap="none" spc="46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discount</a:t>
            </a:r>
            <a:r>
              <a:rPr kumimoji="0" sz="800" b="0" i="0" u="none" strike="noStrike" kern="0" cap="none" spc="41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for</a:t>
            </a:r>
            <a:r>
              <a:rPr kumimoji="0" sz="800" b="0" i="0" u="none" strike="noStrike" kern="0" cap="none" spc="32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any</a:t>
            </a:r>
            <a:r>
              <a:rPr kumimoji="0" sz="800" b="0" i="0" u="none" strike="noStrike" kern="0" cap="none" spc="32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tobacco</a:t>
            </a:r>
            <a:r>
              <a:rPr kumimoji="0" sz="800" b="0" i="0" u="none" strike="noStrike" kern="0" cap="none" spc="434"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cessation</a:t>
            </a:r>
            <a:r>
              <a:rPr kumimoji="0" sz="800" b="0" i="0" u="none" strike="noStrike" kern="0" cap="none" spc="425" normalizeH="0" baseline="0" noProof="0" dirty="0">
                <a:ln>
                  <a:noFill/>
                </a:ln>
                <a:solidFill>
                  <a:srgbClr val="232020"/>
                </a:solidFill>
                <a:effectLst/>
                <a:uLnTx/>
                <a:uFillTx/>
                <a:latin typeface="Arial"/>
                <a:cs typeface="Arial"/>
              </a:rPr>
              <a:t> </a:t>
            </a:r>
            <a:r>
              <a:rPr kumimoji="0" sz="800" b="0" i="0" u="none" strike="noStrike" kern="0" cap="none" spc="45" normalizeH="0" baseline="0" noProof="0" dirty="0">
                <a:ln>
                  <a:noFill/>
                </a:ln>
                <a:solidFill>
                  <a:srgbClr val="232020"/>
                </a:solidFill>
                <a:effectLst/>
                <a:uLnTx/>
                <a:uFillTx/>
                <a:latin typeface="Arial"/>
                <a:cs typeface="Arial"/>
              </a:rPr>
              <a:t>programs,</a:t>
            </a:r>
            <a:r>
              <a:rPr kumimoji="0" sz="800" b="0" i="0" u="none" strike="noStrike" kern="0" cap="none" spc="434"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and</a:t>
            </a:r>
            <a:r>
              <a:rPr kumimoji="0" sz="800" b="0" i="0" u="none" strike="noStrike" kern="0" cap="none" spc="31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didn't</a:t>
            </a:r>
            <a:r>
              <a:rPr kumimoji="0" sz="800" b="0" i="0" u="none" strike="noStrike" kern="0" cap="none" spc="40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receive</a:t>
            </a:r>
            <a:r>
              <a:rPr kumimoji="0" sz="800" b="0" i="0" u="none" strike="noStrike" kern="0" cap="none" spc="40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any</a:t>
            </a:r>
            <a:r>
              <a:rPr kumimoji="0" sz="800" b="0" i="0" u="none" strike="noStrike" kern="0" cap="none" spc="42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other</a:t>
            </a:r>
            <a:r>
              <a:rPr kumimoji="0" sz="800" b="0" i="0" u="none" strike="noStrike" kern="0" cap="none" spc="32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discounts</a:t>
            </a:r>
            <a:r>
              <a:rPr kumimoji="0" sz="800" b="0" i="0" u="none" strike="noStrike" kern="0" cap="none" spc="41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based</a:t>
            </a:r>
            <a:r>
              <a:rPr kumimoji="0" sz="800" b="0" i="0" u="none" strike="noStrike" kern="0" cap="none" spc="42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on</a:t>
            </a:r>
            <a:r>
              <a:rPr kumimoji="0" sz="800" b="0" i="0" u="none" strike="noStrike" kern="0" cap="none" spc="320" normalizeH="0" baseline="0" noProof="0" dirty="0">
                <a:ln>
                  <a:noFill/>
                </a:ln>
                <a:solidFill>
                  <a:srgbClr val="232020"/>
                </a:solidFill>
                <a:effectLst/>
                <a:uLnTx/>
                <a:uFillTx/>
                <a:latin typeface="Arial"/>
                <a:cs typeface="Arial"/>
              </a:rPr>
              <a:t> </a:t>
            </a:r>
            <a:r>
              <a:rPr kumimoji="0" sz="800" b="0" i="0" u="none" strike="noStrike" kern="0" cap="none" spc="-10" normalizeH="0" baseline="0" noProof="0" dirty="0">
                <a:ln>
                  <a:noFill/>
                </a:ln>
                <a:solidFill>
                  <a:srgbClr val="232020"/>
                </a:solidFill>
                <a:effectLst/>
                <a:uLnTx/>
                <a:uFillTx/>
                <a:latin typeface="Arial"/>
                <a:cs typeface="Arial"/>
              </a:rPr>
              <a:t>wellness 	programs.</a:t>
            </a:r>
            <a:endParaRPr kumimoji="0" sz="800" b="0" i="0" u="none" strike="noStrike" kern="0" cap="none" spc="0" normalizeH="0" baseline="0" noProof="0">
              <a:ln>
                <a:noFill/>
              </a:ln>
              <a:solidFill>
                <a:sysClr val="windowText" lastClr="000000"/>
              </a:solidFill>
              <a:effectLst/>
              <a:uLnTx/>
              <a:uFillTx/>
              <a:latin typeface="Arial"/>
              <a:cs typeface="Arial"/>
            </a:endParaRPr>
          </a:p>
          <a:p>
            <a:pPr marL="460375" marR="0" lvl="1" indent="-135890" algn="just" defTabSz="914400" eaLnBrk="1" fontAlgn="auto" latinLnBrk="0" hangingPunct="1">
              <a:lnSpc>
                <a:spcPct val="100000"/>
              </a:lnSpc>
              <a:spcBef>
                <a:spcPts val="0"/>
              </a:spcBef>
              <a:spcAft>
                <a:spcPts val="0"/>
              </a:spcAft>
              <a:buClrTx/>
              <a:buSzTx/>
              <a:buFontTx/>
              <a:buAutoNum type="alphaLcPeriod"/>
              <a:tabLst>
                <a:tab pos="460375" algn="l"/>
                <a:tab pos="5490845" algn="l"/>
              </a:tabLst>
              <a:defRPr/>
            </a:pPr>
            <a:r>
              <a:rPr kumimoji="0" sz="800" b="0" i="0" u="none" strike="noStrike" kern="0" cap="none" spc="0" normalizeH="0" baseline="0" noProof="0" dirty="0">
                <a:ln>
                  <a:noFill/>
                </a:ln>
                <a:solidFill>
                  <a:srgbClr val="232020"/>
                </a:solidFill>
                <a:effectLst/>
                <a:uLnTx/>
                <a:uFillTx/>
                <a:latin typeface="Arial"/>
                <a:cs typeface="Arial"/>
              </a:rPr>
              <a:t>How</a:t>
            </a:r>
            <a:r>
              <a:rPr kumimoji="0" sz="800" b="0" i="0" u="none" strike="noStrike" kern="0" cap="none" spc="32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much</a:t>
            </a:r>
            <a:r>
              <a:rPr kumimoji="0" sz="800" b="0" i="0" u="none" strike="noStrike" kern="0" cap="none" spc="31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would</a:t>
            </a:r>
            <a:r>
              <a:rPr kumimoji="0" sz="800" b="0" i="0" u="none" strike="noStrike" kern="0" cap="none" spc="37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the</a:t>
            </a:r>
            <a:r>
              <a:rPr kumimoji="0" sz="800" b="0" i="0" u="none" strike="noStrike" kern="0" cap="none" spc="30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employee</a:t>
            </a:r>
            <a:r>
              <a:rPr kumimoji="0" sz="800" b="0" i="0" u="none" strike="noStrike" kern="0" cap="none" spc="38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have</a:t>
            </a:r>
            <a:r>
              <a:rPr kumimoji="0" sz="800" b="0" i="0" u="none" strike="noStrike" kern="0" cap="none" spc="33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to</a:t>
            </a:r>
            <a:r>
              <a:rPr kumimoji="0" sz="800" b="0" i="0" u="none" strike="noStrike" kern="0" cap="none" spc="24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pay</a:t>
            </a:r>
            <a:r>
              <a:rPr kumimoji="0" sz="800" b="0" i="0" u="none" strike="noStrike" kern="0" cap="none" spc="27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in</a:t>
            </a:r>
            <a:r>
              <a:rPr kumimoji="0" sz="800" b="0" i="0" u="none" strike="noStrike" kern="0" cap="none" spc="225" normalizeH="0" baseline="0" noProof="0" dirty="0">
                <a:ln>
                  <a:noFill/>
                </a:ln>
                <a:solidFill>
                  <a:srgbClr val="232020"/>
                </a:solidFill>
                <a:effectLst/>
                <a:uLnTx/>
                <a:uFillTx/>
                <a:latin typeface="Arial"/>
                <a:cs typeface="Arial"/>
              </a:rPr>
              <a:t> </a:t>
            </a:r>
            <a:r>
              <a:rPr kumimoji="0" sz="800" b="0" i="0" u="none" strike="noStrike" kern="0" cap="none" spc="45" normalizeH="0" baseline="0" noProof="0" dirty="0">
                <a:ln>
                  <a:noFill/>
                </a:ln>
                <a:solidFill>
                  <a:srgbClr val="232020"/>
                </a:solidFill>
                <a:effectLst/>
                <a:uLnTx/>
                <a:uFillTx/>
                <a:latin typeface="Arial"/>
                <a:cs typeface="Arial"/>
              </a:rPr>
              <a:t>premiums</a:t>
            </a:r>
            <a:r>
              <a:rPr kumimoji="0" sz="800" b="0" i="0" u="none" strike="noStrike" kern="0" cap="none" spc="31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for</a:t>
            </a:r>
            <a:r>
              <a:rPr kumimoji="0" sz="800" b="0" i="0" u="none" strike="noStrike" kern="0" cap="none" spc="21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this</a:t>
            </a:r>
            <a:r>
              <a:rPr kumimoji="0" sz="800" b="0" i="0" u="none" strike="noStrike" kern="0" cap="none" spc="21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plan?</a:t>
            </a:r>
            <a:r>
              <a:rPr kumimoji="0" sz="800" b="0" i="0" u="none" strike="noStrike" kern="0" cap="none" spc="225" normalizeH="0" baseline="0" noProof="0" dirty="0">
                <a:ln>
                  <a:noFill/>
                </a:ln>
                <a:solidFill>
                  <a:srgbClr val="232020"/>
                </a:solidFill>
                <a:effectLst/>
                <a:uLnTx/>
                <a:uFillTx/>
                <a:latin typeface="Arial"/>
                <a:cs typeface="Arial"/>
              </a:rPr>
              <a:t>  </a:t>
            </a:r>
            <a:r>
              <a:rPr kumimoji="0" sz="800" b="0" i="0" u="none" strike="noStrike" kern="0" cap="none" spc="-50" normalizeH="0" baseline="0" noProof="0" dirty="0">
                <a:ln>
                  <a:noFill/>
                </a:ln>
                <a:solidFill>
                  <a:srgbClr val="232020"/>
                </a:solidFill>
                <a:effectLst/>
                <a:uLnTx/>
                <a:uFillTx/>
                <a:latin typeface="Arial"/>
                <a:cs typeface="Arial"/>
              </a:rPr>
              <a:t>$</a:t>
            </a:r>
            <a:r>
              <a:rPr kumimoji="0" sz="800" b="0" i="0" u="sng" strike="noStrike" kern="0" cap="none" spc="0" normalizeH="0" baseline="0" noProof="0" dirty="0">
                <a:ln>
                  <a:noFill/>
                </a:ln>
                <a:solidFill>
                  <a:srgbClr val="232020"/>
                </a:solidFill>
                <a:effectLst/>
                <a:uLnTx/>
                <a:uFill>
                  <a:solidFill>
                    <a:srgbClr val="221F1F"/>
                  </a:solidFill>
                </a:uFill>
                <a:latin typeface="Arial"/>
                <a:cs typeface="Arial"/>
              </a:rPr>
              <a:t>	</a:t>
            </a:r>
            <a:endParaRPr kumimoji="0" sz="800" b="0" i="0" u="none" strike="noStrike" kern="0" cap="none" spc="0" normalizeH="0" baseline="0" noProof="0">
              <a:ln>
                <a:noFill/>
              </a:ln>
              <a:solidFill>
                <a:sysClr val="windowText" lastClr="000000"/>
              </a:solidFill>
              <a:effectLst/>
              <a:uLnTx/>
              <a:uFillTx/>
              <a:latin typeface="Arial"/>
              <a:cs typeface="Arial"/>
            </a:endParaRPr>
          </a:p>
          <a:p>
            <a:pPr marL="464184" marR="0" lvl="1" indent="-139700" algn="just" defTabSz="914400" eaLnBrk="1" fontAlgn="auto" latinLnBrk="0" hangingPunct="1">
              <a:lnSpc>
                <a:spcPct val="100000"/>
              </a:lnSpc>
              <a:spcBef>
                <a:spcPts val="0"/>
              </a:spcBef>
              <a:spcAft>
                <a:spcPts val="0"/>
              </a:spcAft>
              <a:buClrTx/>
              <a:buSzTx/>
              <a:buFontTx/>
              <a:buAutoNum type="alphaLcPeriod"/>
              <a:tabLst>
                <a:tab pos="464184" algn="l"/>
                <a:tab pos="2038985" algn="l"/>
                <a:tab pos="3296920" algn="l"/>
                <a:tab pos="4592320" algn="l"/>
                <a:tab pos="5392420" algn="l"/>
                <a:tab pos="6268720" algn="l"/>
              </a:tabLst>
              <a:defRPr/>
            </a:pPr>
            <a:r>
              <a:rPr kumimoji="0" sz="800" b="0" i="0" u="none" strike="noStrike" kern="0" cap="none" spc="0" normalizeH="0" baseline="0" noProof="0" dirty="0">
                <a:ln>
                  <a:noFill/>
                </a:ln>
                <a:solidFill>
                  <a:srgbClr val="232020"/>
                </a:solidFill>
                <a:effectLst/>
                <a:uLnTx/>
                <a:uFillTx/>
                <a:latin typeface="Arial"/>
                <a:cs typeface="Arial"/>
              </a:rPr>
              <a:t>How</a:t>
            </a:r>
            <a:r>
              <a:rPr kumimoji="0" sz="800" b="0" i="0" u="none" strike="noStrike" kern="0" cap="none" spc="24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often?</a:t>
            </a:r>
            <a:r>
              <a:rPr kumimoji="0" sz="800" b="0" i="0" u="none" strike="noStrike" kern="0" cap="none" spc="490" normalizeH="0" baseline="0" noProof="0" dirty="0">
                <a:ln>
                  <a:noFill/>
                </a:ln>
                <a:solidFill>
                  <a:srgbClr val="232020"/>
                </a:solidFill>
                <a:effectLst/>
                <a:uLnTx/>
                <a:uFillTx/>
                <a:latin typeface="Arial"/>
                <a:cs typeface="Arial"/>
              </a:rPr>
              <a:t>   </a:t>
            </a:r>
            <a:r>
              <a:rPr kumimoji="0" sz="800" b="0" i="0" u="none" strike="noStrike" kern="0" cap="none" spc="-10" normalizeH="0" baseline="0" noProof="0" dirty="0">
                <a:ln>
                  <a:noFill/>
                </a:ln>
                <a:solidFill>
                  <a:srgbClr val="232020"/>
                </a:solidFill>
                <a:effectLst/>
                <a:uLnTx/>
                <a:uFillTx/>
                <a:latin typeface="Arial"/>
                <a:cs typeface="Arial"/>
              </a:rPr>
              <a:t>Weekly</a:t>
            </a:r>
            <a:r>
              <a:rPr kumimoji="0" sz="800" b="0" i="0" u="none" strike="noStrike" kern="0" cap="none" spc="0" normalizeH="0" baseline="0" noProof="0" dirty="0">
                <a:ln>
                  <a:noFill/>
                </a:ln>
                <a:solidFill>
                  <a:srgbClr val="232020"/>
                </a:solidFill>
                <a:effectLst/>
                <a:uLnTx/>
                <a:uFillTx/>
                <a:latin typeface="Arial"/>
                <a:cs typeface="Arial"/>
              </a:rPr>
              <a:t>	Every</a:t>
            </a:r>
            <a:r>
              <a:rPr kumimoji="0" sz="800" b="0" i="0" u="none" strike="noStrike" kern="0" cap="none" spc="26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2</a:t>
            </a:r>
            <a:r>
              <a:rPr kumimoji="0" sz="800" b="0" i="0" u="none" strike="noStrike" kern="0" cap="none" spc="229" normalizeH="0" baseline="0" noProof="0" dirty="0">
                <a:ln>
                  <a:noFill/>
                </a:ln>
                <a:solidFill>
                  <a:srgbClr val="232020"/>
                </a:solidFill>
                <a:effectLst/>
                <a:uLnTx/>
                <a:uFillTx/>
                <a:latin typeface="Arial"/>
                <a:cs typeface="Arial"/>
              </a:rPr>
              <a:t> </a:t>
            </a:r>
            <a:r>
              <a:rPr kumimoji="0" sz="800" b="0" i="0" u="none" strike="noStrike" kern="0" cap="none" spc="-20" normalizeH="0" baseline="0" noProof="0" dirty="0">
                <a:ln>
                  <a:noFill/>
                </a:ln>
                <a:solidFill>
                  <a:srgbClr val="232020"/>
                </a:solidFill>
                <a:effectLst/>
                <a:uLnTx/>
                <a:uFillTx/>
                <a:latin typeface="Arial"/>
                <a:cs typeface="Arial"/>
              </a:rPr>
              <a:t>weeks</a:t>
            </a:r>
            <a:r>
              <a:rPr kumimoji="0" sz="800" b="0" i="0" u="none" strike="noStrike" kern="0" cap="none" spc="0" normalizeH="0" baseline="0" noProof="0" dirty="0">
                <a:ln>
                  <a:noFill/>
                </a:ln>
                <a:solidFill>
                  <a:srgbClr val="232020"/>
                </a:solidFill>
                <a:effectLst/>
                <a:uLnTx/>
                <a:uFillTx/>
                <a:latin typeface="Arial"/>
                <a:cs typeface="Arial"/>
              </a:rPr>
              <a:t>	Twice</a:t>
            </a:r>
            <a:r>
              <a:rPr kumimoji="0" sz="800" b="0" i="0" u="none" strike="noStrike" kern="0" cap="none" spc="25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a</a:t>
            </a:r>
            <a:r>
              <a:rPr kumimoji="0" sz="800" b="0" i="0" u="none" strike="noStrike" kern="0" cap="none" spc="225" normalizeH="0" baseline="0" noProof="0" dirty="0">
                <a:ln>
                  <a:noFill/>
                </a:ln>
                <a:solidFill>
                  <a:srgbClr val="232020"/>
                </a:solidFill>
                <a:effectLst/>
                <a:uLnTx/>
                <a:uFillTx/>
                <a:latin typeface="Arial"/>
                <a:cs typeface="Arial"/>
              </a:rPr>
              <a:t> </a:t>
            </a:r>
            <a:r>
              <a:rPr kumimoji="0" sz="800" b="0" i="0" u="none" strike="noStrike" kern="0" cap="none" spc="-10" normalizeH="0" baseline="0" noProof="0" dirty="0">
                <a:ln>
                  <a:noFill/>
                </a:ln>
                <a:solidFill>
                  <a:srgbClr val="232020"/>
                </a:solidFill>
                <a:effectLst/>
                <a:uLnTx/>
                <a:uFillTx/>
                <a:latin typeface="Arial"/>
                <a:cs typeface="Arial"/>
              </a:rPr>
              <a:t>month</a:t>
            </a:r>
            <a:r>
              <a:rPr kumimoji="0" sz="800" b="0" i="0" u="none" strike="noStrike" kern="0" cap="none" spc="0" normalizeH="0" baseline="0" noProof="0" dirty="0">
                <a:ln>
                  <a:noFill/>
                </a:ln>
                <a:solidFill>
                  <a:srgbClr val="232020"/>
                </a:solidFill>
                <a:effectLst/>
                <a:uLnTx/>
                <a:uFillTx/>
                <a:latin typeface="Arial"/>
                <a:cs typeface="Arial"/>
              </a:rPr>
              <a:t>	</a:t>
            </a:r>
            <a:r>
              <a:rPr kumimoji="0" sz="800" b="0" i="0" u="none" strike="noStrike" kern="0" cap="none" spc="-10" normalizeH="0" baseline="0" noProof="0" dirty="0">
                <a:ln>
                  <a:noFill/>
                </a:ln>
                <a:solidFill>
                  <a:srgbClr val="232020"/>
                </a:solidFill>
                <a:effectLst/>
                <a:uLnTx/>
                <a:uFillTx/>
                <a:latin typeface="Arial"/>
                <a:cs typeface="Arial"/>
              </a:rPr>
              <a:t>Monthly</a:t>
            </a:r>
            <a:r>
              <a:rPr kumimoji="0" sz="800" b="0" i="0" u="none" strike="noStrike" kern="0" cap="none" spc="0" normalizeH="0" baseline="0" noProof="0" dirty="0">
                <a:ln>
                  <a:noFill/>
                </a:ln>
                <a:solidFill>
                  <a:srgbClr val="232020"/>
                </a:solidFill>
                <a:effectLst/>
                <a:uLnTx/>
                <a:uFillTx/>
                <a:latin typeface="Arial"/>
                <a:cs typeface="Arial"/>
              </a:rPr>
              <a:t>	</a:t>
            </a:r>
            <a:r>
              <a:rPr kumimoji="0" sz="800" b="0" i="0" u="none" strike="noStrike" kern="0" cap="none" spc="-10" normalizeH="0" baseline="0" noProof="0" dirty="0">
                <a:ln>
                  <a:noFill/>
                </a:ln>
                <a:solidFill>
                  <a:srgbClr val="232020"/>
                </a:solidFill>
                <a:effectLst/>
                <a:uLnTx/>
                <a:uFillTx/>
                <a:latin typeface="Arial"/>
                <a:cs typeface="Arial"/>
              </a:rPr>
              <a:t>Quarterly</a:t>
            </a:r>
            <a:r>
              <a:rPr kumimoji="0" sz="800" b="0" i="0" u="none" strike="noStrike" kern="0" cap="none" spc="0" normalizeH="0" baseline="0" noProof="0" dirty="0">
                <a:ln>
                  <a:noFill/>
                </a:ln>
                <a:solidFill>
                  <a:srgbClr val="232020"/>
                </a:solidFill>
                <a:effectLst/>
                <a:uLnTx/>
                <a:uFillTx/>
                <a:latin typeface="Arial"/>
                <a:cs typeface="Arial"/>
              </a:rPr>
              <a:t>	</a:t>
            </a:r>
            <a:r>
              <a:rPr kumimoji="0" sz="800" b="0" i="0" u="none" strike="noStrike" kern="0" cap="none" spc="-10" normalizeH="0" baseline="0" noProof="0" dirty="0">
                <a:ln>
                  <a:noFill/>
                </a:ln>
                <a:solidFill>
                  <a:srgbClr val="232020"/>
                </a:solidFill>
                <a:effectLst/>
                <a:uLnTx/>
                <a:uFillTx/>
                <a:latin typeface="Arial"/>
                <a:cs typeface="Arial"/>
              </a:rPr>
              <a:t>Yearly</a:t>
            </a:r>
            <a:endParaRPr kumimoji="0" sz="800" b="0" i="0" u="none" strike="noStrike" kern="0" cap="none" spc="0" normalizeH="0" baseline="0" noProof="0">
              <a:ln>
                <a:noFill/>
              </a:ln>
              <a:solidFill>
                <a:sysClr val="windowText" lastClr="000000"/>
              </a:solidFill>
              <a:effectLst/>
              <a:uLnTx/>
              <a:uFillTx/>
              <a:latin typeface="Arial"/>
              <a:cs typeface="Arial"/>
            </a:endParaRPr>
          </a:p>
          <a:p>
            <a:pPr marL="0" marR="0" lvl="1" indent="0" defTabSz="914400" eaLnBrk="1" fontAlgn="auto" latinLnBrk="0" hangingPunct="1">
              <a:lnSpc>
                <a:spcPct val="100000"/>
              </a:lnSpc>
              <a:spcBef>
                <a:spcPts val="60"/>
              </a:spcBef>
              <a:spcAft>
                <a:spcPts val="0"/>
              </a:spcAft>
              <a:buClr>
                <a:srgbClr val="232020"/>
              </a:buClr>
              <a:buSzTx/>
              <a:buFont typeface="Arial"/>
              <a:buAutoNum type="alphaLcPeriod"/>
              <a:tabLst/>
              <a:defRPr/>
            </a:pPr>
            <a:endParaRPr kumimoji="0" sz="800" b="0" i="0" u="none" strike="noStrike" kern="0" cap="none" spc="0" normalizeH="0" baseline="0" noProof="0">
              <a:ln>
                <a:noFill/>
              </a:ln>
              <a:solidFill>
                <a:sysClr val="windowText" lastClr="000000"/>
              </a:solidFill>
              <a:effectLst/>
              <a:uLnTx/>
              <a:uFillTx/>
              <a:latin typeface="Arial"/>
              <a:cs typeface="Arial"/>
            </a:endParaRPr>
          </a:p>
          <a:p>
            <a:pPr marL="40640" marR="0" lvl="0" indent="0" defTabSz="914400" eaLnBrk="1" fontAlgn="auto" latinLnBrk="0" hangingPunct="1">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2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year</a:t>
            </a:r>
            <a:r>
              <a:rPr kumimoji="0" sz="900" b="0" i="0" u="none" strike="noStrike" kern="0" cap="none" spc="2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end</a:t>
            </a:r>
            <a:r>
              <a:rPr kumimoji="0" sz="900" b="0" i="0" u="none" strike="noStrike" kern="0" cap="none" spc="3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soon</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2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know</a:t>
            </a:r>
            <a:r>
              <a:rPr kumimoji="0" sz="900" b="0" i="0" u="none" strike="noStrike" kern="0" cap="none" spc="3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that</a:t>
            </a:r>
            <a:r>
              <a:rPr kumimoji="0" sz="900" b="0" i="0" u="none" strike="noStrike" kern="0" cap="none" spc="25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health</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plans</a:t>
            </a:r>
            <a:r>
              <a:rPr kumimoji="0" sz="900" b="0" i="0" u="none" strike="noStrike" kern="0" cap="none" spc="30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offered</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23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change,</a:t>
            </a:r>
            <a:r>
              <a:rPr kumimoji="0" sz="900" b="0" i="0" u="none" strike="noStrike" kern="0" cap="none" spc="2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go</a:t>
            </a:r>
            <a:r>
              <a:rPr kumimoji="0" sz="900" b="0" i="0" u="none" strike="noStrike" kern="0" cap="none" spc="2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question</a:t>
            </a:r>
            <a:r>
              <a:rPr kumimoji="0" sz="900" b="0" i="0" u="none" strike="noStrike" kern="0" cap="none" spc="3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16.</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If</a:t>
            </a:r>
            <a:r>
              <a:rPr kumimoji="0" sz="900" b="0" i="0" u="none" strike="noStrike" kern="0" cap="none" spc="10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you</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don't</a:t>
            </a:r>
            <a:r>
              <a:rPr kumimoji="0" sz="900" b="0" i="0" u="none" strike="noStrike" kern="0" cap="none" spc="1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know,</a:t>
            </a:r>
            <a:r>
              <a:rPr kumimoji="0" sz="900" b="0" i="0" u="none" strike="noStrike" kern="0" cap="none" spc="114"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STOP</a:t>
            </a:r>
            <a:r>
              <a:rPr kumimoji="0" sz="900" b="0" i="0" u="none" strike="noStrike" kern="0" cap="none" spc="1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and</a:t>
            </a:r>
            <a:r>
              <a:rPr kumimoji="0" sz="900" b="0" i="0" u="none" strike="noStrike" kern="0" cap="none" spc="16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return</a:t>
            </a:r>
            <a:r>
              <a:rPr kumimoji="0" sz="900" b="0" i="0" u="none" strike="noStrike" kern="0" cap="none" spc="1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form</a:t>
            </a:r>
            <a:r>
              <a:rPr kumimoji="0" sz="900" b="0" i="0" u="none" strike="noStrike" kern="0" cap="none" spc="17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0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employee.</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45"/>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Arial"/>
              <a:cs typeface="Arial"/>
            </a:endParaRPr>
          </a:p>
          <a:p>
            <a:pPr marL="290830" marR="4668520" lvl="0" indent="-206375" defTabSz="914400" eaLnBrk="1" fontAlgn="auto" latinLnBrk="0" hangingPunct="1">
              <a:lnSpc>
                <a:spcPct val="100000"/>
              </a:lnSpc>
              <a:spcBef>
                <a:spcPts val="0"/>
              </a:spcBef>
              <a:spcAft>
                <a:spcPts val="0"/>
              </a:spcAft>
              <a:buClrTx/>
              <a:buSzTx/>
              <a:buFontTx/>
              <a:buAutoNum type="arabicPeriod" startAt="16"/>
              <a:tabLst>
                <a:tab pos="951865" algn="l"/>
                <a:tab pos="4404995" algn="l"/>
              </a:tabLst>
              <a:defRPr/>
            </a:pPr>
            <a:r>
              <a:rPr kumimoji="0" sz="800" b="0" i="0" u="none" strike="noStrike" kern="0" cap="none" spc="0" normalizeH="0" baseline="0" noProof="0" dirty="0">
                <a:ln>
                  <a:noFill/>
                </a:ln>
                <a:solidFill>
                  <a:srgbClr val="232020"/>
                </a:solidFill>
                <a:effectLst/>
                <a:uLnTx/>
                <a:uFillTx/>
                <a:latin typeface="Arial"/>
                <a:cs typeface="Arial"/>
              </a:rPr>
              <a:t>W</a:t>
            </a:r>
            <a:r>
              <a:rPr kumimoji="0" sz="800" b="0" i="0" u="none" strike="noStrike" kern="0" cap="none" spc="-9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hat</a:t>
            </a:r>
            <a:r>
              <a:rPr kumimoji="0" sz="800" b="0" i="0" u="none" strike="noStrike" kern="0" cap="none" spc="32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change</a:t>
            </a:r>
            <a:r>
              <a:rPr kumimoji="0" sz="800" b="0" i="0" u="none" strike="noStrike" kern="0" cap="none" spc="39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will</a:t>
            </a:r>
            <a:r>
              <a:rPr kumimoji="0" sz="800" b="0" i="0" u="none" strike="noStrike" kern="0" cap="none" spc="19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the</a:t>
            </a:r>
            <a:r>
              <a:rPr kumimoji="0" sz="800" b="0" i="0" u="none" strike="noStrike" kern="0" cap="none" spc="35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employer</a:t>
            </a:r>
            <a:r>
              <a:rPr kumimoji="0" sz="800" b="0" i="0" u="none" strike="noStrike" kern="0" cap="none" spc="33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make</a:t>
            </a:r>
            <a:r>
              <a:rPr kumimoji="0" sz="800" b="0" i="0" u="none" strike="noStrike" kern="0" cap="none" spc="32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for</a:t>
            </a:r>
            <a:r>
              <a:rPr kumimoji="0" sz="800" b="0" i="0" u="none" strike="noStrike" kern="0" cap="none" spc="23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the</a:t>
            </a:r>
            <a:r>
              <a:rPr kumimoji="0" sz="800" b="0" i="0" u="none" strike="noStrike" kern="0" cap="none" spc="33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new</a:t>
            </a:r>
            <a:r>
              <a:rPr kumimoji="0" sz="800" b="0" i="0" u="none" strike="noStrike" kern="0" cap="none" spc="36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plan</a:t>
            </a:r>
            <a:r>
              <a:rPr kumimoji="0" sz="800" b="0" i="0" u="none" strike="noStrike" kern="0" cap="none" spc="305" normalizeH="0" baseline="0" noProof="0" dirty="0">
                <a:ln>
                  <a:noFill/>
                </a:ln>
                <a:solidFill>
                  <a:srgbClr val="232020"/>
                </a:solidFill>
                <a:effectLst/>
                <a:uLnTx/>
                <a:uFillTx/>
                <a:latin typeface="Arial"/>
                <a:cs typeface="Arial"/>
              </a:rPr>
              <a:t> </a:t>
            </a:r>
            <a:r>
              <a:rPr kumimoji="0" sz="800" b="0" i="0" u="none" strike="noStrike" kern="0" cap="none" spc="-20" normalizeH="0" baseline="0" noProof="0" dirty="0">
                <a:ln>
                  <a:noFill/>
                </a:ln>
                <a:solidFill>
                  <a:srgbClr val="232020"/>
                </a:solidFill>
                <a:effectLst/>
                <a:uLnTx/>
                <a:uFillTx/>
                <a:latin typeface="Arial"/>
                <a:cs typeface="Arial"/>
              </a:rPr>
              <a:t>year?</a:t>
            </a:r>
            <a:r>
              <a:rPr kumimoji="0" sz="800" b="0" i="0" u="sng" strike="noStrike" kern="0" cap="none" spc="0" normalizeH="0" baseline="0" noProof="0" dirty="0">
                <a:ln>
                  <a:noFill/>
                </a:ln>
                <a:solidFill>
                  <a:srgbClr val="232020"/>
                </a:solidFill>
                <a:effectLst/>
                <a:uLnTx/>
                <a:uFill>
                  <a:solidFill>
                    <a:srgbClr val="232020"/>
                  </a:solidFill>
                </a:uFill>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 	Employer</a:t>
            </a:r>
            <a:r>
              <a:rPr kumimoji="0" sz="800" b="0" i="0" u="none" strike="noStrike" kern="0" cap="none" spc="409"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won't</a:t>
            </a:r>
            <a:r>
              <a:rPr kumimoji="0" sz="800" b="0" i="0" u="none" strike="noStrike" kern="0" cap="none" spc="42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offer</a:t>
            </a:r>
            <a:r>
              <a:rPr kumimoji="0" sz="800" b="0" i="0" u="none" strike="noStrike" kern="0" cap="none" spc="37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health</a:t>
            </a:r>
            <a:r>
              <a:rPr kumimoji="0" sz="800" b="0" i="0" u="none" strike="noStrike" kern="0" cap="none" spc="430" normalizeH="0" baseline="0" noProof="0" dirty="0">
                <a:ln>
                  <a:noFill/>
                </a:ln>
                <a:solidFill>
                  <a:srgbClr val="232020"/>
                </a:solidFill>
                <a:effectLst/>
                <a:uLnTx/>
                <a:uFillTx/>
                <a:latin typeface="Arial"/>
                <a:cs typeface="Arial"/>
              </a:rPr>
              <a:t> </a:t>
            </a:r>
            <a:r>
              <a:rPr kumimoji="0" sz="800" b="0" i="0" u="none" strike="noStrike" kern="0" cap="none" spc="-10" normalizeH="0" baseline="0" noProof="0" dirty="0">
                <a:ln>
                  <a:noFill/>
                </a:ln>
                <a:solidFill>
                  <a:srgbClr val="232020"/>
                </a:solidFill>
                <a:effectLst/>
                <a:uLnTx/>
                <a:uFillTx/>
                <a:latin typeface="Arial"/>
                <a:cs typeface="Arial"/>
              </a:rPr>
              <a:t>coverage</a:t>
            </a:r>
            <a:endParaRPr kumimoji="0" sz="800" b="0" i="0" u="none" strike="noStrike" kern="0" cap="none" spc="0" normalizeH="0" baseline="0" noProof="0">
              <a:ln>
                <a:noFill/>
              </a:ln>
              <a:solidFill>
                <a:sysClr val="windowText" lastClr="000000"/>
              </a:solidFill>
              <a:effectLst/>
              <a:uLnTx/>
              <a:uFillTx/>
              <a:latin typeface="Arial"/>
              <a:cs typeface="Arial"/>
            </a:endParaRPr>
          </a:p>
          <a:p>
            <a:pPr marL="951865" marR="123825" lvl="0" indent="0" defTabSz="914400" eaLnBrk="1" fontAlgn="auto" latinLnBrk="0" hangingPunct="1">
              <a:lnSpc>
                <a:spcPct val="100000"/>
              </a:lnSpc>
              <a:spcBef>
                <a:spcPts val="5"/>
              </a:spcBef>
              <a:spcAft>
                <a:spcPts val="0"/>
              </a:spcAft>
              <a:buClrTx/>
              <a:buSzTx/>
              <a:buFontTx/>
              <a:buNone/>
              <a:tabLst/>
              <a:defRPr/>
            </a:pPr>
            <a:r>
              <a:rPr kumimoji="0" sz="800" b="0" i="0" u="none" strike="noStrike" kern="0" cap="none" spc="45" normalizeH="0" baseline="0" noProof="0" dirty="0">
                <a:ln>
                  <a:noFill/>
                </a:ln>
                <a:solidFill>
                  <a:srgbClr val="232020"/>
                </a:solidFill>
                <a:effectLst/>
                <a:uLnTx/>
                <a:uFillTx/>
                <a:latin typeface="Arial"/>
                <a:cs typeface="Arial"/>
              </a:rPr>
              <a:t>Employer</a:t>
            </a:r>
            <a:r>
              <a:rPr kumimoji="0" sz="800" b="0" i="0" u="none" strike="noStrike" kern="0" cap="none" spc="35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will</a:t>
            </a:r>
            <a:r>
              <a:rPr kumimoji="0" sz="800" b="0" i="0" u="none" strike="noStrike" kern="0" cap="none" spc="10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start</a:t>
            </a:r>
            <a:r>
              <a:rPr kumimoji="0" sz="800" b="0" i="0" u="none" strike="noStrike" kern="0" cap="none" spc="28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offering</a:t>
            </a:r>
            <a:r>
              <a:rPr kumimoji="0" sz="800" b="0" i="0" u="none" strike="noStrike" kern="0" cap="none" spc="36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health</a:t>
            </a:r>
            <a:r>
              <a:rPr kumimoji="0" sz="800" b="0" i="0" u="none" strike="noStrike" kern="0" cap="none" spc="36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coverage</a:t>
            </a:r>
            <a:r>
              <a:rPr kumimoji="0" sz="800" b="0" i="0" u="none" strike="noStrike" kern="0" cap="none" spc="37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to</a:t>
            </a:r>
            <a:r>
              <a:rPr kumimoji="0" sz="800" b="0" i="0" u="none" strike="noStrike" kern="0" cap="none" spc="30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employees</a:t>
            </a:r>
            <a:r>
              <a:rPr kumimoji="0" sz="800" b="0" i="0" u="none" strike="noStrike" kern="0" cap="none" spc="37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or</a:t>
            </a:r>
            <a:r>
              <a:rPr kumimoji="0" sz="800" b="0" i="0" u="none" strike="noStrike" kern="0" cap="none" spc="29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change</a:t>
            </a:r>
            <a:r>
              <a:rPr kumimoji="0" sz="800" b="0" i="0" u="none" strike="noStrike" kern="0" cap="none" spc="36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the</a:t>
            </a:r>
            <a:r>
              <a:rPr kumimoji="0" sz="800" b="0" i="0" u="none" strike="noStrike" kern="0" cap="none" spc="340" normalizeH="0" baseline="0" noProof="0" dirty="0">
                <a:ln>
                  <a:noFill/>
                </a:ln>
                <a:solidFill>
                  <a:srgbClr val="232020"/>
                </a:solidFill>
                <a:effectLst/>
                <a:uLnTx/>
                <a:uFillTx/>
                <a:latin typeface="Arial"/>
                <a:cs typeface="Arial"/>
              </a:rPr>
              <a:t> </a:t>
            </a:r>
            <a:r>
              <a:rPr kumimoji="0" sz="800" b="0" i="0" u="none" strike="noStrike" kern="0" cap="none" spc="50" normalizeH="0" baseline="0" noProof="0" dirty="0">
                <a:ln>
                  <a:noFill/>
                </a:ln>
                <a:solidFill>
                  <a:srgbClr val="232020"/>
                </a:solidFill>
                <a:effectLst/>
                <a:uLnTx/>
                <a:uFillTx/>
                <a:latin typeface="Arial"/>
                <a:cs typeface="Arial"/>
              </a:rPr>
              <a:t>premium</a:t>
            </a:r>
            <a:r>
              <a:rPr kumimoji="0" sz="800" b="0" i="0" u="none" strike="noStrike" kern="0" cap="none" spc="36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for</a:t>
            </a:r>
            <a:r>
              <a:rPr kumimoji="0" sz="800" b="0" i="0" u="none" strike="noStrike" kern="0" cap="none" spc="254"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the</a:t>
            </a:r>
            <a:r>
              <a:rPr kumimoji="0" sz="800" b="0" i="0" u="none" strike="noStrike" kern="0" cap="none" spc="350" normalizeH="0" baseline="0" noProof="0" dirty="0">
                <a:ln>
                  <a:noFill/>
                </a:ln>
                <a:solidFill>
                  <a:srgbClr val="232020"/>
                </a:solidFill>
                <a:effectLst/>
                <a:uLnTx/>
                <a:uFillTx/>
                <a:latin typeface="Arial"/>
                <a:cs typeface="Arial"/>
              </a:rPr>
              <a:t> </a:t>
            </a:r>
            <a:r>
              <a:rPr kumimoji="0" sz="800" b="0" i="0" u="none" strike="noStrike" kern="0" cap="none" spc="45" normalizeH="0" baseline="0" noProof="0" dirty="0">
                <a:ln>
                  <a:noFill/>
                </a:ln>
                <a:solidFill>
                  <a:srgbClr val="232020"/>
                </a:solidFill>
                <a:effectLst/>
                <a:uLnTx/>
                <a:uFillTx/>
                <a:latin typeface="Arial"/>
                <a:cs typeface="Arial"/>
              </a:rPr>
              <a:t>lowest-</a:t>
            </a:r>
            <a:r>
              <a:rPr kumimoji="0" sz="800" b="0" i="0" u="none" strike="noStrike" kern="0" cap="none" spc="0" normalizeH="0" baseline="0" noProof="0" dirty="0">
                <a:ln>
                  <a:noFill/>
                </a:ln>
                <a:solidFill>
                  <a:srgbClr val="232020"/>
                </a:solidFill>
                <a:effectLst/>
                <a:uLnTx/>
                <a:uFillTx/>
                <a:latin typeface="Arial"/>
                <a:cs typeface="Arial"/>
              </a:rPr>
              <a:t>cost</a:t>
            </a:r>
            <a:r>
              <a:rPr kumimoji="0" sz="800" b="0" i="0" u="none" strike="noStrike" kern="0" cap="none" spc="36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plan</a:t>
            </a:r>
            <a:r>
              <a:rPr kumimoji="0" sz="800" b="0" i="0" u="none" strike="noStrike" kern="0" cap="none" spc="5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available</a:t>
            </a:r>
            <a:r>
              <a:rPr kumimoji="0" sz="800" b="0" i="0" u="none" strike="noStrike" kern="0" cap="none" spc="36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only</a:t>
            </a:r>
            <a:r>
              <a:rPr kumimoji="0" sz="800" b="0" i="0" u="none" strike="noStrike" kern="0" cap="none" spc="30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to</a:t>
            </a:r>
            <a:r>
              <a:rPr kumimoji="0" sz="800" b="0" i="0" u="none" strike="noStrike" kern="0" cap="none" spc="29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the</a:t>
            </a:r>
            <a:r>
              <a:rPr kumimoji="0" sz="800" b="0" i="0" u="none" strike="noStrike" kern="0" cap="none" spc="355" normalizeH="0" baseline="0" noProof="0" dirty="0">
                <a:ln>
                  <a:noFill/>
                </a:ln>
                <a:solidFill>
                  <a:srgbClr val="232020"/>
                </a:solidFill>
                <a:effectLst/>
                <a:uLnTx/>
                <a:uFillTx/>
                <a:latin typeface="Arial"/>
                <a:cs typeface="Arial"/>
              </a:rPr>
              <a:t> </a:t>
            </a:r>
            <a:r>
              <a:rPr kumimoji="0" sz="800" b="0" i="0" u="none" strike="noStrike" kern="0" cap="none" spc="45" normalizeH="0" baseline="0" noProof="0" dirty="0">
                <a:ln>
                  <a:noFill/>
                </a:ln>
                <a:solidFill>
                  <a:srgbClr val="232020"/>
                </a:solidFill>
                <a:effectLst/>
                <a:uLnTx/>
                <a:uFillTx/>
                <a:latin typeface="Arial"/>
                <a:cs typeface="Arial"/>
              </a:rPr>
              <a:t>employee</a:t>
            </a:r>
            <a:r>
              <a:rPr kumimoji="0" sz="800" b="0" i="0" u="none" strike="noStrike" kern="0" cap="none" spc="37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that</a:t>
            </a:r>
            <a:r>
              <a:rPr kumimoji="0" sz="800" b="0" i="0" u="none" strike="noStrike" kern="0" cap="none" spc="30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meets</a:t>
            </a:r>
            <a:r>
              <a:rPr kumimoji="0" sz="800" b="0" i="0" u="none" strike="noStrike" kern="0" cap="none" spc="370" normalizeH="0" baseline="0" noProof="0" dirty="0">
                <a:ln>
                  <a:noFill/>
                </a:ln>
                <a:solidFill>
                  <a:srgbClr val="232020"/>
                </a:solidFill>
                <a:effectLst/>
                <a:uLnTx/>
                <a:uFillTx/>
                <a:latin typeface="Arial"/>
                <a:cs typeface="Arial"/>
              </a:rPr>
              <a:t> </a:t>
            </a:r>
            <a:r>
              <a:rPr kumimoji="0" sz="800" b="0" i="0" u="none" strike="noStrike" kern="0" cap="none" spc="-25" normalizeH="0" baseline="0" noProof="0" dirty="0">
                <a:ln>
                  <a:noFill/>
                </a:ln>
                <a:solidFill>
                  <a:srgbClr val="232020"/>
                </a:solidFill>
                <a:effectLst/>
                <a:uLnTx/>
                <a:uFillTx/>
                <a:latin typeface="Arial"/>
                <a:cs typeface="Arial"/>
              </a:rPr>
              <a:t>the</a:t>
            </a:r>
            <a:r>
              <a:rPr kumimoji="0" sz="800" b="0" i="0" u="none" strike="noStrike" kern="0" cap="none" spc="50" normalizeH="0" baseline="0" noProof="0" dirty="0">
                <a:ln>
                  <a:noFill/>
                </a:ln>
                <a:solidFill>
                  <a:srgbClr val="232020"/>
                </a:solidFill>
                <a:effectLst/>
                <a:uLnTx/>
                <a:uFillTx/>
                <a:latin typeface="Arial"/>
                <a:cs typeface="Arial"/>
              </a:rPr>
              <a:t> minimum</a:t>
            </a:r>
            <a:r>
              <a:rPr kumimoji="0" sz="800" b="0" i="0" u="none" strike="noStrike" kern="0" cap="none" spc="43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value</a:t>
            </a:r>
            <a:r>
              <a:rPr kumimoji="0" sz="800" b="0" i="0" u="none" strike="noStrike" kern="0" cap="none" spc="33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standard.*</a:t>
            </a:r>
            <a:r>
              <a:rPr kumimoji="0" sz="800" b="0" i="0" u="none" strike="noStrike" kern="0" cap="none" spc="430" normalizeH="0" baseline="0" noProof="0" dirty="0">
                <a:ln>
                  <a:noFill/>
                </a:ln>
                <a:solidFill>
                  <a:srgbClr val="232020"/>
                </a:solidFill>
                <a:effectLst/>
                <a:uLnTx/>
                <a:uFillTx/>
                <a:latin typeface="Arial"/>
                <a:cs typeface="Arial"/>
              </a:rPr>
              <a:t> </a:t>
            </a:r>
            <a:r>
              <a:rPr kumimoji="0" sz="800" b="0" i="0" u="none" strike="noStrike" kern="0" cap="none" spc="45" normalizeH="0" baseline="0" noProof="0" dirty="0">
                <a:ln>
                  <a:noFill/>
                </a:ln>
                <a:solidFill>
                  <a:srgbClr val="232020"/>
                </a:solidFill>
                <a:effectLst/>
                <a:uLnTx/>
                <a:uFillTx/>
                <a:latin typeface="Arial"/>
                <a:cs typeface="Arial"/>
              </a:rPr>
              <a:t>(Premium</a:t>
            </a:r>
            <a:r>
              <a:rPr kumimoji="0" sz="800" b="0" i="0" u="none" strike="noStrike" kern="0" cap="none" spc="42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should</a:t>
            </a:r>
            <a:r>
              <a:rPr kumimoji="0" sz="800" b="0" i="0" u="none" strike="noStrike" kern="0" cap="none" spc="39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reflect</a:t>
            </a:r>
            <a:r>
              <a:rPr kumimoji="0" sz="800" b="0" i="0" u="none" strike="noStrike" kern="0" cap="none" spc="400" normalizeH="0" baseline="0" noProof="0" dirty="0">
                <a:ln>
                  <a:noFill/>
                </a:ln>
                <a:solidFill>
                  <a:srgbClr val="232020"/>
                </a:solidFill>
                <a:effectLst/>
                <a:uLnTx/>
                <a:uFillTx/>
                <a:latin typeface="Arial"/>
                <a:cs typeface="Arial"/>
              </a:rPr>
              <a:t> </a:t>
            </a:r>
            <a:r>
              <a:rPr kumimoji="0" sz="800" b="0" i="0" u="none" strike="noStrike" kern="0" cap="none" spc="-25" normalizeH="0" baseline="0" noProof="0" dirty="0">
                <a:ln>
                  <a:noFill/>
                </a:ln>
                <a:solidFill>
                  <a:srgbClr val="232020"/>
                </a:solidFill>
                <a:effectLst/>
                <a:uLnTx/>
                <a:uFillTx/>
                <a:latin typeface="Arial"/>
                <a:cs typeface="Arial"/>
              </a:rPr>
              <a:t>the</a:t>
            </a:r>
            <a:endParaRPr kumimoji="0" sz="800" b="0" i="0" u="none" strike="noStrike" kern="0" cap="none" spc="0" normalizeH="0" baseline="0" noProof="0">
              <a:ln>
                <a:noFill/>
              </a:ln>
              <a:solidFill>
                <a:sysClr val="windowText" lastClr="000000"/>
              </a:solidFill>
              <a:effectLst/>
              <a:uLnTx/>
              <a:uFillTx/>
              <a:latin typeface="Arial"/>
              <a:cs typeface="Arial"/>
            </a:endParaRPr>
          </a:p>
          <a:p>
            <a:pPr marL="951865" marR="0" lvl="0" indent="0" defTabSz="914400" eaLnBrk="1" fontAlgn="auto" latinLnBrk="0" hangingPunct="1">
              <a:lnSpc>
                <a:spcPts val="955"/>
              </a:lnSpc>
              <a:spcBef>
                <a:spcPts val="0"/>
              </a:spcBef>
              <a:spcAft>
                <a:spcPts val="0"/>
              </a:spcAft>
              <a:buClrTx/>
              <a:buSzTx/>
              <a:buFontTx/>
              <a:buNone/>
              <a:tabLst/>
              <a:defRPr/>
            </a:pPr>
            <a:r>
              <a:rPr kumimoji="0" sz="800" b="0" i="0" u="none" strike="noStrike" kern="0" cap="none" spc="0" normalizeH="0" baseline="0" noProof="0" dirty="0">
                <a:ln>
                  <a:noFill/>
                </a:ln>
                <a:solidFill>
                  <a:srgbClr val="232020"/>
                </a:solidFill>
                <a:effectLst/>
                <a:uLnTx/>
                <a:uFillTx/>
                <a:latin typeface="Arial"/>
                <a:cs typeface="Arial"/>
              </a:rPr>
              <a:t>discount</a:t>
            </a:r>
            <a:r>
              <a:rPr kumimoji="0" sz="800" b="0" i="0" u="none" strike="noStrike" kern="0" cap="none" spc="459"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for</a:t>
            </a:r>
            <a:r>
              <a:rPr kumimoji="0" sz="800" b="0" i="0" u="none" strike="noStrike" kern="0" cap="none" spc="27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wellness</a:t>
            </a:r>
            <a:r>
              <a:rPr kumimoji="0" sz="800" b="0" i="0" u="none" strike="noStrike" kern="0" cap="none" spc="450" normalizeH="0" baseline="0" noProof="0" dirty="0">
                <a:ln>
                  <a:noFill/>
                </a:ln>
                <a:solidFill>
                  <a:srgbClr val="232020"/>
                </a:solidFill>
                <a:effectLst/>
                <a:uLnTx/>
                <a:uFillTx/>
                <a:latin typeface="Arial"/>
                <a:cs typeface="Arial"/>
              </a:rPr>
              <a:t> </a:t>
            </a:r>
            <a:r>
              <a:rPr kumimoji="0" sz="800" b="0" i="0" u="none" strike="noStrike" kern="0" cap="none" spc="45" normalizeH="0" baseline="0" noProof="0" dirty="0">
                <a:ln>
                  <a:noFill/>
                </a:ln>
                <a:solidFill>
                  <a:srgbClr val="232020"/>
                </a:solidFill>
                <a:effectLst/>
                <a:uLnTx/>
                <a:uFillTx/>
                <a:latin typeface="Arial"/>
                <a:cs typeface="Arial"/>
              </a:rPr>
              <a:t>programs.</a:t>
            </a:r>
            <a:r>
              <a:rPr kumimoji="0" sz="800" b="0" i="0" u="none" strike="noStrike" kern="0" cap="none" spc="38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See</a:t>
            </a:r>
            <a:r>
              <a:rPr kumimoji="0" sz="800" b="0" i="0" u="none" strike="noStrike" kern="0" cap="none" spc="34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question</a:t>
            </a:r>
            <a:r>
              <a:rPr kumimoji="0" sz="800" b="0" i="0" u="none" strike="noStrike" kern="0" cap="none" spc="395" normalizeH="0" baseline="0" noProof="0" dirty="0">
                <a:ln>
                  <a:noFill/>
                </a:ln>
                <a:solidFill>
                  <a:srgbClr val="232020"/>
                </a:solidFill>
                <a:effectLst/>
                <a:uLnTx/>
                <a:uFillTx/>
                <a:latin typeface="Arial"/>
                <a:cs typeface="Arial"/>
              </a:rPr>
              <a:t> </a:t>
            </a:r>
            <a:r>
              <a:rPr kumimoji="0" sz="800" b="0" i="0" u="none" strike="noStrike" kern="0" cap="none" spc="-20" normalizeH="0" baseline="0" noProof="0" dirty="0">
                <a:ln>
                  <a:noFill/>
                </a:ln>
                <a:solidFill>
                  <a:srgbClr val="232020"/>
                </a:solidFill>
                <a:effectLst/>
                <a:uLnTx/>
                <a:uFillTx/>
                <a:latin typeface="Arial"/>
                <a:cs typeface="Arial"/>
              </a:rPr>
              <a:t>15.)</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26" name="object 26"/>
          <p:cNvSpPr/>
          <p:nvPr/>
        </p:nvSpPr>
        <p:spPr>
          <a:xfrm>
            <a:off x="323850" y="6939915"/>
            <a:ext cx="1814830" cy="0"/>
          </a:xfrm>
          <a:custGeom>
            <a:avLst/>
            <a:gdLst/>
            <a:ahLst/>
            <a:cxnLst/>
            <a:rect l="l" t="t" r="r" b="b"/>
            <a:pathLst>
              <a:path w="1814830">
                <a:moveTo>
                  <a:pt x="0" y="0"/>
                </a:moveTo>
                <a:lnTo>
                  <a:pt x="1814830" y="0"/>
                </a:lnTo>
              </a:path>
            </a:pathLst>
          </a:custGeom>
          <a:ln w="4572">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txBox="1"/>
          <p:nvPr/>
        </p:nvSpPr>
        <p:spPr>
          <a:xfrm>
            <a:off x="424687" y="234187"/>
            <a:ext cx="8745855" cy="345440"/>
          </a:xfrm>
          <a:prstGeom prst="rect">
            <a:avLst/>
          </a:prstGeom>
        </p:spPr>
        <p:txBody>
          <a:bodyPr vert="horz" wrap="square" lIns="0" tIns="12700" rIns="0" bIns="0" rtlCol="0">
            <a:spAutoFit/>
          </a:bodyPr>
          <a:lstStyle/>
          <a:p>
            <a:pPr marL="12700" marR="5080" lvl="0" indent="0" defTabSz="914400" eaLnBrk="1" fontAlgn="auto" latinLnBrk="0" hangingPunct="1">
              <a:lnSpc>
                <a:spcPct val="116700"/>
              </a:lnSpc>
              <a:spcBef>
                <a:spcPts val="10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36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information</a:t>
            </a:r>
            <a:r>
              <a:rPr kumimoji="0" sz="900" b="0" i="0" u="none" strike="noStrike" kern="0" cap="none" spc="3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below</a:t>
            </a:r>
            <a:r>
              <a:rPr kumimoji="0" sz="900" b="0" i="0" u="none" strike="noStrike" kern="0" cap="none" spc="375"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corresponds</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28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a:t>
            </a:r>
            <a:r>
              <a:rPr kumimoji="0" sz="900" b="0" i="0" u="none" strike="noStrike" kern="0" cap="none" spc="200"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Marketplace</a:t>
            </a:r>
            <a:r>
              <a:rPr kumimoji="0" sz="900" b="0" i="0" u="none" strike="noStrike" kern="0" cap="none" spc="21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Employer</a:t>
            </a:r>
            <a:r>
              <a:rPr kumimoji="0" sz="900" b="0" i="0" u="none" strike="noStrike" kern="0" cap="none" spc="3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4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Tool.</a:t>
            </a:r>
            <a:r>
              <a:rPr kumimoji="0" sz="900" b="0" i="0" u="none" strike="noStrike" kern="0" cap="none" spc="165" normalizeH="0" baseline="0" noProof="0" dirty="0">
                <a:ln>
                  <a:noFill/>
                </a:ln>
                <a:solidFill>
                  <a:sysClr val="windowText" lastClr="000000"/>
                </a:solidFill>
                <a:effectLst/>
                <a:uLnTx/>
                <a:uFillTx/>
                <a:latin typeface="Arial"/>
                <a:cs typeface="Arial"/>
              </a:rPr>
              <a:t>  </a:t>
            </a:r>
            <a:r>
              <a:rPr kumimoji="0" sz="900" b="0" i="0" u="none" strike="noStrike" kern="0" cap="none" spc="45" normalizeH="0" baseline="0" noProof="0" dirty="0">
                <a:ln>
                  <a:noFill/>
                </a:ln>
                <a:solidFill>
                  <a:sysClr val="windowText" lastClr="000000"/>
                </a:solidFill>
                <a:effectLst/>
                <a:uLnTx/>
                <a:uFillTx/>
                <a:latin typeface="Arial"/>
                <a:cs typeface="Arial"/>
              </a:rPr>
              <a:t>Completing</a:t>
            </a:r>
            <a:r>
              <a:rPr kumimoji="0" sz="900" b="0" i="0" u="none" strike="noStrike" kern="0" cap="none" spc="229"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this</a:t>
            </a:r>
            <a:r>
              <a:rPr kumimoji="0" sz="900" b="0" i="0" u="none" strike="noStrike" kern="0" cap="none" spc="12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section</a:t>
            </a:r>
            <a:r>
              <a:rPr kumimoji="0" sz="900" b="0" i="0" u="none" strike="noStrike" kern="0" cap="none" spc="1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7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optional</a:t>
            </a:r>
            <a:r>
              <a:rPr kumimoji="0" sz="900" b="0" i="0" u="none" strike="noStrike" kern="0" cap="none" spc="39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for</a:t>
            </a:r>
            <a:r>
              <a:rPr kumimoji="0" sz="900" b="0" i="0" u="none" strike="noStrike" kern="0" cap="none" spc="3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employers,</a:t>
            </a:r>
            <a:r>
              <a:rPr kumimoji="0" sz="900" b="0" i="0" u="none" strike="noStrike" kern="0" cap="none" spc="39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but</a:t>
            </a:r>
            <a:r>
              <a:rPr kumimoji="0" sz="900" b="0" i="0" u="none" strike="noStrike" kern="0" cap="none" spc="38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will</a:t>
            </a:r>
            <a:r>
              <a:rPr kumimoji="0" sz="900" b="0" i="0" u="none" strike="noStrike" kern="0" cap="none" spc="3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help</a:t>
            </a:r>
            <a:r>
              <a:rPr kumimoji="0" sz="900" b="0" i="0" u="none" strike="noStrike" kern="0" cap="none" spc="3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ensure </a:t>
            </a:r>
            <a:r>
              <a:rPr kumimoji="0" sz="900" b="0" i="0" u="none" strike="noStrike" kern="0" cap="none" spc="0" normalizeH="0" baseline="0" noProof="0" dirty="0">
                <a:ln>
                  <a:noFill/>
                </a:ln>
                <a:solidFill>
                  <a:sysClr val="windowText" lastClr="000000"/>
                </a:solidFill>
                <a:effectLst/>
                <a:uLnTx/>
                <a:uFillTx/>
                <a:latin typeface="Arial"/>
                <a:cs typeface="Arial"/>
              </a:rPr>
              <a:t>employees</a:t>
            </a:r>
            <a:r>
              <a:rPr kumimoji="0" sz="900" b="0" i="0" u="none" strike="noStrike" kern="0" cap="none" spc="14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understand</a:t>
            </a:r>
            <a:r>
              <a:rPr kumimoji="0" sz="900" b="0" i="0" u="none" strike="noStrike" kern="0" cap="none" spc="1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their</a:t>
            </a:r>
            <a:r>
              <a:rPr kumimoji="0" sz="900" b="0" i="0" u="none" strike="noStrike" kern="0" cap="none" spc="30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14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choices.</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28" name="object 28"/>
          <p:cNvSpPr txBox="1"/>
          <p:nvPr/>
        </p:nvSpPr>
        <p:spPr>
          <a:xfrm>
            <a:off x="711200" y="4092701"/>
            <a:ext cx="3864610" cy="269240"/>
          </a:xfrm>
          <a:prstGeom prst="rect">
            <a:avLst/>
          </a:prstGeom>
        </p:spPr>
        <p:txBody>
          <a:bodyPr vert="horz" wrap="square" lIns="0" tIns="12065" rIns="0" bIns="0" rtlCol="0">
            <a:spAutoFit/>
          </a:bodyPr>
          <a:lstStyle/>
          <a:p>
            <a:pPr marL="148590" marR="0" lvl="0" indent="-135890" defTabSz="914400" eaLnBrk="1" fontAlgn="auto" latinLnBrk="0" hangingPunct="1">
              <a:lnSpc>
                <a:spcPct val="100000"/>
              </a:lnSpc>
              <a:spcBef>
                <a:spcPts val="95"/>
              </a:spcBef>
              <a:spcAft>
                <a:spcPts val="0"/>
              </a:spcAft>
              <a:buClrTx/>
              <a:buSzTx/>
              <a:buFontTx/>
              <a:buAutoNum type="alphaLcPeriod"/>
              <a:tabLst>
                <a:tab pos="148590" algn="l"/>
              </a:tabLst>
              <a:defRPr/>
            </a:pPr>
            <a:r>
              <a:rPr kumimoji="0" sz="800" b="0" i="0" u="none" strike="noStrike" kern="0" cap="none" spc="0" normalizeH="0" baseline="0" noProof="0" dirty="0">
                <a:ln>
                  <a:noFill/>
                </a:ln>
                <a:solidFill>
                  <a:srgbClr val="232020"/>
                </a:solidFill>
                <a:effectLst/>
                <a:uLnTx/>
                <a:uFillTx/>
                <a:latin typeface="Arial"/>
                <a:cs typeface="Arial"/>
              </a:rPr>
              <a:t>How</a:t>
            </a:r>
            <a:r>
              <a:rPr kumimoji="0" sz="800" b="0" i="0" u="none" strike="noStrike" kern="0" cap="none" spc="33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much</a:t>
            </a:r>
            <a:r>
              <a:rPr kumimoji="0" sz="800" b="0" i="0" u="none" strike="noStrike" kern="0" cap="none" spc="32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would</a:t>
            </a:r>
            <a:r>
              <a:rPr kumimoji="0" sz="800" b="0" i="0" u="none" strike="noStrike" kern="0" cap="none" spc="39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the</a:t>
            </a:r>
            <a:r>
              <a:rPr kumimoji="0" sz="800" b="0" i="0" u="none" strike="noStrike" kern="0" cap="none" spc="31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employee</a:t>
            </a:r>
            <a:r>
              <a:rPr kumimoji="0" sz="800" b="0" i="0" u="none" strike="noStrike" kern="0" cap="none" spc="40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have</a:t>
            </a:r>
            <a:r>
              <a:rPr kumimoji="0" sz="800" b="0" i="0" u="none" strike="noStrike" kern="0" cap="none" spc="34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to</a:t>
            </a:r>
            <a:r>
              <a:rPr kumimoji="0" sz="800" b="0" i="0" u="none" strike="noStrike" kern="0" cap="none" spc="25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pay</a:t>
            </a:r>
            <a:r>
              <a:rPr kumimoji="0" sz="800" b="0" i="0" u="none" strike="noStrike" kern="0" cap="none" spc="28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in</a:t>
            </a:r>
            <a:r>
              <a:rPr kumimoji="0" sz="800" b="0" i="0" u="none" strike="noStrike" kern="0" cap="none" spc="240" normalizeH="0" baseline="0" noProof="0" dirty="0">
                <a:ln>
                  <a:noFill/>
                </a:ln>
                <a:solidFill>
                  <a:srgbClr val="232020"/>
                </a:solidFill>
                <a:effectLst/>
                <a:uLnTx/>
                <a:uFillTx/>
                <a:latin typeface="Arial"/>
                <a:cs typeface="Arial"/>
              </a:rPr>
              <a:t> </a:t>
            </a:r>
            <a:r>
              <a:rPr kumimoji="0" sz="800" b="0" i="0" u="none" strike="noStrike" kern="0" cap="none" spc="45" normalizeH="0" baseline="0" noProof="0" dirty="0">
                <a:ln>
                  <a:noFill/>
                </a:ln>
                <a:solidFill>
                  <a:srgbClr val="232020"/>
                </a:solidFill>
                <a:effectLst/>
                <a:uLnTx/>
                <a:uFillTx/>
                <a:latin typeface="Arial"/>
                <a:cs typeface="Arial"/>
              </a:rPr>
              <a:t>premiums</a:t>
            </a:r>
            <a:r>
              <a:rPr kumimoji="0" sz="800" b="0" i="0" u="none" strike="noStrike" kern="0" cap="none" spc="325"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for</a:t>
            </a:r>
            <a:r>
              <a:rPr kumimoji="0" sz="800" b="0" i="0" u="none" strike="noStrike" kern="0" cap="none" spc="22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this</a:t>
            </a:r>
            <a:r>
              <a:rPr kumimoji="0" sz="800" b="0" i="0" u="none" strike="noStrike" kern="0" cap="none" spc="225" normalizeH="0" baseline="0" noProof="0" dirty="0">
                <a:ln>
                  <a:noFill/>
                </a:ln>
                <a:solidFill>
                  <a:srgbClr val="232020"/>
                </a:solidFill>
                <a:effectLst/>
                <a:uLnTx/>
                <a:uFillTx/>
                <a:latin typeface="Arial"/>
                <a:cs typeface="Arial"/>
              </a:rPr>
              <a:t> </a:t>
            </a:r>
            <a:r>
              <a:rPr kumimoji="0" sz="800" b="0" i="0" u="none" strike="noStrike" kern="0" cap="none" spc="-10" normalizeH="0" baseline="0" noProof="0" dirty="0">
                <a:ln>
                  <a:noFill/>
                </a:ln>
                <a:solidFill>
                  <a:srgbClr val="232020"/>
                </a:solidFill>
                <a:effectLst/>
                <a:uLnTx/>
                <a:uFillTx/>
                <a:latin typeface="Arial"/>
                <a:cs typeface="Arial"/>
              </a:rPr>
              <a:t>plan?</a:t>
            </a:r>
            <a:endParaRPr kumimoji="0" sz="800" b="0" i="0" u="none" strike="noStrike" kern="0" cap="none" spc="0" normalizeH="0" baseline="0" noProof="0">
              <a:ln>
                <a:noFill/>
              </a:ln>
              <a:solidFill>
                <a:sysClr val="windowText" lastClr="000000"/>
              </a:solidFill>
              <a:effectLst/>
              <a:uLnTx/>
              <a:uFillTx/>
              <a:latin typeface="Arial"/>
              <a:cs typeface="Arial"/>
            </a:endParaRPr>
          </a:p>
          <a:p>
            <a:pPr marL="152400" marR="0" lvl="0" indent="-139700" defTabSz="914400" eaLnBrk="1" fontAlgn="auto" latinLnBrk="0" hangingPunct="1">
              <a:lnSpc>
                <a:spcPct val="100000"/>
              </a:lnSpc>
              <a:spcBef>
                <a:spcPts val="0"/>
              </a:spcBef>
              <a:spcAft>
                <a:spcPts val="0"/>
              </a:spcAft>
              <a:buClrTx/>
              <a:buSzTx/>
              <a:buFontTx/>
              <a:buAutoNum type="alphaLcPeriod"/>
              <a:tabLst>
                <a:tab pos="152400" algn="l"/>
                <a:tab pos="983615" algn="l"/>
                <a:tab pos="1727200" algn="l"/>
                <a:tab pos="2985135" algn="l"/>
              </a:tabLst>
              <a:defRPr/>
            </a:pPr>
            <a:r>
              <a:rPr kumimoji="0" sz="800" b="0" i="0" u="none" strike="noStrike" kern="0" cap="none" spc="0" normalizeH="0" baseline="0" noProof="0" dirty="0">
                <a:ln>
                  <a:noFill/>
                </a:ln>
                <a:solidFill>
                  <a:srgbClr val="232020"/>
                </a:solidFill>
                <a:effectLst/>
                <a:uLnTx/>
                <a:uFillTx/>
                <a:latin typeface="Arial"/>
                <a:cs typeface="Arial"/>
              </a:rPr>
              <a:t>How</a:t>
            </a:r>
            <a:r>
              <a:rPr kumimoji="0" sz="800" b="0" i="0" u="none" strike="noStrike" kern="0" cap="none" spc="290" normalizeH="0" baseline="0" noProof="0" dirty="0">
                <a:ln>
                  <a:noFill/>
                </a:ln>
                <a:solidFill>
                  <a:srgbClr val="232020"/>
                </a:solidFill>
                <a:effectLst/>
                <a:uLnTx/>
                <a:uFillTx/>
                <a:latin typeface="Arial"/>
                <a:cs typeface="Arial"/>
              </a:rPr>
              <a:t> </a:t>
            </a:r>
            <a:r>
              <a:rPr kumimoji="0" sz="800" b="0" i="0" u="none" strike="noStrike" kern="0" cap="none" spc="-10" normalizeH="0" baseline="0" noProof="0" dirty="0">
                <a:ln>
                  <a:noFill/>
                </a:ln>
                <a:solidFill>
                  <a:srgbClr val="232020"/>
                </a:solidFill>
                <a:effectLst/>
                <a:uLnTx/>
                <a:uFillTx/>
                <a:latin typeface="Arial"/>
                <a:cs typeface="Arial"/>
              </a:rPr>
              <a:t>often?</a:t>
            </a:r>
            <a:r>
              <a:rPr kumimoji="0" sz="800" b="0" i="0" u="none" strike="noStrike" kern="0" cap="none" spc="0" normalizeH="0" baseline="0" noProof="0" dirty="0">
                <a:ln>
                  <a:noFill/>
                </a:ln>
                <a:solidFill>
                  <a:srgbClr val="232020"/>
                </a:solidFill>
                <a:effectLst/>
                <a:uLnTx/>
                <a:uFillTx/>
                <a:latin typeface="Arial"/>
                <a:cs typeface="Arial"/>
              </a:rPr>
              <a:t>	</a:t>
            </a:r>
            <a:r>
              <a:rPr kumimoji="0" sz="800" b="0" i="0" u="none" strike="noStrike" kern="0" cap="none" spc="-10" normalizeH="0" baseline="0" noProof="0" dirty="0">
                <a:ln>
                  <a:noFill/>
                </a:ln>
                <a:solidFill>
                  <a:srgbClr val="232020"/>
                </a:solidFill>
                <a:effectLst/>
                <a:uLnTx/>
                <a:uFillTx/>
                <a:latin typeface="Arial"/>
                <a:cs typeface="Arial"/>
              </a:rPr>
              <a:t>Weekly</a:t>
            </a:r>
            <a:r>
              <a:rPr kumimoji="0" sz="800" b="0" i="0" u="none" strike="noStrike" kern="0" cap="none" spc="0" normalizeH="0" baseline="0" noProof="0" dirty="0">
                <a:ln>
                  <a:noFill/>
                </a:ln>
                <a:solidFill>
                  <a:srgbClr val="232020"/>
                </a:solidFill>
                <a:effectLst/>
                <a:uLnTx/>
                <a:uFillTx/>
                <a:latin typeface="Arial"/>
                <a:cs typeface="Arial"/>
              </a:rPr>
              <a:t>	Every</a:t>
            </a:r>
            <a:r>
              <a:rPr kumimoji="0" sz="800" b="0" i="0" u="none" strike="noStrike" kern="0" cap="none" spc="26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2</a:t>
            </a:r>
            <a:r>
              <a:rPr kumimoji="0" sz="800" b="0" i="0" u="none" strike="noStrike" kern="0" cap="none" spc="229" normalizeH="0" baseline="0" noProof="0" dirty="0">
                <a:ln>
                  <a:noFill/>
                </a:ln>
                <a:solidFill>
                  <a:srgbClr val="232020"/>
                </a:solidFill>
                <a:effectLst/>
                <a:uLnTx/>
                <a:uFillTx/>
                <a:latin typeface="Arial"/>
                <a:cs typeface="Arial"/>
              </a:rPr>
              <a:t> </a:t>
            </a:r>
            <a:r>
              <a:rPr kumimoji="0" sz="800" b="0" i="0" u="none" strike="noStrike" kern="0" cap="none" spc="-20" normalizeH="0" baseline="0" noProof="0" dirty="0">
                <a:ln>
                  <a:noFill/>
                </a:ln>
                <a:solidFill>
                  <a:srgbClr val="232020"/>
                </a:solidFill>
                <a:effectLst/>
                <a:uLnTx/>
                <a:uFillTx/>
                <a:latin typeface="Arial"/>
                <a:cs typeface="Arial"/>
              </a:rPr>
              <a:t>weeks</a:t>
            </a:r>
            <a:r>
              <a:rPr kumimoji="0" sz="800" b="0" i="0" u="none" strike="noStrike" kern="0" cap="none" spc="0" normalizeH="0" baseline="0" noProof="0" dirty="0">
                <a:ln>
                  <a:noFill/>
                </a:ln>
                <a:solidFill>
                  <a:srgbClr val="232020"/>
                </a:solidFill>
                <a:effectLst/>
                <a:uLnTx/>
                <a:uFillTx/>
                <a:latin typeface="Arial"/>
                <a:cs typeface="Arial"/>
              </a:rPr>
              <a:t>	Twice</a:t>
            </a:r>
            <a:r>
              <a:rPr kumimoji="0" sz="800" b="0" i="0" u="none" strike="noStrike" kern="0" cap="none" spc="250" normalizeH="0" baseline="0" noProof="0" dirty="0">
                <a:ln>
                  <a:noFill/>
                </a:ln>
                <a:solidFill>
                  <a:srgbClr val="232020"/>
                </a:solidFill>
                <a:effectLst/>
                <a:uLnTx/>
                <a:uFillTx/>
                <a:latin typeface="Arial"/>
                <a:cs typeface="Arial"/>
              </a:rPr>
              <a:t> </a:t>
            </a:r>
            <a:r>
              <a:rPr kumimoji="0" sz="800" b="0" i="0" u="none" strike="noStrike" kern="0" cap="none" spc="0" normalizeH="0" baseline="0" noProof="0" dirty="0">
                <a:ln>
                  <a:noFill/>
                </a:ln>
                <a:solidFill>
                  <a:srgbClr val="232020"/>
                </a:solidFill>
                <a:effectLst/>
                <a:uLnTx/>
                <a:uFillTx/>
                <a:latin typeface="Arial"/>
                <a:cs typeface="Arial"/>
              </a:rPr>
              <a:t>a</a:t>
            </a:r>
            <a:r>
              <a:rPr kumimoji="0" sz="800" b="0" i="0" u="none" strike="noStrike" kern="0" cap="none" spc="225" normalizeH="0" baseline="0" noProof="0" dirty="0">
                <a:ln>
                  <a:noFill/>
                </a:ln>
                <a:solidFill>
                  <a:srgbClr val="232020"/>
                </a:solidFill>
                <a:effectLst/>
                <a:uLnTx/>
                <a:uFillTx/>
                <a:latin typeface="Arial"/>
                <a:cs typeface="Arial"/>
              </a:rPr>
              <a:t> </a:t>
            </a:r>
            <a:r>
              <a:rPr kumimoji="0" sz="800" b="0" i="0" u="none" strike="noStrike" kern="0" cap="none" spc="-10" normalizeH="0" baseline="0" noProof="0" dirty="0">
                <a:ln>
                  <a:noFill/>
                </a:ln>
                <a:solidFill>
                  <a:srgbClr val="232020"/>
                </a:solidFill>
                <a:effectLst/>
                <a:uLnTx/>
                <a:uFillTx/>
                <a:latin typeface="Arial"/>
                <a:cs typeface="Arial"/>
              </a:rPr>
              <a:t>month</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29" name="object 29"/>
          <p:cNvSpPr txBox="1"/>
          <p:nvPr/>
        </p:nvSpPr>
        <p:spPr>
          <a:xfrm>
            <a:off x="4650994" y="4092701"/>
            <a:ext cx="2341880" cy="26924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tab pos="1125220" algn="l"/>
              </a:tabLst>
              <a:defRPr/>
            </a:pPr>
            <a:r>
              <a:rPr kumimoji="0" sz="800" b="0" i="0" u="none" strike="noStrike" kern="0" cap="none" spc="-50" normalizeH="0" baseline="0" noProof="0" dirty="0">
                <a:ln>
                  <a:noFill/>
                </a:ln>
                <a:solidFill>
                  <a:srgbClr val="232020"/>
                </a:solidFill>
                <a:effectLst/>
                <a:uLnTx/>
                <a:uFillTx/>
                <a:latin typeface="Arial"/>
                <a:cs typeface="Arial"/>
              </a:rPr>
              <a:t>$</a:t>
            </a:r>
            <a:r>
              <a:rPr kumimoji="0" sz="800" b="0" i="0" u="sng" strike="noStrike" kern="0" cap="none" spc="0" normalizeH="0" baseline="0" noProof="0" dirty="0">
                <a:ln>
                  <a:noFill/>
                </a:ln>
                <a:solidFill>
                  <a:srgbClr val="232020"/>
                </a:solidFill>
                <a:effectLst/>
                <a:uLnTx/>
                <a:uFill>
                  <a:solidFill>
                    <a:srgbClr val="232020"/>
                  </a:solidFill>
                </a:uFill>
                <a:latin typeface="Arial"/>
                <a:cs typeface="Arial"/>
              </a:rPr>
              <a:t>	</a:t>
            </a:r>
            <a:endParaRPr kumimoji="0" sz="800" b="0" i="0" u="none" strike="noStrike" kern="0" cap="none" spc="0" normalizeH="0" baseline="0" noProof="0">
              <a:ln>
                <a:noFill/>
              </a:ln>
              <a:solidFill>
                <a:sysClr val="windowText" lastClr="000000"/>
              </a:solidFill>
              <a:effectLst/>
              <a:uLnTx/>
              <a:uFillTx/>
              <a:latin typeface="Arial"/>
              <a:cs typeface="Arial"/>
            </a:endParaRPr>
          </a:p>
          <a:p>
            <a:pPr marL="340995" marR="0" lvl="0" indent="0" defTabSz="914400" eaLnBrk="1" fontAlgn="auto" latinLnBrk="0" hangingPunct="1">
              <a:lnSpc>
                <a:spcPct val="100000"/>
              </a:lnSpc>
              <a:spcBef>
                <a:spcPts val="0"/>
              </a:spcBef>
              <a:spcAft>
                <a:spcPts val="0"/>
              </a:spcAft>
              <a:buClrTx/>
              <a:buSzTx/>
              <a:buFontTx/>
              <a:buNone/>
              <a:tabLst>
                <a:tab pos="1141095" algn="l"/>
                <a:tab pos="2018030" algn="l"/>
              </a:tabLst>
              <a:defRPr/>
            </a:pPr>
            <a:r>
              <a:rPr kumimoji="0" sz="800" b="0" i="0" u="none" strike="noStrike" kern="0" cap="none" spc="-10" normalizeH="0" baseline="0" noProof="0" dirty="0">
                <a:ln>
                  <a:noFill/>
                </a:ln>
                <a:solidFill>
                  <a:srgbClr val="232020"/>
                </a:solidFill>
                <a:effectLst/>
                <a:uLnTx/>
                <a:uFillTx/>
                <a:latin typeface="Arial"/>
                <a:cs typeface="Arial"/>
              </a:rPr>
              <a:t>Monthly</a:t>
            </a:r>
            <a:r>
              <a:rPr kumimoji="0" sz="800" b="0" i="0" u="none" strike="noStrike" kern="0" cap="none" spc="0" normalizeH="0" baseline="0" noProof="0" dirty="0">
                <a:ln>
                  <a:noFill/>
                </a:ln>
                <a:solidFill>
                  <a:srgbClr val="232020"/>
                </a:solidFill>
                <a:effectLst/>
                <a:uLnTx/>
                <a:uFillTx/>
                <a:latin typeface="Arial"/>
                <a:cs typeface="Arial"/>
              </a:rPr>
              <a:t>	</a:t>
            </a:r>
            <a:r>
              <a:rPr kumimoji="0" sz="800" b="0" i="0" u="none" strike="noStrike" kern="0" cap="none" spc="-10" normalizeH="0" baseline="0" noProof="0" dirty="0">
                <a:ln>
                  <a:noFill/>
                </a:ln>
                <a:solidFill>
                  <a:srgbClr val="232020"/>
                </a:solidFill>
                <a:effectLst/>
                <a:uLnTx/>
                <a:uFillTx/>
                <a:latin typeface="Arial"/>
                <a:cs typeface="Arial"/>
              </a:rPr>
              <a:t>Quarterly</a:t>
            </a:r>
            <a:r>
              <a:rPr kumimoji="0" sz="800" b="0" i="0" u="none" strike="noStrike" kern="0" cap="none" spc="0" normalizeH="0" baseline="0" noProof="0" dirty="0">
                <a:ln>
                  <a:noFill/>
                </a:ln>
                <a:solidFill>
                  <a:srgbClr val="232020"/>
                </a:solidFill>
                <a:effectLst/>
                <a:uLnTx/>
                <a:uFillTx/>
                <a:latin typeface="Arial"/>
                <a:cs typeface="Arial"/>
              </a:rPr>
              <a:t>	</a:t>
            </a:r>
            <a:r>
              <a:rPr kumimoji="0" sz="800" b="0" i="0" u="none" strike="noStrike" kern="0" cap="none" spc="-10" normalizeH="0" baseline="0" noProof="0" dirty="0">
                <a:ln>
                  <a:noFill/>
                </a:ln>
                <a:solidFill>
                  <a:srgbClr val="232020"/>
                </a:solidFill>
                <a:effectLst/>
                <a:uLnTx/>
                <a:uFillTx/>
                <a:latin typeface="Arial"/>
                <a:cs typeface="Arial"/>
              </a:rPr>
              <a:t>Yearly</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30" name="object 30"/>
          <p:cNvSpPr txBox="1"/>
          <p:nvPr/>
        </p:nvSpPr>
        <p:spPr>
          <a:xfrm>
            <a:off x="367538" y="6920280"/>
            <a:ext cx="7320915" cy="274320"/>
          </a:xfrm>
          <a:prstGeom prst="rect">
            <a:avLst/>
          </a:prstGeom>
        </p:spPr>
        <p:txBody>
          <a:bodyPr vert="horz" wrap="square" lIns="0" tIns="12700" rIns="0" bIns="0" rtlCol="0">
            <a:spAutoFit/>
          </a:bodyPr>
          <a:lstStyle/>
          <a:p>
            <a:pPr marL="12700" marR="5080" lvl="0" indent="66675" defTabSz="914400" eaLnBrk="1" fontAlgn="auto" latinLnBrk="0" hangingPunct="1">
              <a:lnSpc>
                <a:spcPct val="116399"/>
              </a:lnSpc>
              <a:spcBef>
                <a:spcPts val="100"/>
              </a:spcBef>
              <a:spcAft>
                <a:spcPts val="0"/>
              </a:spcAft>
              <a:buClrTx/>
              <a:buSzTx/>
              <a:buFontTx/>
              <a:buChar char="•"/>
              <a:tabLst>
                <a:tab pos="79375" algn="l"/>
              </a:tabLst>
              <a:defRPr/>
            </a:pPr>
            <a:r>
              <a:rPr kumimoji="0" sz="700" b="0" i="0" u="none" strike="noStrike" kern="0" cap="none" spc="0" normalizeH="0" baseline="0" noProof="0" dirty="0">
                <a:ln>
                  <a:noFill/>
                </a:ln>
                <a:solidFill>
                  <a:sysClr val="windowText" lastClr="000000"/>
                </a:solidFill>
                <a:effectLst/>
                <a:uLnTx/>
                <a:uFillTx/>
                <a:latin typeface="Arial"/>
                <a:cs typeface="Arial"/>
              </a:rPr>
              <a:t>An</a:t>
            </a:r>
            <a:r>
              <a:rPr kumimoji="0" sz="700" b="0" i="0" u="none" strike="noStrike" kern="0" cap="none" spc="254" normalizeH="0" baseline="0" noProof="0" dirty="0">
                <a:ln>
                  <a:noFill/>
                </a:ln>
                <a:solidFill>
                  <a:sysClr val="windowText" lastClr="000000"/>
                </a:solidFill>
                <a:effectLst/>
                <a:uLnTx/>
                <a:uFillTx/>
                <a:latin typeface="Arial"/>
                <a:cs typeface="Arial"/>
              </a:rPr>
              <a:t> </a:t>
            </a:r>
            <a:r>
              <a:rPr kumimoji="0" sz="700" b="0" i="0" u="none" strike="noStrike" kern="0" cap="none" spc="50" normalizeH="0" baseline="0" noProof="0" dirty="0">
                <a:ln>
                  <a:noFill/>
                </a:ln>
                <a:solidFill>
                  <a:sysClr val="windowText" lastClr="000000"/>
                </a:solidFill>
                <a:effectLst/>
                <a:uLnTx/>
                <a:uFillTx/>
                <a:latin typeface="Arial"/>
                <a:cs typeface="Arial"/>
              </a:rPr>
              <a:t>employer-</a:t>
            </a:r>
            <a:r>
              <a:rPr kumimoji="0" sz="700" b="0" i="0" u="none" strike="noStrike" kern="0" cap="none" spc="0" normalizeH="0" baseline="0" noProof="0" dirty="0">
                <a:ln>
                  <a:noFill/>
                </a:ln>
                <a:solidFill>
                  <a:sysClr val="windowText" lastClr="000000"/>
                </a:solidFill>
                <a:effectLst/>
                <a:uLnTx/>
                <a:uFillTx/>
                <a:latin typeface="Arial"/>
                <a:cs typeface="Arial"/>
              </a:rPr>
              <a:t>sponsored</a:t>
            </a:r>
            <a:r>
              <a:rPr kumimoji="0" sz="700" b="0" i="0" u="none" strike="noStrike" kern="0" cap="none" spc="31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health</a:t>
            </a:r>
            <a:r>
              <a:rPr kumimoji="0" sz="700" b="0" i="0" u="none" strike="noStrike" kern="0" cap="none" spc="26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plan</a:t>
            </a:r>
            <a:r>
              <a:rPr kumimoji="0" sz="700" b="0" i="0" u="none" strike="noStrike" kern="0" cap="none" spc="25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meets</a:t>
            </a:r>
            <a:r>
              <a:rPr kumimoji="0" sz="700" b="0" i="0" u="none" strike="noStrike" kern="0" cap="none" spc="31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the</a:t>
            </a:r>
            <a:r>
              <a:rPr kumimoji="0" sz="700" b="0" i="0" u="none" strike="noStrike" kern="0" cap="none" spc="254" normalizeH="0" baseline="0" noProof="0" dirty="0">
                <a:ln>
                  <a:noFill/>
                </a:ln>
                <a:solidFill>
                  <a:sysClr val="windowText" lastClr="000000"/>
                </a:solidFill>
                <a:effectLst/>
                <a:uLnTx/>
                <a:uFillTx/>
                <a:latin typeface="Arial"/>
                <a:cs typeface="Arial"/>
              </a:rPr>
              <a:t> </a:t>
            </a:r>
            <a:r>
              <a:rPr kumimoji="0" sz="700" b="0" i="0" u="none" strike="noStrike" kern="0" cap="none" spc="-10" normalizeH="0" baseline="0" noProof="0" dirty="0">
                <a:ln>
                  <a:noFill/>
                </a:ln>
                <a:solidFill>
                  <a:sysClr val="windowText" lastClr="000000"/>
                </a:solidFill>
                <a:effectLst/>
                <a:uLnTx/>
                <a:uFillTx/>
                <a:latin typeface="Arial"/>
                <a:cs typeface="Arial"/>
              </a:rPr>
              <a:t>"</a:t>
            </a:r>
            <a:r>
              <a:rPr kumimoji="0" sz="700" b="0" i="0" u="none" strike="noStrike" kern="0" cap="none" spc="-11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minimum</a:t>
            </a:r>
            <a:r>
              <a:rPr kumimoji="0" sz="700" b="0" i="0" u="none" strike="noStrike" kern="0" cap="none" spc="32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value</a:t>
            </a:r>
            <a:r>
              <a:rPr kumimoji="0" sz="700" b="0" i="0" u="none" strike="noStrike" kern="0" cap="none" spc="24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standard"</a:t>
            </a:r>
            <a:r>
              <a:rPr kumimoji="0" sz="700" b="0" i="0" u="none" strike="noStrike" kern="0" cap="none" spc="31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if</a:t>
            </a:r>
            <a:r>
              <a:rPr kumimoji="0" sz="700" b="0" i="0" u="none" strike="noStrike" kern="0" cap="none" spc="204"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the</a:t>
            </a:r>
            <a:r>
              <a:rPr kumimoji="0" sz="700" b="0" i="0" u="none" strike="noStrike" kern="0" cap="none" spc="25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plan's</a:t>
            </a:r>
            <a:r>
              <a:rPr kumimoji="0" sz="700" b="0" i="0" u="none" strike="noStrike" kern="0" cap="none" spc="21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share</a:t>
            </a:r>
            <a:r>
              <a:rPr kumimoji="0" sz="700" b="0" i="0" u="none" strike="noStrike" kern="0" cap="none" spc="25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of</a:t>
            </a:r>
            <a:r>
              <a:rPr kumimoji="0" sz="700" b="0" i="0" u="none" strike="noStrike" kern="0" cap="none" spc="21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the</a:t>
            </a:r>
            <a:r>
              <a:rPr kumimoji="0" sz="700" b="0" i="0" u="none" strike="noStrike" kern="0" cap="none" spc="24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total</a:t>
            </a:r>
            <a:r>
              <a:rPr kumimoji="0" sz="700" b="0" i="0" u="none" strike="noStrike" kern="0" cap="none" spc="22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allowed</a:t>
            </a:r>
            <a:r>
              <a:rPr kumimoji="0" sz="700" b="0" i="0" u="none" strike="noStrike" kern="0" cap="none" spc="29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benefit</a:t>
            </a:r>
            <a:r>
              <a:rPr kumimoji="0" sz="700" b="0" i="0" u="none" strike="noStrike" kern="0" cap="none" spc="33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costs</a:t>
            </a:r>
            <a:r>
              <a:rPr kumimoji="0" sz="700" b="0" i="0" u="none" strike="noStrike" kern="0" cap="none" spc="21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covered</a:t>
            </a:r>
            <a:r>
              <a:rPr kumimoji="0" sz="700" b="0" i="0" u="none" strike="noStrike" kern="0" cap="none" spc="30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by</a:t>
            </a:r>
            <a:r>
              <a:rPr kumimoji="0" sz="700" b="0" i="0" u="none" strike="noStrike" kern="0" cap="none" spc="254"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the</a:t>
            </a:r>
            <a:r>
              <a:rPr kumimoji="0" sz="700" b="0" i="0" u="none" strike="noStrike" kern="0" cap="none" spc="24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plan</a:t>
            </a:r>
            <a:r>
              <a:rPr kumimoji="0" sz="700" b="0" i="0" u="none" strike="noStrike" kern="0" cap="none" spc="26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is</a:t>
            </a:r>
            <a:r>
              <a:rPr kumimoji="0" sz="700" b="0" i="0" u="none" strike="noStrike" kern="0" cap="none" spc="18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no</a:t>
            </a:r>
            <a:r>
              <a:rPr kumimoji="0" sz="700" b="0" i="0" u="none" strike="noStrike" kern="0" cap="none" spc="15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less</a:t>
            </a:r>
            <a:r>
              <a:rPr kumimoji="0" sz="700" b="0" i="0" u="none" strike="noStrike" kern="0" cap="none" spc="254" normalizeH="0" baseline="0" noProof="0" dirty="0">
                <a:ln>
                  <a:noFill/>
                </a:ln>
                <a:solidFill>
                  <a:sysClr val="windowText" lastClr="000000"/>
                </a:solidFill>
                <a:effectLst/>
                <a:uLnTx/>
                <a:uFillTx/>
                <a:latin typeface="Arial"/>
                <a:cs typeface="Arial"/>
              </a:rPr>
              <a:t> </a:t>
            </a:r>
            <a:r>
              <a:rPr kumimoji="0" sz="700" b="0" i="0" u="none" strike="noStrike" kern="0" cap="none" spc="-20" normalizeH="0" baseline="0" noProof="0" dirty="0">
                <a:ln>
                  <a:noFill/>
                </a:ln>
                <a:solidFill>
                  <a:sysClr val="windowText" lastClr="000000"/>
                </a:solidFill>
                <a:effectLst/>
                <a:uLnTx/>
                <a:uFillTx/>
                <a:latin typeface="Arial"/>
                <a:cs typeface="Arial"/>
              </a:rPr>
              <a:t>than</a:t>
            </a:r>
            <a:r>
              <a:rPr kumimoji="0" sz="700" b="0" i="0" u="none" strike="noStrike" kern="0" cap="none" spc="50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36B(c)(2)(C)(ii)</a:t>
            </a:r>
            <a:r>
              <a:rPr kumimoji="0" sz="700" b="0" i="0" u="none" strike="noStrike" kern="0" cap="none" spc="35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of</a:t>
            </a:r>
            <a:r>
              <a:rPr kumimoji="0" sz="700" b="0" i="0" u="none" strike="noStrike" kern="0" cap="none" spc="21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the</a:t>
            </a:r>
            <a:r>
              <a:rPr kumimoji="0" sz="700" b="0" i="0" u="none" strike="noStrike" kern="0" cap="none" spc="22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Internal</a:t>
            </a:r>
            <a:r>
              <a:rPr kumimoji="0" sz="700" b="0" i="0" u="none" strike="noStrike" kern="0" cap="none" spc="32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Revenue</a:t>
            </a:r>
            <a:r>
              <a:rPr kumimoji="0" sz="700" b="0" i="0" u="none" strike="noStrike" kern="0" cap="none" spc="38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Code</a:t>
            </a:r>
            <a:r>
              <a:rPr kumimoji="0" sz="700" b="0" i="0" u="none" strike="noStrike" kern="0" cap="none" spc="340"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of</a:t>
            </a:r>
            <a:r>
              <a:rPr kumimoji="0" sz="700" b="0" i="0" u="none" strike="noStrike" kern="0" cap="none" spc="220" normalizeH="0" baseline="0" noProof="0" dirty="0">
                <a:ln>
                  <a:noFill/>
                </a:ln>
                <a:solidFill>
                  <a:sysClr val="windowText" lastClr="000000"/>
                </a:solidFill>
                <a:effectLst/>
                <a:uLnTx/>
                <a:uFillTx/>
                <a:latin typeface="Arial"/>
                <a:cs typeface="Arial"/>
              </a:rPr>
              <a:t> </a:t>
            </a:r>
            <a:r>
              <a:rPr kumimoji="0" sz="700" b="0" i="0" u="none" strike="noStrike" kern="0" cap="none" spc="-10" normalizeH="0" baseline="0" noProof="0" dirty="0">
                <a:ln>
                  <a:noFill/>
                </a:ln>
                <a:solidFill>
                  <a:sysClr val="windowText" lastClr="000000"/>
                </a:solidFill>
                <a:effectLst/>
                <a:uLnTx/>
                <a:uFillTx/>
                <a:latin typeface="Arial"/>
                <a:cs typeface="Arial"/>
              </a:rPr>
              <a:t>1986)</a:t>
            </a:r>
            <a:endParaRPr kumimoji="0" sz="700" b="0" i="0" u="none" strike="noStrike" kern="0" cap="none" spc="0" normalizeH="0" baseline="0" noProof="0">
              <a:ln>
                <a:noFill/>
              </a:ln>
              <a:solidFill>
                <a:sysClr val="windowText" lastClr="000000"/>
              </a:solidFill>
              <a:effectLst/>
              <a:uLnTx/>
              <a:uFillTx/>
              <a:latin typeface="Arial"/>
              <a:cs typeface="Arial"/>
            </a:endParaRPr>
          </a:p>
        </p:txBody>
      </p:sp>
      <p:sp>
        <p:nvSpPr>
          <p:cNvPr id="31" name="object 31"/>
          <p:cNvSpPr txBox="1"/>
          <p:nvPr/>
        </p:nvSpPr>
        <p:spPr>
          <a:xfrm>
            <a:off x="7813547" y="6937502"/>
            <a:ext cx="1521460" cy="13271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700" b="0" i="0" u="none" strike="noStrike" kern="0" cap="none" spc="0" normalizeH="0" baseline="0" noProof="0" dirty="0">
                <a:ln>
                  <a:noFill/>
                </a:ln>
                <a:solidFill>
                  <a:sysClr val="windowText" lastClr="000000"/>
                </a:solidFill>
                <a:effectLst/>
                <a:uLnTx/>
                <a:uFillTx/>
                <a:latin typeface="Arial"/>
                <a:cs typeface="Arial"/>
              </a:rPr>
              <a:t>60</a:t>
            </a:r>
            <a:r>
              <a:rPr kumimoji="0" sz="700" b="0" i="0" u="none" strike="noStrike" kern="0" cap="none" spc="28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percent</a:t>
            </a:r>
            <a:r>
              <a:rPr kumimoji="0" sz="700" b="0" i="0" u="none" strike="noStrike" kern="0" cap="none" spc="32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of</a:t>
            </a:r>
            <a:r>
              <a:rPr kumimoji="0" sz="700" b="0" i="0" u="none" strike="noStrike" kern="0" cap="none" spc="28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such</a:t>
            </a:r>
            <a:r>
              <a:rPr kumimoji="0" sz="700" b="0" i="0" u="none" strike="noStrike" kern="0" cap="none" spc="185" normalizeH="0" baseline="0" noProof="0" dirty="0">
                <a:ln>
                  <a:noFill/>
                </a:ln>
                <a:solidFill>
                  <a:sysClr val="windowText" lastClr="000000"/>
                </a:solidFill>
                <a:effectLst/>
                <a:uLnTx/>
                <a:uFillTx/>
                <a:latin typeface="Arial"/>
                <a:cs typeface="Arial"/>
              </a:rPr>
              <a:t> </a:t>
            </a:r>
            <a:r>
              <a:rPr kumimoji="0" sz="700" b="0" i="0" u="none" strike="noStrike" kern="0" cap="none" spc="0" normalizeH="0" baseline="0" noProof="0" dirty="0">
                <a:ln>
                  <a:noFill/>
                </a:ln>
                <a:solidFill>
                  <a:sysClr val="windowText" lastClr="000000"/>
                </a:solidFill>
                <a:effectLst/>
                <a:uLnTx/>
                <a:uFillTx/>
                <a:latin typeface="Arial"/>
                <a:cs typeface="Arial"/>
              </a:rPr>
              <a:t>costs</a:t>
            </a:r>
            <a:r>
              <a:rPr kumimoji="0" sz="700" b="0" i="0" u="none" strike="noStrike" kern="0" cap="none" spc="300" normalizeH="0" baseline="0" noProof="0" dirty="0">
                <a:ln>
                  <a:noFill/>
                </a:ln>
                <a:solidFill>
                  <a:sysClr val="windowText" lastClr="000000"/>
                </a:solidFill>
                <a:effectLst/>
                <a:uLnTx/>
                <a:uFillTx/>
                <a:latin typeface="Arial"/>
                <a:cs typeface="Arial"/>
              </a:rPr>
              <a:t> </a:t>
            </a:r>
            <a:r>
              <a:rPr kumimoji="0" sz="700" b="0" i="0" u="none" strike="noStrike" kern="0" cap="none" spc="-10" normalizeH="0" baseline="0" noProof="0" dirty="0">
                <a:ln>
                  <a:noFill/>
                </a:ln>
                <a:solidFill>
                  <a:sysClr val="windowText" lastClr="000000"/>
                </a:solidFill>
                <a:effectLst/>
                <a:uLnTx/>
                <a:uFillTx/>
                <a:latin typeface="Arial"/>
                <a:cs typeface="Arial"/>
              </a:rPr>
              <a:t>(Section</a:t>
            </a:r>
            <a:endParaRPr kumimoji="0" sz="700" b="0" i="0" u="none" strike="noStrike" kern="0" cap="none" spc="0" normalizeH="0" baseline="0" noProof="0">
              <a:ln>
                <a:noFill/>
              </a:ln>
              <a:solidFill>
                <a:sysClr val="windowText" lastClr="000000"/>
              </a:solidFill>
              <a:effectLst/>
              <a:uLnTx/>
              <a:uFillTx/>
              <a:latin typeface="Arial"/>
              <a:cs typeface="Arial"/>
            </a:endParaRPr>
          </a:p>
        </p:txBody>
      </p:sp>
      <p:sp>
        <p:nvSpPr>
          <p:cNvPr id="32" name="object 32"/>
          <p:cNvSpPr/>
          <p:nvPr/>
        </p:nvSpPr>
        <p:spPr>
          <a:xfrm>
            <a:off x="1172210" y="3634107"/>
            <a:ext cx="123825" cy="234950"/>
          </a:xfrm>
          <a:custGeom>
            <a:avLst/>
            <a:gdLst/>
            <a:ahLst/>
            <a:cxnLst/>
            <a:rect l="l" t="t" r="r" b="b"/>
            <a:pathLst>
              <a:path w="123825" h="234950">
                <a:moveTo>
                  <a:pt x="0" y="109852"/>
                </a:moveTo>
                <a:lnTo>
                  <a:pt x="123825" y="109852"/>
                </a:lnTo>
                <a:lnTo>
                  <a:pt x="123825" y="0"/>
                </a:lnTo>
                <a:lnTo>
                  <a:pt x="0" y="0"/>
                </a:lnTo>
                <a:lnTo>
                  <a:pt x="0" y="109852"/>
                </a:lnTo>
                <a:close/>
              </a:path>
              <a:path w="123825" h="234950">
                <a:moveTo>
                  <a:pt x="0" y="234947"/>
                </a:moveTo>
                <a:lnTo>
                  <a:pt x="123825" y="234947"/>
                </a:lnTo>
                <a:lnTo>
                  <a:pt x="123825" y="125092"/>
                </a:lnTo>
                <a:lnTo>
                  <a:pt x="0" y="125092"/>
                </a:lnTo>
                <a:lnTo>
                  <a:pt x="0" y="234947"/>
                </a:lnTo>
                <a:close/>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89;p17">
            <a:extLst>
              <a:ext uri="{FF2B5EF4-FFF2-40B4-BE49-F238E27FC236}">
                <a16:creationId xmlns:a16="http://schemas.microsoft.com/office/drawing/2014/main" id="{70CDB83E-E0DD-AAAB-097C-C36DBFA02FD5}"/>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43</a:t>
            </a:fld>
            <a:endParaRPr lang="en-US">
              <a:latin typeface="Merriweather Sans Light" pitchFamily="2" charset="77"/>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43737" y="535940"/>
            <a:ext cx="9171305" cy="84963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0" normalizeH="0" baseline="0" noProof="0" dirty="0">
                <a:ln>
                  <a:noFill/>
                </a:ln>
                <a:solidFill>
                  <a:sysClr val="windowText" lastClr="000000"/>
                </a:solidFill>
                <a:effectLst/>
                <a:uLnTx/>
                <a:uFillTx/>
                <a:latin typeface="Arial"/>
                <a:cs typeface="Arial"/>
              </a:rPr>
              <a:t>Other</a:t>
            </a:r>
            <a:r>
              <a:rPr kumimoji="0" sz="1200" b="1" i="0" u="none" strike="noStrike" kern="0" cap="none" spc="-6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notices</a:t>
            </a:r>
            <a:r>
              <a:rPr kumimoji="0" sz="1200" b="1" i="0" u="none" strike="noStrike" kern="0" cap="none" spc="-55"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that</a:t>
            </a:r>
            <a:r>
              <a:rPr kumimoji="0" sz="1200" b="1" i="0" u="none" strike="noStrike" kern="0" cap="none" spc="-30" normalizeH="0" baseline="0" noProof="0" dirty="0">
                <a:ln>
                  <a:noFill/>
                </a:ln>
                <a:solidFill>
                  <a:sysClr val="windowText" lastClr="000000"/>
                </a:solidFill>
                <a:effectLst/>
                <a:uLnTx/>
                <a:uFillTx/>
                <a:latin typeface="Arial"/>
                <a:cs typeface="Arial"/>
              </a:rPr>
              <a:t> </a:t>
            </a:r>
            <a:r>
              <a:rPr kumimoji="0" sz="1200" b="1" i="0" u="none" strike="noStrike" kern="0" cap="none" spc="0" normalizeH="0" baseline="0" noProof="0" dirty="0">
                <a:ln>
                  <a:noFill/>
                </a:ln>
                <a:solidFill>
                  <a:sysClr val="windowText" lastClr="000000"/>
                </a:solidFill>
                <a:effectLst/>
                <a:uLnTx/>
                <a:uFillTx/>
                <a:latin typeface="Arial"/>
                <a:cs typeface="Arial"/>
              </a:rPr>
              <a:t>require</a:t>
            </a:r>
            <a:r>
              <a:rPr kumimoji="0" sz="1200" b="1" i="0" u="none" strike="noStrike" kern="0" cap="none" spc="-60"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plan-</a:t>
            </a:r>
            <a:r>
              <a:rPr kumimoji="0" sz="1200" b="1" i="0" u="none" strike="noStrike" kern="0" cap="none" spc="0" normalizeH="0" baseline="0" noProof="0" dirty="0">
                <a:ln>
                  <a:noFill/>
                </a:ln>
                <a:solidFill>
                  <a:sysClr val="windowText" lastClr="000000"/>
                </a:solidFill>
                <a:effectLst/>
                <a:uLnTx/>
                <a:uFillTx/>
                <a:latin typeface="Arial"/>
                <a:cs typeface="Arial"/>
              </a:rPr>
              <a:t>specific</a:t>
            </a:r>
            <a:r>
              <a:rPr kumimoji="0" sz="1200" b="1" i="0" u="none" strike="noStrike" kern="0" cap="none" spc="-50" normalizeH="0" baseline="0" noProof="0" dirty="0">
                <a:ln>
                  <a:noFill/>
                </a:ln>
                <a:solidFill>
                  <a:sysClr val="windowText" lastClr="000000"/>
                </a:solidFill>
                <a:effectLst/>
                <a:uLnTx/>
                <a:uFillTx/>
                <a:latin typeface="Arial"/>
                <a:cs typeface="Arial"/>
              </a:rPr>
              <a:t> </a:t>
            </a:r>
            <a:r>
              <a:rPr kumimoji="0" sz="1200" b="1" i="0" u="none" strike="noStrike" kern="0" cap="none" spc="-10" normalizeH="0" baseline="0" noProof="0" dirty="0">
                <a:ln>
                  <a:noFill/>
                </a:ln>
                <a:solidFill>
                  <a:sysClr val="windowText" lastClr="000000"/>
                </a:solidFill>
                <a:effectLst/>
                <a:uLnTx/>
                <a:uFillTx/>
                <a:latin typeface="Arial"/>
                <a:cs typeface="Arial"/>
              </a:rPr>
              <a:t>customization:</a:t>
            </a:r>
            <a:endParaRPr kumimoji="0" sz="1200" b="0" i="0" u="none" strike="noStrike" kern="0" cap="none" spc="0" normalizeH="0" baseline="0" noProof="0" dirty="0">
              <a:ln>
                <a:noFill/>
              </a:ln>
              <a:solidFill>
                <a:sysClr val="windowText" lastClr="000000"/>
              </a:solidFill>
              <a:effectLst/>
              <a:uLnTx/>
              <a:uFillTx/>
              <a:latin typeface="Arial"/>
              <a:cs typeface="Arial"/>
            </a:endParaRPr>
          </a:p>
          <a:p>
            <a:pPr marL="12700" marR="5080" lvl="0" indent="0" defTabSz="914400" eaLnBrk="1" fontAlgn="auto" latinLnBrk="0" hangingPunct="1">
              <a:lnSpc>
                <a:spcPts val="1000"/>
              </a:lnSpc>
              <a:spcBef>
                <a:spcPts val="925"/>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Creditable</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Notice: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Plan</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sponsors</a:t>
            </a:r>
            <a:r>
              <a:rPr kumimoji="0" sz="900" b="0" i="0" u="none" strike="noStrike" kern="0" cap="none" spc="-4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must</a:t>
            </a:r>
            <a:r>
              <a:rPr kumimoji="0" sz="900" b="0" i="0" u="none" strike="noStrike" kern="0" cap="none" spc="-2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provide</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annual</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notice</a:t>
            </a:r>
            <a:r>
              <a:rPr kumimoji="0" sz="900" b="0" i="0" u="none" strike="noStrike" kern="0" cap="none" spc="-4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to</a:t>
            </a:r>
            <a:r>
              <a:rPr kumimoji="0" sz="900" b="0" i="0" u="none" strike="noStrike" kern="0" cap="none" spc="-1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Medicare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eligible</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participants</a:t>
            </a:r>
            <a:r>
              <a:rPr kumimoji="0" sz="900" b="0" i="0" u="none" strike="noStrike" kern="0" cap="none" spc="-5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about</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whether</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their</a:t>
            </a:r>
            <a:r>
              <a:rPr kumimoji="0" sz="900" b="0" i="0" u="none" strike="noStrike" kern="0" cap="none" spc="-35"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prescription</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drug</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coverage</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is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least</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good</a:t>
            </a:r>
            <a:r>
              <a:rPr kumimoji="0" sz="900" b="0" i="0" u="none" strike="noStrike" kern="0" cap="none" spc="5" normalizeH="0" baseline="0" noProof="0" dirty="0">
                <a:ln>
                  <a:noFill/>
                </a:ln>
                <a:solidFill>
                  <a:sysClr val="windowText" lastClr="000000"/>
                </a:solidFill>
                <a:effectLst/>
                <a:uLnTx/>
                <a:uFillTx/>
                <a:latin typeface="Arial"/>
                <a:cs typeface="Arial"/>
              </a:rPr>
              <a:t> </a:t>
            </a:r>
            <a:r>
              <a:rPr kumimoji="0" sz="900" b="0" i="0" u="none" strike="noStrike" kern="0" cap="none" spc="0" normalizeH="0" baseline="0" noProof="0" dirty="0">
                <a:ln>
                  <a:noFill/>
                </a:ln>
                <a:solidFill>
                  <a:sysClr val="windowText" lastClr="000000"/>
                </a:solidFill>
                <a:effectLst/>
                <a:uLnTx/>
                <a:uFillTx/>
                <a:latin typeface="Arial"/>
                <a:cs typeface="Arial"/>
              </a:rPr>
              <a:t>as</a:t>
            </a:r>
            <a:r>
              <a:rPr kumimoji="0" sz="900" b="0" i="0" u="none" strike="noStrike" kern="0" cap="none" spc="1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Medicare </a:t>
            </a:r>
            <a:r>
              <a:rPr kumimoji="0" sz="900" b="0" i="0" u="none" strike="noStrike" kern="0" cap="none" spc="0" normalizeH="0" baseline="0" noProof="0" dirty="0">
                <a:ln>
                  <a:noFill/>
                </a:ln>
                <a:solidFill>
                  <a:sysClr val="windowText" lastClr="000000"/>
                </a:solidFill>
                <a:effectLst/>
                <a:uLnTx/>
                <a:uFillTx/>
                <a:latin typeface="Arial"/>
                <a:cs typeface="Arial"/>
              </a:rPr>
              <a:t>prescription</a:t>
            </a:r>
            <a:r>
              <a:rPr kumimoji="0" sz="900" b="0" i="0" u="none" strike="noStrike" kern="0" cap="none" spc="-5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coverage.</a:t>
            </a: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5"/>
              </a:spcBef>
              <a:spcAft>
                <a:spcPts val="0"/>
              </a:spcAft>
              <a:buClrTx/>
              <a:buSzTx/>
              <a:buFontTx/>
              <a:buNone/>
              <a:tabLst/>
              <a:defRPr/>
            </a:pPr>
            <a:endParaRPr kumimoji="0" sz="9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900" b="0" i="0" u="sng" strike="noStrike" kern="0" cap="none" spc="-30" normalizeH="0" baseline="0" noProof="0" dirty="0">
                <a:ln>
                  <a:noFill/>
                </a:ln>
                <a:solidFill>
                  <a:srgbClr val="0000FF"/>
                </a:solidFill>
                <a:effectLst/>
                <a:uLnTx/>
                <a:uFill>
                  <a:solidFill>
                    <a:srgbClr val="000000"/>
                  </a:solidFill>
                </a:uFill>
                <a:latin typeface="Arial"/>
                <a:cs typeface="Arial"/>
                <a:hlinkClick r:id="rId2"/>
              </a:rPr>
              <a:t>https://www.cms.gov/Medicare/Prescription-</a:t>
            </a:r>
            <a:r>
              <a:rPr kumimoji="0" sz="900" b="0" i="0" u="sng" strike="noStrike" kern="0" cap="none" spc="-35" normalizeH="0" baseline="0" noProof="0" dirty="0">
                <a:ln>
                  <a:noFill/>
                </a:ln>
                <a:solidFill>
                  <a:srgbClr val="0000FF"/>
                </a:solidFill>
                <a:effectLst/>
                <a:uLnTx/>
                <a:uFill>
                  <a:solidFill>
                    <a:srgbClr val="000000"/>
                  </a:solidFill>
                </a:uFill>
                <a:latin typeface="Arial"/>
                <a:cs typeface="Arial"/>
                <a:hlinkClick r:id="rId2"/>
              </a:rPr>
              <a:t>Drug-</a:t>
            </a:r>
            <a:r>
              <a:rPr kumimoji="0" sz="900" b="0" i="0" u="sng" strike="noStrike" kern="0" cap="none" spc="-10" normalizeH="0" baseline="0" noProof="0" dirty="0">
                <a:ln>
                  <a:noFill/>
                </a:ln>
                <a:solidFill>
                  <a:srgbClr val="0000FF"/>
                </a:solidFill>
                <a:effectLst/>
                <a:uLnTx/>
                <a:uFill>
                  <a:solidFill>
                    <a:srgbClr val="000000"/>
                  </a:solidFill>
                </a:uFill>
                <a:latin typeface="Arial"/>
                <a:cs typeface="Arial"/>
                <a:hlinkClick r:id="rId2"/>
              </a:rPr>
              <a:t>Coverage/CreditableCoverage/index?redirect=/CreditableCoverage/</a:t>
            </a:r>
            <a:endParaRPr kumimoji="0" sz="9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Google Shape;89;p17">
            <a:extLst>
              <a:ext uri="{FF2B5EF4-FFF2-40B4-BE49-F238E27FC236}">
                <a16:creationId xmlns:a16="http://schemas.microsoft.com/office/drawing/2014/main" id="{561F35FD-0114-CC4B-F729-793316FED67F}"/>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44</a:t>
            </a:fld>
            <a:endParaRPr lang="en-US">
              <a:latin typeface="Merriweather Sans Light" pitchFamily="2" charset="77"/>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73392" y="1044242"/>
            <a:ext cx="9111615" cy="1504950"/>
          </a:xfrm>
          <a:prstGeom prst="rect">
            <a:avLst/>
          </a:prstGeom>
        </p:spPr>
        <p:txBody>
          <a:bodyPr vert="horz" wrap="square" lIns="0" tIns="12065" rIns="0" bIns="0" rtlCol="0">
            <a:spAutoFit/>
          </a:bodyPr>
          <a:lstStyle/>
          <a:p>
            <a:pPr marL="12700" marR="5080" lvl="0" indent="0" defTabSz="914400" eaLnBrk="1" fontAlgn="auto" latinLnBrk="0" hangingPunct="1">
              <a:lnSpc>
                <a:spcPct val="115100"/>
              </a:lnSpc>
              <a:spcBef>
                <a:spcPts val="95"/>
              </a:spcBef>
              <a:spcAft>
                <a:spcPts val="0"/>
              </a:spcAft>
              <a:buClrTx/>
              <a:buSzTx/>
              <a:buFontTx/>
              <a:buNone/>
              <a:tabLst/>
              <a:defRPr/>
            </a:pPr>
            <a:r>
              <a:rPr kumimoji="0" sz="1000" b="0" i="0" u="none" strike="noStrike" kern="0" cap="none" spc="0" normalizeH="0" baseline="0" noProof="0" dirty="0">
                <a:ln>
                  <a:noFill/>
                </a:ln>
                <a:solidFill>
                  <a:sysClr val="windowText" lastClr="000000"/>
                </a:solidFill>
                <a:effectLst/>
                <a:uLnTx/>
                <a:uFillTx/>
                <a:latin typeface="Arial"/>
                <a:cs typeface="Arial"/>
              </a:rPr>
              <a:t>This</a:t>
            </a:r>
            <a:r>
              <a:rPr kumimoji="0" sz="1000" b="0" i="0" u="none" strike="noStrike" kern="0" cap="none" spc="-4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Guide</a:t>
            </a:r>
            <a:r>
              <a:rPr kumimoji="0" sz="1000" b="0" i="0" u="none" strike="noStrike" kern="0" cap="none" spc="-3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is</a:t>
            </a:r>
            <a:r>
              <a:rPr kumimoji="0" sz="1000" b="0" i="0" u="none" strike="noStrike" kern="0" cap="none" spc="-2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only</a:t>
            </a:r>
            <a:r>
              <a:rPr kumimoji="0" sz="1000" b="0" i="0" u="none" strike="noStrike" kern="0" cap="none" spc="-2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a</a:t>
            </a:r>
            <a:r>
              <a:rPr kumimoji="0" sz="1000" b="0" i="0" u="none" strike="noStrike" kern="0" cap="none" spc="-4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summary</a:t>
            </a:r>
            <a:r>
              <a:rPr kumimoji="0" sz="1000" b="0" i="0" u="none" strike="noStrike" kern="0" cap="none" spc="-5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provided</a:t>
            </a:r>
            <a:r>
              <a:rPr kumimoji="0" sz="1000" b="0" i="0" u="none" strike="noStrike" kern="0" cap="none" spc="-3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for</a:t>
            </a:r>
            <a:r>
              <a:rPr kumimoji="0" sz="1000" b="0" i="0" u="none" strike="noStrike" kern="0" cap="none" spc="-5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your</a:t>
            </a:r>
            <a:r>
              <a:rPr kumimoji="0" sz="1000" b="0" i="0" u="none" strike="noStrike" kern="0" cap="none" spc="-1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information.</a:t>
            </a:r>
            <a:r>
              <a:rPr kumimoji="0" sz="1000" b="0" i="0" u="none" strike="noStrike" kern="0" cap="none" spc="-6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If</a:t>
            </a:r>
            <a:r>
              <a:rPr kumimoji="0" sz="1000" b="0" i="0" u="none" strike="noStrike" kern="0" cap="none" spc="-3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there</a:t>
            </a:r>
            <a:r>
              <a:rPr kumimoji="0" sz="1000" b="0" i="0" u="none" strike="noStrike" kern="0" cap="none" spc="-4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is</a:t>
            </a:r>
            <a:r>
              <a:rPr kumimoji="0" sz="1000" b="0" i="0" u="none" strike="noStrike" kern="0" cap="none" spc="-1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a</a:t>
            </a:r>
            <a:r>
              <a:rPr kumimoji="0" sz="1000" b="0" i="0" u="none" strike="noStrike" kern="0" cap="none" spc="-4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discrepancy</a:t>
            </a:r>
            <a:r>
              <a:rPr kumimoji="0" sz="1000" b="0" i="0" u="none" strike="noStrike" kern="0" cap="none" spc="-4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between</a:t>
            </a:r>
            <a:r>
              <a:rPr kumimoji="0" sz="1000" b="0" i="0" u="none" strike="noStrike" kern="0" cap="none" spc="-4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this</a:t>
            </a:r>
            <a:r>
              <a:rPr kumimoji="0" sz="1000" b="0" i="0" u="none" strike="noStrike" kern="0" cap="none" spc="-2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Guide</a:t>
            </a:r>
            <a:r>
              <a:rPr kumimoji="0" sz="1000" b="0" i="0" u="none" strike="noStrike" kern="0" cap="none" spc="-5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and</a:t>
            </a:r>
            <a:r>
              <a:rPr kumimoji="0" sz="1000" b="0" i="0" u="none" strike="noStrike" kern="0" cap="none" spc="-5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the</a:t>
            </a:r>
            <a:r>
              <a:rPr kumimoji="0" sz="1000" b="0" i="0" u="none" strike="noStrike" kern="0" cap="none" spc="-15"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contract/certificates</a:t>
            </a:r>
            <a:r>
              <a:rPr kumimoji="0" sz="1000" b="0" i="0" u="none" strike="noStrike" kern="0" cap="none" spc="-3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used</a:t>
            </a:r>
            <a:r>
              <a:rPr kumimoji="0" sz="1000" b="0" i="0" u="none" strike="noStrike" kern="0" cap="none" spc="-3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for</a:t>
            </a:r>
            <a:r>
              <a:rPr kumimoji="0" sz="1000" b="0" i="0" u="none" strike="noStrike" kern="0" cap="none" spc="-35"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clarification</a:t>
            </a:r>
            <a:r>
              <a:rPr kumimoji="0" sz="1000" b="0" i="0" u="none" strike="noStrike" kern="0" cap="none" spc="-30" normalizeH="0" baseline="0" noProof="0" dirty="0">
                <a:ln>
                  <a:noFill/>
                </a:ln>
                <a:solidFill>
                  <a:sysClr val="windowText" lastClr="000000"/>
                </a:solidFill>
                <a:effectLst/>
                <a:uLnTx/>
                <a:uFillTx/>
                <a:latin typeface="Arial"/>
                <a:cs typeface="Arial"/>
              </a:rPr>
              <a:t> </a:t>
            </a:r>
            <a:r>
              <a:rPr kumimoji="0" sz="1000" b="0" i="0" u="none" strike="noStrike" kern="0" cap="none" spc="-25" normalizeH="0" baseline="0" noProof="0" dirty="0">
                <a:ln>
                  <a:noFill/>
                </a:ln>
                <a:solidFill>
                  <a:sysClr val="windowText" lastClr="000000"/>
                </a:solidFill>
                <a:effectLst/>
                <a:uLnTx/>
                <a:uFillTx/>
                <a:latin typeface="Arial"/>
                <a:cs typeface="Arial"/>
              </a:rPr>
              <a:t>of </a:t>
            </a:r>
            <a:r>
              <a:rPr kumimoji="0" sz="1000" b="0" i="0" u="none" strike="noStrike" kern="0" cap="none" spc="-10" normalizeH="0" baseline="0" noProof="0" dirty="0">
                <a:ln>
                  <a:noFill/>
                </a:ln>
                <a:solidFill>
                  <a:sysClr val="windowText" lastClr="000000"/>
                </a:solidFill>
                <a:effectLst/>
                <a:uLnTx/>
                <a:uFillTx/>
                <a:latin typeface="Arial"/>
                <a:cs typeface="Arial"/>
              </a:rPr>
              <a:t>coverage/rates;</a:t>
            </a:r>
            <a:r>
              <a:rPr kumimoji="0" sz="1000" b="0" i="0" u="none" strike="noStrike" kern="0" cap="none" spc="-4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the</a:t>
            </a:r>
            <a:r>
              <a:rPr kumimoji="0" sz="1000" b="0" i="0" u="none" strike="noStrike" kern="0" cap="none" spc="-40"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contract/certificates</a:t>
            </a:r>
            <a:r>
              <a:rPr kumimoji="0" sz="1000" b="0" i="0" u="none" strike="noStrike" kern="0" cap="none" spc="-2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are</a:t>
            </a:r>
            <a:r>
              <a:rPr kumimoji="0" sz="1000" b="0" i="0" u="none" strike="noStrike" kern="0" cap="none" spc="-35"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deemed</a:t>
            </a:r>
            <a:r>
              <a:rPr kumimoji="0" sz="1000" b="0" i="0" u="none" strike="noStrike" kern="0" cap="none" spc="-45"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correct.</a:t>
            </a:r>
            <a:r>
              <a:rPr kumimoji="0" sz="1000" b="0" i="0" u="none" strike="noStrike" kern="0" cap="none" spc="-7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Your</a:t>
            </a:r>
            <a:r>
              <a:rPr kumimoji="0" sz="1000" b="0" i="0" u="none" strike="noStrike" kern="0" cap="none" spc="-25"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Company</a:t>
            </a:r>
            <a:r>
              <a:rPr kumimoji="0" sz="1000" b="0" i="0" u="none" strike="noStrike" kern="0" cap="none" spc="-3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reserves</a:t>
            </a:r>
            <a:r>
              <a:rPr kumimoji="0" sz="1000" b="0" i="0" u="none" strike="noStrike" kern="0" cap="none" spc="-1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the</a:t>
            </a:r>
            <a:r>
              <a:rPr kumimoji="0" sz="1000" b="0" i="0" u="none" strike="noStrike" kern="0" cap="none" spc="-4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right</a:t>
            </a:r>
            <a:r>
              <a:rPr kumimoji="0" sz="1000" b="0" i="0" u="none" strike="noStrike" kern="0" cap="none" spc="-3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to</a:t>
            </a:r>
            <a:r>
              <a:rPr kumimoji="0" sz="1000" b="0" i="0" u="none" strike="noStrike" kern="0" cap="none" spc="-5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change,</a:t>
            </a:r>
            <a:r>
              <a:rPr kumimoji="0" sz="1000" b="0" i="0" u="none" strike="noStrike" kern="0" cap="none" spc="-4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amend,</a:t>
            </a:r>
            <a:r>
              <a:rPr kumimoji="0" sz="1000" b="0" i="0" u="none" strike="noStrike" kern="0" cap="none" spc="-6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terminate,</a:t>
            </a:r>
            <a:r>
              <a:rPr kumimoji="0" sz="1000" b="0" i="0" u="none" strike="noStrike" kern="0" cap="none" spc="-7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or</a:t>
            </a:r>
            <a:r>
              <a:rPr kumimoji="0" sz="1000" b="0" i="0" u="none" strike="noStrike" kern="0" cap="none" spc="-2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otherwise</a:t>
            </a:r>
            <a:r>
              <a:rPr kumimoji="0" sz="1000" b="0" i="0" u="none" strike="noStrike" kern="0" cap="none" spc="-1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alter</a:t>
            </a:r>
            <a:r>
              <a:rPr kumimoji="0" sz="1000" b="0" i="0" u="none" strike="noStrike" kern="0" cap="none" spc="-2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any</a:t>
            </a:r>
            <a:r>
              <a:rPr kumimoji="0" sz="1000" b="0" i="0" u="none" strike="noStrike" kern="0" cap="none" spc="-4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benefit</a:t>
            </a:r>
            <a:r>
              <a:rPr kumimoji="0" sz="1000" b="0" i="0" u="none" strike="noStrike" kern="0" cap="none" spc="-45"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described </a:t>
            </a:r>
            <a:r>
              <a:rPr kumimoji="0" sz="1000" b="0" i="0" u="none" strike="noStrike" kern="0" cap="none" spc="0" normalizeH="0" baseline="0" noProof="0" dirty="0">
                <a:ln>
                  <a:noFill/>
                </a:ln>
                <a:solidFill>
                  <a:sysClr val="windowText" lastClr="000000"/>
                </a:solidFill>
                <a:effectLst/>
                <a:uLnTx/>
                <a:uFillTx/>
                <a:latin typeface="Arial"/>
                <a:cs typeface="Arial"/>
              </a:rPr>
              <a:t>in</a:t>
            </a:r>
            <a:r>
              <a:rPr kumimoji="0" sz="1000" b="0" i="0" u="none" strike="noStrike" kern="0" cap="none" spc="-1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this</a:t>
            </a:r>
            <a:r>
              <a:rPr kumimoji="0" sz="1000" b="0" i="0" u="none" strike="noStrike" kern="0" cap="none" spc="-1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Guide</a:t>
            </a:r>
            <a:r>
              <a:rPr kumimoji="0" sz="1000" b="0" i="0" u="none" strike="noStrike" kern="0" cap="none" spc="-4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at</a:t>
            </a:r>
            <a:r>
              <a:rPr kumimoji="0" sz="1000" b="0" i="0" u="none" strike="noStrike" kern="0" cap="none" spc="-3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any</a:t>
            </a:r>
            <a:r>
              <a:rPr kumimoji="0" sz="1000" b="0" i="0" u="none" strike="noStrike" kern="0" cap="none" spc="-25"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time.</a:t>
            </a:r>
            <a:endParaRPr kumimoji="0" sz="10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700"/>
              </a:spcBef>
              <a:spcAft>
                <a:spcPts val="0"/>
              </a:spcAft>
              <a:buClrTx/>
              <a:buSzTx/>
              <a:buFontTx/>
              <a:buNone/>
              <a:tabLst/>
              <a:defRPr/>
            </a:pPr>
            <a:endParaRPr kumimoji="0" sz="10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050" b="1" i="0" u="none" strike="noStrike" kern="0" cap="none" spc="-20" normalizeH="0" baseline="0" noProof="0" dirty="0">
                <a:ln>
                  <a:noFill/>
                </a:ln>
                <a:solidFill>
                  <a:sysClr val="windowText" lastClr="000000"/>
                </a:solidFill>
                <a:effectLst/>
                <a:uLnTx/>
                <a:uFillTx/>
                <a:latin typeface="Arial"/>
                <a:cs typeface="Arial"/>
              </a:rPr>
              <a:t>Value</a:t>
            </a:r>
            <a:r>
              <a:rPr kumimoji="0" sz="1050" b="1" i="0" u="none" strike="noStrike" kern="0" cap="none" spc="-65" normalizeH="0" baseline="0" noProof="0" dirty="0">
                <a:ln>
                  <a:noFill/>
                </a:ln>
                <a:solidFill>
                  <a:sysClr val="windowText" lastClr="000000"/>
                </a:solidFill>
                <a:effectLst/>
                <a:uLnTx/>
                <a:uFillTx/>
                <a:latin typeface="Arial"/>
                <a:cs typeface="Arial"/>
              </a:rPr>
              <a:t> </a:t>
            </a:r>
            <a:r>
              <a:rPr kumimoji="0" sz="1050" b="1" i="0" u="none" strike="noStrike" kern="0" cap="none" spc="-20" normalizeH="0" baseline="0" noProof="0" dirty="0">
                <a:ln>
                  <a:noFill/>
                </a:ln>
                <a:solidFill>
                  <a:sysClr val="windowText" lastClr="000000"/>
                </a:solidFill>
                <a:effectLst/>
                <a:uLnTx/>
                <a:uFillTx/>
                <a:latin typeface="Arial"/>
                <a:cs typeface="Arial"/>
              </a:rPr>
              <a:t>Added</a:t>
            </a:r>
            <a:r>
              <a:rPr kumimoji="0" sz="1050" b="1" i="0" u="none" strike="noStrike" kern="0" cap="none" spc="-25" normalizeH="0" baseline="0" noProof="0" dirty="0">
                <a:ln>
                  <a:noFill/>
                </a:ln>
                <a:solidFill>
                  <a:sysClr val="windowText" lastClr="000000"/>
                </a:solidFill>
                <a:effectLst/>
                <a:uLnTx/>
                <a:uFillTx/>
                <a:latin typeface="Arial"/>
                <a:cs typeface="Arial"/>
              </a:rPr>
              <a:t> </a:t>
            </a:r>
            <a:r>
              <a:rPr kumimoji="0" sz="1050" b="1" i="0" u="none" strike="noStrike" kern="0" cap="none" spc="-20" normalizeH="0" baseline="0" noProof="0" dirty="0">
                <a:ln>
                  <a:noFill/>
                </a:ln>
                <a:solidFill>
                  <a:sysClr val="windowText" lastClr="000000"/>
                </a:solidFill>
                <a:effectLst/>
                <a:uLnTx/>
                <a:uFillTx/>
                <a:latin typeface="Arial"/>
                <a:cs typeface="Arial"/>
              </a:rPr>
              <a:t>Services</a:t>
            </a:r>
            <a:r>
              <a:rPr kumimoji="0" sz="1050" b="1" i="0" u="none" strike="noStrike" kern="0" cap="none" spc="15" normalizeH="0" baseline="0" noProof="0" dirty="0">
                <a:ln>
                  <a:noFill/>
                </a:ln>
                <a:solidFill>
                  <a:sysClr val="windowText" lastClr="000000"/>
                </a:solidFill>
                <a:effectLst/>
                <a:uLnTx/>
                <a:uFillTx/>
                <a:latin typeface="Arial"/>
                <a:cs typeface="Arial"/>
              </a:rPr>
              <a:t> </a:t>
            </a:r>
            <a:r>
              <a:rPr kumimoji="0" sz="1050" b="1" i="0" u="none" strike="noStrike" kern="0" cap="none" spc="-10" normalizeH="0" baseline="0" noProof="0" dirty="0">
                <a:ln>
                  <a:noFill/>
                </a:ln>
                <a:solidFill>
                  <a:sysClr val="windowText" lastClr="000000"/>
                </a:solidFill>
                <a:effectLst/>
                <a:uLnTx/>
                <a:uFillTx/>
                <a:latin typeface="Arial"/>
                <a:cs typeface="Arial"/>
              </a:rPr>
              <a:t>Disclaimer</a:t>
            </a:r>
            <a:endParaRPr kumimoji="0" sz="1050" b="0" i="0" u="none" strike="noStrike" kern="0" cap="none" spc="0" normalizeH="0" baseline="0" noProof="0" dirty="0">
              <a:ln>
                <a:noFill/>
              </a:ln>
              <a:solidFill>
                <a:sysClr val="windowText" lastClr="000000"/>
              </a:solidFill>
              <a:effectLst/>
              <a:uLnTx/>
              <a:uFillTx/>
              <a:latin typeface="Arial"/>
              <a:cs typeface="Arial"/>
            </a:endParaRPr>
          </a:p>
          <a:p>
            <a:pPr marL="12700" marR="155575" lvl="0" indent="0" defTabSz="914400" eaLnBrk="1" fontAlgn="auto" latinLnBrk="0" hangingPunct="1">
              <a:lnSpc>
                <a:spcPct val="115500"/>
              </a:lnSpc>
              <a:spcBef>
                <a:spcPts val="475"/>
              </a:spcBef>
              <a:spcAft>
                <a:spcPts val="0"/>
              </a:spcAft>
              <a:buClrTx/>
              <a:buSzTx/>
              <a:buFontTx/>
              <a:buNone/>
              <a:tabLst/>
              <a:defRPr/>
            </a:pPr>
            <a:r>
              <a:rPr kumimoji="0" sz="1000" b="0" i="0" u="none" strike="noStrike" kern="0" cap="none" spc="0" normalizeH="0" baseline="0" noProof="0" dirty="0">
                <a:ln>
                  <a:noFill/>
                </a:ln>
                <a:solidFill>
                  <a:sysClr val="windowText" lastClr="000000"/>
                </a:solidFill>
                <a:effectLst/>
                <a:uLnTx/>
                <a:uFillTx/>
                <a:latin typeface="Arial"/>
                <a:cs typeface="Arial"/>
              </a:rPr>
              <a:t>This</a:t>
            </a:r>
            <a:r>
              <a:rPr kumimoji="0" sz="1000" b="0" i="0" u="none" strike="noStrike" kern="0" cap="none" spc="-3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Guide</a:t>
            </a:r>
            <a:r>
              <a:rPr kumimoji="0" sz="1000" b="0" i="0" u="none" strike="noStrike" kern="0" cap="none" spc="-2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provides</a:t>
            </a:r>
            <a:r>
              <a:rPr kumimoji="0" sz="1000" b="0" i="0" u="none" strike="noStrike" kern="0" cap="none" spc="-2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a</a:t>
            </a:r>
            <a:r>
              <a:rPr kumimoji="0" sz="1000" b="0" i="0" u="none" strike="noStrike" kern="0" cap="none" spc="-3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general</a:t>
            </a:r>
            <a:r>
              <a:rPr kumimoji="0" sz="1000" b="0" i="0" u="none" strike="noStrike" kern="0" cap="none" spc="-2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outline</a:t>
            </a:r>
            <a:r>
              <a:rPr kumimoji="0" sz="1000" b="0" i="0" u="none" strike="noStrike" kern="0" cap="none" spc="-2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of</a:t>
            </a:r>
            <a:r>
              <a:rPr kumimoji="0" sz="1000" b="0" i="0" u="none" strike="noStrike" kern="0" cap="none" spc="-35"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value-</a:t>
            </a:r>
            <a:r>
              <a:rPr kumimoji="0" sz="1000" b="0" i="0" u="none" strike="noStrike" kern="0" cap="none" spc="0" normalizeH="0" baseline="0" noProof="0" dirty="0">
                <a:ln>
                  <a:noFill/>
                </a:ln>
                <a:solidFill>
                  <a:sysClr val="windowText" lastClr="000000"/>
                </a:solidFill>
                <a:effectLst/>
                <a:uLnTx/>
                <a:uFillTx/>
                <a:latin typeface="Arial"/>
                <a:cs typeface="Arial"/>
              </a:rPr>
              <a:t>added</a:t>
            </a:r>
            <a:r>
              <a:rPr kumimoji="0" sz="1000" b="0" i="0" u="none" strike="noStrike" kern="0" cap="none" spc="-2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services;</a:t>
            </a:r>
            <a:r>
              <a:rPr kumimoji="0" sz="1000" b="0" i="0" u="none" strike="noStrike" kern="0" cap="none" spc="-3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they</a:t>
            </a:r>
            <a:r>
              <a:rPr kumimoji="0" sz="1000" b="0" i="0" u="none" strike="noStrike" kern="0" cap="none" spc="-2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are</a:t>
            </a:r>
            <a:r>
              <a:rPr kumimoji="0" sz="1000" b="0" i="0" u="none" strike="noStrike" kern="0" cap="none" spc="-2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subject</a:t>
            </a:r>
            <a:r>
              <a:rPr kumimoji="0" sz="1000" b="0" i="0" u="none" strike="noStrike" kern="0" cap="none" spc="-2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to</a:t>
            </a:r>
            <a:r>
              <a:rPr kumimoji="0" sz="1000" b="0" i="0" u="none" strike="noStrike" kern="0" cap="none" spc="-3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be</a:t>
            </a:r>
            <a:r>
              <a:rPr kumimoji="0" sz="1000" b="0" i="0" u="none" strike="noStrike" kern="0" cap="none" spc="-2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amended</a:t>
            </a:r>
            <a:r>
              <a:rPr kumimoji="0" sz="1000" b="0" i="0" u="none" strike="noStrike" kern="0" cap="none" spc="-3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or</a:t>
            </a:r>
            <a:r>
              <a:rPr kumimoji="0" sz="1000" b="0" i="0" u="none" strike="noStrike" kern="0" cap="none" spc="-2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changed</a:t>
            </a:r>
            <a:r>
              <a:rPr kumimoji="0" sz="1000" b="0" i="0" u="none" strike="noStrike" kern="0" cap="none" spc="-3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based</a:t>
            </a:r>
            <a:r>
              <a:rPr kumimoji="0" sz="1000" b="0" i="0" u="none" strike="noStrike" kern="0" cap="none" spc="-2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carrier</a:t>
            </a:r>
            <a:r>
              <a:rPr kumimoji="0" sz="1000" b="0" i="0" u="none" strike="noStrike" kern="0" cap="none" spc="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agreements.</a:t>
            </a:r>
            <a:r>
              <a:rPr kumimoji="0" sz="1000" b="0" i="0" u="none" strike="noStrike" kern="0" cap="none" spc="-2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Please</a:t>
            </a:r>
            <a:r>
              <a:rPr kumimoji="0" sz="1000" b="0" i="0" u="none" strike="noStrike" kern="0" cap="none" spc="-2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see</a:t>
            </a:r>
            <a:r>
              <a:rPr kumimoji="0" sz="1000" b="0" i="0" u="none" strike="noStrike" kern="0" cap="none" spc="-3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your</a:t>
            </a:r>
            <a:r>
              <a:rPr kumimoji="0" sz="1000" b="0" i="0" u="none" strike="noStrike" kern="0" cap="none" spc="-10" normalizeH="0" baseline="0" noProof="0" dirty="0">
                <a:ln>
                  <a:noFill/>
                </a:ln>
                <a:solidFill>
                  <a:sysClr val="windowText" lastClr="000000"/>
                </a:solidFill>
                <a:effectLst/>
                <a:uLnTx/>
                <a:uFillTx/>
                <a:latin typeface="Arial"/>
                <a:cs typeface="Arial"/>
              </a:rPr>
              <a:t> member materials</a:t>
            </a:r>
            <a:r>
              <a:rPr kumimoji="0" sz="1000" b="0" i="0" u="none" strike="noStrike" kern="0" cap="none" spc="-50"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from</a:t>
            </a:r>
            <a:r>
              <a:rPr kumimoji="0" sz="1000" b="0" i="0" u="none" strike="noStrike" kern="0" cap="none" spc="-4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the</a:t>
            </a:r>
            <a:r>
              <a:rPr kumimoji="0" sz="1000" b="0" i="0" u="none" strike="noStrike" kern="0" cap="none" spc="-65"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carrier</a:t>
            </a:r>
            <a:r>
              <a:rPr kumimoji="0" sz="1000" b="0" i="0" u="none" strike="noStrike" kern="0" cap="none" spc="-25"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providing</a:t>
            </a:r>
            <a:r>
              <a:rPr kumimoji="0" sz="1000" b="0" i="0" u="none" strike="noStrike" kern="0" cap="none" spc="-4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the</a:t>
            </a:r>
            <a:r>
              <a:rPr kumimoji="0" sz="1000" b="0" i="0" u="none" strike="noStrike" kern="0" cap="none" spc="-55"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value-</a:t>
            </a:r>
            <a:r>
              <a:rPr kumimoji="0" sz="1000" b="0" i="0" u="none" strike="noStrike" kern="0" cap="none" spc="0" normalizeH="0" baseline="0" noProof="0" dirty="0">
                <a:ln>
                  <a:noFill/>
                </a:ln>
                <a:solidFill>
                  <a:sysClr val="windowText" lastClr="000000"/>
                </a:solidFill>
                <a:effectLst/>
                <a:uLnTx/>
                <a:uFillTx/>
                <a:latin typeface="Arial"/>
                <a:cs typeface="Arial"/>
              </a:rPr>
              <a:t>added</a:t>
            </a:r>
            <a:r>
              <a:rPr kumimoji="0" sz="1000" b="0" i="0" u="none" strike="noStrike" kern="0" cap="none" spc="-55"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services</a:t>
            </a:r>
            <a:r>
              <a:rPr kumimoji="0" sz="1000" b="0" i="0" u="none" strike="noStrike" kern="0" cap="none" spc="-3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for</a:t>
            </a:r>
            <a:r>
              <a:rPr kumimoji="0" sz="1000" b="0" i="0" u="none" strike="noStrike" kern="0" cap="none" spc="-7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a</a:t>
            </a:r>
            <a:r>
              <a:rPr kumimoji="0" sz="1000" b="0" i="0" u="none" strike="noStrike" kern="0" cap="none" spc="-50"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full</a:t>
            </a:r>
            <a:r>
              <a:rPr kumimoji="0" sz="1000" b="0" i="0" u="none" strike="noStrike" kern="0" cap="none" spc="-5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description</a:t>
            </a:r>
            <a:r>
              <a:rPr kumimoji="0" sz="1000" b="0" i="0" u="none" strike="noStrike" kern="0" cap="none" spc="1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of</a:t>
            </a:r>
            <a:r>
              <a:rPr kumimoji="0" sz="1000" b="0" i="0" u="none" strike="noStrike" kern="0" cap="none" spc="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the</a:t>
            </a:r>
            <a:r>
              <a:rPr kumimoji="0" sz="1000" b="0" i="0" u="none" strike="noStrike" kern="0" cap="none" spc="1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services</a:t>
            </a:r>
            <a:r>
              <a:rPr kumimoji="0" sz="1000" b="0" i="0" u="none" strike="noStrike" kern="0" cap="none" spc="1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included</a:t>
            </a:r>
            <a:r>
              <a:rPr kumimoji="0" sz="1000" b="0" i="0" u="none" strike="noStrike" kern="0" cap="none" spc="1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with</a:t>
            </a:r>
            <a:r>
              <a:rPr kumimoji="0" sz="1000" b="0" i="0" u="none" strike="noStrike" kern="0" cap="none" spc="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your</a:t>
            </a:r>
            <a:r>
              <a:rPr kumimoji="0" sz="1000" b="0" i="0" u="none" strike="noStrike" kern="0" cap="none" spc="1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specific</a:t>
            </a:r>
            <a:r>
              <a:rPr kumimoji="0" sz="1000" b="0" i="0" u="none" strike="noStrike" kern="0" cap="none" spc="10"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coverage.</a:t>
            </a:r>
            <a:endParaRPr kumimoji="0" sz="10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Google Shape;71;p14">
            <a:extLst>
              <a:ext uri="{FF2B5EF4-FFF2-40B4-BE49-F238E27FC236}">
                <a16:creationId xmlns:a16="http://schemas.microsoft.com/office/drawing/2014/main" id="{02E0CA37-FA8C-E0F4-617E-D1128D7378FC}"/>
              </a:ext>
            </a:extLst>
          </p:cNvPr>
          <p:cNvSpPr/>
          <p:nvPr/>
        </p:nvSpPr>
        <p:spPr>
          <a:xfrm>
            <a:off x="0" y="510361"/>
            <a:ext cx="508800" cy="91440"/>
          </a:xfrm>
          <a:prstGeom prst="rect">
            <a:avLst/>
          </a:prstGeom>
          <a:solidFill>
            <a:srgbClr val="FFAB40"/>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1600">
                <a:solidFill>
                  <a:srgbClr val="E2A74A"/>
                </a:solidFill>
                <a:latin typeface="Merriweather Sans Light"/>
                <a:ea typeface="Merriweather Sans Light"/>
                <a:cs typeface="Merriweather Sans Light"/>
                <a:sym typeface="Merriweather Sans Light"/>
              </a:defRPr>
            </a:pPr>
            <a:endParaRPr kumimoji="0" sz="1600" b="0" i="0" u="none" strike="noStrike" kern="0" cap="none" spc="0" normalizeH="0" baseline="0" noProof="0">
              <a:ln>
                <a:noFill/>
              </a:ln>
              <a:solidFill>
                <a:srgbClr val="E2A74A"/>
              </a:solidFill>
              <a:effectLst/>
              <a:uLnTx/>
              <a:uFillTx/>
              <a:latin typeface="Merriweather Sans Light"/>
              <a:ea typeface="Merriweather Sans Light"/>
              <a:cs typeface="Merriweather Sans Light"/>
              <a:sym typeface="Merriweather Sans Light"/>
            </a:endParaRPr>
          </a:p>
        </p:txBody>
      </p:sp>
      <p:sp>
        <p:nvSpPr>
          <p:cNvPr id="7" name="Google Shape;88;p17">
            <a:extLst>
              <a:ext uri="{FF2B5EF4-FFF2-40B4-BE49-F238E27FC236}">
                <a16:creationId xmlns:a16="http://schemas.microsoft.com/office/drawing/2014/main" id="{CE8C18BF-4383-5F17-C6F8-D96CBABF25C0}"/>
              </a:ext>
            </a:extLst>
          </p:cNvPr>
          <p:cNvSpPr txBox="1">
            <a:spLocks/>
          </p:cNvSpPr>
          <p:nvPr/>
        </p:nvSpPr>
        <p:spPr>
          <a:xfrm>
            <a:off x="838200" y="443858"/>
            <a:ext cx="2769524" cy="424814"/>
          </a:xfrm>
          <a:prstGeom prst="rect">
            <a:avLst/>
          </a:prstGeom>
        </p:spPr>
        <p:txBody>
          <a:bodyPr wrap="square" lIns="0" tIns="0" rIns="0" bIns="0" anchor="t">
            <a:normAutofit/>
          </a:bodyPr>
          <a:lstStyle>
            <a:lvl1pPr>
              <a:defRPr sz="2700" b="1" i="0">
                <a:solidFill>
                  <a:srgbClr val="0F2044"/>
                </a:solidFill>
                <a:latin typeface="Merriweather Bold"/>
                <a:ea typeface="Merriweather Bold"/>
                <a:cs typeface="Merriweather Bold"/>
                <a:sym typeface="Merriweather Bold"/>
              </a:defRPr>
            </a:lvl1pPr>
          </a:lstStyle>
          <a:p>
            <a:pPr defTabSz="914400" hangingPunct="1">
              <a:lnSpc>
                <a:spcPct val="100000"/>
              </a:lnSpc>
              <a:spcBef>
                <a:spcPts val="0"/>
              </a:spcBef>
            </a:pPr>
            <a:r>
              <a:rPr lang="en-US" dirty="0"/>
              <a:t>Legal Notices</a:t>
            </a:r>
          </a:p>
        </p:txBody>
      </p:sp>
      <p:sp>
        <p:nvSpPr>
          <p:cNvPr id="8" name="Google Shape;89;p17">
            <a:extLst>
              <a:ext uri="{FF2B5EF4-FFF2-40B4-BE49-F238E27FC236}">
                <a16:creationId xmlns:a16="http://schemas.microsoft.com/office/drawing/2014/main" id="{00D80080-6F7F-5F1C-CE64-0D86ABE056A0}"/>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45</a:t>
            </a:fld>
            <a:endParaRPr lang="en-US">
              <a:latin typeface="Merriweather Sans Light" pitchFamily="2" charset="77"/>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2" name="Google Shape;90;p17"/>
          <p:cNvGraphicFramePr/>
          <p:nvPr>
            <p:extLst>
              <p:ext uri="{D42A27DB-BD31-4B8C-83A1-F6EECF244321}">
                <p14:modId xmlns:p14="http://schemas.microsoft.com/office/powerpoint/2010/main" val="3089941590"/>
              </p:ext>
            </p:extLst>
          </p:nvPr>
        </p:nvGraphicFramePr>
        <p:xfrm>
          <a:off x="838199" y="1655692"/>
          <a:ext cx="8382002" cy="4676445"/>
        </p:xfrm>
        <a:graphic>
          <a:graphicData uri="http://schemas.openxmlformats.org/drawingml/2006/table">
            <a:tbl>
              <a:tblPr>
                <a:tableStyleId>{4C3C2611-4C71-4FC5-86AE-919BDF0F9419}</a:tableStyleId>
              </a:tblPr>
              <a:tblGrid>
                <a:gridCol w="3522052">
                  <a:extLst>
                    <a:ext uri="{9D8B030D-6E8A-4147-A177-3AD203B41FA5}">
                      <a16:colId xmlns:a16="http://schemas.microsoft.com/office/drawing/2014/main" val="20000"/>
                    </a:ext>
                  </a:extLst>
                </a:gridCol>
                <a:gridCol w="2535849">
                  <a:extLst>
                    <a:ext uri="{9D8B030D-6E8A-4147-A177-3AD203B41FA5}">
                      <a16:colId xmlns:a16="http://schemas.microsoft.com/office/drawing/2014/main" val="92767555"/>
                    </a:ext>
                  </a:extLst>
                </a:gridCol>
                <a:gridCol w="2324101">
                  <a:extLst>
                    <a:ext uri="{9D8B030D-6E8A-4147-A177-3AD203B41FA5}">
                      <a16:colId xmlns:a16="http://schemas.microsoft.com/office/drawing/2014/main" val="20002"/>
                    </a:ext>
                  </a:extLst>
                </a:gridCol>
              </a:tblGrid>
              <a:tr h="237920">
                <a:tc>
                  <a:txBody>
                    <a:bodyPr/>
                    <a:lstStyle/>
                    <a:p>
                      <a:pPr algn="l">
                        <a:lnSpc>
                          <a:spcPct val="100000"/>
                        </a:lnSpc>
                        <a:spcBef>
                          <a:spcPts val="0"/>
                        </a:spcBef>
                        <a:defRPr sz="600">
                          <a:latin typeface="+mn-lt"/>
                          <a:ea typeface="+mn-ea"/>
                          <a:cs typeface="+mn-cs"/>
                          <a:sym typeface="Arial"/>
                        </a:defRPr>
                      </a:pPr>
                      <a:endParaRPr sz="900" b="0" i="0">
                        <a:latin typeface="Merriweather Sans Light" pitchFamily="2" charset="77"/>
                      </a:endParaRPr>
                    </a:p>
                  </a:txBody>
                  <a:tcPr marR="0" marT="0" marB="0" anchor="ctr" horzOverflow="overflow">
                    <a:lnL w="12700">
                      <a:miter lim="400000"/>
                    </a:lnL>
                    <a:lnR w="12700" cap="flat" cmpd="sng" algn="ctr">
                      <a:solidFill>
                        <a:schemeClr val="bg1">
                          <a:lumMod val="85000"/>
                        </a:schemeClr>
                      </a:solidFill>
                      <a:prstDash val="solid"/>
                      <a:round/>
                      <a:headEnd type="none" w="med" len="med"/>
                      <a:tailEnd type="none" w="med" len="med"/>
                    </a:lnR>
                    <a:lnT w="12700">
                      <a:miter lim="400000"/>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a:lnSpc>
                          <a:spcPct val="100000"/>
                        </a:lnSpc>
                        <a:spcBef>
                          <a:spcPts val="0"/>
                        </a:spcBef>
                        <a:defRPr sz="1800" b="0">
                          <a:solidFill>
                            <a:srgbClr val="000000"/>
                          </a:solidFill>
                        </a:defRPr>
                      </a:pPr>
                      <a:r>
                        <a:rPr lang="en-US" sz="1050" b="1" i="0">
                          <a:solidFill>
                            <a:srgbClr val="FFFFFF"/>
                          </a:solidFill>
                          <a:latin typeface="Merriweather Sans Light" pitchFamily="2" charset="77"/>
                          <a:ea typeface="+mn-ea"/>
                          <a:cs typeface="+mn-cs"/>
                          <a:sym typeface="Arial"/>
                        </a:rPr>
                        <a:t>$1,500-$45 Copay Plan</a:t>
                      </a:r>
                      <a:endParaRPr sz="1050" b="1" i="0">
                        <a:solidFill>
                          <a:srgbClr val="FFFFFF"/>
                        </a:solidFill>
                        <a:latin typeface="Merriweather Sans Light" pitchFamily="2" charset="77"/>
                        <a:ea typeface="+mn-ea"/>
                        <a:cs typeface="+mn-cs"/>
                        <a:sym typeface="Arial"/>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6244B"/>
                    </a:solidFill>
                  </a:tcPr>
                </a:tc>
                <a:tc>
                  <a:txBody>
                    <a:bodyPr/>
                    <a:lstStyle/>
                    <a:p>
                      <a:pPr algn="ctr">
                        <a:lnSpc>
                          <a:spcPct val="100000"/>
                        </a:lnSpc>
                        <a:spcBef>
                          <a:spcPts val="0"/>
                        </a:spcBef>
                        <a:defRPr sz="1800" b="0">
                          <a:solidFill>
                            <a:srgbClr val="000000"/>
                          </a:solidFill>
                        </a:defRPr>
                      </a:pPr>
                      <a:r>
                        <a:rPr lang="en-US" sz="1050" b="1" i="0">
                          <a:solidFill>
                            <a:srgbClr val="FFFFFF"/>
                          </a:solidFill>
                          <a:latin typeface="Merriweather Sans Light" pitchFamily="2" charset="77"/>
                          <a:ea typeface="+mn-ea"/>
                          <a:cs typeface="+mn-cs"/>
                          <a:sym typeface="Arial"/>
                        </a:rPr>
                        <a:t>$3,500-100% HSA Plan</a:t>
                      </a:r>
                      <a:endParaRPr sz="1050" b="1" i="0">
                        <a:solidFill>
                          <a:srgbClr val="FFFFFF"/>
                        </a:solidFill>
                        <a:latin typeface="Merriweather Sans Light" pitchFamily="2" charset="77"/>
                        <a:ea typeface="+mn-ea"/>
                        <a:cs typeface="+mn-cs"/>
                        <a:sym typeface="Arial"/>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6244B"/>
                    </a:solidFill>
                  </a:tcPr>
                </a:tc>
                <a:extLst>
                  <a:ext uri="{0D108BD9-81ED-4DB2-BD59-A6C34878D82A}">
                    <a16:rowId xmlns:a16="http://schemas.microsoft.com/office/drawing/2014/main" val="10000"/>
                  </a:ext>
                </a:extLst>
              </a:tr>
              <a:tr h="237920">
                <a:tc>
                  <a:txBody>
                    <a:bodyPr/>
                    <a:lstStyle/>
                    <a:p>
                      <a:pPr algn="l">
                        <a:lnSpc>
                          <a:spcPct val="100000"/>
                        </a:lnSpc>
                        <a:spcBef>
                          <a:spcPts val="0"/>
                        </a:spcBef>
                        <a:defRPr sz="1800" b="0">
                          <a:solidFill>
                            <a:srgbClr val="000000"/>
                          </a:solidFill>
                        </a:defRPr>
                      </a:pPr>
                      <a:r>
                        <a:rPr sz="1050" b="0" i="0">
                          <a:solidFill>
                            <a:srgbClr val="FFFFFF"/>
                          </a:solidFill>
                          <a:latin typeface="Merriweather Sans Light" pitchFamily="2" charset="77"/>
                          <a:ea typeface="+mn-ea"/>
                          <a:cs typeface="+mn-cs"/>
                          <a:sym typeface="Arial"/>
                        </a:rPr>
                        <a:t>In Network</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a:lnSpc>
                          <a:spcPct val="100000"/>
                        </a:lnSpc>
                        <a:spcBef>
                          <a:spcPts val="0"/>
                        </a:spcBef>
                        <a:defRPr sz="1800" b="0">
                          <a:solidFill>
                            <a:srgbClr val="000000"/>
                          </a:solidFill>
                        </a:defRPr>
                      </a:pPr>
                      <a:r>
                        <a:rPr lang="en-US" sz="1050" b="0" i="0">
                          <a:solidFill>
                            <a:srgbClr val="FFFFFF"/>
                          </a:solidFill>
                          <a:latin typeface="Merriweather Sans Light" pitchFamily="2" charset="77"/>
                          <a:ea typeface="+mn-ea"/>
                          <a:cs typeface="+mn-cs"/>
                          <a:sym typeface="Arial"/>
                        </a:rPr>
                        <a:t>Passport</a:t>
                      </a:r>
                      <a:endParaRPr sz="1050" b="0" i="0">
                        <a:solidFill>
                          <a:srgbClr val="FFFFFF"/>
                        </a:solidFill>
                        <a:latin typeface="Merriweather Sans Light" pitchFamily="2" charset="77"/>
                        <a:ea typeface="+mn-ea"/>
                        <a:cs typeface="+mn-cs"/>
                        <a:sym typeface="Arial"/>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a:lnSpc>
                          <a:spcPct val="100000"/>
                        </a:lnSpc>
                        <a:spcBef>
                          <a:spcPts val="0"/>
                        </a:spcBef>
                        <a:defRPr sz="1800" b="0">
                          <a:solidFill>
                            <a:srgbClr val="000000"/>
                          </a:solidFill>
                        </a:defRPr>
                      </a:pPr>
                      <a:r>
                        <a:rPr lang="en-US" sz="1050" b="0" i="0">
                          <a:solidFill>
                            <a:srgbClr val="FFFFFF"/>
                          </a:solidFill>
                          <a:latin typeface="Merriweather Sans Light" pitchFamily="2" charset="77"/>
                          <a:ea typeface="+mn-ea"/>
                          <a:cs typeface="+mn-cs"/>
                          <a:sym typeface="Arial"/>
                        </a:rPr>
                        <a:t>Passport</a:t>
                      </a:r>
                      <a:endParaRPr sz="1050" b="0" i="0">
                        <a:solidFill>
                          <a:srgbClr val="FFFFFF"/>
                        </a:solidFill>
                        <a:latin typeface="Merriweather Sans Light" pitchFamily="2" charset="77"/>
                        <a:ea typeface="+mn-ea"/>
                        <a:cs typeface="+mn-cs"/>
                        <a:sym typeface="Arial"/>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37920">
                <a:tc>
                  <a:txBody>
                    <a:bodyPr/>
                    <a:lstStyle/>
                    <a:p>
                      <a:pPr algn="l" defTabSz="1371600">
                        <a:lnSpc>
                          <a:spcPct val="100000"/>
                        </a:lnSpc>
                        <a:spcBef>
                          <a:spcPts val="0"/>
                        </a:spcBef>
                        <a:defRPr sz="1000" b="0">
                          <a:solidFill>
                            <a:srgbClr val="000000"/>
                          </a:solidFill>
                          <a:latin typeface="+mn-lt"/>
                          <a:ea typeface="+mn-ea"/>
                          <a:cs typeface="+mn-cs"/>
                          <a:sym typeface="Arial"/>
                        </a:defRPr>
                      </a:pPr>
                      <a:r>
                        <a:rPr sz="1050" b="0" i="0">
                          <a:solidFill>
                            <a:srgbClr val="0F2044"/>
                          </a:solidFill>
                          <a:latin typeface="Merriweather Sans Light" pitchFamily="2" charset="77"/>
                        </a:rPr>
                        <a:t>Deductibles (Single / Family) – Calendar Year</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$1,500 / $4,500</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$3,500 / $7,000</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237920">
                <a:tc>
                  <a:txBody>
                    <a:bodyPr/>
                    <a:lstStyle/>
                    <a:p>
                      <a:pPr algn="l" defTabSz="1371600">
                        <a:lnSpc>
                          <a:spcPct val="100000"/>
                        </a:lnSpc>
                        <a:spcBef>
                          <a:spcPts val="0"/>
                        </a:spcBef>
                        <a:defRPr sz="1000" b="0">
                          <a:solidFill>
                            <a:srgbClr val="000000"/>
                          </a:solidFill>
                          <a:latin typeface="+mn-lt"/>
                          <a:ea typeface="+mn-ea"/>
                          <a:cs typeface="+mn-cs"/>
                          <a:sym typeface="Arial"/>
                        </a:defRPr>
                      </a:pPr>
                      <a:r>
                        <a:rPr sz="1050" b="0" i="0">
                          <a:solidFill>
                            <a:srgbClr val="0F2044"/>
                          </a:solidFill>
                          <a:latin typeface="Merriweather Sans Light" pitchFamily="2" charset="77"/>
                        </a:rPr>
                        <a:t>Out-of-Pocket Max (Single / Family) – Calendar Year</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dirty="0">
                          <a:solidFill>
                            <a:srgbClr val="0F2044"/>
                          </a:solidFill>
                          <a:latin typeface="Merriweather Sans Light" pitchFamily="2" charset="77"/>
                        </a:rPr>
                        <a:t>$4,500 / $9,000</a:t>
                      </a:r>
                      <a:endParaRPr sz="1050" b="0" i="0" dirty="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$3,500  / $7,000</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237920">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Preventative Care</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No charge</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No charge</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237920">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Primary Care Visit</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dirty="0">
                          <a:solidFill>
                            <a:srgbClr val="0F2044"/>
                          </a:solidFill>
                          <a:latin typeface="Merriweather Sans Light" pitchFamily="2" charset="77"/>
                        </a:rPr>
                        <a:t>$45 copay</a:t>
                      </a:r>
                      <a:endParaRPr sz="1050" b="0" i="0" dirty="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100% coverage after deductible</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237920">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Specialist Visit</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$45 copay</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1381760" rtl="0" eaLnBrk="1" fontAlgn="auto" latinLnBrk="0" hangingPunct="1">
                        <a:lnSpc>
                          <a:spcPct val="100000"/>
                        </a:lnSpc>
                        <a:spcBef>
                          <a:spcPts val="0"/>
                        </a:spcBef>
                        <a:spcAft>
                          <a:spcPts val="0"/>
                        </a:spcAft>
                        <a:buClrTx/>
                        <a:buSzTx/>
                        <a:buFontTx/>
                        <a:buNone/>
                        <a:tabLst/>
                        <a:defRPr sz="1000" b="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100% coverage after deductible</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8"/>
                  </a:ext>
                </a:extLst>
              </a:tr>
              <a:tr h="237920">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Urgent Care</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$45 copay</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1381760" rtl="0" eaLnBrk="1" fontAlgn="auto" latinLnBrk="0" hangingPunct="1">
                        <a:lnSpc>
                          <a:spcPct val="100000"/>
                        </a:lnSpc>
                        <a:spcBef>
                          <a:spcPts val="0"/>
                        </a:spcBef>
                        <a:spcAft>
                          <a:spcPts val="0"/>
                        </a:spcAft>
                        <a:buClrTx/>
                        <a:buSzTx/>
                        <a:buFontTx/>
                        <a:buNone/>
                        <a:tabLst/>
                        <a:defRPr sz="1000" b="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100% coverage after deductible</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953566363"/>
                  </a:ext>
                </a:extLst>
              </a:tr>
              <a:tr h="237920">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Virtual Care E-Visit</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$30 copay</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1381760" rtl="0" eaLnBrk="1" fontAlgn="auto" latinLnBrk="0" hangingPunct="1">
                        <a:lnSpc>
                          <a:spcPct val="100000"/>
                        </a:lnSpc>
                        <a:spcBef>
                          <a:spcPts val="0"/>
                        </a:spcBef>
                        <a:spcAft>
                          <a:spcPts val="0"/>
                        </a:spcAft>
                        <a:buClrTx/>
                        <a:buSzTx/>
                        <a:buFontTx/>
                        <a:buNone/>
                        <a:tabLst/>
                        <a:defRPr sz="1000" b="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100% coverage after deductible</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9"/>
                  </a:ext>
                </a:extLst>
              </a:tr>
              <a:tr h="237920">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Inpatient &amp; Outpatient </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75% coverage after deductible</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1381760" rtl="0" eaLnBrk="1" fontAlgn="auto" latinLnBrk="0" hangingPunct="1">
                        <a:lnSpc>
                          <a:spcPct val="100000"/>
                        </a:lnSpc>
                        <a:spcBef>
                          <a:spcPts val="0"/>
                        </a:spcBef>
                        <a:spcAft>
                          <a:spcPts val="0"/>
                        </a:spcAft>
                        <a:buClrTx/>
                        <a:buSzTx/>
                        <a:buFontTx/>
                        <a:buNone/>
                        <a:tabLst/>
                        <a:defRPr sz="1000" b="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100% coverage after deductible</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0"/>
                  </a:ext>
                </a:extLst>
              </a:tr>
              <a:tr h="237920">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Emergency Room</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1381760" rtl="0" eaLnBrk="1" fontAlgn="auto" latinLnBrk="0" hangingPunct="1">
                        <a:lnSpc>
                          <a:spcPct val="100000"/>
                        </a:lnSpc>
                        <a:spcBef>
                          <a:spcPts val="0"/>
                        </a:spcBef>
                        <a:spcAft>
                          <a:spcPts val="0"/>
                        </a:spcAft>
                        <a:buClrTx/>
                        <a:buSzTx/>
                        <a:buFontTx/>
                        <a:buNone/>
                        <a:tabLst/>
                        <a:defRPr sz="1000" b="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75% coverage after deductible</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1381760" rtl="0" eaLnBrk="1" fontAlgn="auto" latinLnBrk="0" hangingPunct="1">
                        <a:lnSpc>
                          <a:spcPct val="100000"/>
                        </a:lnSpc>
                        <a:spcBef>
                          <a:spcPts val="0"/>
                        </a:spcBef>
                        <a:spcAft>
                          <a:spcPts val="0"/>
                        </a:spcAft>
                        <a:buClrTx/>
                        <a:buSzTx/>
                        <a:buFontTx/>
                        <a:buNone/>
                        <a:tabLst/>
                        <a:defRPr sz="1000" b="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100% coverage after deductible</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1"/>
                  </a:ext>
                </a:extLst>
              </a:tr>
              <a:tr h="631805">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Pharmacy / RX (30 Day Supply)</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Generic: $12 copay</a:t>
                      </a:r>
                    </a:p>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Preferred:  $50 copay</a:t>
                      </a:r>
                    </a:p>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Non-Preferred:  $90 copay</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1381760" rtl="0" eaLnBrk="1" fontAlgn="auto" latinLnBrk="0" hangingPunct="1">
                        <a:lnSpc>
                          <a:spcPct val="100000"/>
                        </a:lnSpc>
                        <a:spcBef>
                          <a:spcPts val="0"/>
                        </a:spcBef>
                        <a:spcAft>
                          <a:spcPts val="0"/>
                        </a:spcAft>
                        <a:buClrTx/>
                        <a:buSzTx/>
                        <a:buFontTx/>
                        <a:buNone/>
                        <a:tabLst/>
                        <a:defRPr sz="1000" b="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100% coverage after deductible</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13"/>
                  </a:ext>
                </a:extLst>
              </a:tr>
              <a:tr h="237920">
                <a:tc>
                  <a:txBody>
                    <a:bodyPr/>
                    <a:lstStyle/>
                    <a:p>
                      <a:pPr algn="l">
                        <a:lnSpc>
                          <a:spcPct val="100000"/>
                        </a:lnSpc>
                        <a:spcBef>
                          <a:spcPts val="0"/>
                        </a:spcBef>
                        <a:defRPr sz="1200">
                          <a:latin typeface="+mn-lt"/>
                          <a:ea typeface="+mn-ea"/>
                          <a:cs typeface="+mn-cs"/>
                          <a:sym typeface="Arial"/>
                        </a:defRPr>
                      </a:pPr>
                      <a:r>
                        <a:rPr sz="1050" b="0" i="0">
                          <a:latin typeface="Merriweather Sans Light" pitchFamily="2" charset="77"/>
                        </a:rPr>
                        <a:t> Emp</a:t>
                      </a:r>
                      <a:r>
                        <a:rPr lang="en-US" sz="1050" b="0" i="0">
                          <a:latin typeface="Merriweather Sans Light" pitchFamily="2" charset="77"/>
                        </a:rPr>
                        <a:t>loyee Contributions</a:t>
                      </a:r>
                      <a:endParaRPr sz="1050" b="0" i="0">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pPr algn="ctr">
                        <a:lnSpc>
                          <a:spcPct val="100000"/>
                        </a:lnSpc>
                        <a:spcBef>
                          <a:spcPts val="0"/>
                        </a:spcBef>
                        <a:defRPr sz="1200">
                          <a:latin typeface="+mn-lt"/>
                          <a:ea typeface="+mn-ea"/>
                          <a:cs typeface="+mn-cs"/>
                          <a:sym typeface="Arial"/>
                        </a:defRPr>
                      </a:pPr>
                      <a:endParaRPr sz="900" b="0" i="0">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tc>
                  <a:txBody>
                    <a:bodyPr/>
                    <a:lstStyle/>
                    <a:p>
                      <a:pPr algn="ctr">
                        <a:lnSpc>
                          <a:spcPct val="100000"/>
                        </a:lnSpc>
                        <a:spcBef>
                          <a:spcPts val="0"/>
                        </a:spcBef>
                        <a:defRPr sz="1000" b="0">
                          <a:latin typeface="+mn-lt"/>
                          <a:ea typeface="+mn-ea"/>
                          <a:cs typeface="+mn-cs"/>
                          <a:sym typeface="Arial"/>
                        </a:defRPr>
                      </a:pPr>
                      <a:endParaRPr sz="900" b="0" i="0">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0019"/>
                  </a:ext>
                </a:extLst>
              </a:tr>
              <a:tr h="237920">
                <a:tc gridSpan="3">
                  <a:txBody>
                    <a:bodyPr/>
                    <a:lstStyle/>
                    <a:p>
                      <a:pPr algn="l" defTabSz="1371600">
                        <a:lnSpc>
                          <a:spcPct val="100000"/>
                        </a:lnSpc>
                        <a:spcBef>
                          <a:spcPts val="0"/>
                        </a:spcBef>
                        <a:defRPr sz="1800" b="0">
                          <a:solidFill>
                            <a:srgbClr val="000000"/>
                          </a:solidFill>
                        </a:defRPr>
                      </a:pPr>
                      <a:r>
                        <a:rPr lang="en-US" sz="1050" b="0" i="0" u="none" strike="noStrike" cap="none" spc="0" baseline="0">
                          <a:solidFill>
                            <a:srgbClr val="3E3E3E"/>
                          </a:solidFill>
                          <a:uFillTx/>
                          <a:latin typeface="Merriweather Sans Light" pitchFamily="2" charset="77"/>
                          <a:ea typeface="Poppins ExtraBold"/>
                          <a:cs typeface="Poppins ExtraBold"/>
                          <a:sym typeface="Arial"/>
                        </a:rPr>
                        <a:t> This is your contribution, paid pre-tax through payroll deductions.</a:t>
                      </a:r>
                      <a:endParaRPr sz="1050" b="0" i="0">
                        <a:latin typeface="Merriweather Sans Light" pitchFamily="2" charset="77"/>
                        <a:ea typeface="+mn-ea"/>
                        <a:cs typeface="+mn-cs"/>
                        <a:sym typeface="Arial"/>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6DFEA"/>
                    </a:solidFill>
                  </a:tcPr>
                </a:tc>
                <a:tc hMerge="1">
                  <a:txBody>
                    <a:bodyPr/>
                    <a:lstStyle/>
                    <a:p>
                      <a:pPr algn="ctr">
                        <a:lnSpc>
                          <a:spcPct val="100000"/>
                        </a:lnSpc>
                        <a:spcBef>
                          <a:spcPts val="0"/>
                        </a:spcBef>
                        <a:defRPr sz="1000" b="0">
                          <a:solidFill>
                            <a:srgbClr val="000000"/>
                          </a:solidFill>
                          <a:latin typeface="+mn-lt"/>
                          <a:ea typeface="+mn-ea"/>
                          <a:cs typeface="+mn-cs"/>
                          <a:sym typeface="Arial"/>
                        </a:defRPr>
                      </a:pPr>
                      <a:endParaRPr sz="900" b="0" i="0">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pPr algn="ctr">
                        <a:lnSpc>
                          <a:spcPct val="100000"/>
                        </a:lnSpc>
                        <a:spcBef>
                          <a:spcPts val="0"/>
                        </a:spcBef>
                        <a:defRPr sz="1000" b="0">
                          <a:solidFill>
                            <a:srgbClr val="000000"/>
                          </a:solidFill>
                          <a:latin typeface="+mn-lt"/>
                          <a:ea typeface="+mn-ea"/>
                          <a:cs typeface="+mn-cs"/>
                          <a:sym typeface="Arial"/>
                        </a:defRPr>
                      </a:pPr>
                      <a:endParaRPr sz="900" b="0" i="0">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657586109"/>
                  </a:ext>
                </a:extLst>
              </a:tr>
              <a:tr h="237920">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Employee</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$100 ($50 per  paid period)</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$0 </a:t>
                      </a:r>
                      <a:r>
                        <a:rPr lang="en-US" sz="1050" b="0" i="0" u="none" strike="noStrike" cap="none" spc="0" baseline="0">
                          <a:solidFill>
                            <a:srgbClr val="0F2044"/>
                          </a:solidFill>
                          <a:uFillTx/>
                          <a:latin typeface="Merriweather Sans Light" pitchFamily="2" charset="77"/>
                          <a:ea typeface="Poppins ExtraBold"/>
                          <a:cs typeface="Poppins ExtraBold"/>
                          <a:sym typeface="Arial"/>
                        </a:rPr>
                        <a:t>($0 per  paid period)</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20"/>
                  </a:ext>
                </a:extLst>
              </a:tr>
              <a:tr h="237920">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Employee + Spouse</a:t>
                      </a:r>
                      <a:r>
                        <a:rPr lang="en-US" sz="1050" b="0" i="0">
                          <a:solidFill>
                            <a:srgbClr val="0F2044"/>
                          </a:solidFill>
                          <a:latin typeface="Merriweather Sans Light" pitchFamily="2" charset="77"/>
                          <a:ea typeface="+mn-ea"/>
                          <a:cs typeface="+mn-cs"/>
                          <a:sym typeface="Arial"/>
                        </a:rPr>
                        <a:t> or 1 Child</a:t>
                      </a:r>
                      <a:endParaRPr sz="1050" b="0" i="0">
                        <a:solidFill>
                          <a:srgbClr val="0F2044"/>
                        </a:solidFill>
                        <a:latin typeface="Merriweather Sans Light" pitchFamily="2" charset="77"/>
                        <a:ea typeface="+mn-ea"/>
                        <a:cs typeface="+mn-cs"/>
                        <a:sym typeface="Arial"/>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$425</a:t>
                      </a:r>
                      <a:r>
                        <a:rPr lang="en-US" sz="1050" b="0" i="0" u="none" strike="noStrike" cap="none" spc="0" baseline="0">
                          <a:solidFill>
                            <a:srgbClr val="0F2044"/>
                          </a:solidFill>
                          <a:uFillTx/>
                          <a:latin typeface="Merriweather Sans Light" pitchFamily="2" charset="77"/>
                          <a:ea typeface="Poppins ExtraBold"/>
                          <a:cs typeface="Poppins ExtraBold"/>
                          <a:sym typeface="Arial"/>
                        </a:rPr>
                        <a:t> ($212.50 per  paid period)</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$225 </a:t>
                      </a:r>
                      <a:r>
                        <a:rPr lang="en-US" sz="1050" b="0" i="0" u="none" strike="noStrike" cap="none" spc="0" baseline="0">
                          <a:solidFill>
                            <a:srgbClr val="0F2044"/>
                          </a:solidFill>
                          <a:uFillTx/>
                          <a:latin typeface="Merriweather Sans Light" pitchFamily="2" charset="77"/>
                          <a:ea typeface="Poppins ExtraBold"/>
                          <a:cs typeface="Poppins ExtraBold"/>
                          <a:sym typeface="Arial"/>
                        </a:rPr>
                        <a:t>($112.50 per  paid period)</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21"/>
                  </a:ext>
                </a:extLst>
              </a:tr>
              <a:tr h="237920">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Employee +</a:t>
                      </a:r>
                      <a:r>
                        <a:rPr lang="en-US" sz="1050" b="0" i="0">
                          <a:solidFill>
                            <a:srgbClr val="0F2044"/>
                          </a:solidFill>
                          <a:latin typeface="Merriweather Sans Light" pitchFamily="2" charset="77"/>
                          <a:ea typeface="+mn-ea"/>
                          <a:cs typeface="+mn-cs"/>
                          <a:sym typeface="Arial"/>
                        </a:rPr>
                        <a:t> 2 or more</a:t>
                      </a:r>
                      <a:r>
                        <a:rPr sz="1050" b="0" i="0">
                          <a:solidFill>
                            <a:srgbClr val="0F2044"/>
                          </a:solidFill>
                          <a:latin typeface="Merriweather Sans Light" pitchFamily="2" charset="77"/>
                          <a:ea typeface="+mn-ea"/>
                          <a:cs typeface="+mn-cs"/>
                          <a:sym typeface="Arial"/>
                        </a:rPr>
                        <a:t> Child</a:t>
                      </a:r>
                      <a:r>
                        <a:rPr lang="en-US" sz="1050" b="0" i="0">
                          <a:solidFill>
                            <a:srgbClr val="0F2044"/>
                          </a:solidFill>
                          <a:latin typeface="Merriweather Sans Light" pitchFamily="2" charset="77"/>
                          <a:ea typeface="+mn-ea"/>
                          <a:cs typeface="+mn-cs"/>
                          <a:sym typeface="Arial"/>
                        </a:rPr>
                        <a:t>ren</a:t>
                      </a:r>
                      <a:endParaRPr sz="1050" b="0" i="0">
                        <a:solidFill>
                          <a:srgbClr val="0F2044"/>
                        </a:solidFill>
                        <a:latin typeface="Merriweather Sans Light" pitchFamily="2" charset="77"/>
                        <a:ea typeface="+mn-ea"/>
                        <a:cs typeface="+mn-cs"/>
                        <a:sym typeface="Arial"/>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u="none" strike="noStrike" cap="none" spc="0" baseline="0">
                          <a:solidFill>
                            <a:srgbClr val="0F2044"/>
                          </a:solidFill>
                          <a:uFillTx/>
                          <a:latin typeface="Merriweather Sans Light" pitchFamily="2" charset="77"/>
                          <a:ea typeface="Poppins ExtraBold"/>
                          <a:cs typeface="Poppins ExtraBold"/>
                          <a:sym typeface="Arial"/>
                        </a:rPr>
                        <a:t>$425 ($212.50 per  paid period)</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$250 </a:t>
                      </a:r>
                      <a:r>
                        <a:rPr lang="en-US" sz="1050" b="0" i="0" u="none" strike="noStrike" cap="none" spc="0" baseline="0">
                          <a:solidFill>
                            <a:srgbClr val="0F2044"/>
                          </a:solidFill>
                          <a:uFillTx/>
                          <a:latin typeface="Merriweather Sans Light" pitchFamily="2" charset="77"/>
                          <a:ea typeface="Poppins ExtraBold"/>
                          <a:cs typeface="Poppins ExtraBold"/>
                          <a:sym typeface="Arial"/>
                        </a:rPr>
                        <a:t>($125 per  paid period)</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22"/>
                  </a:ext>
                </a:extLst>
              </a:tr>
              <a:tr h="237920">
                <a:tc>
                  <a:txBody>
                    <a:bodyPr/>
                    <a:lstStyle/>
                    <a:p>
                      <a:pPr algn="l" defTabSz="1371600">
                        <a:lnSpc>
                          <a:spcPct val="100000"/>
                        </a:lnSpc>
                        <a:spcBef>
                          <a:spcPts val="0"/>
                        </a:spcBef>
                        <a:defRPr sz="1800" b="0">
                          <a:solidFill>
                            <a:srgbClr val="000000"/>
                          </a:solidFill>
                        </a:defRPr>
                      </a:pPr>
                      <a:r>
                        <a:rPr sz="1050" b="0" i="0">
                          <a:solidFill>
                            <a:srgbClr val="0F2044"/>
                          </a:solidFill>
                          <a:latin typeface="Merriweather Sans Light" pitchFamily="2" charset="77"/>
                          <a:ea typeface="+mn-ea"/>
                          <a:cs typeface="+mn-cs"/>
                          <a:sym typeface="Arial"/>
                        </a:rPr>
                        <a:t>Employee + Family</a:t>
                      </a: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$575 </a:t>
                      </a:r>
                      <a:r>
                        <a:rPr lang="en-US" sz="1050" b="0" i="0" u="none" strike="noStrike" cap="none" spc="0" baseline="0">
                          <a:solidFill>
                            <a:srgbClr val="0F2044"/>
                          </a:solidFill>
                          <a:uFillTx/>
                          <a:latin typeface="Merriweather Sans Light" pitchFamily="2" charset="77"/>
                          <a:ea typeface="Poppins ExtraBold"/>
                          <a:cs typeface="Poppins ExtraBold"/>
                          <a:sym typeface="Arial"/>
                        </a:rPr>
                        <a:t>($287.50 per  paid period)</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ct val="100000"/>
                        </a:lnSpc>
                        <a:spcBef>
                          <a:spcPts val="0"/>
                        </a:spcBef>
                        <a:defRPr sz="1000" b="0">
                          <a:solidFill>
                            <a:srgbClr val="000000"/>
                          </a:solidFill>
                          <a:latin typeface="+mn-lt"/>
                          <a:ea typeface="+mn-ea"/>
                          <a:cs typeface="+mn-cs"/>
                          <a:sym typeface="Arial"/>
                        </a:defRPr>
                      </a:pPr>
                      <a:r>
                        <a:rPr lang="en-US" sz="1050" b="0" i="0" dirty="0">
                          <a:solidFill>
                            <a:srgbClr val="0F2044"/>
                          </a:solidFill>
                          <a:latin typeface="Merriweather Sans Light" pitchFamily="2" charset="77"/>
                        </a:rPr>
                        <a:t>$300 </a:t>
                      </a:r>
                      <a:r>
                        <a:rPr lang="en-US" sz="1050" b="0" i="0" u="none" strike="noStrike" cap="none" spc="0" baseline="0" dirty="0">
                          <a:solidFill>
                            <a:srgbClr val="0F2044"/>
                          </a:solidFill>
                          <a:uFillTx/>
                          <a:latin typeface="Merriweather Sans Light" pitchFamily="2" charset="77"/>
                          <a:ea typeface="Poppins ExtraBold"/>
                          <a:cs typeface="Poppins ExtraBold"/>
                          <a:sym typeface="Arial"/>
                        </a:rPr>
                        <a:t>($150 per  paid period)</a:t>
                      </a:r>
                      <a:endParaRPr sz="1050" b="0" i="0" dirty="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24"/>
                  </a:ext>
                </a:extLst>
              </a:tr>
            </a:tbl>
          </a:graphicData>
        </a:graphic>
      </p:graphicFrame>
      <p:sp>
        <p:nvSpPr>
          <p:cNvPr id="203" name="Google Shape;88;p17"/>
          <p:cNvSpPr txBox="1">
            <a:spLocks noGrp="1"/>
          </p:cNvSpPr>
          <p:nvPr>
            <p:ph type="title" idx="4294967295"/>
          </p:nvPr>
        </p:nvSpPr>
        <p:spPr>
          <a:xfrm>
            <a:off x="838200" y="438166"/>
            <a:ext cx="3900055" cy="438134"/>
          </a:xfrm>
          <a:prstGeom prst="rect">
            <a:avLst/>
          </a:prstGeom>
        </p:spPr>
        <p:txBody>
          <a:bodyPr lIns="0" tIns="0" rIns="0" bIns="0" anchor="t">
            <a:normAutofit/>
          </a:bodyPr>
          <a:lstStyle>
            <a:lvl1pPr>
              <a:defRPr sz="2700">
                <a:solidFill>
                  <a:srgbClr val="0F2044"/>
                </a:solidFill>
                <a:latin typeface="Merriweather Bold"/>
                <a:ea typeface="Merriweather Bold"/>
                <a:cs typeface="Merriweather Bold"/>
                <a:sym typeface="Merriweather Bold"/>
              </a:defRPr>
            </a:lvl1pPr>
          </a:lstStyle>
          <a:p>
            <a:r>
              <a:t>Medical Plan</a:t>
            </a:r>
          </a:p>
        </p:txBody>
      </p:sp>
      <p:sp>
        <p:nvSpPr>
          <p:cNvPr id="205" name="Google Shape;88;p17"/>
          <p:cNvSpPr txBox="1"/>
          <p:nvPr/>
        </p:nvSpPr>
        <p:spPr>
          <a:xfrm>
            <a:off x="838200" y="847644"/>
            <a:ext cx="3093720"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lnSpc>
                <a:spcPct val="100000"/>
              </a:lnSpc>
              <a:spcBef>
                <a:spcPts val="0"/>
              </a:spcBef>
              <a:defRPr sz="1800">
                <a:solidFill>
                  <a:srgbClr val="6F798F"/>
                </a:solidFill>
                <a:latin typeface="Merriweather Bold"/>
                <a:ea typeface="Merriweather Bold"/>
                <a:cs typeface="Merriweather Bold"/>
                <a:sym typeface="Merriweather Bold"/>
              </a:defRPr>
            </a:lvl1pPr>
          </a:lstStyle>
          <a:p>
            <a:r>
              <a:t>Summary of Plan Options</a:t>
            </a:r>
          </a:p>
        </p:txBody>
      </p:sp>
      <p:sp>
        <p:nvSpPr>
          <p:cNvPr id="206" name="Google Shape;81;p16"/>
          <p:cNvSpPr txBox="1"/>
          <p:nvPr/>
        </p:nvSpPr>
        <p:spPr>
          <a:xfrm>
            <a:off x="838199" y="1214753"/>
            <a:ext cx="5244102" cy="16837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lnSpc>
                <a:spcPct val="110000"/>
              </a:lnSpc>
              <a:spcBef>
                <a:spcPts val="900"/>
              </a:spcBef>
              <a:defRPr sz="1300">
                <a:solidFill>
                  <a:srgbClr val="333333"/>
                </a:solidFill>
                <a:latin typeface="+mn-lt"/>
                <a:ea typeface="+mn-ea"/>
                <a:cs typeface="+mn-cs"/>
                <a:sym typeface="Arial"/>
              </a:defRPr>
            </a:lvl1pPr>
          </a:lstStyle>
          <a:p>
            <a:r>
              <a:rPr sz="1050" dirty="0">
                <a:solidFill>
                  <a:srgbClr val="0F2044"/>
                </a:solidFill>
                <a:latin typeface="Merriweather Sans Light" pitchFamily="2" charset="77"/>
              </a:rPr>
              <a:t>The following plans are your medical insurance options for the upcoming year.</a:t>
            </a:r>
          </a:p>
        </p:txBody>
      </p:sp>
      <p:sp>
        <p:nvSpPr>
          <p:cNvPr id="213" name="Google Shape;71;p14"/>
          <p:cNvSpPr/>
          <p:nvPr/>
        </p:nvSpPr>
        <p:spPr>
          <a:xfrm>
            <a:off x="0" y="503680"/>
            <a:ext cx="508800" cy="95041"/>
          </a:xfrm>
          <a:prstGeom prst="rect">
            <a:avLst/>
          </a:prstGeom>
          <a:solidFill>
            <a:schemeClr val="accent4"/>
          </a:solidFill>
          <a:ln w="12700">
            <a:miter lim="400000"/>
          </a:ln>
        </p:spPr>
        <p:txBody>
          <a:bodyPr lIns="0" tIns="0" rIns="0" bIns="0" anchor="ctr"/>
          <a:lstStyle/>
          <a:p>
            <a:pPr>
              <a:spcBef>
                <a:spcPts val="0"/>
              </a:spcBef>
              <a:defRPr sz="1600">
                <a:solidFill>
                  <a:srgbClr val="E2A74A"/>
                </a:solidFill>
                <a:latin typeface="Merriweather Sans Light"/>
                <a:ea typeface="Merriweather Sans Light"/>
                <a:cs typeface="Merriweather Sans Light"/>
                <a:sym typeface="Merriweather Sans Light"/>
              </a:defRPr>
            </a:pPr>
            <a:endParaRPr/>
          </a:p>
        </p:txBody>
      </p:sp>
      <p:sp>
        <p:nvSpPr>
          <p:cNvPr id="14" name="Google Shape;66;p14">
            <a:extLst>
              <a:ext uri="{FF2B5EF4-FFF2-40B4-BE49-F238E27FC236}">
                <a16:creationId xmlns:a16="http://schemas.microsoft.com/office/drawing/2014/main" id="{91B63F18-70AE-144A-AE8F-B61A8CE23B8D}"/>
              </a:ext>
            </a:extLst>
          </p:cNvPr>
          <p:cNvSpPr txBox="1"/>
          <p:nvPr/>
        </p:nvSpPr>
        <p:spPr>
          <a:xfrm>
            <a:off x="838199" y="7539934"/>
            <a:ext cx="8801101" cy="2058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600">
                <a:solidFill>
                  <a:srgbClr val="4D4D4D"/>
                </a:solidFill>
                <a:latin typeface="+mn-lt"/>
                <a:ea typeface="+mn-ea"/>
                <a:cs typeface="+mn-cs"/>
                <a:sym typeface="Arial"/>
              </a:defRPr>
            </a:lvl1pPr>
          </a:lstStyle>
          <a:p>
            <a:pPr algn="ctr"/>
            <a:r>
              <a:rPr>
                <a:latin typeface="Merriweather Sans Light" pitchFamily="2" charset="77"/>
              </a:rPr>
              <a:t>This Guide is only a summary provided for your information. If there is a discrepancy between this Guide and the contract/certificates used for clarification of coverage/rates; the contract/certificates are deemed correct. Icario  reserves the right to changed, amend, terminate or otherwise alter any benefit described in this Guide at any time.</a:t>
            </a:r>
          </a:p>
        </p:txBody>
      </p:sp>
      <p:sp>
        <p:nvSpPr>
          <p:cNvPr id="15" name="Google Shape;66;p14">
            <a:extLst>
              <a:ext uri="{FF2B5EF4-FFF2-40B4-BE49-F238E27FC236}">
                <a16:creationId xmlns:a16="http://schemas.microsoft.com/office/drawing/2014/main" id="{72324013-6518-DE4B-A01B-964B21D2B792}"/>
              </a:ext>
            </a:extLst>
          </p:cNvPr>
          <p:cNvSpPr txBox="1"/>
          <p:nvPr/>
        </p:nvSpPr>
        <p:spPr>
          <a:xfrm>
            <a:off x="838199" y="7359873"/>
            <a:ext cx="4623261" cy="1495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900">
                <a:solidFill>
                  <a:srgbClr val="0F2044"/>
                </a:solidFill>
                <a:latin typeface="Merriweather Sans Light"/>
                <a:ea typeface="Merriweather Sans Light"/>
                <a:cs typeface="Merriweather Sans Light"/>
                <a:sym typeface="Merriweather Sans Light"/>
              </a:defRPr>
            </a:lvl1pPr>
          </a:lstStyle>
          <a:p>
            <a:r>
              <a:t>Icario  Benefits Guide</a:t>
            </a:r>
          </a:p>
        </p:txBody>
      </p:sp>
      <p:sp>
        <p:nvSpPr>
          <p:cNvPr id="16" name="Google Shape;89;p17">
            <a:extLst>
              <a:ext uri="{FF2B5EF4-FFF2-40B4-BE49-F238E27FC236}">
                <a16:creationId xmlns:a16="http://schemas.microsoft.com/office/drawing/2014/main" id="{8C350157-7CB5-C34B-A9AD-08D53A60B059}"/>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5</a:t>
            </a:fld>
            <a:endParaRPr lang="en-US">
              <a:latin typeface="Merriweather Sans Light" pitchFamily="2" charset="77"/>
            </a:endParaRPr>
          </a:p>
        </p:txBody>
      </p:sp>
      <p:sp>
        <p:nvSpPr>
          <p:cNvPr id="19" name="Google Shape;81;p16">
            <a:extLst>
              <a:ext uri="{FF2B5EF4-FFF2-40B4-BE49-F238E27FC236}">
                <a16:creationId xmlns:a16="http://schemas.microsoft.com/office/drawing/2014/main" id="{9878D212-16DB-E844-AD2B-291AB7B9E5D5}"/>
              </a:ext>
            </a:extLst>
          </p:cNvPr>
          <p:cNvSpPr txBox="1"/>
          <p:nvPr/>
        </p:nvSpPr>
        <p:spPr>
          <a:xfrm>
            <a:off x="90321" y="95252"/>
            <a:ext cx="6187141" cy="14433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lnSpc>
                <a:spcPct val="110000"/>
              </a:lnSpc>
              <a:spcBef>
                <a:spcPts val="900"/>
              </a:spcBef>
              <a:defRPr sz="900">
                <a:solidFill>
                  <a:srgbClr val="333333"/>
                </a:solidFill>
                <a:latin typeface="Merriweather Sans Light"/>
                <a:ea typeface="Merriweather Sans Light"/>
                <a:cs typeface="Merriweather Sans Light"/>
                <a:sym typeface="Merriweather Sans Light"/>
              </a:defRPr>
            </a:lvl1pPr>
          </a:lstStyle>
          <a:p>
            <a:endParaRPr/>
          </a:p>
        </p:txBody>
      </p:sp>
      <p:pic>
        <p:nvPicPr>
          <p:cNvPr id="13" name="Picture 4" descr="Picture 4">
            <a:extLst>
              <a:ext uri="{FF2B5EF4-FFF2-40B4-BE49-F238E27FC236}">
                <a16:creationId xmlns:a16="http://schemas.microsoft.com/office/drawing/2014/main" id="{9C53EDF4-25A1-44DF-A604-C70764404DDB}"/>
              </a:ext>
            </a:extLst>
          </p:cNvPr>
          <p:cNvPicPr>
            <a:picLocks noChangeAspect="1"/>
          </p:cNvPicPr>
          <p:nvPr/>
        </p:nvPicPr>
        <p:blipFill>
          <a:blip r:embed="rId2"/>
          <a:stretch>
            <a:fillRect/>
          </a:stretch>
        </p:blipFill>
        <p:spPr>
          <a:xfrm>
            <a:off x="7985105" y="465057"/>
            <a:ext cx="1669398" cy="400528"/>
          </a:xfrm>
          <a:prstGeom prst="rect">
            <a:avLst/>
          </a:prstGeom>
          <a:ln w="12700">
            <a:miter lim="400000"/>
          </a:ln>
        </p:spPr>
      </p:pic>
    </p:spTree>
    <p:extLst>
      <p:ext uri="{BB962C8B-B14F-4D97-AF65-F5344CB8AC3E}">
        <p14:creationId xmlns:p14="http://schemas.microsoft.com/office/powerpoint/2010/main" val="133619149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Google Shape;81;p16"/>
          <p:cNvSpPr txBox="1"/>
          <p:nvPr/>
        </p:nvSpPr>
        <p:spPr>
          <a:xfrm>
            <a:off x="90320" y="95252"/>
            <a:ext cx="4239063" cy="1651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900">
                <a:solidFill>
                  <a:srgbClr val="2A2A2A"/>
                </a:solidFill>
                <a:latin typeface="Merriweather Sans Light"/>
                <a:ea typeface="Merriweather Sans Light"/>
                <a:cs typeface="Merriweather Sans Light"/>
                <a:sym typeface="Merriweather Sans Light"/>
              </a:defRPr>
            </a:lvl1pPr>
          </a:lstStyle>
          <a:p>
            <a:endParaRPr/>
          </a:p>
        </p:txBody>
      </p:sp>
      <p:sp>
        <p:nvSpPr>
          <p:cNvPr id="271" name="Google Shape;100;p18"/>
          <p:cNvSpPr txBox="1"/>
          <p:nvPr/>
        </p:nvSpPr>
        <p:spPr>
          <a:xfrm>
            <a:off x="5245569" y="1382825"/>
            <a:ext cx="4377344" cy="16837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p>
            <a:pPr>
              <a:lnSpc>
                <a:spcPct val="110000"/>
              </a:lnSpc>
              <a:spcBef>
                <a:spcPts val="900"/>
              </a:spcBef>
              <a:defRPr sz="800">
                <a:solidFill>
                  <a:srgbClr val="D6DFEA"/>
                </a:solidFill>
                <a:latin typeface="+mn-lt"/>
                <a:ea typeface="+mn-ea"/>
                <a:cs typeface="+mn-cs"/>
                <a:sym typeface="Arial"/>
              </a:defRPr>
            </a:pPr>
            <a:endParaRPr sz="1050">
              <a:solidFill>
                <a:srgbClr val="315F97"/>
              </a:solidFill>
              <a:uFill>
                <a:solidFill>
                  <a:srgbClr val="0000FF"/>
                </a:solidFill>
              </a:uFill>
              <a:latin typeface="Merriweather Light" pitchFamily="2" charset="77"/>
              <a:hlinkClick r:id="rId2">
                <a:extLst>
                  <a:ext uri="{A12FA001-AC4F-418D-AE19-62706E023703}">
                    <ahyp:hlinkClr xmlns:ahyp="http://schemas.microsoft.com/office/drawing/2018/hyperlinkcolor" val="tx"/>
                  </a:ext>
                </a:extLst>
              </a:hlinkClick>
            </a:endParaRPr>
          </a:p>
        </p:txBody>
      </p:sp>
      <p:sp>
        <p:nvSpPr>
          <p:cNvPr id="272" name="Google Shape;88;p17"/>
          <p:cNvSpPr txBox="1"/>
          <p:nvPr/>
        </p:nvSpPr>
        <p:spPr>
          <a:xfrm>
            <a:off x="854826" y="835717"/>
            <a:ext cx="5640305"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lnSpc>
                <a:spcPct val="100000"/>
              </a:lnSpc>
              <a:spcBef>
                <a:spcPts val="0"/>
              </a:spcBef>
              <a:defRPr sz="1800">
                <a:solidFill>
                  <a:srgbClr val="6F798F"/>
                </a:solidFill>
                <a:latin typeface="Merriweather Bold"/>
                <a:ea typeface="Merriweather Bold"/>
                <a:cs typeface="Merriweather Bold"/>
                <a:sym typeface="Merriweather Bold"/>
              </a:defRPr>
            </a:lvl1pPr>
          </a:lstStyle>
          <a:p>
            <a:r>
              <a:t>Medica </a:t>
            </a:r>
            <a:r>
              <a:rPr lang="en-US"/>
              <a:t>Network </a:t>
            </a:r>
            <a:endParaRPr/>
          </a:p>
        </p:txBody>
      </p:sp>
      <p:sp>
        <p:nvSpPr>
          <p:cNvPr id="277" name="Google Shape;71;p14"/>
          <p:cNvSpPr/>
          <p:nvPr/>
        </p:nvSpPr>
        <p:spPr>
          <a:xfrm>
            <a:off x="0" y="512084"/>
            <a:ext cx="508800" cy="86401"/>
          </a:xfrm>
          <a:prstGeom prst="rect">
            <a:avLst/>
          </a:prstGeom>
          <a:solidFill>
            <a:schemeClr val="accent4"/>
          </a:solidFill>
          <a:ln w="12700">
            <a:miter lim="400000"/>
          </a:ln>
        </p:spPr>
        <p:txBody>
          <a:bodyPr lIns="0" tIns="0" rIns="0" bIns="0" anchor="ctr"/>
          <a:lstStyle/>
          <a:p>
            <a:pPr>
              <a:spcBef>
                <a:spcPts val="0"/>
              </a:spcBef>
              <a:defRPr sz="1600">
                <a:solidFill>
                  <a:srgbClr val="E2A74A"/>
                </a:solidFill>
                <a:latin typeface="Merriweather Sans Light"/>
                <a:ea typeface="Merriweather Sans Light"/>
                <a:cs typeface="Merriweather Sans Light"/>
                <a:sym typeface="Merriweather Sans Light"/>
              </a:defRPr>
            </a:pPr>
            <a:endParaRPr/>
          </a:p>
        </p:txBody>
      </p:sp>
      <p:sp>
        <p:nvSpPr>
          <p:cNvPr id="14" name="Google Shape;66;p14">
            <a:extLst>
              <a:ext uri="{FF2B5EF4-FFF2-40B4-BE49-F238E27FC236}">
                <a16:creationId xmlns:a16="http://schemas.microsoft.com/office/drawing/2014/main" id="{96EED44E-63F2-A64F-A1A6-FA1AC0228E66}"/>
              </a:ext>
            </a:extLst>
          </p:cNvPr>
          <p:cNvSpPr txBox="1"/>
          <p:nvPr/>
        </p:nvSpPr>
        <p:spPr>
          <a:xfrm>
            <a:off x="838199" y="7359873"/>
            <a:ext cx="4623261" cy="14952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900">
                <a:solidFill>
                  <a:srgbClr val="0F2044"/>
                </a:solidFill>
                <a:latin typeface="Merriweather Sans Light"/>
                <a:ea typeface="Merriweather Sans Light"/>
                <a:cs typeface="Merriweather Sans Light"/>
                <a:sym typeface="Merriweather Sans Light"/>
              </a:defRPr>
            </a:lvl1pPr>
          </a:lstStyle>
          <a:p>
            <a:r>
              <a:t>Icario  Benefits Guide</a:t>
            </a:r>
          </a:p>
        </p:txBody>
      </p:sp>
      <p:sp>
        <p:nvSpPr>
          <p:cNvPr id="15" name="Google Shape;89;p17">
            <a:extLst>
              <a:ext uri="{FF2B5EF4-FFF2-40B4-BE49-F238E27FC236}">
                <a16:creationId xmlns:a16="http://schemas.microsoft.com/office/drawing/2014/main" id="{57441B9F-6D20-8C4F-A535-6701A71754E2}"/>
              </a:ext>
            </a:extLst>
          </p:cNvPr>
          <p:cNvSpPr txBox="1">
            <a:spLocks/>
          </p:cNvSpPr>
          <p:nvPr/>
        </p:nvSpPr>
        <p:spPr>
          <a:xfrm>
            <a:off x="9220201" y="7359873"/>
            <a:ext cx="419099" cy="14952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6</a:t>
            </a:fld>
            <a:endParaRPr lang="en-US">
              <a:latin typeface="Merriweather Sans Light" pitchFamily="2" charset="77"/>
            </a:endParaRPr>
          </a:p>
        </p:txBody>
      </p:sp>
      <p:sp>
        <p:nvSpPr>
          <p:cNvPr id="13" name="Google Shape;98;p18">
            <a:extLst>
              <a:ext uri="{FF2B5EF4-FFF2-40B4-BE49-F238E27FC236}">
                <a16:creationId xmlns:a16="http://schemas.microsoft.com/office/drawing/2014/main" id="{947D4B2D-35E2-A34E-9167-EE28B8E4EA1E}"/>
              </a:ext>
            </a:extLst>
          </p:cNvPr>
          <p:cNvSpPr txBox="1">
            <a:spLocks/>
          </p:cNvSpPr>
          <p:nvPr/>
        </p:nvSpPr>
        <p:spPr>
          <a:xfrm>
            <a:off x="850391" y="431049"/>
            <a:ext cx="4786313" cy="423863"/>
          </a:xfrm>
          <a:prstGeom prst="rect">
            <a:avLst/>
          </a:prstGeom>
        </p:spPr>
        <p:txBody>
          <a:bodyPr lIns="0" tIns="0" rIns="0" bIns="0" anchor="t">
            <a:normAutofit/>
          </a:bodyPr>
          <a:lstStyle>
            <a:lvl1pPr marL="0" marR="0" indent="0" algn="l" defTabSz="1367942" rtl="0" latinLnBrk="0">
              <a:lnSpc>
                <a:spcPct val="100000"/>
              </a:lnSpc>
              <a:spcBef>
                <a:spcPts val="0"/>
              </a:spcBef>
              <a:spcAft>
                <a:spcPts val="0"/>
              </a:spcAft>
              <a:buClrTx/>
              <a:buSzTx/>
              <a:buFontTx/>
              <a:buNone/>
              <a:tabLst/>
              <a:defRPr sz="2673" b="1" i="0" u="none" strike="noStrike" cap="none" spc="0" baseline="0">
                <a:solidFill>
                  <a:srgbClr val="0F2044"/>
                </a:solidFill>
                <a:uFillTx/>
                <a:latin typeface="Merriweather Bold"/>
                <a:ea typeface="Merriweather Bold"/>
                <a:cs typeface="Merriweather Bold"/>
                <a:sym typeface="Merriweather Bold"/>
              </a:defRPr>
            </a:lvl1pPr>
            <a:lvl2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2pPr>
            <a:lvl3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3pPr>
            <a:lvl4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4pPr>
            <a:lvl5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5pPr>
            <a:lvl6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6pPr>
            <a:lvl7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7pPr>
            <a:lvl8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8pPr>
            <a:lvl9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9pPr>
          </a:lstStyle>
          <a:p>
            <a:pPr hangingPunct="1"/>
            <a:r>
              <a:rPr lang="en-US" sz="2700"/>
              <a:t>Medical Plan</a:t>
            </a:r>
          </a:p>
        </p:txBody>
      </p:sp>
      <p:pic>
        <p:nvPicPr>
          <p:cNvPr id="18" name="Picture 4" descr="Picture 4">
            <a:extLst>
              <a:ext uri="{FF2B5EF4-FFF2-40B4-BE49-F238E27FC236}">
                <a16:creationId xmlns:a16="http://schemas.microsoft.com/office/drawing/2014/main" id="{8F04FB90-DAC4-4C47-AEEF-C7A59219E12D}"/>
              </a:ext>
            </a:extLst>
          </p:cNvPr>
          <p:cNvPicPr>
            <a:picLocks noChangeAspect="1"/>
          </p:cNvPicPr>
          <p:nvPr/>
        </p:nvPicPr>
        <p:blipFill>
          <a:blip r:embed="rId3"/>
          <a:stretch>
            <a:fillRect/>
          </a:stretch>
        </p:blipFill>
        <p:spPr>
          <a:xfrm>
            <a:off x="7985105" y="465057"/>
            <a:ext cx="1669398" cy="400528"/>
          </a:xfrm>
          <a:prstGeom prst="rect">
            <a:avLst/>
          </a:prstGeom>
          <a:ln w="12700">
            <a:miter lim="400000"/>
          </a:ln>
        </p:spPr>
      </p:pic>
      <p:sp>
        <p:nvSpPr>
          <p:cNvPr id="2" name="Google Shape;66;p14">
            <a:extLst>
              <a:ext uri="{FF2B5EF4-FFF2-40B4-BE49-F238E27FC236}">
                <a16:creationId xmlns:a16="http://schemas.microsoft.com/office/drawing/2014/main" id="{27E5F5C1-878C-2475-C991-BB00902C2947}"/>
              </a:ext>
            </a:extLst>
          </p:cNvPr>
          <p:cNvSpPr txBox="1"/>
          <p:nvPr/>
        </p:nvSpPr>
        <p:spPr>
          <a:xfrm>
            <a:off x="838199" y="7539934"/>
            <a:ext cx="8801101" cy="2058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600">
                <a:solidFill>
                  <a:srgbClr val="4D4D4D"/>
                </a:solidFill>
                <a:latin typeface="+mn-lt"/>
                <a:ea typeface="+mn-ea"/>
                <a:cs typeface="+mn-cs"/>
                <a:sym typeface="Arial"/>
              </a:defRPr>
            </a:lvl1pPr>
          </a:lstStyle>
          <a:p>
            <a:pPr algn="ctr"/>
            <a:r>
              <a:rPr>
                <a:latin typeface="Merriweather Sans Light" pitchFamily="2" charset="77"/>
              </a:rPr>
              <a:t>This Guide is only a summary provided for your information. If there is a discrepancy between this Guide and the contract/certificates used for clarification of coverage/rates; the contract/certificates are deemed correct. Icario  reserves the right to changed, amend, terminate or otherwise alter any benefit described in this Guide at any time.</a:t>
            </a:r>
          </a:p>
        </p:txBody>
      </p:sp>
      <p:sp>
        <p:nvSpPr>
          <p:cNvPr id="3" name="TextBox 2">
            <a:extLst>
              <a:ext uri="{FF2B5EF4-FFF2-40B4-BE49-F238E27FC236}">
                <a16:creationId xmlns:a16="http://schemas.microsoft.com/office/drawing/2014/main" id="{4CC37746-2B4A-45CF-13DD-F2596E55352B}"/>
              </a:ext>
            </a:extLst>
          </p:cNvPr>
          <p:cNvSpPr txBox="1"/>
          <p:nvPr/>
        </p:nvSpPr>
        <p:spPr>
          <a:xfrm>
            <a:off x="747765" y="1270253"/>
            <a:ext cx="8472436" cy="41323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50000"/>
              </a:lnSpc>
              <a:spcBef>
                <a:spcPts val="0"/>
              </a:spcBef>
              <a:defRPr sz="1300">
                <a:solidFill>
                  <a:srgbClr val="333333"/>
                </a:solidFill>
                <a:latin typeface="+mn-lt"/>
                <a:ea typeface="+mn-ea"/>
                <a:cs typeface="+mn-cs"/>
                <a:sym typeface="Arial"/>
              </a:defRPr>
            </a:pPr>
            <a:r>
              <a:rPr lang="en-US" sz="1600" b="1" dirty="0">
                <a:solidFill>
                  <a:srgbClr val="0F2044"/>
                </a:solidFill>
                <a:latin typeface="Merriweather" pitchFamily="2" charset="77"/>
                <a:sym typeface="Merriweather Regular"/>
              </a:rPr>
              <a:t>Provider Network - Passport</a:t>
            </a:r>
            <a:endParaRPr lang="en-US" sz="1600" b="1" dirty="0">
              <a:solidFill>
                <a:srgbClr val="0F2044"/>
              </a:solidFill>
              <a:latin typeface="Merriweather" pitchFamily="2" charset="77"/>
              <a:sym typeface="Nunito Sans Regular"/>
            </a:endParaRPr>
          </a:p>
          <a:p>
            <a:pPr>
              <a:lnSpc>
                <a:spcPct val="120000"/>
              </a:lnSpc>
              <a:spcBef>
                <a:spcPts val="0"/>
              </a:spcBef>
              <a:defRPr>
                <a:solidFill>
                  <a:srgbClr val="333333"/>
                </a:solidFill>
                <a:latin typeface="+mn-lt"/>
                <a:ea typeface="+mn-ea"/>
                <a:cs typeface="+mn-cs"/>
                <a:sym typeface="Arial"/>
              </a:defRPr>
            </a:pPr>
            <a:r>
              <a:rPr lang="en-US" sz="1050" dirty="0">
                <a:solidFill>
                  <a:srgbClr val="0F2044"/>
                </a:solidFill>
                <a:latin typeface="Merriweather Light" pitchFamily="2" charset="77"/>
              </a:rPr>
              <a:t>Medica Choice Passport gives you access to a large, national network and the freedom to see any provider at any time.  </a:t>
            </a:r>
          </a:p>
          <a:p>
            <a:pPr>
              <a:lnSpc>
                <a:spcPct val="120000"/>
              </a:lnSpc>
              <a:spcBef>
                <a:spcPts val="0"/>
              </a:spcBef>
              <a:defRPr>
                <a:solidFill>
                  <a:srgbClr val="333333"/>
                </a:solidFill>
                <a:latin typeface="+mn-lt"/>
                <a:ea typeface="+mn-ea"/>
                <a:cs typeface="+mn-cs"/>
                <a:sym typeface="Arial"/>
              </a:defRPr>
            </a:pPr>
            <a:endParaRPr lang="en-US" sz="1050" dirty="0">
              <a:solidFill>
                <a:srgbClr val="0F2044"/>
              </a:solidFill>
              <a:latin typeface="Merriweather Light" pitchFamily="2" charset="77"/>
            </a:endParaRPr>
          </a:p>
          <a:p>
            <a:pPr>
              <a:lnSpc>
                <a:spcPct val="120000"/>
              </a:lnSpc>
              <a:spcBef>
                <a:spcPts val="0"/>
              </a:spcBef>
              <a:defRPr>
                <a:solidFill>
                  <a:srgbClr val="333333"/>
                </a:solidFill>
                <a:latin typeface="+mn-lt"/>
                <a:ea typeface="+mn-ea"/>
                <a:cs typeface="+mn-cs"/>
                <a:sym typeface="Arial"/>
              </a:defRPr>
            </a:pPr>
            <a:r>
              <a:rPr lang="en-US" sz="1050" dirty="0">
                <a:solidFill>
                  <a:srgbClr val="0F2044"/>
                </a:solidFill>
                <a:latin typeface="Merriweather Light" pitchFamily="2" charset="77"/>
              </a:rPr>
              <a:t>To search for a provider, go to </a:t>
            </a:r>
            <a:r>
              <a:rPr lang="en-US" sz="1050" dirty="0">
                <a:solidFill>
                  <a:schemeClr val="accent1">
                    <a:lumMod val="60000"/>
                    <a:lumOff val="40000"/>
                  </a:schemeClr>
                </a:solidFill>
                <a:latin typeface="Merriweather Light" pitchFamily="2" charset="77"/>
                <a:hlinkClick r:id="rId4">
                  <a:extLst>
                    <a:ext uri="{A12FA001-AC4F-418D-AE19-62706E023703}">
                      <ahyp:hlinkClr xmlns:ahyp="http://schemas.microsoft.com/office/drawing/2018/hyperlinkcolor" val="tx"/>
                    </a:ext>
                  </a:extLst>
                </a:hlinkClick>
              </a:rPr>
              <a:t>https://www.medica.com/find-care/select-employer-provided-plan/medica-choice-passport-with-united-healthcare-choice-plus</a:t>
            </a:r>
            <a:r>
              <a:rPr lang="en-US" sz="1050" dirty="0">
                <a:solidFill>
                  <a:schemeClr val="accent1">
                    <a:lumMod val="60000"/>
                    <a:lumOff val="40000"/>
                  </a:schemeClr>
                </a:solidFill>
                <a:latin typeface="Merriweather Light" pitchFamily="2" charset="77"/>
              </a:rPr>
              <a:t> </a:t>
            </a:r>
            <a:r>
              <a:rPr lang="en-US" sz="1050" dirty="0">
                <a:solidFill>
                  <a:srgbClr val="0F2044"/>
                </a:solidFill>
                <a:latin typeface="Merriweather Light" pitchFamily="2" charset="77"/>
                <a:ea typeface="+mn-ea"/>
                <a:cs typeface="+mn-cs"/>
              </a:rPr>
              <a:t>and click on what kind of service you need. </a:t>
            </a:r>
          </a:p>
          <a:p>
            <a:pPr>
              <a:lnSpc>
                <a:spcPct val="120000"/>
              </a:lnSpc>
              <a:spcBef>
                <a:spcPts val="0"/>
              </a:spcBef>
              <a:defRPr>
                <a:solidFill>
                  <a:srgbClr val="333333"/>
                </a:solidFill>
                <a:latin typeface="+mn-lt"/>
                <a:ea typeface="+mn-ea"/>
                <a:cs typeface="+mn-cs"/>
                <a:sym typeface="Arial"/>
              </a:defRPr>
            </a:pPr>
            <a:endParaRPr lang="en-US" sz="1050" dirty="0">
              <a:solidFill>
                <a:srgbClr val="0F2044"/>
              </a:solidFill>
              <a:latin typeface="Merriweather Light" pitchFamily="2" charset="77"/>
              <a:ea typeface="+mn-ea"/>
              <a:cs typeface="+mn-cs"/>
            </a:endParaRPr>
          </a:p>
          <a:p>
            <a:pPr>
              <a:lnSpc>
                <a:spcPct val="120000"/>
              </a:lnSpc>
              <a:spcBef>
                <a:spcPts val="0"/>
              </a:spcBef>
              <a:defRPr>
                <a:solidFill>
                  <a:srgbClr val="333333"/>
                </a:solidFill>
                <a:latin typeface="+mn-lt"/>
                <a:ea typeface="+mn-ea"/>
                <a:cs typeface="+mn-cs"/>
                <a:sym typeface="Arial"/>
              </a:defRPr>
            </a:pPr>
            <a:r>
              <a:rPr lang="en-US" sz="1050" dirty="0">
                <a:solidFill>
                  <a:srgbClr val="0F2044"/>
                </a:solidFill>
                <a:latin typeface="Merriweather Light" pitchFamily="2" charset="77"/>
                <a:ea typeface="+mn-ea"/>
                <a:cs typeface="+mn-cs"/>
              </a:rPr>
              <a:t>In the top right corner, make sure your location is correct.  If you need to change it, click on the city name and update in the pop-up box.  Also verify the plan listed is “Medica Choice Passport with UnitedHealthcare Choice Plus” (the link should default to this for you, but make sure to double check so you are seeing the correct network)  </a:t>
            </a:r>
          </a:p>
          <a:p>
            <a:pPr>
              <a:lnSpc>
                <a:spcPct val="120000"/>
              </a:lnSpc>
              <a:spcBef>
                <a:spcPts val="0"/>
              </a:spcBef>
              <a:defRPr>
                <a:solidFill>
                  <a:srgbClr val="333333"/>
                </a:solidFill>
                <a:latin typeface="+mn-lt"/>
                <a:ea typeface="+mn-ea"/>
                <a:cs typeface="+mn-cs"/>
                <a:sym typeface="Arial"/>
              </a:defRPr>
            </a:pPr>
            <a:endParaRPr lang="en-US" sz="1050" dirty="0">
              <a:solidFill>
                <a:srgbClr val="0F2044"/>
              </a:solidFill>
              <a:latin typeface="Merriweather Light" pitchFamily="2" charset="77"/>
              <a:ea typeface="+mn-ea"/>
              <a:cs typeface="+mn-cs"/>
            </a:endParaRPr>
          </a:p>
          <a:p>
            <a:pPr>
              <a:lnSpc>
                <a:spcPct val="120000"/>
              </a:lnSpc>
              <a:spcBef>
                <a:spcPts val="0"/>
              </a:spcBef>
              <a:defRPr>
                <a:solidFill>
                  <a:srgbClr val="333333"/>
                </a:solidFill>
                <a:latin typeface="+mn-lt"/>
                <a:ea typeface="+mn-ea"/>
                <a:cs typeface="+mn-cs"/>
                <a:sym typeface="Arial"/>
              </a:defRPr>
            </a:pPr>
            <a:endParaRPr lang="en-US" sz="1050" dirty="0">
              <a:solidFill>
                <a:srgbClr val="0F2044"/>
              </a:solidFill>
              <a:latin typeface="Merriweather Light" pitchFamily="2" charset="77"/>
              <a:ea typeface="+mn-ea"/>
              <a:cs typeface="+mn-cs"/>
            </a:endParaRPr>
          </a:p>
          <a:p>
            <a:pPr>
              <a:lnSpc>
                <a:spcPct val="120000"/>
              </a:lnSpc>
              <a:spcBef>
                <a:spcPts val="0"/>
              </a:spcBef>
              <a:defRPr>
                <a:solidFill>
                  <a:srgbClr val="333333"/>
                </a:solidFill>
                <a:latin typeface="+mn-lt"/>
                <a:ea typeface="+mn-ea"/>
                <a:cs typeface="+mn-cs"/>
                <a:sym typeface="Arial"/>
              </a:defRPr>
            </a:pPr>
            <a:endParaRPr lang="en-US" sz="1050" dirty="0">
              <a:solidFill>
                <a:srgbClr val="0F2044"/>
              </a:solidFill>
              <a:latin typeface="Merriweather Light" pitchFamily="2" charset="77"/>
              <a:ea typeface="+mn-ea"/>
              <a:cs typeface="+mn-cs"/>
            </a:endParaRPr>
          </a:p>
          <a:p>
            <a:pPr>
              <a:lnSpc>
                <a:spcPct val="120000"/>
              </a:lnSpc>
              <a:spcBef>
                <a:spcPts val="0"/>
              </a:spcBef>
              <a:defRPr>
                <a:solidFill>
                  <a:srgbClr val="333333"/>
                </a:solidFill>
                <a:latin typeface="+mn-lt"/>
                <a:ea typeface="+mn-ea"/>
                <a:cs typeface="+mn-cs"/>
                <a:sym typeface="Arial"/>
              </a:defRPr>
            </a:pPr>
            <a:endParaRPr lang="en-US" sz="1050" dirty="0">
              <a:solidFill>
                <a:srgbClr val="0F2044"/>
              </a:solidFill>
              <a:latin typeface="Merriweather Light" pitchFamily="2" charset="77"/>
              <a:ea typeface="+mn-ea"/>
              <a:cs typeface="+mn-cs"/>
            </a:endParaRPr>
          </a:p>
          <a:p>
            <a:pPr>
              <a:lnSpc>
                <a:spcPct val="120000"/>
              </a:lnSpc>
              <a:spcBef>
                <a:spcPts val="0"/>
              </a:spcBef>
              <a:defRPr>
                <a:solidFill>
                  <a:srgbClr val="333333"/>
                </a:solidFill>
                <a:latin typeface="+mn-lt"/>
                <a:ea typeface="+mn-ea"/>
                <a:cs typeface="+mn-cs"/>
                <a:sym typeface="Arial"/>
              </a:defRPr>
            </a:pPr>
            <a:endParaRPr lang="en-US" sz="1050" dirty="0">
              <a:solidFill>
                <a:srgbClr val="0F2044"/>
              </a:solidFill>
              <a:latin typeface="Merriweather Light" pitchFamily="2" charset="77"/>
              <a:ea typeface="+mn-ea"/>
              <a:cs typeface="+mn-cs"/>
            </a:endParaRPr>
          </a:p>
          <a:p>
            <a:pPr>
              <a:lnSpc>
                <a:spcPct val="120000"/>
              </a:lnSpc>
              <a:spcBef>
                <a:spcPts val="0"/>
              </a:spcBef>
              <a:defRPr>
                <a:solidFill>
                  <a:srgbClr val="333333"/>
                </a:solidFill>
                <a:latin typeface="+mn-lt"/>
                <a:ea typeface="+mn-ea"/>
                <a:cs typeface="+mn-cs"/>
                <a:sym typeface="Arial"/>
              </a:defRPr>
            </a:pPr>
            <a:endParaRPr lang="en-US" sz="1050" dirty="0">
              <a:solidFill>
                <a:srgbClr val="0F2044"/>
              </a:solidFill>
              <a:latin typeface="Merriweather Light" pitchFamily="2" charset="77"/>
              <a:ea typeface="+mn-ea"/>
              <a:cs typeface="+mn-cs"/>
            </a:endParaRPr>
          </a:p>
          <a:p>
            <a:pPr>
              <a:lnSpc>
                <a:spcPct val="120000"/>
              </a:lnSpc>
              <a:spcBef>
                <a:spcPts val="0"/>
              </a:spcBef>
              <a:defRPr>
                <a:solidFill>
                  <a:srgbClr val="333333"/>
                </a:solidFill>
                <a:latin typeface="+mn-lt"/>
                <a:ea typeface="+mn-ea"/>
                <a:cs typeface="+mn-cs"/>
                <a:sym typeface="Arial"/>
              </a:defRPr>
            </a:pPr>
            <a:endParaRPr lang="en-US" sz="1050" dirty="0">
              <a:solidFill>
                <a:srgbClr val="0F2044"/>
              </a:solidFill>
              <a:latin typeface="Merriweather Light" pitchFamily="2" charset="77"/>
              <a:ea typeface="+mn-ea"/>
              <a:cs typeface="+mn-cs"/>
            </a:endParaRPr>
          </a:p>
          <a:p>
            <a:pPr>
              <a:lnSpc>
                <a:spcPct val="120000"/>
              </a:lnSpc>
              <a:spcBef>
                <a:spcPts val="0"/>
              </a:spcBef>
              <a:defRPr>
                <a:solidFill>
                  <a:srgbClr val="333333"/>
                </a:solidFill>
                <a:latin typeface="+mn-lt"/>
                <a:ea typeface="+mn-ea"/>
                <a:cs typeface="+mn-cs"/>
                <a:sym typeface="Arial"/>
              </a:defRPr>
            </a:pPr>
            <a:r>
              <a:rPr lang="en-US" sz="1050" dirty="0">
                <a:solidFill>
                  <a:srgbClr val="0F2044"/>
                </a:solidFill>
                <a:latin typeface="Merriweather Light" pitchFamily="2" charset="77"/>
                <a:ea typeface="+mn-ea"/>
                <a:cs typeface="+mn-cs"/>
              </a:rPr>
              <a:t>Once you verify your location is correct, you can search for your providers.  If your provider/facility is in-network, their name will appear on the drop down.  You can click on the doctor/facility name for more info.</a:t>
            </a:r>
          </a:p>
          <a:p>
            <a:pPr>
              <a:lnSpc>
                <a:spcPct val="120000"/>
              </a:lnSpc>
              <a:spcBef>
                <a:spcPts val="0"/>
              </a:spcBef>
              <a:defRPr>
                <a:solidFill>
                  <a:srgbClr val="333333"/>
                </a:solidFill>
                <a:latin typeface="+mn-lt"/>
                <a:ea typeface="+mn-ea"/>
                <a:cs typeface="+mn-cs"/>
                <a:sym typeface="Arial"/>
              </a:defRPr>
            </a:pPr>
            <a:endParaRPr lang="en-US" sz="1050" dirty="0">
              <a:solidFill>
                <a:srgbClr val="0F2044"/>
              </a:solidFill>
              <a:latin typeface="Merriweather Light" pitchFamily="2" charset="77"/>
              <a:ea typeface="+mn-ea"/>
              <a:cs typeface="+mn-cs"/>
            </a:endParaRPr>
          </a:p>
          <a:p>
            <a:pPr>
              <a:lnSpc>
                <a:spcPct val="120000"/>
              </a:lnSpc>
              <a:spcBef>
                <a:spcPts val="0"/>
              </a:spcBef>
              <a:defRPr>
                <a:solidFill>
                  <a:srgbClr val="333333"/>
                </a:solidFill>
                <a:latin typeface="+mn-lt"/>
                <a:ea typeface="+mn-ea"/>
                <a:cs typeface="+mn-cs"/>
                <a:sym typeface="Arial"/>
              </a:defRPr>
            </a:pPr>
            <a:endParaRPr lang="en-US" sz="1050" dirty="0">
              <a:solidFill>
                <a:srgbClr val="315F97"/>
              </a:solidFill>
              <a:latin typeface="Merriweather Light" pitchFamily="2" charset="77"/>
            </a:endParaRPr>
          </a:p>
        </p:txBody>
      </p:sp>
      <p:pic>
        <p:nvPicPr>
          <p:cNvPr id="6" name="Picture 5">
            <a:extLst>
              <a:ext uri="{FF2B5EF4-FFF2-40B4-BE49-F238E27FC236}">
                <a16:creationId xmlns:a16="http://schemas.microsoft.com/office/drawing/2014/main" id="{45C7504D-04D0-7DA5-D3E9-02296A03C01F}"/>
              </a:ext>
            </a:extLst>
          </p:cNvPr>
          <p:cNvPicPr>
            <a:picLocks noChangeAspect="1"/>
          </p:cNvPicPr>
          <p:nvPr/>
        </p:nvPicPr>
        <p:blipFill>
          <a:blip r:embed="rId5"/>
          <a:stretch>
            <a:fillRect/>
          </a:stretch>
        </p:blipFill>
        <p:spPr>
          <a:xfrm>
            <a:off x="373882" y="3508474"/>
            <a:ext cx="9220201" cy="663894"/>
          </a:xfrm>
          <a:prstGeom prst="rect">
            <a:avLst/>
          </a:prstGeom>
        </p:spPr>
      </p:pic>
    </p:spTree>
    <p:extLst>
      <p:ext uri="{BB962C8B-B14F-4D97-AF65-F5344CB8AC3E}">
        <p14:creationId xmlns:p14="http://schemas.microsoft.com/office/powerpoint/2010/main" val="1494288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Google Shape;88;p17"/>
          <p:cNvSpPr txBox="1"/>
          <p:nvPr/>
        </p:nvSpPr>
        <p:spPr>
          <a:xfrm>
            <a:off x="863139" y="838021"/>
            <a:ext cx="4318216"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lnSpc>
                <a:spcPct val="100000"/>
              </a:lnSpc>
              <a:spcBef>
                <a:spcPts val="0"/>
              </a:spcBef>
              <a:defRPr sz="1800">
                <a:solidFill>
                  <a:srgbClr val="6F798F"/>
                </a:solidFill>
                <a:latin typeface="Merriweather Bold"/>
                <a:ea typeface="Merriweather Bold"/>
                <a:cs typeface="Merriweather Bold"/>
                <a:sym typeface="Merriweather Bold"/>
              </a:defRPr>
            </a:lvl1pPr>
          </a:lstStyle>
          <a:p>
            <a:r>
              <a:rPr dirty="0"/>
              <a:t>Medica Value</a:t>
            </a:r>
            <a:r>
              <a:rPr lang="en-US" dirty="0"/>
              <a:t>-</a:t>
            </a:r>
            <a:r>
              <a:rPr dirty="0"/>
              <a:t>Ad</a:t>
            </a:r>
            <a:r>
              <a:rPr lang="en-US" dirty="0"/>
              <a:t>ded Services</a:t>
            </a:r>
            <a:endParaRPr dirty="0"/>
          </a:p>
        </p:txBody>
      </p:sp>
      <p:sp>
        <p:nvSpPr>
          <p:cNvPr id="261" name="Google Shape;81;p16"/>
          <p:cNvSpPr txBox="1"/>
          <p:nvPr/>
        </p:nvSpPr>
        <p:spPr>
          <a:xfrm>
            <a:off x="90320" y="95252"/>
            <a:ext cx="4239063" cy="1651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900">
                <a:solidFill>
                  <a:srgbClr val="2A2A2A"/>
                </a:solidFill>
                <a:latin typeface="Merriweather Sans Light"/>
                <a:ea typeface="Merriweather Sans Light"/>
                <a:cs typeface="Merriweather Sans Light"/>
                <a:sym typeface="Merriweather Sans Light"/>
              </a:defRPr>
            </a:lvl1pPr>
          </a:lstStyle>
          <a:p>
            <a:endParaRPr/>
          </a:p>
        </p:txBody>
      </p:sp>
      <p:sp>
        <p:nvSpPr>
          <p:cNvPr id="264" name="Google Shape;71;p14"/>
          <p:cNvSpPr/>
          <p:nvPr/>
        </p:nvSpPr>
        <p:spPr>
          <a:xfrm>
            <a:off x="0" y="510362"/>
            <a:ext cx="508800" cy="91440"/>
          </a:xfrm>
          <a:prstGeom prst="rect">
            <a:avLst/>
          </a:prstGeom>
          <a:solidFill>
            <a:schemeClr val="accent4"/>
          </a:solidFill>
          <a:ln w="12700">
            <a:miter lim="400000"/>
          </a:ln>
        </p:spPr>
        <p:txBody>
          <a:bodyPr lIns="0" tIns="0" rIns="0" bIns="0" anchor="ctr"/>
          <a:lstStyle/>
          <a:p>
            <a:pPr>
              <a:spcBef>
                <a:spcPts val="0"/>
              </a:spcBef>
              <a:defRPr sz="1600">
                <a:solidFill>
                  <a:srgbClr val="E2A74A"/>
                </a:solidFill>
                <a:latin typeface="Merriweather Sans Light"/>
                <a:ea typeface="Merriweather Sans Light"/>
                <a:cs typeface="Merriweather Sans Light"/>
                <a:sym typeface="Merriweather Sans Light"/>
              </a:defRPr>
            </a:pPr>
            <a:endParaRPr/>
          </a:p>
        </p:txBody>
      </p:sp>
      <p:sp>
        <p:nvSpPr>
          <p:cNvPr id="11" name="Google Shape;66;p14">
            <a:extLst>
              <a:ext uri="{FF2B5EF4-FFF2-40B4-BE49-F238E27FC236}">
                <a16:creationId xmlns:a16="http://schemas.microsoft.com/office/drawing/2014/main" id="{9C878BA8-EE8E-C44F-99D4-52A06623A4A3}"/>
              </a:ext>
            </a:extLst>
          </p:cNvPr>
          <p:cNvSpPr txBox="1"/>
          <p:nvPr/>
        </p:nvSpPr>
        <p:spPr>
          <a:xfrm>
            <a:off x="838199" y="7359873"/>
            <a:ext cx="4623261" cy="14952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900">
                <a:solidFill>
                  <a:srgbClr val="0F2044"/>
                </a:solidFill>
                <a:latin typeface="Merriweather Sans Light"/>
                <a:ea typeface="Merriweather Sans Light"/>
                <a:cs typeface="Merriweather Sans Light"/>
                <a:sym typeface="Merriweather Sans Light"/>
              </a:defRPr>
            </a:lvl1pPr>
          </a:lstStyle>
          <a:p>
            <a:r>
              <a:t>Icario  Benefits Guide</a:t>
            </a:r>
          </a:p>
        </p:txBody>
      </p:sp>
      <p:sp>
        <p:nvSpPr>
          <p:cNvPr id="12" name="Google Shape;89;p17">
            <a:extLst>
              <a:ext uri="{FF2B5EF4-FFF2-40B4-BE49-F238E27FC236}">
                <a16:creationId xmlns:a16="http://schemas.microsoft.com/office/drawing/2014/main" id="{F131AF9D-5915-3648-A880-2B51BA511BC4}"/>
              </a:ext>
            </a:extLst>
          </p:cNvPr>
          <p:cNvSpPr txBox="1">
            <a:spLocks/>
          </p:cNvSpPr>
          <p:nvPr/>
        </p:nvSpPr>
        <p:spPr>
          <a:xfrm>
            <a:off x="9220201" y="7359873"/>
            <a:ext cx="419099" cy="14952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7</a:t>
            </a:fld>
            <a:endParaRPr lang="en-US">
              <a:latin typeface="Merriweather Sans Light" pitchFamily="2" charset="77"/>
            </a:endParaRPr>
          </a:p>
        </p:txBody>
      </p:sp>
      <p:sp>
        <p:nvSpPr>
          <p:cNvPr id="13" name="Google Shape;98;p18">
            <a:extLst>
              <a:ext uri="{FF2B5EF4-FFF2-40B4-BE49-F238E27FC236}">
                <a16:creationId xmlns:a16="http://schemas.microsoft.com/office/drawing/2014/main" id="{A75C4CC5-03CB-4B44-8848-4E0674544F34}"/>
              </a:ext>
            </a:extLst>
          </p:cNvPr>
          <p:cNvSpPr txBox="1">
            <a:spLocks/>
          </p:cNvSpPr>
          <p:nvPr/>
        </p:nvSpPr>
        <p:spPr>
          <a:xfrm>
            <a:off x="850391" y="431049"/>
            <a:ext cx="4786313" cy="423863"/>
          </a:xfrm>
          <a:prstGeom prst="rect">
            <a:avLst/>
          </a:prstGeom>
        </p:spPr>
        <p:txBody>
          <a:bodyPr lIns="0" tIns="0" rIns="0" bIns="0" anchor="t">
            <a:normAutofit/>
          </a:bodyPr>
          <a:lstStyle>
            <a:lvl1pPr marL="0" marR="0" indent="0" algn="l" defTabSz="1367942" rtl="0" latinLnBrk="0">
              <a:lnSpc>
                <a:spcPct val="100000"/>
              </a:lnSpc>
              <a:spcBef>
                <a:spcPts val="0"/>
              </a:spcBef>
              <a:spcAft>
                <a:spcPts val="0"/>
              </a:spcAft>
              <a:buClrTx/>
              <a:buSzTx/>
              <a:buFontTx/>
              <a:buNone/>
              <a:tabLst/>
              <a:defRPr sz="2673" b="1" i="0" u="none" strike="noStrike" cap="none" spc="0" baseline="0">
                <a:solidFill>
                  <a:srgbClr val="0F2044"/>
                </a:solidFill>
                <a:uFillTx/>
                <a:latin typeface="Merriweather Bold"/>
                <a:ea typeface="Merriweather Bold"/>
                <a:cs typeface="Merriweather Bold"/>
                <a:sym typeface="Merriweather Bold"/>
              </a:defRPr>
            </a:lvl1pPr>
            <a:lvl2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2pPr>
            <a:lvl3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3pPr>
            <a:lvl4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4pPr>
            <a:lvl5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5pPr>
            <a:lvl6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6pPr>
            <a:lvl7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7pPr>
            <a:lvl8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8pPr>
            <a:lvl9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9pPr>
          </a:lstStyle>
          <a:p>
            <a:pPr hangingPunct="1"/>
            <a:r>
              <a:rPr lang="en-US" sz="2700"/>
              <a:t>Medical Plan</a:t>
            </a:r>
          </a:p>
        </p:txBody>
      </p:sp>
      <p:pic>
        <p:nvPicPr>
          <p:cNvPr id="14" name="Picture 4" descr="Picture 4">
            <a:extLst>
              <a:ext uri="{FF2B5EF4-FFF2-40B4-BE49-F238E27FC236}">
                <a16:creationId xmlns:a16="http://schemas.microsoft.com/office/drawing/2014/main" id="{7A46D03D-5E08-C64C-93C9-23EEC47EDC01}"/>
              </a:ext>
            </a:extLst>
          </p:cNvPr>
          <p:cNvPicPr>
            <a:picLocks noChangeAspect="1"/>
          </p:cNvPicPr>
          <p:nvPr/>
        </p:nvPicPr>
        <p:blipFill>
          <a:blip r:embed="rId2"/>
          <a:stretch>
            <a:fillRect/>
          </a:stretch>
        </p:blipFill>
        <p:spPr>
          <a:xfrm>
            <a:off x="7985105" y="465057"/>
            <a:ext cx="1669398" cy="400528"/>
          </a:xfrm>
          <a:prstGeom prst="rect">
            <a:avLst/>
          </a:prstGeom>
          <a:ln w="12700">
            <a:miter lim="400000"/>
          </a:ln>
        </p:spPr>
      </p:pic>
      <p:sp>
        <p:nvSpPr>
          <p:cNvPr id="2" name="Google Shape;66;p14">
            <a:extLst>
              <a:ext uri="{FF2B5EF4-FFF2-40B4-BE49-F238E27FC236}">
                <a16:creationId xmlns:a16="http://schemas.microsoft.com/office/drawing/2014/main" id="{348C1BA1-A5F2-5C97-4CFC-CD3786BBE028}"/>
              </a:ext>
            </a:extLst>
          </p:cNvPr>
          <p:cNvSpPr txBox="1"/>
          <p:nvPr/>
        </p:nvSpPr>
        <p:spPr>
          <a:xfrm>
            <a:off x="838199" y="7539934"/>
            <a:ext cx="8801101" cy="2058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600">
                <a:solidFill>
                  <a:srgbClr val="4D4D4D"/>
                </a:solidFill>
                <a:latin typeface="+mn-lt"/>
                <a:ea typeface="+mn-ea"/>
                <a:cs typeface="+mn-cs"/>
                <a:sym typeface="Arial"/>
              </a:defRPr>
            </a:lvl1pPr>
          </a:lstStyle>
          <a:p>
            <a:pPr algn="ctr"/>
            <a:r>
              <a:rPr>
                <a:latin typeface="Merriweather Sans Light" pitchFamily="2" charset="77"/>
              </a:rPr>
              <a:t>This Guide is only a summary provided for your information. If there is a discrepancy between this Guide and the contract/certificates used for clarification of coverage/rates; the contract/certificates are deemed correct. Icario  reserves the right to changed, amend, terminate or otherwise alter any benefit described in this Guide at any time.</a:t>
            </a:r>
          </a:p>
        </p:txBody>
      </p:sp>
      <p:sp>
        <p:nvSpPr>
          <p:cNvPr id="4" name="Google Shape;100;p18">
            <a:extLst>
              <a:ext uri="{FF2B5EF4-FFF2-40B4-BE49-F238E27FC236}">
                <a16:creationId xmlns:a16="http://schemas.microsoft.com/office/drawing/2014/main" id="{FB47B15D-5DEA-9D64-5472-4B1AD13CF038}"/>
              </a:ext>
            </a:extLst>
          </p:cNvPr>
          <p:cNvSpPr txBox="1"/>
          <p:nvPr/>
        </p:nvSpPr>
        <p:spPr>
          <a:xfrm>
            <a:off x="462840" y="1356809"/>
            <a:ext cx="4487283" cy="5503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0" marR="0" lvl="0" indent="0" algn="l" defTabSz="1381760" rtl="0" eaLnBrk="1" fontAlgn="auto" latinLnBrk="0" hangingPunct="0">
              <a:lnSpc>
                <a:spcPct val="100000"/>
              </a:lnSpc>
              <a:spcBef>
                <a:spcPts val="600"/>
              </a:spcBef>
              <a:spcAft>
                <a:spcPts val="0"/>
              </a:spcAft>
              <a:buClrTx/>
              <a:buSzTx/>
              <a:buFontTx/>
              <a:buNone/>
              <a:tabLst/>
              <a:defRPr sz="1700">
                <a:solidFill>
                  <a:srgbClr val="305F97"/>
                </a:solidFill>
                <a:latin typeface="Merriweather Regular"/>
                <a:ea typeface="Merriweather Regular"/>
                <a:cs typeface="Merriweather Regular"/>
                <a:sym typeface="Merriweather Regular"/>
              </a:defRPr>
            </a:pPr>
            <a:r>
              <a:rPr lang="en-US" sz="1200" b="1" dirty="0">
                <a:solidFill>
                  <a:srgbClr val="0F2044"/>
                </a:solidFill>
                <a:latin typeface="Merriweather" pitchFamily="2" charset="77"/>
                <a:sym typeface="Merriweather Regular"/>
              </a:rPr>
              <a:t>My Health Rewards  </a:t>
            </a:r>
          </a:p>
          <a:p>
            <a:pPr marL="0" marR="0" lvl="0" indent="0" algn="l" defTabSz="1381760" rtl="0" eaLnBrk="1" fontAlgn="auto" latinLnBrk="0" hangingPunct="0">
              <a:lnSpc>
                <a:spcPct val="110000"/>
              </a:lnSpc>
              <a:spcBef>
                <a:spcPts val="600"/>
              </a:spcBef>
              <a:spcAft>
                <a:spcPts val="0"/>
              </a:spcAft>
              <a:buClrTx/>
              <a:buSzTx/>
              <a:buFontTx/>
              <a:buNone/>
              <a:tabLst/>
              <a:defRPr>
                <a:solidFill>
                  <a:srgbClr val="333333"/>
                </a:solidFill>
                <a:latin typeface="+mn-lt"/>
                <a:ea typeface="+mn-ea"/>
                <a:cs typeface="+mn-cs"/>
                <a:sym typeface="Arial"/>
              </a:defRPr>
            </a:pPr>
            <a:r>
              <a:rPr lang="en-US" sz="1000" dirty="0">
                <a:solidFill>
                  <a:srgbClr val="0F2044"/>
                </a:solidFill>
                <a:latin typeface="Merriweather Light" pitchFamily="2" charset="77"/>
                <a:ea typeface="+mn-ea"/>
                <a:cs typeface="+mn-cs"/>
                <a:sym typeface="Arial"/>
              </a:rPr>
              <a:t>Members 18 years and older can earn up to $225 in gift cards from Medica. Getting started is easy! Download the app, take the health assessment, save your interests. Earn rewards upon completing certain levels/points in either rewards cash or E-gift card. </a:t>
            </a:r>
          </a:p>
          <a:p>
            <a:pPr marL="0" marR="0" lvl="0" indent="0" algn="l" defTabSz="1381760" rtl="0" eaLnBrk="1" fontAlgn="auto" latinLnBrk="0" hangingPunct="0">
              <a:lnSpc>
                <a:spcPct val="110000"/>
              </a:lnSpc>
              <a:spcBef>
                <a:spcPts val="600"/>
              </a:spcBef>
              <a:spcAft>
                <a:spcPts val="0"/>
              </a:spcAft>
              <a:buClrTx/>
              <a:buSzTx/>
              <a:buFontTx/>
              <a:buNone/>
              <a:tabLst/>
              <a:defRPr>
                <a:solidFill>
                  <a:srgbClr val="333333"/>
                </a:solidFill>
                <a:latin typeface="+mn-lt"/>
                <a:ea typeface="+mn-ea"/>
                <a:cs typeface="+mn-cs"/>
                <a:sym typeface="Arial"/>
              </a:defRPr>
            </a:pPr>
            <a:r>
              <a:rPr lang="en-US" sz="1000" dirty="0">
                <a:solidFill>
                  <a:srgbClr val="0F2044"/>
                </a:solidFill>
                <a:latin typeface="Merriweather Light" pitchFamily="2" charset="77"/>
                <a:ea typeface="+mn-ea"/>
                <a:cs typeface="+mn-cs"/>
                <a:sym typeface="Arial"/>
              </a:rPr>
              <a:t>Level 1: Earn 2,000 points and get a $10 reward</a:t>
            </a:r>
          </a:p>
          <a:p>
            <a:pPr marL="0" marR="0" lvl="0" indent="0" algn="l" defTabSz="1381760" rtl="0" eaLnBrk="1" fontAlgn="auto" latinLnBrk="0" hangingPunct="0">
              <a:lnSpc>
                <a:spcPct val="100000"/>
              </a:lnSpc>
              <a:spcBef>
                <a:spcPts val="0"/>
              </a:spcBef>
              <a:spcAft>
                <a:spcPts val="0"/>
              </a:spcAft>
              <a:buClrTx/>
              <a:buSzTx/>
              <a:buFontTx/>
              <a:buNone/>
              <a:tabLst/>
              <a:defRPr>
                <a:solidFill>
                  <a:srgbClr val="333333"/>
                </a:solidFill>
                <a:latin typeface="+mn-lt"/>
                <a:ea typeface="+mn-ea"/>
                <a:cs typeface="+mn-cs"/>
                <a:sym typeface="Arial"/>
              </a:defRPr>
            </a:pPr>
            <a:r>
              <a:rPr lang="en-US" sz="1000" dirty="0">
                <a:solidFill>
                  <a:srgbClr val="0F2044"/>
                </a:solidFill>
                <a:latin typeface="Merriweather Light" pitchFamily="2" charset="77"/>
                <a:ea typeface="+mn-ea"/>
                <a:cs typeface="+mn-cs"/>
                <a:sym typeface="Arial"/>
              </a:rPr>
              <a:t>Level 2: Earn 10,000 points and get a $20 reward</a:t>
            </a:r>
          </a:p>
          <a:p>
            <a:pPr marL="0" marR="0" lvl="0" indent="0" algn="l" defTabSz="1381760" rtl="0" eaLnBrk="1" fontAlgn="auto" latinLnBrk="0" hangingPunct="0">
              <a:lnSpc>
                <a:spcPct val="100000"/>
              </a:lnSpc>
              <a:spcBef>
                <a:spcPts val="0"/>
              </a:spcBef>
              <a:spcAft>
                <a:spcPts val="0"/>
              </a:spcAft>
              <a:buClrTx/>
              <a:buSzTx/>
              <a:buFontTx/>
              <a:buNone/>
              <a:tabLst/>
              <a:defRPr>
                <a:solidFill>
                  <a:srgbClr val="333333"/>
                </a:solidFill>
                <a:latin typeface="+mn-lt"/>
                <a:ea typeface="+mn-ea"/>
                <a:cs typeface="+mn-cs"/>
                <a:sym typeface="Arial"/>
              </a:defRPr>
            </a:pPr>
            <a:r>
              <a:rPr lang="en-US" sz="1000" dirty="0">
                <a:solidFill>
                  <a:srgbClr val="0F2044"/>
                </a:solidFill>
                <a:latin typeface="Merriweather Light" pitchFamily="2" charset="77"/>
                <a:ea typeface="+mn-ea"/>
                <a:cs typeface="+mn-cs"/>
                <a:sym typeface="Arial"/>
              </a:rPr>
              <a:t>Level 3: Earn 25,000 points and get a $50 reward</a:t>
            </a:r>
          </a:p>
          <a:p>
            <a:pPr marL="0" marR="0" lvl="0" indent="0" algn="l" defTabSz="1381760" rtl="0" eaLnBrk="1" fontAlgn="auto" latinLnBrk="0" hangingPunct="0">
              <a:lnSpc>
                <a:spcPct val="100000"/>
              </a:lnSpc>
              <a:spcBef>
                <a:spcPts val="0"/>
              </a:spcBef>
              <a:spcAft>
                <a:spcPts val="0"/>
              </a:spcAft>
              <a:buClrTx/>
              <a:buSzTx/>
              <a:buFontTx/>
              <a:buNone/>
              <a:tabLst/>
              <a:defRPr>
                <a:solidFill>
                  <a:srgbClr val="333333"/>
                </a:solidFill>
                <a:latin typeface="+mn-lt"/>
                <a:ea typeface="+mn-ea"/>
                <a:cs typeface="+mn-cs"/>
                <a:sym typeface="Arial"/>
              </a:defRPr>
            </a:pPr>
            <a:r>
              <a:rPr lang="en-US" sz="1000" dirty="0">
                <a:solidFill>
                  <a:srgbClr val="0F2044"/>
                </a:solidFill>
                <a:latin typeface="Merriweather Light" pitchFamily="2" charset="77"/>
                <a:ea typeface="+mn-ea"/>
                <a:cs typeface="+mn-cs"/>
                <a:sym typeface="Arial"/>
              </a:rPr>
              <a:t>Level 4: Earn 40,000 points and get an $80 reward</a:t>
            </a:r>
          </a:p>
          <a:p>
            <a:pPr marL="0" marR="0" lvl="0" indent="0" algn="l" defTabSz="1381760" rtl="0" eaLnBrk="1" fontAlgn="auto" latinLnBrk="0" hangingPunct="0">
              <a:lnSpc>
                <a:spcPct val="110000"/>
              </a:lnSpc>
              <a:spcBef>
                <a:spcPts val="600"/>
              </a:spcBef>
              <a:spcAft>
                <a:spcPts val="0"/>
              </a:spcAft>
              <a:buClrTx/>
              <a:buSzTx/>
              <a:buFontTx/>
              <a:buNone/>
              <a:tabLst/>
              <a:defRPr>
                <a:solidFill>
                  <a:srgbClr val="333333"/>
                </a:solidFill>
                <a:latin typeface="+mn-lt"/>
                <a:ea typeface="+mn-ea"/>
                <a:cs typeface="+mn-cs"/>
                <a:sym typeface="Arial"/>
              </a:defRPr>
            </a:pPr>
            <a:r>
              <a:rPr lang="en-US" sz="1000" dirty="0">
                <a:solidFill>
                  <a:srgbClr val="0F2044"/>
                </a:solidFill>
                <a:latin typeface="Merriweather Light" pitchFamily="2" charset="77"/>
                <a:ea typeface="+mn-ea"/>
                <a:cs typeface="+mn-cs"/>
                <a:sym typeface="Arial"/>
              </a:rPr>
              <a:t>$5/monthly reward upon completion of 7,000 steps/15 active minutes/15 workout minutes on 20 days in a calendar month.</a:t>
            </a:r>
          </a:p>
          <a:p>
            <a:pPr marL="0" marR="0" lvl="0" indent="0" algn="l" defTabSz="1381760" rtl="0" eaLnBrk="1" fontAlgn="auto" latinLnBrk="0" hangingPunct="0">
              <a:lnSpc>
                <a:spcPct val="110000"/>
              </a:lnSpc>
              <a:spcBef>
                <a:spcPts val="600"/>
              </a:spcBef>
              <a:spcAft>
                <a:spcPts val="0"/>
              </a:spcAft>
              <a:buClrTx/>
              <a:buSzTx/>
              <a:buFontTx/>
              <a:buNone/>
              <a:tabLst/>
              <a:defRPr>
                <a:solidFill>
                  <a:srgbClr val="333333"/>
                </a:solidFill>
                <a:latin typeface="+mn-lt"/>
                <a:ea typeface="+mn-ea"/>
                <a:cs typeface="+mn-cs"/>
                <a:sym typeface="Arial"/>
              </a:defRPr>
            </a:pPr>
            <a:r>
              <a:rPr lang="en-US" sz="1000" b="1" dirty="0">
                <a:solidFill>
                  <a:srgbClr val="0F2044"/>
                </a:solidFill>
                <a:latin typeface="Merriweather Light" pitchFamily="2" charset="77"/>
                <a:ea typeface="+mn-ea"/>
                <a:cs typeface="+mn-cs"/>
                <a:sym typeface="Arial"/>
              </a:rPr>
              <a:t>NEW</a:t>
            </a:r>
            <a:r>
              <a:rPr lang="en-US" sz="1000" dirty="0">
                <a:solidFill>
                  <a:srgbClr val="0F2044"/>
                </a:solidFill>
                <a:latin typeface="Merriweather Light" pitchFamily="2" charset="77"/>
                <a:ea typeface="+mn-ea"/>
                <a:cs typeface="+mn-cs"/>
                <a:sym typeface="Arial"/>
              </a:rPr>
              <a:t> $5 one-time reward for Annual Exam (self-attestation)</a:t>
            </a:r>
          </a:p>
          <a:p>
            <a:pPr marL="0" marR="0" lvl="0" indent="0" algn="l" defTabSz="1381760" rtl="0" eaLnBrk="1" fontAlgn="auto" latinLnBrk="0" hangingPunct="0">
              <a:lnSpc>
                <a:spcPct val="110000"/>
              </a:lnSpc>
              <a:spcBef>
                <a:spcPts val="600"/>
              </a:spcBef>
              <a:spcAft>
                <a:spcPts val="0"/>
              </a:spcAft>
              <a:buClrTx/>
              <a:buSzTx/>
              <a:buFontTx/>
              <a:buNone/>
              <a:tabLst/>
              <a:defRPr>
                <a:solidFill>
                  <a:srgbClr val="333333"/>
                </a:solidFill>
                <a:latin typeface="+mn-lt"/>
                <a:ea typeface="+mn-ea"/>
                <a:cs typeface="+mn-cs"/>
                <a:sym typeface="Arial"/>
              </a:defRPr>
            </a:pPr>
            <a:r>
              <a:rPr kumimoji="0" lang="en-US" sz="400" b="0" i="0" u="none" strike="noStrike" kern="0" cap="none" spc="0" normalizeH="0" baseline="0" noProof="0" dirty="0">
                <a:ln>
                  <a:noFill/>
                </a:ln>
                <a:solidFill>
                  <a:srgbClr val="002060"/>
                </a:solidFill>
                <a:effectLst/>
                <a:uLnTx/>
                <a:uFillTx/>
                <a:latin typeface="Helvetica" pitchFamily="2" charset="0"/>
                <a:cs typeface="Arial"/>
                <a:sym typeface="Arial"/>
              </a:rPr>
              <a:t>___________________________________________________________________________________________________________________________</a:t>
            </a:r>
            <a:endParaRPr kumimoji="0" lang="en-US" sz="1200" b="1" i="0" u="none" strike="noStrike" kern="0" cap="none" spc="0" normalizeH="0" baseline="0" noProof="0" dirty="0">
              <a:ln>
                <a:noFill/>
              </a:ln>
              <a:solidFill>
                <a:srgbClr val="002060"/>
              </a:solidFill>
              <a:effectLst/>
              <a:uLnTx/>
              <a:uFillTx/>
              <a:latin typeface="Helvetica" pitchFamily="2" charset="0"/>
              <a:cs typeface="Arial"/>
              <a:sym typeface="Arial"/>
            </a:endParaRPr>
          </a:p>
          <a:p>
            <a:pPr lvl="0">
              <a:lnSpc>
                <a:spcPct val="110000"/>
              </a:lnSpc>
              <a:spcBef>
                <a:spcPts val="600"/>
              </a:spcBef>
              <a:defRPr sz="1700">
                <a:solidFill>
                  <a:srgbClr val="305F97"/>
                </a:solidFill>
                <a:latin typeface="Merriweather Regular"/>
                <a:ea typeface="Merriweather Regular"/>
                <a:cs typeface="Merriweather Regular"/>
                <a:sym typeface="Merriweather Regular"/>
              </a:defRPr>
            </a:pPr>
            <a:r>
              <a:rPr lang="en-US" sz="1200" b="1" dirty="0">
                <a:solidFill>
                  <a:srgbClr val="0F2044"/>
                </a:solidFill>
                <a:latin typeface="Merriweather" pitchFamily="2" charset="77"/>
                <a:sym typeface="Merriweather Regular"/>
              </a:rPr>
              <a:t>Employee Assistance Program (EAP)</a:t>
            </a:r>
          </a:p>
          <a:p>
            <a:pPr lvl="0">
              <a:lnSpc>
                <a:spcPct val="110000"/>
              </a:lnSpc>
              <a:spcBef>
                <a:spcPts val="600"/>
              </a:spcBef>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Merriweather Regular"/>
              </a:rPr>
              <a:t>When you need help with life’s challenges – whether it’s personal, financial or legal concerns – call the Medica Optum Employee Assistance Program (EAP). Masters level specialists can help you find answers and resources to tackle the tough issues you and your family face. This service is available at no additional cost to you, as part of your benefit plan. Your call and conversations with EAP specialists are kept confidential, in accordance with the law.  </a:t>
            </a:r>
          </a:p>
          <a:p>
            <a:pPr lvl="0">
              <a:lnSpc>
                <a:spcPct val="110000"/>
              </a:lnSpc>
              <a:spcBef>
                <a:spcPts val="600"/>
              </a:spcBef>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Merriweather Regular"/>
              </a:rPr>
              <a:t>Call </a:t>
            </a:r>
            <a:r>
              <a:rPr lang="en-US" sz="1000" b="1" dirty="0">
                <a:solidFill>
                  <a:srgbClr val="0F2044"/>
                </a:solidFill>
                <a:latin typeface="Merriweather Light" pitchFamily="2" charset="77"/>
                <a:ea typeface="+mn-ea"/>
                <a:cs typeface="+mn-cs"/>
                <a:sym typeface="Merriweather Regular"/>
              </a:rPr>
              <a:t>(800) 626-7944 </a:t>
            </a:r>
            <a:r>
              <a:rPr lang="en-US" sz="1000" dirty="0">
                <a:solidFill>
                  <a:srgbClr val="0F2044"/>
                </a:solidFill>
                <a:latin typeface="Merriweather Light" pitchFamily="2" charset="77"/>
                <a:ea typeface="+mn-ea"/>
                <a:cs typeface="+mn-cs"/>
                <a:sym typeface="Merriweather Regular"/>
              </a:rPr>
              <a:t>or visit </a:t>
            </a:r>
            <a:r>
              <a:rPr lang="en-US" sz="1000" dirty="0">
                <a:solidFill>
                  <a:srgbClr val="0F2044"/>
                </a:solidFill>
                <a:latin typeface="Merriweather Light" pitchFamily="2" charset="77"/>
                <a:ea typeface="+mn-ea"/>
                <a:cs typeface="+mn-cs"/>
                <a:sym typeface="Merriweather Regular"/>
                <a:hlinkClick r:id="rId3">
                  <a:extLst>
                    <a:ext uri="{A12FA001-AC4F-418D-AE19-62706E023703}">
                      <ahyp:hlinkClr xmlns:ahyp="http://schemas.microsoft.com/office/drawing/2018/hyperlinkcolor" val="tx"/>
                    </a:ext>
                  </a:extLst>
                </a:hlinkClick>
              </a:rPr>
              <a:t>LiveAndWorkWell.com</a:t>
            </a:r>
            <a:r>
              <a:rPr lang="en-US" sz="1000" dirty="0">
                <a:solidFill>
                  <a:srgbClr val="0F2044"/>
                </a:solidFill>
                <a:latin typeface="Merriweather Light" pitchFamily="2" charset="77"/>
                <a:ea typeface="+mn-ea"/>
                <a:cs typeface="+mn-cs"/>
                <a:sym typeface="Merriweather Regular"/>
              </a:rPr>
              <a:t>, click on ‘browse with an access code’ and use access code </a:t>
            </a:r>
            <a:r>
              <a:rPr lang="en-US" sz="1000" b="1" dirty="0">
                <a:solidFill>
                  <a:srgbClr val="0F2044"/>
                </a:solidFill>
                <a:latin typeface="Merriweather Light" pitchFamily="2" charset="77"/>
                <a:ea typeface="+mn-ea"/>
                <a:cs typeface="+mn-cs"/>
                <a:sym typeface="Merriweather Regular"/>
              </a:rPr>
              <a:t>MEDICA</a:t>
            </a:r>
            <a:r>
              <a:rPr lang="en-US" sz="1000" dirty="0">
                <a:solidFill>
                  <a:srgbClr val="0F2044"/>
                </a:solidFill>
                <a:latin typeface="Merriweather Light" pitchFamily="2" charset="77"/>
                <a:ea typeface="+mn-ea"/>
                <a:cs typeface="+mn-cs"/>
                <a:sym typeface="Merriweather Regular"/>
              </a:rPr>
              <a:t> to visit the site. With the EAP, you have access to:</a:t>
            </a:r>
          </a:p>
          <a:p>
            <a:pPr marL="171450" lvl="0" indent="-171450" eaLnBrk="1">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Merriweather Regular"/>
              </a:rPr>
              <a:t>Five counseling sessions per issue per year covered at 100%.</a:t>
            </a:r>
          </a:p>
          <a:p>
            <a:pPr marL="171450" lvl="0" indent="-171450" eaLnBrk="1">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Merriweather Regular"/>
              </a:rPr>
              <a:t>Legal and mediation services, including a 30-minute legal consultation at no cost and a 25% discount if you hire an attorney. </a:t>
            </a:r>
          </a:p>
          <a:p>
            <a:pPr marL="171450" lvl="0" indent="-171450" eaLnBrk="1">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Merriweather Regular"/>
              </a:rPr>
              <a:t>Financial advisor support.</a:t>
            </a:r>
          </a:p>
          <a:p>
            <a:pPr marL="171450" lvl="0" indent="-171450" eaLnBrk="1">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Merriweather Regular"/>
              </a:rPr>
              <a:t>Assistance finding childcare or elder care services.</a:t>
            </a:r>
          </a:p>
          <a:p>
            <a:pPr marL="171450" lvl="0" indent="-171450" eaLnBrk="1">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Merriweather Regular"/>
              </a:rPr>
              <a:t>Support with starting a new job, returning to work, or retirement.</a:t>
            </a:r>
          </a:p>
        </p:txBody>
      </p:sp>
      <p:sp>
        <p:nvSpPr>
          <p:cNvPr id="5" name="Google Shape;100;p18">
            <a:extLst>
              <a:ext uri="{FF2B5EF4-FFF2-40B4-BE49-F238E27FC236}">
                <a16:creationId xmlns:a16="http://schemas.microsoft.com/office/drawing/2014/main" id="{0A484C17-3D9D-D29A-89A9-8369471A01CD}"/>
              </a:ext>
            </a:extLst>
          </p:cNvPr>
          <p:cNvSpPr txBox="1"/>
          <p:nvPr/>
        </p:nvSpPr>
        <p:spPr>
          <a:xfrm>
            <a:off x="5291635" y="1356809"/>
            <a:ext cx="4303925" cy="5544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lvl="0">
              <a:lnSpc>
                <a:spcPct val="110000"/>
              </a:lnSpc>
              <a:spcBef>
                <a:spcPts val="600"/>
              </a:spcBef>
              <a:defRPr>
                <a:solidFill>
                  <a:srgbClr val="333333"/>
                </a:solidFill>
                <a:latin typeface="+mn-lt"/>
                <a:ea typeface="+mn-ea"/>
                <a:cs typeface="+mn-cs"/>
                <a:sym typeface="Arial"/>
              </a:defRPr>
            </a:pPr>
            <a:r>
              <a:rPr lang="en-US" sz="1200" b="1" dirty="0">
                <a:solidFill>
                  <a:srgbClr val="0F2044"/>
                </a:solidFill>
                <a:latin typeface="Merriweather" pitchFamily="2" charset="77"/>
                <a:sym typeface="Arial"/>
              </a:rPr>
              <a:t>Self Care by </a:t>
            </a:r>
            <a:r>
              <a:rPr lang="en-US" sz="1200" b="1" dirty="0" err="1">
                <a:solidFill>
                  <a:srgbClr val="0F2044"/>
                </a:solidFill>
                <a:latin typeface="Merriweather" pitchFamily="2" charset="77"/>
                <a:sym typeface="Arial"/>
              </a:rPr>
              <a:t>AbleTo</a:t>
            </a:r>
            <a:endParaRPr lang="en-US" sz="1200" b="1" dirty="0">
              <a:solidFill>
                <a:srgbClr val="0F2044"/>
              </a:solidFill>
              <a:latin typeface="Merriweather" pitchFamily="2" charset="77"/>
              <a:sym typeface="Arial"/>
            </a:endParaRPr>
          </a:p>
          <a:p>
            <a:pPr>
              <a:lnSpc>
                <a:spcPct val="110000"/>
              </a:lnSpc>
              <a:spcBef>
                <a:spcPts val="600"/>
              </a:spcBef>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Arial"/>
              </a:rPr>
              <a:t>Access self-care techniques, coping tools, meditations, sleep tracking, and more at no additional cost to you - anytime, anywhere with Self Care by </a:t>
            </a:r>
            <a:r>
              <a:rPr lang="en-US" sz="1000" dirty="0" err="1">
                <a:solidFill>
                  <a:srgbClr val="0F2044"/>
                </a:solidFill>
                <a:latin typeface="Merriweather Light" pitchFamily="2" charset="77"/>
                <a:ea typeface="+mn-ea"/>
                <a:cs typeface="+mn-cs"/>
                <a:sym typeface="Arial"/>
              </a:rPr>
              <a:t>AbleTo</a:t>
            </a:r>
            <a:r>
              <a:rPr lang="en-US" sz="1000" dirty="0">
                <a:solidFill>
                  <a:srgbClr val="0F2044"/>
                </a:solidFill>
                <a:latin typeface="Merriweather Light" pitchFamily="2" charset="77"/>
                <a:ea typeface="+mn-ea"/>
                <a:cs typeface="+mn-cs"/>
                <a:sym typeface="Arial"/>
              </a:rPr>
              <a:t>. Check in and track your progress from your mobile device or computer - then explore personalized content that you can move through at your own pace.</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Arial"/>
              </a:rPr>
              <a:t>Daily Mood Tracking</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Arial"/>
              </a:rPr>
              <a:t>Mental Health Tools</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Arial"/>
              </a:rPr>
              <a:t>Collections</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Arial"/>
              </a:rPr>
              <a:t>Habit Tracking</a:t>
            </a:r>
          </a:p>
          <a:p>
            <a:pPr lvl="0">
              <a:lnSpc>
                <a:spcPct val="110000"/>
              </a:lnSpc>
              <a:spcBef>
                <a:spcPts val="600"/>
              </a:spcBef>
              <a:defRPr>
                <a:solidFill>
                  <a:srgbClr val="333333"/>
                </a:solidFill>
                <a:latin typeface="+mn-lt"/>
                <a:ea typeface="+mn-ea"/>
                <a:cs typeface="+mn-cs"/>
                <a:sym typeface="Arial"/>
              </a:defRPr>
            </a:pPr>
            <a:r>
              <a:rPr lang="en-US" sz="1000" dirty="0">
                <a:solidFill>
                  <a:srgbClr val="0F2044"/>
                </a:solidFill>
                <a:latin typeface="Merriweather Light" pitchFamily="2" charset="77"/>
                <a:ea typeface="+mn-ea"/>
                <a:cs typeface="+mn-cs"/>
                <a:sym typeface="Arial"/>
              </a:rPr>
              <a:t>Getting started: Go to </a:t>
            </a:r>
            <a:r>
              <a:rPr lang="en-US" sz="1000" dirty="0">
                <a:solidFill>
                  <a:srgbClr val="0F2044"/>
                </a:solidFill>
                <a:latin typeface="Merriweather Light" pitchFamily="2" charset="77"/>
                <a:ea typeface="+mn-ea"/>
                <a:cs typeface="+mn-cs"/>
                <a:sym typeface="Arial"/>
                <a:hlinkClick r:id="rId4">
                  <a:extLst>
                    <a:ext uri="{A12FA001-AC4F-418D-AE19-62706E023703}">
                      <ahyp:hlinkClr xmlns:ahyp="http://schemas.microsoft.com/office/drawing/2018/hyperlinkcolor" val="tx"/>
                    </a:ext>
                  </a:extLst>
                </a:hlinkClick>
              </a:rPr>
              <a:t>AbleTo.com/Begin </a:t>
            </a:r>
            <a:r>
              <a:rPr lang="en-US" sz="1000" dirty="0">
                <a:solidFill>
                  <a:srgbClr val="0F2044"/>
                </a:solidFill>
                <a:latin typeface="Merriweather Light" pitchFamily="2" charset="77"/>
                <a:ea typeface="+mn-ea"/>
                <a:cs typeface="+mn-cs"/>
                <a:sym typeface="Arial"/>
              </a:rPr>
              <a:t>and click “get started” and enter </a:t>
            </a:r>
            <a:r>
              <a:rPr lang="en-US" sz="1000" b="1" dirty="0">
                <a:solidFill>
                  <a:srgbClr val="0F2044"/>
                </a:solidFill>
                <a:latin typeface="Merriweather Light" pitchFamily="2" charset="77"/>
                <a:ea typeface="+mn-ea"/>
                <a:cs typeface="+mn-cs"/>
                <a:sym typeface="Arial"/>
              </a:rPr>
              <a:t>Medica</a:t>
            </a:r>
            <a:r>
              <a:rPr lang="en-US" sz="1000" dirty="0">
                <a:solidFill>
                  <a:srgbClr val="0F2044"/>
                </a:solidFill>
                <a:latin typeface="Merriweather Light" pitchFamily="2" charset="77"/>
                <a:ea typeface="+mn-ea"/>
                <a:cs typeface="+mn-cs"/>
                <a:sym typeface="Arial"/>
              </a:rPr>
              <a:t> for access.</a:t>
            </a:r>
          </a:p>
          <a:p>
            <a:pPr marL="0" marR="0" lvl="0" indent="0" algn="l" defTabSz="1381760" rtl="0" eaLnBrk="1" fontAlgn="auto" latinLnBrk="0" hangingPunct="0">
              <a:lnSpc>
                <a:spcPct val="110000"/>
              </a:lnSpc>
              <a:spcBef>
                <a:spcPts val="600"/>
              </a:spcBef>
              <a:spcAft>
                <a:spcPts val="0"/>
              </a:spcAft>
              <a:buClrTx/>
              <a:buSzTx/>
              <a:buFontTx/>
              <a:buNone/>
              <a:tabLst/>
              <a:defRPr>
                <a:solidFill>
                  <a:srgbClr val="333333"/>
                </a:solidFill>
                <a:latin typeface="+mn-lt"/>
                <a:ea typeface="+mn-ea"/>
                <a:cs typeface="+mn-cs"/>
                <a:sym typeface="Arial"/>
              </a:defRPr>
            </a:pPr>
            <a:r>
              <a:rPr kumimoji="0" lang="en-US" sz="500" b="0" i="0" u="none" strike="noStrike" kern="0" cap="none" spc="0" normalizeH="0" baseline="0" noProof="0" dirty="0">
                <a:ln>
                  <a:noFill/>
                </a:ln>
                <a:solidFill>
                  <a:srgbClr val="002060"/>
                </a:solidFill>
                <a:effectLst/>
                <a:uLnTx/>
                <a:uFillTx/>
                <a:latin typeface="Helvetica" pitchFamily="2" charset="0"/>
                <a:cs typeface="Arial"/>
                <a:sym typeface="Arial"/>
              </a:rPr>
              <a:t>__________________________________________________________________________________________________________</a:t>
            </a:r>
          </a:p>
          <a:p>
            <a:pPr marL="0" marR="0" lvl="0" indent="0" algn="l" defTabSz="1381760" rtl="0" eaLnBrk="1" fontAlgn="auto" latinLnBrk="0" hangingPunct="0">
              <a:lnSpc>
                <a:spcPct val="110000"/>
              </a:lnSpc>
              <a:spcBef>
                <a:spcPts val="600"/>
              </a:spcBef>
              <a:spcAft>
                <a:spcPts val="0"/>
              </a:spcAft>
              <a:buClrTx/>
              <a:buSzTx/>
              <a:buFontTx/>
              <a:buNone/>
              <a:tabLst/>
              <a:defRPr sz="1700">
                <a:solidFill>
                  <a:srgbClr val="305F97"/>
                </a:solidFill>
                <a:latin typeface="Merriweather Regular"/>
                <a:ea typeface="Merriweather Regular"/>
                <a:cs typeface="Merriweather Regular"/>
                <a:sym typeface="Merriweather Regular"/>
              </a:defRPr>
            </a:pPr>
            <a:r>
              <a:rPr lang="en-US" sz="1200" b="1" dirty="0">
                <a:solidFill>
                  <a:srgbClr val="0F2044"/>
                </a:solidFill>
                <a:latin typeface="Merriweather" pitchFamily="2" charset="77"/>
                <a:sym typeface="Merriweather Regular"/>
              </a:rPr>
              <a:t>Omada for Prevention program</a:t>
            </a:r>
            <a:endParaRPr lang="en-US" sz="1200" b="1" dirty="0">
              <a:solidFill>
                <a:srgbClr val="0F2044"/>
              </a:solidFill>
              <a:latin typeface="Merriweather" pitchFamily="2" charset="77"/>
              <a:sym typeface="Nunito Sans Regular"/>
            </a:endParaRPr>
          </a:p>
          <a:p>
            <a:pPr marL="0" marR="0" lvl="0" indent="0" algn="l" defTabSz="1381760" rtl="0" eaLnBrk="1" fontAlgn="auto" latinLnBrk="0" hangingPunct="0">
              <a:lnSpc>
                <a:spcPct val="110000"/>
              </a:lnSpc>
              <a:spcBef>
                <a:spcPts val="600"/>
              </a:spcBef>
              <a:spcAft>
                <a:spcPts val="0"/>
              </a:spcAft>
              <a:buClrTx/>
              <a:buSzTx/>
              <a:buFontTx/>
              <a:buNone/>
              <a:tabLst/>
              <a:defRPr>
                <a:solidFill>
                  <a:srgbClr val="333333"/>
                </a:solidFill>
                <a:latin typeface="+mn-lt"/>
                <a:ea typeface="+mn-ea"/>
                <a:cs typeface="+mn-cs"/>
                <a:sym typeface="Arial"/>
              </a:defRPr>
            </a:pPr>
            <a:r>
              <a:rPr lang="en-US" sz="1000" dirty="0">
                <a:solidFill>
                  <a:srgbClr val="0F2044"/>
                </a:solidFill>
                <a:latin typeface="Merriweather Light" pitchFamily="2" charset="77"/>
                <a:ea typeface="+mn-ea"/>
                <a:cs typeface="+mn-cs"/>
                <a:sym typeface="Arial"/>
              </a:rPr>
              <a:t>Omada is an industry leading digital diabetes prevention provider and fully recognized by the Center for Disease Control and Prevention (CDC). Its digital lifestyle change program works to help at-risk employees lose weight, build strategies for healthy eating, activity, sleep and stress management - all of which can cut their risk for Type 2 diabetes and heart disease.</a:t>
            </a:r>
          </a:p>
          <a:p>
            <a:pPr marL="0" marR="0" lvl="0" indent="0" algn="l" defTabSz="1381760" rtl="0" eaLnBrk="1" fontAlgn="auto" latinLnBrk="0" hangingPunct="0">
              <a:lnSpc>
                <a:spcPct val="110000"/>
              </a:lnSpc>
              <a:spcBef>
                <a:spcPts val="600"/>
              </a:spcBef>
              <a:spcAft>
                <a:spcPts val="0"/>
              </a:spcAft>
              <a:buClrTx/>
              <a:buSzTx/>
              <a:buFontTx/>
              <a:buNone/>
              <a:tabLst/>
              <a:defRPr>
                <a:solidFill>
                  <a:srgbClr val="333333"/>
                </a:solidFill>
                <a:latin typeface="+mn-lt"/>
                <a:ea typeface="+mn-ea"/>
                <a:cs typeface="+mn-cs"/>
                <a:sym typeface="Arial"/>
              </a:defRPr>
            </a:pPr>
            <a:r>
              <a:rPr lang="en-US" sz="1000" dirty="0">
                <a:solidFill>
                  <a:srgbClr val="0F2044"/>
                </a:solidFill>
                <a:latin typeface="Merriweather Light" pitchFamily="2" charset="77"/>
                <a:ea typeface="+mn-ea"/>
                <a:cs typeface="+mn-cs"/>
                <a:sym typeface="Arial"/>
              </a:rPr>
              <a:t>Omada provides personal support for employees who are overweight and have at least one of the following risk factors:</a:t>
            </a:r>
          </a:p>
          <a:p>
            <a:pPr marL="171450" marR="0" lvl="0" indent="-171450" algn="l" defTabSz="1381760" rtl="0" eaLnBrk="1" fontAlgn="auto" latinLnBrk="0" hangingPunct="0">
              <a:lnSpc>
                <a:spcPct val="100000"/>
              </a:lnSpc>
              <a:spcBef>
                <a:spcPts val="0"/>
              </a:spcBef>
              <a:spcAft>
                <a:spcPts val="0"/>
              </a:spcAft>
              <a:buClrTx/>
              <a:buSzTx/>
              <a:buFont typeface="Arial" panose="020B0604020202020204" pitchFamily="34" charset="0"/>
              <a:buChar char="•"/>
              <a:tabLst/>
              <a:defRPr>
                <a:solidFill>
                  <a:srgbClr val="333333"/>
                </a:solidFill>
                <a:latin typeface="+mn-lt"/>
                <a:ea typeface="+mn-ea"/>
                <a:cs typeface="+mn-cs"/>
                <a:sym typeface="Arial"/>
              </a:defRPr>
            </a:pPr>
            <a:r>
              <a:rPr lang="en-US" sz="1000" dirty="0">
                <a:solidFill>
                  <a:srgbClr val="0F2044"/>
                </a:solidFill>
                <a:latin typeface="Merriweather Light" pitchFamily="2" charset="77"/>
                <a:ea typeface="+mn-ea"/>
                <a:cs typeface="+mn-cs"/>
                <a:sym typeface="Arial"/>
              </a:rPr>
              <a:t>Prediabetes</a:t>
            </a:r>
          </a:p>
          <a:p>
            <a:pPr marL="171450" marR="0" lvl="0" indent="-171450" algn="l" defTabSz="1381760" rtl="0" eaLnBrk="1" fontAlgn="auto" latinLnBrk="0" hangingPunct="0">
              <a:lnSpc>
                <a:spcPct val="100000"/>
              </a:lnSpc>
              <a:spcBef>
                <a:spcPts val="0"/>
              </a:spcBef>
              <a:spcAft>
                <a:spcPts val="0"/>
              </a:spcAft>
              <a:buClrTx/>
              <a:buSzTx/>
              <a:buFont typeface="Arial" panose="020B0604020202020204" pitchFamily="34" charset="0"/>
              <a:buChar char="•"/>
              <a:tabLst/>
              <a:defRPr>
                <a:solidFill>
                  <a:srgbClr val="333333"/>
                </a:solidFill>
                <a:latin typeface="+mn-lt"/>
                <a:ea typeface="+mn-ea"/>
                <a:cs typeface="+mn-cs"/>
                <a:sym typeface="Arial"/>
              </a:defRPr>
            </a:pPr>
            <a:r>
              <a:rPr lang="en-US" sz="1000" dirty="0">
                <a:solidFill>
                  <a:srgbClr val="0F2044"/>
                </a:solidFill>
                <a:latin typeface="Merriweather Light" pitchFamily="2" charset="77"/>
                <a:ea typeface="+mn-ea"/>
                <a:cs typeface="+mn-cs"/>
                <a:sym typeface="Arial"/>
              </a:rPr>
              <a:t>Hypertension</a:t>
            </a:r>
          </a:p>
          <a:p>
            <a:pPr marL="171450" marR="0" lvl="0" indent="-171450" algn="l" defTabSz="1381760" rtl="0" eaLnBrk="1" fontAlgn="auto" latinLnBrk="0" hangingPunct="0">
              <a:lnSpc>
                <a:spcPct val="100000"/>
              </a:lnSpc>
              <a:spcBef>
                <a:spcPts val="0"/>
              </a:spcBef>
              <a:spcAft>
                <a:spcPts val="0"/>
              </a:spcAft>
              <a:buClrTx/>
              <a:buSzTx/>
              <a:buFont typeface="Arial" panose="020B0604020202020204" pitchFamily="34" charset="0"/>
              <a:buChar char="•"/>
              <a:tabLst/>
              <a:defRPr>
                <a:solidFill>
                  <a:srgbClr val="333333"/>
                </a:solidFill>
                <a:latin typeface="+mn-lt"/>
                <a:ea typeface="+mn-ea"/>
                <a:cs typeface="+mn-cs"/>
                <a:sym typeface="Arial"/>
              </a:defRPr>
            </a:pPr>
            <a:r>
              <a:rPr lang="en-US" sz="1000" dirty="0">
                <a:solidFill>
                  <a:srgbClr val="0F2044"/>
                </a:solidFill>
                <a:latin typeface="Merriweather Light" pitchFamily="2" charset="77"/>
                <a:ea typeface="+mn-ea"/>
                <a:cs typeface="+mn-cs"/>
                <a:sym typeface="Arial"/>
              </a:rPr>
              <a:t>High cholesterol</a:t>
            </a:r>
          </a:p>
          <a:p>
            <a:pPr marL="171450" marR="0" lvl="0" indent="-171450" algn="l" defTabSz="1381760" rtl="0" eaLnBrk="1" fontAlgn="auto" latinLnBrk="0" hangingPunct="0">
              <a:lnSpc>
                <a:spcPct val="100000"/>
              </a:lnSpc>
              <a:spcBef>
                <a:spcPts val="0"/>
              </a:spcBef>
              <a:spcAft>
                <a:spcPts val="0"/>
              </a:spcAft>
              <a:buClrTx/>
              <a:buSzTx/>
              <a:buFont typeface="Arial" panose="020B0604020202020204" pitchFamily="34" charset="0"/>
              <a:buChar char="•"/>
              <a:tabLst/>
              <a:defRPr>
                <a:solidFill>
                  <a:srgbClr val="333333"/>
                </a:solidFill>
                <a:latin typeface="+mn-lt"/>
                <a:ea typeface="+mn-ea"/>
                <a:cs typeface="+mn-cs"/>
                <a:sym typeface="Arial"/>
              </a:defRPr>
            </a:pPr>
            <a:r>
              <a:rPr lang="en-US" sz="1000" dirty="0">
                <a:solidFill>
                  <a:srgbClr val="0F2044"/>
                </a:solidFill>
                <a:latin typeface="Merriweather Light" pitchFamily="2" charset="77"/>
                <a:ea typeface="+mn-ea"/>
                <a:cs typeface="+mn-cs"/>
                <a:sym typeface="Arial"/>
              </a:rPr>
              <a:t>Cardiovascular disease</a:t>
            </a:r>
          </a:p>
          <a:p>
            <a:pPr marL="0" marR="0" lvl="0" indent="0" algn="l" defTabSz="1381760" rtl="0" eaLnBrk="1" fontAlgn="auto" latinLnBrk="0" hangingPunct="0">
              <a:lnSpc>
                <a:spcPct val="110000"/>
              </a:lnSpc>
              <a:spcBef>
                <a:spcPts val="600"/>
              </a:spcBef>
              <a:spcAft>
                <a:spcPts val="0"/>
              </a:spcAft>
              <a:buClrTx/>
              <a:buSzTx/>
              <a:buFontTx/>
              <a:buNone/>
              <a:tabLst/>
              <a:defRPr>
                <a:solidFill>
                  <a:srgbClr val="333333"/>
                </a:solidFill>
                <a:latin typeface="+mn-lt"/>
                <a:ea typeface="+mn-ea"/>
                <a:cs typeface="+mn-cs"/>
                <a:sym typeface="Arial"/>
              </a:defRPr>
            </a:pPr>
            <a:r>
              <a:rPr lang="en-US" sz="1000" dirty="0">
                <a:solidFill>
                  <a:srgbClr val="0F2044"/>
                </a:solidFill>
                <a:latin typeface="Merriweather Light" pitchFamily="2" charset="77"/>
                <a:ea typeface="+mn-ea"/>
                <a:cs typeface="+mn-cs"/>
                <a:sym typeface="Arial"/>
              </a:rPr>
              <a:t>Participants learn how to apply meaningful changes around eating, activity, sleep, and stress, and then focus on sustaining those behaviors.</a:t>
            </a:r>
          </a:p>
          <a:p>
            <a:pPr marL="0" marR="0" lvl="0" indent="0" algn="l" defTabSz="1381760" rtl="0" eaLnBrk="1" fontAlgn="auto" latinLnBrk="0" hangingPunct="0">
              <a:lnSpc>
                <a:spcPct val="110000"/>
              </a:lnSpc>
              <a:spcBef>
                <a:spcPts val="600"/>
              </a:spcBef>
              <a:spcAft>
                <a:spcPts val="0"/>
              </a:spcAft>
              <a:buClrTx/>
              <a:buSzTx/>
              <a:buFontTx/>
              <a:buNone/>
              <a:tabLst/>
              <a:defRPr>
                <a:solidFill>
                  <a:srgbClr val="333333"/>
                </a:solidFill>
                <a:latin typeface="+mn-lt"/>
                <a:ea typeface="+mn-ea"/>
                <a:cs typeface="+mn-cs"/>
                <a:sym typeface="Arial"/>
              </a:defRPr>
            </a:pPr>
            <a:r>
              <a:rPr lang="en-US" sz="1000" dirty="0">
                <a:solidFill>
                  <a:srgbClr val="0F2044"/>
                </a:solidFill>
                <a:latin typeface="Merriweather Light" pitchFamily="2" charset="77"/>
                <a:ea typeface="+mn-ea"/>
                <a:cs typeface="+mn-cs"/>
                <a:sym typeface="Arial"/>
              </a:rPr>
              <a:t>Program is available at no additional cost.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D4B2E-EF3A-93B6-7127-7E117908DD1C}"/>
            </a:ext>
          </a:extLst>
        </p:cNvPr>
        <p:cNvGrpSpPr/>
        <p:nvPr/>
      </p:nvGrpSpPr>
      <p:grpSpPr>
        <a:xfrm>
          <a:off x="0" y="0"/>
          <a:ext cx="0" cy="0"/>
          <a:chOff x="0" y="0"/>
          <a:chExt cx="0" cy="0"/>
        </a:xfrm>
      </p:grpSpPr>
      <p:sp>
        <p:nvSpPr>
          <p:cNvPr id="261" name="Google Shape;81;p16">
            <a:extLst>
              <a:ext uri="{FF2B5EF4-FFF2-40B4-BE49-F238E27FC236}">
                <a16:creationId xmlns:a16="http://schemas.microsoft.com/office/drawing/2014/main" id="{C33F1AEF-9261-EECE-FAA9-6F03787E29AD}"/>
              </a:ext>
            </a:extLst>
          </p:cNvPr>
          <p:cNvSpPr txBox="1"/>
          <p:nvPr/>
        </p:nvSpPr>
        <p:spPr>
          <a:xfrm>
            <a:off x="90320" y="95252"/>
            <a:ext cx="4239063" cy="1651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900">
                <a:solidFill>
                  <a:srgbClr val="2A2A2A"/>
                </a:solidFill>
                <a:latin typeface="Merriweather Sans Light"/>
                <a:ea typeface="Merriweather Sans Light"/>
                <a:cs typeface="Merriweather Sans Light"/>
                <a:sym typeface="Merriweather Sans Light"/>
              </a:defRPr>
            </a:lvl1pPr>
          </a:lstStyle>
          <a:p>
            <a:endParaRPr/>
          </a:p>
        </p:txBody>
      </p:sp>
      <p:sp>
        <p:nvSpPr>
          <p:cNvPr id="264" name="Google Shape;71;p14">
            <a:extLst>
              <a:ext uri="{FF2B5EF4-FFF2-40B4-BE49-F238E27FC236}">
                <a16:creationId xmlns:a16="http://schemas.microsoft.com/office/drawing/2014/main" id="{82269903-CE34-5D73-924B-15F9FD32F120}"/>
              </a:ext>
            </a:extLst>
          </p:cNvPr>
          <p:cNvSpPr/>
          <p:nvPr/>
        </p:nvSpPr>
        <p:spPr>
          <a:xfrm>
            <a:off x="0" y="510362"/>
            <a:ext cx="508800" cy="91440"/>
          </a:xfrm>
          <a:prstGeom prst="rect">
            <a:avLst/>
          </a:prstGeom>
          <a:solidFill>
            <a:schemeClr val="accent4"/>
          </a:solidFill>
          <a:ln w="12700">
            <a:miter lim="400000"/>
          </a:ln>
        </p:spPr>
        <p:txBody>
          <a:bodyPr lIns="0" tIns="0" rIns="0" bIns="0" anchor="ctr"/>
          <a:lstStyle/>
          <a:p>
            <a:pPr>
              <a:spcBef>
                <a:spcPts val="0"/>
              </a:spcBef>
              <a:defRPr sz="1600">
                <a:solidFill>
                  <a:srgbClr val="E2A74A"/>
                </a:solidFill>
                <a:latin typeface="Merriweather Sans Light"/>
                <a:ea typeface="Merriweather Sans Light"/>
                <a:cs typeface="Merriweather Sans Light"/>
                <a:sym typeface="Merriweather Sans Light"/>
              </a:defRPr>
            </a:pPr>
            <a:endParaRPr/>
          </a:p>
        </p:txBody>
      </p:sp>
      <p:sp>
        <p:nvSpPr>
          <p:cNvPr id="11" name="Google Shape;66;p14">
            <a:extLst>
              <a:ext uri="{FF2B5EF4-FFF2-40B4-BE49-F238E27FC236}">
                <a16:creationId xmlns:a16="http://schemas.microsoft.com/office/drawing/2014/main" id="{7D909A2A-1C14-01A9-5175-97EAF82C98CC}"/>
              </a:ext>
            </a:extLst>
          </p:cNvPr>
          <p:cNvSpPr txBox="1"/>
          <p:nvPr/>
        </p:nvSpPr>
        <p:spPr>
          <a:xfrm>
            <a:off x="838199" y="7359873"/>
            <a:ext cx="4623261" cy="14952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spAutoFit/>
          </a:bodyPr>
          <a:lstStyle>
            <a:lvl1pPr>
              <a:defRPr sz="900">
                <a:solidFill>
                  <a:srgbClr val="0F2044"/>
                </a:solidFill>
                <a:latin typeface="Merriweather Sans Light"/>
                <a:ea typeface="Merriweather Sans Light"/>
                <a:cs typeface="Merriweather Sans Light"/>
                <a:sym typeface="Merriweather Sans Light"/>
              </a:defRPr>
            </a:lvl1pPr>
          </a:lstStyle>
          <a:p>
            <a:r>
              <a:t>Icario  Benefits Guide</a:t>
            </a:r>
          </a:p>
        </p:txBody>
      </p:sp>
      <p:sp>
        <p:nvSpPr>
          <p:cNvPr id="12" name="Google Shape;89;p17">
            <a:extLst>
              <a:ext uri="{FF2B5EF4-FFF2-40B4-BE49-F238E27FC236}">
                <a16:creationId xmlns:a16="http://schemas.microsoft.com/office/drawing/2014/main" id="{BC9EFBD1-ADA3-F9B4-7FAF-54F81B36F8C4}"/>
              </a:ext>
            </a:extLst>
          </p:cNvPr>
          <p:cNvSpPr txBox="1">
            <a:spLocks/>
          </p:cNvSpPr>
          <p:nvPr/>
        </p:nvSpPr>
        <p:spPr>
          <a:xfrm>
            <a:off x="9220201" y="7359873"/>
            <a:ext cx="419099" cy="149528"/>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8</a:t>
            </a:fld>
            <a:endParaRPr lang="en-US">
              <a:latin typeface="Merriweather Sans Light" pitchFamily="2" charset="77"/>
            </a:endParaRPr>
          </a:p>
        </p:txBody>
      </p:sp>
      <p:sp>
        <p:nvSpPr>
          <p:cNvPr id="13" name="Google Shape;98;p18">
            <a:extLst>
              <a:ext uri="{FF2B5EF4-FFF2-40B4-BE49-F238E27FC236}">
                <a16:creationId xmlns:a16="http://schemas.microsoft.com/office/drawing/2014/main" id="{EE378385-8420-8126-165D-6DF8401020B3}"/>
              </a:ext>
            </a:extLst>
          </p:cNvPr>
          <p:cNvSpPr txBox="1">
            <a:spLocks/>
          </p:cNvSpPr>
          <p:nvPr/>
        </p:nvSpPr>
        <p:spPr>
          <a:xfrm>
            <a:off x="850391" y="431049"/>
            <a:ext cx="4786313" cy="423863"/>
          </a:xfrm>
          <a:prstGeom prst="rect">
            <a:avLst/>
          </a:prstGeom>
        </p:spPr>
        <p:txBody>
          <a:bodyPr lIns="0" tIns="0" rIns="0" bIns="0" anchor="t">
            <a:normAutofit/>
          </a:bodyPr>
          <a:lstStyle>
            <a:lvl1pPr marL="0" marR="0" indent="0" algn="l" defTabSz="1367942" rtl="0" latinLnBrk="0">
              <a:lnSpc>
                <a:spcPct val="100000"/>
              </a:lnSpc>
              <a:spcBef>
                <a:spcPts val="0"/>
              </a:spcBef>
              <a:spcAft>
                <a:spcPts val="0"/>
              </a:spcAft>
              <a:buClrTx/>
              <a:buSzTx/>
              <a:buFontTx/>
              <a:buNone/>
              <a:tabLst/>
              <a:defRPr sz="2673" b="1" i="0" u="none" strike="noStrike" cap="none" spc="0" baseline="0">
                <a:solidFill>
                  <a:srgbClr val="0F2044"/>
                </a:solidFill>
                <a:uFillTx/>
                <a:latin typeface="Merriweather Bold"/>
                <a:ea typeface="Merriweather Bold"/>
                <a:cs typeface="Merriweather Bold"/>
                <a:sym typeface="Merriweather Bold"/>
              </a:defRPr>
            </a:lvl1pPr>
            <a:lvl2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2pPr>
            <a:lvl3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3pPr>
            <a:lvl4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4pPr>
            <a:lvl5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5pPr>
            <a:lvl6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6pPr>
            <a:lvl7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7pPr>
            <a:lvl8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8pPr>
            <a:lvl9pPr marL="0" marR="0" indent="0" algn="l" defTabSz="1381760" rtl="0" latinLnBrk="0">
              <a:lnSpc>
                <a:spcPct val="100000"/>
              </a:lnSpc>
              <a:spcBef>
                <a:spcPts val="0"/>
              </a:spcBef>
              <a:spcAft>
                <a:spcPts val="0"/>
              </a:spcAft>
              <a:buClrTx/>
              <a:buSzTx/>
              <a:buFontTx/>
              <a:buNone/>
              <a:tabLst/>
              <a:defRPr sz="7200" b="0" i="0" u="none" strike="noStrike" cap="none" spc="0" baseline="0">
                <a:solidFill>
                  <a:schemeClr val="accent1"/>
                </a:solidFill>
                <a:uFillTx/>
                <a:latin typeface="Poppins ExtraBold"/>
                <a:ea typeface="Poppins ExtraBold"/>
                <a:cs typeface="Poppins ExtraBold"/>
                <a:sym typeface="Poppins ExtraBold"/>
              </a:defRPr>
            </a:lvl9pPr>
          </a:lstStyle>
          <a:p>
            <a:pPr hangingPunct="1"/>
            <a:r>
              <a:rPr lang="en-US" sz="2700"/>
              <a:t>Medical Plan</a:t>
            </a:r>
          </a:p>
        </p:txBody>
      </p:sp>
      <p:pic>
        <p:nvPicPr>
          <p:cNvPr id="14" name="Picture 4" descr="Picture 4">
            <a:extLst>
              <a:ext uri="{FF2B5EF4-FFF2-40B4-BE49-F238E27FC236}">
                <a16:creationId xmlns:a16="http://schemas.microsoft.com/office/drawing/2014/main" id="{ACA4AC7E-2451-A8AD-CA9F-E290781A33AF}"/>
              </a:ext>
            </a:extLst>
          </p:cNvPr>
          <p:cNvPicPr>
            <a:picLocks noChangeAspect="1"/>
          </p:cNvPicPr>
          <p:nvPr/>
        </p:nvPicPr>
        <p:blipFill>
          <a:blip r:embed="rId2"/>
          <a:stretch>
            <a:fillRect/>
          </a:stretch>
        </p:blipFill>
        <p:spPr>
          <a:xfrm>
            <a:off x="7985105" y="465057"/>
            <a:ext cx="1669398" cy="400528"/>
          </a:xfrm>
          <a:prstGeom prst="rect">
            <a:avLst/>
          </a:prstGeom>
          <a:ln w="12700">
            <a:miter lim="400000"/>
          </a:ln>
        </p:spPr>
      </p:pic>
      <p:sp>
        <p:nvSpPr>
          <p:cNvPr id="2" name="Google Shape;66;p14">
            <a:extLst>
              <a:ext uri="{FF2B5EF4-FFF2-40B4-BE49-F238E27FC236}">
                <a16:creationId xmlns:a16="http://schemas.microsoft.com/office/drawing/2014/main" id="{3C98653F-C6E7-A04F-BD40-43519F3EBD8A}"/>
              </a:ext>
            </a:extLst>
          </p:cNvPr>
          <p:cNvSpPr txBox="1"/>
          <p:nvPr/>
        </p:nvSpPr>
        <p:spPr>
          <a:xfrm>
            <a:off x="838199" y="7539934"/>
            <a:ext cx="8801101" cy="20582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spAutoFit/>
          </a:bodyPr>
          <a:lstStyle>
            <a:lvl1pPr>
              <a:defRPr sz="600">
                <a:solidFill>
                  <a:srgbClr val="4D4D4D"/>
                </a:solidFill>
                <a:latin typeface="+mn-lt"/>
                <a:ea typeface="+mn-ea"/>
                <a:cs typeface="+mn-cs"/>
                <a:sym typeface="Arial"/>
              </a:defRPr>
            </a:lvl1pPr>
          </a:lstStyle>
          <a:p>
            <a:pPr algn="ctr"/>
            <a:r>
              <a:rPr>
                <a:latin typeface="Merriweather Sans Light" pitchFamily="2" charset="77"/>
              </a:rPr>
              <a:t>This Guide is only a summary provided for your information. If there is a discrepancy between this Guide and the contract/certificates used for clarification of coverage/rates; the contract/certificates are deemed correct. Icario  reserves the right to changed, amend, terminate or otherwise alter any benefit described in this Guide at any time.</a:t>
            </a:r>
          </a:p>
        </p:txBody>
      </p:sp>
      <p:sp>
        <p:nvSpPr>
          <p:cNvPr id="3" name="Google Shape;88;p17">
            <a:extLst>
              <a:ext uri="{FF2B5EF4-FFF2-40B4-BE49-F238E27FC236}">
                <a16:creationId xmlns:a16="http://schemas.microsoft.com/office/drawing/2014/main" id="{5674A254-7363-F153-8154-FF60BC1F02AB}"/>
              </a:ext>
            </a:extLst>
          </p:cNvPr>
          <p:cNvSpPr txBox="1"/>
          <p:nvPr/>
        </p:nvSpPr>
        <p:spPr>
          <a:xfrm>
            <a:off x="863138" y="838021"/>
            <a:ext cx="5034227"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lnSpc>
                <a:spcPct val="100000"/>
              </a:lnSpc>
              <a:spcBef>
                <a:spcPts val="0"/>
              </a:spcBef>
              <a:defRPr sz="1800">
                <a:solidFill>
                  <a:srgbClr val="6F798F"/>
                </a:solidFill>
                <a:latin typeface="Merriweather Bold"/>
                <a:ea typeface="Merriweather Bold"/>
                <a:cs typeface="Merriweather Bold"/>
                <a:sym typeface="Merriweather Bold"/>
              </a:defRPr>
            </a:lvl1pPr>
          </a:lstStyle>
          <a:p>
            <a:r>
              <a:rPr dirty="0"/>
              <a:t>Medica Value</a:t>
            </a:r>
            <a:r>
              <a:rPr lang="en-US" dirty="0"/>
              <a:t>-</a:t>
            </a:r>
            <a:r>
              <a:rPr dirty="0"/>
              <a:t>Ad</a:t>
            </a:r>
            <a:r>
              <a:rPr lang="en-US" dirty="0"/>
              <a:t>ded Services </a:t>
            </a:r>
            <a:r>
              <a:rPr lang="en-US" i="1" dirty="0"/>
              <a:t>continued</a:t>
            </a:r>
            <a:endParaRPr i="1" dirty="0"/>
          </a:p>
        </p:txBody>
      </p:sp>
      <p:sp>
        <p:nvSpPr>
          <p:cNvPr id="6" name="Google Shape;100;p18">
            <a:extLst>
              <a:ext uri="{FF2B5EF4-FFF2-40B4-BE49-F238E27FC236}">
                <a16:creationId xmlns:a16="http://schemas.microsoft.com/office/drawing/2014/main" id="{00EA102D-219B-6134-EC32-D82B129F6DBE}"/>
              </a:ext>
            </a:extLst>
          </p:cNvPr>
          <p:cNvSpPr txBox="1"/>
          <p:nvPr/>
        </p:nvSpPr>
        <p:spPr>
          <a:xfrm>
            <a:off x="467420" y="1356808"/>
            <a:ext cx="4645539" cy="5062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defTabSz="502920" hangingPunct="1">
              <a:lnSpc>
                <a:spcPct val="100000"/>
              </a:lnSpc>
              <a:spcBef>
                <a:spcPts val="0"/>
              </a:spcBef>
              <a:spcAft>
                <a:spcPts val="582"/>
              </a:spcAft>
              <a:defRPr sz="1700">
                <a:solidFill>
                  <a:srgbClr val="156082"/>
                </a:solidFill>
                <a:latin typeface="Merriweather Regular"/>
                <a:ea typeface="Merriweather Regular"/>
                <a:cs typeface="Merriweather Regular"/>
                <a:sym typeface="Merriweather Regular"/>
              </a:defRPr>
            </a:pPr>
            <a:r>
              <a:rPr lang="en-US" sz="1200" b="1" dirty="0">
                <a:solidFill>
                  <a:srgbClr val="0F2044"/>
                </a:solidFill>
                <a:latin typeface="Merriweather" pitchFamily="2" charset="77"/>
                <a:sym typeface="Nunito Sans Regular"/>
              </a:rPr>
              <a:t>Ovia Health/Fertility, Pregnancy, and Parenting Support</a:t>
            </a:r>
          </a:p>
          <a:p>
            <a:pPr defTabSz="502920" hangingPunct="1">
              <a:lnSpc>
                <a:spcPct val="100000"/>
              </a:lnSpc>
              <a:spcBef>
                <a:spcPts val="0"/>
              </a:spcBef>
              <a:spcAft>
                <a:spcPts val="582"/>
              </a:spcAft>
              <a:defRPr sz="1700">
                <a:solidFill>
                  <a:srgbClr val="156082"/>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You have access to three mobile apps that span the reproductive health, parenting health, and parenting spectrum. Download one, or all three Ovia Health apps from the Apple App Store or Google Play. </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Sign up and choose “I have Ovia Health as a benefit.” </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Enter your state, health plan (Medica), and personal details.</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Get started!</a:t>
            </a:r>
          </a:p>
          <a:p>
            <a:pPr defTabSz="502920" hangingPunct="1">
              <a:lnSpc>
                <a:spcPct val="100000"/>
              </a:lnSpc>
              <a:spcBef>
                <a:spcPts val="0"/>
              </a:spcBef>
              <a:spcAft>
                <a:spcPts val="582"/>
              </a:spcAft>
              <a:defRPr sz="1700">
                <a:solidFill>
                  <a:srgbClr val="156082"/>
                </a:solidFill>
                <a:latin typeface="Merriweather Regular"/>
                <a:ea typeface="Merriweather Regular"/>
                <a:cs typeface="Merriweather Regular"/>
                <a:sym typeface="Merriweather Regular"/>
              </a:defRPr>
            </a:pPr>
            <a:endParaRPr lang="en-US" sz="1000" kern="1200" dirty="0">
              <a:solidFill>
                <a:srgbClr val="002060"/>
              </a:solidFill>
              <a:latin typeface="Helvetica" pitchFamily="2" charset="0"/>
              <a:ea typeface="+mn-ea"/>
              <a:cs typeface="+mn-cs"/>
              <a:sym typeface="Nunito Sans Regular"/>
            </a:endParaRPr>
          </a:p>
          <a:p>
            <a:pPr defTabSz="502920" hangingPunct="1">
              <a:lnSpc>
                <a:spcPct val="100000"/>
              </a:lnSpc>
              <a:spcBef>
                <a:spcPts val="0"/>
              </a:spcBef>
              <a:spcAft>
                <a:spcPts val="582"/>
              </a:spcAft>
              <a:defRPr sz="1700">
                <a:solidFill>
                  <a:srgbClr val="156082"/>
                </a:solidFill>
                <a:latin typeface="Merriweather Regular"/>
                <a:ea typeface="Merriweather Regular"/>
                <a:cs typeface="Merriweather Regular"/>
                <a:sym typeface="Merriweather Regular"/>
              </a:defRPr>
            </a:pPr>
            <a:r>
              <a:rPr lang="en-US" sz="1000" b="1" dirty="0">
                <a:solidFill>
                  <a:srgbClr val="0F2044"/>
                </a:solidFill>
                <a:latin typeface="Merriweather" pitchFamily="2" charset="77"/>
                <a:sym typeface="Nunito Sans Regular"/>
              </a:rPr>
              <a:t>Ovia (for reproductive health)</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Personalized for members’ current reproductive health needs: trying to conceive, not trying to conceive, and menopause</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Understand cycle predictions and get a fertility calendar</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Track symptoms, moods, medications, and more</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Get feedback + alerts on possible medical concerns</a:t>
            </a:r>
          </a:p>
          <a:p>
            <a:pPr defTabSz="502920" hangingPunct="1">
              <a:lnSpc>
                <a:spcPct val="100000"/>
              </a:lnSpc>
              <a:spcBef>
                <a:spcPts val="0"/>
              </a:spcBef>
              <a:spcAft>
                <a:spcPts val="582"/>
              </a:spcAft>
              <a:defRPr sz="1700">
                <a:solidFill>
                  <a:srgbClr val="156082"/>
                </a:solidFill>
                <a:latin typeface="Merriweather Regular"/>
                <a:ea typeface="Merriweather Regular"/>
                <a:cs typeface="Merriweather Regular"/>
                <a:sym typeface="Merriweather Regular"/>
              </a:defRPr>
            </a:pPr>
            <a:endParaRPr lang="en-US" sz="1000" kern="1200" dirty="0">
              <a:solidFill>
                <a:srgbClr val="002060"/>
              </a:solidFill>
              <a:latin typeface="Helvetica" pitchFamily="2" charset="0"/>
              <a:ea typeface="+mn-ea"/>
              <a:cs typeface="+mn-cs"/>
              <a:sym typeface="Nunito Sans Regular"/>
            </a:endParaRPr>
          </a:p>
          <a:p>
            <a:pPr defTabSz="502920" hangingPunct="1">
              <a:lnSpc>
                <a:spcPct val="100000"/>
              </a:lnSpc>
              <a:spcBef>
                <a:spcPts val="0"/>
              </a:spcBef>
              <a:spcAft>
                <a:spcPts val="582"/>
              </a:spcAft>
              <a:defRPr sz="1700">
                <a:solidFill>
                  <a:srgbClr val="156082"/>
                </a:solidFill>
                <a:latin typeface="Merriweather Regular"/>
                <a:ea typeface="Merriweather Regular"/>
                <a:cs typeface="Merriweather Regular"/>
                <a:sym typeface="Merriweather Regular"/>
              </a:defRPr>
            </a:pPr>
            <a:r>
              <a:rPr lang="en-US" sz="1000" b="1" dirty="0">
                <a:solidFill>
                  <a:srgbClr val="0F2044"/>
                </a:solidFill>
                <a:latin typeface="Merriweather" pitchFamily="2" charset="77"/>
                <a:sym typeface="Nunito Sans Regular"/>
              </a:rPr>
              <a:t>Ovia Pregnancy</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Weekly baby development summaries</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Daily articles and tips </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Supportive weekly videos</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Return-to-work planning tools and support</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Unlimited in-app coaching with nurse health coaches</a:t>
            </a:r>
          </a:p>
          <a:p>
            <a:pPr defTabSz="502920" hangingPunct="1">
              <a:lnSpc>
                <a:spcPct val="100000"/>
              </a:lnSpc>
              <a:spcBef>
                <a:spcPts val="0"/>
              </a:spcBef>
              <a:spcAft>
                <a:spcPts val="582"/>
              </a:spcAft>
              <a:defRPr sz="1700">
                <a:solidFill>
                  <a:srgbClr val="156082"/>
                </a:solidFill>
                <a:latin typeface="Merriweather Regular"/>
                <a:ea typeface="Merriweather Regular"/>
                <a:cs typeface="Merriweather Regular"/>
                <a:sym typeface="Merriweather Regular"/>
              </a:defRPr>
            </a:pPr>
            <a:endParaRPr lang="en-US" sz="1000" kern="1200" dirty="0">
              <a:solidFill>
                <a:srgbClr val="002060"/>
              </a:solidFill>
              <a:latin typeface="Helvetica" pitchFamily="2" charset="0"/>
              <a:ea typeface="+mn-ea"/>
              <a:cs typeface="+mn-cs"/>
              <a:sym typeface="Nunito Sans Regular"/>
            </a:endParaRPr>
          </a:p>
          <a:p>
            <a:pPr defTabSz="502920" hangingPunct="1">
              <a:lnSpc>
                <a:spcPct val="100000"/>
              </a:lnSpc>
              <a:spcBef>
                <a:spcPts val="0"/>
              </a:spcBef>
              <a:spcAft>
                <a:spcPts val="582"/>
              </a:spcAft>
              <a:defRPr sz="1700">
                <a:solidFill>
                  <a:srgbClr val="156082"/>
                </a:solidFill>
                <a:latin typeface="Merriweather Regular"/>
                <a:ea typeface="Merriweather Regular"/>
                <a:cs typeface="Merriweather Regular"/>
                <a:sym typeface="Merriweather Regular"/>
              </a:defRPr>
            </a:pPr>
            <a:r>
              <a:rPr lang="en-US" sz="1000" b="1" dirty="0">
                <a:solidFill>
                  <a:srgbClr val="0F2044"/>
                </a:solidFill>
                <a:latin typeface="Merriweather" pitchFamily="2" charset="77"/>
                <a:sym typeface="Nunito Sans Regular"/>
              </a:rPr>
              <a:t>Ovia Parenting</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Learn about child development and health</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Track baby’s feedings, diapers and sleep</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Get guidance and support for mental health and wellness</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Access thousands of parenting articles and tips</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Unlimited in-app coaching with nurse health coaches</a:t>
            </a:r>
          </a:p>
        </p:txBody>
      </p:sp>
      <p:sp>
        <p:nvSpPr>
          <p:cNvPr id="7" name="Google Shape;100;p18">
            <a:extLst>
              <a:ext uri="{FF2B5EF4-FFF2-40B4-BE49-F238E27FC236}">
                <a16:creationId xmlns:a16="http://schemas.microsoft.com/office/drawing/2014/main" id="{6CE6E9A4-DD4E-DE92-FFFA-D3F90D139F38}"/>
              </a:ext>
            </a:extLst>
          </p:cNvPr>
          <p:cNvSpPr txBox="1"/>
          <p:nvPr/>
        </p:nvSpPr>
        <p:spPr>
          <a:xfrm>
            <a:off x="5458641" y="1356808"/>
            <a:ext cx="4180659" cy="5109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defTabSz="502920" hangingPunct="1">
              <a:lnSpc>
                <a:spcPct val="100000"/>
              </a:lnSpc>
              <a:spcBef>
                <a:spcPts val="0"/>
              </a:spcBef>
              <a:spcAft>
                <a:spcPts val="582"/>
              </a:spcAft>
              <a:defRPr sz="1700">
                <a:solidFill>
                  <a:srgbClr val="156082"/>
                </a:solidFill>
                <a:latin typeface="Merriweather Regular"/>
                <a:ea typeface="Merriweather Regular"/>
                <a:cs typeface="Merriweather Regular"/>
                <a:sym typeface="Merriweather Regular"/>
              </a:defRPr>
            </a:pPr>
            <a:r>
              <a:rPr lang="en-US" sz="1200" b="1" dirty="0">
                <a:solidFill>
                  <a:srgbClr val="0F2044"/>
                </a:solidFill>
                <a:latin typeface="Merriweather" pitchFamily="2" charset="77"/>
                <a:sym typeface="Nunito Sans Regular"/>
              </a:rPr>
              <a:t>Pharmacy + Prescription Benefits</a:t>
            </a:r>
          </a:p>
          <a:p>
            <a:pPr defTabSz="502920" hangingPunct="1">
              <a:lnSpc>
                <a:spcPct val="100000"/>
              </a:lnSpc>
              <a:spcBef>
                <a:spcPts val="0"/>
              </a:spcBef>
              <a:spcAft>
                <a:spcPts val="582"/>
              </a:spcAft>
              <a:defRPr sz="1700">
                <a:solidFill>
                  <a:srgbClr val="156082"/>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Your plan covers a variety of prescription drugs and options for filling prescriptions. </a:t>
            </a:r>
          </a:p>
          <a:p>
            <a:pPr defTabSz="502920" hangingPunct="1">
              <a:lnSpc>
                <a:spcPct val="100000"/>
              </a:lnSpc>
              <a:spcBef>
                <a:spcPts val="0"/>
              </a:spcBef>
              <a:spcAft>
                <a:spcPts val="582"/>
              </a:spcAft>
              <a:defRPr sz="1700">
                <a:solidFill>
                  <a:srgbClr val="156082"/>
                </a:solidFill>
                <a:latin typeface="Merriweather Regular"/>
                <a:ea typeface="Merriweather Regular"/>
                <a:cs typeface="Merriweather Regular"/>
                <a:sym typeface="Merriweather Regular"/>
              </a:defRPr>
            </a:pPr>
            <a:endParaRPr lang="en-US" sz="1000" kern="1200" dirty="0">
              <a:solidFill>
                <a:srgbClr val="002060"/>
              </a:solidFill>
              <a:latin typeface="Helvetica" pitchFamily="2" charset="0"/>
              <a:ea typeface="+mn-ea"/>
              <a:cs typeface="+mn-cs"/>
              <a:sym typeface="Nunito Sans Regular"/>
            </a:endParaRPr>
          </a:p>
          <a:p>
            <a:pPr defTabSz="502920" hangingPunct="1">
              <a:lnSpc>
                <a:spcPct val="100000"/>
              </a:lnSpc>
              <a:spcBef>
                <a:spcPts val="0"/>
              </a:spcBef>
              <a:spcAft>
                <a:spcPts val="582"/>
              </a:spcAft>
              <a:defRPr sz="1700">
                <a:solidFill>
                  <a:srgbClr val="156082"/>
                </a:solidFill>
                <a:latin typeface="Merriweather Regular"/>
                <a:ea typeface="Merriweather Regular"/>
                <a:cs typeface="Merriweather Regular"/>
                <a:sym typeface="Merriweather Regular"/>
              </a:defRPr>
            </a:pPr>
            <a:r>
              <a:rPr lang="en-US" sz="1000" b="1" dirty="0">
                <a:solidFill>
                  <a:srgbClr val="0F2044"/>
                </a:solidFill>
                <a:latin typeface="Merriweather" pitchFamily="2" charset="77"/>
                <a:sym typeface="Nunito Sans Regular"/>
              </a:rPr>
              <a:t>What drugs are covered? How much will my prescriptions cost?</a:t>
            </a:r>
          </a:p>
          <a:p>
            <a:pPr defTabSz="502920" hangingPunct="1">
              <a:lnSpc>
                <a:spcPct val="100000"/>
              </a:lnSpc>
              <a:spcBef>
                <a:spcPts val="0"/>
              </a:spcBef>
              <a:spcAft>
                <a:spcPts val="582"/>
              </a:spcAft>
              <a:defRPr sz="1700">
                <a:solidFill>
                  <a:srgbClr val="156082"/>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You’ll find covered drugs on the Medica Drug List. There’s more than one drug list, so check the list every time you change plans or get a new prescription. The list includes brand-name and generic drugs and is reviewed and updated regularly by a group of independent physicians and pharmacists. Your doctor can use this list to choose medications right for you. You can view the drug list on your member account at </a:t>
            </a:r>
            <a:r>
              <a:rPr lang="en-US" sz="1000" dirty="0">
                <a:solidFill>
                  <a:srgbClr val="0F2044"/>
                </a:solidFill>
                <a:latin typeface="Merriweather Light" pitchFamily="2" charset="77"/>
                <a:ea typeface="+mn-ea"/>
                <a:cs typeface="+mn-cs"/>
                <a:sym typeface="Nunito Sans Regular"/>
                <a:hlinkClick r:id="rId3">
                  <a:extLst>
                    <a:ext uri="{A12FA001-AC4F-418D-AE19-62706E023703}">
                      <ahyp:hlinkClr xmlns:ahyp="http://schemas.microsoft.com/office/drawing/2018/hyperlinkcolor" val="tx"/>
                    </a:ext>
                  </a:extLst>
                </a:hlinkClick>
              </a:rPr>
              <a:t>Medica.com/</a:t>
            </a:r>
            <a:r>
              <a:rPr lang="en-US" sz="1000" dirty="0" err="1">
                <a:solidFill>
                  <a:srgbClr val="0F2044"/>
                </a:solidFill>
                <a:latin typeface="Merriweather Light" pitchFamily="2" charset="77"/>
                <a:ea typeface="+mn-ea"/>
                <a:cs typeface="+mn-cs"/>
                <a:sym typeface="Nunito Sans Regular"/>
                <a:hlinkClick r:id="rId3">
                  <a:extLst>
                    <a:ext uri="{A12FA001-AC4F-418D-AE19-62706E023703}">
                      <ahyp:hlinkClr xmlns:ahyp="http://schemas.microsoft.com/office/drawing/2018/hyperlinkcolor" val="tx"/>
                    </a:ext>
                  </a:extLst>
                </a:hlinkClick>
              </a:rPr>
              <a:t>SignIn</a:t>
            </a:r>
            <a:r>
              <a:rPr lang="en-US" sz="1000" dirty="0">
                <a:solidFill>
                  <a:srgbClr val="0F2044"/>
                </a:solidFill>
                <a:latin typeface="Merriweather Light" pitchFamily="2" charset="77"/>
                <a:ea typeface="+mn-ea"/>
                <a:cs typeface="+mn-cs"/>
                <a:sym typeface="Nunito Sans Regular"/>
              </a:rPr>
              <a:t>.</a:t>
            </a:r>
          </a:p>
          <a:p>
            <a:pPr defTabSz="502920" hangingPunct="1">
              <a:lnSpc>
                <a:spcPct val="100000"/>
              </a:lnSpc>
              <a:spcBef>
                <a:spcPts val="0"/>
              </a:spcBef>
              <a:spcAft>
                <a:spcPts val="582"/>
              </a:spcAft>
              <a:defRPr sz="1700">
                <a:solidFill>
                  <a:srgbClr val="156082"/>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The drug list is divided into three groups (generic, preferred brand, and nonpreferred brand) which determine your share of the costs. Generic drugs have the lowest copay or coinsurance.</a:t>
            </a:r>
          </a:p>
          <a:p>
            <a:pPr defTabSz="502920" hangingPunct="1">
              <a:lnSpc>
                <a:spcPct val="100000"/>
              </a:lnSpc>
              <a:spcBef>
                <a:spcPts val="0"/>
              </a:spcBef>
              <a:spcAft>
                <a:spcPts val="582"/>
              </a:spcAft>
              <a:defRPr sz="1700">
                <a:solidFill>
                  <a:srgbClr val="156082"/>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To see your costs, sign in to your member website at </a:t>
            </a:r>
            <a:r>
              <a:rPr lang="en-US" sz="1000" dirty="0">
                <a:solidFill>
                  <a:srgbClr val="0F2044"/>
                </a:solidFill>
                <a:latin typeface="Merriweather Light" pitchFamily="2" charset="77"/>
                <a:ea typeface="+mn-ea"/>
                <a:cs typeface="+mn-cs"/>
                <a:sym typeface="Nunito Sans Regular"/>
                <a:hlinkClick r:id="rId3">
                  <a:extLst>
                    <a:ext uri="{A12FA001-AC4F-418D-AE19-62706E023703}">
                      <ahyp:hlinkClr xmlns:ahyp="http://schemas.microsoft.com/office/drawing/2018/hyperlinkcolor" val="tx"/>
                    </a:ext>
                  </a:extLst>
                </a:hlinkClick>
              </a:rPr>
              <a:t>Medica.com/</a:t>
            </a:r>
            <a:r>
              <a:rPr lang="en-US" sz="1000" dirty="0" err="1">
                <a:solidFill>
                  <a:srgbClr val="0F2044"/>
                </a:solidFill>
                <a:latin typeface="Merriweather Light" pitchFamily="2" charset="77"/>
                <a:ea typeface="+mn-ea"/>
                <a:cs typeface="+mn-cs"/>
                <a:sym typeface="Nunito Sans Regular"/>
                <a:hlinkClick r:id="rId3">
                  <a:extLst>
                    <a:ext uri="{A12FA001-AC4F-418D-AE19-62706E023703}">
                      <ahyp:hlinkClr xmlns:ahyp="http://schemas.microsoft.com/office/drawing/2018/hyperlinkcolor" val="tx"/>
                    </a:ext>
                  </a:extLst>
                </a:hlinkClick>
              </a:rPr>
              <a:t>SignIn</a:t>
            </a:r>
            <a:r>
              <a:rPr lang="en-US" sz="1000" dirty="0">
                <a:solidFill>
                  <a:srgbClr val="0F2044"/>
                </a:solidFill>
                <a:latin typeface="Merriweather Light" pitchFamily="2" charset="77"/>
                <a:ea typeface="+mn-ea"/>
                <a:cs typeface="+mn-cs"/>
                <a:sym typeface="Nunito Sans Regular"/>
                <a:hlinkClick r:id="rId3">
                  <a:extLst>
                    <a:ext uri="{A12FA001-AC4F-418D-AE19-62706E023703}">
                      <ahyp:hlinkClr xmlns:ahyp="http://schemas.microsoft.com/office/drawing/2018/hyperlinkcolor" val="tx"/>
                    </a:ext>
                  </a:extLst>
                </a:hlinkClick>
              </a:rPr>
              <a:t> </a:t>
            </a:r>
            <a:r>
              <a:rPr lang="en-US" sz="1000" dirty="0">
                <a:solidFill>
                  <a:srgbClr val="0F2044"/>
                </a:solidFill>
                <a:latin typeface="Merriweather Light" pitchFamily="2" charset="77"/>
                <a:ea typeface="+mn-ea"/>
                <a:cs typeface="+mn-cs"/>
                <a:sym typeface="Nunito Sans Regular"/>
              </a:rPr>
              <a:t>and click on the “Medications” tab. The “Price a Medication” tool helps you:</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See what drugs are covered</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Look up drug costs</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Check if there’s a lower-cost generic drug option</a:t>
            </a:r>
          </a:p>
          <a:p>
            <a:pPr marL="171450" indent="-171450">
              <a:lnSpc>
                <a:spcPct val="100000"/>
              </a:lnSpc>
              <a:spcBef>
                <a:spcPts val="0"/>
              </a:spcBef>
              <a:buFont typeface="Arial" panose="020B0604020202020204" pitchFamily="34" charset="0"/>
              <a:buChar char="•"/>
              <a:defRPr sz="1700">
                <a:solidFill>
                  <a:srgbClr val="305F97"/>
                </a:solidFill>
                <a:latin typeface="Merriweather Regular"/>
                <a:ea typeface="Merriweather Regular"/>
                <a:cs typeface="Merriweather Regular"/>
                <a:sym typeface="Merriweather Regular"/>
              </a:defRPr>
            </a:pPr>
            <a:endParaRPr lang="en-US" sz="1000" kern="1200" dirty="0">
              <a:solidFill>
                <a:srgbClr val="002060"/>
              </a:solidFill>
              <a:latin typeface="Helvetica" pitchFamily="2" charset="0"/>
              <a:ea typeface="+mn-ea"/>
              <a:cs typeface="+mn-cs"/>
              <a:sym typeface="Nunito Sans Regular"/>
            </a:endParaRPr>
          </a:p>
          <a:p>
            <a:pPr defTabSz="502920" hangingPunct="1">
              <a:lnSpc>
                <a:spcPct val="100000"/>
              </a:lnSpc>
              <a:spcBef>
                <a:spcPts val="0"/>
              </a:spcBef>
              <a:spcAft>
                <a:spcPts val="582"/>
              </a:spcAft>
              <a:defRPr sz="1700">
                <a:solidFill>
                  <a:srgbClr val="156082"/>
                </a:solidFill>
                <a:latin typeface="Merriweather Regular"/>
                <a:ea typeface="Merriweather Regular"/>
                <a:cs typeface="Merriweather Regular"/>
                <a:sym typeface="Merriweather Regular"/>
              </a:defRPr>
            </a:pPr>
            <a:r>
              <a:rPr lang="en-US" sz="1000" b="1" dirty="0">
                <a:solidFill>
                  <a:srgbClr val="0F2044"/>
                </a:solidFill>
                <a:latin typeface="Merriweather" pitchFamily="2" charset="77"/>
                <a:sym typeface="Nunito Sans Regular"/>
              </a:rPr>
              <a:t>How do I fill my prescriptions?</a:t>
            </a:r>
          </a:p>
          <a:p>
            <a:pPr>
              <a:lnSpc>
                <a:spcPct val="100000"/>
              </a:lnSpc>
              <a:spcBef>
                <a:spcPts val="0"/>
              </a:spcBef>
              <a:defRPr sz="1700">
                <a:solidFill>
                  <a:srgbClr val="305F97"/>
                </a:solidFill>
                <a:latin typeface="Merriweather Regular"/>
                <a:ea typeface="Merriweather Regular"/>
                <a:cs typeface="Merriweather Regular"/>
                <a:sym typeface="Merriweather Regular"/>
              </a:defRPr>
            </a:pPr>
            <a:r>
              <a:rPr lang="en-US" sz="1000" dirty="0">
                <a:solidFill>
                  <a:srgbClr val="0F2044"/>
                </a:solidFill>
                <a:latin typeface="Merriweather Light" pitchFamily="2" charset="77"/>
                <a:ea typeface="+mn-ea"/>
                <a:cs typeface="+mn-cs"/>
                <a:sym typeface="Nunito Sans Regular"/>
              </a:rPr>
              <a:t>You can fill them at a retail pharmacy in your plan’s network. If you’ve changed your plan, confirm your pharmacy is still in-network before your next prescription refill. To find a network pharmacy near you, sign in to your member website at </a:t>
            </a:r>
            <a:r>
              <a:rPr lang="en-US" sz="1000" dirty="0">
                <a:solidFill>
                  <a:srgbClr val="0F2044"/>
                </a:solidFill>
                <a:latin typeface="Merriweather Light" pitchFamily="2" charset="77"/>
                <a:ea typeface="+mn-ea"/>
                <a:cs typeface="+mn-cs"/>
                <a:sym typeface="Nunito Sans Regular"/>
                <a:hlinkClick r:id="rId3">
                  <a:extLst>
                    <a:ext uri="{A12FA001-AC4F-418D-AE19-62706E023703}">
                      <ahyp:hlinkClr xmlns:ahyp="http://schemas.microsoft.com/office/drawing/2018/hyperlinkcolor" val="tx"/>
                    </a:ext>
                  </a:extLst>
                </a:hlinkClick>
              </a:rPr>
              <a:t>Medica.com/</a:t>
            </a:r>
            <a:r>
              <a:rPr lang="en-US" sz="1000" dirty="0" err="1">
                <a:solidFill>
                  <a:srgbClr val="0F2044"/>
                </a:solidFill>
                <a:latin typeface="Merriweather Light" pitchFamily="2" charset="77"/>
                <a:ea typeface="+mn-ea"/>
                <a:cs typeface="+mn-cs"/>
                <a:sym typeface="Nunito Sans Regular"/>
                <a:hlinkClick r:id="rId3">
                  <a:extLst>
                    <a:ext uri="{A12FA001-AC4F-418D-AE19-62706E023703}">
                      <ahyp:hlinkClr xmlns:ahyp="http://schemas.microsoft.com/office/drawing/2018/hyperlinkcolor" val="tx"/>
                    </a:ext>
                  </a:extLst>
                </a:hlinkClick>
              </a:rPr>
              <a:t>SignIn</a:t>
            </a:r>
            <a:r>
              <a:rPr lang="en-US" sz="1000" dirty="0">
                <a:solidFill>
                  <a:srgbClr val="0F2044"/>
                </a:solidFill>
                <a:latin typeface="Merriweather Light" pitchFamily="2" charset="77"/>
                <a:ea typeface="+mn-ea"/>
                <a:cs typeface="+mn-cs"/>
                <a:sym typeface="Nunito Sans Regular"/>
                <a:hlinkClick r:id="rId3">
                  <a:extLst>
                    <a:ext uri="{A12FA001-AC4F-418D-AE19-62706E023703}">
                      <ahyp:hlinkClr xmlns:ahyp="http://schemas.microsoft.com/office/drawing/2018/hyperlinkcolor" val="tx"/>
                    </a:ext>
                  </a:extLst>
                </a:hlinkClick>
              </a:rPr>
              <a:t>.  </a:t>
            </a:r>
            <a:endParaRPr lang="en-US" sz="1000" dirty="0">
              <a:solidFill>
                <a:srgbClr val="0F2044"/>
              </a:solidFill>
              <a:latin typeface="Merriweather Light" pitchFamily="2" charset="77"/>
              <a:ea typeface="+mn-ea"/>
              <a:cs typeface="+mn-cs"/>
              <a:sym typeface="Nunito Sans Regular"/>
            </a:endParaRPr>
          </a:p>
        </p:txBody>
      </p:sp>
    </p:spTree>
    <p:extLst>
      <p:ext uri="{BB962C8B-B14F-4D97-AF65-F5344CB8AC3E}">
        <p14:creationId xmlns:p14="http://schemas.microsoft.com/office/powerpoint/2010/main" val="106463560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Google Shape;88;p17"/>
          <p:cNvSpPr txBox="1">
            <a:spLocks noGrp="1"/>
          </p:cNvSpPr>
          <p:nvPr>
            <p:ph type="title" idx="4294967295"/>
          </p:nvPr>
        </p:nvSpPr>
        <p:spPr>
          <a:xfrm>
            <a:off x="846512" y="445422"/>
            <a:ext cx="6627713" cy="439876"/>
          </a:xfrm>
          <a:prstGeom prst="rect">
            <a:avLst/>
          </a:prstGeom>
        </p:spPr>
        <p:txBody>
          <a:bodyPr lIns="0" tIns="0" rIns="0" bIns="0" anchor="t">
            <a:normAutofit fontScale="90000"/>
          </a:bodyPr>
          <a:lstStyle>
            <a:lvl1pPr>
              <a:defRPr sz="2700">
                <a:solidFill>
                  <a:srgbClr val="0F2044"/>
                </a:solidFill>
                <a:latin typeface="Merriweather Bold"/>
                <a:ea typeface="Merriweather Bold"/>
                <a:cs typeface="Merriweather Bold"/>
                <a:sym typeface="Merriweather Bold"/>
              </a:defRPr>
            </a:lvl1pPr>
          </a:lstStyle>
          <a:p>
            <a:r>
              <a:rPr lang="en-US"/>
              <a:t>First Stop Health: Telemedicine &amp; Mental Health Counseling</a:t>
            </a:r>
            <a:endParaRPr/>
          </a:p>
        </p:txBody>
      </p:sp>
      <p:sp>
        <p:nvSpPr>
          <p:cNvPr id="628" name="Google Shape;81;p16"/>
          <p:cNvSpPr txBox="1"/>
          <p:nvPr/>
        </p:nvSpPr>
        <p:spPr>
          <a:xfrm>
            <a:off x="90321" y="95252"/>
            <a:ext cx="5635951" cy="14433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lnSpc>
                <a:spcPct val="110000"/>
              </a:lnSpc>
              <a:spcBef>
                <a:spcPts val="900"/>
              </a:spcBef>
              <a:defRPr sz="900">
                <a:solidFill>
                  <a:srgbClr val="333333"/>
                </a:solidFill>
                <a:latin typeface="Merriweather Sans Light"/>
                <a:ea typeface="Merriweather Sans Light"/>
                <a:cs typeface="Merriweather Sans Light"/>
                <a:sym typeface="Merriweather Sans Light"/>
              </a:defRPr>
            </a:lvl1pPr>
          </a:lstStyle>
          <a:p>
            <a:endParaRPr/>
          </a:p>
        </p:txBody>
      </p:sp>
      <p:sp>
        <p:nvSpPr>
          <p:cNvPr id="630" name="Google Shape;81;p16"/>
          <p:cNvSpPr txBox="1"/>
          <p:nvPr/>
        </p:nvSpPr>
        <p:spPr>
          <a:xfrm>
            <a:off x="838199" y="1485741"/>
            <a:ext cx="3600253" cy="34612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lnSpc>
                <a:spcPct val="110000"/>
              </a:lnSpc>
              <a:spcBef>
                <a:spcPts val="900"/>
              </a:spcBef>
              <a:defRPr sz="1300">
                <a:solidFill>
                  <a:srgbClr val="333333"/>
                </a:solidFill>
                <a:latin typeface="+mn-lt"/>
                <a:ea typeface="+mn-ea"/>
                <a:cs typeface="+mn-cs"/>
                <a:sym typeface="Arial"/>
              </a:defRPr>
            </a:lvl1pPr>
          </a:lstStyle>
          <a:p>
            <a:r>
              <a:rPr lang="en-US" sz="1050">
                <a:solidFill>
                  <a:srgbClr val="0F2044"/>
                </a:solidFill>
                <a:latin typeface="Merriweather Sans Light" pitchFamily="2" charset="77"/>
              </a:rPr>
              <a:t>Icario provides free virtual care visits for all employees and your family members through First Stop Health.</a:t>
            </a:r>
            <a:endParaRPr sz="1050">
              <a:solidFill>
                <a:srgbClr val="0F2044"/>
              </a:solidFill>
              <a:latin typeface="Merriweather Sans Light" pitchFamily="2" charset="77"/>
            </a:endParaRPr>
          </a:p>
        </p:txBody>
      </p:sp>
      <p:sp>
        <p:nvSpPr>
          <p:cNvPr id="637" name="Google Shape;71;p14"/>
          <p:cNvSpPr/>
          <p:nvPr/>
        </p:nvSpPr>
        <p:spPr>
          <a:xfrm>
            <a:off x="0" y="508799"/>
            <a:ext cx="508800" cy="86401"/>
          </a:xfrm>
          <a:prstGeom prst="rect">
            <a:avLst/>
          </a:prstGeom>
          <a:solidFill>
            <a:schemeClr val="accent4"/>
          </a:solidFill>
          <a:ln w="12700">
            <a:miter lim="400000"/>
          </a:ln>
        </p:spPr>
        <p:txBody>
          <a:bodyPr lIns="0" tIns="0" rIns="0" bIns="0" anchor="ctr"/>
          <a:lstStyle/>
          <a:p>
            <a:pPr>
              <a:spcBef>
                <a:spcPts val="0"/>
              </a:spcBef>
              <a:defRPr sz="1600">
                <a:solidFill>
                  <a:srgbClr val="E2A74A"/>
                </a:solidFill>
                <a:latin typeface="Merriweather Sans Light"/>
                <a:ea typeface="Merriweather Sans Light"/>
                <a:cs typeface="Merriweather Sans Light"/>
                <a:sym typeface="Merriweather Sans Light"/>
              </a:defRPr>
            </a:pPr>
            <a:endParaRPr/>
          </a:p>
        </p:txBody>
      </p:sp>
      <p:sp>
        <p:nvSpPr>
          <p:cNvPr id="15" name="Google Shape;66;p14">
            <a:extLst>
              <a:ext uri="{FF2B5EF4-FFF2-40B4-BE49-F238E27FC236}">
                <a16:creationId xmlns:a16="http://schemas.microsoft.com/office/drawing/2014/main" id="{5ACEFC80-794B-B542-BDF6-7E9F6426C31C}"/>
              </a:ext>
            </a:extLst>
          </p:cNvPr>
          <p:cNvSpPr txBox="1"/>
          <p:nvPr/>
        </p:nvSpPr>
        <p:spPr>
          <a:xfrm>
            <a:off x="838199" y="7539934"/>
            <a:ext cx="8801101" cy="2058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defRPr sz="600">
                <a:solidFill>
                  <a:srgbClr val="4D4D4D"/>
                </a:solidFill>
                <a:latin typeface="+mn-lt"/>
                <a:ea typeface="+mn-ea"/>
                <a:cs typeface="+mn-cs"/>
                <a:sym typeface="Arial"/>
              </a:defRPr>
            </a:lvl1pPr>
          </a:lstStyle>
          <a:p>
            <a:pPr algn="ctr"/>
            <a:r>
              <a:rPr>
                <a:latin typeface="Merriweather Sans Light" pitchFamily="2" charset="77"/>
              </a:rPr>
              <a:t>This Guide is only a summary provided for your information. If there is a discrepancy between this Guide and the contract/certificates used for clarification of coverage/rates; the contract/certificates are deemed correct. Icario  reserves the right to changed, amend, terminate or otherwise alter any benefit described in this Guide at any time.</a:t>
            </a:r>
          </a:p>
        </p:txBody>
      </p:sp>
      <p:sp>
        <p:nvSpPr>
          <p:cNvPr id="16" name="Google Shape;66;p14">
            <a:extLst>
              <a:ext uri="{FF2B5EF4-FFF2-40B4-BE49-F238E27FC236}">
                <a16:creationId xmlns:a16="http://schemas.microsoft.com/office/drawing/2014/main" id="{C7E8D1AC-4E73-BC49-95BA-458DCCF0569F}"/>
              </a:ext>
            </a:extLst>
          </p:cNvPr>
          <p:cNvSpPr txBox="1"/>
          <p:nvPr/>
        </p:nvSpPr>
        <p:spPr>
          <a:xfrm>
            <a:off x="838199" y="7359873"/>
            <a:ext cx="4623261" cy="1495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900">
                <a:solidFill>
                  <a:srgbClr val="0F2044"/>
                </a:solidFill>
                <a:latin typeface="Merriweather Sans Light"/>
                <a:ea typeface="Merriweather Sans Light"/>
                <a:cs typeface="Merriweather Sans Light"/>
                <a:sym typeface="Merriweather Sans Light"/>
              </a:defRPr>
            </a:lvl1pPr>
          </a:lstStyle>
          <a:p>
            <a:r>
              <a:t>Icario  Benefits Guide</a:t>
            </a:r>
          </a:p>
        </p:txBody>
      </p:sp>
      <p:sp>
        <p:nvSpPr>
          <p:cNvPr id="17" name="Google Shape;89;p17">
            <a:extLst>
              <a:ext uri="{FF2B5EF4-FFF2-40B4-BE49-F238E27FC236}">
                <a16:creationId xmlns:a16="http://schemas.microsoft.com/office/drawing/2014/main" id="{CD5BDE2A-B65A-8845-9EB5-28877A6E8FD5}"/>
              </a:ext>
            </a:extLst>
          </p:cNvPr>
          <p:cNvSpPr txBox="1">
            <a:spLocks/>
          </p:cNvSpPr>
          <p:nvPr/>
        </p:nvSpPr>
        <p:spPr>
          <a:xfrm>
            <a:off x="9220201" y="7359873"/>
            <a:ext cx="419099" cy="1495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81760" rtl="0" fontAlgn="auto" latinLnBrk="0" hangingPunct="0">
              <a:lnSpc>
                <a:spcPct val="115000"/>
              </a:lnSpc>
              <a:spcBef>
                <a:spcPts val="1700"/>
              </a:spcBef>
              <a:spcAft>
                <a:spcPts val="0"/>
              </a:spcAft>
              <a:buClrTx/>
              <a:buSzTx/>
              <a:buFontTx/>
              <a:buNone/>
              <a:tabLst/>
              <a:defRPr kumimoji="0" sz="900" b="0" i="0" u="none" strike="noStrike" cap="none" spc="0" normalizeH="0" baseline="0">
                <a:ln>
                  <a:noFill/>
                </a:ln>
                <a:solidFill>
                  <a:srgbClr val="0F2044"/>
                </a:solidFill>
                <a:effectLst/>
                <a:uFillTx/>
                <a:latin typeface="Poppins ExtraBold"/>
                <a:ea typeface="Poppins ExtraBold"/>
                <a:cs typeface="Poppins ExtraBold"/>
                <a:sym typeface="Poppins ExtraBold"/>
              </a:defRPr>
            </a:lvl1pPr>
            <a:lvl2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2pPr>
            <a:lvl3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3pPr>
            <a:lvl4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4pPr>
            <a:lvl5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5pPr>
            <a:lvl6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6pPr>
            <a:lvl7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7pPr>
            <a:lvl8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8pPr>
            <a:lvl9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lvl9pPr>
          </a:lstStyle>
          <a:p>
            <a:pPr algn="r"/>
            <a:fld id="{86CB4B4D-7CA3-9044-876B-883B54F8677D}" type="slidenum">
              <a:rPr lang="en-US" smtClean="0">
                <a:latin typeface="Merriweather Sans Light" pitchFamily="2" charset="77"/>
              </a:rPr>
              <a:pPr algn="r"/>
              <a:t>9</a:t>
            </a:fld>
            <a:endParaRPr lang="en-US">
              <a:latin typeface="Merriweather Sans Light" pitchFamily="2" charset="77"/>
            </a:endParaRPr>
          </a:p>
        </p:txBody>
      </p:sp>
      <p:graphicFrame>
        <p:nvGraphicFramePr>
          <p:cNvPr id="2" name="Table 1">
            <a:extLst>
              <a:ext uri="{FF2B5EF4-FFF2-40B4-BE49-F238E27FC236}">
                <a16:creationId xmlns:a16="http://schemas.microsoft.com/office/drawing/2014/main" id="{8E042D6E-56FE-4787-B7C4-A8A1E3AD2804}"/>
              </a:ext>
            </a:extLst>
          </p:cNvPr>
          <p:cNvGraphicFramePr>
            <a:graphicFrameLocks noGrp="1"/>
          </p:cNvGraphicFramePr>
          <p:nvPr>
            <p:extLst>
              <p:ext uri="{D42A27DB-BD31-4B8C-83A1-F6EECF244321}">
                <p14:modId xmlns:p14="http://schemas.microsoft.com/office/powerpoint/2010/main" val="2718113460"/>
              </p:ext>
            </p:extLst>
          </p:nvPr>
        </p:nvGraphicFramePr>
        <p:xfrm>
          <a:off x="838199" y="2895929"/>
          <a:ext cx="4925072" cy="2059900"/>
        </p:xfrm>
        <a:graphic>
          <a:graphicData uri="http://schemas.openxmlformats.org/drawingml/2006/table">
            <a:tbl>
              <a:tblPr>
                <a:tableStyleId>{4C3C2611-4C71-4FC5-86AE-919BDF0F9419}</a:tableStyleId>
              </a:tblPr>
              <a:tblGrid>
                <a:gridCol w="2462536">
                  <a:extLst>
                    <a:ext uri="{9D8B030D-6E8A-4147-A177-3AD203B41FA5}">
                      <a16:colId xmlns:a16="http://schemas.microsoft.com/office/drawing/2014/main" val="483588133"/>
                    </a:ext>
                  </a:extLst>
                </a:gridCol>
                <a:gridCol w="2462536">
                  <a:extLst>
                    <a:ext uri="{9D8B030D-6E8A-4147-A177-3AD203B41FA5}">
                      <a16:colId xmlns:a16="http://schemas.microsoft.com/office/drawing/2014/main" val="3245955419"/>
                    </a:ext>
                  </a:extLst>
                </a:gridCol>
              </a:tblGrid>
              <a:tr h="428518">
                <a:tc>
                  <a:txBody>
                    <a:bodyPr/>
                    <a:lstStyle/>
                    <a:p>
                      <a:pPr algn="ctr">
                        <a:lnSpc>
                          <a:spcPct val="100000"/>
                        </a:lnSpc>
                        <a:spcBef>
                          <a:spcPts val="0"/>
                        </a:spcBef>
                        <a:defRPr sz="1800" b="0">
                          <a:solidFill>
                            <a:srgbClr val="000000"/>
                          </a:solidFill>
                        </a:defRPr>
                      </a:pPr>
                      <a:r>
                        <a:rPr lang="en-US" sz="1050" b="1" i="0">
                          <a:solidFill>
                            <a:srgbClr val="FFFFFF"/>
                          </a:solidFill>
                          <a:latin typeface="Merriweather Sans Light" pitchFamily="2" charset="77"/>
                          <a:ea typeface="+mn-ea"/>
                          <a:cs typeface="+mn-cs"/>
                          <a:sym typeface="Arial"/>
                        </a:rPr>
                        <a:t>Talk to a Doctor </a:t>
                      </a:r>
                    </a:p>
                    <a:p>
                      <a:pPr algn="ctr">
                        <a:lnSpc>
                          <a:spcPct val="100000"/>
                        </a:lnSpc>
                        <a:spcBef>
                          <a:spcPts val="0"/>
                        </a:spcBef>
                        <a:defRPr sz="1800" b="0">
                          <a:solidFill>
                            <a:srgbClr val="000000"/>
                          </a:solidFill>
                        </a:defRPr>
                      </a:pPr>
                      <a:r>
                        <a:rPr lang="en-US" sz="1050" b="0" i="0">
                          <a:solidFill>
                            <a:srgbClr val="FFFFFF"/>
                          </a:solidFill>
                          <a:latin typeface="Merriweather Sans Light" pitchFamily="2" charset="77"/>
                          <a:ea typeface="+mn-ea"/>
                          <a:cs typeface="+mn-cs"/>
                          <a:sym typeface="Arial"/>
                        </a:rPr>
                        <a:t>Available 24/7</a:t>
                      </a:r>
                      <a:endParaRPr sz="1050" b="0" i="0">
                        <a:solidFill>
                          <a:srgbClr val="FFFFFF"/>
                        </a:solidFill>
                        <a:latin typeface="Merriweather Sans Light" pitchFamily="2" charset="77"/>
                        <a:ea typeface="+mn-ea"/>
                        <a:cs typeface="+mn-cs"/>
                        <a:sym typeface="Arial"/>
                      </a:endParaRPr>
                    </a:p>
                  </a:txBody>
                  <a:tcPr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05F97"/>
                    </a:solidFill>
                  </a:tcPr>
                </a:tc>
                <a:tc>
                  <a:txBody>
                    <a:bodyPr/>
                    <a:lstStyle/>
                    <a:p>
                      <a:pPr algn="ctr">
                        <a:lnSpc>
                          <a:spcPct val="100000"/>
                        </a:lnSpc>
                        <a:spcBef>
                          <a:spcPts val="0"/>
                        </a:spcBef>
                        <a:defRPr sz="1800" b="0">
                          <a:solidFill>
                            <a:srgbClr val="000000"/>
                          </a:solidFill>
                        </a:defRPr>
                      </a:pPr>
                      <a:r>
                        <a:rPr lang="en-US" sz="1050" b="1" i="0" u="none" strike="noStrike" cap="none" spc="0" baseline="0">
                          <a:solidFill>
                            <a:srgbClr val="FFFFFF"/>
                          </a:solidFill>
                          <a:uFillTx/>
                          <a:latin typeface="Merriweather Sans Light" pitchFamily="2" charset="77"/>
                          <a:ea typeface="Poppins ExtraBold"/>
                          <a:cs typeface="Poppins ExtraBold"/>
                          <a:sym typeface="Arial"/>
                        </a:rPr>
                        <a:t>Talk to a Counselor</a:t>
                      </a:r>
                    </a:p>
                    <a:p>
                      <a:pPr algn="ctr">
                        <a:lnSpc>
                          <a:spcPct val="100000"/>
                        </a:lnSpc>
                        <a:spcBef>
                          <a:spcPts val="0"/>
                        </a:spcBef>
                        <a:defRPr sz="1800" b="0">
                          <a:solidFill>
                            <a:srgbClr val="000000"/>
                          </a:solidFill>
                        </a:defRPr>
                      </a:pPr>
                      <a:r>
                        <a:rPr lang="en-US" sz="1050" b="0" i="0" u="none" strike="noStrike" cap="none" spc="0" baseline="0">
                          <a:solidFill>
                            <a:srgbClr val="FFFFFF"/>
                          </a:solidFill>
                          <a:uFillTx/>
                          <a:latin typeface="Merriweather Sans Light" pitchFamily="2" charset="77"/>
                          <a:ea typeface="Poppins ExtraBold"/>
                          <a:cs typeface="Poppins ExtraBold"/>
                          <a:sym typeface="Arial"/>
                        </a:rPr>
                        <a:t>Available 24/7</a:t>
                      </a:r>
                    </a:p>
                  </a:txBody>
                  <a:tcPr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450823942"/>
                  </a:ext>
                </a:extLst>
              </a:tr>
              <a:tr h="756952">
                <a:tc>
                  <a:txBody>
                    <a:bodyPr/>
                    <a:lstStyle/>
                    <a:p>
                      <a:pPr algn="l">
                        <a:lnSpc>
                          <a:spcPct val="100000"/>
                        </a:lnSpc>
                        <a:spcBef>
                          <a:spcPts val="0"/>
                        </a:spcBef>
                        <a:defRPr sz="1000" b="0">
                          <a:solidFill>
                            <a:srgbClr val="000000"/>
                          </a:solidFill>
                          <a:latin typeface="+mn-lt"/>
                          <a:ea typeface="+mn-ea"/>
                          <a:cs typeface="+mn-cs"/>
                          <a:sym typeface="Arial"/>
                        </a:defRPr>
                      </a:pPr>
                      <a:r>
                        <a:rPr lang="en-US" sz="1050" b="0" i="0">
                          <a:solidFill>
                            <a:srgbClr val="0F2044"/>
                          </a:solidFill>
                          <a:latin typeface="Merriweather Sans Light" pitchFamily="2" charset="77"/>
                        </a:rPr>
                        <a:t>On-demand treatment via phone or video for infections, cough, sore throat, rash, muscle and joint pain, medication refill, and more. </a:t>
                      </a:r>
                      <a:endParaRPr sz="1050" b="0" i="0">
                        <a:solidFill>
                          <a:srgbClr val="0F2044"/>
                        </a:solidFill>
                        <a:latin typeface="Merriweather Sans Light" pitchFamily="2" charset="77"/>
                      </a:endParaRPr>
                    </a:p>
                  </a:txBody>
                  <a:tcPr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lnSpc>
                          <a:spcPct val="100000"/>
                        </a:lnSpc>
                        <a:spcBef>
                          <a:spcPts val="0"/>
                        </a:spcBef>
                        <a:defRPr sz="1000" b="0">
                          <a:solidFill>
                            <a:srgbClr val="000000"/>
                          </a:solidFill>
                          <a:latin typeface="+mn-lt"/>
                          <a:ea typeface="+mn-ea"/>
                          <a:cs typeface="+mn-cs"/>
                          <a:sym typeface="Arial"/>
                        </a:defRPr>
                      </a:pPr>
                      <a:r>
                        <a:rPr lang="en-US" sz="1050" b="0" i="0" dirty="0">
                          <a:solidFill>
                            <a:srgbClr val="0F2044"/>
                          </a:solidFill>
                          <a:latin typeface="Merriweather Sans Light" pitchFamily="2" charset="77"/>
                        </a:rPr>
                        <a:t>Consultations by phone or video for anxiety, depression, marital/other relationships, substance misuse, workplace issues, and more.</a:t>
                      </a:r>
                      <a:endParaRPr sz="1050" b="0" i="0" dirty="0">
                        <a:solidFill>
                          <a:srgbClr val="0F2044"/>
                        </a:solidFill>
                        <a:latin typeface="Merriweather Sans Light" pitchFamily="2" charset="77"/>
                      </a:endParaRPr>
                    </a:p>
                  </a:txBody>
                  <a:tcPr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66000221"/>
                  </a:ext>
                </a:extLst>
              </a:tr>
              <a:tr h="296880">
                <a:tc gridSpan="2">
                  <a:txBody>
                    <a:bodyPr/>
                    <a:lstStyle/>
                    <a:p>
                      <a:pPr marL="0" marR="0" indent="0" algn="ctr" defTabSz="1381760" rtl="0" latinLnBrk="0">
                        <a:lnSpc>
                          <a:spcPct val="100000"/>
                        </a:lnSpc>
                        <a:spcBef>
                          <a:spcPts val="0"/>
                        </a:spcBef>
                        <a:spcAft>
                          <a:spcPts val="0"/>
                        </a:spcAft>
                        <a:buClrTx/>
                        <a:buSzTx/>
                        <a:buFontTx/>
                        <a:buNone/>
                        <a:tabLst/>
                        <a:defRPr sz="1800" b="0">
                          <a:solidFill>
                            <a:srgbClr val="000000"/>
                          </a:solidFill>
                        </a:defRPr>
                      </a:pPr>
                      <a:r>
                        <a:rPr lang="en-US" sz="1050" b="1" i="0" u="none" strike="noStrike" cap="none" spc="0" baseline="0">
                          <a:solidFill>
                            <a:srgbClr val="FFFFFF"/>
                          </a:solidFill>
                          <a:uFillTx/>
                          <a:latin typeface="Merriweather Sans Light" pitchFamily="2" charset="77"/>
                          <a:ea typeface="+mn-ea"/>
                          <a:cs typeface="+mn-cs"/>
                          <a:sym typeface="Merriweather Sans Light"/>
                        </a:rPr>
                        <a:t>First Stop Health Virtual Visits</a:t>
                      </a:r>
                      <a:endParaRPr sz="1050" b="1" i="0" u="none" strike="noStrike" cap="none" spc="0" baseline="0">
                        <a:solidFill>
                          <a:srgbClr val="FFFFFF"/>
                        </a:solidFill>
                        <a:uFillTx/>
                        <a:latin typeface="Merriweather Sans Light" pitchFamily="2" charset="77"/>
                        <a:ea typeface="+mn-ea"/>
                        <a:cs typeface="+mn-cs"/>
                        <a:sym typeface="Merriweather Sans Light"/>
                      </a:endParaRPr>
                    </a:p>
                  </a:txBody>
                  <a:tcPr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05F97"/>
                    </a:solidFill>
                  </a:tcPr>
                </a:tc>
                <a:tc hMerge="1">
                  <a:txBody>
                    <a:bodyPr/>
                    <a:lstStyle/>
                    <a:p>
                      <a:pPr marL="0" marR="0" indent="0" algn="ctr" defTabSz="1381760" rtl="0" latinLnBrk="0">
                        <a:lnSpc>
                          <a:spcPct val="100000"/>
                        </a:lnSpc>
                        <a:spcBef>
                          <a:spcPts val="0"/>
                        </a:spcBef>
                        <a:spcAft>
                          <a:spcPts val="0"/>
                        </a:spcAft>
                        <a:buClrTx/>
                        <a:buSzTx/>
                        <a:buFontTx/>
                        <a:buNone/>
                        <a:tabLst/>
                        <a:defRPr sz="1800" b="0">
                          <a:solidFill>
                            <a:srgbClr val="000000"/>
                          </a:solidFill>
                        </a:defRPr>
                      </a:pPr>
                      <a:endParaRPr sz="1000" b="1" i="0" u="none" strike="noStrike" cap="none" spc="0" baseline="0">
                        <a:solidFill>
                          <a:srgbClr val="FFFFFF"/>
                        </a:solidFill>
                        <a:uFillTx/>
                        <a:latin typeface="Merriweather Sans Light" pitchFamily="2" charset="77"/>
                        <a:ea typeface="+mn-ea"/>
                        <a:cs typeface="+mn-cs"/>
                        <a:sym typeface="Merriweather Sans Light"/>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305F97"/>
                    </a:solidFill>
                  </a:tcPr>
                </a:tc>
                <a:extLst>
                  <a:ext uri="{0D108BD9-81ED-4DB2-BD59-A6C34878D82A}">
                    <a16:rowId xmlns:a16="http://schemas.microsoft.com/office/drawing/2014/main" val="4086366597"/>
                  </a:ext>
                </a:extLst>
              </a:tr>
              <a:tr h="577550">
                <a:tc gridSpan="2">
                  <a:txBody>
                    <a:bodyPr/>
                    <a:lstStyle/>
                    <a:p>
                      <a:pPr algn="ctr">
                        <a:lnSpc>
                          <a:spcPct val="100000"/>
                        </a:lnSpc>
                        <a:spcBef>
                          <a:spcPts val="0"/>
                        </a:spcBef>
                        <a:defRPr sz="1000" b="0">
                          <a:solidFill>
                            <a:srgbClr val="000000"/>
                          </a:solidFill>
                          <a:latin typeface="+mn-lt"/>
                          <a:ea typeface="+mn-ea"/>
                          <a:cs typeface="+mn-cs"/>
                          <a:sym typeface="Arial"/>
                        </a:defRPr>
                      </a:pPr>
                      <a:r>
                        <a:rPr lang="en-US" sz="1050" b="0" i="0" dirty="0">
                          <a:solidFill>
                            <a:srgbClr val="0F2044"/>
                          </a:solidFill>
                          <a:latin typeface="Merriweather Sans Light" pitchFamily="2" charset="77"/>
                        </a:rPr>
                        <a:t>Visits are Free</a:t>
                      </a:r>
                      <a:endParaRPr lang="en-US" sz="900" b="0" i="0" dirty="0">
                        <a:solidFill>
                          <a:schemeClr val="bg1"/>
                        </a:solidFill>
                        <a:latin typeface="Merriweather Sans Light" pitchFamily="2" charset="77"/>
                      </a:endParaRPr>
                    </a:p>
                    <a:p>
                      <a:pPr algn="ctr">
                        <a:lnSpc>
                          <a:spcPct val="100000"/>
                        </a:lnSpc>
                        <a:spcBef>
                          <a:spcPts val="0"/>
                        </a:spcBef>
                        <a:defRPr sz="1000" b="0">
                          <a:solidFill>
                            <a:srgbClr val="000000"/>
                          </a:solidFill>
                          <a:latin typeface="+mn-lt"/>
                          <a:ea typeface="+mn-ea"/>
                          <a:cs typeface="+mn-cs"/>
                          <a:sym typeface="Arial"/>
                        </a:defRPr>
                      </a:pPr>
                      <a:r>
                        <a:rPr lang="en-US" sz="1050" b="0" i="0" dirty="0">
                          <a:solidFill>
                            <a:srgbClr val="0F2044"/>
                          </a:solidFill>
                          <a:latin typeface="Merriweather Sans Light" pitchFamily="2" charset="77"/>
                        </a:rPr>
                        <a:t>Prescriptions, if needed, are an extra charge</a:t>
                      </a:r>
                      <a:endParaRPr sz="1000" b="0" i="0" dirty="0">
                        <a:solidFill>
                          <a:srgbClr val="0F2044"/>
                        </a:solidFill>
                        <a:latin typeface="Merriweather Sans Light" pitchFamily="2" charset="77"/>
                      </a:endParaRPr>
                    </a:p>
                  </a:txBody>
                  <a:tcPr marR="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algn="ctr">
                        <a:lnSpc>
                          <a:spcPct val="100000"/>
                        </a:lnSpc>
                        <a:spcBef>
                          <a:spcPts val="0"/>
                        </a:spcBef>
                        <a:defRPr sz="1000" b="0">
                          <a:solidFill>
                            <a:srgbClr val="000000"/>
                          </a:solidFill>
                          <a:latin typeface="+mn-lt"/>
                          <a:ea typeface="+mn-ea"/>
                          <a:cs typeface="+mn-cs"/>
                          <a:sym typeface="Arial"/>
                        </a:defRPr>
                      </a:pPr>
                      <a:endParaRPr sz="1000" b="0" i="0">
                        <a:solidFill>
                          <a:srgbClr val="0F2044"/>
                        </a:solidFill>
                        <a:latin typeface="Merriweather Sans Light" pitchFamily="2" charset="77"/>
                      </a:endParaRPr>
                    </a:p>
                  </a:txBody>
                  <a:tcPr marR="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10333348"/>
                  </a:ext>
                </a:extLst>
              </a:tr>
            </a:tbl>
          </a:graphicData>
        </a:graphic>
      </p:graphicFrame>
      <p:sp>
        <p:nvSpPr>
          <p:cNvPr id="13" name="Google Shape;81;p16">
            <a:extLst>
              <a:ext uri="{FF2B5EF4-FFF2-40B4-BE49-F238E27FC236}">
                <a16:creationId xmlns:a16="http://schemas.microsoft.com/office/drawing/2014/main" id="{BE5A36C8-10C0-4DC8-8949-1BEF6B08C01A}"/>
              </a:ext>
            </a:extLst>
          </p:cNvPr>
          <p:cNvSpPr txBox="1"/>
          <p:nvPr/>
        </p:nvSpPr>
        <p:spPr>
          <a:xfrm>
            <a:off x="838199" y="2059893"/>
            <a:ext cx="4925071" cy="52386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lnSpc>
                <a:spcPct val="110000"/>
              </a:lnSpc>
              <a:spcBef>
                <a:spcPts val="900"/>
              </a:spcBef>
              <a:defRPr sz="1300">
                <a:solidFill>
                  <a:srgbClr val="333333"/>
                </a:solidFill>
                <a:latin typeface="+mn-lt"/>
                <a:ea typeface="+mn-ea"/>
                <a:cs typeface="+mn-cs"/>
                <a:sym typeface="Arial"/>
              </a:defRPr>
            </a:lvl1pPr>
          </a:lstStyle>
          <a:p>
            <a:r>
              <a:rPr lang="en-US" sz="1050">
                <a:solidFill>
                  <a:srgbClr val="0F2044"/>
                </a:solidFill>
                <a:latin typeface="Merriweather Sans Light" pitchFamily="2" charset="77"/>
              </a:rPr>
              <a:t>Talk to a licensed doctor about physical and mental health conditions. First Stop Health offers 24/7 diagnoses, treatment, and prescriptions if needed. Call them or download the mobile app for video consults. </a:t>
            </a:r>
            <a:endParaRPr sz="1050">
              <a:solidFill>
                <a:srgbClr val="0F2044"/>
              </a:solidFill>
              <a:latin typeface="Merriweather Sans Light" pitchFamily="2" charset="77"/>
            </a:endParaRPr>
          </a:p>
        </p:txBody>
      </p:sp>
      <p:pic>
        <p:nvPicPr>
          <p:cNvPr id="3" name="Picture 2" descr="First Stop Health (@FirstStopHealth) / X">
            <a:extLst>
              <a:ext uri="{FF2B5EF4-FFF2-40B4-BE49-F238E27FC236}">
                <a16:creationId xmlns:a16="http://schemas.microsoft.com/office/drawing/2014/main" id="{A17CE8E4-0B32-46DC-AD7E-EE59467AB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478" y="239587"/>
            <a:ext cx="1503822" cy="15038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31B52F2-764E-EF5A-282F-03F68321E442}"/>
              </a:ext>
            </a:extLst>
          </p:cNvPr>
          <p:cNvPicPr>
            <a:picLocks noChangeAspect="1"/>
          </p:cNvPicPr>
          <p:nvPr/>
        </p:nvPicPr>
        <p:blipFill>
          <a:blip r:embed="rId3"/>
          <a:stretch>
            <a:fillRect/>
          </a:stretch>
        </p:blipFill>
        <p:spPr>
          <a:xfrm>
            <a:off x="6009449" y="2489380"/>
            <a:ext cx="3900190" cy="2678522"/>
          </a:xfrm>
          <a:prstGeom prst="rect">
            <a:avLst/>
          </a:prstGeom>
        </p:spPr>
      </p:pic>
    </p:spTree>
    <p:extLst>
      <p:ext uri="{BB962C8B-B14F-4D97-AF65-F5344CB8AC3E}">
        <p14:creationId xmlns:p14="http://schemas.microsoft.com/office/powerpoint/2010/main" val="1486597523"/>
      </p:ext>
    </p:extLst>
  </p:cSld>
  <p:clrMapOvr>
    <a:masterClrMapping/>
  </p:clrMapOvr>
  <p:transition spd="med"/>
</p:sld>
</file>

<file path=ppt/theme/theme1.xml><?xml version="1.0" encoding="utf-8"?>
<a:theme xmlns:a="http://schemas.openxmlformats.org/drawingml/2006/main" name="Simple Light">
  <a:themeElements>
    <a:clrScheme name="Simple Light">
      <a:dk1>
        <a:srgbClr val="FFFFFF"/>
      </a:dk1>
      <a:lt1>
        <a:srgbClr val="FFFFFF"/>
      </a:lt1>
      <a:dk2>
        <a:srgbClr val="A7A7A7"/>
      </a:dk2>
      <a:lt2>
        <a:srgbClr val="535353"/>
      </a:lt2>
      <a:accent1>
        <a:srgbClr val="305F97"/>
      </a:accent1>
      <a:accent2>
        <a:srgbClr val="37983A"/>
      </a:accent2>
      <a:accent3>
        <a:srgbClr val="1B3555"/>
      </a:accent3>
      <a:accent4>
        <a:srgbClr val="FFAB40"/>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305F97"/>
      </a:accent1>
      <a:accent2>
        <a:srgbClr val="37983A"/>
      </a:accent2>
      <a:accent3>
        <a:srgbClr val="1B3555"/>
      </a:accent3>
      <a:accent4>
        <a:srgbClr val="FFAB40"/>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1381760" rtl="0" fontAlgn="auto" latinLnBrk="0" hangingPunct="0">
          <a:lnSpc>
            <a:spcPct val="115000"/>
          </a:lnSpc>
          <a:spcBef>
            <a:spcPts val="1700"/>
          </a:spcBef>
          <a:spcAft>
            <a:spcPts val="0"/>
          </a:spcAft>
          <a:buClrTx/>
          <a:buSzTx/>
          <a:buFontTx/>
          <a:buNone/>
          <a:tabLst/>
          <a:defRPr kumimoji="0" sz="1100" b="0" i="0" u="none" strike="noStrike" cap="none" spc="0" normalizeH="0" baseline="0">
            <a:ln>
              <a:noFill/>
            </a:ln>
            <a:solidFill>
              <a:srgbClr val="FFFFFF"/>
            </a:solidFill>
            <a:effectLst/>
            <a:uFillTx/>
            <a:latin typeface="Poppins ExtraBold"/>
            <a:ea typeface="Poppins ExtraBold"/>
            <a:cs typeface="Poppins ExtraBold"/>
            <a:sym typeface="Poppins Extra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A3A84DC72C994496E4268B11547B3E" ma:contentTypeVersion="17" ma:contentTypeDescription="Create a new document." ma:contentTypeScope="" ma:versionID="c313d417ba1edda1cfca445f69e3e48a">
  <xsd:schema xmlns:xsd="http://www.w3.org/2001/XMLSchema" xmlns:xs="http://www.w3.org/2001/XMLSchema" xmlns:p="http://schemas.microsoft.com/office/2006/metadata/properties" xmlns:ns2="5b835c3a-21ba-4264-a43f-ad4688bc5fb6" xmlns:ns3="5cf962e1-8142-4160-b95f-0e8943bc53f0" targetNamespace="http://schemas.microsoft.com/office/2006/metadata/properties" ma:root="true" ma:fieldsID="41e91a6119152ded200be15b3832c27e" ns2:_="" ns3:_="">
    <xsd:import namespace="5b835c3a-21ba-4264-a43f-ad4688bc5fb6"/>
    <xsd:import namespace="5cf962e1-8142-4160-b95f-0e8943bc53f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CSA"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835c3a-21ba-4264-a43f-ad4688bc5f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3875225-9bc3-4d40-bf1b-a3d2b83c27e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CSA" ma:index="21" nillable="true" ma:displayName="CSA" ma:format="Dropdown" ma:list="UserInfo" ma:SharePointGroup="0" ma:internalName="CSA">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f962e1-8142-4160-b95f-0e8943bc53f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14dcca9-d5a3-4992-9824-a33fa43ebbf7}" ma:internalName="TaxCatchAll" ma:showField="CatchAllData" ma:web="5cf962e1-8142-4160-b95f-0e8943bc53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cf962e1-8142-4160-b95f-0e8943bc53f0" xsi:nil="true"/>
    <lcf76f155ced4ddcb4097134ff3c332f xmlns="5b835c3a-21ba-4264-a43f-ad4688bc5fb6">
      <Terms xmlns="http://schemas.microsoft.com/office/infopath/2007/PartnerControls"/>
    </lcf76f155ced4ddcb4097134ff3c332f>
    <CSA xmlns="5b835c3a-21ba-4264-a43f-ad4688bc5fb6">
      <UserInfo>
        <DisplayName/>
        <AccountId xsi:nil="true"/>
        <AccountType/>
      </UserInfo>
    </CSA>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439824-7EED-4D06-B388-E18FFEBC81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835c3a-21ba-4264-a43f-ad4688bc5fb6"/>
    <ds:schemaRef ds:uri="5cf962e1-8142-4160-b95f-0e8943bc53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D10288-291E-4600-BB0B-BDF55B40E1F5}">
  <ds:schemaRefs>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5cf962e1-8142-4160-b95f-0e8943bc53f0"/>
    <ds:schemaRef ds:uri="5b835c3a-21ba-4264-a43f-ad4688bc5fb6"/>
    <ds:schemaRef ds:uri="http://purl.org/dc/dcmitype/"/>
  </ds:schemaRefs>
</ds:datastoreItem>
</file>

<file path=customXml/itemProps3.xml><?xml version="1.0" encoding="utf-8"?>
<ds:datastoreItem xmlns:ds="http://schemas.openxmlformats.org/officeDocument/2006/customXml" ds:itemID="{E4EED1E7-27CC-4970-8852-97B7D06176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CG EB Booklet</Template>
  <TotalTime>95</TotalTime>
  <Words>19548</Words>
  <Application>Microsoft Office PowerPoint</Application>
  <PresentationFormat>Custom</PresentationFormat>
  <Paragraphs>1287</Paragraphs>
  <Slides>45</Slides>
  <Notes>1</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45</vt:i4>
      </vt:variant>
    </vt:vector>
  </HeadingPairs>
  <TitlesOfParts>
    <vt:vector size="62" baseType="lpstr">
      <vt:lpstr>Merriweather Light</vt:lpstr>
      <vt:lpstr>Nunito Sans Regular</vt:lpstr>
      <vt:lpstr>Times New Roman</vt:lpstr>
      <vt:lpstr>Merriweather Bold</vt:lpstr>
      <vt:lpstr>Merriweather</vt:lpstr>
      <vt:lpstr>Symbol</vt:lpstr>
      <vt:lpstr>Courier New</vt:lpstr>
      <vt:lpstr>Merriweather </vt:lpstr>
      <vt:lpstr>Arial</vt:lpstr>
      <vt:lpstr>Merriweather Black</vt:lpstr>
      <vt:lpstr>Calibri</vt:lpstr>
      <vt:lpstr>Wingdings</vt:lpstr>
      <vt:lpstr>Poppins ExtraBold</vt:lpstr>
      <vt:lpstr>Merriweather Sans Light</vt:lpstr>
      <vt:lpstr>Helvetica</vt:lpstr>
      <vt:lpstr>Simple Light</vt:lpstr>
      <vt:lpstr>Office Theme</vt:lpstr>
      <vt:lpstr>PowerPoint Presentation</vt:lpstr>
      <vt:lpstr>Open Enrollment</vt:lpstr>
      <vt:lpstr>Benefits Summary</vt:lpstr>
      <vt:lpstr>Key Terms</vt:lpstr>
      <vt:lpstr>Medical Plan</vt:lpstr>
      <vt:lpstr>PowerPoint Presentation</vt:lpstr>
      <vt:lpstr>PowerPoint Presentation</vt:lpstr>
      <vt:lpstr>PowerPoint Presentation</vt:lpstr>
      <vt:lpstr>First Stop Health: Telemedicine &amp; Mental Health Counseling</vt:lpstr>
      <vt:lpstr>HSA</vt:lpstr>
      <vt:lpstr>Flexible Spending Account</vt:lpstr>
      <vt:lpstr>Dependent Care FSA</vt:lpstr>
      <vt:lpstr>Dental Insurance</vt:lpstr>
      <vt:lpstr>Vision Insurance</vt:lpstr>
      <vt:lpstr>Life and AD&amp;D</vt:lpstr>
      <vt:lpstr>PowerPoint Presentation</vt:lpstr>
      <vt:lpstr>PowerPoint Presentation</vt:lpstr>
      <vt:lpstr>PowerPoint Presentation</vt:lpstr>
      <vt:lpstr>PowerPoint Presentation</vt:lpstr>
      <vt:lpstr>Pet Insurance</vt:lpstr>
      <vt:lpstr>401(k)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Robyn M. Selby</dc:creator>
  <cp:lastModifiedBy>Jenna M. Ness</cp:lastModifiedBy>
  <cp:revision>6</cp:revision>
  <dcterms:modified xsi:type="dcterms:W3CDTF">2025-11-06T18:30:59Z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0x01010024A3A84DC72C994496E4268B11547B3E</vt:lpwstr>
  </property>
</Properties>
</file>