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3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6" r:id="rId3"/>
    <p:sldId id="260" r:id="rId4"/>
    <p:sldId id="271" r:id="rId5"/>
    <p:sldId id="272" r:id="rId6"/>
    <p:sldId id="273" r:id="rId7"/>
    <p:sldId id="274" r:id="rId8"/>
    <p:sldId id="261" r:id="rId9"/>
    <p:sldId id="275" r:id="rId10"/>
    <p:sldId id="276" r:id="rId11"/>
    <p:sldId id="262" r:id="rId12"/>
    <p:sldId id="264" r:id="rId13"/>
    <p:sldId id="263" r:id="rId14"/>
    <p:sldId id="265" r:id="rId15"/>
    <p:sldId id="277" r:id="rId16"/>
    <p:sldId id="267" r:id="rId17"/>
    <p:sldId id="268" r:id="rId18"/>
    <p:sldId id="278" r:id="rId19"/>
    <p:sldId id="270" r:id="rId20"/>
  </p:sldIdLst>
  <p:sldSz cx="9144000" cy="6858000" type="screen4x3"/>
  <p:notesSz cx="6888163" cy="100203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2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D7D8"/>
    <a:srgbClr val="53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248" autoAdjust="0"/>
    <p:restoredTop sz="96291" autoAdjust="0"/>
  </p:normalViewPr>
  <p:slideViewPr>
    <p:cSldViewPr snapToGrid="0" snapToObjects="1">
      <p:cViewPr>
        <p:scale>
          <a:sx n="92" d="100"/>
          <a:sy n="92" d="100"/>
        </p:scale>
        <p:origin x="-1027" y="67"/>
      </p:cViewPr>
      <p:guideLst>
        <p:guide orient="horz" pos="1480"/>
        <p:guide pos="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-3528" y="-96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056938E8-F4E7-424B-935A-2B7EE484911D}" type="datetimeFigureOut">
              <a:rPr lang="en-GB" smtClean="0"/>
              <a:pPr/>
              <a:t>01/10/2017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EC44283-1B43-4453-B00A-383DD8F371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21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84293B9-A91D-4C67-8E8B-1C61EBC6EF5D}" type="datetimeFigureOut">
              <a:rPr lang="en-GB" smtClean="0"/>
              <a:pPr/>
              <a:t>01/10/2017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0E7C649-329B-4A3B-8AE4-1D15C84A9C3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79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8914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815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79632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45266" y="4968000"/>
            <a:ext cx="6710735" cy="820205"/>
          </a:xfrm>
        </p:spPr>
        <p:txBody>
          <a:bodyPr anchor="b" anchorCtr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45266" y="59957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" y="747712"/>
            <a:ext cx="866775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780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tral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73599" y="2354688"/>
            <a:ext cx="6725135" cy="4053312"/>
          </a:xfrm>
          <a:ln>
            <a:noFill/>
          </a:ln>
        </p:spPr>
        <p:txBody>
          <a:bodyPr tIns="0"/>
          <a:lstStyle>
            <a:lvl1pPr>
              <a:buClr>
                <a:schemeClr val="tx2"/>
              </a:buClr>
              <a:defRPr/>
            </a:lvl1pPr>
            <a:lvl2pPr marL="449263" indent="-268288">
              <a:buClr>
                <a:schemeClr val="tx2"/>
              </a:buClr>
              <a:defRPr/>
            </a:lvl2pPr>
            <a:lvl3pPr marL="625475" indent="-176213">
              <a:buClr>
                <a:schemeClr val="tx2"/>
              </a:buClr>
              <a:defRPr/>
            </a:lvl3pPr>
            <a:lvl4pPr marL="898525" indent="-180975">
              <a:buClr>
                <a:schemeClr val="tx2"/>
              </a:buClr>
              <a:defRPr/>
            </a:lvl4pPr>
            <a:lvl5pPr marL="1166813" indent="-268288">
              <a:buClr>
                <a:schemeClr val="tx2"/>
              </a:buClr>
              <a:defRPr/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ændre</a:t>
            </a:r>
            <a:r>
              <a:rPr lang="en-US" dirty="0"/>
              <a:t> </a:t>
            </a:r>
            <a:r>
              <a:rPr lang="en-US" dirty="0" err="1"/>
              <a:t>farvetema</a:t>
            </a:r>
            <a:endParaRPr lang="en-US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345265" y="2430576"/>
            <a:ext cx="1425600" cy="25200"/>
          </a:xfrm>
          <a:solidFill>
            <a:schemeClr val="tx1"/>
          </a:solidFill>
        </p:spPr>
        <p:txBody>
          <a:bodyPr tIns="252000">
            <a:noAutofit/>
          </a:bodyPr>
          <a:lstStyle>
            <a:lvl1pPr marL="0" indent="0" algn="l">
              <a:buNone/>
              <a:defRPr sz="9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ændre</a:t>
            </a:r>
            <a:r>
              <a:rPr lang="en-US" dirty="0"/>
              <a:t> </a:t>
            </a:r>
            <a:r>
              <a:rPr lang="en-US" dirty="0" err="1"/>
              <a:t>farve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43937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tral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65" y="4629150"/>
            <a:ext cx="8401050" cy="18002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5265" y="2354688"/>
            <a:ext cx="8453469" cy="1900512"/>
          </a:xfrm>
          <a:ln>
            <a:noFill/>
          </a:ln>
        </p:spPr>
        <p:txBody>
          <a:bodyPr tIns="0"/>
          <a:lstStyle>
            <a:lvl1pPr>
              <a:buClr>
                <a:schemeClr val="tx2"/>
              </a:buClr>
              <a:defRPr/>
            </a:lvl1pPr>
            <a:lvl2pPr marL="449263" indent="-268288">
              <a:buClr>
                <a:schemeClr val="tx2"/>
              </a:buClr>
              <a:defRPr/>
            </a:lvl2pPr>
            <a:lvl3pPr marL="625475" indent="-176213">
              <a:buClr>
                <a:schemeClr val="tx2"/>
              </a:buClr>
              <a:defRPr/>
            </a:lvl3pPr>
            <a:lvl4pPr marL="898525" indent="-180975">
              <a:buClr>
                <a:schemeClr val="tx2"/>
              </a:buClr>
              <a:defRPr/>
            </a:lvl4pPr>
            <a:lvl5pPr marL="1166813" indent="-268288">
              <a:buClr>
                <a:schemeClr val="tx2"/>
              </a:buClr>
              <a:defRPr/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4839975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254460807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utral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25" y="4630737"/>
            <a:ext cx="8401050" cy="18002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5265" y="2354688"/>
            <a:ext cx="8453469" cy="1900512"/>
          </a:xfrm>
          <a:ln>
            <a:noFill/>
          </a:ln>
        </p:spPr>
        <p:txBody>
          <a:bodyPr tIns="0"/>
          <a:lstStyle>
            <a:lvl1pPr>
              <a:buClr>
                <a:schemeClr val="tx2"/>
              </a:buClr>
              <a:defRPr/>
            </a:lvl1pPr>
            <a:lvl2pPr marL="449263" indent="-268288">
              <a:buClr>
                <a:schemeClr val="tx2"/>
              </a:buClr>
              <a:defRPr/>
            </a:lvl2pPr>
            <a:lvl3pPr marL="625475" indent="-176213">
              <a:buClr>
                <a:schemeClr val="tx2"/>
              </a:buClr>
              <a:defRPr/>
            </a:lvl3pPr>
            <a:lvl4pPr marL="898525" indent="-180975">
              <a:buClr>
                <a:schemeClr val="tx2"/>
              </a:buClr>
              <a:defRPr/>
            </a:lvl4pPr>
            <a:lvl5pPr marL="1166813" indent="-268288">
              <a:buClr>
                <a:schemeClr val="tx2"/>
              </a:buClr>
              <a:defRPr/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4839975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286119378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eutral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4629150"/>
            <a:ext cx="8401050" cy="18002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5265" y="2354688"/>
            <a:ext cx="8453469" cy="1900512"/>
          </a:xfrm>
          <a:ln>
            <a:noFill/>
          </a:ln>
        </p:spPr>
        <p:txBody>
          <a:bodyPr tIns="0"/>
          <a:lstStyle>
            <a:lvl1pPr>
              <a:buClr>
                <a:schemeClr val="tx2"/>
              </a:buClr>
              <a:defRPr/>
            </a:lvl1pPr>
            <a:lvl2pPr marL="449263" indent="-268288">
              <a:buClr>
                <a:schemeClr val="tx2"/>
              </a:buClr>
              <a:defRPr/>
            </a:lvl2pPr>
            <a:lvl3pPr marL="625475" indent="-176213">
              <a:buClr>
                <a:schemeClr val="tx2"/>
              </a:buClr>
              <a:defRPr/>
            </a:lvl3pPr>
            <a:lvl4pPr marL="898525" indent="-180975">
              <a:buClr>
                <a:schemeClr val="tx2"/>
              </a:buClr>
              <a:defRPr/>
            </a:lvl4pPr>
            <a:lvl5pPr marL="1166813" indent="-268288">
              <a:buClr>
                <a:schemeClr val="tx2"/>
              </a:buClr>
              <a:defRPr/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4839975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286119378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eutral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5" y="4629150"/>
            <a:ext cx="8401050" cy="1800225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45265" y="2354688"/>
            <a:ext cx="8453469" cy="1900512"/>
          </a:xfrm>
          <a:ln>
            <a:noFill/>
          </a:ln>
        </p:spPr>
        <p:txBody>
          <a:bodyPr tIns="0"/>
          <a:lstStyle>
            <a:lvl1pPr>
              <a:buClr>
                <a:schemeClr val="tx2"/>
              </a:buClr>
              <a:defRPr/>
            </a:lvl1pPr>
            <a:lvl2pPr marL="449263" indent="-268288">
              <a:buClr>
                <a:schemeClr val="tx2"/>
              </a:buClr>
              <a:defRPr/>
            </a:lvl2pPr>
            <a:lvl3pPr marL="625475" indent="-176213">
              <a:buClr>
                <a:schemeClr val="tx2"/>
              </a:buClr>
              <a:defRPr/>
            </a:lvl3pPr>
            <a:lvl4pPr marL="898525" indent="-180975">
              <a:buClr>
                <a:schemeClr val="tx2"/>
              </a:buClr>
              <a:defRPr/>
            </a:lvl4pPr>
            <a:lvl5pPr marL="1166813" indent="-268288">
              <a:buClr>
                <a:schemeClr val="tx2"/>
              </a:buClr>
              <a:defRPr/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4839975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286119378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tral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87" y="2305050"/>
            <a:ext cx="8620125" cy="42291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2599163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12094647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utral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00" y="2304000"/>
            <a:ext cx="8620125" cy="42291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45265" y="1287576"/>
            <a:ext cx="8453805" cy="818491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GB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345265" y="869514"/>
            <a:ext cx="1425600" cy="25200"/>
          </a:xfrm>
          <a:solidFill>
            <a:schemeClr val="tx2"/>
          </a:solidFill>
        </p:spPr>
        <p:txBody>
          <a:bodyPr wrap="none" tIns="252000">
            <a:noAutofit/>
          </a:bodyPr>
          <a:lstStyle>
            <a:lvl1pPr marL="0" indent="0" algn="l">
              <a:buNone/>
              <a:defRPr sz="1200" b="1" cap="all" baseline="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31" hasCustomPrompt="1"/>
          </p:nvPr>
        </p:nvSpPr>
        <p:spPr>
          <a:xfrm>
            <a:off x="611999" y="2599163"/>
            <a:ext cx="1425600" cy="25200"/>
          </a:xfrm>
          <a:solidFill>
            <a:schemeClr val="bg1"/>
          </a:solidFill>
        </p:spPr>
        <p:txBody>
          <a:bodyPr tIns="252000">
            <a:noAutofit/>
          </a:bodyPr>
          <a:lstStyle>
            <a:lvl1pPr marL="0" indent="0">
              <a:buNone/>
              <a:defRPr sz="9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/>
              <a:t>Klik for at indsætte tekst og ændre farvetema</a:t>
            </a:r>
          </a:p>
        </p:txBody>
      </p:sp>
    </p:spTree>
    <p:extLst>
      <p:ext uri="{BB962C8B-B14F-4D97-AF65-F5344CB8AC3E}">
        <p14:creationId xmlns:p14="http://schemas.microsoft.com/office/powerpoint/2010/main" val="232424618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47763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eutral H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6" name="Lige forbindelse 5"/>
          <p:cNvCxnSpPr/>
          <p:nvPr userDrawn="1"/>
        </p:nvCxnSpPr>
        <p:spPr>
          <a:xfrm>
            <a:off x="345600" y="871200"/>
            <a:ext cx="13911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boks 8"/>
          <p:cNvSpPr txBox="1"/>
          <p:nvPr userDrawn="1"/>
        </p:nvSpPr>
        <p:spPr>
          <a:xfrm>
            <a:off x="242241" y="907422"/>
            <a:ext cx="12665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Clr>
                <a:schemeClr val="bg2"/>
              </a:buClr>
              <a:buFont typeface="Wingdings" pitchFamily="2" charset="2"/>
              <a:buNone/>
            </a:pPr>
            <a:r>
              <a:rPr lang="da-DK" sz="1200" b="1" baseline="0">
                <a:solidFill>
                  <a:schemeClr val="tx1"/>
                </a:solidFill>
                <a:latin typeface="+mj-lt"/>
              </a:rPr>
              <a:t>MEGATRENDS</a:t>
            </a:r>
            <a:endParaRPr lang="da-DK" sz="1200" b="1" baseline="0" dirty="0" err="1">
              <a:solidFill>
                <a:schemeClr val="tx1"/>
              </a:solidFill>
              <a:latin typeface="+mj-lt"/>
            </a:endParaRPr>
          </a:p>
        </p:txBody>
      </p:sp>
      <p:sp>
        <p:nvSpPr>
          <p:cNvPr id="18" name="Rektangulær billedforklaring 17"/>
          <p:cNvSpPr/>
          <p:nvPr userDrawn="1"/>
        </p:nvSpPr>
        <p:spPr>
          <a:xfrm>
            <a:off x="1455725" y="1772959"/>
            <a:ext cx="7343008" cy="3015426"/>
          </a:xfrm>
          <a:prstGeom prst="wedgeRectCallou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Tekstboks 19"/>
          <p:cNvSpPr txBox="1"/>
          <p:nvPr userDrawn="1"/>
        </p:nvSpPr>
        <p:spPr>
          <a:xfrm>
            <a:off x="1365491" y="1967483"/>
            <a:ext cx="726196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>
              <a:buClr>
                <a:schemeClr val="bg2"/>
              </a:buClr>
            </a:pPr>
            <a:r>
              <a:rPr lang="da-DK" sz="2200" b="1" i="1" dirty="0">
                <a:solidFill>
                  <a:schemeClr val="bg1"/>
                </a:solidFill>
              </a:rPr>
              <a:t>        En større bevægelse, et mønster eller en trend der starter på makro niveau. </a:t>
            </a:r>
          </a:p>
          <a:p>
            <a:pPr marL="171450">
              <a:buClr>
                <a:schemeClr val="bg2"/>
              </a:buClr>
            </a:pPr>
            <a:endParaRPr lang="da-DK" sz="2200" b="1" i="1" dirty="0">
              <a:solidFill>
                <a:schemeClr val="bg1"/>
              </a:solidFill>
            </a:endParaRPr>
          </a:p>
          <a:p>
            <a:pPr marL="171450">
              <a:buClr>
                <a:schemeClr val="bg2"/>
              </a:buClr>
            </a:pPr>
            <a:r>
              <a:rPr lang="da-DK" sz="2200" b="1" i="1" dirty="0">
                <a:solidFill>
                  <a:schemeClr val="bg1"/>
                </a:solidFill>
              </a:rPr>
              <a:t>En begyndende kraft der vil have en betydelig påvirkning på din forretning og de produkter som forbrugerne vil købe i den nærmeste fremtid</a:t>
            </a:r>
          </a:p>
          <a:p>
            <a:pPr marL="171450">
              <a:buClr>
                <a:schemeClr val="bg2"/>
              </a:buClr>
            </a:pPr>
            <a:endParaRPr lang="da-DK" sz="2200" b="1" i="1" baseline="0" dirty="0" err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" name="Tekstboks 20"/>
          <p:cNvSpPr txBox="1"/>
          <p:nvPr userDrawn="1"/>
        </p:nvSpPr>
        <p:spPr>
          <a:xfrm>
            <a:off x="1541260" y="1708413"/>
            <a:ext cx="8428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bg2"/>
              </a:buClr>
            </a:pPr>
            <a:r>
              <a:rPr lang="da-DK" sz="8000" b="1" dirty="0">
                <a:solidFill>
                  <a:schemeClr val="bg1"/>
                </a:solidFill>
                <a:latin typeface="Arial" pitchFamily="34" charset="0"/>
              </a:rPr>
              <a:t>”</a:t>
            </a:r>
            <a:endParaRPr lang="da-DK" sz="8000" b="1" baseline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Tekstboks 10"/>
          <p:cNvSpPr txBox="1"/>
          <p:nvPr userDrawn="1"/>
        </p:nvSpPr>
        <p:spPr>
          <a:xfrm>
            <a:off x="7572711" y="3442119"/>
            <a:ext cx="8428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chemeClr val="bg2"/>
              </a:buClr>
            </a:pPr>
            <a:r>
              <a:rPr lang="da-DK" sz="8000" b="1" dirty="0">
                <a:solidFill>
                  <a:schemeClr val="bg1"/>
                </a:solidFill>
                <a:latin typeface="Arial" pitchFamily="34" charset="0"/>
              </a:rPr>
              <a:t>”</a:t>
            </a:r>
            <a:endParaRPr lang="da-DK" sz="8000" b="1" baseline="0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64807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2951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700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075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8706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4845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0660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Korea Klubbens General Forsamling 2015</a:t>
            </a: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52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4. oktober 2015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Korea Klubbens General Forsamling 2015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34EDF-70AB-44D4-AC16-97AAB3197088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224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789" r:id="rId13"/>
    <p:sldLayoutId id="2147483792" r:id="rId14"/>
    <p:sldLayoutId id="2147483798" r:id="rId15"/>
    <p:sldLayoutId id="2147483799" r:id="rId16"/>
    <p:sldLayoutId id="2147483800" r:id="rId17"/>
    <p:sldLayoutId id="2147483793" r:id="rId18"/>
    <p:sldLayoutId id="2147483801" r:id="rId19"/>
    <p:sldLayoutId id="2147483802" r:id="rId20"/>
  </p:sldLayoutIdLst>
  <p:transition>
    <p:fade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233" y="1270000"/>
            <a:ext cx="5486400" cy="566738"/>
          </a:xfrm>
        </p:spPr>
        <p:txBody>
          <a:bodyPr>
            <a:normAutofit/>
          </a:bodyPr>
          <a:lstStyle/>
          <a:p>
            <a:r>
              <a:rPr lang="da-DK" sz="2400" dirty="0"/>
              <a:t>Korea Klubbens General Forsamling 2017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4422" y="2539471"/>
            <a:ext cx="5167311" cy="1516062"/>
          </a:xfrm>
        </p:spPr>
        <p:txBody>
          <a:bodyPr>
            <a:noAutofit/>
          </a:bodyPr>
          <a:lstStyle/>
          <a:p>
            <a:r>
              <a:rPr lang="da-DK" sz="1600" b="1" dirty="0"/>
              <a:t>Dato:          </a:t>
            </a:r>
            <a:r>
              <a:rPr lang="da-DK" sz="1600" dirty="0"/>
              <a:t>Søndag d. 1. oktober 2017 kl. 14.00 </a:t>
            </a:r>
          </a:p>
          <a:p>
            <a:r>
              <a:rPr lang="da-DK" sz="1600" b="1" dirty="0" err="1"/>
              <a:t>Lokation</a:t>
            </a:r>
            <a:r>
              <a:rPr lang="da-DK" sz="1600" b="1" dirty="0"/>
              <a:t>:   </a:t>
            </a:r>
            <a:r>
              <a:rPr lang="da-DK" sz="1600" dirty="0" err="1"/>
              <a:t>Sakura</a:t>
            </a:r>
            <a:r>
              <a:rPr lang="da-DK" sz="1600" dirty="0"/>
              <a:t>, Møntergade 22, 1116 København K</a:t>
            </a:r>
          </a:p>
          <a:p>
            <a:r>
              <a:rPr lang="da-DK" sz="1600" b="1" dirty="0"/>
              <a:t>Indkaldt:    </a:t>
            </a:r>
            <a:r>
              <a:rPr lang="da-DK" sz="1600" dirty="0"/>
              <a:t>3/9 2017</a:t>
            </a:r>
            <a:r>
              <a:rPr lang="da-DK" sz="16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0" y="2310871"/>
            <a:ext cx="3362149" cy="3293533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6247342"/>
            <a:ext cx="8868834" cy="476250"/>
          </a:xfrm>
          <a:prstGeom prst="rect">
            <a:avLst/>
          </a:prstGeom>
        </p:spPr>
      </p:pic>
      <p:sp>
        <p:nvSpPr>
          <p:cNvPr id="13" name="Pladsholder til dato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15" name="Pladsholder til dias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79027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1702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3. Udvalgsberetninger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9. oktober 2016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2016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9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0850" y="1316024"/>
            <a:ext cx="8128000" cy="54476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/>
              <a:t>Web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Medlemslogin og medlemskort (password=betalt medlem)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Kalender (intern og ekstern)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Stærkere profil af </a:t>
            </a:r>
            <a:r>
              <a:rPr lang="da-DK" dirty="0" err="1">
                <a:solidFill>
                  <a:srgbClr val="000000"/>
                </a:solidFill>
              </a:rPr>
              <a:t>Chingu</a:t>
            </a:r>
            <a:r>
              <a:rPr lang="da-DK" dirty="0">
                <a:solidFill>
                  <a:srgbClr val="000000"/>
                </a:solidFill>
              </a:rPr>
              <a:t> medlemsblad, flere medlemsindlæg, dynamisk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Arkiv – bruges mere aktivt til søgning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Lokale redaktører og ejerskab </a:t>
            </a:r>
          </a:p>
          <a:p>
            <a:pPr marL="342900" indent="-342900">
              <a:buFont typeface="Arial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Nyhedsbrev </a:t>
            </a:r>
            <a:r>
              <a:rPr lang="da-DK" dirty="0" err="1">
                <a:solidFill>
                  <a:srgbClr val="000000"/>
                </a:solidFill>
              </a:rPr>
              <a:t>MailChimp</a:t>
            </a:r>
            <a:r>
              <a:rPr lang="da-DK" dirty="0">
                <a:solidFill>
                  <a:srgbClr val="000000"/>
                </a:solidFill>
              </a:rPr>
              <a:t> og </a:t>
            </a:r>
            <a:r>
              <a:rPr lang="da-DK" dirty="0" err="1">
                <a:solidFill>
                  <a:srgbClr val="000000"/>
                </a:solidFill>
              </a:rPr>
              <a:t>Economic</a:t>
            </a:r>
            <a:endParaRPr lang="da-DK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dirty="0">
              <a:solidFill>
                <a:srgbClr val="FF0000"/>
              </a:solidFill>
            </a:endParaRPr>
          </a:p>
          <a:p>
            <a:pPr lvl="1"/>
            <a:endParaRPr lang="da-DK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Familieaktiviteter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>
                <a:solidFill>
                  <a:srgbClr val="000000"/>
                </a:solidFill>
              </a:rPr>
              <a:t>Flere børnefamilier de senere år – familieundersøgelse foretaget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dirty="0" err="1">
                <a:solidFill>
                  <a:srgbClr val="000000"/>
                </a:solidFill>
              </a:rPr>
              <a:t>Julebazar</a:t>
            </a:r>
            <a:r>
              <a:rPr lang="da-DK" sz="2000" dirty="0">
                <a:solidFill>
                  <a:srgbClr val="000000"/>
                </a:solidFill>
              </a:rPr>
              <a:t> 2016, koreansk/dansk juletema. Vi vil prøve at involvere vores medlemmer til at deltage, med eller uden børn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da-DK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b="1" dirty="0"/>
          </a:p>
          <a:p>
            <a:endParaRPr lang="da-DK" sz="2000" b="1" dirty="0"/>
          </a:p>
          <a:p>
            <a:pPr lvl="2"/>
            <a:endParaRPr lang="da-DK" sz="2800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68350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621772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4. Regnskabsaflæggelse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10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568680" y="1603400"/>
            <a:ext cx="8118120" cy="452431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da-DK" b="1" dirty="0"/>
              <a:t>Overordnet: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Økonomi*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Opkrævning via PBS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Faldende medlemsbetaling (kontingent)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Største poster: IKAA, </a:t>
            </a:r>
            <a:r>
              <a:rPr lang="da-DK" dirty="0" err="1">
                <a:solidFill>
                  <a:srgbClr val="000000"/>
                </a:solidFill>
              </a:rPr>
              <a:t>Chingu</a:t>
            </a:r>
            <a:endParaRPr lang="da-DK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Sponsorater (faldende); </a:t>
            </a:r>
            <a:r>
              <a:rPr lang="da-DK" dirty="0" err="1">
                <a:solidFill>
                  <a:srgbClr val="000000"/>
                </a:solidFill>
              </a:rPr>
              <a:t>Ministry</a:t>
            </a:r>
            <a:r>
              <a:rPr lang="da-DK" dirty="0">
                <a:solidFill>
                  <a:srgbClr val="000000"/>
                </a:solidFill>
              </a:rPr>
              <a:t> of Health and </a:t>
            </a:r>
            <a:r>
              <a:rPr lang="da-DK" dirty="0" err="1">
                <a:solidFill>
                  <a:srgbClr val="000000"/>
                </a:solidFill>
              </a:rPr>
              <a:t>Welfare</a:t>
            </a:r>
            <a:r>
              <a:rPr lang="da-DK" dirty="0">
                <a:solidFill>
                  <a:srgbClr val="000000"/>
                </a:solidFill>
              </a:rPr>
              <a:t> til Efterårslejren, Hyundai </a:t>
            </a:r>
          </a:p>
          <a:p>
            <a:pPr lvl="5"/>
            <a:r>
              <a:rPr lang="da-DK" dirty="0">
                <a:solidFill>
                  <a:srgbClr val="FF0000"/>
                </a:solidFill>
              </a:rPr>
              <a:t>     </a:t>
            </a: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pPr lvl="3"/>
            <a:endParaRPr lang="da-DK" dirty="0">
              <a:solidFill>
                <a:srgbClr val="FF0000"/>
              </a:solidFill>
            </a:endParaRPr>
          </a:p>
          <a:p>
            <a:r>
              <a:rPr lang="da-DK" dirty="0">
                <a:solidFill>
                  <a:srgbClr val="FF0000"/>
                </a:solidFill>
              </a:rPr>
              <a:t>*</a:t>
            </a:r>
            <a:r>
              <a:rPr lang="da-DK" dirty="0">
                <a:solidFill>
                  <a:srgbClr val="000000"/>
                </a:solidFill>
              </a:rPr>
              <a:t>Se separat dokument med regnskab for 2016/2017</a:t>
            </a:r>
          </a:p>
        </p:txBody>
      </p:sp>
    </p:spTree>
    <p:extLst>
      <p:ext uri="{BB962C8B-B14F-4D97-AF65-F5344CB8AC3E}">
        <p14:creationId xmlns:p14="http://schemas.microsoft.com/office/powerpoint/2010/main" val="336753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638708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>
                <a:solidFill>
                  <a:srgbClr val="000000"/>
                </a:solidFill>
              </a:rPr>
              <a:t>5. Fastsættelse af kontingent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11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778933" y="1620339"/>
            <a:ext cx="8221134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da-DK" dirty="0">
                <a:solidFill>
                  <a:srgbClr val="000000"/>
                </a:solidFill>
              </a:rPr>
              <a:t>Bestyrelsen anbefaler kontingentsatsen på 330 kr. Årligt fastholdes for det kommende </a:t>
            </a:r>
            <a:r>
              <a:rPr lang="da-DK" dirty="0" err="1">
                <a:solidFill>
                  <a:srgbClr val="000000"/>
                </a:solidFill>
              </a:rPr>
              <a:t>foreningsår</a:t>
            </a:r>
            <a:r>
              <a:rPr lang="da-DK" dirty="0">
                <a:solidFill>
                  <a:srgbClr val="000000"/>
                </a:solidFill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690545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654158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6. Vedtægtsændringer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12</a:t>
            </a:fld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889000" y="1566326"/>
            <a:ext cx="3404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Ingen vedtægtsændringer</a:t>
            </a: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775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587905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7. Behandling af indkomne forslag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13</a:t>
            </a:fld>
            <a:endParaRPr lang="da-DK" dirty="0"/>
          </a:p>
        </p:txBody>
      </p:sp>
      <p:sp>
        <p:nvSpPr>
          <p:cNvPr id="6" name="Tekstboks 5"/>
          <p:cNvSpPr txBox="1"/>
          <p:nvPr/>
        </p:nvSpPr>
        <p:spPr>
          <a:xfrm>
            <a:off x="889000" y="1566326"/>
            <a:ext cx="4535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dirty="0"/>
              <a:t>Ingen indkomne forslag modtaget</a:t>
            </a: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414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503233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8. Godkendelse af budget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14</a:t>
            </a:fld>
            <a:endParaRPr lang="da-DK" dirty="0"/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8" name="Tekstboks 7"/>
          <p:cNvSpPr txBox="1"/>
          <p:nvPr/>
        </p:nvSpPr>
        <p:spPr>
          <a:xfrm>
            <a:off x="880531" y="1239317"/>
            <a:ext cx="5791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dirty="0"/>
              <a:t>Overordnet budget (vejledende)*:</a:t>
            </a:r>
          </a:p>
          <a:p>
            <a:r>
              <a:rPr lang="da-DK" dirty="0"/>
              <a:t>*Se separat dokument med detaljeret budget for 2016/2017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292843"/>
              </p:ext>
            </p:extLst>
          </p:nvPr>
        </p:nvGraphicFramePr>
        <p:xfrm>
          <a:off x="533400" y="1987628"/>
          <a:ext cx="8077200" cy="42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700">
                  <a:extLst>
                    <a:ext uri="{9D8B030D-6E8A-4147-A177-3AD203B41FA5}">
                      <a16:colId xmlns:a16="http://schemas.microsoft.com/office/drawing/2014/main" val="4072155656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1219286635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74539473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3172319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800" kern="1200">
                          <a:effectLst/>
                        </a:rPr>
                        <a:t>Poster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800" kern="1200">
                          <a:effectLst/>
                        </a:rPr>
                        <a:t>Udgifter (kr)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800" kern="1200">
                          <a:effectLst/>
                        </a:rPr>
                        <a:t>Indtægter (kr)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a-DK" sz="1800" kern="1200">
                          <a:effectLst/>
                        </a:rPr>
                        <a:t>I alt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607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Kontingent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120.000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1511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Sponsorat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0209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Aktiviteter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45.000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99560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Drift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-75.000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7256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Chingu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-50.000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51615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Aktiviteter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-125.000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3246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Lokale netværk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-6.000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4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Internationale netværk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-6.000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54432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3693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Resultat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rtl="0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-47.000*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7002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006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9400" y="516477"/>
            <a:ext cx="8746067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9. Valg af formand/næstformand/kasserer/sekretær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15</a:t>
            </a:fld>
            <a:endParaRPr lang="da-DK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065529"/>
              </p:ext>
            </p:extLst>
          </p:nvPr>
        </p:nvGraphicFramePr>
        <p:xfrm>
          <a:off x="364063" y="1659477"/>
          <a:ext cx="8483601" cy="2494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6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3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78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Kandidater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På valg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Formand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Anne Mee </a:t>
                      </a:r>
                      <a:r>
                        <a:rPr lang="da-DK" dirty="0" err="1"/>
                        <a:t>Kalvig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244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dirty="0"/>
                        <a:t>Sidse Koch Jørgensen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dirty="0"/>
                        <a:t>Ja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Næstformand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baseline="0" dirty="0"/>
                        <a:t>Kristoffer Young Kaag Vestergaard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Kasserer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Margit Rønberg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Nej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Sekretær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Niels – Peter Hansen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354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511644"/>
            <a:ext cx="91440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10. Valg af bestyrelsesmedlemmer og evt. suppleanter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16</a:t>
            </a:fld>
            <a:endParaRPr lang="da-DK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994270"/>
              </p:ext>
            </p:extLst>
          </p:nvPr>
        </p:nvGraphicFramePr>
        <p:xfrm>
          <a:off x="355596" y="1608675"/>
          <a:ext cx="8483601" cy="2988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4817">
                <a:tc>
                  <a:txBody>
                    <a:bodyPr/>
                    <a:lstStyle/>
                    <a:p>
                      <a:r>
                        <a:rPr lang="da-DK" dirty="0"/>
                        <a:t>Poster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Kandidater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På valg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817">
                <a:tc>
                  <a:txBody>
                    <a:bodyPr/>
                    <a:lstStyle/>
                    <a:p>
                      <a:r>
                        <a:rPr lang="da-DK" dirty="0"/>
                        <a:t>Bestyrelsesmedlem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Jes Eriksen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705"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Bestyrelsesmedlem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Wenja</a:t>
                      </a:r>
                      <a:r>
                        <a:rPr lang="da-DK" baseline="0" dirty="0"/>
                        <a:t> K. Boisen</a:t>
                      </a:r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705"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Suppleant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Kasper Eriksen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705">
                <a:tc>
                  <a:txBody>
                    <a:bodyPr/>
                    <a:lstStyle/>
                    <a:p>
                      <a:r>
                        <a:rPr lang="da-DK" dirty="0"/>
                        <a:t>Suppleant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Sanne Mogensen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70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Suppleant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Mia </a:t>
                      </a:r>
                      <a:r>
                        <a:rPr lang="da-DK" dirty="0" err="1"/>
                        <a:t>marquardsen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dirty="0"/>
                        <a:t>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174168"/>
                  </a:ext>
                </a:extLst>
              </a:tr>
            </a:tbl>
          </a:graphicData>
        </a:graphic>
      </p:graphicFrame>
      <p:pic>
        <p:nvPicPr>
          <p:cNvPr id="7" name="Billed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017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816" y="520111"/>
            <a:ext cx="8085668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11. Valg af revisor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17</a:t>
            </a:fld>
            <a:endParaRPr lang="da-DK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96329"/>
              </p:ext>
            </p:extLst>
          </p:nvPr>
        </p:nvGraphicFramePr>
        <p:xfrm>
          <a:off x="355596" y="1625609"/>
          <a:ext cx="84836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Poster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Kandidater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Medlem/Ekstern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Revisor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Majbritt</a:t>
                      </a:r>
                      <a:r>
                        <a:rPr lang="da-DK" baseline="0" dirty="0"/>
                        <a:t> </a:t>
                      </a:r>
                      <a:r>
                        <a:rPr lang="da-DK" baseline="0" dirty="0" err="1"/>
                        <a:t>Sinkjær</a:t>
                      </a:r>
                      <a:r>
                        <a:rPr lang="da-DK" baseline="0" dirty="0"/>
                        <a:t>, </a:t>
                      </a:r>
                      <a:r>
                        <a:rPr lang="da-DK" baseline="0" dirty="0" err="1"/>
                        <a:t>Økomatch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Ekstern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Billed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23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4933" y="655638"/>
            <a:ext cx="8085668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12. Eventuelt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18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38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57200" y="821274"/>
            <a:ext cx="8229600" cy="816505"/>
          </a:xfrm>
        </p:spPr>
        <p:txBody>
          <a:bodyPr/>
          <a:lstStyle/>
          <a:p>
            <a:pPr algn="l"/>
            <a:r>
              <a:rPr lang="da-DK"/>
              <a:t>Agenda</a:t>
            </a:r>
            <a:endParaRPr lang="da-DK" dirty="0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C458-B460-4007-8424-B85B3B279442}" type="slidenum">
              <a:rPr lang="da-DK" smtClean="0"/>
              <a:t>2</a:t>
            </a:fld>
            <a:endParaRPr lang="da-DK" dirty="0"/>
          </a:p>
        </p:txBody>
      </p:sp>
      <p:sp>
        <p:nvSpPr>
          <p:cNvPr id="10" name="Tekstboks 9"/>
          <p:cNvSpPr txBox="1"/>
          <p:nvPr/>
        </p:nvSpPr>
        <p:spPr>
          <a:xfrm>
            <a:off x="660400" y="1667941"/>
            <a:ext cx="688784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sz="2400" dirty="0"/>
              <a:t>Valg af dirigent, referent og stemmetællere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Formandens beretning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Udvalgsberetninger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Regnskabsaflæggelse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Fastsættelse af kontingent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Vedtægtsændringer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Behandling af indkomne forslag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Godkendelse af budget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Valg af formand/næstformand/kasserer/sekretær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Valg af bestyrelsesmedlemmer og evt. suppleanter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Valg af revisor/revisorer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2400" dirty="0"/>
              <a:t>Eventuelt</a:t>
            </a:r>
          </a:p>
        </p:txBody>
      </p:sp>
      <p:pic>
        <p:nvPicPr>
          <p:cNvPr id="11" name="Billed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12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</p:spTree>
    <p:extLst>
      <p:ext uri="{BB962C8B-B14F-4D97-AF65-F5344CB8AC3E}">
        <p14:creationId xmlns:p14="http://schemas.microsoft.com/office/powerpoint/2010/main" val="24627944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6979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dirty="0"/>
              <a:t>1. Valg af dirigent, referent og stemmetællere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3</a:t>
            </a:fld>
            <a:endParaRPr lang="da-DK" dirty="0"/>
          </a:p>
        </p:txBody>
      </p:sp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453337"/>
              </p:ext>
            </p:extLst>
          </p:nvPr>
        </p:nvGraphicFramePr>
        <p:xfrm>
          <a:off x="355596" y="1659477"/>
          <a:ext cx="848360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Roller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Kandidater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Valgt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Dirigent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a-DK" dirty="0"/>
                        <a:t>John Pedersen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Referent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Dennis</a:t>
                      </a:r>
                      <a:r>
                        <a:rPr lang="da-DK" baseline="0" dirty="0"/>
                        <a:t> Graulund Nielsen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Stemmetæller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Stemmetæller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" name="Billed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</p:spTree>
    <p:extLst>
      <p:ext uri="{BB962C8B-B14F-4D97-AF65-F5344CB8AC3E}">
        <p14:creationId xmlns:p14="http://schemas.microsoft.com/office/powerpoint/2010/main" val="570220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69797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dirty="0"/>
              <a:t>2. Formandens beretning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4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7200" y="1634065"/>
            <a:ext cx="8128000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da-DK" dirty="0"/>
              <a:t>P.t. i alt 417</a:t>
            </a:r>
            <a:r>
              <a:rPr lang="da-DK" b="1" dirty="0"/>
              <a:t> </a:t>
            </a:r>
            <a:r>
              <a:rPr lang="da-DK" dirty="0"/>
              <a:t>husstandsmedlemskaber</a:t>
            </a:r>
          </a:p>
          <a:p>
            <a:r>
              <a:rPr lang="da-DK" dirty="0"/>
              <a:t>Foreningsåret 2016/2017 har været præget af: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Velfungerende bestyrelse.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Administrativ oprydning og afklaring af samarbejdsforhold.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Der er blevet arbejdet videre på en ny hjemmeside, med medlemslogin, mulighed for </a:t>
            </a:r>
            <a:r>
              <a:rPr lang="da-DK" dirty="0" err="1">
                <a:solidFill>
                  <a:srgbClr val="000000"/>
                </a:solidFill>
              </a:rPr>
              <a:t>udprintning</a:t>
            </a:r>
            <a:r>
              <a:rPr lang="da-DK" dirty="0">
                <a:solidFill>
                  <a:srgbClr val="000000"/>
                </a:solidFill>
              </a:rPr>
              <a:t> af medlemskort, elektroniske </a:t>
            </a:r>
            <a:r>
              <a:rPr lang="da-DK" dirty="0" err="1">
                <a:solidFill>
                  <a:srgbClr val="000000"/>
                </a:solidFill>
              </a:rPr>
              <a:t>Chingu</a:t>
            </a:r>
            <a:r>
              <a:rPr lang="da-DK" dirty="0">
                <a:solidFill>
                  <a:srgbClr val="000000"/>
                </a:solidFill>
              </a:rPr>
              <a:t>, forventes brugerklar indenfor en måned.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Fokus på familie aktiviteter med genindførelse af </a:t>
            </a:r>
            <a:r>
              <a:rPr lang="da-DK" dirty="0" err="1">
                <a:solidFill>
                  <a:srgbClr val="000000"/>
                </a:solidFill>
              </a:rPr>
              <a:t>julebazaren</a:t>
            </a:r>
            <a:r>
              <a:rPr lang="da-DK" dirty="0">
                <a:solidFill>
                  <a:srgbClr val="000000"/>
                </a:solidFill>
              </a:rPr>
              <a:t> og familie </a:t>
            </a:r>
            <a:r>
              <a:rPr lang="da-DK" dirty="0" err="1">
                <a:solidFill>
                  <a:srgbClr val="000000"/>
                </a:solidFill>
              </a:rPr>
              <a:t>picnic'en</a:t>
            </a:r>
            <a:r>
              <a:rPr lang="da-DK" dirty="0">
                <a:solidFill>
                  <a:srgbClr val="000000"/>
                </a:solidFill>
              </a:rPr>
              <a:t> i samarbejde med COCOA (herboende koreanere)</a:t>
            </a:r>
            <a:endParaRPr lang="da-DK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Samarbejde med Adoption og Samfund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>
              <a:solidFill>
                <a:srgbClr val="FF0000"/>
              </a:solidFill>
            </a:endParaRP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6252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69797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dirty="0"/>
              <a:t>2. Formandens beretning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5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7200" y="1634065"/>
            <a:ext cx="8128000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da-DK" b="1" dirty="0"/>
              <a:t>Politisk</a:t>
            </a:r>
            <a:endParaRPr lang="da-DK" dirty="0"/>
          </a:p>
          <a:p>
            <a:endParaRPr lang="da-DK" dirty="0"/>
          </a:p>
          <a:p>
            <a:r>
              <a:rPr lang="da-DK" dirty="0"/>
              <a:t>I det seneste bestyrelses år har Korea Klubbens deltagelse i det adoptionspolitiske arbejde været koncentreret om det forestående samarbejde om publikation med Adoption og samfund. </a:t>
            </a:r>
          </a:p>
          <a:p>
            <a:endParaRPr lang="da-DK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Korea Klubben deltog i Adoption &amp; Samfunds, Adoptionsdialogens dag 10/5. Tema: "Racisme og adoption – diskrimination i den bedste mening"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dirty="0"/>
              <a:t>Samarbejde om publikation, der skal hjælpe adoptivforældre og adopterede til at håndtere racisme, diskrimination og mikro-</a:t>
            </a:r>
            <a:r>
              <a:rPr lang="da-DK" dirty="0" err="1"/>
              <a:t>agressioner</a:t>
            </a:r>
            <a:r>
              <a:rPr lang="da-DK" dirty="0"/>
              <a:t>. </a:t>
            </a:r>
          </a:p>
          <a:p>
            <a:pPr fontAlgn="ctr"/>
            <a:endParaRPr lang="da-DK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da-DK" dirty="0"/>
          </a:p>
          <a:p>
            <a:pPr font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50845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5540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dirty="0"/>
              <a:t>2. Formandens beretning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6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7200" y="1367330"/>
            <a:ext cx="8128000" cy="48013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da-DK" sz="1700" b="1" dirty="0"/>
              <a:t>Ambassaden</a:t>
            </a:r>
            <a:endParaRPr lang="da-DK" sz="1700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/>
              <a:t>16/12 Korea Klubbens bestyrelse deltog i præsentationen af den nye Ambassadør, Jai </a:t>
            </a:r>
            <a:r>
              <a:rPr lang="da-DK" sz="1700" dirty="0" err="1"/>
              <a:t>Chul</a:t>
            </a:r>
            <a:r>
              <a:rPr lang="da-DK" sz="1700" dirty="0"/>
              <a:t> </a:t>
            </a:r>
            <a:r>
              <a:rPr lang="da-DK" sz="1700" dirty="0" err="1"/>
              <a:t>Choi</a:t>
            </a:r>
            <a:r>
              <a:rPr lang="da-DK" sz="1700" dirty="0"/>
              <a:t>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/>
              <a:t>13/11 Frokostmøde med Vice </a:t>
            </a:r>
            <a:r>
              <a:rPr lang="da-DK" sz="1700" dirty="0" err="1"/>
              <a:t>President</a:t>
            </a:r>
            <a:r>
              <a:rPr lang="da-DK" sz="1700" dirty="0"/>
              <a:t> Dong-June </a:t>
            </a:r>
            <a:r>
              <a:rPr lang="da-DK" sz="1700" dirty="0" err="1"/>
              <a:t>Choi</a:t>
            </a:r>
            <a:r>
              <a:rPr lang="da-DK" sz="1700" dirty="0"/>
              <a:t>, </a:t>
            </a:r>
            <a:r>
              <a:rPr lang="da-DK" sz="1700" dirty="0" err="1"/>
              <a:t>Overseas</a:t>
            </a:r>
            <a:r>
              <a:rPr lang="da-DK" sz="1700" dirty="0"/>
              <a:t> </a:t>
            </a:r>
            <a:r>
              <a:rPr lang="da-DK" sz="1700" dirty="0" err="1"/>
              <a:t>Korean</a:t>
            </a:r>
            <a:r>
              <a:rPr lang="da-DK" sz="1700" dirty="0"/>
              <a:t> Foundation 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/>
              <a:t>Ambassaden har fremsendt vores ønske om tilskud til indkøb af Koreansk undervisningsmateriale.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/>
              <a:t>Bestyrelsen deltog i middag med KIM WONDEUG, the </a:t>
            </a:r>
            <a:r>
              <a:rPr lang="da-DK" sz="1700" dirty="0" err="1"/>
              <a:t>President</a:t>
            </a:r>
            <a:r>
              <a:rPr lang="da-DK" sz="1700" dirty="0"/>
              <a:t> of Korea Adoption Services, formål at vide hvad adopterede har af behov.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/>
              <a:t>Korea Klubben deltog i Copenhagen </a:t>
            </a:r>
            <a:r>
              <a:rPr lang="da-DK" sz="1700" dirty="0" err="1"/>
              <a:t>Kimchi</a:t>
            </a:r>
            <a:r>
              <a:rPr lang="da-DK" sz="1700" dirty="0"/>
              <a:t> Festival d. 23. juni –25. juni  </a:t>
            </a:r>
          </a:p>
          <a:p>
            <a:pPr fontAlgn="ctr"/>
            <a:endParaRPr lang="da-DK" sz="1700" dirty="0"/>
          </a:p>
          <a:p>
            <a:r>
              <a:rPr lang="da-DK" sz="1700" b="1" dirty="0"/>
              <a:t>Bestyrelsen</a:t>
            </a:r>
            <a:endParaRPr lang="da-DK" sz="1700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>
                <a:solidFill>
                  <a:srgbClr val="000000"/>
                </a:solidFill>
              </a:rPr>
              <a:t>Fuldtallig bestyrelse + 1 føl.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>
                <a:solidFill>
                  <a:srgbClr val="000000"/>
                </a:solidFill>
              </a:rPr>
              <a:t>Det har været et godt år, med en god holdånd, dog anbefales det at afholde 6 bestyrelsesmøder årligt.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da-DK" sz="1700" dirty="0">
              <a:solidFill>
                <a:srgbClr val="000000"/>
              </a:solidFill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1700" dirty="0">
                <a:solidFill>
                  <a:srgbClr val="000000"/>
                </a:solidFill>
              </a:rPr>
              <a:t>Bestyrelsen har holdt bestyrelsesmøder på følgende datoer: 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da-DK" sz="1700" dirty="0">
                <a:solidFill>
                  <a:srgbClr val="000000"/>
                </a:solidFill>
              </a:rPr>
              <a:t>14. januar, 26. marts, 3. juni,  27. August </a:t>
            </a:r>
          </a:p>
          <a:p>
            <a:pPr lvl="1" fontAlgn="ctr"/>
            <a:r>
              <a:rPr lang="da-DK" sz="1700" dirty="0">
                <a:solidFill>
                  <a:srgbClr val="000000"/>
                </a:solidFill>
              </a:rPr>
              <a:t>(det anbefales at der afholdes 6 møder årligt)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6000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0850" y="5540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da-DK" sz="3200" dirty="0"/>
              <a:t>2. Formandens beretning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7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0849" y="1311537"/>
            <a:ext cx="8549217" cy="5632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da-DK" sz="2000" b="1" dirty="0"/>
              <a:t>Arrangementer</a:t>
            </a:r>
            <a:endParaRPr lang="da-DK" sz="2000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Intromøder/onsdagsmiddage</a:t>
            </a:r>
            <a:r>
              <a:rPr lang="da-DK" sz="2000" dirty="0">
                <a:solidFill>
                  <a:srgbClr val="000000"/>
                </a:solidFill>
              </a:rPr>
              <a:t> (gennemsnitligt 15 deltagere)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Søndagsfrokoster i Aarhus</a:t>
            </a:r>
            <a:r>
              <a:rPr lang="da-DK" sz="2000" dirty="0">
                <a:solidFill>
                  <a:srgbClr val="000000"/>
                </a:solidFill>
              </a:rPr>
              <a:t> (10-35 deltagere per gang)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Efterårslejr 2016</a:t>
            </a:r>
            <a:r>
              <a:rPr lang="da-DK" sz="2000" dirty="0">
                <a:solidFill>
                  <a:srgbClr val="000000"/>
                </a:solidFill>
              </a:rPr>
              <a:t> (107 deltagere, heraf 37 børn)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000000"/>
                </a:solidFill>
              </a:rPr>
              <a:t>Julebazar</a:t>
            </a:r>
            <a:r>
              <a:rPr lang="en-US" sz="2000" dirty="0">
                <a:solidFill>
                  <a:srgbClr val="000000"/>
                </a:solidFill>
              </a:rPr>
              <a:t> (85 </a:t>
            </a:r>
            <a:r>
              <a:rPr lang="en-US" sz="2000" dirty="0" err="1">
                <a:solidFill>
                  <a:srgbClr val="000000"/>
                </a:solidFill>
              </a:rPr>
              <a:t>deltagere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da-DK" sz="2000" dirty="0">
              <a:solidFill>
                <a:srgbClr val="FF0000"/>
              </a:solidFill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Julefest 2015</a:t>
            </a:r>
            <a:r>
              <a:rPr lang="da-DK" sz="2000" dirty="0">
                <a:solidFill>
                  <a:srgbClr val="000000"/>
                </a:solidFill>
              </a:rPr>
              <a:t> (55 deltagere)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 err="1">
                <a:solidFill>
                  <a:srgbClr val="000000"/>
                </a:solidFill>
              </a:rPr>
              <a:t>Seollal</a:t>
            </a:r>
            <a:r>
              <a:rPr lang="da-DK" sz="2000" b="1" dirty="0">
                <a:solidFill>
                  <a:srgbClr val="000000"/>
                </a:solidFill>
              </a:rPr>
              <a:t> – Koreansk Nytår</a:t>
            </a:r>
            <a:r>
              <a:rPr lang="da-DK" sz="2000" dirty="0">
                <a:solidFill>
                  <a:srgbClr val="000000"/>
                </a:solidFill>
              </a:rPr>
              <a:t> 28. Januar 2017 (50 deltagere (Aarhus)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2 madlavningskurser i Aarhus </a:t>
            </a:r>
            <a:r>
              <a:rPr lang="da-DK" sz="2000" dirty="0">
                <a:solidFill>
                  <a:srgbClr val="000000"/>
                </a:solidFill>
              </a:rPr>
              <a:t>i november og maj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Sommerfest 2017 (34 deltagere)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Familie picnic </a:t>
            </a:r>
            <a:r>
              <a:rPr lang="da-DK" sz="2000" dirty="0">
                <a:solidFill>
                  <a:srgbClr val="000000"/>
                </a:solidFill>
              </a:rPr>
              <a:t>(85 deltagere)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Sensommerfest Aarhus </a:t>
            </a:r>
            <a:r>
              <a:rPr lang="da-DK" sz="2000" dirty="0">
                <a:solidFill>
                  <a:srgbClr val="000000"/>
                </a:solidFill>
              </a:rPr>
              <a:t>()</a:t>
            </a:r>
          </a:p>
          <a:p>
            <a:pPr fontAlgn="ctr"/>
            <a:endParaRPr lang="da-DK" sz="2000" b="1" dirty="0">
              <a:solidFill>
                <a:srgbClr val="FF0000"/>
              </a:solidFill>
            </a:endParaRPr>
          </a:p>
          <a:p>
            <a:pPr fontAlgn="ctr"/>
            <a:r>
              <a:rPr lang="da-DK" sz="2000" b="1" dirty="0">
                <a:solidFill>
                  <a:srgbClr val="000000"/>
                </a:solidFill>
              </a:rPr>
              <a:t>Presse</a:t>
            </a:r>
            <a:endParaRPr dirty="0">
              <a:solidFill>
                <a:srgbClr val="000000"/>
              </a:solidFill>
            </a:endParaRPr>
          </a:p>
          <a:p>
            <a:pPr marL="342900" indent="-342900" fontAlgn="ctr">
              <a:buFont typeface="Arial" panose="020B0604020202020204" pitchFamily="34" charset="0"/>
              <a:buChar char="•"/>
            </a:pPr>
            <a:r>
              <a:rPr lang="da-DK" sz="2000" dirty="0">
                <a:solidFill>
                  <a:srgbClr val="000000"/>
                </a:solidFill>
              </a:rPr>
              <a:t>Et stille år på pressehenvendelser (</a:t>
            </a:r>
            <a:r>
              <a:rPr lang="da-DK" sz="2000" dirty="0" err="1">
                <a:solidFill>
                  <a:srgbClr val="000000"/>
                </a:solidFill>
              </a:rPr>
              <a:t>Kristlig</a:t>
            </a:r>
            <a:r>
              <a:rPr lang="da-DK" sz="2000" dirty="0">
                <a:solidFill>
                  <a:srgbClr val="000000"/>
                </a:solidFill>
              </a:rPr>
              <a:t> Dagblad (2), TV2 Lorry (1)</a:t>
            </a:r>
          </a:p>
          <a:p>
            <a:pPr fontAlgn="ctr"/>
            <a:r>
              <a:rPr lang="da-DK" sz="2000" b="1" dirty="0">
                <a:solidFill>
                  <a:srgbClr val="000000"/>
                </a:solidFill>
              </a:rPr>
              <a:t>Kultur</a:t>
            </a:r>
            <a:endParaRPr b="1" dirty="0"/>
          </a:p>
          <a:p>
            <a:pPr marL="342900" indent="-342900" fontAlgn="ctr">
              <a:buFont typeface="Arial"/>
              <a:buChar char="•"/>
            </a:pPr>
            <a:r>
              <a:rPr lang="da-DK" sz="2000" dirty="0">
                <a:solidFill>
                  <a:srgbClr val="000000"/>
                </a:solidFill>
              </a:rPr>
              <a:t>Et indledende møde er afholdt med Nationalmuseet om særudstilling om Korea </a:t>
            </a:r>
            <a:r>
              <a:rPr lang="da-DK" sz="2000" dirty="0" err="1">
                <a:solidFill>
                  <a:srgbClr val="000000"/>
                </a:solidFill>
              </a:rPr>
              <a:t>ifbm</a:t>
            </a:r>
            <a:r>
              <a:rPr lang="da-DK" sz="2000" dirty="0">
                <a:solidFill>
                  <a:srgbClr val="000000"/>
                </a:solidFill>
              </a:rPr>
              <a:t>. vores 30 års jubilæum i 2020.</a:t>
            </a:r>
          </a:p>
          <a:p>
            <a:pPr marL="342900" indent="-342900" fontAlgn="ctr">
              <a:buFont typeface="Arial"/>
              <a:buChar char="•"/>
            </a:pPr>
            <a:endParaRPr lang="da-DK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019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87905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3. Udvalgsberetninger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8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0850" y="1519232"/>
            <a:ext cx="8128000" cy="49244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Madlavning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2 madlavningskurser 5/11, 20 deltagere og 6/5, 12 deltagere (Aarhus)</a:t>
            </a:r>
          </a:p>
          <a:p>
            <a:pPr lvl="1"/>
            <a:endParaRPr lang="da-DK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Kulturrejsen</a:t>
            </a:r>
            <a:r>
              <a:rPr lang="da-DK" sz="2000" dirty="0">
                <a:solidFill>
                  <a:srgbClr val="000000"/>
                </a:solidFill>
              </a:rPr>
              <a:t> med </a:t>
            </a:r>
            <a:r>
              <a:rPr lang="da-DK" sz="2000" dirty="0" err="1">
                <a:solidFill>
                  <a:srgbClr val="000000"/>
                </a:solidFill>
              </a:rPr>
              <a:t>Meari</a:t>
            </a:r>
            <a:r>
              <a:rPr lang="da-DK" sz="2000" dirty="0">
                <a:solidFill>
                  <a:srgbClr val="000000"/>
                </a:solidFill>
              </a:rPr>
              <a:t> Travel er ikke blevet gennemført i år, grundet for få tilmeldte.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Søgning og sommerskole</a:t>
            </a:r>
            <a:r>
              <a:rPr lang="da-DK" sz="2000" b="1" dirty="0">
                <a:solidFill>
                  <a:srgbClr val="FF0000"/>
                </a:solidFill>
              </a:rPr>
              <a:t> 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4 igangværende sager, 8 potentielle.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Sommerskole; </a:t>
            </a:r>
            <a:r>
              <a:rPr lang="da-DK" dirty="0" err="1">
                <a:solidFill>
                  <a:srgbClr val="000000"/>
                </a:solidFill>
              </a:rPr>
              <a:t>InKAS</a:t>
            </a:r>
            <a:r>
              <a:rPr lang="da-DK" dirty="0">
                <a:solidFill>
                  <a:srgbClr val="000000"/>
                </a:solidFill>
              </a:rPr>
              <a:t> Summer school </a:t>
            </a:r>
            <a:r>
              <a:rPr lang="da-DK" dirty="0" err="1">
                <a:solidFill>
                  <a:srgbClr val="000000"/>
                </a:solidFill>
              </a:rPr>
              <a:t>reunion</a:t>
            </a:r>
            <a:r>
              <a:rPr lang="da-DK" dirty="0">
                <a:solidFill>
                  <a:srgbClr val="000000"/>
                </a:solidFill>
              </a:rPr>
              <a:t> 7 deltagere, Nest Korea 1 deltager,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>
                <a:solidFill>
                  <a:srgbClr val="000000"/>
                </a:solidFill>
              </a:rPr>
              <a:t>G.O.A.L  FTH 4 deltagere.</a:t>
            </a:r>
            <a:r>
              <a:rPr lang="da-DK" dirty="0">
                <a:solidFill>
                  <a:srgbClr val="FF0000"/>
                </a:solidFill>
              </a:rPr>
              <a:t> Holt? (Lotte Ran)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IKAA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IKAA </a:t>
            </a:r>
            <a:r>
              <a:rPr lang="da-DK" dirty="0" err="1">
                <a:solidFill>
                  <a:srgbClr val="000000"/>
                </a:solidFill>
              </a:rPr>
              <a:t>Committee</a:t>
            </a:r>
            <a:r>
              <a:rPr lang="da-DK" dirty="0">
                <a:solidFill>
                  <a:srgbClr val="000000"/>
                </a:solidFill>
              </a:rPr>
              <a:t> månedligt Skype møde sidste søndag i hver måned.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KOR.I.A (IT) - Jubilæum/</a:t>
            </a:r>
            <a:r>
              <a:rPr lang="da-DK" dirty="0" err="1">
                <a:solidFill>
                  <a:srgbClr val="000000"/>
                </a:solidFill>
              </a:rPr>
              <a:t>Minigathering</a:t>
            </a:r>
            <a:r>
              <a:rPr lang="da-DK" dirty="0">
                <a:solidFill>
                  <a:srgbClr val="000000"/>
                </a:solidFill>
              </a:rPr>
              <a:t> (5 deltagere)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dirty="0" err="1">
                <a:solidFill>
                  <a:srgbClr val="000000"/>
                </a:solidFill>
              </a:rPr>
              <a:t>Upcoming</a:t>
            </a:r>
            <a:r>
              <a:rPr lang="da-DK" dirty="0">
                <a:solidFill>
                  <a:srgbClr val="000000"/>
                </a:solidFill>
              </a:rPr>
              <a:t>: </a:t>
            </a:r>
            <a:endParaRPr dirty="0"/>
          </a:p>
          <a:p>
            <a:pPr lvl="1"/>
            <a:r>
              <a:rPr lang="da-DK" dirty="0">
                <a:solidFill>
                  <a:srgbClr val="000000"/>
                </a:solidFill>
              </a:rPr>
              <a:t>IKAA mini-</a:t>
            </a:r>
            <a:r>
              <a:rPr lang="da-DK" dirty="0" err="1">
                <a:solidFill>
                  <a:srgbClr val="000000"/>
                </a:solidFill>
              </a:rPr>
              <a:t>gathering</a:t>
            </a:r>
            <a:r>
              <a:rPr lang="da-DK" dirty="0">
                <a:solidFill>
                  <a:srgbClr val="000000"/>
                </a:solidFill>
              </a:rPr>
              <a:t> </a:t>
            </a:r>
            <a:r>
              <a:rPr lang="da-DK" dirty="0" err="1">
                <a:solidFill>
                  <a:srgbClr val="000000"/>
                </a:solidFill>
              </a:rPr>
              <a:t>Also</a:t>
            </a:r>
            <a:r>
              <a:rPr lang="da-DK" dirty="0">
                <a:solidFill>
                  <a:srgbClr val="000000"/>
                </a:solidFill>
              </a:rPr>
              <a:t>-</a:t>
            </a:r>
            <a:r>
              <a:rPr lang="da-DK" dirty="0" err="1">
                <a:solidFill>
                  <a:srgbClr val="000000"/>
                </a:solidFill>
              </a:rPr>
              <a:t>Known</a:t>
            </a:r>
            <a:r>
              <a:rPr lang="da-DK" dirty="0">
                <a:solidFill>
                  <a:srgbClr val="000000"/>
                </a:solidFill>
              </a:rPr>
              <a:t>-As-SF (IKAA </a:t>
            </a:r>
            <a:r>
              <a:rPr lang="da-DK" dirty="0" err="1">
                <a:solidFill>
                  <a:srgbClr val="000000"/>
                </a:solidFill>
              </a:rPr>
              <a:t>Annual</a:t>
            </a:r>
            <a:r>
              <a:rPr lang="da-DK" dirty="0">
                <a:solidFill>
                  <a:srgbClr val="000000"/>
                </a:solidFill>
              </a:rPr>
              <a:t> </a:t>
            </a:r>
            <a:r>
              <a:rPr lang="da-DK" dirty="0" err="1">
                <a:solidFill>
                  <a:srgbClr val="000000"/>
                </a:solidFill>
              </a:rPr>
              <a:t>Convention</a:t>
            </a:r>
            <a:r>
              <a:rPr lang="da-DK" dirty="0">
                <a:solidFill>
                  <a:srgbClr val="000000"/>
                </a:solidFill>
              </a:rPr>
              <a:t>)</a:t>
            </a:r>
            <a:endParaRPr dirty="0">
              <a:solidFill>
                <a:srgbClr val="000000"/>
              </a:solidFill>
            </a:endParaRPr>
          </a:p>
          <a:p>
            <a:pPr lvl="1"/>
            <a:r>
              <a:rPr lang="da-DK" dirty="0">
                <a:solidFill>
                  <a:srgbClr val="000000"/>
                </a:solidFill>
              </a:rPr>
              <a:t>IKAA </a:t>
            </a:r>
            <a:r>
              <a:rPr lang="da-DK" dirty="0" err="1">
                <a:solidFill>
                  <a:srgbClr val="000000"/>
                </a:solidFill>
              </a:rPr>
              <a:t>Gathering</a:t>
            </a:r>
            <a:r>
              <a:rPr lang="da-DK" dirty="0">
                <a:solidFill>
                  <a:srgbClr val="000000"/>
                </a:solidFill>
              </a:rPr>
              <a:t> Seoul 2019</a:t>
            </a:r>
          </a:p>
          <a:p>
            <a:pPr lvl="1"/>
            <a:endParaRPr lang="da-DK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2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1702"/>
            <a:ext cx="8229600" cy="1143000"/>
          </a:xfrm>
        </p:spPr>
        <p:txBody>
          <a:bodyPr>
            <a:normAutofit/>
          </a:bodyPr>
          <a:lstStyle/>
          <a:p>
            <a:pPr marL="342900" indent="-342900" algn="l"/>
            <a:r>
              <a:rPr lang="da-DK" sz="3200" dirty="0"/>
              <a:t>3. Udvalgsberetninger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dirty="0"/>
              <a:t>1. oktober 2017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Korea Klubbens General Forsamling 2017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34EDF-70AB-44D4-AC16-97AAB3197088}" type="slidenum">
              <a:rPr lang="da-DK" smtClean="0"/>
              <a:pPr/>
              <a:t>8</a:t>
            </a:fld>
            <a:endParaRPr lang="da-DK" dirty="0"/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33" y="137054"/>
            <a:ext cx="8868834" cy="707904"/>
          </a:xfrm>
          <a:prstGeom prst="rect">
            <a:avLst/>
          </a:prstGeom>
        </p:spPr>
      </p:pic>
      <p:sp>
        <p:nvSpPr>
          <p:cNvPr id="7" name="Tekstboks 6"/>
          <p:cNvSpPr txBox="1"/>
          <p:nvPr/>
        </p:nvSpPr>
        <p:spPr>
          <a:xfrm>
            <a:off x="450850" y="1248605"/>
            <a:ext cx="8128000" cy="55092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>
                <a:solidFill>
                  <a:srgbClr val="000000"/>
                </a:solidFill>
              </a:rPr>
              <a:t>Lokale netværk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Esbjerg:          (Gitte Mose) lørdagshygge arrangement.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Århus:             (Anne Mee </a:t>
            </a:r>
            <a:r>
              <a:rPr lang="da-DK" dirty="0" err="1">
                <a:solidFill>
                  <a:srgbClr val="000000"/>
                </a:solidFill>
              </a:rPr>
              <a:t>Kalvig</a:t>
            </a:r>
            <a:r>
              <a:rPr lang="da-DK" dirty="0">
                <a:solidFill>
                  <a:srgbClr val="000000"/>
                </a:solidFill>
              </a:rPr>
              <a:t>) Søndagsfrokoster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Hammel:        (Heidi Nielsen) hygge </a:t>
            </a:r>
            <a:r>
              <a:rPr lang="da-DK" dirty="0" err="1">
                <a:solidFill>
                  <a:srgbClr val="000000"/>
                </a:solidFill>
              </a:rPr>
              <a:t>kom-sammen</a:t>
            </a:r>
            <a:r>
              <a:rPr lang="da-DK" dirty="0">
                <a:solidFill>
                  <a:srgbClr val="000000"/>
                </a:solidFill>
              </a:rPr>
              <a:t> onsdage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Fyn:                 (Cecilie Hedegaard-Elmsted)</a:t>
            </a:r>
          </a:p>
          <a:p>
            <a:pPr lvl="2"/>
            <a:r>
              <a:rPr lang="da-DK" sz="1200" dirty="0">
                <a:solidFill>
                  <a:srgbClr val="000000"/>
                </a:solidFill>
              </a:rPr>
              <a:t>                                                 arrangementer påbegyndt,  men der er desværre for få tilmeldte.</a:t>
            </a:r>
            <a:endParaRPr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000000"/>
                </a:solidFill>
              </a:rPr>
              <a:t>Horsens:          (Stefan Dyrberg)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000" b="1" dirty="0" err="1">
                <a:solidFill>
                  <a:srgbClr val="000000"/>
                </a:solidFill>
              </a:rPr>
              <a:t>Chingu</a:t>
            </a:r>
          </a:p>
          <a:p>
            <a:r>
              <a:rPr lang="da-DK" sz="1700" dirty="0">
                <a:solidFill>
                  <a:srgbClr val="000000"/>
                </a:solidFill>
              </a:rPr>
              <a:t>Redaktion: </a:t>
            </a:r>
            <a:endParaRPr lang="da-DK" sz="1700" b="1">
              <a:solidFill>
                <a:srgbClr val="000000"/>
              </a:solidFill>
            </a:endParaRPr>
          </a:p>
          <a:p>
            <a:r>
              <a:rPr lang="da-DK" sz="1700" dirty="0">
                <a:solidFill>
                  <a:srgbClr val="000000"/>
                </a:solidFill>
              </a:rPr>
              <a:t>Christina Schilling, Mette Hornbek &amp; Kasper Lee Hartmann</a:t>
            </a:r>
            <a:endParaRPr lang="da-DK" sz="1700" b="1" dirty="0">
              <a:solidFill>
                <a:srgbClr val="000000"/>
              </a:solidFill>
            </a:endParaRPr>
          </a:p>
          <a:p>
            <a:endParaRPr lang="da-DK" sz="1700" dirty="0">
              <a:solidFill>
                <a:srgbClr val="000000"/>
              </a:solidFill>
            </a:endParaRPr>
          </a:p>
          <a:p>
            <a:pPr marL="804545"/>
            <a:r>
              <a:rPr lang="da-DK" sz="1700" dirty="0">
                <a:solidFill>
                  <a:srgbClr val="000000"/>
                </a:solidFill>
              </a:rPr>
              <a:t>•Faste skribenter: Lars Ahn Pedersen, Joan Rang, Liselotte </a:t>
            </a:r>
            <a:r>
              <a:rPr lang="da-DK" sz="1700" dirty="0" err="1">
                <a:solidFill>
                  <a:srgbClr val="000000"/>
                </a:solidFill>
              </a:rPr>
              <a:t>Hae</a:t>
            </a:r>
            <a:r>
              <a:rPr lang="da-DK" sz="1700" dirty="0">
                <a:solidFill>
                  <a:srgbClr val="000000"/>
                </a:solidFill>
              </a:rPr>
              <a:t>-Jin Birkmose (+ Redaktionen). I øvrigt vekslende tilknyttede skribenter og bidragydere.</a:t>
            </a:r>
            <a:endParaRPr sz="1700">
              <a:solidFill>
                <a:srgbClr val="000000"/>
              </a:solidFill>
            </a:endParaRPr>
          </a:p>
          <a:p>
            <a:pPr marL="740410"/>
            <a:r>
              <a:rPr lang="da-DK" sz="1700" dirty="0">
                <a:solidFill>
                  <a:srgbClr val="000000"/>
                </a:solidFill>
              </a:rPr>
              <a:t>• Siden oktober 2016 har vi udgivet 1 nummer:</a:t>
            </a:r>
          </a:p>
          <a:p>
            <a:pPr marL="740410"/>
            <a:r>
              <a:rPr lang="da-DK" sz="1700" dirty="0">
                <a:solidFill>
                  <a:srgbClr val="000000"/>
                </a:solidFill>
              </a:rPr>
              <a:t>•Temaet for nummer 1/2017 var “Asiat og...” om særlige livsvilkår forbundet med asiatisk identitet (96 sider) </a:t>
            </a:r>
          </a:p>
          <a:p>
            <a:pPr marL="740410"/>
            <a:r>
              <a:rPr lang="da-DK" sz="1700" dirty="0">
                <a:solidFill>
                  <a:srgbClr val="000000"/>
                </a:solidFill>
              </a:rPr>
              <a:t>•Som vedtaget på GF 2016 udgives der fremover kun et årligt nummer. Næste nummer forventes udgivet i sommeren 2018. </a:t>
            </a:r>
            <a:endParaRPr sz="17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31996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NetDesign 2011">
      <a:dk1>
        <a:sysClr val="windowText" lastClr="000000"/>
      </a:dk1>
      <a:lt1>
        <a:sysClr val="window" lastClr="FFFFFF"/>
      </a:lt1>
      <a:dk2>
        <a:srgbClr val="333333"/>
      </a:dk2>
      <a:lt2>
        <a:srgbClr val="FFFFFF"/>
      </a:lt2>
      <a:accent1>
        <a:srgbClr val="87ADA2"/>
      </a:accent1>
      <a:accent2>
        <a:srgbClr val="EF5A00"/>
      </a:accent2>
      <a:accent3>
        <a:srgbClr val="6AA8EC"/>
      </a:accent3>
      <a:accent4>
        <a:srgbClr val="DEA200"/>
      </a:accent4>
      <a:accent5>
        <a:srgbClr val="93BD01"/>
      </a:accent5>
      <a:accent6>
        <a:srgbClr val="B4B4B4"/>
      </a:accent6>
      <a:hlink>
        <a:srgbClr val="EF5A00"/>
      </a:hlink>
      <a:folHlink>
        <a:srgbClr val="B4B4B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NetDesign 2011">
      <a:dk1>
        <a:sysClr val="windowText" lastClr="000000"/>
      </a:dk1>
      <a:lt1>
        <a:sysClr val="window" lastClr="FFFFFF"/>
      </a:lt1>
      <a:dk2>
        <a:srgbClr val="333333"/>
      </a:dk2>
      <a:lt2>
        <a:srgbClr val="FFFFFF"/>
      </a:lt2>
      <a:accent1>
        <a:srgbClr val="87ADA2"/>
      </a:accent1>
      <a:accent2>
        <a:srgbClr val="EF5A00"/>
      </a:accent2>
      <a:accent3>
        <a:srgbClr val="6AA8EC"/>
      </a:accent3>
      <a:accent4>
        <a:srgbClr val="DEA200"/>
      </a:accent4>
      <a:accent5>
        <a:srgbClr val="93BD01"/>
      </a:accent5>
      <a:accent6>
        <a:srgbClr val="B4B4B4"/>
      </a:accent6>
      <a:hlink>
        <a:srgbClr val="EF5A00"/>
      </a:hlink>
      <a:folHlink>
        <a:srgbClr val="B4B4B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6632</TotalTime>
  <Words>1063</Words>
  <Application>Microsoft Office PowerPoint</Application>
  <PresentationFormat>On-screen Show (4:3)</PresentationFormat>
  <Paragraphs>270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Kontortema</vt:lpstr>
      <vt:lpstr>Korea Klubbens General Forsamling 2017</vt:lpstr>
      <vt:lpstr>Agenda</vt:lpstr>
      <vt:lpstr>1. Valg af dirigent, referent og stemmetællere</vt:lpstr>
      <vt:lpstr>2. Formandens beretning</vt:lpstr>
      <vt:lpstr>2. Formandens beretning</vt:lpstr>
      <vt:lpstr>2. Formandens beretning</vt:lpstr>
      <vt:lpstr>2. Formandens beretning</vt:lpstr>
      <vt:lpstr>3. Udvalgsberetninger</vt:lpstr>
      <vt:lpstr>3. Udvalgsberetninger</vt:lpstr>
      <vt:lpstr>3. Udvalgsberetninger</vt:lpstr>
      <vt:lpstr>4. Regnskabsaflæggelse</vt:lpstr>
      <vt:lpstr>5. Fastsættelse af kontingent</vt:lpstr>
      <vt:lpstr>6. Vedtægtsændringer</vt:lpstr>
      <vt:lpstr>7. Behandling af indkomne forslag</vt:lpstr>
      <vt:lpstr>8. Godkendelse af budget</vt:lpstr>
      <vt:lpstr>9. Valg af formand/næstformand/kasserer/sekretær</vt:lpstr>
      <vt:lpstr>10. Valg af bestyrelsesmedlemmer og evt. suppleanter</vt:lpstr>
      <vt:lpstr>11. Valg af revisor</vt:lpstr>
      <vt:lpstr>12. Eventuelt</vt:lpstr>
    </vt:vector>
  </TitlesOfParts>
  <Company>NetDesign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Korea Klubbens General Forsamling 2015</dc:title>
  <dc:creator>Per Vinther</dc:creator>
  <cp:lastModifiedBy>June Jin Engelharth</cp:lastModifiedBy>
  <cp:revision>509</cp:revision>
  <cp:lastPrinted>2017-09-11T15:00:29Z</cp:lastPrinted>
  <dcterms:created xsi:type="dcterms:W3CDTF">2015-10-04T08:28:15Z</dcterms:created>
  <dcterms:modified xsi:type="dcterms:W3CDTF">2017-10-01T07:10:17Z</dcterms:modified>
</cp:coreProperties>
</file>