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 id="2147483696" r:id="rId5"/>
    <p:sldMasterId id="2147483697" r:id="rId6"/>
    <p:sldMasterId id="2147483698" r:id="rId7"/>
    <p:sldMasterId id="214748369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Lst>
  <p:sldSz cy="6858000" cx="12192000"/>
  <p:notesSz cx="6858000" cy="9144000"/>
  <p:embeddedFontLst>
    <p:embeddedFont>
      <p:font typeface="Roboto"/>
      <p:regular r:id="rId88"/>
      <p:bold r:id="rId89"/>
      <p:italic r:id="rId90"/>
      <p:boldItalic r:id="rId91"/>
    </p:embeddedFont>
    <p:embeddedFont>
      <p:font typeface="Open Sans"/>
      <p:regular r:id="rId92"/>
      <p:bold r:id="rId93"/>
      <p:italic r:id="rId94"/>
      <p:boldItalic r:id="rId9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7AF314-896C-45D5-9CDB-BAC4996CEC66}">
  <a:tblStyle styleId="{D57AF314-896C-45D5-9CDB-BAC4996CEC6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2613066-B82A-4C2A-84E2-991EC81C6A94}" styleName="Table_1">
    <a:wholeTbl>
      <a:tcTxStyle b="off" i="off">
        <a:font>
          <a:latin typeface="Arial"/>
          <a:ea typeface="Arial"/>
          <a:cs typeface="Arial"/>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0978A65-1E5D-470F-822C-F84DB58AFA15}"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7426D04-0DF5-4802-A7C9-536CA16E00E1}" styleName="Table_3">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5959D23-D7CC-4AC0-92FC-EE5609D15413}" styleName="Table_4">
    <a:wholeTbl>
      <a:tcTxStyle b="off" i="off">
        <a:font>
          <a:latin typeface="Cambria"/>
          <a:ea typeface="Cambria"/>
          <a:cs typeface="Cambria"/>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EEEE6"/>
          </a:solidFill>
        </a:fill>
      </a:tcStyle>
    </a:wholeTbl>
    <a:band1H>
      <a:tcTxStyle/>
      <a:tcStyle>
        <a:fill>
          <a:solidFill>
            <a:srgbClr val="FCDCCA"/>
          </a:solidFill>
        </a:fill>
      </a:tcStyle>
    </a:band1H>
    <a:band2H>
      <a:tcTxStyle/>
    </a:band2H>
    <a:band1V>
      <a:tcTxStyle/>
      <a:tcStyle>
        <a:fill>
          <a:solidFill>
            <a:srgbClr val="FCDCCA"/>
          </a:solidFill>
        </a:fill>
      </a:tcStyle>
    </a:band1V>
    <a:band2V>
      <a:tcTxStyle/>
    </a:band2V>
    <a:lastCol>
      <a:tcTxStyle b="on" i="off">
        <a:font>
          <a:latin typeface="Cambria"/>
          <a:ea typeface="Cambria"/>
          <a:cs typeface="Cambria"/>
        </a:font>
        <a:srgbClr val="FFFFFF"/>
      </a:tcTxStyle>
      <a:tcStyle>
        <a:fill>
          <a:solidFill>
            <a:srgbClr val="F89406"/>
          </a:solidFill>
        </a:fill>
      </a:tcStyle>
    </a:lastCol>
    <a:firstCol>
      <a:tcTxStyle b="on" i="off">
        <a:font>
          <a:latin typeface="Cambria"/>
          <a:ea typeface="Cambria"/>
          <a:cs typeface="Cambria"/>
        </a:font>
        <a:srgbClr val="FFFFFF"/>
      </a:tcTxStyle>
      <a:tcStyle>
        <a:fill>
          <a:solidFill>
            <a:srgbClr val="F89406"/>
          </a:solidFill>
        </a:fill>
      </a:tcStyle>
    </a:firstCol>
    <a:lastRow>
      <a:tcTxStyle b="on" i="off">
        <a:font>
          <a:latin typeface="Cambria"/>
          <a:ea typeface="Cambria"/>
          <a:cs typeface="Cambria"/>
        </a:font>
        <a:srgbClr val="FFFFFF"/>
      </a:tcTxStyle>
      <a:tcStyle>
        <a:tcBdr>
          <a:top>
            <a:ln cap="flat" cmpd="sng" w="38100">
              <a:solidFill>
                <a:srgbClr val="FFFFFF"/>
              </a:solidFill>
              <a:prstDash val="solid"/>
              <a:round/>
              <a:headEnd len="sm" w="sm" type="none"/>
              <a:tailEnd len="sm" w="sm" type="none"/>
            </a:ln>
          </a:top>
        </a:tcBdr>
        <a:fill>
          <a:solidFill>
            <a:srgbClr val="F89406"/>
          </a:solidFill>
        </a:fill>
      </a:tcStyle>
    </a:lastRow>
    <a:seCell>
      <a:tcTxStyle/>
    </a:seCell>
    <a:swCell>
      <a:tcTxStyle/>
    </a:swCell>
    <a:firstRow>
      <a:tcTxStyle b="on" i="off">
        <a:font>
          <a:latin typeface="Cambria"/>
          <a:ea typeface="Cambria"/>
          <a:cs typeface="Cambria"/>
        </a:font>
        <a:srgbClr val="FFFFFF"/>
      </a:tcTxStyle>
      <a:tcStyle>
        <a:tcBdr>
          <a:bottom>
            <a:ln cap="flat" cmpd="sng" w="38100">
              <a:solidFill>
                <a:srgbClr val="FFFFFF"/>
              </a:solidFill>
              <a:prstDash val="solid"/>
              <a:round/>
              <a:headEnd len="sm" w="sm" type="none"/>
              <a:tailEnd len="sm" w="sm" type="none"/>
            </a:ln>
          </a:bottom>
        </a:tcBdr>
        <a:fill>
          <a:solidFill>
            <a:srgbClr val="F8940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95" Type="http://schemas.openxmlformats.org/officeDocument/2006/relationships/font" Target="fonts/OpenSans-boldItalic.fntdata"/><Relationship Id="rId94" Type="http://schemas.openxmlformats.org/officeDocument/2006/relationships/font" Target="fonts/OpenSans-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91" Type="http://schemas.openxmlformats.org/officeDocument/2006/relationships/font" Target="fonts/Roboto-boldItalic.fntdata"/><Relationship Id="rId90" Type="http://schemas.openxmlformats.org/officeDocument/2006/relationships/font" Target="fonts/Roboto-italic.fntdata"/><Relationship Id="rId93" Type="http://schemas.openxmlformats.org/officeDocument/2006/relationships/font" Target="fonts/OpenSans-bold.fntdata"/><Relationship Id="rId92" Type="http://schemas.openxmlformats.org/officeDocument/2006/relationships/font" Target="fonts/OpenSans-regular.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84" Type="http://schemas.openxmlformats.org/officeDocument/2006/relationships/slide" Target="slides/slide75.xml"/><Relationship Id="rId83" Type="http://schemas.openxmlformats.org/officeDocument/2006/relationships/slide" Target="slides/slide74.xml"/><Relationship Id="rId86" Type="http://schemas.openxmlformats.org/officeDocument/2006/relationships/slide" Target="slides/slide77.xml"/><Relationship Id="rId85" Type="http://schemas.openxmlformats.org/officeDocument/2006/relationships/slide" Target="slides/slide76.xml"/><Relationship Id="rId88" Type="http://schemas.openxmlformats.org/officeDocument/2006/relationships/font" Target="fonts/Roboto-regular.fntdata"/><Relationship Id="rId87" Type="http://schemas.openxmlformats.org/officeDocument/2006/relationships/slide" Target="slides/slide78.xml"/><Relationship Id="rId89" Type="http://schemas.openxmlformats.org/officeDocument/2006/relationships/font" Target="fonts/Roboto-bold.fntdata"/><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4.xml"/><Relationship Id="rId72" Type="http://schemas.openxmlformats.org/officeDocument/2006/relationships/slide" Target="slides/slide63.xml"/><Relationship Id="rId75" Type="http://schemas.openxmlformats.org/officeDocument/2006/relationships/slide" Target="slides/slide66.xml"/><Relationship Id="rId74" Type="http://schemas.openxmlformats.org/officeDocument/2006/relationships/slide" Target="slides/slide65.xml"/><Relationship Id="rId77" Type="http://schemas.openxmlformats.org/officeDocument/2006/relationships/slide" Target="slides/slide68.xml"/><Relationship Id="rId76" Type="http://schemas.openxmlformats.org/officeDocument/2006/relationships/slide" Target="slides/slide67.xml"/><Relationship Id="rId79" Type="http://schemas.openxmlformats.org/officeDocument/2006/relationships/slide" Target="slides/slide70.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slide" Target="slides/slide57.xml"/><Relationship Id="rId65" Type="http://schemas.openxmlformats.org/officeDocument/2006/relationships/slide" Target="slides/slide56.xml"/><Relationship Id="rId68" Type="http://schemas.openxmlformats.org/officeDocument/2006/relationships/slide" Target="slides/slide59.xml"/><Relationship Id="rId67" Type="http://schemas.openxmlformats.org/officeDocument/2006/relationships/slide" Target="slides/slide58.xml"/><Relationship Id="rId60" Type="http://schemas.openxmlformats.org/officeDocument/2006/relationships/slide" Target="slides/slide51.xml"/><Relationship Id="rId69" Type="http://schemas.openxmlformats.org/officeDocument/2006/relationships/slide" Target="slides/slide6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54" Type="http://schemas.openxmlformats.org/officeDocument/2006/relationships/slide" Target="slides/slide45.xml"/><Relationship Id="rId57" Type="http://schemas.openxmlformats.org/officeDocument/2006/relationships/slide" Target="slides/slide48.xml"/><Relationship Id="rId56" Type="http://schemas.openxmlformats.org/officeDocument/2006/relationships/slide" Target="slides/slide47.xml"/><Relationship Id="rId59" Type="http://schemas.openxmlformats.org/officeDocument/2006/relationships/slide" Target="slides/slide50.xml"/><Relationship Id="rId58"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today.in/technology/news/story/right-unit-economics-profitability-to-drive-startup-ecosystem-in-2024-432560-2024-06-07"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today.in/technology/news/story/right-unit-economics-profitability-to-drive-startup-ecosystem-in-2024-432560-2024-06-07"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today.in/technology/news/story/right-unit-economics-profitability-to-drive-startup-ecosystem-in-2024-432560-2024-06-07"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today.in/technology/news/story/right-unit-economics-profitability-to-drive-startup-ecosystem-in-2024-432560-2024-06-07"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today.in/technology/news/story/right-unit-economics-profitability-to-drive-startup-ecosystem-in-2024-432560-2024-06-07"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today.in/technology/news/story/right-unit-economics-profitability-to-drive-startup-ecosystem-in-2024-432560-2024-06-07"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today.in/technology/news/story/right-unit-economics-profitability-to-drive-startup-ecosystem-in-2024-432560-2024-06-07"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standard.com/companies/start-ups/ipo-bound-udaan-raises-75-million-from-m-g-lightspeed-and-others-125021700903_1.html" TargetMode="External"/><Relationship Id="rId3" Type="http://schemas.openxmlformats.org/officeDocument/2006/relationships/hyperlink" Target="https://www.livemint.com/companies/start-ups/giva-funding-round-creaegis-investment-giva-giva-lab-grown-diamonds-giva-jewellery-expansion-premji-invest-giva-11750833629344.html" TargetMode="External"/><Relationship Id="rId4" Type="http://schemas.openxmlformats.org/officeDocument/2006/relationships/hyperlink" Target="https://www.angelone.in/news/market-updates/jewellery-startup-giva-secures-rs-530-crore-in-series-c-funding-led-by-creaegis" TargetMode="External"/><Relationship Id="rId5" Type="http://schemas.openxmlformats.org/officeDocument/2006/relationships/hyperlink" Target="https://www.business-standard.com/companies/news/finbox-raises-40-million-series-b-westbridge-capital-embedded-finance-125091700601_1.html" TargetMode="External"/><Relationship Id="rId6" Type="http://schemas.openxmlformats.org/officeDocument/2006/relationships/hyperlink" Target="https://www.moneycontrol.com/news/business/startup/westbridge-leads-40-million-round-in-flipkart-backed-finbox-to-expand-b2b-digital-lending-platform-13551721.html" TargetMode="Externa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cxn.com/a/reports/pha7h0nBCNjCF2qydnJOJz0MpSxqp9UBL7o0z0SWWEg/Vlocity%20-%20Company%20Report" TargetMode="Externa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fd8aff3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fd8aff3b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a57064552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a57064552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2a57064552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SLIDES_API1493620264_7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SLIDES_API1493620264_7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433" name="Google Shape;433;SLIDES_API1493620264_72: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b7dc8659ee_1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b7dc8659ee_1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Add in one box</a:t>
            </a:r>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b7dc8659ee_1_206: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b7dc8659ee_1_206: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Add Legend for Totals</a:t>
            </a:r>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b75abce723_0_161: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b75abce723_0_161: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4 Slides</a:t>
            </a:r>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SLIDES_API1101051342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SLIDES_API1101051342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4 Slides</a:t>
            </a:r>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b75abce723_0_325:notes"/>
          <p:cNvSpPr/>
          <p:nvPr>
            <p:ph idx="2" type="sldImg"/>
          </p:nvPr>
        </p:nvSpPr>
        <p:spPr>
          <a:xfrm>
            <a:off x="-51441" y="711200"/>
            <a:ext cx="32682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gb75abce723_0_325: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00"/>
              <a:buFont typeface="Arial"/>
              <a:buNone/>
            </a:pPr>
            <a:r>
              <a:t/>
            </a:r>
            <a:endParaRPr sz="1000">
              <a:highlight>
                <a:srgbClr val="FFFFFF"/>
              </a:highlight>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SLIDES_API1493620264_144: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SLIDES_API1493620264_144: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560" name="Google Shape;560;SLIDES_API1493620264_144: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b75abce723_0_40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b75abce723_0_40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88900" lvl="0" marL="0" rtl="0" algn="l">
              <a:spcBef>
                <a:spcPts val="0"/>
              </a:spcBef>
              <a:spcAft>
                <a:spcPts val="0"/>
              </a:spcAft>
              <a:buSzPts val="1400"/>
              <a:buChar char="-"/>
            </a:pPr>
            <a:r>
              <a:rPr lang="en-US"/>
              <a:t>Includes the analysis on the investors spread across the World (US + Non US)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b466a71adc_0_575: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gb466a71adc_0_575: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88900" lvl="0" marL="0" rtl="0" algn="l">
              <a:spcBef>
                <a:spcPts val="0"/>
              </a:spcBef>
              <a:spcAft>
                <a:spcPts val="0"/>
              </a:spcAft>
              <a:buSzPts val="1400"/>
              <a:buChar char="-"/>
            </a:pPr>
            <a:r>
              <a:rPr lang="en-US"/>
              <a:t>Includes the analysis on the investors spread across the World (US + Non 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SLIDES_API1493620264_64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SLIDES_API1493620264_64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95" name="Google Shape;295;SLIDES_API1493620264_64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b97b5895ad_0_1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b97b5895ad_0_1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b97b5895ad_0_34: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b97b5895ad_0_34: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b75abce723_0_46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b75abce723_0_46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b75abce723_0_48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b75abce723_0_48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b75abce723_0_49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b75abce723_0_49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SLIDES_API1493620264_21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SLIDES_API1493620264_216: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703" name="Google Shape;703;SLIDES_API1493620264_216: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29456a9d92_0_0:notes"/>
          <p:cNvSpPr txBox="1"/>
          <p:nvPr>
            <p:ph idx="1" type="body"/>
          </p:nvPr>
        </p:nvSpPr>
        <p:spPr>
          <a:xfrm>
            <a:off x="3218860" y="711199"/>
            <a:ext cx="3519900" cy="797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g129456a9d92_0_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129456a9d92_0_0:notes"/>
          <p:cNvSpPr txBox="1"/>
          <p:nvPr>
            <p:ph idx="12" type="sldNum"/>
          </p:nvPr>
        </p:nvSpPr>
        <p:spPr>
          <a:xfrm>
            <a:off x="3884303" y="8684684"/>
            <a:ext cx="2972700" cy="459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b7dc8659ee_1_309: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gb7dc8659ee_1_309: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SLIDES_API127835298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SLIDES_API127835298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b75abce723_0_69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gb75abce723_0_69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1 Slide</a:t>
            </a:r>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SLIDES_API1493620264_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SLIDES_API1493620264_0: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302" name="Google Shape;302;SLIDES_API1493620264_0: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a7133746b3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3a7133746b3_0_3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g3a7133746b3_0_3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b0e3d79012_5_1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3b0e3d79012_5_11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g3b0e3d79012_5_11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3b0e3d79012_5_1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3b0e3d79012_5_14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g3b0e3d79012_5_14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3b0e3d79012_13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3b0e3d79012_13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g3b0e3d79012_13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3b0e3d79012_5_1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3b0e3d79012_5_13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g3b0e3d79012_5_13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3b0e3d79012_5_1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3b0e3d79012_5_13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https://investors.ea.com/press-releases/press-release-details/2025/EA-Announces-Agreement-to-be-Acquired-by-PIF-Silver-Lake-and-Affinity-Partners-for-55-Billion/default.aspx : </a:t>
            </a:r>
            <a:r>
              <a:rPr b="1" lang="en-US"/>
              <a:t>Saudi Arabia’s Public Investment Fund (PIF) already owns 9.9% of EA and will not sell its stake for cash.</a:t>
            </a:r>
            <a:endParaRPr b="1"/>
          </a:p>
        </p:txBody>
      </p:sp>
      <p:sp>
        <p:nvSpPr>
          <p:cNvPr id="1022" name="Google Shape;1022;g3b0e3d79012_5_13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3b0e3d79012_5_1464: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g3b0e3d79012_5_1464: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3b0e3d79012_5_148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9" name="Google Shape;1079;g3b0e3d79012_5_148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3b0e3d79012_5_9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3b0e3d79012_5_9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g3b0e3d79012_5_9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3b0e3d79012_5_9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3b0e3d79012_5_9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6" name="Google Shape;1136;g3b0e3d79012_5_9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b0e3d79012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b0e3d79012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3b0e3d79012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3b0e3d79012_13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3b0e3d79012_13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9" name="Google Shape;1159;g3b0e3d79012_13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3b0e3d79012_5_10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3b0e3d79012_5_10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6" name="Google Shape;1206;g3b0e3d79012_5_10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SLIDES_API1493620264_28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4" name="Google Shape;1224;SLIDES_API1493620264_28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1225" name="Google Shape;1225;SLIDES_API1493620264_28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b9f590ba91_0_156:notes"/>
          <p:cNvSpPr txBox="1"/>
          <p:nvPr>
            <p:ph idx="1" type="body"/>
          </p:nvPr>
        </p:nvSpPr>
        <p:spPr>
          <a:xfrm>
            <a:off x="3218860" y="711199"/>
            <a:ext cx="3519900" cy="797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Compare Quarter data with Previous Year data</a:t>
            </a:r>
            <a:endParaRPr/>
          </a:p>
        </p:txBody>
      </p:sp>
      <p:sp>
        <p:nvSpPr>
          <p:cNvPr id="1232" name="Google Shape;1232;gb9f590ba91_0_15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b9f590ba91_0_156:notes"/>
          <p:cNvSpPr txBox="1"/>
          <p:nvPr>
            <p:ph idx="12" type="sldNum"/>
          </p:nvPr>
        </p:nvSpPr>
        <p:spPr>
          <a:xfrm>
            <a:off x="3884303" y="8684684"/>
            <a:ext cx="2972700" cy="459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b75abce723_0_80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1304" name="Google Shape;1304;gb75abce723_0_80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3a7133746b3_0_91: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8" name="Google Shape;1318;g3a7133746b3_0_91: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3a727022671_7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3a727022671_7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6" name="Google Shape;1376;g3a727022671_7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g3b0e3d79012_5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4" name="Google Shape;1634;g3b0e3d79012_5_3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5" name="Google Shape;1635;g3b0e3d79012_5_3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g3a7133746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3" name="Google Shape;1893;g3a7133746b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4" name="Google Shape;1894;g3a7133746b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3b0e3d79012_5_66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3" name="Google Shape;1983;g3b0e3d79012_5_66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b0e3d79012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b0e3d79012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3b0e3d79012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3a7133746b3_0_14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9" name="Google Shape;2029;g3a7133746b3_0_14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br>
              <a:rPr lang="en-US"/>
            </a:br>
            <a:r>
              <a:rPr lang="en-US" u="sng">
                <a:solidFill>
                  <a:schemeClr val="hlink"/>
                </a:solidFill>
                <a:hlinkClick r:id="rId2"/>
              </a:rPr>
              <a:t>https://www.businesstoday.in/technology/news/story/right-unit-economics-profitability-to-drive-startup-ecosystem-in-2024-432560-2024-06-07</a:t>
            </a:r>
            <a:r>
              <a:rPr lang="en-US"/>
              <a:t> →Link of news for stronger unit economics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g3a727022671_13_27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2" name="Google Shape;2052;g3a727022671_13_27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br>
              <a:rPr lang="en-US"/>
            </a:br>
            <a:r>
              <a:rPr lang="en-US" u="sng">
                <a:solidFill>
                  <a:schemeClr val="hlink"/>
                </a:solidFill>
                <a:hlinkClick r:id="rId2"/>
              </a:rPr>
              <a:t>https://www.businesstoday.in/technology/news/story/right-unit-economics-profitability-to-drive-startup-ecosystem-in-2024-432560-2024-06-07</a:t>
            </a:r>
            <a:r>
              <a:rPr lang="en-US"/>
              <a:t> →Link of news for stronger unit economics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9" name="Shape 2079"/>
        <p:cNvGrpSpPr/>
        <p:nvPr/>
      </p:nvGrpSpPr>
      <p:grpSpPr>
        <a:xfrm>
          <a:off x="0" y="0"/>
          <a:ext cx="0" cy="0"/>
          <a:chOff x="0" y="0"/>
          <a:chExt cx="0" cy="0"/>
        </a:xfrm>
      </p:grpSpPr>
      <p:sp>
        <p:nvSpPr>
          <p:cNvPr id="2080" name="Google Shape;2080;g3a727022671_13_319: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1" name="Google Shape;2081;g3a727022671_13_319: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br>
              <a:rPr lang="en-US"/>
            </a:br>
            <a:r>
              <a:rPr lang="en-US" u="sng">
                <a:solidFill>
                  <a:schemeClr val="hlink"/>
                </a:solidFill>
                <a:hlinkClick r:id="rId2"/>
              </a:rPr>
              <a:t>https://www.businesstoday.in/technology/news/story/right-unit-economics-profitability-to-drive-startup-ecosystem-in-2024-432560-2024-06-07</a:t>
            </a:r>
            <a:r>
              <a:rPr lang="en-US"/>
              <a:t> →Link of news for stronger unit economics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5" name="Shape 2105"/>
        <p:cNvGrpSpPr/>
        <p:nvPr/>
      </p:nvGrpSpPr>
      <p:grpSpPr>
        <a:xfrm>
          <a:off x="0" y="0"/>
          <a:ext cx="0" cy="0"/>
          <a:chOff x="0" y="0"/>
          <a:chExt cx="0" cy="0"/>
        </a:xfrm>
      </p:grpSpPr>
      <p:sp>
        <p:nvSpPr>
          <p:cNvPr id="2106" name="Google Shape;2106;g3a727022671_13_378: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7" name="Google Shape;2107;g3a727022671_13_378: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br>
              <a:rPr lang="en-US"/>
            </a:br>
            <a:r>
              <a:rPr lang="en-US" u="sng">
                <a:solidFill>
                  <a:schemeClr val="hlink"/>
                </a:solidFill>
                <a:hlinkClick r:id="rId2"/>
              </a:rPr>
              <a:t>https://www.businesstoday.in/technology/news/story/right-unit-economics-profitability-to-drive-startup-ecosystem-in-2024-432560-2024-06-07</a:t>
            </a:r>
            <a:r>
              <a:rPr lang="en-US"/>
              <a:t> →Link of news for stronger unit economics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6" name="Shape 2126"/>
        <p:cNvGrpSpPr/>
        <p:nvPr/>
      </p:nvGrpSpPr>
      <p:grpSpPr>
        <a:xfrm>
          <a:off x="0" y="0"/>
          <a:ext cx="0" cy="0"/>
          <a:chOff x="0" y="0"/>
          <a:chExt cx="0" cy="0"/>
        </a:xfrm>
      </p:grpSpPr>
      <p:sp>
        <p:nvSpPr>
          <p:cNvPr id="2127" name="Google Shape;2127;g3a727022671_13_375: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8" name="Google Shape;2128;g3a727022671_13_375: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br>
              <a:rPr lang="en-US"/>
            </a:br>
            <a:r>
              <a:rPr lang="en-US" u="sng">
                <a:solidFill>
                  <a:schemeClr val="hlink"/>
                </a:solidFill>
                <a:hlinkClick r:id="rId2"/>
              </a:rPr>
              <a:t>https://www.businesstoday.in/technology/news/story/right-unit-economics-profitability-to-drive-startup-ecosystem-in-2024-432560-2024-06-07</a:t>
            </a:r>
            <a:r>
              <a:rPr lang="en-US"/>
              <a:t> →Link of news for stronger unit economics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7" name="Shape 2147"/>
        <p:cNvGrpSpPr/>
        <p:nvPr/>
      </p:nvGrpSpPr>
      <p:grpSpPr>
        <a:xfrm>
          <a:off x="0" y="0"/>
          <a:ext cx="0" cy="0"/>
          <a:chOff x="0" y="0"/>
          <a:chExt cx="0" cy="0"/>
        </a:xfrm>
      </p:grpSpPr>
      <p:sp>
        <p:nvSpPr>
          <p:cNvPr id="2148" name="Google Shape;2148;g3a727022671_13_369: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9" name="Google Shape;2149;g3a727022671_13_369: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br>
              <a:rPr lang="en-US"/>
            </a:br>
            <a:r>
              <a:rPr lang="en-US" u="sng">
                <a:solidFill>
                  <a:schemeClr val="hlink"/>
                </a:solidFill>
                <a:hlinkClick r:id="rId2"/>
              </a:rPr>
              <a:t>https://www.businesstoday.in/technology/news/story/right-unit-economics-profitability-to-drive-startup-ecosystem-in-2024-432560-2024-06-07</a:t>
            </a:r>
            <a:r>
              <a:rPr lang="en-US"/>
              <a:t> →Link of news for stronger unit economics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g3a727022671_13_372: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9" name="Google Shape;2179;g3a727022671_13_372: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a:p>
            <a:pPr indent="0" lvl="0" marL="0" rtl="0" algn="l">
              <a:spcBef>
                <a:spcPts val="0"/>
              </a:spcBef>
              <a:spcAft>
                <a:spcPts val="0"/>
              </a:spcAft>
              <a:buClr>
                <a:schemeClr val="dk1"/>
              </a:buClr>
              <a:buSzPts val="1100"/>
              <a:buFont typeface="Arial"/>
              <a:buNone/>
            </a:pPr>
            <a:r>
              <a:rPr lang="en-US"/>
              <a:t>time to unicorn</a:t>
            </a:r>
            <a:endParaRPr/>
          </a:p>
          <a:p>
            <a:pPr indent="0" lvl="0" marL="0" rtl="0" algn="l">
              <a:spcBef>
                <a:spcPts val="0"/>
              </a:spcBef>
              <a:spcAft>
                <a:spcPts val="0"/>
              </a:spcAft>
              <a:buClr>
                <a:schemeClr val="dk1"/>
              </a:buClr>
              <a:buSzPts val="1100"/>
              <a:buFont typeface="Arial"/>
              <a:buNone/>
            </a:pPr>
            <a:r>
              <a:rPr lang="en-US"/>
              <a:t>is it profitable when it became a unicorn?</a:t>
            </a:r>
            <a:br>
              <a:rPr lang="en-US"/>
            </a:br>
            <a:r>
              <a:rPr lang="en-US" u="sng">
                <a:solidFill>
                  <a:schemeClr val="hlink"/>
                </a:solidFill>
                <a:hlinkClick r:id="rId2"/>
              </a:rPr>
              <a:t>https://www.businesstoday.in/technology/news/story/right-unit-economics-profitability-to-drive-startup-ecosystem-in-2024-432560-2024-06-07</a:t>
            </a:r>
            <a:r>
              <a:rPr lang="en-US"/>
              <a:t> →Link of news for stronger unit economics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9" name="Shape 2219"/>
        <p:cNvGrpSpPr/>
        <p:nvPr/>
      </p:nvGrpSpPr>
      <p:grpSpPr>
        <a:xfrm>
          <a:off x="0" y="0"/>
          <a:ext cx="0" cy="0"/>
          <a:chOff x="0" y="0"/>
          <a:chExt cx="0" cy="0"/>
        </a:xfrm>
      </p:grpSpPr>
      <p:sp>
        <p:nvSpPr>
          <p:cNvPr id="2220" name="Google Shape;2220;gb75abce723_0_882: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1" name="Google Shape;2221;gb75abce723_0_882: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SLIDES_API1493620264_36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5" name="Google Shape;2245;SLIDES_API1493620264_360: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246" name="Google Shape;2246;SLIDES_API1493620264_360: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1" name="Shape 2251"/>
        <p:cNvGrpSpPr/>
        <p:nvPr/>
      </p:nvGrpSpPr>
      <p:grpSpPr>
        <a:xfrm>
          <a:off x="0" y="0"/>
          <a:ext cx="0" cy="0"/>
          <a:chOff x="0" y="0"/>
          <a:chExt cx="0" cy="0"/>
        </a:xfrm>
      </p:grpSpPr>
      <p:sp>
        <p:nvSpPr>
          <p:cNvPr id="2252" name="Google Shape;2252;g13de7ad07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53" name="Google Shape;2253;g13de7ad078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4" name="Google Shape;2254;g13de7ad078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b0e3d79012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b0e3d79012_0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3b0e3d79012_0_1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4" name="Shape 2294"/>
        <p:cNvGrpSpPr/>
        <p:nvPr/>
      </p:nvGrpSpPr>
      <p:grpSpPr>
        <a:xfrm>
          <a:off x="0" y="0"/>
          <a:ext cx="0" cy="0"/>
          <a:chOff x="0" y="0"/>
          <a:chExt cx="0" cy="0"/>
        </a:xfrm>
      </p:grpSpPr>
      <p:sp>
        <p:nvSpPr>
          <p:cNvPr id="2295" name="Google Shape;2295;g10d589b343c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6" name="Google Shape;2296;g10d589b343c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7" name="Google Shape;2297;g10d589b343c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g20a76e3f157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4" name="Google Shape;2334;g20a76e3f157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5" name="Google Shape;2335;g20a76e3f157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9" name="Shape 2379"/>
        <p:cNvGrpSpPr/>
        <p:nvPr/>
      </p:nvGrpSpPr>
      <p:grpSpPr>
        <a:xfrm>
          <a:off x="0" y="0"/>
          <a:ext cx="0" cy="0"/>
          <a:chOff x="0" y="0"/>
          <a:chExt cx="0" cy="0"/>
        </a:xfrm>
      </p:grpSpPr>
      <p:sp>
        <p:nvSpPr>
          <p:cNvPr id="2380" name="Google Shape;2380;g3a716fe4a18_0_3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1" name="Google Shape;2381;g3a716fe4a18_0_3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382" name="Google Shape;2382;g3a716fe4a18_0_3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7" name="Shape 2387"/>
        <p:cNvGrpSpPr/>
        <p:nvPr/>
      </p:nvGrpSpPr>
      <p:grpSpPr>
        <a:xfrm>
          <a:off x="0" y="0"/>
          <a:ext cx="0" cy="0"/>
          <a:chOff x="0" y="0"/>
          <a:chExt cx="0" cy="0"/>
        </a:xfrm>
      </p:grpSpPr>
      <p:sp>
        <p:nvSpPr>
          <p:cNvPr id="2388" name="Google Shape;2388;g3a727022671_13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9" name="Google Shape;2389;g3a727022671_13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0" name="Google Shape;2390;g3a727022671_13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5" name="Shape 2445"/>
        <p:cNvGrpSpPr/>
        <p:nvPr/>
      </p:nvGrpSpPr>
      <p:grpSpPr>
        <a:xfrm>
          <a:off x="0" y="0"/>
          <a:ext cx="0" cy="0"/>
          <a:chOff x="0" y="0"/>
          <a:chExt cx="0" cy="0"/>
        </a:xfrm>
      </p:grpSpPr>
      <p:sp>
        <p:nvSpPr>
          <p:cNvPr id="2446" name="Google Shape;2446;g3a727022671_13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7" name="Google Shape;2447;g3a727022671_13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8" name="Google Shape;2448;g3a727022671_13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3" name="Shape 2473"/>
        <p:cNvGrpSpPr/>
        <p:nvPr/>
      </p:nvGrpSpPr>
      <p:grpSpPr>
        <a:xfrm>
          <a:off x="0" y="0"/>
          <a:ext cx="0" cy="0"/>
          <a:chOff x="0" y="0"/>
          <a:chExt cx="0" cy="0"/>
        </a:xfrm>
      </p:grpSpPr>
      <p:sp>
        <p:nvSpPr>
          <p:cNvPr id="2474" name="Google Shape;2474;g3a727022671_13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5" name="Google Shape;2475;g3a727022671_13_2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6" name="Google Shape;2476;g3a727022671_13_2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9" name="Shape 2509"/>
        <p:cNvGrpSpPr/>
        <p:nvPr/>
      </p:nvGrpSpPr>
      <p:grpSpPr>
        <a:xfrm>
          <a:off x="0" y="0"/>
          <a:ext cx="0" cy="0"/>
          <a:chOff x="0" y="0"/>
          <a:chExt cx="0" cy="0"/>
        </a:xfrm>
      </p:grpSpPr>
      <p:sp>
        <p:nvSpPr>
          <p:cNvPr id="2510" name="Google Shape;2510;g3b0e3d79012_6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1" name="Google Shape;2511;g3b0e3d79012_6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2" name="Google Shape;2512;g3b0e3d79012_6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8" name="Shape 2538"/>
        <p:cNvGrpSpPr/>
        <p:nvPr/>
      </p:nvGrpSpPr>
      <p:grpSpPr>
        <a:xfrm>
          <a:off x="0" y="0"/>
          <a:ext cx="0" cy="0"/>
          <a:chOff x="0" y="0"/>
          <a:chExt cx="0" cy="0"/>
        </a:xfrm>
      </p:grpSpPr>
      <p:sp>
        <p:nvSpPr>
          <p:cNvPr id="2539" name="Google Shape;2539;g3b0e3d79012_6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0" name="Google Shape;2540;g3b0e3d79012_6_3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1" name="Google Shape;2541;g3b0e3d79012_6_3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6" name="Shape 2576"/>
        <p:cNvGrpSpPr/>
        <p:nvPr/>
      </p:nvGrpSpPr>
      <p:grpSpPr>
        <a:xfrm>
          <a:off x="0" y="0"/>
          <a:ext cx="0" cy="0"/>
          <a:chOff x="0" y="0"/>
          <a:chExt cx="0" cy="0"/>
        </a:xfrm>
      </p:grpSpPr>
      <p:sp>
        <p:nvSpPr>
          <p:cNvPr id="2577" name="Google Shape;2577;g3b0e3d79012_6_223: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925">
            <a:solidFill>
              <a:srgbClr val="000000"/>
            </a:solidFill>
            <a:prstDash val="solid"/>
            <a:round/>
            <a:headEnd len="sm" w="sm" type="none"/>
            <a:tailEnd len="sm" w="sm" type="none"/>
          </a:ln>
        </p:spPr>
      </p:sp>
      <p:sp>
        <p:nvSpPr>
          <p:cNvPr id="2578" name="Google Shape;2578;g3b0e3d79012_6_223:notes"/>
          <p:cNvSpPr txBox="1"/>
          <p:nvPr>
            <p:ph idx="1" type="body"/>
          </p:nvPr>
        </p:nvSpPr>
        <p:spPr>
          <a:xfrm>
            <a:off x="3218860" y="711199"/>
            <a:ext cx="3519900" cy="7973700"/>
          </a:xfrm>
          <a:prstGeom prst="rect">
            <a:avLst/>
          </a:prstGeom>
          <a:noFill/>
          <a:ln>
            <a:noFill/>
          </a:ln>
        </p:spPr>
        <p:txBody>
          <a:bodyPr anchorCtr="0" anchor="t" bIns="93125" lIns="93125" spcFirstLastPara="1" rIns="93125" wrap="square" tIns="93125">
            <a:noAutofit/>
          </a:bodyPr>
          <a:lstStyle/>
          <a:p>
            <a:pPr indent="-311150" lvl="0" marL="457200" marR="0" rtl="0" algn="l">
              <a:lnSpc>
                <a:spcPct val="100000"/>
              </a:lnSpc>
              <a:spcBef>
                <a:spcPts val="0"/>
              </a:spcBef>
              <a:spcAft>
                <a:spcPts val="0"/>
              </a:spcAft>
              <a:buSzPts val="1300"/>
              <a:buAutoNum type="arabicPeriod"/>
            </a:pPr>
            <a:r>
              <a:rPr lang="en-US" sz="1100"/>
              <a:t>Udaan :</a:t>
            </a:r>
            <a:r>
              <a:rPr lang="en-US" sz="1100" u="sng">
                <a:solidFill>
                  <a:schemeClr val="hlink"/>
                </a:solidFill>
                <a:hlinkClick r:id="rId2"/>
              </a:rPr>
              <a:t>https://www.business-standard.com/companies/start-ups/ipo-bound-udaan-raises-75-million-from-m-g-lightspeed-and-others-125021700903_1.html</a:t>
            </a:r>
            <a:r>
              <a:rPr lang="en-US" sz="1100"/>
              <a:t> </a:t>
            </a:r>
            <a:endParaRPr sz="1100"/>
          </a:p>
          <a:p>
            <a:pPr indent="-298450" lvl="0" marL="457200" marR="0" rtl="0" algn="l">
              <a:lnSpc>
                <a:spcPct val="100000"/>
              </a:lnSpc>
              <a:spcBef>
                <a:spcPts val="0"/>
              </a:spcBef>
              <a:spcAft>
                <a:spcPts val="0"/>
              </a:spcAft>
              <a:buSzPts val="1100"/>
              <a:buAutoNum type="arabicPeriod"/>
            </a:pPr>
            <a:r>
              <a:rPr lang="en-US" sz="1100"/>
              <a:t>GIVA: </a:t>
            </a:r>
            <a:r>
              <a:rPr lang="en-US" sz="1100" u="sng">
                <a:solidFill>
                  <a:schemeClr val="hlink"/>
                </a:solidFill>
                <a:hlinkClick r:id="rId3"/>
              </a:rPr>
              <a:t>https://www.livemint.com/companies/start-ups/giva-funding-round-creaegis-investment-giva-giva-lab-grown-diamonds-giva-jewellery-expansion-premji-invest-giva-11750833629344.html</a:t>
            </a:r>
            <a:r>
              <a:rPr lang="en-US" sz="1100"/>
              <a:t>; </a:t>
            </a:r>
            <a:r>
              <a:rPr lang="en-US" sz="1100" u="sng">
                <a:solidFill>
                  <a:schemeClr val="hlink"/>
                </a:solidFill>
                <a:hlinkClick r:id="rId4"/>
              </a:rPr>
              <a:t>https://www.angelone.in/news/market-updates/jewellery-startup-giva-secures-rs-530-crore-in-series-c-funding-led-by-creaegis</a:t>
            </a:r>
            <a:r>
              <a:rPr lang="en-US" sz="1100"/>
              <a:t> </a:t>
            </a:r>
            <a:endParaRPr sz="1100"/>
          </a:p>
          <a:p>
            <a:pPr indent="-298450" lvl="0" marL="457200" marR="0" rtl="0" algn="l">
              <a:lnSpc>
                <a:spcPct val="100000"/>
              </a:lnSpc>
              <a:spcBef>
                <a:spcPts val="0"/>
              </a:spcBef>
              <a:spcAft>
                <a:spcPts val="0"/>
              </a:spcAft>
              <a:buSzPts val="1100"/>
              <a:buAutoNum type="arabicPeriod"/>
            </a:pPr>
            <a:r>
              <a:rPr lang="en-US" sz="1100"/>
              <a:t>AMNEX: </a:t>
            </a:r>
            <a:endParaRPr sz="1100"/>
          </a:p>
          <a:p>
            <a:pPr indent="-298450" lvl="0" marL="457200" marR="0" rtl="0" algn="l">
              <a:lnSpc>
                <a:spcPct val="100000"/>
              </a:lnSpc>
              <a:spcBef>
                <a:spcPts val="0"/>
              </a:spcBef>
              <a:spcAft>
                <a:spcPts val="0"/>
              </a:spcAft>
              <a:buSzPts val="1100"/>
              <a:buAutoNum type="arabicPeriod"/>
            </a:pPr>
            <a:r>
              <a:rPr lang="en-US" sz="1100"/>
              <a:t>Routematic: https://analyticsindiamag.com/ai-news-updates/routematic-raises-40-million-in-series-c-round-led-by-fullerton-shift4good/ ; https://www.techinasia.com/news/indian-employee-transport-firm-routematic-nets-40m-series</a:t>
            </a:r>
            <a:endParaRPr sz="1100"/>
          </a:p>
          <a:p>
            <a:pPr indent="-298450" lvl="0" marL="457200" marR="0" rtl="0" algn="l">
              <a:lnSpc>
                <a:spcPct val="100000"/>
              </a:lnSpc>
              <a:spcBef>
                <a:spcPts val="0"/>
              </a:spcBef>
              <a:spcAft>
                <a:spcPts val="0"/>
              </a:spcAft>
              <a:buSzPts val="1100"/>
              <a:buAutoNum type="arabicPeriod"/>
            </a:pPr>
            <a:r>
              <a:rPr lang="en-US" sz="1100"/>
              <a:t>Square Yards: https://www.cnbctv18.com/business/startup/square-yards-fundraise-unicorn-status-india-real-estate-tech-19782899.htm</a:t>
            </a:r>
            <a:endParaRPr sz="1100"/>
          </a:p>
          <a:p>
            <a:pPr indent="-298450" lvl="0" marL="457200" marR="0" rtl="0" algn="l">
              <a:lnSpc>
                <a:spcPct val="100000"/>
              </a:lnSpc>
              <a:spcBef>
                <a:spcPts val="0"/>
              </a:spcBef>
              <a:spcAft>
                <a:spcPts val="0"/>
              </a:spcAft>
              <a:buSzPts val="1100"/>
              <a:buAutoNum type="arabicPeriod"/>
            </a:pPr>
            <a:r>
              <a:rPr lang="en-US" sz="1100"/>
              <a:t>FinBox: </a:t>
            </a:r>
            <a:r>
              <a:rPr lang="en-US" sz="1100" u="sng">
                <a:solidFill>
                  <a:schemeClr val="hlink"/>
                </a:solidFill>
                <a:hlinkClick r:id="rId5"/>
              </a:rPr>
              <a:t>https://www.business-standard.com/companies/news/finbox-raises-40-million-series-b-westbridge-capital-embedded-finance-125091700601_1.html</a:t>
            </a:r>
            <a:r>
              <a:rPr lang="en-US" sz="1100"/>
              <a:t>; </a:t>
            </a:r>
            <a:r>
              <a:rPr lang="en-US" sz="1100" u="sng">
                <a:solidFill>
                  <a:schemeClr val="hlink"/>
                </a:solidFill>
                <a:hlinkClick r:id="rId6"/>
              </a:rPr>
              <a:t>https://www.moneycontrol.com/news/business/startup/westbridge-leads-40-million-round-in-flipkart-backed-finbox-to-expand-b2b-digital-lending-platform-13551721.html</a:t>
            </a:r>
            <a:r>
              <a:rPr lang="en-US" sz="1100"/>
              <a:t> </a:t>
            </a:r>
            <a:endParaRPr sz="1100"/>
          </a:p>
        </p:txBody>
      </p:sp>
      <p:sp>
        <p:nvSpPr>
          <p:cNvPr id="2579" name="Google Shape;2579;g3b0e3d79012_6_223:notes"/>
          <p:cNvSpPr txBox="1"/>
          <p:nvPr>
            <p:ph idx="12" type="sldNum"/>
          </p:nvPr>
        </p:nvSpPr>
        <p:spPr>
          <a:xfrm>
            <a:off x="3884303" y="8684684"/>
            <a:ext cx="2972700" cy="459300"/>
          </a:xfrm>
          <a:prstGeom prst="rect">
            <a:avLst/>
          </a:prstGeom>
          <a:noFill/>
          <a:ln>
            <a:noFill/>
          </a:ln>
        </p:spPr>
        <p:txBody>
          <a:bodyPr anchorCtr="0" anchor="b" bIns="46550" lIns="93125" spcFirstLastPara="1" rIns="93125" wrap="square" tIns="465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8" name="Shape 2608"/>
        <p:cNvGrpSpPr/>
        <p:nvPr/>
      </p:nvGrpSpPr>
      <p:grpSpPr>
        <a:xfrm>
          <a:off x="0" y="0"/>
          <a:ext cx="0" cy="0"/>
          <a:chOff x="0" y="0"/>
          <a:chExt cx="0" cy="0"/>
        </a:xfrm>
      </p:grpSpPr>
      <p:sp>
        <p:nvSpPr>
          <p:cNvPr id="2609" name="Google Shape;2609;g3b0e3d79012_6_37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0" name="Google Shape;2610;g3b0e3d79012_6_37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611" name="Google Shape;2611;g3b0e3d79012_6_37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b0e3d79012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b0e3d79012_0_2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3b0e3d79012_0_2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6" name="Shape 2616"/>
        <p:cNvGrpSpPr/>
        <p:nvPr/>
      </p:nvGrpSpPr>
      <p:grpSpPr>
        <a:xfrm>
          <a:off x="0" y="0"/>
          <a:ext cx="0" cy="0"/>
          <a:chOff x="0" y="0"/>
          <a:chExt cx="0" cy="0"/>
        </a:xfrm>
      </p:grpSpPr>
      <p:sp>
        <p:nvSpPr>
          <p:cNvPr id="2617" name="Google Shape;2617;gb75abce723_0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8" name="Google Shape;2618;gb75abce723_0_114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19" name="Google Shape;2619;gb75abce723_0_1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5" name="Shape 2625"/>
        <p:cNvGrpSpPr/>
        <p:nvPr/>
      </p:nvGrpSpPr>
      <p:grpSpPr>
        <a:xfrm>
          <a:off x="0" y="0"/>
          <a:ext cx="0" cy="0"/>
          <a:chOff x="0" y="0"/>
          <a:chExt cx="0" cy="0"/>
        </a:xfrm>
      </p:grpSpPr>
      <p:sp>
        <p:nvSpPr>
          <p:cNvPr id="2626" name="Google Shape;2626;SLIDES_API174719063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7" name="Google Shape;2627;SLIDES_API1747190630_8: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28" name="Google Shape;2628;SLIDES_API174719063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4" name="Shape 2634"/>
        <p:cNvGrpSpPr/>
        <p:nvPr/>
      </p:nvGrpSpPr>
      <p:grpSpPr>
        <a:xfrm>
          <a:off x="0" y="0"/>
          <a:ext cx="0" cy="0"/>
          <a:chOff x="0" y="0"/>
          <a:chExt cx="0" cy="0"/>
        </a:xfrm>
      </p:grpSpPr>
      <p:sp>
        <p:nvSpPr>
          <p:cNvPr id="2635" name="Google Shape;2635;SLIDES_API174719063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6" name="Google Shape;2636;SLIDES_API1747190630_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37" name="Google Shape;2637;SLIDES_API174719063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3" name="Shape 2643"/>
        <p:cNvGrpSpPr/>
        <p:nvPr/>
      </p:nvGrpSpPr>
      <p:grpSpPr>
        <a:xfrm>
          <a:off x="0" y="0"/>
          <a:ext cx="0" cy="0"/>
          <a:chOff x="0" y="0"/>
          <a:chExt cx="0" cy="0"/>
        </a:xfrm>
      </p:grpSpPr>
      <p:sp>
        <p:nvSpPr>
          <p:cNvPr id="2644" name="Google Shape;2644;SLIDES_API1493620264_504: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5" name="Google Shape;2645;SLIDES_API1493620264_504: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646" name="Google Shape;2646;SLIDES_API1493620264_504: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1" name="Shape 2651"/>
        <p:cNvGrpSpPr/>
        <p:nvPr/>
      </p:nvGrpSpPr>
      <p:grpSpPr>
        <a:xfrm>
          <a:off x="0" y="0"/>
          <a:ext cx="0" cy="0"/>
          <a:chOff x="0" y="0"/>
          <a:chExt cx="0" cy="0"/>
        </a:xfrm>
      </p:grpSpPr>
      <p:sp>
        <p:nvSpPr>
          <p:cNvPr id="2652" name="Google Shape;2652;gb75abce723_0_121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3" name="Google Shape;2653;gb75abce723_0_121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1" name="Shape 2671"/>
        <p:cNvGrpSpPr/>
        <p:nvPr/>
      </p:nvGrpSpPr>
      <p:grpSpPr>
        <a:xfrm>
          <a:off x="0" y="0"/>
          <a:ext cx="0" cy="0"/>
          <a:chOff x="0" y="0"/>
          <a:chExt cx="0" cy="0"/>
        </a:xfrm>
      </p:grpSpPr>
      <p:sp>
        <p:nvSpPr>
          <p:cNvPr id="2672" name="Google Shape;2672;SLIDES_API1493620264_57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3" name="Google Shape;2673;SLIDES_API1493620264_576: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674" name="Google Shape;2674;SLIDES_API1493620264_576: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9" name="Shape 2679"/>
        <p:cNvGrpSpPr/>
        <p:nvPr/>
      </p:nvGrpSpPr>
      <p:grpSpPr>
        <a:xfrm>
          <a:off x="0" y="0"/>
          <a:ext cx="0" cy="0"/>
          <a:chOff x="0" y="0"/>
          <a:chExt cx="0" cy="0"/>
        </a:xfrm>
      </p:grpSpPr>
      <p:sp>
        <p:nvSpPr>
          <p:cNvPr id="2680" name="Google Shape;2680;g99a143ee16_1_1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1" name="Google Shape;2681;g99a143ee16_1_1398: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Companies</a:t>
            </a:r>
            <a:endParaRPr/>
          </a:p>
          <a:p>
            <a:pPr indent="-317500" lvl="0" marL="457200" rtl="0" algn="l">
              <a:spcBef>
                <a:spcPts val="0"/>
              </a:spcBef>
              <a:spcAft>
                <a:spcPts val="0"/>
              </a:spcAft>
              <a:buSzPts val="1400"/>
              <a:buChar char="●"/>
            </a:pPr>
            <a:r>
              <a:rPr lang="en-US"/>
              <a:t>Companies covered = All Tech companies on platform</a:t>
            </a:r>
            <a:endParaRPr/>
          </a:p>
          <a:p>
            <a:pPr indent="-317500" lvl="0" marL="457200" rtl="0" algn="l">
              <a:spcBef>
                <a:spcPts val="0"/>
              </a:spcBef>
              <a:spcAft>
                <a:spcPts val="0"/>
              </a:spcAft>
              <a:buSzPts val="1400"/>
              <a:buChar char="●"/>
            </a:pPr>
            <a:r>
              <a:rPr lang="en-US"/>
              <a:t>Soonicorn club in Enterprise Applications</a:t>
            </a:r>
            <a:endParaRPr/>
          </a:p>
          <a:p>
            <a:pPr indent="-317500" lvl="0" marL="457200" rtl="0" algn="l">
              <a:spcBef>
                <a:spcPts val="0"/>
              </a:spcBef>
              <a:spcAft>
                <a:spcPts val="0"/>
              </a:spcAft>
              <a:buSzPts val="1400"/>
              <a:buChar char="●"/>
            </a:pPr>
            <a:r>
              <a:rPr lang="en-US"/>
              <a:t>Editor’s Pick in Consumer</a:t>
            </a:r>
            <a:endParaRPr/>
          </a:p>
          <a:p>
            <a:pPr indent="-317500" lvl="0" marL="457200" rtl="0" algn="l">
              <a:spcBef>
                <a:spcPts val="0"/>
              </a:spcBef>
              <a:spcAft>
                <a:spcPts val="0"/>
              </a:spcAft>
              <a:buSzPts val="1400"/>
              <a:buChar char="●"/>
            </a:pPr>
            <a:r>
              <a:rPr lang="en-US"/>
              <a:t>AI Comapnies in Enterprise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Company Due Diligence</a:t>
            </a:r>
            <a:endParaRPr/>
          </a:p>
          <a:p>
            <a:pPr indent="-317500" lvl="0" marL="457200" rtl="0" algn="l">
              <a:spcBef>
                <a:spcPts val="0"/>
              </a:spcBef>
              <a:spcAft>
                <a:spcPts val="0"/>
              </a:spcAft>
              <a:buSzPts val="1400"/>
              <a:buChar char="●"/>
            </a:pPr>
            <a:r>
              <a:rPr lang="en-US"/>
              <a:t>Detailed profile &lt;C1&gt; - CDP homepage</a:t>
            </a:r>
            <a:endParaRPr/>
          </a:p>
          <a:p>
            <a:pPr indent="-317500" lvl="0" marL="457200" rtl="0" algn="l">
              <a:spcBef>
                <a:spcPts val="0"/>
              </a:spcBef>
              <a:spcAft>
                <a:spcPts val="0"/>
              </a:spcAft>
              <a:buSzPts val="1400"/>
              <a:buChar char="●"/>
            </a:pPr>
            <a:r>
              <a:rPr lang="en-US"/>
              <a:t>Competitors of &lt;C2&gt; - Competitors page</a:t>
            </a:r>
            <a:endParaRPr/>
          </a:p>
          <a:p>
            <a:pPr indent="-317500" lvl="0" marL="457200" rtl="0" algn="l">
              <a:spcBef>
                <a:spcPts val="0"/>
              </a:spcBef>
              <a:spcAft>
                <a:spcPts val="0"/>
              </a:spcAft>
              <a:buSzPts val="1400"/>
              <a:buChar char="●"/>
            </a:pPr>
            <a:r>
              <a:rPr lang="en-US"/>
              <a:t>Cap Tables - Last six month. Select top company. Show Captable view on CDP.</a:t>
            </a:r>
            <a:endParaRPr/>
          </a:p>
          <a:p>
            <a:pPr indent="-317500" lvl="0" marL="457200" rtl="0" algn="l">
              <a:spcBef>
                <a:spcPts val="0"/>
              </a:spcBef>
              <a:spcAft>
                <a:spcPts val="0"/>
              </a:spcAft>
              <a:buSzPts val="1400"/>
              <a:buChar char="●"/>
            </a:pPr>
            <a:r>
              <a:rPr lang="en-US"/>
              <a:t>Financials - Parked. Pending API</a:t>
            </a:r>
            <a:endParaRPr/>
          </a:p>
          <a:p>
            <a:pPr indent="-317500" lvl="0" marL="457200" rtl="0" algn="l">
              <a:spcBef>
                <a:spcPts val="0"/>
              </a:spcBef>
              <a:spcAft>
                <a:spcPts val="0"/>
              </a:spcAft>
              <a:buSzPts val="1400"/>
              <a:buChar char="●"/>
            </a:pPr>
            <a:r>
              <a:rPr lang="en-US"/>
              <a:t>Employee Count - Parked. Pending API</a:t>
            </a:r>
            <a:endParaRPr/>
          </a:p>
          <a:p>
            <a:pPr indent="0" lvl="0" marL="0" rtl="0" algn="l">
              <a:spcBef>
                <a:spcPts val="0"/>
              </a:spcBef>
              <a:spcAft>
                <a:spcPts val="0"/>
              </a:spcAft>
              <a:buNone/>
            </a:pPr>
            <a:r>
              <a:rPr lang="en-US"/>
              <a:t>Investment Activity</a:t>
            </a:r>
            <a:endParaRPr/>
          </a:p>
          <a:p>
            <a:pPr indent="-317500" lvl="0" marL="457200" rtl="0" algn="l">
              <a:spcBef>
                <a:spcPts val="0"/>
              </a:spcBef>
              <a:spcAft>
                <a:spcPts val="0"/>
              </a:spcAft>
              <a:buSzPts val="1400"/>
              <a:buChar char="●"/>
            </a:pPr>
            <a:r>
              <a:rPr lang="en-US"/>
              <a:t>Links are static</a:t>
            </a:r>
            <a:endParaRPr/>
          </a:p>
          <a:p>
            <a:pPr indent="0" lvl="0" marL="0" rtl="0" algn="l">
              <a:spcBef>
                <a:spcPts val="0"/>
              </a:spcBef>
              <a:spcAft>
                <a:spcPts val="0"/>
              </a:spcAft>
              <a:buNone/>
            </a:pPr>
            <a:r>
              <a:rPr lang="en-US"/>
              <a:t>Exits</a:t>
            </a:r>
            <a:endParaRPr/>
          </a:p>
          <a:p>
            <a:pPr indent="-317500" lvl="0" marL="457200" rtl="0" algn="l">
              <a:spcBef>
                <a:spcPts val="0"/>
              </a:spcBef>
              <a:spcAft>
                <a:spcPts val="0"/>
              </a:spcAft>
              <a:buSzPts val="1400"/>
              <a:buChar char="●"/>
            </a:pPr>
            <a:r>
              <a:rPr lang="en-US"/>
              <a:t>Links are static</a:t>
            </a:r>
            <a:endParaRPr/>
          </a:p>
          <a:p>
            <a:pPr indent="0" lvl="0" marL="0" rtl="0" algn="l">
              <a:spcBef>
                <a:spcPts val="0"/>
              </a:spcBef>
              <a:spcAft>
                <a:spcPts val="0"/>
              </a:spcAft>
              <a:buNone/>
            </a:pPr>
            <a:r>
              <a:rPr lang="en-US"/>
              <a:t>Reports</a:t>
            </a:r>
            <a:endParaRPr/>
          </a:p>
          <a:p>
            <a:pPr indent="-317500" lvl="0" marL="457200" rtl="0" algn="l">
              <a:spcBef>
                <a:spcPts val="0"/>
              </a:spcBef>
              <a:spcAft>
                <a:spcPts val="0"/>
              </a:spcAft>
              <a:buSzPts val="1400"/>
              <a:buChar char="●"/>
            </a:pPr>
            <a:r>
              <a:rPr lang="en-US"/>
              <a:t>Report category = Company DD/ Company Report, Sort by Tracxn Score for domain. Date filter = Last 3 months. Take the first company. Give link for this. Example - </a:t>
            </a:r>
            <a:r>
              <a:rPr lang="en-US" sz="1100" u="sng">
                <a:solidFill>
                  <a:schemeClr val="hlink"/>
                </a:solidFill>
                <a:latin typeface="Arial"/>
                <a:ea typeface="Arial"/>
                <a:cs typeface="Arial"/>
                <a:sym typeface="Arial"/>
                <a:hlinkClick r:id="rId2"/>
              </a:rPr>
              <a:t>https://tracxn.com/a/reports/pha7h0nBCNjCF2qydnJOJz0MpSxqp9UBL7o0z0SWWEg/Vlocity%20-%20Company%20Report</a:t>
            </a:r>
            <a:endParaRPr/>
          </a:p>
          <a:p>
            <a:pPr indent="-317500" lvl="0" marL="457200" rtl="0" algn="l">
              <a:spcBef>
                <a:spcPts val="0"/>
              </a:spcBef>
              <a:spcAft>
                <a:spcPts val="0"/>
              </a:spcAft>
              <a:buSzPts val="1400"/>
              <a:buChar char="●"/>
            </a:pPr>
            <a:r>
              <a:t/>
            </a:r>
            <a:endParaRPr/>
          </a:p>
        </p:txBody>
      </p:sp>
      <p:sp>
        <p:nvSpPr>
          <p:cNvPr id="2682" name="Google Shape;2682;g99a143ee16_1_1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8" name="Shape 2698"/>
        <p:cNvGrpSpPr/>
        <p:nvPr/>
      </p:nvGrpSpPr>
      <p:grpSpPr>
        <a:xfrm>
          <a:off x="0" y="0"/>
          <a:ext cx="0" cy="0"/>
          <a:chOff x="0" y="0"/>
          <a:chExt cx="0" cy="0"/>
        </a:xfrm>
      </p:grpSpPr>
      <p:sp>
        <p:nvSpPr>
          <p:cNvPr id="2699" name="Google Shape;2699;g99a143ee16_1_1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0" name="Google Shape;2700;g99a143ee16_1_1416: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Show recent three reports for each category</a:t>
            </a:r>
            <a:endParaRPr/>
          </a:p>
        </p:txBody>
      </p:sp>
      <p:sp>
        <p:nvSpPr>
          <p:cNvPr id="2701" name="Google Shape;2701;g99a143ee16_1_14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2" name="Shape 2732"/>
        <p:cNvGrpSpPr/>
        <p:nvPr/>
      </p:nvGrpSpPr>
      <p:grpSpPr>
        <a:xfrm>
          <a:off x="0" y="0"/>
          <a:ext cx="0" cy="0"/>
          <a:chOff x="0" y="0"/>
          <a:chExt cx="0" cy="0"/>
        </a:xfrm>
      </p:grpSpPr>
      <p:sp>
        <p:nvSpPr>
          <p:cNvPr id="2733" name="Google Shape;2733;g99a143ee16_1_1572:notes"/>
          <p:cNvSpPr/>
          <p:nvPr>
            <p:ph idx="2" type="sldImg"/>
          </p:nvPr>
        </p:nvSpPr>
        <p:spPr>
          <a:xfrm>
            <a:off x="-51441" y="711200"/>
            <a:ext cx="32682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4" name="Google Shape;2734;g99a143ee16_1_157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396"/>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b0e3d79012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b0e3d79012_0_2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3b0e3d79012_0_2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dadce9bb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dadce9bb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fdadce9bb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19" name="Shape 19"/>
        <p:cNvGrpSpPr/>
        <p:nvPr/>
      </p:nvGrpSpPr>
      <p:grpSpPr>
        <a:xfrm>
          <a:off x="0" y="0"/>
          <a:ext cx="0" cy="0"/>
          <a:chOff x="0" y="0"/>
          <a:chExt cx="0" cy="0"/>
        </a:xfrm>
      </p:grpSpPr>
      <p:sp>
        <p:nvSpPr>
          <p:cNvPr id="20" name="Google Shape;20;p2"/>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1pPr>
            <a:lvl2pPr indent="0" lvl="1"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2pPr>
            <a:lvl3pPr indent="0" lvl="2"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3pPr>
            <a:lvl4pPr indent="0" lvl="3"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4pPr>
            <a:lvl5pPr indent="0" lvl="4"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5pPr>
            <a:lvl6pPr indent="0" lvl="5"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6pPr>
            <a:lvl7pPr indent="0" lvl="6"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7pPr>
            <a:lvl8pPr indent="0" lvl="7"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8pPr>
            <a:lvl9pPr indent="0" lvl="8"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9" name="Google Shape;5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13"/>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2" name="Google Shape;62;p13"/>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3" name="Google Shape;63;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 name="Shape 64"/>
        <p:cNvGrpSpPr/>
        <p:nvPr/>
      </p:nvGrpSpPr>
      <p:grpSpPr>
        <a:xfrm>
          <a:off x="0" y="0"/>
          <a:ext cx="0" cy="0"/>
          <a:chOff x="0" y="0"/>
          <a:chExt cx="0" cy="0"/>
        </a:xfrm>
      </p:grpSpPr>
      <p:sp>
        <p:nvSpPr>
          <p:cNvPr id="65" name="Google Shape;65;p14"/>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66" name="Google Shape;66;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1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5"/>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70" name="Google Shape;70;p15"/>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5"/>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2" name="Google Shape;72;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6"/>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rtl="0">
              <a:lnSpc>
                <a:spcPct val="100000"/>
              </a:lnSpc>
              <a:spcBef>
                <a:spcPts val="0"/>
              </a:spcBef>
              <a:spcAft>
                <a:spcPts val="0"/>
              </a:spcAft>
              <a:buSzPts val="2400"/>
              <a:buNone/>
              <a:defRPr/>
            </a:lvl1pPr>
          </a:lstStyle>
          <a:p/>
        </p:txBody>
      </p:sp>
      <p:sp>
        <p:nvSpPr>
          <p:cNvPr id="75" name="Google Shape;75;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6" name="Shape 76"/>
        <p:cNvGrpSpPr/>
        <p:nvPr/>
      </p:nvGrpSpPr>
      <p:grpSpPr>
        <a:xfrm>
          <a:off x="0" y="0"/>
          <a:ext cx="0" cy="0"/>
          <a:chOff x="0" y="0"/>
          <a:chExt cx="0" cy="0"/>
        </a:xfrm>
      </p:grpSpPr>
      <p:sp>
        <p:nvSpPr>
          <p:cNvPr id="77" name="Google Shape;77;p17"/>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78" name="Google Shape;78;p17"/>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79" name="Google Shape;79;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89" name="Shape 8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90" name="Shape 90"/>
        <p:cNvGrpSpPr/>
        <p:nvPr/>
      </p:nvGrpSpPr>
      <p:grpSpPr>
        <a:xfrm>
          <a:off x="0" y="0"/>
          <a:ext cx="0" cy="0"/>
          <a:chOff x="0" y="0"/>
          <a:chExt cx="0" cy="0"/>
        </a:xfrm>
      </p:grpSpPr>
      <p:sp>
        <p:nvSpPr>
          <p:cNvPr id="91" name="Google Shape;91;p21"/>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92" name="Google Shape;92;p21"/>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93" name="Google Shape;93;p2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4" name="Google Shape;94;p21"/>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95" name="Google Shape;95;p21"/>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96" name="Google Shape;96;p21"/>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97" name="Google Shape;97;p21"/>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98"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1">
  <p:cSld name="1_Only_Title_Main_1">
    <p:spTree>
      <p:nvGrpSpPr>
        <p:cNvPr id="21" name="Shape 21"/>
        <p:cNvGrpSpPr/>
        <p:nvPr/>
      </p:nvGrpSpPr>
      <p:grpSpPr>
        <a:xfrm>
          <a:off x="0" y="0"/>
          <a:ext cx="0" cy="0"/>
          <a:chOff x="0" y="0"/>
          <a:chExt cx="0" cy="0"/>
        </a:xfrm>
      </p:grpSpPr>
      <p:sp>
        <p:nvSpPr>
          <p:cNvPr id="22" name="Google Shape;22;p3"/>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3" name="Google Shape;23;p3"/>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4" name="Google Shape;24;p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99" name="Shape 99"/>
        <p:cNvGrpSpPr/>
        <p:nvPr/>
      </p:nvGrpSpPr>
      <p:grpSpPr>
        <a:xfrm>
          <a:off x="0" y="0"/>
          <a:ext cx="0" cy="0"/>
          <a:chOff x="0" y="0"/>
          <a:chExt cx="0" cy="0"/>
        </a:xfrm>
      </p:grpSpPr>
      <p:sp>
        <p:nvSpPr>
          <p:cNvPr id="100" name="Google Shape;100;p23"/>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01" name="Google Shape;101;p23"/>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02" name="Google Shape;102;p23"/>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000000"/>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103" name="Google Shape;103;p23"/>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04" name="Google Shape;104;p2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23"/>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06" name="Google Shape;106;p23"/>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United States Tech - Q4 2020</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7" name="Shape 10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108" name="Shape 108"/>
        <p:cNvGrpSpPr/>
        <p:nvPr/>
      </p:nvGrpSpPr>
      <p:grpSpPr>
        <a:xfrm>
          <a:off x="0" y="0"/>
          <a:ext cx="0" cy="0"/>
          <a:chOff x="0" y="0"/>
          <a:chExt cx="0" cy="0"/>
        </a:xfrm>
      </p:grpSpPr>
      <p:sp>
        <p:nvSpPr>
          <p:cNvPr id="109" name="Google Shape;109;p25"/>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10" name="Google Shape;110;p25"/>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rtl="0" algn="l">
              <a:lnSpc>
                <a:spcPct val="100000"/>
              </a:lnSpc>
              <a:spcBef>
                <a:spcPts val="0"/>
              </a:spcBef>
              <a:spcAft>
                <a:spcPts val="0"/>
              </a:spcAft>
              <a:buSzPts val="1400"/>
              <a:buNone/>
              <a:defRPr i="0" sz="1400">
                <a:solidFill>
                  <a:schemeClr val="dk1"/>
                </a:solidFill>
              </a:defRPr>
            </a:lvl1pPr>
            <a:lvl2pPr indent="-228600" lvl="1" marL="914400" rtl="0" algn="l">
              <a:lnSpc>
                <a:spcPct val="100000"/>
              </a:lnSpc>
              <a:spcBef>
                <a:spcPts val="0"/>
              </a:spcBef>
              <a:spcAft>
                <a:spcPts val="0"/>
              </a:spcAft>
              <a:buSzPts val="1500"/>
              <a:buFont typeface="Calibri"/>
              <a:buNone/>
              <a:defRPr sz="1500"/>
            </a:lvl2pPr>
            <a:lvl3pPr indent="-228600" lvl="2" marL="1371600" rtl="0" algn="l">
              <a:lnSpc>
                <a:spcPct val="100000"/>
              </a:lnSpc>
              <a:spcBef>
                <a:spcPts val="0"/>
              </a:spcBef>
              <a:spcAft>
                <a:spcPts val="0"/>
              </a:spcAft>
              <a:buSzPts val="1500"/>
              <a:buFont typeface="Calibri"/>
              <a:buNone/>
              <a:defRPr sz="1500"/>
            </a:lvl3pPr>
            <a:lvl4pPr indent="-228600" lvl="3" marL="1828800" rtl="0" algn="l">
              <a:lnSpc>
                <a:spcPct val="100000"/>
              </a:lnSpc>
              <a:spcBef>
                <a:spcPts val="0"/>
              </a:spcBef>
              <a:spcAft>
                <a:spcPts val="0"/>
              </a:spcAft>
              <a:buSzPts val="1500"/>
              <a:buNone/>
              <a:defRPr sz="1500"/>
            </a:lvl4pPr>
            <a:lvl5pPr indent="-228600" lvl="4" marL="2286000" rtl="0" algn="l">
              <a:lnSpc>
                <a:spcPct val="100000"/>
              </a:lnSpc>
              <a:spcBef>
                <a:spcPts val="0"/>
              </a:spcBef>
              <a:spcAft>
                <a:spcPts val="0"/>
              </a:spcAft>
              <a:buSzPts val="1500"/>
              <a:buNone/>
              <a:defRPr sz="1500"/>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11" name="Google Shape;111;p25"/>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800"/>
              <a:buNone/>
              <a:defRPr sz="800">
                <a:solidFill>
                  <a:srgbClr val="7F7F7F"/>
                </a:solidFill>
              </a:defRPr>
            </a:lvl1pPr>
            <a:lvl2pPr indent="-342900" lvl="1" marL="914400" rtl="0" algn="l">
              <a:lnSpc>
                <a:spcPct val="100000"/>
              </a:lnSpc>
              <a:spcBef>
                <a:spcPts val="1150"/>
              </a:spcBef>
              <a:spcAft>
                <a:spcPts val="0"/>
              </a:spcAft>
              <a:buSzPts val="1800"/>
              <a:buFont typeface="Calibri"/>
              <a:buChar char="▪"/>
              <a:defRPr/>
            </a:lvl2pPr>
            <a:lvl3pPr indent="-342900" lvl="2" marL="1371600" rtl="0" algn="l">
              <a:lnSpc>
                <a:spcPct val="100000"/>
              </a:lnSpc>
              <a:spcBef>
                <a:spcPts val="1150"/>
              </a:spcBef>
              <a:spcAft>
                <a:spcPts val="0"/>
              </a:spcAft>
              <a:buSzPts val="1800"/>
              <a:buFont typeface="Calibri"/>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12" name="Google Shape;112;p25"/>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3" name="Google Shape;113;p25"/>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114" name="Google Shape;114;p25"/>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15" name="Google Shape;115;p25"/>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116" name="Shape 116"/>
        <p:cNvGrpSpPr/>
        <p:nvPr/>
      </p:nvGrpSpPr>
      <p:grpSpPr>
        <a:xfrm>
          <a:off x="0" y="0"/>
          <a:ext cx="0" cy="0"/>
          <a:chOff x="0" y="0"/>
          <a:chExt cx="0" cy="0"/>
        </a:xfrm>
      </p:grpSpPr>
      <p:sp>
        <p:nvSpPr>
          <p:cNvPr id="117" name="Google Shape;117;p26"/>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18" name="Google Shape;118;p26"/>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119" name="Google Shape;119;p26"/>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20" name="Google Shape;120;p2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26"/>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22" name="Google Shape;122;p26"/>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123" name="Shape 123"/>
        <p:cNvGrpSpPr/>
        <p:nvPr/>
      </p:nvGrpSpPr>
      <p:grpSpPr>
        <a:xfrm>
          <a:off x="0" y="0"/>
          <a:ext cx="0" cy="0"/>
          <a:chOff x="0" y="0"/>
          <a:chExt cx="0" cy="0"/>
        </a:xfrm>
      </p:grpSpPr>
      <p:sp>
        <p:nvSpPr>
          <p:cNvPr id="124" name="Google Shape;124;p27"/>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27"/>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rtl="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26" name="Google Shape;126;p27"/>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lvl5pPr>
            <a:lvl6pPr indent="-228600" lvl="5" marL="27432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127" name="Google Shape;127;p27"/>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128" name="Google Shape;128;p27"/>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29" name="Google Shape;129;p2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27"/>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31" name="Google Shape;131;p27"/>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132" name="Shape 132"/>
        <p:cNvGrpSpPr/>
        <p:nvPr/>
      </p:nvGrpSpPr>
      <p:grpSpPr>
        <a:xfrm>
          <a:off x="0" y="0"/>
          <a:ext cx="0" cy="0"/>
          <a:chOff x="0" y="0"/>
          <a:chExt cx="0" cy="0"/>
        </a:xfrm>
      </p:grpSpPr>
      <p:sp>
        <p:nvSpPr>
          <p:cNvPr id="133" name="Google Shape;133;p28"/>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34" name="Google Shape;134;p28"/>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35" name="Google Shape;135;p28"/>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7F7F7F"/>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136" name="Google Shape;136;p28"/>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37" name="Google Shape;137;p28"/>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138" name="Shape 138"/>
        <p:cNvGrpSpPr/>
        <p:nvPr/>
      </p:nvGrpSpPr>
      <p:grpSpPr>
        <a:xfrm>
          <a:off x="0" y="0"/>
          <a:ext cx="0" cy="0"/>
          <a:chOff x="0" y="0"/>
          <a:chExt cx="0" cy="0"/>
        </a:xfrm>
      </p:grpSpPr>
      <p:sp>
        <p:nvSpPr>
          <p:cNvPr id="139" name="Google Shape;139;p29"/>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140" name="Google Shape;140;p29"/>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141" name="Google Shape;141;p29"/>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142" name="Google Shape;142;p29"/>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rtl="0" algn="l">
              <a:spcBef>
                <a:spcPts val="0"/>
              </a:spcBef>
              <a:spcAft>
                <a:spcPts val="0"/>
              </a:spcAft>
              <a:buSzPts val="1800"/>
              <a:buNone/>
              <a:defRPr/>
            </a:lvl2pPr>
            <a:lvl3pPr lvl="2" rtl="0" algn="l">
              <a:spcBef>
                <a:spcPts val="0"/>
              </a:spcBef>
              <a:spcAft>
                <a:spcPts val="0"/>
              </a:spcAft>
              <a:buSzPts val="1800"/>
              <a:buNone/>
              <a:defRPr/>
            </a:lvl3pPr>
            <a:lvl4pPr lvl="3" rtl="0" algn="l">
              <a:spcBef>
                <a:spcPts val="0"/>
              </a:spcBef>
              <a:spcAft>
                <a:spcPts val="0"/>
              </a:spcAft>
              <a:buSzPts val="1800"/>
              <a:buNone/>
              <a:defRPr/>
            </a:lvl4pPr>
            <a:lvl5pPr lvl="4" rtl="0" algn="l">
              <a:spcBef>
                <a:spcPts val="0"/>
              </a:spcBef>
              <a:spcAft>
                <a:spcPts val="0"/>
              </a:spcAft>
              <a:buSzPts val="1800"/>
              <a:buNone/>
              <a:defRPr/>
            </a:lvl5pPr>
            <a:lvl6pPr lvl="5" rtl="0" algn="l">
              <a:spcBef>
                <a:spcPts val="0"/>
              </a:spcBef>
              <a:spcAft>
                <a:spcPts val="0"/>
              </a:spcAft>
              <a:buSzPts val="1800"/>
              <a:buNone/>
              <a:defRPr/>
            </a:lvl6pPr>
            <a:lvl7pPr lvl="6" rtl="0" algn="l">
              <a:spcBef>
                <a:spcPts val="0"/>
              </a:spcBef>
              <a:spcAft>
                <a:spcPts val="0"/>
              </a:spcAft>
              <a:buSzPts val="1800"/>
              <a:buNone/>
              <a:defRPr/>
            </a:lvl7pPr>
            <a:lvl8pPr lvl="7" rtl="0" algn="l">
              <a:spcBef>
                <a:spcPts val="0"/>
              </a:spcBef>
              <a:spcAft>
                <a:spcPts val="0"/>
              </a:spcAft>
              <a:buSzPts val="1800"/>
              <a:buNone/>
              <a:defRPr/>
            </a:lvl8pPr>
            <a:lvl9pPr lvl="8" rtl="0" algn="l">
              <a:spcBef>
                <a:spcPts val="0"/>
              </a:spcBef>
              <a:spcAft>
                <a:spcPts val="0"/>
              </a:spcAft>
              <a:buSzPts val="1800"/>
              <a:buNone/>
              <a:defRPr/>
            </a:lvl9pPr>
          </a:lstStyle>
          <a:p/>
        </p:txBody>
      </p:sp>
      <p:pic>
        <p:nvPicPr>
          <p:cNvPr id="143" name="Google Shape;143;p29"/>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144" name="Google Shape;144;p29"/>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145" name="Google Shape;145;p29"/>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46" name="Google Shape;146;p29"/>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154" name="Shape 15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155" name="Shape 155"/>
        <p:cNvGrpSpPr/>
        <p:nvPr/>
      </p:nvGrpSpPr>
      <p:grpSpPr>
        <a:xfrm>
          <a:off x="0" y="0"/>
          <a:ext cx="0" cy="0"/>
          <a:chOff x="0" y="0"/>
          <a:chExt cx="0" cy="0"/>
        </a:xfrm>
      </p:grpSpPr>
      <p:sp>
        <p:nvSpPr>
          <p:cNvPr id="156" name="Google Shape;156;p32"/>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57" name="Google Shape;157;p32"/>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58" name="Google Shape;158;p3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9" name="Google Shape;159;p32"/>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60" name="Google Shape;160;p32"/>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61" name="Google Shape;161;p32"/>
          <p:cNvSpPr/>
          <p:nvPr/>
        </p:nvSpPr>
        <p:spPr>
          <a:xfrm>
            <a:off x="6326875" y="6556550"/>
            <a:ext cx="43383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62" name="Google Shape;162;p32"/>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163" name="Shape 1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2">
  <p:cSld name="1_Only_Title_Main_2">
    <p:spTree>
      <p:nvGrpSpPr>
        <p:cNvPr id="26" name="Shape 26"/>
        <p:cNvGrpSpPr/>
        <p:nvPr/>
      </p:nvGrpSpPr>
      <p:grpSpPr>
        <a:xfrm>
          <a:off x="0" y="0"/>
          <a:ext cx="0" cy="0"/>
          <a:chOff x="0" y="0"/>
          <a:chExt cx="0" cy="0"/>
        </a:xfrm>
      </p:grpSpPr>
      <p:sp>
        <p:nvSpPr>
          <p:cNvPr id="27" name="Google Shape;27;p4"/>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8" name="Google Shape;28;p4"/>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9" name="Google Shape;29;p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164" name="Shape 164"/>
        <p:cNvGrpSpPr/>
        <p:nvPr/>
      </p:nvGrpSpPr>
      <p:grpSpPr>
        <a:xfrm>
          <a:off x="0" y="0"/>
          <a:ext cx="0" cy="0"/>
          <a:chOff x="0" y="0"/>
          <a:chExt cx="0" cy="0"/>
        </a:xfrm>
      </p:grpSpPr>
      <p:sp>
        <p:nvSpPr>
          <p:cNvPr id="165" name="Google Shape;165;p34"/>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66" name="Google Shape;166;p34"/>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67" name="Google Shape;167;p34"/>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000000"/>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168" name="Google Shape;168;p34"/>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69" name="Google Shape;169;p3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34"/>
          <p:cNvSpPr/>
          <p:nvPr/>
        </p:nvSpPr>
        <p:spPr>
          <a:xfrm>
            <a:off x="6326873" y="6556550"/>
            <a:ext cx="42306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71" name="Google Shape;171;p34"/>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72" name="Shape 17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173" name="Shape 173"/>
        <p:cNvGrpSpPr/>
        <p:nvPr/>
      </p:nvGrpSpPr>
      <p:grpSpPr>
        <a:xfrm>
          <a:off x="0" y="0"/>
          <a:ext cx="0" cy="0"/>
          <a:chOff x="0" y="0"/>
          <a:chExt cx="0" cy="0"/>
        </a:xfrm>
      </p:grpSpPr>
      <p:sp>
        <p:nvSpPr>
          <p:cNvPr id="174" name="Google Shape;174;p36"/>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75" name="Google Shape;175;p36"/>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rtl="0" algn="l">
              <a:lnSpc>
                <a:spcPct val="100000"/>
              </a:lnSpc>
              <a:spcBef>
                <a:spcPts val="0"/>
              </a:spcBef>
              <a:spcAft>
                <a:spcPts val="0"/>
              </a:spcAft>
              <a:buSzPts val="1400"/>
              <a:buNone/>
              <a:defRPr i="0" sz="1400">
                <a:solidFill>
                  <a:schemeClr val="dk1"/>
                </a:solidFill>
              </a:defRPr>
            </a:lvl1pPr>
            <a:lvl2pPr indent="-228600" lvl="1" marL="914400" rtl="0" algn="l">
              <a:lnSpc>
                <a:spcPct val="100000"/>
              </a:lnSpc>
              <a:spcBef>
                <a:spcPts val="0"/>
              </a:spcBef>
              <a:spcAft>
                <a:spcPts val="0"/>
              </a:spcAft>
              <a:buSzPts val="1500"/>
              <a:buFont typeface="Calibri"/>
              <a:buNone/>
              <a:defRPr sz="1500"/>
            </a:lvl2pPr>
            <a:lvl3pPr indent="-228600" lvl="2" marL="1371600" rtl="0" algn="l">
              <a:lnSpc>
                <a:spcPct val="100000"/>
              </a:lnSpc>
              <a:spcBef>
                <a:spcPts val="0"/>
              </a:spcBef>
              <a:spcAft>
                <a:spcPts val="0"/>
              </a:spcAft>
              <a:buSzPts val="1500"/>
              <a:buFont typeface="Calibri"/>
              <a:buNone/>
              <a:defRPr sz="1500"/>
            </a:lvl3pPr>
            <a:lvl4pPr indent="-228600" lvl="3" marL="1828800" rtl="0" algn="l">
              <a:lnSpc>
                <a:spcPct val="100000"/>
              </a:lnSpc>
              <a:spcBef>
                <a:spcPts val="0"/>
              </a:spcBef>
              <a:spcAft>
                <a:spcPts val="0"/>
              </a:spcAft>
              <a:buSzPts val="1500"/>
              <a:buNone/>
              <a:defRPr sz="1500"/>
            </a:lvl4pPr>
            <a:lvl5pPr indent="-228600" lvl="4" marL="2286000" rtl="0" algn="l">
              <a:lnSpc>
                <a:spcPct val="100000"/>
              </a:lnSpc>
              <a:spcBef>
                <a:spcPts val="0"/>
              </a:spcBef>
              <a:spcAft>
                <a:spcPts val="0"/>
              </a:spcAft>
              <a:buSzPts val="1500"/>
              <a:buNone/>
              <a:defRPr sz="1500"/>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76" name="Google Shape;176;p36"/>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800"/>
              <a:buNone/>
              <a:defRPr sz="800">
                <a:solidFill>
                  <a:srgbClr val="7F7F7F"/>
                </a:solidFill>
              </a:defRPr>
            </a:lvl1pPr>
            <a:lvl2pPr indent="-342900" lvl="1" marL="914400" rtl="0" algn="l">
              <a:lnSpc>
                <a:spcPct val="100000"/>
              </a:lnSpc>
              <a:spcBef>
                <a:spcPts val="1150"/>
              </a:spcBef>
              <a:spcAft>
                <a:spcPts val="0"/>
              </a:spcAft>
              <a:buSzPts val="1800"/>
              <a:buFont typeface="Calibri"/>
              <a:buChar char="▪"/>
              <a:defRPr/>
            </a:lvl2pPr>
            <a:lvl3pPr indent="-342900" lvl="2" marL="1371600" rtl="0" algn="l">
              <a:lnSpc>
                <a:spcPct val="100000"/>
              </a:lnSpc>
              <a:spcBef>
                <a:spcPts val="1150"/>
              </a:spcBef>
              <a:spcAft>
                <a:spcPts val="0"/>
              </a:spcAft>
              <a:buSzPts val="1800"/>
              <a:buFont typeface="Calibri"/>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77" name="Google Shape;177;p36"/>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78" name="Google Shape;178;p36"/>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179" name="Google Shape;179;p36"/>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80" name="Google Shape;180;p36"/>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181" name="Shape 181"/>
        <p:cNvGrpSpPr/>
        <p:nvPr/>
      </p:nvGrpSpPr>
      <p:grpSpPr>
        <a:xfrm>
          <a:off x="0" y="0"/>
          <a:ext cx="0" cy="0"/>
          <a:chOff x="0" y="0"/>
          <a:chExt cx="0" cy="0"/>
        </a:xfrm>
      </p:grpSpPr>
      <p:sp>
        <p:nvSpPr>
          <p:cNvPr id="182" name="Google Shape;182;p37"/>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83" name="Google Shape;183;p37"/>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184" name="Google Shape;184;p37"/>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85" name="Google Shape;185;p3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p37"/>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87" name="Google Shape;187;p37"/>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188" name="Shape 188"/>
        <p:cNvGrpSpPr/>
        <p:nvPr/>
      </p:nvGrpSpPr>
      <p:grpSpPr>
        <a:xfrm>
          <a:off x="0" y="0"/>
          <a:ext cx="0" cy="0"/>
          <a:chOff x="0" y="0"/>
          <a:chExt cx="0" cy="0"/>
        </a:xfrm>
      </p:grpSpPr>
      <p:sp>
        <p:nvSpPr>
          <p:cNvPr id="189" name="Google Shape;189;p38"/>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0" name="Google Shape;190;p38"/>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rtl="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91" name="Google Shape;191;p38"/>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lvl5pPr>
            <a:lvl6pPr indent="-228600" lvl="5" marL="27432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192" name="Google Shape;192;p38"/>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193" name="Google Shape;193;p38"/>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94" name="Google Shape;194;p3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38"/>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96" name="Google Shape;196;p38"/>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197" name="Shape 197"/>
        <p:cNvGrpSpPr/>
        <p:nvPr/>
      </p:nvGrpSpPr>
      <p:grpSpPr>
        <a:xfrm>
          <a:off x="0" y="0"/>
          <a:ext cx="0" cy="0"/>
          <a:chOff x="0" y="0"/>
          <a:chExt cx="0" cy="0"/>
        </a:xfrm>
      </p:grpSpPr>
      <p:sp>
        <p:nvSpPr>
          <p:cNvPr id="198" name="Google Shape;198;p39"/>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99" name="Google Shape;199;p39"/>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00" name="Google Shape;200;p39"/>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7F7F7F"/>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201" name="Google Shape;201;p39"/>
          <p:cNvSpPr/>
          <p:nvPr/>
        </p:nvSpPr>
        <p:spPr>
          <a:xfrm>
            <a:off x="7850873" y="6556550"/>
            <a:ext cx="423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202" name="Google Shape;202;p39"/>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203" name="Shape 203"/>
        <p:cNvGrpSpPr/>
        <p:nvPr/>
      </p:nvGrpSpPr>
      <p:grpSpPr>
        <a:xfrm>
          <a:off x="0" y="0"/>
          <a:ext cx="0" cy="0"/>
          <a:chOff x="0" y="0"/>
          <a:chExt cx="0" cy="0"/>
        </a:xfrm>
      </p:grpSpPr>
      <p:sp>
        <p:nvSpPr>
          <p:cNvPr id="204" name="Google Shape;204;p40"/>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05" name="Google Shape;205;p40"/>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06" name="Google Shape;206;p40"/>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207" name="Google Shape;207;p40"/>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rtl="0" algn="l">
              <a:spcBef>
                <a:spcPts val="0"/>
              </a:spcBef>
              <a:spcAft>
                <a:spcPts val="0"/>
              </a:spcAft>
              <a:buSzPts val="1800"/>
              <a:buNone/>
              <a:defRPr/>
            </a:lvl2pPr>
            <a:lvl3pPr lvl="2" rtl="0" algn="l">
              <a:spcBef>
                <a:spcPts val="0"/>
              </a:spcBef>
              <a:spcAft>
                <a:spcPts val="0"/>
              </a:spcAft>
              <a:buSzPts val="1800"/>
              <a:buNone/>
              <a:defRPr/>
            </a:lvl3pPr>
            <a:lvl4pPr lvl="3" rtl="0" algn="l">
              <a:spcBef>
                <a:spcPts val="0"/>
              </a:spcBef>
              <a:spcAft>
                <a:spcPts val="0"/>
              </a:spcAft>
              <a:buSzPts val="1800"/>
              <a:buNone/>
              <a:defRPr/>
            </a:lvl4pPr>
            <a:lvl5pPr lvl="4" rtl="0" algn="l">
              <a:spcBef>
                <a:spcPts val="0"/>
              </a:spcBef>
              <a:spcAft>
                <a:spcPts val="0"/>
              </a:spcAft>
              <a:buSzPts val="1800"/>
              <a:buNone/>
              <a:defRPr/>
            </a:lvl5pPr>
            <a:lvl6pPr lvl="5" rtl="0" algn="l">
              <a:spcBef>
                <a:spcPts val="0"/>
              </a:spcBef>
              <a:spcAft>
                <a:spcPts val="0"/>
              </a:spcAft>
              <a:buSzPts val="1800"/>
              <a:buNone/>
              <a:defRPr/>
            </a:lvl6pPr>
            <a:lvl7pPr lvl="6" rtl="0" algn="l">
              <a:spcBef>
                <a:spcPts val="0"/>
              </a:spcBef>
              <a:spcAft>
                <a:spcPts val="0"/>
              </a:spcAft>
              <a:buSzPts val="1800"/>
              <a:buNone/>
              <a:defRPr/>
            </a:lvl7pPr>
            <a:lvl8pPr lvl="7" rtl="0" algn="l">
              <a:spcBef>
                <a:spcPts val="0"/>
              </a:spcBef>
              <a:spcAft>
                <a:spcPts val="0"/>
              </a:spcAft>
              <a:buSzPts val="1800"/>
              <a:buNone/>
              <a:defRPr/>
            </a:lvl8pPr>
            <a:lvl9pPr lvl="8" rtl="0" algn="l">
              <a:spcBef>
                <a:spcPts val="0"/>
              </a:spcBef>
              <a:spcAft>
                <a:spcPts val="0"/>
              </a:spcAft>
              <a:buSzPts val="1800"/>
              <a:buNone/>
              <a:defRPr/>
            </a:lvl9pPr>
          </a:lstStyle>
          <a:p/>
        </p:txBody>
      </p:sp>
      <p:pic>
        <p:nvPicPr>
          <p:cNvPr id="208" name="Google Shape;208;p40"/>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209" name="Google Shape;209;p40"/>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210" name="Google Shape;210;p40"/>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3">
  <p:cSld name="1_Only_Title_Main_3">
    <p:spTree>
      <p:nvGrpSpPr>
        <p:cNvPr id="211" name="Shape 211"/>
        <p:cNvGrpSpPr/>
        <p:nvPr/>
      </p:nvGrpSpPr>
      <p:grpSpPr>
        <a:xfrm>
          <a:off x="0" y="0"/>
          <a:ext cx="0" cy="0"/>
          <a:chOff x="0" y="0"/>
          <a:chExt cx="0" cy="0"/>
        </a:xfrm>
      </p:grpSpPr>
      <p:sp>
        <p:nvSpPr>
          <p:cNvPr id="212" name="Google Shape;212;p41"/>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13" name="Google Shape;213;p41"/>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14" name="Google Shape;214;p4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41"/>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223" name="Shape 22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224" name="Shape 224"/>
        <p:cNvGrpSpPr/>
        <p:nvPr/>
      </p:nvGrpSpPr>
      <p:grpSpPr>
        <a:xfrm>
          <a:off x="0" y="0"/>
          <a:ext cx="0" cy="0"/>
          <a:chOff x="0" y="0"/>
          <a:chExt cx="0" cy="0"/>
        </a:xfrm>
      </p:grpSpPr>
      <p:sp>
        <p:nvSpPr>
          <p:cNvPr id="225" name="Google Shape;225;p44"/>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algn="l">
              <a:lnSpc>
                <a:spcPct val="100000"/>
              </a:lnSpc>
              <a:spcBef>
                <a:spcPts val="0"/>
              </a:spcBef>
              <a:spcAft>
                <a:spcPts val="0"/>
              </a:spcAft>
              <a:buClr>
                <a:srgbClr val="606060"/>
              </a:buClr>
              <a:buSzPts val="1600"/>
              <a:buNone/>
              <a:defRPr sz="1600">
                <a:solidFill>
                  <a:srgbClr val="000000"/>
                </a:solidFill>
              </a:defRPr>
            </a:lvl1pPr>
            <a:lvl2pPr indent="-311975" lvl="1" marL="914400" algn="l">
              <a:lnSpc>
                <a:spcPct val="100000"/>
              </a:lnSpc>
              <a:spcBef>
                <a:spcPts val="1150"/>
              </a:spcBef>
              <a:spcAft>
                <a:spcPts val="0"/>
              </a:spcAft>
              <a:buSzPts val="1313"/>
              <a:buChar char="▪"/>
              <a:defRPr sz="1313">
                <a:solidFill>
                  <a:srgbClr val="000000"/>
                </a:solidFill>
              </a:defRPr>
            </a:lvl2pPr>
            <a:lvl3pPr indent="-311975" lvl="2" marL="1371600" algn="l">
              <a:lnSpc>
                <a:spcPct val="100000"/>
              </a:lnSpc>
              <a:spcBef>
                <a:spcPts val="1150"/>
              </a:spcBef>
              <a:spcAft>
                <a:spcPts val="0"/>
              </a:spcAft>
              <a:buSzPts val="1313"/>
              <a:buChar char="»"/>
              <a:defRPr sz="1313">
                <a:solidFill>
                  <a:srgbClr val="000000"/>
                </a:solidFill>
              </a:defRPr>
            </a:lvl3pPr>
            <a:lvl4pPr indent="-311975" lvl="3" marL="1828800" algn="l">
              <a:lnSpc>
                <a:spcPct val="100000"/>
              </a:lnSpc>
              <a:spcBef>
                <a:spcPts val="1150"/>
              </a:spcBef>
              <a:spcAft>
                <a:spcPts val="0"/>
              </a:spcAft>
              <a:buSzPts val="1313"/>
              <a:buChar char="–"/>
              <a:defRPr sz="1313">
                <a:solidFill>
                  <a:srgbClr val="000000"/>
                </a:solidFill>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26" name="Google Shape;226;p44"/>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27" name="Google Shape;227;p4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8" name="Google Shape;228;p44"/>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29" name="Google Shape;229;p4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algn="l">
              <a:lnSpc>
                <a:spcPct val="100000"/>
              </a:lnSpc>
              <a:spcBef>
                <a:spcPts val="1150"/>
              </a:spcBef>
              <a:spcAft>
                <a:spcPts val="0"/>
              </a:spcAft>
              <a:buSzPts val="1800"/>
              <a:buChar char="▪"/>
              <a:defRPr/>
            </a:lvl2pPr>
            <a:lvl3pPr indent="-342900" lvl="2" marL="1371600" algn="l">
              <a:lnSpc>
                <a:spcPct val="100000"/>
              </a:lnSpc>
              <a:spcBef>
                <a:spcPts val="1150"/>
              </a:spcBef>
              <a:spcAft>
                <a:spcPts val="0"/>
              </a:spcAft>
              <a:buSzPts val="1800"/>
              <a:buChar char="»"/>
              <a:defRPr/>
            </a:lvl3pPr>
            <a:lvl4pPr indent="-342900" lvl="3" marL="1828800" algn="l">
              <a:lnSpc>
                <a:spcPct val="100000"/>
              </a:lnSpc>
              <a:spcBef>
                <a:spcPts val="1150"/>
              </a:spcBef>
              <a:spcAft>
                <a:spcPts val="0"/>
              </a:spcAft>
              <a:buSzPts val="1800"/>
              <a:buChar char="–"/>
              <a:defRPr/>
            </a:lvl4pPr>
            <a:lvl5pPr indent="-311975" lvl="4" marL="228600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30" name="Google Shape;230;p44"/>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India Tech - 2025</a:t>
            </a:r>
            <a:endParaRPr/>
          </a:p>
        </p:txBody>
      </p:sp>
      <p:sp>
        <p:nvSpPr>
          <p:cNvPr id="231" name="Google Shape;231;p44"/>
          <p:cNvSpPr/>
          <p:nvPr/>
        </p:nvSpPr>
        <p:spPr>
          <a:xfrm>
            <a:off x="6465675" y="6537775"/>
            <a:ext cx="56184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2025,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3">
  <p:cSld name="1_Only_Title_Main_3">
    <p:spTree>
      <p:nvGrpSpPr>
        <p:cNvPr id="31" name="Shape 31"/>
        <p:cNvGrpSpPr/>
        <p:nvPr/>
      </p:nvGrpSpPr>
      <p:grpSpPr>
        <a:xfrm>
          <a:off x="0" y="0"/>
          <a:ext cx="0" cy="0"/>
          <a:chOff x="0" y="0"/>
          <a:chExt cx="0" cy="0"/>
        </a:xfrm>
      </p:grpSpPr>
      <p:sp>
        <p:nvSpPr>
          <p:cNvPr id="32" name="Google Shape;32;p5"/>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33" name="Google Shape;33;p5"/>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34" name="Google Shape;34;p5"/>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232" name="Shape 232"/>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233" name="Shape 233"/>
        <p:cNvGrpSpPr/>
        <p:nvPr/>
      </p:nvGrpSpPr>
      <p:grpSpPr>
        <a:xfrm>
          <a:off x="0" y="0"/>
          <a:ext cx="0" cy="0"/>
          <a:chOff x="0" y="0"/>
          <a:chExt cx="0" cy="0"/>
        </a:xfrm>
      </p:grpSpPr>
      <p:sp>
        <p:nvSpPr>
          <p:cNvPr id="234" name="Google Shape;234;p46"/>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606060"/>
              </a:buClr>
              <a:buSzPts val="1600"/>
              <a:buNone/>
              <a:defRPr sz="1600">
                <a:solidFill>
                  <a:srgbClr val="000000"/>
                </a:solidFill>
              </a:defRPr>
            </a:lvl1pPr>
            <a:lvl2pPr indent="-311975" lvl="1" marL="914400" algn="l">
              <a:lnSpc>
                <a:spcPct val="100000"/>
              </a:lnSpc>
              <a:spcBef>
                <a:spcPts val="1150"/>
              </a:spcBef>
              <a:spcAft>
                <a:spcPts val="0"/>
              </a:spcAft>
              <a:buSzPts val="1313"/>
              <a:buChar char="▪"/>
              <a:defRPr sz="1313">
                <a:solidFill>
                  <a:srgbClr val="000000"/>
                </a:solidFill>
              </a:defRPr>
            </a:lvl2pPr>
            <a:lvl3pPr indent="-311975" lvl="2" marL="1371600" algn="l">
              <a:lnSpc>
                <a:spcPct val="100000"/>
              </a:lnSpc>
              <a:spcBef>
                <a:spcPts val="1150"/>
              </a:spcBef>
              <a:spcAft>
                <a:spcPts val="0"/>
              </a:spcAft>
              <a:buSzPts val="1313"/>
              <a:buChar char="»"/>
              <a:defRPr sz="1313">
                <a:solidFill>
                  <a:srgbClr val="000000"/>
                </a:solidFill>
              </a:defRPr>
            </a:lvl3pPr>
            <a:lvl4pPr indent="-311975" lvl="3" marL="1828800" algn="l">
              <a:lnSpc>
                <a:spcPct val="100000"/>
              </a:lnSpc>
              <a:spcBef>
                <a:spcPts val="1150"/>
              </a:spcBef>
              <a:spcAft>
                <a:spcPts val="0"/>
              </a:spcAft>
              <a:buSzPts val="1313"/>
              <a:buChar char="–"/>
              <a:defRPr sz="1313">
                <a:solidFill>
                  <a:srgbClr val="000000"/>
                </a:solidFill>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35" name="Google Shape;235;p46"/>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36" name="Google Shape;236;p46"/>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1125"/>
              </a:spcBef>
              <a:spcAft>
                <a:spcPts val="0"/>
              </a:spcAft>
              <a:buSzPts val="900"/>
              <a:buNone/>
              <a:defRPr sz="900">
                <a:solidFill>
                  <a:srgbClr val="000000"/>
                </a:solidFill>
              </a:defRPr>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solidFill>
                  <a:srgbClr val="000000"/>
                </a:solidFill>
              </a:defRPr>
            </a:lvl5pPr>
            <a:lvl6pPr indent="-228600" lvl="5" marL="274320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237" name="Google Shape;237;p46"/>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38" name="Google Shape;238;p46"/>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chemeClr val="accent4"/>
              </a:buClr>
              <a:buSzPts val="300"/>
              <a:buFont typeface="Cambria"/>
              <a:buNone/>
            </a:pPr>
            <a:r>
              <a:rPr b="1" lang="en-US" sz="1300">
                <a:solidFill>
                  <a:schemeClr val="accent4"/>
                </a:solidFill>
                <a:latin typeface="Calibri"/>
                <a:ea typeface="Calibri"/>
                <a:cs typeface="Calibri"/>
                <a:sym typeface="Calibri"/>
              </a:rPr>
              <a:t>Geo Annual Report - India Tech - 2025</a:t>
            </a:r>
            <a:endParaRPr/>
          </a:p>
        </p:txBody>
      </p:sp>
      <p:sp>
        <p:nvSpPr>
          <p:cNvPr id="239" name="Google Shape;239;p46"/>
          <p:cNvSpPr/>
          <p:nvPr/>
        </p:nvSpPr>
        <p:spPr>
          <a:xfrm>
            <a:off x="6478325" y="6537775"/>
            <a:ext cx="56061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2025, Tracxn Technologies Limited. All rights reserved.</a:t>
            </a:r>
            <a:endParaRPr b="0" i="0" sz="1150" u="none" cap="none" strike="noStrike">
              <a:solidFill>
                <a:srgbClr val="7F7F7F"/>
              </a:solidFill>
              <a:latin typeface="Calibri"/>
              <a:ea typeface="Calibri"/>
              <a:cs typeface="Calibri"/>
              <a:sym typeface="Calibri"/>
            </a:endParaRPr>
          </a:p>
        </p:txBody>
      </p:sp>
      <p:sp>
        <p:nvSpPr>
          <p:cNvPr id="240" name="Google Shape;240;p4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41" name="Shape 241"/>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242" name="Shape 242"/>
        <p:cNvGrpSpPr/>
        <p:nvPr/>
      </p:nvGrpSpPr>
      <p:grpSpPr>
        <a:xfrm>
          <a:off x="0" y="0"/>
          <a:ext cx="0" cy="0"/>
          <a:chOff x="0" y="0"/>
          <a:chExt cx="0" cy="0"/>
        </a:xfrm>
      </p:grpSpPr>
      <p:sp>
        <p:nvSpPr>
          <p:cNvPr id="243" name="Google Shape;243;p48"/>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44" name="Google Shape;244;p48"/>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algn="l">
              <a:lnSpc>
                <a:spcPct val="100000"/>
              </a:lnSpc>
              <a:spcBef>
                <a:spcPts val="0"/>
              </a:spcBef>
              <a:spcAft>
                <a:spcPts val="0"/>
              </a:spcAft>
              <a:buSzPts val="1400"/>
              <a:buNone/>
              <a:defRPr i="0" sz="1400">
                <a:solidFill>
                  <a:schemeClr val="dk1"/>
                </a:solidFill>
              </a:defRPr>
            </a:lvl1pPr>
            <a:lvl2pPr indent="-228600" lvl="1" marL="914400" algn="l">
              <a:lnSpc>
                <a:spcPct val="100000"/>
              </a:lnSpc>
              <a:spcBef>
                <a:spcPts val="0"/>
              </a:spcBef>
              <a:spcAft>
                <a:spcPts val="0"/>
              </a:spcAft>
              <a:buSzPts val="1500"/>
              <a:buFont typeface="Calibri"/>
              <a:buNone/>
              <a:defRPr sz="1500"/>
            </a:lvl2pPr>
            <a:lvl3pPr indent="-228600" lvl="2" marL="1371600" algn="l">
              <a:lnSpc>
                <a:spcPct val="100000"/>
              </a:lnSpc>
              <a:spcBef>
                <a:spcPts val="0"/>
              </a:spcBef>
              <a:spcAft>
                <a:spcPts val="0"/>
              </a:spcAft>
              <a:buSzPts val="1500"/>
              <a:buFont typeface="Calibri"/>
              <a:buNone/>
              <a:defRPr sz="1500"/>
            </a:lvl3pPr>
            <a:lvl4pPr indent="-228600" lvl="3" marL="1828800" algn="l">
              <a:lnSpc>
                <a:spcPct val="100000"/>
              </a:lnSpc>
              <a:spcBef>
                <a:spcPts val="0"/>
              </a:spcBef>
              <a:spcAft>
                <a:spcPts val="0"/>
              </a:spcAft>
              <a:buSzPts val="1500"/>
              <a:buNone/>
              <a:defRPr sz="1500"/>
            </a:lvl4pPr>
            <a:lvl5pPr indent="-228600" lvl="4" marL="2286000" algn="l">
              <a:lnSpc>
                <a:spcPct val="100000"/>
              </a:lnSpc>
              <a:spcBef>
                <a:spcPts val="0"/>
              </a:spcBef>
              <a:spcAft>
                <a:spcPts val="0"/>
              </a:spcAft>
              <a:buSzPts val="1500"/>
              <a:buNone/>
              <a:defRPr sz="1500"/>
            </a:lvl5pPr>
            <a:lvl6pPr indent="-228600" lvl="5" marL="274320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245" name="Google Shape;245;p48"/>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algn="l">
              <a:lnSpc>
                <a:spcPct val="100000"/>
              </a:lnSpc>
              <a:spcBef>
                <a:spcPts val="1125"/>
              </a:spcBef>
              <a:spcAft>
                <a:spcPts val="0"/>
              </a:spcAft>
              <a:buSzPts val="800"/>
              <a:buNone/>
              <a:defRPr sz="800">
                <a:solidFill>
                  <a:srgbClr val="7F7F7F"/>
                </a:solidFill>
              </a:defRPr>
            </a:lvl1pPr>
            <a:lvl2pPr indent="-342900" lvl="1" marL="914400" algn="l">
              <a:lnSpc>
                <a:spcPct val="100000"/>
              </a:lnSpc>
              <a:spcBef>
                <a:spcPts val="1150"/>
              </a:spcBef>
              <a:spcAft>
                <a:spcPts val="0"/>
              </a:spcAft>
              <a:buSzPts val="1800"/>
              <a:buFont typeface="Calibri"/>
              <a:buChar char="▪"/>
              <a:defRPr/>
            </a:lvl2pPr>
            <a:lvl3pPr indent="-342900" lvl="2" marL="1371600" algn="l">
              <a:lnSpc>
                <a:spcPct val="100000"/>
              </a:lnSpc>
              <a:spcBef>
                <a:spcPts val="1150"/>
              </a:spcBef>
              <a:spcAft>
                <a:spcPts val="0"/>
              </a:spcAft>
              <a:buSzPts val="1800"/>
              <a:buFont typeface="Calibri"/>
              <a:buChar char="»"/>
              <a:defRPr/>
            </a:lvl3pPr>
            <a:lvl4pPr indent="-342900" lvl="3" marL="1828800" algn="l">
              <a:lnSpc>
                <a:spcPct val="100000"/>
              </a:lnSpc>
              <a:spcBef>
                <a:spcPts val="1150"/>
              </a:spcBef>
              <a:spcAft>
                <a:spcPts val="0"/>
              </a:spcAft>
              <a:buSzPts val="1800"/>
              <a:buChar char="–"/>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246" name="Google Shape;246;p48"/>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7" name="Google Shape;247;p48"/>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248" name="Google Shape;248;p48"/>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India Tech - 2025</a:t>
            </a:r>
            <a:endParaRPr/>
          </a:p>
        </p:txBody>
      </p:sp>
      <p:sp>
        <p:nvSpPr>
          <p:cNvPr id="249" name="Google Shape;249;p48"/>
          <p:cNvSpPr/>
          <p:nvPr/>
        </p:nvSpPr>
        <p:spPr>
          <a:xfrm>
            <a:off x="6453000" y="6537775"/>
            <a:ext cx="5631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2025,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250" name="Shape 250"/>
        <p:cNvGrpSpPr/>
        <p:nvPr/>
      </p:nvGrpSpPr>
      <p:grpSpPr>
        <a:xfrm>
          <a:off x="0" y="0"/>
          <a:ext cx="0" cy="0"/>
          <a:chOff x="0" y="0"/>
          <a:chExt cx="0" cy="0"/>
        </a:xfrm>
      </p:grpSpPr>
      <p:sp>
        <p:nvSpPr>
          <p:cNvPr id="251" name="Google Shape;251;p49"/>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1150"/>
              </a:spcBef>
              <a:spcAft>
                <a:spcPts val="0"/>
              </a:spcAft>
              <a:buSzPts val="2000"/>
              <a:buChar char="•"/>
              <a:defRPr sz="2000"/>
            </a:lvl1pPr>
            <a:lvl2pPr indent="-355600" lvl="1" marL="914400" algn="l">
              <a:lnSpc>
                <a:spcPct val="100000"/>
              </a:lnSpc>
              <a:spcBef>
                <a:spcPts val="1150"/>
              </a:spcBef>
              <a:spcAft>
                <a:spcPts val="0"/>
              </a:spcAft>
              <a:buSzPts val="2000"/>
              <a:buChar char="▪"/>
              <a:defRPr sz="2000"/>
            </a:lvl2pPr>
            <a:lvl3pPr indent="-355600" lvl="2" marL="1371600" algn="l">
              <a:lnSpc>
                <a:spcPct val="100000"/>
              </a:lnSpc>
              <a:spcBef>
                <a:spcPts val="1150"/>
              </a:spcBef>
              <a:spcAft>
                <a:spcPts val="0"/>
              </a:spcAft>
              <a:buSzPts val="2000"/>
              <a:buChar char="»"/>
              <a:defRPr sz="2000"/>
            </a:lvl3pPr>
            <a:lvl4pPr indent="-355600" lvl="3" marL="1828800" algn="l">
              <a:lnSpc>
                <a:spcPct val="100000"/>
              </a:lnSpc>
              <a:spcBef>
                <a:spcPts val="1150"/>
              </a:spcBef>
              <a:spcAft>
                <a:spcPts val="0"/>
              </a:spcAft>
              <a:buSzPts val="2000"/>
              <a:buChar char="–"/>
              <a:defRPr sz="2000"/>
            </a:lvl4pPr>
            <a:lvl5pPr indent="-355600" lvl="4" marL="2286000" algn="l">
              <a:lnSpc>
                <a:spcPct val="100000"/>
              </a:lnSpc>
              <a:spcBef>
                <a:spcPts val="1150"/>
              </a:spcBef>
              <a:spcAft>
                <a:spcPts val="0"/>
              </a:spcAft>
              <a:buSzPts val="2000"/>
              <a:buChar char="»"/>
              <a:defRPr sz="2000"/>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52" name="Google Shape;252;p49"/>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253" name="Google Shape;253;p49"/>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54" name="Google Shape;254;p4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5" name="Google Shape;255;p49"/>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India Tech - 2025</a:t>
            </a:r>
            <a:endParaRPr/>
          </a:p>
        </p:txBody>
      </p:sp>
      <p:sp>
        <p:nvSpPr>
          <p:cNvPr id="256" name="Google Shape;256;p49"/>
          <p:cNvSpPr/>
          <p:nvPr/>
        </p:nvSpPr>
        <p:spPr>
          <a:xfrm>
            <a:off x="6453000" y="6537775"/>
            <a:ext cx="5631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2025,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257" name="Shape 257"/>
        <p:cNvGrpSpPr/>
        <p:nvPr/>
      </p:nvGrpSpPr>
      <p:grpSpPr>
        <a:xfrm>
          <a:off x="0" y="0"/>
          <a:ext cx="0" cy="0"/>
          <a:chOff x="0" y="0"/>
          <a:chExt cx="0" cy="0"/>
        </a:xfrm>
      </p:grpSpPr>
      <p:sp>
        <p:nvSpPr>
          <p:cNvPr id="258" name="Google Shape;258;p50"/>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50"/>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60" name="Google Shape;260;p50"/>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1125"/>
              </a:spcBef>
              <a:spcAft>
                <a:spcPts val="0"/>
              </a:spcAft>
              <a:buSzPts val="900"/>
              <a:buNone/>
              <a:defRPr sz="900"/>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lvl5pPr>
            <a:lvl6pPr indent="-228600" lvl="5" marL="27432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261" name="Google Shape;261;p50"/>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262" name="Google Shape;262;p50"/>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63" name="Google Shape;263;p5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4" name="Google Shape;264;p50"/>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India Tech - 2025</a:t>
            </a:r>
            <a:endParaRPr/>
          </a:p>
        </p:txBody>
      </p:sp>
      <p:sp>
        <p:nvSpPr>
          <p:cNvPr id="265" name="Google Shape;265;p50"/>
          <p:cNvSpPr/>
          <p:nvPr/>
        </p:nvSpPr>
        <p:spPr>
          <a:xfrm>
            <a:off x="6397150" y="6537775"/>
            <a:ext cx="56871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chemeClr val="accent4"/>
                </a:solidFill>
                <a:latin typeface="Calibri"/>
                <a:ea typeface="Calibri"/>
                <a:cs typeface="Calibri"/>
                <a:sym typeface="Calibri"/>
              </a:rPr>
              <a:t>Copyright © 2025, Tracxn Technologies Limited. All rights reserved.</a:t>
            </a:r>
            <a:endParaRPr i="1" sz="1150">
              <a:solidFill>
                <a:srgbClr val="7F7F7F"/>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266" name="Shape 266"/>
        <p:cNvGrpSpPr/>
        <p:nvPr/>
      </p:nvGrpSpPr>
      <p:grpSpPr>
        <a:xfrm>
          <a:off x="0" y="0"/>
          <a:ext cx="0" cy="0"/>
          <a:chOff x="0" y="0"/>
          <a:chExt cx="0" cy="0"/>
        </a:xfrm>
      </p:grpSpPr>
      <p:sp>
        <p:nvSpPr>
          <p:cNvPr id="267" name="Google Shape;267;p51"/>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1150"/>
              </a:spcBef>
              <a:spcAft>
                <a:spcPts val="0"/>
              </a:spcAft>
              <a:buSzPts val="2000"/>
              <a:buChar char="•"/>
              <a:defRPr sz="2000"/>
            </a:lvl1pPr>
            <a:lvl2pPr indent="-355600" lvl="1" marL="914400" algn="l">
              <a:lnSpc>
                <a:spcPct val="100000"/>
              </a:lnSpc>
              <a:spcBef>
                <a:spcPts val="1150"/>
              </a:spcBef>
              <a:spcAft>
                <a:spcPts val="0"/>
              </a:spcAft>
              <a:buSzPts val="2000"/>
              <a:buChar char="▪"/>
              <a:defRPr sz="2000"/>
            </a:lvl2pPr>
            <a:lvl3pPr indent="-355600" lvl="2" marL="1371600" algn="l">
              <a:lnSpc>
                <a:spcPct val="100000"/>
              </a:lnSpc>
              <a:spcBef>
                <a:spcPts val="1150"/>
              </a:spcBef>
              <a:spcAft>
                <a:spcPts val="0"/>
              </a:spcAft>
              <a:buSzPts val="2000"/>
              <a:buChar char="»"/>
              <a:defRPr sz="2000"/>
            </a:lvl3pPr>
            <a:lvl4pPr indent="-355600" lvl="3" marL="1828800" algn="l">
              <a:lnSpc>
                <a:spcPct val="100000"/>
              </a:lnSpc>
              <a:spcBef>
                <a:spcPts val="1150"/>
              </a:spcBef>
              <a:spcAft>
                <a:spcPts val="0"/>
              </a:spcAft>
              <a:buSzPts val="2000"/>
              <a:buChar char="–"/>
              <a:defRPr sz="2000"/>
            </a:lvl4pPr>
            <a:lvl5pPr indent="-355600" lvl="4" marL="2286000" algn="l">
              <a:lnSpc>
                <a:spcPct val="100000"/>
              </a:lnSpc>
              <a:spcBef>
                <a:spcPts val="1150"/>
              </a:spcBef>
              <a:spcAft>
                <a:spcPts val="0"/>
              </a:spcAft>
              <a:buSzPts val="2000"/>
              <a:buChar char="»"/>
              <a:defRPr sz="2000"/>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68" name="Google Shape;268;p51"/>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69" name="Google Shape;269;p51"/>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algn="l">
              <a:lnSpc>
                <a:spcPct val="100000"/>
              </a:lnSpc>
              <a:spcBef>
                <a:spcPts val="1125"/>
              </a:spcBef>
              <a:spcAft>
                <a:spcPts val="0"/>
              </a:spcAft>
              <a:buSzPts val="900"/>
              <a:buNone/>
              <a:defRPr sz="900">
                <a:solidFill>
                  <a:srgbClr val="7F7F7F"/>
                </a:solidFill>
              </a:defRPr>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solidFill>
                  <a:srgbClr val="000000"/>
                </a:solidFill>
              </a:defRPr>
            </a:lvl5pPr>
            <a:lvl6pPr indent="-228600" lvl="5" marL="274320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270" name="Google Shape;270;p51"/>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India Tech - 2025</a:t>
            </a:r>
            <a:endParaRPr/>
          </a:p>
        </p:txBody>
      </p:sp>
      <p:sp>
        <p:nvSpPr>
          <p:cNvPr id="271" name="Google Shape;271;p51"/>
          <p:cNvSpPr/>
          <p:nvPr/>
        </p:nvSpPr>
        <p:spPr>
          <a:xfrm>
            <a:off x="7920775" y="6537775"/>
            <a:ext cx="41637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2025,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272" name="Shape 272"/>
        <p:cNvGrpSpPr/>
        <p:nvPr/>
      </p:nvGrpSpPr>
      <p:grpSpPr>
        <a:xfrm>
          <a:off x="0" y="0"/>
          <a:ext cx="0" cy="0"/>
          <a:chOff x="0" y="0"/>
          <a:chExt cx="0" cy="0"/>
        </a:xfrm>
      </p:grpSpPr>
      <p:sp>
        <p:nvSpPr>
          <p:cNvPr id="273" name="Google Shape;273;p52"/>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74" name="Google Shape;274;p52"/>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75" name="Google Shape;275;p52"/>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276" name="Google Shape;276;p52"/>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pic>
        <p:nvPicPr>
          <p:cNvPr id="277" name="Google Shape;277;p52"/>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278" name="Google Shape;278;p52"/>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279" name="Google Shape;279;p52"/>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India Tech - 2025</a:t>
            </a:r>
            <a:endParaRPr/>
          </a:p>
        </p:txBody>
      </p:sp>
      <p:sp>
        <p:nvSpPr>
          <p:cNvPr id="280" name="Google Shape;280;p52"/>
          <p:cNvSpPr/>
          <p:nvPr/>
        </p:nvSpPr>
        <p:spPr>
          <a:xfrm>
            <a:off x="6402400" y="6537775"/>
            <a:ext cx="56820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2025,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8"/>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43" name="Google Shape;43;p8"/>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44" name="Google Shape;4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9"/>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7" name="Google Shape;47;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p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0" name="Google Shape;50;p10"/>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51" name="Google Shape;5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4" name="Google Shape;54;p11"/>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5" name="Google Shape;55;p11"/>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 name="Google Shape;56;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1.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1" Type="http://schemas.openxmlformats.org/officeDocument/2006/relationships/theme" Target="../theme/theme6.xml"/><Relationship Id="rId10" Type="http://schemas.openxmlformats.org/officeDocument/2006/relationships/slideLayout" Target="../slideLayouts/slideLayout26.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3.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11" Type="http://schemas.openxmlformats.org/officeDocument/2006/relationships/theme" Target="../theme/theme5.xml"/><Relationship Id="rId10" Type="http://schemas.openxmlformats.org/officeDocument/2006/relationships/slideLayout" Target="../slideLayouts/slideLayout47.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1" name="Google Shape;11;p1"/>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3600"/>
              <a:buFont typeface="Cambria"/>
              <a:buNone/>
              <a:defRPr b="1" i="0" sz="3600" u="none" cap="none" strike="noStrike">
                <a:solidFill>
                  <a:schemeClr val="accent2"/>
                </a:solidFill>
                <a:latin typeface="Cambria"/>
                <a:ea typeface="Cambria"/>
                <a:cs typeface="Cambria"/>
                <a:sym typeface="Cambria"/>
              </a:defRPr>
            </a:lvl1pPr>
            <a:lvl2pPr lvl="1"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2pPr>
            <a:lvl3pPr lvl="2"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3pPr>
            <a:lvl4pPr lvl="3"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4pPr>
            <a:lvl5pPr lvl="4"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5pPr>
            <a:lvl6pPr lvl="5"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6pPr>
            <a:lvl7pPr lvl="6"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7pPr>
            <a:lvl8pPr lvl="7"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8pPr>
            <a:lvl9pPr lvl="8"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9pPr>
          </a:lstStyle>
          <a:p/>
        </p:txBody>
      </p:sp>
      <p:sp>
        <p:nvSpPr>
          <p:cNvPr id="12" name="Google Shape;12;p1"/>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Noto Sans Symbols"/>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Arial"/>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6pPr>
            <a:lvl7pPr indent="-228600" lvl="6" marL="32004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7pPr>
            <a:lvl8pPr indent="-228600" lvl="7" marL="36576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8pPr>
            <a:lvl9pPr indent="-228600" lvl="8" marL="41148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9pPr>
          </a:lstStyle>
          <a:p/>
        </p:txBody>
      </p:sp>
      <p:sp>
        <p:nvSpPr>
          <p:cNvPr id="13" name="Google Shape;13;p1"/>
          <p:cNvSpPr/>
          <p:nvPr/>
        </p:nvSpPr>
        <p:spPr>
          <a:xfrm>
            <a:off x="0" y="0"/>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4" name="Google Shape;14;p1"/>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5" name="Google Shape;15;p1"/>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1pPr>
            <a:lvl2pPr indent="0" lvl="1"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2pPr>
            <a:lvl3pPr indent="0" lvl="2"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3pPr>
            <a:lvl4pPr indent="0" lvl="3"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4pPr>
            <a:lvl5pPr indent="0" lvl="4"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5pPr>
            <a:lvl6pPr indent="0" lvl="5"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6pPr>
            <a:lvl7pPr indent="0" lvl="6"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7pPr>
            <a:lvl8pPr indent="0" lvl="7"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8pPr>
            <a:lvl9pPr indent="0" lvl="8"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
          <p:cNvSpPr/>
          <p:nvPr/>
        </p:nvSpPr>
        <p:spPr>
          <a:xfrm>
            <a:off x="6326873" y="6556550"/>
            <a:ext cx="42306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2025, Tracxn Technologies Limited. All rights reserved.</a:t>
            </a:r>
            <a:endParaRPr i="1" sz="1050">
              <a:solidFill>
                <a:srgbClr val="7F7F7F"/>
              </a:solidFill>
              <a:latin typeface="Calibri"/>
              <a:ea typeface="Calibri"/>
              <a:cs typeface="Calibri"/>
              <a:sym typeface="Calibri"/>
            </a:endParaRPr>
          </a:p>
        </p:txBody>
      </p:sp>
      <p:sp>
        <p:nvSpPr>
          <p:cNvPr id="17" name="Google Shape;17;p1"/>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India Tech - 2025</a:t>
            </a:r>
            <a:endParaRPr b="1" sz="1200">
              <a:solidFill>
                <a:srgbClr val="7F7F7F"/>
              </a:solidFill>
              <a:latin typeface="Calibri"/>
              <a:ea typeface="Calibri"/>
              <a:cs typeface="Calibri"/>
              <a:sym typeface="Calibri"/>
            </a:endParaRPr>
          </a:p>
        </p:txBody>
      </p:sp>
      <p:pic>
        <p:nvPicPr>
          <p:cNvPr id="18" name="Google Shape;18;p1"/>
          <p:cNvPicPr preferRelativeResize="0"/>
          <p:nvPr/>
        </p:nvPicPr>
        <p:blipFill rotWithShape="1">
          <a:blip r:embed="rId1">
            <a:alphaModFix/>
          </a:blip>
          <a:srcRect b="0" l="0" r="0" t="0"/>
          <a:stretch/>
        </p:blipFill>
        <p:spPr>
          <a:xfrm>
            <a:off x="10557565" y="6479137"/>
            <a:ext cx="1634435" cy="3255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7" name="Shape 37"/>
        <p:cNvGrpSpPr/>
        <p:nvPr/>
      </p:nvGrpSpPr>
      <p:grpSpPr>
        <a:xfrm>
          <a:off x="0" y="0"/>
          <a:ext cx="0" cy="0"/>
          <a:chOff x="0" y="0"/>
          <a:chExt cx="0" cy="0"/>
        </a:xfrm>
      </p:grpSpPr>
      <p:sp>
        <p:nvSpPr>
          <p:cNvPr id="38" name="Google Shape;38;p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39" name="Google Shape;39;p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40" name="Google Shape;40;p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9"/>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4" name="Google Shape;84;p19"/>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85" name="Google Shape;85;p19"/>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86" name="Google Shape;86;p19"/>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7" name="Google Shape;87;p19"/>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8" name="Google Shape;88;p1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0"/>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49" name="Google Shape;149;p30"/>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150" name="Google Shape;150;p30"/>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151" name="Google Shape;151;p30"/>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52" name="Google Shape;152;p30"/>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53" name="Google Shape;153;p3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42"/>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18" name="Google Shape;218;p42"/>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219" name="Google Shape;219;p42"/>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220" name="Google Shape;220;p42"/>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21" name="Google Shape;221;p42"/>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22" name="Google Shape;222;p4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0" Type="http://schemas.openxmlformats.org/officeDocument/2006/relationships/image" Target="../media/image38.png"/><Relationship Id="rId11" Type="http://schemas.openxmlformats.org/officeDocument/2006/relationships/image" Target="../media/image23.png"/><Relationship Id="rId10" Type="http://schemas.openxmlformats.org/officeDocument/2006/relationships/image" Target="../media/image24.png"/><Relationship Id="rId13" Type="http://schemas.openxmlformats.org/officeDocument/2006/relationships/image" Target="../media/image25.png"/><Relationship Id="rId12"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26.png"/><Relationship Id="rId15" Type="http://schemas.openxmlformats.org/officeDocument/2006/relationships/image" Target="../media/image29.png"/><Relationship Id="rId14" Type="http://schemas.openxmlformats.org/officeDocument/2006/relationships/image" Target="../media/image22.png"/><Relationship Id="rId17" Type="http://schemas.openxmlformats.org/officeDocument/2006/relationships/image" Target="../media/image30.png"/><Relationship Id="rId16" Type="http://schemas.openxmlformats.org/officeDocument/2006/relationships/image" Target="../media/image32.png"/><Relationship Id="rId5" Type="http://schemas.openxmlformats.org/officeDocument/2006/relationships/image" Target="../media/image47.png"/><Relationship Id="rId19" Type="http://schemas.openxmlformats.org/officeDocument/2006/relationships/image" Target="../media/image31.png"/><Relationship Id="rId6" Type="http://schemas.openxmlformats.org/officeDocument/2006/relationships/image" Target="../media/image154.png"/><Relationship Id="rId18" Type="http://schemas.openxmlformats.org/officeDocument/2006/relationships/image" Target="../media/image124.png"/><Relationship Id="rId7" Type="http://schemas.openxmlformats.org/officeDocument/2006/relationships/image" Target="../media/image20.png"/><Relationship Id="rId8" Type="http://schemas.openxmlformats.org/officeDocument/2006/relationships/image" Target="../media/image1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 Id="rId4" Type="http://schemas.openxmlformats.org/officeDocument/2006/relationships/image" Target="../media/image40.png"/><Relationship Id="rId9" Type="http://schemas.openxmlformats.org/officeDocument/2006/relationships/image" Target="../media/image51.png"/><Relationship Id="rId5" Type="http://schemas.openxmlformats.org/officeDocument/2006/relationships/image" Target="../media/image45.png"/><Relationship Id="rId6" Type="http://schemas.openxmlformats.org/officeDocument/2006/relationships/image" Target="../media/image17.png"/><Relationship Id="rId7" Type="http://schemas.openxmlformats.org/officeDocument/2006/relationships/image" Target="../media/image42.png"/><Relationship Id="rId8"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16.png"/><Relationship Id="rId13" Type="http://schemas.openxmlformats.org/officeDocument/2006/relationships/image" Target="../media/image82.jpg"/><Relationship Id="rId12" Type="http://schemas.openxmlformats.org/officeDocument/2006/relationships/image" Target="../media/image53.jpg"/><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hyperlink" Target="https://platform.tracxn.com/a/s/query/t/investments/t/transactions/card#%7Cdomain%3Dzepto.com%7CfundingroundFundingRoundDate%5Emin%3D16%252F10%252F2025%5Emax%3D16%252F10%252F2025%7Csort%3DfundingroundFundingRoundDate%7Corder%3DDEFAULT" TargetMode="External"/><Relationship Id="rId4" Type="http://schemas.openxmlformats.org/officeDocument/2006/relationships/hyperlink" Target="https://platform.tracxn.com/a/s/query/t/investments/t/transactions/card#%7Cdomain%3Duniphore.com%7CfundingroundFundingRoundDate%5Emin%3D22%252F10%252F2025%5Emax%3D22%252F10%252F2025%7Csort%3DfundingroundFundingRoundDate%7Corder%3DDEFAULT" TargetMode="External"/><Relationship Id="rId9" Type="http://schemas.openxmlformats.org/officeDocument/2006/relationships/image" Target="../media/image54.jpg"/><Relationship Id="rId15" Type="http://schemas.openxmlformats.org/officeDocument/2006/relationships/image" Target="../media/image69.png"/><Relationship Id="rId14" Type="http://schemas.openxmlformats.org/officeDocument/2006/relationships/image" Target="../media/image63.png"/><Relationship Id="rId17" Type="http://schemas.openxmlformats.org/officeDocument/2006/relationships/image" Target="../media/image19.png"/><Relationship Id="rId16" Type="http://schemas.openxmlformats.org/officeDocument/2006/relationships/image" Target="../media/image59.png"/><Relationship Id="rId5" Type="http://schemas.openxmlformats.org/officeDocument/2006/relationships/hyperlink" Target="https://platform.tracxn.com/a/s/query/t/investments/t/transactions/card#%7Cdomain%3Dinfra.market%7CfundingroundFundingRoundDate%5Emin%3D03%252F01%252F2025%5Emax%3D03%252F01%252F2025%7Csort%3DfundingroundFundingRoundDate%7Corder%3DDEFAULT" TargetMode="External"/><Relationship Id="rId19" Type="http://schemas.openxmlformats.org/officeDocument/2006/relationships/image" Target="../media/image60.png"/><Relationship Id="rId6" Type="http://schemas.openxmlformats.org/officeDocument/2006/relationships/hyperlink" Target="https://platform.tracxn.com/a/s/query/t/investments/t/transactions/card#%7Cdomain%3Dspinny.com%7CfundingroundFundingRoundDate%5Emin%3D13%252F03%252F2025%5Emax%3D13%252F03%252F2025%7Csort%3DfundingroundFundingRoundDate%7Corder%3DDEFAULT" TargetMode="External"/><Relationship Id="rId18" Type="http://schemas.openxmlformats.org/officeDocument/2006/relationships/image" Target="../media/image14.png"/><Relationship Id="rId7" Type="http://schemas.openxmlformats.org/officeDocument/2006/relationships/hyperlink" Target="https://platform.tracxn.com/a/s/query/t/investments/t/transactions/card#%7Cdomain%3Draiseholding.co%7CfundingroundFundingRoundDate%5Emin%3D06%252F10%252F2025%5Emax%3D06%252F10%252F2025%7Csort%3DfundingroundFundingRoundDate%7Corder%3DDEFAULT" TargetMode="External"/><Relationship Id="rId8" Type="http://schemas.openxmlformats.org/officeDocument/2006/relationships/image" Target="../media/image55.png"/></Relationships>
</file>

<file path=ppt/slides/_rels/slide15.xml.rels><?xml version="1.0" encoding="UTF-8" standalone="yes"?><Relationships xmlns="http://schemas.openxmlformats.org/package/2006/relationships"><Relationship Id="rId20" Type="http://schemas.openxmlformats.org/officeDocument/2006/relationships/image" Target="../media/image83.jpg"/><Relationship Id="rId11" Type="http://schemas.openxmlformats.org/officeDocument/2006/relationships/image" Target="../media/image61.jpg"/><Relationship Id="rId22" Type="http://schemas.openxmlformats.org/officeDocument/2006/relationships/hyperlink" Target="https://platform.tracxn.com/a/s/query/t/investments/t/transactions/table?h=f1b9aaa77a29558d5e5de01434cbd6884140661296ef90d7491062fa814814e3&amp;s=sort%3DtransactionAmount%7Corder%3DDESC#%7CtableKeys%3DfundingDate%2CfundingRoundName%2CcompanyDetails%2Camount%2CinvestorList%2Ccity%2Cdescription%2CfoundedYear%2CspecialFlags%2CbusinessModel%2CfeedName%2CfirstPublishDate%2CpracticeArea%2CcreatedDate%2CacquisitionDate%2CsoonicornFlag%2Cinvestor%2ClatestDomainValuation" TargetMode="External"/><Relationship Id="rId10" Type="http://schemas.openxmlformats.org/officeDocument/2006/relationships/image" Target="../media/image57.png"/><Relationship Id="rId21" Type="http://schemas.openxmlformats.org/officeDocument/2006/relationships/image" Target="../media/image84.png"/><Relationship Id="rId13" Type="http://schemas.openxmlformats.org/officeDocument/2006/relationships/image" Target="../media/image70.jpg"/><Relationship Id="rId12" Type="http://schemas.openxmlformats.org/officeDocument/2006/relationships/image" Target="../media/image73.png"/><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hyperlink" Target="https://platform.tracxn.com/a/s/query/t/investments/t/transactions/card#%7Cdomain%3Dsnapmint.com%7CfundingroundFundingRoundDate%5Emin%3D31%252F10%252F2025%5Emax%3D31%252F10%252F2025%7Csort%3DfundingroundFundingRoundDate%7Corder%3DDEFAULT" TargetMode="External"/><Relationship Id="rId4" Type="http://schemas.openxmlformats.org/officeDocument/2006/relationships/hyperlink" Target="https://platform.tracxn.com/a/s/query/t/investments/t/transactions/card#%7Cdomain%3Draphe.com%7CfundingroundFundingRoundDate%5Emin%3D25%252F06%252F2025%5Emax%3D25%252F06%252F2025%7Csort%3DfundingroundFundingRoundDate%7Corder%3DDEFAULT" TargetMode="External"/><Relationship Id="rId9" Type="http://schemas.openxmlformats.org/officeDocument/2006/relationships/hyperlink" Target="https://platform.tracxn.com/a/s/query/t/investments/t/transactions/card#%7Cdomain%3Dgiva.co%7CfundingroundFundingRoundDate%5Emin%3D10%252F06%252F2025%5Emax%3D10%252F06%252F2025%7Csort%3DfundingroundFundingRoundDate%7Corder%3DDEFAULT" TargetMode="External"/><Relationship Id="rId15" Type="http://schemas.openxmlformats.org/officeDocument/2006/relationships/image" Target="../media/image80.png"/><Relationship Id="rId14" Type="http://schemas.openxmlformats.org/officeDocument/2006/relationships/image" Target="../media/image66.jpg"/><Relationship Id="rId17" Type="http://schemas.openxmlformats.org/officeDocument/2006/relationships/image" Target="../media/image65.jpg"/><Relationship Id="rId16" Type="http://schemas.openxmlformats.org/officeDocument/2006/relationships/image" Target="../media/image72.jpg"/><Relationship Id="rId5" Type="http://schemas.openxmlformats.org/officeDocument/2006/relationships/hyperlink" Target="https://platform.tracxn.com/a/s/query/t/investments/t/transactions/card#%7Cdomain%3Dcred.club%7CfundingroundFundingRoundDate%5Emin%3D29%252F05%252F2025%5Emax%3D29%252F05%252F2025%7Csort%3DfundingroundFundingRoundDate%7Corder%3DDEFAULT" TargetMode="External"/><Relationship Id="rId19" Type="http://schemas.openxmlformats.org/officeDocument/2006/relationships/image" Target="../media/image64.jpg"/><Relationship Id="rId6" Type="http://schemas.openxmlformats.org/officeDocument/2006/relationships/hyperlink" Target="https://platform.tracxn.com/a/s/query/t/investments/t/transactions/card#%7Cdomain%3Deulermotors.com%7CfundingroundFundingRoundDate%5Emin%3D08%252F05%252F2025%5Emax%3D08%252F05%252F2025%7Csort%3DfundingroundFundingRoundDate%7Corder%3DDEFAULT" TargetMode="External"/><Relationship Id="rId18" Type="http://schemas.openxmlformats.org/officeDocument/2006/relationships/image" Target="../media/image78.jpg"/><Relationship Id="rId7" Type="http://schemas.openxmlformats.org/officeDocument/2006/relationships/hyperlink" Target="https://platform.tracxn.com/a/s/query/t/investments/t/transactions/card#%7Cdomain%3Dinsurancedekho.com%7CfundingroundFundingRoundDate%5Emin%3D04%252F03%252F2025%5Emax%3D04%252F03%252F2025%7Csort%3DfundingroundFundingRoundDate%7Corder%3DDEFAULT" TargetMode="External"/><Relationship Id="rId8" Type="http://schemas.openxmlformats.org/officeDocument/2006/relationships/hyperlink" Target="https://platform.tracxn.com/a/s/query/t/investments/t/transactions/card#%7Cdomain%3Dtruemeds.in%7CfundingroundFundingRoundDate%5Emin%3D07%252F03%252F2025%5Emax%3D07%252F03%252F2025%7Csort%3DfundingroundFundingRoundDate%7Corder%3DDEFAULT" TargetMode="External"/></Relationships>
</file>

<file path=ppt/slides/_rels/slide16.xml.rels><?xml version="1.0" encoding="UTF-8" standalone="yes"?><Relationships xmlns="http://schemas.openxmlformats.org/package/2006/relationships"><Relationship Id="rId11" Type="http://schemas.openxmlformats.org/officeDocument/2006/relationships/image" Target="../media/image92.png"/><Relationship Id="rId10" Type="http://schemas.openxmlformats.org/officeDocument/2006/relationships/image" Target="../media/image60.png"/><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61.jp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79.png"/><Relationship Id="rId8" Type="http://schemas.openxmlformats.org/officeDocument/2006/relationships/image" Target="../media/image8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103.png"/><Relationship Id="rId10" Type="http://schemas.openxmlformats.org/officeDocument/2006/relationships/image" Target="../media/image86.png"/><Relationship Id="rId12" Type="http://schemas.openxmlformats.org/officeDocument/2006/relationships/image" Target="../media/image105.png"/><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6.png"/><Relationship Id="rId5" Type="http://schemas.openxmlformats.org/officeDocument/2006/relationships/image" Target="../media/image89.png"/><Relationship Id="rId6" Type="http://schemas.openxmlformats.org/officeDocument/2006/relationships/image" Target="../media/image85.png"/><Relationship Id="rId7" Type="http://schemas.openxmlformats.org/officeDocument/2006/relationships/image" Target="../media/image88.jpg"/><Relationship Id="rId8" Type="http://schemas.openxmlformats.org/officeDocument/2006/relationships/image" Target="../media/image87.png"/></Relationships>
</file>

<file path=ppt/slides/_rels/slide19.xml.rels><?xml version="1.0" encoding="UTF-8" standalone="yes"?><Relationships xmlns="http://schemas.openxmlformats.org/package/2006/relationships"><Relationship Id="rId11" Type="http://schemas.openxmlformats.org/officeDocument/2006/relationships/image" Target="../media/image95.png"/><Relationship Id="rId10" Type="http://schemas.openxmlformats.org/officeDocument/2006/relationships/image" Target="../media/image103.png"/><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image" Target="../media/image89.png"/><Relationship Id="rId4" Type="http://schemas.openxmlformats.org/officeDocument/2006/relationships/image" Target="../media/image104.png"/><Relationship Id="rId9" Type="http://schemas.openxmlformats.org/officeDocument/2006/relationships/image" Target="../media/image86.png"/><Relationship Id="rId5" Type="http://schemas.openxmlformats.org/officeDocument/2006/relationships/image" Target="../media/image88.jpg"/><Relationship Id="rId6" Type="http://schemas.openxmlformats.org/officeDocument/2006/relationships/image" Target="../media/image107.png"/><Relationship Id="rId7" Type="http://schemas.openxmlformats.org/officeDocument/2006/relationships/image" Target="../media/image101.png"/><Relationship Id="rId8" Type="http://schemas.openxmlformats.org/officeDocument/2006/relationships/image" Target="../media/image9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132.png"/><Relationship Id="rId10" Type="http://schemas.openxmlformats.org/officeDocument/2006/relationships/image" Target="../media/image108.png"/><Relationship Id="rId12" Type="http://schemas.openxmlformats.org/officeDocument/2006/relationships/image" Target="../media/image117.png"/><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100.png"/><Relationship Id="rId4" Type="http://schemas.openxmlformats.org/officeDocument/2006/relationships/image" Target="../media/image131.png"/><Relationship Id="rId9" Type="http://schemas.openxmlformats.org/officeDocument/2006/relationships/image" Target="../media/image109.jpg"/><Relationship Id="rId5" Type="http://schemas.openxmlformats.org/officeDocument/2006/relationships/image" Target="../media/image111.png"/><Relationship Id="rId6" Type="http://schemas.openxmlformats.org/officeDocument/2006/relationships/image" Target="../media/image133.png"/><Relationship Id="rId7" Type="http://schemas.openxmlformats.org/officeDocument/2006/relationships/image" Target="../media/image119.png"/><Relationship Id="rId8" Type="http://schemas.openxmlformats.org/officeDocument/2006/relationships/image" Target="../media/image102.png"/></Relationships>
</file>

<file path=ppt/slides/_rels/slide21.xml.rels><?xml version="1.0" encoding="UTF-8" standalone="yes"?><Relationships xmlns="http://schemas.openxmlformats.org/package/2006/relationships"><Relationship Id="rId11" Type="http://schemas.openxmlformats.org/officeDocument/2006/relationships/image" Target="../media/image126.png"/><Relationship Id="rId10" Type="http://schemas.openxmlformats.org/officeDocument/2006/relationships/image" Target="../media/image104.png"/><Relationship Id="rId12" Type="http://schemas.openxmlformats.org/officeDocument/2006/relationships/image" Target="../media/image60.png"/><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123.png"/><Relationship Id="rId5" Type="http://schemas.openxmlformats.org/officeDocument/2006/relationships/image" Target="../media/image89.png"/><Relationship Id="rId6" Type="http://schemas.openxmlformats.org/officeDocument/2006/relationships/image" Target="../media/image136.png"/><Relationship Id="rId7" Type="http://schemas.openxmlformats.org/officeDocument/2006/relationships/image" Target="../media/image120.png"/><Relationship Id="rId8" Type="http://schemas.openxmlformats.org/officeDocument/2006/relationships/image" Target="../media/image121.png"/></Relationships>
</file>

<file path=ppt/slides/_rels/slide22.xml.rels><?xml version="1.0" encoding="UTF-8" standalone="yes"?><Relationships xmlns="http://schemas.openxmlformats.org/package/2006/relationships"><Relationship Id="rId11" Type="http://schemas.openxmlformats.org/officeDocument/2006/relationships/image" Target="../media/image137.png"/><Relationship Id="rId10" Type="http://schemas.openxmlformats.org/officeDocument/2006/relationships/image" Target="../media/image101.png"/><Relationship Id="rId12" Type="http://schemas.openxmlformats.org/officeDocument/2006/relationships/image" Target="../media/image135.jpg"/><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85.png"/><Relationship Id="rId4" Type="http://schemas.openxmlformats.org/officeDocument/2006/relationships/image" Target="../media/image88.jpg"/><Relationship Id="rId9" Type="http://schemas.openxmlformats.org/officeDocument/2006/relationships/image" Target="../media/image142.png"/><Relationship Id="rId5" Type="http://schemas.openxmlformats.org/officeDocument/2006/relationships/image" Target="../media/image87.png"/><Relationship Id="rId6" Type="http://schemas.openxmlformats.org/officeDocument/2006/relationships/image" Target="../media/image139.png"/><Relationship Id="rId7" Type="http://schemas.openxmlformats.org/officeDocument/2006/relationships/image" Target="../media/image138.png"/><Relationship Id="rId8" Type="http://schemas.openxmlformats.org/officeDocument/2006/relationships/image" Target="../media/image10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96.png"/><Relationship Id="rId4" Type="http://schemas.openxmlformats.org/officeDocument/2006/relationships/image" Target="../media/image86.png"/><Relationship Id="rId9" Type="http://schemas.openxmlformats.org/officeDocument/2006/relationships/image" Target="../media/image60.png"/><Relationship Id="rId5" Type="http://schemas.openxmlformats.org/officeDocument/2006/relationships/image" Target="../media/image103.png"/><Relationship Id="rId6" Type="http://schemas.openxmlformats.org/officeDocument/2006/relationships/image" Target="../media/image141.png"/><Relationship Id="rId7" Type="http://schemas.openxmlformats.org/officeDocument/2006/relationships/image" Target="../media/image129.png"/><Relationship Id="rId8" Type="http://schemas.openxmlformats.org/officeDocument/2006/relationships/image" Target="../media/image169.png"/></Relationships>
</file>

<file path=ppt/slides/_rels/slide24.xml.rels><?xml version="1.0" encoding="UTF-8" standalone="yes"?><Relationships xmlns="http://schemas.openxmlformats.org/package/2006/relationships"><Relationship Id="rId11" Type="http://schemas.openxmlformats.org/officeDocument/2006/relationships/image" Target="../media/image153.png"/><Relationship Id="rId10" Type="http://schemas.openxmlformats.org/officeDocument/2006/relationships/image" Target="../media/image146.png"/><Relationship Id="rId12" Type="http://schemas.openxmlformats.org/officeDocument/2006/relationships/image" Target="../media/image155.png"/><Relationship Id="rId1" Type="http://schemas.openxmlformats.org/officeDocument/2006/relationships/slideLayout" Target="../slideLayouts/slideLayout28.xml"/><Relationship Id="rId2" Type="http://schemas.openxmlformats.org/officeDocument/2006/relationships/notesSlide" Target="../notesSlides/notesSlide24.xml"/><Relationship Id="rId3" Type="http://schemas.openxmlformats.org/officeDocument/2006/relationships/image" Target="../media/image150.png"/><Relationship Id="rId4" Type="http://schemas.openxmlformats.org/officeDocument/2006/relationships/image" Target="../media/image149.png"/><Relationship Id="rId9" Type="http://schemas.openxmlformats.org/officeDocument/2006/relationships/image" Target="../media/image148.jpg"/><Relationship Id="rId5" Type="http://schemas.openxmlformats.org/officeDocument/2006/relationships/image" Target="../media/image145.png"/><Relationship Id="rId6" Type="http://schemas.openxmlformats.org/officeDocument/2006/relationships/image" Target="../media/image147.png"/><Relationship Id="rId7" Type="http://schemas.openxmlformats.org/officeDocument/2006/relationships/image" Target="../media/image143.png"/><Relationship Id="rId8" Type="http://schemas.openxmlformats.org/officeDocument/2006/relationships/image" Target="../media/image1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0" Type="http://schemas.openxmlformats.org/officeDocument/2006/relationships/image" Target="../media/image173.png"/><Relationship Id="rId11" Type="http://schemas.openxmlformats.org/officeDocument/2006/relationships/image" Target="../media/image79.png"/><Relationship Id="rId10" Type="http://schemas.openxmlformats.org/officeDocument/2006/relationships/image" Target="../media/image156.png"/><Relationship Id="rId13" Type="http://schemas.openxmlformats.org/officeDocument/2006/relationships/image" Target="../media/image160.png"/><Relationship Id="rId12" Type="http://schemas.openxmlformats.org/officeDocument/2006/relationships/image" Target="../media/image162.jpg"/><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4.png"/><Relationship Id="rId4" Type="http://schemas.openxmlformats.org/officeDocument/2006/relationships/image" Target="../media/image41.png"/><Relationship Id="rId9" Type="http://schemas.openxmlformats.org/officeDocument/2006/relationships/image" Target="../media/image159.png"/><Relationship Id="rId15" Type="http://schemas.openxmlformats.org/officeDocument/2006/relationships/image" Target="../media/image158.png"/><Relationship Id="rId14" Type="http://schemas.openxmlformats.org/officeDocument/2006/relationships/image" Target="../media/image171.png"/><Relationship Id="rId17" Type="http://schemas.openxmlformats.org/officeDocument/2006/relationships/image" Target="../media/image166.png"/><Relationship Id="rId16" Type="http://schemas.openxmlformats.org/officeDocument/2006/relationships/image" Target="../media/image164.png"/><Relationship Id="rId5" Type="http://schemas.openxmlformats.org/officeDocument/2006/relationships/image" Target="../media/image35.png"/><Relationship Id="rId19" Type="http://schemas.openxmlformats.org/officeDocument/2006/relationships/image" Target="../media/image170.png"/><Relationship Id="rId6" Type="http://schemas.openxmlformats.org/officeDocument/2006/relationships/image" Target="../media/image161.png"/><Relationship Id="rId18" Type="http://schemas.openxmlformats.org/officeDocument/2006/relationships/image" Target="../media/image172.png"/><Relationship Id="rId7" Type="http://schemas.openxmlformats.org/officeDocument/2006/relationships/image" Target="../media/image20.png"/><Relationship Id="rId8" Type="http://schemas.openxmlformats.org/officeDocument/2006/relationships/image" Target="../media/image85.png"/></Relationships>
</file>

<file path=ppt/slides/_rels/slide27.xml.rels><?xml version="1.0" encoding="UTF-8" standalone="yes"?><Relationships xmlns="http://schemas.openxmlformats.org/package/2006/relationships"><Relationship Id="rId11" Type="http://schemas.openxmlformats.org/officeDocument/2006/relationships/image" Target="../media/image183.png"/><Relationship Id="rId10" Type="http://schemas.openxmlformats.org/officeDocument/2006/relationships/image" Target="../media/image190.png"/><Relationship Id="rId12" Type="http://schemas.openxmlformats.org/officeDocument/2006/relationships/image" Target="../media/image187.png"/><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160.png"/><Relationship Id="rId4" Type="http://schemas.openxmlformats.org/officeDocument/2006/relationships/image" Target="../media/image162.jpg"/><Relationship Id="rId9" Type="http://schemas.openxmlformats.org/officeDocument/2006/relationships/image" Target="../media/image176.png"/><Relationship Id="rId5" Type="http://schemas.openxmlformats.org/officeDocument/2006/relationships/image" Target="../media/image159.png"/><Relationship Id="rId6" Type="http://schemas.openxmlformats.org/officeDocument/2006/relationships/image" Target="../media/image181.png"/><Relationship Id="rId7" Type="http://schemas.openxmlformats.org/officeDocument/2006/relationships/image" Target="../media/image180.png"/><Relationship Id="rId8" Type="http://schemas.openxmlformats.org/officeDocument/2006/relationships/image" Target="../media/image178.png"/></Relationships>
</file>

<file path=ppt/slides/_rels/slide28.xml.rels><?xml version="1.0" encoding="UTF-8" standalone="yes"?><Relationships xmlns="http://schemas.openxmlformats.org/package/2006/relationships"><Relationship Id="rId11" Type="http://schemas.openxmlformats.org/officeDocument/2006/relationships/image" Target="../media/image196.png"/><Relationship Id="rId10" Type="http://schemas.openxmlformats.org/officeDocument/2006/relationships/image" Target="../media/image185.png"/><Relationship Id="rId13" Type="http://schemas.openxmlformats.org/officeDocument/2006/relationships/hyperlink" Target="https://platform.tracxn.com/a/s/query/t/companiescovered/t/all/table?h=d8be14764151f517abede94f13c3350686694aae86a8891f42fdd05526214a77&amp;s=sort%3DacquisitionAmount%7Corder%3DDESC#%7CtableKeys%3Dname%2Clocations%2CtracxnScore%2CinvestorFilter%2CshortDescription%2CsoonicornFlag%2CeditorRating%2CtotalMoneyRaised%2CfoundedYear%2Cstage%2ClatestDomainEmployeeCount%2ClatestDomainValuation%2ClatestDomainAnnualRevenue%2CcompanyLatestDomainEbitda%2CcompanyLatestDomainNetprofit%2CcountryNameFilter%2CspecialFlags%2CacquisitionDate%2CacquisitionAmount%2CfirstIpoDate" TargetMode="External"/><Relationship Id="rId12" Type="http://schemas.openxmlformats.org/officeDocument/2006/relationships/image" Target="../media/image188.png"/><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175.png"/><Relationship Id="rId4" Type="http://schemas.openxmlformats.org/officeDocument/2006/relationships/image" Target="../media/image179.jpg"/><Relationship Id="rId9" Type="http://schemas.openxmlformats.org/officeDocument/2006/relationships/image" Target="../media/image195.png"/><Relationship Id="rId5" Type="http://schemas.openxmlformats.org/officeDocument/2006/relationships/image" Target="../media/image186.png"/><Relationship Id="rId6" Type="http://schemas.openxmlformats.org/officeDocument/2006/relationships/image" Target="../media/image193.png"/><Relationship Id="rId7" Type="http://schemas.openxmlformats.org/officeDocument/2006/relationships/image" Target="../media/image194.jpg"/><Relationship Id="rId8" Type="http://schemas.openxmlformats.org/officeDocument/2006/relationships/image" Target="../media/image184.png"/></Relationships>
</file>

<file path=ppt/slides/_rels/slide29.xml.rels><?xml version="1.0" encoding="UTF-8" standalone="yes"?><Relationships xmlns="http://schemas.openxmlformats.org/package/2006/relationships"><Relationship Id="rId11" Type="http://schemas.openxmlformats.org/officeDocument/2006/relationships/image" Target="../media/image210.png"/><Relationship Id="rId10" Type="http://schemas.openxmlformats.org/officeDocument/2006/relationships/image" Target="../media/image204.png"/><Relationship Id="rId12" Type="http://schemas.openxmlformats.org/officeDocument/2006/relationships/image" Target="../media/image211.png"/><Relationship Id="rId1" Type="http://schemas.openxmlformats.org/officeDocument/2006/relationships/slideLayout" Target="../slideLayouts/slideLayout28.xml"/><Relationship Id="rId2" Type="http://schemas.openxmlformats.org/officeDocument/2006/relationships/notesSlide" Target="../notesSlides/notesSlide29.xml"/><Relationship Id="rId3" Type="http://schemas.openxmlformats.org/officeDocument/2006/relationships/image" Target="../media/image207.png"/><Relationship Id="rId4" Type="http://schemas.openxmlformats.org/officeDocument/2006/relationships/image" Target="../media/image119.png"/><Relationship Id="rId9" Type="http://schemas.openxmlformats.org/officeDocument/2006/relationships/image" Target="../media/image199.png"/><Relationship Id="rId5" Type="http://schemas.openxmlformats.org/officeDocument/2006/relationships/image" Target="../media/image208.png"/><Relationship Id="rId6" Type="http://schemas.openxmlformats.org/officeDocument/2006/relationships/image" Target="../media/image197.png"/><Relationship Id="rId7" Type="http://schemas.openxmlformats.org/officeDocument/2006/relationships/image" Target="../media/image63.png"/><Relationship Id="rId8" Type="http://schemas.openxmlformats.org/officeDocument/2006/relationships/image" Target="../media/image2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202.png"/><Relationship Id="rId10" Type="http://schemas.openxmlformats.org/officeDocument/2006/relationships/image" Target="../media/image203.png"/><Relationship Id="rId13" Type="http://schemas.openxmlformats.org/officeDocument/2006/relationships/image" Target="../media/image220.png"/><Relationship Id="rId12" Type="http://schemas.openxmlformats.org/officeDocument/2006/relationships/image" Target="../media/image213.png"/><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200.png"/><Relationship Id="rId4" Type="http://schemas.openxmlformats.org/officeDocument/2006/relationships/image" Target="../media/image212.png"/><Relationship Id="rId9" Type="http://schemas.openxmlformats.org/officeDocument/2006/relationships/image" Target="../media/image218.png"/><Relationship Id="rId5" Type="http://schemas.openxmlformats.org/officeDocument/2006/relationships/image" Target="../media/image198.png"/><Relationship Id="rId6" Type="http://schemas.openxmlformats.org/officeDocument/2006/relationships/image" Target="../media/image205.png"/><Relationship Id="rId7" Type="http://schemas.openxmlformats.org/officeDocument/2006/relationships/image" Target="../media/image206.png"/><Relationship Id="rId8" Type="http://schemas.openxmlformats.org/officeDocument/2006/relationships/image" Target="../media/image20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 Id="rId3" Type="http://schemas.openxmlformats.org/officeDocument/2006/relationships/image" Target="../media/image2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 Id="rId3" Type="http://schemas.openxmlformats.org/officeDocument/2006/relationships/image" Target="../media/image209.png"/><Relationship Id="rId4" Type="http://schemas.openxmlformats.org/officeDocument/2006/relationships/image" Target="../media/image232.png"/><Relationship Id="rId5" Type="http://schemas.openxmlformats.org/officeDocument/2006/relationships/image" Target="../media/image229.png"/><Relationship Id="rId6" Type="http://schemas.openxmlformats.org/officeDocument/2006/relationships/image" Target="../media/image215.png"/></Relationships>
</file>

<file path=ppt/slides/_rels/slide33.xml.rels><?xml version="1.0" encoding="UTF-8" standalone="yes"?><Relationships xmlns="http://schemas.openxmlformats.org/package/2006/relationships"><Relationship Id="rId11" Type="http://schemas.openxmlformats.org/officeDocument/2006/relationships/image" Target="../media/image234.png"/><Relationship Id="rId10" Type="http://schemas.openxmlformats.org/officeDocument/2006/relationships/image" Target="../media/image228.png"/><Relationship Id="rId13" Type="http://schemas.openxmlformats.org/officeDocument/2006/relationships/image" Target="../media/image223.png"/><Relationship Id="rId12" Type="http://schemas.openxmlformats.org/officeDocument/2006/relationships/image" Target="../media/image227.png"/><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image" Target="../media/image214.png"/><Relationship Id="rId4" Type="http://schemas.openxmlformats.org/officeDocument/2006/relationships/image" Target="../media/image226.png"/><Relationship Id="rId9" Type="http://schemas.openxmlformats.org/officeDocument/2006/relationships/image" Target="../media/image225.png"/><Relationship Id="rId5" Type="http://schemas.openxmlformats.org/officeDocument/2006/relationships/image" Target="../media/image224.png"/><Relationship Id="rId6" Type="http://schemas.openxmlformats.org/officeDocument/2006/relationships/image" Target="../media/image217.png"/><Relationship Id="rId7" Type="http://schemas.openxmlformats.org/officeDocument/2006/relationships/image" Target="../media/image231.png"/><Relationship Id="rId8" Type="http://schemas.openxmlformats.org/officeDocument/2006/relationships/image" Target="../media/image222.png"/></Relationships>
</file>

<file path=ppt/slides/_rels/slide34.xml.rels><?xml version="1.0" encoding="UTF-8" standalone="yes"?><Relationships xmlns="http://schemas.openxmlformats.org/package/2006/relationships"><Relationship Id="rId11" Type="http://schemas.openxmlformats.org/officeDocument/2006/relationships/image" Target="../media/image241.png"/><Relationship Id="rId10" Type="http://schemas.openxmlformats.org/officeDocument/2006/relationships/image" Target="../media/image242.png"/><Relationship Id="rId13" Type="http://schemas.openxmlformats.org/officeDocument/2006/relationships/image" Target="../media/image247.png"/><Relationship Id="rId12" Type="http://schemas.openxmlformats.org/officeDocument/2006/relationships/image" Target="../media/image238.png"/><Relationship Id="rId1" Type="http://schemas.openxmlformats.org/officeDocument/2006/relationships/slideLayout" Target="../slideLayouts/slideLayout28.xml"/><Relationship Id="rId2" Type="http://schemas.openxmlformats.org/officeDocument/2006/relationships/notesSlide" Target="../notesSlides/notesSlide34.xml"/><Relationship Id="rId3" Type="http://schemas.openxmlformats.org/officeDocument/2006/relationships/image" Target="../media/image221.png"/><Relationship Id="rId4" Type="http://schemas.openxmlformats.org/officeDocument/2006/relationships/image" Target="../media/image233.png"/><Relationship Id="rId9" Type="http://schemas.openxmlformats.org/officeDocument/2006/relationships/image" Target="../media/image235.png"/><Relationship Id="rId15" Type="http://schemas.openxmlformats.org/officeDocument/2006/relationships/image" Target="../media/image240.png"/><Relationship Id="rId14" Type="http://schemas.openxmlformats.org/officeDocument/2006/relationships/image" Target="../media/image35.png"/><Relationship Id="rId16" Type="http://schemas.openxmlformats.org/officeDocument/2006/relationships/image" Target="../media/image245.png"/><Relationship Id="rId5" Type="http://schemas.openxmlformats.org/officeDocument/2006/relationships/image" Target="../media/image237.png"/><Relationship Id="rId6" Type="http://schemas.openxmlformats.org/officeDocument/2006/relationships/image" Target="../media/image230.png"/><Relationship Id="rId7" Type="http://schemas.openxmlformats.org/officeDocument/2006/relationships/image" Target="../media/image236.png"/><Relationship Id="rId8" Type="http://schemas.openxmlformats.org/officeDocument/2006/relationships/image" Target="../media/image239.png"/></Relationships>
</file>

<file path=ppt/slides/_rels/slide35.xml.rels><?xml version="1.0" encoding="UTF-8" standalone="yes"?><Relationships xmlns="http://schemas.openxmlformats.org/package/2006/relationships"><Relationship Id="rId11" Type="http://schemas.openxmlformats.org/officeDocument/2006/relationships/image" Target="../media/image248.png"/><Relationship Id="rId10" Type="http://schemas.openxmlformats.org/officeDocument/2006/relationships/image" Target="../media/image243.png"/><Relationship Id="rId13" Type="http://schemas.openxmlformats.org/officeDocument/2006/relationships/image" Target="../media/image35.png"/><Relationship Id="rId12" Type="http://schemas.openxmlformats.org/officeDocument/2006/relationships/image" Target="../media/image252.png"/><Relationship Id="rId1" Type="http://schemas.openxmlformats.org/officeDocument/2006/relationships/slideLayout" Target="../slideLayouts/slideLayout28.xml"/><Relationship Id="rId2" Type="http://schemas.openxmlformats.org/officeDocument/2006/relationships/notesSlide" Target="../notesSlides/notesSlide35.xml"/><Relationship Id="rId3" Type="http://schemas.openxmlformats.org/officeDocument/2006/relationships/image" Target="../media/image236.png"/><Relationship Id="rId4" Type="http://schemas.openxmlformats.org/officeDocument/2006/relationships/image" Target="../media/image239.png"/><Relationship Id="rId9" Type="http://schemas.openxmlformats.org/officeDocument/2006/relationships/image" Target="../media/image242.png"/><Relationship Id="rId15" Type="http://schemas.openxmlformats.org/officeDocument/2006/relationships/image" Target="../media/image256.png"/><Relationship Id="rId14" Type="http://schemas.openxmlformats.org/officeDocument/2006/relationships/image" Target="../media/image247.png"/><Relationship Id="rId17" Type="http://schemas.openxmlformats.org/officeDocument/2006/relationships/image" Target="../media/image254.png"/><Relationship Id="rId16" Type="http://schemas.openxmlformats.org/officeDocument/2006/relationships/image" Target="../media/image260.png"/><Relationship Id="rId5" Type="http://schemas.openxmlformats.org/officeDocument/2006/relationships/image" Target="../media/image259.png"/><Relationship Id="rId6" Type="http://schemas.openxmlformats.org/officeDocument/2006/relationships/image" Target="../media/image246.png"/><Relationship Id="rId7" Type="http://schemas.openxmlformats.org/officeDocument/2006/relationships/image" Target="../media/image249.png"/><Relationship Id="rId8" Type="http://schemas.openxmlformats.org/officeDocument/2006/relationships/image" Target="../media/image258.png"/></Relationships>
</file>

<file path=ppt/slides/_rels/slide36.xml.rels><?xml version="1.0" encoding="UTF-8" standalone="yes"?><Relationships xmlns="http://schemas.openxmlformats.org/package/2006/relationships"><Relationship Id="rId11" Type="http://schemas.openxmlformats.org/officeDocument/2006/relationships/image" Target="../media/image79.png"/><Relationship Id="rId10" Type="http://schemas.openxmlformats.org/officeDocument/2006/relationships/image" Target="../media/image255.png"/><Relationship Id="rId12" Type="http://schemas.openxmlformats.org/officeDocument/2006/relationships/image" Target="../media/image261.png"/><Relationship Id="rId1" Type="http://schemas.openxmlformats.org/officeDocument/2006/relationships/slideLayout" Target="../slideLayouts/slideLayout28.xml"/><Relationship Id="rId2" Type="http://schemas.openxmlformats.org/officeDocument/2006/relationships/notesSlide" Target="../notesSlides/notesSlide36.xml"/><Relationship Id="rId3" Type="http://schemas.openxmlformats.org/officeDocument/2006/relationships/image" Target="../media/image156.png"/><Relationship Id="rId4" Type="http://schemas.openxmlformats.org/officeDocument/2006/relationships/image" Target="../media/image265.png"/><Relationship Id="rId9" Type="http://schemas.openxmlformats.org/officeDocument/2006/relationships/image" Target="../media/image257.jpg"/><Relationship Id="rId5" Type="http://schemas.openxmlformats.org/officeDocument/2006/relationships/image" Target="../media/image277.png"/><Relationship Id="rId6" Type="http://schemas.openxmlformats.org/officeDocument/2006/relationships/image" Target="../media/image272.png"/><Relationship Id="rId7" Type="http://schemas.openxmlformats.org/officeDocument/2006/relationships/image" Target="../media/image266.png"/><Relationship Id="rId8" Type="http://schemas.openxmlformats.org/officeDocument/2006/relationships/image" Target="../media/image171.png"/></Relationships>
</file>

<file path=ppt/slides/_rels/slide37.xml.rels><?xml version="1.0" encoding="UTF-8" standalone="yes"?><Relationships xmlns="http://schemas.openxmlformats.org/package/2006/relationships"><Relationship Id="rId11" Type="http://schemas.openxmlformats.org/officeDocument/2006/relationships/image" Target="../media/image282.png"/><Relationship Id="rId10" Type="http://schemas.openxmlformats.org/officeDocument/2006/relationships/image" Target="../media/image286.png"/><Relationship Id="rId13" Type="http://schemas.openxmlformats.org/officeDocument/2006/relationships/image" Target="../media/image60.png"/><Relationship Id="rId12" Type="http://schemas.openxmlformats.org/officeDocument/2006/relationships/hyperlink" Target="https://platform.tracxn.com/a/s/query/t/companiescovered/t/all/table?h=350e27b98fbbb900886f13e255509b0f522fcd24eda36c27ea02f980db34f2e9&amp;s=sort%3DfirstIpoDate%7Corder%3DDESC#%7CtableKeys%3Dname%2Clocations%2CtracxnScore%2CinvestorFilter%2CshortDescription%2CsoonicornFlag%2CeditorRating%2CtotalMoneyRaised%2CfoundedYear%2Cstage%2ClatestDomainEmployeeCount%2ClatestDomainValuation%2ClatestDomainAnnualRevenue%2CcompanyLatestDomainEbitda%2CcompanyLatestDomainNetprofit%2CcountryNameFilter%2CspecialFlags%2CacquisitionDate%2CacquisitionAmount%2CfirstIpoDate" TargetMode="External"/><Relationship Id="rId1" Type="http://schemas.openxmlformats.org/officeDocument/2006/relationships/slideLayout" Target="../slideLayouts/slideLayout28.xml"/><Relationship Id="rId2" Type="http://schemas.openxmlformats.org/officeDocument/2006/relationships/notesSlide" Target="../notesSlides/notesSlide37.xml"/><Relationship Id="rId3" Type="http://schemas.openxmlformats.org/officeDocument/2006/relationships/image" Target="../media/image268.png"/><Relationship Id="rId4" Type="http://schemas.openxmlformats.org/officeDocument/2006/relationships/image" Target="../media/image264.png"/><Relationship Id="rId9" Type="http://schemas.openxmlformats.org/officeDocument/2006/relationships/image" Target="../media/image275.png"/><Relationship Id="rId5" Type="http://schemas.openxmlformats.org/officeDocument/2006/relationships/image" Target="../media/image263.png"/><Relationship Id="rId6" Type="http://schemas.openxmlformats.org/officeDocument/2006/relationships/image" Target="../media/image271.png"/><Relationship Id="rId7" Type="http://schemas.openxmlformats.org/officeDocument/2006/relationships/image" Target="../media/image273.png"/><Relationship Id="rId8" Type="http://schemas.openxmlformats.org/officeDocument/2006/relationships/image" Target="../media/image267.png"/></Relationships>
</file>

<file path=ppt/slides/_rels/slide38.xml.rels><?xml version="1.0" encoding="UTF-8" standalone="yes"?><Relationships xmlns="http://schemas.openxmlformats.org/package/2006/relationships"><Relationship Id="rId11" Type="http://schemas.openxmlformats.org/officeDocument/2006/relationships/image" Target="../media/image291.png"/><Relationship Id="rId10" Type="http://schemas.openxmlformats.org/officeDocument/2006/relationships/image" Target="../media/image295.png"/><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image" Target="../media/image276.png"/><Relationship Id="rId4" Type="http://schemas.openxmlformats.org/officeDocument/2006/relationships/image" Target="../media/image269.png"/><Relationship Id="rId9" Type="http://schemas.openxmlformats.org/officeDocument/2006/relationships/image" Target="../media/image205.png"/><Relationship Id="rId5" Type="http://schemas.openxmlformats.org/officeDocument/2006/relationships/image" Target="../media/image198.png"/><Relationship Id="rId6" Type="http://schemas.openxmlformats.org/officeDocument/2006/relationships/image" Target="../media/image274.png"/><Relationship Id="rId7" Type="http://schemas.openxmlformats.org/officeDocument/2006/relationships/image" Target="../media/image281.png"/><Relationship Id="rId8" Type="http://schemas.openxmlformats.org/officeDocument/2006/relationships/image" Target="../media/image29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9.xml"/><Relationship Id="rId3" Type="http://schemas.openxmlformats.org/officeDocument/2006/relationships/image" Target="../media/image28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224.png"/><Relationship Id="rId10" Type="http://schemas.openxmlformats.org/officeDocument/2006/relationships/image" Target="../media/image284.png"/><Relationship Id="rId13" Type="http://schemas.openxmlformats.org/officeDocument/2006/relationships/image" Target="../media/image290.png"/><Relationship Id="rId12" Type="http://schemas.openxmlformats.org/officeDocument/2006/relationships/image" Target="../media/image222.png"/><Relationship Id="rId1" Type="http://schemas.openxmlformats.org/officeDocument/2006/relationships/slideLayout" Target="../slideLayouts/slideLayout28.xml"/><Relationship Id="rId2" Type="http://schemas.openxmlformats.org/officeDocument/2006/relationships/notesSlide" Target="../notesSlides/notesSlide40.xml"/><Relationship Id="rId3" Type="http://schemas.openxmlformats.org/officeDocument/2006/relationships/image" Target="../media/image280.png"/><Relationship Id="rId4" Type="http://schemas.openxmlformats.org/officeDocument/2006/relationships/image" Target="../media/image226.png"/><Relationship Id="rId9" Type="http://schemas.openxmlformats.org/officeDocument/2006/relationships/image" Target="../media/image285.png"/><Relationship Id="rId5" Type="http://schemas.openxmlformats.org/officeDocument/2006/relationships/image" Target="../media/image217.png"/><Relationship Id="rId6" Type="http://schemas.openxmlformats.org/officeDocument/2006/relationships/image" Target="../media/image288.png"/><Relationship Id="rId7" Type="http://schemas.openxmlformats.org/officeDocument/2006/relationships/image" Target="../media/image283.png"/><Relationship Id="rId8" Type="http://schemas.openxmlformats.org/officeDocument/2006/relationships/image" Target="../media/image27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1.xml"/><Relationship Id="rId3" Type="http://schemas.openxmlformats.org/officeDocument/2006/relationships/image" Target="../media/image29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20" Type="http://schemas.openxmlformats.org/officeDocument/2006/relationships/hyperlink" Target="https://platform.tracxn.com/a/s/query/t/companiescovered/t/all/table?h=10793226079b3ed0633d9f7819e39169c174d3f2cd1a5e50370be69538bdae20&amp;s=sort%3Drelevance%7Corder%3DDEFAULT#%7CtableKeys%3Dname%2Clocations%2CtracxnScore%2CinvestorFilter%2CshortDescription%2CsoonicornFlag%2CeditorRating%2CtotalMoneyRaised%2CfoundedYear%2Cstage%2ClatestDomainEmployeeCount%2ClatestDomainValuation%2ClatestDomainAnnualRevenue%2CcompanyLatestDomainEbitda%2CcompanyLatestDomainNetprofit%2CcountryNameFilter%2CspecialFlags%2CacquisitionDate%2CacquisitionAmount%2CfirstIpoDate" TargetMode="External"/><Relationship Id="rId11" Type="http://schemas.openxmlformats.org/officeDocument/2006/relationships/image" Target="../media/image311.png"/><Relationship Id="rId22" Type="http://schemas.openxmlformats.org/officeDocument/2006/relationships/hyperlink" Target="https://platform.tracxn.com/a/s/query/t/companiescovered/t/all/table?h=f5968970a3e3972a59bbcc922c7c720289ed20e82805f66a0f423ae02c11c65c&amp;s=sort%3Drelevance%7Corder%3DDEFAULT#%7CtableKeys%3Dname%2Clocations%2CtracxnScore%2CinvestorFilter%2CshortDescription%2CsoonicornFlag%2CeditorRating%2CtotalMoneyRaised%2CfoundedYear%2Cstage%2ClatestDomainEmployeeCount%2ClatestDomainValuation%2ClatestDomainAnnualRevenue%2CcompanyLatestDomainEbitda%2CcompanyLatestDomainNetprofit%2CcountryNameFilter%2CspecialFlags%2CacquisitionDate%2CacquisitionAmount%2CfirstIpoDate" TargetMode="External"/><Relationship Id="rId10" Type="http://schemas.openxmlformats.org/officeDocument/2006/relationships/image" Target="../media/image306.png"/><Relationship Id="rId21" Type="http://schemas.openxmlformats.org/officeDocument/2006/relationships/hyperlink" Target="https://platform.tracxn.com/a/s/query/t/companiescovered/t/all/table?h=d42192e573cdeb2cf3547e69a7e8b39a6a189e09bc8a0858fd8627ee5e67481a&amp;s=sort%3Drelevance%7Corder%3DDEFAULT#%7CtableKeys%3Dname%2Clocations%2CtracxnScore%2CinvestorFilter%2CshortDescription%2CsoonicornFlag%2CeditorRating%2CtotalMoneyRaised%2CfoundedYear%2Cstage%2ClatestDomainEmployeeCount%2ClatestDomainValuation%2ClatestDomainAnnualRevenue%2CcompanyLatestDomainEbitda%2CcompanyLatestDomainNetprofit%2CcountryNameFilter%2CspecialFlags%2CacquisitionDate%2CacquisitionAmount%2CfirstIpoDate" TargetMode="External"/><Relationship Id="rId13" Type="http://schemas.openxmlformats.org/officeDocument/2006/relationships/image" Target="../media/image296.png"/><Relationship Id="rId12" Type="http://schemas.openxmlformats.org/officeDocument/2006/relationships/image" Target="../media/image294.png"/><Relationship Id="rId23" Type="http://schemas.openxmlformats.org/officeDocument/2006/relationships/image" Target="../media/image60.png"/><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54.png"/><Relationship Id="rId4" Type="http://schemas.openxmlformats.org/officeDocument/2006/relationships/image" Target="../media/image174.png"/><Relationship Id="rId9" Type="http://schemas.openxmlformats.org/officeDocument/2006/relationships/image" Target="../media/image136.png"/><Relationship Id="rId15" Type="http://schemas.openxmlformats.org/officeDocument/2006/relationships/image" Target="../media/image304.png"/><Relationship Id="rId14" Type="http://schemas.openxmlformats.org/officeDocument/2006/relationships/image" Target="../media/image88.jpg"/><Relationship Id="rId17" Type="http://schemas.openxmlformats.org/officeDocument/2006/relationships/image" Target="../media/image86.png"/><Relationship Id="rId16" Type="http://schemas.openxmlformats.org/officeDocument/2006/relationships/image" Target="../media/image314.png"/><Relationship Id="rId5" Type="http://schemas.openxmlformats.org/officeDocument/2006/relationships/image" Target="../media/image41.png"/><Relationship Id="rId19" Type="http://schemas.openxmlformats.org/officeDocument/2006/relationships/image" Target="../media/image138.png"/><Relationship Id="rId6" Type="http://schemas.openxmlformats.org/officeDocument/2006/relationships/image" Target="../media/image35.png"/><Relationship Id="rId18" Type="http://schemas.openxmlformats.org/officeDocument/2006/relationships/image" Target="../media/image322.png"/><Relationship Id="rId7" Type="http://schemas.openxmlformats.org/officeDocument/2006/relationships/image" Target="../media/image297.png"/><Relationship Id="rId8" Type="http://schemas.openxmlformats.org/officeDocument/2006/relationships/image" Target="../media/image29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4.xml"/><Relationship Id="rId3" Type="http://schemas.openxmlformats.org/officeDocument/2006/relationships/image" Target="../media/image310.jpg"/><Relationship Id="rId4" Type="http://schemas.openxmlformats.org/officeDocument/2006/relationships/image" Target="../media/image313.png"/><Relationship Id="rId5" Type="http://schemas.openxmlformats.org/officeDocument/2006/relationships/image" Target="../media/image309.png"/><Relationship Id="rId6" Type="http://schemas.openxmlformats.org/officeDocument/2006/relationships/image" Target="../media/image307.png"/><Relationship Id="rId7" Type="http://schemas.openxmlformats.org/officeDocument/2006/relationships/image" Target="../media/image319.png"/><Relationship Id="rId8" Type="http://schemas.openxmlformats.org/officeDocument/2006/relationships/hyperlink" Target="https://platform.tracxn.com/a/s/query/t/companiescovered/t/all/table?h=2143afa83fc65ad5e75f07fe6a18934eff546003f392f1b7dab2995cd134118e&amp;s=sort%3DsoonicornEventDate%7Corder%3DDESC#%7CtableKeys%3Dname%2Clocations%2CtracxnScore%2CinvestorFilter%2CshortDescription%2CsoonicornFlag%2CeditorRating%2CtotalMoneyRaised%2CfoundedYear%2Cstage%2ClatestDomainEmployeeCount%2ClatestDomainValuation%2ClatestDomainAnnualRevenue%2CcompanyLatestDomainEbitda%2CcompanyLatestDomainNetprofit%2CcountryNameFilter%2CspecialFlags%2CacquisitionDate%2CacquisitionAmount%2CfirstIpoDat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5.xml"/><Relationship Id="rId3" Type="http://schemas.openxmlformats.org/officeDocument/2006/relationships/image" Target="../media/image312.png"/><Relationship Id="rId4" Type="http://schemas.openxmlformats.org/officeDocument/2006/relationships/image" Target="../media/image315.png"/><Relationship Id="rId5" Type="http://schemas.openxmlformats.org/officeDocument/2006/relationships/image" Target="../media/image308.png"/><Relationship Id="rId6" Type="http://schemas.openxmlformats.org/officeDocument/2006/relationships/image" Target="../media/image317.png"/><Relationship Id="rId7" Type="http://schemas.openxmlformats.org/officeDocument/2006/relationships/image" Target="../media/image316.png"/><Relationship Id="rId8" Type="http://schemas.openxmlformats.org/officeDocument/2006/relationships/image" Target="../media/image324.png"/></Relationships>
</file>

<file path=ppt/slides/_rels/slide46.xml.rels><?xml version="1.0" encoding="UTF-8" standalone="yes"?><Relationships xmlns="http://schemas.openxmlformats.org/package/2006/relationships"><Relationship Id="rId40" Type="http://schemas.openxmlformats.org/officeDocument/2006/relationships/image" Target="../media/image357.png"/><Relationship Id="rId42" Type="http://schemas.openxmlformats.org/officeDocument/2006/relationships/image" Target="../media/image370.png"/><Relationship Id="rId41" Type="http://schemas.openxmlformats.org/officeDocument/2006/relationships/image" Target="../media/image379.png"/><Relationship Id="rId44" Type="http://schemas.openxmlformats.org/officeDocument/2006/relationships/image" Target="../media/image359.png"/><Relationship Id="rId43" Type="http://schemas.openxmlformats.org/officeDocument/2006/relationships/image" Target="../media/image361.png"/><Relationship Id="rId46" Type="http://schemas.openxmlformats.org/officeDocument/2006/relationships/image" Target="../media/image382.png"/><Relationship Id="rId45" Type="http://schemas.openxmlformats.org/officeDocument/2006/relationships/image" Target="../media/image355.png"/><Relationship Id="rId107" Type="http://schemas.openxmlformats.org/officeDocument/2006/relationships/image" Target="../media/image439.png"/><Relationship Id="rId106" Type="http://schemas.openxmlformats.org/officeDocument/2006/relationships/image" Target="../media/image426.png"/><Relationship Id="rId105" Type="http://schemas.openxmlformats.org/officeDocument/2006/relationships/image" Target="../media/image436.png"/><Relationship Id="rId104" Type="http://schemas.openxmlformats.org/officeDocument/2006/relationships/image" Target="../media/image414.png"/><Relationship Id="rId109" Type="http://schemas.openxmlformats.org/officeDocument/2006/relationships/image" Target="../media/image432.png"/><Relationship Id="rId108" Type="http://schemas.openxmlformats.org/officeDocument/2006/relationships/image" Target="../media/image437.png"/><Relationship Id="rId48" Type="http://schemas.openxmlformats.org/officeDocument/2006/relationships/image" Target="../media/image367.png"/><Relationship Id="rId47" Type="http://schemas.openxmlformats.org/officeDocument/2006/relationships/image" Target="../media/image362.png"/><Relationship Id="rId49" Type="http://schemas.openxmlformats.org/officeDocument/2006/relationships/image" Target="../media/image365.png"/><Relationship Id="rId103" Type="http://schemas.openxmlformats.org/officeDocument/2006/relationships/image" Target="../media/image427.png"/><Relationship Id="rId102" Type="http://schemas.openxmlformats.org/officeDocument/2006/relationships/image" Target="../media/image428.png"/><Relationship Id="rId101" Type="http://schemas.openxmlformats.org/officeDocument/2006/relationships/image" Target="../media/image424.png"/><Relationship Id="rId100" Type="http://schemas.openxmlformats.org/officeDocument/2006/relationships/image" Target="../media/image442.png"/><Relationship Id="rId31" Type="http://schemas.openxmlformats.org/officeDocument/2006/relationships/image" Target="../media/image340.png"/><Relationship Id="rId30" Type="http://schemas.openxmlformats.org/officeDocument/2006/relationships/image" Target="../media/image348.png"/><Relationship Id="rId33" Type="http://schemas.openxmlformats.org/officeDocument/2006/relationships/image" Target="../media/image354.png"/><Relationship Id="rId32" Type="http://schemas.openxmlformats.org/officeDocument/2006/relationships/image" Target="../media/image353.png"/><Relationship Id="rId35" Type="http://schemas.openxmlformats.org/officeDocument/2006/relationships/image" Target="../media/image366.png"/><Relationship Id="rId34" Type="http://schemas.openxmlformats.org/officeDocument/2006/relationships/image" Target="../media/image350.png"/><Relationship Id="rId37" Type="http://schemas.openxmlformats.org/officeDocument/2006/relationships/image" Target="../media/image363.png"/><Relationship Id="rId36" Type="http://schemas.openxmlformats.org/officeDocument/2006/relationships/image" Target="../media/image351.png"/><Relationship Id="rId39" Type="http://schemas.openxmlformats.org/officeDocument/2006/relationships/image" Target="../media/image360.png"/><Relationship Id="rId38" Type="http://schemas.openxmlformats.org/officeDocument/2006/relationships/image" Target="../media/image358.png"/><Relationship Id="rId20" Type="http://schemas.openxmlformats.org/officeDocument/2006/relationships/image" Target="../media/image338.png"/><Relationship Id="rId22" Type="http://schemas.openxmlformats.org/officeDocument/2006/relationships/image" Target="../media/image349.png"/><Relationship Id="rId21" Type="http://schemas.openxmlformats.org/officeDocument/2006/relationships/image" Target="../media/image346.png"/><Relationship Id="rId24" Type="http://schemas.openxmlformats.org/officeDocument/2006/relationships/image" Target="../media/image364.png"/><Relationship Id="rId23" Type="http://schemas.openxmlformats.org/officeDocument/2006/relationships/image" Target="../media/image343.png"/><Relationship Id="rId126" Type="http://schemas.openxmlformats.org/officeDocument/2006/relationships/image" Target="../media/image469.png"/><Relationship Id="rId26" Type="http://schemas.openxmlformats.org/officeDocument/2006/relationships/image" Target="../media/image345.png"/><Relationship Id="rId121" Type="http://schemas.openxmlformats.org/officeDocument/2006/relationships/image" Target="../media/image435.png"/><Relationship Id="rId25" Type="http://schemas.openxmlformats.org/officeDocument/2006/relationships/image" Target="../media/image356.png"/><Relationship Id="rId120" Type="http://schemas.openxmlformats.org/officeDocument/2006/relationships/image" Target="../media/image447.png"/><Relationship Id="rId28" Type="http://schemas.openxmlformats.org/officeDocument/2006/relationships/image" Target="../media/image339.png"/><Relationship Id="rId27" Type="http://schemas.openxmlformats.org/officeDocument/2006/relationships/image" Target="../media/image347.png"/><Relationship Id="rId125" Type="http://schemas.openxmlformats.org/officeDocument/2006/relationships/image" Target="../media/image443.png"/><Relationship Id="rId29" Type="http://schemas.openxmlformats.org/officeDocument/2006/relationships/image" Target="../media/image344.png"/><Relationship Id="rId124" Type="http://schemas.openxmlformats.org/officeDocument/2006/relationships/image" Target="../media/image445.png"/><Relationship Id="rId123" Type="http://schemas.openxmlformats.org/officeDocument/2006/relationships/image" Target="../media/image460.png"/><Relationship Id="rId122" Type="http://schemas.openxmlformats.org/officeDocument/2006/relationships/image" Target="../media/image446.png"/><Relationship Id="rId95" Type="http://schemas.openxmlformats.org/officeDocument/2006/relationships/image" Target="../media/image415.png"/><Relationship Id="rId94" Type="http://schemas.openxmlformats.org/officeDocument/2006/relationships/image" Target="../media/image409.png"/><Relationship Id="rId97" Type="http://schemas.openxmlformats.org/officeDocument/2006/relationships/image" Target="../media/image418.png"/><Relationship Id="rId96" Type="http://schemas.openxmlformats.org/officeDocument/2006/relationships/image" Target="../media/image410.png"/><Relationship Id="rId11" Type="http://schemas.openxmlformats.org/officeDocument/2006/relationships/image" Target="../media/image330.png"/><Relationship Id="rId99" Type="http://schemas.openxmlformats.org/officeDocument/2006/relationships/image" Target="../media/image421.png"/><Relationship Id="rId10" Type="http://schemas.openxmlformats.org/officeDocument/2006/relationships/image" Target="../media/image326.png"/><Relationship Id="rId98" Type="http://schemas.openxmlformats.org/officeDocument/2006/relationships/image" Target="../media/image423.png"/><Relationship Id="rId13" Type="http://schemas.openxmlformats.org/officeDocument/2006/relationships/image" Target="../media/image332.png"/><Relationship Id="rId12" Type="http://schemas.openxmlformats.org/officeDocument/2006/relationships/image" Target="../media/image335.png"/><Relationship Id="rId91" Type="http://schemas.openxmlformats.org/officeDocument/2006/relationships/image" Target="../media/image398.png"/><Relationship Id="rId90" Type="http://schemas.openxmlformats.org/officeDocument/2006/relationships/image" Target="../media/image412.png"/><Relationship Id="rId93" Type="http://schemas.openxmlformats.org/officeDocument/2006/relationships/image" Target="../media/image417.png"/><Relationship Id="rId92" Type="http://schemas.openxmlformats.org/officeDocument/2006/relationships/image" Target="../media/image420.png"/><Relationship Id="rId118" Type="http://schemas.openxmlformats.org/officeDocument/2006/relationships/image" Target="../media/image444.png"/><Relationship Id="rId117" Type="http://schemas.openxmlformats.org/officeDocument/2006/relationships/image" Target="../media/image433.png"/><Relationship Id="rId116" Type="http://schemas.openxmlformats.org/officeDocument/2006/relationships/image" Target="../media/image440.png"/><Relationship Id="rId115" Type="http://schemas.openxmlformats.org/officeDocument/2006/relationships/image" Target="../media/image438.png"/><Relationship Id="rId119" Type="http://schemas.openxmlformats.org/officeDocument/2006/relationships/image" Target="../media/image441.png"/><Relationship Id="rId15" Type="http://schemas.openxmlformats.org/officeDocument/2006/relationships/image" Target="../media/image342.png"/><Relationship Id="rId110" Type="http://schemas.openxmlformats.org/officeDocument/2006/relationships/image" Target="../media/image422.png"/><Relationship Id="rId14" Type="http://schemas.openxmlformats.org/officeDocument/2006/relationships/image" Target="../media/image334.png"/><Relationship Id="rId17" Type="http://schemas.openxmlformats.org/officeDocument/2006/relationships/image" Target="../media/image352.png"/><Relationship Id="rId16" Type="http://schemas.openxmlformats.org/officeDocument/2006/relationships/image" Target="../media/image337.png"/><Relationship Id="rId19" Type="http://schemas.openxmlformats.org/officeDocument/2006/relationships/image" Target="../media/image336.png"/><Relationship Id="rId114" Type="http://schemas.openxmlformats.org/officeDocument/2006/relationships/image" Target="../media/image425.png"/><Relationship Id="rId18" Type="http://schemas.openxmlformats.org/officeDocument/2006/relationships/image" Target="../media/image341.png"/><Relationship Id="rId113" Type="http://schemas.openxmlformats.org/officeDocument/2006/relationships/image" Target="../media/image429.png"/><Relationship Id="rId112" Type="http://schemas.openxmlformats.org/officeDocument/2006/relationships/image" Target="../media/image430.png"/><Relationship Id="rId111" Type="http://schemas.openxmlformats.org/officeDocument/2006/relationships/image" Target="../media/image431.png"/><Relationship Id="rId84" Type="http://schemas.openxmlformats.org/officeDocument/2006/relationships/image" Target="../media/image416.png"/><Relationship Id="rId83" Type="http://schemas.openxmlformats.org/officeDocument/2006/relationships/image" Target="../media/image402.png"/><Relationship Id="rId86" Type="http://schemas.openxmlformats.org/officeDocument/2006/relationships/image" Target="../media/image408.png"/><Relationship Id="rId85" Type="http://schemas.openxmlformats.org/officeDocument/2006/relationships/image" Target="../media/image404.png"/><Relationship Id="rId88" Type="http://schemas.openxmlformats.org/officeDocument/2006/relationships/image" Target="../media/image401.png"/><Relationship Id="rId87" Type="http://schemas.openxmlformats.org/officeDocument/2006/relationships/image" Target="../media/image411.png"/><Relationship Id="rId89" Type="http://schemas.openxmlformats.org/officeDocument/2006/relationships/image" Target="../media/image407.png"/><Relationship Id="rId80" Type="http://schemas.openxmlformats.org/officeDocument/2006/relationships/image" Target="../media/image397.png"/><Relationship Id="rId82" Type="http://schemas.openxmlformats.org/officeDocument/2006/relationships/image" Target="../media/image413.png"/><Relationship Id="rId81" Type="http://schemas.openxmlformats.org/officeDocument/2006/relationships/image" Target="../media/image405.png"/><Relationship Id="rId1" Type="http://schemas.openxmlformats.org/officeDocument/2006/relationships/slideLayout" Target="../slideLayouts/slideLayout28.xml"/><Relationship Id="rId2" Type="http://schemas.openxmlformats.org/officeDocument/2006/relationships/notesSlide" Target="../notesSlides/notesSlide46.xml"/><Relationship Id="rId3" Type="http://schemas.openxmlformats.org/officeDocument/2006/relationships/image" Target="../media/image333.png"/><Relationship Id="rId4" Type="http://schemas.openxmlformats.org/officeDocument/2006/relationships/image" Target="../media/image331.png"/><Relationship Id="rId9" Type="http://schemas.openxmlformats.org/officeDocument/2006/relationships/image" Target="../media/image328.png"/><Relationship Id="rId5" Type="http://schemas.openxmlformats.org/officeDocument/2006/relationships/image" Target="../media/image323.png"/><Relationship Id="rId6" Type="http://schemas.openxmlformats.org/officeDocument/2006/relationships/image" Target="../media/image327.png"/><Relationship Id="rId7" Type="http://schemas.openxmlformats.org/officeDocument/2006/relationships/image" Target="../media/image325.png"/><Relationship Id="rId8" Type="http://schemas.openxmlformats.org/officeDocument/2006/relationships/image" Target="../media/image320.png"/><Relationship Id="rId73" Type="http://schemas.openxmlformats.org/officeDocument/2006/relationships/image" Target="../media/image389.png"/><Relationship Id="rId72" Type="http://schemas.openxmlformats.org/officeDocument/2006/relationships/image" Target="../media/image386.png"/><Relationship Id="rId75" Type="http://schemas.openxmlformats.org/officeDocument/2006/relationships/image" Target="../media/image391.png"/><Relationship Id="rId74" Type="http://schemas.openxmlformats.org/officeDocument/2006/relationships/image" Target="../media/image419.png"/><Relationship Id="rId77" Type="http://schemas.openxmlformats.org/officeDocument/2006/relationships/image" Target="../media/image395.png"/><Relationship Id="rId76" Type="http://schemas.openxmlformats.org/officeDocument/2006/relationships/image" Target="../media/image403.png"/><Relationship Id="rId79" Type="http://schemas.openxmlformats.org/officeDocument/2006/relationships/image" Target="../media/image393.png"/><Relationship Id="rId78" Type="http://schemas.openxmlformats.org/officeDocument/2006/relationships/image" Target="../media/image394.png"/><Relationship Id="rId71" Type="http://schemas.openxmlformats.org/officeDocument/2006/relationships/image" Target="../media/image406.png"/><Relationship Id="rId70" Type="http://schemas.openxmlformats.org/officeDocument/2006/relationships/image" Target="../media/image396.png"/><Relationship Id="rId62" Type="http://schemas.openxmlformats.org/officeDocument/2006/relationships/image" Target="../media/image390.png"/><Relationship Id="rId61" Type="http://schemas.openxmlformats.org/officeDocument/2006/relationships/image" Target="../media/image385.png"/><Relationship Id="rId64" Type="http://schemas.openxmlformats.org/officeDocument/2006/relationships/image" Target="../media/image384.png"/><Relationship Id="rId63" Type="http://schemas.openxmlformats.org/officeDocument/2006/relationships/image" Target="../media/image375.png"/><Relationship Id="rId66" Type="http://schemas.openxmlformats.org/officeDocument/2006/relationships/image" Target="../media/image388.png"/><Relationship Id="rId65" Type="http://schemas.openxmlformats.org/officeDocument/2006/relationships/image" Target="../media/image387.png"/><Relationship Id="rId68" Type="http://schemas.openxmlformats.org/officeDocument/2006/relationships/image" Target="../media/image378.png"/><Relationship Id="rId67" Type="http://schemas.openxmlformats.org/officeDocument/2006/relationships/image" Target="../media/image380.png"/><Relationship Id="rId60" Type="http://schemas.openxmlformats.org/officeDocument/2006/relationships/image" Target="../media/image373.png"/><Relationship Id="rId69" Type="http://schemas.openxmlformats.org/officeDocument/2006/relationships/image" Target="../media/image400.png"/><Relationship Id="rId51" Type="http://schemas.openxmlformats.org/officeDocument/2006/relationships/image" Target="../media/image368.png"/><Relationship Id="rId50" Type="http://schemas.openxmlformats.org/officeDocument/2006/relationships/image" Target="../media/image372.png"/><Relationship Id="rId53" Type="http://schemas.openxmlformats.org/officeDocument/2006/relationships/image" Target="../media/image381.png"/><Relationship Id="rId52" Type="http://schemas.openxmlformats.org/officeDocument/2006/relationships/image" Target="../media/image369.png"/><Relationship Id="rId55" Type="http://schemas.openxmlformats.org/officeDocument/2006/relationships/image" Target="../media/image371.png"/><Relationship Id="rId54" Type="http://schemas.openxmlformats.org/officeDocument/2006/relationships/image" Target="../media/image377.png"/><Relationship Id="rId57" Type="http://schemas.openxmlformats.org/officeDocument/2006/relationships/image" Target="../media/image383.png"/><Relationship Id="rId56" Type="http://schemas.openxmlformats.org/officeDocument/2006/relationships/image" Target="../media/image374.png"/><Relationship Id="rId59" Type="http://schemas.openxmlformats.org/officeDocument/2006/relationships/image" Target="../media/image376.png"/><Relationship Id="rId58" Type="http://schemas.openxmlformats.org/officeDocument/2006/relationships/image" Target="../media/image392.png"/></Relationships>
</file>

<file path=ppt/slides/_rels/slide47.xml.rels><?xml version="1.0" encoding="UTF-8" standalone="yes"?><Relationships xmlns="http://schemas.openxmlformats.org/package/2006/relationships"><Relationship Id="rId40" Type="http://schemas.openxmlformats.org/officeDocument/2006/relationships/image" Target="../media/image357.png"/><Relationship Id="rId42" Type="http://schemas.openxmlformats.org/officeDocument/2006/relationships/image" Target="../media/image370.png"/><Relationship Id="rId41" Type="http://schemas.openxmlformats.org/officeDocument/2006/relationships/image" Target="../media/image379.png"/><Relationship Id="rId44" Type="http://schemas.openxmlformats.org/officeDocument/2006/relationships/image" Target="../media/image359.png"/><Relationship Id="rId43" Type="http://schemas.openxmlformats.org/officeDocument/2006/relationships/image" Target="../media/image361.png"/><Relationship Id="rId46" Type="http://schemas.openxmlformats.org/officeDocument/2006/relationships/image" Target="../media/image355.png"/><Relationship Id="rId45" Type="http://schemas.openxmlformats.org/officeDocument/2006/relationships/image" Target="../media/image382.png"/><Relationship Id="rId107" Type="http://schemas.openxmlformats.org/officeDocument/2006/relationships/image" Target="../media/image414.png"/><Relationship Id="rId106" Type="http://schemas.openxmlformats.org/officeDocument/2006/relationships/image" Target="../media/image438.png"/><Relationship Id="rId105" Type="http://schemas.openxmlformats.org/officeDocument/2006/relationships/image" Target="../media/image436.png"/><Relationship Id="rId104" Type="http://schemas.openxmlformats.org/officeDocument/2006/relationships/image" Target="../media/image429.png"/><Relationship Id="rId109" Type="http://schemas.openxmlformats.org/officeDocument/2006/relationships/image" Target="../media/image442.png"/><Relationship Id="rId108" Type="http://schemas.openxmlformats.org/officeDocument/2006/relationships/image" Target="../media/image425.png"/><Relationship Id="rId48" Type="http://schemas.openxmlformats.org/officeDocument/2006/relationships/image" Target="../media/image367.png"/><Relationship Id="rId47" Type="http://schemas.openxmlformats.org/officeDocument/2006/relationships/image" Target="../media/image362.png"/><Relationship Id="rId49" Type="http://schemas.openxmlformats.org/officeDocument/2006/relationships/image" Target="../media/image365.png"/><Relationship Id="rId103" Type="http://schemas.openxmlformats.org/officeDocument/2006/relationships/image" Target="../media/image424.png"/><Relationship Id="rId102" Type="http://schemas.openxmlformats.org/officeDocument/2006/relationships/image" Target="../media/image448.png"/><Relationship Id="rId101" Type="http://schemas.openxmlformats.org/officeDocument/2006/relationships/image" Target="../media/image417.png"/><Relationship Id="rId100" Type="http://schemas.openxmlformats.org/officeDocument/2006/relationships/image" Target="../media/image420.png"/><Relationship Id="rId31" Type="http://schemas.openxmlformats.org/officeDocument/2006/relationships/image" Target="../media/image331.png"/><Relationship Id="rId30" Type="http://schemas.openxmlformats.org/officeDocument/2006/relationships/image" Target="../media/image350.png"/><Relationship Id="rId33" Type="http://schemas.openxmlformats.org/officeDocument/2006/relationships/image" Target="../media/image327.png"/><Relationship Id="rId32" Type="http://schemas.openxmlformats.org/officeDocument/2006/relationships/image" Target="../media/image366.png"/><Relationship Id="rId35" Type="http://schemas.openxmlformats.org/officeDocument/2006/relationships/image" Target="../media/image351.png"/><Relationship Id="rId34" Type="http://schemas.openxmlformats.org/officeDocument/2006/relationships/image" Target="../media/image455.png"/><Relationship Id="rId37" Type="http://schemas.openxmlformats.org/officeDocument/2006/relationships/image" Target="../media/image358.png"/><Relationship Id="rId36" Type="http://schemas.openxmlformats.org/officeDocument/2006/relationships/image" Target="../media/image363.png"/><Relationship Id="rId39" Type="http://schemas.openxmlformats.org/officeDocument/2006/relationships/image" Target="../media/image421.png"/><Relationship Id="rId38" Type="http://schemas.openxmlformats.org/officeDocument/2006/relationships/image" Target="../media/image360.png"/><Relationship Id="rId20" Type="http://schemas.openxmlformats.org/officeDocument/2006/relationships/image" Target="../media/image364.png"/><Relationship Id="rId22" Type="http://schemas.openxmlformats.org/officeDocument/2006/relationships/image" Target="../media/image345.png"/><Relationship Id="rId21" Type="http://schemas.openxmlformats.org/officeDocument/2006/relationships/image" Target="../media/image356.png"/><Relationship Id="rId24" Type="http://schemas.openxmlformats.org/officeDocument/2006/relationships/image" Target="../media/image339.png"/><Relationship Id="rId23" Type="http://schemas.openxmlformats.org/officeDocument/2006/relationships/image" Target="../media/image347.png"/><Relationship Id="rId126" Type="http://schemas.openxmlformats.org/officeDocument/2006/relationships/image" Target="../media/image446.png"/><Relationship Id="rId26" Type="http://schemas.openxmlformats.org/officeDocument/2006/relationships/image" Target="../media/image340.png"/><Relationship Id="rId121" Type="http://schemas.openxmlformats.org/officeDocument/2006/relationships/image" Target="../media/image444.png"/><Relationship Id="rId25" Type="http://schemas.openxmlformats.org/officeDocument/2006/relationships/image" Target="../media/image344.png"/><Relationship Id="rId120" Type="http://schemas.openxmlformats.org/officeDocument/2006/relationships/image" Target="../media/image433.png"/><Relationship Id="rId28" Type="http://schemas.openxmlformats.org/officeDocument/2006/relationships/image" Target="../media/image328.png"/><Relationship Id="rId27" Type="http://schemas.openxmlformats.org/officeDocument/2006/relationships/image" Target="../media/image353.png"/><Relationship Id="rId125" Type="http://schemas.openxmlformats.org/officeDocument/2006/relationships/image" Target="../media/image460.png"/><Relationship Id="rId29" Type="http://schemas.openxmlformats.org/officeDocument/2006/relationships/image" Target="../media/image354.png"/><Relationship Id="rId124" Type="http://schemas.openxmlformats.org/officeDocument/2006/relationships/image" Target="../media/image435.png"/><Relationship Id="rId123" Type="http://schemas.openxmlformats.org/officeDocument/2006/relationships/image" Target="../media/image447.png"/><Relationship Id="rId122" Type="http://schemas.openxmlformats.org/officeDocument/2006/relationships/image" Target="../media/image441.png"/><Relationship Id="rId95" Type="http://schemas.openxmlformats.org/officeDocument/2006/relationships/image" Target="../media/image411.png"/><Relationship Id="rId94" Type="http://schemas.openxmlformats.org/officeDocument/2006/relationships/image" Target="../media/image408.png"/><Relationship Id="rId97" Type="http://schemas.openxmlformats.org/officeDocument/2006/relationships/image" Target="../media/image407.png"/><Relationship Id="rId96" Type="http://schemas.openxmlformats.org/officeDocument/2006/relationships/image" Target="../media/image401.png"/><Relationship Id="rId11" Type="http://schemas.openxmlformats.org/officeDocument/2006/relationships/image" Target="../media/image342.png"/><Relationship Id="rId99" Type="http://schemas.openxmlformats.org/officeDocument/2006/relationships/image" Target="../media/image398.png"/><Relationship Id="rId10" Type="http://schemas.openxmlformats.org/officeDocument/2006/relationships/image" Target="../media/image334.png"/><Relationship Id="rId98" Type="http://schemas.openxmlformats.org/officeDocument/2006/relationships/image" Target="../media/image412.png"/><Relationship Id="rId13" Type="http://schemas.openxmlformats.org/officeDocument/2006/relationships/image" Target="../media/image352.png"/><Relationship Id="rId12" Type="http://schemas.openxmlformats.org/officeDocument/2006/relationships/image" Target="../media/image337.png"/><Relationship Id="rId91" Type="http://schemas.openxmlformats.org/officeDocument/2006/relationships/image" Target="../media/image402.png"/><Relationship Id="rId90" Type="http://schemas.openxmlformats.org/officeDocument/2006/relationships/image" Target="../media/image413.png"/><Relationship Id="rId93" Type="http://schemas.openxmlformats.org/officeDocument/2006/relationships/image" Target="../media/image404.png"/><Relationship Id="rId92" Type="http://schemas.openxmlformats.org/officeDocument/2006/relationships/image" Target="../media/image416.png"/><Relationship Id="rId118" Type="http://schemas.openxmlformats.org/officeDocument/2006/relationships/image" Target="../media/image426.png"/><Relationship Id="rId117" Type="http://schemas.openxmlformats.org/officeDocument/2006/relationships/image" Target="../media/image430.png"/><Relationship Id="rId116" Type="http://schemas.openxmlformats.org/officeDocument/2006/relationships/image" Target="../media/image437.png"/><Relationship Id="rId115" Type="http://schemas.openxmlformats.org/officeDocument/2006/relationships/image" Target="../media/image432.png"/><Relationship Id="rId119" Type="http://schemas.openxmlformats.org/officeDocument/2006/relationships/image" Target="../media/image440.png"/><Relationship Id="rId15" Type="http://schemas.openxmlformats.org/officeDocument/2006/relationships/image" Target="../media/image336.png"/><Relationship Id="rId110" Type="http://schemas.openxmlformats.org/officeDocument/2006/relationships/image" Target="../media/image428.png"/><Relationship Id="rId14" Type="http://schemas.openxmlformats.org/officeDocument/2006/relationships/image" Target="../media/image341.png"/><Relationship Id="rId17" Type="http://schemas.openxmlformats.org/officeDocument/2006/relationships/image" Target="../media/image346.png"/><Relationship Id="rId16" Type="http://schemas.openxmlformats.org/officeDocument/2006/relationships/image" Target="../media/image338.png"/><Relationship Id="rId19" Type="http://schemas.openxmlformats.org/officeDocument/2006/relationships/image" Target="../media/image343.png"/><Relationship Id="rId114" Type="http://schemas.openxmlformats.org/officeDocument/2006/relationships/image" Target="../media/image422.png"/><Relationship Id="rId18" Type="http://schemas.openxmlformats.org/officeDocument/2006/relationships/image" Target="../media/image349.png"/><Relationship Id="rId113" Type="http://schemas.openxmlformats.org/officeDocument/2006/relationships/image" Target="../media/image431.png"/><Relationship Id="rId112" Type="http://schemas.openxmlformats.org/officeDocument/2006/relationships/image" Target="../media/image439.png"/><Relationship Id="rId111" Type="http://schemas.openxmlformats.org/officeDocument/2006/relationships/image" Target="../media/image427.png"/><Relationship Id="rId84" Type="http://schemas.openxmlformats.org/officeDocument/2006/relationships/image" Target="../media/image403.png"/><Relationship Id="rId83" Type="http://schemas.openxmlformats.org/officeDocument/2006/relationships/image" Target="../media/image391.png"/><Relationship Id="rId86" Type="http://schemas.openxmlformats.org/officeDocument/2006/relationships/image" Target="../media/image394.png"/><Relationship Id="rId85" Type="http://schemas.openxmlformats.org/officeDocument/2006/relationships/image" Target="../media/image395.png"/><Relationship Id="rId88" Type="http://schemas.openxmlformats.org/officeDocument/2006/relationships/image" Target="../media/image397.png"/><Relationship Id="rId87" Type="http://schemas.openxmlformats.org/officeDocument/2006/relationships/image" Target="../media/image393.png"/><Relationship Id="rId89" Type="http://schemas.openxmlformats.org/officeDocument/2006/relationships/image" Target="../media/image405.png"/><Relationship Id="rId80" Type="http://schemas.openxmlformats.org/officeDocument/2006/relationships/image" Target="../media/image389.png"/><Relationship Id="rId82" Type="http://schemas.openxmlformats.org/officeDocument/2006/relationships/image" Target="../media/image419.png"/><Relationship Id="rId81" Type="http://schemas.openxmlformats.org/officeDocument/2006/relationships/image" Target="../media/image409.png"/><Relationship Id="rId1" Type="http://schemas.openxmlformats.org/officeDocument/2006/relationships/slideLayout" Target="../slideLayouts/slideLayout28.xml"/><Relationship Id="rId2" Type="http://schemas.openxmlformats.org/officeDocument/2006/relationships/notesSlide" Target="../notesSlides/notesSlide47.xml"/><Relationship Id="rId3" Type="http://schemas.openxmlformats.org/officeDocument/2006/relationships/image" Target="../media/image325.png"/><Relationship Id="rId4" Type="http://schemas.openxmlformats.org/officeDocument/2006/relationships/image" Target="../media/image348.png"/><Relationship Id="rId9" Type="http://schemas.openxmlformats.org/officeDocument/2006/relationships/image" Target="../media/image332.png"/><Relationship Id="rId5" Type="http://schemas.openxmlformats.org/officeDocument/2006/relationships/image" Target="../media/image423.png"/><Relationship Id="rId6" Type="http://schemas.openxmlformats.org/officeDocument/2006/relationships/image" Target="../media/image326.png"/><Relationship Id="rId7" Type="http://schemas.openxmlformats.org/officeDocument/2006/relationships/image" Target="../media/image330.png"/><Relationship Id="rId8" Type="http://schemas.openxmlformats.org/officeDocument/2006/relationships/image" Target="../media/image335.png"/><Relationship Id="rId73" Type="http://schemas.openxmlformats.org/officeDocument/2006/relationships/image" Target="../media/image388.png"/><Relationship Id="rId72" Type="http://schemas.openxmlformats.org/officeDocument/2006/relationships/image" Target="../media/image333.png"/><Relationship Id="rId75" Type="http://schemas.openxmlformats.org/officeDocument/2006/relationships/image" Target="../media/image378.png"/><Relationship Id="rId74" Type="http://schemas.openxmlformats.org/officeDocument/2006/relationships/image" Target="../media/image380.png"/><Relationship Id="rId77" Type="http://schemas.openxmlformats.org/officeDocument/2006/relationships/image" Target="../media/image396.png"/><Relationship Id="rId76" Type="http://schemas.openxmlformats.org/officeDocument/2006/relationships/image" Target="../media/image400.png"/><Relationship Id="rId79" Type="http://schemas.openxmlformats.org/officeDocument/2006/relationships/image" Target="../media/image386.png"/><Relationship Id="rId78" Type="http://schemas.openxmlformats.org/officeDocument/2006/relationships/image" Target="../media/image406.png"/><Relationship Id="rId71" Type="http://schemas.openxmlformats.org/officeDocument/2006/relationships/image" Target="../media/image387.png"/><Relationship Id="rId70" Type="http://schemas.openxmlformats.org/officeDocument/2006/relationships/image" Target="../media/image384.png"/><Relationship Id="rId62" Type="http://schemas.openxmlformats.org/officeDocument/2006/relationships/image" Target="../media/image376.png"/><Relationship Id="rId61" Type="http://schemas.openxmlformats.org/officeDocument/2006/relationships/image" Target="../media/image392.png"/><Relationship Id="rId64" Type="http://schemas.openxmlformats.org/officeDocument/2006/relationships/image" Target="../media/image385.png"/><Relationship Id="rId63" Type="http://schemas.openxmlformats.org/officeDocument/2006/relationships/image" Target="../media/image373.png"/><Relationship Id="rId66" Type="http://schemas.openxmlformats.org/officeDocument/2006/relationships/image" Target="../media/image415.png"/><Relationship Id="rId65" Type="http://schemas.openxmlformats.org/officeDocument/2006/relationships/image" Target="../media/image390.png"/><Relationship Id="rId68" Type="http://schemas.openxmlformats.org/officeDocument/2006/relationships/image" Target="../media/image418.png"/><Relationship Id="rId67" Type="http://schemas.openxmlformats.org/officeDocument/2006/relationships/image" Target="../media/image375.png"/><Relationship Id="rId60" Type="http://schemas.openxmlformats.org/officeDocument/2006/relationships/image" Target="../media/image383.png"/><Relationship Id="rId69" Type="http://schemas.openxmlformats.org/officeDocument/2006/relationships/image" Target="../media/image320.png"/><Relationship Id="rId51" Type="http://schemas.openxmlformats.org/officeDocument/2006/relationships/image" Target="../media/image372.png"/><Relationship Id="rId50" Type="http://schemas.openxmlformats.org/officeDocument/2006/relationships/image" Target="../media/image454.png"/><Relationship Id="rId53" Type="http://schemas.openxmlformats.org/officeDocument/2006/relationships/image" Target="../media/image368.png"/><Relationship Id="rId52" Type="http://schemas.openxmlformats.org/officeDocument/2006/relationships/image" Target="../media/image323.png"/><Relationship Id="rId55" Type="http://schemas.openxmlformats.org/officeDocument/2006/relationships/image" Target="../media/image381.png"/><Relationship Id="rId54" Type="http://schemas.openxmlformats.org/officeDocument/2006/relationships/image" Target="../media/image369.png"/><Relationship Id="rId57" Type="http://schemas.openxmlformats.org/officeDocument/2006/relationships/image" Target="../media/image410.png"/><Relationship Id="rId56" Type="http://schemas.openxmlformats.org/officeDocument/2006/relationships/image" Target="../media/image377.png"/><Relationship Id="rId59" Type="http://schemas.openxmlformats.org/officeDocument/2006/relationships/image" Target="../media/image374.png"/><Relationship Id="rId58" Type="http://schemas.openxmlformats.org/officeDocument/2006/relationships/image" Target="../media/image371.png"/></Relationships>
</file>

<file path=ppt/slides/_rels/slide48.xml.rels><?xml version="1.0" encoding="UTF-8" standalone="yes"?><Relationships xmlns="http://schemas.openxmlformats.org/package/2006/relationships"><Relationship Id="rId31" Type="http://schemas.openxmlformats.org/officeDocument/2006/relationships/image" Target="../media/image423.png"/><Relationship Id="rId30" Type="http://schemas.openxmlformats.org/officeDocument/2006/relationships/image" Target="../media/image382.png"/><Relationship Id="rId32" Type="http://schemas.openxmlformats.org/officeDocument/2006/relationships/image" Target="../media/image345.png"/><Relationship Id="rId20" Type="http://schemas.openxmlformats.org/officeDocument/2006/relationships/image" Target="../media/image364.png"/><Relationship Id="rId22" Type="http://schemas.openxmlformats.org/officeDocument/2006/relationships/image" Target="../media/image341.png"/><Relationship Id="rId21" Type="http://schemas.openxmlformats.org/officeDocument/2006/relationships/image" Target="../media/image339.png"/><Relationship Id="rId24" Type="http://schemas.openxmlformats.org/officeDocument/2006/relationships/image" Target="../media/image442.png"/><Relationship Id="rId23" Type="http://schemas.openxmlformats.org/officeDocument/2006/relationships/image" Target="../media/image440.png"/><Relationship Id="rId26" Type="http://schemas.openxmlformats.org/officeDocument/2006/relationships/image" Target="../media/image452.png"/><Relationship Id="rId25" Type="http://schemas.openxmlformats.org/officeDocument/2006/relationships/image" Target="../media/image441.png"/><Relationship Id="rId28" Type="http://schemas.openxmlformats.org/officeDocument/2006/relationships/image" Target="../media/image327.png"/><Relationship Id="rId27" Type="http://schemas.openxmlformats.org/officeDocument/2006/relationships/image" Target="../media/image431.png"/><Relationship Id="rId29" Type="http://schemas.openxmlformats.org/officeDocument/2006/relationships/image" Target="../media/image354.png"/><Relationship Id="rId11" Type="http://schemas.openxmlformats.org/officeDocument/2006/relationships/image" Target="../media/image338.png"/><Relationship Id="rId10" Type="http://schemas.openxmlformats.org/officeDocument/2006/relationships/image" Target="../media/image342.png"/><Relationship Id="rId13" Type="http://schemas.openxmlformats.org/officeDocument/2006/relationships/image" Target="../media/image347.png"/><Relationship Id="rId12" Type="http://schemas.openxmlformats.org/officeDocument/2006/relationships/image" Target="../media/image346.png"/><Relationship Id="rId15" Type="http://schemas.openxmlformats.org/officeDocument/2006/relationships/image" Target="../media/image356.png"/><Relationship Id="rId14" Type="http://schemas.openxmlformats.org/officeDocument/2006/relationships/image" Target="../media/image335.png"/><Relationship Id="rId17" Type="http://schemas.openxmlformats.org/officeDocument/2006/relationships/image" Target="../media/image352.png"/><Relationship Id="rId16" Type="http://schemas.openxmlformats.org/officeDocument/2006/relationships/image" Target="../media/image344.png"/><Relationship Id="rId19" Type="http://schemas.openxmlformats.org/officeDocument/2006/relationships/image" Target="../media/image336.png"/><Relationship Id="rId18" Type="http://schemas.openxmlformats.org/officeDocument/2006/relationships/image" Target="../media/image332.png"/><Relationship Id="rId1" Type="http://schemas.openxmlformats.org/officeDocument/2006/relationships/slideLayout" Target="../slideLayouts/slideLayout28.xml"/><Relationship Id="rId2" Type="http://schemas.openxmlformats.org/officeDocument/2006/relationships/notesSlide" Target="../notesSlides/notesSlide48.xml"/><Relationship Id="rId3" Type="http://schemas.openxmlformats.org/officeDocument/2006/relationships/image" Target="../media/image333.png"/><Relationship Id="rId4" Type="http://schemas.openxmlformats.org/officeDocument/2006/relationships/image" Target="../media/image348.png"/><Relationship Id="rId9" Type="http://schemas.openxmlformats.org/officeDocument/2006/relationships/image" Target="../media/image337.png"/><Relationship Id="rId5" Type="http://schemas.openxmlformats.org/officeDocument/2006/relationships/image" Target="../media/image451.png"/><Relationship Id="rId6" Type="http://schemas.openxmlformats.org/officeDocument/2006/relationships/image" Target="../media/image349.png"/><Relationship Id="rId7" Type="http://schemas.openxmlformats.org/officeDocument/2006/relationships/image" Target="../media/image343.png"/><Relationship Id="rId8" Type="http://schemas.openxmlformats.org/officeDocument/2006/relationships/image" Target="../media/image334.png"/></Relationships>
</file>

<file path=ppt/slides/_rels/slide49.xml.rels><?xml version="1.0" encoding="UTF-8" standalone="yes"?><Relationships xmlns="http://schemas.openxmlformats.org/package/2006/relationships"><Relationship Id="rId11" Type="http://schemas.openxmlformats.org/officeDocument/2006/relationships/image" Target="../media/image457.png"/><Relationship Id="rId10" Type="http://schemas.openxmlformats.org/officeDocument/2006/relationships/image" Target="../media/image465.png"/><Relationship Id="rId13" Type="http://schemas.openxmlformats.org/officeDocument/2006/relationships/image" Target="../media/image450.png"/><Relationship Id="rId12" Type="http://schemas.openxmlformats.org/officeDocument/2006/relationships/image" Target="../media/image458.png"/><Relationship Id="rId1" Type="http://schemas.openxmlformats.org/officeDocument/2006/relationships/slideLayout" Target="../slideLayouts/slideLayout28.xml"/><Relationship Id="rId2" Type="http://schemas.openxmlformats.org/officeDocument/2006/relationships/notesSlide" Target="../notesSlides/notesSlide49.xml"/><Relationship Id="rId3" Type="http://schemas.openxmlformats.org/officeDocument/2006/relationships/image" Target="../media/image453.png"/><Relationship Id="rId4" Type="http://schemas.openxmlformats.org/officeDocument/2006/relationships/image" Target="../media/image461.png"/><Relationship Id="rId9" Type="http://schemas.openxmlformats.org/officeDocument/2006/relationships/image" Target="../media/image456.png"/><Relationship Id="rId5" Type="http://schemas.openxmlformats.org/officeDocument/2006/relationships/image" Target="../media/image463.png"/><Relationship Id="rId6" Type="http://schemas.openxmlformats.org/officeDocument/2006/relationships/image" Target="../media/image449.png"/><Relationship Id="rId7" Type="http://schemas.openxmlformats.org/officeDocument/2006/relationships/image" Target="../media/image459.png"/><Relationship Id="rId8" Type="http://schemas.openxmlformats.org/officeDocument/2006/relationships/image" Target="../media/image4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1" Type="http://schemas.openxmlformats.org/officeDocument/2006/relationships/image" Target="../media/image315.png"/><Relationship Id="rId10" Type="http://schemas.openxmlformats.org/officeDocument/2006/relationships/image" Target="../media/image468.png"/><Relationship Id="rId12" Type="http://schemas.openxmlformats.org/officeDocument/2006/relationships/image" Target="../media/image467.png"/><Relationship Id="rId1" Type="http://schemas.openxmlformats.org/officeDocument/2006/relationships/slideLayout" Target="../slideLayouts/slideLayout28.xml"/><Relationship Id="rId2" Type="http://schemas.openxmlformats.org/officeDocument/2006/relationships/notesSlide" Target="../notesSlides/notesSlide50.xml"/><Relationship Id="rId3" Type="http://schemas.openxmlformats.org/officeDocument/2006/relationships/image" Target="../media/image487.png"/><Relationship Id="rId4" Type="http://schemas.openxmlformats.org/officeDocument/2006/relationships/image" Target="../media/image464.png"/><Relationship Id="rId9" Type="http://schemas.openxmlformats.org/officeDocument/2006/relationships/image" Target="../media/image478.png"/><Relationship Id="rId5" Type="http://schemas.openxmlformats.org/officeDocument/2006/relationships/image" Target="../media/image474.png"/><Relationship Id="rId6" Type="http://schemas.openxmlformats.org/officeDocument/2006/relationships/image" Target="../media/image477.png"/><Relationship Id="rId7" Type="http://schemas.openxmlformats.org/officeDocument/2006/relationships/image" Target="../media/image488.png"/><Relationship Id="rId8" Type="http://schemas.openxmlformats.org/officeDocument/2006/relationships/image" Target="../media/image46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1.xml"/><Relationship Id="rId3" Type="http://schemas.openxmlformats.org/officeDocument/2006/relationships/image" Target="../media/image471.png"/><Relationship Id="rId4" Type="http://schemas.openxmlformats.org/officeDocument/2006/relationships/image" Target="../media/image481.png"/><Relationship Id="rId9" Type="http://schemas.openxmlformats.org/officeDocument/2006/relationships/image" Target="../media/image231.png"/><Relationship Id="rId5" Type="http://schemas.openxmlformats.org/officeDocument/2006/relationships/image" Target="../media/image226.png"/><Relationship Id="rId6" Type="http://schemas.openxmlformats.org/officeDocument/2006/relationships/image" Target="../media/image288.png"/><Relationship Id="rId7" Type="http://schemas.openxmlformats.org/officeDocument/2006/relationships/image" Target="../media/image217.png"/><Relationship Id="rId8" Type="http://schemas.openxmlformats.org/officeDocument/2006/relationships/image" Target="../media/image2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2.xml"/><Relationship Id="rId3" Type="http://schemas.openxmlformats.org/officeDocument/2006/relationships/image" Target="../media/image47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3.xml"/><Relationship Id="rId3" Type="http://schemas.openxmlformats.org/officeDocument/2006/relationships/image" Target="../media/image47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4.xml"/><Relationship Id="rId3" Type="http://schemas.openxmlformats.org/officeDocument/2006/relationships/image" Target="../media/image47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5.xml"/><Relationship Id="rId3" Type="http://schemas.openxmlformats.org/officeDocument/2006/relationships/image" Target="../media/image466.png"/><Relationship Id="rId4" Type="http://schemas.openxmlformats.org/officeDocument/2006/relationships/image" Target="../media/image476.png"/><Relationship Id="rId5" Type="http://schemas.openxmlformats.org/officeDocument/2006/relationships/image" Target="../media/image473.png"/><Relationship Id="rId6" Type="http://schemas.openxmlformats.org/officeDocument/2006/relationships/image" Target="../media/image50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6.xml"/><Relationship Id="rId3" Type="http://schemas.openxmlformats.org/officeDocument/2006/relationships/image" Target="../media/image497.png"/><Relationship Id="rId4" Type="http://schemas.openxmlformats.org/officeDocument/2006/relationships/image" Target="../media/image500.png"/><Relationship Id="rId5" Type="http://schemas.openxmlformats.org/officeDocument/2006/relationships/image" Target="../media/image508.png"/><Relationship Id="rId6" Type="http://schemas.openxmlformats.org/officeDocument/2006/relationships/image" Target="../media/image472.png"/></Relationships>
</file>

<file path=ppt/slides/_rels/slide57.xml.rels><?xml version="1.0" encoding="UTF-8" standalone="yes"?><Relationships xmlns="http://schemas.openxmlformats.org/package/2006/relationships"><Relationship Id="rId11" Type="http://schemas.openxmlformats.org/officeDocument/2006/relationships/image" Target="../media/image484.png"/><Relationship Id="rId10" Type="http://schemas.openxmlformats.org/officeDocument/2006/relationships/image" Target="../media/image480.png"/><Relationship Id="rId13" Type="http://schemas.openxmlformats.org/officeDocument/2006/relationships/image" Target="../media/image61.jpg"/><Relationship Id="rId12" Type="http://schemas.openxmlformats.org/officeDocument/2006/relationships/image" Target="../media/image498.png"/><Relationship Id="rId15" Type="http://schemas.openxmlformats.org/officeDocument/2006/relationships/image" Target="../media/image533.png"/><Relationship Id="rId14" Type="http://schemas.openxmlformats.org/officeDocument/2006/relationships/image" Target="../media/image510.png"/><Relationship Id="rId17" Type="http://schemas.openxmlformats.org/officeDocument/2006/relationships/image" Target="../media/image521.jpg"/><Relationship Id="rId16" Type="http://schemas.openxmlformats.org/officeDocument/2006/relationships/image" Target="../media/image512.png"/><Relationship Id="rId1" Type="http://schemas.openxmlformats.org/officeDocument/2006/relationships/slideLayout" Target="../slideLayouts/slideLayout28.xml"/><Relationship Id="rId2" Type="http://schemas.openxmlformats.org/officeDocument/2006/relationships/notesSlide" Target="../notesSlides/notesSlide57.xml"/><Relationship Id="rId3" Type="http://schemas.openxmlformats.org/officeDocument/2006/relationships/image" Target="../media/image486.png"/><Relationship Id="rId4" Type="http://schemas.openxmlformats.org/officeDocument/2006/relationships/image" Target="../media/image492.png"/><Relationship Id="rId9" Type="http://schemas.openxmlformats.org/officeDocument/2006/relationships/image" Target="../media/image507.jpg"/><Relationship Id="rId5" Type="http://schemas.openxmlformats.org/officeDocument/2006/relationships/image" Target="../media/image482.png"/><Relationship Id="rId6" Type="http://schemas.openxmlformats.org/officeDocument/2006/relationships/image" Target="../media/image485.jpg"/><Relationship Id="rId7" Type="http://schemas.openxmlformats.org/officeDocument/2006/relationships/image" Target="../media/image494.png"/><Relationship Id="rId8" Type="http://schemas.openxmlformats.org/officeDocument/2006/relationships/image" Target="../media/image50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20" Type="http://schemas.openxmlformats.org/officeDocument/2006/relationships/image" Target="../media/image507.jpg"/><Relationship Id="rId22" Type="http://schemas.openxmlformats.org/officeDocument/2006/relationships/image" Target="../media/image558.png"/><Relationship Id="rId21" Type="http://schemas.openxmlformats.org/officeDocument/2006/relationships/image" Target="../media/image518.png"/><Relationship Id="rId24" Type="http://schemas.openxmlformats.org/officeDocument/2006/relationships/image" Target="../media/image60.png"/><Relationship Id="rId23" Type="http://schemas.openxmlformats.org/officeDocument/2006/relationships/image" Target="../media/image539.png"/><Relationship Id="rId26" Type="http://schemas.openxmlformats.org/officeDocument/2006/relationships/image" Target="../media/image529.png"/><Relationship Id="rId25" Type="http://schemas.openxmlformats.org/officeDocument/2006/relationships/image" Target="../media/image92.png"/><Relationship Id="rId27" Type="http://schemas.openxmlformats.org/officeDocument/2006/relationships/image" Target="../media/image514.png"/><Relationship Id="rId11" Type="http://schemas.openxmlformats.org/officeDocument/2006/relationships/image" Target="../media/image61.jpg"/><Relationship Id="rId10" Type="http://schemas.openxmlformats.org/officeDocument/2006/relationships/image" Target="../media/image319.png"/><Relationship Id="rId13" Type="http://schemas.openxmlformats.org/officeDocument/2006/relationships/image" Target="../media/image524.png"/><Relationship Id="rId12" Type="http://schemas.openxmlformats.org/officeDocument/2006/relationships/image" Target="../media/image17.png"/><Relationship Id="rId15" Type="http://schemas.openxmlformats.org/officeDocument/2006/relationships/image" Target="../media/image532.png"/><Relationship Id="rId14" Type="http://schemas.openxmlformats.org/officeDocument/2006/relationships/image" Target="../media/image16.png"/><Relationship Id="rId17" Type="http://schemas.openxmlformats.org/officeDocument/2006/relationships/image" Target="../media/image519.png"/><Relationship Id="rId16" Type="http://schemas.openxmlformats.org/officeDocument/2006/relationships/image" Target="../media/image80.png"/><Relationship Id="rId19" Type="http://schemas.openxmlformats.org/officeDocument/2006/relationships/image" Target="../media/image531.png"/><Relationship Id="rId18" Type="http://schemas.openxmlformats.org/officeDocument/2006/relationships/image" Target="../media/image520.png"/><Relationship Id="rId1" Type="http://schemas.openxmlformats.org/officeDocument/2006/relationships/slideLayout" Target="../slideLayouts/slideLayout28.xml"/><Relationship Id="rId2" Type="http://schemas.openxmlformats.org/officeDocument/2006/relationships/notesSlide" Target="../notesSlides/notesSlide59.xml"/><Relationship Id="rId3" Type="http://schemas.openxmlformats.org/officeDocument/2006/relationships/image" Target="../media/image14.png"/><Relationship Id="rId4" Type="http://schemas.openxmlformats.org/officeDocument/2006/relationships/image" Target="../media/image79.png"/><Relationship Id="rId9" Type="http://schemas.openxmlformats.org/officeDocument/2006/relationships/image" Target="../media/image15.png"/><Relationship Id="rId5" Type="http://schemas.openxmlformats.org/officeDocument/2006/relationships/image" Target="../media/image309.png"/><Relationship Id="rId6" Type="http://schemas.openxmlformats.org/officeDocument/2006/relationships/image" Target="../media/image63.png"/><Relationship Id="rId7" Type="http://schemas.openxmlformats.org/officeDocument/2006/relationships/image" Target="../media/image72.jpg"/><Relationship Id="rId8" Type="http://schemas.openxmlformats.org/officeDocument/2006/relationships/image" Target="../media/image5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1" Type="http://schemas.openxmlformats.org/officeDocument/2006/relationships/image" Target="../media/image17.png"/><Relationship Id="rId30" Type="http://schemas.openxmlformats.org/officeDocument/2006/relationships/image" Target="../media/image60.png"/><Relationship Id="rId32" Type="http://schemas.openxmlformats.org/officeDocument/2006/relationships/image" Target="../media/image529.png"/><Relationship Id="rId20" Type="http://schemas.openxmlformats.org/officeDocument/2006/relationships/image" Target="../media/image507.jpg"/><Relationship Id="rId22" Type="http://schemas.openxmlformats.org/officeDocument/2006/relationships/image" Target="../media/image543.png"/><Relationship Id="rId21" Type="http://schemas.openxmlformats.org/officeDocument/2006/relationships/image" Target="../media/image545.jpg"/><Relationship Id="rId24" Type="http://schemas.openxmlformats.org/officeDocument/2006/relationships/image" Target="../media/image541.jpg"/><Relationship Id="rId23" Type="http://schemas.openxmlformats.org/officeDocument/2006/relationships/image" Target="../media/image538.jpg"/><Relationship Id="rId26" Type="http://schemas.openxmlformats.org/officeDocument/2006/relationships/image" Target="../media/image554.jpg"/><Relationship Id="rId25" Type="http://schemas.openxmlformats.org/officeDocument/2006/relationships/image" Target="../media/image548.png"/><Relationship Id="rId28" Type="http://schemas.openxmlformats.org/officeDocument/2006/relationships/image" Target="../media/image14.png"/><Relationship Id="rId27" Type="http://schemas.openxmlformats.org/officeDocument/2006/relationships/image" Target="../media/image72.jpg"/><Relationship Id="rId29" Type="http://schemas.openxmlformats.org/officeDocument/2006/relationships/image" Target="../media/image92.png"/><Relationship Id="rId11" Type="http://schemas.openxmlformats.org/officeDocument/2006/relationships/image" Target="../media/image542.jpg"/><Relationship Id="rId10" Type="http://schemas.openxmlformats.org/officeDocument/2006/relationships/image" Target="../media/image523.jpg"/><Relationship Id="rId13" Type="http://schemas.openxmlformats.org/officeDocument/2006/relationships/image" Target="../media/image534.jpg"/><Relationship Id="rId12" Type="http://schemas.openxmlformats.org/officeDocument/2006/relationships/image" Target="../media/image544.jpg"/><Relationship Id="rId15" Type="http://schemas.openxmlformats.org/officeDocument/2006/relationships/image" Target="../media/image16.png"/><Relationship Id="rId14" Type="http://schemas.openxmlformats.org/officeDocument/2006/relationships/image" Target="../media/image536.jpg"/><Relationship Id="rId17" Type="http://schemas.openxmlformats.org/officeDocument/2006/relationships/image" Target="../media/image549.jpg"/><Relationship Id="rId16" Type="http://schemas.openxmlformats.org/officeDocument/2006/relationships/image" Target="../media/image537.jpg"/><Relationship Id="rId19" Type="http://schemas.openxmlformats.org/officeDocument/2006/relationships/image" Target="../media/image546.jpg"/><Relationship Id="rId18" Type="http://schemas.openxmlformats.org/officeDocument/2006/relationships/image" Target="../media/image61.jpg"/><Relationship Id="rId1" Type="http://schemas.openxmlformats.org/officeDocument/2006/relationships/slideLayout" Target="../slideLayouts/slideLayout28.xml"/><Relationship Id="rId2" Type="http://schemas.openxmlformats.org/officeDocument/2006/relationships/notesSlide" Target="../notesSlides/notesSlide60.xml"/><Relationship Id="rId3" Type="http://schemas.openxmlformats.org/officeDocument/2006/relationships/image" Target="../media/image530.jpg"/><Relationship Id="rId4" Type="http://schemas.openxmlformats.org/officeDocument/2006/relationships/image" Target="../media/image516.jpg"/><Relationship Id="rId9" Type="http://schemas.openxmlformats.org/officeDocument/2006/relationships/image" Target="../media/image63.png"/><Relationship Id="rId5" Type="http://schemas.openxmlformats.org/officeDocument/2006/relationships/image" Target="../media/image528.jpg"/><Relationship Id="rId6" Type="http://schemas.openxmlformats.org/officeDocument/2006/relationships/image" Target="../media/image551.jpg"/><Relationship Id="rId7" Type="http://schemas.openxmlformats.org/officeDocument/2006/relationships/image" Target="../media/image80.png"/><Relationship Id="rId8" Type="http://schemas.openxmlformats.org/officeDocument/2006/relationships/image" Target="../media/image540.jpg"/></Relationships>
</file>

<file path=ppt/slides/_rels/slide61.xml.rels><?xml version="1.0" encoding="UTF-8" standalone="yes"?><Relationships xmlns="http://schemas.openxmlformats.org/package/2006/relationships"><Relationship Id="rId40" Type="http://schemas.openxmlformats.org/officeDocument/2006/relationships/image" Target="../media/image585.jpg"/><Relationship Id="rId41" Type="http://schemas.openxmlformats.org/officeDocument/2006/relationships/image" Target="../media/image580.png"/><Relationship Id="rId31" Type="http://schemas.openxmlformats.org/officeDocument/2006/relationships/image" Target="../media/image571.jpg"/><Relationship Id="rId30" Type="http://schemas.openxmlformats.org/officeDocument/2006/relationships/image" Target="../media/image575.jpg"/><Relationship Id="rId33" Type="http://schemas.openxmlformats.org/officeDocument/2006/relationships/image" Target="../media/image574.jpg"/><Relationship Id="rId32" Type="http://schemas.openxmlformats.org/officeDocument/2006/relationships/image" Target="../media/image569.png"/><Relationship Id="rId35" Type="http://schemas.openxmlformats.org/officeDocument/2006/relationships/image" Target="../media/image572.png"/><Relationship Id="rId34" Type="http://schemas.openxmlformats.org/officeDocument/2006/relationships/image" Target="../media/image583.jpg"/><Relationship Id="rId37" Type="http://schemas.openxmlformats.org/officeDocument/2006/relationships/image" Target="../media/image586.jpg"/><Relationship Id="rId36" Type="http://schemas.openxmlformats.org/officeDocument/2006/relationships/image" Target="../media/image581.png"/><Relationship Id="rId39" Type="http://schemas.openxmlformats.org/officeDocument/2006/relationships/image" Target="../media/image579.jpg"/><Relationship Id="rId38" Type="http://schemas.openxmlformats.org/officeDocument/2006/relationships/image" Target="../media/image595.png"/><Relationship Id="rId20" Type="http://schemas.openxmlformats.org/officeDocument/2006/relationships/image" Target="../media/image591.png"/><Relationship Id="rId22" Type="http://schemas.openxmlformats.org/officeDocument/2006/relationships/image" Target="../media/image589.png"/><Relationship Id="rId21" Type="http://schemas.openxmlformats.org/officeDocument/2006/relationships/image" Target="../media/image570.png"/><Relationship Id="rId24" Type="http://schemas.openxmlformats.org/officeDocument/2006/relationships/image" Target="../media/image633.png"/><Relationship Id="rId23" Type="http://schemas.openxmlformats.org/officeDocument/2006/relationships/image" Target="../media/image563.jpg"/><Relationship Id="rId26" Type="http://schemas.openxmlformats.org/officeDocument/2006/relationships/image" Target="../media/image568.jpg"/><Relationship Id="rId25" Type="http://schemas.openxmlformats.org/officeDocument/2006/relationships/image" Target="../media/image576.png"/><Relationship Id="rId28" Type="http://schemas.openxmlformats.org/officeDocument/2006/relationships/image" Target="../media/image577.png"/><Relationship Id="rId27" Type="http://schemas.openxmlformats.org/officeDocument/2006/relationships/image" Target="../media/image582.jpg"/><Relationship Id="rId29" Type="http://schemas.openxmlformats.org/officeDocument/2006/relationships/image" Target="../media/image578.jpg"/><Relationship Id="rId11" Type="http://schemas.openxmlformats.org/officeDocument/2006/relationships/image" Target="../media/image552.jpg"/><Relationship Id="rId10" Type="http://schemas.openxmlformats.org/officeDocument/2006/relationships/image" Target="../media/image547.png"/><Relationship Id="rId13" Type="http://schemas.openxmlformats.org/officeDocument/2006/relationships/image" Target="../media/image562.png"/><Relationship Id="rId12" Type="http://schemas.openxmlformats.org/officeDocument/2006/relationships/image" Target="../media/image566.jpg"/><Relationship Id="rId15" Type="http://schemas.openxmlformats.org/officeDocument/2006/relationships/image" Target="../media/image556.jpg"/><Relationship Id="rId14" Type="http://schemas.openxmlformats.org/officeDocument/2006/relationships/image" Target="../media/image560.jpg"/><Relationship Id="rId17" Type="http://schemas.openxmlformats.org/officeDocument/2006/relationships/image" Target="../media/image567.jpg"/><Relationship Id="rId16" Type="http://schemas.openxmlformats.org/officeDocument/2006/relationships/image" Target="../media/image573.png"/><Relationship Id="rId19" Type="http://schemas.openxmlformats.org/officeDocument/2006/relationships/image" Target="../media/image559.png"/><Relationship Id="rId18" Type="http://schemas.openxmlformats.org/officeDocument/2006/relationships/image" Target="../media/image561.png"/><Relationship Id="rId1" Type="http://schemas.openxmlformats.org/officeDocument/2006/relationships/slideLayout" Target="../slideLayouts/slideLayout28.xml"/><Relationship Id="rId2" Type="http://schemas.openxmlformats.org/officeDocument/2006/relationships/notesSlide" Target="../notesSlides/notesSlide61.xml"/><Relationship Id="rId3" Type="http://schemas.openxmlformats.org/officeDocument/2006/relationships/image" Target="../media/image565.png"/><Relationship Id="rId4" Type="http://schemas.openxmlformats.org/officeDocument/2006/relationships/image" Target="../media/image555.jpg"/><Relationship Id="rId9" Type="http://schemas.openxmlformats.org/officeDocument/2006/relationships/image" Target="../media/image584.png"/><Relationship Id="rId5" Type="http://schemas.openxmlformats.org/officeDocument/2006/relationships/image" Target="../media/image550.png"/><Relationship Id="rId6" Type="http://schemas.openxmlformats.org/officeDocument/2006/relationships/image" Target="../media/image557.jpg"/><Relationship Id="rId7" Type="http://schemas.openxmlformats.org/officeDocument/2006/relationships/image" Target="../media/image553.jpg"/><Relationship Id="rId8" Type="http://schemas.openxmlformats.org/officeDocument/2006/relationships/image" Target="../media/image56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1" Type="http://schemas.openxmlformats.org/officeDocument/2006/relationships/image" Target="../media/image588.png"/><Relationship Id="rId10" Type="http://schemas.openxmlformats.org/officeDocument/2006/relationships/image" Target="../media/image161.png"/><Relationship Id="rId13" Type="http://schemas.openxmlformats.org/officeDocument/2006/relationships/image" Target="../media/image587.png"/><Relationship Id="rId12" Type="http://schemas.openxmlformats.org/officeDocument/2006/relationships/image" Target="../media/image594.png"/><Relationship Id="rId15" Type="http://schemas.openxmlformats.org/officeDocument/2006/relationships/image" Target="../media/image597.png"/><Relationship Id="rId14" Type="http://schemas.openxmlformats.org/officeDocument/2006/relationships/image" Target="../media/image592.png"/><Relationship Id="rId1" Type="http://schemas.openxmlformats.org/officeDocument/2006/relationships/slideLayout" Target="../slideLayouts/slideLayout28.xml"/><Relationship Id="rId2" Type="http://schemas.openxmlformats.org/officeDocument/2006/relationships/notesSlide" Target="../notesSlides/notesSlide63.xml"/><Relationship Id="rId3" Type="http://schemas.openxmlformats.org/officeDocument/2006/relationships/image" Target="../media/image41.png"/><Relationship Id="rId4" Type="http://schemas.openxmlformats.org/officeDocument/2006/relationships/image" Target="../media/image47.png"/><Relationship Id="rId9" Type="http://schemas.openxmlformats.org/officeDocument/2006/relationships/image" Target="../media/image154.png"/><Relationship Id="rId5" Type="http://schemas.openxmlformats.org/officeDocument/2006/relationships/image" Target="../media/image20.png"/><Relationship Id="rId6" Type="http://schemas.openxmlformats.org/officeDocument/2006/relationships/image" Target="../media/image35.png"/><Relationship Id="rId7" Type="http://schemas.openxmlformats.org/officeDocument/2006/relationships/image" Target="../media/image33.png"/><Relationship Id="rId8" Type="http://schemas.openxmlformats.org/officeDocument/2006/relationships/image" Target="../media/image1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4.xml"/><Relationship Id="rId3" Type="http://schemas.openxmlformats.org/officeDocument/2006/relationships/image" Target="../media/image60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5.xml"/><Relationship Id="rId3" Type="http://schemas.openxmlformats.org/officeDocument/2006/relationships/image" Target="../media/image60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6.xml"/><Relationship Id="rId3" Type="http://schemas.openxmlformats.org/officeDocument/2006/relationships/hyperlink" Target="https://platform.tracxn.com/a/s/query/t/investments/t/transactions/table?h=c55a2edfb3f9fac35edfb6a17b2b72a794f60e2e1b883ceffb2be4db4a91954d&amp;s=sort%3DtransactionAmount%7Corder%3DDEFAULT#%7CchartString%3Dview_transactions_fundingRoundDate--yearly%2524fundingAmount--sum--roundName--equitySeedEarlyLatePEOthers--bar--linear--left--hide%7CtableKeys%3DfundingDate%2CcompanyDetails%2CfoundedYear%2CpracticeArea%2CfundingRoundName%2Camount%2CinvestorList%2CcompanyStage%2Clocations%2CfundingroundPreMoneyValuation%2Cvaluation%2CrevenueMultiple" TargetMode="External"/><Relationship Id="rId4" Type="http://schemas.openxmlformats.org/officeDocument/2006/relationships/hyperlink" Target="https://platform.tracxn.com/a/s/query/t/investments/t/transactions/table?h=3773634cfcd38f641e57175e7cb7534fcbf660921ae607fa4333efc541b039d0&amp;s=sort%3DtransactionAmount%7Corder%3DDEFAULT#%7CchartString%3Dview_transactions_fundingRoundDate--yearly%2524fundingAmount--sum--roundName--equitySeedEarlyLatePEOthers--bar--linear--left--hide%7CtableKeys%3DfundingDate%2CcompanyDetails%2CfoundedYear%2CpracticeArea%2CfundingRoundName%2Camount%2CinvestorList%2CcompanyStage%2Clocations%2CfundingroundPreMoneyValuation%2Cvaluation%2CrevenueMultiple" TargetMode="External"/><Relationship Id="rId5" Type="http://schemas.openxmlformats.org/officeDocument/2006/relationships/image" Target="../media/image598.png"/></Relationships>
</file>

<file path=ppt/slides/_rels/slide67.xml.rels><?xml version="1.0" encoding="UTF-8" standalone="yes"?><Relationships xmlns="http://schemas.openxmlformats.org/package/2006/relationships"><Relationship Id="rId11" Type="http://schemas.openxmlformats.org/officeDocument/2006/relationships/image" Target="../media/image198.png"/><Relationship Id="rId10" Type="http://schemas.openxmlformats.org/officeDocument/2006/relationships/image" Target="../media/image604.png"/><Relationship Id="rId12" Type="http://schemas.openxmlformats.org/officeDocument/2006/relationships/image" Target="../media/image607.png"/><Relationship Id="rId1" Type="http://schemas.openxmlformats.org/officeDocument/2006/relationships/slideLayout" Target="../slideLayouts/slideLayout39.xml"/><Relationship Id="rId2" Type="http://schemas.openxmlformats.org/officeDocument/2006/relationships/notesSlide" Target="../notesSlides/notesSlide67.xml"/><Relationship Id="rId3" Type="http://schemas.openxmlformats.org/officeDocument/2006/relationships/image" Target="../media/image614.png"/><Relationship Id="rId4" Type="http://schemas.openxmlformats.org/officeDocument/2006/relationships/image" Target="../media/image609.png"/><Relationship Id="rId9" Type="http://schemas.openxmlformats.org/officeDocument/2006/relationships/image" Target="../media/image611.png"/><Relationship Id="rId5" Type="http://schemas.openxmlformats.org/officeDocument/2006/relationships/image" Target="../media/image202.png"/><Relationship Id="rId6" Type="http://schemas.openxmlformats.org/officeDocument/2006/relationships/image" Target="../media/image220.png"/><Relationship Id="rId7" Type="http://schemas.openxmlformats.org/officeDocument/2006/relationships/image" Target="../media/image606.png"/><Relationship Id="rId8" Type="http://schemas.openxmlformats.org/officeDocument/2006/relationships/image" Target="../media/image6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8.xml"/><Relationship Id="rId3" Type="http://schemas.openxmlformats.org/officeDocument/2006/relationships/image" Target="../media/image612.png"/><Relationship Id="rId4" Type="http://schemas.openxmlformats.org/officeDocument/2006/relationships/image" Target="../media/image619.png"/><Relationship Id="rId5" Type="http://schemas.openxmlformats.org/officeDocument/2006/relationships/image" Target="../media/image618.png"/><Relationship Id="rId6" Type="http://schemas.openxmlformats.org/officeDocument/2006/relationships/image" Target="../media/image616.png"/><Relationship Id="rId7" Type="http://schemas.openxmlformats.org/officeDocument/2006/relationships/image" Target="../media/image610.png"/><Relationship Id="rId8" Type="http://schemas.openxmlformats.org/officeDocument/2006/relationships/image" Target="../media/image6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0" Type="http://schemas.openxmlformats.org/officeDocument/2006/relationships/hyperlink" Target="https://www.tribuneindia.com/news/advertorial-disclaimer/digilawyer-launches-indias-most-affordable-legal-platform" TargetMode="External"/><Relationship Id="rId22" Type="http://schemas.openxmlformats.org/officeDocument/2006/relationships/hyperlink" Target="https://www.hotelierindia.com/operations/lovelocal-launches-its-own-delivery-partner-network-to-strengthen-last-mile-reliability" TargetMode="External"/><Relationship Id="rId21" Type="http://schemas.openxmlformats.org/officeDocument/2006/relationships/hyperlink" Target="https://entrackr.com/exclusive/exclusive-dhan-delivers-45x-returns-to-kunal-shah-phonepe-founders-and-other-angels-10904292" TargetMode="External"/><Relationship Id="rId11" Type="http://schemas.openxmlformats.org/officeDocument/2006/relationships/hyperlink" Target="https://evertiq.com/news/2025-12-12-indian-startup-axirium-aerospace-raises-35-million" TargetMode="External"/><Relationship Id="rId10" Type="http://schemas.openxmlformats.org/officeDocument/2006/relationships/hyperlink" Target="https://www.moneycontrol.com/news/business/fidelity-international-acquires-6-3-pc-stake-in-meesho-13723722.html/amp" TargetMode="External"/><Relationship Id="rId13" Type="http://schemas.openxmlformats.org/officeDocument/2006/relationships/hyperlink" Target="https://www.tribuneindia.com/news/advertorial-disclaimer/halfpe-com-the-platform-transforming-indias-shopping-culture-with-discounts-starting-at-50-and-going-up-to-90-off" TargetMode="External"/><Relationship Id="rId12" Type="http://schemas.openxmlformats.org/officeDocument/2006/relationships/hyperlink" Target="https://www.newsdrum.in/business/icici-prudential-amc-garners-rs-3022-cr-from-anchor-investors-ipo-to-open-on-friday-10902905" TargetMode="External"/><Relationship Id="rId15" Type="http://schemas.openxmlformats.org/officeDocument/2006/relationships/hyperlink" Target="https://everythingrf.com/news/details/21224-kyocera-and-rohde-schwarz-to-demonstrate-ota-characterization-of-mmwave-paam-at-ces-2026" TargetMode="External"/><Relationship Id="rId14" Type="http://schemas.openxmlformats.org/officeDocument/2006/relationships/hyperlink" Target="https://viestories.com/startupnews/infibeam-avenues-elevates-vishwas-patel-to-md-and-ceo-rebrands-to-avenuesai-10903199" TargetMode="External"/><Relationship Id="rId17" Type="http://schemas.openxmlformats.org/officeDocument/2006/relationships/hyperlink" Target="https://www.latestly.com/socially/technology/sridhar-vembu-says-his-company-uses-ai-to-boost-productivity-and-streamline-ui-development-but-does-not-force-or-mandate-its-use-7236012.html" TargetMode="External"/><Relationship Id="rId16" Type="http://schemas.openxmlformats.org/officeDocument/2006/relationships/hyperlink" Target="https://onlinemediacafe.com/business/truereach-ai-announces-entropy-ai-native-sdlc-platform-that-generates-production-grade-software-reducing-development-time-by-75percent" TargetMode="External"/><Relationship Id="rId19" Type="http://schemas.openxmlformats.org/officeDocument/2006/relationships/hyperlink" Target="https://www.zigwheels.com/news-features/launch-story/breaking-vida-launches-dirt.e-k3-an-electric-dirt-bike-for-kids/57399" TargetMode="External"/><Relationship Id="rId18" Type="http://schemas.openxmlformats.org/officeDocument/2006/relationships/hyperlink" Target="https://www.tribuneindia.com/news/coindcx/toyows-ttn-token-lists-on-coindcx-strengthening-indias-position-in-the-global-rwa-economy" TargetMode="External"/><Relationship Id="rId1" Type="http://schemas.openxmlformats.org/officeDocument/2006/relationships/slideLayout" Target="../slideLayouts/slideLayout28.xml"/><Relationship Id="rId2" Type="http://schemas.openxmlformats.org/officeDocument/2006/relationships/notesSlide" Target="../notesSlides/notesSlide70.xml"/><Relationship Id="rId3" Type="http://schemas.openxmlformats.org/officeDocument/2006/relationships/hyperlink" Target="https://startupnews.fyi/2025/12/13/shiprocket-files-updated-drhp-to-raise-rs-1100-cr-via-fresh-issue" TargetMode="External"/><Relationship Id="rId4" Type="http://schemas.openxmlformats.org/officeDocument/2006/relationships/hyperlink" Target="https://e27.co/turn-capital-bets-on-influencer-driven-fashion-with-frnd-acquisition-20251212" TargetMode="External"/><Relationship Id="rId9" Type="http://schemas.openxmlformats.org/officeDocument/2006/relationships/hyperlink" Target="https://www.electronicsforyou.biz/industry-buzz/boat-ipo-revised-drhp-flags-auditor-concerns" TargetMode="External"/><Relationship Id="rId5" Type="http://schemas.openxmlformats.org/officeDocument/2006/relationships/hyperlink" Target="https://www.newsdrum.in/business/paytm-invests-rs-2250-cr-in-payments-services-arm-10905592" TargetMode="External"/><Relationship Id="rId6" Type="http://schemas.openxmlformats.org/officeDocument/2006/relationships/hyperlink" Target="https://startupnews.fyi/2025/12/12/onecard-to-raise-debt-from-alteria" TargetMode="External"/><Relationship Id="rId7" Type="http://schemas.openxmlformats.org/officeDocument/2006/relationships/hyperlink" Target="https://www.insidermedia.com/news/midlands/care-group-acquires-worcester-facility-in-proud-moment-for-its-growth-journey" TargetMode="External"/><Relationship Id="rId8" Type="http://schemas.openxmlformats.org/officeDocument/2006/relationships/hyperlink" Target="https://www.tribuneindia.com/news/business/jiwya-raises-usd-350000-following-london-fashion-week-debut-to-scale-its-100-plant-based-fashion-ecosystem" TargetMode="External"/></Relationships>
</file>

<file path=ppt/slides/_rels/slide71.xml.rels><?xml version="1.0" encoding="UTF-8" standalone="yes"?><Relationships xmlns="http://schemas.openxmlformats.org/package/2006/relationships"><Relationship Id="rId20" Type="http://schemas.openxmlformats.org/officeDocument/2006/relationships/hyperlink" Target="https://onlinemediacafe.com/business/amazon-india-partners-with-government-departments-to-strengthen-opportunities-for-artisans-entrepreneurs-and-the-logistics-sector" TargetMode="External"/><Relationship Id="rId22" Type="http://schemas.openxmlformats.org/officeDocument/2006/relationships/hyperlink" Target="https://mediabulletins.com/business/uber-forays-into-b2b-logistics-with-uber-direct-launches-metro-ticketing-in-bangalore-powered-by-ondc-network" TargetMode="External"/><Relationship Id="rId21" Type="http://schemas.openxmlformats.org/officeDocument/2006/relationships/hyperlink" Target="https://economictimes.indiatimes.com/small-biz/security-tech/technology/cloudsek-to-partner-with-uaes-seed-group/articleshow/125888412.cms" TargetMode="External"/><Relationship Id="rId11" Type="http://schemas.openxmlformats.org/officeDocument/2006/relationships/hyperlink" Target="https://www.cnbctv18.com/business/companies/byju-raveendran-to-file-for-2-5-billion-damages-disputes-glas-trusts-fund-diversion-claims-19775209.htm" TargetMode="External"/><Relationship Id="rId10" Type="http://schemas.openxmlformats.org/officeDocument/2006/relationships/hyperlink" Target="https://www.moneycontrol.com/news/business/markets/63-moons-shares-rise-13-as-national-spot-exchange-settlement-scheme-approved-by-nclt-13701086.html" TargetMode="External"/><Relationship Id="rId13" Type="http://schemas.openxmlformats.org/officeDocument/2006/relationships/hyperlink" Target="https://onlinemediacafe.com/business/ideaforge-and-c-dac-sign-strategic-mou-to-integrate-drones-into-indias-emergency-response-network" TargetMode="External"/><Relationship Id="rId12" Type="http://schemas.openxmlformats.org/officeDocument/2006/relationships/hyperlink" Target="https://inc42.com/buzz/sebi-cracks-down-on-droneacharya-founders-over-ipo-fraud-revenue-inflation" TargetMode="External"/><Relationship Id="rId15" Type="http://schemas.openxmlformats.org/officeDocument/2006/relationships/hyperlink" Target="https://www.prnewswire.com/news-releases/strategic-partnership--sanyou-bio-and-kanrybio-forge-partnership-to-co-develop-key-reagents-and-products-for-biomarker-assay-kits-302639990.html" TargetMode="External"/><Relationship Id="rId14" Type="http://schemas.openxmlformats.org/officeDocument/2006/relationships/hyperlink" Target="https://martechseries.com/predictive-ai/ai-platforms-machine-learning/conversight-ignites-supply-chain-decision-intelligence-among-pine-services-group-erp-partner-network" TargetMode="External"/><Relationship Id="rId17" Type="http://schemas.openxmlformats.org/officeDocument/2006/relationships/hyperlink" Target="https://www.indianweb2.com/2025/12/iit-bombay-and-groww-foundation-launch.html" TargetMode="External"/><Relationship Id="rId16" Type="http://schemas.openxmlformats.org/officeDocument/2006/relationships/hyperlink" Target="https://www.tribuneindia.com/news/business/yatra-online-partners-with-rategain-to-manage-corporate-travel-through-yatra-for-business" TargetMode="External"/><Relationship Id="rId19" Type="http://schemas.openxmlformats.org/officeDocument/2006/relationships/hyperlink" Target="https://www.vccircle.com/ozonetellocobuzz-join-forces-to-solve-india-s-cx-fragmentation-problem" TargetMode="External"/><Relationship Id="rId18" Type="http://schemas.openxmlformats.org/officeDocument/2006/relationships/hyperlink" Target="https://martechseries.com/technology/servicepower-and-marcone-appliance-parts-announce-strategic-partnership-to-streamline-field-service-management-solutions" TargetMode="External"/><Relationship Id="rId1" Type="http://schemas.openxmlformats.org/officeDocument/2006/relationships/slideLayout" Target="../slideLayouts/slideLayout28.xml"/><Relationship Id="rId2" Type="http://schemas.openxmlformats.org/officeDocument/2006/relationships/notesSlide" Target="../notesSlides/notesSlide71.xml"/><Relationship Id="rId3" Type="http://schemas.openxmlformats.org/officeDocument/2006/relationships/hyperlink" Target="https://www.moneycontrol.com/news/business/companies/delaware-court-reverses-1-billion-damages-ruling-against-byju-raveendran-13720095.html" TargetMode="External"/><Relationship Id="rId4" Type="http://schemas.openxmlformats.org/officeDocument/2006/relationships/hyperlink" Target="https://www.tribuneindia.com/news/financial-credibility/sebi-launches-parrva-to-curb-misleading-return-claims-a-global-benchmark" TargetMode="External"/><Relationship Id="rId9" Type="http://schemas.openxmlformats.org/officeDocument/2006/relationships/hyperlink" Target="https://www.thehindubusinessline.com/info-tech/arattai-says-dots-sim-binding-rule-adds-security-working-to-comply-within-deadline/article70348910.ece" TargetMode="External"/><Relationship Id="rId5" Type="http://schemas.openxmlformats.org/officeDocument/2006/relationships/hyperlink" Target="https://www.prnewswire.com/news-releases/synopsys-inc-snps-shareholders-who-lost-money-have-opportunity-to-lead-securities-fraud-lawsuit-302633857.html" TargetMode="External"/><Relationship Id="rId6" Type="http://schemas.openxmlformats.org/officeDocument/2006/relationships/hyperlink" Target="https://www.lexology.com/library/detail.aspx?g=cd3fa4ae-5b6e-4358-8b1a-1d1dde73d5c2" TargetMode="External"/><Relationship Id="rId7" Type="http://schemas.openxmlformats.org/officeDocument/2006/relationships/hyperlink" Target="https://www.businesswire.com/news/home/20251201815979/en/Zluri-Named-in-the-Gartner%C2%AE-Report-Reduce-Your-IAM-Attack-Surface-Using-Visibility-Observability-and-Remediation/?feedref=JjAwJuNHiystnCoBq_hl-Q-tiwWZwkcswR1UZtV7eGe24xL9TZOyQUMS3J72mJlQ7fxFuNFTHSunhvli30RlBNXya2izy9YOgHlBiZQk2LOzmn6JePCpHPCiYGaEx4DL1Rq8pNwkf3AarimpDzQGuQ==" TargetMode="External"/><Relationship Id="rId8" Type="http://schemas.openxmlformats.org/officeDocument/2006/relationships/hyperlink" Target="https://www.moneycontrol.com/news/business/markets/relief-to-brokers-as-sebi-and-exchanges-scrap-penalty-first-model-roll-out-atr-based-system-for-compliance-13706533.html" TargetMode="External"/></Relationships>
</file>

<file path=ppt/slides/_rels/slide72.xml.rels><?xml version="1.0" encoding="UTF-8" standalone="yes"?><Relationships xmlns="http://schemas.openxmlformats.org/package/2006/relationships"><Relationship Id="rId20" Type="http://schemas.openxmlformats.org/officeDocument/2006/relationships/hyperlink" Target="https://entrackr.com/snippets/airpay-secures-all-three-rbi-payment-aggregator-licences-10894885" TargetMode="External"/><Relationship Id="rId22" Type="http://schemas.openxmlformats.org/officeDocument/2006/relationships/hyperlink" Target="https://www.globenewswire.com/news-release/2025/12/08/3201536/0/en/SS-Innovations-Submits-510-k-Premarket-Notification-to-the-FDA-for-the-Company-s-SSi-Mantra-Surgical-Robotic-System.html" TargetMode="External"/><Relationship Id="rId21" Type="http://schemas.openxmlformats.org/officeDocument/2006/relationships/hyperlink" Target="https://entrackr.com/news/groww-secures-sebis-online-bond-distribution-licence-report-10891040" TargetMode="External"/><Relationship Id="rId11" Type="http://schemas.openxmlformats.org/officeDocument/2006/relationships/hyperlink" Target="https://www.tribuneindia.com/news/advertorial-disclaimer/innoviti-appoints-sandeep-mina-as-chief-business-officer-retail" TargetMode="External"/><Relationship Id="rId10" Type="http://schemas.openxmlformats.org/officeDocument/2006/relationships/hyperlink" Target="https://www.tribuneindia.com/news/advertorial-disclaimer/paradigmit-and-pathsetter-ai-appoint-som-prakash-satsangi-to-the-board-to-accelerate-ai-led-transformation-across-government-and-enterprises" TargetMode="External"/><Relationship Id="rId13" Type="http://schemas.openxmlformats.org/officeDocument/2006/relationships/hyperlink" Target="https://entrackr.com/fintrackr/joy-e-bike-posts-flat-scale-in-fy25-profit-falls-53-10903505" TargetMode="External"/><Relationship Id="rId12" Type="http://schemas.openxmlformats.org/officeDocument/2006/relationships/hyperlink" Target="https://entrackr.com/news/former-paytm-exec-varun-sridhar-joins-aspora-as-ceo-for-wealth-and-lending-10883176" TargetMode="External"/><Relationship Id="rId15" Type="http://schemas.openxmlformats.org/officeDocument/2006/relationships/hyperlink" Target="https://inc42.com/buzz/yu-foods-fy25-revenue-more-than-doubles-to-inr-35-1-cr" TargetMode="External"/><Relationship Id="rId14" Type="http://schemas.openxmlformats.org/officeDocument/2006/relationships/hyperlink" Target="https://mediabulletins.com/business/slcm-wins-prestigious-cii-scale-award-2025-for-excellence-in-agri-warehousing" TargetMode="External"/><Relationship Id="rId17" Type="http://schemas.openxmlformats.org/officeDocument/2006/relationships/hyperlink" Target="https://www.tribuneindia.com/news/abhishek-shelar/spruce-up-industries-joins-forbes-india-dgems-2025-select-200-proving-indian-tech-works-globally" TargetMode="External"/><Relationship Id="rId16" Type="http://schemas.openxmlformats.org/officeDocument/2006/relationships/hyperlink" Target="https://www.tribuneindia.com/news/advertorial-disclaimer/lords-mark-renalyx-wins-licence-to-make-class-c-worlds-first-ai-based-smart-hemodialysis-machines-becomes-worlds-6th-ce-certified-brand" TargetMode="External"/><Relationship Id="rId19" Type="http://schemas.openxmlformats.org/officeDocument/2006/relationships/hyperlink" Target="https://www.tribuneindia.com/news/advertorial-disclaimer/excelsoft-technologies-secures-four-global-honours-across-learnx-live-and-brandon-hall-awards-2025" TargetMode="External"/><Relationship Id="rId18" Type="http://schemas.openxmlformats.org/officeDocument/2006/relationships/hyperlink" Target="https://www.tribuneindia.com/news/advertorial-disclaimer/analytics-insight-earns-2025-great-place-to-work-certification" TargetMode="External"/><Relationship Id="rId1" Type="http://schemas.openxmlformats.org/officeDocument/2006/relationships/slideLayout" Target="../slideLayouts/slideLayout28.xml"/><Relationship Id="rId2" Type="http://schemas.openxmlformats.org/officeDocument/2006/relationships/notesSlide" Target="../notesSlides/notesSlide72.xml"/><Relationship Id="rId3" Type="http://schemas.openxmlformats.org/officeDocument/2006/relationships/hyperlink" Target="https://www.tribuneindia.com/news/advertorial-disclaimer/simplilearn-appoints-sudipto-mitra-as-chief-revenue-officer-to-lead-revenue-growth" TargetMode="External"/><Relationship Id="rId4" Type="http://schemas.openxmlformats.org/officeDocument/2006/relationships/hyperlink" Target="https://www.moneycontrol.com/news/business/startup/prashanth-prakash-joins-wtfund-as-strategic-adviser-fund-unveils-first-cohort-of-under-25-founders-13721497.html" TargetMode="External"/><Relationship Id="rId9" Type="http://schemas.openxmlformats.org/officeDocument/2006/relationships/hyperlink" Target="https://onlinemediacafe.com/business/intellect-elevates-manish-maakan-to-executive-president-group-chief-revenue-officer" TargetMode="External"/><Relationship Id="rId5" Type="http://schemas.openxmlformats.org/officeDocument/2006/relationships/hyperlink" Target="https://www.ciol.com/appointment/spyne-appoints-jatin-jain-to-lead-technology-and-ai-10900836" TargetMode="External"/><Relationship Id="rId6" Type="http://schemas.openxmlformats.org/officeDocument/2006/relationships/hyperlink" Target="https://onlinemediacafe.com/business/mmtc-pamp-appoints-gaurav-nijhawan-as-head-of-marketing" TargetMode="External"/><Relationship Id="rId7" Type="http://schemas.openxmlformats.org/officeDocument/2006/relationships/hyperlink" Target="https://www.businesswire.com/news/home/20251209129531/en/Singulr-AI-Appoints-Former-VMware-and-Dell-CIO-Bask-Iyer-as-Strategic-Advisor/?feedref=JjAwJuNHiystnCoBq_hl-Q-tiwWZwkcswR1UZtV7eGe24xL9TZOyQUMS3J72mJlQ7fxFuNFTHSunhvli30RlBNXya2izy9YOgHlBiZQk2LOzmn6JePCpHPCiYGaEx4DL1Rq8pNwkf3AarimpDzQGuQ==" TargetMode="External"/><Relationship Id="rId8" Type="http://schemas.openxmlformats.org/officeDocument/2006/relationships/hyperlink" Target="https://www.moneycontrol.com/news/business/companies/incred-capital-appoints-sanjay-singh-as-head-of-its-investment-banking-unit-13717280.html"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1" Type="http://schemas.openxmlformats.org/officeDocument/2006/relationships/image" Target="../media/image627.png"/><Relationship Id="rId10" Type="http://schemas.openxmlformats.org/officeDocument/2006/relationships/image" Target="../media/image623.png"/><Relationship Id="rId13" Type="http://schemas.openxmlformats.org/officeDocument/2006/relationships/image" Target="../media/image624.png"/><Relationship Id="rId12" Type="http://schemas.openxmlformats.org/officeDocument/2006/relationships/image" Target="../media/image625.jpg"/><Relationship Id="rId14" Type="http://schemas.openxmlformats.org/officeDocument/2006/relationships/image" Target="../media/image626.png"/><Relationship Id="rId1" Type="http://schemas.openxmlformats.org/officeDocument/2006/relationships/slideLayout" Target="../slideLayouts/slideLayout28.xml"/><Relationship Id="rId2" Type="http://schemas.openxmlformats.org/officeDocument/2006/relationships/notesSlide" Target="../notesSlides/notesSlide74.xml"/><Relationship Id="rId3" Type="http://schemas.openxmlformats.org/officeDocument/2006/relationships/image" Target="../media/image621.jpg"/><Relationship Id="rId4" Type="http://schemas.openxmlformats.org/officeDocument/2006/relationships/image" Target="../media/image613.png"/><Relationship Id="rId9" Type="http://schemas.openxmlformats.org/officeDocument/2006/relationships/image" Target="../media/image622.png"/><Relationship Id="rId5" Type="http://schemas.openxmlformats.org/officeDocument/2006/relationships/image" Target="../media/image615.png"/><Relationship Id="rId6" Type="http://schemas.openxmlformats.org/officeDocument/2006/relationships/image" Target="../media/image629.png"/><Relationship Id="rId7" Type="http://schemas.openxmlformats.org/officeDocument/2006/relationships/image" Target="../media/image630.png"/><Relationship Id="rId8" Type="http://schemas.openxmlformats.org/officeDocument/2006/relationships/image" Target="../media/image6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20" Type="http://schemas.openxmlformats.org/officeDocument/2006/relationships/hyperlink" Target="https://platform.tracxn.com/a/d/company/545e987be4b01f1b1f60de78/revolut/#a:people" TargetMode="External"/><Relationship Id="rId22" Type="http://schemas.openxmlformats.org/officeDocument/2006/relationships/hyperlink" Target="https://platform.tracxn.com/a/s/query/t/companiescovered/t/all/card?h=7ff35f4932ba5a13b6dd5669b3ba1f62eaa4c551c4d2123733a93092126e3e51&amp;s=sort%3Drelevance%7Corder%3DDEFAULT" TargetMode="External"/><Relationship Id="rId21" Type="http://schemas.openxmlformats.org/officeDocument/2006/relationships/hyperlink" Target="https://platform.tracxn.com/a/s/query/t/companiescovered/t/all/card?h=8466175f250042def1d561fad94b0c0ab11c2af8a57246bd8725e032551599c6&amp;s=sort%3Drelevance%7Corder%3DDEFAULT" TargetMode="External"/><Relationship Id="rId24" Type="http://schemas.openxmlformats.org/officeDocument/2006/relationships/hyperlink" Target="https://platform.tracxn.com/a/d/report/65e032b793e0e743fb5d841c/delhivery-unicornbusinesssummary/reportDetails" TargetMode="External"/><Relationship Id="rId23" Type="http://schemas.openxmlformats.org/officeDocument/2006/relationships/hyperlink" Target="https://platform.tracxn.com/a/s/query/t/acquisitions/t/activeacquirers" TargetMode="External"/><Relationship Id="rId26" Type="http://schemas.openxmlformats.org/officeDocument/2006/relationships/hyperlink" Target="https://platform.tracxn.com/a/d/report/67690f195d90060c4d8f6824/topbusinessmodelsinfintechreport/reportDetails" TargetMode="External"/><Relationship Id="rId25" Type="http://schemas.openxmlformats.org/officeDocument/2006/relationships/hyperlink" Target="https://platform.tracxn.com/a/d/report/68bac4ecc14ee24ada1db700/hrtech-feedreport/reportDetails" TargetMode="External"/><Relationship Id="rId27" Type="http://schemas.openxmlformats.org/officeDocument/2006/relationships/hyperlink" Target="https://platform.tracxn.com/a/d/report/691478b41067f226f3540695/topbusinessmodelsinindiatechreport/reportDetails" TargetMode="External"/><Relationship Id="rId11" Type="http://schemas.openxmlformats.org/officeDocument/2006/relationships/hyperlink" Target="https://platform.tracxn.com/a/s/query/t/companiescovered/t/all/card?h=04b9928bc06b10b19deac6a59cdb0ec8b25e28728d61672bd697310281c2cc16&amp;s=sort%3Drelevance%7Corder%3DDEFAULT" TargetMode="External"/><Relationship Id="rId10" Type="http://schemas.openxmlformats.org/officeDocument/2006/relationships/hyperlink" Target="https://platform.tracxn.com/a/s/query/t/companiescovered/t/all/card?h=44acd074d9ecaa4f22a2f4dd3b6e969f7bfc2b10cf6ffa363c99e8c2d9e7be06&amp;s=sort%3Drelevance%7Corder%3DDEFAULT" TargetMode="External"/><Relationship Id="rId13" Type="http://schemas.openxmlformats.org/officeDocument/2006/relationships/hyperlink" Target="https://platform.tracxn.com/a/s/practicearea/5409cf05e4b0831de3527d64/t/news/t/news?s=sort%3DnewsPublishedDate%7Corder%3DDEFAULT" TargetMode="External"/><Relationship Id="rId12" Type="http://schemas.openxmlformats.org/officeDocument/2006/relationships/hyperlink" Target="https://platform.tracxn.com/a/s/query/t/companiescovered/t/all/card?h=58235afc1706f7be47ab36091d89574781f0e2415ee22e571adb470a2c5023ab&amp;s=sort%3Drelevance%7Corder%3DDEFAULT" TargetMode="External"/><Relationship Id="rId15" Type="http://schemas.openxmlformats.org/officeDocument/2006/relationships/hyperlink" Target="https://platform.tracxn.com/a/s/bluebox/t/practiceareas" TargetMode="External"/><Relationship Id="rId14" Type="http://schemas.openxmlformats.org/officeDocument/2006/relationships/hyperlink" Target="https://platform.tracxn.com/a/s/query/t/investors/t/angelInvestors/table?h=242ca46e47b40db25169466e47c7700dcda316c645f74f3b9ab62ff255dc7f3e&amp;s=sort%3DnumberOfFundingRoundsInvested%7Corder%3DDESC" TargetMode="External"/><Relationship Id="rId17" Type="http://schemas.openxmlformats.org/officeDocument/2006/relationships/hyperlink" Target="https://platform.tracxn.com/a/d/company/58de3f23e4b01096689065a4/freshworks.com#a:competitors" TargetMode="External"/><Relationship Id="rId16" Type="http://schemas.openxmlformats.org/officeDocument/2006/relationships/hyperlink" Target="https://platform.tracxn.com/a/d/company/5319606ee4b0f7e165f76312/doordash.com#a:key-metrics" TargetMode="External"/><Relationship Id="rId19" Type="http://schemas.openxmlformats.org/officeDocument/2006/relationships/hyperlink" Target="https://platform.tracxn.com/a/d/company/52bf2b33e4b0420b03968ed5/olacabs.com#a:financials" TargetMode="External"/><Relationship Id="rId18" Type="http://schemas.openxmlformats.org/officeDocument/2006/relationships/hyperlink" Target="https://platform.tracxn.com/a/d/company/52d12035e4b00c95d62755c1/transferwise.com" TargetMode="External"/><Relationship Id="rId1" Type="http://schemas.openxmlformats.org/officeDocument/2006/relationships/slideLayout" Target="../slideLayouts/slideLayout28.xml"/><Relationship Id="rId2" Type="http://schemas.openxmlformats.org/officeDocument/2006/relationships/notesSlide" Target="../notesSlides/notesSlide76.xml"/><Relationship Id="rId3" Type="http://schemas.openxmlformats.org/officeDocument/2006/relationships/hyperlink" Target="https://platform.tracxn.com/a/s/query/t/investments/t/transactions/table?h=5ee5d7bb54b98590b19aea637185c21806a69fd3a94d9f67961adace8ff4791d&amp;s=sort%3DfundingroundFundingRoundDate%7Corder%3DDESC#%7CtableKeys%3DfundingDate%2CfundingRoundName%2CcompanyDetails%2Camount%2CinvestorList%2Ccity%2Cdescription%2CfoundedYear%2CspecialFlags%2CbusinessModel%2CfeedName%2CfirstPublishDate%2CpracticeArea%2CcreatedDate%2CacquisitionDate%2CsoonicornFlag%2Cinvestor%2ClatestDomainValuation" TargetMode="External"/><Relationship Id="rId4" Type="http://schemas.openxmlformats.org/officeDocument/2006/relationships/hyperlink" Target="https://platform.tracxn.com/a/s/query/t/investments/t/investmenttrends?h=5ee5d7bb54b98590b19aea637185c21806a69fd3a94d9f67961adace8ff4791d#%7CchartString%3Dview_transactions_fundingRoundDate--yearly%2524fundingAmount--sum--none--none--bar--linear--left--hide%2524numberOfRounds--count--none--none--line--linear--right--hide" TargetMode="External"/><Relationship Id="rId9" Type="http://schemas.openxmlformats.org/officeDocument/2006/relationships/hyperlink" Target="https://platform.tracxn.com/a/s/query/t/companiescovered/t/all/card?h=a254bbb2fb2f4d1eff5fff779efdadcb2dfa37a444e3a932b3d73f7b02099773&amp;s=sort%3Drelevance%7Corder%3DDEFAULT" TargetMode="External"/><Relationship Id="rId5" Type="http://schemas.openxmlformats.org/officeDocument/2006/relationships/hyperlink" Target="https://platform.tracxn.com/a/s/query/t/investors/t/all/table?s=sort%3DnumberOfFundingRoundsInvested%7Corder%3DDESC#%7CchartString%3Dview_transactions_fundingRoundDate--yearly%2524fundingAmount--sum--none--none--bar--linear--left--hide%2524numberOfRounds--count--none--none--line--linear--right--hide%7CtableKeys%3Dname%2CinvestmentsCount%2CinvestmentLocations%2Cportfoliocompanies%2Clocations%2CinvestmentStages%2CinvestmentSectors" TargetMode="External"/><Relationship Id="rId6" Type="http://schemas.openxmlformats.org/officeDocument/2006/relationships/hyperlink" Target="https://platform.tracxn.com/a/s/query/t/market/t/topfundedbm#%7CchartString%3Dview_transactions_fundingRoundDate--yearly%2524fundingAmount--sum--none--none--bar--linear--left--hide%2524numberOfRounds--count--none--none--line--linear--right--hide%7Cinterval%3D2years%7Cmetrics%3DsumFunding%7CisEquityFunding%3Dtrue" TargetMode="External"/><Relationship Id="rId7" Type="http://schemas.openxmlformats.org/officeDocument/2006/relationships/hyperlink" Target="https://platform.tracxn.com/a/s/query/t/companiescovered/t/all/card?h=481b0f1417fadab69640d3c09a00170dc0f9a972514d362e690f027e75757076&amp;s=sort%3Drelevance%7Corder%3DDEFAULT" TargetMode="External"/><Relationship Id="rId8" Type="http://schemas.openxmlformats.org/officeDocument/2006/relationships/hyperlink" Target="https://platform.tracxn.com/a/s/query/t/companiescovered/t/all/card?h=3827ef55f13dbaada942fe2eefc29eaf9a0dc4cbff0faae05f8af3eeaceb310a&amp;s=sort%3Drelevance%7Corder%3DDEFAULT" TargetMode="External"/></Relationships>
</file>

<file path=ppt/slides/_rels/slide77.xml.rels><?xml version="1.0" encoding="UTF-8" standalone="yes"?><Relationships xmlns="http://schemas.openxmlformats.org/package/2006/relationships"><Relationship Id="rId31" Type="http://schemas.openxmlformats.org/officeDocument/2006/relationships/hyperlink" Target="https://platform.tracxn.com/a/d/report/685a83d5acb44f58d48a2fb8/foodtech-feedreport/reportDetails" TargetMode="External"/><Relationship Id="rId30" Type="http://schemas.openxmlformats.org/officeDocument/2006/relationships/hyperlink" Target="https://platform.tracxn.com/a/d/report/68e9114de73e32053d6e3e1e/cybersecurity-feedreport/reportDetails" TargetMode="External"/><Relationship Id="rId33" Type="http://schemas.openxmlformats.org/officeDocument/2006/relationships/hyperlink" Target="https://platform.tracxn.com/a/d/report/69291ec3e02eb017a3b97c34/topbusinessmodelsinenterpriseapplicationsreport/reportDetails" TargetMode="External"/><Relationship Id="rId32" Type="http://schemas.openxmlformats.org/officeDocument/2006/relationships/hyperlink" Target="https://platform.tracxn.com/a/d/report/67690f195d90060c4d8f6824/topbusinessmodelsinfintechreport/reportDetails" TargetMode="External"/><Relationship Id="rId34" Type="http://schemas.openxmlformats.org/officeDocument/2006/relationships/hyperlink" Target="https://platform.tracxn.com/a/d/report/67934c5db01bd453cdec168b/topbusinessmodelsinartificialintelligence-industryapplicationsreport/reportDetails" TargetMode="External"/><Relationship Id="rId20" Type="http://schemas.openxmlformats.org/officeDocument/2006/relationships/hyperlink" Target="https://platform.tracxn.com/a/d/report/6617b6af8cc4fe5a388a2cd8/hrtechunitedstates-feedgeoreport/reportDetails" TargetMode="External"/><Relationship Id="rId22" Type="http://schemas.openxmlformats.org/officeDocument/2006/relationships/hyperlink" Target="https://platform.tracxn.com/a/d/report/5f490254655da9c1a8e9cc2b/transferwise-companyreport/reportDetails" TargetMode="External"/><Relationship Id="rId21" Type="http://schemas.openxmlformats.org/officeDocument/2006/relationships/hyperlink" Target="https://platform.tracxn.com/a/d/report/6617b6af8cc4fe5a388a2cd8/hrtechunitedstates-feedgeoreport/reportDetails" TargetMode="External"/><Relationship Id="rId24" Type="http://schemas.openxmlformats.org/officeDocument/2006/relationships/hyperlink" Target="https://platform.tracxn.com/a/d/report/5ffbcaf5de5c473be71e793c/bigbasket-unicornbusinesssummaryreport/reportDetails" TargetMode="External"/><Relationship Id="rId23" Type="http://schemas.openxmlformats.org/officeDocument/2006/relationships/hyperlink" Target="https://platform.tracxn.com/a/d/report/65dd6ebaf69b0f63e8d4a20c/coursera-companyreport/reportDetails" TargetMode="External"/><Relationship Id="rId26" Type="http://schemas.openxmlformats.org/officeDocument/2006/relationships/hyperlink" Target="https://platform.tracxn.com/a/d/report/691478b41067f226f3540695/topbusinessmodelsinindiatechreport/reportDetails" TargetMode="External"/><Relationship Id="rId25" Type="http://schemas.openxmlformats.org/officeDocument/2006/relationships/hyperlink" Target="https://platform.tracxn.com/a/d/report/68dbb35ad29837014df68dbe/indiatechgeofundingtrendsreport/reportDetails" TargetMode="External"/><Relationship Id="rId28" Type="http://schemas.openxmlformats.org/officeDocument/2006/relationships/hyperlink" Target="https://platform.tracxn.com/a/d/report/6762c8079d95013091d46589/topbusinessmodelsinukirelandtechreport/reportDetails" TargetMode="External"/><Relationship Id="rId27" Type="http://schemas.openxmlformats.org/officeDocument/2006/relationships/hyperlink" Target="https://platform.tracxn.com/a/d/report/673c67e24effdc7b93a16d0a/topbusinessmodelsinisraeltechreport/reportDetails" TargetMode="External"/><Relationship Id="rId29" Type="http://schemas.openxmlformats.org/officeDocument/2006/relationships/hyperlink" Target="https://platform.tracxn.com/a/d/report/68bac4ecc14ee24ada1db700/hrtech-feedreport/reportDetails" TargetMode="External"/><Relationship Id="rId11" Type="http://schemas.openxmlformats.org/officeDocument/2006/relationships/hyperlink" Target="https://tracxn.com/a/s/query/t/reports/t/company#%7CreporteditionsReportInfoCompanyId%3D52c036e5e4b09a1f9f132c7c%253ABigBasket%7Csort%3DgeneratedDate%7Corder%3DDEFAULT" TargetMode="External"/><Relationship Id="rId10" Type="http://schemas.openxmlformats.org/officeDocument/2006/relationships/hyperlink" Target="https://tracxn.com/a/s/query/t/reports/t/company#%7CreporteditionsReportInfoCompanyId%3D52c3567be4b03a1193597d6c%253ACoursera%7Csort%3DgeneratedDate%7Corder%3DDEFAULT" TargetMode="External"/><Relationship Id="rId13" Type="http://schemas.openxmlformats.org/officeDocument/2006/relationships/hyperlink" Target="https://tracxn.com/a/s/query/t/reports/t/bmgeo#%7CreportPracticeAreaName%3DGeo%2520-%2520Israel%2520Tech%7Csort%3DgeneratedDate%7Corder%3DDEFAULT" TargetMode="External"/><Relationship Id="rId12" Type="http://schemas.openxmlformats.org/officeDocument/2006/relationships/hyperlink" Target="https://tracxn.com/a/s/query/t/reports/t/bmgeo#%7CreportPracticeAreaName%3DGeo%2520-%2520India%2520Tech%7Csort%3DgeneratedDate%7Corder%3DDEFAULT" TargetMode="External"/><Relationship Id="rId15" Type="http://schemas.openxmlformats.org/officeDocument/2006/relationships/hyperlink" Target="https://platform.tracxn.com/a/s/businessmodel/539aa8bae4b0d74685202596/5d09d210977ce850f7f570d6/t/reports?s=sort%3DgeneratedDate%7Corder%3DDEFAULT" TargetMode="External"/><Relationship Id="rId14" Type="http://schemas.openxmlformats.org/officeDocument/2006/relationships/hyperlink" Target="https://tracxn.com/a/s/query/t/reports/t/bmgeo#%7CreportPracticeAreaName%3DGeo%2520-%2520UK%2520%2526%2520Ireland%2520Tech%7Csort%3DgeneratedDate%7Corder%3DDEFAULT" TargetMode="External"/><Relationship Id="rId17" Type="http://schemas.openxmlformats.org/officeDocument/2006/relationships/hyperlink" Target="https://platform.tracxn.com/a/d/report/621cee0773509707682e845a/p2ponlineremittance-businessmodelreport/reportDetails" TargetMode="External"/><Relationship Id="rId16" Type="http://schemas.openxmlformats.org/officeDocument/2006/relationships/hyperlink" Target="https://platform.tracxn.com/a/d/report/64f6da71c786b6282dc9b1f8/blockchainnetworks-businessmodelreport/reportDetails" TargetMode="External"/><Relationship Id="rId19" Type="http://schemas.openxmlformats.org/officeDocument/2006/relationships/hyperlink" Target="https://platform.tracxn.com/a/d/report/655dcea400847d3279e97c38/consumerdigitalsea-feedgeoreport/reportDetails" TargetMode="External"/><Relationship Id="rId18" Type="http://schemas.openxmlformats.org/officeDocument/2006/relationships/hyperlink" Target="https://platform.tracxn.com/a/d/report/663367dcc88d3b1b14fd3014/fintecheurope-feedgeoreport/reportDetails" TargetMode="External"/><Relationship Id="rId1" Type="http://schemas.openxmlformats.org/officeDocument/2006/relationships/slideLayout" Target="../slideLayouts/slideLayout28.xml"/><Relationship Id="rId2" Type="http://schemas.openxmlformats.org/officeDocument/2006/relationships/notesSlide" Target="../notesSlides/notesSlide77.xml"/><Relationship Id="rId3" Type="http://schemas.openxmlformats.org/officeDocument/2006/relationships/hyperlink" Target="https://tracxn.com/a/s/query/t/reports/t/bm#%7CreportBusinessModelName%3DNovel%2520Foods%7Csort%3DgeneratedDate%7Corder%3DDEFAULT" TargetMode="External"/><Relationship Id="rId4" Type="http://schemas.openxmlformats.org/officeDocument/2006/relationships/hyperlink" Target="https://tracxn.com/a/s/query/t/reports/t/bm#%7CreportBusinessModelName%3DBlockchain%2520Network%7Csort%3DgeneratedDate%7Corder%3DDEFAULT" TargetMode="External"/><Relationship Id="rId9" Type="http://schemas.openxmlformats.org/officeDocument/2006/relationships/hyperlink" Target="https://tracxn.com/a/s/query/t/reports/t/company#%7CreporteditionsReportInfoCompanyId%3D52d12035e4b00c95d62755c1%253ATransferWise%7Csort%3DgeneratedDate%7Corder%3DDEFAULT" TargetMode="External"/><Relationship Id="rId5" Type="http://schemas.openxmlformats.org/officeDocument/2006/relationships/hyperlink" Target="https://tracxn.com/a/s/query/t/reports/t/bm#%7CreportBusinessModelName%3DP2P%2520Remittance%7Csort%3DgeneratedDate%7Corder%3DDEFAULT" TargetMode="External"/><Relationship Id="rId6" Type="http://schemas.openxmlformats.org/officeDocument/2006/relationships/hyperlink" Target="https://tracxn.com/a/s/query/t/reports/t/feedgeo#%7CreportFeedName%3DFinTech%2520-%2520Europe%7Csort%3DgeneratedDate%7Corder%3DDEFAULT" TargetMode="External"/><Relationship Id="rId7" Type="http://schemas.openxmlformats.org/officeDocument/2006/relationships/hyperlink" Target="https://tracxn.com/a/s/query/t/reports/t/feedgeo#%7CreportFeedName%3DConsumer%2520Digital%2520-%2520SEA%7Csort%3DgeneratedDate%7Corder%3DDEFAULT" TargetMode="External"/><Relationship Id="rId8" Type="http://schemas.openxmlformats.org/officeDocument/2006/relationships/hyperlink" Target="https://tracxn.com/a/s/query/t/reports/t/feedgeo#%7CreportFeedName%3DHiTech%2520-%2520US%7Csort%3DgeneratedDate%7Corder%3DDEFAUL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8.xml"/><Relationship Id="rId3" Type="http://schemas.openxmlformats.org/officeDocument/2006/relationships/hyperlink" Target="http://www.tracxn.com/" TargetMode="External"/><Relationship Id="rId4" Type="http://schemas.openxmlformats.org/officeDocument/2006/relationships/hyperlink" Target="http://www.tracxn.com/" TargetMode="External"/><Relationship Id="rId5" Type="http://schemas.openxmlformats.org/officeDocument/2006/relationships/image" Target="../media/image6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35.png"/><Relationship Id="rId13" Type="http://schemas.openxmlformats.org/officeDocument/2006/relationships/image" Target="../media/image154.png"/><Relationship Id="rId12" Type="http://schemas.openxmlformats.org/officeDocument/2006/relationships/image" Target="../media/image124.pn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20.png"/><Relationship Id="rId15" Type="http://schemas.openxmlformats.org/officeDocument/2006/relationships/image" Target="../media/image19.png"/><Relationship Id="rId14" Type="http://schemas.openxmlformats.org/officeDocument/2006/relationships/image" Target="../media/image161.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41.png"/><Relationship Id="rId8"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3" title="image"/>
          <p:cNvPicPr preferRelativeResize="0"/>
          <p:nvPr/>
        </p:nvPicPr>
        <p:blipFill>
          <a:blip r:embed="rId3">
            <a:alphaModFix/>
          </a:blip>
          <a:stretch>
            <a:fillRect/>
          </a:stretch>
        </p:blipFill>
        <p:spPr>
          <a:xfrm>
            <a:off x="0" y="-5937"/>
            <a:ext cx="12192000" cy="6863936"/>
          </a:xfrm>
          <a:prstGeom prst="rect">
            <a:avLst/>
          </a:prstGeom>
          <a:noFill/>
          <a:ln>
            <a:noFill/>
          </a:ln>
        </p:spPr>
      </p:pic>
      <p:sp>
        <p:nvSpPr>
          <p:cNvPr id="286" name="Google Shape;286;p53"/>
          <p:cNvSpPr/>
          <p:nvPr/>
        </p:nvSpPr>
        <p:spPr>
          <a:xfrm>
            <a:off x="0" y="-6332"/>
            <a:ext cx="6100033" cy="6861904"/>
          </a:xfrm>
          <a:custGeom>
            <a:rect b="b" l="l" r="r" t="t"/>
            <a:pathLst>
              <a:path extrusionOk="0" h="6879102" w="6161649">
                <a:moveTo>
                  <a:pt x="0" y="0"/>
                </a:moveTo>
                <a:lnTo>
                  <a:pt x="2082018" y="0"/>
                </a:lnTo>
                <a:lnTo>
                  <a:pt x="6161649" y="6879102"/>
                </a:lnTo>
                <a:lnTo>
                  <a:pt x="0" y="6879102"/>
                </a:lnTo>
                <a:lnTo>
                  <a:pt x="0" y="0"/>
                </a:lnTo>
                <a:close/>
              </a:path>
            </a:pathLst>
          </a:custGeom>
          <a:solidFill>
            <a:srgbClr val="000000">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mbria"/>
              <a:ea typeface="Cambria"/>
              <a:cs typeface="Cambria"/>
              <a:sym typeface="Cambria"/>
            </a:endParaRPr>
          </a:p>
        </p:txBody>
      </p:sp>
      <p:sp>
        <p:nvSpPr>
          <p:cNvPr id="287" name="Google Shape;287;p53"/>
          <p:cNvSpPr/>
          <p:nvPr/>
        </p:nvSpPr>
        <p:spPr>
          <a:xfrm flipH="1" rot="10800000">
            <a:off x="5203031" y="5348009"/>
            <a:ext cx="896901" cy="238401"/>
          </a:xfrm>
          <a:custGeom>
            <a:rect b="b" l="l" r="r" t="t"/>
            <a:pathLst>
              <a:path extrusionOk="0" h="268621" w="626109">
                <a:moveTo>
                  <a:pt x="0" y="267985"/>
                </a:moveTo>
                <a:lnTo>
                  <a:pt x="91514" y="0"/>
                </a:lnTo>
                <a:lnTo>
                  <a:pt x="626109" y="268621"/>
                </a:lnTo>
                <a:lnTo>
                  <a:pt x="0" y="267985"/>
                </a:lnTo>
                <a:close/>
              </a:path>
            </a:pathLst>
          </a:custGeom>
          <a:solidFill>
            <a:srgbClr val="BB7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8" name="Google Shape;288;p53"/>
          <p:cNvSpPr/>
          <p:nvPr/>
        </p:nvSpPr>
        <p:spPr>
          <a:xfrm>
            <a:off x="-13100" y="4444529"/>
            <a:ext cx="6119589" cy="917590"/>
          </a:xfrm>
          <a:custGeom>
            <a:rect b="b" l="l" r="r" t="t"/>
            <a:pathLst>
              <a:path extrusionOk="0" h="915302" w="6074034">
                <a:moveTo>
                  <a:pt x="0" y="28436"/>
                </a:moveTo>
                <a:lnTo>
                  <a:pt x="6074034" y="0"/>
                </a:lnTo>
                <a:cubicBezTo>
                  <a:pt x="6072373" y="298951"/>
                  <a:pt x="6065319" y="608536"/>
                  <a:pt x="6063658" y="907487"/>
                </a:cubicBezTo>
                <a:lnTo>
                  <a:pt x="0" y="915302"/>
                </a:lnTo>
                <a:lnTo>
                  <a:pt x="0" y="28436"/>
                </a:lnTo>
                <a:close/>
              </a:path>
            </a:pathLst>
          </a:custGeom>
          <a:solidFill>
            <a:srgbClr val="F9A1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89" name="Google Shape;289;p53"/>
          <p:cNvPicPr preferRelativeResize="0"/>
          <p:nvPr/>
        </p:nvPicPr>
        <p:blipFill rotWithShape="1">
          <a:blip r:embed="rId4">
            <a:alphaModFix/>
          </a:blip>
          <a:srcRect b="0" l="0" r="0" t="0"/>
          <a:stretch/>
        </p:blipFill>
        <p:spPr>
          <a:xfrm>
            <a:off x="161550" y="215846"/>
            <a:ext cx="1484613" cy="310419"/>
          </a:xfrm>
          <a:prstGeom prst="rect">
            <a:avLst/>
          </a:prstGeom>
          <a:noFill/>
          <a:ln>
            <a:noFill/>
          </a:ln>
        </p:spPr>
      </p:pic>
      <p:sp>
        <p:nvSpPr>
          <p:cNvPr id="290" name="Google Shape;290;p53"/>
          <p:cNvSpPr txBox="1"/>
          <p:nvPr/>
        </p:nvSpPr>
        <p:spPr>
          <a:xfrm>
            <a:off x="161550" y="3981450"/>
            <a:ext cx="61497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TRACXN </a:t>
            </a:r>
            <a:r>
              <a:rPr b="1" lang="en-US" sz="1800">
                <a:solidFill>
                  <a:srgbClr val="FFFFFF"/>
                </a:solidFill>
                <a:latin typeface="Calibri"/>
                <a:ea typeface="Calibri"/>
                <a:cs typeface="Calibri"/>
                <a:sym typeface="Calibri"/>
              </a:rPr>
              <a:t>GEO ANNUAL </a:t>
            </a:r>
            <a:r>
              <a:rPr b="1" i="0" lang="en-US" sz="1800" u="none" cap="none" strike="noStrike">
                <a:solidFill>
                  <a:srgbClr val="FFFFFF"/>
                </a:solidFill>
                <a:latin typeface="Calibri"/>
                <a:ea typeface="Calibri"/>
                <a:cs typeface="Calibri"/>
                <a:sym typeface="Calibri"/>
              </a:rPr>
              <a:t>REPORT</a:t>
            </a:r>
            <a:endParaRPr/>
          </a:p>
        </p:txBody>
      </p:sp>
      <p:sp>
        <p:nvSpPr>
          <p:cNvPr id="291" name="Google Shape;291;p53" title="Title"/>
          <p:cNvSpPr txBox="1"/>
          <p:nvPr/>
        </p:nvSpPr>
        <p:spPr>
          <a:xfrm>
            <a:off x="161550" y="4444525"/>
            <a:ext cx="5772300" cy="91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500"/>
              <a:buNone/>
            </a:pPr>
            <a:r>
              <a:rPr b="1" lang="en-US" sz="2500">
                <a:latin typeface="Open Sans"/>
                <a:ea typeface="Open Sans"/>
                <a:cs typeface="Open Sans"/>
                <a:sym typeface="Open Sans"/>
              </a:rPr>
              <a:t>INDIA TECH - 2025</a:t>
            </a:r>
            <a:endParaRPr b="1" sz="24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2" title="Slide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India Tech vs. Major Geos Performance - 2025</a:t>
            </a:r>
            <a:endParaRPr b="1" sz="4000">
              <a:solidFill>
                <a:srgbClr val="08528C"/>
              </a:solidFill>
              <a:latin typeface="Calibri"/>
              <a:ea typeface="Calibri"/>
              <a:cs typeface="Calibri"/>
              <a:sym typeface="Calibri"/>
            </a:endParaRPr>
          </a:p>
        </p:txBody>
      </p:sp>
      <p:graphicFrame>
        <p:nvGraphicFramePr>
          <p:cNvPr id="409" name="Google Shape;409;p62" title="Table1"/>
          <p:cNvGraphicFramePr/>
          <p:nvPr/>
        </p:nvGraphicFramePr>
        <p:xfrm>
          <a:off x="612808" y="1319160"/>
          <a:ext cx="3000000" cy="3000000"/>
        </p:xfrm>
        <a:graphic>
          <a:graphicData uri="http://schemas.openxmlformats.org/drawingml/2006/table">
            <a:tbl>
              <a:tblPr>
                <a:noFill/>
                <a:tableStyleId>{F0978A65-1E5D-470F-822C-F84DB58AFA15}</a:tableStyleId>
              </a:tblPr>
              <a:tblGrid>
                <a:gridCol w="2124100"/>
                <a:gridCol w="886050"/>
                <a:gridCol w="886050"/>
                <a:gridCol w="886050"/>
                <a:gridCol w="886050"/>
                <a:gridCol w="886050"/>
                <a:gridCol w="886050"/>
              </a:tblGrid>
              <a:tr h="443250">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 Metric</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India</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Global</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US</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Europe</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China</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SEA</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511175">
                <a:tc>
                  <a:txBody>
                    <a:bodyPr/>
                    <a:lstStyle/>
                    <a:p>
                      <a:pPr indent="0" lvl="0" marL="0" rtl="0" algn="l">
                        <a:spcBef>
                          <a:spcPts val="0"/>
                        </a:spcBef>
                        <a:spcAft>
                          <a:spcPts val="0"/>
                        </a:spcAft>
                        <a:buClr>
                          <a:srgbClr val="000000"/>
                        </a:buClr>
                        <a:buSzPts val="1000"/>
                        <a:buFont typeface="Arial"/>
                        <a:buNone/>
                      </a:pPr>
                      <a:r>
                        <a:rPr lang="en-US" sz="1000">
                          <a:solidFill>
                            <a:srgbClr val="000000"/>
                          </a:solidFill>
                        </a:rPr>
                        <a:t>$ Funding</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$10.5B</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latin typeface="Calibri"/>
                          <a:ea typeface="Calibri"/>
                          <a:cs typeface="Calibri"/>
                          <a:sym typeface="Calibri"/>
                        </a:rPr>
                        <a:t>$344B</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SzPts val="800"/>
                        <a:buNone/>
                      </a:pPr>
                      <a:r>
                        <a:rPr lang="en-US" sz="1100">
                          <a:latin typeface="Calibri"/>
                          <a:ea typeface="Calibri"/>
                          <a:cs typeface="Calibri"/>
                          <a:sym typeface="Calibri"/>
                        </a:rPr>
                        <a:t>$244B</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$48.6B</a:t>
                      </a:r>
                      <a:endParaRPr sz="1100">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$7.3B</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SzPts val="800"/>
                        <a:buNone/>
                      </a:pPr>
                      <a:r>
                        <a:rPr lang="en-US" sz="1100">
                          <a:latin typeface="Calibri"/>
                          <a:ea typeface="Calibri"/>
                          <a:cs typeface="Calibri"/>
                          <a:sym typeface="Calibri"/>
                        </a:rPr>
                        <a:t>$5.0B</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 of global funding (# Country Rank)</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100%</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71%(#1)</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14%</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2%(#4)</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 Funding rounds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1,518</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12,598</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5,287</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2,815</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251</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230</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First Time Funded Companies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433</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4,727</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1,650</a:t>
                      </a:r>
                      <a:endParaRPr sz="1100">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1,091</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79</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90</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Series A+ rounds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516</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6,401</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3,215</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1,340</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192</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108</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962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New Unicorns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111</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74</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20</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Acquisitions</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136</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3,618</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1,597</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1,290</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19</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54</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11175">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IPOs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42</a:t>
                      </a:r>
                      <a:endParaRPr sz="1100">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253</a:t>
                      </a:r>
                      <a:endParaRPr sz="1100" u="none" cap="none" strike="noStrike">
                        <a:solidFill>
                          <a:srgbClr val="000000"/>
                        </a:solidFill>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60</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23</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38</a:t>
                      </a:r>
                      <a:endParaRPr sz="11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14</a:t>
                      </a:r>
                      <a:endParaRPr sz="11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410" name="Google Shape;410;p62"/>
          <p:cNvPicPr preferRelativeResize="0"/>
          <p:nvPr/>
        </p:nvPicPr>
        <p:blipFill rotWithShape="1">
          <a:blip r:embed="rId3">
            <a:alphaModFix/>
          </a:blip>
          <a:srcRect b="0" l="0" r="0" t="0"/>
          <a:stretch/>
        </p:blipFill>
        <p:spPr>
          <a:xfrm>
            <a:off x="663956" y="1920240"/>
            <a:ext cx="272129" cy="271191"/>
          </a:xfrm>
          <a:prstGeom prst="rect">
            <a:avLst/>
          </a:prstGeom>
          <a:noFill/>
          <a:ln>
            <a:noFill/>
          </a:ln>
        </p:spPr>
      </p:pic>
      <p:pic>
        <p:nvPicPr>
          <p:cNvPr id="411" name="Google Shape;411;p62"/>
          <p:cNvPicPr preferRelativeResize="0"/>
          <p:nvPr/>
        </p:nvPicPr>
        <p:blipFill rotWithShape="1">
          <a:blip r:embed="rId4">
            <a:alphaModFix/>
          </a:blip>
          <a:srcRect b="0" l="0" r="0" t="0"/>
          <a:stretch/>
        </p:blipFill>
        <p:spPr>
          <a:xfrm>
            <a:off x="695449" y="2960461"/>
            <a:ext cx="233340" cy="230573"/>
          </a:xfrm>
          <a:prstGeom prst="rect">
            <a:avLst/>
          </a:prstGeom>
          <a:noFill/>
          <a:ln>
            <a:noFill/>
          </a:ln>
        </p:spPr>
      </p:pic>
      <p:pic>
        <p:nvPicPr>
          <p:cNvPr id="412" name="Google Shape;412;p62"/>
          <p:cNvPicPr preferRelativeResize="0"/>
          <p:nvPr/>
        </p:nvPicPr>
        <p:blipFill>
          <a:blip r:embed="rId5">
            <a:alphaModFix/>
          </a:blip>
          <a:stretch>
            <a:fillRect/>
          </a:stretch>
        </p:blipFill>
        <p:spPr>
          <a:xfrm>
            <a:off x="674972" y="3973341"/>
            <a:ext cx="256831" cy="253783"/>
          </a:xfrm>
          <a:prstGeom prst="rect">
            <a:avLst/>
          </a:prstGeom>
          <a:noFill/>
          <a:ln>
            <a:noFill/>
          </a:ln>
        </p:spPr>
      </p:pic>
      <p:pic>
        <p:nvPicPr>
          <p:cNvPr id="413" name="Google Shape;413;p62"/>
          <p:cNvPicPr preferRelativeResize="0"/>
          <p:nvPr/>
        </p:nvPicPr>
        <p:blipFill rotWithShape="1">
          <a:blip r:embed="rId6">
            <a:alphaModFix/>
          </a:blip>
          <a:srcRect b="0" l="12873" r="12282" t="0"/>
          <a:stretch/>
        </p:blipFill>
        <p:spPr>
          <a:xfrm>
            <a:off x="695457" y="4450006"/>
            <a:ext cx="233341" cy="230572"/>
          </a:xfrm>
          <a:prstGeom prst="rect">
            <a:avLst/>
          </a:prstGeom>
          <a:noFill/>
          <a:ln>
            <a:noFill/>
          </a:ln>
        </p:spPr>
      </p:pic>
      <p:pic>
        <p:nvPicPr>
          <p:cNvPr id="414" name="Google Shape;414;p62"/>
          <p:cNvPicPr preferRelativeResize="0"/>
          <p:nvPr/>
        </p:nvPicPr>
        <p:blipFill>
          <a:blip r:embed="rId7">
            <a:alphaModFix/>
          </a:blip>
          <a:stretch>
            <a:fillRect/>
          </a:stretch>
        </p:blipFill>
        <p:spPr>
          <a:xfrm>
            <a:off x="673753" y="4929486"/>
            <a:ext cx="259268" cy="256191"/>
          </a:xfrm>
          <a:prstGeom prst="rect">
            <a:avLst/>
          </a:prstGeom>
          <a:noFill/>
          <a:ln>
            <a:noFill/>
          </a:ln>
        </p:spPr>
      </p:pic>
      <p:pic>
        <p:nvPicPr>
          <p:cNvPr id="415" name="Google Shape;415;p62"/>
          <p:cNvPicPr preferRelativeResize="0"/>
          <p:nvPr/>
        </p:nvPicPr>
        <p:blipFill rotWithShape="1">
          <a:blip r:embed="rId8">
            <a:alphaModFix/>
          </a:blip>
          <a:srcRect b="0" l="0" r="0" t="0"/>
          <a:stretch/>
        </p:blipFill>
        <p:spPr>
          <a:xfrm>
            <a:off x="682482" y="5434584"/>
            <a:ext cx="259268" cy="256191"/>
          </a:xfrm>
          <a:prstGeom prst="rect">
            <a:avLst/>
          </a:prstGeom>
          <a:noFill/>
          <a:ln>
            <a:noFill/>
          </a:ln>
        </p:spPr>
      </p:pic>
      <p:pic>
        <p:nvPicPr>
          <p:cNvPr id="416" name="Google Shape;416;p62"/>
          <p:cNvPicPr preferRelativeResize="0"/>
          <p:nvPr/>
        </p:nvPicPr>
        <p:blipFill>
          <a:blip r:embed="rId9">
            <a:alphaModFix/>
          </a:blip>
          <a:stretch>
            <a:fillRect/>
          </a:stretch>
        </p:blipFill>
        <p:spPr>
          <a:xfrm>
            <a:off x="667322" y="2440339"/>
            <a:ext cx="272130" cy="271215"/>
          </a:xfrm>
          <a:prstGeom prst="rect">
            <a:avLst/>
          </a:prstGeom>
          <a:noFill/>
          <a:ln>
            <a:noFill/>
          </a:ln>
        </p:spPr>
      </p:pic>
      <p:graphicFrame>
        <p:nvGraphicFramePr>
          <p:cNvPr id="417" name="Google Shape;417;p62" title="table2"/>
          <p:cNvGraphicFramePr/>
          <p:nvPr/>
        </p:nvGraphicFramePr>
        <p:xfrm>
          <a:off x="8871950" y="1320179"/>
          <a:ext cx="3000000" cy="3000000"/>
        </p:xfrm>
        <a:graphic>
          <a:graphicData uri="http://schemas.openxmlformats.org/drawingml/2006/table">
            <a:tbl>
              <a:tblPr bandRow="1" firstRow="1">
                <a:noFill/>
                <a:tableStyleId>{62613066-B82A-4C2A-84E2-991EC81C6A94}</a:tableStyleId>
              </a:tblPr>
              <a:tblGrid>
                <a:gridCol w="1815850"/>
                <a:gridCol w="894500"/>
              </a:tblGrid>
              <a:tr h="442225">
                <a:tc gridSpan="2">
                  <a:txBody>
                    <a:bodyPr/>
                    <a:lstStyle/>
                    <a:p>
                      <a:pPr indent="0" lvl="0" marL="0" marR="0" rtl="0" algn="l">
                        <a:lnSpc>
                          <a:spcPct val="100000"/>
                        </a:lnSpc>
                        <a:spcBef>
                          <a:spcPts val="0"/>
                        </a:spcBef>
                        <a:spcAft>
                          <a:spcPts val="0"/>
                        </a:spcAft>
                        <a:buClr>
                          <a:srgbClr val="000000"/>
                        </a:buClr>
                        <a:buSzPts val="1400"/>
                        <a:buFont typeface="Cambria"/>
                        <a:buNone/>
                      </a:pPr>
                      <a:r>
                        <a:rPr b="1" lang="en-US">
                          <a:solidFill>
                            <a:srgbClr val="08528C"/>
                          </a:solidFill>
                          <a:latin typeface="Calibri"/>
                          <a:ea typeface="Calibri"/>
                          <a:cs typeface="Calibri"/>
                          <a:sym typeface="Calibri"/>
                        </a:rPr>
                        <a:t>Top Countries by 2025 Funding</a:t>
                      </a:r>
                      <a:endParaRPr>
                        <a:solidFill>
                          <a:srgbClr val="08528C"/>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United States</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$244B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United Kingdom</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$15.2B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India</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$10.5B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China</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$7.3B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Germany</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$7.0B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Canada</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$6.3B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France</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$6.2B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Singapore</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$4.5B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Israel</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$4.2B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080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Switzerland</a:t>
                      </a:r>
                      <a:endParaRPr i="0" sz="1200" u="none" cap="none" strike="noStrike">
                        <a:solidFill>
                          <a:srgbClr val="000000"/>
                        </a:solidFill>
                        <a:latin typeface="Calibri"/>
                        <a:ea typeface="Calibri"/>
                        <a:cs typeface="Calibri"/>
                        <a:sym typeface="Calibri"/>
                      </a:endParaRPr>
                    </a:p>
                  </a:txBody>
                  <a:tcPr marT="45725" marB="45725" marR="91450" marL="50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$3.5B</a:t>
                      </a:r>
                      <a:endParaRPr i="0" sz="1200" u="none" cap="none" strike="noStrike">
                        <a:solidFill>
                          <a:srgbClr val="000000"/>
                        </a:solidFill>
                        <a:latin typeface="Calibri"/>
                        <a:ea typeface="Calibri"/>
                        <a:cs typeface="Calibri"/>
                        <a:sym typeface="Calibri"/>
                      </a:endParaRPr>
                    </a:p>
                  </a:txBody>
                  <a:tcPr marT="45725" marB="45725" marR="108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18" name="Google Shape;418;p62" title="image1"/>
          <p:cNvPicPr preferRelativeResize="0"/>
          <p:nvPr/>
        </p:nvPicPr>
        <p:blipFill>
          <a:blip r:embed="rId10">
            <a:alphaModFix/>
          </a:blip>
          <a:stretch>
            <a:fillRect/>
          </a:stretch>
        </p:blipFill>
        <p:spPr>
          <a:xfrm>
            <a:off x="8960166" y="1833908"/>
            <a:ext cx="330200" cy="317500"/>
          </a:xfrm>
          <a:prstGeom prst="rect">
            <a:avLst/>
          </a:prstGeom>
          <a:noFill/>
          <a:ln>
            <a:noFill/>
          </a:ln>
        </p:spPr>
      </p:pic>
      <p:pic>
        <p:nvPicPr>
          <p:cNvPr id="419" name="Google Shape;419;p62" title="image4"/>
          <p:cNvPicPr preferRelativeResize="0"/>
          <p:nvPr/>
        </p:nvPicPr>
        <p:blipFill>
          <a:blip r:embed="rId11">
            <a:alphaModFix/>
          </a:blip>
          <a:stretch>
            <a:fillRect/>
          </a:stretch>
        </p:blipFill>
        <p:spPr>
          <a:xfrm>
            <a:off x="8950991" y="3087329"/>
            <a:ext cx="330200" cy="317500"/>
          </a:xfrm>
          <a:prstGeom prst="rect">
            <a:avLst/>
          </a:prstGeom>
          <a:noFill/>
          <a:ln>
            <a:noFill/>
          </a:ln>
        </p:spPr>
      </p:pic>
      <p:pic>
        <p:nvPicPr>
          <p:cNvPr id="420" name="Google Shape;420;p62" title="image2"/>
          <p:cNvPicPr preferRelativeResize="0"/>
          <p:nvPr/>
        </p:nvPicPr>
        <p:blipFill>
          <a:blip r:embed="rId12">
            <a:alphaModFix/>
          </a:blip>
          <a:stretch>
            <a:fillRect/>
          </a:stretch>
        </p:blipFill>
        <p:spPr>
          <a:xfrm>
            <a:off x="8958891" y="2247212"/>
            <a:ext cx="330200" cy="317500"/>
          </a:xfrm>
          <a:prstGeom prst="rect">
            <a:avLst/>
          </a:prstGeom>
          <a:noFill/>
          <a:ln>
            <a:noFill/>
          </a:ln>
        </p:spPr>
      </p:pic>
      <p:pic>
        <p:nvPicPr>
          <p:cNvPr id="421" name="Google Shape;421;p62" title="image9"/>
          <p:cNvPicPr preferRelativeResize="0"/>
          <p:nvPr/>
        </p:nvPicPr>
        <p:blipFill>
          <a:blip r:embed="rId13">
            <a:alphaModFix/>
          </a:blip>
          <a:stretch>
            <a:fillRect/>
          </a:stretch>
        </p:blipFill>
        <p:spPr>
          <a:xfrm>
            <a:off x="8960170" y="5198380"/>
            <a:ext cx="330200" cy="317500"/>
          </a:xfrm>
          <a:prstGeom prst="rect">
            <a:avLst/>
          </a:prstGeom>
          <a:noFill/>
          <a:ln>
            <a:noFill/>
          </a:ln>
        </p:spPr>
      </p:pic>
      <p:pic>
        <p:nvPicPr>
          <p:cNvPr id="422" name="Google Shape;422;p62" title="image5"/>
          <p:cNvPicPr preferRelativeResize="0"/>
          <p:nvPr/>
        </p:nvPicPr>
        <p:blipFill>
          <a:blip r:embed="rId14">
            <a:alphaModFix/>
          </a:blip>
          <a:stretch>
            <a:fillRect/>
          </a:stretch>
        </p:blipFill>
        <p:spPr>
          <a:xfrm>
            <a:off x="8958895" y="3505800"/>
            <a:ext cx="330200" cy="317500"/>
          </a:xfrm>
          <a:prstGeom prst="rect">
            <a:avLst/>
          </a:prstGeom>
          <a:noFill/>
          <a:ln>
            <a:noFill/>
          </a:ln>
        </p:spPr>
      </p:pic>
      <p:pic>
        <p:nvPicPr>
          <p:cNvPr id="423" name="Google Shape;423;p62" title="image8"/>
          <p:cNvPicPr preferRelativeResize="0"/>
          <p:nvPr/>
        </p:nvPicPr>
        <p:blipFill>
          <a:blip r:embed="rId15">
            <a:alphaModFix/>
          </a:blip>
          <a:stretch>
            <a:fillRect/>
          </a:stretch>
        </p:blipFill>
        <p:spPr>
          <a:xfrm>
            <a:off x="8958895" y="4767388"/>
            <a:ext cx="330200" cy="317500"/>
          </a:xfrm>
          <a:prstGeom prst="rect">
            <a:avLst/>
          </a:prstGeom>
          <a:noFill/>
          <a:ln>
            <a:noFill/>
          </a:ln>
        </p:spPr>
      </p:pic>
      <p:pic>
        <p:nvPicPr>
          <p:cNvPr id="424" name="Google Shape;424;p62" title="image7"/>
          <p:cNvPicPr preferRelativeResize="0"/>
          <p:nvPr/>
        </p:nvPicPr>
        <p:blipFill>
          <a:blip r:embed="rId16">
            <a:alphaModFix/>
          </a:blip>
          <a:stretch>
            <a:fillRect/>
          </a:stretch>
        </p:blipFill>
        <p:spPr>
          <a:xfrm>
            <a:off x="8950995" y="4336388"/>
            <a:ext cx="330200" cy="317500"/>
          </a:xfrm>
          <a:prstGeom prst="rect">
            <a:avLst/>
          </a:prstGeom>
          <a:noFill/>
          <a:ln>
            <a:noFill/>
          </a:ln>
        </p:spPr>
      </p:pic>
      <p:pic>
        <p:nvPicPr>
          <p:cNvPr id="425" name="Google Shape;425;p62" title="image3"/>
          <p:cNvPicPr preferRelativeResize="0"/>
          <p:nvPr/>
        </p:nvPicPr>
        <p:blipFill>
          <a:blip r:embed="rId17">
            <a:alphaModFix/>
          </a:blip>
          <a:stretch>
            <a:fillRect/>
          </a:stretch>
        </p:blipFill>
        <p:spPr>
          <a:xfrm>
            <a:off x="8950991" y="2662508"/>
            <a:ext cx="330200" cy="317500"/>
          </a:xfrm>
          <a:prstGeom prst="rect">
            <a:avLst/>
          </a:prstGeom>
          <a:noFill/>
          <a:ln>
            <a:noFill/>
          </a:ln>
        </p:spPr>
      </p:pic>
      <p:pic>
        <p:nvPicPr>
          <p:cNvPr id="426" name="Google Shape;426;p62"/>
          <p:cNvPicPr preferRelativeResize="0"/>
          <p:nvPr/>
        </p:nvPicPr>
        <p:blipFill rotWithShape="1">
          <a:blip r:embed="rId18">
            <a:alphaModFix/>
          </a:blip>
          <a:srcRect b="0" l="0" r="0" t="-887"/>
          <a:stretch/>
        </p:blipFill>
        <p:spPr>
          <a:xfrm>
            <a:off x="673756" y="3485432"/>
            <a:ext cx="259268" cy="258467"/>
          </a:xfrm>
          <a:prstGeom prst="rect">
            <a:avLst/>
          </a:prstGeom>
          <a:noFill/>
          <a:ln>
            <a:noFill/>
          </a:ln>
        </p:spPr>
      </p:pic>
      <p:pic>
        <p:nvPicPr>
          <p:cNvPr id="427" name="Google Shape;427;p62" title="image6"/>
          <p:cNvPicPr preferRelativeResize="0"/>
          <p:nvPr/>
        </p:nvPicPr>
        <p:blipFill>
          <a:blip r:embed="rId19">
            <a:alphaModFix/>
          </a:blip>
          <a:stretch>
            <a:fillRect/>
          </a:stretch>
        </p:blipFill>
        <p:spPr>
          <a:xfrm>
            <a:off x="8960175" y="3921100"/>
            <a:ext cx="330200" cy="317500"/>
          </a:xfrm>
          <a:prstGeom prst="rect">
            <a:avLst/>
          </a:prstGeom>
          <a:noFill/>
          <a:ln>
            <a:noFill/>
          </a:ln>
        </p:spPr>
      </p:pic>
      <p:sp>
        <p:nvSpPr>
          <p:cNvPr id="428" name="Google Shape;428;p62"/>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429" name="Google Shape;429;p62" title="image10"/>
          <p:cNvPicPr preferRelativeResize="0"/>
          <p:nvPr/>
        </p:nvPicPr>
        <p:blipFill>
          <a:blip r:embed="rId20">
            <a:alphaModFix/>
          </a:blip>
          <a:stretch>
            <a:fillRect/>
          </a:stretch>
        </p:blipFill>
        <p:spPr>
          <a:xfrm>
            <a:off x="8960175" y="5629375"/>
            <a:ext cx="330200" cy="31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graphicFrame>
        <p:nvGraphicFramePr>
          <p:cNvPr id="435" name="Google Shape;435;p63"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Investments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Y-o-Y Funding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Y-o-Y Stage-wise Funding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Top Funding Rounds in 2025</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Top Funded Business Models in 2025</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436" name="Google Shape;436;p63"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437" name="Google Shape;437;p63" title="shape2"/>
          <p:cNvSpPr/>
          <p:nvPr/>
        </p:nvSpPr>
        <p:spPr>
          <a:xfrm rot="5400000">
            <a:off x="5351225" y="171584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aphicFrame>
        <p:nvGraphicFramePr>
          <p:cNvPr id="442" name="Google Shape;442;p64"/>
          <p:cNvGraphicFramePr/>
          <p:nvPr/>
        </p:nvGraphicFramePr>
        <p:xfrm>
          <a:off x="8250450" y="1194847"/>
          <a:ext cx="3000000" cy="3000000"/>
        </p:xfrm>
        <a:graphic>
          <a:graphicData uri="http://schemas.openxmlformats.org/drawingml/2006/table">
            <a:tbl>
              <a:tblPr>
                <a:noFill/>
                <a:tableStyleId>{D7426D04-0DF5-4802-A7C9-536CA16E00E1}</a:tableStyleId>
              </a:tblPr>
              <a:tblGrid>
                <a:gridCol w="341375"/>
                <a:gridCol w="1815850"/>
                <a:gridCol w="1163025"/>
              </a:tblGrid>
              <a:tr h="3373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Funding Rounds in last 8 years</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283325">
                <a:tc gridSpan="2">
                  <a:txBody>
                    <a:bodyPr/>
                    <a:lstStyle/>
                    <a:p>
                      <a:pPr indent="0" lvl="0" marL="0" rtl="0" algn="l">
                        <a:spcBef>
                          <a:spcPts val="0"/>
                        </a:spcBef>
                        <a:spcAft>
                          <a:spcPts val="0"/>
                        </a:spcAft>
                        <a:buNone/>
                      </a:pPr>
                      <a:r>
                        <a:rPr b="1" lang="en-US" sz="1200">
                          <a:latin typeface="Calibri"/>
                          <a:ea typeface="Calibri"/>
                          <a:cs typeface="Calibri"/>
                          <a:sym typeface="Calibri"/>
                        </a:rPr>
                        <a:t>Company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l">
                        <a:spcBef>
                          <a:spcPts val="0"/>
                        </a:spcBef>
                        <a:spcAft>
                          <a:spcPts val="0"/>
                        </a:spcAft>
                        <a:buNone/>
                      </a:pPr>
                      <a:r>
                        <a:rPr b="1" lang="en-US" sz="1200">
                          <a:latin typeface="Calibri"/>
                          <a:ea typeface="Calibri"/>
                          <a:cs typeface="Calibri"/>
                          <a:sym typeface="Calibri"/>
                        </a:rPr>
                        <a:t>Funding Round </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Flipkart</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(2007, Bengaluru)</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$3.6B - Series J</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OYO</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(2012, Gurugram)</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$1.5B - Series F</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Swiggy</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(2014, Bengaluru)</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$1.3B - Series J</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OYO</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(2012, Gurugram)</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$1.0B - Series E</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Erisha E Mobility</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(2022, Delhi)</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$1.0B - Series D</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Swiggy</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(2014, Bengaluru)</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$1.0B - Series H</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Dream Sports</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(2008, Mumbai)</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$840M - Series F</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VerSe</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(2007, Bengaluru)</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$805M - Series J</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BYJU'S</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(2011, Bengaluru)</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$800M - Series F</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Swiggy</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(2014, Bengaluru)</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$700M - Series K</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443" name="Google Shape;443;p64"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Y</a:t>
            </a:r>
            <a:r>
              <a:rPr lang="en-US">
                <a:solidFill>
                  <a:srgbClr val="08528C"/>
                </a:solidFill>
              </a:rPr>
              <a:t>-o-Y Funding Trends</a:t>
            </a:r>
            <a:endParaRPr>
              <a:solidFill>
                <a:srgbClr val="08528C"/>
              </a:solidFill>
            </a:endParaRPr>
          </a:p>
        </p:txBody>
      </p:sp>
      <p:sp>
        <p:nvSpPr>
          <p:cNvPr id="444" name="Google Shape;444;p6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cxnSp>
        <p:nvCxnSpPr>
          <p:cNvPr id="445" name="Google Shape;445;p64" title="line1"/>
          <p:cNvCxnSpPr/>
          <p:nvPr/>
        </p:nvCxnSpPr>
        <p:spPr>
          <a:xfrm>
            <a:off x="5201825" y="5587275"/>
            <a:ext cx="1630200" cy="0"/>
          </a:xfrm>
          <a:prstGeom prst="straightConnector1">
            <a:avLst/>
          </a:prstGeom>
          <a:noFill/>
          <a:ln cap="flat" cmpd="sng" w="9525">
            <a:solidFill>
              <a:srgbClr val="000000"/>
            </a:solidFill>
            <a:prstDash val="solid"/>
            <a:round/>
            <a:headEnd len="med" w="med" type="stealth"/>
            <a:tailEnd len="med" w="med" type="stealth"/>
          </a:ln>
        </p:spPr>
      </p:cxnSp>
      <p:cxnSp>
        <p:nvCxnSpPr>
          <p:cNvPr id="446" name="Google Shape;446;p64" title="line2"/>
          <p:cNvCxnSpPr/>
          <p:nvPr/>
        </p:nvCxnSpPr>
        <p:spPr>
          <a:xfrm>
            <a:off x="3662275" y="6006775"/>
            <a:ext cx="3169800" cy="4200"/>
          </a:xfrm>
          <a:prstGeom prst="straightConnector1">
            <a:avLst/>
          </a:prstGeom>
          <a:noFill/>
          <a:ln cap="flat" cmpd="sng" w="9525">
            <a:solidFill>
              <a:srgbClr val="000000"/>
            </a:solidFill>
            <a:prstDash val="solid"/>
            <a:round/>
            <a:headEnd len="med" w="med" type="stealth"/>
            <a:tailEnd len="med" w="med" type="stealth"/>
          </a:ln>
        </p:spPr>
      </p:cxnSp>
      <p:sp>
        <p:nvSpPr>
          <p:cNvPr id="447" name="Google Shape;447;p64" title="CAGR3yrs"/>
          <p:cNvSpPr/>
          <p:nvPr/>
        </p:nvSpPr>
        <p:spPr>
          <a:xfrm>
            <a:off x="5114100" y="5367350"/>
            <a:ext cx="2034000" cy="1587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Cambria"/>
              <a:buNone/>
            </a:pPr>
            <a:r>
              <a:rPr lang="en-US" sz="1200">
                <a:latin typeface="Calibri"/>
                <a:ea typeface="Calibri"/>
                <a:cs typeface="Calibri"/>
                <a:sym typeface="Calibri"/>
              </a:rPr>
              <a:t>$ Funding (3y) CAGR =</a:t>
            </a:r>
            <a:r>
              <a:rPr b="1" lang="en-US">
                <a:solidFill>
                  <a:srgbClr val="FF0000"/>
                </a:solidFill>
                <a:latin typeface="Calibri"/>
                <a:ea typeface="Calibri"/>
                <a:cs typeface="Calibri"/>
                <a:sym typeface="Calibri"/>
              </a:rPr>
              <a:t> -1%</a:t>
            </a:r>
            <a:endParaRPr b="1" i="0" u="none" cap="none" strike="noStrike">
              <a:solidFill>
                <a:srgbClr val="FF0000"/>
              </a:solidFill>
              <a:latin typeface="Calibri"/>
              <a:ea typeface="Calibri"/>
              <a:cs typeface="Calibri"/>
              <a:sym typeface="Calibri"/>
            </a:endParaRPr>
          </a:p>
        </p:txBody>
      </p:sp>
      <p:sp>
        <p:nvSpPr>
          <p:cNvPr id="448" name="Google Shape;448;p64" title="CAGR5yrs"/>
          <p:cNvSpPr/>
          <p:nvPr/>
        </p:nvSpPr>
        <p:spPr>
          <a:xfrm>
            <a:off x="4257100" y="5797125"/>
            <a:ext cx="2449500" cy="1587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400"/>
              <a:buFont typeface="Cambria"/>
              <a:buNone/>
            </a:pPr>
            <a:r>
              <a:rPr lang="en-US" sz="1200">
                <a:latin typeface="Calibri"/>
                <a:ea typeface="Calibri"/>
                <a:cs typeface="Calibri"/>
                <a:sym typeface="Calibri"/>
              </a:rPr>
              <a:t>$ Funding (5y) CAGR =</a:t>
            </a:r>
            <a:r>
              <a:rPr b="1" lang="en-US">
                <a:solidFill>
                  <a:srgbClr val="FF0000"/>
                </a:solidFill>
                <a:latin typeface="Calibri"/>
                <a:ea typeface="Calibri"/>
                <a:cs typeface="Calibri"/>
                <a:sym typeface="Calibri"/>
              </a:rPr>
              <a:t> -2%</a:t>
            </a:r>
            <a:endParaRPr b="1" i="0" u="none" cap="none" strike="noStrike">
              <a:solidFill>
                <a:srgbClr val="FF0000"/>
              </a:solidFill>
              <a:latin typeface="Calibri"/>
              <a:ea typeface="Calibri"/>
              <a:cs typeface="Calibri"/>
              <a:sym typeface="Calibri"/>
            </a:endParaRPr>
          </a:p>
        </p:txBody>
      </p:sp>
      <p:pic>
        <p:nvPicPr>
          <p:cNvPr id="449" name="Google Shape;449;p64" title="image2"/>
          <p:cNvPicPr preferRelativeResize="0"/>
          <p:nvPr/>
        </p:nvPicPr>
        <p:blipFill>
          <a:blip r:embed="rId3">
            <a:alphaModFix/>
          </a:blip>
          <a:stretch>
            <a:fillRect/>
          </a:stretch>
        </p:blipFill>
        <p:spPr>
          <a:xfrm>
            <a:off x="8323872" y="2349622"/>
            <a:ext cx="228550" cy="226687"/>
          </a:xfrm>
          <a:prstGeom prst="rect">
            <a:avLst/>
          </a:prstGeom>
          <a:noFill/>
          <a:ln cap="flat" cmpd="sng" w="9525">
            <a:solidFill>
              <a:srgbClr val="D9D9D9"/>
            </a:solidFill>
            <a:prstDash val="solid"/>
            <a:round/>
            <a:headEnd len="sm" w="sm" type="none"/>
            <a:tailEnd len="sm" w="sm" type="none"/>
          </a:ln>
        </p:spPr>
      </p:pic>
      <p:pic>
        <p:nvPicPr>
          <p:cNvPr id="450" name="Google Shape;450;p64" title="image3"/>
          <p:cNvPicPr preferRelativeResize="0"/>
          <p:nvPr/>
        </p:nvPicPr>
        <p:blipFill>
          <a:blip r:embed="rId4">
            <a:alphaModFix/>
          </a:blip>
          <a:stretch>
            <a:fillRect/>
          </a:stretch>
        </p:blipFill>
        <p:spPr>
          <a:xfrm>
            <a:off x="8330203" y="2769180"/>
            <a:ext cx="228550" cy="226687"/>
          </a:xfrm>
          <a:prstGeom prst="rect">
            <a:avLst/>
          </a:prstGeom>
          <a:noFill/>
          <a:ln cap="flat" cmpd="sng" w="9525">
            <a:solidFill>
              <a:srgbClr val="D9D9D9"/>
            </a:solidFill>
            <a:prstDash val="solid"/>
            <a:round/>
            <a:headEnd len="sm" w="sm" type="none"/>
            <a:tailEnd len="sm" w="sm" type="none"/>
          </a:ln>
        </p:spPr>
      </p:pic>
      <p:pic>
        <p:nvPicPr>
          <p:cNvPr id="451" name="Google Shape;451;p64" title="image4"/>
          <p:cNvPicPr preferRelativeResize="0"/>
          <p:nvPr/>
        </p:nvPicPr>
        <p:blipFill>
          <a:blip r:embed="rId3">
            <a:alphaModFix/>
          </a:blip>
          <a:stretch>
            <a:fillRect/>
          </a:stretch>
        </p:blipFill>
        <p:spPr>
          <a:xfrm>
            <a:off x="8334675" y="3188788"/>
            <a:ext cx="228550" cy="226800"/>
          </a:xfrm>
          <a:prstGeom prst="rect">
            <a:avLst/>
          </a:prstGeom>
          <a:noFill/>
          <a:ln cap="flat" cmpd="sng" w="9525">
            <a:solidFill>
              <a:srgbClr val="D9D9D9"/>
            </a:solidFill>
            <a:prstDash val="solid"/>
            <a:round/>
            <a:headEnd len="sm" w="sm" type="none"/>
            <a:tailEnd len="sm" w="sm" type="none"/>
          </a:ln>
        </p:spPr>
      </p:pic>
      <p:pic>
        <p:nvPicPr>
          <p:cNvPr id="452" name="Google Shape;452;p64" title="image7"/>
          <p:cNvPicPr preferRelativeResize="0"/>
          <p:nvPr/>
        </p:nvPicPr>
        <p:blipFill>
          <a:blip r:embed="rId5">
            <a:alphaModFix/>
          </a:blip>
          <a:stretch>
            <a:fillRect/>
          </a:stretch>
        </p:blipFill>
        <p:spPr>
          <a:xfrm>
            <a:off x="8329272" y="4449238"/>
            <a:ext cx="228550" cy="226687"/>
          </a:xfrm>
          <a:prstGeom prst="rect">
            <a:avLst/>
          </a:prstGeom>
          <a:noFill/>
          <a:ln cap="flat" cmpd="sng" w="9525">
            <a:solidFill>
              <a:srgbClr val="D9D9D9"/>
            </a:solidFill>
            <a:prstDash val="solid"/>
            <a:round/>
            <a:headEnd len="sm" w="sm" type="none"/>
            <a:tailEnd len="sm" w="sm" type="none"/>
          </a:ln>
        </p:spPr>
      </p:pic>
      <p:pic>
        <p:nvPicPr>
          <p:cNvPr id="453" name="Google Shape;453;p64" title="image5"/>
          <p:cNvPicPr preferRelativeResize="0"/>
          <p:nvPr/>
        </p:nvPicPr>
        <p:blipFill>
          <a:blip r:embed="rId6">
            <a:alphaModFix/>
          </a:blip>
          <a:stretch>
            <a:fillRect/>
          </a:stretch>
        </p:blipFill>
        <p:spPr>
          <a:xfrm>
            <a:off x="8335560" y="3608445"/>
            <a:ext cx="226800" cy="226800"/>
          </a:xfrm>
          <a:prstGeom prst="rect">
            <a:avLst/>
          </a:prstGeom>
          <a:noFill/>
          <a:ln cap="flat" cmpd="sng" w="9525">
            <a:solidFill>
              <a:srgbClr val="D9D9D9"/>
            </a:solidFill>
            <a:prstDash val="solid"/>
            <a:round/>
            <a:headEnd len="sm" w="sm" type="none"/>
            <a:tailEnd len="sm" w="sm" type="none"/>
          </a:ln>
        </p:spPr>
      </p:pic>
      <p:pic>
        <p:nvPicPr>
          <p:cNvPr id="454" name="Google Shape;454;p64" title="image6"/>
          <p:cNvPicPr preferRelativeResize="0"/>
          <p:nvPr/>
        </p:nvPicPr>
        <p:blipFill>
          <a:blip r:embed="rId4">
            <a:alphaModFix/>
          </a:blip>
          <a:stretch>
            <a:fillRect/>
          </a:stretch>
        </p:blipFill>
        <p:spPr>
          <a:xfrm>
            <a:off x="8324762" y="4028845"/>
            <a:ext cx="226800" cy="226800"/>
          </a:xfrm>
          <a:prstGeom prst="rect">
            <a:avLst/>
          </a:prstGeom>
          <a:noFill/>
          <a:ln cap="flat" cmpd="sng" w="9525">
            <a:solidFill>
              <a:srgbClr val="D9D9D9"/>
            </a:solidFill>
            <a:prstDash val="solid"/>
            <a:round/>
            <a:headEnd len="sm" w="sm" type="none"/>
            <a:tailEnd len="sm" w="sm" type="none"/>
          </a:ln>
        </p:spPr>
      </p:pic>
      <p:pic>
        <p:nvPicPr>
          <p:cNvPr id="455" name="Google Shape;455;p64" title="image8"/>
          <p:cNvPicPr preferRelativeResize="0"/>
          <p:nvPr/>
        </p:nvPicPr>
        <p:blipFill>
          <a:blip r:embed="rId7">
            <a:alphaModFix/>
          </a:blip>
          <a:stretch>
            <a:fillRect/>
          </a:stretch>
        </p:blipFill>
        <p:spPr>
          <a:xfrm>
            <a:off x="8335535" y="4867292"/>
            <a:ext cx="226800" cy="226800"/>
          </a:xfrm>
          <a:prstGeom prst="rect">
            <a:avLst/>
          </a:prstGeom>
          <a:noFill/>
          <a:ln cap="flat" cmpd="sng" w="9525">
            <a:solidFill>
              <a:srgbClr val="D9D9D9"/>
            </a:solidFill>
            <a:prstDash val="solid"/>
            <a:round/>
            <a:headEnd len="sm" w="sm" type="none"/>
            <a:tailEnd len="sm" w="sm" type="none"/>
          </a:ln>
        </p:spPr>
      </p:pic>
      <p:pic>
        <p:nvPicPr>
          <p:cNvPr id="456" name="Google Shape;456;p64" title="image9"/>
          <p:cNvPicPr preferRelativeResize="0"/>
          <p:nvPr/>
        </p:nvPicPr>
        <p:blipFill>
          <a:blip r:embed="rId8">
            <a:alphaModFix/>
          </a:blip>
          <a:stretch>
            <a:fillRect/>
          </a:stretch>
        </p:blipFill>
        <p:spPr>
          <a:xfrm>
            <a:off x="8324772" y="5286960"/>
            <a:ext cx="226800" cy="226800"/>
          </a:xfrm>
          <a:prstGeom prst="rect">
            <a:avLst/>
          </a:prstGeom>
          <a:noFill/>
          <a:ln cap="flat" cmpd="sng" w="9525">
            <a:solidFill>
              <a:srgbClr val="D9D9D9"/>
            </a:solidFill>
            <a:prstDash val="solid"/>
            <a:round/>
            <a:headEnd len="sm" w="sm" type="none"/>
            <a:tailEnd len="sm" w="sm" type="none"/>
          </a:ln>
        </p:spPr>
      </p:pic>
      <p:pic>
        <p:nvPicPr>
          <p:cNvPr id="457" name="Google Shape;457;p64" title="image10"/>
          <p:cNvPicPr preferRelativeResize="0"/>
          <p:nvPr/>
        </p:nvPicPr>
        <p:blipFill>
          <a:blip r:embed="rId4">
            <a:alphaModFix/>
          </a:blip>
          <a:stretch>
            <a:fillRect/>
          </a:stretch>
        </p:blipFill>
        <p:spPr>
          <a:xfrm>
            <a:off x="8335548" y="5706603"/>
            <a:ext cx="226800" cy="226800"/>
          </a:xfrm>
          <a:prstGeom prst="rect">
            <a:avLst/>
          </a:prstGeom>
          <a:noFill/>
          <a:ln cap="flat" cmpd="sng" w="9525">
            <a:solidFill>
              <a:srgbClr val="D9D9D9"/>
            </a:solidFill>
            <a:prstDash val="solid"/>
            <a:round/>
            <a:headEnd len="sm" w="sm" type="none"/>
            <a:tailEnd len="sm" w="sm" type="none"/>
          </a:ln>
        </p:spPr>
      </p:pic>
      <p:pic>
        <p:nvPicPr>
          <p:cNvPr id="458" name="Google Shape;458;p64" title="image1"/>
          <p:cNvPicPr preferRelativeResize="0"/>
          <p:nvPr/>
        </p:nvPicPr>
        <p:blipFill>
          <a:blip r:embed="rId9">
            <a:alphaModFix/>
          </a:blip>
          <a:stretch>
            <a:fillRect/>
          </a:stretch>
        </p:blipFill>
        <p:spPr>
          <a:xfrm>
            <a:off x="8323898" y="1921183"/>
            <a:ext cx="228550" cy="228550"/>
          </a:xfrm>
          <a:prstGeom prst="rect">
            <a:avLst/>
          </a:prstGeom>
          <a:noFill/>
          <a:ln cap="flat" cmpd="sng" w="9525">
            <a:solidFill>
              <a:srgbClr val="D9D9D9"/>
            </a:solidFill>
            <a:prstDash val="solid"/>
            <a:round/>
            <a:headEnd len="sm" w="sm" type="none"/>
            <a:tailEnd len="sm" w="sm" type="none"/>
          </a:ln>
        </p:spPr>
      </p:pic>
      <p:sp>
        <p:nvSpPr>
          <p:cNvPr id="459" name="Google Shape;459;p6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lang="en-US">
                <a:latin typeface="Calibri"/>
                <a:ea typeface="Calibri"/>
                <a:cs typeface="Calibri"/>
                <a:sym typeface="Calibri"/>
              </a:rPr>
              <a:t>Note: Funding includes only Equity Funding. It excludes Debt, Grant, Post-IPO and ICO funding.</a:t>
            </a:r>
            <a:endParaRPr>
              <a:latin typeface="Calibri"/>
              <a:ea typeface="Calibri"/>
              <a:cs typeface="Calibri"/>
              <a:sym typeface="Calibri"/>
            </a:endParaRPr>
          </a:p>
        </p:txBody>
      </p:sp>
      <p:pic>
        <p:nvPicPr>
          <p:cNvPr id="460" name="Google Shape;460;p64" title="Chart"/>
          <p:cNvPicPr preferRelativeResize="0"/>
          <p:nvPr/>
        </p:nvPicPr>
        <p:blipFill>
          <a:blip r:embed="rId10">
            <a:alphaModFix/>
          </a:blip>
          <a:stretch>
            <a:fillRect/>
          </a:stretch>
        </p:blipFill>
        <p:spPr>
          <a:xfrm>
            <a:off x="530352" y="1197864"/>
            <a:ext cx="7013448" cy="40873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5"/>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Y</a:t>
            </a:r>
            <a:r>
              <a:rPr b="1" lang="en-US" sz="4000">
                <a:solidFill>
                  <a:srgbClr val="08528C"/>
                </a:solidFill>
                <a:latin typeface="Calibri"/>
                <a:ea typeface="Calibri"/>
                <a:cs typeface="Calibri"/>
                <a:sym typeface="Calibri"/>
              </a:rPr>
              <a:t>-o-Y Stage-wise Funding Trends</a:t>
            </a:r>
            <a:endParaRPr b="1" sz="4000">
              <a:solidFill>
                <a:srgbClr val="08528C"/>
              </a:solidFill>
              <a:latin typeface="Calibri"/>
              <a:ea typeface="Calibri"/>
              <a:cs typeface="Calibri"/>
              <a:sym typeface="Calibri"/>
            </a:endParaRPr>
          </a:p>
        </p:txBody>
      </p:sp>
      <p:sp>
        <p:nvSpPr>
          <p:cNvPr id="466" name="Google Shape;466;p65"/>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467" name="Google Shape;467;p65"/>
          <p:cNvSpPr txBox="1"/>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Seed includes Seed, Angel rounds. Early Stage includes Series A,B rounds. Late Stage includes Series </a:t>
            </a:r>
            <a:r>
              <a:rPr lang="en-US" sz="900">
                <a:solidFill>
                  <a:srgbClr val="000000"/>
                </a:solidFill>
                <a:latin typeface="Calibri"/>
                <a:ea typeface="Calibri"/>
                <a:cs typeface="Calibri"/>
                <a:sym typeface="Calibri"/>
              </a:rPr>
              <a:t>C+, PE, Pre-IPO</a:t>
            </a:r>
            <a:r>
              <a:rPr lang="en-US" sz="900">
                <a:latin typeface="Calibri"/>
                <a:ea typeface="Calibri"/>
                <a:cs typeface="Calibri"/>
                <a:sym typeface="Calibri"/>
              </a:rPr>
              <a:t> rounds.</a:t>
            </a:r>
            <a:endParaRPr sz="900">
              <a:latin typeface="Calibri"/>
              <a:ea typeface="Calibri"/>
              <a:cs typeface="Calibri"/>
              <a:sym typeface="Calibri"/>
            </a:endParaRPr>
          </a:p>
        </p:txBody>
      </p:sp>
      <p:sp>
        <p:nvSpPr>
          <p:cNvPr id="468" name="Google Shape;468;p65"/>
          <p:cNvSpPr txBox="1"/>
          <p:nvPr/>
        </p:nvSpPr>
        <p:spPr>
          <a:xfrm>
            <a:off x="6968136" y="1231484"/>
            <a:ext cx="38376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mbria"/>
              <a:buNone/>
            </a:pPr>
            <a:r>
              <a:rPr b="1" i="0" lang="en-US" u="none" cap="none" strike="noStrike">
                <a:solidFill>
                  <a:srgbClr val="08528C"/>
                </a:solidFill>
                <a:latin typeface="Calibri"/>
                <a:ea typeface="Calibri"/>
                <a:cs typeface="Calibri"/>
                <a:sym typeface="Calibri"/>
              </a:rPr>
              <a:t>Stage-wise Number of Rounds</a:t>
            </a:r>
            <a:endParaRPr>
              <a:solidFill>
                <a:srgbClr val="08528C"/>
              </a:solidFill>
              <a:latin typeface="Calibri"/>
              <a:ea typeface="Calibri"/>
              <a:cs typeface="Calibri"/>
              <a:sym typeface="Calibri"/>
            </a:endParaRPr>
          </a:p>
        </p:txBody>
      </p:sp>
      <p:sp>
        <p:nvSpPr>
          <p:cNvPr id="469" name="Google Shape;469;p65"/>
          <p:cNvSpPr txBox="1"/>
          <p:nvPr/>
        </p:nvSpPr>
        <p:spPr>
          <a:xfrm>
            <a:off x="1468000" y="1231484"/>
            <a:ext cx="38376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mbria"/>
              <a:buNone/>
            </a:pPr>
            <a:r>
              <a:rPr b="1" i="0" lang="en-US" u="none" cap="none" strike="noStrike">
                <a:solidFill>
                  <a:srgbClr val="08528C"/>
                </a:solidFill>
                <a:latin typeface="Calibri"/>
                <a:ea typeface="Calibri"/>
                <a:cs typeface="Calibri"/>
                <a:sym typeface="Calibri"/>
              </a:rPr>
              <a:t>Stage-wise $ Invested</a:t>
            </a:r>
            <a:endParaRPr>
              <a:solidFill>
                <a:srgbClr val="08528C"/>
              </a:solidFill>
              <a:latin typeface="Calibri"/>
              <a:ea typeface="Calibri"/>
              <a:cs typeface="Calibri"/>
              <a:sym typeface="Calibri"/>
            </a:endParaRPr>
          </a:p>
        </p:txBody>
      </p:sp>
      <p:sp>
        <p:nvSpPr>
          <p:cNvPr id="470" name="Google Shape;470;p65" title="Funding Year 2"/>
          <p:cNvSpPr txBox="1"/>
          <p:nvPr/>
        </p:nvSpPr>
        <p:spPr>
          <a:xfrm flipH="1">
            <a:off x="197151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$38.9B</a:t>
            </a:r>
            <a:endParaRPr sz="1000">
              <a:latin typeface="Calibri"/>
              <a:ea typeface="Calibri"/>
              <a:cs typeface="Calibri"/>
              <a:sym typeface="Calibri"/>
            </a:endParaRPr>
          </a:p>
        </p:txBody>
      </p:sp>
      <p:sp>
        <p:nvSpPr>
          <p:cNvPr id="471" name="Google Shape;471;p65" title="Funding Year 3"/>
          <p:cNvSpPr txBox="1"/>
          <p:nvPr/>
        </p:nvSpPr>
        <p:spPr>
          <a:xfrm flipH="1">
            <a:off x="275042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$24.4B</a:t>
            </a:r>
            <a:endParaRPr sz="1000">
              <a:latin typeface="Calibri"/>
              <a:ea typeface="Calibri"/>
              <a:cs typeface="Calibri"/>
              <a:sym typeface="Calibri"/>
            </a:endParaRPr>
          </a:p>
        </p:txBody>
      </p:sp>
      <p:sp>
        <p:nvSpPr>
          <p:cNvPr id="472" name="Google Shape;472;p65" title="Funding Year 4"/>
          <p:cNvSpPr txBox="1"/>
          <p:nvPr/>
        </p:nvSpPr>
        <p:spPr>
          <a:xfrm flipH="1">
            <a:off x="352933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$11.0B</a:t>
            </a:r>
            <a:endParaRPr sz="1000">
              <a:latin typeface="Calibri"/>
              <a:ea typeface="Calibri"/>
              <a:cs typeface="Calibri"/>
              <a:sym typeface="Calibri"/>
            </a:endParaRPr>
          </a:p>
        </p:txBody>
      </p:sp>
      <p:sp>
        <p:nvSpPr>
          <p:cNvPr id="473" name="Google Shape;473;p65" title="Funding Year 5"/>
          <p:cNvSpPr txBox="1"/>
          <p:nvPr/>
        </p:nvSpPr>
        <p:spPr>
          <a:xfrm flipH="1">
            <a:off x="430824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$12.7B</a:t>
            </a:r>
            <a:endParaRPr sz="1000">
              <a:latin typeface="Calibri"/>
              <a:ea typeface="Calibri"/>
              <a:cs typeface="Calibri"/>
              <a:sym typeface="Calibri"/>
            </a:endParaRPr>
          </a:p>
        </p:txBody>
      </p:sp>
      <p:sp>
        <p:nvSpPr>
          <p:cNvPr id="474" name="Google Shape;474;p65" title="Funding Year 1"/>
          <p:cNvSpPr txBox="1"/>
          <p:nvPr/>
        </p:nvSpPr>
        <p:spPr>
          <a:xfrm flipH="1">
            <a:off x="119260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$11.5B</a:t>
            </a:r>
            <a:endParaRPr sz="1000">
              <a:latin typeface="Calibri"/>
              <a:ea typeface="Calibri"/>
              <a:cs typeface="Calibri"/>
              <a:sym typeface="Calibri"/>
            </a:endParaRPr>
          </a:p>
        </p:txBody>
      </p:sp>
      <p:sp>
        <p:nvSpPr>
          <p:cNvPr id="475" name="Google Shape;475;p65" title="Funding Year 6"/>
          <p:cNvSpPr txBox="1"/>
          <p:nvPr/>
        </p:nvSpPr>
        <p:spPr>
          <a:xfrm flipH="1">
            <a:off x="5087152"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$10.5B</a:t>
            </a:r>
            <a:endParaRPr sz="1000">
              <a:latin typeface="Calibri"/>
              <a:ea typeface="Calibri"/>
              <a:cs typeface="Calibri"/>
              <a:sym typeface="Calibri"/>
            </a:endParaRPr>
          </a:p>
        </p:txBody>
      </p:sp>
      <p:sp>
        <p:nvSpPr>
          <p:cNvPr id="476" name="Google Shape;476;p65" title="Rounds Year 2"/>
          <p:cNvSpPr txBox="1"/>
          <p:nvPr/>
        </p:nvSpPr>
        <p:spPr>
          <a:xfrm flipH="1">
            <a:off x="7465665"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3578</a:t>
            </a:r>
            <a:endParaRPr sz="1000">
              <a:latin typeface="Calibri"/>
              <a:ea typeface="Calibri"/>
              <a:cs typeface="Calibri"/>
              <a:sym typeface="Calibri"/>
            </a:endParaRPr>
          </a:p>
        </p:txBody>
      </p:sp>
      <p:sp>
        <p:nvSpPr>
          <p:cNvPr id="477" name="Google Shape;477;p65" title="Rounds Year 3"/>
          <p:cNvSpPr txBox="1"/>
          <p:nvPr/>
        </p:nvSpPr>
        <p:spPr>
          <a:xfrm flipH="1">
            <a:off x="8248157"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3575</a:t>
            </a:r>
            <a:endParaRPr sz="1000">
              <a:latin typeface="Calibri"/>
              <a:ea typeface="Calibri"/>
              <a:cs typeface="Calibri"/>
              <a:sym typeface="Calibri"/>
            </a:endParaRPr>
          </a:p>
        </p:txBody>
      </p:sp>
      <p:sp>
        <p:nvSpPr>
          <p:cNvPr id="478" name="Google Shape;478;p65" title="Rounds Year 4"/>
          <p:cNvSpPr txBox="1"/>
          <p:nvPr/>
        </p:nvSpPr>
        <p:spPr>
          <a:xfrm flipH="1">
            <a:off x="9030648"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2640</a:t>
            </a:r>
            <a:endParaRPr sz="1000">
              <a:latin typeface="Calibri"/>
              <a:ea typeface="Calibri"/>
              <a:cs typeface="Calibri"/>
              <a:sym typeface="Calibri"/>
            </a:endParaRPr>
          </a:p>
        </p:txBody>
      </p:sp>
      <p:sp>
        <p:nvSpPr>
          <p:cNvPr id="479" name="Google Shape;479;p65" title="Rounds Year 5"/>
          <p:cNvSpPr txBox="1"/>
          <p:nvPr/>
        </p:nvSpPr>
        <p:spPr>
          <a:xfrm flipH="1">
            <a:off x="981314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2493</a:t>
            </a:r>
            <a:endParaRPr sz="1000">
              <a:latin typeface="Calibri"/>
              <a:ea typeface="Calibri"/>
              <a:cs typeface="Calibri"/>
              <a:sym typeface="Calibri"/>
            </a:endParaRPr>
          </a:p>
        </p:txBody>
      </p:sp>
      <p:sp>
        <p:nvSpPr>
          <p:cNvPr id="480" name="Google Shape;480;p65" title="Rounds Year 1"/>
          <p:cNvSpPr txBox="1"/>
          <p:nvPr/>
        </p:nvSpPr>
        <p:spPr>
          <a:xfrm flipH="1">
            <a:off x="6683174"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2501</a:t>
            </a:r>
            <a:endParaRPr sz="1000">
              <a:latin typeface="Calibri"/>
              <a:ea typeface="Calibri"/>
              <a:cs typeface="Calibri"/>
              <a:sym typeface="Calibri"/>
            </a:endParaRPr>
          </a:p>
        </p:txBody>
      </p:sp>
      <p:sp>
        <p:nvSpPr>
          <p:cNvPr id="481" name="Google Shape;481;p65" title="Rounds Year 6"/>
          <p:cNvSpPr txBox="1"/>
          <p:nvPr/>
        </p:nvSpPr>
        <p:spPr>
          <a:xfrm flipH="1">
            <a:off x="1059563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1518</a:t>
            </a:r>
            <a:endParaRPr sz="1000">
              <a:latin typeface="Calibri"/>
              <a:ea typeface="Calibri"/>
              <a:cs typeface="Calibri"/>
              <a:sym typeface="Calibri"/>
            </a:endParaRPr>
          </a:p>
        </p:txBody>
      </p:sp>
      <p:sp>
        <p:nvSpPr>
          <p:cNvPr id="482" name="Google Shape;482;p65"/>
          <p:cNvSpPr txBox="1"/>
          <p:nvPr/>
        </p:nvSpPr>
        <p:spPr>
          <a:xfrm>
            <a:off x="1760577" y="5913065"/>
            <a:ext cx="456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Seed </a:t>
            </a:r>
            <a:endParaRPr b="1" sz="1000">
              <a:latin typeface="Calibri"/>
              <a:ea typeface="Calibri"/>
              <a:cs typeface="Calibri"/>
              <a:sym typeface="Calibri"/>
            </a:endParaRPr>
          </a:p>
        </p:txBody>
      </p:sp>
      <p:sp>
        <p:nvSpPr>
          <p:cNvPr id="483" name="Google Shape;483;p65"/>
          <p:cNvSpPr/>
          <p:nvPr/>
        </p:nvSpPr>
        <p:spPr>
          <a:xfrm>
            <a:off x="1644880" y="6030365"/>
            <a:ext cx="148800" cy="82500"/>
          </a:xfrm>
          <a:prstGeom prst="rect">
            <a:avLst/>
          </a:prstGeom>
          <a:solidFill>
            <a:srgbClr val="54AA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5"/>
          <p:cNvSpPr txBox="1"/>
          <p:nvPr/>
        </p:nvSpPr>
        <p:spPr>
          <a:xfrm>
            <a:off x="2420053" y="5913077"/>
            <a:ext cx="7821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Early Stage</a:t>
            </a:r>
            <a:endParaRPr b="1" sz="1000">
              <a:latin typeface="Calibri"/>
              <a:ea typeface="Calibri"/>
              <a:cs typeface="Calibri"/>
              <a:sym typeface="Calibri"/>
            </a:endParaRPr>
          </a:p>
        </p:txBody>
      </p:sp>
      <p:sp>
        <p:nvSpPr>
          <p:cNvPr id="485" name="Google Shape;485;p65"/>
          <p:cNvSpPr/>
          <p:nvPr/>
        </p:nvSpPr>
        <p:spPr>
          <a:xfrm>
            <a:off x="2304350" y="6030365"/>
            <a:ext cx="148800" cy="82500"/>
          </a:xfrm>
          <a:prstGeom prst="rect">
            <a:avLst/>
          </a:prstGeom>
          <a:solidFill>
            <a:srgbClr val="008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5"/>
          <p:cNvSpPr txBox="1"/>
          <p:nvPr/>
        </p:nvSpPr>
        <p:spPr>
          <a:xfrm>
            <a:off x="3341503" y="5913077"/>
            <a:ext cx="738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Late Stage</a:t>
            </a:r>
            <a:endParaRPr b="1" sz="1000">
              <a:latin typeface="Calibri"/>
              <a:ea typeface="Calibri"/>
              <a:cs typeface="Calibri"/>
              <a:sym typeface="Calibri"/>
            </a:endParaRPr>
          </a:p>
        </p:txBody>
      </p:sp>
      <p:sp>
        <p:nvSpPr>
          <p:cNvPr id="487" name="Google Shape;487;p65"/>
          <p:cNvSpPr/>
          <p:nvPr/>
        </p:nvSpPr>
        <p:spPr>
          <a:xfrm>
            <a:off x="3225800" y="603036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5"/>
          <p:cNvSpPr txBox="1"/>
          <p:nvPr/>
        </p:nvSpPr>
        <p:spPr>
          <a:xfrm>
            <a:off x="4223320" y="5913077"/>
            <a:ext cx="905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Funding</a:t>
            </a:r>
            <a:endParaRPr b="1" sz="1000">
              <a:latin typeface="Calibri"/>
              <a:ea typeface="Calibri"/>
              <a:cs typeface="Calibri"/>
              <a:sym typeface="Calibri"/>
            </a:endParaRPr>
          </a:p>
        </p:txBody>
      </p:sp>
      <p:sp>
        <p:nvSpPr>
          <p:cNvPr id="489" name="Google Shape;489;p65"/>
          <p:cNvSpPr/>
          <p:nvPr/>
        </p:nvSpPr>
        <p:spPr>
          <a:xfrm>
            <a:off x="4107627" y="6030365"/>
            <a:ext cx="148800" cy="82500"/>
          </a:xfrm>
          <a:prstGeom prst="rect">
            <a:avLst/>
          </a:prstGeom>
          <a:no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5"/>
          <p:cNvSpPr txBox="1"/>
          <p:nvPr/>
        </p:nvSpPr>
        <p:spPr>
          <a:xfrm>
            <a:off x="7260713" y="5913065"/>
            <a:ext cx="456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Seed </a:t>
            </a:r>
            <a:endParaRPr b="1" sz="1000">
              <a:latin typeface="Calibri"/>
              <a:ea typeface="Calibri"/>
              <a:cs typeface="Calibri"/>
              <a:sym typeface="Calibri"/>
            </a:endParaRPr>
          </a:p>
        </p:txBody>
      </p:sp>
      <p:sp>
        <p:nvSpPr>
          <p:cNvPr id="491" name="Google Shape;491;p65"/>
          <p:cNvSpPr/>
          <p:nvPr/>
        </p:nvSpPr>
        <p:spPr>
          <a:xfrm>
            <a:off x="7145015" y="6030365"/>
            <a:ext cx="148800" cy="82500"/>
          </a:xfrm>
          <a:prstGeom prst="rect">
            <a:avLst/>
          </a:prstGeom>
          <a:solidFill>
            <a:srgbClr val="54AA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5"/>
          <p:cNvSpPr txBox="1"/>
          <p:nvPr/>
        </p:nvSpPr>
        <p:spPr>
          <a:xfrm>
            <a:off x="7920189" y="5913077"/>
            <a:ext cx="7821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Early Stage</a:t>
            </a:r>
            <a:endParaRPr b="1" sz="1000">
              <a:latin typeface="Calibri"/>
              <a:ea typeface="Calibri"/>
              <a:cs typeface="Calibri"/>
              <a:sym typeface="Calibri"/>
            </a:endParaRPr>
          </a:p>
        </p:txBody>
      </p:sp>
      <p:sp>
        <p:nvSpPr>
          <p:cNvPr id="493" name="Google Shape;493;p65"/>
          <p:cNvSpPr/>
          <p:nvPr/>
        </p:nvSpPr>
        <p:spPr>
          <a:xfrm>
            <a:off x="7804486" y="6030365"/>
            <a:ext cx="148800" cy="82500"/>
          </a:xfrm>
          <a:prstGeom prst="rect">
            <a:avLst/>
          </a:prstGeom>
          <a:solidFill>
            <a:srgbClr val="008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5"/>
          <p:cNvSpPr txBox="1"/>
          <p:nvPr/>
        </p:nvSpPr>
        <p:spPr>
          <a:xfrm>
            <a:off x="8841639" y="5913077"/>
            <a:ext cx="738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Late Stage</a:t>
            </a:r>
            <a:endParaRPr b="1" sz="1000">
              <a:latin typeface="Calibri"/>
              <a:ea typeface="Calibri"/>
              <a:cs typeface="Calibri"/>
              <a:sym typeface="Calibri"/>
            </a:endParaRPr>
          </a:p>
        </p:txBody>
      </p:sp>
      <p:sp>
        <p:nvSpPr>
          <p:cNvPr id="495" name="Google Shape;495;p65"/>
          <p:cNvSpPr/>
          <p:nvPr/>
        </p:nvSpPr>
        <p:spPr>
          <a:xfrm>
            <a:off x="8725936" y="603036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5"/>
          <p:cNvSpPr txBox="1"/>
          <p:nvPr/>
        </p:nvSpPr>
        <p:spPr>
          <a:xfrm>
            <a:off x="9723456" y="5913077"/>
            <a:ext cx="905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Rounds</a:t>
            </a:r>
            <a:endParaRPr b="1" sz="1000">
              <a:latin typeface="Calibri"/>
              <a:ea typeface="Calibri"/>
              <a:cs typeface="Calibri"/>
              <a:sym typeface="Calibri"/>
            </a:endParaRPr>
          </a:p>
        </p:txBody>
      </p:sp>
      <p:sp>
        <p:nvSpPr>
          <p:cNvPr id="497" name="Google Shape;497;p65"/>
          <p:cNvSpPr/>
          <p:nvPr/>
        </p:nvSpPr>
        <p:spPr>
          <a:xfrm>
            <a:off x="9607762" y="6030365"/>
            <a:ext cx="148800" cy="82500"/>
          </a:xfrm>
          <a:prstGeom prst="rect">
            <a:avLst/>
          </a:prstGeom>
          <a:no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8" name="Google Shape;498;p65" title="Funding Chart"/>
          <p:cNvPicPr preferRelativeResize="0"/>
          <p:nvPr/>
        </p:nvPicPr>
        <p:blipFill>
          <a:blip r:embed="rId3">
            <a:alphaModFix/>
          </a:blip>
          <a:stretch>
            <a:fillRect/>
          </a:stretch>
        </p:blipFill>
        <p:spPr>
          <a:xfrm>
            <a:off x="742700" y="2028501"/>
            <a:ext cx="5288200" cy="3897273"/>
          </a:xfrm>
          <a:prstGeom prst="rect">
            <a:avLst/>
          </a:prstGeom>
          <a:noFill/>
          <a:ln>
            <a:noFill/>
          </a:ln>
        </p:spPr>
      </p:pic>
      <p:pic>
        <p:nvPicPr>
          <p:cNvPr id="499" name="Google Shape;499;p65" title="Count Chart"/>
          <p:cNvPicPr preferRelativeResize="0"/>
          <p:nvPr/>
        </p:nvPicPr>
        <p:blipFill>
          <a:blip r:embed="rId4">
            <a:alphaModFix/>
          </a:blip>
          <a:stretch>
            <a:fillRect/>
          </a:stretch>
        </p:blipFill>
        <p:spPr>
          <a:xfrm>
            <a:off x="6235511" y="2035752"/>
            <a:ext cx="5302849" cy="3859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6"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Top Funding Rounds in 2025 (1/2)</a:t>
            </a:r>
            <a:endParaRPr>
              <a:solidFill>
                <a:srgbClr val="08528C"/>
              </a:solidFill>
            </a:endParaRPr>
          </a:p>
        </p:txBody>
      </p:sp>
      <p:sp>
        <p:nvSpPr>
          <p:cNvPr id="505" name="Google Shape;505;p6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506" name="Google Shape;506;p66"/>
          <p:cNvGraphicFramePr/>
          <p:nvPr/>
        </p:nvGraphicFramePr>
        <p:xfrm>
          <a:off x="596415" y="1157993"/>
          <a:ext cx="3000000" cy="3000000"/>
        </p:xfrm>
        <a:graphic>
          <a:graphicData uri="http://schemas.openxmlformats.org/drawingml/2006/table">
            <a:tbl>
              <a:tblPr>
                <a:noFill/>
                <a:tableStyleId>{F0978A65-1E5D-470F-822C-F84DB58AFA15}</a:tableStyleId>
              </a:tblPr>
              <a:tblGrid>
                <a:gridCol w="403725"/>
                <a:gridCol w="3015250"/>
                <a:gridCol w="917025"/>
                <a:gridCol w="917025"/>
                <a:gridCol w="917025"/>
                <a:gridCol w="4815825"/>
              </a:tblGrid>
              <a:tr h="395325">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0" marL="10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Amount</a:t>
                      </a:r>
                      <a:endParaRPr b="1">
                        <a:solidFill>
                          <a:srgbClr val="08528C"/>
                        </a:solidFill>
                        <a:latin typeface="Calibri"/>
                        <a:ea typeface="Calibri"/>
                        <a:cs typeface="Calibri"/>
                        <a:sym typeface="Calibri"/>
                      </a:endParaRPr>
                    </a:p>
                  </a:txBody>
                  <a:tcPr marT="0" marB="0" marR="126000" marL="1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Round</a:t>
                      </a:r>
                      <a:endParaRPr b="1">
                        <a:solidFill>
                          <a:srgbClr val="08528C"/>
                        </a:solidFill>
                        <a:latin typeface="Calibri"/>
                        <a:ea typeface="Calibri"/>
                        <a:cs typeface="Calibri"/>
                        <a:sym typeface="Calibri"/>
                      </a:endParaRPr>
                    </a:p>
                  </a:txBody>
                  <a:tcPr marT="0" marB="0" marR="72000" marL="3600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Date</a:t>
                      </a:r>
                      <a:endParaRPr b="1">
                        <a:solidFill>
                          <a:srgbClr val="08528C"/>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1500"/>
                        <a:buFont typeface="Cambria"/>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38400" marB="38400" marR="91425" marL="180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Erisha E Mobility</a:t>
                      </a:r>
                      <a:r>
                        <a:rPr lang="en-US" sz="1000">
                          <a:solidFill>
                            <a:srgbClr val="999999"/>
                          </a:solidFill>
                          <a:latin typeface="Calibri"/>
                          <a:ea typeface="Calibri"/>
                          <a:cs typeface="Calibri"/>
                          <a:sym typeface="Calibri"/>
                        </a:rPr>
                        <a:t>  (2022, Delhi, $1.0B)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$1.0B</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Series 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b="1" sz="1300">
                        <a:solidFill>
                          <a:srgbClr val="002060"/>
                        </a:solidFill>
                        <a:latin typeface="Calibri"/>
                        <a:ea typeface="Calibri"/>
                        <a:cs typeface="Calibri"/>
                        <a:sym typeface="Calibri"/>
                      </a:endParaRPr>
                    </a:p>
                  </a:txBody>
                  <a:tcPr marT="36000" marB="36000" marR="457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Zepto</a:t>
                      </a:r>
                      <a:r>
                        <a:rPr lang="en-US" sz="1000">
                          <a:solidFill>
                            <a:srgbClr val="999999"/>
                          </a:solidFill>
                          <a:latin typeface="Calibri"/>
                          <a:ea typeface="Calibri"/>
                          <a:cs typeface="Calibri"/>
                          <a:sym typeface="Calibri"/>
                        </a:rPr>
                        <a:t>  (2021, Bengaluru, $2.3B)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$300M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H</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Oct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Glade Brook Capital, Avenir Growth Capital, General .., </a:t>
                      </a:r>
                      <a:r>
                        <a:rPr lang="en-US" sz="1200" u="sng">
                          <a:solidFill>
                            <a:schemeClr val="hlink"/>
                          </a:solidFill>
                          <a:latin typeface="Calibri"/>
                          <a:ea typeface="Calibri"/>
                          <a:cs typeface="Calibri"/>
                          <a:sym typeface="Calibri"/>
                          <a:hlinkClick r:id="rId3"/>
                        </a:rPr>
                        <a:t>+4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GreenLine</a:t>
                      </a:r>
                      <a:r>
                        <a:rPr lang="en-US" sz="1000">
                          <a:solidFill>
                            <a:srgbClr val="999999"/>
                          </a:solidFill>
                          <a:latin typeface="Calibri"/>
                          <a:ea typeface="Calibri"/>
                          <a:cs typeface="Calibri"/>
                          <a:sym typeface="Calibri"/>
                        </a:rPr>
                        <a:t>  (2021, Mumbai, $293M)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$275M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solidFill>
                          <a:srgbClr val="000000"/>
                        </a:solidFill>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Apr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Uniphore</a:t>
                      </a:r>
                      <a:r>
                        <a:rPr lang="en-US" sz="1000">
                          <a:solidFill>
                            <a:srgbClr val="999999"/>
                          </a:solidFill>
                          <a:latin typeface="Calibri"/>
                          <a:ea typeface="Calibri"/>
                          <a:cs typeface="Calibri"/>
                          <a:sym typeface="Calibri"/>
                        </a:rPr>
                        <a:t>  (2008, Chennai, $987M)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$260M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Oct 2025</a:t>
                      </a:r>
                      <a:endParaRPr b="1" sz="1200">
                        <a:solidFill>
                          <a:srgbClr val="002060"/>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Nvidia, Snowflake, March Capital, </a:t>
                      </a:r>
                      <a:r>
                        <a:rPr lang="en-US" sz="1200" u="sng">
                          <a:solidFill>
                            <a:schemeClr val="hlink"/>
                          </a:solidFill>
                          <a:latin typeface="Calibri"/>
                          <a:ea typeface="Calibri"/>
                          <a:cs typeface="Calibri"/>
                          <a:sym typeface="Calibri"/>
                          <a:hlinkClick r:id="rId4"/>
                        </a:rPr>
                        <a:t>+6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Infra.Market</a:t>
                      </a:r>
                      <a:r>
                        <a:rPr lang="en-US" sz="1000">
                          <a:solidFill>
                            <a:srgbClr val="999999"/>
                          </a:solidFill>
                          <a:latin typeface="Calibri"/>
                          <a:ea typeface="Calibri"/>
                          <a:cs typeface="Calibri"/>
                          <a:sym typeface="Calibri"/>
                        </a:rPr>
                        <a:t>  (2016, Thane, $763M)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$222M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Jan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Tiger Global Management, Nuvama, Trifecta Capital, </a:t>
                      </a:r>
                      <a:r>
                        <a:rPr lang="en-US" sz="1200" u="sng">
                          <a:solidFill>
                            <a:schemeClr val="hlink"/>
                          </a:solidFill>
                          <a:latin typeface="Calibri"/>
                          <a:ea typeface="Calibri"/>
                          <a:cs typeface="Calibri"/>
                          <a:sym typeface="Calibri"/>
                          <a:hlinkClick r:id="rId5"/>
                        </a:rPr>
                        <a:t>+16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Access Healthcare</a:t>
                      </a:r>
                      <a:r>
                        <a:rPr lang="en-US" sz="1000">
                          <a:solidFill>
                            <a:srgbClr val="999999"/>
                          </a:solidFill>
                          <a:latin typeface="Calibri"/>
                          <a:ea typeface="Calibri"/>
                          <a:cs typeface="Calibri"/>
                          <a:sym typeface="Calibri"/>
                        </a:rPr>
                        <a:t>  (2011, Chennai, $215M)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$211M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PE</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Jan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New Mountain Capital</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Groww</a:t>
                      </a:r>
                      <a:r>
                        <a:rPr lang="en-US" sz="1000">
                          <a:solidFill>
                            <a:srgbClr val="999999"/>
                          </a:solidFill>
                          <a:latin typeface="Calibri"/>
                          <a:ea typeface="Calibri"/>
                          <a:cs typeface="Calibri"/>
                          <a:sym typeface="Calibri"/>
                        </a:rPr>
                        <a:t>  (2016, Bengaluru, $596M)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$202M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Jun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GIC, Iconiq Capital</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Meril</a:t>
                      </a:r>
                      <a:r>
                        <a:rPr lang="en-US" sz="1000">
                          <a:solidFill>
                            <a:srgbClr val="999999"/>
                          </a:solidFill>
                          <a:latin typeface="Calibri"/>
                          <a:ea typeface="Calibri"/>
                          <a:cs typeface="Calibri"/>
                          <a:sym typeface="Calibri"/>
                        </a:rPr>
                        <a:t>  (2006, Vapi, $410M)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$200M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Jul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ADIA</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Weaver</a:t>
                      </a:r>
                      <a:r>
                        <a:rPr lang="en-US" sz="1000">
                          <a:solidFill>
                            <a:srgbClr val="999999"/>
                          </a:solidFill>
                          <a:latin typeface="Calibri"/>
                          <a:ea typeface="Calibri"/>
                          <a:cs typeface="Calibri"/>
                          <a:sym typeface="Calibri"/>
                        </a:rPr>
                        <a:t>  (2024, Mumbai, $170M)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$170M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Unattributed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Aug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Premji Invest, Gaja Capital, Lightspeed Venture Partners</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Spinny</a:t>
                      </a:r>
                      <a:r>
                        <a:rPr lang="en-US" sz="1000">
                          <a:solidFill>
                            <a:srgbClr val="999999"/>
                          </a:solidFill>
                          <a:latin typeface="Calibri"/>
                          <a:ea typeface="Calibri"/>
                          <a:cs typeface="Calibri"/>
                          <a:sym typeface="Calibri"/>
                        </a:rPr>
                        <a:t>  (2015, Gurugram, $687M)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$131M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WestBridge Capital, Tiger Global Management, Elevati.., </a:t>
                      </a:r>
                      <a:r>
                        <a:rPr lang="en-US" sz="1200" u="sng">
                          <a:solidFill>
                            <a:schemeClr val="hlink"/>
                          </a:solidFill>
                          <a:latin typeface="Calibri"/>
                          <a:ea typeface="Calibri"/>
                          <a:cs typeface="Calibri"/>
                          <a:sym typeface="Calibri"/>
                          <a:hlinkClick r:id="rId6"/>
                        </a:rPr>
                        <a:t>+6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Jumbotail</a:t>
                      </a:r>
                      <a:r>
                        <a:rPr lang="en-US" sz="1000">
                          <a:solidFill>
                            <a:srgbClr val="999999"/>
                          </a:solidFill>
                          <a:latin typeface="Calibri"/>
                          <a:ea typeface="Calibri"/>
                          <a:cs typeface="Calibri"/>
                          <a:sym typeface="Calibri"/>
                        </a:rPr>
                        <a:t>  (2015, Bengaluru, $279M)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$120M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Jun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SC Ventures, Artal Asia</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Raise</a:t>
                      </a:r>
                      <a:r>
                        <a:rPr lang="en-US" sz="1000">
                          <a:solidFill>
                            <a:srgbClr val="999999"/>
                          </a:solidFill>
                          <a:latin typeface="Calibri"/>
                          <a:ea typeface="Calibri"/>
                          <a:cs typeface="Calibri"/>
                          <a:sym typeface="Calibri"/>
                        </a:rPr>
                        <a:t>  (2021, Mumbai, $146M)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$120M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Hornbill Capital, JM Financial, MUFG, </a:t>
                      </a:r>
                      <a:r>
                        <a:rPr lang="en-US" sz="1200" u="sng">
                          <a:solidFill>
                            <a:schemeClr val="hlink"/>
                          </a:solidFill>
                          <a:latin typeface="Calibri"/>
                          <a:ea typeface="Calibri"/>
                          <a:cs typeface="Calibri"/>
                          <a:sym typeface="Calibri"/>
                          <a:hlinkClick r:id="rId7"/>
                        </a:rPr>
                        <a:t>+1 more</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07" name="Google Shape;507;p66" title="image1"/>
          <p:cNvPicPr preferRelativeResize="0"/>
          <p:nvPr/>
        </p:nvPicPr>
        <p:blipFill>
          <a:blip r:embed="rId8">
            <a:alphaModFix/>
          </a:blip>
          <a:stretch>
            <a:fillRect/>
          </a:stretch>
        </p:blipFill>
        <p:spPr>
          <a:xfrm>
            <a:off x="712663" y="1617324"/>
            <a:ext cx="219450" cy="217661"/>
          </a:xfrm>
          <a:prstGeom prst="rect">
            <a:avLst/>
          </a:prstGeom>
          <a:noFill/>
          <a:ln cap="flat" cmpd="sng" w="9525">
            <a:solidFill>
              <a:srgbClr val="D9D9D9"/>
            </a:solidFill>
            <a:prstDash val="solid"/>
            <a:round/>
            <a:headEnd len="sm" w="sm" type="none"/>
            <a:tailEnd len="sm" w="sm" type="none"/>
          </a:ln>
        </p:spPr>
      </p:pic>
      <p:pic>
        <p:nvPicPr>
          <p:cNvPr id="508" name="Google Shape;508;p66" title="image3"/>
          <p:cNvPicPr preferRelativeResize="0"/>
          <p:nvPr/>
        </p:nvPicPr>
        <p:blipFill>
          <a:blip r:embed="rId9">
            <a:alphaModFix/>
          </a:blip>
          <a:stretch>
            <a:fillRect/>
          </a:stretch>
        </p:blipFill>
        <p:spPr>
          <a:xfrm>
            <a:off x="713478" y="2356604"/>
            <a:ext cx="217775" cy="216000"/>
          </a:xfrm>
          <a:prstGeom prst="rect">
            <a:avLst/>
          </a:prstGeom>
          <a:noFill/>
          <a:ln cap="flat" cmpd="sng" w="9525">
            <a:solidFill>
              <a:srgbClr val="D9D9D9"/>
            </a:solidFill>
            <a:prstDash val="solid"/>
            <a:round/>
            <a:headEnd len="sm" w="sm" type="none"/>
            <a:tailEnd len="sm" w="sm" type="none"/>
          </a:ln>
        </p:spPr>
      </p:pic>
      <p:pic>
        <p:nvPicPr>
          <p:cNvPr id="509" name="Google Shape;509;p66" title="image5"/>
          <p:cNvPicPr preferRelativeResize="0"/>
          <p:nvPr/>
        </p:nvPicPr>
        <p:blipFill>
          <a:blip r:embed="rId10">
            <a:alphaModFix/>
          </a:blip>
          <a:stretch>
            <a:fillRect/>
          </a:stretch>
        </p:blipFill>
        <p:spPr>
          <a:xfrm>
            <a:off x="713488" y="3092554"/>
            <a:ext cx="217775" cy="202927"/>
          </a:xfrm>
          <a:prstGeom prst="rect">
            <a:avLst/>
          </a:prstGeom>
          <a:noFill/>
          <a:ln cap="flat" cmpd="sng" w="9525">
            <a:solidFill>
              <a:srgbClr val="D9D9D9"/>
            </a:solidFill>
            <a:prstDash val="solid"/>
            <a:round/>
            <a:headEnd len="sm" w="sm" type="none"/>
            <a:tailEnd len="sm" w="sm" type="none"/>
          </a:ln>
        </p:spPr>
      </p:pic>
      <p:pic>
        <p:nvPicPr>
          <p:cNvPr id="510" name="Google Shape;510;p66" title="image6"/>
          <p:cNvPicPr preferRelativeResize="0"/>
          <p:nvPr/>
        </p:nvPicPr>
        <p:blipFill>
          <a:blip r:embed="rId11">
            <a:alphaModFix/>
          </a:blip>
          <a:stretch>
            <a:fillRect/>
          </a:stretch>
        </p:blipFill>
        <p:spPr>
          <a:xfrm>
            <a:off x="713478" y="3447455"/>
            <a:ext cx="217775" cy="216000"/>
          </a:xfrm>
          <a:prstGeom prst="rect">
            <a:avLst/>
          </a:prstGeom>
          <a:noFill/>
          <a:ln cap="flat" cmpd="sng" w="9525">
            <a:solidFill>
              <a:srgbClr val="D9D9D9"/>
            </a:solidFill>
            <a:prstDash val="solid"/>
            <a:round/>
            <a:headEnd len="sm" w="sm" type="none"/>
            <a:tailEnd len="sm" w="sm" type="none"/>
          </a:ln>
        </p:spPr>
      </p:pic>
      <p:pic>
        <p:nvPicPr>
          <p:cNvPr id="511" name="Google Shape;511;p66" title="image7"/>
          <p:cNvPicPr preferRelativeResize="0"/>
          <p:nvPr/>
        </p:nvPicPr>
        <p:blipFill>
          <a:blip r:embed="rId12">
            <a:alphaModFix/>
          </a:blip>
          <a:stretch>
            <a:fillRect/>
          </a:stretch>
        </p:blipFill>
        <p:spPr>
          <a:xfrm>
            <a:off x="713479" y="3815431"/>
            <a:ext cx="217775" cy="216000"/>
          </a:xfrm>
          <a:prstGeom prst="rect">
            <a:avLst/>
          </a:prstGeom>
          <a:noFill/>
          <a:ln cap="flat" cmpd="sng" w="9525">
            <a:solidFill>
              <a:srgbClr val="D9D9D9"/>
            </a:solidFill>
            <a:prstDash val="solid"/>
            <a:round/>
            <a:headEnd len="sm" w="sm" type="none"/>
            <a:tailEnd len="sm" w="sm" type="none"/>
          </a:ln>
        </p:spPr>
      </p:pic>
      <p:pic>
        <p:nvPicPr>
          <p:cNvPr id="512" name="Google Shape;512;p66" title="image8"/>
          <p:cNvPicPr preferRelativeResize="0"/>
          <p:nvPr/>
        </p:nvPicPr>
        <p:blipFill>
          <a:blip r:embed="rId13">
            <a:alphaModFix/>
          </a:blip>
          <a:stretch>
            <a:fillRect/>
          </a:stretch>
        </p:blipFill>
        <p:spPr>
          <a:xfrm>
            <a:off x="713479" y="4183405"/>
            <a:ext cx="217775" cy="215881"/>
          </a:xfrm>
          <a:prstGeom prst="rect">
            <a:avLst/>
          </a:prstGeom>
          <a:noFill/>
          <a:ln cap="flat" cmpd="sng" w="9525">
            <a:solidFill>
              <a:srgbClr val="D9D9D9"/>
            </a:solidFill>
            <a:prstDash val="solid"/>
            <a:round/>
            <a:headEnd len="sm" w="sm" type="none"/>
            <a:tailEnd len="sm" w="sm" type="none"/>
          </a:ln>
        </p:spPr>
      </p:pic>
      <p:pic>
        <p:nvPicPr>
          <p:cNvPr id="513" name="Google Shape;513;p66" title="image10"/>
          <p:cNvPicPr preferRelativeResize="0"/>
          <p:nvPr/>
        </p:nvPicPr>
        <p:blipFill>
          <a:blip r:embed="rId14">
            <a:alphaModFix/>
          </a:blip>
          <a:stretch>
            <a:fillRect/>
          </a:stretch>
        </p:blipFill>
        <p:spPr>
          <a:xfrm>
            <a:off x="713488" y="4927412"/>
            <a:ext cx="217775" cy="202927"/>
          </a:xfrm>
          <a:prstGeom prst="rect">
            <a:avLst/>
          </a:prstGeom>
          <a:noFill/>
          <a:ln cap="flat" cmpd="sng" w="9525">
            <a:solidFill>
              <a:srgbClr val="D9D9D9"/>
            </a:solidFill>
            <a:prstDash val="solid"/>
            <a:round/>
            <a:headEnd len="sm" w="sm" type="none"/>
            <a:tailEnd len="sm" w="sm" type="none"/>
          </a:ln>
        </p:spPr>
      </p:pic>
      <p:pic>
        <p:nvPicPr>
          <p:cNvPr id="514" name="Google Shape;514;p66" title="image11"/>
          <p:cNvPicPr preferRelativeResize="0"/>
          <p:nvPr/>
        </p:nvPicPr>
        <p:blipFill>
          <a:blip r:embed="rId15">
            <a:alphaModFix/>
          </a:blip>
          <a:stretch>
            <a:fillRect/>
          </a:stretch>
        </p:blipFill>
        <p:spPr>
          <a:xfrm>
            <a:off x="713488" y="5274114"/>
            <a:ext cx="217775" cy="216000"/>
          </a:xfrm>
          <a:prstGeom prst="rect">
            <a:avLst/>
          </a:prstGeom>
          <a:noFill/>
          <a:ln cap="flat" cmpd="sng" w="9525">
            <a:solidFill>
              <a:srgbClr val="D9D9D9"/>
            </a:solidFill>
            <a:prstDash val="solid"/>
            <a:round/>
            <a:headEnd len="sm" w="sm" type="none"/>
            <a:tailEnd len="sm" w="sm" type="none"/>
          </a:ln>
        </p:spPr>
      </p:pic>
      <p:pic>
        <p:nvPicPr>
          <p:cNvPr id="515" name="Google Shape;515;p66" title="image12"/>
          <p:cNvPicPr preferRelativeResize="0"/>
          <p:nvPr/>
        </p:nvPicPr>
        <p:blipFill>
          <a:blip r:embed="rId16">
            <a:alphaModFix/>
          </a:blip>
          <a:stretch>
            <a:fillRect/>
          </a:stretch>
        </p:blipFill>
        <p:spPr>
          <a:xfrm>
            <a:off x="713478" y="5633889"/>
            <a:ext cx="217775" cy="215945"/>
          </a:xfrm>
          <a:prstGeom prst="rect">
            <a:avLst/>
          </a:prstGeom>
          <a:noFill/>
          <a:ln cap="flat" cmpd="sng" w="9525">
            <a:solidFill>
              <a:srgbClr val="D9D9D9"/>
            </a:solidFill>
            <a:prstDash val="solid"/>
            <a:round/>
            <a:headEnd len="sm" w="sm" type="none"/>
            <a:tailEnd len="sm" w="sm" type="none"/>
          </a:ln>
        </p:spPr>
      </p:pic>
      <p:pic>
        <p:nvPicPr>
          <p:cNvPr id="516" name="Google Shape;516;p66"/>
          <p:cNvPicPr preferRelativeResize="0"/>
          <p:nvPr/>
        </p:nvPicPr>
        <p:blipFill>
          <a:blip r:embed="rId17">
            <a:alphaModFix/>
          </a:blip>
          <a:stretch>
            <a:fillRect/>
          </a:stretch>
        </p:blipFill>
        <p:spPr>
          <a:xfrm>
            <a:off x="712626" y="2722844"/>
            <a:ext cx="219456" cy="219456"/>
          </a:xfrm>
          <a:prstGeom prst="rect">
            <a:avLst/>
          </a:prstGeom>
          <a:noFill/>
          <a:ln>
            <a:noFill/>
          </a:ln>
        </p:spPr>
      </p:pic>
      <p:pic>
        <p:nvPicPr>
          <p:cNvPr id="517" name="Google Shape;517;p66" title="logo2"/>
          <p:cNvPicPr preferRelativeResize="0"/>
          <p:nvPr/>
        </p:nvPicPr>
        <p:blipFill>
          <a:blip r:embed="rId18">
            <a:alphaModFix/>
          </a:blip>
          <a:stretch>
            <a:fillRect/>
          </a:stretch>
        </p:blipFill>
        <p:spPr>
          <a:xfrm>
            <a:off x="712625" y="1986900"/>
            <a:ext cx="217776" cy="217775"/>
          </a:xfrm>
          <a:prstGeom prst="rect">
            <a:avLst/>
          </a:prstGeom>
          <a:noFill/>
          <a:ln cap="flat" cmpd="sng" w="9525">
            <a:solidFill>
              <a:srgbClr val="D9D9D9"/>
            </a:solidFill>
            <a:prstDash val="solid"/>
            <a:round/>
            <a:headEnd len="sm" w="sm" type="none"/>
            <a:tailEnd len="sm" w="sm" type="none"/>
          </a:ln>
        </p:spPr>
      </p:pic>
      <p:pic>
        <p:nvPicPr>
          <p:cNvPr id="518" name="Google Shape;518;p66"/>
          <p:cNvPicPr preferRelativeResize="0"/>
          <p:nvPr/>
        </p:nvPicPr>
        <p:blipFill>
          <a:blip r:embed="rId19">
            <a:alphaModFix/>
          </a:blip>
          <a:stretch>
            <a:fillRect/>
          </a:stretch>
        </p:blipFill>
        <p:spPr>
          <a:xfrm>
            <a:off x="713463" y="4565850"/>
            <a:ext cx="217775" cy="217775"/>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Top Funding Rounds in 2025 (2/2)</a:t>
            </a:r>
            <a:endParaRPr>
              <a:solidFill>
                <a:srgbClr val="08528C"/>
              </a:solidFill>
            </a:endParaRPr>
          </a:p>
        </p:txBody>
      </p:sp>
      <p:sp>
        <p:nvSpPr>
          <p:cNvPr id="524" name="Google Shape;524;p6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525" name="Google Shape;525;p67"/>
          <p:cNvGraphicFramePr/>
          <p:nvPr/>
        </p:nvGraphicFramePr>
        <p:xfrm>
          <a:off x="596415" y="1157993"/>
          <a:ext cx="3000000" cy="3000000"/>
        </p:xfrm>
        <a:graphic>
          <a:graphicData uri="http://schemas.openxmlformats.org/drawingml/2006/table">
            <a:tbl>
              <a:tblPr>
                <a:noFill/>
                <a:tableStyleId>{F0978A65-1E5D-470F-822C-F84DB58AFA15}</a:tableStyleId>
              </a:tblPr>
              <a:tblGrid>
                <a:gridCol w="403725"/>
                <a:gridCol w="3015250"/>
                <a:gridCol w="917025"/>
                <a:gridCol w="917025"/>
                <a:gridCol w="917025"/>
                <a:gridCol w="4815825"/>
              </a:tblGrid>
              <a:tr h="395325">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0" marL="10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Amount</a:t>
                      </a:r>
                      <a:endParaRPr b="1">
                        <a:solidFill>
                          <a:srgbClr val="08528C"/>
                        </a:solidFill>
                        <a:latin typeface="Calibri"/>
                        <a:ea typeface="Calibri"/>
                        <a:cs typeface="Calibri"/>
                        <a:sym typeface="Calibri"/>
                      </a:endParaRPr>
                    </a:p>
                  </a:txBody>
                  <a:tcPr marT="0" marB="0" marR="126000" marL="1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Round</a:t>
                      </a:r>
                      <a:endParaRPr b="1">
                        <a:solidFill>
                          <a:srgbClr val="08528C"/>
                        </a:solidFill>
                        <a:latin typeface="Calibri"/>
                        <a:ea typeface="Calibri"/>
                        <a:cs typeface="Calibri"/>
                        <a:sym typeface="Calibri"/>
                      </a:endParaRPr>
                    </a:p>
                  </a:txBody>
                  <a:tcPr marT="0" marB="0" marR="72000" marL="3600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Date</a:t>
                      </a:r>
                      <a:endParaRPr b="1">
                        <a:solidFill>
                          <a:srgbClr val="08528C"/>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1500"/>
                        <a:buFont typeface="Cambria"/>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38400" marB="38400" marR="91425" marL="180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Snapmint</a:t>
                      </a:r>
                      <a:r>
                        <a:rPr lang="en-US" sz="1000">
                          <a:solidFill>
                            <a:srgbClr val="999999"/>
                          </a:solidFill>
                          <a:latin typeface="Calibri"/>
                          <a:ea typeface="Calibri"/>
                          <a:cs typeface="Calibri"/>
                          <a:sym typeface="Calibri"/>
                        </a:rPr>
                        <a:t>  (2015, Mumbai, $180M)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$115M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Oct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General Atlantic, Kae Capital, Elev8, </a:t>
                      </a:r>
                      <a:r>
                        <a:rPr lang="en-US" sz="1200" u="sng">
                          <a:solidFill>
                            <a:schemeClr val="hlink"/>
                          </a:solidFill>
                          <a:latin typeface="Calibri"/>
                          <a:ea typeface="Calibri"/>
                          <a:cs typeface="Calibri"/>
                          <a:sym typeface="Calibri"/>
                          <a:hlinkClick r:id="rId3"/>
                        </a:rPr>
                        <a:t>+1 more</a:t>
                      </a:r>
                      <a:endParaRPr b="1" sz="1300">
                        <a:solidFill>
                          <a:srgbClr val="002060"/>
                        </a:solidFill>
                        <a:latin typeface="Calibri"/>
                        <a:ea typeface="Calibri"/>
                        <a:cs typeface="Calibri"/>
                        <a:sym typeface="Calibri"/>
                      </a:endParaRPr>
                    </a:p>
                  </a:txBody>
                  <a:tcPr marT="36000" marB="36000" marR="457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Raphe mPhibr</a:t>
                      </a:r>
                      <a:r>
                        <a:rPr lang="en-US" sz="1000">
                          <a:solidFill>
                            <a:srgbClr val="999999"/>
                          </a:solidFill>
                          <a:latin typeface="Calibri"/>
                          <a:ea typeface="Calibri"/>
                          <a:cs typeface="Calibri"/>
                          <a:sym typeface="Calibri"/>
                        </a:rPr>
                        <a:t>  (2017, Noida, $154M)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$100M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Jun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Think Investments, General Catalyst, Ashra Family Tr.., </a:t>
                      </a:r>
                      <a:r>
                        <a:rPr lang="en-US" sz="1200" u="sng">
                          <a:solidFill>
                            <a:schemeClr val="hlink"/>
                          </a:solidFill>
                          <a:latin typeface="Calibri"/>
                          <a:ea typeface="Calibri"/>
                          <a:cs typeface="Calibri"/>
                          <a:sym typeface="Calibri"/>
                          <a:hlinkClick r:id="rId4"/>
                        </a:rPr>
                        <a:t>+1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Zetwerk</a:t>
                      </a:r>
                      <a:r>
                        <a:rPr lang="en-US" sz="1000">
                          <a:solidFill>
                            <a:srgbClr val="999999"/>
                          </a:solidFill>
                          <a:latin typeface="Calibri"/>
                          <a:ea typeface="Calibri"/>
                          <a:cs typeface="Calibri"/>
                          <a:sym typeface="Calibri"/>
                        </a:rPr>
                        <a:t>  (2018, Bengaluru, $859M)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$76M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F</a:t>
                      </a:r>
                      <a:endParaRPr sz="1200">
                        <a:solidFill>
                          <a:srgbClr val="000000"/>
                        </a:solidFill>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Jul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Udaan</a:t>
                      </a:r>
                      <a:r>
                        <a:rPr lang="en-US" sz="1000">
                          <a:solidFill>
                            <a:srgbClr val="999999"/>
                          </a:solidFill>
                          <a:latin typeface="Calibri"/>
                          <a:ea typeface="Calibri"/>
                          <a:cs typeface="Calibri"/>
                          <a:sym typeface="Calibri"/>
                        </a:rPr>
                        <a:t>  (2016, Bengaluru, $2.0B)</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$75M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G</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Feb 2025</a:t>
                      </a:r>
                      <a:endParaRPr b="1" sz="1200">
                        <a:solidFill>
                          <a:srgbClr val="002060"/>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M&amp;G, Lightspeed Venture Partners</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CRED</a:t>
                      </a:r>
                      <a:r>
                        <a:rPr lang="en-US" sz="1000">
                          <a:solidFill>
                            <a:srgbClr val="999999"/>
                          </a:solidFill>
                          <a:latin typeface="Calibri"/>
                          <a:ea typeface="Calibri"/>
                          <a:cs typeface="Calibri"/>
                          <a:sym typeface="Calibri"/>
                        </a:rPr>
                        <a:t>  (2018, Bengaluru, $942M)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$75M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G</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May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GIC, Sofina, Lathe Investment, </a:t>
                      </a:r>
                      <a:r>
                        <a:rPr lang="en-US" sz="1200" u="sng">
                          <a:solidFill>
                            <a:schemeClr val="hlink"/>
                          </a:solidFill>
                          <a:latin typeface="Calibri"/>
                          <a:ea typeface="Calibri"/>
                          <a:cs typeface="Calibri"/>
                          <a:sym typeface="Calibri"/>
                          <a:hlinkClick r:id="rId5"/>
                        </a:rPr>
                        <a:t>+2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Euler Motors</a:t>
                      </a:r>
                      <a:r>
                        <a:rPr lang="en-US" sz="1000">
                          <a:solidFill>
                            <a:srgbClr val="999999"/>
                          </a:solidFill>
                          <a:latin typeface="Calibri"/>
                          <a:ea typeface="Calibri"/>
                          <a:cs typeface="Calibri"/>
                          <a:sym typeface="Calibri"/>
                        </a:rPr>
                        <a:t>  (2018, Delhi, $206M)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$75M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May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Athera, Hero MotoCorp, British International Investm.., </a:t>
                      </a:r>
                      <a:r>
                        <a:rPr lang="en-US" sz="1200" u="sng">
                          <a:solidFill>
                            <a:schemeClr val="hlink"/>
                          </a:solidFill>
                          <a:latin typeface="Calibri"/>
                          <a:ea typeface="Calibri"/>
                          <a:cs typeface="Calibri"/>
                          <a:sym typeface="Calibri"/>
                          <a:hlinkClick r:id="rId6"/>
                        </a:rPr>
                        <a:t>+3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InsuranceDekho</a:t>
                      </a:r>
                      <a:r>
                        <a:rPr lang="en-US" sz="1000">
                          <a:solidFill>
                            <a:srgbClr val="999999"/>
                          </a:solidFill>
                          <a:latin typeface="Calibri"/>
                          <a:ea typeface="Calibri"/>
                          <a:cs typeface="Calibri"/>
                          <a:sym typeface="Calibri"/>
                        </a:rPr>
                        <a:t>  (2016, Gurugram, $398M)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C</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Beams Fintech Fund, MUFG, BNP Paribas Cardif, </a:t>
                      </a:r>
                      <a:r>
                        <a:rPr lang="en-US" sz="1200" u="sng">
                          <a:solidFill>
                            <a:schemeClr val="hlink"/>
                          </a:solidFill>
                          <a:latin typeface="Calibri"/>
                          <a:ea typeface="Calibri"/>
                          <a:cs typeface="Calibri"/>
                          <a:sym typeface="Calibri"/>
                          <a:hlinkClick r:id="rId7"/>
                        </a:rPr>
                        <a:t>+1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Truemeds</a:t>
                      </a:r>
                      <a:r>
                        <a:rPr lang="en-US" sz="1000">
                          <a:solidFill>
                            <a:srgbClr val="999999"/>
                          </a:solidFill>
                          <a:latin typeface="Calibri"/>
                          <a:ea typeface="Calibri"/>
                          <a:cs typeface="Calibri"/>
                          <a:sym typeface="Calibri"/>
                        </a:rPr>
                        <a:t>  (2019, Mumbai, $114M)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C</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WestBridge Capital, Peak XV Partners, MMPL Trust, </a:t>
                      </a:r>
                      <a:r>
                        <a:rPr lang="en-US" sz="1200" u="sng">
                          <a:solidFill>
                            <a:schemeClr val="hlink"/>
                          </a:solidFill>
                          <a:latin typeface="Calibri"/>
                          <a:ea typeface="Calibri"/>
                          <a:cs typeface="Calibri"/>
                          <a:sym typeface="Calibri"/>
                          <a:hlinkClick r:id="rId8"/>
                        </a:rPr>
                        <a:t>+3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GIVA</a:t>
                      </a:r>
                      <a:r>
                        <a:rPr lang="en-US" sz="1000">
                          <a:solidFill>
                            <a:srgbClr val="999999"/>
                          </a:solidFill>
                          <a:latin typeface="Calibri"/>
                          <a:ea typeface="Calibri"/>
                          <a:cs typeface="Calibri"/>
                          <a:sym typeface="Calibri"/>
                        </a:rPr>
                        <a:t>  (2019, Bengaluru, $131M)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$62M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C</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Jun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Premji Invest, Epiq Capital Advisors, Creaegis, </a:t>
                      </a:r>
                      <a:r>
                        <a:rPr lang="en-US" sz="1200" u="sng">
                          <a:solidFill>
                            <a:schemeClr val="hlink"/>
                          </a:solidFill>
                          <a:latin typeface="Calibri"/>
                          <a:ea typeface="Calibri"/>
                          <a:cs typeface="Calibri"/>
                          <a:sym typeface="Calibri"/>
                          <a:hlinkClick r:id="rId9"/>
                        </a:rPr>
                        <a:t>+2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Gupshup</a:t>
                      </a:r>
                      <a:r>
                        <a:rPr lang="en-US" sz="1000">
                          <a:solidFill>
                            <a:srgbClr val="999999"/>
                          </a:solidFill>
                          <a:latin typeface="Calibri"/>
                          <a:ea typeface="Calibri"/>
                          <a:cs typeface="Calibri"/>
                          <a:sym typeface="Calibri"/>
                        </a:rPr>
                        <a:t>  (2004, Mumbai, $546M)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Jul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Globespan Capital Partners, EvolutionX</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MoEngage</a:t>
                      </a:r>
                      <a:r>
                        <a:rPr lang="en-US" sz="1000">
                          <a:solidFill>
                            <a:srgbClr val="999999"/>
                          </a:solidFill>
                          <a:latin typeface="Calibri"/>
                          <a:ea typeface="Calibri"/>
                          <a:cs typeface="Calibri"/>
                          <a:sym typeface="Calibri"/>
                        </a:rPr>
                        <a:t>  (2014, Bengaluru, $242M)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$60M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F</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Goldman Sachs, A91 Partners</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EKA</a:t>
                      </a:r>
                      <a:r>
                        <a:rPr lang="en-US" sz="1000">
                          <a:solidFill>
                            <a:srgbClr val="999999"/>
                          </a:solidFill>
                          <a:latin typeface="Calibri"/>
                          <a:ea typeface="Calibri"/>
                          <a:cs typeface="Calibri"/>
                          <a:sym typeface="Calibri"/>
                        </a:rPr>
                        <a:t>  (2019, Pune, $179M)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$57M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India Japan Fund</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26" name="Google Shape;526;p67" title="image1"/>
          <p:cNvPicPr preferRelativeResize="0"/>
          <p:nvPr/>
        </p:nvPicPr>
        <p:blipFill>
          <a:blip r:embed="rId10">
            <a:alphaModFix/>
          </a:blip>
          <a:stretch>
            <a:fillRect/>
          </a:stretch>
        </p:blipFill>
        <p:spPr>
          <a:xfrm>
            <a:off x="713494" y="1631579"/>
            <a:ext cx="217770" cy="216000"/>
          </a:xfrm>
          <a:prstGeom prst="rect">
            <a:avLst/>
          </a:prstGeom>
          <a:noFill/>
          <a:ln cap="flat" cmpd="sng" w="9525">
            <a:solidFill>
              <a:srgbClr val="D9D9D9"/>
            </a:solidFill>
            <a:prstDash val="solid"/>
            <a:round/>
            <a:headEnd len="sm" w="sm" type="none"/>
            <a:tailEnd len="sm" w="sm" type="none"/>
          </a:ln>
        </p:spPr>
      </p:pic>
      <p:pic>
        <p:nvPicPr>
          <p:cNvPr id="527" name="Google Shape;527;p67" title="image2"/>
          <p:cNvPicPr preferRelativeResize="0"/>
          <p:nvPr/>
        </p:nvPicPr>
        <p:blipFill>
          <a:blip r:embed="rId11">
            <a:alphaModFix/>
          </a:blip>
          <a:stretch>
            <a:fillRect/>
          </a:stretch>
        </p:blipFill>
        <p:spPr>
          <a:xfrm>
            <a:off x="713477" y="1986854"/>
            <a:ext cx="217775" cy="217775"/>
          </a:xfrm>
          <a:prstGeom prst="rect">
            <a:avLst/>
          </a:prstGeom>
          <a:noFill/>
          <a:ln cap="flat" cmpd="sng" w="9525">
            <a:solidFill>
              <a:srgbClr val="D9D9D9"/>
            </a:solidFill>
            <a:prstDash val="solid"/>
            <a:round/>
            <a:headEnd len="sm" w="sm" type="none"/>
            <a:tailEnd len="sm" w="sm" type="none"/>
          </a:ln>
        </p:spPr>
      </p:pic>
      <p:pic>
        <p:nvPicPr>
          <p:cNvPr id="528" name="Google Shape;528;p67" title="image3"/>
          <p:cNvPicPr preferRelativeResize="0"/>
          <p:nvPr/>
        </p:nvPicPr>
        <p:blipFill>
          <a:blip r:embed="rId12">
            <a:alphaModFix/>
          </a:blip>
          <a:stretch>
            <a:fillRect/>
          </a:stretch>
        </p:blipFill>
        <p:spPr>
          <a:xfrm>
            <a:off x="713478" y="2356604"/>
            <a:ext cx="217775" cy="216000"/>
          </a:xfrm>
          <a:prstGeom prst="rect">
            <a:avLst/>
          </a:prstGeom>
          <a:noFill/>
          <a:ln cap="flat" cmpd="sng" w="9525">
            <a:solidFill>
              <a:srgbClr val="D9D9D9"/>
            </a:solidFill>
            <a:prstDash val="solid"/>
            <a:round/>
            <a:headEnd len="sm" w="sm" type="none"/>
            <a:tailEnd len="sm" w="sm" type="none"/>
          </a:ln>
        </p:spPr>
      </p:pic>
      <p:pic>
        <p:nvPicPr>
          <p:cNvPr id="529" name="Google Shape;529;p67" title="image4"/>
          <p:cNvPicPr preferRelativeResize="0"/>
          <p:nvPr/>
        </p:nvPicPr>
        <p:blipFill>
          <a:blip r:embed="rId13">
            <a:alphaModFix/>
          </a:blip>
          <a:stretch>
            <a:fillRect/>
          </a:stretch>
        </p:blipFill>
        <p:spPr>
          <a:xfrm>
            <a:off x="713478" y="2724579"/>
            <a:ext cx="217775" cy="216000"/>
          </a:xfrm>
          <a:prstGeom prst="rect">
            <a:avLst/>
          </a:prstGeom>
          <a:noFill/>
          <a:ln cap="flat" cmpd="sng" w="9525">
            <a:solidFill>
              <a:srgbClr val="D9D9D9"/>
            </a:solidFill>
            <a:prstDash val="solid"/>
            <a:round/>
            <a:headEnd len="sm" w="sm" type="none"/>
            <a:tailEnd len="sm" w="sm" type="none"/>
          </a:ln>
        </p:spPr>
      </p:pic>
      <p:pic>
        <p:nvPicPr>
          <p:cNvPr id="530" name="Google Shape;530;p67" title="image5"/>
          <p:cNvPicPr preferRelativeResize="0"/>
          <p:nvPr/>
        </p:nvPicPr>
        <p:blipFill>
          <a:blip r:embed="rId14">
            <a:alphaModFix/>
          </a:blip>
          <a:stretch>
            <a:fillRect/>
          </a:stretch>
        </p:blipFill>
        <p:spPr>
          <a:xfrm>
            <a:off x="713488" y="3092554"/>
            <a:ext cx="217775" cy="202926"/>
          </a:xfrm>
          <a:prstGeom prst="rect">
            <a:avLst/>
          </a:prstGeom>
          <a:noFill/>
          <a:ln cap="flat" cmpd="sng" w="9525">
            <a:solidFill>
              <a:srgbClr val="D9D9D9"/>
            </a:solidFill>
            <a:prstDash val="solid"/>
            <a:round/>
            <a:headEnd len="sm" w="sm" type="none"/>
            <a:tailEnd len="sm" w="sm" type="none"/>
          </a:ln>
        </p:spPr>
      </p:pic>
      <p:pic>
        <p:nvPicPr>
          <p:cNvPr id="531" name="Google Shape;531;p67" title="image6"/>
          <p:cNvPicPr preferRelativeResize="0"/>
          <p:nvPr/>
        </p:nvPicPr>
        <p:blipFill>
          <a:blip r:embed="rId15">
            <a:alphaModFix/>
          </a:blip>
          <a:stretch>
            <a:fillRect/>
          </a:stretch>
        </p:blipFill>
        <p:spPr>
          <a:xfrm>
            <a:off x="713478" y="3447455"/>
            <a:ext cx="217775" cy="216000"/>
          </a:xfrm>
          <a:prstGeom prst="rect">
            <a:avLst/>
          </a:prstGeom>
          <a:noFill/>
          <a:ln cap="flat" cmpd="sng" w="9525">
            <a:solidFill>
              <a:srgbClr val="D9D9D9"/>
            </a:solidFill>
            <a:prstDash val="solid"/>
            <a:round/>
            <a:headEnd len="sm" w="sm" type="none"/>
            <a:tailEnd len="sm" w="sm" type="none"/>
          </a:ln>
        </p:spPr>
      </p:pic>
      <p:pic>
        <p:nvPicPr>
          <p:cNvPr id="532" name="Google Shape;532;p67" title="image7"/>
          <p:cNvPicPr preferRelativeResize="0"/>
          <p:nvPr/>
        </p:nvPicPr>
        <p:blipFill>
          <a:blip r:embed="rId16">
            <a:alphaModFix/>
          </a:blip>
          <a:stretch>
            <a:fillRect/>
          </a:stretch>
        </p:blipFill>
        <p:spPr>
          <a:xfrm>
            <a:off x="713479" y="3815431"/>
            <a:ext cx="217775" cy="216000"/>
          </a:xfrm>
          <a:prstGeom prst="rect">
            <a:avLst/>
          </a:prstGeom>
          <a:noFill/>
          <a:ln cap="flat" cmpd="sng" w="9525">
            <a:solidFill>
              <a:srgbClr val="D9D9D9"/>
            </a:solidFill>
            <a:prstDash val="solid"/>
            <a:round/>
            <a:headEnd len="sm" w="sm" type="none"/>
            <a:tailEnd len="sm" w="sm" type="none"/>
          </a:ln>
        </p:spPr>
      </p:pic>
      <p:pic>
        <p:nvPicPr>
          <p:cNvPr id="533" name="Google Shape;533;p67" title="image8"/>
          <p:cNvPicPr preferRelativeResize="0"/>
          <p:nvPr/>
        </p:nvPicPr>
        <p:blipFill>
          <a:blip r:embed="rId17">
            <a:alphaModFix/>
          </a:blip>
          <a:stretch>
            <a:fillRect/>
          </a:stretch>
        </p:blipFill>
        <p:spPr>
          <a:xfrm>
            <a:off x="713479" y="4183405"/>
            <a:ext cx="217775" cy="215881"/>
          </a:xfrm>
          <a:prstGeom prst="rect">
            <a:avLst/>
          </a:prstGeom>
          <a:noFill/>
          <a:ln cap="flat" cmpd="sng" w="9525">
            <a:solidFill>
              <a:srgbClr val="D9D9D9"/>
            </a:solidFill>
            <a:prstDash val="solid"/>
            <a:round/>
            <a:headEnd len="sm" w="sm" type="none"/>
            <a:tailEnd len="sm" w="sm" type="none"/>
          </a:ln>
        </p:spPr>
      </p:pic>
      <p:pic>
        <p:nvPicPr>
          <p:cNvPr id="534" name="Google Shape;534;p67" title="image9"/>
          <p:cNvPicPr preferRelativeResize="0"/>
          <p:nvPr/>
        </p:nvPicPr>
        <p:blipFill>
          <a:blip r:embed="rId18">
            <a:alphaModFix/>
          </a:blip>
          <a:stretch>
            <a:fillRect/>
          </a:stretch>
        </p:blipFill>
        <p:spPr>
          <a:xfrm>
            <a:off x="713478" y="4551262"/>
            <a:ext cx="217775" cy="215975"/>
          </a:xfrm>
          <a:prstGeom prst="rect">
            <a:avLst/>
          </a:prstGeom>
          <a:noFill/>
          <a:ln cap="flat" cmpd="sng" w="9525">
            <a:solidFill>
              <a:srgbClr val="D9D9D9"/>
            </a:solidFill>
            <a:prstDash val="solid"/>
            <a:round/>
            <a:headEnd len="sm" w="sm" type="none"/>
            <a:tailEnd len="sm" w="sm" type="none"/>
          </a:ln>
        </p:spPr>
      </p:pic>
      <p:pic>
        <p:nvPicPr>
          <p:cNvPr id="535" name="Google Shape;535;p67" title="image10"/>
          <p:cNvPicPr preferRelativeResize="0"/>
          <p:nvPr/>
        </p:nvPicPr>
        <p:blipFill>
          <a:blip r:embed="rId19">
            <a:alphaModFix/>
          </a:blip>
          <a:stretch>
            <a:fillRect/>
          </a:stretch>
        </p:blipFill>
        <p:spPr>
          <a:xfrm>
            <a:off x="713488" y="4919212"/>
            <a:ext cx="217775" cy="202926"/>
          </a:xfrm>
          <a:prstGeom prst="rect">
            <a:avLst/>
          </a:prstGeom>
          <a:noFill/>
          <a:ln cap="flat" cmpd="sng" w="9525">
            <a:solidFill>
              <a:srgbClr val="D9D9D9"/>
            </a:solidFill>
            <a:prstDash val="solid"/>
            <a:round/>
            <a:headEnd len="sm" w="sm" type="none"/>
            <a:tailEnd len="sm" w="sm" type="none"/>
          </a:ln>
        </p:spPr>
      </p:pic>
      <p:pic>
        <p:nvPicPr>
          <p:cNvPr id="536" name="Google Shape;536;p67" title="image11"/>
          <p:cNvPicPr preferRelativeResize="0"/>
          <p:nvPr/>
        </p:nvPicPr>
        <p:blipFill>
          <a:blip r:embed="rId20">
            <a:alphaModFix/>
          </a:blip>
          <a:stretch>
            <a:fillRect/>
          </a:stretch>
        </p:blipFill>
        <p:spPr>
          <a:xfrm>
            <a:off x="713488" y="5274114"/>
            <a:ext cx="217775" cy="216000"/>
          </a:xfrm>
          <a:prstGeom prst="rect">
            <a:avLst/>
          </a:prstGeom>
          <a:noFill/>
          <a:ln cap="flat" cmpd="sng" w="9525">
            <a:solidFill>
              <a:srgbClr val="D9D9D9"/>
            </a:solidFill>
            <a:prstDash val="solid"/>
            <a:round/>
            <a:headEnd len="sm" w="sm" type="none"/>
            <a:tailEnd len="sm" w="sm" type="none"/>
          </a:ln>
        </p:spPr>
      </p:pic>
      <p:pic>
        <p:nvPicPr>
          <p:cNvPr id="537" name="Google Shape;537;p67" title="image12"/>
          <p:cNvPicPr preferRelativeResize="0"/>
          <p:nvPr/>
        </p:nvPicPr>
        <p:blipFill>
          <a:blip r:embed="rId21">
            <a:alphaModFix/>
          </a:blip>
          <a:stretch>
            <a:fillRect/>
          </a:stretch>
        </p:blipFill>
        <p:spPr>
          <a:xfrm>
            <a:off x="713478" y="5642089"/>
            <a:ext cx="217775" cy="215945"/>
          </a:xfrm>
          <a:prstGeom prst="rect">
            <a:avLst/>
          </a:prstGeom>
          <a:noFill/>
          <a:ln cap="flat" cmpd="sng" w="9525">
            <a:solidFill>
              <a:srgbClr val="D9D9D9"/>
            </a:solidFill>
            <a:prstDash val="solid"/>
            <a:round/>
            <a:headEnd len="sm" w="sm" type="none"/>
            <a:tailEnd len="sm" w="sm" type="none"/>
          </a:ln>
        </p:spPr>
      </p:pic>
      <p:sp>
        <p:nvSpPr>
          <p:cNvPr id="538" name="Google Shape;538;p67" title="appendix Link"/>
          <p:cNvSpPr txBox="1"/>
          <p:nvPr/>
        </p:nvSpPr>
        <p:spPr>
          <a:xfrm>
            <a:off x="621975" y="6026167"/>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Full list of 1,518 Key Funding Rounds is available on </a:t>
            </a:r>
            <a:r>
              <a:rPr lang="en-US" sz="1200" u="sng">
                <a:solidFill>
                  <a:schemeClr val="hlink"/>
                </a:solidFill>
                <a:highlight>
                  <a:schemeClr val="lt1"/>
                </a:highlight>
                <a:latin typeface="Calibri"/>
                <a:ea typeface="Calibri"/>
                <a:cs typeface="Calibri"/>
                <a:sym typeface="Calibri"/>
                <a:hlinkClick r:id="rId22"/>
              </a:rPr>
              <a:t>Tracxn Platform</a:t>
            </a:r>
            <a:endParaRPr sz="1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8" title="Heading"/>
          <p:cNvSpPr txBox="1"/>
          <p:nvPr/>
        </p:nvSpPr>
        <p:spPr>
          <a:xfrm>
            <a:off x="612810"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Top Funded Business Models in 2025</a:t>
            </a:r>
            <a:endParaRPr b="1" sz="4000">
              <a:solidFill>
                <a:srgbClr val="08528C"/>
              </a:solidFill>
              <a:latin typeface="Calibri"/>
              <a:ea typeface="Calibri"/>
              <a:cs typeface="Calibri"/>
              <a:sym typeface="Calibri"/>
            </a:endParaRPr>
          </a:p>
        </p:txBody>
      </p:sp>
      <p:sp>
        <p:nvSpPr>
          <p:cNvPr id="544" name="Google Shape;544;p68"/>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545" name="Google Shape;545;p68" title="Top BM List"/>
          <p:cNvGraphicFramePr/>
          <p:nvPr/>
        </p:nvGraphicFramePr>
        <p:xfrm>
          <a:off x="607263" y="1000265"/>
          <a:ext cx="3000000" cy="3000000"/>
        </p:xfrm>
        <a:graphic>
          <a:graphicData uri="http://schemas.openxmlformats.org/drawingml/2006/table">
            <a:tbl>
              <a:tblPr>
                <a:noFill/>
                <a:tableStyleId>{F0978A65-1E5D-470F-822C-F84DB58AFA15}</a:tableStyleId>
              </a:tblPr>
              <a:tblGrid>
                <a:gridCol w="585175"/>
                <a:gridCol w="503575"/>
                <a:gridCol w="3495525"/>
                <a:gridCol w="1157800"/>
                <a:gridCol w="1157800"/>
                <a:gridCol w="3242225"/>
              </a:tblGrid>
              <a:tr h="396800">
                <a:tc gridSpan="2">
                  <a:txBody>
                    <a:bodyPr/>
                    <a:lstStyle/>
                    <a:p>
                      <a:pPr indent="0" lvl="0" marL="0" marR="0" rtl="0" algn="l">
                        <a:lnSpc>
                          <a:spcPct val="100000"/>
                        </a:lnSpc>
                        <a:spcBef>
                          <a:spcPts val="0"/>
                        </a:spcBef>
                        <a:spcAft>
                          <a:spcPts val="0"/>
                        </a:spcAft>
                        <a:buClr>
                          <a:srgbClr val="FFFFFF"/>
                        </a:buClr>
                        <a:buSzPts val="1400"/>
                        <a:buFont typeface="Calibri"/>
                        <a:buNone/>
                      </a:pPr>
                      <a:r>
                        <a:rPr b="1" i="0" lang="en-US" sz="1500" u="none" cap="none" strike="noStrike">
                          <a:solidFill>
                            <a:srgbClr val="08528C"/>
                          </a:solidFill>
                          <a:latin typeface="Calibri"/>
                          <a:ea typeface="Calibri"/>
                          <a:cs typeface="Calibri"/>
                          <a:sym typeface="Calibri"/>
                        </a:rPr>
                        <a:t>Rank</a:t>
                      </a:r>
                      <a:endParaRPr sz="1500">
                        <a:solidFill>
                          <a:srgbClr val="08528C"/>
                        </a:solidFill>
                        <a:latin typeface="Calibri"/>
                        <a:ea typeface="Calibri"/>
                        <a:cs typeface="Calibri"/>
                        <a:sym typeface="Calibri"/>
                      </a:endParaRPr>
                    </a:p>
                  </a:txBody>
                  <a:tcPr marT="0" marB="27425" marR="36000" marL="2286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alpha val="0"/>
                      </a:srgbClr>
                    </a:solidFill>
                  </a:tcPr>
                </a:tc>
                <a:tc hMerge="1"/>
                <a:tc>
                  <a:txBody>
                    <a:bodyPr/>
                    <a:lstStyle/>
                    <a:p>
                      <a:pPr indent="0" lvl="0" marL="0" marR="0" rtl="0" algn="l">
                        <a:lnSpc>
                          <a:spcPct val="100000"/>
                        </a:lnSpc>
                        <a:spcBef>
                          <a:spcPts val="0"/>
                        </a:spcBef>
                        <a:spcAft>
                          <a:spcPts val="0"/>
                        </a:spcAft>
                        <a:buClr>
                          <a:srgbClr val="FFFFFF"/>
                        </a:buClr>
                        <a:buSzPts val="1400"/>
                        <a:buFont typeface="Calibri"/>
                        <a:buNone/>
                      </a:pPr>
                      <a:r>
                        <a:rPr b="1" i="0" lang="en-US" sz="1500" u="none" cap="none" strike="noStrike">
                          <a:solidFill>
                            <a:srgbClr val="08528C"/>
                          </a:solidFill>
                          <a:latin typeface="Calibri"/>
                          <a:ea typeface="Calibri"/>
                          <a:cs typeface="Calibri"/>
                          <a:sym typeface="Calibri"/>
                        </a:rPr>
                        <a:t>Business Model</a:t>
                      </a:r>
                      <a:endParaRPr sz="1500">
                        <a:solidFill>
                          <a:srgbClr val="08528C"/>
                        </a:solidFill>
                        <a:latin typeface="Calibri"/>
                        <a:ea typeface="Calibri"/>
                        <a:cs typeface="Calibri"/>
                        <a:sym typeface="Calibri"/>
                      </a:endParaRPr>
                    </a:p>
                  </a:txBody>
                  <a:tcPr marT="28800" marB="27425" marR="91450" marL="900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alpha val="0"/>
                      </a:srgbClr>
                    </a:solidFill>
                  </a:tcPr>
                </a:tc>
                <a:tc>
                  <a:txBody>
                    <a:bodyPr/>
                    <a:lstStyle/>
                    <a:p>
                      <a:pPr indent="0" lvl="0" marL="0" marR="0" rtl="0" algn="ctr">
                        <a:lnSpc>
                          <a:spcPct val="90000"/>
                        </a:lnSpc>
                        <a:spcBef>
                          <a:spcPts val="0"/>
                        </a:spcBef>
                        <a:spcAft>
                          <a:spcPts val="0"/>
                        </a:spcAft>
                        <a:buClr>
                          <a:srgbClr val="FFFFFF"/>
                        </a:buClr>
                        <a:buSzPts val="1200"/>
                        <a:buFont typeface="Cambria"/>
                        <a:buNone/>
                      </a:pPr>
                      <a:r>
                        <a:rPr b="1" lang="en-US" sz="1500">
                          <a:solidFill>
                            <a:srgbClr val="08528C"/>
                          </a:solidFill>
                          <a:latin typeface="Calibri"/>
                          <a:ea typeface="Calibri"/>
                          <a:cs typeface="Calibri"/>
                          <a:sym typeface="Calibri"/>
                        </a:rPr>
                        <a:t>$ Funding</a:t>
                      </a:r>
                      <a:r>
                        <a:rPr lang="en-US" sz="1500">
                          <a:solidFill>
                            <a:srgbClr val="08528C"/>
                          </a:solidFill>
                          <a:latin typeface="Calibri"/>
                          <a:ea typeface="Calibri"/>
                          <a:cs typeface="Calibri"/>
                          <a:sym typeface="Calibri"/>
                        </a:rPr>
                        <a:t> </a:t>
                      </a:r>
                      <a:endParaRPr b="1" sz="1200" u="none" cap="none" strike="noStrike">
                        <a:solidFill>
                          <a:srgbClr val="08528C"/>
                        </a:solidFill>
                        <a:latin typeface="Calibri"/>
                        <a:ea typeface="Calibri"/>
                        <a:cs typeface="Calibri"/>
                        <a:sym typeface="Calibri"/>
                      </a:endParaRPr>
                    </a:p>
                  </a:txBody>
                  <a:tcPr marT="0" marB="27425" marR="164575" marL="36575"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alpha val="0"/>
                      </a:srgbClr>
                    </a:solidFill>
                  </a:tcPr>
                </a:tc>
                <a:tc>
                  <a:txBody>
                    <a:bodyPr/>
                    <a:lstStyle/>
                    <a:p>
                      <a:pPr indent="0" lvl="0" marL="0" marR="0" rtl="0" algn="ctr">
                        <a:lnSpc>
                          <a:spcPct val="90000"/>
                        </a:lnSpc>
                        <a:spcBef>
                          <a:spcPts val="0"/>
                        </a:spcBef>
                        <a:spcAft>
                          <a:spcPts val="0"/>
                        </a:spcAft>
                        <a:buClr>
                          <a:srgbClr val="FFFFFF"/>
                        </a:buClr>
                        <a:buSzPts val="1200"/>
                        <a:buFont typeface="Cambria"/>
                        <a:buNone/>
                      </a:pPr>
                      <a:r>
                        <a:rPr b="1" lang="en-US" sz="1500">
                          <a:solidFill>
                            <a:srgbClr val="08528C"/>
                          </a:solidFill>
                          <a:latin typeface="Calibri"/>
                          <a:ea typeface="Calibri"/>
                          <a:cs typeface="Calibri"/>
                          <a:sym typeface="Calibri"/>
                        </a:rPr>
                        <a:t># </a:t>
                      </a:r>
                      <a:r>
                        <a:rPr b="1" lang="en-US" sz="1500" u="none" cap="none" strike="noStrike">
                          <a:solidFill>
                            <a:srgbClr val="08528C"/>
                          </a:solidFill>
                          <a:latin typeface="Calibri"/>
                          <a:ea typeface="Calibri"/>
                          <a:cs typeface="Calibri"/>
                          <a:sym typeface="Calibri"/>
                        </a:rPr>
                        <a:t>Rounds</a:t>
                      </a:r>
                      <a:endParaRPr b="1" sz="1500">
                        <a:solidFill>
                          <a:srgbClr val="08528C"/>
                        </a:solidFill>
                        <a:latin typeface="Calibri"/>
                        <a:ea typeface="Calibri"/>
                        <a:cs typeface="Calibri"/>
                        <a:sym typeface="Calibri"/>
                      </a:endParaRPr>
                    </a:p>
                  </a:txBody>
                  <a:tcPr marT="0" marB="27425" marR="91450" marL="9145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rgbClr val="000000"/>
                        </a:buClr>
                        <a:buSzPts val="1100"/>
                        <a:buFont typeface="Arial"/>
                        <a:buNone/>
                      </a:pPr>
                      <a:r>
                        <a:rPr b="1" lang="en-US" sz="1500">
                          <a:solidFill>
                            <a:srgbClr val="08528C"/>
                          </a:solidFill>
                          <a:latin typeface="Calibri"/>
                          <a:ea typeface="Calibri"/>
                          <a:cs typeface="Calibri"/>
                          <a:sym typeface="Calibri"/>
                        </a:rPr>
                        <a:t> Top Funding Round</a:t>
                      </a:r>
                      <a:endParaRPr b="1" sz="1500">
                        <a:solidFill>
                          <a:srgbClr val="08528C"/>
                        </a:solidFill>
                        <a:latin typeface="Calibri"/>
                        <a:ea typeface="Calibri"/>
                        <a:cs typeface="Calibri"/>
                        <a:sym typeface="Calibri"/>
                      </a:endParaRPr>
                    </a:p>
                  </a:txBody>
                  <a:tcPr marT="28800" marB="27425" marR="91450" marL="2743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alpha val="0"/>
                      </a:srgbClr>
                    </a:solidFill>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1</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00B050"/>
                          </a:solidFill>
                          <a:latin typeface="Calibri"/>
                          <a:ea typeface="Calibri"/>
                          <a:cs typeface="Calibri"/>
                          <a:sym typeface="Calibri"/>
                        </a:rPr>
                        <a:t>▲2</a:t>
                      </a:r>
                      <a:endParaRPr sz="1000">
                        <a:solidFill>
                          <a:srgbClr val="00B05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Electric Vehicle Manufacturers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$1.3B</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26</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Erisha E Mobility</a:t>
                      </a:r>
                      <a:endParaRPr sz="1200">
                        <a:latin typeface="Calibri"/>
                        <a:ea typeface="Calibri"/>
                        <a:cs typeface="Calibri"/>
                        <a:sym typeface="Calibri"/>
                      </a:endParaRPr>
                    </a:p>
                    <a:p>
                      <a:pPr indent="0" lvl="0" marL="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$1.0B - Series D</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2</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Online Lenders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$651M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51</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Weaver</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$170M - Unattributed</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3</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FF0000"/>
                          </a:solidFill>
                          <a:latin typeface="Calibri"/>
                          <a:ea typeface="Calibri"/>
                          <a:cs typeface="Calibri"/>
                          <a:sym typeface="Calibri"/>
                        </a:rPr>
                        <a:t>▼2</a:t>
                      </a:r>
                      <a:endParaRPr sz="1000">
                        <a:solidFill>
                          <a:srgbClr val="FF000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Grocery Ecommerce</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$595M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67</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Zepto</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$300M - Series H</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4</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Digital Trading Platforms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$472M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25</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Groww</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$202M - Series F</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5</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Cognitive Process Automation</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$369M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Uniphore</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$260M - Series F</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6</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00B050"/>
                          </a:solidFill>
                          <a:latin typeface="Calibri"/>
                          <a:ea typeface="Calibri"/>
                          <a:cs typeface="Calibri"/>
                          <a:sym typeface="Calibri"/>
                        </a:rPr>
                        <a:t>▲4</a:t>
                      </a:r>
                      <a:endParaRPr sz="1000">
                        <a:solidFill>
                          <a:srgbClr val="00B05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Construction Project Management</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$362M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13</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Infra.Market</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$222M - Series F</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7</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Emission Control Systems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$311M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GreenLine</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$275M - Series A</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8</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00B050"/>
                          </a:solidFill>
                          <a:latin typeface="Calibri"/>
                          <a:ea typeface="Calibri"/>
                          <a:cs typeface="Calibri"/>
                          <a:sym typeface="Calibri"/>
                        </a:rPr>
                        <a:t>▲4</a:t>
                      </a:r>
                      <a:endParaRPr sz="1000">
                        <a:solidFill>
                          <a:srgbClr val="00B05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B2B Building Materials Marketplace</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$295M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Infra.Market</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$222M - Series F</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9</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Internet First Consumer Payments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$190M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12</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CRED</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$75.0M - Series G</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10</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C4ISR Systems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$181M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15</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Raphe mPhibr</a:t>
                      </a:r>
                      <a:endParaRPr sz="1200">
                        <a:latin typeface="Calibri"/>
                        <a:ea typeface="Calibri"/>
                        <a:cs typeface="Calibri"/>
                        <a:sym typeface="Calibri"/>
                      </a:endParaRPr>
                    </a:p>
                    <a:p>
                      <a:pPr indent="0" lvl="0" marL="0" rtl="0" algn="l">
                        <a:lnSpc>
                          <a:spcPct val="110000"/>
                        </a:lnSpc>
                        <a:spcBef>
                          <a:spcPts val="0"/>
                        </a:spcBef>
                        <a:spcAft>
                          <a:spcPts val="0"/>
                        </a:spcAft>
                        <a:buClr>
                          <a:srgbClr val="000000"/>
                        </a:buClr>
                        <a:buSzPts val="1100"/>
                        <a:buFont typeface="Arial"/>
                        <a:buNone/>
                      </a:pPr>
                      <a:r>
                        <a:rPr lang="en-US" sz="1200">
                          <a:latin typeface="Calibri"/>
                          <a:ea typeface="Calibri"/>
                          <a:cs typeface="Calibri"/>
                          <a:sym typeface="Calibri"/>
                        </a:rPr>
                        <a:t>$100M - Series B</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46" name="Google Shape;546;p68" title="image1"/>
          <p:cNvPicPr preferRelativeResize="0"/>
          <p:nvPr/>
        </p:nvPicPr>
        <p:blipFill>
          <a:blip r:embed="rId3">
            <a:alphaModFix/>
          </a:blip>
          <a:stretch>
            <a:fillRect/>
          </a:stretch>
        </p:blipFill>
        <p:spPr>
          <a:xfrm>
            <a:off x="7872098" y="1508109"/>
            <a:ext cx="274320" cy="274320"/>
          </a:xfrm>
          <a:prstGeom prst="rect">
            <a:avLst/>
          </a:prstGeom>
          <a:noFill/>
          <a:ln cap="flat" cmpd="sng" w="9525">
            <a:solidFill>
              <a:srgbClr val="D9D9D9"/>
            </a:solidFill>
            <a:prstDash val="solid"/>
            <a:round/>
            <a:headEnd len="sm" w="sm" type="none"/>
            <a:tailEnd len="sm" w="sm" type="none"/>
          </a:ln>
        </p:spPr>
      </p:pic>
      <p:pic>
        <p:nvPicPr>
          <p:cNvPr id="547" name="Google Shape;547;p68" title="image8"/>
          <p:cNvPicPr preferRelativeResize="0"/>
          <p:nvPr/>
        </p:nvPicPr>
        <p:blipFill>
          <a:blip r:embed="rId4">
            <a:alphaModFix/>
          </a:blip>
          <a:stretch>
            <a:fillRect/>
          </a:stretch>
        </p:blipFill>
        <p:spPr>
          <a:xfrm>
            <a:off x="7875625" y="4833674"/>
            <a:ext cx="274320" cy="274320"/>
          </a:xfrm>
          <a:prstGeom prst="rect">
            <a:avLst/>
          </a:prstGeom>
          <a:noFill/>
          <a:ln cap="flat" cmpd="sng" w="9525">
            <a:solidFill>
              <a:srgbClr val="D9D9D9"/>
            </a:solidFill>
            <a:prstDash val="solid"/>
            <a:round/>
            <a:headEnd len="sm" w="sm" type="none"/>
            <a:tailEnd len="sm" w="sm" type="none"/>
          </a:ln>
        </p:spPr>
      </p:pic>
      <p:pic>
        <p:nvPicPr>
          <p:cNvPr id="548" name="Google Shape;548;p68" title="image3"/>
          <p:cNvPicPr preferRelativeResize="0"/>
          <p:nvPr/>
        </p:nvPicPr>
        <p:blipFill>
          <a:blip r:embed="rId5">
            <a:alphaModFix/>
          </a:blip>
          <a:stretch>
            <a:fillRect/>
          </a:stretch>
        </p:blipFill>
        <p:spPr>
          <a:xfrm>
            <a:off x="7875625" y="2458585"/>
            <a:ext cx="274326" cy="274320"/>
          </a:xfrm>
          <a:prstGeom prst="rect">
            <a:avLst/>
          </a:prstGeom>
          <a:noFill/>
          <a:ln cap="flat" cmpd="sng" w="9525">
            <a:solidFill>
              <a:srgbClr val="D9D9D9"/>
            </a:solidFill>
            <a:prstDash val="solid"/>
            <a:round/>
            <a:headEnd len="sm" w="sm" type="none"/>
            <a:tailEnd len="sm" w="sm" type="none"/>
          </a:ln>
        </p:spPr>
      </p:pic>
      <p:pic>
        <p:nvPicPr>
          <p:cNvPr id="549" name="Google Shape;549;p68" title="image6"/>
          <p:cNvPicPr preferRelativeResize="0"/>
          <p:nvPr/>
        </p:nvPicPr>
        <p:blipFill>
          <a:blip r:embed="rId4">
            <a:alphaModFix/>
          </a:blip>
          <a:stretch>
            <a:fillRect/>
          </a:stretch>
        </p:blipFill>
        <p:spPr>
          <a:xfrm>
            <a:off x="7875625" y="3882698"/>
            <a:ext cx="274320" cy="274320"/>
          </a:xfrm>
          <a:prstGeom prst="rect">
            <a:avLst/>
          </a:prstGeom>
          <a:noFill/>
          <a:ln cap="flat" cmpd="sng" w="9525">
            <a:solidFill>
              <a:srgbClr val="D9D9D9"/>
            </a:solidFill>
            <a:prstDash val="solid"/>
            <a:round/>
            <a:headEnd len="sm" w="sm" type="none"/>
            <a:tailEnd len="sm" w="sm" type="none"/>
          </a:ln>
        </p:spPr>
      </p:pic>
      <p:pic>
        <p:nvPicPr>
          <p:cNvPr id="550" name="Google Shape;550;p68" title="image7"/>
          <p:cNvPicPr preferRelativeResize="0"/>
          <p:nvPr/>
        </p:nvPicPr>
        <p:blipFill>
          <a:blip r:embed="rId6">
            <a:alphaModFix/>
          </a:blip>
          <a:stretch>
            <a:fillRect/>
          </a:stretch>
        </p:blipFill>
        <p:spPr>
          <a:xfrm>
            <a:off x="7875625" y="4358186"/>
            <a:ext cx="274320" cy="274320"/>
          </a:xfrm>
          <a:prstGeom prst="rect">
            <a:avLst/>
          </a:prstGeom>
          <a:noFill/>
          <a:ln cap="flat" cmpd="sng" w="9525">
            <a:solidFill>
              <a:srgbClr val="D9D9D9"/>
            </a:solidFill>
            <a:prstDash val="solid"/>
            <a:round/>
            <a:headEnd len="sm" w="sm" type="none"/>
            <a:tailEnd len="sm" w="sm" type="none"/>
          </a:ln>
        </p:spPr>
      </p:pic>
      <p:pic>
        <p:nvPicPr>
          <p:cNvPr id="551" name="Google Shape;551;p68" title="image4"/>
          <p:cNvPicPr preferRelativeResize="0"/>
          <p:nvPr/>
        </p:nvPicPr>
        <p:blipFill>
          <a:blip r:embed="rId7">
            <a:alphaModFix/>
          </a:blip>
          <a:stretch>
            <a:fillRect/>
          </a:stretch>
        </p:blipFill>
        <p:spPr>
          <a:xfrm>
            <a:off x="7872098" y="2933822"/>
            <a:ext cx="274320" cy="274320"/>
          </a:xfrm>
          <a:prstGeom prst="rect">
            <a:avLst/>
          </a:prstGeom>
          <a:noFill/>
          <a:ln cap="flat" cmpd="sng" w="9525">
            <a:solidFill>
              <a:srgbClr val="D9D9D9"/>
            </a:solidFill>
            <a:prstDash val="solid"/>
            <a:round/>
            <a:headEnd len="sm" w="sm" type="none"/>
            <a:tailEnd len="sm" w="sm" type="none"/>
          </a:ln>
        </p:spPr>
      </p:pic>
      <p:pic>
        <p:nvPicPr>
          <p:cNvPr id="552" name="Google Shape;552;p68" title="image9"/>
          <p:cNvPicPr preferRelativeResize="0"/>
          <p:nvPr/>
        </p:nvPicPr>
        <p:blipFill>
          <a:blip r:embed="rId8">
            <a:alphaModFix/>
          </a:blip>
          <a:stretch>
            <a:fillRect/>
          </a:stretch>
        </p:blipFill>
        <p:spPr>
          <a:xfrm>
            <a:off x="7875625" y="5311974"/>
            <a:ext cx="274320" cy="274320"/>
          </a:xfrm>
          <a:prstGeom prst="rect">
            <a:avLst/>
          </a:prstGeom>
          <a:noFill/>
          <a:ln cap="flat" cmpd="sng" w="9525">
            <a:solidFill>
              <a:srgbClr val="D9D9D9"/>
            </a:solidFill>
            <a:prstDash val="solid"/>
            <a:round/>
            <a:headEnd len="sm" w="sm" type="none"/>
            <a:tailEnd len="sm" w="sm" type="none"/>
          </a:ln>
        </p:spPr>
      </p:pic>
      <p:pic>
        <p:nvPicPr>
          <p:cNvPr id="553" name="Google Shape;553;p68" title="image10"/>
          <p:cNvPicPr preferRelativeResize="0"/>
          <p:nvPr/>
        </p:nvPicPr>
        <p:blipFill>
          <a:blip r:embed="rId9">
            <a:alphaModFix/>
          </a:blip>
          <a:stretch>
            <a:fillRect/>
          </a:stretch>
        </p:blipFill>
        <p:spPr>
          <a:xfrm>
            <a:off x="7875617" y="5790281"/>
            <a:ext cx="274325" cy="276842"/>
          </a:xfrm>
          <a:prstGeom prst="rect">
            <a:avLst/>
          </a:prstGeom>
          <a:noFill/>
          <a:ln cap="flat" cmpd="sng" w="9525">
            <a:solidFill>
              <a:srgbClr val="D9D9D9"/>
            </a:solidFill>
            <a:prstDash val="solid"/>
            <a:round/>
            <a:headEnd len="sm" w="sm" type="none"/>
            <a:tailEnd len="sm" w="sm" type="none"/>
          </a:ln>
        </p:spPr>
      </p:pic>
      <p:sp>
        <p:nvSpPr>
          <p:cNvPr id="554" name="Google Shape;554;p68" title="information_textbox"/>
          <p:cNvSpPr txBox="1"/>
          <p:nvPr/>
        </p:nvSpPr>
        <p:spPr>
          <a:xfrm>
            <a:off x="621975" y="6264717"/>
            <a:ext cx="102486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  Rank is based on $Invested in last 1 year in the Business Model. ▲- Indicates change in Rank from previous year.</a:t>
            </a:r>
            <a:endParaRPr sz="900">
              <a:latin typeface="Calibri"/>
              <a:ea typeface="Calibri"/>
              <a:cs typeface="Calibri"/>
              <a:sym typeface="Calibri"/>
            </a:endParaRPr>
          </a:p>
        </p:txBody>
      </p:sp>
      <p:pic>
        <p:nvPicPr>
          <p:cNvPr id="555" name="Google Shape;555;p68"/>
          <p:cNvPicPr preferRelativeResize="0"/>
          <p:nvPr/>
        </p:nvPicPr>
        <p:blipFill>
          <a:blip r:embed="rId10">
            <a:alphaModFix/>
          </a:blip>
          <a:stretch>
            <a:fillRect/>
          </a:stretch>
        </p:blipFill>
        <p:spPr>
          <a:xfrm>
            <a:off x="7872100" y="1983336"/>
            <a:ext cx="274325" cy="274325"/>
          </a:xfrm>
          <a:prstGeom prst="rect">
            <a:avLst/>
          </a:prstGeom>
          <a:noFill/>
          <a:ln cap="flat" cmpd="sng" w="9525">
            <a:solidFill>
              <a:srgbClr val="D9D9D9"/>
            </a:solidFill>
            <a:prstDash val="solid"/>
            <a:round/>
            <a:headEnd len="sm" w="sm" type="none"/>
            <a:tailEnd len="sm" w="sm" type="none"/>
          </a:ln>
        </p:spPr>
      </p:pic>
      <p:pic>
        <p:nvPicPr>
          <p:cNvPr id="556" name="Google Shape;556;p68"/>
          <p:cNvPicPr preferRelativeResize="0"/>
          <p:nvPr/>
        </p:nvPicPr>
        <p:blipFill>
          <a:blip r:embed="rId11">
            <a:alphaModFix/>
          </a:blip>
          <a:stretch>
            <a:fillRect/>
          </a:stretch>
        </p:blipFill>
        <p:spPr>
          <a:xfrm>
            <a:off x="7875625" y="3406720"/>
            <a:ext cx="274325" cy="2774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graphicFrame>
        <p:nvGraphicFramePr>
          <p:cNvPr id="562" name="Google Shape;562;p69"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Investors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Y-o-Y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Y-o-Y International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Most Active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563" name="Google Shape;563;p69"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564" name="Google Shape;564;p69" title="shape3"/>
          <p:cNvSpPr/>
          <p:nvPr/>
        </p:nvSpPr>
        <p:spPr>
          <a:xfrm rot="5400000">
            <a:off x="5351225" y="217307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0"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Y</a:t>
            </a:r>
            <a:r>
              <a:rPr lang="en-US">
                <a:solidFill>
                  <a:srgbClr val="08528C"/>
                </a:solidFill>
              </a:rPr>
              <a:t>-o-Y</a:t>
            </a:r>
            <a:r>
              <a:rPr lang="en-US">
                <a:solidFill>
                  <a:srgbClr val="08528C"/>
                </a:solidFill>
              </a:rPr>
              <a:t> Investors</a:t>
            </a:r>
            <a:endParaRPr>
              <a:solidFill>
                <a:srgbClr val="08528C"/>
              </a:solidFill>
            </a:endParaRPr>
          </a:p>
        </p:txBody>
      </p:sp>
      <p:sp>
        <p:nvSpPr>
          <p:cNvPr id="570" name="Google Shape;570;p7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571" name="Google Shape;571;p70"/>
          <p:cNvGraphicFramePr/>
          <p:nvPr/>
        </p:nvGraphicFramePr>
        <p:xfrm>
          <a:off x="7258533" y="1230628"/>
          <a:ext cx="3000000" cy="3000000"/>
        </p:xfrm>
        <a:graphic>
          <a:graphicData uri="http://schemas.openxmlformats.org/drawingml/2006/table">
            <a:tbl>
              <a:tblPr>
                <a:noFill/>
                <a:tableStyleId>{D7426D04-0DF5-4802-A7C9-536CA16E00E1}</a:tableStyleId>
              </a:tblPr>
              <a:tblGrid>
                <a:gridCol w="941400"/>
                <a:gridCol w="1813425"/>
                <a:gridCol w="1799100"/>
              </a:tblGrid>
              <a:tr h="3192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Institutional Investors in 2025</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23122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Stage</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 name</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 Investments in 2025</a:t>
                      </a:r>
                      <a:endParaRPr b="1" sz="1200">
                        <a:solidFill>
                          <a:schemeClr val="dk1"/>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Seed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Inflection Point Ventures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32</a:t>
                      </a:r>
                      <a:r>
                        <a:rPr lang="en-US" sz="1000">
                          <a:solidFill>
                            <a:srgbClr val="FF0000"/>
                          </a:solidFill>
                          <a:latin typeface="Calibri"/>
                          <a:ea typeface="Calibri"/>
                          <a:cs typeface="Calibri"/>
                          <a:sym typeface="Calibri"/>
                        </a:rPr>
                        <a:t> (▼24%)</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Venture Catalysts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23</a:t>
                      </a:r>
                      <a:r>
                        <a:rPr lang="en-US" sz="1000">
                          <a:solidFill>
                            <a:srgbClr val="FF0000"/>
                          </a:solidFill>
                          <a:latin typeface="Calibri"/>
                          <a:ea typeface="Calibri"/>
                          <a:cs typeface="Calibri"/>
                          <a:sym typeface="Calibri"/>
                        </a:rPr>
                        <a:t> (▼34%)</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Antler</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a:t>
                      </a:r>
                      <a:r>
                        <a:rPr lang="en-US" sz="1000">
                          <a:solidFill>
                            <a:srgbClr val="00B050"/>
                          </a:solidFill>
                          <a:latin typeface="Calibri"/>
                          <a:ea typeface="Calibri"/>
                          <a:cs typeface="Calibri"/>
                          <a:sym typeface="Calibri"/>
                        </a:rPr>
                        <a:t> (▲5%)</a:t>
                      </a:r>
                      <a:endParaRPr sz="1000">
                        <a:solidFill>
                          <a:srgbClr val="00B05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Early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Peak XV Partners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16</a:t>
                      </a:r>
                      <a:r>
                        <a:rPr lang="en-US" sz="1000">
                          <a:solidFill>
                            <a:srgbClr val="00B050"/>
                          </a:solidFill>
                          <a:latin typeface="Calibri"/>
                          <a:ea typeface="Calibri"/>
                          <a:cs typeface="Calibri"/>
                          <a:sym typeface="Calibri"/>
                        </a:rPr>
                        <a:t> (▲33%)</a:t>
                      </a:r>
                      <a:endParaRPr sz="1000">
                        <a:solidFill>
                          <a:srgbClr val="00B05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Accel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12</a:t>
                      </a:r>
                      <a:r>
                        <a:rPr lang="en-US" sz="1000">
                          <a:solidFill>
                            <a:srgbClr val="FF0000"/>
                          </a:solidFill>
                          <a:latin typeface="Calibri"/>
                          <a:ea typeface="Calibri"/>
                          <a:cs typeface="Calibri"/>
                          <a:sym typeface="Calibri"/>
                        </a:rPr>
                        <a:t> (▼8%)</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Elevation Capital</a:t>
                      </a:r>
                      <a:endParaRPr sz="1200">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Late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Sofina</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SoftBank Vision Fund</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r>
                        <a:rPr lang="en-US" sz="1000">
                          <a:solidFill>
                            <a:srgbClr val="FF0000"/>
                          </a:solidFill>
                          <a:latin typeface="Calibri"/>
                          <a:ea typeface="Calibri"/>
                          <a:cs typeface="Calibri"/>
                          <a:sym typeface="Calibri"/>
                        </a:rPr>
                        <a:t> (▼50%)</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Mars Growth Capital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r>
                        <a:rPr lang="en-US" sz="1000">
                          <a:solidFill>
                            <a:srgbClr val="FF0000"/>
                          </a:solidFill>
                          <a:latin typeface="Calibri"/>
                          <a:ea typeface="Calibri"/>
                          <a:cs typeface="Calibri"/>
                          <a:sym typeface="Calibri"/>
                        </a:rPr>
                        <a:t> (▼50%)</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72" name="Google Shape;572;p70" title="image1"/>
          <p:cNvPicPr preferRelativeResize="0"/>
          <p:nvPr/>
        </p:nvPicPr>
        <p:blipFill>
          <a:blip r:embed="rId3">
            <a:alphaModFix/>
          </a:blip>
          <a:stretch>
            <a:fillRect/>
          </a:stretch>
        </p:blipFill>
        <p:spPr>
          <a:xfrm>
            <a:off x="8290339" y="1958055"/>
            <a:ext cx="234000" cy="234000"/>
          </a:xfrm>
          <a:prstGeom prst="rect">
            <a:avLst/>
          </a:prstGeom>
          <a:noFill/>
          <a:ln cap="flat" cmpd="sng" w="9525">
            <a:solidFill>
              <a:srgbClr val="D9D9D9"/>
            </a:solidFill>
            <a:prstDash val="solid"/>
            <a:round/>
            <a:headEnd len="sm" w="sm" type="none"/>
            <a:tailEnd len="sm" w="sm" type="none"/>
          </a:ln>
        </p:spPr>
      </p:pic>
      <p:pic>
        <p:nvPicPr>
          <p:cNvPr id="573" name="Google Shape;573;p70" title="image2"/>
          <p:cNvPicPr preferRelativeResize="0"/>
          <p:nvPr/>
        </p:nvPicPr>
        <p:blipFill>
          <a:blip r:embed="rId4">
            <a:alphaModFix/>
          </a:blip>
          <a:stretch>
            <a:fillRect/>
          </a:stretch>
        </p:blipFill>
        <p:spPr>
          <a:xfrm>
            <a:off x="8290362" y="2403897"/>
            <a:ext cx="233993" cy="234000"/>
          </a:xfrm>
          <a:prstGeom prst="rect">
            <a:avLst/>
          </a:prstGeom>
          <a:noFill/>
          <a:ln cap="flat" cmpd="sng" w="9525">
            <a:solidFill>
              <a:srgbClr val="D9D9D9"/>
            </a:solidFill>
            <a:prstDash val="solid"/>
            <a:round/>
            <a:headEnd len="sm" w="sm" type="none"/>
            <a:tailEnd len="sm" w="sm" type="none"/>
          </a:ln>
        </p:spPr>
      </p:pic>
      <p:pic>
        <p:nvPicPr>
          <p:cNvPr id="574" name="Google Shape;574;p70" title="image3"/>
          <p:cNvPicPr preferRelativeResize="0"/>
          <p:nvPr/>
        </p:nvPicPr>
        <p:blipFill>
          <a:blip r:embed="rId5">
            <a:alphaModFix/>
          </a:blip>
          <a:stretch>
            <a:fillRect/>
          </a:stretch>
        </p:blipFill>
        <p:spPr>
          <a:xfrm>
            <a:off x="8290355" y="2849761"/>
            <a:ext cx="233993" cy="234000"/>
          </a:xfrm>
          <a:prstGeom prst="rect">
            <a:avLst/>
          </a:prstGeom>
          <a:noFill/>
          <a:ln>
            <a:noFill/>
          </a:ln>
        </p:spPr>
      </p:pic>
      <p:pic>
        <p:nvPicPr>
          <p:cNvPr id="575" name="Google Shape;575;p70" title="image4"/>
          <p:cNvPicPr preferRelativeResize="0"/>
          <p:nvPr/>
        </p:nvPicPr>
        <p:blipFill>
          <a:blip r:embed="rId6">
            <a:alphaModFix/>
          </a:blip>
          <a:stretch>
            <a:fillRect/>
          </a:stretch>
        </p:blipFill>
        <p:spPr>
          <a:xfrm>
            <a:off x="8290362" y="3295626"/>
            <a:ext cx="233993" cy="234000"/>
          </a:xfrm>
          <a:prstGeom prst="rect">
            <a:avLst/>
          </a:prstGeom>
          <a:noFill/>
          <a:ln cap="flat" cmpd="sng" w="9525">
            <a:solidFill>
              <a:srgbClr val="D9D9D9"/>
            </a:solidFill>
            <a:prstDash val="solid"/>
            <a:round/>
            <a:headEnd len="sm" w="sm" type="none"/>
            <a:tailEnd len="sm" w="sm" type="none"/>
          </a:ln>
        </p:spPr>
      </p:pic>
      <p:pic>
        <p:nvPicPr>
          <p:cNvPr id="576" name="Google Shape;576;p70" title="image5"/>
          <p:cNvPicPr preferRelativeResize="0"/>
          <p:nvPr/>
        </p:nvPicPr>
        <p:blipFill>
          <a:blip r:embed="rId7">
            <a:alphaModFix/>
          </a:blip>
          <a:stretch>
            <a:fillRect/>
          </a:stretch>
        </p:blipFill>
        <p:spPr>
          <a:xfrm>
            <a:off x="8290355" y="3741489"/>
            <a:ext cx="233993" cy="234000"/>
          </a:xfrm>
          <a:prstGeom prst="rect">
            <a:avLst/>
          </a:prstGeom>
          <a:noFill/>
          <a:ln cap="flat" cmpd="sng" w="9525">
            <a:solidFill>
              <a:srgbClr val="D9D9D9"/>
            </a:solidFill>
            <a:prstDash val="solid"/>
            <a:round/>
            <a:headEnd len="sm" w="sm" type="none"/>
            <a:tailEnd len="sm" w="sm" type="none"/>
          </a:ln>
        </p:spPr>
      </p:pic>
      <p:pic>
        <p:nvPicPr>
          <p:cNvPr id="577" name="Google Shape;577;p70" title="image6"/>
          <p:cNvPicPr preferRelativeResize="0"/>
          <p:nvPr/>
        </p:nvPicPr>
        <p:blipFill>
          <a:blip r:embed="rId8">
            <a:alphaModFix/>
          </a:blip>
          <a:stretch>
            <a:fillRect/>
          </a:stretch>
        </p:blipFill>
        <p:spPr>
          <a:xfrm>
            <a:off x="8290362" y="4195573"/>
            <a:ext cx="233993" cy="234000"/>
          </a:xfrm>
          <a:prstGeom prst="rect">
            <a:avLst/>
          </a:prstGeom>
          <a:noFill/>
          <a:ln cap="flat" cmpd="sng" w="9525">
            <a:solidFill>
              <a:srgbClr val="D9D9D9"/>
            </a:solidFill>
            <a:prstDash val="solid"/>
            <a:round/>
            <a:headEnd len="sm" w="sm" type="none"/>
            <a:tailEnd len="sm" w="sm" type="none"/>
          </a:ln>
        </p:spPr>
      </p:pic>
      <p:pic>
        <p:nvPicPr>
          <p:cNvPr id="578" name="Google Shape;578;p70" title="image7"/>
          <p:cNvPicPr preferRelativeResize="0"/>
          <p:nvPr/>
        </p:nvPicPr>
        <p:blipFill>
          <a:blip r:embed="rId9">
            <a:alphaModFix/>
          </a:blip>
          <a:stretch>
            <a:fillRect/>
          </a:stretch>
        </p:blipFill>
        <p:spPr>
          <a:xfrm>
            <a:off x="8290355" y="4633218"/>
            <a:ext cx="233993" cy="234000"/>
          </a:xfrm>
          <a:prstGeom prst="rect">
            <a:avLst/>
          </a:prstGeom>
          <a:noFill/>
          <a:ln cap="flat" cmpd="sng" w="9525">
            <a:solidFill>
              <a:srgbClr val="D9D9D9"/>
            </a:solidFill>
            <a:prstDash val="solid"/>
            <a:round/>
            <a:headEnd len="sm" w="sm" type="none"/>
            <a:tailEnd len="sm" w="sm" type="none"/>
          </a:ln>
        </p:spPr>
      </p:pic>
      <p:pic>
        <p:nvPicPr>
          <p:cNvPr id="579" name="Google Shape;579;p70" title="image8"/>
          <p:cNvPicPr preferRelativeResize="0"/>
          <p:nvPr/>
        </p:nvPicPr>
        <p:blipFill>
          <a:blip r:embed="rId10">
            <a:alphaModFix/>
          </a:blip>
          <a:stretch>
            <a:fillRect/>
          </a:stretch>
        </p:blipFill>
        <p:spPr>
          <a:xfrm>
            <a:off x="8290362" y="5078453"/>
            <a:ext cx="233993" cy="234000"/>
          </a:xfrm>
          <a:prstGeom prst="rect">
            <a:avLst/>
          </a:prstGeom>
          <a:noFill/>
          <a:ln cap="flat" cmpd="sng" w="9525">
            <a:solidFill>
              <a:srgbClr val="D9D9D9"/>
            </a:solidFill>
            <a:prstDash val="solid"/>
            <a:round/>
            <a:headEnd len="sm" w="sm" type="none"/>
            <a:tailEnd len="sm" w="sm" type="none"/>
          </a:ln>
        </p:spPr>
      </p:pic>
      <p:pic>
        <p:nvPicPr>
          <p:cNvPr id="580" name="Google Shape;580;p70" title="image9"/>
          <p:cNvPicPr preferRelativeResize="0"/>
          <p:nvPr/>
        </p:nvPicPr>
        <p:blipFill>
          <a:blip r:embed="rId11">
            <a:alphaModFix/>
          </a:blip>
          <a:stretch>
            <a:fillRect/>
          </a:stretch>
        </p:blipFill>
        <p:spPr>
          <a:xfrm>
            <a:off x="8290362" y="5523675"/>
            <a:ext cx="233993" cy="234000"/>
          </a:xfrm>
          <a:prstGeom prst="rect">
            <a:avLst/>
          </a:prstGeom>
          <a:noFill/>
          <a:ln cap="flat" cmpd="sng" w="9525">
            <a:solidFill>
              <a:srgbClr val="D9D9D9"/>
            </a:solidFill>
            <a:prstDash val="solid"/>
            <a:round/>
            <a:headEnd len="sm" w="sm" type="none"/>
            <a:tailEnd len="sm" w="sm" type="none"/>
          </a:ln>
        </p:spPr>
      </p:pic>
      <p:sp>
        <p:nvSpPr>
          <p:cNvPr id="581" name="Google Shape;581;p70"/>
          <p:cNvSpPr txBox="1"/>
          <p:nvPr/>
        </p:nvSpPr>
        <p:spPr>
          <a:xfrm>
            <a:off x="4092728" y="5880850"/>
            <a:ext cx="1338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Existing Investors</a:t>
            </a:r>
            <a:endParaRPr sz="1200">
              <a:latin typeface="Calibri"/>
              <a:ea typeface="Calibri"/>
              <a:cs typeface="Calibri"/>
              <a:sym typeface="Calibri"/>
            </a:endParaRPr>
          </a:p>
        </p:txBody>
      </p:sp>
      <p:sp>
        <p:nvSpPr>
          <p:cNvPr id="582" name="Google Shape;582;p70"/>
          <p:cNvSpPr/>
          <p:nvPr/>
        </p:nvSpPr>
        <p:spPr>
          <a:xfrm>
            <a:off x="3968904" y="6007099"/>
            <a:ext cx="159300" cy="82500"/>
          </a:xfrm>
          <a:prstGeom prst="rect">
            <a:avLst/>
          </a:pr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sp>
        <p:nvSpPr>
          <p:cNvPr id="583" name="Google Shape;583;p70"/>
          <p:cNvSpPr txBox="1"/>
          <p:nvPr/>
        </p:nvSpPr>
        <p:spPr>
          <a:xfrm>
            <a:off x="2059171" y="5880850"/>
            <a:ext cx="14619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First-time Investors</a:t>
            </a:r>
            <a:endParaRPr sz="1200">
              <a:latin typeface="Calibri"/>
              <a:ea typeface="Calibri"/>
              <a:cs typeface="Calibri"/>
              <a:sym typeface="Calibri"/>
            </a:endParaRPr>
          </a:p>
        </p:txBody>
      </p:sp>
      <p:sp>
        <p:nvSpPr>
          <p:cNvPr id="584" name="Google Shape;584;p70"/>
          <p:cNvSpPr/>
          <p:nvPr/>
        </p:nvSpPr>
        <p:spPr>
          <a:xfrm>
            <a:off x="1935350" y="6007099"/>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graphicFrame>
        <p:nvGraphicFramePr>
          <p:cNvPr id="585" name="Google Shape;585;p70" title="heading"/>
          <p:cNvGraphicFramePr/>
          <p:nvPr/>
        </p:nvGraphicFramePr>
        <p:xfrm>
          <a:off x="612808" y="1245755"/>
          <a:ext cx="3000000" cy="3000000"/>
        </p:xfrm>
        <a:graphic>
          <a:graphicData uri="http://schemas.openxmlformats.org/drawingml/2006/table">
            <a:tbl>
              <a:tblPr>
                <a:noFill/>
                <a:tableStyleId>{D7426D04-0DF5-4802-A7C9-536CA16E00E1}</a:tableStyleId>
              </a:tblPr>
              <a:tblGrid>
                <a:gridCol w="1401325"/>
                <a:gridCol w="2812675"/>
                <a:gridCol w="1797425"/>
              </a:tblGrid>
              <a:tr h="304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Y-o-Y  # of unique Institutional Investors in India Tech</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sp>
        <p:nvSpPr>
          <p:cNvPr id="586" name="Google Shape;586;p70" title="Appendix"/>
          <p:cNvSpPr txBox="1"/>
          <p:nvPr>
            <p:ph idx="2" type="body"/>
          </p:nvPr>
        </p:nvSpPr>
        <p:spPr>
          <a:xfrm>
            <a:off x="683385"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First-time investors and Existing Investors are calculated from the available Equity Funding Rounds on Tracxn Platform. 1.The numbers in bracket correspond to the change from 2024.</a:t>
            </a:r>
            <a:endParaRPr>
              <a:latin typeface="Calibri"/>
              <a:ea typeface="Calibri"/>
              <a:cs typeface="Calibri"/>
              <a:sym typeface="Calibri"/>
            </a:endParaRPr>
          </a:p>
        </p:txBody>
      </p:sp>
      <p:cxnSp>
        <p:nvCxnSpPr>
          <p:cNvPr id="587" name="Google Shape;587;p70" title="line2"/>
          <p:cNvCxnSpPr/>
          <p:nvPr/>
        </p:nvCxnSpPr>
        <p:spPr>
          <a:xfrm>
            <a:off x="2377000" y="5792250"/>
            <a:ext cx="3169800" cy="4200"/>
          </a:xfrm>
          <a:prstGeom prst="straightConnector1">
            <a:avLst/>
          </a:prstGeom>
          <a:noFill/>
          <a:ln cap="flat" cmpd="sng" w="9525">
            <a:solidFill>
              <a:srgbClr val="000000"/>
            </a:solidFill>
            <a:prstDash val="solid"/>
            <a:round/>
            <a:headEnd len="med" w="med" type="stealth"/>
            <a:tailEnd len="med" w="med" type="stealth"/>
          </a:ln>
        </p:spPr>
      </p:cxnSp>
      <p:sp>
        <p:nvSpPr>
          <p:cNvPr id="588" name="Google Shape;588;p70" title="CAGR5yrs"/>
          <p:cNvSpPr/>
          <p:nvPr/>
        </p:nvSpPr>
        <p:spPr>
          <a:xfrm>
            <a:off x="2649025" y="5454825"/>
            <a:ext cx="2943000" cy="3042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400"/>
              <a:buFont typeface="Cambria"/>
              <a:buNone/>
            </a:pPr>
            <a:r>
              <a:rPr lang="en-US" sz="1000">
                <a:latin typeface="Calibri"/>
                <a:ea typeface="Calibri"/>
                <a:cs typeface="Calibri"/>
                <a:sym typeface="Calibri"/>
              </a:rPr>
              <a:t># First Time Investors (4Y) CAGR = </a:t>
            </a:r>
            <a:r>
              <a:rPr b="1" lang="en-US">
                <a:solidFill>
                  <a:srgbClr val="FF0000"/>
                </a:solidFill>
                <a:latin typeface="Calibri"/>
                <a:ea typeface="Calibri"/>
                <a:cs typeface="Calibri"/>
                <a:sym typeface="Calibri"/>
              </a:rPr>
              <a:t> -38%</a:t>
            </a:r>
            <a:endParaRPr b="1">
              <a:solidFill>
                <a:srgbClr val="FF0000"/>
              </a:solidFill>
              <a:latin typeface="Calibri"/>
              <a:ea typeface="Calibri"/>
              <a:cs typeface="Calibri"/>
              <a:sym typeface="Calibri"/>
            </a:endParaRPr>
          </a:p>
        </p:txBody>
      </p:sp>
      <p:cxnSp>
        <p:nvCxnSpPr>
          <p:cNvPr id="589" name="Google Shape;589;p70" title="line1"/>
          <p:cNvCxnSpPr/>
          <p:nvPr/>
        </p:nvCxnSpPr>
        <p:spPr>
          <a:xfrm flipH="1" rot="10800000">
            <a:off x="3307000" y="5411200"/>
            <a:ext cx="2344200" cy="18000"/>
          </a:xfrm>
          <a:prstGeom prst="straightConnector1">
            <a:avLst/>
          </a:prstGeom>
          <a:noFill/>
          <a:ln cap="flat" cmpd="sng" w="9525">
            <a:solidFill>
              <a:srgbClr val="000000"/>
            </a:solidFill>
            <a:prstDash val="solid"/>
            <a:round/>
            <a:headEnd len="med" w="med" type="stealth"/>
            <a:tailEnd len="med" w="med" type="stealth"/>
          </a:ln>
        </p:spPr>
      </p:cxnSp>
      <p:sp>
        <p:nvSpPr>
          <p:cNvPr id="590" name="Google Shape;590;p70" title="CAGR3yrs"/>
          <p:cNvSpPr/>
          <p:nvPr/>
        </p:nvSpPr>
        <p:spPr>
          <a:xfrm>
            <a:off x="3447225" y="5079125"/>
            <a:ext cx="2344200" cy="2340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Cambria"/>
              <a:buNone/>
            </a:pPr>
            <a:r>
              <a:rPr lang="en-US" sz="1000">
                <a:latin typeface="Calibri"/>
                <a:ea typeface="Calibri"/>
                <a:cs typeface="Calibri"/>
                <a:sym typeface="Calibri"/>
              </a:rPr>
              <a:t># First Time Investors (2Y) CAGR = </a:t>
            </a:r>
            <a:r>
              <a:rPr b="1" lang="en-US">
                <a:solidFill>
                  <a:srgbClr val="FF0000"/>
                </a:solidFill>
                <a:latin typeface="Calibri"/>
                <a:ea typeface="Calibri"/>
                <a:cs typeface="Calibri"/>
                <a:sym typeface="Calibri"/>
              </a:rPr>
              <a:t> -29%</a:t>
            </a:r>
            <a:endParaRPr b="1">
              <a:solidFill>
                <a:srgbClr val="FF0000"/>
              </a:solidFill>
              <a:latin typeface="Calibri"/>
              <a:ea typeface="Calibri"/>
              <a:cs typeface="Calibri"/>
              <a:sym typeface="Calibri"/>
            </a:endParaRPr>
          </a:p>
        </p:txBody>
      </p:sp>
      <p:pic>
        <p:nvPicPr>
          <p:cNvPr id="591" name="Google Shape;591;p70" title="Chart"/>
          <p:cNvPicPr preferRelativeResize="0"/>
          <p:nvPr/>
        </p:nvPicPr>
        <p:blipFill>
          <a:blip r:embed="rId12">
            <a:alphaModFix/>
          </a:blip>
          <a:stretch>
            <a:fillRect/>
          </a:stretch>
        </p:blipFill>
        <p:spPr>
          <a:xfrm>
            <a:off x="637025" y="1245750"/>
            <a:ext cx="5693976" cy="3866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71" title="Title"/>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Y-o-Y</a:t>
            </a:r>
            <a:r>
              <a:rPr b="1" lang="en-US" sz="4000">
                <a:solidFill>
                  <a:srgbClr val="08528C"/>
                </a:solidFill>
                <a:latin typeface="Calibri"/>
                <a:ea typeface="Calibri"/>
                <a:cs typeface="Calibri"/>
                <a:sym typeface="Calibri"/>
              </a:rPr>
              <a:t> International Investors</a:t>
            </a:r>
            <a:endParaRPr b="1" sz="4000">
              <a:solidFill>
                <a:srgbClr val="08528C"/>
              </a:solidFill>
              <a:latin typeface="Calibri"/>
              <a:ea typeface="Calibri"/>
              <a:cs typeface="Calibri"/>
              <a:sym typeface="Calibri"/>
            </a:endParaRPr>
          </a:p>
        </p:txBody>
      </p:sp>
      <p:sp>
        <p:nvSpPr>
          <p:cNvPr id="597" name="Google Shape;597;p71"/>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598" name="Google Shape;598;p71"/>
          <p:cNvGraphicFramePr/>
          <p:nvPr/>
        </p:nvGraphicFramePr>
        <p:xfrm>
          <a:off x="7046983" y="1230628"/>
          <a:ext cx="3000000" cy="3000000"/>
        </p:xfrm>
        <a:graphic>
          <a:graphicData uri="http://schemas.openxmlformats.org/drawingml/2006/table">
            <a:tbl>
              <a:tblPr>
                <a:noFill/>
                <a:tableStyleId>{D7426D04-0DF5-4802-A7C9-536CA16E00E1}</a:tableStyleId>
              </a:tblPr>
              <a:tblGrid>
                <a:gridCol w="830675"/>
                <a:gridCol w="2263600"/>
                <a:gridCol w="1837575"/>
              </a:tblGrid>
              <a:tr h="3192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International Institutional Investors in 2025</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3122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Stage</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 name</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US" sz="1200">
                          <a:latin typeface="Calibri"/>
                          <a:ea typeface="Calibri"/>
                          <a:cs typeface="Calibri"/>
                          <a:sym typeface="Calibri"/>
                        </a:rPr>
                        <a:t># Investments in 2025</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447175">
                <a:tc rowSpan="2">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Seed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Antler</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a:t>
                      </a:r>
                      <a:r>
                        <a:rPr lang="en-US" sz="1000">
                          <a:solidFill>
                            <a:srgbClr val="00B050"/>
                          </a:solidFill>
                          <a:latin typeface="Calibri"/>
                          <a:ea typeface="Calibri"/>
                          <a:cs typeface="Calibri"/>
                          <a:sym typeface="Calibri"/>
                        </a:rPr>
                        <a:t> (▲5%)</a:t>
                      </a:r>
                      <a:endParaRPr sz="1000">
                        <a:solidFill>
                          <a:srgbClr val="00B05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Better Capital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r>
                        <a:rPr lang="en-US" sz="1000">
                          <a:solidFill>
                            <a:srgbClr val="00B050"/>
                          </a:solidFill>
                          <a:latin typeface="Calibri"/>
                          <a:ea typeface="Calibri"/>
                          <a:cs typeface="Calibri"/>
                          <a:sym typeface="Calibri"/>
                        </a:rPr>
                        <a:t> (▲100%)</a:t>
                      </a:r>
                      <a:endParaRPr sz="1000">
                        <a:solidFill>
                          <a:srgbClr val="00B05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Early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Accel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12</a:t>
                      </a:r>
                      <a:r>
                        <a:rPr lang="en-US" sz="1000">
                          <a:solidFill>
                            <a:srgbClr val="FF0000"/>
                          </a:solidFill>
                          <a:latin typeface="Calibri"/>
                          <a:ea typeface="Calibri"/>
                          <a:cs typeface="Calibri"/>
                          <a:sym typeface="Calibri"/>
                        </a:rPr>
                        <a:t> (▼8%)</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Lightspeed Venture Partners</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Bessemer Venture Partners</a:t>
                      </a:r>
                      <a:endParaRPr sz="1200">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a:t>
                      </a:r>
                      <a:r>
                        <a:rPr lang="en-US" sz="1000">
                          <a:solidFill>
                            <a:srgbClr val="00B050"/>
                          </a:solidFill>
                          <a:latin typeface="Calibri"/>
                          <a:ea typeface="Calibri"/>
                          <a:cs typeface="Calibri"/>
                          <a:sym typeface="Calibri"/>
                        </a:rPr>
                        <a:t> (▲100%)</a:t>
                      </a:r>
                      <a:endParaRPr sz="1000">
                        <a:solidFill>
                          <a:srgbClr val="00B05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Late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Sofina</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SoftBank Vision Fund</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r>
                        <a:rPr lang="en-US" sz="1000">
                          <a:solidFill>
                            <a:srgbClr val="FF0000"/>
                          </a:solidFill>
                          <a:latin typeface="Calibri"/>
                          <a:ea typeface="Calibri"/>
                          <a:cs typeface="Calibri"/>
                          <a:sym typeface="Calibri"/>
                        </a:rPr>
                        <a:t> (▼50%)</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Mars Growth Capital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r>
                        <a:rPr lang="en-US" sz="1000">
                          <a:solidFill>
                            <a:srgbClr val="FF0000"/>
                          </a:solidFill>
                          <a:latin typeface="Calibri"/>
                          <a:ea typeface="Calibri"/>
                          <a:cs typeface="Calibri"/>
                          <a:sym typeface="Calibri"/>
                        </a:rPr>
                        <a:t> (▼50%)</a:t>
                      </a:r>
                      <a:endParaRPr sz="1000">
                        <a:solidFill>
                          <a:srgbClr val="FF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99" name="Google Shape;599;p71" title="image1"/>
          <p:cNvPicPr preferRelativeResize="0"/>
          <p:nvPr/>
        </p:nvPicPr>
        <p:blipFill>
          <a:blip r:embed="rId3">
            <a:alphaModFix/>
          </a:blip>
          <a:stretch>
            <a:fillRect/>
          </a:stretch>
        </p:blipFill>
        <p:spPr>
          <a:xfrm>
            <a:off x="8004282" y="1978380"/>
            <a:ext cx="234000" cy="234000"/>
          </a:xfrm>
          <a:prstGeom prst="rect">
            <a:avLst/>
          </a:prstGeom>
          <a:noFill/>
          <a:ln cap="flat" cmpd="sng" w="9525">
            <a:solidFill>
              <a:srgbClr val="D9D9D9"/>
            </a:solidFill>
            <a:prstDash val="solid"/>
            <a:round/>
            <a:headEnd len="sm" w="sm" type="none"/>
            <a:tailEnd len="sm" w="sm" type="none"/>
          </a:ln>
        </p:spPr>
      </p:pic>
      <p:pic>
        <p:nvPicPr>
          <p:cNvPr id="600" name="Google Shape;600;p71" title="image2"/>
          <p:cNvPicPr preferRelativeResize="0"/>
          <p:nvPr/>
        </p:nvPicPr>
        <p:blipFill>
          <a:blip r:embed="rId4">
            <a:alphaModFix/>
          </a:blip>
          <a:stretch>
            <a:fillRect/>
          </a:stretch>
        </p:blipFill>
        <p:spPr>
          <a:xfrm>
            <a:off x="8004292" y="2403897"/>
            <a:ext cx="233993" cy="234000"/>
          </a:xfrm>
          <a:prstGeom prst="rect">
            <a:avLst/>
          </a:prstGeom>
          <a:noFill/>
          <a:ln cap="flat" cmpd="sng" w="9525">
            <a:solidFill>
              <a:srgbClr val="D9D9D9"/>
            </a:solidFill>
            <a:prstDash val="solid"/>
            <a:round/>
            <a:headEnd len="sm" w="sm" type="none"/>
            <a:tailEnd len="sm" w="sm" type="none"/>
          </a:ln>
        </p:spPr>
      </p:pic>
      <p:pic>
        <p:nvPicPr>
          <p:cNvPr id="601" name="Google Shape;601;p71" title="image4"/>
          <p:cNvPicPr preferRelativeResize="0"/>
          <p:nvPr/>
        </p:nvPicPr>
        <p:blipFill>
          <a:blip r:embed="rId5">
            <a:alphaModFix/>
          </a:blip>
          <a:stretch>
            <a:fillRect/>
          </a:stretch>
        </p:blipFill>
        <p:spPr>
          <a:xfrm>
            <a:off x="8004292" y="2842115"/>
            <a:ext cx="233993" cy="234000"/>
          </a:xfrm>
          <a:prstGeom prst="rect">
            <a:avLst/>
          </a:prstGeom>
          <a:noFill/>
          <a:ln cap="flat" cmpd="sng" w="9525">
            <a:solidFill>
              <a:srgbClr val="D9D9D9"/>
            </a:solidFill>
            <a:prstDash val="solid"/>
            <a:round/>
            <a:headEnd len="sm" w="sm" type="none"/>
            <a:tailEnd len="sm" w="sm" type="none"/>
          </a:ln>
        </p:spPr>
      </p:pic>
      <p:pic>
        <p:nvPicPr>
          <p:cNvPr id="602" name="Google Shape;602;p71" title="image5"/>
          <p:cNvPicPr preferRelativeResize="0"/>
          <p:nvPr/>
        </p:nvPicPr>
        <p:blipFill>
          <a:blip r:embed="rId6">
            <a:alphaModFix/>
          </a:blip>
          <a:stretch>
            <a:fillRect/>
          </a:stretch>
        </p:blipFill>
        <p:spPr>
          <a:xfrm>
            <a:off x="8004285" y="3293756"/>
            <a:ext cx="233994" cy="234000"/>
          </a:xfrm>
          <a:prstGeom prst="rect">
            <a:avLst/>
          </a:prstGeom>
          <a:noFill/>
          <a:ln cap="flat" cmpd="sng" w="9525">
            <a:solidFill>
              <a:srgbClr val="D9D9D9"/>
            </a:solidFill>
            <a:prstDash val="solid"/>
            <a:round/>
            <a:headEnd len="sm" w="sm" type="none"/>
            <a:tailEnd len="sm" w="sm" type="none"/>
          </a:ln>
        </p:spPr>
      </p:pic>
      <p:pic>
        <p:nvPicPr>
          <p:cNvPr id="603" name="Google Shape;603;p71" title="image6"/>
          <p:cNvPicPr preferRelativeResize="0"/>
          <p:nvPr/>
        </p:nvPicPr>
        <p:blipFill>
          <a:blip r:embed="rId7">
            <a:alphaModFix/>
          </a:blip>
          <a:stretch>
            <a:fillRect/>
          </a:stretch>
        </p:blipFill>
        <p:spPr>
          <a:xfrm>
            <a:off x="8004292" y="3733843"/>
            <a:ext cx="233993" cy="234000"/>
          </a:xfrm>
          <a:prstGeom prst="rect">
            <a:avLst/>
          </a:prstGeom>
          <a:noFill/>
          <a:ln cap="flat" cmpd="sng" w="9525">
            <a:solidFill>
              <a:srgbClr val="D9D9D9"/>
            </a:solidFill>
            <a:prstDash val="solid"/>
            <a:round/>
            <a:headEnd len="sm" w="sm" type="none"/>
            <a:tailEnd len="sm" w="sm" type="none"/>
          </a:ln>
        </p:spPr>
      </p:pic>
      <p:pic>
        <p:nvPicPr>
          <p:cNvPr id="604" name="Google Shape;604;p71" title="image7"/>
          <p:cNvPicPr preferRelativeResize="0"/>
          <p:nvPr/>
        </p:nvPicPr>
        <p:blipFill>
          <a:blip r:embed="rId8">
            <a:alphaModFix/>
          </a:blip>
          <a:stretch>
            <a:fillRect/>
          </a:stretch>
        </p:blipFill>
        <p:spPr>
          <a:xfrm>
            <a:off x="8004285" y="4179707"/>
            <a:ext cx="233993" cy="234000"/>
          </a:xfrm>
          <a:prstGeom prst="rect">
            <a:avLst/>
          </a:prstGeom>
          <a:noFill/>
          <a:ln cap="flat" cmpd="sng" w="9525">
            <a:solidFill>
              <a:srgbClr val="D9D9D9"/>
            </a:solidFill>
            <a:prstDash val="solid"/>
            <a:round/>
            <a:headEnd len="sm" w="sm" type="none"/>
            <a:tailEnd len="sm" w="sm" type="none"/>
          </a:ln>
        </p:spPr>
      </p:pic>
      <p:pic>
        <p:nvPicPr>
          <p:cNvPr id="605" name="Google Shape;605;p71" title="image8"/>
          <p:cNvPicPr preferRelativeResize="0"/>
          <p:nvPr/>
        </p:nvPicPr>
        <p:blipFill>
          <a:blip r:embed="rId9">
            <a:alphaModFix/>
          </a:blip>
          <a:stretch>
            <a:fillRect/>
          </a:stretch>
        </p:blipFill>
        <p:spPr>
          <a:xfrm>
            <a:off x="8004292" y="4630250"/>
            <a:ext cx="233993" cy="234000"/>
          </a:xfrm>
          <a:prstGeom prst="rect">
            <a:avLst/>
          </a:prstGeom>
          <a:noFill/>
          <a:ln cap="flat" cmpd="sng" w="9525">
            <a:solidFill>
              <a:srgbClr val="D9D9D9"/>
            </a:solidFill>
            <a:prstDash val="solid"/>
            <a:round/>
            <a:headEnd len="sm" w="sm" type="none"/>
            <a:tailEnd len="sm" w="sm" type="none"/>
          </a:ln>
        </p:spPr>
      </p:pic>
      <p:pic>
        <p:nvPicPr>
          <p:cNvPr id="606" name="Google Shape;606;p71" title="image9"/>
          <p:cNvPicPr preferRelativeResize="0"/>
          <p:nvPr/>
        </p:nvPicPr>
        <p:blipFill>
          <a:blip r:embed="rId10">
            <a:alphaModFix/>
          </a:blip>
          <a:stretch>
            <a:fillRect/>
          </a:stretch>
        </p:blipFill>
        <p:spPr>
          <a:xfrm>
            <a:off x="8004292" y="5080789"/>
            <a:ext cx="233993" cy="234000"/>
          </a:xfrm>
          <a:prstGeom prst="rect">
            <a:avLst/>
          </a:prstGeom>
          <a:noFill/>
          <a:ln cap="flat" cmpd="sng" w="9525">
            <a:solidFill>
              <a:srgbClr val="D9D9D9"/>
            </a:solidFill>
            <a:prstDash val="solid"/>
            <a:round/>
            <a:headEnd len="sm" w="sm" type="none"/>
            <a:tailEnd len="sm" w="sm" type="none"/>
          </a:ln>
        </p:spPr>
      </p:pic>
      <p:sp>
        <p:nvSpPr>
          <p:cNvPr id="607" name="Google Shape;607;p71"/>
          <p:cNvSpPr txBox="1"/>
          <p:nvPr/>
        </p:nvSpPr>
        <p:spPr>
          <a:xfrm>
            <a:off x="2973577" y="5880850"/>
            <a:ext cx="19665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International Investors</a:t>
            </a:r>
            <a:endParaRPr sz="1200">
              <a:latin typeface="Calibri"/>
              <a:ea typeface="Calibri"/>
              <a:cs typeface="Calibri"/>
              <a:sym typeface="Calibri"/>
            </a:endParaRPr>
          </a:p>
        </p:txBody>
      </p:sp>
      <p:sp>
        <p:nvSpPr>
          <p:cNvPr id="608" name="Google Shape;608;p71"/>
          <p:cNvSpPr/>
          <p:nvPr/>
        </p:nvSpPr>
        <p:spPr>
          <a:xfrm>
            <a:off x="2849750" y="6007099"/>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graphicFrame>
        <p:nvGraphicFramePr>
          <p:cNvPr id="609" name="Google Shape;609;p71" title="heading"/>
          <p:cNvGraphicFramePr/>
          <p:nvPr/>
        </p:nvGraphicFramePr>
        <p:xfrm>
          <a:off x="612808" y="1245755"/>
          <a:ext cx="3000000" cy="3000000"/>
        </p:xfrm>
        <a:graphic>
          <a:graphicData uri="http://schemas.openxmlformats.org/drawingml/2006/table">
            <a:tbl>
              <a:tblPr>
                <a:noFill/>
                <a:tableStyleId>{D7426D04-0DF5-4802-A7C9-536CA16E00E1}</a:tableStyleId>
              </a:tblPr>
              <a:tblGrid>
                <a:gridCol w="1401325"/>
                <a:gridCol w="2812675"/>
                <a:gridCol w="1797425"/>
              </a:tblGrid>
              <a:tr h="304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Y-o-Y  # of unique International Institutional Investors in India Tech</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bl>
          </a:graphicData>
        </a:graphic>
      </p:graphicFrame>
      <p:sp>
        <p:nvSpPr>
          <p:cNvPr id="610" name="Google Shape;610;p71" title="Appendix"/>
          <p:cNvSpPr txBox="1"/>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International Investors are the investors who are based outside of the Geo mentioned in the report. 1.The numbers in bracket correspond to the change from 2024.</a:t>
            </a:r>
            <a:endParaRPr sz="900">
              <a:latin typeface="Calibri"/>
              <a:ea typeface="Calibri"/>
              <a:cs typeface="Calibri"/>
              <a:sym typeface="Calibri"/>
            </a:endParaRPr>
          </a:p>
        </p:txBody>
      </p:sp>
      <p:pic>
        <p:nvPicPr>
          <p:cNvPr id="611" name="Google Shape;611;p71" title="Chart"/>
          <p:cNvPicPr preferRelativeResize="0"/>
          <p:nvPr/>
        </p:nvPicPr>
        <p:blipFill>
          <a:blip r:embed="rId11">
            <a:alphaModFix/>
          </a:blip>
          <a:stretch>
            <a:fillRect/>
          </a:stretch>
        </p:blipFill>
        <p:spPr>
          <a:xfrm>
            <a:off x="408425" y="1628950"/>
            <a:ext cx="6415589" cy="4625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p54"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298" name="Google Shape;298;p5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aphicFrame>
        <p:nvGraphicFramePr>
          <p:cNvPr id="616" name="Google Shape;616;p72"/>
          <p:cNvGraphicFramePr/>
          <p:nvPr/>
        </p:nvGraphicFramePr>
        <p:xfrm>
          <a:off x="613183" y="1094151"/>
          <a:ext cx="3000000" cy="3000000"/>
        </p:xfrm>
        <a:graphic>
          <a:graphicData uri="http://schemas.openxmlformats.org/drawingml/2006/table">
            <a:tbl>
              <a:tblPr>
                <a:noFill/>
                <a:tableStyleId>{F0978A65-1E5D-470F-822C-F84DB58AFA15}</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- 2025</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Rainmatter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CRED ($942M), M2P Fintech ($188M), Jupiter ($182M)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Real Time Accelerator Fund</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HouseEazy ($25.4M), Pantherun ($19.6M), Ambak ($18.0M)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IIMA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356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Jai Kisan ($88.6M), AgniKul ($72.8M), Kaleidofin ($44.5M)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We Founder Circle</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Zypp Electric ($76.5M), Garuda Aerospace ($49.5M), Pandorum ($46.8M)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India Accelerator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258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Droom ($344M), Purple Style Labs ($72.5M), HouseEazy ($25.4M)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IvyCap Ventures Advisors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Miko Technologies ($102M), Celcius ($54.0M), SNITCH ($53.3M)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JITO Incubation &amp; Innovation Foundation</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124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AjnaLens ($13.8M), NOTO ($9.1M), HairOriginals ($8.2M)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Turbostart</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Meolaa ($10.4M), Ykrita Life Sciences ($6.5M), Neuralzome ($2.7M)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Fundamentum</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Spinny ($687M), Kuku FM ($122M), FlexiLoans ($97.3M)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100Unicorns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174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Zetwerk ($859M), Vedantu ($337M), Snapmint ($180M)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617" name="Google Shape;617;p72"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a:t>
            </a:r>
            <a:r>
              <a:rPr lang="en-US">
                <a:solidFill>
                  <a:srgbClr val="08528C"/>
                </a:solidFill>
              </a:rPr>
              <a:t>Accelerators &amp; Incubators</a:t>
            </a:r>
            <a:endParaRPr>
              <a:solidFill>
                <a:srgbClr val="08528C"/>
              </a:solidFill>
            </a:endParaRPr>
          </a:p>
        </p:txBody>
      </p:sp>
      <p:sp>
        <p:nvSpPr>
          <p:cNvPr id="618" name="Google Shape;618;p7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19" name="Google Shape;619;p72" title="image1"/>
          <p:cNvPicPr preferRelativeResize="0"/>
          <p:nvPr/>
        </p:nvPicPr>
        <p:blipFill>
          <a:blip r:embed="rId3">
            <a:alphaModFix/>
          </a:blip>
          <a:stretch>
            <a:fillRect/>
          </a:stretch>
        </p:blipFill>
        <p:spPr>
          <a:xfrm>
            <a:off x="1115219" y="1703388"/>
            <a:ext cx="216000" cy="216000"/>
          </a:xfrm>
          <a:prstGeom prst="rect">
            <a:avLst/>
          </a:prstGeom>
          <a:noFill/>
          <a:ln cap="flat" cmpd="sng" w="9525">
            <a:solidFill>
              <a:srgbClr val="D9D9D9"/>
            </a:solidFill>
            <a:prstDash val="solid"/>
            <a:round/>
            <a:headEnd len="sm" w="sm" type="none"/>
            <a:tailEnd len="sm" w="sm" type="none"/>
          </a:ln>
        </p:spPr>
      </p:pic>
      <p:pic>
        <p:nvPicPr>
          <p:cNvPr id="620" name="Google Shape;620;p72" title="image2"/>
          <p:cNvPicPr preferRelativeResize="0"/>
          <p:nvPr/>
        </p:nvPicPr>
        <p:blipFill>
          <a:blip r:embed="rId4">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pic>
        <p:nvPicPr>
          <p:cNvPr id="621" name="Google Shape;621;p72" title="image3"/>
          <p:cNvPicPr preferRelativeResize="0"/>
          <p:nvPr/>
        </p:nvPicPr>
        <p:blipFill>
          <a:blip r:embed="rId5">
            <a:alphaModFix/>
          </a:blip>
          <a:stretch>
            <a:fillRect/>
          </a:stretch>
        </p:blipFill>
        <p:spPr>
          <a:xfrm>
            <a:off x="1115223" y="2639091"/>
            <a:ext cx="216000" cy="216000"/>
          </a:xfrm>
          <a:prstGeom prst="rect">
            <a:avLst/>
          </a:prstGeom>
          <a:noFill/>
          <a:ln cap="flat" cmpd="sng" w="9525">
            <a:solidFill>
              <a:srgbClr val="D9D9D9"/>
            </a:solidFill>
            <a:prstDash val="solid"/>
            <a:round/>
            <a:headEnd len="sm" w="sm" type="none"/>
            <a:tailEnd len="sm" w="sm" type="none"/>
          </a:ln>
        </p:spPr>
      </p:pic>
      <p:pic>
        <p:nvPicPr>
          <p:cNvPr id="622" name="Google Shape;622;p72"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623" name="Google Shape;623;p72" title="image5"/>
          <p:cNvPicPr preferRelativeResize="0"/>
          <p:nvPr/>
        </p:nvPicPr>
        <p:blipFill>
          <a:blip r:embed="rId7">
            <a:alphaModFix/>
          </a:blip>
          <a:stretch>
            <a:fillRect/>
          </a:stretch>
        </p:blipFill>
        <p:spPr>
          <a:xfrm>
            <a:off x="1115223" y="3510096"/>
            <a:ext cx="216000" cy="216000"/>
          </a:xfrm>
          <a:prstGeom prst="rect">
            <a:avLst/>
          </a:prstGeom>
          <a:noFill/>
          <a:ln cap="flat" cmpd="sng" w="9525">
            <a:solidFill>
              <a:srgbClr val="D9D9D9"/>
            </a:solidFill>
            <a:prstDash val="solid"/>
            <a:round/>
            <a:headEnd len="sm" w="sm" type="none"/>
            <a:tailEnd len="sm" w="sm" type="none"/>
          </a:ln>
        </p:spPr>
      </p:pic>
      <p:pic>
        <p:nvPicPr>
          <p:cNvPr id="624" name="Google Shape;624;p72" title="image6"/>
          <p:cNvPicPr preferRelativeResize="0"/>
          <p:nvPr/>
        </p:nvPicPr>
        <p:blipFill>
          <a:blip r:embed="rId8">
            <a:alphaModFix/>
          </a:blip>
          <a:stretch>
            <a:fillRect/>
          </a:stretch>
        </p:blipFill>
        <p:spPr>
          <a:xfrm>
            <a:off x="1115225" y="3969198"/>
            <a:ext cx="216000" cy="216000"/>
          </a:xfrm>
          <a:prstGeom prst="rect">
            <a:avLst/>
          </a:prstGeom>
          <a:noFill/>
          <a:ln cap="flat" cmpd="sng" w="9525">
            <a:solidFill>
              <a:srgbClr val="D9D9D9"/>
            </a:solidFill>
            <a:prstDash val="solid"/>
            <a:round/>
            <a:headEnd len="sm" w="sm" type="none"/>
            <a:tailEnd len="sm" w="sm" type="none"/>
          </a:ln>
        </p:spPr>
      </p:pic>
      <p:pic>
        <p:nvPicPr>
          <p:cNvPr id="625" name="Google Shape;625;p72" title="image7"/>
          <p:cNvPicPr preferRelativeResize="0"/>
          <p:nvPr/>
        </p:nvPicPr>
        <p:blipFill>
          <a:blip r:embed="rId9">
            <a:alphaModFix/>
          </a:blip>
          <a:stretch>
            <a:fillRect/>
          </a:stretch>
        </p:blipFill>
        <p:spPr>
          <a:xfrm>
            <a:off x="1115223" y="4418957"/>
            <a:ext cx="216000" cy="216000"/>
          </a:xfrm>
          <a:prstGeom prst="rect">
            <a:avLst/>
          </a:prstGeom>
          <a:noFill/>
          <a:ln cap="flat" cmpd="sng" w="9525">
            <a:solidFill>
              <a:srgbClr val="D9D9D9"/>
            </a:solidFill>
            <a:prstDash val="solid"/>
            <a:round/>
            <a:headEnd len="sm" w="sm" type="none"/>
            <a:tailEnd len="sm" w="sm" type="none"/>
          </a:ln>
        </p:spPr>
      </p:pic>
      <p:pic>
        <p:nvPicPr>
          <p:cNvPr id="626" name="Google Shape;626;p72" title="image8"/>
          <p:cNvPicPr preferRelativeResize="0"/>
          <p:nvPr/>
        </p:nvPicPr>
        <p:blipFill>
          <a:blip r:embed="rId10">
            <a:alphaModFix/>
          </a:blip>
          <a:stretch>
            <a:fillRect/>
          </a:stretch>
        </p:blipFill>
        <p:spPr>
          <a:xfrm>
            <a:off x="1115223" y="4877725"/>
            <a:ext cx="216000" cy="216000"/>
          </a:xfrm>
          <a:prstGeom prst="rect">
            <a:avLst/>
          </a:prstGeom>
          <a:noFill/>
          <a:ln cap="flat" cmpd="sng" w="9525">
            <a:solidFill>
              <a:srgbClr val="D9D9D9"/>
            </a:solidFill>
            <a:prstDash val="solid"/>
            <a:round/>
            <a:headEnd len="sm" w="sm" type="none"/>
            <a:tailEnd len="sm" w="sm" type="none"/>
          </a:ln>
        </p:spPr>
      </p:pic>
      <p:pic>
        <p:nvPicPr>
          <p:cNvPr id="627" name="Google Shape;627;p72" title="image9"/>
          <p:cNvPicPr preferRelativeResize="0"/>
          <p:nvPr/>
        </p:nvPicPr>
        <p:blipFill>
          <a:blip r:embed="rId11">
            <a:alphaModFix/>
          </a:blip>
          <a:stretch>
            <a:fillRect/>
          </a:stretch>
        </p:blipFill>
        <p:spPr>
          <a:xfrm>
            <a:off x="1115223" y="5332337"/>
            <a:ext cx="216000" cy="216000"/>
          </a:xfrm>
          <a:prstGeom prst="rect">
            <a:avLst/>
          </a:prstGeom>
          <a:noFill/>
          <a:ln cap="flat" cmpd="sng" w="9525">
            <a:solidFill>
              <a:srgbClr val="D9D9D9"/>
            </a:solidFill>
            <a:prstDash val="solid"/>
            <a:round/>
            <a:headEnd len="sm" w="sm" type="none"/>
            <a:tailEnd len="sm" w="sm" type="none"/>
          </a:ln>
        </p:spPr>
      </p:pic>
      <p:pic>
        <p:nvPicPr>
          <p:cNvPr id="628" name="Google Shape;628;p72" title="image10"/>
          <p:cNvPicPr preferRelativeResize="0"/>
          <p:nvPr/>
        </p:nvPicPr>
        <p:blipFill>
          <a:blip r:embed="rId12">
            <a:alphaModFix/>
          </a:blip>
          <a:stretch>
            <a:fillRect/>
          </a:stretch>
        </p:blipFill>
        <p:spPr>
          <a:xfrm>
            <a:off x="1115224" y="5821379"/>
            <a:ext cx="216000" cy="216000"/>
          </a:xfrm>
          <a:prstGeom prst="rect">
            <a:avLst/>
          </a:prstGeom>
          <a:noFill/>
          <a:ln cap="flat" cmpd="sng" w="9525">
            <a:solidFill>
              <a:srgbClr val="D9D9D9"/>
            </a:solidFill>
            <a:prstDash val="solid"/>
            <a:round/>
            <a:headEnd len="sm" w="sm" type="none"/>
            <a:tailEnd len="sm" w="sm" type="none"/>
          </a:ln>
        </p:spPr>
      </p:pic>
      <p:sp>
        <p:nvSpPr>
          <p:cNvPr id="629" name="Google Shape;629;p72" title="NoteGe"/>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India Tech</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3"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a:t>
            </a:r>
            <a:r>
              <a:rPr lang="en-US">
                <a:solidFill>
                  <a:srgbClr val="08528C"/>
                </a:solidFill>
              </a:rPr>
              <a:t>VC - Seed</a:t>
            </a:r>
            <a:endParaRPr>
              <a:solidFill>
                <a:srgbClr val="08528C"/>
              </a:solidFill>
            </a:endParaRPr>
          </a:p>
        </p:txBody>
      </p:sp>
      <p:sp>
        <p:nvSpPr>
          <p:cNvPr id="635" name="Google Shape;635;p7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36" name="Google Shape;636;p73"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637" name="Google Shape;637;p73" title="image2"/>
          <p:cNvPicPr preferRelativeResize="0"/>
          <p:nvPr/>
        </p:nvPicPr>
        <p:blipFill>
          <a:blip r:embed="rId4">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graphicFrame>
        <p:nvGraphicFramePr>
          <p:cNvPr id="638" name="Google Shape;638;p73"/>
          <p:cNvGraphicFramePr/>
          <p:nvPr/>
        </p:nvGraphicFramePr>
        <p:xfrm>
          <a:off x="613183" y="1094151"/>
          <a:ext cx="3000000" cy="3000000"/>
        </p:xfrm>
        <a:graphic>
          <a:graphicData uri="http://schemas.openxmlformats.org/drawingml/2006/table">
            <a:tbl>
              <a:tblPr>
                <a:noFill/>
                <a:tableStyleId>{F0978A65-1E5D-470F-822C-F84DB58AFA15}</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- 2025</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Inflection Point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291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Vested Finance ($25.8M), Kazam ($20.1M), Fabheads ($13.4M)</a:t>
                      </a:r>
                      <a:endParaRPr sz="11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Venture Catalysts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376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Vedantu ($337M), Pepperfry ($307M), CityMall ($153M)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Antler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1,448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BetterPlace ($96.7M), HouseEazy ($25.4M), InspeCity ($7.2M)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Blume Venture</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330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Spinny ($687M), Euler Motors ($206M), Servify ($165M)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Firstport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105</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Recur Club ($15.3M), Fabheads ($13.4M), NOTO ($9.1M)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DeVC</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Ambak ($18.0M), Lucio ($7.7M), Cybrilla ($7.3M)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Unicorn India Ventures</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Olyv ($46.7M), Netrasemi ($14.6M), Kluisz.ai ($9.7M)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Info Edge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Truemeds ($114M), Geniemode ($87.7M), ShopKirana ($59.2M)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Better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286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M2P Fintech ($188M), Jupiter ($182M), Yulu ($135M)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Fireside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Cult.fit ($667M), HomeLane ($194M), Ripplr ($123M)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39" name="Google Shape;639;p73" title="image3"/>
          <p:cNvPicPr preferRelativeResize="0"/>
          <p:nvPr/>
        </p:nvPicPr>
        <p:blipFill>
          <a:blip r:embed="rId5">
            <a:alphaModFix/>
          </a:blip>
          <a:stretch>
            <a:fillRect/>
          </a:stretch>
        </p:blipFill>
        <p:spPr>
          <a:xfrm>
            <a:off x="1115223" y="2594978"/>
            <a:ext cx="216000" cy="216000"/>
          </a:xfrm>
          <a:prstGeom prst="rect">
            <a:avLst/>
          </a:prstGeom>
          <a:noFill/>
          <a:ln cap="flat" cmpd="sng" w="9525">
            <a:solidFill>
              <a:srgbClr val="D9D9D9"/>
            </a:solidFill>
            <a:prstDash val="solid"/>
            <a:round/>
            <a:headEnd len="sm" w="sm" type="none"/>
            <a:tailEnd len="sm" w="sm" type="none"/>
          </a:ln>
        </p:spPr>
      </p:pic>
      <p:pic>
        <p:nvPicPr>
          <p:cNvPr id="640" name="Google Shape;640;p73"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641" name="Google Shape;641;p73" title="image6"/>
          <p:cNvPicPr preferRelativeResize="0"/>
          <p:nvPr/>
        </p:nvPicPr>
        <p:blipFill>
          <a:blip r:embed="rId7">
            <a:alphaModFix/>
          </a:blip>
          <a:stretch>
            <a:fillRect/>
          </a:stretch>
        </p:blipFill>
        <p:spPr>
          <a:xfrm>
            <a:off x="1115223" y="3962963"/>
            <a:ext cx="216000" cy="216000"/>
          </a:xfrm>
          <a:prstGeom prst="rect">
            <a:avLst/>
          </a:prstGeom>
          <a:noFill/>
          <a:ln cap="flat" cmpd="sng" w="9525">
            <a:solidFill>
              <a:srgbClr val="D9D9D9"/>
            </a:solidFill>
            <a:prstDash val="solid"/>
            <a:round/>
            <a:headEnd len="sm" w="sm" type="none"/>
            <a:tailEnd len="sm" w="sm" type="none"/>
          </a:ln>
        </p:spPr>
      </p:pic>
      <p:pic>
        <p:nvPicPr>
          <p:cNvPr id="642" name="Google Shape;642;p73" title="image7"/>
          <p:cNvPicPr preferRelativeResize="0"/>
          <p:nvPr/>
        </p:nvPicPr>
        <p:blipFill>
          <a:blip r:embed="rId8">
            <a:alphaModFix/>
          </a:blip>
          <a:stretch>
            <a:fillRect/>
          </a:stretch>
        </p:blipFill>
        <p:spPr>
          <a:xfrm>
            <a:off x="1115223" y="4418957"/>
            <a:ext cx="216000" cy="216000"/>
          </a:xfrm>
          <a:prstGeom prst="rect">
            <a:avLst/>
          </a:prstGeom>
          <a:noFill/>
          <a:ln cap="flat" cmpd="sng" w="9525">
            <a:solidFill>
              <a:srgbClr val="D9D9D9"/>
            </a:solidFill>
            <a:prstDash val="solid"/>
            <a:round/>
            <a:headEnd len="sm" w="sm" type="none"/>
            <a:tailEnd len="sm" w="sm" type="none"/>
          </a:ln>
        </p:spPr>
      </p:pic>
      <p:pic>
        <p:nvPicPr>
          <p:cNvPr id="643" name="Google Shape;643;p73" title="image8"/>
          <p:cNvPicPr preferRelativeResize="0"/>
          <p:nvPr/>
        </p:nvPicPr>
        <p:blipFill>
          <a:blip r:embed="rId9">
            <a:alphaModFix/>
          </a:blip>
          <a:stretch>
            <a:fillRect/>
          </a:stretch>
        </p:blipFill>
        <p:spPr>
          <a:xfrm>
            <a:off x="1115223" y="4874956"/>
            <a:ext cx="216000" cy="216000"/>
          </a:xfrm>
          <a:prstGeom prst="rect">
            <a:avLst/>
          </a:prstGeom>
          <a:noFill/>
          <a:ln cap="flat" cmpd="sng" w="9525">
            <a:solidFill>
              <a:srgbClr val="D9D9D9"/>
            </a:solidFill>
            <a:prstDash val="solid"/>
            <a:round/>
            <a:headEnd len="sm" w="sm" type="none"/>
            <a:tailEnd len="sm" w="sm" type="none"/>
          </a:ln>
        </p:spPr>
      </p:pic>
      <p:pic>
        <p:nvPicPr>
          <p:cNvPr id="644" name="Google Shape;644;p73" title="image9"/>
          <p:cNvPicPr preferRelativeResize="0"/>
          <p:nvPr/>
        </p:nvPicPr>
        <p:blipFill>
          <a:blip r:embed="rId10">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645" name="Google Shape;645;p73" title="image10"/>
          <p:cNvPicPr preferRelativeResize="0"/>
          <p:nvPr/>
        </p:nvPicPr>
        <p:blipFill>
          <a:blip r:embed="rId11">
            <a:alphaModFix/>
          </a:blip>
          <a:stretch>
            <a:fillRect/>
          </a:stretch>
        </p:blipFill>
        <p:spPr>
          <a:xfrm>
            <a:off x="1115223" y="5771954"/>
            <a:ext cx="216000" cy="216000"/>
          </a:xfrm>
          <a:prstGeom prst="rect">
            <a:avLst/>
          </a:prstGeom>
          <a:noFill/>
          <a:ln cap="flat" cmpd="sng" w="9525">
            <a:solidFill>
              <a:srgbClr val="D9D9D9"/>
            </a:solidFill>
            <a:prstDash val="solid"/>
            <a:round/>
            <a:headEnd len="sm" w="sm" type="none"/>
            <a:tailEnd len="sm" w="sm" type="none"/>
          </a:ln>
        </p:spPr>
      </p:pic>
      <p:sp>
        <p:nvSpPr>
          <p:cNvPr id="646" name="Google Shape;646;p73" title="NoteGeo"/>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India Tech</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pic>
        <p:nvPicPr>
          <p:cNvPr id="647" name="Google Shape;647;p73"/>
          <p:cNvPicPr preferRelativeResize="0"/>
          <p:nvPr/>
        </p:nvPicPr>
        <p:blipFill>
          <a:blip r:embed="rId12">
            <a:alphaModFix/>
          </a:blip>
          <a:stretch>
            <a:fillRect/>
          </a:stretch>
        </p:blipFill>
        <p:spPr>
          <a:xfrm>
            <a:off x="1115225" y="3506975"/>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74" title="Title"/>
          <p:cNvSpPr txBox="1"/>
          <p:nvPr>
            <p:ph type="title"/>
          </p:nvPr>
        </p:nvSpPr>
        <p:spPr>
          <a:xfrm>
            <a:off x="612648" y="160800"/>
            <a:ext cx="108501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VC - Early Stage</a:t>
            </a:r>
            <a:endParaRPr>
              <a:solidFill>
                <a:srgbClr val="08528C"/>
              </a:solidFill>
            </a:endParaRPr>
          </a:p>
        </p:txBody>
      </p:sp>
      <p:sp>
        <p:nvSpPr>
          <p:cNvPr id="653" name="Google Shape;653;p7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54" name="Google Shape;654;p74"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655" name="Google Shape;655;p74" title="image2"/>
          <p:cNvPicPr preferRelativeResize="0"/>
          <p:nvPr/>
        </p:nvPicPr>
        <p:blipFill>
          <a:blip r:embed="rId4">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graphicFrame>
        <p:nvGraphicFramePr>
          <p:cNvPr id="656" name="Google Shape;656;p74"/>
          <p:cNvGraphicFramePr/>
          <p:nvPr/>
        </p:nvGraphicFramePr>
        <p:xfrm>
          <a:off x="613183" y="1094151"/>
          <a:ext cx="3000000" cy="3000000"/>
        </p:xfrm>
        <a:graphic>
          <a:graphicData uri="http://schemas.openxmlformats.org/drawingml/2006/table">
            <a:tbl>
              <a:tblPr>
                <a:noFill/>
                <a:tableStyleId>{F0978A65-1E5D-470F-822C-F84DB58AFA15}</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- 2025</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Peak XV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417</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16</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Meesho ($1.4B), CRED ($942M), Zetwerk ($859M)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Accel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1,160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Zetwerk ($859M), Infra.Market ($763M), Spinny ($687M)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Elevation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218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Meesho ($1.4B), Spinny ($687M), ACKO ($598M)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Vertex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Kuku FM ($122M), Kapiva ($78.5M), Pilgrim ($50.0M)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Alteria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238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Zepto ($2.3B), Infra.Market ($763M), Spinny ($687M)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Lightspeed Venture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951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Zepto ($2.3B), Udaan ($2.0B), Zetwerk ($859M)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Trifecta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213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Zepto ($2.3B), Udaan ($2.0B), Meesho ($1.4B)</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Bessemer Venture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905</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Vedantu ($337M), Innoviti ($141M), Seekho ($42.3M)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Alpha Wave Global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168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CRED ($942M), OfBusiness ($776M), Stanza Living ($231M)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Bertelsmann India Investments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Netherlands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35</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Pepperfry ($307M), Lendingkart ($260M), Agrostar ($191M)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57" name="Google Shape;657;p74" title="image3"/>
          <p:cNvPicPr preferRelativeResize="0"/>
          <p:nvPr/>
        </p:nvPicPr>
        <p:blipFill>
          <a:blip r:embed="rId5">
            <a:alphaModFix/>
          </a:blip>
          <a:stretch>
            <a:fillRect/>
          </a:stretch>
        </p:blipFill>
        <p:spPr>
          <a:xfrm>
            <a:off x="1115223" y="2602565"/>
            <a:ext cx="216000" cy="216000"/>
          </a:xfrm>
          <a:prstGeom prst="rect">
            <a:avLst/>
          </a:prstGeom>
          <a:noFill/>
          <a:ln cap="flat" cmpd="sng" w="9525">
            <a:solidFill>
              <a:srgbClr val="D9D9D9"/>
            </a:solidFill>
            <a:prstDash val="solid"/>
            <a:round/>
            <a:headEnd len="sm" w="sm" type="none"/>
            <a:tailEnd len="sm" w="sm" type="none"/>
          </a:ln>
        </p:spPr>
      </p:pic>
      <p:pic>
        <p:nvPicPr>
          <p:cNvPr id="658" name="Google Shape;658;p74"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659" name="Google Shape;659;p74" title="image5"/>
          <p:cNvPicPr preferRelativeResize="0"/>
          <p:nvPr/>
        </p:nvPicPr>
        <p:blipFill>
          <a:blip r:embed="rId7">
            <a:alphaModFix/>
          </a:blip>
          <a:stretch>
            <a:fillRect/>
          </a:stretch>
        </p:blipFill>
        <p:spPr>
          <a:xfrm>
            <a:off x="1115223" y="3514503"/>
            <a:ext cx="216000" cy="216000"/>
          </a:xfrm>
          <a:prstGeom prst="rect">
            <a:avLst/>
          </a:prstGeom>
          <a:noFill/>
          <a:ln cap="flat" cmpd="sng" w="9525">
            <a:solidFill>
              <a:srgbClr val="D9D9D9"/>
            </a:solidFill>
            <a:prstDash val="solid"/>
            <a:round/>
            <a:headEnd len="sm" w="sm" type="none"/>
            <a:tailEnd len="sm" w="sm" type="none"/>
          </a:ln>
        </p:spPr>
      </p:pic>
      <p:pic>
        <p:nvPicPr>
          <p:cNvPr id="660" name="Google Shape;660;p74" title="image6"/>
          <p:cNvPicPr preferRelativeResize="0"/>
          <p:nvPr/>
        </p:nvPicPr>
        <p:blipFill>
          <a:blip r:embed="rId8">
            <a:alphaModFix/>
          </a:blip>
          <a:stretch>
            <a:fillRect/>
          </a:stretch>
        </p:blipFill>
        <p:spPr>
          <a:xfrm>
            <a:off x="1115223" y="3968296"/>
            <a:ext cx="216000" cy="216000"/>
          </a:xfrm>
          <a:prstGeom prst="rect">
            <a:avLst/>
          </a:prstGeom>
          <a:noFill/>
          <a:ln cap="flat" cmpd="sng" w="9525">
            <a:solidFill>
              <a:srgbClr val="D9D9D9"/>
            </a:solidFill>
            <a:prstDash val="solid"/>
            <a:round/>
            <a:headEnd len="sm" w="sm" type="none"/>
            <a:tailEnd len="sm" w="sm" type="none"/>
          </a:ln>
        </p:spPr>
      </p:pic>
      <p:pic>
        <p:nvPicPr>
          <p:cNvPr id="661" name="Google Shape;661;p74" title="image7"/>
          <p:cNvPicPr preferRelativeResize="0"/>
          <p:nvPr/>
        </p:nvPicPr>
        <p:blipFill>
          <a:blip r:embed="rId9">
            <a:alphaModFix/>
          </a:blip>
          <a:stretch>
            <a:fillRect/>
          </a:stretch>
        </p:blipFill>
        <p:spPr>
          <a:xfrm>
            <a:off x="1115223" y="4426039"/>
            <a:ext cx="216000" cy="216000"/>
          </a:xfrm>
          <a:prstGeom prst="rect">
            <a:avLst/>
          </a:prstGeom>
          <a:noFill/>
          <a:ln cap="flat" cmpd="sng" w="9525">
            <a:solidFill>
              <a:srgbClr val="D9D9D9"/>
            </a:solidFill>
            <a:prstDash val="solid"/>
            <a:round/>
            <a:headEnd len="sm" w="sm" type="none"/>
            <a:tailEnd len="sm" w="sm" type="none"/>
          </a:ln>
        </p:spPr>
      </p:pic>
      <p:pic>
        <p:nvPicPr>
          <p:cNvPr id="662" name="Google Shape;662;p74" title="image8"/>
          <p:cNvPicPr preferRelativeResize="0"/>
          <p:nvPr/>
        </p:nvPicPr>
        <p:blipFill>
          <a:blip r:embed="rId10">
            <a:alphaModFix/>
          </a:blip>
          <a:stretch>
            <a:fillRect/>
          </a:stretch>
        </p:blipFill>
        <p:spPr>
          <a:xfrm>
            <a:off x="1114848" y="4874952"/>
            <a:ext cx="216000" cy="216000"/>
          </a:xfrm>
          <a:prstGeom prst="rect">
            <a:avLst/>
          </a:prstGeom>
          <a:noFill/>
          <a:ln cap="flat" cmpd="sng" w="9525">
            <a:solidFill>
              <a:srgbClr val="D9D9D9"/>
            </a:solidFill>
            <a:prstDash val="solid"/>
            <a:round/>
            <a:headEnd len="sm" w="sm" type="none"/>
            <a:tailEnd len="sm" w="sm" type="none"/>
          </a:ln>
        </p:spPr>
      </p:pic>
      <p:pic>
        <p:nvPicPr>
          <p:cNvPr id="663" name="Google Shape;663;p74" title="image9"/>
          <p:cNvPicPr preferRelativeResize="0"/>
          <p:nvPr/>
        </p:nvPicPr>
        <p:blipFill>
          <a:blip r:embed="rId11">
            <a:alphaModFix/>
          </a:blip>
          <a:stretch>
            <a:fillRect/>
          </a:stretch>
        </p:blipFill>
        <p:spPr>
          <a:xfrm>
            <a:off x="1115223" y="5348911"/>
            <a:ext cx="216000" cy="216000"/>
          </a:xfrm>
          <a:prstGeom prst="rect">
            <a:avLst/>
          </a:prstGeom>
          <a:noFill/>
          <a:ln cap="flat" cmpd="sng" w="9525">
            <a:solidFill>
              <a:srgbClr val="D9D9D9"/>
            </a:solidFill>
            <a:prstDash val="solid"/>
            <a:round/>
            <a:headEnd len="sm" w="sm" type="none"/>
            <a:tailEnd len="sm" w="sm" type="none"/>
          </a:ln>
        </p:spPr>
      </p:pic>
      <p:pic>
        <p:nvPicPr>
          <p:cNvPr id="664" name="Google Shape;664;p74" title="image10"/>
          <p:cNvPicPr preferRelativeResize="0"/>
          <p:nvPr/>
        </p:nvPicPr>
        <p:blipFill>
          <a:blip r:embed="rId12">
            <a:alphaModFix/>
          </a:blip>
          <a:stretch>
            <a:fillRect/>
          </a:stretch>
        </p:blipFill>
        <p:spPr>
          <a:xfrm>
            <a:off x="1115223" y="5767026"/>
            <a:ext cx="216000" cy="216000"/>
          </a:xfrm>
          <a:prstGeom prst="rect">
            <a:avLst/>
          </a:prstGeom>
          <a:noFill/>
          <a:ln cap="flat" cmpd="sng" w="9525">
            <a:solidFill>
              <a:srgbClr val="D9D9D9"/>
            </a:solidFill>
            <a:prstDash val="solid"/>
            <a:round/>
            <a:headEnd len="sm" w="sm" type="none"/>
            <a:tailEnd len="sm" w="sm" type="none"/>
          </a:ln>
        </p:spPr>
      </p:pic>
      <p:sp>
        <p:nvSpPr>
          <p:cNvPr id="665" name="Google Shape;665;p74" title="NoteGeo"/>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India Tech</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graphicFrame>
        <p:nvGraphicFramePr>
          <p:cNvPr id="670" name="Google Shape;670;p75"/>
          <p:cNvGraphicFramePr/>
          <p:nvPr/>
        </p:nvGraphicFramePr>
        <p:xfrm>
          <a:off x="613183" y="1094151"/>
          <a:ext cx="3000000" cy="3000000"/>
        </p:xfrm>
        <a:graphic>
          <a:graphicData uri="http://schemas.openxmlformats.org/drawingml/2006/table">
            <a:tbl>
              <a:tblPr>
                <a:noFill/>
                <a:tableStyleId>{F0978A65-1E5D-470F-822C-F84DB58AFA15}</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- 2025</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Sofina</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Belgium</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CRED ($942M), MedGenome ($264M), The Whole Truth Foods ($37.6M)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SoftBank Vision Fund</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Kingdom</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344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Meesho ($1.4B), OfBusiness ($776M), Zeta ($390M)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Mars Growth Capital</a:t>
                      </a:r>
                      <a:endParaRPr sz="1200" u="none" cap="none" strike="noStrike">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Meesho ($1.4B), Zetwerk ($859M), Infra.Market ($763M)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Glade Brook Capital</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Zepto ($2.3B), Pronto ($13.1M)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Lathe Investment</a:t>
                      </a:r>
                      <a:endParaRPr sz="1200" u="none" cap="none" strike="noStrike">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Singapore</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CRED ($942M), Vegrow ($86.6M)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M&amp;G</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Kingdom</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62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Udaan ($2.0B), Tuco Kids ($7.4M)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Creaegis</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GIVA ($131M), Zolve ($106M)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Artal Asia</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Singapore</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Jumbotail ($279M)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671" name="Google Shape;671;p75"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VC - Late Stage</a:t>
            </a:r>
            <a:endParaRPr>
              <a:solidFill>
                <a:srgbClr val="08528C"/>
              </a:solidFill>
            </a:endParaRPr>
          </a:p>
        </p:txBody>
      </p:sp>
      <p:sp>
        <p:nvSpPr>
          <p:cNvPr id="672" name="Google Shape;672;p75"/>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73" name="Google Shape;673;p75"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674" name="Google Shape;674;p75" title="image2"/>
          <p:cNvPicPr preferRelativeResize="0"/>
          <p:nvPr/>
        </p:nvPicPr>
        <p:blipFill>
          <a:blip r:embed="rId4">
            <a:alphaModFix/>
          </a:blip>
          <a:stretch>
            <a:fillRect/>
          </a:stretch>
        </p:blipFill>
        <p:spPr>
          <a:xfrm>
            <a:off x="1115223" y="2139017"/>
            <a:ext cx="216000" cy="216000"/>
          </a:xfrm>
          <a:prstGeom prst="rect">
            <a:avLst/>
          </a:prstGeom>
          <a:noFill/>
          <a:ln cap="flat" cmpd="sng" w="9525">
            <a:solidFill>
              <a:srgbClr val="D9D9D9"/>
            </a:solidFill>
            <a:prstDash val="solid"/>
            <a:round/>
            <a:headEnd len="sm" w="sm" type="none"/>
            <a:tailEnd len="sm" w="sm" type="none"/>
          </a:ln>
        </p:spPr>
      </p:pic>
      <p:pic>
        <p:nvPicPr>
          <p:cNvPr id="675" name="Google Shape;675;p75" title="image3"/>
          <p:cNvPicPr preferRelativeResize="0"/>
          <p:nvPr/>
        </p:nvPicPr>
        <p:blipFill>
          <a:blip r:embed="rId5">
            <a:alphaModFix/>
          </a:blip>
          <a:stretch>
            <a:fillRect/>
          </a:stretch>
        </p:blipFill>
        <p:spPr>
          <a:xfrm>
            <a:off x="1115223" y="2599874"/>
            <a:ext cx="216000" cy="215999"/>
          </a:xfrm>
          <a:prstGeom prst="rect">
            <a:avLst/>
          </a:prstGeom>
          <a:noFill/>
          <a:ln cap="flat" cmpd="sng" w="9525">
            <a:solidFill>
              <a:srgbClr val="D9D9D9"/>
            </a:solidFill>
            <a:prstDash val="solid"/>
            <a:round/>
            <a:headEnd len="sm" w="sm" type="none"/>
            <a:tailEnd len="sm" w="sm" type="none"/>
          </a:ln>
        </p:spPr>
      </p:pic>
      <p:pic>
        <p:nvPicPr>
          <p:cNvPr id="676" name="Google Shape;676;p75"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677" name="Google Shape;677;p75" title="image6"/>
          <p:cNvPicPr preferRelativeResize="0"/>
          <p:nvPr/>
        </p:nvPicPr>
        <p:blipFill>
          <a:blip r:embed="rId7">
            <a:alphaModFix/>
          </a:blip>
          <a:stretch>
            <a:fillRect/>
          </a:stretch>
        </p:blipFill>
        <p:spPr>
          <a:xfrm>
            <a:off x="1122758" y="3962963"/>
            <a:ext cx="216000" cy="216000"/>
          </a:xfrm>
          <a:prstGeom prst="rect">
            <a:avLst/>
          </a:prstGeom>
          <a:noFill/>
          <a:ln cap="flat" cmpd="sng" w="9525">
            <a:solidFill>
              <a:srgbClr val="D9D9D9"/>
            </a:solidFill>
            <a:prstDash val="solid"/>
            <a:round/>
            <a:headEnd len="sm" w="sm" type="none"/>
            <a:tailEnd len="sm" w="sm" type="none"/>
          </a:ln>
        </p:spPr>
      </p:pic>
      <p:pic>
        <p:nvPicPr>
          <p:cNvPr id="678" name="Google Shape;678;p75" title="image7"/>
          <p:cNvPicPr preferRelativeResize="0"/>
          <p:nvPr/>
        </p:nvPicPr>
        <p:blipFill>
          <a:blip r:embed="rId8">
            <a:alphaModFix/>
          </a:blip>
          <a:stretch>
            <a:fillRect/>
          </a:stretch>
        </p:blipFill>
        <p:spPr>
          <a:xfrm>
            <a:off x="1115223" y="4418958"/>
            <a:ext cx="216000" cy="216000"/>
          </a:xfrm>
          <a:prstGeom prst="rect">
            <a:avLst/>
          </a:prstGeom>
          <a:noFill/>
          <a:ln cap="flat" cmpd="sng" w="9525">
            <a:solidFill>
              <a:srgbClr val="D9D9D9"/>
            </a:solidFill>
            <a:prstDash val="solid"/>
            <a:round/>
            <a:headEnd len="sm" w="sm" type="none"/>
            <a:tailEnd len="sm" w="sm" type="none"/>
          </a:ln>
        </p:spPr>
      </p:pic>
      <p:sp>
        <p:nvSpPr>
          <p:cNvPr id="679" name="Google Shape;679;p75" title="NoteGeo"/>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India Tech</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pic>
        <p:nvPicPr>
          <p:cNvPr id="680" name="Google Shape;680;p75"/>
          <p:cNvPicPr preferRelativeResize="0"/>
          <p:nvPr/>
        </p:nvPicPr>
        <p:blipFill>
          <a:blip r:embed="rId9">
            <a:alphaModFix/>
          </a:blip>
          <a:stretch>
            <a:fillRect/>
          </a:stretch>
        </p:blipFill>
        <p:spPr>
          <a:xfrm>
            <a:off x="1115221" y="3506976"/>
            <a:ext cx="216000" cy="216000"/>
          </a:xfrm>
          <a:prstGeom prst="rect">
            <a:avLst/>
          </a:prstGeom>
          <a:noFill/>
          <a:ln cap="flat" cmpd="sng" w="9525">
            <a:solidFill>
              <a:srgbClr val="D9D9D9"/>
            </a:solidFill>
            <a:prstDash val="solid"/>
            <a:round/>
            <a:headEnd len="sm" w="sm" type="none"/>
            <a:tailEnd len="sm" w="sm" type="none"/>
          </a:ln>
        </p:spPr>
      </p:pic>
      <p:pic>
        <p:nvPicPr>
          <p:cNvPr id="681" name="Google Shape;681;p75"/>
          <p:cNvPicPr preferRelativeResize="0"/>
          <p:nvPr/>
        </p:nvPicPr>
        <p:blipFill>
          <a:blip r:embed="rId9">
            <a:alphaModFix/>
          </a:blip>
          <a:stretch>
            <a:fillRect/>
          </a:stretch>
        </p:blipFill>
        <p:spPr>
          <a:xfrm>
            <a:off x="1115221" y="4874926"/>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graphicFrame>
        <p:nvGraphicFramePr>
          <p:cNvPr id="686" name="Google Shape;686;p76"/>
          <p:cNvGraphicFramePr/>
          <p:nvPr/>
        </p:nvGraphicFramePr>
        <p:xfrm>
          <a:off x="613183" y="1094151"/>
          <a:ext cx="3000000" cy="3000000"/>
        </p:xfrm>
        <a:graphic>
          <a:graphicData uri="http://schemas.openxmlformats.org/drawingml/2006/table">
            <a:tbl>
              <a:tblPr>
                <a:noFill/>
                <a:tableStyleId>{F0978A65-1E5D-470F-822C-F84DB58AFA15}</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- 2025</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Anicut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164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Lendingkart ($260M), M2P Fintech ($188M), Snapmint ($180M)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WestBridge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Mauritius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185</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Meesho ($1.4B), Spinny ($687M), Innovaccer ($675M)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A91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37</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MoEngage ($242M), Atomberg ($151M), GIVA ($131M)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British International Investment</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Kingdom</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412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Uniphore ($987M), ACKO ($598M), Bizongo ($257M)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Baring Private Equity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ACKO ($598M), HomeLane ($194M), Battery Smart ($139M)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Evolvence Equity Partners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Infra.Market ($763M), Rebel Foods ($587M), Captain Fresh ($231M)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Verlinvest</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Belgium</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Kuku FM ($122M), Blue Tokai Coffee Roasters ($106M), Go Zero ($6.0M)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Chona Family Office</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AgniKul ($72.8M), ShopKirana ($59.2M), Arcatron ($23.3M)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Panthera</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OfBusiness ($776M), Pepperfry ($307M), MedGenome ($264M)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TVS Capital Funds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InsuranceDekho ($398M), Yubi ($241M), Finnable ($67.0M)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687" name="Google Shape;687;p76"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PE</a:t>
            </a:r>
            <a:endParaRPr>
              <a:solidFill>
                <a:srgbClr val="08528C"/>
              </a:solidFill>
            </a:endParaRPr>
          </a:p>
        </p:txBody>
      </p:sp>
      <p:sp>
        <p:nvSpPr>
          <p:cNvPr id="688" name="Google Shape;688;p7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89" name="Google Shape;689;p76" title="image2"/>
          <p:cNvPicPr preferRelativeResize="0"/>
          <p:nvPr/>
        </p:nvPicPr>
        <p:blipFill>
          <a:blip r:embed="rId3">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pic>
        <p:nvPicPr>
          <p:cNvPr id="690" name="Google Shape;690;p76" title="image7"/>
          <p:cNvPicPr preferRelativeResize="0"/>
          <p:nvPr/>
        </p:nvPicPr>
        <p:blipFill>
          <a:blip r:embed="rId4">
            <a:alphaModFix/>
          </a:blip>
          <a:stretch>
            <a:fillRect/>
          </a:stretch>
        </p:blipFill>
        <p:spPr>
          <a:xfrm>
            <a:off x="1115223" y="4418958"/>
            <a:ext cx="216000" cy="216000"/>
          </a:xfrm>
          <a:prstGeom prst="rect">
            <a:avLst/>
          </a:prstGeom>
          <a:noFill/>
          <a:ln cap="flat" cmpd="sng" w="9525">
            <a:solidFill>
              <a:srgbClr val="D9D9D9"/>
            </a:solidFill>
            <a:prstDash val="solid"/>
            <a:round/>
            <a:headEnd len="sm" w="sm" type="none"/>
            <a:tailEnd len="sm" w="sm" type="none"/>
          </a:ln>
        </p:spPr>
      </p:pic>
      <p:pic>
        <p:nvPicPr>
          <p:cNvPr id="691" name="Google Shape;691;p76" title="image1"/>
          <p:cNvPicPr preferRelativeResize="0"/>
          <p:nvPr/>
        </p:nvPicPr>
        <p:blipFill>
          <a:blip r:embed="rId5">
            <a:alphaModFix/>
          </a:blip>
          <a:stretch>
            <a:fillRect/>
          </a:stretch>
        </p:blipFill>
        <p:spPr>
          <a:xfrm>
            <a:off x="1115223" y="1681328"/>
            <a:ext cx="216000" cy="216000"/>
          </a:xfrm>
          <a:prstGeom prst="rect">
            <a:avLst/>
          </a:prstGeom>
          <a:noFill/>
          <a:ln cap="flat" cmpd="sng" w="9525">
            <a:solidFill>
              <a:srgbClr val="D9D9D9"/>
            </a:solidFill>
            <a:prstDash val="solid"/>
            <a:round/>
            <a:headEnd len="sm" w="sm" type="none"/>
            <a:tailEnd len="sm" w="sm" type="none"/>
          </a:ln>
        </p:spPr>
      </p:pic>
      <p:pic>
        <p:nvPicPr>
          <p:cNvPr id="692" name="Google Shape;692;p76" title="image3"/>
          <p:cNvPicPr preferRelativeResize="0"/>
          <p:nvPr/>
        </p:nvPicPr>
        <p:blipFill>
          <a:blip r:embed="rId6">
            <a:alphaModFix/>
          </a:blip>
          <a:stretch>
            <a:fillRect/>
          </a:stretch>
        </p:blipFill>
        <p:spPr>
          <a:xfrm>
            <a:off x="1115223" y="2594978"/>
            <a:ext cx="216000" cy="216000"/>
          </a:xfrm>
          <a:prstGeom prst="rect">
            <a:avLst/>
          </a:prstGeom>
          <a:noFill/>
          <a:ln cap="flat" cmpd="sng" w="9525">
            <a:solidFill>
              <a:srgbClr val="D9D9D9"/>
            </a:solidFill>
            <a:prstDash val="solid"/>
            <a:round/>
            <a:headEnd len="sm" w="sm" type="none"/>
            <a:tailEnd len="sm" w="sm" type="none"/>
          </a:ln>
        </p:spPr>
      </p:pic>
      <p:pic>
        <p:nvPicPr>
          <p:cNvPr id="693" name="Google Shape;693;p76" title="image4"/>
          <p:cNvPicPr preferRelativeResize="0"/>
          <p:nvPr/>
        </p:nvPicPr>
        <p:blipFill>
          <a:blip r:embed="rId7">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694" name="Google Shape;694;p76" title="image5"/>
          <p:cNvPicPr preferRelativeResize="0"/>
          <p:nvPr/>
        </p:nvPicPr>
        <p:blipFill>
          <a:blip r:embed="rId8">
            <a:alphaModFix/>
          </a:blip>
          <a:stretch>
            <a:fillRect/>
          </a:stretch>
        </p:blipFill>
        <p:spPr>
          <a:xfrm>
            <a:off x="1115223" y="3506968"/>
            <a:ext cx="216000" cy="216000"/>
          </a:xfrm>
          <a:prstGeom prst="rect">
            <a:avLst/>
          </a:prstGeom>
          <a:noFill/>
          <a:ln cap="flat" cmpd="sng" w="9525">
            <a:solidFill>
              <a:srgbClr val="D9D9D9"/>
            </a:solidFill>
            <a:prstDash val="solid"/>
            <a:round/>
            <a:headEnd len="sm" w="sm" type="none"/>
            <a:tailEnd len="sm" w="sm" type="none"/>
          </a:ln>
        </p:spPr>
      </p:pic>
      <p:pic>
        <p:nvPicPr>
          <p:cNvPr id="695" name="Google Shape;695;p76" title="image6"/>
          <p:cNvPicPr preferRelativeResize="0"/>
          <p:nvPr/>
        </p:nvPicPr>
        <p:blipFill>
          <a:blip r:embed="rId9">
            <a:alphaModFix/>
          </a:blip>
          <a:stretch>
            <a:fillRect/>
          </a:stretch>
        </p:blipFill>
        <p:spPr>
          <a:xfrm>
            <a:off x="1115225" y="3962965"/>
            <a:ext cx="216000" cy="216000"/>
          </a:xfrm>
          <a:prstGeom prst="rect">
            <a:avLst/>
          </a:prstGeom>
          <a:noFill/>
          <a:ln cap="flat" cmpd="sng" w="9525">
            <a:solidFill>
              <a:srgbClr val="D9D9D9"/>
            </a:solidFill>
            <a:prstDash val="solid"/>
            <a:round/>
            <a:headEnd len="sm" w="sm" type="none"/>
            <a:tailEnd len="sm" w="sm" type="none"/>
          </a:ln>
        </p:spPr>
      </p:pic>
      <p:pic>
        <p:nvPicPr>
          <p:cNvPr id="696" name="Google Shape;696;p76" title="image8"/>
          <p:cNvPicPr preferRelativeResize="0"/>
          <p:nvPr/>
        </p:nvPicPr>
        <p:blipFill>
          <a:blip r:embed="rId10">
            <a:alphaModFix/>
          </a:blip>
          <a:stretch>
            <a:fillRect/>
          </a:stretch>
        </p:blipFill>
        <p:spPr>
          <a:xfrm>
            <a:off x="1115223" y="4874955"/>
            <a:ext cx="216000" cy="216000"/>
          </a:xfrm>
          <a:prstGeom prst="rect">
            <a:avLst/>
          </a:prstGeom>
          <a:noFill/>
          <a:ln cap="flat" cmpd="sng" w="9525">
            <a:solidFill>
              <a:srgbClr val="D9D9D9"/>
            </a:solidFill>
            <a:prstDash val="solid"/>
            <a:round/>
            <a:headEnd len="sm" w="sm" type="none"/>
            <a:tailEnd len="sm" w="sm" type="none"/>
          </a:ln>
        </p:spPr>
      </p:pic>
      <p:pic>
        <p:nvPicPr>
          <p:cNvPr id="697" name="Google Shape;697;p76"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698" name="Google Shape;698;p76" title="image10"/>
          <p:cNvPicPr preferRelativeResize="0"/>
          <p:nvPr/>
        </p:nvPicPr>
        <p:blipFill>
          <a:blip r:embed="rId12">
            <a:alphaModFix/>
          </a:blip>
          <a:stretch>
            <a:fillRect/>
          </a:stretch>
        </p:blipFill>
        <p:spPr>
          <a:xfrm>
            <a:off x="1115223" y="5778026"/>
            <a:ext cx="216000" cy="216000"/>
          </a:xfrm>
          <a:prstGeom prst="rect">
            <a:avLst/>
          </a:prstGeom>
          <a:noFill/>
          <a:ln cap="flat" cmpd="sng" w="9525">
            <a:solidFill>
              <a:srgbClr val="D9D9D9"/>
            </a:solidFill>
            <a:prstDash val="solid"/>
            <a:round/>
            <a:headEnd len="sm" w="sm" type="none"/>
            <a:tailEnd len="sm" w="sm" type="none"/>
          </a:ln>
        </p:spPr>
      </p:pic>
      <p:sp>
        <p:nvSpPr>
          <p:cNvPr id="699" name="Google Shape;699;p76" title="NoteGeo"/>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India Tech</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graphicFrame>
        <p:nvGraphicFramePr>
          <p:cNvPr id="705" name="Google Shape;705;p77"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Exits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Exit Snapshot</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Acquisitions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Most Active Acquirers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Acquisitions: Trends and Insights</a:t>
                      </a:r>
                      <a:endParaRPr sz="2000">
                        <a:solidFill>
                          <a:srgbClr val="000000"/>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List of IPOs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solidFill>
                            <a:srgbClr val="000000"/>
                          </a:solidFill>
                          <a:latin typeface="Calibri"/>
                          <a:ea typeface="Calibri"/>
                          <a:cs typeface="Calibri"/>
                          <a:sym typeface="Calibri"/>
                        </a:rPr>
                        <a:t>IPOs: Trends and Insights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5E5E5"/>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t/>
                      </a:r>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E5E5E5"/>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t/>
                      </a:r>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706" name="Google Shape;706;p7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707" name="Google Shape;707;p77" title="shape4"/>
          <p:cNvSpPr/>
          <p:nvPr/>
        </p:nvSpPr>
        <p:spPr>
          <a:xfrm rot="5400000">
            <a:off x="5351225" y="263029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graphicFrame>
        <p:nvGraphicFramePr>
          <p:cNvPr id="713" name="Google Shape;713;p78" title="Top Exits Ipo"/>
          <p:cNvGraphicFramePr/>
          <p:nvPr/>
        </p:nvGraphicFramePr>
        <p:xfrm>
          <a:off x="8203900" y="5154495"/>
          <a:ext cx="3000000" cy="3000000"/>
        </p:xfrm>
        <a:graphic>
          <a:graphicData uri="http://schemas.openxmlformats.org/drawingml/2006/table">
            <a:tbl>
              <a:tblPr>
                <a:noFill/>
                <a:tableStyleId>{D57AF314-896C-45D5-9CDB-BAC4996CEC66}</a:tableStyleId>
              </a:tblPr>
              <a:tblGrid>
                <a:gridCol w="581950"/>
                <a:gridCol w="384075"/>
                <a:gridCol w="1636175"/>
                <a:gridCol w="782800"/>
              </a:tblGrid>
              <a:tr h="376450">
                <a:tc rowSpan="3">
                  <a:txBody>
                    <a:bodyPr/>
                    <a:lstStyle/>
                    <a:p>
                      <a:pPr indent="0" lvl="0" marL="0" rtl="0" algn="ctr">
                        <a:spcBef>
                          <a:spcPts val="0"/>
                        </a:spcBef>
                        <a:spcAft>
                          <a:spcPts val="0"/>
                        </a:spcAft>
                        <a:buNone/>
                      </a:pPr>
                      <a:r>
                        <a:rPr lang="en-US" sz="1100">
                          <a:latin typeface="Calibri"/>
                          <a:ea typeface="Calibri"/>
                          <a:cs typeface="Calibri"/>
                          <a:sym typeface="Calibri"/>
                        </a:rPr>
                        <a:t>IPO</a:t>
                      </a:r>
                      <a:endParaRPr sz="1100">
                        <a:latin typeface="Calibri"/>
                        <a:ea typeface="Calibri"/>
                        <a:cs typeface="Calibri"/>
                        <a:sym typeface="Calibri"/>
                      </a:endParaRPr>
                    </a:p>
                  </a:txBody>
                  <a:tcPr marT="9525" marB="0" marR="28800" marL="95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5E5E5">
                        <a:alpha val="26670"/>
                      </a:srgbClr>
                    </a:solidFill>
                  </a:tcPr>
                </a:tc>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Groww</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(2016, Bengaluru, $596M)</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Arial"/>
                        <a:buNone/>
                      </a:pPr>
                      <a:r>
                        <a:rPr lang="en-US" sz="1100">
                          <a:latin typeface="Calibri"/>
                          <a:ea typeface="Calibri"/>
                          <a:cs typeface="Calibri"/>
                          <a:sym typeface="Calibri"/>
                        </a:rPr>
                        <a:t>$7.0B</a:t>
                      </a:r>
                      <a:endParaRPr sz="1100">
                        <a:latin typeface="Calibri"/>
                        <a:ea typeface="Calibri"/>
                        <a:cs typeface="Calibri"/>
                        <a:sym typeface="Calibri"/>
                      </a:endParaRPr>
                    </a:p>
                  </a:txBody>
                  <a:tcPr marT="9525" marB="0" marR="90000"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solidFill>
                          <a:srgbClr val="000000"/>
                        </a:solidFill>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Meesho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(2015, Bengaluru, $1.4B)</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$5.6B</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None/>
                      </a:pPr>
                      <a:r>
                        <a:t/>
                      </a:r>
                      <a:endParaRPr sz="1300" u="none" cap="none" strike="noStrike">
                        <a:solidFill>
                          <a:srgbClr val="000000"/>
                        </a:solidFill>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Physics Wallah</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(2016, Noida, $312M)</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100">
                          <a:latin typeface="Calibri"/>
                          <a:ea typeface="Calibri"/>
                          <a:cs typeface="Calibri"/>
                          <a:sym typeface="Calibri"/>
                        </a:rPr>
                        <a:t>$3.6B</a:t>
                      </a:r>
                      <a:endParaRPr sz="1100">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714" name="Google Shape;714;p78" title="Exit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Exit Snapshot - 2025</a:t>
            </a:r>
            <a:endParaRPr b="1" sz="4000">
              <a:solidFill>
                <a:srgbClr val="08528C"/>
              </a:solidFill>
              <a:latin typeface="Calibri"/>
              <a:ea typeface="Calibri"/>
              <a:cs typeface="Calibri"/>
              <a:sym typeface="Calibri"/>
            </a:endParaRPr>
          </a:p>
        </p:txBody>
      </p:sp>
      <p:sp>
        <p:nvSpPr>
          <p:cNvPr id="715" name="Google Shape;715;p78"/>
          <p:cNvSpPr txBox="1"/>
          <p:nvPr/>
        </p:nvSpPr>
        <p:spPr>
          <a:xfrm>
            <a:off x="1" y="64776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716" name="Google Shape;716;p78" title="ipoTitle"/>
          <p:cNvSpPr/>
          <p:nvPr/>
        </p:nvSpPr>
        <p:spPr>
          <a:xfrm>
            <a:off x="621975" y="1232425"/>
            <a:ext cx="1371600" cy="723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IPOs - 2025 (vs 2024)</a:t>
            </a:r>
            <a:endParaRPr b="1" sz="1300">
              <a:solidFill>
                <a:srgbClr val="FFFFFF"/>
              </a:solidFill>
              <a:latin typeface="Calibri"/>
              <a:ea typeface="Calibri"/>
              <a:cs typeface="Calibri"/>
              <a:sym typeface="Calibri"/>
            </a:endParaRPr>
          </a:p>
        </p:txBody>
      </p:sp>
      <p:sp>
        <p:nvSpPr>
          <p:cNvPr id="717" name="Google Shape;717;p78" title="accTitle"/>
          <p:cNvSpPr/>
          <p:nvPr/>
        </p:nvSpPr>
        <p:spPr>
          <a:xfrm>
            <a:off x="621975" y="2370775"/>
            <a:ext cx="1365300" cy="699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Acquisitions - 2025 (vs 2024)</a:t>
            </a:r>
            <a:endParaRPr b="1" sz="1300">
              <a:solidFill>
                <a:srgbClr val="FFFFFF"/>
              </a:solidFill>
              <a:latin typeface="Calibri"/>
              <a:ea typeface="Calibri"/>
              <a:cs typeface="Calibri"/>
              <a:sym typeface="Calibri"/>
            </a:endParaRPr>
          </a:p>
        </p:txBody>
      </p:sp>
      <p:pic>
        <p:nvPicPr>
          <p:cNvPr id="718" name="Google Shape;718;p78"/>
          <p:cNvPicPr preferRelativeResize="0"/>
          <p:nvPr/>
        </p:nvPicPr>
        <p:blipFill rotWithShape="1">
          <a:blip r:embed="rId3">
            <a:alphaModFix/>
          </a:blip>
          <a:srcRect b="0" l="0" r="0" t="0"/>
          <a:stretch/>
        </p:blipFill>
        <p:spPr>
          <a:xfrm>
            <a:off x="4316146" y="1274951"/>
            <a:ext cx="324000" cy="324000"/>
          </a:xfrm>
          <a:prstGeom prst="rect">
            <a:avLst/>
          </a:prstGeom>
          <a:noFill/>
          <a:ln>
            <a:noFill/>
          </a:ln>
        </p:spPr>
      </p:pic>
      <p:sp>
        <p:nvSpPr>
          <p:cNvPr id="719" name="Google Shape;719;p78" title="Avg. Funding Raised before IPO"/>
          <p:cNvSpPr txBox="1"/>
          <p:nvPr/>
        </p:nvSpPr>
        <p:spPr>
          <a:xfrm>
            <a:off x="4729120" y="1233200"/>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13.9</a:t>
            </a:r>
            <a:r>
              <a:rPr lang="en-US" sz="1000">
                <a:solidFill>
                  <a:srgbClr val="606060"/>
                </a:solidFill>
                <a:latin typeface="Calibri"/>
                <a:ea typeface="Calibri"/>
                <a:cs typeface="Calibri"/>
                <a:sym typeface="Calibri"/>
              </a:rPr>
              <a:t>  (vs 9.2)</a:t>
            </a:r>
            <a:endParaRPr i="0" sz="1000" u="none" cap="none" strike="noStrike">
              <a:solidFill>
                <a:srgbClr val="606060"/>
              </a:solidFill>
              <a:latin typeface="Calibri"/>
              <a:ea typeface="Calibri"/>
              <a:cs typeface="Calibri"/>
              <a:sym typeface="Calibri"/>
            </a:endParaRPr>
          </a:p>
        </p:txBody>
      </p:sp>
      <p:sp>
        <p:nvSpPr>
          <p:cNvPr id="720" name="Google Shape;720;p78"/>
          <p:cNvSpPr txBox="1"/>
          <p:nvPr/>
        </p:nvSpPr>
        <p:spPr>
          <a:xfrm>
            <a:off x="4729120" y="1664144"/>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yrs from first funding to IPO</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721" name="Google Shape;721;p78"/>
          <p:cNvCxnSpPr/>
          <p:nvPr/>
        </p:nvCxnSpPr>
        <p:spPr>
          <a:xfrm>
            <a:off x="4729120"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722" name="Google Shape;722;p78"/>
          <p:cNvPicPr preferRelativeResize="0"/>
          <p:nvPr/>
        </p:nvPicPr>
        <p:blipFill rotWithShape="1">
          <a:blip r:embed="rId3">
            <a:alphaModFix/>
          </a:blip>
          <a:srcRect b="0" l="0" r="0" t="0"/>
          <a:stretch/>
        </p:blipFill>
        <p:spPr>
          <a:xfrm>
            <a:off x="4316148" y="2394226"/>
            <a:ext cx="324000" cy="324000"/>
          </a:xfrm>
          <a:prstGeom prst="rect">
            <a:avLst/>
          </a:prstGeom>
          <a:noFill/>
          <a:ln>
            <a:noFill/>
          </a:ln>
        </p:spPr>
      </p:pic>
      <p:sp>
        <p:nvSpPr>
          <p:cNvPr id="723" name="Google Shape;723;p78" title="Avg. Funding Raised before Acc"/>
          <p:cNvSpPr txBox="1"/>
          <p:nvPr/>
        </p:nvSpPr>
        <p:spPr>
          <a:xfrm>
            <a:off x="4729121" y="2352475"/>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15</a:t>
            </a:r>
            <a:r>
              <a:rPr lang="en-US" sz="1000">
                <a:solidFill>
                  <a:srgbClr val="606060"/>
                </a:solidFill>
                <a:latin typeface="Calibri"/>
                <a:ea typeface="Calibri"/>
                <a:cs typeface="Calibri"/>
                <a:sym typeface="Calibri"/>
              </a:rPr>
              <a:t>  (vs 9.5)</a:t>
            </a:r>
            <a:endParaRPr i="0" sz="1000" u="none" cap="none" strike="noStrike">
              <a:solidFill>
                <a:srgbClr val="606060"/>
              </a:solidFill>
              <a:latin typeface="Calibri"/>
              <a:ea typeface="Calibri"/>
              <a:cs typeface="Calibri"/>
              <a:sym typeface="Calibri"/>
            </a:endParaRPr>
          </a:p>
        </p:txBody>
      </p:sp>
      <p:sp>
        <p:nvSpPr>
          <p:cNvPr id="724" name="Google Shape;724;p78"/>
          <p:cNvSpPr txBox="1"/>
          <p:nvPr/>
        </p:nvSpPr>
        <p:spPr>
          <a:xfrm>
            <a:off x="4729121" y="2783419"/>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yrs from first funding to Acq.</a:t>
            </a:r>
            <a:endParaRPr sz="1100">
              <a:latin typeface="Calibri"/>
              <a:ea typeface="Calibri"/>
              <a:cs typeface="Calibri"/>
              <a:sym typeface="Calibri"/>
            </a:endParaRPr>
          </a:p>
        </p:txBody>
      </p:sp>
      <p:cxnSp>
        <p:nvCxnSpPr>
          <p:cNvPr id="725" name="Google Shape;725;p78"/>
          <p:cNvCxnSpPr/>
          <p:nvPr/>
        </p:nvCxnSpPr>
        <p:spPr>
          <a:xfrm>
            <a:off x="4729121"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726" name="Google Shape;726;p78"/>
          <p:cNvPicPr preferRelativeResize="0"/>
          <p:nvPr/>
        </p:nvPicPr>
        <p:blipFill rotWithShape="1">
          <a:blip r:embed="rId4">
            <a:alphaModFix/>
          </a:blip>
          <a:srcRect b="0" l="0" r="0" t="0"/>
          <a:stretch/>
        </p:blipFill>
        <p:spPr>
          <a:xfrm>
            <a:off x="6480187" y="1277744"/>
            <a:ext cx="341723" cy="324000"/>
          </a:xfrm>
          <a:prstGeom prst="rect">
            <a:avLst/>
          </a:prstGeom>
          <a:noFill/>
          <a:ln>
            <a:noFill/>
          </a:ln>
        </p:spPr>
      </p:pic>
      <p:sp>
        <p:nvSpPr>
          <p:cNvPr id="727" name="Google Shape;727;p78" title="Avg. IPO Mcap"/>
          <p:cNvSpPr txBox="1"/>
          <p:nvPr/>
        </p:nvSpPr>
        <p:spPr>
          <a:xfrm>
            <a:off x="6889828" y="1233200"/>
            <a:ext cx="19545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$245M</a:t>
            </a:r>
            <a:r>
              <a:rPr lang="en-US" sz="1000">
                <a:solidFill>
                  <a:srgbClr val="606060"/>
                </a:solidFill>
                <a:latin typeface="Calibri"/>
                <a:ea typeface="Calibri"/>
                <a:cs typeface="Calibri"/>
                <a:sym typeface="Calibri"/>
              </a:rPr>
              <a:t>  (vs $266M)</a:t>
            </a:r>
            <a:endParaRPr i="0" sz="1000" u="none" cap="none" strike="noStrike">
              <a:solidFill>
                <a:srgbClr val="606060"/>
              </a:solidFill>
              <a:latin typeface="Calibri"/>
              <a:ea typeface="Calibri"/>
              <a:cs typeface="Calibri"/>
              <a:sym typeface="Calibri"/>
            </a:endParaRPr>
          </a:p>
        </p:txBody>
      </p:sp>
      <p:sp>
        <p:nvSpPr>
          <p:cNvPr id="728" name="Google Shape;728;p78"/>
          <p:cNvSpPr txBox="1"/>
          <p:nvPr/>
        </p:nvSpPr>
        <p:spPr>
          <a:xfrm>
            <a:off x="6889820" y="166414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Funding raised before IPO</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729" name="Google Shape;729;p78"/>
          <p:cNvCxnSpPr/>
          <p:nvPr/>
        </p:nvCxnSpPr>
        <p:spPr>
          <a:xfrm>
            <a:off x="6889820" y="1639395"/>
            <a:ext cx="1766700" cy="0"/>
          </a:xfrm>
          <a:prstGeom prst="straightConnector1">
            <a:avLst/>
          </a:prstGeom>
          <a:noFill/>
          <a:ln cap="flat" cmpd="sng" w="9525">
            <a:solidFill>
              <a:srgbClr val="D9D9D9"/>
            </a:solidFill>
            <a:prstDash val="solid"/>
            <a:round/>
            <a:headEnd len="sm" w="sm" type="none"/>
            <a:tailEnd len="sm" w="sm" type="none"/>
          </a:ln>
        </p:spPr>
      </p:cxnSp>
      <p:pic>
        <p:nvPicPr>
          <p:cNvPr id="730" name="Google Shape;730;p78"/>
          <p:cNvPicPr preferRelativeResize="0"/>
          <p:nvPr/>
        </p:nvPicPr>
        <p:blipFill rotWithShape="1">
          <a:blip r:embed="rId4">
            <a:alphaModFix/>
          </a:blip>
          <a:srcRect b="0" l="0" r="0" t="0"/>
          <a:stretch/>
        </p:blipFill>
        <p:spPr>
          <a:xfrm>
            <a:off x="6480190" y="2397019"/>
            <a:ext cx="341723" cy="324000"/>
          </a:xfrm>
          <a:prstGeom prst="rect">
            <a:avLst/>
          </a:prstGeom>
          <a:noFill/>
          <a:ln>
            <a:noFill/>
          </a:ln>
        </p:spPr>
      </p:pic>
      <p:sp>
        <p:nvSpPr>
          <p:cNvPr id="731" name="Google Shape;731;p78" title="Avg. Acc Amount"/>
          <p:cNvSpPr txBox="1"/>
          <p:nvPr/>
        </p:nvSpPr>
        <p:spPr>
          <a:xfrm>
            <a:off x="6889827" y="2352475"/>
            <a:ext cx="19545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$25.0M</a:t>
            </a:r>
            <a:r>
              <a:rPr lang="en-US" sz="1000">
                <a:solidFill>
                  <a:srgbClr val="606060"/>
                </a:solidFill>
                <a:latin typeface="Calibri"/>
                <a:ea typeface="Calibri"/>
                <a:cs typeface="Calibri"/>
                <a:sym typeface="Calibri"/>
              </a:rPr>
              <a:t>  (vs $14.2M)</a:t>
            </a:r>
            <a:endParaRPr sz="1000">
              <a:solidFill>
                <a:srgbClr val="606060"/>
              </a:solidFill>
              <a:latin typeface="Calibri"/>
              <a:ea typeface="Calibri"/>
              <a:cs typeface="Calibri"/>
              <a:sym typeface="Calibri"/>
            </a:endParaRPr>
          </a:p>
        </p:txBody>
      </p:sp>
      <p:sp>
        <p:nvSpPr>
          <p:cNvPr id="732" name="Google Shape;732;p78"/>
          <p:cNvSpPr txBox="1"/>
          <p:nvPr/>
        </p:nvSpPr>
        <p:spPr>
          <a:xfrm>
            <a:off x="6889823" y="278342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Funding raised before Acq.</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733" name="Google Shape;733;p78"/>
          <p:cNvCxnSpPr/>
          <p:nvPr/>
        </p:nvCxnSpPr>
        <p:spPr>
          <a:xfrm>
            <a:off x="6889823" y="2758676"/>
            <a:ext cx="1766700" cy="0"/>
          </a:xfrm>
          <a:prstGeom prst="straightConnector1">
            <a:avLst/>
          </a:prstGeom>
          <a:noFill/>
          <a:ln cap="flat" cmpd="sng" w="9525">
            <a:solidFill>
              <a:srgbClr val="D9D9D9"/>
            </a:solidFill>
            <a:prstDash val="solid"/>
            <a:round/>
            <a:headEnd len="sm" w="sm" type="none"/>
            <a:tailEnd len="sm" w="sm" type="none"/>
          </a:ln>
        </p:spPr>
      </p:cxnSp>
      <p:sp>
        <p:nvSpPr>
          <p:cNvPr id="734" name="Google Shape;734;p78" title="Avg. years from first funding to IPO"/>
          <p:cNvSpPr txBox="1"/>
          <p:nvPr/>
        </p:nvSpPr>
        <p:spPr>
          <a:xfrm>
            <a:off x="9625875" y="1233200"/>
            <a:ext cx="18303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$731M</a:t>
            </a:r>
            <a:r>
              <a:rPr lang="en-US" sz="1000">
                <a:solidFill>
                  <a:srgbClr val="606060"/>
                </a:solidFill>
                <a:latin typeface="Calibri"/>
                <a:ea typeface="Calibri"/>
                <a:cs typeface="Calibri"/>
                <a:sym typeface="Calibri"/>
              </a:rPr>
              <a:t>  (vs $578M)</a:t>
            </a:r>
            <a:endParaRPr sz="1000">
              <a:solidFill>
                <a:srgbClr val="606060"/>
              </a:solidFill>
              <a:latin typeface="Calibri"/>
              <a:ea typeface="Calibri"/>
              <a:cs typeface="Calibri"/>
              <a:sym typeface="Calibri"/>
            </a:endParaRPr>
          </a:p>
        </p:txBody>
      </p:sp>
      <p:sp>
        <p:nvSpPr>
          <p:cNvPr id="735" name="Google Shape;735;p78"/>
          <p:cNvSpPr txBox="1"/>
          <p:nvPr/>
        </p:nvSpPr>
        <p:spPr>
          <a:xfrm>
            <a:off x="9625882" y="1664144"/>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IPO Mcap</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pic>
        <p:nvPicPr>
          <p:cNvPr id="736" name="Google Shape;736;p78"/>
          <p:cNvPicPr preferRelativeResize="0"/>
          <p:nvPr/>
        </p:nvPicPr>
        <p:blipFill rotWithShape="1">
          <a:blip r:embed="rId5">
            <a:alphaModFix/>
          </a:blip>
          <a:srcRect b="0" l="0" r="0" t="0"/>
          <a:stretch/>
        </p:blipFill>
        <p:spPr>
          <a:xfrm>
            <a:off x="9227395" y="1267311"/>
            <a:ext cx="324000" cy="324000"/>
          </a:xfrm>
          <a:prstGeom prst="rect">
            <a:avLst/>
          </a:prstGeom>
          <a:noFill/>
          <a:ln>
            <a:noFill/>
          </a:ln>
        </p:spPr>
      </p:pic>
      <p:cxnSp>
        <p:nvCxnSpPr>
          <p:cNvPr id="737" name="Google Shape;737;p78"/>
          <p:cNvCxnSpPr/>
          <p:nvPr/>
        </p:nvCxnSpPr>
        <p:spPr>
          <a:xfrm>
            <a:off x="9625894" y="1639391"/>
            <a:ext cx="1365300" cy="0"/>
          </a:xfrm>
          <a:prstGeom prst="straightConnector1">
            <a:avLst/>
          </a:prstGeom>
          <a:noFill/>
          <a:ln cap="flat" cmpd="sng" w="9525">
            <a:solidFill>
              <a:srgbClr val="D9D9D9"/>
            </a:solidFill>
            <a:prstDash val="solid"/>
            <a:round/>
            <a:headEnd len="sm" w="sm" type="none"/>
            <a:tailEnd len="sm" w="sm" type="none"/>
          </a:ln>
        </p:spPr>
      </p:cxnSp>
      <p:sp>
        <p:nvSpPr>
          <p:cNvPr id="738" name="Google Shape;738;p78" title="Avg. years from first funding to Acc"/>
          <p:cNvSpPr txBox="1"/>
          <p:nvPr/>
        </p:nvSpPr>
        <p:spPr>
          <a:xfrm>
            <a:off x="9625872" y="2352475"/>
            <a:ext cx="18303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$131M</a:t>
            </a:r>
            <a:r>
              <a:rPr lang="en-US" sz="1000">
                <a:solidFill>
                  <a:srgbClr val="606060"/>
                </a:solidFill>
                <a:latin typeface="Calibri"/>
                <a:ea typeface="Calibri"/>
                <a:cs typeface="Calibri"/>
                <a:sym typeface="Calibri"/>
              </a:rPr>
              <a:t>  (vs $75.1M)</a:t>
            </a:r>
            <a:endParaRPr sz="1000">
              <a:solidFill>
                <a:srgbClr val="606060"/>
              </a:solidFill>
              <a:latin typeface="Calibri"/>
              <a:ea typeface="Calibri"/>
              <a:cs typeface="Calibri"/>
              <a:sym typeface="Calibri"/>
            </a:endParaRPr>
          </a:p>
        </p:txBody>
      </p:sp>
      <p:sp>
        <p:nvSpPr>
          <p:cNvPr id="739" name="Google Shape;739;p78"/>
          <p:cNvSpPr txBox="1"/>
          <p:nvPr/>
        </p:nvSpPr>
        <p:spPr>
          <a:xfrm>
            <a:off x="9625882" y="2783419"/>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Acq. Price</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pic>
        <p:nvPicPr>
          <p:cNvPr id="740" name="Google Shape;740;p78"/>
          <p:cNvPicPr preferRelativeResize="0"/>
          <p:nvPr/>
        </p:nvPicPr>
        <p:blipFill rotWithShape="1">
          <a:blip r:embed="rId5">
            <a:alphaModFix/>
          </a:blip>
          <a:srcRect b="0" l="0" r="0" t="0"/>
          <a:stretch/>
        </p:blipFill>
        <p:spPr>
          <a:xfrm>
            <a:off x="9227395" y="2386586"/>
            <a:ext cx="324000" cy="324000"/>
          </a:xfrm>
          <a:prstGeom prst="rect">
            <a:avLst/>
          </a:prstGeom>
          <a:noFill/>
          <a:ln>
            <a:noFill/>
          </a:ln>
        </p:spPr>
      </p:pic>
      <p:cxnSp>
        <p:nvCxnSpPr>
          <p:cNvPr id="741" name="Google Shape;741;p78"/>
          <p:cNvCxnSpPr/>
          <p:nvPr/>
        </p:nvCxnSpPr>
        <p:spPr>
          <a:xfrm>
            <a:off x="9625894" y="2758666"/>
            <a:ext cx="1365300" cy="0"/>
          </a:xfrm>
          <a:prstGeom prst="straightConnector1">
            <a:avLst/>
          </a:prstGeom>
          <a:noFill/>
          <a:ln cap="flat" cmpd="sng" w="9525">
            <a:solidFill>
              <a:srgbClr val="D9D9D9"/>
            </a:solidFill>
            <a:prstDash val="solid"/>
            <a:round/>
            <a:headEnd len="sm" w="sm" type="none"/>
            <a:tailEnd len="sm" w="sm" type="none"/>
          </a:ln>
        </p:spPr>
      </p:cxnSp>
      <p:sp>
        <p:nvSpPr>
          <p:cNvPr id="742" name="Google Shape;742;p78" title="Total IPOs"/>
          <p:cNvSpPr txBox="1"/>
          <p:nvPr/>
        </p:nvSpPr>
        <p:spPr>
          <a:xfrm>
            <a:off x="2565079"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42</a:t>
            </a:r>
            <a:r>
              <a:rPr lang="en-US" sz="1000">
                <a:solidFill>
                  <a:srgbClr val="606060"/>
                </a:solidFill>
                <a:latin typeface="Calibri"/>
                <a:ea typeface="Calibri"/>
                <a:cs typeface="Calibri"/>
                <a:sym typeface="Calibri"/>
              </a:rPr>
              <a:t>  (vs 36)</a:t>
            </a:r>
            <a:endParaRPr i="0" sz="1000" u="none" cap="none" strike="noStrike">
              <a:solidFill>
                <a:srgbClr val="606060"/>
              </a:solidFill>
              <a:latin typeface="Calibri"/>
              <a:ea typeface="Calibri"/>
              <a:cs typeface="Calibri"/>
              <a:sym typeface="Calibri"/>
            </a:endParaRPr>
          </a:p>
        </p:txBody>
      </p:sp>
      <p:sp>
        <p:nvSpPr>
          <p:cNvPr id="743" name="Google Shape;743;p78"/>
          <p:cNvSpPr txBox="1"/>
          <p:nvPr/>
        </p:nvSpPr>
        <p:spPr>
          <a:xfrm>
            <a:off x="2565075" y="1664141"/>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a:t>
            </a:r>
            <a:r>
              <a:rPr lang="en-US" sz="1100">
                <a:latin typeface="Calibri"/>
                <a:ea typeface="Calibri"/>
                <a:cs typeface="Calibri"/>
                <a:sym typeface="Calibri"/>
              </a:rPr>
              <a:t>IPOs</a:t>
            </a:r>
            <a:r>
              <a:rPr i="0" lang="en-US" sz="1100" u="none" cap="none" strike="noStrike">
                <a:solidFill>
                  <a:srgbClr val="000000"/>
                </a:solidFill>
                <a:latin typeface="Calibri"/>
                <a:ea typeface="Calibri"/>
                <a:cs typeface="Calibri"/>
                <a:sym typeface="Calibri"/>
              </a:rPr>
              <a:t> </a:t>
            </a:r>
            <a:endParaRPr i="0" sz="1100" u="none" cap="none" strike="noStrike">
              <a:solidFill>
                <a:srgbClr val="000000"/>
              </a:solidFill>
              <a:latin typeface="Calibri"/>
              <a:ea typeface="Calibri"/>
              <a:cs typeface="Calibri"/>
              <a:sym typeface="Calibri"/>
            </a:endParaRPr>
          </a:p>
        </p:txBody>
      </p:sp>
      <p:cxnSp>
        <p:nvCxnSpPr>
          <p:cNvPr id="744" name="Google Shape;744;p78"/>
          <p:cNvCxnSpPr/>
          <p:nvPr/>
        </p:nvCxnSpPr>
        <p:spPr>
          <a:xfrm>
            <a:off x="2565079"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745" name="Google Shape;745;p78"/>
          <p:cNvPicPr preferRelativeResize="0"/>
          <p:nvPr/>
        </p:nvPicPr>
        <p:blipFill rotWithShape="1">
          <a:blip r:embed="rId6">
            <a:alphaModFix/>
          </a:blip>
          <a:srcRect b="0" l="0" r="0" t="0"/>
          <a:stretch/>
        </p:blipFill>
        <p:spPr>
          <a:xfrm>
            <a:off x="2137416" y="1259758"/>
            <a:ext cx="360001" cy="360001"/>
          </a:xfrm>
          <a:prstGeom prst="rect">
            <a:avLst/>
          </a:prstGeom>
          <a:noFill/>
          <a:ln>
            <a:noFill/>
          </a:ln>
        </p:spPr>
      </p:pic>
      <p:sp>
        <p:nvSpPr>
          <p:cNvPr id="746" name="Google Shape;746;p78" title="Total Acc"/>
          <p:cNvSpPr txBox="1"/>
          <p:nvPr/>
        </p:nvSpPr>
        <p:spPr>
          <a:xfrm>
            <a:off x="2565079"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136</a:t>
            </a:r>
            <a:r>
              <a:rPr lang="en-US" sz="1000">
                <a:solidFill>
                  <a:srgbClr val="606060"/>
                </a:solidFill>
                <a:latin typeface="Calibri"/>
                <a:ea typeface="Calibri"/>
                <a:cs typeface="Calibri"/>
                <a:sym typeface="Calibri"/>
              </a:rPr>
              <a:t>  (vs 127)</a:t>
            </a:r>
            <a:endParaRPr i="0" sz="1000" u="none" cap="none" strike="noStrike">
              <a:solidFill>
                <a:srgbClr val="606060"/>
              </a:solidFill>
              <a:latin typeface="Calibri"/>
              <a:ea typeface="Calibri"/>
              <a:cs typeface="Calibri"/>
              <a:sym typeface="Calibri"/>
            </a:endParaRPr>
          </a:p>
        </p:txBody>
      </p:sp>
      <p:sp>
        <p:nvSpPr>
          <p:cNvPr id="747" name="Google Shape;747;p78"/>
          <p:cNvSpPr txBox="1"/>
          <p:nvPr/>
        </p:nvSpPr>
        <p:spPr>
          <a:xfrm>
            <a:off x="2565075" y="2783416"/>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a:t>
            </a:r>
            <a:r>
              <a:rPr lang="en-US" sz="1100">
                <a:latin typeface="Calibri"/>
                <a:ea typeface="Calibri"/>
                <a:cs typeface="Calibri"/>
                <a:sym typeface="Calibri"/>
              </a:rPr>
              <a:t>Acquisitions</a:t>
            </a:r>
            <a:r>
              <a:rPr i="0" lang="en-US" sz="1100" u="none" cap="none" strike="noStrike">
                <a:solidFill>
                  <a:srgbClr val="000000"/>
                </a:solidFill>
                <a:latin typeface="Calibri"/>
                <a:ea typeface="Calibri"/>
                <a:cs typeface="Calibri"/>
                <a:sym typeface="Calibri"/>
              </a:rPr>
              <a:t> </a:t>
            </a:r>
            <a:endParaRPr i="0" sz="1100" u="none" cap="none" strike="noStrike">
              <a:solidFill>
                <a:srgbClr val="000000"/>
              </a:solidFill>
              <a:latin typeface="Calibri"/>
              <a:ea typeface="Calibri"/>
              <a:cs typeface="Calibri"/>
              <a:sym typeface="Calibri"/>
            </a:endParaRPr>
          </a:p>
        </p:txBody>
      </p:sp>
      <p:cxnSp>
        <p:nvCxnSpPr>
          <p:cNvPr id="748" name="Google Shape;748;p78"/>
          <p:cNvCxnSpPr/>
          <p:nvPr/>
        </p:nvCxnSpPr>
        <p:spPr>
          <a:xfrm>
            <a:off x="2565079"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749" name="Google Shape;749;p78"/>
          <p:cNvPicPr preferRelativeResize="0"/>
          <p:nvPr/>
        </p:nvPicPr>
        <p:blipFill>
          <a:blip r:embed="rId7">
            <a:alphaModFix/>
          </a:blip>
          <a:stretch>
            <a:fillRect/>
          </a:stretch>
        </p:blipFill>
        <p:spPr>
          <a:xfrm>
            <a:off x="2116088" y="2379025"/>
            <a:ext cx="360000" cy="360000"/>
          </a:xfrm>
          <a:prstGeom prst="rect">
            <a:avLst/>
          </a:prstGeom>
          <a:noFill/>
          <a:ln>
            <a:noFill/>
          </a:ln>
        </p:spPr>
      </p:pic>
      <p:graphicFrame>
        <p:nvGraphicFramePr>
          <p:cNvPr id="750" name="Google Shape;750;p78" title="Top Investors by # Exits"/>
          <p:cNvGraphicFramePr/>
          <p:nvPr/>
        </p:nvGraphicFramePr>
        <p:xfrm>
          <a:off x="545502" y="3532934"/>
          <a:ext cx="3000000" cy="3000000"/>
        </p:xfrm>
        <a:graphic>
          <a:graphicData uri="http://schemas.openxmlformats.org/drawingml/2006/table">
            <a:tbl>
              <a:tblPr firstRow="1">
                <a:noFill/>
                <a:tableStyleId>{62613066-B82A-4C2A-84E2-991EC81C6A94}</a:tableStyleId>
              </a:tblPr>
              <a:tblGrid>
                <a:gridCol w="1536575"/>
                <a:gridCol w="683900"/>
                <a:gridCol w="1275150"/>
              </a:tblGrid>
              <a:tr h="250400">
                <a:tc gridSpan="3">
                  <a:txBody>
                    <a:bodyPr/>
                    <a:lstStyle/>
                    <a:p>
                      <a:pPr indent="0" lvl="0" marL="0" rtl="0" algn="l">
                        <a:spcBef>
                          <a:spcPts val="0"/>
                        </a:spcBef>
                        <a:spcAft>
                          <a:spcPts val="0"/>
                        </a:spcAft>
                        <a:buNone/>
                      </a:pPr>
                      <a:r>
                        <a:t/>
                      </a:r>
                      <a:endParaRPr>
                        <a:latin typeface="Calibri"/>
                        <a:ea typeface="Calibri"/>
                        <a:cs typeface="Calibri"/>
                        <a:sym typeface="Calibri"/>
                      </a:endParaRPr>
                    </a:p>
                  </a:txBody>
                  <a:tcPr marT="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9D9D9">
                          <a:alpha val="0"/>
                        </a:srgbClr>
                      </a:solidFill>
                      <a:prstDash val="solid"/>
                      <a:round/>
                      <a:headEnd len="sm" w="sm" type="none"/>
                      <a:tailEnd len="sm" w="sm" type="none"/>
                    </a:lnB>
                  </a:tcPr>
                </a:tc>
                <a:tc hMerge="1"/>
                <a:tc hMerge="1"/>
              </a:tr>
              <a:tr h="269700">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a:t>
                      </a:r>
                      <a:endParaRPr b="1" sz="1200">
                        <a:latin typeface="Calibri"/>
                        <a:ea typeface="Calibri"/>
                        <a:cs typeface="Calibri"/>
                        <a:sym typeface="Calibri"/>
                      </a:endParaRPr>
                    </a:p>
                  </a:txBody>
                  <a:tcPr marT="18000" marB="18000" marR="18000" marL="3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 Exits</a:t>
                      </a:r>
                      <a:endParaRPr b="1" sz="12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Notable Exit</a:t>
                      </a:r>
                      <a:endParaRPr b="1" sz="12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Peak XV Partners</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BlueStone</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Trifecta Capital</a:t>
                      </a:r>
                      <a:endParaRPr sz="1100" u="none" cap="none" strike="noStrike">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Urban Company</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Alpha Wave Global</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PropTiger</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32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Alteria Capital</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axio</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Tiger Global Management</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Urban Company</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Angel List</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Zenduty</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51" name="Google Shape;751;p78" title="invLogo1"/>
          <p:cNvPicPr preferRelativeResize="0"/>
          <p:nvPr/>
        </p:nvPicPr>
        <p:blipFill>
          <a:blip r:embed="rId8">
            <a:alphaModFix/>
          </a:blip>
          <a:stretch>
            <a:fillRect/>
          </a:stretch>
        </p:blipFill>
        <p:spPr>
          <a:xfrm>
            <a:off x="585225" y="4105075"/>
            <a:ext cx="274300" cy="274300"/>
          </a:xfrm>
          <a:prstGeom prst="rect">
            <a:avLst/>
          </a:prstGeom>
          <a:noFill/>
          <a:ln>
            <a:noFill/>
          </a:ln>
        </p:spPr>
      </p:pic>
      <p:cxnSp>
        <p:nvCxnSpPr>
          <p:cNvPr id="752" name="Google Shape;752;p78"/>
          <p:cNvCxnSpPr/>
          <p:nvPr/>
        </p:nvCxnSpPr>
        <p:spPr>
          <a:xfrm>
            <a:off x="545501" y="3785425"/>
            <a:ext cx="3495600" cy="0"/>
          </a:xfrm>
          <a:prstGeom prst="straightConnector1">
            <a:avLst/>
          </a:prstGeom>
          <a:noFill/>
          <a:ln cap="flat" cmpd="sng" w="9525">
            <a:solidFill>
              <a:srgbClr val="000000"/>
            </a:solidFill>
            <a:prstDash val="solid"/>
            <a:round/>
            <a:headEnd len="sm" w="sm" type="none"/>
            <a:tailEnd len="sm" w="sm" type="none"/>
          </a:ln>
        </p:spPr>
      </p:cxnSp>
      <p:sp>
        <p:nvSpPr>
          <p:cNvPr id="753" name="Google Shape;753;p78" title="investorExit"/>
          <p:cNvSpPr txBox="1"/>
          <p:nvPr/>
        </p:nvSpPr>
        <p:spPr>
          <a:xfrm>
            <a:off x="545500" y="3478525"/>
            <a:ext cx="34956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SzPts val="1100"/>
              <a:buNone/>
            </a:pPr>
            <a:r>
              <a:rPr b="1" lang="en-US">
                <a:solidFill>
                  <a:srgbClr val="08528C"/>
                </a:solidFill>
                <a:latin typeface="Calibri"/>
                <a:ea typeface="Calibri"/>
                <a:cs typeface="Calibri"/>
                <a:sym typeface="Calibri"/>
              </a:rPr>
              <a:t>Top Investors by # Exits - 2025</a:t>
            </a:r>
            <a:endParaRPr b="1">
              <a:solidFill>
                <a:srgbClr val="08528C"/>
              </a:solidFill>
              <a:latin typeface="Calibri"/>
              <a:ea typeface="Calibri"/>
              <a:cs typeface="Calibri"/>
              <a:sym typeface="Calibri"/>
            </a:endParaRPr>
          </a:p>
        </p:txBody>
      </p:sp>
      <p:sp>
        <p:nvSpPr>
          <p:cNvPr id="754" name="Google Shape;754;p78"/>
          <p:cNvSpPr txBox="1"/>
          <p:nvPr/>
        </p:nvSpPr>
        <p:spPr>
          <a:xfrm>
            <a:off x="4416720" y="3476244"/>
            <a:ext cx="34077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Y</a:t>
            </a:r>
            <a:r>
              <a:rPr b="1" lang="en-US">
                <a:solidFill>
                  <a:srgbClr val="08528C"/>
                </a:solidFill>
                <a:latin typeface="Calibri"/>
                <a:ea typeface="Calibri"/>
                <a:cs typeface="Calibri"/>
                <a:sym typeface="Calibri"/>
              </a:rPr>
              <a:t>-o-Y Exit Trends</a:t>
            </a:r>
            <a:endParaRPr b="1">
              <a:solidFill>
                <a:srgbClr val="08528C"/>
              </a:solidFill>
              <a:latin typeface="Calibri"/>
              <a:ea typeface="Calibri"/>
              <a:cs typeface="Calibri"/>
              <a:sym typeface="Calibri"/>
            </a:endParaRPr>
          </a:p>
        </p:txBody>
      </p:sp>
      <p:cxnSp>
        <p:nvCxnSpPr>
          <p:cNvPr id="755" name="Google Shape;755;p78"/>
          <p:cNvCxnSpPr/>
          <p:nvPr/>
        </p:nvCxnSpPr>
        <p:spPr>
          <a:xfrm>
            <a:off x="4416721" y="3783169"/>
            <a:ext cx="3407700" cy="0"/>
          </a:xfrm>
          <a:prstGeom prst="straightConnector1">
            <a:avLst/>
          </a:prstGeom>
          <a:noFill/>
          <a:ln cap="flat" cmpd="sng" w="9525">
            <a:solidFill>
              <a:srgbClr val="000000"/>
            </a:solidFill>
            <a:prstDash val="solid"/>
            <a:round/>
            <a:headEnd len="sm" w="sm" type="none"/>
            <a:tailEnd len="sm" w="sm" type="none"/>
          </a:ln>
        </p:spPr>
      </p:cxnSp>
      <p:sp>
        <p:nvSpPr>
          <p:cNvPr id="756" name="Google Shape;756;p78"/>
          <p:cNvSpPr txBox="1"/>
          <p:nvPr/>
        </p:nvSpPr>
        <p:spPr>
          <a:xfrm>
            <a:off x="5349650" y="6349961"/>
            <a:ext cx="984300" cy="167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606060"/>
              </a:buClr>
              <a:buSzPts val="1050"/>
              <a:buFont typeface="Cambria"/>
              <a:buNone/>
            </a:pPr>
            <a:r>
              <a:rPr lang="en-US" sz="1100">
                <a:latin typeface="Calibri"/>
                <a:ea typeface="Calibri"/>
                <a:cs typeface="Calibri"/>
                <a:sym typeface="Calibri"/>
              </a:rPr>
              <a:t># Acquisitions</a:t>
            </a:r>
            <a:endParaRPr b="0" i="0" sz="1100" u="none" cap="none" strike="noStrike">
              <a:solidFill>
                <a:srgbClr val="000000"/>
              </a:solidFill>
              <a:latin typeface="Calibri"/>
              <a:ea typeface="Calibri"/>
              <a:cs typeface="Calibri"/>
              <a:sym typeface="Calibri"/>
            </a:endParaRPr>
          </a:p>
        </p:txBody>
      </p:sp>
      <p:sp>
        <p:nvSpPr>
          <p:cNvPr id="757" name="Google Shape;757;p78"/>
          <p:cNvSpPr/>
          <p:nvPr/>
        </p:nvSpPr>
        <p:spPr>
          <a:xfrm>
            <a:off x="5156098" y="6372785"/>
            <a:ext cx="109800" cy="109800"/>
          </a:xfrm>
          <a:prstGeom prst="rect">
            <a:avLst/>
          </a:prstGeom>
          <a:solidFill>
            <a:srgbClr val="0852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58" name="Google Shape;758;p78" title="Top Exits Acc"/>
          <p:cNvGraphicFramePr/>
          <p:nvPr/>
        </p:nvGraphicFramePr>
        <p:xfrm>
          <a:off x="8203900" y="4025145"/>
          <a:ext cx="3000000" cy="3000000"/>
        </p:xfrm>
        <a:graphic>
          <a:graphicData uri="http://schemas.openxmlformats.org/drawingml/2006/table">
            <a:tbl>
              <a:tblPr>
                <a:noFill/>
                <a:tableStyleId>{D57AF314-896C-45D5-9CDB-BAC4996CEC66}</a:tableStyleId>
              </a:tblPr>
              <a:tblGrid>
                <a:gridCol w="581950"/>
                <a:gridCol w="384075"/>
                <a:gridCol w="1636175"/>
                <a:gridCol w="782800"/>
              </a:tblGrid>
              <a:tr h="376450">
                <a:tc rowSpan="3">
                  <a:txBody>
                    <a:bodyPr/>
                    <a:lstStyle/>
                    <a:p>
                      <a:pPr indent="0" lvl="0" marL="0" rtl="0" algn="ctr">
                        <a:spcBef>
                          <a:spcPts val="0"/>
                        </a:spcBef>
                        <a:spcAft>
                          <a:spcPts val="0"/>
                        </a:spcAft>
                        <a:buNone/>
                      </a:pPr>
                      <a:r>
                        <a:t/>
                      </a:r>
                      <a:endParaRPr sz="11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Acq.</a:t>
                      </a:r>
                      <a:endParaRPr sz="1100">
                        <a:latin typeface="Calibri"/>
                        <a:ea typeface="Calibri"/>
                        <a:cs typeface="Calibri"/>
                        <a:sym typeface="Calibri"/>
                      </a:endParaRPr>
                    </a:p>
                    <a:p>
                      <a:pPr indent="0" lvl="0" marL="0" rtl="0" algn="ctr">
                        <a:spcBef>
                          <a:spcPts val="0"/>
                        </a:spcBef>
                        <a:spcAft>
                          <a:spcPts val="0"/>
                        </a:spcAft>
                        <a:buNone/>
                      </a:pPr>
                      <a:r>
                        <a:t/>
                      </a:r>
                      <a:endParaRPr sz="1100">
                        <a:latin typeface="Calibri"/>
                        <a:ea typeface="Calibri"/>
                        <a:cs typeface="Calibri"/>
                        <a:sym typeface="Calibri"/>
                      </a:endParaRPr>
                    </a:p>
                  </a:txBody>
                  <a:tcPr marT="9525" marB="0" marR="28800" marL="95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5E5E5">
                        <a:alpha val="26670"/>
                      </a:srgbClr>
                    </a:solidFill>
                  </a:tcPr>
                </a:tc>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Resulticks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(2012, Chennai)</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$2.0B</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Magma General Insu..</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(1988, Mumbai, $110M)</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$516M</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solidFill>
                          <a:srgbClr val="000000"/>
                        </a:solidFill>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Minimalist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(2018, Jaipur, $17.0M)</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$350M</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59" name="Google Shape;759;p78" title="exitLogo3"/>
          <p:cNvPicPr preferRelativeResize="0"/>
          <p:nvPr/>
        </p:nvPicPr>
        <p:blipFill>
          <a:blip r:embed="rId9">
            <a:alphaModFix/>
          </a:blip>
          <a:stretch>
            <a:fillRect/>
          </a:stretch>
        </p:blipFill>
        <p:spPr>
          <a:xfrm>
            <a:off x="8874005" y="4840266"/>
            <a:ext cx="270000" cy="270000"/>
          </a:xfrm>
          <a:prstGeom prst="rect">
            <a:avLst/>
          </a:prstGeom>
          <a:noFill/>
          <a:ln cap="flat" cmpd="sng" w="9525">
            <a:solidFill>
              <a:srgbClr val="D9D9D9"/>
            </a:solidFill>
            <a:prstDash val="solid"/>
            <a:round/>
            <a:headEnd len="sm" w="sm" type="none"/>
            <a:tailEnd len="sm" w="sm" type="none"/>
          </a:ln>
        </p:spPr>
      </p:pic>
      <p:pic>
        <p:nvPicPr>
          <p:cNvPr id="760" name="Google Shape;760;p78" title="exitLogo5"/>
          <p:cNvPicPr preferRelativeResize="0"/>
          <p:nvPr/>
        </p:nvPicPr>
        <p:blipFill>
          <a:blip r:embed="rId10">
            <a:alphaModFix/>
          </a:blip>
          <a:stretch>
            <a:fillRect/>
          </a:stretch>
        </p:blipFill>
        <p:spPr>
          <a:xfrm>
            <a:off x="8874005" y="5592999"/>
            <a:ext cx="270000" cy="270000"/>
          </a:xfrm>
          <a:prstGeom prst="rect">
            <a:avLst/>
          </a:prstGeom>
          <a:noFill/>
          <a:ln cap="flat" cmpd="sng" w="9525">
            <a:solidFill>
              <a:srgbClr val="D9D9D9"/>
            </a:solidFill>
            <a:prstDash val="solid"/>
            <a:round/>
            <a:headEnd len="sm" w="sm" type="none"/>
            <a:tailEnd len="sm" w="sm" type="none"/>
          </a:ln>
        </p:spPr>
      </p:pic>
      <p:sp>
        <p:nvSpPr>
          <p:cNvPr id="761" name="Google Shape;761;p78" title="exitsData"/>
          <p:cNvSpPr txBox="1"/>
          <p:nvPr/>
        </p:nvSpPr>
        <p:spPr>
          <a:xfrm>
            <a:off x="8165592" y="3457956"/>
            <a:ext cx="3423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Exits - 2025</a:t>
            </a:r>
            <a:endParaRPr b="1">
              <a:solidFill>
                <a:srgbClr val="08528C"/>
              </a:solidFill>
              <a:latin typeface="Calibri"/>
              <a:ea typeface="Calibri"/>
              <a:cs typeface="Calibri"/>
              <a:sym typeface="Calibri"/>
            </a:endParaRPr>
          </a:p>
        </p:txBody>
      </p:sp>
      <p:cxnSp>
        <p:nvCxnSpPr>
          <p:cNvPr id="762" name="Google Shape;762;p78"/>
          <p:cNvCxnSpPr/>
          <p:nvPr/>
        </p:nvCxnSpPr>
        <p:spPr>
          <a:xfrm>
            <a:off x="8165592" y="3774922"/>
            <a:ext cx="3423300" cy="0"/>
          </a:xfrm>
          <a:prstGeom prst="straightConnector1">
            <a:avLst/>
          </a:prstGeom>
          <a:noFill/>
          <a:ln cap="flat" cmpd="sng" w="9525">
            <a:solidFill>
              <a:srgbClr val="000000"/>
            </a:solidFill>
            <a:prstDash val="solid"/>
            <a:round/>
            <a:headEnd len="med" w="med" type="none"/>
            <a:tailEnd len="med" w="med" type="none"/>
          </a:ln>
        </p:spPr>
      </p:cxnSp>
      <p:pic>
        <p:nvPicPr>
          <p:cNvPr id="763" name="Google Shape;763;p78" title="exitLogo4"/>
          <p:cNvPicPr preferRelativeResize="0"/>
          <p:nvPr/>
        </p:nvPicPr>
        <p:blipFill>
          <a:blip r:embed="rId11">
            <a:alphaModFix/>
          </a:blip>
          <a:stretch>
            <a:fillRect/>
          </a:stretch>
        </p:blipFill>
        <p:spPr>
          <a:xfrm>
            <a:off x="8874005" y="5216252"/>
            <a:ext cx="270000" cy="270000"/>
          </a:xfrm>
          <a:prstGeom prst="rect">
            <a:avLst/>
          </a:prstGeom>
          <a:noFill/>
          <a:ln cap="flat" cmpd="sng" w="9525">
            <a:solidFill>
              <a:srgbClr val="D9D9D9"/>
            </a:solidFill>
            <a:prstDash val="solid"/>
            <a:round/>
            <a:headEnd len="sm" w="sm" type="none"/>
            <a:tailEnd len="sm" w="sm" type="none"/>
          </a:ln>
        </p:spPr>
      </p:pic>
      <p:pic>
        <p:nvPicPr>
          <p:cNvPr id="764" name="Google Shape;764;p78" title="exitLogo2"/>
          <p:cNvPicPr preferRelativeResize="0"/>
          <p:nvPr/>
        </p:nvPicPr>
        <p:blipFill>
          <a:blip r:embed="rId12">
            <a:alphaModFix/>
          </a:blip>
          <a:stretch>
            <a:fillRect/>
          </a:stretch>
        </p:blipFill>
        <p:spPr>
          <a:xfrm>
            <a:off x="8874005" y="4464274"/>
            <a:ext cx="270000" cy="270000"/>
          </a:xfrm>
          <a:prstGeom prst="rect">
            <a:avLst/>
          </a:prstGeom>
          <a:noFill/>
          <a:ln cap="flat" cmpd="sng" w="9525">
            <a:solidFill>
              <a:srgbClr val="D9D9D9"/>
            </a:solidFill>
            <a:prstDash val="solid"/>
            <a:round/>
            <a:headEnd len="sm" w="sm" type="none"/>
            <a:tailEnd len="sm" w="sm" type="none"/>
          </a:ln>
        </p:spPr>
      </p:pic>
      <p:pic>
        <p:nvPicPr>
          <p:cNvPr id="765" name="Google Shape;765;p78" title="exitLogo1"/>
          <p:cNvPicPr preferRelativeResize="0"/>
          <p:nvPr/>
        </p:nvPicPr>
        <p:blipFill>
          <a:blip r:embed="rId13">
            <a:alphaModFix/>
          </a:blip>
          <a:stretch>
            <a:fillRect/>
          </a:stretch>
        </p:blipFill>
        <p:spPr>
          <a:xfrm>
            <a:off x="8862855" y="4081204"/>
            <a:ext cx="270000" cy="270000"/>
          </a:xfrm>
          <a:prstGeom prst="rect">
            <a:avLst/>
          </a:prstGeom>
          <a:noFill/>
          <a:ln cap="flat" cmpd="sng" w="9525">
            <a:solidFill>
              <a:srgbClr val="D9D9D9"/>
            </a:solidFill>
            <a:prstDash val="solid"/>
            <a:round/>
            <a:headEnd len="sm" w="sm" type="none"/>
            <a:tailEnd len="sm" w="sm" type="none"/>
          </a:ln>
        </p:spPr>
      </p:pic>
      <p:graphicFrame>
        <p:nvGraphicFramePr>
          <p:cNvPr id="766" name="Google Shape;766;p78"/>
          <p:cNvGraphicFramePr/>
          <p:nvPr/>
        </p:nvGraphicFramePr>
        <p:xfrm>
          <a:off x="8191621" y="3757315"/>
          <a:ext cx="3000000" cy="3000000"/>
        </p:xfrm>
        <a:graphic>
          <a:graphicData uri="http://schemas.openxmlformats.org/drawingml/2006/table">
            <a:tbl>
              <a:tblPr>
                <a:noFill/>
                <a:tableStyleId>{D57AF314-896C-45D5-9CDB-BAC4996CEC66}</a:tableStyleId>
              </a:tblPr>
              <a:tblGrid>
                <a:gridCol w="581950"/>
                <a:gridCol w="384075"/>
                <a:gridCol w="896750"/>
                <a:gridCol w="1522225"/>
              </a:tblGrid>
              <a:tr h="270700">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Type</a:t>
                      </a:r>
                      <a:endParaRPr b="1" sz="1200" u="none" cap="none" strike="noStrike">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Calibri"/>
                          <a:ea typeface="Calibri"/>
                          <a:cs typeface="Calibri"/>
                          <a:sym typeface="Calibri"/>
                        </a:rPr>
                        <a:t>Company</a:t>
                      </a:r>
                      <a:endParaRPr b="1" sz="1200" u="none" cap="none" strike="noStrike">
                        <a:latin typeface="Calibri"/>
                        <a:ea typeface="Calibri"/>
                        <a:cs typeface="Calibri"/>
                        <a:sym typeface="Calibri"/>
                      </a:endParaRPr>
                    </a:p>
                  </a:txBody>
                  <a:tcPr marT="18000" marB="180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hMerge="1"/>
                <a:tc>
                  <a:txBody>
                    <a:bodyPr/>
                    <a:lstStyle/>
                    <a:p>
                      <a:pPr indent="0" lvl="0" marL="0" marR="0" rtl="0" algn="r">
                        <a:lnSpc>
                          <a:spcPct val="100000"/>
                        </a:lnSpc>
                        <a:spcBef>
                          <a:spcPts val="0"/>
                        </a:spcBef>
                        <a:spcAft>
                          <a:spcPts val="0"/>
                        </a:spcAft>
                        <a:buClr>
                          <a:srgbClr val="000000"/>
                        </a:buClr>
                        <a:buSzPts val="1200"/>
                        <a:buFont typeface="Arial"/>
                        <a:buNone/>
                      </a:pPr>
                      <a:r>
                        <a:rPr b="1" lang="en-US" sz="1200">
                          <a:latin typeface="Calibri"/>
                          <a:ea typeface="Calibri"/>
                          <a:cs typeface="Calibri"/>
                          <a:sym typeface="Calibri"/>
                        </a:rPr>
                        <a:t>Acq. Price/</a:t>
                      </a:r>
                      <a:r>
                        <a:rPr b="1" lang="en-US" sz="1200">
                          <a:solidFill>
                            <a:srgbClr val="000000"/>
                          </a:solidFill>
                          <a:latin typeface="Calibri"/>
                          <a:ea typeface="Calibri"/>
                          <a:cs typeface="Calibri"/>
                          <a:sym typeface="Calibri"/>
                        </a:rPr>
                        <a:t>IPO Mcap</a:t>
                      </a:r>
                      <a:endParaRPr b="1" sz="1200" u="none" cap="none" strike="noStrike">
                        <a:latin typeface="Calibri"/>
                        <a:ea typeface="Calibri"/>
                        <a:cs typeface="Calibri"/>
                        <a:sym typeface="Calibri"/>
                      </a:endParaRPr>
                    </a:p>
                  </a:txBody>
                  <a:tcPr marT="1800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bl>
          </a:graphicData>
        </a:graphic>
      </p:graphicFrame>
      <p:sp>
        <p:nvSpPr>
          <p:cNvPr id="767" name="Google Shape;767;p78"/>
          <p:cNvSpPr txBox="1"/>
          <p:nvPr/>
        </p:nvSpPr>
        <p:spPr>
          <a:xfrm>
            <a:off x="6568850" y="6361624"/>
            <a:ext cx="984300" cy="167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606060"/>
              </a:buClr>
              <a:buSzPts val="1050"/>
              <a:buFont typeface="Cambria"/>
              <a:buNone/>
            </a:pPr>
            <a:r>
              <a:rPr lang="en-US" sz="1100">
                <a:latin typeface="Calibri"/>
                <a:ea typeface="Calibri"/>
                <a:cs typeface="Calibri"/>
                <a:sym typeface="Calibri"/>
              </a:rPr>
              <a:t># IPOs</a:t>
            </a:r>
            <a:endParaRPr b="0" i="0" sz="1100" u="none" cap="none" strike="noStrike">
              <a:solidFill>
                <a:srgbClr val="000000"/>
              </a:solidFill>
              <a:latin typeface="Calibri"/>
              <a:ea typeface="Calibri"/>
              <a:cs typeface="Calibri"/>
              <a:sym typeface="Calibri"/>
            </a:endParaRPr>
          </a:p>
        </p:txBody>
      </p:sp>
      <p:sp>
        <p:nvSpPr>
          <p:cNvPr id="768" name="Google Shape;768;p78"/>
          <p:cNvSpPr/>
          <p:nvPr/>
        </p:nvSpPr>
        <p:spPr>
          <a:xfrm>
            <a:off x="6375298" y="6390280"/>
            <a:ext cx="109800" cy="1098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9" name="Google Shape;769;p78" title="exitLogo6"/>
          <p:cNvPicPr preferRelativeResize="0"/>
          <p:nvPr/>
        </p:nvPicPr>
        <p:blipFill>
          <a:blip r:embed="rId14">
            <a:alphaModFix/>
          </a:blip>
          <a:stretch>
            <a:fillRect/>
          </a:stretch>
        </p:blipFill>
        <p:spPr>
          <a:xfrm>
            <a:off x="8862844" y="5968260"/>
            <a:ext cx="270000" cy="270000"/>
          </a:xfrm>
          <a:prstGeom prst="rect">
            <a:avLst/>
          </a:prstGeom>
          <a:noFill/>
          <a:ln>
            <a:noFill/>
          </a:ln>
        </p:spPr>
      </p:pic>
      <p:pic>
        <p:nvPicPr>
          <p:cNvPr id="770" name="Google Shape;770;p78" title="Chart"/>
          <p:cNvPicPr preferRelativeResize="0"/>
          <p:nvPr/>
        </p:nvPicPr>
        <p:blipFill>
          <a:blip r:embed="rId15">
            <a:alphaModFix/>
          </a:blip>
          <a:stretch>
            <a:fillRect/>
          </a:stretch>
        </p:blipFill>
        <p:spPr>
          <a:xfrm>
            <a:off x="4318538" y="3790687"/>
            <a:ext cx="3603020" cy="2491365"/>
          </a:xfrm>
          <a:prstGeom prst="rect">
            <a:avLst/>
          </a:prstGeom>
          <a:noFill/>
          <a:ln>
            <a:noFill/>
          </a:ln>
        </p:spPr>
      </p:pic>
      <p:pic>
        <p:nvPicPr>
          <p:cNvPr id="771" name="Google Shape;771;p78"/>
          <p:cNvPicPr preferRelativeResize="0"/>
          <p:nvPr/>
        </p:nvPicPr>
        <p:blipFill>
          <a:blip r:embed="rId16">
            <a:alphaModFix/>
          </a:blip>
          <a:stretch>
            <a:fillRect/>
          </a:stretch>
        </p:blipFill>
        <p:spPr>
          <a:xfrm>
            <a:off x="585216" y="4883150"/>
            <a:ext cx="274320" cy="274320"/>
          </a:xfrm>
          <a:prstGeom prst="rect">
            <a:avLst/>
          </a:prstGeom>
          <a:noFill/>
          <a:ln>
            <a:noFill/>
          </a:ln>
        </p:spPr>
      </p:pic>
      <p:pic>
        <p:nvPicPr>
          <p:cNvPr id="772" name="Google Shape;772;p78"/>
          <p:cNvPicPr preferRelativeResize="0"/>
          <p:nvPr/>
        </p:nvPicPr>
        <p:blipFill>
          <a:blip r:embed="rId17">
            <a:alphaModFix/>
          </a:blip>
          <a:stretch>
            <a:fillRect/>
          </a:stretch>
        </p:blipFill>
        <p:spPr>
          <a:xfrm>
            <a:off x="585216" y="5277925"/>
            <a:ext cx="274320" cy="274320"/>
          </a:xfrm>
          <a:prstGeom prst="rect">
            <a:avLst/>
          </a:prstGeom>
          <a:noFill/>
          <a:ln>
            <a:noFill/>
          </a:ln>
        </p:spPr>
      </p:pic>
      <p:pic>
        <p:nvPicPr>
          <p:cNvPr id="773" name="Google Shape;773;p78"/>
          <p:cNvPicPr preferRelativeResize="0"/>
          <p:nvPr/>
        </p:nvPicPr>
        <p:blipFill>
          <a:blip r:embed="rId18">
            <a:alphaModFix/>
          </a:blip>
          <a:stretch>
            <a:fillRect/>
          </a:stretch>
        </p:blipFill>
        <p:spPr>
          <a:xfrm>
            <a:off x="585216" y="5674625"/>
            <a:ext cx="274320" cy="274320"/>
          </a:xfrm>
          <a:prstGeom prst="rect">
            <a:avLst/>
          </a:prstGeom>
          <a:noFill/>
          <a:ln>
            <a:noFill/>
          </a:ln>
        </p:spPr>
      </p:pic>
      <p:pic>
        <p:nvPicPr>
          <p:cNvPr id="774" name="Google Shape;774;p78"/>
          <p:cNvPicPr preferRelativeResize="0"/>
          <p:nvPr/>
        </p:nvPicPr>
        <p:blipFill>
          <a:blip r:embed="rId19">
            <a:alphaModFix/>
          </a:blip>
          <a:stretch>
            <a:fillRect/>
          </a:stretch>
        </p:blipFill>
        <p:spPr>
          <a:xfrm>
            <a:off x="585216" y="6004188"/>
            <a:ext cx="274320" cy="274320"/>
          </a:xfrm>
          <a:prstGeom prst="rect">
            <a:avLst/>
          </a:prstGeom>
          <a:noFill/>
          <a:ln>
            <a:noFill/>
          </a:ln>
        </p:spPr>
      </p:pic>
      <p:pic>
        <p:nvPicPr>
          <p:cNvPr id="775" name="Google Shape;775;p78"/>
          <p:cNvPicPr preferRelativeResize="0"/>
          <p:nvPr/>
        </p:nvPicPr>
        <p:blipFill>
          <a:blip r:embed="rId20">
            <a:alphaModFix/>
          </a:blip>
          <a:stretch>
            <a:fillRect/>
          </a:stretch>
        </p:blipFill>
        <p:spPr>
          <a:xfrm>
            <a:off x="585225" y="4497338"/>
            <a:ext cx="274300" cy="2560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79" title="Slide 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List of Acquisitions - 2025 (1/2)</a:t>
            </a:r>
            <a:endParaRPr>
              <a:solidFill>
                <a:srgbClr val="08528C"/>
              </a:solidFill>
            </a:endParaRPr>
          </a:p>
        </p:txBody>
      </p:sp>
      <p:sp>
        <p:nvSpPr>
          <p:cNvPr id="781" name="Google Shape;781;p7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782" name="Google Shape;782;p79"/>
          <p:cNvGraphicFramePr/>
          <p:nvPr/>
        </p:nvGraphicFramePr>
        <p:xfrm>
          <a:off x="595316" y="1081862"/>
          <a:ext cx="3000000" cy="3000000"/>
        </p:xfrm>
        <a:graphic>
          <a:graphicData uri="http://schemas.openxmlformats.org/drawingml/2006/table">
            <a:tbl>
              <a:tblPr>
                <a:noFill/>
                <a:tableStyleId>{F0978A65-1E5D-470F-822C-F84DB58AFA15}</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Acquirer(s)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Price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Resulticks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Chennai)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Diginex</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Jun 2025</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$2.0B</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Magma General Insurance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(1988, Mumbai, $110M)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DS Group, Patanjali Ayurved</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Mar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$516M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Minimalist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Jaipur, $17.0M)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HUL</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Jan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$350M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Wingify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(2009, Delhi)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Everstone Capital</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Jan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$200M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Ecom Express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Gurugram, $324M)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Delhivery</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Apr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$165M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Web Werks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(1996, Mumbai)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Iron Mountain</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Apr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$164M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Fisdom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Bengaluru, $48.6M)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Groww</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May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$150M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People Strong</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(2005, Gurugram, $30.7M)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Goldman Sachs</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Apr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$130M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Pepperfry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(2011, Mumbai, $307M)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Tccltd</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$74.9M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Deltatech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(2011, Panaji)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Head Digital Works</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Feb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$57.5M</a:t>
                      </a:r>
                      <a:endParaRPr sz="1200">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783" name="Google Shape;783;p79" title="logo1"/>
          <p:cNvPicPr preferRelativeResize="0"/>
          <p:nvPr/>
        </p:nvPicPr>
        <p:blipFill>
          <a:blip r:embed="rId3">
            <a:alphaModFix/>
          </a:blip>
          <a:stretch>
            <a:fillRect/>
          </a:stretch>
        </p:blipFill>
        <p:spPr>
          <a:xfrm>
            <a:off x="652052" y="1623097"/>
            <a:ext cx="216000" cy="216000"/>
          </a:xfrm>
          <a:prstGeom prst="rect">
            <a:avLst/>
          </a:prstGeom>
          <a:noFill/>
          <a:ln cap="flat" cmpd="sng" w="9525">
            <a:solidFill>
              <a:srgbClr val="D9D9D9"/>
            </a:solidFill>
            <a:prstDash val="solid"/>
            <a:round/>
            <a:headEnd len="sm" w="sm" type="none"/>
            <a:tailEnd len="sm" w="sm" type="none"/>
          </a:ln>
        </p:spPr>
      </p:pic>
      <p:pic>
        <p:nvPicPr>
          <p:cNvPr id="784" name="Google Shape;784;p79"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785" name="Google Shape;785;p79"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786" name="Google Shape;786;p79"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787" name="Google Shape;787;p79" title="logo5"/>
          <p:cNvPicPr preferRelativeResize="0"/>
          <p:nvPr/>
        </p:nvPicPr>
        <p:blipFill>
          <a:blip r:embed="rId7">
            <a:alphaModFix/>
          </a:blip>
          <a:stretch>
            <a:fillRect/>
          </a:stretch>
        </p:blipFill>
        <p:spPr>
          <a:xfrm>
            <a:off x="652365" y="3338564"/>
            <a:ext cx="216000" cy="216000"/>
          </a:xfrm>
          <a:prstGeom prst="rect">
            <a:avLst/>
          </a:prstGeom>
          <a:noFill/>
          <a:ln cap="flat" cmpd="sng" w="9525">
            <a:solidFill>
              <a:srgbClr val="D9D9D9"/>
            </a:solidFill>
            <a:prstDash val="solid"/>
            <a:round/>
            <a:headEnd len="sm" w="sm" type="none"/>
            <a:tailEnd len="sm" w="sm" type="none"/>
          </a:ln>
        </p:spPr>
      </p:pic>
      <p:pic>
        <p:nvPicPr>
          <p:cNvPr id="788" name="Google Shape;788;p79" title="logo6"/>
          <p:cNvPicPr preferRelativeResize="0"/>
          <p:nvPr/>
        </p:nvPicPr>
        <p:blipFill>
          <a:blip r:embed="rId8">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789" name="Google Shape;789;p79" title="logo7"/>
          <p:cNvPicPr preferRelativeResize="0"/>
          <p:nvPr/>
        </p:nvPicPr>
        <p:blipFill>
          <a:blip r:embed="rId9">
            <a:alphaModFix/>
          </a:blip>
          <a:stretch>
            <a:fillRect/>
          </a:stretch>
        </p:blipFill>
        <p:spPr>
          <a:xfrm>
            <a:off x="652366" y="4198654"/>
            <a:ext cx="216000" cy="216000"/>
          </a:xfrm>
          <a:prstGeom prst="rect">
            <a:avLst/>
          </a:prstGeom>
          <a:noFill/>
          <a:ln cap="flat" cmpd="sng" w="9525">
            <a:solidFill>
              <a:srgbClr val="D9D9D9"/>
            </a:solidFill>
            <a:prstDash val="solid"/>
            <a:round/>
            <a:headEnd len="sm" w="sm" type="none"/>
            <a:tailEnd len="sm" w="sm" type="none"/>
          </a:ln>
        </p:spPr>
      </p:pic>
      <p:pic>
        <p:nvPicPr>
          <p:cNvPr id="790" name="Google Shape;790;p79" title="logo8"/>
          <p:cNvPicPr preferRelativeResize="0"/>
          <p:nvPr/>
        </p:nvPicPr>
        <p:blipFill>
          <a:blip r:embed="rId10">
            <a:alphaModFix/>
          </a:blip>
          <a:stretch>
            <a:fillRect/>
          </a:stretch>
        </p:blipFill>
        <p:spPr>
          <a:xfrm>
            <a:off x="652365" y="4628699"/>
            <a:ext cx="216000" cy="216000"/>
          </a:xfrm>
          <a:prstGeom prst="rect">
            <a:avLst/>
          </a:prstGeom>
          <a:noFill/>
          <a:ln cap="flat" cmpd="sng" w="9525">
            <a:solidFill>
              <a:srgbClr val="D9D9D9"/>
            </a:solidFill>
            <a:prstDash val="solid"/>
            <a:round/>
            <a:headEnd len="sm" w="sm" type="none"/>
            <a:tailEnd len="sm" w="sm" type="none"/>
          </a:ln>
        </p:spPr>
      </p:pic>
      <p:pic>
        <p:nvPicPr>
          <p:cNvPr id="791" name="Google Shape;791;p79" title="logo9"/>
          <p:cNvPicPr preferRelativeResize="0"/>
          <p:nvPr/>
        </p:nvPicPr>
        <p:blipFill>
          <a:blip r:embed="rId11">
            <a:alphaModFix/>
          </a:blip>
          <a:stretch>
            <a:fillRect/>
          </a:stretch>
        </p:blipFill>
        <p:spPr>
          <a:xfrm>
            <a:off x="652375" y="5058744"/>
            <a:ext cx="216000" cy="216000"/>
          </a:xfrm>
          <a:prstGeom prst="rect">
            <a:avLst/>
          </a:prstGeom>
          <a:noFill/>
          <a:ln cap="flat" cmpd="sng" w="9525">
            <a:solidFill>
              <a:srgbClr val="D9D9D9"/>
            </a:solidFill>
            <a:prstDash val="solid"/>
            <a:round/>
            <a:headEnd len="sm" w="sm" type="none"/>
            <a:tailEnd len="sm" w="sm" type="none"/>
          </a:ln>
        </p:spPr>
      </p:pic>
      <p:pic>
        <p:nvPicPr>
          <p:cNvPr id="792" name="Google Shape;792;p79" title="logo10"/>
          <p:cNvPicPr preferRelativeResize="0"/>
          <p:nvPr/>
        </p:nvPicPr>
        <p:blipFill>
          <a:blip r:embed="rId12">
            <a:alphaModFix/>
          </a:blip>
          <a:stretch>
            <a:fillRect/>
          </a:stretch>
        </p:blipFill>
        <p:spPr>
          <a:xfrm>
            <a:off x="652375" y="5488789"/>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80" title="Slide 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List of Acquisitions - 2025 (2/2)</a:t>
            </a:r>
            <a:endParaRPr>
              <a:solidFill>
                <a:srgbClr val="08528C"/>
              </a:solidFill>
            </a:endParaRPr>
          </a:p>
        </p:txBody>
      </p:sp>
      <p:sp>
        <p:nvSpPr>
          <p:cNvPr id="798" name="Google Shape;798;p8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799" name="Google Shape;799;p80"/>
          <p:cNvGraphicFramePr/>
          <p:nvPr/>
        </p:nvGraphicFramePr>
        <p:xfrm>
          <a:off x="595316" y="1081862"/>
          <a:ext cx="3000000" cy="3000000"/>
        </p:xfrm>
        <a:graphic>
          <a:graphicData uri="http://schemas.openxmlformats.org/drawingml/2006/table">
            <a:tbl>
              <a:tblPr>
                <a:noFill/>
                <a:tableStyleId>{F0978A65-1E5D-470F-822C-F84DB58AFA15}</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Acquirer(s)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Price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Biryani By Kilo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Gurugram, $67.1M)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Devyani International</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Apr 2025</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$49.1M</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Stocko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(Delhi, $38.7K)</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InCred Money</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Jun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$35.0M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Fintellix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(2006, Bengaluru, $22.5M)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ICRA</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Jun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$26.0M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Candela Labs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(1996, Bengaluru, $97.3K)</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Sapiens</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Apr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$22.0M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Reginald Men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Hyderabad)</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Honasa Consumer</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Dec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$21.7M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FindiBANKIT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Noida)</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Findi</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Jan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$18.5M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Bombay Ortho Industries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(2001, Rajkot)</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Alkem Laboratories</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Feb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$16.8M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Dice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Pune, $6.5M)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Zaggle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Jun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$14.3M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Nautilus Mobile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(2013, Hyderabad, $5.4M)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Krafton</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Mar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$14.0M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Inzpera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Mumbai)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Cipla</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$12.5M</a:t>
                      </a:r>
                      <a:endParaRPr sz="1200">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800" name="Google Shape;800;p80" title="logo1"/>
          <p:cNvPicPr preferRelativeResize="0"/>
          <p:nvPr/>
        </p:nvPicPr>
        <p:blipFill>
          <a:blip r:embed="rId3">
            <a:alphaModFix/>
          </a:blip>
          <a:stretch>
            <a:fillRect/>
          </a:stretch>
        </p:blipFill>
        <p:spPr>
          <a:xfrm>
            <a:off x="652052" y="1618384"/>
            <a:ext cx="216000" cy="216000"/>
          </a:xfrm>
          <a:prstGeom prst="rect">
            <a:avLst/>
          </a:prstGeom>
          <a:noFill/>
          <a:ln cap="flat" cmpd="sng" w="9525">
            <a:solidFill>
              <a:srgbClr val="D9D9D9"/>
            </a:solidFill>
            <a:prstDash val="solid"/>
            <a:round/>
            <a:headEnd len="sm" w="sm" type="none"/>
            <a:tailEnd len="sm" w="sm" type="none"/>
          </a:ln>
        </p:spPr>
      </p:pic>
      <p:pic>
        <p:nvPicPr>
          <p:cNvPr id="801" name="Google Shape;801;p80"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802" name="Google Shape;802;p80"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803" name="Google Shape;803;p80"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804" name="Google Shape;804;p80" title="logo5"/>
          <p:cNvPicPr preferRelativeResize="0"/>
          <p:nvPr/>
        </p:nvPicPr>
        <p:blipFill>
          <a:blip r:embed="rId7">
            <a:alphaModFix/>
          </a:blip>
          <a:stretch>
            <a:fillRect/>
          </a:stretch>
        </p:blipFill>
        <p:spPr>
          <a:xfrm>
            <a:off x="652365" y="3338564"/>
            <a:ext cx="216000" cy="216000"/>
          </a:xfrm>
          <a:prstGeom prst="rect">
            <a:avLst/>
          </a:prstGeom>
          <a:noFill/>
          <a:ln cap="flat" cmpd="sng" w="9525">
            <a:solidFill>
              <a:srgbClr val="D9D9D9"/>
            </a:solidFill>
            <a:prstDash val="solid"/>
            <a:round/>
            <a:headEnd len="sm" w="sm" type="none"/>
            <a:tailEnd len="sm" w="sm" type="none"/>
          </a:ln>
        </p:spPr>
      </p:pic>
      <p:pic>
        <p:nvPicPr>
          <p:cNvPr id="805" name="Google Shape;805;p80" title="logo6"/>
          <p:cNvPicPr preferRelativeResize="0"/>
          <p:nvPr/>
        </p:nvPicPr>
        <p:blipFill>
          <a:blip r:embed="rId8">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806" name="Google Shape;806;p80" title="logo7"/>
          <p:cNvPicPr preferRelativeResize="0"/>
          <p:nvPr/>
        </p:nvPicPr>
        <p:blipFill>
          <a:blip r:embed="rId9">
            <a:alphaModFix/>
          </a:blip>
          <a:stretch>
            <a:fillRect/>
          </a:stretch>
        </p:blipFill>
        <p:spPr>
          <a:xfrm>
            <a:off x="652366" y="4198654"/>
            <a:ext cx="216000" cy="216000"/>
          </a:xfrm>
          <a:prstGeom prst="rect">
            <a:avLst/>
          </a:prstGeom>
          <a:noFill/>
          <a:ln cap="flat" cmpd="sng" w="9525">
            <a:solidFill>
              <a:srgbClr val="D9D9D9"/>
            </a:solidFill>
            <a:prstDash val="solid"/>
            <a:round/>
            <a:headEnd len="sm" w="sm" type="none"/>
            <a:tailEnd len="sm" w="sm" type="none"/>
          </a:ln>
        </p:spPr>
      </p:pic>
      <p:pic>
        <p:nvPicPr>
          <p:cNvPr id="807" name="Google Shape;807;p80" title="logo8"/>
          <p:cNvPicPr preferRelativeResize="0"/>
          <p:nvPr/>
        </p:nvPicPr>
        <p:blipFill>
          <a:blip r:embed="rId10">
            <a:alphaModFix/>
          </a:blip>
          <a:stretch>
            <a:fillRect/>
          </a:stretch>
        </p:blipFill>
        <p:spPr>
          <a:xfrm>
            <a:off x="652365" y="4628699"/>
            <a:ext cx="216000" cy="216000"/>
          </a:xfrm>
          <a:prstGeom prst="rect">
            <a:avLst/>
          </a:prstGeom>
          <a:noFill/>
          <a:ln cap="flat" cmpd="sng" w="9525">
            <a:solidFill>
              <a:srgbClr val="D9D9D9"/>
            </a:solidFill>
            <a:prstDash val="solid"/>
            <a:round/>
            <a:headEnd len="sm" w="sm" type="none"/>
            <a:tailEnd len="sm" w="sm" type="none"/>
          </a:ln>
        </p:spPr>
      </p:pic>
      <p:pic>
        <p:nvPicPr>
          <p:cNvPr id="808" name="Google Shape;808;p80" title="logo9"/>
          <p:cNvPicPr preferRelativeResize="0"/>
          <p:nvPr/>
        </p:nvPicPr>
        <p:blipFill>
          <a:blip r:embed="rId11">
            <a:alphaModFix/>
          </a:blip>
          <a:stretch>
            <a:fillRect/>
          </a:stretch>
        </p:blipFill>
        <p:spPr>
          <a:xfrm>
            <a:off x="652375" y="5058744"/>
            <a:ext cx="216000" cy="216000"/>
          </a:xfrm>
          <a:prstGeom prst="rect">
            <a:avLst/>
          </a:prstGeom>
          <a:noFill/>
          <a:ln cap="flat" cmpd="sng" w="9525">
            <a:solidFill>
              <a:srgbClr val="D9D9D9"/>
            </a:solidFill>
            <a:prstDash val="solid"/>
            <a:round/>
            <a:headEnd len="sm" w="sm" type="none"/>
            <a:tailEnd len="sm" w="sm" type="none"/>
          </a:ln>
        </p:spPr>
      </p:pic>
      <p:pic>
        <p:nvPicPr>
          <p:cNvPr id="809" name="Google Shape;809;p80" title="logo10"/>
          <p:cNvPicPr preferRelativeResize="0"/>
          <p:nvPr/>
        </p:nvPicPr>
        <p:blipFill>
          <a:blip r:embed="rId12">
            <a:alphaModFix/>
          </a:blip>
          <a:stretch>
            <a:fillRect/>
          </a:stretch>
        </p:blipFill>
        <p:spPr>
          <a:xfrm>
            <a:off x="652375" y="5488789"/>
            <a:ext cx="216000" cy="216000"/>
          </a:xfrm>
          <a:prstGeom prst="rect">
            <a:avLst/>
          </a:prstGeom>
          <a:noFill/>
          <a:ln cap="flat" cmpd="sng" w="9525">
            <a:solidFill>
              <a:srgbClr val="D9D9D9"/>
            </a:solidFill>
            <a:prstDash val="solid"/>
            <a:round/>
            <a:headEnd len="sm" w="sm" type="none"/>
            <a:tailEnd len="sm" w="sm" type="none"/>
          </a:ln>
        </p:spPr>
      </p:pic>
      <p:sp>
        <p:nvSpPr>
          <p:cNvPr id="810" name="Google Shape;810;p80" title="Appendix"/>
          <p:cNvSpPr txBox="1"/>
          <p:nvPr/>
        </p:nvSpPr>
        <p:spPr>
          <a:xfrm>
            <a:off x="621975" y="59354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View all 136 companies on </a:t>
            </a:r>
            <a:r>
              <a:rPr lang="en-US" sz="1200" u="sng">
                <a:solidFill>
                  <a:schemeClr val="hlink"/>
                </a:solidFill>
                <a:highlight>
                  <a:schemeClr val="lt1"/>
                </a:highlight>
                <a:latin typeface="Calibri"/>
                <a:ea typeface="Calibri"/>
                <a:cs typeface="Calibri"/>
                <a:sym typeface="Calibri"/>
                <a:hlinkClick r:id="rId13"/>
              </a:rPr>
              <a:t>Tracxn Platform</a:t>
            </a:r>
            <a:endParaRPr sz="10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graphicFrame>
        <p:nvGraphicFramePr>
          <p:cNvPr id="815" name="Google Shape;815;p81"/>
          <p:cNvGraphicFramePr/>
          <p:nvPr/>
        </p:nvGraphicFramePr>
        <p:xfrm>
          <a:off x="612808" y="1146480"/>
          <a:ext cx="3000000" cy="3000000"/>
        </p:xfrm>
        <a:graphic>
          <a:graphicData uri="http://schemas.openxmlformats.org/drawingml/2006/table">
            <a:tbl>
              <a:tblPr>
                <a:noFill/>
                <a:tableStyleId>{F0978A65-1E5D-470F-822C-F84DB58AFA15}</a:tableStyleId>
              </a:tblPr>
              <a:tblGrid>
                <a:gridCol w="508325"/>
                <a:gridCol w="1571825"/>
                <a:gridCol w="1270950"/>
                <a:gridCol w="902300"/>
                <a:gridCol w="5484850"/>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Acquirer</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Acq.</a:t>
                      </a:r>
                      <a:endParaRPr b="1">
                        <a:solidFill>
                          <a:srgbClr val="08528C"/>
                        </a:solidFill>
                        <a:latin typeface="Calibri"/>
                        <a:ea typeface="Calibri"/>
                        <a:cs typeface="Calibri"/>
                        <a:sym typeface="Calibri"/>
                      </a:endParaRPr>
                    </a:p>
                  </a:txBody>
                  <a:tcPr marT="18300" marB="18300" marR="144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Companies Acquired</a:t>
                      </a:r>
                      <a:endParaRPr b="1">
                        <a:solidFill>
                          <a:srgbClr val="08528C"/>
                        </a:solidFill>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Zaggle</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Dice</a:t>
                      </a:r>
                      <a:r>
                        <a:rPr lang="en-US" sz="1000">
                          <a:latin typeface="Calibri"/>
                          <a:ea typeface="Calibri"/>
                          <a:cs typeface="Calibri"/>
                          <a:sym typeface="Calibri"/>
                        </a:rPr>
                        <a:t>, </a:t>
                      </a:r>
                      <a:r>
                        <a:rPr lang="en-US" sz="1200">
                          <a:latin typeface="Calibri"/>
                          <a:ea typeface="Calibri"/>
                          <a:cs typeface="Calibri"/>
                          <a:sym typeface="Calibri"/>
                        </a:rPr>
                        <a:t>EffiaSoft</a:t>
                      </a:r>
                      <a:r>
                        <a:rPr lang="en-US" sz="1000">
                          <a:latin typeface="Calibri"/>
                          <a:ea typeface="Calibri"/>
                          <a:cs typeface="Calibri"/>
                          <a:sym typeface="Calibri"/>
                        </a:rPr>
                        <a:t>, </a:t>
                      </a:r>
                      <a:r>
                        <a:rPr lang="en-US" sz="1200">
                          <a:latin typeface="Calibri"/>
                          <a:ea typeface="Calibri"/>
                          <a:cs typeface="Calibri"/>
                          <a:sym typeface="Calibri"/>
                        </a:rPr>
                        <a:t>Rio</a:t>
                      </a:r>
                      <a:endParaRPr sz="1000">
                        <a:solidFill>
                          <a:srgbClr val="C0C0C0"/>
                        </a:solidFill>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WLDD</a:t>
                      </a:r>
                      <a:endParaRPr sz="1200">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ScoopWhoop</a:t>
                      </a:r>
                      <a:r>
                        <a:rPr lang="en-US" sz="1000">
                          <a:latin typeface="Calibri"/>
                          <a:ea typeface="Calibri"/>
                          <a:cs typeface="Calibri"/>
                          <a:sym typeface="Calibri"/>
                        </a:rPr>
                        <a:t>, </a:t>
                      </a:r>
                      <a:r>
                        <a:rPr lang="en-US" sz="1200">
                          <a:latin typeface="Calibri"/>
                          <a:ea typeface="Calibri"/>
                          <a:cs typeface="Calibri"/>
                          <a:sym typeface="Calibri"/>
                        </a:rPr>
                        <a:t>7-10.in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CreativeFuel</a:t>
                      </a:r>
                      <a:endParaRPr sz="1200" u="none" cap="none" strike="noStrike">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MissMalini</a:t>
                      </a:r>
                      <a:r>
                        <a:rPr lang="en-US" sz="1000">
                          <a:latin typeface="Calibri"/>
                          <a:ea typeface="Calibri"/>
                          <a:cs typeface="Calibri"/>
                          <a:sym typeface="Calibri"/>
                        </a:rPr>
                        <a:t>, </a:t>
                      </a:r>
                      <a:r>
                        <a:rPr lang="en-US" sz="1200">
                          <a:latin typeface="Calibri"/>
                          <a:ea typeface="Calibri"/>
                          <a:cs typeface="Calibri"/>
                          <a:sym typeface="Calibri"/>
                        </a:rPr>
                        <a:t>Recommendation Community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Spinny</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GoMechanic, Autocar India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India Accelerator</a:t>
                      </a:r>
                      <a:endParaRPr sz="1200" u="none" cap="none" strike="noStrike">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StartersCFO, MySoho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Incuspaze</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Trios, Vskout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DeHaat</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AgriCentral, NEERX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ITC</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Mother Sparsh Baby Care, Meatigo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9</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Chargebee</a:t>
                      </a:r>
                      <a:endParaRPr sz="1200">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INAI, Trainn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Perfios</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India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CreditNirvana, Clari5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816" name="Google Shape;816;p81"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Acquirers </a:t>
            </a:r>
            <a:r>
              <a:rPr lang="en-US">
                <a:solidFill>
                  <a:srgbClr val="08528C"/>
                </a:solidFill>
              </a:rPr>
              <a:t>- 2025</a:t>
            </a:r>
            <a:endParaRPr>
              <a:solidFill>
                <a:srgbClr val="08528C"/>
              </a:solidFill>
            </a:endParaRPr>
          </a:p>
        </p:txBody>
      </p:sp>
      <p:sp>
        <p:nvSpPr>
          <p:cNvPr id="817" name="Google Shape;817;p8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818" name="Google Shape;818;p81" title="acq_logo1"/>
          <p:cNvPicPr preferRelativeResize="0"/>
          <p:nvPr/>
        </p:nvPicPr>
        <p:blipFill>
          <a:blip r:embed="rId3">
            <a:alphaModFix/>
          </a:blip>
          <a:stretch>
            <a:fillRect/>
          </a:stretch>
        </p:blipFill>
        <p:spPr>
          <a:xfrm>
            <a:off x="1125946" y="1733096"/>
            <a:ext cx="216000" cy="216000"/>
          </a:xfrm>
          <a:prstGeom prst="rect">
            <a:avLst/>
          </a:prstGeom>
          <a:noFill/>
          <a:ln cap="flat" cmpd="sng" w="9525">
            <a:solidFill>
              <a:srgbClr val="D9D9D9"/>
            </a:solidFill>
            <a:prstDash val="solid"/>
            <a:round/>
            <a:headEnd len="sm" w="sm" type="none"/>
            <a:tailEnd len="sm" w="sm" type="none"/>
          </a:ln>
        </p:spPr>
      </p:pic>
      <p:pic>
        <p:nvPicPr>
          <p:cNvPr id="819" name="Google Shape;819;p81" title="acq_logo5"/>
          <p:cNvPicPr preferRelativeResize="0"/>
          <p:nvPr/>
        </p:nvPicPr>
        <p:blipFill>
          <a:blip r:embed="rId4">
            <a:alphaModFix/>
          </a:blip>
          <a:stretch>
            <a:fillRect/>
          </a:stretch>
        </p:blipFill>
        <p:spPr>
          <a:xfrm>
            <a:off x="1124442" y="3552217"/>
            <a:ext cx="219600" cy="219600"/>
          </a:xfrm>
          <a:prstGeom prst="rect">
            <a:avLst/>
          </a:prstGeom>
          <a:noFill/>
          <a:ln cap="flat" cmpd="sng" w="9525">
            <a:solidFill>
              <a:srgbClr val="D9D9D9"/>
            </a:solidFill>
            <a:prstDash val="solid"/>
            <a:round/>
            <a:headEnd len="sm" w="sm" type="none"/>
            <a:tailEnd len="sm" w="sm" type="none"/>
          </a:ln>
        </p:spPr>
      </p:pic>
      <p:pic>
        <p:nvPicPr>
          <p:cNvPr id="820" name="Google Shape;820;p81" title="acq_logo2"/>
          <p:cNvPicPr preferRelativeResize="0"/>
          <p:nvPr/>
        </p:nvPicPr>
        <p:blipFill>
          <a:blip r:embed="rId5">
            <a:alphaModFix/>
          </a:blip>
          <a:stretch>
            <a:fillRect/>
          </a:stretch>
        </p:blipFill>
        <p:spPr>
          <a:xfrm>
            <a:off x="1125947" y="2186933"/>
            <a:ext cx="216000" cy="216001"/>
          </a:xfrm>
          <a:prstGeom prst="rect">
            <a:avLst/>
          </a:prstGeom>
          <a:noFill/>
          <a:ln cap="flat" cmpd="sng" w="9525">
            <a:solidFill>
              <a:srgbClr val="D9D9D9"/>
            </a:solidFill>
            <a:prstDash val="solid"/>
            <a:round/>
            <a:headEnd len="sm" w="sm" type="none"/>
            <a:tailEnd len="sm" w="sm" type="none"/>
          </a:ln>
        </p:spPr>
      </p:pic>
      <p:pic>
        <p:nvPicPr>
          <p:cNvPr id="821" name="Google Shape;821;p81" title="acq_logo3"/>
          <p:cNvPicPr preferRelativeResize="0"/>
          <p:nvPr/>
        </p:nvPicPr>
        <p:blipFill>
          <a:blip r:embed="rId6">
            <a:alphaModFix/>
          </a:blip>
          <a:stretch>
            <a:fillRect/>
          </a:stretch>
        </p:blipFill>
        <p:spPr>
          <a:xfrm>
            <a:off x="1125945" y="2633157"/>
            <a:ext cx="216000" cy="216000"/>
          </a:xfrm>
          <a:prstGeom prst="rect">
            <a:avLst/>
          </a:prstGeom>
          <a:noFill/>
          <a:ln cap="flat" cmpd="sng" w="9525">
            <a:solidFill>
              <a:srgbClr val="D9D9D9"/>
            </a:solidFill>
            <a:prstDash val="solid"/>
            <a:round/>
            <a:headEnd len="sm" w="sm" type="none"/>
            <a:tailEnd len="sm" w="sm" type="none"/>
          </a:ln>
        </p:spPr>
      </p:pic>
      <p:pic>
        <p:nvPicPr>
          <p:cNvPr id="822" name="Google Shape;822;p81" title="acq_logo4"/>
          <p:cNvPicPr preferRelativeResize="0"/>
          <p:nvPr/>
        </p:nvPicPr>
        <p:blipFill>
          <a:blip r:embed="rId7">
            <a:alphaModFix/>
          </a:blip>
          <a:stretch>
            <a:fillRect/>
          </a:stretch>
        </p:blipFill>
        <p:spPr>
          <a:xfrm>
            <a:off x="1121113" y="3110663"/>
            <a:ext cx="216000" cy="216000"/>
          </a:xfrm>
          <a:prstGeom prst="rect">
            <a:avLst/>
          </a:prstGeom>
          <a:noFill/>
          <a:ln cap="flat" cmpd="sng" w="9525">
            <a:solidFill>
              <a:srgbClr val="D9D9D9"/>
            </a:solidFill>
            <a:prstDash val="solid"/>
            <a:round/>
            <a:headEnd len="sm" w="sm" type="none"/>
            <a:tailEnd len="sm" w="sm" type="none"/>
          </a:ln>
        </p:spPr>
      </p:pic>
      <p:pic>
        <p:nvPicPr>
          <p:cNvPr id="823" name="Google Shape;823;p81" title="acq_logo6"/>
          <p:cNvPicPr preferRelativeResize="0"/>
          <p:nvPr/>
        </p:nvPicPr>
        <p:blipFill>
          <a:blip r:embed="rId8">
            <a:alphaModFix/>
          </a:blip>
          <a:stretch>
            <a:fillRect/>
          </a:stretch>
        </p:blipFill>
        <p:spPr>
          <a:xfrm>
            <a:off x="1125943" y="4004041"/>
            <a:ext cx="216000" cy="216000"/>
          </a:xfrm>
          <a:prstGeom prst="rect">
            <a:avLst/>
          </a:prstGeom>
          <a:noFill/>
          <a:ln cap="flat" cmpd="sng" w="9525">
            <a:solidFill>
              <a:srgbClr val="D9D9D9"/>
            </a:solidFill>
            <a:prstDash val="solid"/>
            <a:round/>
            <a:headEnd len="sm" w="sm" type="none"/>
            <a:tailEnd len="sm" w="sm" type="none"/>
          </a:ln>
        </p:spPr>
      </p:pic>
      <p:pic>
        <p:nvPicPr>
          <p:cNvPr id="824" name="Google Shape;824;p81" title="acq_logo7"/>
          <p:cNvPicPr preferRelativeResize="0"/>
          <p:nvPr/>
        </p:nvPicPr>
        <p:blipFill>
          <a:blip r:embed="rId9">
            <a:alphaModFix/>
          </a:blip>
          <a:stretch>
            <a:fillRect/>
          </a:stretch>
        </p:blipFill>
        <p:spPr>
          <a:xfrm>
            <a:off x="1125943" y="4455084"/>
            <a:ext cx="216000" cy="216000"/>
          </a:xfrm>
          <a:prstGeom prst="rect">
            <a:avLst/>
          </a:prstGeom>
          <a:noFill/>
          <a:ln cap="flat" cmpd="sng" w="9525">
            <a:solidFill>
              <a:srgbClr val="D9D9D9"/>
            </a:solidFill>
            <a:prstDash val="solid"/>
            <a:round/>
            <a:headEnd len="sm" w="sm" type="none"/>
            <a:tailEnd len="sm" w="sm" type="none"/>
          </a:ln>
        </p:spPr>
      </p:pic>
      <p:pic>
        <p:nvPicPr>
          <p:cNvPr id="825" name="Google Shape;825;p81" title="acq_logo8"/>
          <p:cNvPicPr preferRelativeResize="0"/>
          <p:nvPr/>
        </p:nvPicPr>
        <p:blipFill>
          <a:blip r:embed="rId10">
            <a:alphaModFix/>
          </a:blip>
          <a:stretch>
            <a:fillRect/>
          </a:stretch>
        </p:blipFill>
        <p:spPr>
          <a:xfrm>
            <a:off x="1125943" y="4906130"/>
            <a:ext cx="216000" cy="216000"/>
          </a:xfrm>
          <a:prstGeom prst="rect">
            <a:avLst/>
          </a:prstGeom>
          <a:noFill/>
          <a:ln cap="flat" cmpd="sng" w="9525">
            <a:solidFill>
              <a:srgbClr val="D9D9D9"/>
            </a:solidFill>
            <a:prstDash val="solid"/>
            <a:round/>
            <a:headEnd len="sm" w="sm" type="none"/>
            <a:tailEnd len="sm" w="sm" type="none"/>
          </a:ln>
        </p:spPr>
      </p:pic>
      <p:pic>
        <p:nvPicPr>
          <p:cNvPr id="826" name="Google Shape;826;p81" title="acq_logo9"/>
          <p:cNvPicPr preferRelativeResize="0"/>
          <p:nvPr/>
        </p:nvPicPr>
        <p:blipFill>
          <a:blip r:embed="rId11">
            <a:alphaModFix/>
          </a:blip>
          <a:stretch>
            <a:fillRect/>
          </a:stretch>
        </p:blipFill>
        <p:spPr>
          <a:xfrm>
            <a:off x="1130768" y="5372816"/>
            <a:ext cx="216000" cy="216000"/>
          </a:xfrm>
          <a:prstGeom prst="rect">
            <a:avLst/>
          </a:prstGeom>
          <a:noFill/>
          <a:ln cap="flat" cmpd="sng" w="9525">
            <a:solidFill>
              <a:srgbClr val="D9D9D9"/>
            </a:solidFill>
            <a:prstDash val="solid"/>
            <a:round/>
            <a:headEnd len="sm" w="sm" type="none"/>
            <a:tailEnd len="sm" w="sm" type="none"/>
          </a:ln>
        </p:spPr>
      </p:pic>
      <p:pic>
        <p:nvPicPr>
          <p:cNvPr id="827" name="Google Shape;827;p81" title="acq_logo10"/>
          <p:cNvPicPr preferRelativeResize="0"/>
          <p:nvPr/>
        </p:nvPicPr>
        <p:blipFill>
          <a:blip r:embed="rId12">
            <a:alphaModFix/>
          </a:blip>
          <a:stretch>
            <a:fillRect/>
          </a:stretch>
        </p:blipFill>
        <p:spPr>
          <a:xfrm>
            <a:off x="1130757" y="5839481"/>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aphicFrame>
        <p:nvGraphicFramePr>
          <p:cNvPr id="304" name="Google Shape;304;p55"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Snapshot</a:t>
                      </a:r>
                      <a:endParaRPr b="1" sz="2400" u="none" cap="none" strike="noStrike">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Snapshot</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305" name="Google Shape;305;p5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306" name="Google Shape;306;p55" title="shape1"/>
          <p:cNvSpPr/>
          <p:nvPr/>
        </p:nvSpPr>
        <p:spPr>
          <a:xfrm rot="5400000">
            <a:off x="5351225" y="125862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pic>
        <p:nvPicPr>
          <p:cNvPr id="833" name="Google Shape;833;p82" title="Chart"/>
          <p:cNvPicPr preferRelativeResize="0"/>
          <p:nvPr/>
        </p:nvPicPr>
        <p:blipFill>
          <a:blip r:embed="rId3">
            <a:alphaModFix/>
          </a:blip>
          <a:stretch>
            <a:fillRect/>
          </a:stretch>
        </p:blipFill>
        <p:spPr>
          <a:xfrm>
            <a:off x="4096512" y="1655064"/>
            <a:ext cx="3758184" cy="2322577"/>
          </a:xfrm>
          <a:prstGeom prst="rect">
            <a:avLst/>
          </a:prstGeom>
          <a:noFill/>
          <a:ln>
            <a:noFill/>
          </a:ln>
        </p:spPr>
      </p:pic>
      <p:pic>
        <p:nvPicPr>
          <p:cNvPr id="834" name="Google Shape;834;p82" title="Chart"/>
          <p:cNvPicPr preferRelativeResize="0"/>
          <p:nvPr/>
        </p:nvPicPr>
        <p:blipFill>
          <a:blip r:embed="rId4">
            <a:alphaModFix/>
          </a:blip>
          <a:stretch>
            <a:fillRect/>
          </a:stretch>
        </p:blipFill>
        <p:spPr>
          <a:xfrm>
            <a:off x="320040" y="1655064"/>
            <a:ext cx="3758184" cy="2322577"/>
          </a:xfrm>
          <a:prstGeom prst="rect">
            <a:avLst/>
          </a:prstGeom>
          <a:noFill/>
          <a:ln>
            <a:noFill/>
          </a:ln>
        </p:spPr>
      </p:pic>
      <p:graphicFrame>
        <p:nvGraphicFramePr>
          <p:cNvPr id="835" name="Google Shape;835;p82"/>
          <p:cNvGraphicFramePr/>
          <p:nvPr/>
        </p:nvGraphicFramePr>
        <p:xfrm>
          <a:off x="4143095" y="3945534"/>
          <a:ext cx="3000000" cy="3000000"/>
        </p:xfrm>
        <a:graphic>
          <a:graphicData uri="http://schemas.openxmlformats.org/drawingml/2006/table">
            <a:tbl>
              <a:tblPr>
                <a:noFill/>
                <a:tableStyleId>{D7426D04-0DF5-4802-A7C9-536CA16E00E1}</a:tableStyleId>
              </a:tblPr>
              <a:tblGrid>
                <a:gridCol w="508750"/>
                <a:gridCol w="2019500"/>
                <a:gridCol w="991075"/>
              </a:tblGrid>
              <a:tr h="427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Investors in Acquisitions (2024)</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336775">
                <a:tc gridSpan="2">
                  <a:txBody>
                    <a:bodyPr/>
                    <a:lstStyle/>
                    <a:p>
                      <a:pPr indent="0" lvl="0" marL="0" rtl="0" algn="l">
                        <a:spcBef>
                          <a:spcPts val="0"/>
                        </a:spcBef>
                        <a:spcAft>
                          <a:spcPts val="0"/>
                        </a:spcAft>
                        <a:buNone/>
                      </a:pPr>
                      <a:r>
                        <a:rPr b="1" lang="en-US" sz="1200">
                          <a:latin typeface="Calibri"/>
                          <a:ea typeface="Calibri"/>
                          <a:cs typeface="Calibri"/>
                          <a:sym typeface="Calibri"/>
                        </a:rPr>
                        <a:t>Investor Name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ctr">
                        <a:spcBef>
                          <a:spcPts val="0"/>
                        </a:spcBef>
                        <a:spcAft>
                          <a:spcPts val="0"/>
                        </a:spcAft>
                        <a:buNone/>
                      </a:pPr>
                      <a:r>
                        <a:rPr b="1" lang="en-US" sz="1200">
                          <a:latin typeface="Calibri"/>
                          <a:ea typeface="Calibri"/>
                          <a:cs typeface="Calibri"/>
                          <a:sym typeface="Calibri"/>
                        </a:rPr>
                        <a:t># Portfolio Companies</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Accel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Inflection Point Ventures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QED Innovation Labs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New Enterprise Associates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Venture Catalysts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836" name="Google Shape;836;p82"/>
          <p:cNvGraphicFramePr/>
          <p:nvPr/>
        </p:nvGraphicFramePr>
        <p:xfrm>
          <a:off x="456365" y="3943781"/>
          <a:ext cx="3000000" cy="3000000"/>
        </p:xfrm>
        <a:graphic>
          <a:graphicData uri="http://schemas.openxmlformats.org/drawingml/2006/table">
            <a:tbl>
              <a:tblPr>
                <a:noFill/>
                <a:tableStyleId>{D7426D04-0DF5-4802-A7C9-536CA16E00E1}</a:tableStyleId>
              </a:tblPr>
              <a:tblGrid>
                <a:gridCol w="568375"/>
                <a:gridCol w="1959875"/>
                <a:gridCol w="991075"/>
              </a:tblGrid>
              <a:tr h="427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Investors in Acquisitions (2025)</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336775">
                <a:tc gridSpan="2">
                  <a:txBody>
                    <a:bodyPr/>
                    <a:lstStyle/>
                    <a:p>
                      <a:pPr indent="0" lvl="0" marL="0" rtl="0" algn="l">
                        <a:spcBef>
                          <a:spcPts val="0"/>
                        </a:spcBef>
                        <a:spcAft>
                          <a:spcPts val="0"/>
                        </a:spcAft>
                        <a:buNone/>
                      </a:pPr>
                      <a:r>
                        <a:rPr b="1" lang="en-US" sz="1200">
                          <a:latin typeface="Calibri"/>
                          <a:ea typeface="Calibri"/>
                          <a:cs typeface="Calibri"/>
                          <a:sym typeface="Calibri"/>
                        </a:rPr>
                        <a:t>Investor Name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ctr">
                        <a:spcBef>
                          <a:spcPts val="0"/>
                        </a:spcBef>
                        <a:spcAft>
                          <a:spcPts val="0"/>
                        </a:spcAft>
                        <a:buNone/>
                      </a:pPr>
                      <a:r>
                        <a:rPr b="1" lang="en-US" sz="1200">
                          <a:latin typeface="Calibri"/>
                          <a:ea typeface="Calibri"/>
                          <a:cs typeface="Calibri"/>
                          <a:sym typeface="Calibri"/>
                        </a:rPr>
                        <a:t># Portfolio Companies</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Peak XV Partners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Chiratae Ventures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Gemba Capital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Alpha Wave Global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Inflection Point Ventures</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837" name="Google Shape;837;p82"/>
          <p:cNvSpPr txBox="1"/>
          <p:nvPr/>
        </p:nvSpPr>
        <p:spPr>
          <a:xfrm>
            <a:off x="8104350" y="1329300"/>
            <a:ext cx="3891600" cy="5127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Enterprise Applications continues to lead acquisition activity, with 55 acquisitions in 2025, remaining broadly in line with 2024 levels (60 acquisitions). This consistency points to sustained buyer demand for enterprise software and digital infrastructure assets, even amid a more selective funding environment.</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The rise in Retail alongside moderation in FinTech, suggests a gradual broadening and recalibration of consolidation beyond core enterprise software into consumer-facing and essential service sectors.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Acquisition activity in 2025 has been supported by marquee investors such as Peak XV Partners, Chiratae Ventures, and Gemba Capital indicating a phase of capital recycling through strategic exits rather than IPO-led liquidity.</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Overall, the data reflects a market characterized by sector maturity and buyer-led consolidation, with acquisitions serving as a major exit route for scaled but capital-efficient companies.</a:t>
            </a:r>
            <a:endParaRPr sz="1300">
              <a:latin typeface="Calibri"/>
              <a:ea typeface="Calibri"/>
              <a:cs typeface="Calibri"/>
              <a:sym typeface="Calibri"/>
            </a:endParaRPr>
          </a:p>
        </p:txBody>
      </p:sp>
      <p:sp>
        <p:nvSpPr>
          <p:cNvPr id="838" name="Google Shape;838;p82"/>
          <p:cNvSpPr txBox="1"/>
          <p:nvPr/>
        </p:nvSpPr>
        <p:spPr>
          <a:xfrm>
            <a:off x="622963" y="920926"/>
            <a:ext cx="49977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5 Sectors by </a:t>
            </a:r>
            <a:r>
              <a:rPr b="1" lang="en-US">
                <a:solidFill>
                  <a:srgbClr val="08528C"/>
                </a:solidFill>
                <a:latin typeface="Calibri"/>
                <a:ea typeface="Calibri"/>
                <a:cs typeface="Calibri"/>
                <a:sym typeface="Calibri"/>
              </a:rPr>
              <a:t>Tech</a:t>
            </a:r>
            <a:r>
              <a:rPr b="1" lang="en-US">
                <a:solidFill>
                  <a:srgbClr val="08528C"/>
                </a:solidFill>
                <a:latin typeface="Calibri"/>
                <a:ea typeface="Calibri"/>
                <a:cs typeface="Calibri"/>
                <a:sym typeface="Calibri"/>
              </a:rPr>
              <a:t> </a:t>
            </a:r>
            <a:r>
              <a:rPr b="1" lang="en-US">
                <a:solidFill>
                  <a:srgbClr val="08528C"/>
                </a:solidFill>
                <a:latin typeface="Calibri"/>
                <a:ea typeface="Calibri"/>
                <a:cs typeface="Calibri"/>
                <a:sym typeface="Calibri"/>
              </a:rPr>
              <a:t>Acquisitions</a:t>
            </a:r>
            <a:r>
              <a:rPr b="1" lang="en-US">
                <a:solidFill>
                  <a:srgbClr val="08528C"/>
                </a:solidFill>
                <a:latin typeface="Calibri"/>
                <a:ea typeface="Calibri"/>
                <a:cs typeface="Calibri"/>
                <a:sym typeface="Calibri"/>
              </a:rPr>
              <a:t> – 2025 vs 2024</a:t>
            </a:r>
            <a:endParaRPr b="1">
              <a:solidFill>
                <a:srgbClr val="08528C"/>
              </a:solidFill>
              <a:latin typeface="Calibri"/>
              <a:ea typeface="Calibri"/>
              <a:cs typeface="Calibri"/>
              <a:sym typeface="Calibri"/>
            </a:endParaRPr>
          </a:p>
        </p:txBody>
      </p:sp>
      <p:sp>
        <p:nvSpPr>
          <p:cNvPr id="839" name="Google Shape;839;p82"/>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rPr>
              <a:t>Sector-wise </a:t>
            </a:r>
            <a:r>
              <a:rPr lang="en-US">
                <a:solidFill>
                  <a:srgbClr val="08528C"/>
                </a:solidFill>
              </a:rPr>
              <a:t>Acquisition</a:t>
            </a:r>
            <a:r>
              <a:rPr lang="en-US">
                <a:solidFill>
                  <a:srgbClr val="08528C"/>
                </a:solidFill>
              </a:rPr>
              <a:t> Activity - 2025 </a:t>
            </a:r>
            <a:endParaRPr/>
          </a:p>
        </p:txBody>
      </p:sp>
      <p:sp>
        <p:nvSpPr>
          <p:cNvPr id="840" name="Google Shape;840;p82"/>
          <p:cNvSpPr txBox="1"/>
          <p:nvPr/>
        </p:nvSpPr>
        <p:spPr>
          <a:xfrm>
            <a:off x="8104361" y="60401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sz="1200">
              <a:solidFill>
                <a:srgbClr val="08528C"/>
              </a:solidFill>
              <a:latin typeface="Calibri"/>
              <a:ea typeface="Calibri"/>
              <a:cs typeface="Calibri"/>
              <a:sym typeface="Calibri"/>
            </a:endParaRPr>
          </a:p>
        </p:txBody>
      </p:sp>
      <p:sp>
        <p:nvSpPr>
          <p:cNvPr id="841" name="Google Shape;841;p82"/>
          <p:cNvSpPr/>
          <p:nvPr/>
        </p:nvSpPr>
        <p:spPr>
          <a:xfrm>
            <a:off x="8070575" y="902776"/>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842" name="Google Shape;842;p82"/>
          <p:cNvCxnSpPr/>
          <p:nvPr/>
        </p:nvCxnSpPr>
        <p:spPr>
          <a:xfrm>
            <a:off x="7909335" y="1487525"/>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843" name="Google Shape;843;p82"/>
          <p:cNvCxnSpPr/>
          <p:nvPr/>
        </p:nvCxnSpPr>
        <p:spPr>
          <a:xfrm>
            <a:off x="612723" y="1215178"/>
            <a:ext cx="7050300" cy="0"/>
          </a:xfrm>
          <a:prstGeom prst="straightConnector1">
            <a:avLst/>
          </a:prstGeom>
          <a:noFill/>
          <a:ln cap="flat" cmpd="sng" w="9525">
            <a:solidFill>
              <a:srgbClr val="000000"/>
            </a:solidFill>
            <a:prstDash val="solid"/>
            <a:round/>
            <a:headEnd len="sm" w="sm" type="none"/>
            <a:tailEnd len="sm" w="sm" type="none"/>
          </a:ln>
        </p:spPr>
      </p:cxnSp>
      <p:cxnSp>
        <p:nvCxnSpPr>
          <p:cNvPr id="844" name="Google Shape;844;p82"/>
          <p:cNvCxnSpPr/>
          <p:nvPr/>
        </p:nvCxnSpPr>
        <p:spPr>
          <a:xfrm>
            <a:off x="8070575" y="1202625"/>
            <a:ext cx="3931200" cy="7200"/>
          </a:xfrm>
          <a:prstGeom prst="straightConnector1">
            <a:avLst/>
          </a:prstGeom>
          <a:noFill/>
          <a:ln cap="flat" cmpd="sng" w="9525">
            <a:solidFill>
              <a:srgbClr val="000000"/>
            </a:solidFill>
            <a:prstDash val="solid"/>
            <a:round/>
            <a:headEnd len="sm" w="sm" type="none"/>
            <a:tailEnd len="sm" w="sm" type="none"/>
          </a:ln>
        </p:spPr>
      </p:cxnSp>
      <p:sp>
        <p:nvSpPr>
          <p:cNvPr id="845" name="Google Shape;845;p82"/>
          <p:cNvSpPr txBox="1"/>
          <p:nvPr/>
        </p:nvSpPr>
        <p:spPr>
          <a:xfrm>
            <a:off x="623056" y="1215957"/>
            <a:ext cx="3126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A</a:t>
            </a:r>
            <a:r>
              <a:rPr b="1" lang="en-US">
                <a:solidFill>
                  <a:srgbClr val="08528C"/>
                </a:solidFill>
                <a:latin typeface="Calibri"/>
                <a:ea typeface="Calibri"/>
                <a:cs typeface="Calibri"/>
                <a:sym typeface="Calibri"/>
              </a:rPr>
              <a:t>cquired</a:t>
            </a:r>
            <a:r>
              <a:rPr b="1" lang="en-US">
                <a:solidFill>
                  <a:srgbClr val="08528C"/>
                </a:solidFill>
                <a:latin typeface="Calibri"/>
                <a:ea typeface="Calibri"/>
                <a:cs typeface="Calibri"/>
                <a:sym typeface="Calibri"/>
              </a:rPr>
              <a:t> S</a:t>
            </a:r>
            <a:r>
              <a:rPr b="1" lang="en-US">
                <a:solidFill>
                  <a:srgbClr val="08528C"/>
                </a:solidFill>
                <a:latin typeface="Calibri"/>
                <a:ea typeface="Calibri"/>
                <a:cs typeface="Calibri"/>
                <a:sym typeface="Calibri"/>
              </a:rPr>
              <a:t>ectors</a:t>
            </a:r>
            <a:r>
              <a:rPr b="1" lang="en-US">
                <a:solidFill>
                  <a:srgbClr val="08528C"/>
                </a:solidFill>
                <a:latin typeface="Calibri"/>
                <a:ea typeface="Calibri"/>
                <a:cs typeface="Calibri"/>
                <a:sym typeface="Calibri"/>
              </a:rPr>
              <a:t> in 2025 </a:t>
            </a:r>
            <a:endParaRPr b="1">
              <a:solidFill>
                <a:srgbClr val="08528C"/>
              </a:solidFill>
              <a:latin typeface="Calibri"/>
              <a:ea typeface="Calibri"/>
              <a:cs typeface="Calibri"/>
              <a:sym typeface="Calibri"/>
            </a:endParaRPr>
          </a:p>
        </p:txBody>
      </p:sp>
      <p:sp>
        <p:nvSpPr>
          <p:cNvPr id="846" name="Google Shape;846;p82"/>
          <p:cNvSpPr txBox="1"/>
          <p:nvPr/>
        </p:nvSpPr>
        <p:spPr>
          <a:xfrm>
            <a:off x="4332287" y="1236200"/>
            <a:ext cx="3126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Acquired Sectors </a:t>
            </a:r>
            <a:r>
              <a:rPr b="1" lang="en-US">
                <a:solidFill>
                  <a:srgbClr val="08528C"/>
                </a:solidFill>
                <a:latin typeface="Calibri"/>
                <a:ea typeface="Calibri"/>
                <a:cs typeface="Calibri"/>
                <a:sym typeface="Calibri"/>
              </a:rPr>
              <a:t>in</a:t>
            </a:r>
            <a:r>
              <a:rPr b="1" lang="en-US">
                <a:solidFill>
                  <a:srgbClr val="08528C"/>
                </a:solidFill>
                <a:latin typeface="Calibri"/>
                <a:ea typeface="Calibri"/>
                <a:cs typeface="Calibri"/>
                <a:sym typeface="Calibri"/>
              </a:rPr>
              <a:t> 2024</a:t>
            </a:r>
            <a:endParaRPr b="1">
              <a:solidFill>
                <a:srgbClr val="08528C"/>
              </a:solidFill>
              <a:latin typeface="Calibri"/>
              <a:ea typeface="Calibri"/>
              <a:cs typeface="Calibri"/>
              <a:sym typeface="Calibri"/>
            </a:endParaRPr>
          </a:p>
        </p:txBody>
      </p:sp>
      <p:pic>
        <p:nvPicPr>
          <p:cNvPr id="847" name="Google Shape;847;p82"/>
          <p:cNvPicPr preferRelativeResize="0"/>
          <p:nvPr/>
        </p:nvPicPr>
        <p:blipFill rotWithShape="1">
          <a:blip r:embed="rId5">
            <a:alphaModFix/>
          </a:blip>
          <a:srcRect b="0" l="-10360" r="10360" t="0"/>
          <a:stretch/>
        </p:blipFill>
        <p:spPr>
          <a:xfrm>
            <a:off x="584466" y="4835742"/>
            <a:ext cx="274320" cy="274320"/>
          </a:xfrm>
          <a:prstGeom prst="rect">
            <a:avLst/>
          </a:prstGeom>
          <a:noFill/>
          <a:ln>
            <a:noFill/>
          </a:ln>
        </p:spPr>
      </p:pic>
      <p:pic>
        <p:nvPicPr>
          <p:cNvPr id="848" name="Google Shape;848;p82"/>
          <p:cNvPicPr preferRelativeResize="0"/>
          <p:nvPr/>
        </p:nvPicPr>
        <p:blipFill>
          <a:blip r:embed="rId6">
            <a:alphaModFix/>
          </a:blip>
          <a:stretch>
            <a:fillRect/>
          </a:stretch>
        </p:blipFill>
        <p:spPr>
          <a:xfrm>
            <a:off x="4363688" y="4820206"/>
            <a:ext cx="274320" cy="274320"/>
          </a:xfrm>
          <a:prstGeom prst="rect">
            <a:avLst/>
          </a:prstGeom>
          <a:noFill/>
          <a:ln>
            <a:noFill/>
          </a:ln>
        </p:spPr>
      </p:pic>
      <p:sp>
        <p:nvSpPr>
          <p:cNvPr id="849" name="Google Shape;849;p82"/>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850" name="Google Shape;850;p82"/>
          <p:cNvSpPr txBox="1"/>
          <p:nvPr/>
        </p:nvSpPr>
        <p:spPr>
          <a:xfrm>
            <a:off x="2637750" y="1441300"/>
            <a:ext cx="571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rgbClr val="00B050"/>
                </a:solidFill>
                <a:latin typeface="Calibri"/>
                <a:ea typeface="Calibri"/>
                <a:cs typeface="Calibri"/>
                <a:sym typeface="Calibri"/>
              </a:rPr>
              <a:t>▲</a:t>
            </a:r>
            <a:r>
              <a:rPr b="1" lang="en-US" sz="900">
                <a:solidFill>
                  <a:srgbClr val="00B050"/>
                </a:solidFill>
                <a:latin typeface="Calibri"/>
                <a:ea typeface="Calibri"/>
                <a:cs typeface="Calibri"/>
                <a:sym typeface="Calibri"/>
              </a:rPr>
              <a:t>117%</a:t>
            </a:r>
            <a:endParaRPr sz="900"/>
          </a:p>
        </p:txBody>
      </p:sp>
      <p:sp>
        <p:nvSpPr>
          <p:cNvPr id="851" name="Google Shape;851;p82"/>
          <p:cNvSpPr txBox="1"/>
          <p:nvPr/>
        </p:nvSpPr>
        <p:spPr>
          <a:xfrm>
            <a:off x="3374300" y="1441300"/>
            <a:ext cx="571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rgbClr val="00B050"/>
                </a:solidFill>
                <a:latin typeface="Calibri"/>
                <a:ea typeface="Calibri"/>
                <a:cs typeface="Calibri"/>
                <a:sym typeface="Calibri"/>
              </a:rPr>
              <a:t>▲</a:t>
            </a:r>
            <a:r>
              <a:rPr b="1" lang="en-US" sz="900">
                <a:solidFill>
                  <a:srgbClr val="00B050"/>
                </a:solidFill>
                <a:latin typeface="Calibri"/>
                <a:ea typeface="Calibri"/>
                <a:cs typeface="Calibri"/>
                <a:sym typeface="Calibri"/>
              </a:rPr>
              <a:t>33%</a:t>
            </a:r>
            <a:endParaRPr sz="1200">
              <a:solidFill>
                <a:schemeClr val="dk1"/>
              </a:solidFill>
            </a:endParaRPr>
          </a:p>
        </p:txBody>
      </p:sp>
      <p:sp>
        <p:nvSpPr>
          <p:cNvPr id="852" name="Google Shape;852;p82"/>
          <p:cNvSpPr txBox="1"/>
          <p:nvPr/>
        </p:nvSpPr>
        <p:spPr>
          <a:xfrm>
            <a:off x="1958810" y="1441300"/>
            <a:ext cx="571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FF0000"/>
                </a:solidFill>
                <a:latin typeface="Calibri"/>
                <a:ea typeface="Calibri"/>
                <a:cs typeface="Calibri"/>
                <a:sym typeface="Calibri"/>
              </a:rPr>
              <a:t>▼21%</a:t>
            </a:r>
            <a:endParaRPr b="1" sz="900">
              <a:solidFill>
                <a:srgbClr val="FF0000"/>
              </a:solidFill>
              <a:latin typeface="Calibri"/>
              <a:ea typeface="Calibri"/>
              <a:cs typeface="Calibri"/>
              <a:sym typeface="Calibri"/>
            </a:endParaRPr>
          </a:p>
        </p:txBody>
      </p:sp>
      <p:sp>
        <p:nvSpPr>
          <p:cNvPr id="853" name="Google Shape;853;p82"/>
          <p:cNvSpPr txBox="1"/>
          <p:nvPr/>
        </p:nvSpPr>
        <p:spPr>
          <a:xfrm>
            <a:off x="1345824" y="1441300"/>
            <a:ext cx="511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00B050"/>
                </a:solidFill>
                <a:latin typeface="Calibri"/>
                <a:ea typeface="Calibri"/>
                <a:cs typeface="Calibri"/>
                <a:sym typeface="Calibri"/>
              </a:rPr>
              <a:t>▲</a:t>
            </a:r>
            <a:r>
              <a:rPr b="1" lang="en-US" sz="900">
                <a:solidFill>
                  <a:srgbClr val="00B050"/>
                </a:solidFill>
                <a:latin typeface="Calibri"/>
                <a:ea typeface="Calibri"/>
                <a:cs typeface="Calibri"/>
                <a:sym typeface="Calibri"/>
              </a:rPr>
              <a:t>35%</a:t>
            </a:r>
            <a:endParaRPr sz="900">
              <a:solidFill>
                <a:schemeClr val="dk1"/>
              </a:solidFill>
            </a:endParaRPr>
          </a:p>
        </p:txBody>
      </p:sp>
      <p:sp>
        <p:nvSpPr>
          <p:cNvPr id="854" name="Google Shape;854;p82"/>
          <p:cNvSpPr txBox="1"/>
          <p:nvPr/>
        </p:nvSpPr>
        <p:spPr>
          <a:xfrm>
            <a:off x="662876" y="1441300"/>
            <a:ext cx="503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FF0000"/>
                </a:solidFill>
                <a:latin typeface="Calibri"/>
                <a:ea typeface="Calibri"/>
                <a:cs typeface="Calibri"/>
                <a:sym typeface="Calibri"/>
              </a:rPr>
              <a:t>▼7%</a:t>
            </a:r>
            <a:endParaRPr sz="900">
              <a:solidFill>
                <a:srgbClr val="FF0000"/>
              </a:solidFill>
            </a:endParaRPr>
          </a:p>
        </p:txBody>
      </p:sp>
      <p:sp>
        <p:nvSpPr>
          <p:cNvPr id="855" name="Google Shape;855;p82"/>
          <p:cNvSpPr txBox="1"/>
          <p:nvPr/>
        </p:nvSpPr>
        <p:spPr>
          <a:xfrm>
            <a:off x="1587550" y="3826775"/>
            <a:ext cx="15579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 of Acquisitions	</a:t>
            </a:r>
            <a:endParaRPr b="1" sz="1000">
              <a:latin typeface="Calibri"/>
              <a:ea typeface="Calibri"/>
              <a:cs typeface="Calibri"/>
              <a:sym typeface="Calibri"/>
            </a:endParaRPr>
          </a:p>
        </p:txBody>
      </p:sp>
      <p:sp>
        <p:nvSpPr>
          <p:cNvPr id="856" name="Google Shape;856;p82"/>
          <p:cNvSpPr/>
          <p:nvPr/>
        </p:nvSpPr>
        <p:spPr>
          <a:xfrm>
            <a:off x="1474755" y="3877422"/>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2"/>
          <p:cNvSpPr txBox="1"/>
          <p:nvPr/>
        </p:nvSpPr>
        <p:spPr>
          <a:xfrm>
            <a:off x="5343850" y="3811650"/>
            <a:ext cx="15579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 of Acquisitions	</a:t>
            </a:r>
            <a:endParaRPr b="1" sz="1000">
              <a:latin typeface="Calibri"/>
              <a:ea typeface="Calibri"/>
              <a:cs typeface="Calibri"/>
              <a:sym typeface="Calibri"/>
            </a:endParaRPr>
          </a:p>
        </p:txBody>
      </p:sp>
      <p:sp>
        <p:nvSpPr>
          <p:cNvPr id="858" name="Google Shape;858;p82"/>
          <p:cNvSpPr/>
          <p:nvPr/>
        </p:nvSpPr>
        <p:spPr>
          <a:xfrm>
            <a:off x="5231067" y="3862294"/>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9" name="Google Shape;859;p82"/>
          <p:cNvPicPr preferRelativeResize="0"/>
          <p:nvPr/>
        </p:nvPicPr>
        <p:blipFill>
          <a:blip r:embed="rId7">
            <a:alphaModFix/>
          </a:blip>
          <a:stretch>
            <a:fillRect/>
          </a:stretch>
        </p:blipFill>
        <p:spPr>
          <a:xfrm>
            <a:off x="589813" y="5161220"/>
            <a:ext cx="274320" cy="274320"/>
          </a:xfrm>
          <a:prstGeom prst="rect">
            <a:avLst/>
          </a:prstGeom>
          <a:noFill/>
          <a:ln>
            <a:noFill/>
          </a:ln>
        </p:spPr>
      </p:pic>
      <p:pic>
        <p:nvPicPr>
          <p:cNvPr id="860" name="Google Shape;860;p82"/>
          <p:cNvPicPr preferRelativeResize="0"/>
          <p:nvPr/>
        </p:nvPicPr>
        <p:blipFill>
          <a:blip r:embed="rId8">
            <a:alphaModFix/>
          </a:blip>
          <a:stretch>
            <a:fillRect/>
          </a:stretch>
        </p:blipFill>
        <p:spPr>
          <a:xfrm>
            <a:off x="4363688" y="5850977"/>
            <a:ext cx="274320" cy="274320"/>
          </a:xfrm>
          <a:prstGeom prst="rect">
            <a:avLst/>
          </a:prstGeom>
          <a:noFill/>
          <a:ln>
            <a:noFill/>
          </a:ln>
        </p:spPr>
      </p:pic>
      <p:pic>
        <p:nvPicPr>
          <p:cNvPr id="861" name="Google Shape;861;p82"/>
          <p:cNvPicPr preferRelativeResize="0"/>
          <p:nvPr/>
        </p:nvPicPr>
        <p:blipFill>
          <a:blip r:embed="rId9">
            <a:alphaModFix/>
          </a:blip>
          <a:stretch>
            <a:fillRect/>
          </a:stretch>
        </p:blipFill>
        <p:spPr>
          <a:xfrm>
            <a:off x="577813" y="5603400"/>
            <a:ext cx="308610" cy="81691"/>
          </a:xfrm>
          <a:prstGeom prst="rect">
            <a:avLst/>
          </a:prstGeom>
          <a:noFill/>
          <a:ln>
            <a:noFill/>
          </a:ln>
        </p:spPr>
      </p:pic>
      <p:pic>
        <p:nvPicPr>
          <p:cNvPr id="862" name="Google Shape;862;p82"/>
          <p:cNvPicPr preferRelativeResize="0"/>
          <p:nvPr/>
        </p:nvPicPr>
        <p:blipFill>
          <a:blip r:embed="rId10">
            <a:alphaModFix/>
          </a:blip>
          <a:stretch>
            <a:fillRect/>
          </a:stretch>
        </p:blipFill>
        <p:spPr>
          <a:xfrm>
            <a:off x="577025" y="5894185"/>
            <a:ext cx="299886" cy="162900"/>
          </a:xfrm>
          <a:prstGeom prst="rect">
            <a:avLst/>
          </a:prstGeom>
          <a:noFill/>
          <a:ln>
            <a:noFill/>
          </a:ln>
        </p:spPr>
      </p:pic>
      <p:pic>
        <p:nvPicPr>
          <p:cNvPr id="863" name="Google Shape;863;p82"/>
          <p:cNvPicPr preferRelativeResize="0"/>
          <p:nvPr/>
        </p:nvPicPr>
        <p:blipFill>
          <a:blip r:embed="rId11">
            <a:alphaModFix/>
          </a:blip>
          <a:stretch>
            <a:fillRect/>
          </a:stretch>
        </p:blipFill>
        <p:spPr>
          <a:xfrm>
            <a:off x="560192" y="6149242"/>
            <a:ext cx="274300" cy="274300"/>
          </a:xfrm>
          <a:prstGeom prst="rect">
            <a:avLst/>
          </a:prstGeom>
          <a:noFill/>
          <a:ln>
            <a:noFill/>
          </a:ln>
        </p:spPr>
      </p:pic>
      <p:pic>
        <p:nvPicPr>
          <p:cNvPr id="864" name="Google Shape;864;p82"/>
          <p:cNvPicPr preferRelativeResize="0"/>
          <p:nvPr/>
        </p:nvPicPr>
        <p:blipFill>
          <a:blip r:embed="rId11">
            <a:alphaModFix/>
          </a:blip>
          <a:stretch>
            <a:fillRect/>
          </a:stretch>
        </p:blipFill>
        <p:spPr>
          <a:xfrm>
            <a:off x="4363692" y="5165154"/>
            <a:ext cx="274300" cy="274300"/>
          </a:xfrm>
          <a:prstGeom prst="rect">
            <a:avLst/>
          </a:prstGeom>
          <a:noFill/>
          <a:ln>
            <a:noFill/>
          </a:ln>
        </p:spPr>
      </p:pic>
      <p:pic>
        <p:nvPicPr>
          <p:cNvPr id="865" name="Google Shape;865;p82"/>
          <p:cNvPicPr preferRelativeResize="0"/>
          <p:nvPr/>
        </p:nvPicPr>
        <p:blipFill>
          <a:blip r:embed="rId12">
            <a:alphaModFix/>
          </a:blip>
          <a:stretch>
            <a:fillRect/>
          </a:stretch>
        </p:blipFill>
        <p:spPr>
          <a:xfrm>
            <a:off x="4358225" y="5506084"/>
            <a:ext cx="274320" cy="274320"/>
          </a:xfrm>
          <a:prstGeom prst="rect">
            <a:avLst/>
          </a:prstGeom>
          <a:noFill/>
          <a:ln>
            <a:noFill/>
          </a:ln>
        </p:spPr>
      </p:pic>
      <p:pic>
        <p:nvPicPr>
          <p:cNvPr id="866" name="Google Shape;866;p82"/>
          <p:cNvPicPr preferRelativeResize="0"/>
          <p:nvPr/>
        </p:nvPicPr>
        <p:blipFill>
          <a:blip r:embed="rId13">
            <a:alphaModFix/>
          </a:blip>
          <a:stretch>
            <a:fillRect/>
          </a:stretch>
        </p:blipFill>
        <p:spPr>
          <a:xfrm>
            <a:off x="4363693" y="6191862"/>
            <a:ext cx="274320" cy="2743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83"/>
          <p:cNvSpPr txBox="1"/>
          <p:nvPr/>
        </p:nvSpPr>
        <p:spPr>
          <a:xfrm>
            <a:off x="8104350" y="1329300"/>
            <a:ext cx="3891600" cy="5127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In 2025, of the 136 acquisitions, 72 companies had previously raised equity funding, compared with 65 of the 127 acquisitions in 2024.</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While Seed and Early-stage companies still account for the majority of acquisitions, there is a relative increase in late-stage acquisitions, rising to 14% in 2025 from 11% in 2024.</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This shift reflects acquirer preference for scaled, revenue-generating companies that offer immediate market presence, operational maturity, and faster integration, reducing execution risk in a cautious capital environment..</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Recent l</a:t>
            </a:r>
            <a:r>
              <a:rPr lang="en-US" sz="1300">
                <a:solidFill>
                  <a:schemeClr val="dk1"/>
                </a:solidFill>
                <a:latin typeface="Calibri"/>
                <a:ea typeface="Calibri"/>
                <a:cs typeface="Calibri"/>
                <a:sym typeface="Calibri"/>
              </a:rPr>
              <a:t>ate-stage acquisitions in 2025, including Ecom Express, Fisdom, and Pepperfry, illustrate this market trend. Delhivery acquired Ecom Express to enhance last-mile logistics and network consolidation, while Groww acquired Fisdom to expand its wealth management offerings and customer engagement.</a:t>
            </a:r>
            <a:endParaRPr sz="1300">
              <a:latin typeface="Calibri"/>
              <a:ea typeface="Calibri"/>
              <a:cs typeface="Calibri"/>
              <a:sym typeface="Calibri"/>
            </a:endParaRPr>
          </a:p>
        </p:txBody>
      </p:sp>
      <p:sp>
        <p:nvSpPr>
          <p:cNvPr id="873" name="Google Shape;873;p83"/>
          <p:cNvSpPr txBox="1"/>
          <p:nvPr/>
        </p:nvSpPr>
        <p:spPr>
          <a:xfrm>
            <a:off x="622963" y="908075"/>
            <a:ext cx="49977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Acquisition Count by Last Funding Stage (2025 vs 2024)</a:t>
            </a:r>
            <a:endParaRPr b="1">
              <a:solidFill>
                <a:srgbClr val="08528C"/>
              </a:solidFill>
              <a:latin typeface="Calibri"/>
              <a:ea typeface="Calibri"/>
              <a:cs typeface="Calibri"/>
              <a:sym typeface="Calibri"/>
            </a:endParaRPr>
          </a:p>
        </p:txBody>
      </p:sp>
      <p:sp>
        <p:nvSpPr>
          <p:cNvPr id="874" name="Google Shape;874;p83"/>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rPr>
              <a:t>Funding Stage Breakdown of Acquired Companies</a:t>
            </a:r>
            <a:endParaRPr/>
          </a:p>
        </p:txBody>
      </p:sp>
      <p:cxnSp>
        <p:nvCxnSpPr>
          <p:cNvPr id="875" name="Google Shape;875;p83"/>
          <p:cNvCxnSpPr/>
          <p:nvPr/>
        </p:nvCxnSpPr>
        <p:spPr>
          <a:xfrm>
            <a:off x="612723" y="1215178"/>
            <a:ext cx="7050300" cy="0"/>
          </a:xfrm>
          <a:prstGeom prst="straightConnector1">
            <a:avLst/>
          </a:prstGeom>
          <a:noFill/>
          <a:ln cap="flat" cmpd="sng" w="9525">
            <a:solidFill>
              <a:srgbClr val="000000"/>
            </a:solidFill>
            <a:prstDash val="solid"/>
            <a:round/>
            <a:headEnd len="sm" w="sm" type="none"/>
            <a:tailEnd len="sm" w="sm" type="none"/>
          </a:ln>
        </p:spPr>
      </p:cxnSp>
      <p:sp>
        <p:nvSpPr>
          <p:cNvPr id="876" name="Google Shape;876;p83"/>
          <p:cNvSpPr/>
          <p:nvPr/>
        </p:nvSpPr>
        <p:spPr>
          <a:xfrm>
            <a:off x="8104350" y="929204"/>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877" name="Google Shape;877;p83"/>
          <p:cNvCxnSpPr/>
          <p:nvPr/>
        </p:nvCxnSpPr>
        <p:spPr>
          <a:xfrm>
            <a:off x="7968970" y="1378668"/>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878" name="Google Shape;878;p83"/>
          <p:cNvCxnSpPr/>
          <p:nvPr/>
        </p:nvCxnSpPr>
        <p:spPr>
          <a:xfrm>
            <a:off x="8070575" y="1229053"/>
            <a:ext cx="3931200" cy="7200"/>
          </a:xfrm>
          <a:prstGeom prst="straightConnector1">
            <a:avLst/>
          </a:prstGeom>
          <a:noFill/>
          <a:ln cap="flat" cmpd="sng" w="9525">
            <a:solidFill>
              <a:srgbClr val="000000"/>
            </a:solidFill>
            <a:prstDash val="solid"/>
            <a:round/>
            <a:headEnd len="sm" w="sm" type="none"/>
            <a:tailEnd len="sm" w="sm" type="none"/>
          </a:ln>
        </p:spPr>
      </p:cxnSp>
      <p:sp>
        <p:nvSpPr>
          <p:cNvPr id="879" name="Google Shape;879;p83"/>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880" name="Google Shape;880;p83"/>
          <p:cNvSpPr txBox="1"/>
          <p:nvPr/>
        </p:nvSpPr>
        <p:spPr>
          <a:xfrm>
            <a:off x="1180711"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Seed</a:t>
            </a:r>
            <a:endParaRPr sz="1200">
              <a:solidFill>
                <a:schemeClr val="dk1"/>
              </a:solidFill>
              <a:latin typeface="Calibri"/>
              <a:ea typeface="Calibri"/>
              <a:cs typeface="Calibri"/>
              <a:sym typeface="Calibri"/>
            </a:endParaRPr>
          </a:p>
        </p:txBody>
      </p:sp>
      <p:sp>
        <p:nvSpPr>
          <p:cNvPr id="881" name="Google Shape;881;p83"/>
          <p:cNvSpPr txBox="1"/>
          <p:nvPr/>
        </p:nvSpPr>
        <p:spPr>
          <a:xfrm>
            <a:off x="2823545"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Early Stage</a:t>
            </a:r>
            <a:endParaRPr sz="1200">
              <a:solidFill>
                <a:schemeClr val="dk1"/>
              </a:solidFill>
              <a:latin typeface="Calibri"/>
              <a:ea typeface="Calibri"/>
              <a:cs typeface="Calibri"/>
              <a:sym typeface="Calibri"/>
            </a:endParaRPr>
          </a:p>
        </p:txBody>
      </p:sp>
      <p:sp>
        <p:nvSpPr>
          <p:cNvPr id="882" name="Google Shape;882;p83"/>
          <p:cNvSpPr txBox="1"/>
          <p:nvPr/>
        </p:nvSpPr>
        <p:spPr>
          <a:xfrm>
            <a:off x="4399261"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Late Stage</a:t>
            </a:r>
            <a:endParaRPr sz="1200">
              <a:solidFill>
                <a:schemeClr val="dk1"/>
              </a:solidFill>
              <a:latin typeface="Calibri"/>
              <a:ea typeface="Calibri"/>
              <a:cs typeface="Calibri"/>
              <a:sym typeface="Calibri"/>
            </a:endParaRPr>
          </a:p>
        </p:txBody>
      </p:sp>
      <p:sp>
        <p:nvSpPr>
          <p:cNvPr id="883" name="Google Shape;883;p83"/>
          <p:cNvSpPr txBox="1"/>
          <p:nvPr/>
        </p:nvSpPr>
        <p:spPr>
          <a:xfrm>
            <a:off x="6022939"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Others</a:t>
            </a:r>
            <a:endParaRPr sz="1200">
              <a:solidFill>
                <a:schemeClr val="dk1"/>
              </a:solidFill>
              <a:latin typeface="Calibri"/>
              <a:ea typeface="Calibri"/>
              <a:cs typeface="Calibri"/>
              <a:sym typeface="Calibri"/>
            </a:endParaRPr>
          </a:p>
        </p:txBody>
      </p:sp>
      <p:sp>
        <p:nvSpPr>
          <p:cNvPr id="884" name="Google Shape;884;p83"/>
          <p:cNvSpPr txBox="1"/>
          <p:nvPr/>
        </p:nvSpPr>
        <p:spPr>
          <a:xfrm>
            <a:off x="578375" y="6165123"/>
            <a:ext cx="107001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*Only companies with their latest equity funding stage available are considered.Percentages represent the share of companies out of the total acquisitions in the respective year.</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Seed includes Seed, Angel rounds. Early Stage includes Series A,B rounds. Late Stage includes Series C+, PE, Pre-IPO rounds. “</a:t>
            </a:r>
            <a:r>
              <a:rPr i="1" lang="en-US" sz="900">
                <a:solidFill>
                  <a:schemeClr val="dk1"/>
                </a:solidFill>
                <a:latin typeface="Calibri"/>
                <a:ea typeface="Calibri"/>
                <a:cs typeface="Calibri"/>
                <a:sym typeface="Calibri"/>
              </a:rPr>
              <a:t>Others</a:t>
            </a:r>
            <a:r>
              <a:rPr lang="en-US" sz="900">
                <a:solidFill>
                  <a:schemeClr val="dk1"/>
                </a:solidFill>
                <a:latin typeface="Calibri"/>
                <a:ea typeface="Calibri"/>
                <a:cs typeface="Calibri"/>
                <a:sym typeface="Calibri"/>
              </a:rPr>
              <a:t>” in the figure includes Unattributed, Equity Crowdfunding, Convertible Debt, and PE</a:t>
            </a:r>
            <a:endParaRPr sz="900">
              <a:solidFill>
                <a:schemeClr val="dk1"/>
              </a:solidFill>
              <a:latin typeface="Calibri"/>
              <a:ea typeface="Calibri"/>
              <a:cs typeface="Calibri"/>
              <a:sym typeface="Calibri"/>
            </a:endParaRPr>
          </a:p>
        </p:txBody>
      </p:sp>
      <p:pic>
        <p:nvPicPr>
          <p:cNvPr id="885" name="Google Shape;885;p83" title="Chart"/>
          <p:cNvPicPr preferRelativeResize="0"/>
          <p:nvPr/>
        </p:nvPicPr>
        <p:blipFill>
          <a:blip r:embed="rId3">
            <a:alphaModFix/>
          </a:blip>
          <a:stretch>
            <a:fillRect/>
          </a:stretch>
        </p:blipFill>
        <p:spPr>
          <a:xfrm>
            <a:off x="612648" y="1161288"/>
            <a:ext cx="6986018" cy="4233672"/>
          </a:xfrm>
          <a:prstGeom prst="rect">
            <a:avLst/>
          </a:prstGeom>
          <a:noFill/>
          <a:ln>
            <a:noFill/>
          </a:ln>
        </p:spPr>
      </p:pic>
      <p:sp>
        <p:nvSpPr>
          <p:cNvPr id="886" name="Google Shape;886;p83" title="img_1"/>
          <p:cNvSpPr txBox="1"/>
          <p:nvPr/>
        </p:nvSpPr>
        <p:spPr>
          <a:xfrm>
            <a:off x="3298176" y="5762767"/>
            <a:ext cx="10665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2025 </a:t>
            </a:r>
            <a:endParaRPr b="1" sz="1200">
              <a:latin typeface="Calibri"/>
              <a:ea typeface="Calibri"/>
              <a:cs typeface="Calibri"/>
              <a:sym typeface="Calibri"/>
            </a:endParaRPr>
          </a:p>
        </p:txBody>
      </p:sp>
      <p:sp>
        <p:nvSpPr>
          <p:cNvPr id="887" name="Google Shape;887;p83" title="img_2"/>
          <p:cNvSpPr txBox="1"/>
          <p:nvPr/>
        </p:nvSpPr>
        <p:spPr>
          <a:xfrm>
            <a:off x="4280191" y="5762774"/>
            <a:ext cx="9462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2024</a:t>
            </a:r>
            <a:endParaRPr b="1" sz="1200">
              <a:latin typeface="Calibri"/>
              <a:ea typeface="Calibri"/>
              <a:cs typeface="Calibri"/>
              <a:sym typeface="Calibri"/>
            </a:endParaRPr>
          </a:p>
        </p:txBody>
      </p:sp>
      <p:sp>
        <p:nvSpPr>
          <p:cNvPr id="888" name="Google Shape;888;p83"/>
          <p:cNvSpPr/>
          <p:nvPr/>
        </p:nvSpPr>
        <p:spPr>
          <a:xfrm>
            <a:off x="4138181" y="5894532"/>
            <a:ext cx="148800" cy="82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3"/>
          <p:cNvSpPr/>
          <p:nvPr/>
        </p:nvSpPr>
        <p:spPr>
          <a:xfrm>
            <a:off x="3149376" y="5894532"/>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84"/>
          <p:cNvSpPr txBox="1"/>
          <p:nvPr/>
        </p:nvSpPr>
        <p:spPr>
          <a:xfrm>
            <a:off x="5232162" y="6378900"/>
            <a:ext cx="6897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Mumbai</a:t>
            </a:r>
            <a:endParaRPr b="1" sz="1000">
              <a:solidFill>
                <a:schemeClr val="dk1"/>
              </a:solidFill>
              <a:latin typeface="Calibri"/>
              <a:ea typeface="Calibri"/>
              <a:cs typeface="Calibri"/>
              <a:sym typeface="Calibri"/>
            </a:endParaRPr>
          </a:p>
        </p:txBody>
      </p:sp>
      <p:sp>
        <p:nvSpPr>
          <p:cNvPr id="896" name="Google Shape;896;p84"/>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rPr>
              <a:t>Citywise Acquisition </a:t>
            </a:r>
            <a:r>
              <a:rPr lang="en-US">
                <a:solidFill>
                  <a:srgbClr val="08528C"/>
                </a:solidFill>
              </a:rPr>
              <a:t>Activity</a:t>
            </a:r>
            <a:endParaRPr/>
          </a:p>
        </p:txBody>
      </p:sp>
      <p:sp>
        <p:nvSpPr>
          <p:cNvPr id="897" name="Google Shape;897;p84"/>
          <p:cNvSpPr txBox="1"/>
          <p:nvPr/>
        </p:nvSpPr>
        <p:spPr>
          <a:xfrm>
            <a:off x="622963" y="908075"/>
            <a:ext cx="49977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Acquisition Data and Trends by Cities</a:t>
            </a:r>
            <a:endParaRPr b="1">
              <a:solidFill>
                <a:srgbClr val="08528C"/>
              </a:solidFill>
              <a:latin typeface="Calibri"/>
              <a:ea typeface="Calibri"/>
              <a:cs typeface="Calibri"/>
              <a:sym typeface="Calibri"/>
            </a:endParaRPr>
          </a:p>
        </p:txBody>
      </p:sp>
      <p:cxnSp>
        <p:nvCxnSpPr>
          <p:cNvPr id="898" name="Google Shape;898;p84"/>
          <p:cNvCxnSpPr/>
          <p:nvPr/>
        </p:nvCxnSpPr>
        <p:spPr>
          <a:xfrm>
            <a:off x="612723" y="1215178"/>
            <a:ext cx="7050300" cy="0"/>
          </a:xfrm>
          <a:prstGeom prst="straightConnector1">
            <a:avLst/>
          </a:prstGeom>
          <a:noFill/>
          <a:ln cap="flat" cmpd="sng" w="9525">
            <a:solidFill>
              <a:srgbClr val="000000"/>
            </a:solidFill>
            <a:prstDash val="solid"/>
            <a:round/>
            <a:headEnd len="sm" w="sm" type="none"/>
            <a:tailEnd len="sm" w="sm" type="none"/>
          </a:ln>
        </p:spPr>
      </p:cxnSp>
      <p:sp>
        <p:nvSpPr>
          <p:cNvPr id="899" name="Google Shape;899;p84"/>
          <p:cNvSpPr txBox="1"/>
          <p:nvPr/>
        </p:nvSpPr>
        <p:spPr>
          <a:xfrm>
            <a:off x="609600" y="1215950"/>
            <a:ext cx="33288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a:t>
            </a:r>
            <a:r>
              <a:rPr b="1" lang="en-US">
                <a:solidFill>
                  <a:srgbClr val="08528C"/>
                </a:solidFill>
                <a:latin typeface="Calibri"/>
                <a:ea typeface="Calibri"/>
                <a:cs typeface="Calibri"/>
                <a:sym typeface="Calibri"/>
              </a:rPr>
              <a:t>Cities</a:t>
            </a:r>
            <a:r>
              <a:rPr b="1" lang="en-US">
                <a:solidFill>
                  <a:srgbClr val="08528C"/>
                </a:solidFill>
                <a:latin typeface="Calibri"/>
                <a:ea typeface="Calibri"/>
                <a:cs typeface="Calibri"/>
                <a:sym typeface="Calibri"/>
              </a:rPr>
              <a:t> by Acquisitions</a:t>
            </a:r>
            <a:r>
              <a:rPr b="1" lang="en-US">
                <a:solidFill>
                  <a:srgbClr val="08528C"/>
                </a:solidFill>
                <a:latin typeface="Calibri"/>
                <a:ea typeface="Calibri"/>
                <a:cs typeface="Calibri"/>
                <a:sym typeface="Calibri"/>
              </a:rPr>
              <a:t> –  2025 </a:t>
            </a:r>
            <a:endParaRPr b="1">
              <a:solidFill>
                <a:srgbClr val="08528C"/>
              </a:solidFill>
              <a:latin typeface="Calibri"/>
              <a:ea typeface="Calibri"/>
              <a:cs typeface="Calibri"/>
              <a:sym typeface="Calibri"/>
            </a:endParaRPr>
          </a:p>
        </p:txBody>
      </p:sp>
      <p:sp>
        <p:nvSpPr>
          <p:cNvPr id="900" name="Google Shape;900;p84"/>
          <p:cNvSpPr txBox="1"/>
          <p:nvPr/>
        </p:nvSpPr>
        <p:spPr>
          <a:xfrm>
            <a:off x="4197832" y="1236200"/>
            <a:ext cx="3126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Cities by Acquisitions</a:t>
            </a:r>
            <a:r>
              <a:rPr b="1" lang="en-US">
                <a:solidFill>
                  <a:srgbClr val="08528C"/>
                </a:solidFill>
                <a:latin typeface="Calibri"/>
                <a:ea typeface="Calibri"/>
                <a:cs typeface="Calibri"/>
                <a:sym typeface="Calibri"/>
              </a:rPr>
              <a:t> –  2024</a:t>
            </a:r>
            <a:endParaRPr b="1">
              <a:solidFill>
                <a:srgbClr val="08528C"/>
              </a:solidFill>
              <a:latin typeface="Calibri"/>
              <a:ea typeface="Calibri"/>
              <a:cs typeface="Calibri"/>
              <a:sym typeface="Calibri"/>
            </a:endParaRPr>
          </a:p>
        </p:txBody>
      </p:sp>
      <p:sp>
        <p:nvSpPr>
          <p:cNvPr id="901" name="Google Shape;901;p84"/>
          <p:cNvSpPr/>
          <p:nvPr/>
        </p:nvSpPr>
        <p:spPr>
          <a:xfrm>
            <a:off x="8104350" y="913753"/>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902" name="Google Shape;902;p84"/>
          <p:cNvCxnSpPr/>
          <p:nvPr/>
        </p:nvCxnSpPr>
        <p:spPr>
          <a:xfrm>
            <a:off x="7981065" y="1487525"/>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903" name="Google Shape;903;p84"/>
          <p:cNvCxnSpPr/>
          <p:nvPr/>
        </p:nvCxnSpPr>
        <p:spPr>
          <a:xfrm>
            <a:off x="8070575" y="1202625"/>
            <a:ext cx="3931200" cy="7200"/>
          </a:xfrm>
          <a:prstGeom prst="straightConnector1">
            <a:avLst/>
          </a:prstGeom>
          <a:noFill/>
          <a:ln cap="flat" cmpd="sng" w="9525">
            <a:solidFill>
              <a:srgbClr val="000000"/>
            </a:solidFill>
            <a:prstDash val="solid"/>
            <a:round/>
            <a:headEnd len="sm" w="sm" type="none"/>
            <a:tailEnd len="sm" w="sm" type="none"/>
          </a:ln>
        </p:spPr>
      </p:cxnSp>
      <p:sp>
        <p:nvSpPr>
          <p:cNvPr id="904" name="Google Shape;904;p84"/>
          <p:cNvSpPr txBox="1"/>
          <p:nvPr/>
        </p:nvSpPr>
        <p:spPr>
          <a:xfrm>
            <a:off x="4197825" y="3767710"/>
            <a:ext cx="3702600" cy="276900"/>
          </a:xfrm>
          <a:prstGeom prst="rect">
            <a:avLst/>
          </a:prstGeom>
          <a:noFill/>
          <a:ln>
            <a:noFill/>
          </a:ln>
        </p:spPr>
        <p:txBody>
          <a:bodyPr anchorCtr="0" anchor="t" bIns="45700" lIns="27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solidFill>
                  <a:srgbClr val="08528C"/>
                </a:solidFill>
                <a:latin typeface="Calibri"/>
                <a:ea typeface="Calibri"/>
                <a:cs typeface="Calibri"/>
                <a:sym typeface="Calibri"/>
              </a:rPr>
              <a:t>Acquisitions by Top </a:t>
            </a:r>
            <a:r>
              <a:rPr b="1" lang="en-US">
                <a:solidFill>
                  <a:srgbClr val="08528C"/>
                </a:solidFill>
                <a:latin typeface="Calibri"/>
                <a:ea typeface="Calibri"/>
                <a:cs typeface="Calibri"/>
                <a:sym typeface="Calibri"/>
              </a:rPr>
              <a:t>Cities</a:t>
            </a:r>
            <a:r>
              <a:rPr b="1" lang="en-US">
                <a:solidFill>
                  <a:srgbClr val="08528C"/>
                </a:solidFill>
                <a:latin typeface="Calibri"/>
                <a:ea typeface="Calibri"/>
                <a:cs typeface="Calibri"/>
                <a:sym typeface="Calibri"/>
              </a:rPr>
              <a:t> (Last</a:t>
            </a:r>
            <a:r>
              <a:rPr b="1" lang="en-US">
                <a:solidFill>
                  <a:srgbClr val="08528C"/>
                </a:solidFill>
                <a:latin typeface="Calibri"/>
                <a:ea typeface="Calibri"/>
                <a:cs typeface="Calibri"/>
                <a:sym typeface="Calibri"/>
              </a:rPr>
              <a:t> </a:t>
            </a:r>
            <a:r>
              <a:rPr b="1" lang="en-US">
                <a:solidFill>
                  <a:srgbClr val="08528C"/>
                </a:solidFill>
                <a:latin typeface="Calibri"/>
                <a:ea typeface="Calibri"/>
                <a:cs typeface="Calibri"/>
                <a:sym typeface="Calibri"/>
              </a:rPr>
              <a:t>4 years)</a:t>
            </a:r>
            <a:endParaRPr b="1">
              <a:solidFill>
                <a:srgbClr val="08528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a:solidFill>
                <a:srgbClr val="08528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a:solidFill>
                <a:srgbClr val="08528C"/>
              </a:solidFill>
              <a:latin typeface="Calibri"/>
              <a:ea typeface="Calibri"/>
              <a:cs typeface="Calibri"/>
              <a:sym typeface="Calibri"/>
            </a:endParaRPr>
          </a:p>
        </p:txBody>
      </p:sp>
      <p:sp>
        <p:nvSpPr>
          <p:cNvPr id="905" name="Google Shape;905;p84"/>
          <p:cNvSpPr txBox="1"/>
          <p:nvPr/>
        </p:nvSpPr>
        <p:spPr>
          <a:xfrm>
            <a:off x="4427963" y="6378900"/>
            <a:ext cx="7968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Bengaluru</a:t>
            </a:r>
            <a:endParaRPr b="1" sz="1000">
              <a:solidFill>
                <a:schemeClr val="dk1"/>
              </a:solidFill>
              <a:latin typeface="Calibri"/>
              <a:ea typeface="Calibri"/>
              <a:cs typeface="Calibri"/>
              <a:sym typeface="Calibri"/>
            </a:endParaRPr>
          </a:p>
        </p:txBody>
      </p:sp>
      <p:sp>
        <p:nvSpPr>
          <p:cNvPr id="906" name="Google Shape;906;p84"/>
          <p:cNvSpPr txBox="1"/>
          <p:nvPr/>
        </p:nvSpPr>
        <p:spPr>
          <a:xfrm>
            <a:off x="5923298" y="6378900"/>
            <a:ext cx="8493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Hyderabad</a:t>
            </a:r>
            <a:endParaRPr b="1" sz="1000">
              <a:solidFill>
                <a:schemeClr val="dk1"/>
              </a:solidFill>
              <a:latin typeface="Calibri"/>
              <a:ea typeface="Calibri"/>
              <a:cs typeface="Calibri"/>
              <a:sym typeface="Calibri"/>
            </a:endParaRPr>
          </a:p>
        </p:txBody>
      </p:sp>
      <p:sp>
        <p:nvSpPr>
          <p:cNvPr id="907" name="Google Shape;907;p84"/>
          <p:cNvSpPr txBox="1"/>
          <p:nvPr/>
        </p:nvSpPr>
        <p:spPr>
          <a:xfrm>
            <a:off x="6735909" y="6378900"/>
            <a:ext cx="9162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Gurugram</a:t>
            </a:r>
            <a:endParaRPr b="1" sz="1000">
              <a:solidFill>
                <a:schemeClr val="dk1"/>
              </a:solidFill>
              <a:latin typeface="Calibri"/>
              <a:ea typeface="Calibri"/>
              <a:cs typeface="Calibri"/>
              <a:sym typeface="Calibri"/>
            </a:endParaRPr>
          </a:p>
        </p:txBody>
      </p:sp>
      <p:sp>
        <p:nvSpPr>
          <p:cNvPr id="908" name="Google Shape;908;p84"/>
          <p:cNvSpPr txBox="1"/>
          <p:nvPr/>
        </p:nvSpPr>
        <p:spPr>
          <a:xfrm>
            <a:off x="609600" y="3785356"/>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08528C"/>
                </a:solidFill>
                <a:highlight>
                  <a:schemeClr val="lt1"/>
                </a:highlight>
                <a:latin typeface="Calibri"/>
                <a:ea typeface="Calibri"/>
                <a:cs typeface="Calibri"/>
                <a:sym typeface="Calibri"/>
              </a:rPr>
              <a:t>City Wise Distribution (</a:t>
            </a:r>
            <a:r>
              <a:rPr b="1" lang="en-US">
                <a:solidFill>
                  <a:srgbClr val="08528C"/>
                </a:solidFill>
                <a:highlight>
                  <a:schemeClr val="lt1"/>
                </a:highlight>
                <a:latin typeface="Calibri"/>
                <a:ea typeface="Calibri"/>
                <a:cs typeface="Calibri"/>
                <a:sym typeface="Calibri"/>
              </a:rPr>
              <a:t>Count</a:t>
            </a:r>
            <a:r>
              <a:rPr b="1" lang="en-US">
                <a:solidFill>
                  <a:srgbClr val="08528C"/>
                </a:solidFill>
                <a:highlight>
                  <a:schemeClr val="lt1"/>
                </a:highlight>
                <a:latin typeface="Calibri"/>
                <a:ea typeface="Calibri"/>
                <a:cs typeface="Calibri"/>
                <a:sym typeface="Calibri"/>
              </a:rPr>
              <a:t>)</a:t>
            </a:r>
            <a:endParaRPr>
              <a:highlight>
                <a:schemeClr val="lt1"/>
              </a:highlight>
            </a:endParaRPr>
          </a:p>
        </p:txBody>
      </p:sp>
      <p:sp>
        <p:nvSpPr>
          <p:cNvPr id="909" name="Google Shape;909;p84"/>
          <p:cNvSpPr txBox="1"/>
          <p:nvPr/>
        </p:nvSpPr>
        <p:spPr>
          <a:xfrm>
            <a:off x="2816155" y="4751770"/>
            <a:ext cx="1158300" cy="17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latin typeface="Calibri"/>
                <a:ea typeface="Calibri"/>
                <a:cs typeface="Calibri"/>
                <a:sym typeface="Calibri"/>
              </a:rPr>
              <a:t>Tier 1 (91%)</a:t>
            </a:r>
            <a:endParaRPr sz="1000">
              <a:latin typeface="Calibri"/>
              <a:ea typeface="Calibri"/>
              <a:cs typeface="Calibri"/>
              <a:sym typeface="Calibri"/>
            </a:endParaRPr>
          </a:p>
        </p:txBody>
      </p:sp>
      <p:sp>
        <p:nvSpPr>
          <p:cNvPr id="910" name="Google Shape;910;p84"/>
          <p:cNvSpPr txBox="1"/>
          <p:nvPr/>
        </p:nvSpPr>
        <p:spPr>
          <a:xfrm>
            <a:off x="2816155" y="4989609"/>
            <a:ext cx="1366200" cy="17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latin typeface="Calibri"/>
                <a:ea typeface="Calibri"/>
                <a:cs typeface="Calibri"/>
                <a:sym typeface="Calibri"/>
              </a:rPr>
              <a:t>Tier 2/Tier 3 (9%)</a:t>
            </a:r>
            <a:endParaRPr sz="1000">
              <a:latin typeface="Calibri"/>
              <a:ea typeface="Calibri"/>
              <a:cs typeface="Calibri"/>
              <a:sym typeface="Calibri"/>
            </a:endParaRPr>
          </a:p>
        </p:txBody>
      </p:sp>
      <p:sp>
        <p:nvSpPr>
          <p:cNvPr id="911" name="Google Shape;911;p84"/>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912" name="Google Shape;912;p84" title="legend1"/>
          <p:cNvSpPr/>
          <p:nvPr/>
        </p:nvSpPr>
        <p:spPr>
          <a:xfrm>
            <a:off x="2746533" y="4794986"/>
            <a:ext cx="109800" cy="109800"/>
          </a:xfrm>
          <a:prstGeom prst="rect">
            <a:avLst/>
          </a:prstGeom>
          <a:solidFill>
            <a:srgbClr val="0852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84"/>
          <p:cNvSpPr/>
          <p:nvPr/>
        </p:nvSpPr>
        <p:spPr>
          <a:xfrm>
            <a:off x="2746533" y="5032819"/>
            <a:ext cx="109800" cy="109800"/>
          </a:xfrm>
          <a:prstGeom prst="rect">
            <a:avLst/>
          </a:prstGeom>
          <a:solidFill>
            <a:srgbClr val="4A76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84" title="legend1"/>
          <p:cNvSpPr/>
          <p:nvPr/>
        </p:nvSpPr>
        <p:spPr>
          <a:xfrm>
            <a:off x="4341460" y="6415299"/>
            <a:ext cx="109800" cy="109800"/>
          </a:xfrm>
          <a:prstGeom prst="rect">
            <a:avLst/>
          </a:prstGeom>
          <a:solidFill>
            <a:srgbClr val="0852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84"/>
          <p:cNvSpPr/>
          <p:nvPr/>
        </p:nvSpPr>
        <p:spPr>
          <a:xfrm>
            <a:off x="5152364" y="6415299"/>
            <a:ext cx="109800" cy="109800"/>
          </a:xfrm>
          <a:prstGeom prst="rect">
            <a:avLst/>
          </a:prstGeom>
          <a:solidFill>
            <a:srgbClr val="4A76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84" title="legend3"/>
          <p:cNvSpPr/>
          <p:nvPr/>
        </p:nvSpPr>
        <p:spPr>
          <a:xfrm>
            <a:off x="6662309" y="6415299"/>
            <a:ext cx="109800" cy="109800"/>
          </a:xfrm>
          <a:prstGeom prst="rect">
            <a:avLst/>
          </a:prstGeom>
          <a:solidFill>
            <a:srgbClr val="68B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700" u="none" cap="none" strike="noStrike">
              <a:solidFill>
                <a:srgbClr val="000000"/>
              </a:solidFill>
              <a:latin typeface="Calibri"/>
              <a:ea typeface="Calibri"/>
              <a:cs typeface="Calibri"/>
              <a:sym typeface="Calibri"/>
            </a:endParaRPr>
          </a:p>
        </p:txBody>
      </p:sp>
      <p:sp>
        <p:nvSpPr>
          <p:cNvPr id="917" name="Google Shape;917;p84" title="legend5"/>
          <p:cNvSpPr/>
          <p:nvPr/>
        </p:nvSpPr>
        <p:spPr>
          <a:xfrm>
            <a:off x="5862280" y="6415299"/>
            <a:ext cx="109800" cy="109800"/>
          </a:xfrm>
          <a:prstGeom prst="rect">
            <a:avLst/>
          </a:prstGeom>
          <a:solidFill>
            <a:srgbClr val="B0A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700" u="none" cap="none" strike="noStrike">
              <a:solidFill>
                <a:srgbClr val="000000"/>
              </a:solidFill>
              <a:latin typeface="Calibri"/>
              <a:ea typeface="Calibri"/>
              <a:cs typeface="Calibri"/>
              <a:sym typeface="Calibri"/>
            </a:endParaRPr>
          </a:p>
        </p:txBody>
      </p:sp>
      <p:sp>
        <p:nvSpPr>
          <p:cNvPr id="918" name="Google Shape;918;p84"/>
          <p:cNvSpPr txBox="1"/>
          <p:nvPr/>
        </p:nvSpPr>
        <p:spPr>
          <a:xfrm>
            <a:off x="7490729" y="6378890"/>
            <a:ext cx="8085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Delhi</a:t>
            </a:r>
            <a:endParaRPr b="1" sz="1000">
              <a:solidFill>
                <a:schemeClr val="dk1"/>
              </a:solidFill>
              <a:latin typeface="Calibri"/>
              <a:ea typeface="Calibri"/>
              <a:cs typeface="Calibri"/>
              <a:sym typeface="Calibri"/>
            </a:endParaRPr>
          </a:p>
        </p:txBody>
      </p:sp>
      <p:sp>
        <p:nvSpPr>
          <p:cNvPr id="919" name="Google Shape;919;p84" title="legend3"/>
          <p:cNvSpPr/>
          <p:nvPr/>
        </p:nvSpPr>
        <p:spPr>
          <a:xfrm>
            <a:off x="7407604" y="6415299"/>
            <a:ext cx="109800" cy="109800"/>
          </a:xfrm>
          <a:prstGeom prst="rect">
            <a:avLst/>
          </a:prstGeom>
          <a:solidFill>
            <a:srgbClr val="ECCE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700" u="none" cap="none" strike="noStrike">
              <a:solidFill>
                <a:srgbClr val="000000"/>
              </a:solidFill>
              <a:latin typeface="Calibri"/>
              <a:ea typeface="Calibri"/>
              <a:cs typeface="Calibri"/>
              <a:sym typeface="Calibri"/>
            </a:endParaRPr>
          </a:p>
        </p:txBody>
      </p:sp>
      <p:pic>
        <p:nvPicPr>
          <p:cNvPr id="920" name="Google Shape;920;p84" title="Chart"/>
          <p:cNvPicPr preferRelativeResize="0"/>
          <p:nvPr/>
        </p:nvPicPr>
        <p:blipFill>
          <a:blip r:embed="rId3">
            <a:alphaModFix/>
          </a:blip>
          <a:stretch>
            <a:fillRect/>
          </a:stretch>
        </p:blipFill>
        <p:spPr>
          <a:xfrm>
            <a:off x="356616" y="1380744"/>
            <a:ext cx="3758184" cy="2322577"/>
          </a:xfrm>
          <a:prstGeom prst="rect">
            <a:avLst/>
          </a:prstGeom>
          <a:noFill/>
          <a:ln>
            <a:noFill/>
          </a:ln>
        </p:spPr>
      </p:pic>
      <p:pic>
        <p:nvPicPr>
          <p:cNvPr id="921" name="Google Shape;921;p84" title="Chart"/>
          <p:cNvPicPr preferRelativeResize="0"/>
          <p:nvPr/>
        </p:nvPicPr>
        <p:blipFill>
          <a:blip r:embed="rId4">
            <a:alphaModFix/>
          </a:blip>
          <a:stretch>
            <a:fillRect/>
          </a:stretch>
        </p:blipFill>
        <p:spPr>
          <a:xfrm>
            <a:off x="4142232" y="1380744"/>
            <a:ext cx="3758184" cy="2322577"/>
          </a:xfrm>
          <a:prstGeom prst="rect">
            <a:avLst/>
          </a:prstGeom>
          <a:noFill/>
          <a:ln>
            <a:noFill/>
          </a:ln>
        </p:spPr>
      </p:pic>
      <p:sp>
        <p:nvSpPr>
          <p:cNvPr id="922" name="Google Shape;922;p84"/>
          <p:cNvSpPr txBox="1"/>
          <p:nvPr/>
        </p:nvSpPr>
        <p:spPr>
          <a:xfrm>
            <a:off x="8104350" y="1329300"/>
            <a:ext cx="3891600" cy="5127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Bengaluru continues to lead in startup acquisitions in India, topping the charts both in 2024 (47 acquisitions) and 2025 (42 acquisitions). Its established ecosystem, deep tech talent pool, and leading role in SaaS, AI, and fintech ensure it outpaces other cities by a significant margin</a:t>
            </a:r>
            <a:r>
              <a:rPr b="1" lang="en-US" sz="1300">
                <a:latin typeface="Calibri"/>
                <a:ea typeface="Calibri"/>
                <a:cs typeface="Calibri"/>
                <a:sym typeface="Calibri"/>
              </a:rPr>
              <a:t>.</a:t>
            </a:r>
            <a:endParaRPr b="1" sz="1300">
              <a:latin typeface="Calibri"/>
              <a:ea typeface="Calibri"/>
              <a:cs typeface="Calibri"/>
              <a:sym typeface="Calibri"/>
            </a:endParaRPr>
          </a:p>
          <a:p>
            <a:pPr indent="0" lvl="0" marL="0" rtl="0" algn="just">
              <a:lnSpc>
                <a:spcPct val="115000"/>
              </a:lnSpc>
              <a:spcBef>
                <a:spcPts val="0"/>
              </a:spcBef>
              <a:spcAft>
                <a:spcPts val="0"/>
              </a:spcAft>
              <a:buNone/>
            </a:pPr>
            <a:r>
              <a:t/>
            </a:r>
            <a:endParaRPr b="1"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Mumbai followed closely with 24 acquisitions in 2025, in line with the 24 recorded in 2024. Hyderabad (12) and Gurugram (12) also recorded notable activity, underscoring their rising prominence as strategic startup hubs driven by pro-business policies and strong digital infrastructure.</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City-wise distribution highlights that over 90% of acquisitions continue to occur in Tier 1 cities, underscoring acquirer preference for mature ecosystems with established corporate presence and lower integration risk. However, rising funding activity in Tier 2 and Tier 3 cities may signal a gradual geographic broadening of exit activity over the longer term</a:t>
            </a:r>
            <a:endParaRPr sz="1300">
              <a:latin typeface="Calibri"/>
              <a:ea typeface="Calibri"/>
              <a:cs typeface="Calibri"/>
              <a:sym typeface="Calibri"/>
            </a:endParaRPr>
          </a:p>
        </p:txBody>
      </p:sp>
      <p:pic>
        <p:nvPicPr>
          <p:cNvPr id="923" name="Google Shape;923;p84" title="Chart"/>
          <p:cNvPicPr preferRelativeResize="0"/>
          <p:nvPr/>
        </p:nvPicPr>
        <p:blipFill>
          <a:blip r:embed="rId5">
            <a:alphaModFix/>
          </a:blip>
          <a:stretch>
            <a:fillRect/>
          </a:stretch>
        </p:blipFill>
        <p:spPr>
          <a:xfrm>
            <a:off x="9144" y="4224528"/>
            <a:ext cx="3419855" cy="2107352"/>
          </a:xfrm>
          <a:prstGeom prst="rect">
            <a:avLst/>
          </a:prstGeom>
          <a:noFill/>
          <a:ln>
            <a:noFill/>
          </a:ln>
        </p:spPr>
      </p:pic>
      <p:grpSp>
        <p:nvGrpSpPr>
          <p:cNvPr id="924" name="Google Shape;924;p84"/>
          <p:cNvGrpSpPr/>
          <p:nvPr/>
        </p:nvGrpSpPr>
        <p:grpSpPr>
          <a:xfrm>
            <a:off x="4206240" y="4014216"/>
            <a:ext cx="3758184" cy="2322577"/>
            <a:chOff x="4206240" y="4014216"/>
            <a:chExt cx="3758184" cy="2322577"/>
          </a:xfrm>
        </p:grpSpPr>
        <p:pic>
          <p:nvPicPr>
            <p:cNvPr id="925" name="Google Shape;925;p84" title="Chart"/>
            <p:cNvPicPr preferRelativeResize="0"/>
            <p:nvPr/>
          </p:nvPicPr>
          <p:blipFill>
            <a:blip r:embed="rId6">
              <a:alphaModFix/>
            </a:blip>
            <a:stretch>
              <a:fillRect/>
            </a:stretch>
          </p:blipFill>
          <p:spPr>
            <a:xfrm>
              <a:off x="4206240" y="4014216"/>
              <a:ext cx="3758184" cy="2322577"/>
            </a:xfrm>
            <a:prstGeom prst="rect">
              <a:avLst/>
            </a:prstGeom>
            <a:noFill/>
            <a:ln>
              <a:noFill/>
            </a:ln>
          </p:spPr>
        </p:pic>
        <p:sp>
          <p:nvSpPr>
            <p:cNvPr id="926" name="Google Shape;926;p84"/>
            <p:cNvSpPr txBox="1"/>
            <p:nvPr/>
          </p:nvSpPr>
          <p:spPr>
            <a:xfrm>
              <a:off x="6579463" y="5740657"/>
              <a:ext cx="375300" cy="1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B0A160"/>
                  </a:solidFill>
                  <a:latin typeface="Roboto"/>
                  <a:ea typeface="Roboto"/>
                  <a:cs typeface="Roboto"/>
                  <a:sym typeface="Roboto"/>
                </a:rPr>
                <a:t>5</a:t>
              </a:r>
              <a:endParaRPr sz="800">
                <a:solidFill>
                  <a:srgbClr val="B0A160"/>
                </a:solidFill>
                <a:latin typeface="Roboto"/>
                <a:ea typeface="Roboto"/>
                <a:cs typeface="Roboto"/>
                <a:sym typeface="Roboto"/>
              </a:endParaRPr>
            </a:p>
          </p:txBody>
        </p:sp>
      </p:grpSp>
      <p:sp>
        <p:nvSpPr>
          <p:cNvPr id="927" name="Google Shape;927;p84"/>
          <p:cNvSpPr txBox="1"/>
          <p:nvPr/>
        </p:nvSpPr>
        <p:spPr>
          <a:xfrm>
            <a:off x="1587550" y="3629761"/>
            <a:ext cx="15579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 of Acquisitions	</a:t>
            </a:r>
            <a:endParaRPr b="1" sz="1000">
              <a:latin typeface="Calibri"/>
              <a:ea typeface="Calibri"/>
              <a:cs typeface="Calibri"/>
              <a:sym typeface="Calibri"/>
            </a:endParaRPr>
          </a:p>
        </p:txBody>
      </p:sp>
      <p:sp>
        <p:nvSpPr>
          <p:cNvPr id="928" name="Google Shape;928;p84"/>
          <p:cNvSpPr/>
          <p:nvPr/>
        </p:nvSpPr>
        <p:spPr>
          <a:xfrm>
            <a:off x="1474755" y="3680408"/>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4"/>
          <p:cNvSpPr txBox="1"/>
          <p:nvPr/>
        </p:nvSpPr>
        <p:spPr>
          <a:xfrm>
            <a:off x="5343850" y="3614636"/>
            <a:ext cx="15579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 of Acquisitions	</a:t>
            </a:r>
            <a:endParaRPr b="1" sz="1000">
              <a:latin typeface="Calibri"/>
              <a:ea typeface="Calibri"/>
              <a:cs typeface="Calibri"/>
              <a:sym typeface="Calibri"/>
            </a:endParaRPr>
          </a:p>
        </p:txBody>
      </p:sp>
      <p:sp>
        <p:nvSpPr>
          <p:cNvPr id="930" name="Google Shape;930;p84"/>
          <p:cNvSpPr/>
          <p:nvPr/>
        </p:nvSpPr>
        <p:spPr>
          <a:xfrm>
            <a:off x="5231067" y="3665280"/>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pic>
        <p:nvPicPr>
          <p:cNvPr id="936" name="Google Shape;936;p85" title="Chart"/>
          <p:cNvPicPr preferRelativeResize="0"/>
          <p:nvPr/>
        </p:nvPicPr>
        <p:blipFill>
          <a:blip r:embed="rId3">
            <a:alphaModFix/>
          </a:blip>
          <a:stretch>
            <a:fillRect/>
          </a:stretch>
        </p:blipFill>
        <p:spPr>
          <a:xfrm>
            <a:off x="1746504" y="1828800"/>
            <a:ext cx="7315200" cy="4498848"/>
          </a:xfrm>
          <a:prstGeom prst="rect">
            <a:avLst/>
          </a:prstGeom>
          <a:noFill/>
          <a:ln>
            <a:noFill/>
          </a:ln>
        </p:spPr>
      </p:pic>
      <p:sp>
        <p:nvSpPr>
          <p:cNvPr id="937" name="Google Shape;937;p85"/>
          <p:cNvSpPr txBox="1"/>
          <p:nvPr/>
        </p:nvSpPr>
        <p:spPr>
          <a:xfrm>
            <a:off x="8232719" y="1598150"/>
            <a:ext cx="3770400" cy="48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US" sz="1300">
                <a:solidFill>
                  <a:schemeClr val="dk1"/>
                </a:solidFill>
                <a:latin typeface="Calibri"/>
                <a:ea typeface="Calibri"/>
                <a:cs typeface="Calibri"/>
                <a:sym typeface="Calibri"/>
              </a:rPr>
              <a:t>Global acquisition activity in 2025 remains heavily concentrated in the U.S., which recorded 1,598 deals, reflecting its deep buyer base, mature </a:t>
            </a:r>
            <a:r>
              <a:rPr lang="en-US" sz="1300">
                <a:solidFill>
                  <a:schemeClr val="dk1"/>
                </a:solidFill>
                <a:latin typeface="Calibri"/>
                <a:ea typeface="Calibri"/>
                <a:cs typeface="Calibri"/>
                <a:sym typeface="Calibri"/>
              </a:rPr>
              <a:t>acquisition</a:t>
            </a:r>
            <a:r>
              <a:rPr lang="en-US" sz="1300">
                <a:solidFill>
                  <a:schemeClr val="dk1"/>
                </a:solidFill>
                <a:latin typeface="Calibri"/>
                <a:ea typeface="Calibri"/>
                <a:cs typeface="Calibri"/>
                <a:sym typeface="Calibri"/>
              </a:rPr>
              <a:t> ecosystem, and consistent demand for technology-led consolidation across sectors.</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1300">
                <a:solidFill>
                  <a:schemeClr val="dk1"/>
                </a:solidFill>
                <a:latin typeface="Calibri"/>
                <a:ea typeface="Calibri"/>
                <a:cs typeface="Calibri"/>
                <a:sym typeface="Calibri"/>
              </a:rPr>
              <a:t>Across geographies, acquisition activity is largely shaped by local market structure and regulatory priorities, with Healthcare IT leading in the U.S., HRTech and Marketing Tech featuring prominently in the UK and Europe, and Banking Tech emerging as a key acquisition focus in India.</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1300">
                <a:solidFill>
                  <a:schemeClr val="dk1"/>
                </a:solidFill>
                <a:latin typeface="Calibri"/>
                <a:ea typeface="Calibri"/>
                <a:cs typeface="Calibri"/>
                <a:sym typeface="Calibri"/>
              </a:rPr>
              <a:t>India’s 136 acquisitions position it among the more active global markets, with deal flow driven primarily by financial services digitization </a:t>
            </a:r>
            <a:r>
              <a:rPr lang="en-US" sz="1300">
                <a:solidFill>
                  <a:schemeClr val="dk1"/>
                </a:solidFill>
                <a:latin typeface="Calibri"/>
                <a:ea typeface="Calibri"/>
                <a:cs typeface="Calibri"/>
                <a:sym typeface="Calibri"/>
              </a:rPr>
              <a:t>and</a:t>
            </a:r>
            <a:r>
              <a:rPr lang="en-US" sz="1300">
                <a:solidFill>
                  <a:schemeClr val="dk1"/>
                </a:solidFill>
                <a:latin typeface="Calibri"/>
                <a:ea typeface="Calibri"/>
                <a:cs typeface="Calibri"/>
                <a:sym typeface="Calibri"/>
              </a:rPr>
              <a:t> platform integration, rather than horizontal consolidation.</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1200"/>
              </a:spcAft>
              <a:buNone/>
            </a:pPr>
            <a:r>
              <a:rPr lang="en-US" sz="1300">
                <a:solidFill>
                  <a:schemeClr val="dk1"/>
                </a:solidFill>
                <a:latin typeface="Calibri"/>
                <a:ea typeface="Calibri"/>
                <a:cs typeface="Calibri"/>
                <a:sym typeface="Calibri"/>
              </a:rPr>
              <a:t>While acquisition volumes vary widely by country, sector-specific consolidation is closely aligned with domestic demand drivers and ecosystem maturity, rather than a uniform global M&amp;A pattern.</a:t>
            </a:r>
            <a:endParaRPr sz="1300">
              <a:solidFill>
                <a:schemeClr val="dk1"/>
              </a:solidFill>
              <a:latin typeface="Calibri"/>
              <a:ea typeface="Calibri"/>
              <a:cs typeface="Calibri"/>
              <a:sym typeface="Calibri"/>
            </a:endParaRPr>
          </a:p>
        </p:txBody>
      </p:sp>
      <p:sp>
        <p:nvSpPr>
          <p:cNvPr id="938" name="Google Shape;938;p85"/>
          <p:cNvSpPr/>
          <p:nvPr/>
        </p:nvSpPr>
        <p:spPr>
          <a:xfrm>
            <a:off x="6229225" y="1515163"/>
            <a:ext cx="1923900" cy="417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73763"/>
                </a:solidFill>
                <a:latin typeface="Calibri"/>
                <a:ea typeface="Calibri"/>
                <a:cs typeface="Calibri"/>
                <a:sym typeface="Calibri"/>
              </a:rPr>
              <a:t>Top Acquired Sector</a:t>
            </a:r>
            <a:endParaRPr b="1">
              <a:solidFill>
                <a:srgbClr val="073763"/>
              </a:solidFill>
              <a:latin typeface="Calibri"/>
              <a:ea typeface="Calibri"/>
              <a:cs typeface="Calibri"/>
              <a:sym typeface="Calibri"/>
            </a:endParaRPr>
          </a:p>
        </p:txBody>
      </p:sp>
      <p:sp>
        <p:nvSpPr>
          <p:cNvPr id="939" name="Google Shape;939;p85" title="Citywise Trends - Total Funding"/>
          <p:cNvSpPr txBox="1"/>
          <p:nvPr/>
        </p:nvSpPr>
        <p:spPr>
          <a:xfrm>
            <a:off x="612648" y="164592"/>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4000">
                <a:solidFill>
                  <a:srgbClr val="08528C"/>
                </a:solidFill>
                <a:latin typeface="Calibri"/>
                <a:ea typeface="Calibri"/>
                <a:cs typeface="Calibri"/>
                <a:sym typeface="Calibri"/>
              </a:rPr>
              <a:t>Global Acquisition Trends – 2025 </a:t>
            </a:r>
            <a:endParaRPr b="1" sz="4000">
              <a:solidFill>
                <a:srgbClr val="08528C"/>
              </a:solidFill>
              <a:latin typeface="Calibri"/>
              <a:ea typeface="Calibri"/>
              <a:cs typeface="Calibri"/>
              <a:sym typeface="Calibri"/>
            </a:endParaRPr>
          </a:p>
        </p:txBody>
      </p:sp>
      <p:sp>
        <p:nvSpPr>
          <p:cNvPr id="940" name="Google Shape;940;p85"/>
          <p:cNvSpPr txBox="1"/>
          <p:nvPr/>
        </p:nvSpPr>
        <p:spPr>
          <a:xfrm>
            <a:off x="8316751" y="1193500"/>
            <a:ext cx="34194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941" name="Google Shape;941;p85"/>
          <p:cNvCxnSpPr/>
          <p:nvPr/>
        </p:nvCxnSpPr>
        <p:spPr>
          <a:xfrm>
            <a:off x="8133629" y="1655821"/>
            <a:ext cx="36000" cy="4705200"/>
          </a:xfrm>
          <a:prstGeom prst="straightConnector1">
            <a:avLst/>
          </a:prstGeom>
          <a:noFill/>
          <a:ln cap="flat" cmpd="sng" w="19050">
            <a:solidFill>
              <a:schemeClr val="dk1"/>
            </a:solidFill>
            <a:prstDash val="dot"/>
            <a:round/>
            <a:headEnd len="med" w="med" type="none"/>
            <a:tailEnd len="med" w="med" type="none"/>
          </a:ln>
        </p:spPr>
      </p:cxnSp>
      <p:cxnSp>
        <p:nvCxnSpPr>
          <p:cNvPr id="942" name="Google Shape;942;p85"/>
          <p:cNvCxnSpPr/>
          <p:nvPr/>
        </p:nvCxnSpPr>
        <p:spPr>
          <a:xfrm>
            <a:off x="8316750" y="1514700"/>
            <a:ext cx="3494100" cy="6000"/>
          </a:xfrm>
          <a:prstGeom prst="straightConnector1">
            <a:avLst/>
          </a:prstGeom>
          <a:noFill/>
          <a:ln cap="flat" cmpd="sng" w="9525">
            <a:solidFill>
              <a:srgbClr val="000000"/>
            </a:solidFill>
            <a:prstDash val="solid"/>
            <a:round/>
            <a:headEnd len="sm" w="sm" type="none"/>
            <a:tailEnd len="sm" w="sm" type="none"/>
          </a:ln>
        </p:spPr>
      </p:cxnSp>
      <p:sp>
        <p:nvSpPr>
          <p:cNvPr id="943" name="Google Shape;943;p85"/>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944" name="Google Shape;944;p85"/>
          <p:cNvSpPr txBox="1"/>
          <p:nvPr/>
        </p:nvSpPr>
        <p:spPr>
          <a:xfrm>
            <a:off x="497923" y="1210150"/>
            <a:ext cx="61356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Acquisition Count by Country vs Top A</a:t>
            </a:r>
            <a:r>
              <a:rPr b="1" lang="en-US">
                <a:solidFill>
                  <a:srgbClr val="08528C"/>
                </a:solidFill>
                <a:latin typeface="Calibri"/>
                <a:ea typeface="Calibri"/>
                <a:cs typeface="Calibri"/>
                <a:sym typeface="Calibri"/>
              </a:rPr>
              <a:t>cquired</a:t>
            </a:r>
            <a:r>
              <a:rPr b="1" lang="en-US">
                <a:solidFill>
                  <a:srgbClr val="08528C"/>
                </a:solidFill>
                <a:latin typeface="Calibri"/>
                <a:ea typeface="Calibri"/>
                <a:cs typeface="Calibri"/>
                <a:sym typeface="Calibri"/>
              </a:rPr>
              <a:t> </a:t>
            </a:r>
            <a:r>
              <a:rPr b="1" lang="en-US">
                <a:solidFill>
                  <a:srgbClr val="08528C"/>
                </a:solidFill>
                <a:latin typeface="Calibri"/>
                <a:ea typeface="Calibri"/>
                <a:cs typeface="Calibri"/>
                <a:sym typeface="Calibri"/>
              </a:rPr>
              <a:t>Sector</a:t>
            </a:r>
            <a:endParaRPr b="1">
              <a:solidFill>
                <a:srgbClr val="08528C"/>
              </a:solidFill>
              <a:latin typeface="Calibri"/>
              <a:ea typeface="Calibri"/>
              <a:cs typeface="Calibri"/>
              <a:sym typeface="Calibri"/>
            </a:endParaRPr>
          </a:p>
        </p:txBody>
      </p:sp>
      <p:cxnSp>
        <p:nvCxnSpPr>
          <p:cNvPr id="945" name="Google Shape;945;p85"/>
          <p:cNvCxnSpPr/>
          <p:nvPr/>
        </p:nvCxnSpPr>
        <p:spPr>
          <a:xfrm flipH="1" rot="10800000">
            <a:off x="523271" y="1514617"/>
            <a:ext cx="6435900" cy="15300"/>
          </a:xfrm>
          <a:prstGeom prst="straightConnector1">
            <a:avLst/>
          </a:prstGeom>
          <a:noFill/>
          <a:ln cap="flat" cmpd="sng" w="9525">
            <a:solidFill>
              <a:srgbClr val="000000"/>
            </a:solidFill>
            <a:prstDash val="solid"/>
            <a:round/>
            <a:headEnd len="sm" w="sm" type="none"/>
            <a:tailEnd len="sm" w="sm" type="none"/>
          </a:ln>
        </p:spPr>
      </p:cxnSp>
      <p:sp>
        <p:nvSpPr>
          <p:cNvPr id="946" name="Google Shape;946;p85"/>
          <p:cNvSpPr txBox="1"/>
          <p:nvPr/>
        </p:nvSpPr>
        <p:spPr>
          <a:xfrm>
            <a:off x="894902" y="1977835"/>
            <a:ext cx="5424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U.S.</a:t>
            </a:r>
            <a:endParaRPr sz="1200">
              <a:solidFill>
                <a:srgbClr val="000000"/>
              </a:solidFill>
              <a:latin typeface="Calibri"/>
              <a:ea typeface="Calibri"/>
              <a:cs typeface="Calibri"/>
              <a:sym typeface="Calibri"/>
            </a:endParaRPr>
          </a:p>
        </p:txBody>
      </p:sp>
      <p:sp>
        <p:nvSpPr>
          <p:cNvPr id="947" name="Google Shape;947;p85"/>
          <p:cNvSpPr txBox="1"/>
          <p:nvPr/>
        </p:nvSpPr>
        <p:spPr>
          <a:xfrm>
            <a:off x="894902" y="2435949"/>
            <a:ext cx="5424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UK</a:t>
            </a:r>
            <a:endParaRPr sz="1200">
              <a:solidFill>
                <a:srgbClr val="000000"/>
              </a:solidFill>
              <a:latin typeface="Calibri"/>
              <a:ea typeface="Calibri"/>
              <a:cs typeface="Calibri"/>
              <a:sym typeface="Calibri"/>
            </a:endParaRPr>
          </a:p>
        </p:txBody>
      </p:sp>
      <p:sp>
        <p:nvSpPr>
          <p:cNvPr id="948" name="Google Shape;948;p85"/>
          <p:cNvSpPr txBox="1"/>
          <p:nvPr/>
        </p:nvSpPr>
        <p:spPr>
          <a:xfrm>
            <a:off x="894902" y="2874149"/>
            <a:ext cx="8001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Germany</a:t>
            </a:r>
            <a:endParaRPr sz="1200">
              <a:solidFill>
                <a:srgbClr val="000000"/>
              </a:solidFill>
              <a:latin typeface="Calibri"/>
              <a:ea typeface="Calibri"/>
              <a:cs typeface="Calibri"/>
              <a:sym typeface="Calibri"/>
            </a:endParaRPr>
          </a:p>
        </p:txBody>
      </p:sp>
      <p:sp>
        <p:nvSpPr>
          <p:cNvPr id="949" name="Google Shape;949;p85"/>
          <p:cNvSpPr txBox="1"/>
          <p:nvPr/>
        </p:nvSpPr>
        <p:spPr>
          <a:xfrm>
            <a:off x="894902" y="3332263"/>
            <a:ext cx="8001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India</a:t>
            </a:r>
            <a:endParaRPr sz="1200">
              <a:solidFill>
                <a:srgbClr val="000000"/>
              </a:solidFill>
              <a:latin typeface="Calibri"/>
              <a:ea typeface="Calibri"/>
              <a:cs typeface="Calibri"/>
              <a:sym typeface="Calibri"/>
            </a:endParaRPr>
          </a:p>
        </p:txBody>
      </p:sp>
      <p:sp>
        <p:nvSpPr>
          <p:cNvPr id="950" name="Google Shape;950;p85"/>
          <p:cNvSpPr txBox="1"/>
          <p:nvPr/>
        </p:nvSpPr>
        <p:spPr>
          <a:xfrm>
            <a:off x="894902" y="3723970"/>
            <a:ext cx="8001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Canada</a:t>
            </a:r>
            <a:endParaRPr sz="1200">
              <a:solidFill>
                <a:srgbClr val="000000"/>
              </a:solidFill>
              <a:latin typeface="Calibri"/>
              <a:ea typeface="Calibri"/>
              <a:cs typeface="Calibri"/>
              <a:sym typeface="Calibri"/>
            </a:endParaRPr>
          </a:p>
        </p:txBody>
      </p:sp>
      <p:sp>
        <p:nvSpPr>
          <p:cNvPr id="951" name="Google Shape;951;p85"/>
          <p:cNvSpPr txBox="1"/>
          <p:nvPr/>
        </p:nvSpPr>
        <p:spPr>
          <a:xfrm>
            <a:off x="894902" y="4182085"/>
            <a:ext cx="7746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France</a:t>
            </a:r>
            <a:endParaRPr sz="1200">
              <a:solidFill>
                <a:srgbClr val="000000"/>
              </a:solidFill>
              <a:latin typeface="Calibri"/>
              <a:ea typeface="Calibri"/>
              <a:cs typeface="Calibri"/>
              <a:sym typeface="Calibri"/>
            </a:endParaRPr>
          </a:p>
        </p:txBody>
      </p:sp>
      <p:sp>
        <p:nvSpPr>
          <p:cNvPr id="952" name="Google Shape;952;p85"/>
          <p:cNvSpPr txBox="1"/>
          <p:nvPr/>
        </p:nvSpPr>
        <p:spPr>
          <a:xfrm>
            <a:off x="894902" y="4620272"/>
            <a:ext cx="10200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Australia</a:t>
            </a:r>
            <a:endParaRPr sz="1200">
              <a:solidFill>
                <a:srgbClr val="000000"/>
              </a:solidFill>
              <a:latin typeface="Calibri"/>
              <a:ea typeface="Calibri"/>
              <a:cs typeface="Calibri"/>
              <a:sym typeface="Calibri"/>
            </a:endParaRPr>
          </a:p>
        </p:txBody>
      </p:sp>
      <p:sp>
        <p:nvSpPr>
          <p:cNvPr id="953" name="Google Shape;953;p85"/>
          <p:cNvSpPr txBox="1"/>
          <p:nvPr/>
        </p:nvSpPr>
        <p:spPr>
          <a:xfrm>
            <a:off x="894902" y="5032808"/>
            <a:ext cx="10200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Netherlands</a:t>
            </a:r>
            <a:endParaRPr sz="1200">
              <a:solidFill>
                <a:srgbClr val="000000"/>
              </a:solidFill>
              <a:latin typeface="Calibri"/>
              <a:ea typeface="Calibri"/>
              <a:cs typeface="Calibri"/>
              <a:sym typeface="Calibri"/>
            </a:endParaRPr>
          </a:p>
        </p:txBody>
      </p:sp>
      <p:sp>
        <p:nvSpPr>
          <p:cNvPr id="954" name="Google Shape;954;p85"/>
          <p:cNvSpPr txBox="1"/>
          <p:nvPr/>
        </p:nvSpPr>
        <p:spPr>
          <a:xfrm>
            <a:off x="894902" y="5486626"/>
            <a:ext cx="9303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Spain</a:t>
            </a:r>
            <a:endParaRPr sz="1200">
              <a:solidFill>
                <a:srgbClr val="000000"/>
              </a:solidFill>
              <a:latin typeface="Calibri"/>
              <a:ea typeface="Calibri"/>
              <a:cs typeface="Calibri"/>
              <a:sym typeface="Calibri"/>
            </a:endParaRPr>
          </a:p>
        </p:txBody>
      </p:sp>
      <p:sp>
        <p:nvSpPr>
          <p:cNvPr id="955" name="Google Shape;955;p85"/>
          <p:cNvSpPr txBox="1"/>
          <p:nvPr/>
        </p:nvSpPr>
        <p:spPr>
          <a:xfrm>
            <a:off x="894902" y="5911637"/>
            <a:ext cx="800100" cy="27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Israel</a:t>
            </a:r>
            <a:endParaRPr sz="1200">
              <a:solidFill>
                <a:srgbClr val="000000"/>
              </a:solidFill>
              <a:latin typeface="Calibri"/>
              <a:ea typeface="Calibri"/>
              <a:cs typeface="Calibri"/>
              <a:sym typeface="Calibri"/>
            </a:endParaRPr>
          </a:p>
        </p:txBody>
      </p:sp>
      <p:grpSp>
        <p:nvGrpSpPr>
          <p:cNvPr id="956" name="Google Shape;956;p85"/>
          <p:cNvGrpSpPr/>
          <p:nvPr/>
        </p:nvGrpSpPr>
        <p:grpSpPr>
          <a:xfrm>
            <a:off x="6633466" y="1977537"/>
            <a:ext cx="2272804" cy="4199857"/>
            <a:chOff x="6545943" y="1977537"/>
            <a:chExt cx="2272804" cy="4199857"/>
          </a:xfrm>
        </p:grpSpPr>
        <p:sp>
          <p:nvSpPr>
            <p:cNvPr id="957" name="Google Shape;957;p85"/>
            <p:cNvSpPr txBox="1"/>
            <p:nvPr/>
          </p:nvSpPr>
          <p:spPr>
            <a:xfrm>
              <a:off x="6545943" y="4177398"/>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Marketing Tech</a:t>
              </a:r>
              <a:endParaRPr sz="1200">
                <a:solidFill>
                  <a:srgbClr val="000000"/>
                </a:solidFill>
                <a:latin typeface="Calibri"/>
                <a:ea typeface="Calibri"/>
                <a:cs typeface="Calibri"/>
                <a:sym typeface="Calibri"/>
              </a:endParaRPr>
            </a:p>
          </p:txBody>
        </p:sp>
        <p:sp>
          <p:nvSpPr>
            <p:cNvPr id="958" name="Google Shape;958;p85"/>
            <p:cNvSpPr txBox="1"/>
            <p:nvPr/>
          </p:nvSpPr>
          <p:spPr>
            <a:xfrm>
              <a:off x="6545943" y="2872059"/>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AI Infrastructure</a:t>
              </a:r>
              <a:endParaRPr sz="1200">
                <a:solidFill>
                  <a:srgbClr val="000000"/>
                </a:solidFill>
                <a:latin typeface="Calibri"/>
                <a:ea typeface="Calibri"/>
                <a:cs typeface="Calibri"/>
                <a:sym typeface="Calibri"/>
              </a:endParaRPr>
            </a:p>
          </p:txBody>
        </p:sp>
        <p:sp>
          <p:nvSpPr>
            <p:cNvPr id="959" name="Google Shape;959;p85"/>
            <p:cNvSpPr txBox="1"/>
            <p:nvPr/>
          </p:nvSpPr>
          <p:spPr>
            <a:xfrm>
              <a:off x="6545943" y="2434737"/>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HRTech</a:t>
              </a:r>
              <a:endParaRPr sz="1200">
                <a:solidFill>
                  <a:srgbClr val="000000"/>
                </a:solidFill>
                <a:latin typeface="Calibri"/>
                <a:ea typeface="Calibri"/>
                <a:cs typeface="Calibri"/>
                <a:sym typeface="Calibri"/>
              </a:endParaRPr>
            </a:p>
          </p:txBody>
        </p:sp>
        <p:sp>
          <p:nvSpPr>
            <p:cNvPr id="960" name="Google Shape;960;p85"/>
            <p:cNvSpPr txBox="1"/>
            <p:nvPr/>
          </p:nvSpPr>
          <p:spPr>
            <a:xfrm>
              <a:off x="6545943" y="1977537"/>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Healthcare IT</a:t>
              </a:r>
              <a:endParaRPr sz="1200">
                <a:solidFill>
                  <a:srgbClr val="000000"/>
                </a:solidFill>
                <a:latin typeface="Calibri"/>
                <a:ea typeface="Calibri"/>
                <a:cs typeface="Calibri"/>
                <a:sym typeface="Calibri"/>
              </a:endParaRPr>
            </a:p>
          </p:txBody>
        </p:sp>
        <p:sp>
          <p:nvSpPr>
            <p:cNvPr id="961" name="Google Shape;961;p85"/>
            <p:cNvSpPr txBox="1"/>
            <p:nvPr/>
          </p:nvSpPr>
          <p:spPr>
            <a:xfrm>
              <a:off x="6545943" y="3720198"/>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Marketing Tech</a:t>
              </a:r>
              <a:endParaRPr sz="1200">
                <a:solidFill>
                  <a:srgbClr val="000000"/>
                </a:solidFill>
                <a:latin typeface="Calibri"/>
                <a:ea typeface="Calibri"/>
                <a:cs typeface="Calibri"/>
                <a:sym typeface="Calibri"/>
              </a:endParaRPr>
            </a:p>
          </p:txBody>
        </p:sp>
        <p:sp>
          <p:nvSpPr>
            <p:cNvPr id="962" name="Google Shape;962;p85"/>
            <p:cNvSpPr txBox="1"/>
            <p:nvPr/>
          </p:nvSpPr>
          <p:spPr>
            <a:xfrm>
              <a:off x="6545943" y="3329259"/>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Banking Tech </a:t>
              </a:r>
              <a:endParaRPr sz="1200">
                <a:solidFill>
                  <a:srgbClr val="000000"/>
                </a:solidFill>
                <a:latin typeface="Calibri"/>
                <a:ea typeface="Calibri"/>
                <a:cs typeface="Calibri"/>
                <a:sym typeface="Calibri"/>
              </a:endParaRPr>
            </a:p>
          </p:txBody>
        </p:sp>
        <p:sp>
          <p:nvSpPr>
            <p:cNvPr id="963" name="Google Shape;963;p85"/>
            <p:cNvSpPr txBox="1"/>
            <p:nvPr/>
          </p:nvSpPr>
          <p:spPr>
            <a:xfrm>
              <a:off x="6545943" y="4614720"/>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Sports Tech</a:t>
              </a:r>
              <a:endParaRPr sz="1200">
                <a:solidFill>
                  <a:srgbClr val="000000"/>
                </a:solidFill>
                <a:latin typeface="Calibri"/>
                <a:ea typeface="Calibri"/>
                <a:cs typeface="Calibri"/>
                <a:sym typeface="Calibri"/>
              </a:endParaRPr>
            </a:p>
          </p:txBody>
        </p:sp>
        <p:sp>
          <p:nvSpPr>
            <p:cNvPr id="964" name="Google Shape;964;p85"/>
            <p:cNvSpPr txBox="1"/>
            <p:nvPr/>
          </p:nvSpPr>
          <p:spPr>
            <a:xfrm>
              <a:off x="6545943" y="5071920"/>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Logistics Tech</a:t>
              </a:r>
              <a:endParaRPr sz="1200">
                <a:solidFill>
                  <a:srgbClr val="000000"/>
                </a:solidFill>
                <a:latin typeface="Calibri"/>
                <a:ea typeface="Calibri"/>
                <a:cs typeface="Calibri"/>
                <a:sym typeface="Calibri"/>
              </a:endParaRPr>
            </a:p>
          </p:txBody>
        </p:sp>
        <p:sp>
          <p:nvSpPr>
            <p:cNvPr id="965" name="Google Shape;965;p85"/>
            <p:cNvSpPr txBox="1"/>
            <p:nvPr/>
          </p:nvSpPr>
          <p:spPr>
            <a:xfrm>
              <a:off x="6545947" y="5488941"/>
              <a:ext cx="2272800" cy="2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Enterprise Resource</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Planning</a:t>
              </a:r>
              <a:endParaRPr sz="1200">
                <a:solidFill>
                  <a:srgbClr val="000000"/>
                </a:solidFill>
                <a:latin typeface="Calibri"/>
                <a:ea typeface="Calibri"/>
                <a:cs typeface="Calibri"/>
                <a:sym typeface="Calibri"/>
              </a:endParaRPr>
            </a:p>
          </p:txBody>
        </p:sp>
        <p:sp>
          <p:nvSpPr>
            <p:cNvPr id="966" name="Google Shape;966;p85"/>
            <p:cNvSpPr txBox="1"/>
            <p:nvPr/>
          </p:nvSpPr>
          <p:spPr>
            <a:xfrm>
              <a:off x="6545943" y="5903493"/>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Cybersecurity</a:t>
              </a:r>
              <a:endParaRPr sz="1200">
                <a:solidFill>
                  <a:srgbClr val="000000"/>
                </a:solidFill>
                <a:latin typeface="Calibri"/>
                <a:ea typeface="Calibri"/>
                <a:cs typeface="Calibri"/>
                <a:sym typeface="Calibri"/>
              </a:endParaRPr>
            </a:p>
          </p:txBody>
        </p:sp>
      </p:grpSp>
      <p:pic>
        <p:nvPicPr>
          <p:cNvPr id="967" name="Google Shape;967;p85"/>
          <p:cNvPicPr preferRelativeResize="0"/>
          <p:nvPr/>
        </p:nvPicPr>
        <p:blipFill>
          <a:blip r:embed="rId4">
            <a:alphaModFix/>
          </a:blip>
          <a:stretch>
            <a:fillRect/>
          </a:stretch>
        </p:blipFill>
        <p:spPr>
          <a:xfrm>
            <a:off x="536052" y="2069336"/>
            <a:ext cx="320040" cy="181356"/>
          </a:xfrm>
          <a:prstGeom prst="rect">
            <a:avLst/>
          </a:prstGeom>
          <a:noFill/>
          <a:ln>
            <a:noFill/>
          </a:ln>
        </p:spPr>
      </p:pic>
      <p:pic>
        <p:nvPicPr>
          <p:cNvPr id="968" name="Google Shape;968;p85"/>
          <p:cNvPicPr preferRelativeResize="0"/>
          <p:nvPr/>
        </p:nvPicPr>
        <p:blipFill>
          <a:blip r:embed="rId5">
            <a:alphaModFix/>
          </a:blip>
          <a:stretch>
            <a:fillRect/>
          </a:stretch>
        </p:blipFill>
        <p:spPr>
          <a:xfrm>
            <a:off x="536052" y="2500842"/>
            <a:ext cx="320040" cy="181356"/>
          </a:xfrm>
          <a:prstGeom prst="rect">
            <a:avLst/>
          </a:prstGeom>
          <a:noFill/>
          <a:ln>
            <a:noFill/>
          </a:ln>
        </p:spPr>
      </p:pic>
      <p:pic>
        <p:nvPicPr>
          <p:cNvPr id="969" name="Google Shape;969;p85"/>
          <p:cNvPicPr preferRelativeResize="0"/>
          <p:nvPr/>
        </p:nvPicPr>
        <p:blipFill>
          <a:blip r:embed="rId6">
            <a:alphaModFix/>
          </a:blip>
          <a:stretch>
            <a:fillRect/>
          </a:stretch>
        </p:blipFill>
        <p:spPr>
          <a:xfrm>
            <a:off x="536052" y="3407032"/>
            <a:ext cx="320040" cy="181356"/>
          </a:xfrm>
          <a:prstGeom prst="rect">
            <a:avLst/>
          </a:prstGeom>
          <a:noFill/>
          <a:ln>
            <a:noFill/>
          </a:ln>
        </p:spPr>
      </p:pic>
      <p:pic>
        <p:nvPicPr>
          <p:cNvPr id="970" name="Google Shape;970;p85"/>
          <p:cNvPicPr preferRelativeResize="0"/>
          <p:nvPr/>
        </p:nvPicPr>
        <p:blipFill>
          <a:blip r:embed="rId7">
            <a:alphaModFix/>
          </a:blip>
          <a:stretch>
            <a:fillRect/>
          </a:stretch>
        </p:blipFill>
        <p:spPr>
          <a:xfrm>
            <a:off x="536052" y="2943283"/>
            <a:ext cx="320040" cy="181356"/>
          </a:xfrm>
          <a:prstGeom prst="rect">
            <a:avLst/>
          </a:prstGeom>
          <a:noFill/>
          <a:ln>
            <a:noFill/>
          </a:ln>
        </p:spPr>
      </p:pic>
      <p:pic>
        <p:nvPicPr>
          <p:cNvPr id="971" name="Google Shape;971;p85"/>
          <p:cNvPicPr preferRelativeResize="0"/>
          <p:nvPr/>
        </p:nvPicPr>
        <p:blipFill>
          <a:blip r:embed="rId8">
            <a:alphaModFix/>
          </a:blip>
          <a:stretch>
            <a:fillRect/>
          </a:stretch>
        </p:blipFill>
        <p:spPr>
          <a:xfrm>
            <a:off x="536052" y="3797870"/>
            <a:ext cx="320040" cy="181356"/>
          </a:xfrm>
          <a:prstGeom prst="rect">
            <a:avLst/>
          </a:prstGeom>
          <a:noFill/>
          <a:ln>
            <a:noFill/>
          </a:ln>
        </p:spPr>
      </p:pic>
      <p:pic>
        <p:nvPicPr>
          <p:cNvPr id="972" name="Google Shape;972;p85"/>
          <p:cNvPicPr preferRelativeResize="0"/>
          <p:nvPr/>
        </p:nvPicPr>
        <p:blipFill>
          <a:blip r:embed="rId9">
            <a:alphaModFix/>
          </a:blip>
          <a:stretch>
            <a:fillRect/>
          </a:stretch>
        </p:blipFill>
        <p:spPr>
          <a:xfrm>
            <a:off x="536052" y="4250470"/>
            <a:ext cx="320040" cy="181356"/>
          </a:xfrm>
          <a:prstGeom prst="rect">
            <a:avLst/>
          </a:prstGeom>
          <a:noFill/>
          <a:ln>
            <a:noFill/>
          </a:ln>
        </p:spPr>
      </p:pic>
      <p:pic>
        <p:nvPicPr>
          <p:cNvPr id="973" name="Google Shape;973;p85"/>
          <p:cNvPicPr preferRelativeResize="0"/>
          <p:nvPr/>
        </p:nvPicPr>
        <p:blipFill>
          <a:blip r:embed="rId10">
            <a:alphaModFix/>
          </a:blip>
          <a:stretch>
            <a:fillRect/>
          </a:stretch>
        </p:blipFill>
        <p:spPr>
          <a:xfrm>
            <a:off x="536052" y="4695834"/>
            <a:ext cx="320040" cy="181356"/>
          </a:xfrm>
          <a:prstGeom prst="rect">
            <a:avLst/>
          </a:prstGeom>
          <a:noFill/>
          <a:ln>
            <a:noFill/>
          </a:ln>
        </p:spPr>
      </p:pic>
      <p:pic>
        <p:nvPicPr>
          <p:cNvPr id="974" name="Google Shape;974;p85"/>
          <p:cNvPicPr preferRelativeResize="0"/>
          <p:nvPr/>
        </p:nvPicPr>
        <p:blipFill>
          <a:blip r:embed="rId11">
            <a:alphaModFix/>
          </a:blip>
          <a:stretch>
            <a:fillRect/>
          </a:stretch>
        </p:blipFill>
        <p:spPr>
          <a:xfrm>
            <a:off x="536052" y="5093895"/>
            <a:ext cx="320040" cy="181356"/>
          </a:xfrm>
          <a:prstGeom prst="rect">
            <a:avLst/>
          </a:prstGeom>
          <a:noFill/>
          <a:ln>
            <a:noFill/>
          </a:ln>
        </p:spPr>
      </p:pic>
      <p:pic>
        <p:nvPicPr>
          <p:cNvPr id="975" name="Google Shape;975;p85"/>
          <p:cNvPicPr preferRelativeResize="0"/>
          <p:nvPr/>
        </p:nvPicPr>
        <p:blipFill>
          <a:blip r:embed="rId12">
            <a:alphaModFix/>
          </a:blip>
          <a:stretch>
            <a:fillRect/>
          </a:stretch>
        </p:blipFill>
        <p:spPr>
          <a:xfrm>
            <a:off x="536052" y="5519495"/>
            <a:ext cx="320040" cy="181356"/>
          </a:xfrm>
          <a:prstGeom prst="rect">
            <a:avLst/>
          </a:prstGeom>
          <a:noFill/>
          <a:ln>
            <a:noFill/>
          </a:ln>
        </p:spPr>
      </p:pic>
      <p:pic>
        <p:nvPicPr>
          <p:cNvPr id="976" name="Google Shape;976;p85"/>
          <p:cNvPicPr preferRelativeResize="0"/>
          <p:nvPr/>
        </p:nvPicPr>
        <p:blipFill>
          <a:blip r:embed="rId13">
            <a:alphaModFix/>
          </a:blip>
          <a:stretch>
            <a:fillRect/>
          </a:stretch>
        </p:blipFill>
        <p:spPr>
          <a:xfrm>
            <a:off x="536052" y="5994842"/>
            <a:ext cx="320040" cy="18135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86"/>
          <p:cNvSpPr txBox="1"/>
          <p:nvPr/>
        </p:nvSpPr>
        <p:spPr>
          <a:xfrm>
            <a:off x="445025" y="6285415"/>
            <a:ext cx="77433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Note: Logos are displayed with the acquired company on the right and the acquirer on the left. A handshake icon indicates an acquisition.</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graphicFrame>
        <p:nvGraphicFramePr>
          <p:cNvPr id="983" name="Google Shape;983;p86"/>
          <p:cNvGraphicFramePr/>
          <p:nvPr/>
        </p:nvGraphicFramePr>
        <p:xfrm>
          <a:off x="434883" y="1237728"/>
          <a:ext cx="3000000" cy="3000000"/>
        </p:xfrm>
        <a:graphic>
          <a:graphicData uri="http://schemas.openxmlformats.org/drawingml/2006/table">
            <a:tbl>
              <a:tblPr>
                <a:noFill/>
                <a:tableStyleId>{D7426D04-0DF5-4802-A7C9-536CA16E00E1}</a:tableStyleId>
              </a:tblPr>
              <a:tblGrid>
                <a:gridCol w="744450"/>
                <a:gridCol w="1434050"/>
                <a:gridCol w="1422700"/>
              </a:tblGrid>
              <a:tr h="341500">
                <a:tc gridSpan="3" rowSpan="2">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p>
                      <a:pPr indent="0" lvl="0" marL="0" rtl="0" algn="ctr">
                        <a:spcBef>
                          <a:spcPts val="0"/>
                        </a:spcBef>
                        <a:spcAft>
                          <a:spcPts val="0"/>
                        </a:spcAft>
                        <a:buNone/>
                      </a:pPr>
                      <a:r>
                        <a:t/>
                      </a:r>
                      <a:endParaRPr b="1" sz="1200">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rowSpan="2" hMerge="1"/>
                <a:tc rowSpan="2" hMerge="1"/>
              </a:tr>
              <a:tr h="364450">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Deal Overview:</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Acquisition Price : $2B</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Acquisition Date: 05 Jun, 2025</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3" hMerge="1"/>
                <a:tc rowSpan="3" hMerge="1"/>
              </a:tr>
              <a:tr h="478400">
                <a:tc gridSpan="3" vMerge="1"/>
                <a:tc hMerge="1" vMerge="1"/>
                <a:tc hMerge="1" vMerge="1"/>
              </a:tr>
              <a:tr h="180925">
                <a:tc gridSpan="3" vMerge="1"/>
                <a:tc hMerge="1" vMerge="1"/>
                <a:tc hMerge="1" vMerge="1"/>
              </a:tr>
              <a:tr h="478400">
                <a:tc gridSpan="3" rowSpan="3">
                  <a:txBody>
                    <a:bodyPr/>
                    <a:lstStyle/>
                    <a:p>
                      <a:pPr indent="0" lvl="0" marL="0" rtl="0" algn="l">
                        <a:spcBef>
                          <a:spcPts val="0"/>
                        </a:spcBef>
                        <a:spcAft>
                          <a:spcPts val="0"/>
                        </a:spcAft>
                        <a:buNone/>
                      </a:pPr>
                      <a:r>
                        <a:rPr b="1" lang="en-US" sz="1200">
                          <a:latin typeface="Calibri"/>
                          <a:ea typeface="Calibri"/>
                          <a:cs typeface="Calibri"/>
                          <a:sym typeface="Calibri"/>
                        </a:rPr>
                        <a:t>Strategic Rationale:</a:t>
                      </a:r>
                      <a:endParaRPr b="1"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Strengthen Diginex’s customer engagement and digital marketing with Resulticks’ platform.</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Expand Diginex blockchain applications into customer data, personalization, and analytics.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hMerge="1"/>
                <a:tc rowSpan="3" hMerge="1"/>
              </a:tr>
              <a:tr h="478400">
                <a:tc gridSpan="3" vMerge="1"/>
                <a:tc hMerge="1" vMerge="1"/>
                <a:tc hMerge="1" vMerge="1"/>
              </a:tr>
              <a:tr h="582275">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Key Insights/Impact:</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Strengthens Diginex’s financial position and AI capabilities.</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Enhances ESG intelligence and customer engagement through Resulticks’ Genie framework.</a:t>
                      </a:r>
                      <a:endParaRPr sz="1200">
                        <a:latin typeface="Calibri"/>
                        <a:ea typeface="Calibri"/>
                        <a:cs typeface="Calibri"/>
                        <a:sym typeface="Calibri"/>
                      </a:endParaRPr>
                    </a:p>
                    <a:p>
                      <a:pPr indent="0" lvl="0" marL="0" rtl="0" algn="l">
                        <a:spcBef>
                          <a:spcPts val="0"/>
                        </a:spcBef>
                        <a:spcAft>
                          <a:spcPts val="0"/>
                        </a:spcAft>
                        <a:buNone/>
                      </a:pPr>
                      <a:r>
                        <a:t/>
                      </a:r>
                      <a:endParaRPr sz="1000">
                        <a:solidFill>
                          <a:srgbClr val="7F7F7F"/>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rowSpan="3" hMerge="1"/>
                <a:tc rowSpan="3" hMerge="1"/>
              </a:tr>
              <a:tr h="478400">
                <a:tc gridSpan="3" vMerge="1"/>
                <a:tc hMerge="1" vMerge="1"/>
                <a:tc hMerge="1" vMerge="1"/>
              </a:tr>
              <a:tr h="478400">
                <a:tc gridSpan="3" vMerge="1"/>
                <a:tc hMerge="1" vMerge="1"/>
                <a:tc hMerge="1" vMerge="1"/>
              </a:tr>
            </a:tbl>
          </a:graphicData>
        </a:graphic>
      </p:graphicFrame>
      <p:graphicFrame>
        <p:nvGraphicFramePr>
          <p:cNvPr id="984" name="Google Shape;984;p86"/>
          <p:cNvGraphicFramePr/>
          <p:nvPr/>
        </p:nvGraphicFramePr>
        <p:xfrm>
          <a:off x="8238283" y="1237728"/>
          <a:ext cx="3000000" cy="3000000"/>
        </p:xfrm>
        <a:graphic>
          <a:graphicData uri="http://schemas.openxmlformats.org/drawingml/2006/table">
            <a:tbl>
              <a:tblPr>
                <a:noFill/>
                <a:tableStyleId>{D7426D04-0DF5-4802-A7C9-536CA16E00E1}</a:tableStyleId>
              </a:tblPr>
              <a:tblGrid>
                <a:gridCol w="744450"/>
                <a:gridCol w="1434050"/>
                <a:gridCol w="1422700"/>
              </a:tblGrid>
              <a:tr h="341500">
                <a:tc gridSpan="3" rowSpan="2">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p>
                      <a:pPr indent="0" lvl="0" marL="0" rtl="0" algn="ctr">
                        <a:spcBef>
                          <a:spcPts val="0"/>
                        </a:spcBef>
                        <a:spcAft>
                          <a:spcPts val="0"/>
                        </a:spcAft>
                        <a:buNone/>
                      </a:pPr>
                      <a:r>
                        <a:t/>
                      </a:r>
                      <a:endParaRPr b="1" sz="1200">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rowSpan="2" hMerge="1"/>
                <a:tc rowSpan="2" hMerge="1"/>
              </a:tr>
              <a:tr h="364450">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Deal Overview:</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Acquisition Price : $350M</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Acquisition Date: 22 Jan, 2025</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3" hMerge="1"/>
                <a:tc rowSpan="3" hMerge="1"/>
              </a:tr>
              <a:tr h="478400">
                <a:tc gridSpan="3" vMerge="1"/>
                <a:tc hMerge="1" vMerge="1"/>
                <a:tc hMerge="1" vMerge="1"/>
              </a:tr>
              <a:tr h="180925">
                <a:tc gridSpan="3" vMerge="1"/>
                <a:tc hMerge="1" vMerge="1"/>
                <a:tc hMerge="1" vMerge="1"/>
              </a:tr>
              <a:tr h="478400">
                <a:tc gridSpan="3" rowSpan="3">
                  <a:txBody>
                    <a:bodyPr/>
                    <a:lstStyle/>
                    <a:p>
                      <a:pPr indent="0" lvl="0" marL="0" rtl="0" algn="l">
                        <a:spcBef>
                          <a:spcPts val="0"/>
                        </a:spcBef>
                        <a:spcAft>
                          <a:spcPts val="0"/>
                        </a:spcAft>
                        <a:buNone/>
                      </a:pPr>
                      <a:r>
                        <a:rPr b="1" lang="en-US" sz="1200">
                          <a:latin typeface="Calibri"/>
                          <a:ea typeface="Calibri"/>
                          <a:cs typeface="Calibri"/>
                          <a:sym typeface="Calibri"/>
                        </a:rPr>
                        <a:t>Strategic Rationale:</a:t>
                      </a:r>
                      <a:endParaRPr b="1"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Strengthens HUL’s presence in the premium skincare and beauty segment</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Adds a fast growing D2C brand with strong digital-first capabilities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hMerge="1"/>
                <a:tc rowSpan="3" hMerge="1"/>
              </a:tr>
              <a:tr h="478400">
                <a:tc gridSpan="3" vMerge="1"/>
                <a:tc hMerge="1" vMerge="1"/>
                <a:tc hMerge="1" vMerge="1"/>
              </a:tr>
              <a:tr h="582275">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Key Insights/Impact:</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Accelerates HUL’s entry into digital-native and younger consumer segments</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Provides scale-up potential by taking Minimalist offline and global through HUL’s distribution network</a:t>
                      </a:r>
                      <a:endParaRPr sz="1200">
                        <a:latin typeface="Calibri"/>
                        <a:ea typeface="Calibri"/>
                        <a:cs typeface="Calibri"/>
                        <a:sym typeface="Calibri"/>
                      </a:endParaRPr>
                    </a:p>
                    <a:p>
                      <a:pPr indent="0" lvl="0" marL="0" rtl="0" algn="l">
                        <a:spcBef>
                          <a:spcPts val="0"/>
                        </a:spcBef>
                        <a:spcAft>
                          <a:spcPts val="0"/>
                        </a:spcAft>
                        <a:buNone/>
                      </a:pPr>
                      <a:r>
                        <a:t/>
                      </a:r>
                      <a:endParaRPr sz="1000">
                        <a:solidFill>
                          <a:srgbClr val="7F7F7F"/>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rowSpan="3" hMerge="1"/>
                <a:tc rowSpan="3" hMerge="1"/>
              </a:tr>
              <a:tr h="478400">
                <a:tc gridSpan="3" vMerge="1"/>
                <a:tc hMerge="1" vMerge="1"/>
                <a:tc hMerge="1" vMerge="1"/>
              </a:tr>
              <a:tr h="478400">
                <a:tc gridSpan="3" vMerge="1"/>
                <a:tc hMerge="1" vMerge="1"/>
                <a:tc hMerge="1" vMerge="1"/>
              </a:tr>
            </a:tbl>
          </a:graphicData>
        </a:graphic>
      </p:graphicFrame>
      <p:graphicFrame>
        <p:nvGraphicFramePr>
          <p:cNvPr id="985" name="Google Shape;985;p86"/>
          <p:cNvGraphicFramePr/>
          <p:nvPr/>
        </p:nvGraphicFramePr>
        <p:xfrm>
          <a:off x="4336583" y="1237728"/>
          <a:ext cx="3000000" cy="3000000"/>
        </p:xfrm>
        <a:graphic>
          <a:graphicData uri="http://schemas.openxmlformats.org/drawingml/2006/table">
            <a:tbl>
              <a:tblPr>
                <a:noFill/>
                <a:tableStyleId>{D7426D04-0DF5-4802-A7C9-536CA16E00E1}</a:tableStyleId>
              </a:tblPr>
              <a:tblGrid>
                <a:gridCol w="744450"/>
                <a:gridCol w="1434050"/>
                <a:gridCol w="1422700"/>
              </a:tblGrid>
              <a:tr h="341500">
                <a:tc gridSpan="3" rowSpan="2">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p>
                      <a:pPr indent="0" lvl="0" marL="0" rtl="0" algn="ctr">
                        <a:spcBef>
                          <a:spcPts val="0"/>
                        </a:spcBef>
                        <a:spcAft>
                          <a:spcPts val="0"/>
                        </a:spcAft>
                        <a:buNone/>
                      </a:pPr>
                      <a:r>
                        <a:t/>
                      </a:r>
                      <a:endParaRPr b="1" sz="1200">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rowSpan="2" hMerge="1"/>
                <a:tc rowSpan="2" hMerge="1"/>
              </a:tr>
              <a:tr h="364450">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Deal Overview:</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Acquisition Price : $516M</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Acquisition Date: 13 Mar, 2025</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3" hMerge="1"/>
                <a:tc rowSpan="3" hMerge="1"/>
              </a:tr>
              <a:tr h="478400">
                <a:tc gridSpan="3" vMerge="1"/>
                <a:tc hMerge="1" vMerge="1"/>
                <a:tc hMerge="1" vMerge="1"/>
              </a:tr>
              <a:tr h="180925">
                <a:tc gridSpan="3" vMerge="1"/>
                <a:tc hMerge="1" vMerge="1"/>
                <a:tc hMerge="1" vMerge="1"/>
              </a:tr>
              <a:tr h="478400">
                <a:tc gridSpan="3" rowSpan="3">
                  <a:txBody>
                    <a:bodyPr/>
                    <a:lstStyle/>
                    <a:p>
                      <a:pPr indent="0" lvl="0" marL="0" rtl="0" algn="l">
                        <a:spcBef>
                          <a:spcPts val="0"/>
                        </a:spcBef>
                        <a:spcAft>
                          <a:spcPts val="0"/>
                        </a:spcAft>
                        <a:buNone/>
                      </a:pPr>
                      <a:r>
                        <a:rPr b="1" lang="en-US" sz="1200">
                          <a:latin typeface="Calibri"/>
                          <a:ea typeface="Calibri"/>
                          <a:cs typeface="Calibri"/>
                          <a:sym typeface="Calibri"/>
                        </a:rPr>
                        <a:t>Strategic Rationale:</a:t>
                      </a:r>
                      <a:endParaRPr b="1"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Strengthens DS Group and Patanjali’s position in India’s fast-growing insurance sector.</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Expands revenue streams and reduces reliance on core FMCG and wellness businesses.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hMerge="1"/>
                <a:tc rowSpan="3" hMerge="1"/>
              </a:tr>
              <a:tr h="478400">
                <a:tc gridSpan="3" vMerge="1"/>
                <a:tc hMerge="1" vMerge="1"/>
                <a:tc hMerge="1" vMerge="1"/>
              </a:tr>
              <a:tr h="582275">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Key Insights/Impact:</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Provides DS Group and Patanjali an entry into India’s fast-growing general insurance sector.</a:t>
                      </a:r>
                      <a:endParaRPr sz="1200">
                        <a:latin typeface="Calibri"/>
                        <a:ea typeface="Calibri"/>
                        <a:cs typeface="Calibri"/>
                        <a:sym typeface="Calibri"/>
                      </a:endParaRPr>
                    </a:p>
                    <a:p>
                      <a:pPr indent="0" lvl="0" marL="457200" rtl="0" algn="just">
                        <a:spcBef>
                          <a:spcPts val="0"/>
                        </a:spcBef>
                        <a:spcAft>
                          <a:spcPts val="0"/>
                        </a:spcAft>
                        <a:buNone/>
                      </a:pPr>
                      <a:r>
                        <a:rPr lang="en-US" sz="1200">
                          <a:latin typeface="Calibri"/>
                          <a:ea typeface="Calibri"/>
                          <a:cs typeface="Calibri"/>
                          <a:sym typeface="Calibri"/>
                        </a:rPr>
                        <a:t>Leverages their extensive FMCG and wellness distribution networks to expand insurance reach, especially in rural markets</a:t>
                      </a:r>
                      <a:endParaRPr sz="1200">
                        <a:latin typeface="Calibri"/>
                        <a:ea typeface="Calibri"/>
                        <a:cs typeface="Calibri"/>
                        <a:sym typeface="Calibri"/>
                      </a:endParaRPr>
                    </a:p>
                    <a:p>
                      <a:pPr indent="0" lvl="0" marL="0" rtl="0" algn="l">
                        <a:spcBef>
                          <a:spcPts val="0"/>
                        </a:spcBef>
                        <a:spcAft>
                          <a:spcPts val="0"/>
                        </a:spcAft>
                        <a:buNone/>
                      </a:pPr>
                      <a:r>
                        <a:t/>
                      </a:r>
                      <a:endParaRPr sz="1000">
                        <a:solidFill>
                          <a:srgbClr val="7F7F7F"/>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rowSpan="3" hMerge="1"/>
                <a:tc rowSpan="3" hMerge="1"/>
              </a:tr>
              <a:tr h="478400">
                <a:tc gridSpan="3" vMerge="1"/>
                <a:tc hMerge="1" vMerge="1"/>
                <a:tc hMerge="1" vMerge="1"/>
              </a:tr>
              <a:tr h="478400">
                <a:tc gridSpan="3" vMerge="1"/>
                <a:tc hMerge="1" vMerge="1"/>
                <a:tc hMerge="1" vMerge="1"/>
              </a:tr>
            </a:tbl>
          </a:graphicData>
        </a:graphic>
      </p:graphicFrame>
      <p:sp>
        <p:nvSpPr>
          <p:cNvPr id="986" name="Google Shape;986;p86"/>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rPr>
              <a:t>Top</a:t>
            </a:r>
            <a:r>
              <a:rPr lang="en-US">
                <a:solidFill>
                  <a:srgbClr val="08528C"/>
                </a:solidFill>
              </a:rPr>
              <a:t> 3 Landmark Acquisitions in India – 2025</a:t>
            </a:r>
            <a:endParaRPr/>
          </a:p>
        </p:txBody>
      </p:sp>
      <p:sp>
        <p:nvSpPr>
          <p:cNvPr id="987" name="Google Shape;987;p86"/>
          <p:cNvSpPr txBox="1"/>
          <p:nvPr/>
        </p:nvSpPr>
        <p:spPr>
          <a:xfrm>
            <a:off x="8104361" y="60401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sz="1200">
              <a:solidFill>
                <a:srgbClr val="08528C"/>
              </a:solidFill>
              <a:latin typeface="Calibri"/>
              <a:ea typeface="Calibri"/>
              <a:cs typeface="Calibri"/>
              <a:sym typeface="Calibri"/>
            </a:endParaRPr>
          </a:p>
        </p:txBody>
      </p:sp>
      <p:pic>
        <p:nvPicPr>
          <p:cNvPr id="988" name="Google Shape;988;p86"/>
          <p:cNvPicPr preferRelativeResize="0"/>
          <p:nvPr/>
        </p:nvPicPr>
        <p:blipFill>
          <a:blip r:embed="rId3">
            <a:alphaModFix/>
          </a:blip>
          <a:stretch>
            <a:fillRect/>
          </a:stretch>
        </p:blipFill>
        <p:spPr>
          <a:xfrm>
            <a:off x="2957575" y="1408019"/>
            <a:ext cx="877824" cy="237744"/>
          </a:xfrm>
          <a:prstGeom prst="rect">
            <a:avLst/>
          </a:prstGeom>
          <a:noFill/>
          <a:ln>
            <a:noFill/>
          </a:ln>
        </p:spPr>
      </p:pic>
      <p:pic>
        <p:nvPicPr>
          <p:cNvPr id="989" name="Google Shape;989;p86"/>
          <p:cNvPicPr preferRelativeResize="0"/>
          <p:nvPr/>
        </p:nvPicPr>
        <p:blipFill>
          <a:blip r:embed="rId4">
            <a:alphaModFix/>
          </a:blip>
          <a:stretch>
            <a:fillRect/>
          </a:stretch>
        </p:blipFill>
        <p:spPr>
          <a:xfrm>
            <a:off x="448967" y="1170071"/>
            <a:ext cx="713232" cy="713232"/>
          </a:xfrm>
          <a:prstGeom prst="rect">
            <a:avLst/>
          </a:prstGeom>
          <a:noFill/>
          <a:ln>
            <a:noFill/>
          </a:ln>
        </p:spPr>
      </p:pic>
      <p:pic>
        <p:nvPicPr>
          <p:cNvPr id="990" name="Google Shape;990;p86"/>
          <p:cNvPicPr preferRelativeResize="0"/>
          <p:nvPr/>
        </p:nvPicPr>
        <p:blipFill>
          <a:blip r:embed="rId5">
            <a:alphaModFix/>
          </a:blip>
          <a:stretch>
            <a:fillRect/>
          </a:stretch>
        </p:blipFill>
        <p:spPr>
          <a:xfrm>
            <a:off x="7219918" y="1170071"/>
            <a:ext cx="713232" cy="713232"/>
          </a:xfrm>
          <a:prstGeom prst="rect">
            <a:avLst/>
          </a:prstGeom>
          <a:noFill/>
          <a:ln>
            <a:noFill/>
          </a:ln>
        </p:spPr>
      </p:pic>
      <p:pic>
        <p:nvPicPr>
          <p:cNvPr id="991" name="Google Shape;991;p86"/>
          <p:cNvPicPr preferRelativeResize="0"/>
          <p:nvPr/>
        </p:nvPicPr>
        <p:blipFill>
          <a:blip r:embed="rId6">
            <a:alphaModFix/>
          </a:blip>
          <a:stretch>
            <a:fillRect/>
          </a:stretch>
        </p:blipFill>
        <p:spPr>
          <a:xfrm>
            <a:off x="5052366" y="1405603"/>
            <a:ext cx="877824" cy="240159"/>
          </a:xfrm>
          <a:prstGeom prst="rect">
            <a:avLst/>
          </a:prstGeom>
          <a:noFill/>
          <a:ln>
            <a:noFill/>
          </a:ln>
        </p:spPr>
      </p:pic>
      <p:pic>
        <p:nvPicPr>
          <p:cNvPr id="992" name="Google Shape;992;p86"/>
          <p:cNvPicPr preferRelativeResize="0"/>
          <p:nvPr/>
        </p:nvPicPr>
        <p:blipFill>
          <a:blip r:embed="rId7">
            <a:alphaModFix/>
          </a:blip>
          <a:stretch>
            <a:fillRect/>
          </a:stretch>
        </p:blipFill>
        <p:spPr>
          <a:xfrm>
            <a:off x="535125" y="3661753"/>
            <a:ext cx="274320" cy="274320"/>
          </a:xfrm>
          <a:prstGeom prst="rect">
            <a:avLst/>
          </a:prstGeom>
          <a:noFill/>
          <a:ln>
            <a:noFill/>
          </a:ln>
        </p:spPr>
      </p:pic>
      <p:pic>
        <p:nvPicPr>
          <p:cNvPr id="993" name="Google Shape;993;p86"/>
          <p:cNvPicPr preferRelativeResize="0"/>
          <p:nvPr/>
        </p:nvPicPr>
        <p:blipFill>
          <a:blip r:embed="rId8">
            <a:alphaModFix/>
          </a:blip>
          <a:stretch>
            <a:fillRect/>
          </a:stretch>
        </p:blipFill>
        <p:spPr>
          <a:xfrm>
            <a:off x="518038" y="4124728"/>
            <a:ext cx="274320" cy="274320"/>
          </a:xfrm>
          <a:prstGeom prst="rect">
            <a:avLst/>
          </a:prstGeom>
          <a:noFill/>
          <a:ln>
            <a:noFill/>
          </a:ln>
        </p:spPr>
      </p:pic>
      <p:pic>
        <p:nvPicPr>
          <p:cNvPr id="994" name="Google Shape;994;p86"/>
          <p:cNvPicPr preferRelativeResize="0"/>
          <p:nvPr/>
        </p:nvPicPr>
        <p:blipFill>
          <a:blip r:embed="rId9">
            <a:alphaModFix/>
          </a:blip>
          <a:stretch>
            <a:fillRect/>
          </a:stretch>
        </p:blipFill>
        <p:spPr>
          <a:xfrm>
            <a:off x="8372375" y="4113628"/>
            <a:ext cx="292608" cy="283464"/>
          </a:xfrm>
          <a:prstGeom prst="rect">
            <a:avLst/>
          </a:prstGeom>
          <a:noFill/>
          <a:ln>
            <a:noFill/>
          </a:ln>
        </p:spPr>
      </p:pic>
      <p:pic>
        <p:nvPicPr>
          <p:cNvPr id="995" name="Google Shape;995;p86"/>
          <p:cNvPicPr preferRelativeResize="0"/>
          <p:nvPr/>
        </p:nvPicPr>
        <p:blipFill>
          <a:blip r:embed="rId7">
            <a:alphaModFix/>
          </a:blip>
          <a:stretch>
            <a:fillRect/>
          </a:stretch>
        </p:blipFill>
        <p:spPr>
          <a:xfrm>
            <a:off x="8396550" y="3661753"/>
            <a:ext cx="274320" cy="274320"/>
          </a:xfrm>
          <a:prstGeom prst="rect">
            <a:avLst/>
          </a:prstGeom>
          <a:noFill/>
          <a:ln>
            <a:noFill/>
          </a:ln>
        </p:spPr>
      </p:pic>
      <p:pic>
        <p:nvPicPr>
          <p:cNvPr id="996" name="Google Shape;996;p86"/>
          <p:cNvPicPr preferRelativeResize="0"/>
          <p:nvPr/>
        </p:nvPicPr>
        <p:blipFill>
          <a:blip r:embed="rId10">
            <a:alphaModFix/>
          </a:blip>
          <a:stretch>
            <a:fillRect/>
          </a:stretch>
        </p:blipFill>
        <p:spPr>
          <a:xfrm>
            <a:off x="4482525" y="5218753"/>
            <a:ext cx="274320" cy="274320"/>
          </a:xfrm>
          <a:prstGeom prst="rect">
            <a:avLst/>
          </a:prstGeom>
          <a:noFill/>
          <a:ln>
            <a:noFill/>
          </a:ln>
        </p:spPr>
      </p:pic>
      <p:pic>
        <p:nvPicPr>
          <p:cNvPr id="997" name="Google Shape;997;p86"/>
          <p:cNvPicPr preferRelativeResize="0"/>
          <p:nvPr/>
        </p:nvPicPr>
        <p:blipFill>
          <a:blip r:embed="rId8">
            <a:alphaModFix/>
          </a:blip>
          <a:stretch>
            <a:fillRect/>
          </a:stretch>
        </p:blipFill>
        <p:spPr>
          <a:xfrm>
            <a:off x="4482525" y="5651228"/>
            <a:ext cx="274320" cy="274320"/>
          </a:xfrm>
          <a:prstGeom prst="rect">
            <a:avLst/>
          </a:prstGeom>
          <a:noFill/>
          <a:ln>
            <a:noFill/>
          </a:ln>
        </p:spPr>
      </p:pic>
      <p:pic>
        <p:nvPicPr>
          <p:cNvPr id="998" name="Google Shape;998;p86"/>
          <p:cNvPicPr preferRelativeResize="0"/>
          <p:nvPr/>
        </p:nvPicPr>
        <p:blipFill>
          <a:blip r:embed="rId10">
            <a:alphaModFix/>
          </a:blip>
          <a:stretch>
            <a:fillRect/>
          </a:stretch>
        </p:blipFill>
        <p:spPr>
          <a:xfrm>
            <a:off x="8381513" y="5218753"/>
            <a:ext cx="274320" cy="274320"/>
          </a:xfrm>
          <a:prstGeom prst="rect">
            <a:avLst/>
          </a:prstGeom>
          <a:noFill/>
          <a:ln>
            <a:noFill/>
          </a:ln>
        </p:spPr>
      </p:pic>
      <p:pic>
        <p:nvPicPr>
          <p:cNvPr id="999" name="Google Shape;999;p86"/>
          <p:cNvPicPr preferRelativeResize="0"/>
          <p:nvPr/>
        </p:nvPicPr>
        <p:blipFill>
          <a:blip r:embed="rId11">
            <a:alphaModFix/>
          </a:blip>
          <a:stretch>
            <a:fillRect/>
          </a:stretch>
        </p:blipFill>
        <p:spPr>
          <a:xfrm>
            <a:off x="8357338" y="5700128"/>
            <a:ext cx="274320" cy="274320"/>
          </a:xfrm>
          <a:prstGeom prst="rect">
            <a:avLst/>
          </a:prstGeom>
          <a:noFill/>
          <a:ln>
            <a:noFill/>
          </a:ln>
        </p:spPr>
      </p:pic>
      <p:pic>
        <p:nvPicPr>
          <p:cNvPr id="1000" name="Google Shape;1000;p86"/>
          <p:cNvPicPr preferRelativeResize="0"/>
          <p:nvPr/>
        </p:nvPicPr>
        <p:blipFill>
          <a:blip r:embed="rId12">
            <a:alphaModFix/>
          </a:blip>
          <a:stretch>
            <a:fillRect/>
          </a:stretch>
        </p:blipFill>
        <p:spPr>
          <a:xfrm>
            <a:off x="10632995" y="1429031"/>
            <a:ext cx="1206475" cy="216732"/>
          </a:xfrm>
          <a:prstGeom prst="rect">
            <a:avLst/>
          </a:prstGeom>
          <a:noFill/>
          <a:ln>
            <a:noFill/>
          </a:ln>
        </p:spPr>
      </p:pic>
      <p:pic>
        <p:nvPicPr>
          <p:cNvPr id="1001" name="Google Shape;1001;p86"/>
          <p:cNvPicPr preferRelativeResize="0"/>
          <p:nvPr/>
        </p:nvPicPr>
        <p:blipFill>
          <a:blip r:embed="rId8">
            <a:alphaModFix/>
          </a:blip>
          <a:stretch>
            <a:fillRect/>
          </a:stretch>
        </p:blipFill>
        <p:spPr>
          <a:xfrm>
            <a:off x="531500" y="5700129"/>
            <a:ext cx="274320" cy="274320"/>
          </a:xfrm>
          <a:prstGeom prst="rect">
            <a:avLst/>
          </a:prstGeom>
          <a:noFill/>
          <a:ln>
            <a:noFill/>
          </a:ln>
        </p:spPr>
      </p:pic>
      <p:cxnSp>
        <p:nvCxnSpPr>
          <p:cNvPr id="1002" name="Google Shape;1002;p86"/>
          <p:cNvCxnSpPr/>
          <p:nvPr/>
        </p:nvCxnSpPr>
        <p:spPr>
          <a:xfrm>
            <a:off x="4166579" y="1201678"/>
            <a:ext cx="13200" cy="5074200"/>
          </a:xfrm>
          <a:prstGeom prst="straightConnector1">
            <a:avLst/>
          </a:prstGeom>
          <a:noFill/>
          <a:ln cap="flat" cmpd="sng" w="9525">
            <a:solidFill>
              <a:srgbClr val="B7B7B7"/>
            </a:solidFill>
            <a:prstDash val="solid"/>
            <a:round/>
            <a:headEnd len="med" w="med" type="none"/>
            <a:tailEnd len="med" w="med" type="none"/>
          </a:ln>
        </p:spPr>
      </p:cxnSp>
      <p:cxnSp>
        <p:nvCxnSpPr>
          <p:cNvPr id="1003" name="Google Shape;1003;p86"/>
          <p:cNvCxnSpPr/>
          <p:nvPr/>
        </p:nvCxnSpPr>
        <p:spPr>
          <a:xfrm>
            <a:off x="8081417" y="1182967"/>
            <a:ext cx="13200" cy="5074200"/>
          </a:xfrm>
          <a:prstGeom prst="straightConnector1">
            <a:avLst/>
          </a:prstGeom>
          <a:noFill/>
          <a:ln cap="flat" cmpd="sng" w="9525">
            <a:solidFill>
              <a:srgbClr val="B7B7B7"/>
            </a:solidFill>
            <a:prstDash val="solid"/>
            <a:round/>
            <a:headEnd len="med" w="med" type="none"/>
            <a:tailEnd len="med" w="med" type="none"/>
          </a:ln>
        </p:spPr>
      </p:cxnSp>
      <p:pic>
        <p:nvPicPr>
          <p:cNvPr id="1004" name="Google Shape;1004;p86"/>
          <p:cNvPicPr preferRelativeResize="0"/>
          <p:nvPr/>
        </p:nvPicPr>
        <p:blipFill>
          <a:blip r:embed="rId7">
            <a:alphaModFix/>
          </a:blip>
          <a:stretch>
            <a:fillRect/>
          </a:stretch>
        </p:blipFill>
        <p:spPr>
          <a:xfrm>
            <a:off x="4465838" y="3661753"/>
            <a:ext cx="274320" cy="274320"/>
          </a:xfrm>
          <a:prstGeom prst="rect">
            <a:avLst/>
          </a:prstGeom>
          <a:noFill/>
          <a:ln>
            <a:noFill/>
          </a:ln>
        </p:spPr>
      </p:pic>
      <p:pic>
        <p:nvPicPr>
          <p:cNvPr id="1005" name="Google Shape;1005;p86"/>
          <p:cNvPicPr preferRelativeResize="0"/>
          <p:nvPr/>
        </p:nvPicPr>
        <p:blipFill>
          <a:blip r:embed="rId7">
            <a:alphaModFix/>
          </a:blip>
          <a:stretch>
            <a:fillRect/>
          </a:stretch>
        </p:blipFill>
        <p:spPr>
          <a:xfrm>
            <a:off x="518038" y="5218753"/>
            <a:ext cx="274320" cy="274320"/>
          </a:xfrm>
          <a:prstGeom prst="rect">
            <a:avLst/>
          </a:prstGeom>
          <a:noFill/>
          <a:ln>
            <a:noFill/>
          </a:ln>
        </p:spPr>
      </p:pic>
      <p:pic>
        <p:nvPicPr>
          <p:cNvPr id="1006" name="Google Shape;1006;p86"/>
          <p:cNvPicPr preferRelativeResize="0"/>
          <p:nvPr/>
        </p:nvPicPr>
        <p:blipFill>
          <a:blip r:embed="rId8">
            <a:alphaModFix/>
          </a:blip>
          <a:stretch>
            <a:fillRect/>
          </a:stretch>
        </p:blipFill>
        <p:spPr>
          <a:xfrm>
            <a:off x="4482525" y="4072591"/>
            <a:ext cx="274320" cy="274320"/>
          </a:xfrm>
          <a:prstGeom prst="rect">
            <a:avLst/>
          </a:prstGeom>
          <a:noFill/>
          <a:ln>
            <a:noFill/>
          </a:ln>
        </p:spPr>
      </p:pic>
      <p:pic>
        <p:nvPicPr>
          <p:cNvPr id="1007" name="Google Shape;1007;p86" title="3.png"/>
          <p:cNvPicPr preferRelativeResize="0"/>
          <p:nvPr/>
        </p:nvPicPr>
        <p:blipFill>
          <a:blip r:embed="rId13">
            <a:alphaModFix/>
          </a:blip>
          <a:stretch>
            <a:fillRect/>
          </a:stretch>
        </p:blipFill>
        <p:spPr>
          <a:xfrm>
            <a:off x="1953600" y="1312819"/>
            <a:ext cx="381000" cy="381000"/>
          </a:xfrm>
          <a:prstGeom prst="rect">
            <a:avLst/>
          </a:prstGeom>
          <a:noFill/>
          <a:ln>
            <a:noFill/>
          </a:ln>
        </p:spPr>
      </p:pic>
      <p:pic>
        <p:nvPicPr>
          <p:cNvPr id="1008" name="Google Shape;1008;p86"/>
          <p:cNvPicPr preferRelativeResize="0"/>
          <p:nvPr/>
        </p:nvPicPr>
        <p:blipFill rotWithShape="1">
          <a:blip r:embed="rId14">
            <a:alphaModFix/>
          </a:blip>
          <a:srcRect b="0" l="0" r="0" t="0"/>
          <a:stretch/>
        </p:blipFill>
        <p:spPr>
          <a:xfrm>
            <a:off x="609777" y="2314036"/>
            <a:ext cx="324000" cy="324000"/>
          </a:xfrm>
          <a:prstGeom prst="rect">
            <a:avLst/>
          </a:prstGeom>
          <a:noFill/>
          <a:ln>
            <a:noFill/>
          </a:ln>
        </p:spPr>
      </p:pic>
      <p:pic>
        <p:nvPicPr>
          <p:cNvPr id="1009" name="Google Shape;1009;p86"/>
          <p:cNvPicPr preferRelativeResize="0"/>
          <p:nvPr/>
        </p:nvPicPr>
        <p:blipFill rotWithShape="1">
          <a:blip r:embed="rId14">
            <a:alphaModFix/>
          </a:blip>
          <a:srcRect b="0" l="0" r="0" t="0"/>
          <a:stretch/>
        </p:blipFill>
        <p:spPr>
          <a:xfrm>
            <a:off x="4557190" y="2314036"/>
            <a:ext cx="324000" cy="324000"/>
          </a:xfrm>
          <a:prstGeom prst="rect">
            <a:avLst/>
          </a:prstGeom>
          <a:noFill/>
          <a:ln>
            <a:noFill/>
          </a:ln>
        </p:spPr>
      </p:pic>
      <p:pic>
        <p:nvPicPr>
          <p:cNvPr id="1010" name="Google Shape;1010;p86"/>
          <p:cNvPicPr preferRelativeResize="0"/>
          <p:nvPr/>
        </p:nvPicPr>
        <p:blipFill rotWithShape="1">
          <a:blip r:embed="rId14">
            <a:alphaModFix/>
          </a:blip>
          <a:srcRect b="0" l="0" r="0" t="0"/>
          <a:stretch/>
        </p:blipFill>
        <p:spPr>
          <a:xfrm>
            <a:off x="8456165" y="2314036"/>
            <a:ext cx="324000" cy="324000"/>
          </a:xfrm>
          <a:prstGeom prst="rect">
            <a:avLst/>
          </a:prstGeom>
          <a:noFill/>
          <a:ln>
            <a:noFill/>
          </a:ln>
        </p:spPr>
      </p:pic>
      <p:pic>
        <p:nvPicPr>
          <p:cNvPr id="1011" name="Google Shape;1011;p86" title="3.png"/>
          <p:cNvPicPr preferRelativeResize="0"/>
          <p:nvPr/>
        </p:nvPicPr>
        <p:blipFill>
          <a:blip r:embed="rId13">
            <a:alphaModFix/>
          </a:blip>
          <a:stretch>
            <a:fillRect/>
          </a:stretch>
        </p:blipFill>
        <p:spPr>
          <a:xfrm>
            <a:off x="6304109" y="1312819"/>
            <a:ext cx="381000" cy="381000"/>
          </a:xfrm>
          <a:prstGeom prst="rect">
            <a:avLst/>
          </a:prstGeom>
          <a:noFill/>
          <a:ln>
            <a:noFill/>
          </a:ln>
        </p:spPr>
      </p:pic>
      <p:pic>
        <p:nvPicPr>
          <p:cNvPr id="1012" name="Google Shape;1012;p86" title="3.png"/>
          <p:cNvPicPr preferRelativeResize="0"/>
          <p:nvPr/>
        </p:nvPicPr>
        <p:blipFill>
          <a:blip r:embed="rId13">
            <a:alphaModFix/>
          </a:blip>
          <a:stretch>
            <a:fillRect/>
          </a:stretch>
        </p:blipFill>
        <p:spPr>
          <a:xfrm>
            <a:off x="9725679" y="1312819"/>
            <a:ext cx="381000" cy="381000"/>
          </a:xfrm>
          <a:prstGeom prst="rect">
            <a:avLst/>
          </a:prstGeom>
          <a:noFill/>
          <a:ln>
            <a:noFill/>
          </a:ln>
        </p:spPr>
      </p:pic>
      <p:pic>
        <p:nvPicPr>
          <p:cNvPr id="1013" name="Google Shape;1013;p86"/>
          <p:cNvPicPr preferRelativeResize="0"/>
          <p:nvPr/>
        </p:nvPicPr>
        <p:blipFill>
          <a:blip r:embed="rId15">
            <a:alphaModFix/>
          </a:blip>
          <a:stretch>
            <a:fillRect/>
          </a:stretch>
        </p:blipFill>
        <p:spPr>
          <a:xfrm>
            <a:off x="4331049" y="1179025"/>
            <a:ext cx="561975" cy="695325"/>
          </a:xfrm>
          <a:prstGeom prst="rect">
            <a:avLst/>
          </a:prstGeom>
          <a:noFill/>
          <a:ln>
            <a:noFill/>
          </a:ln>
        </p:spPr>
      </p:pic>
      <p:sp>
        <p:nvSpPr>
          <p:cNvPr id="1014" name="Google Shape;1014;p86"/>
          <p:cNvSpPr txBox="1"/>
          <p:nvPr/>
        </p:nvSpPr>
        <p:spPr>
          <a:xfrm>
            <a:off x="1874225" y="1618338"/>
            <a:ext cx="807600" cy="2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900">
                <a:solidFill>
                  <a:srgbClr val="666666"/>
                </a:solidFill>
                <a:latin typeface="Calibri"/>
                <a:ea typeface="Calibri"/>
                <a:cs typeface="Calibri"/>
                <a:sym typeface="Calibri"/>
              </a:rPr>
              <a:t>acquired</a:t>
            </a:r>
            <a:endParaRPr b="1" i="1" sz="900">
              <a:solidFill>
                <a:srgbClr val="666666"/>
              </a:solidFill>
              <a:latin typeface="Calibri"/>
              <a:ea typeface="Calibri"/>
              <a:cs typeface="Calibri"/>
              <a:sym typeface="Calibri"/>
            </a:endParaRPr>
          </a:p>
        </p:txBody>
      </p:sp>
      <p:sp>
        <p:nvSpPr>
          <p:cNvPr id="1015" name="Google Shape;1015;p86"/>
          <p:cNvSpPr txBox="1"/>
          <p:nvPr/>
        </p:nvSpPr>
        <p:spPr>
          <a:xfrm>
            <a:off x="6225686" y="1618338"/>
            <a:ext cx="807600" cy="2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900">
                <a:solidFill>
                  <a:srgbClr val="666666"/>
                </a:solidFill>
                <a:latin typeface="Calibri"/>
                <a:ea typeface="Calibri"/>
                <a:cs typeface="Calibri"/>
                <a:sym typeface="Calibri"/>
              </a:rPr>
              <a:t>acquired</a:t>
            </a:r>
            <a:endParaRPr b="1" i="1" sz="900">
              <a:solidFill>
                <a:srgbClr val="666666"/>
              </a:solidFill>
              <a:latin typeface="Calibri"/>
              <a:ea typeface="Calibri"/>
              <a:cs typeface="Calibri"/>
              <a:sym typeface="Calibri"/>
            </a:endParaRPr>
          </a:p>
        </p:txBody>
      </p:sp>
      <p:sp>
        <p:nvSpPr>
          <p:cNvPr id="1016" name="Google Shape;1016;p86"/>
          <p:cNvSpPr txBox="1"/>
          <p:nvPr/>
        </p:nvSpPr>
        <p:spPr>
          <a:xfrm>
            <a:off x="9639866" y="1618338"/>
            <a:ext cx="807600" cy="2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900">
                <a:solidFill>
                  <a:srgbClr val="666666"/>
                </a:solidFill>
                <a:latin typeface="Calibri"/>
                <a:ea typeface="Calibri"/>
                <a:cs typeface="Calibri"/>
                <a:sym typeface="Calibri"/>
              </a:rPr>
              <a:t>acquired</a:t>
            </a:r>
            <a:endParaRPr b="1" i="1" sz="900">
              <a:solidFill>
                <a:srgbClr val="666666"/>
              </a:solidFill>
              <a:latin typeface="Calibri"/>
              <a:ea typeface="Calibri"/>
              <a:cs typeface="Calibri"/>
              <a:sym typeface="Calibri"/>
            </a:endParaRPr>
          </a:p>
        </p:txBody>
      </p:sp>
      <p:pic>
        <p:nvPicPr>
          <p:cNvPr id="1017" name="Google Shape;1017;p86"/>
          <p:cNvPicPr preferRelativeResize="0"/>
          <p:nvPr/>
        </p:nvPicPr>
        <p:blipFill rotWithShape="1">
          <a:blip r:embed="rId16">
            <a:alphaModFix/>
          </a:blip>
          <a:srcRect b="17172" l="0" r="8020" t="13446"/>
          <a:stretch/>
        </p:blipFill>
        <p:spPr>
          <a:xfrm>
            <a:off x="8155850" y="1312825"/>
            <a:ext cx="1287918" cy="501910"/>
          </a:xfrm>
          <a:prstGeom prst="rect">
            <a:avLst/>
          </a:prstGeom>
          <a:noFill/>
          <a:ln>
            <a:noFill/>
          </a:ln>
        </p:spPr>
      </p:pic>
      <p:sp>
        <p:nvSpPr>
          <p:cNvPr id="1018" name="Google Shape;1018;p86"/>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87"/>
          <p:cNvSpPr txBox="1"/>
          <p:nvPr/>
        </p:nvSpPr>
        <p:spPr>
          <a:xfrm>
            <a:off x="597425" y="6178706"/>
            <a:ext cx="77433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Note: Logos are displayed with the acquired company on the right and the acquirer on the left. A handshake icon indicates an acquisition.</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Electronic Arts was acquired by a consortium of firms, including the Public Investment Fund, Silver Lake, and Affinity Partners.</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graphicFrame>
        <p:nvGraphicFramePr>
          <p:cNvPr id="1025" name="Google Shape;1025;p87"/>
          <p:cNvGraphicFramePr/>
          <p:nvPr/>
        </p:nvGraphicFramePr>
        <p:xfrm>
          <a:off x="434883" y="1237728"/>
          <a:ext cx="3000000" cy="3000000"/>
        </p:xfrm>
        <a:graphic>
          <a:graphicData uri="http://schemas.openxmlformats.org/drawingml/2006/table">
            <a:tbl>
              <a:tblPr>
                <a:noFill/>
                <a:tableStyleId>{D7426D04-0DF5-4802-A7C9-536CA16E00E1}</a:tableStyleId>
              </a:tblPr>
              <a:tblGrid>
                <a:gridCol w="744450"/>
                <a:gridCol w="1434050"/>
                <a:gridCol w="1422700"/>
              </a:tblGrid>
              <a:tr h="341500">
                <a:tc gridSpan="3" rowSpan="2">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p>
                      <a:pPr indent="0" lvl="0" marL="0" rtl="0" algn="ctr">
                        <a:spcBef>
                          <a:spcPts val="0"/>
                        </a:spcBef>
                        <a:spcAft>
                          <a:spcPts val="0"/>
                        </a:spcAft>
                        <a:buNone/>
                      </a:pPr>
                      <a:r>
                        <a:t/>
                      </a:r>
                      <a:endParaRPr b="1" sz="1200">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rowSpan="2" hMerge="1"/>
                <a:tc rowSpan="2" hMerge="1"/>
              </a:tr>
              <a:tr h="364450">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t>
                      </a:r>
                      <a:r>
                        <a:rPr b="1" lang="en-US" sz="1200">
                          <a:solidFill>
                            <a:schemeClr val="dk1"/>
                          </a:solidFill>
                          <a:latin typeface="Calibri"/>
                          <a:ea typeface="Calibri"/>
                          <a:cs typeface="Calibri"/>
                          <a:sym typeface="Calibri"/>
                        </a:rPr>
                        <a:t>                 Deal Overview:</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                  Acquisition Price : $55B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                  Acquisition Date: 29 Sep, 2025</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3" hMerge="1"/>
                <a:tc rowSpan="3" hMerge="1"/>
              </a:tr>
              <a:tr h="478400">
                <a:tc gridSpan="3" vMerge="1"/>
                <a:tc hMerge="1" vMerge="1"/>
                <a:tc hMerge="1" vMerge="1"/>
              </a:tr>
              <a:tr h="180925">
                <a:tc gridSpan="3" vMerge="1"/>
                <a:tc hMerge="1" vMerge="1"/>
                <a:tc hMerge="1" vMerge="1"/>
              </a:tr>
              <a:tr h="478400">
                <a:tc gridSpan="3" rowSpan="3">
                  <a:txBody>
                    <a:bodyPr/>
                    <a:lstStyle/>
                    <a:p>
                      <a:pPr indent="0" lvl="0" marL="0" rtl="0" algn="l">
                        <a:spcBef>
                          <a:spcPts val="0"/>
                        </a:spcBef>
                        <a:spcAft>
                          <a:spcPts val="0"/>
                        </a:spcAft>
                        <a:buNone/>
                      </a:pPr>
                      <a:r>
                        <a:rPr b="1" lang="en-US" sz="1200">
                          <a:latin typeface="Calibri"/>
                          <a:ea typeface="Calibri"/>
                          <a:cs typeface="Calibri"/>
                          <a:sym typeface="Calibri"/>
                        </a:rPr>
                        <a:t>Strategic Rationale:</a:t>
                      </a:r>
                      <a:endParaRPr b="1"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Provides EA with long-term capital to accelerate game development and platform innovation.</a:t>
                      </a:r>
                      <a:endParaRPr sz="1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Supports expansion across live services and immersive digital entertainment experiences.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hMerge="1"/>
                <a:tc rowSpan="3" hMerge="1"/>
              </a:tr>
              <a:tr h="478400">
                <a:tc gridSpan="3" vMerge="1"/>
                <a:tc hMerge="1" vMerge="1"/>
                <a:tc hMerge="1" vMerge="1"/>
              </a:tr>
              <a:tr h="582275">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Key Insights/Impact:</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acquisition strengthens EA’s ability to invest in franchises without any  market pressure.</a:t>
                      </a:r>
                      <a:endParaRPr sz="1200">
                        <a:solidFill>
                          <a:schemeClr val="dk1"/>
                        </a:solidFill>
                        <a:latin typeface="Calibri"/>
                        <a:ea typeface="Calibri"/>
                        <a:cs typeface="Calibri"/>
                        <a:sym typeface="Calibri"/>
                      </a:endParaRPr>
                    </a:p>
                    <a:p>
                      <a:pPr indent="0" lvl="0" marL="457200" rtl="0" algn="just">
                        <a:spcBef>
                          <a:spcPts val="0"/>
                        </a:spcBef>
                        <a:spcAft>
                          <a:spcPts val="0"/>
                        </a:spcAft>
                        <a:buNone/>
                      </a:pPr>
                      <a:r>
                        <a:rPr lang="en-US" sz="1200">
                          <a:solidFill>
                            <a:schemeClr val="dk1"/>
                          </a:solidFill>
                          <a:latin typeface="Calibri"/>
                          <a:ea typeface="Calibri"/>
                          <a:cs typeface="Calibri"/>
                          <a:sym typeface="Calibri"/>
                        </a:rPr>
                        <a:t>Backing from PIF-led investors enhances EA’s global reach and long-term growth flexibility.</a:t>
                      </a:r>
                      <a:endParaRPr sz="1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solidFill>
                          <a:srgbClr val="7F7F7F"/>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rowSpan="3" hMerge="1"/>
                <a:tc rowSpan="3" hMerge="1"/>
              </a:tr>
              <a:tr h="478400">
                <a:tc gridSpan="3" vMerge="1"/>
                <a:tc hMerge="1" vMerge="1"/>
                <a:tc hMerge="1" vMerge="1"/>
              </a:tr>
              <a:tr h="478400">
                <a:tc gridSpan="3" vMerge="1"/>
                <a:tc hMerge="1" vMerge="1"/>
                <a:tc hMerge="1" vMerge="1"/>
              </a:tr>
            </a:tbl>
          </a:graphicData>
        </a:graphic>
      </p:graphicFrame>
      <p:graphicFrame>
        <p:nvGraphicFramePr>
          <p:cNvPr id="1026" name="Google Shape;1026;p87"/>
          <p:cNvGraphicFramePr/>
          <p:nvPr/>
        </p:nvGraphicFramePr>
        <p:xfrm>
          <a:off x="4356617" y="1237728"/>
          <a:ext cx="3000000" cy="3000000"/>
        </p:xfrm>
        <a:graphic>
          <a:graphicData uri="http://schemas.openxmlformats.org/drawingml/2006/table">
            <a:tbl>
              <a:tblPr>
                <a:noFill/>
                <a:tableStyleId>{D7426D04-0DF5-4802-A7C9-536CA16E00E1}</a:tableStyleId>
              </a:tblPr>
              <a:tblGrid>
                <a:gridCol w="744450"/>
                <a:gridCol w="1434050"/>
                <a:gridCol w="1422700"/>
              </a:tblGrid>
              <a:tr h="341500">
                <a:tc gridSpan="3" rowSpan="2">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p>
                      <a:pPr indent="0" lvl="0" marL="0" rtl="0" algn="ctr">
                        <a:spcBef>
                          <a:spcPts val="0"/>
                        </a:spcBef>
                        <a:spcAft>
                          <a:spcPts val="0"/>
                        </a:spcAft>
                        <a:buNone/>
                      </a:pPr>
                      <a:r>
                        <a:t/>
                      </a:r>
                      <a:endParaRPr b="1" sz="1200">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rowSpan="2" hMerge="1"/>
                <a:tc rowSpan="2" hMerge="1"/>
              </a:tr>
              <a:tr h="364450">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 </a:t>
                      </a:r>
                      <a:r>
                        <a:rPr b="1" lang="en-US" sz="1200">
                          <a:solidFill>
                            <a:schemeClr val="dk1"/>
                          </a:solidFill>
                          <a:latin typeface="Calibri"/>
                          <a:ea typeface="Calibri"/>
                          <a:cs typeface="Calibri"/>
                          <a:sym typeface="Calibri"/>
                        </a:rPr>
                        <a:t>                 Deal Overview:</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                  Acquisition Price : $33B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                  Acquisition Date: 29 Mar, 2025</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3" hMerge="1"/>
                <a:tc rowSpan="3" hMerge="1"/>
              </a:tr>
              <a:tr h="478400">
                <a:tc gridSpan="3" vMerge="1"/>
                <a:tc hMerge="1" vMerge="1"/>
                <a:tc hMerge="1" vMerge="1"/>
              </a:tr>
              <a:tr h="180925">
                <a:tc gridSpan="3" vMerge="1"/>
                <a:tc hMerge="1" vMerge="1"/>
                <a:tc hMerge="1" vMerge="1"/>
              </a:tr>
              <a:tr h="478400">
                <a:tc gridSpan="3" rowSpan="3">
                  <a:txBody>
                    <a:bodyPr/>
                    <a:lstStyle/>
                    <a:p>
                      <a:pPr indent="0" lvl="0" marL="0" rtl="0" algn="l">
                        <a:spcBef>
                          <a:spcPts val="0"/>
                        </a:spcBef>
                        <a:spcAft>
                          <a:spcPts val="0"/>
                        </a:spcAft>
                        <a:buNone/>
                      </a:pPr>
                      <a:r>
                        <a:rPr b="1" lang="en-US" sz="1200">
                          <a:latin typeface="Calibri"/>
                          <a:ea typeface="Calibri"/>
                          <a:cs typeface="Calibri"/>
                          <a:sym typeface="Calibri"/>
                        </a:rPr>
                        <a:t>Strategic Rationale:</a:t>
                      </a:r>
                      <a:endParaRPr b="1"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Strengthens XAI’s portfolio by integrating X’s capabilities into its AI-driven ecosystem.</a:t>
                      </a:r>
                      <a:endParaRPr sz="1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Expand XAI’s capability across data management, automation, and advanced analytics.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hMerge="1"/>
                <a:tc rowSpan="3" hMerge="1"/>
              </a:tr>
              <a:tr h="478400">
                <a:tc gridSpan="3" vMerge="1"/>
                <a:tc hMerge="1" vMerge="1"/>
                <a:tc hMerge="1" vMerge="1"/>
              </a:tr>
              <a:tr h="582275">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Key Insights/Impact:</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acquisition will boosts XAI’s competitive positioning in the global AI market.</a:t>
                      </a:r>
                      <a:endParaRPr sz="1200">
                        <a:solidFill>
                          <a:schemeClr val="dk1"/>
                        </a:solidFill>
                        <a:latin typeface="Calibri"/>
                        <a:ea typeface="Calibri"/>
                        <a:cs typeface="Calibri"/>
                        <a:sym typeface="Calibri"/>
                      </a:endParaRPr>
                    </a:p>
                    <a:p>
                      <a:pPr indent="0" lvl="0" marL="457200" rtl="0" algn="just">
                        <a:spcBef>
                          <a:spcPts val="0"/>
                        </a:spcBef>
                        <a:spcAft>
                          <a:spcPts val="0"/>
                        </a:spcAft>
                        <a:buNone/>
                      </a:pPr>
                      <a:r>
                        <a:rPr lang="en-US" sz="1200">
                          <a:solidFill>
                            <a:schemeClr val="dk1"/>
                          </a:solidFill>
                          <a:latin typeface="Calibri"/>
                          <a:ea typeface="Calibri"/>
                          <a:cs typeface="Calibri"/>
                          <a:sym typeface="Calibri"/>
                        </a:rPr>
                        <a:t>With enhanced resources, X can accelerate innovation and reach new markets.</a:t>
                      </a:r>
                      <a:endParaRPr sz="1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solidFill>
                          <a:srgbClr val="7F7F7F"/>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rowSpan="3" hMerge="1"/>
                <a:tc rowSpan="3" hMerge="1"/>
              </a:tr>
              <a:tr h="478400">
                <a:tc gridSpan="3" vMerge="1"/>
                <a:tc hMerge="1" vMerge="1"/>
                <a:tc hMerge="1" vMerge="1"/>
              </a:tr>
              <a:tr h="478400">
                <a:tc gridSpan="3" vMerge="1"/>
                <a:tc hMerge="1" vMerge="1"/>
                <a:tc hMerge="1" vMerge="1"/>
              </a:tr>
            </a:tbl>
          </a:graphicData>
        </a:graphic>
      </p:graphicFrame>
      <p:graphicFrame>
        <p:nvGraphicFramePr>
          <p:cNvPr id="1027" name="Google Shape;1027;p87"/>
          <p:cNvGraphicFramePr/>
          <p:nvPr/>
        </p:nvGraphicFramePr>
        <p:xfrm>
          <a:off x="8222783" y="1237728"/>
          <a:ext cx="3000000" cy="3000000"/>
        </p:xfrm>
        <a:graphic>
          <a:graphicData uri="http://schemas.openxmlformats.org/drawingml/2006/table">
            <a:tbl>
              <a:tblPr>
                <a:noFill/>
                <a:tableStyleId>{D7426D04-0DF5-4802-A7C9-536CA16E00E1}</a:tableStyleId>
              </a:tblPr>
              <a:tblGrid>
                <a:gridCol w="744450"/>
                <a:gridCol w="1434050"/>
                <a:gridCol w="1422700"/>
              </a:tblGrid>
              <a:tr h="341500">
                <a:tc gridSpan="3" rowSpan="2">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p>
                      <a:pPr indent="0" lvl="0" marL="0" rtl="0" algn="ctr">
                        <a:spcBef>
                          <a:spcPts val="0"/>
                        </a:spcBef>
                        <a:spcAft>
                          <a:spcPts val="0"/>
                        </a:spcAft>
                        <a:buNone/>
                      </a:pPr>
                      <a:r>
                        <a:t/>
                      </a:r>
                      <a:endParaRPr b="1" sz="1200">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rowSpan="2" hMerge="1"/>
                <a:tc rowSpan="2" hMerge="1"/>
              </a:tr>
              <a:tr h="364450">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                  Deal Overview:</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                  Acquisition Price : $32B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                  Acquisition Date: 18 Mar, 2025</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rowSpan="3" hMerge="1"/>
                <a:tc rowSpan="3" hMerge="1"/>
              </a:tr>
              <a:tr h="478400">
                <a:tc gridSpan="3" vMerge="1"/>
                <a:tc hMerge="1" vMerge="1"/>
                <a:tc hMerge="1" vMerge="1"/>
              </a:tr>
              <a:tr h="180925">
                <a:tc gridSpan="3" vMerge="1"/>
                <a:tc hMerge="1" vMerge="1"/>
                <a:tc hMerge="1" vMerge="1"/>
              </a:tr>
              <a:tr h="478400">
                <a:tc gridSpan="3" rowSpan="3">
                  <a:txBody>
                    <a:bodyPr/>
                    <a:lstStyle/>
                    <a:p>
                      <a:pPr indent="0" lvl="0" marL="0" rtl="0" algn="l">
                        <a:spcBef>
                          <a:spcPts val="0"/>
                        </a:spcBef>
                        <a:spcAft>
                          <a:spcPts val="0"/>
                        </a:spcAft>
                        <a:buNone/>
                      </a:pPr>
                      <a:r>
                        <a:rPr b="1" lang="en-US" sz="1200">
                          <a:latin typeface="Calibri"/>
                          <a:ea typeface="Calibri"/>
                          <a:cs typeface="Calibri"/>
                          <a:sym typeface="Calibri"/>
                        </a:rPr>
                        <a:t>Strategic Rationale:</a:t>
                      </a:r>
                      <a:endParaRPr b="1"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Strengthens Google Cloud security offerings with Wiz’s cloud-native security platform.</a:t>
                      </a:r>
                      <a:endParaRPr sz="1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Enhances Google’s capability to provide an integrated security experience for enterprise customers.</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hMerge="1"/>
                <a:tc rowSpan="3" hMerge="1"/>
              </a:tr>
              <a:tr h="478400">
                <a:tc gridSpan="3" vMerge="1"/>
                <a:tc hMerge="1" vMerge="1"/>
                <a:tc hMerge="1" vMerge="1"/>
              </a:tr>
              <a:tr h="582275">
                <a:tc gridSpan="3" vMerge="1"/>
                <a:tc hMerge="1" vMerge="1"/>
                <a:tc hMerge="1" vMerge="1"/>
              </a:tr>
              <a:tr h="478400">
                <a:tc gridSpan="3" rowSpan="3">
                  <a:txBody>
                    <a:bodyPr/>
                    <a:lstStyle/>
                    <a:p>
                      <a:pPr indent="0" lvl="0" marL="0" rtl="0" algn="l">
                        <a:spcBef>
                          <a:spcPts val="0"/>
                        </a:spcBef>
                        <a:spcAft>
                          <a:spcPts val="0"/>
                        </a:spcAft>
                        <a:buNone/>
                      </a:pPr>
                      <a:r>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Key Insights/Impact:</a:t>
                      </a:r>
                      <a:endParaRPr b="1"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Builds greater trust among enterprise customers by improving security posture.</a:t>
                      </a:r>
                      <a:endParaRPr sz="1200">
                        <a:solidFill>
                          <a:schemeClr val="dk1"/>
                        </a:solidFill>
                        <a:latin typeface="Calibri"/>
                        <a:ea typeface="Calibri"/>
                        <a:cs typeface="Calibri"/>
                        <a:sym typeface="Calibri"/>
                      </a:endParaRPr>
                    </a:p>
                    <a:p>
                      <a:pPr indent="0" lvl="0" marL="457200" rtl="0" algn="just">
                        <a:spcBef>
                          <a:spcPts val="0"/>
                        </a:spcBef>
                        <a:spcAft>
                          <a:spcPts val="0"/>
                        </a:spcAft>
                        <a:buNone/>
                      </a:pPr>
                      <a:r>
                        <a:rPr lang="en-US" sz="1200">
                          <a:solidFill>
                            <a:schemeClr val="dk1"/>
                          </a:solidFill>
                          <a:latin typeface="Calibri"/>
                          <a:ea typeface="Calibri"/>
                          <a:cs typeface="Calibri"/>
                          <a:sym typeface="Calibri"/>
                        </a:rPr>
                        <a:t>Simplifies deployment and integration of cloud security services.</a:t>
                      </a:r>
                      <a:endParaRPr sz="12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solidFill>
                          <a:srgbClr val="7F7F7F"/>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rowSpan="3" hMerge="1"/>
                <a:tc rowSpan="3" hMerge="1"/>
              </a:tr>
              <a:tr h="478400">
                <a:tc gridSpan="3" vMerge="1"/>
                <a:tc hMerge="1" vMerge="1"/>
                <a:tc hMerge="1" vMerge="1"/>
              </a:tr>
              <a:tr h="478400">
                <a:tc gridSpan="3" vMerge="1"/>
                <a:tc hMerge="1" vMerge="1"/>
                <a:tc hMerge="1" vMerge="1"/>
              </a:tr>
            </a:tbl>
          </a:graphicData>
        </a:graphic>
      </p:graphicFrame>
      <p:sp>
        <p:nvSpPr>
          <p:cNvPr id="1028" name="Google Shape;1028;p87"/>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rPr>
              <a:t>Top 3 Global </a:t>
            </a:r>
            <a:r>
              <a:rPr lang="en-US">
                <a:solidFill>
                  <a:srgbClr val="08528C"/>
                </a:solidFill>
              </a:rPr>
              <a:t>Landmark</a:t>
            </a:r>
            <a:r>
              <a:rPr lang="en-US">
                <a:solidFill>
                  <a:srgbClr val="08528C"/>
                </a:solidFill>
              </a:rPr>
              <a:t> Acquisitions – 2025</a:t>
            </a:r>
            <a:endParaRPr/>
          </a:p>
        </p:txBody>
      </p:sp>
      <p:sp>
        <p:nvSpPr>
          <p:cNvPr id="1029" name="Google Shape;1029;p87"/>
          <p:cNvSpPr txBox="1"/>
          <p:nvPr/>
        </p:nvSpPr>
        <p:spPr>
          <a:xfrm>
            <a:off x="8104361" y="60401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sz="1200">
              <a:solidFill>
                <a:srgbClr val="08528C"/>
              </a:solidFill>
              <a:latin typeface="Calibri"/>
              <a:ea typeface="Calibri"/>
              <a:cs typeface="Calibri"/>
              <a:sym typeface="Calibri"/>
            </a:endParaRPr>
          </a:p>
        </p:txBody>
      </p:sp>
      <p:pic>
        <p:nvPicPr>
          <p:cNvPr id="1030" name="Google Shape;1030;p87"/>
          <p:cNvPicPr preferRelativeResize="0"/>
          <p:nvPr/>
        </p:nvPicPr>
        <p:blipFill>
          <a:blip r:embed="rId3">
            <a:alphaModFix/>
          </a:blip>
          <a:stretch>
            <a:fillRect/>
          </a:stretch>
        </p:blipFill>
        <p:spPr>
          <a:xfrm>
            <a:off x="4456859" y="3661753"/>
            <a:ext cx="274320" cy="274320"/>
          </a:xfrm>
          <a:prstGeom prst="rect">
            <a:avLst/>
          </a:prstGeom>
          <a:noFill/>
          <a:ln>
            <a:noFill/>
          </a:ln>
        </p:spPr>
      </p:pic>
      <p:pic>
        <p:nvPicPr>
          <p:cNvPr id="1031" name="Google Shape;1031;p87"/>
          <p:cNvPicPr preferRelativeResize="0"/>
          <p:nvPr/>
        </p:nvPicPr>
        <p:blipFill>
          <a:blip r:embed="rId4">
            <a:alphaModFix/>
          </a:blip>
          <a:stretch>
            <a:fillRect/>
          </a:stretch>
        </p:blipFill>
        <p:spPr>
          <a:xfrm>
            <a:off x="4439771" y="4095922"/>
            <a:ext cx="274320" cy="274320"/>
          </a:xfrm>
          <a:prstGeom prst="rect">
            <a:avLst/>
          </a:prstGeom>
          <a:noFill/>
          <a:ln>
            <a:noFill/>
          </a:ln>
        </p:spPr>
      </p:pic>
      <p:cxnSp>
        <p:nvCxnSpPr>
          <p:cNvPr id="1032" name="Google Shape;1032;p87"/>
          <p:cNvCxnSpPr/>
          <p:nvPr/>
        </p:nvCxnSpPr>
        <p:spPr>
          <a:xfrm>
            <a:off x="8107659" y="1201678"/>
            <a:ext cx="13200" cy="5074200"/>
          </a:xfrm>
          <a:prstGeom prst="straightConnector1">
            <a:avLst/>
          </a:prstGeom>
          <a:noFill/>
          <a:ln cap="flat" cmpd="sng" w="9525">
            <a:solidFill>
              <a:srgbClr val="B7B7B7"/>
            </a:solidFill>
            <a:prstDash val="solid"/>
            <a:round/>
            <a:headEnd len="med" w="med" type="none"/>
            <a:tailEnd len="med" w="med" type="none"/>
          </a:ln>
        </p:spPr>
      </p:cxnSp>
      <p:pic>
        <p:nvPicPr>
          <p:cNvPr id="1033" name="Google Shape;1033;p87"/>
          <p:cNvPicPr preferRelativeResize="0"/>
          <p:nvPr/>
        </p:nvPicPr>
        <p:blipFill>
          <a:blip r:embed="rId3">
            <a:alphaModFix/>
          </a:blip>
          <a:stretch>
            <a:fillRect/>
          </a:stretch>
        </p:blipFill>
        <p:spPr>
          <a:xfrm>
            <a:off x="8352038" y="3661753"/>
            <a:ext cx="274320" cy="274320"/>
          </a:xfrm>
          <a:prstGeom prst="rect">
            <a:avLst/>
          </a:prstGeom>
          <a:noFill/>
          <a:ln>
            <a:noFill/>
          </a:ln>
        </p:spPr>
      </p:pic>
      <p:pic>
        <p:nvPicPr>
          <p:cNvPr id="1034" name="Google Shape;1034;p87"/>
          <p:cNvPicPr preferRelativeResize="0"/>
          <p:nvPr/>
        </p:nvPicPr>
        <p:blipFill>
          <a:blip r:embed="rId5">
            <a:alphaModFix/>
          </a:blip>
          <a:stretch>
            <a:fillRect/>
          </a:stretch>
        </p:blipFill>
        <p:spPr>
          <a:xfrm>
            <a:off x="7218271" y="1174190"/>
            <a:ext cx="713232" cy="713232"/>
          </a:xfrm>
          <a:prstGeom prst="rect">
            <a:avLst/>
          </a:prstGeom>
          <a:noFill/>
          <a:ln>
            <a:noFill/>
          </a:ln>
        </p:spPr>
      </p:pic>
      <p:pic>
        <p:nvPicPr>
          <p:cNvPr id="1035" name="Google Shape;1035;p87"/>
          <p:cNvPicPr preferRelativeResize="0"/>
          <p:nvPr/>
        </p:nvPicPr>
        <p:blipFill>
          <a:blip r:embed="rId6">
            <a:alphaModFix/>
          </a:blip>
          <a:stretch>
            <a:fillRect/>
          </a:stretch>
        </p:blipFill>
        <p:spPr>
          <a:xfrm>
            <a:off x="4336884" y="1174190"/>
            <a:ext cx="713232" cy="713232"/>
          </a:xfrm>
          <a:prstGeom prst="rect">
            <a:avLst/>
          </a:prstGeom>
          <a:noFill/>
          <a:ln>
            <a:noFill/>
          </a:ln>
        </p:spPr>
      </p:pic>
      <p:pic>
        <p:nvPicPr>
          <p:cNvPr id="1036" name="Google Shape;1036;p87"/>
          <p:cNvPicPr preferRelativeResize="0"/>
          <p:nvPr/>
        </p:nvPicPr>
        <p:blipFill>
          <a:blip r:embed="rId7">
            <a:alphaModFix/>
          </a:blip>
          <a:stretch>
            <a:fillRect/>
          </a:stretch>
        </p:blipFill>
        <p:spPr>
          <a:xfrm>
            <a:off x="8368725" y="4100053"/>
            <a:ext cx="274320" cy="274320"/>
          </a:xfrm>
          <a:prstGeom prst="rect">
            <a:avLst/>
          </a:prstGeom>
          <a:noFill/>
          <a:ln>
            <a:noFill/>
          </a:ln>
        </p:spPr>
      </p:pic>
      <p:pic>
        <p:nvPicPr>
          <p:cNvPr id="1037" name="Google Shape;1037;p87"/>
          <p:cNvPicPr preferRelativeResize="0"/>
          <p:nvPr/>
        </p:nvPicPr>
        <p:blipFill>
          <a:blip r:embed="rId8">
            <a:alphaModFix/>
          </a:blip>
          <a:stretch>
            <a:fillRect/>
          </a:stretch>
        </p:blipFill>
        <p:spPr>
          <a:xfrm>
            <a:off x="8368725" y="5612635"/>
            <a:ext cx="274320" cy="274320"/>
          </a:xfrm>
          <a:prstGeom prst="rect">
            <a:avLst/>
          </a:prstGeom>
          <a:noFill/>
          <a:ln>
            <a:noFill/>
          </a:ln>
        </p:spPr>
      </p:pic>
      <p:pic>
        <p:nvPicPr>
          <p:cNvPr id="1038" name="Google Shape;1038;p87"/>
          <p:cNvPicPr preferRelativeResize="0"/>
          <p:nvPr/>
        </p:nvPicPr>
        <p:blipFill>
          <a:blip r:embed="rId9">
            <a:alphaModFix/>
          </a:blip>
          <a:stretch>
            <a:fillRect/>
          </a:stretch>
        </p:blipFill>
        <p:spPr>
          <a:xfrm>
            <a:off x="4456859" y="5612635"/>
            <a:ext cx="274320" cy="274320"/>
          </a:xfrm>
          <a:prstGeom prst="rect">
            <a:avLst/>
          </a:prstGeom>
          <a:noFill/>
          <a:ln>
            <a:noFill/>
          </a:ln>
        </p:spPr>
      </p:pic>
      <p:pic>
        <p:nvPicPr>
          <p:cNvPr id="1039" name="Google Shape;1039;p87"/>
          <p:cNvPicPr preferRelativeResize="0"/>
          <p:nvPr/>
        </p:nvPicPr>
        <p:blipFill>
          <a:blip r:embed="rId10">
            <a:alphaModFix/>
          </a:blip>
          <a:stretch>
            <a:fillRect/>
          </a:stretch>
        </p:blipFill>
        <p:spPr>
          <a:xfrm>
            <a:off x="8368725" y="5198759"/>
            <a:ext cx="274320" cy="274320"/>
          </a:xfrm>
          <a:prstGeom prst="rect">
            <a:avLst/>
          </a:prstGeom>
          <a:noFill/>
          <a:ln>
            <a:noFill/>
          </a:ln>
        </p:spPr>
      </p:pic>
      <p:pic>
        <p:nvPicPr>
          <p:cNvPr id="1040" name="Google Shape;1040;p87"/>
          <p:cNvPicPr preferRelativeResize="0"/>
          <p:nvPr/>
        </p:nvPicPr>
        <p:blipFill>
          <a:blip r:embed="rId11">
            <a:alphaModFix/>
          </a:blip>
          <a:stretch>
            <a:fillRect/>
          </a:stretch>
        </p:blipFill>
        <p:spPr>
          <a:xfrm>
            <a:off x="4456859" y="5198759"/>
            <a:ext cx="274320" cy="274320"/>
          </a:xfrm>
          <a:prstGeom prst="rect">
            <a:avLst/>
          </a:prstGeom>
          <a:noFill/>
          <a:ln>
            <a:noFill/>
          </a:ln>
        </p:spPr>
      </p:pic>
      <p:pic>
        <p:nvPicPr>
          <p:cNvPr id="1041" name="Google Shape;1041;p87"/>
          <p:cNvPicPr preferRelativeResize="0"/>
          <p:nvPr/>
        </p:nvPicPr>
        <p:blipFill>
          <a:blip r:embed="rId12">
            <a:alphaModFix/>
          </a:blip>
          <a:stretch>
            <a:fillRect/>
          </a:stretch>
        </p:blipFill>
        <p:spPr>
          <a:xfrm>
            <a:off x="8220442" y="1377430"/>
            <a:ext cx="1219200" cy="412552"/>
          </a:xfrm>
          <a:prstGeom prst="rect">
            <a:avLst/>
          </a:prstGeom>
          <a:noFill/>
          <a:ln>
            <a:noFill/>
          </a:ln>
        </p:spPr>
      </p:pic>
      <p:pic>
        <p:nvPicPr>
          <p:cNvPr id="1042" name="Google Shape;1042;p87"/>
          <p:cNvPicPr preferRelativeResize="0"/>
          <p:nvPr/>
        </p:nvPicPr>
        <p:blipFill rotWithShape="1">
          <a:blip r:embed="rId13">
            <a:alphaModFix/>
          </a:blip>
          <a:srcRect b="0" l="0" r="0" t="0"/>
          <a:stretch/>
        </p:blipFill>
        <p:spPr>
          <a:xfrm>
            <a:off x="4531511" y="2314036"/>
            <a:ext cx="324000" cy="324000"/>
          </a:xfrm>
          <a:prstGeom prst="rect">
            <a:avLst/>
          </a:prstGeom>
          <a:noFill/>
          <a:ln>
            <a:noFill/>
          </a:ln>
        </p:spPr>
      </p:pic>
      <p:pic>
        <p:nvPicPr>
          <p:cNvPr id="1043" name="Google Shape;1043;p87"/>
          <p:cNvPicPr preferRelativeResize="0"/>
          <p:nvPr/>
        </p:nvPicPr>
        <p:blipFill rotWithShape="1">
          <a:blip r:embed="rId13">
            <a:alphaModFix/>
          </a:blip>
          <a:srcRect b="0" l="0" r="0" t="0"/>
          <a:stretch/>
        </p:blipFill>
        <p:spPr>
          <a:xfrm>
            <a:off x="8443390" y="2314036"/>
            <a:ext cx="324000" cy="324000"/>
          </a:xfrm>
          <a:prstGeom prst="rect">
            <a:avLst/>
          </a:prstGeom>
          <a:noFill/>
          <a:ln>
            <a:noFill/>
          </a:ln>
        </p:spPr>
      </p:pic>
      <p:pic>
        <p:nvPicPr>
          <p:cNvPr id="1044" name="Google Shape;1044;p87" title="3.png"/>
          <p:cNvPicPr preferRelativeResize="0"/>
          <p:nvPr/>
        </p:nvPicPr>
        <p:blipFill>
          <a:blip r:embed="rId14">
            <a:alphaModFix/>
          </a:blip>
          <a:stretch>
            <a:fillRect/>
          </a:stretch>
        </p:blipFill>
        <p:spPr>
          <a:xfrm>
            <a:off x="5875334" y="1312819"/>
            <a:ext cx="381000" cy="381000"/>
          </a:xfrm>
          <a:prstGeom prst="rect">
            <a:avLst/>
          </a:prstGeom>
          <a:noFill/>
          <a:ln>
            <a:noFill/>
          </a:ln>
        </p:spPr>
      </p:pic>
      <p:sp>
        <p:nvSpPr>
          <p:cNvPr id="1045" name="Google Shape;1045;p87"/>
          <p:cNvSpPr txBox="1"/>
          <p:nvPr/>
        </p:nvSpPr>
        <p:spPr>
          <a:xfrm>
            <a:off x="5795959" y="1618338"/>
            <a:ext cx="807600" cy="2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900">
                <a:solidFill>
                  <a:srgbClr val="666666"/>
                </a:solidFill>
                <a:latin typeface="Calibri"/>
                <a:ea typeface="Calibri"/>
                <a:cs typeface="Calibri"/>
                <a:sym typeface="Calibri"/>
              </a:rPr>
              <a:t>acquired</a:t>
            </a:r>
            <a:endParaRPr b="1" i="1" sz="900">
              <a:solidFill>
                <a:srgbClr val="666666"/>
              </a:solidFill>
              <a:latin typeface="Calibri"/>
              <a:ea typeface="Calibri"/>
              <a:cs typeface="Calibri"/>
              <a:sym typeface="Calibri"/>
            </a:endParaRPr>
          </a:p>
        </p:txBody>
      </p:sp>
      <p:pic>
        <p:nvPicPr>
          <p:cNvPr id="1046" name="Google Shape;1046;p87" title="3.png"/>
          <p:cNvPicPr preferRelativeResize="0"/>
          <p:nvPr/>
        </p:nvPicPr>
        <p:blipFill>
          <a:blip r:embed="rId14">
            <a:alphaModFix/>
          </a:blip>
          <a:stretch>
            <a:fillRect/>
          </a:stretch>
        </p:blipFill>
        <p:spPr>
          <a:xfrm>
            <a:off x="9912119" y="1312819"/>
            <a:ext cx="381000" cy="381000"/>
          </a:xfrm>
          <a:prstGeom prst="rect">
            <a:avLst/>
          </a:prstGeom>
          <a:noFill/>
          <a:ln>
            <a:noFill/>
          </a:ln>
        </p:spPr>
      </p:pic>
      <p:sp>
        <p:nvSpPr>
          <p:cNvPr id="1047" name="Google Shape;1047;p87"/>
          <p:cNvSpPr txBox="1"/>
          <p:nvPr/>
        </p:nvSpPr>
        <p:spPr>
          <a:xfrm>
            <a:off x="9833695" y="1618338"/>
            <a:ext cx="807600" cy="2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900">
                <a:solidFill>
                  <a:srgbClr val="666666"/>
                </a:solidFill>
                <a:latin typeface="Calibri"/>
                <a:ea typeface="Calibri"/>
                <a:cs typeface="Calibri"/>
                <a:sym typeface="Calibri"/>
              </a:rPr>
              <a:t>acquired</a:t>
            </a:r>
            <a:endParaRPr b="1" i="1" sz="900">
              <a:solidFill>
                <a:srgbClr val="666666"/>
              </a:solidFill>
              <a:latin typeface="Calibri"/>
              <a:ea typeface="Calibri"/>
              <a:cs typeface="Calibri"/>
              <a:sym typeface="Calibri"/>
            </a:endParaRPr>
          </a:p>
        </p:txBody>
      </p:sp>
      <p:pic>
        <p:nvPicPr>
          <p:cNvPr id="1048" name="Google Shape;1048;p87"/>
          <p:cNvPicPr preferRelativeResize="0"/>
          <p:nvPr/>
        </p:nvPicPr>
        <p:blipFill>
          <a:blip r:embed="rId3">
            <a:alphaModFix/>
          </a:blip>
          <a:stretch>
            <a:fillRect/>
          </a:stretch>
        </p:blipFill>
        <p:spPr>
          <a:xfrm>
            <a:off x="535125" y="3661753"/>
            <a:ext cx="274320" cy="274320"/>
          </a:xfrm>
          <a:prstGeom prst="rect">
            <a:avLst/>
          </a:prstGeom>
          <a:noFill/>
          <a:ln>
            <a:noFill/>
          </a:ln>
        </p:spPr>
      </p:pic>
      <p:pic>
        <p:nvPicPr>
          <p:cNvPr id="1049" name="Google Shape;1049;p87"/>
          <p:cNvPicPr preferRelativeResize="0"/>
          <p:nvPr/>
        </p:nvPicPr>
        <p:blipFill>
          <a:blip r:embed="rId4">
            <a:alphaModFix/>
          </a:blip>
          <a:stretch>
            <a:fillRect/>
          </a:stretch>
        </p:blipFill>
        <p:spPr>
          <a:xfrm>
            <a:off x="518038" y="4095922"/>
            <a:ext cx="274320" cy="274320"/>
          </a:xfrm>
          <a:prstGeom prst="rect">
            <a:avLst/>
          </a:prstGeom>
          <a:noFill/>
          <a:ln>
            <a:noFill/>
          </a:ln>
        </p:spPr>
      </p:pic>
      <p:pic>
        <p:nvPicPr>
          <p:cNvPr id="1050" name="Google Shape;1050;p87"/>
          <p:cNvPicPr preferRelativeResize="0"/>
          <p:nvPr/>
        </p:nvPicPr>
        <p:blipFill>
          <a:blip r:embed="rId9">
            <a:alphaModFix/>
          </a:blip>
          <a:stretch>
            <a:fillRect/>
          </a:stretch>
        </p:blipFill>
        <p:spPr>
          <a:xfrm>
            <a:off x="535125" y="5612635"/>
            <a:ext cx="274320" cy="274320"/>
          </a:xfrm>
          <a:prstGeom prst="rect">
            <a:avLst/>
          </a:prstGeom>
          <a:noFill/>
          <a:ln>
            <a:noFill/>
          </a:ln>
        </p:spPr>
      </p:pic>
      <p:pic>
        <p:nvPicPr>
          <p:cNvPr id="1051" name="Google Shape;1051;p87"/>
          <p:cNvPicPr preferRelativeResize="0"/>
          <p:nvPr/>
        </p:nvPicPr>
        <p:blipFill>
          <a:blip r:embed="rId11">
            <a:alphaModFix/>
          </a:blip>
          <a:stretch>
            <a:fillRect/>
          </a:stretch>
        </p:blipFill>
        <p:spPr>
          <a:xfrm>
            <a:off x="535125" y="5198759"/>
            <a:ext cx="274320" cy="274320"/>
          </a:xfrm>
          <a:prstGeom prst="rect">
            <a:avLst/>
          </a:prstGeom>
          <a:noFill/>
          <a:ln>
            <a:noFill/>
          </a:ln>
        </p:spPr>
      </p:pic>
      <p:pic>
        <p:nvPicPr>
          <p:cNvPr id="1052" name="Google Shape;1052;p87"/>
          <p:cNvPicPr preferRelativeResize="0"/>
          <p:nvPr/>
        </p:nvPicPr>
        <p:blipFill rotWithShape="1">
          <a:blip r:embed="rId13">
            <a:alphaModFix/>
          </a:blip>
          <a:srcRect b="0" l="0" r="0" t="0"/>
          <a:stretch/>
        </p:blipFill>
        <p:spPr>
          <a:xfrm>
            <a:off x="609777" y="2314036"/>
            <a:ext cx="324000" cy="324000"/>
          </a:xfrm>
          <a:prstGeom prst="rect">
            <a:avLst/>
          </a:prstGeom>
          <a:noFill/>
          <a:ln>
            <a:noFill/>
          </a:ln>
        </p:spPr>
      </p:pic>
      <p:pic>
        <p:nvPicPr>
          <p:cNvPr id="1053" name="Google Shape;1053;p87" title="3.png"/>
          <p:cNvPicPr preferRelativeResize="0"/>
          <p:nvPr/>
        </p:nvPicPr>
        <p:blipFill>
          <a:blip r:embed="rId14">
            <a:alphaModFix/>
          </a:blip>
          <a:stretch>
            <a:fillRect/>
          </a:stretch>
        </p:blipFill>
        <p:spPr>
          <a:xfrm>
            <a:off x="1715475" y="1312819"/>
            <a:ext cx="381000" cy="381000"/>
          </a:xfrm>
          <a:prstGeom prst="rect">
            <a:avLst/>
          </a:prstGeom>
          <a:noFill/>
          <a:ln>
            <a:noFill/>
          </a:ln>
        </p:spPr>
      </p:pic>
      <p:sp>
        <p:nvSpPr>
          <p:cNvPr id="1054" name="Google Shape;1054;p87"/>
          <p:cNvSpPr txBox="1"/>
          <p:nvPr/>
        </p:nvSpPr>
        <p:spPr>
          <a:xfrm>
            <a:off x="1636100" y="1618338"/>
            <a:ext cx="807600" cy="2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900">
                <a:solidFill>
                  <a:srgbClr val="666666"/>
                </a:solidFill>
                <a:latin typeface="Calibri"/>
                <a:ea typeface="Calibri"/>
                <a:cs typeface="Calibri"/>
                <a:sym typeface="Calibri"/>
              </a:rPr>
              <a:t>acquired</a:t>
            </a:r>
            <a:endParaRPr b="1" i="1" sz="900">
              <a:solidFill>
                <a:srgbClr val="666666"/>
              </a:solidFill>
              <a:latin typeface="Calibri"/>
              <a:ea typeface="Calibri"/>
              <a:cs typeface="Calibri"/>
              <a:sym typeface="Calibri"/>
            </a:endParaRPr>
          </a:p>
        </p:txBody>
      </p:sp>
      <p:cxnSp>
        <p:nvCxnSpPr>
          <p:cNvPr id="1055" name="Google Shape;1055;p87"/>
          <p:cNvCxnSpPr/>
          <p:nvPr/>
        </p:nvCxnSpPr>
        <p:spPr>
          <a:xfrm>
            <a:off x="4166579" y="1201678"/>
            <a:ext cx="13200" cy="5074200"/>
          </a:xfrm>
          <a:prstGeom prst="straightConnector1">
            <a:avLst/>
          </a:prstGeom>
          <a:noFill/>
          <a:ln cap="flat" cmpd="sng" w="9525">
            <a:solidFill>
              <a:srgbClr val="B7B7B7"/>
            </a:solidFill>
            <a:prstDash val="solid"/>
            <a:round/>
            <a:headEnd len="med" w="med" type="none"/>
            <a:tailEnd len="med" w="med" type="none"/>
          </a:ln>
        </p:spPr>
      </p:cxnSp>
      <p:pic>
        <p:nvPicPr>
          <p:cNvPr id="1056" name="Google Shape;1056;p87"/>
          <p:cNvPicPr preferRelativeResize="0"/>
          <p:nvPr/>
        </p:nvPicPr>
        <p:blipFill>
          <a:blip r:embed="rId15">
            <a:alphaModFix/>
          </a:blip>
          <a:stretch>
            <a:fillRect/>
          </a:stretch>
        </p:blipFill>
        <p:spPr>
          <a:xfrm>
            <a:off x="414838" y="1174190"/>
            <a:ext cx="713232" cy="713232"/>
          </a:xfrm>
          <a:prstGeom prst="rect">
            <a:avLst/>
          </a:prstGeom>
          <a:noFill/>
          <a:ln>
            <a:noFill/>
          </a:ln>
        </p:spPr>
      </p:pic>
      <p:pic>
        <p:nvPicPr>
          <p:cNvPr id="1057" name="Google Shape;1057;p87"/>
          <p:cNvPicPr preferRelativeResize="0"/>
          <p:nvPr/>
        </p:nvPicPr>
        <p:blipFill>
          <a:blip r:embed="rId16">
            <a:alphaModFix/>
          </a:blip>
          <a:stretch>
            <a:fillRect/>
          </a:stretch>
        </p:blipFill>
        <p:spPr>
          <a:xfrm>
            <a:off x="2681835" y="1384387"/>
            <a:ext cx="1327570" cy="237900"/>
          </a:xfrm>
          <a:prstGeom prst="rect">
            <a:avLst/>
          </a:prstGeom>
          <a:noFill/>
          <a:ln>
            <a:noFill/>
          </a:ln>
        </p:spPr>
      </p:pic>
      <p:pic>
        <p:nvPicPr>
          <p:cNvPr id="1058" name="Google Shape;1058;p87"/>
          <p:cNvPicPr preferRelativeResize="0"/>
          <p:nvPr/>
        </p:nvPicPr>
        <p:blipFill>
          <a:blip r:embed="rId17">
            <a:alphaModFix/>
          </a:blip>
          <a:stretch>
            <a:fillRect/>
          </a:stretch>
        </p:blipFill>
        <p:spPr>
          <a:xfrm>
            <a:off x="10855925" y="1313892"/>
            <a:ext cx="849620" cy="433849"/>
          </a:xfrm>
          <a:prstGeom prst="rect">
            <a:avLst/>
          </a:prstGeom>
          <a:noFill/>
          <a:ln>
            <a:noFill/>
          </a:ln>
        </p:spPr>
      </p:pic>
      <p:sp>
        <p:nvSpPr>
          <p:cNvPr id="1059" name="Google Shape;1059;p87"/>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88" title="Slide 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List of IPOs - 2025(1/2)</a:t>
            </a:r>
            <a:endParaRPr>
              <a:solidFill>
                <a:srgbClr val="08528C"/>
              </a:solidFill>
            </a:endParaRPr>
          </a:p>
        </p:txBody>
      </p:sp>
      <p:sp>
        <p:nvSpPr>
          <p:cNvPr id="1065" name="Google Shape;1065;p8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1066" name="Google Shape;1066;p88"/>
          <p:cNvGraphicFramePr/>
          <p:nvPr/>
        </p:nvGraphicFramePr>
        <p:xfrm>
          <a:off x="595316" y="1081862"/>
          <a:ext cx="3000000" cy="3000000"/>
        </p:xfrm>
        <a:graphic>
          <a:graphicData uri="http://schemas.openxmlformats.org/drawingml/2006/table">
            <a:tbl>
              <a:tblPr>
                <a:noFill/>
                <a:tableStyleId>{F0978A65-1E5D-470F-822C-F84DB58AFA15}</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Mcap</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Meesho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Bengaluru, $1B)</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Y Combinator, Facebook, +32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Dec 2025</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$5.6B</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Aequs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(2000, Belgaum, $101M)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Amansa Capital, Steadvi.., +12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Dec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$924M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Ravel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Mumbai)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Dec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$9.9M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Excelsoft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(2000, Mysuru, $869K)</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Uti Venture Funds Man.., +4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$155M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Capillary Technologies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(2008, Bengaluru, $239M)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American Express, Peak .., +18 more</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$516M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Physics Wallah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Noida, $312M)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WestBridge Capital, +9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$3.6B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Pine Labs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(1998, Noida, $1B)</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Peak XV Partners, Sofina, +45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$2.9B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FinanceBuddha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Bengaluru, $576K)</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Acsys Investments, +4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$30.5M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Groww</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(2016, Bengaluru, $596M)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Y Combinator, Ribbit Ca.., +18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$7.0B</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TradeUNO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Gurugram, $155K)</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We Founder Circle, RISE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Nov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$20.6M</a:t>
                      </a:r>
                      <a:endParaRPr sz="1200">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1067" name="Google Shape;1067;p88" title="logo1"/>
          <p:cNvPicPr preferRelativeResize="0"/>
          <p:nvPr/>
        </p:nvPicPr>
        <p:blipFill>
          <a:blip r:embed="rId3">
            <a:alphaModFix/>
          </a:blip>
          <a:stretch>
            <a:fillRect/>
          </a:stretch>
        </p:blipFill>
        <p:spPr>
          <a:xfrm>
            <a:off x="652052" y="1618384"/>
            <a:ext cx="216000" cy="216000"/>
          </a:xfrm>
          <a:prstGeom prst="rect">
            <a:avLst/>
          </a:prstGeom>
          <a:noFill/>
          <a:ln cap="flat" cmpd="sng" w="9525">
            <a:solidFill>
              <a:srgbClr val="D9D9D9"/>
            </a:solidFill>
            <a:prstDash val="solid"/>
            <a:round/>
            <a:headEnd len="sm" w="sm" type="none"/>
            <a:tailEnd len="sm" w="sm" type="none"/>
          </a:ln>
        </p:spPr>
      </p:pic>
      <p:pic>
        <p:nvPicPr>
          <p:cNvPr id="1068" name="Google Shape;1068;p88"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1069" name="Google Shape;1069;p88"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1070" name="Google Shape;1070;p88"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1071" name="Google Shape;1071;p88" title="logo5"/>
          <p:cNvPicPr preferRelativeResize="0"/>
          <p:nvPr/>
        </p:nvPicPr>
        <p:blipFill>
          <a:blip r:embed="rId7">
            <a:alphaModFix/>
          </a:blip>
          <a:stretch>
            <a:fillRect/>
          </a:stretch>
        </p:blipFill>
        <p:spPr>
          <a:xfrm>
            <a:off x="652365" y="3338564"/>
            <a:ext cx="216000" cy="216000"/>
          </a:xfrm>
          <a:prstGeom prst="rect">
            <a:avLst/>
          </a:prstGeom>
          <a:noFill/>
          <a:ln cap="flat" cmpd="sng" w="9525">
            <a:solidFill>
              <a:srgbClr val="D9D9D9"/>
            </a:solidFill>
            <a:prstDash val="solid"/>
            <a:round/>
            <a:headEnd len="sm" w="sm" type="none"/>
            <a:tailEnd len="sm" w="sm" type="none"/>
          </a:ln>
        </p:spPr>
      </p:pic>
      <p:pic>
        <p:nvPicPr>
          <p:cNvPr id="1072" name="Google Shape;1072;p88" title="logo6"/>
          <p:cNvPicPr preferRelativeResize="0"/>
          <p:nvPr/>
        </p:nvPicPr>
        <p:blipFill>
          <a:blip r:embed="rId8">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1073" name="Google Shape;1073;p88" title="logo7"/>
          <p:cNvPicPr preferRelativeResize="0"/>
          <p:nvPr/>
        </p:nvPicPr>
        <p:blipFill>
          <a:blip r:embed="rId9">
            <a:alphaModFix/>
          </a:blip>
          <a:stretch>
            <a:fillRect/>
          </a:stretch>
        </p:blipFill>
        <p:spPr>
          <a:xfrm>
            <a:off x="652366" y="4198654"/>
            <a:ext cx="216000" cy="216000"/>
          </a:xfrm>
          <a:prstGeom prst="rect">
            <a:avLst/>
          </a:prstGeom>
          <a:noFill/>
          <a:ln cap="flat" cmpd="sng" w="9525">
            <a:solidFill>
              <a:srgbClr val="D9D9D9"/>
            </a:solidFill>
            <a:prstDash val="solid"/>
            <a:round/>
            <a:headEnd len="sm" w="sm" type="none"/>
            <a:tailEnd len="sm" w="sm" type="none"/>
          </a:ln>
        </p:spPr>
      </p:pic>
      <p:pic>
        <p:nvPicPr>
          <p:cNvPr id="1074" name="Google Shape;1074;p88" title="logo8"/>
          <p:cNvPicPr preferRelativeResize="0"/>
          <p:nvPr/>
        </p:nvPicPr>
        <p:blipFill>
          <a:blip r:embed="rId10">
            <a:alphaModFix/>
          </a:blip>
          <a:stretch>
            <a:fillRect/>
          </a:stretch>
        </p:blipFill>
        <p:spPr>
          <a:xfrm>
            <a:off x="652365" y="4628699"/>
            <a:ext cx="216000" cy="216000"/>
          </a:xfrm>
          <a:prstGeom prst="rect">
            <a:avLst/>
          </a:prstGeom>
          <a:noFill/>
          <a:ln cap="flat" cmpd="sng" w="9525">
            <a:solidFill>
              <a:srgbClr val="D9D9D9"/>
            </a:solidFill>
            <a:prstDash val="solid"/>
            <a:round/>
            <a:headEnd len="sm" w="sm" type="none"/>
            <a:tailEnd len="sm" w="sm" type="none"/>
          </a:ln>
        </p:spPr>
      </p:pic>
      <p:pic>
        <p:nvPicPr>
          <p:cNvPr id="1075" name="Google Shape;1075;p88" title="logo9"/>
          <p:cNvPicPr preferRelativeResize="0"/>
          <p:nvPr/>
        </p:nvPicPr>
        <p:blipFill>
          <a:blip r:embed="rId11">
            <a:alphaModFix/>
          </a:blip>
          <a:stretch>
            <a:fillRect/>
          </a:stretch>
        </p:blipFill>
        <p:spPr>
          <a:xfrm>
            <a:off x="652375" y="5058744"/>
            <a:ext cx="216000" cy="216000"/>
          </a:xfrm>
          <a:prstGeom prst="rect">
            <a:avLst/>
          </a:prstGeom>
          <a:noFill/>
          <a:ln cap="flat" cmpd="sng" w="9525">
            <a:solidFill>
              <a:srgbClr val="D9D9D9"/>
            </a:solidFill>
            <a:prstDash val="solid"/>
            <a:round/>
            <a:headEnd len="sm" w="sm" type="none"/>
            <a:tailEnd len="sm" w="sm" type="none"/>
          </a:ln>
        </p:spPr>
      </p:pic>
      <p:pic>
        <p:nvPicPr>
          <p:cNvPr id="1076" name="Google Shape;1076;p88" title="logo10"/>
          <p:cNvPicPr preferRelativeResize="0"/>
          <p:nvPr/>
        </p:nvPicPr>
        <p:blipFill>
          <a:blip r:embed="rId12">
            <a:alphaModFix/>
          </a:blip>
          <a:stretch>
            <a:fillRect/>
          </a:stretch>
        </p:blipFill>
        <p:spPr>
          <a:xfrm>
            <a:off x="652375" y="5488789"/>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89" title="Slide 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List of IPOs - 2025(2/2)</a:t>
            </a:r>
            <a:endParaRPr>
              <a:solidFill>
                <a:srgbClr val="08528C"/>
              </a:solidFill>
            </a:endParaRPr>
          </a:p>
        </p:txBody>
      </p:sp>
      <p:sp>
        <p:nvSpPr>
          <p:cNvPr id="1082" name="Google Shape;1082;p8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1083" name="Google Shape;1083;p89"/>
          <p:cNvGraphicFramePr/>
          <p:nvPr/>
        </p:nvGraphicFramePr>
        <p:xfrm>
          <a:off x="595316" y="1081862"/>
          <a:ext cx="3000000" cy="3000000"/>
        </p:xfrm>
        <a:graphic>
          <a:graphicData uri="http://schemas.openxmlformats.org/drawingml/2006/table">
            <a:tbl>
              <a:tblPr>
                <a:noFill/>
                <a:tableStyleId>{F0978A65-1E5D-470F-822C-F84DB58AFA15}</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Mcap</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Zappfresh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Gurugram, $16M)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SIDBI Venture Capital, +24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Oct 2025</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$25.1M</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Advance Agrolife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(2002, Jaipur)</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$72.4M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Zelio E Bikes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Hisar)</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$32.4M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Sheel Biotech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(1991, Delhi)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$14.4M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Infinity Infoway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(2004, Rajkot)</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Paytm</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$9.5M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TruAlt Bioenergy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Bengaluru)</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Nirani Sugars</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$479M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earKART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Noida, $1M)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Agility Ventures, Blume.., +1 more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Oct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$20.9M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Seshaasai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(1993, Mumbai)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Florintree</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$770M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Anand Rathi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(1994, Mumbai)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$292M</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Jaro Education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(2009, Mumbai)</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Parishi Capital, Kamalj.., +6 more</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2025</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$222M</a:t>
                      </a:r>
                      <a:endParaRPr sz="1200">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1084" name="Google Shape;1084;p89" title="logo1"/>
          <p:cNvPicPr preferRelativeResize="0"/>
          <p:nvPr/>
        </p:nvPicPr>
        <p:blipFill>
          <a:blip r:embed="rId3">
            <a:alphaModFix/>
          </a:blip>
          <a:stretch>
            <a:fillRect/>
          </a:stretch>
        </p:blipFill>
        <p:spPr>
          <a:xfrm>
            <a:off x="652052" y="1623097"/>
            <a:ext cx="216000" cy="216000"/>
          </a:xfrm>
          <a:prstGeom prst="rect">
            <a:avLst/>
          </a:prstGeom>
          <a:noFill/>
          <a:ln cap="flat" cmpd="sng" w="9525">
            <a:solidFill>
              <a:srgbClr val="D9D9D9"/>
            </a:solidFill>
            <a:prstDash val="solid"/>
            <a:round/>
            <a:headEnd len="sm" w="sm" type="none"/>
            <a:tailEnd len="sm" w="sm" type="none"/>
          </a:ln>
        </p:spPr>
      </p:pic>
      <p:pic>
        <p:nvPicPr>
          <p:cNvPr id="1085" name="Google Shape;1085;p89"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1086" name="Google Shape;1086;p89"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1087" name="Google Shape;1087;p89"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1088" name="Google Shape;1088;p89" title="logo6"/>
          <p:cNvPicPr preferRelativeResize="0"/>
          <p:nvPr/>
        </p:nvPicPr>
        <p:blipFill>
          <a:blip r:embed="rId7">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1089" name="Google Shape;1089;p89" title="logo7"/>
          <p:cNvPicPr preferRelativeResize="0"/>
          <p:nvPr/>
        </p:nvPicPr>
        <p:blipFill>
          <a:blip r:embed="rId8">
            <a:alphaModFix/>
          </a:blip>
          <a:stretch>
            <a:fillRect/>
          </a:stretch>
        </p:blipFill>
        <p:spPr>
          <a:xfrm>
            <a:off x="652366" y="4198654"/>
            <a:ext cx="216000" cy="216000"/>
          </a:xfrm>
          <a:prstGeom prst="rect">
            <a:avLst/>
          </a:prstGeom>
          <a:noFill/>
          <a:ln cap="flat" cmpd="sng" w="9525">
            <a:solidFill>
              <a:srgbClr val="D9D9D9"/>
            </a:solidFill>
            <a:prstDash val="solid"/>
            <a:round/>
            <a:headEnd len="sm" w="sm" type="none"/>
            <a:tailEnd len="sm" w="sm" type="none"/>
          </a:ln>
        </p:spPr>
      </p:pic>
      <p:pic>
        <p:nvPicPr>
          <p:cNvPr id="1090" name="Google Shape;1090;p89" title="logo8"/>
          <p:cNvPicPr preferRelativeResize="0"/>
          <p:nvPr/>
        </p:nvPicPr>
        <p:blipFill>
          <a:blip r:embed="rId9">
            <a:alphaModFix/>
          </a:blip>
          <a:stretch>
            <a:fillRect/>
          </a:stretch>
        </p:blipFill>
        <p:spPr>
          <a:xfrm>
            <a:off x="652365" y="4628699"/>
            <a:ext cx="216000" cy="216000"/>
          </a:xfrm>
          <a:prstGeom prst="rect">
            <a:avLst/>
          </a:prstGeom>
          <a:noFill/>
          <a:ln cap="flat" cmpd="sng" w="9525">
            <a:solidFill>
              <a:srgbClr val="D9D9D9"/>
            </a:solidFill>
            <a:prstDash val="solid"/>
            <a:round/>
            <a:headEnd len="sm" w="sm" type="none"/>
            <a:tailEnd len="sm" w="sm" type="none"/>
          </a:ln>
        </p:spPr>
      </p:pic>
      <p:pic>
        <p:nvPicPr>
          <p:cNvPr id="1091" name="Google Shape;1091;p89" title="logo9"/>
          <p:cNvPicPr preferRelativeResize="0"/>
          <p:nvPr/>
        </p:nvPicPr>
        <p:blipFill>
          <a:blip r:embed="rId10">
            <a:alphaModFix/>
          </a:blip>
          <a:stretch>
            <a:fillRect/>
          </a:stretch>
        </p:blipFill>
        <p:spPr>
          <a:xfrm>
            <a:off x="652375" y="5058744"/>
            <a:ext cx="216000" cy="216000"/>
          </a:xfrm>
          <a:prstGeom prst="rect">
            <a:avLst/>
          </a:prstGeom>
          <a:noFill/>
          <a:ln cap="flat" cmpd="sng" w="9525">
            <a:solidFill>
              <a:srgbClr val="D9D9D9"/>
            </a:solidFill>
            <a:prstDash val="solid"/>
            <a:round/>
            <a:headEnd len="sm" w="sm" type="none"/>
            <a:tailEnd len="sm" w="sm" type="none"/>
          </a:ln>
        </p:spPr>
      </p:pic>
      <p:pic>
        <p:nvPicPr>
          <p:cNvPr id="1092" name="Google Shape;1092;p89" title="logo10"/>
          <p:cNvPicPr preferRelativeResize="0"/>
          <p:nvPr/>
        </p:nvPicPr>
        <p:blipFill>
          <a:blip r:embed="rId11">
            <a:alphaModFix/>
          </a:blip>
          <a:stretch>
            <a:fillRect/>
          </a:stretch>
        </p:blipFill>
        <p:spPr>
          <a:xfrm>
            <a:off x="652375" y="5488789"/>
            <a:ext cx="216000" cy="216000"/>
          </a:xfrm>
          <a:prstGeom prst="rect">
            <a:avLst/>
          </a:prstGeom>
          <a:noFill/>
          <a:ln cap="flat" cmpd="sng" w="9525">
            <a:solidFill>
              <a:srgbClr val="D9D9D9"/>
            </a:solidFill>
            <a:prstDash val="solid"/>
            <a:round/>
            <a:headEnd len="sm" w="sm" type="none"/>
            <a:tailEnd len="sm" w="sm" type="none"/>
          </a:ln>
        </p:spPr>
      </p:pic>
      <p:sp>
        <p:nvSpPr>
          <p:cNvPr id="1093" name="Google Shape;1093;p89" title="Appendix"/>
          <p:cNvSpPr txBox="1"/>
          <p:nvPr/>
        </p:nvSpPr>
        <p:spPr>
          <a:xfrm>
            <a:off x="621975" y="59354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View all 42 companies on </a:t>
            </a:r>
            <a:r>
              <a:rPr lang="en-US" sz="1200" u="sng">
                <a:solidFill>
                  <a:schemeClr val="hlink"/>
                </a:solidFill>
                <a:highlight>
                  <a:schemeClr val="lt1"/>
                </a:highlight>
                <a:latin typeface="Calibri"/>
                <a:ea typeface="Calibri"/>
                <a:cs typeface="Calibri"/>
                <a:sym typeface="Calibri"/>
                <a:hlinkClick r:id="rId12"/>
              </a:rPr>
              <a:t>Tracxn Platform</a:t>
            </a:r>
            <a:endParaRPr sz="1000">
              <a:latin typeface="Calibri"/>
              <a:ea typeface="Calibri"/>
              <a:cs typeface="Calibri"/>
              <a:sym typeface="Calibri"/>
            </a:endParaRPr>
          </a:p>
        </p:txBody>
      </p:sp>
      <p:pic>
        <p:nvPicPr>
          <p:cNvPr id="1094" name="Google Shape;1094;p89"/>
          <p:cNvPicPr preferRelativeResize="0"/>
          <p:nvPr/>
        </p:nvPicPr>
        <p:blipFill>
          <a:blip r:embed="rId13">
            <a:alphaModFix/>
          </a:blip>
          <a:stretch>
            <a:fillRect/>
          </a:stretch>
        </p:blipFill>
        <p:spPr>
          <a:xfrm>
            <a:off x="652368" y="3338561"/>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pic>
        <p:nvPicPr>
          <p:cNvPr id="1100" name="Google Shape;1100;p90" title="Chart"/>
          <p:cNvPicPr preferRelativeResize="0"/>
          <p:nvPr/>
        </p:nvPicPr>
        <p:blipFill>
          <a:blip r:embed="rId3">
            <a:alphaModFix/>
          </a:blip>
          <a:stretch>
            <a:fillRect/>
          </a:stretch>
        </p:blipFill>
        <p:spPr>
          <a:xfrm>
            <a:off x="4016328" y="1563624"/>
            <a:ext cx="3758184" cy="2322577"/>
          </a:xfrm>
          <a:prstGeom prst="rect">
            <a:avLst/>
          </a:prstGeom>
          <a:noFill/>
          <a:ln>
            <a:noFill/>
          </a:ln>
        </p:spPr>
      </p:pic>
      <p:sp>
        <p:nvSpPr>
          <p:cNvPr id="1101" name="Google Shape;1101;p90"/>
          <p:cNvSpPr txBox="1"/>
          <p:nvPr/>
        </p:nvSpPr>
        <p:spPr>
          <a:xfrm>
            <a:off x="8041500" y="1236200"/>
            <a:ext cx="3954300" cy="522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In 2025, IPO activity was led by Retail with 12 listing and Energy Tech with 8 listings each, marking a shift in market readiness. This contrasts with 2024, when Enterprise Applications dominated with 9 IPOs, followed by FinTech.</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Retail and Energy Tech drove IPO activity in 2025, supported by omnichannel expansion in retail and increasing investments in renewable energy, grid modernization, and energy management technologies.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Enterprise Applications recorded 7 listings, driven by continued enterprise digitization, strong demand for cloud-based SaaS, and wider adoption of AI and automation to improve efficiency, decision-making, and scalability.</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I</a:t>
            </a:r>
            <a:r>
              <a:rPr lang="en-US" sz="1300">
                <a:solidFill>
                  <a:schemeClr val="dk1"/>
                </a:solidFill>
                <a:latin typeface="Calibri"/>
                <a:ea typeface="Calibri"/>
                <a:cs typeface="Calibri"/>
                <a:sym typeface="Calibri"/>
              </a:rPr>
              <a:t>nvestors like Peak XV Investor, Tiger Global Management and Prosus exited via IPOs to gain higher valuations and provide companies capital for further expansion.</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p:txBody>
      </p:sp>
      <p:graphicFrame>
        <p:nvGraphicFramePr>
          <p:cNvPr id="1102" name="Google Shape;1102;p90"/>
          <p:cNvGraphicFramePr/>
          <p:nvPr/>
        </p:nvGraphicFramePr>
        <p:xfrm>
          <a:off x="4143095" y="3928968"/>
          <a:ext cx="3000000" cy="3000000"/>
        </p:xfrm>
        <a:graphic>
          <a:graphicData uri="http://schemas.openxmlformats.org/drawingml/2006/table">
            <a:tbl>
              <a:tblPr>
                <a:noFill/>
                <a:tableStyleId>{D7426D04-0DF5-4802-A7C9-536CA16E00E1}</a:tableStyleId>
              </a:tblPr>
              <a:tblGrid>
                <a:gridCol w="538550"/>
                <a:gridCol w="1989700"/>
                <a:gridCol w="991075"/>
              </a:tblGrid>
              <a:tr h="427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Investors in IPOs (2024)</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336775">
                <a:tc gridSpan="2">
                  <a:txBody>
                    <a:bodyPr/>
                    <a:lstStyle/>
                    <a:p>
                      <a:pPr indent="0" lvl="0" marL="0" rtl="0" algn="l">
                        <a:spcBef>
                          <a:spcPts val="0"/>
                        </a:spcBef>
                        <a:spcAft>
                          <a:spcPts val="0"/>
                        </a:spcAft>
                        <a:buNone/>
                      </a:pPr>
                      <a:r>
                        <a:rPr b="1" lang="en-US" sz="1200">
                          <a:latin typeface="Calibri"/>
                          <a:ea typeface="Calibri"/>
                          <a:cs typeface="Calibri"/>
                          <a:sym typeface="Calibri"/>
                        </a:rPr>
                        <a:t>Investor Name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ctr">
                        <a:spcBef>
                          <a:spcPts val="0"/>
                        </a:spcBef>
                        <a:spcAft>
                          <a:spcPts val="0"/>
                        </a:spcAft>
                        <a:buNone/>
                      </a:pPr>
                      <a:r>
                        <a:rPr b="1" lang="en-US" sz="1200">
                          <a:latin typeface="Calibri"/>
                          <a:ea typeface="Calibri"/>
                          <a:cs typeface="Calibri"/>
                          <a:sym typeface="Calibri"/>
                        </a:rPr>
                        <a:t>#Portfolio Company</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Peak XV Investor</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Elevation Capital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Trifecta Capital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Tiger Global Management</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Accel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1103" name="Google Shape;1103;p90"/>
          <p:cNvGraphicFramePr/>
          <p:nvPr/>
        </p:nvGraphicFramePr>
        <p:xfrm>
          <a:off x="456365" y="3927214"/>
          <a:ext cx="3000000" cy="3000000"/>
        </p:xfrm>
        <a:graphic>
          <a:graphicData uri="http://schemas.openxmlformats.org/drawingml/2006/table">
            <a:tbl>
              <a:tblPr>
                <a:noFill/>
                <a:tableStyleId>{D7426D04-0DF5-4802-A7C9-536CA16E00E1}</a:tableStyleId>
              </a:tblPr>
              <a:tblGrid>
                <a:gridCol w="508775"/>
                <a:gridCol w="2019475"/>
                <a:gridCol w="991075"/>
              </a:tblGrid>
              <a:tr h="41412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Investors in IPOs (2025)</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406850">
                <a:tc gridSpan="2">
                  <a:txBody>
                    <a:bodyPr/>
                    <a:lstStyle/>
                    <a:p>
                      <a:pPr indent="0" lvl="0" marL="0" rtl="0" algn="l">
                        <a:spcBef>
                          <a:spcPts val="0"/>
                        </a:spcBef>
                        <a:spcAft>
                          <a:spcPts val="0"/>
                        </a:spcAft>
                        <a:buNone/>
                      </a:pPr>
                      <a:r>
                        <a:rPr b="1" lang="en-US" sz="1200">
                          <a:latin typeface="Calibri"/>
                          <a:ea typeface="Calibri"/>
                          <a:cs typeface="Calibri"/>
                          <a:sym typeface="Calibri"/>
                        </a:rPr>
                        <a:t>Investor Name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ctr">
                        <a:spcBef>
                          <a:spcPts val="0"/>
                        </a:spcBef>
                        <a:spcAft>
                          <a:spcPts val="0"/>
                        </a:spcAft>
                        <a:buNone/>
                      </a:pPr>
                      <a:r>
                        <a:rPr b="1" lang="en-US" sz="1200">
                          <a:latin typeface="Calibri"/>
                          <a:ea typeface="Calibri"/>
                          <a:cs typeface="Calibri"/>
                          <a:sym typeface="Calibri"/>
                        </a:rPr>
                        <a:t># Portfolio Company</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Peak XV Investor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Tiger Global Management</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Prosus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033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Think Investment</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Accel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1104" name="Google Shape;1104;p90" title="Chart"/>
          <p:cNvPicPr preferRelativeResize="0"/>
          <p:nvPr/>
        </p:nvPicPr>
        <p:blipFill>
          <a:blip r:embed="rId4">
            <a:alphaModFix/>
          </a:blip>
          <a:stretch>
            <a:fillRect/>
          </a:stretch>
        </p:blipFill>
        <p:spPr>
          <a:xfrm>
            <a:off x="320040" y="1563624"/>
            <a:ext cx="3758184" cy="2322577"/>
          </a:xfrm>
          <a:prstGeom prst="rect">
            <a:avLst/>
          </a:prstGeom>
          <a:noFill/>
          <a:ln>
            <a:noFill/>
          </a:ln>
        </p:spPr>
      </p:pic>
      <p:sp>
        <p:nvSpPr>
          <p:cNvPr id="1105" name="Google Shape;1105;p90"/>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rPr>
              <a:t>Sector-wise IPO Activity</a:t>
            </a:r>
            <a:endParaRPr/>
          </a:p>
        </p:txBody>
      </p:sp>
      <p:sp>
        <p:nvSpPr>
          <p:cNvPr id="1106" name="Google Shape;1106;p90"/>
          <p:cNvSpPr txBox="1"/>
          <p:nvPr/>
        </p:nvSpPr>
        <p:spPr>
          <a:xfrm>
            <a:off x="622963" y="908075"/>
            <a:ext cx="49977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5 Sectors by Tech IPOs – 2025 vs 2024</a:t>
            </a:r>
            <a:endParaRPr b="1">
              <a:solidFill>
                <a:srgbClr val="08528C"/>
              </a:solidFill>
              <a:latin typeface="Calibri"/>
              <a:ea typeface="Calibri"/>
              <a:cs typeface="Calibri"/>
              <a:sym typeface="Calibri"/>
            </a:endParaRPr>
          </a:p>
        </p:txBody>
      </p:sp>
      <p:sp>
        <p:nvSpPr>
          <p:cNvPr id="1107" name="Google Shape;1107;p90"/>
          <p:cNvSpPr/>
          <p:nvPr/>
        </p:nvSpPr>
        <p:spPr>
          <a:xfrm>
            <a:off x="8041500" y="913876"/>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1108" name="Google Shape;1108;p90"/>
          <p:cNvCxnSpPr/>
          <p:nvPr/>
        </p:nvCxnSpPr>
        <p:spPr>
          <a:xfrm>
            <a:off x="7909335" y="1487525"/>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1109" name="Google Shape;1109;p90"/>
          <p:cNvCxnSpPr/>
          <p:nvPr/>
        </p:nvCxnSpPr>
        <p:spPr>
          <a:xfrm>
            <a:off x="612723" y="1215178"/>
            <a:ext cx="7050300" cy="0"/>
          </a:xfrm>
          <a:prstGeom prst="straightConnector1">
            <a:avLst/>
          </a:prstGeom>
          <a:noFill/>
          <a:ln cap="flat" cmpd="sng" w="9525">
            <a:solidFill>
              <a:srgbClr val="000000"/>
            </a:solidFill>
            <a:prstDash val="solid"/>
            <a:round/>
            <a:headEnd len="sm" w="sm" type="none"/>
            <a:tailEnd len="sm" w="sm" type="none"/>
          </a:ln>
        </p:spPr>
      </p:cxnSp>
      <p:cxnSp>
        <p:nvCxnSpPr>
          <p:cNvPr id="1110" name="Google Shape;1110;p90"/>
          <p:cNvCxnSpPr/>
          <p:nvPr/>
        </p:nvCxnSpPr>
        <p:spPr>
          <a:xfrm>
            <a:off x="8070575" y="1202625"/>
            <a:ext cx="3931200" cy="7200"/>
          </a:xfrm>
          <a:prstGeom prst="straightConnector1">
            <a:avLst/>
          </a:prstGeom>
          <a:noFill/>
          <a:ln cap="flat" cmpd="sng" w="9525">
            <a:solidFill>
              <a:srgbClr val="000000"/>
            </a:solidFill>
            <a:prstDash val="solid"/>
            <a:round/>
            <a:headEnd len="sm" w="sm" type="none"/>
            <a:tailEnd len="sm" w="sm" type="none"/>
          </a:ln>
        </p:spPr>
      </p:cxnSp>
      <p:sp>
        <p:nvSpPr>
          <p:cNvPr id="1111" name="Google Shape;1111;p90"/>
          <p:cNvSpPr txBox="1"/>
          <p:nvPr/>
        </p:nvSpPr>
        <p:spPr>
          <a:xfrm>
            <a:off x="623056" y="1215957"/>
            <a:ext cx="3126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IPO sectors in 2025</a:t>
            </a:r>
            <a:endParaRPr b="1">
              <a:solidFill>
                <a:srgbClr val="08528C"/>
              </a:solidFill>
              <a:latin typeface="Calibri"/>
              <a:ea typeface="Calibri"/>
              <a:cs typeface="Calibri"/>
              <a:sym typeface="Calibri"/>
            </a:endParaRPr>
          </a:p>
        </p:txBody>
      </p:sp>
      <p:sp>
        <p:nvSpPr>
          <p:cNvPr id="1112" name="Google Shape;1112;p90"/>
          <p:cNvSpPr txBox="1"/>
          <p:nvPr/>
        </p:nvSpPr>
        <p:spPr>
          <a:xfrm>
            <a:off x="1699275" y="3765051"/>
            <a:ext cx="13101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Total  # of IPOs	</a:t>
            </a:r>
            <a:endParaRPr b="1" sz="1000">
              <a:solidFill>
                <a:schemeClr val="dk1"/>
              </a:solidFill>
              <a:latin typeface="Calibri"/>
              <a:ea typeface="Calibri"/>
              <a:cs typeface="Calibri"/>
              <a:sym typeface="Calibri"/>
            </a:endParaRPr>
          </a:p>
        </p:txBody>
      </p:sp>
      <p:sp>
        <p:nvSpPr>
          <p:cNvPr id="1113" name="Google Shape;1113;p90"/>
          <p:cNvSpPr txBox="1"/>
          <p:nvPr/>
        </p:nvSpPr>
        <p:spPr>
          <a:xfrm>
            <a:off x="4332287" y="1236200"/>
            <a:ext cx="3126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IPO sectors in 2024</a:t>
            </a:r>
            <a:endParaRPr b="1">
              <a:solidFill>
                <a:srgbClr val="08528C"/>
              </a:solidFill>
              <a:latin typeface="Calibri"/>
              <a:ea typeface="Calibri"/>
              <a:cs typeface="Calibri"/>
              <a:sym typeface="Calibri"/>
            </a:endParaRPr>
          </a:p>
        </p:txBody>
      </p:sp>
      <p:sp>
        <p:nvSpPr>
          <p:cNvPr id="1114" name="Google Shape;1114;p90"/>
          <p:cNvSpPr txBox="1"/>
          <p:nvPr/>
        </p:nvSpPr>
        <p:spPr>
          <a:xfrm>
            <a:off x="5368750" y="3780498"/>
            <a:ext cx="13101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Total # of IPOs	</a:t>
            </a:r>
            <a:endParaRPr b="1" sz="1000">
              <a:solidFill>
                <a:schemeClr val="dk1"/>
              </a:solidFill>
              <a:latin typeface="Calibri"/>
              <a:ea typeface="Calibri"/>
              <a:cs typeface="Calibri"/>
              <a:sym typeface="Calibri"/>
            </a:endParaRPr>
          </a:p>
        </p:txBody>
      </p:sp>
      <p:pic>
        <p:nvPicPr>
          <p:cNvPr id="1115" name="Google Shape;1115;p90"/>
          <p:cNvPicPr preferRelativeResize="0"/>
          <p:nvPr/>
        </p:nvPicPr>
        <p:blipFill>
          <a:blip r:embed="rId5">
            <a:alphaModFix/>
          </a:blip>
          <a:stretch>
            <a:fillRect/>
          </a:stretch>
        </p:blipFill>
        <p:spPr>
          <a:xfrm>
            <a:off x="547225" y="4796445"/>
            <a:ext cx="274320" cy="274320"/>
          </a:xfrm>
          <a:prstGeom prst="rect">
            <a:avLst/>
          </a:prstGeom>
          <a:noFill/>
          <a:ln>
            <a:noFill/>
          </a:ln>
        </p:spPr>
      </p:pic>
      <p:sp>
        <p:nvSpPr>
          <p:cNvPr id="1116" name="Google Shape;1116;p90"/>
          <p:cNvSpPr txBox="1"/>
          <p:nvPr/>
        </p:nvSpPr>
        <p:spPr>
          <a:xfrm>
            <a:off x="1" y="6508613"/>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1117" name="Google Shape;1117;p90"/>
          <p:cNvSpPr txBox="1"/>
          <p:nvPr/>
        </p:nvSpPr>
        <p:spPr>
          <a:xfrm>
            <a:off x="2695820" y="1412875"/>
            <a:ext cx="578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rgbClr val="00B050"/>
                </a:solidFill>
                <a:latin typeface="Calibri"/>
                <a:ea typeface="Calibri"/>
                <a:cs typeface="Calibri"/>
                <a:sym typeface="Calibri"/>
              </a:rPr>
              <a:t>▲20%</a:t>
            </a:r>
            <a:endParaRPr b="1" sz="1000">
              <a:solidFill>
                <a:srgbClr val="00B050"/>
              </a:solidFill>
              <a:latin typeface="Calibri"/>
              <a:ea typeface="Calibri"/>
              <a:cs typeface="Calibri"/>
              <a:sym typeface="Calibri"/>
            </a:endParaRPr>
          </a:p>
        </p:txBody>
      </p:sp>
      <p:sp>
        <p:nvSpPr>
          <p:cNvPr id="1118" name="Google Shape;1118;p90"/>
          <p:cNvSpPr txBox="1"/>
          <p:nvPr/>
        </p:nvSpPr>
        <p:spPr>
          <a:xfrm>
            <a:off x="3333065" y="1412875"/>
            <a:ext cx="527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US" sz="900">
                <a:solidFill>
                  <a:schemeClr val="dk1"/>
                </a:solidFill>
                <a:latin typeface="Calibri"/>
                <a:ea typeface="Calibri"/>
                <a:cs typeface="Calibri"/>
                <a:sym typeface="Calibri"/>
              </a:rPr>
              <a:t>-</a:t>
            </a:r>
            <a:endParaRPr b="1" sz="900">
              <a:solidFill>
                <a:schemeClr val="dk1"/>
              </a:solidFill>
              <a:latin typeface="Calibri"/>
              <a:ea typeface="Calibri"/>
              <a:cs typeface="Calibri"/>
              <a:sym typeface="Calibri"/>
            </a:endParaRPr>
          </a:p>
        </p:txBody>
      </p:sp>
      <p:sp>
        <p:nvSpPr>
          <p:cNvPr id="1119" name="Google Shape;1119;p90"/>
          <p:cNvSpPr txBox="1"/>
          <p:nvPr/>
        </p:nvSpPr>
        <p:spPr>
          <a:xfrm>
            <a:off x="1351249" y="1412875"/>
            <a:ext cx="52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00B050"/>
                </a:solidFill>
                <a:latin typeface="Calibri"/>
                <a:ea typeface="Calibri"/>
                <a:cs typeface="Calibri"/>
                <a:sym typeface="Calibri"/>
              </a:rPr>
              <a:t>▲60%</a:t>
            </a:r>
            <a:endParaRPr sz="1200">
              <a:solidFill>
                <a:schemeClr val="dk1"/>
              </a:solidFill>
            </a:endParaRPr>
          </a:p>
        </p:txBody>
      </p:sp>
      <p:sp>
        <p:nvSpPr>
          <p:cNvPr id="1120" name="Google Shape;1120;p90"/>
          <p:cNvSpPr txBox="1"/>
          <p:nvPr/>
        </p:nvSpPr>
        <p:spPr>
          <a:xfrm>
            <a:off x="623572" y="1420675"/>
            <a:ext cx="578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00B050"/>
                </a:solidFill>
                <a:latin typeface="Calibri"/>
                <a:ea typeface="Calibri"/>
                <a:cs typeface="Calibri"/>
                <a:sym typeface="Calibri"/>
              </a:rPr>
              <a:t>▲200%</a:t>
            </a:r>
            <a:endParaRPr sz="1100">
              <a:solidFill>
                <a:schemeClr val="dk1"/>
              </a:solidFill>
            </a:endParaRPr>
          </a:p>
        </p:txBody>
      </p:sp>
      <p:sp>
        <p:nvSpPr>
          <p:cNvPr id="1121" name="Google Shape;1121;p90"/>
          <p:cNvSpPr txBox="1"/>
          <p:nvPr/>
        </p:nvSpPr>
        <p:spPr>
          <a:xfrm>
            <a:off x="1978322" y="1412875"/>
            <a:ext cx="578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FF0000"/>
                </a:solidFill>
                <a:latin typeface="Calibri"/>
                <a:ea typeface="Calibri"/>
                <a:cs typeface="Calibri"/>
                <a:sym typeface="Calibri"/>
              </a:rPr>
              <a:t>▼22%</a:t>
            </a:r>
            <a:endParaRPr sz="1100">
              <a:solidFill>
                <a:schemeClr val="dk1"/>
              </a:solidFill>
            </a:endParaRPr>
          </a:p>
        </p:txBody>
      </p:sp>
      <p:pic>
        <p:nvPicPr>
          <p:cNvPr id="1122" name="Google Shape;1122;p90"/>
          <p:cNvPicPr preferRelativeResize="0"/>
          <p:nvPr/>
        </p:nvPicPr>
        <p:blipFill>
          <a:blip r:embed="rId5">
            <a:alphaModFix/>
          </a:blip>
          <a:stretch>
            <a:fillRect/>
          </a:stretch>
        </p:blipFill>
        <p:spPr>
          <a:xfrm>
            <a:off x="4332275" y="4796445"/>
            <a:ext cx="274320" cy="274320"/>
          </a:xfrm>
          <a:prstGeom prst="rect">
            <a:avLst/>
          </a:prstGeom>
          <a:noFill/>
          <a:ln>
            <a:noFill/>
          </a:ln>
        </p:spPr>
      </p:pic>
      <p:pic>
        <p:nvPicPr>
          <p:cNvPr id="1123" name="Google Shape;1123;p90"/>
          <p:cNvPicPr preferRelativeResize="0"/>
          <p:nvPr/>
        </p:nvPicPr>
        <p:blipFill>
          <a:blip r:embed="rId6">
            <a:alphaModFix/>
          </a:blip>
          <a:stretch>
            <a:fillRect/>
          </a:stretch>
        </p:blipFill>
        <p:spPr>
          <a:xfrm>
            <a:off x="4336847" y="5803325"/>
            <a:ext cx="274320" cy="274320"/>
          </a:xfrm>
          <a:prstGeom prst="rect">
            <a:avLst/>
          </a:prstGeom>
          <a:noFill/>
          <a:ln>
            <a:noFill/>
          </a:ln>
        </p:spPr>
      </p:pic>
      <p:pic>
        <p:nvPicPr>
          <p:cNvPr id="1124" name="Google Shape;1124;p90"/>
          <p:cNvPicPr preferRelativeResize="0"/>
          <p:nvPr/>
        </p:nvPicPr>
        <p:blipFill>
          <a:blip r:embed="rId6">
            <a:alphaModFix/>
          </a:blip>
          <a:stretch>
            <a:fillRect/>
          </a:stretch>
        </p:blipFill>
        <p:spPr>
          <a:xfrm>
            <a:off x="547225" y="5124325"/>
            <a:ext cx="274320" cy="274320"/>
          </a:xfrm>
          <a:prstGeom prst="rect">
            <a:avLst/>
          </a:prstGeom>
          <a:noFill/>
          <a:ln>
            <a:noFill/>
          </a:ln>
        </p:spPr>
      </p:pic>
      <p:pic>
        <p:nvPicPr>
          <p:cNvPr id="1125" name="Google Shape;1125;p90"/>
          <p:cNvPicPr preferRelativeResize="0"/>
          <p:nvPr/>
        </p:nvPicPr>
        <p:blipFill>
          <a:blip r:embed="rId7">
            <a:alphaModFix/>
          </a:blip>
          <a:stretch>
            <a:fillRect/>
          </a:stretch>
        </p:blipFill>
        <p:spPr>
          <a:xfrm>
            <a:off x="547225" y="5452188"/>
            <a:ext cx="274320" cy="274320"/>
          </a:xfrm>
          <a:prstGeom prst="rect">
            <a:avLst/>
          </a:prstGeom>
          <a:noFill/>
          <a:ln>
            <a:noFill/>
          </a:ln>
        </p:spPr>
      </p:pic>
      <p:pic>
        <p:nvPicPr>
          <p:cNvPr id="1126" name="Google Shape;1126;p90"/>
          <p:cNvPicPr preferRelativeResize="0"/>
          <p:nvPr/>
        </p:nvPicPr>
        <p:blipFill>
          <a:blip r:embed="rId8">
            <a:alphaModFix/>
          </a:blip>
          <a:stretch>
            <a:fillRect/>
          </a:stretch>
        </p:blipFill>
        <p:spPr>
          <a:xfrm>
            <a:off x="4336847" y="5475463"/>
            <a:ext cx="274320" cy="274320"/>
          </a:xfrm>
          <a:prstGeom prst="rect">
            <a:avLst/>
          </a:prstGeom>
          <a:noFill/>
          <a:ln>
            <a:noFill/>
          </a:ln>
        </p:spPr>
      </p:pic>
      <p:pic>
        <p:nvPicPr>
          <p:cNvPr id="1127" name="Google Shape;1127;p90"/>
          <p:cNvPicPr preferRelativeResize="0"/>
          <p:nvPr/>
        </p:nvPicPr>
        <p:blipFill>
          <a:blip r:embed="rId9">
            <a:alphaModFix/>
          </a:blip>
          <a:stretch>
            <a:fillRect/>
          </a:stretch>
        </p:blipFill>
        <p:spPr>
          <a:xfrm>
            <a:off x="596787" y="6154469"/>
            <a:ext cx="274320" cy="274320"/>
          </a:xfrm>
          <a:prstGeom prst="rect">
            <a:avLst/>
          </a:prstGeom>
          <a:noFill/>
          <a:ln>
            <a:noFill/>
          </a:ln>
        </p:spPr>
      </p:pic>
      <p:pic>
        <p:nvPicPr>
          <p:cNvPr id="1128" name="Google Shape;1128;p90"/>
          <p:cNvPicPr preferRelativeResize="0"/>
          <p:nvPr/>
        </p:nvPicPr>
        <p:blipFill>
          <a:blip r:embed="rId9">
            <a:alphaModFix/>
          </a:blip>
          <a:stretch>
            <a:fillRect/>
          </a:stretch>
        </p:blipFill>
        <p:spPr>
          <a:xfrm>
            <a:off x="4336847" y="6154469"/>
            <a:ext cx="274320" cy="274320"/>
          </a:xfrm>
          <a:prstGeom prst="rect">
            <a:avLst/>
          </a:prstGeom>
          <a:noFill/>
          <a:ln>
            <a:noFill/>
          </a:ln>
        </p:spPr>
      </p:pic>
      <p:pic>
        <p:nvPicPr>
          <p:cNvPr id="1129" name="Google Shape;1129;p90"/>
          <p:cNvPicPr preferRelativeResize="0"/>
          <p:nvPr/>
        </p:nvPicPr>
        <p:blipFill>
          <a:blip r:embed="rId10">
            <a:alphaModFix/>
          </a:blip>
          <a:stretch>
            <a:fillRect/>
          </a:stretch>
        </p:blipFill>
        <p:spPr>
          <a:xfrm>
            <a:off x="605545" y="5803325"/>
            <a:ext cx="274320" cy="274320"/>
          </a:xfrm>
          <a:prstGeom prst="rect">
            <a:avLst/>
          </a:prstGeom>
          <a:noFill/>
          <a:ln>
            <a:noFill/>
          </a:ln>
        </p:spPr>
      </p:pic>
      <p:pic>
        <p:nvPicPr>
          <p:cNvPr id="1130" name="Google Shape;1130;p90"/>
          <p:cNvPicPr preferRelativeResize="0"/>
          <p:nvPr/>
        </p:nvPicPr>
        <p:blipFill>
          <a:blip r:embed="rId11">
            <a:alphaModFix/>
          </a:blip>
          <a:stretch>
            <a:fillRect/>
          </a:stretch>
        </p:blipFill>
        <p:spPr>
          <a:xfrm>
            <a:off x="4336847" y="5135963"/>
            <a:ext cx="274320" cy="274320"/>
          </a:xfrm>
          <a:prstGeom prst="rect">
            <a:avLst/>
          </a:prstGeom>
          <a:noFill/>
          <a:ln>
            <a:noFill/>
          </a:ln>
        </p:spPr>
      </p:pic>
      <p:sp>
        <p:nvSpPr>
          <p:cNvPr id="1131" name="Google Shape;1131;p90"/>
          <p:cNvSpPr/>
          <p:nvPr/>
        </p:nvSpPr>
        <p:spPr>
          <a:xfrm>
            <a:off x="1552929" y="3817699"/>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90"/>
          <p:cNvSpPr/>
          <p:nvPr/>
        </p:nvSpPr>
        <p:spPr>
          <a:xfrm>
            <a:off x="5251572" y="382480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91"/>
          <p:cNvSpPr txBox="1"/>
          <p:nvPr/>
        </p:nvSpPr>
        <p:spPr>
          <a:xfrm>
            <a:off x="8064750" y="1197740"/>
            <a:ext cx="4041000" cy="5321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In 2025, 21 of the 42 IPOs had previously raised equity funding rounds, compared with 16 of the 36 IPOs in 2024. Seed and Early Stage companies accounted for 57% of IPOs in 2025, up sharply from 38% in 2024, signaling a strong tilt toward younger startups entering public markets earlier, while larger late-stage listings remained more measured.</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In 2025, a rising wave of seed and early-stage startups are going public to raise growth capital and provide liquidity for investors. Companies like Maxvolt Energy, and VolerCars launched IPOs at the seed stage, while Physics Wallah, Infinity Infoway, and ArisInfra made their public debut during the Early Stage.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Maxvolt Energy went public to raise funds for expanding renewable energy projects. VolerCars entered the market to strengthen its electric vehicle production and expand market reach.</a:t>
            </a:r>
            <a:r>
              <a:rPr lang="en-US" sz="1300">
                <a:solidFill>
                  <a:schemeClr val="dk1"/>
                </a:solidFill>
                <a:latin typeface="Calibri"/>
                <a:ea typeface="Calibri"/>
                <a:cs typeface="Calibri"/>
                <a:sym typeface="Calibri"/>
              </a:rPr>
              <a:t> </a:t>
            </a:r>
            <a:r>
              <a:rPr lang="en-US" sz="1300">
                <a:solidFill>
                  <a:schemeClr val="dk1"/>
                </a:solidFill>
                <a:latin typeface="Calibri"/>
                <a:ea typeface="Calibri"/>
                <a:cs typeface="Calibri"/>
                <a:sym typeface="Calibri"/>
              </a:rPr>
              <a:t>PhysicsWallah went public to expand its hybrid learning ecosystem, scale offline and tech-enabled centres, and strengthen its brand presence in India’s growing edtech market.</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p:txBody>
      </p:sp>
      <p:sp>
        <p:nvSpPr>
          <p:cNvPr id="1139" name="Google Shape;1139;p91" title="img_1"/>
          <p:cNvSpPr txBox="1"/>
          <p:nvPr/>
        </p:nvSpPr>
        <p:spPr>
          <a:xfrm>
            <a:off x="3298176" y="5762767"/>
            <a:ext cx="10665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2025</a:t>
            </a:r>
            <a:endParaRPr b="1" sz="1200">
              <a:latin typeface="Calibri"/>
              <a:ea typeface="Calibri"/>
              <a:cs typeface="Calibri"/>
              <a:sym typeface="Calibri"/>
            </a:endParaRPr>
          </a:p>
        </p:txBody>
      </p:sp>
      <p:sp>
        <p:nvSpPr>
          <p:cNvPr id="1140" name="Google Shape;1140;p91"/>
          <p:cNvSpPr txBox="1"/>
          <p:nvPr/>
        </p:nvSpPr>
        <p:spPr>
          <a:xfrm>
            <a:off x="612638" y="920047"/>
            <a:ext cx="49977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Stage-Wise IPO Count Comparison </a:t>
            </a:r>
            <a:r>
              <a:rPr b="1" lang="en-US">
                <a:solidFill>
                  <a:srgbClr val="08528C"/>
                </a:solidFill>
                <a:latin typeface="Calibri"/>
                <a:ea typeface="Calibri"/>
                <a:cs typeface="Calibri"/>
                <a:sym typeface="Calibri"/>
              </a:rPr>
              <a:t>(</a:t>
            </a:r>
            <a:r>
              <a:rPr b="1" lang="en-US">
                <a:solidFill>
                  <a:srgbClr val="08528C"/>
                </a:solidFill>
                <a:latin typeface="Calibri"/>
                <a:ea typeface="Calibri"/>
                <a:cs typeface="Calibri"/>
                <a:sym typeface="Calibri"/>
              </a:rPr>
              <a:t>2025 vs 2024)</a:t>
            </a:r>
            <a:endParaRPr b="1">
              <a:solidFill>
                <a:srgbClr val="08528C"/>
              </a:solidFill>
              <a:latin typeface="Calibri"/>
              <a:ea typeface="Calibri"/>
              <a:cs typeface="Calibri"/>
              <a:sym typeface="Calibri"/>
            </a:endParaRPr>
          </a:p>
        </p:txBody>
      </p:sp>
      <p:sp>
        <p:nvSpPr>
          <p:cNvPr id="1141" name="Google Shape;1141;p91"/>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highlight>
                  <a:schemeClr val="lt1"/>
                </a:highlight>
              </a:rPr>
              <a:t>Stage-wise </a:t>
            </a:r>
            <a:r>
              <a:rPr lang="en-US">
                <a:solidFill>
                  <a:srgbClr val="08528C"/>
                </a:solidFill>
                <a:highlight>
                  <a:schemeClr val="lt1"/>
                </a:highlight>
              </a:rPr>
              <a:t>IPO</a:t>
            </a:r>
            <a:r>
              <a:rPr lang="en-US">
                <a:solidFill>
                  <a:srgbClr val="08528C"/>
                </a:solidFill>
                <a:highlight>
                  <a:schemeClr val="lt1"/>
                </a:highlight>
              </a:rPr>
              <a:t> Activity</a:t>
            </a:r>
            <a:endParaRPr>
              <a:highlight>
                <a:schemeClr val="lt1"/>
              </a:highlight>
            </a:endParaRPr>
          </a:p>
        </p:txBody>
      </p:sp>
      <p:cxnSp>
        <p:nvCxnSpPr>
          <p:cNvPr id="1142" name="Google Shape;1142;p91"/>
          <p:cNvCxnSpPr/>
          <p:nvPr/>
        </p:nvCxnSpPr>
        <p:spPr>
          <a:xfrm>
            <a:off x="612723" y="1215178"/>
            <a:ext cx="7050300" cy="0"/>
          </a:xfrm>
          <a:prstGeom prst="straightConnector1">
            <a:avLst/>
          </a:prstGeom>
          <a:noFill/>
          <a:ln cap="flat" cmpd="sng" w="9525">
            <a:solidFill>
              <a:srgbClr val="000000"/>
            </a:solidFill>
            <a:prstDash val="solid"/>
            <a:round/>
            <a:headEnd len="sm" w="sm" type="none"/>
            <a:tailEnd len="sm" w="sm" type="none"/>
          </a:ln>
        </p:spPr>
      </p:cxnSp>
      <p:cxnSp>
        <p:nvCxnSpPr>
          <p:cNvPr id="1143" name="Google Shape;1143;p91"/>
          <p:cNvCxnSpPr/>
          <p:nvPr/>
        </p:nvCxnSpPr>
        <p:spPr>
          <a:xfrm>
            <a:off x="7968970" y="1487525"/>
            <a:ext cx="30600" cy="4435200"/>
          </a:xfrm>
          <a:prstGeom prst="straightConnector1">
            <a:avLst/>
          </a:prstGeom>
          <a:noFill/>
          <a:ln cap="flat" cmpd="sng" w="19050">
            <a:solidFill>
              <a:schemeClr val="dk1"/>
            </a:solidFill>
            <a:prstDash val="dot"/>
            <a:round/>
            <a:headEnd len="med" w="med" type="none"/>
            <a:tailEnd len="med" w="med" type="none"/>
          </a:ln>
        </p:spPr>
      </p:cxnSp>
      <p:cxnSp>
        <p:nvCxnSpPr>
          <p:cNvPr id="1144" name="Google Shape;1144;p91"/>
          <p:cNvCxnSpPr/>
          <p:nvPr/>
        </p:nvCxnSpPr>
        <p:spPr>
          <a:xfrm>
            <a:off x="8070575" y="1202625"/>
            <a:ext cx="3931200" cy="7200"/>
          </a:xfrm>
          <a:prstGeom prst="straightConnector1">
            <a:avLst/>
          </a:prstGeom>
          <a:noFill/>
          <a:ln cap="flat" cmpd="sng" w="9525">
            <a:solidFill>
              <a:srgbClr val="000000"/>
            </a:solidFill>
            <a:prstDash val="solid"/>
            <a:round/>
            <a:headEnd len="sm" w="sm" type="none"/>
            <a:tailEnd len="sm" w="sm" type="none"/>
          </a:ln>
        </p:spPr>
      </p:cxnSp>
      <p:sp>
        <p:nvSpPr>
          <p:cNvPr id="1145" name="Google Shape;1145;p91"/>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1146" name="Google Shape;1146;p91" title="img_2"/>
          <p:cNvSpPr txBox="1"/>
          <p:nvPr/>
        </p:nvSpPr>
        <p:spPr>
          <a:xfrm>
            <a:off x="4280191" y="5762774"/>
            <a:ext cx="9462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2024</a:t>
            </a:r>
            <a:endParaRPr b="1" sz="1200">
              <a:latin typeface="Calibri"/>
              <a:ea typeface="Calibri"/>
              <a:cs typeface="Calibri"/>
              <a:sym typeface="Calibri"/>
            </a:endParaRPr>
          </a:p>
        </p:txBody>
      </p:sp>
      <p:sp>
        <p:nvSpPr>
          <p:cNvPr id="1147" name="Google Shape;1147;p91"/>
          <p:cNvSpPr/>
          <p:nvPr/>
        </p:nvSpPr>
        <p:spPr>
          <a:xfrm>
            <a:off x="4138181" y="5894532"/>
            <a:ext cx="148800" cy="82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91"/>
          <p:cNvSpPr/>
          <p:nvPr/>
        </p:nvSpPr>
        <p:spPr>
          <a:xfrm>
            <a:off x="3149376" y="5894532"/>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91"/>
          <p:cNvSpPr txBox="1"/>
          <p:nvPr/>
        </p:nvSpPr>
        <p:spPr>
          <a:xfrm>
            <a:off x="1202315"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Seed</a:t>
            </a:r>
            <a:endParaRPr sz="1200">
              <a:solidFill>
                <a:schemeClr val="dk1"/>
              </a:solidFill>
              <a:latin typeface="Calibri"/>
              <a:ea typeface="Calibri"/>
              <a:cs typeface="Calibri"/>
              <a:sym typeface="Calibri"/>
            </a:endParaRPr>
          </a:p>
        </p:txBody>
      </p:sp>
      <p:sp>
        <p:nvSpPr>
          <p:cNvPr id="1150" name="Google Shape;1150;p91"/>
          <p:cNvSpPr txBox="1"/>
          <p:nvPr/>
        </p:nvSpPr>
        <p:spPr>
          <a:xfrm>
            <a:off x="2845150"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Early Stage</a:t>
            </a:r>
            <a:endParaRPr sz="1200">
              <a:solidFill>
                <a:schemeClr val="dk1"/>
              </a:solidFill>
              <a:latin typeface="Calibri"/>
              <a:ea typeface="Calibri"/>
              <a:cs typeface="Calibri"/>
              <a:sym typeface="Calibri"/>
            </a:endParaRPr>
          </a:p>
        </p:txBody>
      </p:sp>
      <p:sp>
        <p:nvSpPr>
          <p:cNvPr id="1151" name="Google Shape;1151;p91"/>
          <p:cNvSpPr txBox="1"/>
          <p:nvPr/>
        </p:nvSpPr>
        <p:spPr>
          <a:xfrm>
            <a:off x="4420865"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Late Stage</a:t>
            </a:r>
            <a:endParaRPr sz="1200">
              <a:solidFill>
                <a:schemeClr val="dk1"/>
              </a:solidFill>
              <a:latin typeface="Calibri"/>
              <a:ea typeface="Calibri"/>
              <a:cs typeface="Calibri"/>
              <a:sym typeface="Calibri"/>
            </a:endParaRPr>
          </a:p>
        </p:txBody>
      </p:sp>
      <p:sp>
        <p:nvSpPr>
          <p:cNvPr id="1152" name="Google Shape;1152;p91"/>
          <p:cNvSpPr txBox="1"/>
          <p:nvPr/>
        </p:nvSpPr>
        <p:spPr>
          <a:xfrm>
            <a:off x="6044543" y="541210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Others</a:t>
            </a:r>
            <a:endParaRPr sz="1200">
              <a:solidFill>
                <a:schemeClr val="dk1"/>
              </a:solidFill>
              <a:latin typeface="Calibri"/>
              <a:ea typeface="Calibri"/>
              <a:cs typeface="Calibri"/>
              <a:sym typeface="Calibri"/>
            </a:endParaRPr>
          </a:p>
        </p:txBody>
      </p:sp>
      <p:pic>
        <p:nvPicPr>
          <p:cNvPr id="1153" name="Google Shape;1153;p91" title="Chart"/>
          <p:cNvPicPr preferRelativeResize="0"/>
          <p:nvPr/>
        </p:nvPicPr>
        <p:blipFill>
          <a:blip r:embed="rId3">
            <a:alphaModFix/>
          </a:blip>
          <a:stretch>
            <a:fillRect/>
          </a:stretch>
        </p:blipFill>
        <p:spPr>
          <a:xfrm>
            <a:off x="576072" y="1280160"/>
            <a:ext cx="6986018" cy="4233672"/>
          </a:xfrm>
          <a:prstGeom prst="rect">
            <a:avLst/>
          </a:prstGeom>
          <a:noFill/>
          <a:ln>
            <a:noFill/>
          </a:ln>
        </p:spPr>
      </p:pic>
      <p:sp>
        <p:nvSpPr>
          <p:cNvPr id="1154" name="Google Shape;1154;p91"/>
          <p:cNvSpPr txBox="1"/>
          <p:nvPr/>
        </p:nvSpPr>
        <p:spPr>
          <a:xfrm>
            <a:off x="578375" y="6229936"/>
            <a:ext cx="107001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*Only companies with their latest equity funding stage available are considered.Percentages represent the share of companies out of the total IPOs in the respective years.</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Seed includes Seed, Angel rounds. Early Stage includes Series A,B rounds. Late Stage includes Series C+, PE, Pre-IPO rounds. “</a:t>
            </a:r>
            <a:r>
              <a:rPr i="1" lang="en-US" sz="900">
                <a:solidFill>
                  <a:schemeClr val="dk1"/>
                </a:solidFill>
                <a:latin typeface="Calibri"/>
                <a:ea typeface="Calibri"/>
                <a:cs typeface="Calibri"/>
                <a:sym typeface="Calibri"/>
              </a:rPr>
              <a:t>Others</a:t>
            </a:r>
            <a:r>
              <a:rPr lang="en-US" sz="900">
                <a:solidFill>
                  <a:schemeClr val="dk1"/>
                </a:solidFill>
                <a:latin typeface="Calibri"/>
                <a:ea typeface="Calibri"/>
                <a:cs typeface="Calibri"/>
                <a:sym typeface="Calibri"/>
              </a:rPr>
              <a:t>” in the figure includes Unattributed, Equity Crowdfunding, Convertible Debt, and PE</a:t>
            </a:r>
            <a:endParaRPr sz="900">
              <a:solidFill>
                <a:schemeClr val="dk1"/>
              </a:solidFill>
              <a:latin typeface="Calibri"/>
              <a:ea typeface="Calibri"/>
              <a:cs typeface="Calibri"/>
              <a:sym typeface="Calibri"/>
            </a:endParaRPr>
          </a:p>
        </p:txBody>
      </p:sp>
      <p:sp>
        <p:nvSpPr>
          <p:cNvPr id="1155" name="Google Shape;1155;p91"/>
          <p:cNvSpPr/>
          <p:nvPr/>
        </p:nvSpPr>
        <p:spPr>
          <a:xfrm>
            <a:off x="8041500" y="913876"/>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6"/>
          <p:cNvSpPr txBox="1"/>
          <p:nvPr>
            <p:ph idx="1" type="body"/>
          </p:nvPr>
        </p:nvSpPr>
        <p:spPr>
          <a:xfrm>
            <a:off x="612809" y="1012502"/>
            <a:ext cx="10969200" cy="317100"/>
          </a:xfrm>
          <a:prstGeom prst="rect">
            <a:avLst/>
          </a:prstGeom>
        </p:spPr>
        <p:txBody>
          <a:bodyPr anchorCtr="0" anchor="t" bIns="45700" lIns="45700" spcFirstLastPara="1" rIns="0" wrap="square" tIns="45700">
            <a:noAutofit/>
          </a:bodyPr>
          <a:lstStyle/>
          <a:p>
            <a:pPr indent="-355600" lvl="0" marL="457200" rtl="0" algn="l">
              <a:lnSpc>
                <a:spcPct val="150000"/>
              </a:lnSpc>
              <a:spcBef>
                <a:spcPts val="0"/>
              </a:spcBef>
              <a:spcAft>
                <a:spcPts val="0"/>
              </a:spcAft>
              <a:buClr>
                <a:schemeClr val="dk1"/>
              </a:buClr>
              <a:buSzPts val="2000"/>
              <a:buChar char="●"/>
            </a:pPr>
            <a:r>
              <a:rPr lang="en-US" sz="2000">
                <a:solidFill>
                  <a:schemeClr val="dk1"/>
                </a:solidFill>
              </a:rPr>
              <a:t>India is the 3rd highest funded country in 2025 ahead of China and Germany at positions 4th and 5th respectively. The only 2 countries that saw more funding than India are the United States and United Kingdom.</a:t>
            </a:r>
            <a:endParaRPr sz="2000">
              <a:solidFill>
                <a:schemeClr val="dk1"/>
              </a:solidFill>
            </a:endParaRPr>
          </a:p>
          <a:p>
            <a:pPr indent="-355600" lvl="0" marL="457200" marR="0" rtl="0" algn="l">
              <a:lnSpc>
                <a:spcPct val="150000"/>
              </a:lnSpc>
              <a:spcBef>
                <a:spcPts val="0"/>
              </a:spcBef>
              <a:spcAft>
                <a:spcPts val="0"/>
              </a:spcAft>
              <a:buClr>
                <a:schemeClr val="dk1"/>
              </a:buClr>
              <a:buSzPts val="2000"/>
              <a:buChar char="●"/>
            </a:pPr>
            <a:r>
              <a:rPr lang="en-US" sz="2000">
                <a:solidFill>
                  <a:schemeClr val="dk1"/>
                </a:solidFill>
              </a:rPr>
              <a:t>A total of $10.5B was raised in 2025, a drop of 17% compared to $12.7B raised in 2024, and a drop of 4% compared to $11.0B raised in 2023.</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Seed Stage saw a total funding of $1.1B in 2025, a drop of 30% compared to $1.5B raised in 2024, and a drop of 25% compared to $1.4B raised in 2023.</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Early Stage saw a total funding of $3.9B in 2025, a rise of 7% compared to $3.7B raised in 2024, and a rise of 11% compared to $3.5B raised in 2023.</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Late Stage witnessed a total funding of $5.5B in 2025, a drop of 26% compared to $7.5B raised in 2024, and a drop of 8% compared to $6.0B raised in 2023.</a:t>
            </a:r>
            <a:endParaRPr/>
          </a:p>
        </p:txBody>
      </p:sp>
      <p:sp>
        <p:nvSpPr>
          <p:cNvPr id="313" name="Google Shape;313;p56"/>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rgbClr val="08528C"/>
                </a:solidFill>
              </a:rPr>
              <a:t>Tracxn Insights (1/5) </a:t>
            </a:r>
            <a:endParaRPr>
              <a:solidFill>
                <a:srgbClr val="08528C"/>
              </a:solidFill>
            </a:endParaRPr>
          </a:p>
        </p:txBody>
      </p:sp>
      <p:sp>
        <p:nvSpPr>
          <p:cNvPr id="314" name="Google Shape;314;p56"/>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92"/>
          <p:cNvSpPr txBox="1"/>
          <p:nvPr/>
        </p:nvSpPr>
        <p:spPr>
          <a:xfrm>
            <a:off x="8372076" y="1598150"/>
            <a:ext cx="3601200" cy="48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US" sz="1300">
                <a:solidFill>
                  <a:schemeClr val="dk1"/>
                </a:solidFill>
                <a:latin typeface="Calibri"/>
                <a:ea typeface="Calibri"/>
                <a:cs typeface="Calibri"/>
                <a:sym typeface="Calibri"/>
              </a:rPr>
              <a:t>Global IPO activity in 2025 remains concentrated in a few mature public markets, with the U.S. leading at 61 listings, followed by India (42) and China (38). This reflects sustained investor participation in markets with deep liquidity, institutional capital, and predictable listing frameworks.</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US" sz="1300">
                <a:solidFill>
                  <a:schemeClr val="dk1"/>
                </a:solidFill>
                <a:latin typeface="Calibri"/>
                <a:ea typeface="Calibri"/>
                <a:cs typeface="Calibri"/>
                <a:sym typeface="Calibri"/>
              </a:rPr>
              <a:t>Sectoral trends show healthcare and life sciences leading IPO activity in the U.S. and China, particularly in Oncology, supported by advances in biotech R&amp;D and a stable regulatory environment. </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US" sz="1300">
                <a:solidFill>
                  <a:schemeClr val="dk1"/>
                </a:solidFill>
                <a:latin typeface="Calibri"/>
                <a:ea typeface="Calibri"/>
                <a:cs typeface="Calibri"/>
                <a:sym typeface="Calibri"/>
              </a:rPr>
              <a:t>In contrast, India’s IPO activity in 2025 is led by Electric Vehicles, reflecting strong investor appetite for mobility and energy-transition platforms. </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1200"/>
              </a:spcAft>
              <a:buClr>
                <a:schemeClr val="dk1"/>
              </a:buClr>
              <a:buSzPts val="1100"/>
              <a:buFont typeface="Arial"/>
              <a:buNone/>
            </a:pPr>
            <a:r>
              <a:rPr lang="en-US" sz="1300">
                <a:solidFill>
                  <a:schemeClr val="dk1"/>
                </a:solidFill>
                <a:latin typeface="Calibri"/>
                <a:ea typeface="Calibri"/>
                <a:cs typeface="Calibri"/>
                <a:sym typeface="Calibri"/>
              </a:rPr>
              <a:t>Overall, IPO activity remains selective and concentrated, consistent with a cautious reopening of public markets that favors sectors with regulatory clarity, scale, and revenue visibility.</a:t>
            </a:r>
            <a:endParaRPr sz="1300">
              <a:solidFill>
                <a:schemeClr val="dk1"/>
              </a:solidFill>
              <a:latin typeface="Calibri"/>
              <a:ea typeface="Calibri"/>
              <a:cs typeface="Calibri"/>
              <a:sym typeface="Calibri"/>
            </a:endParaRPr>
          </a:p>
        </p:txBody>
      </p:sp>
      <p:pic>
        <p:nvPicPr>
          <p:cNvPr id="1162" name="Google Shape;1162;p92" title="Chart"/>
          <p:cNvPicPr preferRelativeResize="0"/>
          <p:nvPr/>
        </p:nvPicPr>
        <p:blipFill>
          <a:blip r:embed="rId3">
            <a:alphaModFix/>
          </a:blip>
          <a:stretch>
            <a:fillRect/>
          </a:stretch>
        </p:blipFill>
        <p:spPr>
          <a:xfrm>
            <a:off x="1783080" y="1856232"/>
            <a:ext cx="7315200" cy="4504919"/>
          </a:xfrm>
          <a:prstGeom prst="rect">
            <a:avLst/>
          </a:prstGeom>
          <a:noFill/>
          <a:ln>
            <a:noFill/>
          </a:ln>
        </p:spPr>
      </p:pic>
      <p:sp>
        <p:nvSpPr>
          <p:cNvPr id="1163" name="Google Shape;1163;p92"/>
          <p:cNvSpPr txBox="1"/>
          <p:nvPr/>
        </p:nvSpPr>
        <p:spPr>
          <a:xfrm>
            <a:off x="901370" y="2872062"/>
            <a:ext cx="7995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China</a:t>
            </a:r>
            <a:endParaRPr sz="1200">
              <a:latin typeface="Calibri"/>
              <a:ea typeface="Calibri"/>
              <a:cs typeface="Calibri"/>
              <a:sym typeface="Calibri"/>
            </a:endParaRPr>
          </a:p>
        </p:txBody>
      </p:sp>
      <p:sp>
        <p:nvSpPr>
          <p:cNvPr id="1164" name="Google Shape;1164;p92"/>
          <p:cNvSpPr/>
          <p:nvPr/>
        </p:nvSpPr>
        <p:spPr>
          <a:xfrm>
            <a:off x="6417949" y="1486963"/>
            <a:ext cx="1768200" cy="4740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73763"/>
                </a:solidFill>
                <a:latin typeface="Calibri"/>
                <a:ea typeface="Calibri"/>
                <a:cs typeface="Calibri"/>
                <a:sym typeface="Calibri"/>
              </a:rPr>
              <a:t>Top Public </a:t>
            </a:r>
            <a:r>
              <a:rPr b="1" lang="en-US">
                <a:solidFill>
                  <a:srgbClr val="073763"/>
                </a:solidFill>
                <a:latin typeface="Calibri"/>
                <a:ea typeface="Calibri"/>
                <a:cs typeface="Calibri"/>
                <a:sym typeface="Calibri"/>
              </a:rPr>
              <a:t>Sector</a:t>
            </a:r>
            <a:endParaRPr b="1">
              <a:solidFill>
                <a:srgbClr val="073763"/>
              </a:solidFill>
              <a:latin typeface="Calibri"/>
              <a:ea typeface="Calibri"/>
              <a:cs typeface="Calibri"/>
              <a:sym typeface="Calibri"/>
            </a:endParaRPr>
          </a:p>
        </p:txBody>
      </p:sp>
      <p:sp>
        <p:nvSpPr>
          <p:cNvPr id="1165" name="Google Shape;1165;p92" title="Citywise Trends - Total Funding"/>
          <p:cNvSpPr txBox="1"/>
          <p:nvPr/>
        </p:nvSpPr>
        <p:spPr>
          <a:xfrm>
            <a:off x="612648" y="164592"/>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Global IPO </a:t>
            </a:r>
            <a:r>
              <a:rPr b="1" lang="en-US" sz="4000">
                <a:solidFill>
                  <a:srgbClr val="08528C"/>
                </a:solidFill>
                <a:latin typeface="Calibri"/>
                <a:ea typeface="Calibri"/>
                <a:cs typeface="Calibri"/>
                <a:sym typeface="Calibri"/>
              </a:rPr>
              <a:t>Trends</a:t>
            </a:r>
            <a:r>
              <a:rPr b="1" lang="en-US" sz="4000">
                <a:solidFill>
                  <a:srgbClr val="08528C"/>
                </a:solidFill>
                <a:latin typeface="Calibri"/>
                <a:ea typeface="Calibri"/>
                <a:cs typeface="Calibri"/>
                <a:sym typeface="Calibri"/>
              </a:rPr>
              <a:t> – </a:t>
            </a:r>
            <a:r>
              <a:rPr b="1" lang="en-US" sz="4000">
                <a:solidFill>
                  <a:srgbClr val="08528C"/>
                </a:solidFill>
                <a:latin typeface="Calibri"/>
                <a:ea typeface="Calibri"/>
                <a:cs typeface="Calibri"/>
                <a:sym typeface="Calibri"/>
              </a:rPr>
              <a:t>2025</a:t>
            </a:r>
            <a:endParaRPr b="1" sz="4000">
              <a:solidFill>
                <a:srgbClr val="08528C"/>
              </a:solidFill>
              <a:latin typeface="Calibri"/>
              <a:ea typeface="Calibri"/>
              <a:cs typeface="Calibri"/>
              <a:sym typeface="Calibri"/>
            </a:endParaRPr>
          </a:p>
        </p:txBody>
      </p:sp>
      <p:sp>
        <p:nvSpPr>
          <p:cNvPr id="1166" name="Google Shape;1166;p92"/>
          <p:cNvSpPr txBox="1"/>
          <p:nvPr/>
        </p:nvSpPr>
        <p:spPr>
          <a:xfrm>
            <a:off x="8359298" y="1229781"/>
            <a:ext cx="38376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1167" name="Google Shape;1167;p92"/>
          <p:cNvCxnSpPr/>
          <p:nvPr/>
        </p:nvCxnSpPr>
        <p:spPr>
          <a:xfrm>
            <a:off x="8206011" y="1728550"/>
            <a:ext cx="16500" cy="4601400"/>
          </a:xfrm>
          <a:prstGeom prst="straightConnector1">
            <a:avLst/>
          </a:prstGeom>
          <a:noFill/>
          <a:ln cap="flat" cmpd="sng" w="19050">
            <a:solidFill>
              <a:schemeClr val="dk1"/>
            </a:solidFill>
            <a:prstDash val="dot"/>
            <a:round/>
            <a:headEnd len="med" w="med" type="none"/>
            <a:tailEnd len="med" w="med" type="none"/>
          </a:ln>
        </p:spPr>
      </p:cxnSp>
      <p:cxnSp>
        <p:nvCxnSpPr>
          <p:cNvPr id="1168" name="Google Shape;1168;p92"/>
          <p:cNvCxnSpPr/>
          <p:nvPr/>
        </p:nvCxnSpPr>
        <p:spPr>
          <a:xfrm flipH="1" rot="10800000">
            <a:off x="8373075" y="1520700"/>
            <a:ext cx="3424800" cy="9000"/>
          </a:xfrm>
          <a:prstGeom prst="straightConnector1">
            <a:avLst/>
          </a:prstGeom>
          <a:noFill/>
          <a:ln cap="flat" cmpd="sng" w="9525">
            <a:solidFill>
              <a:srgbClr val="000000"/>
            </a:solidFill>
            <a:prstDash val="solid"/>
            <a:round/>
            <a:headEnd len="sm" w="sm" type="none"/>
            <a:tailEnd len="sm" w="sm" type="none"/>
          </a:ln>
        </p:spPr>
      </p:cxnSp>
      <p:sp>
        <p:nvSpPr>
          <p:cNvPr id="1169" name="Google Shape;1169;p92"/>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1170" name="Google Shape;1170;p92"/>
          <p:cNvSpPr txBox="1"/>
          <p:nvPr/>
        </p:nvSpPr>
        <p:spPr>
          <a:xfrm>
            <a:off x="497923" y="1210150"/>
            <a:ext cx="6135600" cy="276900"/>
          </a:xfrm>
          <a:prstGeom prst="rect">
            <a:avLst/>
          </a:prstGeom>
          <a:noFill/>
          <a:ln>
            <a:noFill/>
          </a:ln>
        </p:spPr>
        <p:txBody>
          <a:bodyPr anchorCtr="0" anchor="t" bIns="45700" lIns="54000"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solidFill>
                  <a:srgbClr val="08528C"/>
                </a:solidFill>
                <a:latin typeface="Calibri"/>
                <a:ea typeface="Calibri"/>
                <a:cs typeface="Calibri"/>
                <a:sym typeface="Calibri"/>
              </a:rPr>
              <a:t>IPO Count by Country vs Top Public Sector</a:t>
            </a:r>
            <a:endParaRPr b="1">
              <a:solidFill>
                <a:srgbClr val="08528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a:solidFill>
                <a:srgbClr val="08528C"/>
              </a:solidFill>
              <a:latin typeface="Calibri"/>
              <a:ea typeface="Calibri"/>
              <a:cs typeface="Calibri"/>
              <a:sym typeface="Calibri"/>
            </a:endParaRPr>
          </a:p>
        </p:txBody>
      </p:sp>
      <p:cxnSp>
        <p:nvCxnSpPr>
          <p:cNvPr id="1171" name="Google Shape;1171;p92"/>
          <p:cNvCxnSpPr/>
          <p:nvPr/>
        </p:nvCxnSpPr>
        <p:spPr>
          <a:xfrm flipH="1" rot="10800000">
            <a:off x="523271" y="1514617"/>
            <a:ext cx="6435900" cy="15300"/>
          </a:xfrm>
          <a:prstGeom prst="straightConnector1">
            <a:avLst/>
          </a:prstGeom>
          <a:noFill/>
          <a:ln cap="flat" cmpd="sng" w="9525">
            <a:solidFill>
              <a:srgbClr val="000000"/>
            </a:solidFill>
            <a:prstDash val="solid"/>
            <a:round/>
            <a:headEnd len="sm" w="sm" type="none"/>
            <a:tailEnd len="sm" w="sm" type="none"/>
          </a:ln>
        </p:spPr>
      </p:cxnSp>
      <p:sp>
        <p:nvSpPr>
          <p:cNvPr id="1172" name="Google Shape;1172;p92"/>
          <p:cNvSpPr txBox="1"/>
          <p:nvPr/>
        </p:nvSpPr>
        <p:spPr>
          <a:xfrm>
            <a:off x="901370" y="1977537"/>
            <a:ext cx="542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U.S</a:t>
            </a:r>
            <a:endParaRPr sz="1200">
              <a:solidFill>
                <a:srgbClr val="000000"/>
              </a:solidFill>
              <a:latin typeface="Calibri"/>
              <a:ea typeface="Calibri"/>
              <a:cs typeface="Calibri"/>
              <a:sym typeface="Calibri"/>
            </a:endParaRPr>
          </a:p>
        </p:txBody>
      </p:sp>
      <p:sp>
        <p:nvSpPr>
          <p:cNvPr id="1173" name="Google Shape;1173;p92"/>
          <p:cNvSpPr txBox="1"/>
          <p:nvPr/>
        </p:nvSpPr>
        <p:spPr>
          <a:xfrm>
            <a:off x="901370" y="2434737"/>
            <a:ext cx="542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India</a:t>
            </a:r>
            <a:endParaRPr sz="1200">
              <a:solidFill>
                <a:srgbClr val="000000"/>
              </a:solidFill>
              <a:latin typeface="Calibri"/>
              <a:ea typeface="Calibri"/>
              <a:cs typeface="Calibri"/>
              <a:sym typeface="Calibri"/>
            </a:endParaRPr>
          </a:p>
        </p:txBody>
      </p:sp>
      <p:sp>
        <p:nvSpPr>
          <p:cNvPr id="1174" name="Google Shape;1174;p92"/>
          <p:cNvSpPr txBox="1"/>
          <p:nvPr/>
        </p:nvSpPr>
        <p:spPr>
          <a:xfrm>
            <a:off x="901370" y="3329262"/>
            <a:ext cx="7995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South Korea</a:t>
            </a:r>
            <a:endParaRPr sz="1200">
              <a:solidFill>
                <a:srgbClr val="000000"/>
              </a:solidFill>
              <a:latin typeface="Calibri"/>
              <a:ea typeface="Calibri"/>
              <a:cs typeface="Calibri"/>
              <a:sym typeface="Calibri"/>
            </a:endParaRPr>
          </a:p>
        </p:txBody>
      </p:sp>
      <p:sp>
        <p:nvSpPr>
          <p:cNvPr id="1175" name="Google Shape;1175;p92"/>
          <p:cNvSpPr txBox="1"/>
          <p:nvPr/>
        </p:nvSpPr>
        <p:spPr>
          <a:xfrm>
            <a:off x="901370" y="3720187"/>
            <a:ext cx="7995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Japan</a:t>
            </a:r>
            <a:endParaRPr sz="1200">
              <a:solidFill>
                <a:srgbClr val="000000"/>
              </a:solidFill>
              <a:latin typeface="Calibri"/>
              <a:ea typeface="Calibri"/>
              <a:cs typeface="Calibri"/>
              <a:sym typeface="Calibri"/>
            </a:endParaRPr>
          </a:p>
        </p:txBody>
      </p:sp>
      <p:sp>
        <p:nvSpPr>
          <p:cNvPr id="1176" name="Google Shape;1176;p92"/>
          <p:cNvSpPr txBox="1"/>
          <p:nvPr/>
        </p:nvSpPr>
        <p:spPr>
          <a:xfrm>
            <a:off x="901370" y="4177387"/>
            <a:ext cx="7740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Taiwan</a:t>
            </a:r>
            <a:endParaRPr sz="1200">
              <a:solidFill>
                <a:srgbClr val="000000"/>
              </a:solidFill>
              <a:latin typeface="Calibri"/>
              <a:ea typeface="Calibri"/>
              <a:cs typeface="Calibri"/>
              <a:sym typeface="Calibri"/>
            </a:endParaRPr>
          </a:p>
        </p:txBody>
      </p:sp>
      <p:sp>
        <p:nvSpPr>
          <p:cNvPr id="1177" name="Google Shape;1177;p92"/>
          <p:cNvSpPr txBox="1"/>
          <p:nvPr/>
        </p:nvSpPr>
        <p:spPr>
          <a:xfrm>
            <a:off x="901370" y="4614700"/>
            <a:ext cx="1019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Singapore</a:t>
            </a:r>
            <a:endParaRPr sz="1200">
              <a:solidFill>
                <a:srgbClr val="000000"/>
              </a:solidFill>
              <a:latin typeface="Calibri"/>
              <a:ea typeface="Calibri"/>
              <a:cs typeface="Calibri"/>
              <a:sym typeface="Calibri"/>
            </a:endParaRPr>
          </a:p>
        </p:txBody>
      </p:sp>
      <p:sp>
        <p:nvSpPr>
          <p:cNvPr id="1178" name="Google Shape;1178;p92"/>
          <p:cNvSpPr txBox="1"/>
          <p:nvPr/>
        </p:nvSpPr>
        <p:spPr>
          <a:xfrm>
            <a:off x="901370" y="5026412"/>
            <a:ext cx="10191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UK</a:t>
            </a:r>
            <a:endParaRPr sz="1200">
              <a:solidFill>
                <a:srgbClr val="000000"/>
              </a:solidFill>
              <a:latin typeface="Calibri"/>
              <a:ea typeface="Calibri"/>
              <a:cs typeface="Calibri"/>
              <a:sym typeface="Calibri"/>
            </a:endParaRPr>
          </a:p>
        </p:txBody>
      </p:sp>
      <p:sp>
        <p:nvSpPr>
          <p:cNvPr id="1179" name="Google Shape;1179;p92"/>
          <p:cNvSpPr txBox="1"/>
          <p:nvPr/>
        </p:nvSpPr>
        <p:spPr>
          <a:xfrm>
            <a:off x="901370" y="5479324"/>
            <a:ext cx="9297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Canada</a:t>
            </a:r>
            <a:endParaRPr sz="1200">
              <a:solidFill>
                <a:srgbClr val="000000"/>
              </a:solidFill>
              <a:latin typeface="Calibri"/>
              <a:ea typeface="Calibri"/>
              <a:cs typeface="Calibri"/>
              <a:sym typeface="Calibri"/>
            </a:endParaRPr>
          </a:p>
        </p:txBody>
      </p:sp>
      <p:sp>
        <p:nvSpPr>
          <p:cNvPr id="1180" name="Google Shape;1180;p92"/>
          <p:cNvSpPr txBox="1"/>
          <p:nvPr/>
        </p:nvSpPr>
        <p:spPr>
          <a:xfrm>
            <a:off x="901370" y="5903487"/>
            <a:ext cx="7995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Sweden</a:t>
            </a:r>
            <a:endParaRPr sz="1200">
              <a:solidFill>
                <a:srgbClr val="000000"/>
              </a:solidFill>
              <a:latin typeface="Calibri"/>
              <a:ea typeface="Calibri"/>
              <a:cs typeface="Calibri"/>
              <a:sym typeface="Calibri"/>
            </a:endParaRPr>
          </a:p>
        </p:txBody>
      </p:sp>
      <p:grpSp>
        <p:nvGrpSpPr>
          <p:cNvPr id="1181" name="Google Shape;1181;p92"/>
          <p:cNvGrpSpPr/>
          <p:nvPr/>
        </p:nvGrpSpPr>
        <p:grpSpPr>
          <a:xfrm>
            <a:off x="6528580" y="1977537"/>
            <a:ext cx="2740203" cy="4199857"/>
            <a:chOff x="6636866" y="1977537"/>
            <a:chExt cx="2740203" cy="4199857"/>
          </a:xfrm>
        </p:grpSpPr>
        <p:sp>
          <p:nvSpPr>
            <p:cNvPr id="1182" name="Google Shape;1182;p92"/>
            <p:cNvSpPr txBox="1"/>
            <p:nvPr/>
          </p:nvSpPr>
          <p:spPr>
            <a:xfrm>
              <a:off x="6636866" y="3770608"/>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Geographic Information Systems</a:t>
              </a:r>
              <a:endParaRPr sz="1200">
                <a:solidFill>
                  <a:srgbClr val="000000"/>
                </a:solidFill>
                <a:latin typeface="Calibri"/>
                <a:ea typeface="Calibri"/>
                <a:cs typeface="Calibri"/>
                <a:sym typeface="Calibri"/>
              </a:endParaRPr>
            </a:p>
          </p:txBody>
        </p:sp>
        <p:sp>
          <p:nvSpPr>
            <p:cNvPr id="1183" name="Google Shape;1183;p92"/>
            <p:cNvSpPr txBox="1"/>
            <p:nvPr/>
          </p:nvSpPr>
          <p:spPr>
            <a:xfrm>
              <a:off x="6636866" y="1977537"/>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Oncology</a:t>
              </a:r>
              <a:endParaRPr sz="1200">
                <a:solidFill>
                  <a:srgbClr val="000000"/>
                </a:solidFill>
                <a:latin typeface="Calibri"/>
                <a:ea typeface="Calibri"/>
                <a:cs typeface="Calibri"/>
                <a:sym typeface="Calibri"/>
              </a:endParaRPr>
            </a:p>
          </p:txBody>
        </p:sp>
        <p:sp>
          <p:nvSpPr>
            <p:cNvPr id="1184" name="Google Shape;1184;p92"/>
            <p:cNvSpPr txBox="1"/>
            <p:nvPr/>
          </p:nvSpPr>
          <p:spPr>
            <a:xfrm>
              <a:off x="6636869" y="2434725"/>
              <a:ext cx="2110500" cy="2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Electric Vehicles</a:t>
              </a:r>
              <a:endParaRPr sz="1200">
                <a:solidFill>
                  <a:srgbClr val="000000"/>
                </a:solidFill>
                <a:latin typeface="Calibri"/>
                <a:ea typeface="Calibri"/>
                <a:cs typeface="Calibri"/>
                <a:sym typeface="Calibri"/>
              </a:endParaRPr>
            </a:p>
          </p:txBody>
        </p:sp>
        <p:sp>
          <p:nvSpPr>
            <p:cNvPr id="1185" name="Google Shape;1185;p92"/>
            <p:cNvSpPr txBox="1"/>
            <p:nvPr/>
          </p:nvSpPr>
          <p:spPr>
            <a:xfrm>
              <a:off x="6636866" y="2872059"/>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Oncology</a:t>
              </a:r>
              <a:endParaRPr sz="1200">
                <a:solidFill>
                  <a:srgbClr val="000000"/>
                </a:solidFill>
                <a:latin typeface="Calibri"/>
                <a:ea typeface="Calibri"/>
                <a:cs typeface="Calibri"/>
                <a:sym typeface="Calibri"/>
              </a:endParaRPr>
            </a:p>
          </p:txBody>
        </p:sp>
        <p:sp>
          <p:nvSpPr>
            <p:cNvPr id="1186" name="Google Shape;1186;p92"/>
            <p:cNvSpPr txBox="1"/>
            <p:nvPr/>
          </p:nvSpPr>
          <p:spPr>
            <a:xfrm>
              <a:off x="6636869" y="3329250"/>
              <a:ext cx="2740200" cy="24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Oncology</a:t>
              </a:r>
              <a:endParaRPr sz="1200">
                <a:solidFill>
                  <a:srgbClr val="000000"/>
                </a:solidFill>
                <a:latin typeface="Calibri"/>
                <a:ea typeface="Calibri"/>
                <a:cs typeface="Calibri"/>
                <a:sym typeface="Calibri"/>
              </a:endParaRPr>
            </a:p>
          </p:txBody>
        </p:sp>
        <p:sp>
          <p:nvSpPr>
            <p:cNvPr id="1187" name="Google Shape;1187;p92"/>
            <p:cNvSpPr txBox="1"/>
            <p:nvPr/>
          </p:nvSpPr>
          <p:spPr>
            <a:xfrm>
              <a:off x="6636866" y="4177398"/>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t>
              </a:r>
              <a:endParaRPr sz="1200">
                <a:solidFill>
                  <a:srgbClr val="000000"/>
                </a:solidFill>
                <a:latin typeface="Calibri"/>
                <a:ea typeface="Calibri"/>
                <a:cs typeface="Calibri"/>
                <a:sym typeface="Calibri"/>
              </a:endParaRPr>
            </a:p>
          </p:txBody>
        </p:sp>
        <p:sp>
          <p:nvSpPr>
            <p:cNvPr id="1188" name="Google Shape;1188;p92"/>
            <p:cNvSpPr txBox="1"/>
            <p:nvPr/>
          </p:nvSpPr>
          <p:spPr>
            <a:xfrm>
              <a:off x="6636866" y="4614720"/>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t>
              </a:r>
              <a:endParaRPr sz="1200">
                <a:solidFill>
                  <a:srgbClr val="000000"/>
                </a:solidFill>
                <a:latin typeface="Calibri"/>
                <a:ea typeface="Calibri"/>
                <a:cs typeface="Calibri"/>
                <a:sym typeface="Calibri"/>
              </a:endParaRPr>
            </a:p>
          </p:txBody>
        </p:sp>
        <p:sp>
          <p:nvSpPr>
            <p:cNvPr id="1189" name="Google Shape;1189;p92"/>
            <p:cNvSpPr txBox="1"/>
            <p:nvPr/>
          </p:nvSpPr>
          <p:spPr>
            <a:xfrm>
              <a:off x="6636866" y="5071920"/>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t>
              </a:r>
              <a:endParaRPr sz="1200">
                <a:solidFill>
                  <a:srgbClr val="000000"/>
                </a:solidFill>
                <a:latin typeface="Calibri"/>
                <a:ea typeface="Calibri"/>
                <a:cs typeface="Calibri"/>
                <a:sym typeface="Calibri"/>
              </a:endParaRPr>
            </a:p>
          </p:txBody>
        </p:sp>
        <p:sp>
          <p:nvSpPr>
            <p:cNvPr id="1190" name="Google Shape;1190;p92"/>
            <p:cNvSpPr txBox="1"/>
            <p:nvPr/>
          </p:nvSpPr>
          <p:spPr>
            <a:xfrm>
              <a:off x="6636870" y="5488941"/>
              <a:ext cx="2272800" cy="2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Oil &amp; Gas Tech</a:t>
              </a:r>
              <a:endParaRPr sz="1200">
                <a:solidFill>
                  <a:srgbClr val="000000"/>
                </a:solidFill>
                <a:latin typeface="Calibri"/>
                <a:ea typeface="Calibri"/>
                <a:cs typeface="Calibri"/>
                <a:sym typeface="Calibri"/>
              </a:endParaRPr>
            </a:p>
          </p:txBody>
        </p:sp>
        <p:sp>
          <p:nvSpPr>
            <p:cNvPr id="1191" name="Google Shape;1191;p92"/>
            <p:cNvSpPr txBox="1"/>
            <p:nvPr/>
          </p:nvSpPr>
          <p:spPr>
            <a:xfrm>
              <a:off x="6636866" y="5903493"/>
              <a:ext cx="17943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t>
              </a:r>
              <a:endParaRPr sz="1200">
                <a:solidFill>
                  <a:srgbClr val="000000"/>
                </a:solidFill>
                <a:latin typeface="Calibri"/>
                <a:ea typeface="Calibri"/>
                <a:cs typeface="Calibri"/>
                <a:sym typeface="Calibri"/>
              </a:endParaRPr>
            </a:p>
          </p:txBody>
        </p:sp>
      </p:grpSp>
      <p:sp>
        <p:nvSpPr>
          <p:cNvPr id="1192" name="Google Shape;1192;p92"/>
          <p:cNvSpPr txBox="1"/>
          <p:nvPr/>
        </p:nvSpPr>
        <p:spPr>
          <a:xfrm>
            <a:off x="628785" y="6337426"/>
            <a:ext cx="77433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Note: A “–” under public sectors indicates that no single sector had a prominent share of IPOs in that country</a:t>
            </a:r>
            <a:endParaRPr sz="900">
              <a:solidFill>
                <a:schemeClr val="dk1"/>
              </a:solidFill>
              <a:latin typeface="Calibri"/>
              <a:ea typeface="Calibri"/>
              <a:cs typeface="Calibri"/>
              <a:sym typeface="Calibri"/>
            </a:endParaRPr>
          </a:p>
        </p:txBody>
      </p:sp>
      <p:pic>
        <p:nvPicPr>
          <p:cNvPr id="1193" name="Google Shape;1193;p92"/>
          <p:cNvPicPr preferRelativeResize="0"/>
          <p:nvPr/>
        </p:nvPicPr>
        <p:blipFill>
          <a:blip r:embed="rId4">
            <a:alphaModFix/>
          </a:blip>
          <a:stretch>
            <a:fillRect/>
          </a:stretch>
        </p:blipFill>
        <p:spPr>
          <a:xfrm>
            <a:off x="569627" y="2022882"/>
            <a:ext cx="322144" cy="183180"/>
          </a:xfrm>
          <a:prstGeom prst="rect">
            <a:avLst/>
          </a:prstGeom>
          <a:noFill/>
          <a:ln>
            <a:noFill/>
          </a:ln>
        </p:spPr>
      </p:pic>
      <p:pic>
        <p:nvPicPr>
          <p:cNvPr id="1194" name="Google Shape;1194;p92"/>
          <p:cNvPicPr preferRelativeResize="0"/>
          <p:nvPr/>
        </p:nvPicPr>
        <p:blipFill>
          <a:blip r:embed="rId5">
            <a:alphaModFix/>
          </a:blip>
          <a:stretch>
            <a:fillRect/>
          </a:stretch>
        </p:blipFill>
        <p:spPr>
          <a:xfrm>
            <a:off x="570679" y="2493322"/>
            <a:ext cx="320040" cy="181356"/>
          </a:xfrm>
          <a:prstGeom prst="rect">
            <a:avLst/>
          </a:prstGeom>
          <a:noFill/>
          <a:ln>
            <a:noFill/>
          </a:ln>
        </p:spPr>
      </p:pic>
      <p:pic>
        <p:nvPicPr>
          <p:cNvPr id="1195" name="Google Shape;1195;p92"/>
          <p:cNvPicPr preferRelativeResize="0"/>
          <p:nvPr/>
        </p:nvPicPr>
        <p:blipFill>
          <a:blip r:embed="rId6">
            <a:alphaModFix/>
          </a:blip>
          <a:stretch>
            <a:fillRect/>
          </a:stretch>
        </p:blipFill>
        <p:spPr>
          <a:xfrm>
            <a:off x="570679" y="2918207"/>
            <a:ext cx="320040" cy="181356"/>
          </a:xfrm>
          <a:prstGeom prst="rect">
            <a:avLst/>
          </a:prstGeom>
          <a:noFill/>
          <a:ln>
            <a:noFill/>
          </a:ln>
        </p:spPr>
      </p:pic>
      <p:pic>
        <p:nvPicPr>
          <p:cNvPr id="1196" name="Google Shape;1196;p92"/>
          <p:cNvPicPr preferRelativeResize="0"/>
          <p:nvPr/>
        </p:nvPicPr>
        <p:blipFill>
          <a:blip r:embed="rId7">
            <a:alphaModFix/>
          </a:blip>
          <a:stretch>
            <a:fillRect/>
          </a:stretch>
        </p:blipFill>
        <p:spPr>
          <a:xfrm>
            <a:off x="570679" y="3362305"/>
            <a:ext cx="320040" cy="181356"/>
          </a:xfrm>
          <a:prstGeom prst="rect">
            <a:avLst/>
          </a:prstGeom>
          <a:noFill/>
          <a:ln>
            <a:noFill/>
          </a:ln>
        </p:spPr>
      </p:pic>
      <p:pic>
        <p:nvPicPr>
          <p:cNvPr id="1197" name="Google Shape;1197;p92"/>
          <p:cNvPicPr preferRelativeResize="0"/>
          <p:nvPr/>
        </p:nvPicPr>
        <p:blipFill>
          <a:blip r:embed="rId8">
            <a:alphaModFix/>
          </a:blip>
          <a:stretch>
            <a:fillRect/>
          </a:stretch>
        </p:blipFill>
        <p:spPr>
          <a:xfrm>
            <a:off x="570679" y="3779650"/>
            <a:ext cx="320040" cy="181356"/>
          </a:xfrm>
          <a:prstGeom prst="rect">
            <a:avLst/>
          </a:prstGeom>
          <a:noFill/>
          <a:ln>
            <a:noFill/>
          </a:ln>
        </p:spPr>
      </p:pic>
      <p:pic>
        <p:nvPicPr>
          <p:cNvPr id="1198" name="Google Shape;1198;p92"/>
          <p:cNvPicPr preferRelativeResize="0"/>
          <p:nvPr/>
        </p:nvPicPr>
        <p:blipFill>
          <a:blip r:embed="rId9">
            <a:alphaModFix/>
          </a:blip>
          <a:stretch>
            <a:fillRect/>
          </a:stretch>
        </p:blipFill>
        <p:spPr>
          <a:xfrm>
            <a:off x="570679" y="4232005"/>
            <a:ext cx="320040" cy="181356"/>
          </a:xfrm>
          <a:prstGeom prst="rect">
            <a:avLst/>
          </a:prstGeom>
          <a:noFill/>
          <a:ln>
            <a:noFill/>
          </a:ln>
        </p:spPr>
      </p:pic>
      <p:pic>
        <p:nvPicPr>
          <p:cNvPr id="1199" name="Google Shape;1199;p92"/>
          <p:cNvPicPr preferRelativeResize="0"/>
          <p:nvPr/>
        </p:nvPicPr>
        <p:blipFill>
          <a:blip r:embed="rId10">
            <a:alphaModFix/>
          </a:blip>
          <a:stretch>
            <a:fillRect/>
          </a:stretch>
        </p:blipFill>
        <p:spPr>
          <a:xfrm>
            <a:off x="570679" y="4675607"/>
            <a:ext cx="320040" cy="181356"/>
          </a:xfrm>
          <a:prstGeom prst="rect">
            <a:avLst/>
          </a:prstGeom>
          <a:noFill/>
          <a:ln>
            <a:noFill/>
          </a:ln>
        </p:spPr>
      </p:pic>
      <p:pic>
        <p:nvPicPr>
          <p:cNvPr id="1200" name="Google Shape;1200;p92"/>
          <p:cNvPicPr preferRelativeResize="0"/>
          <p:nvPr/>
        </p:nvPicPr>
        <p:blipFill>
          <a:blip r:embed="rId11">
            <a:alphaModFix/>
          </a:blip>
          <a:stretch>
            <a:fillRect/>
          </a:stretch>
        </p:blipFill>
        <p:spPr>
          <a:xfrm>
            <a:off x="570679" y="5058538"/>
            <a:ext cx="320040" cy="181356"/>
          </a:xfrm>
          <a:prstGeom prst="rect">
            <a:avLst/>
          </a:prstGeom>
          <a:noFill/>
          <a:ln>
            <a:noFill/>
          </a:ln>
        </p:spPr>
      </p:pic>
      <p:pic>
        <p:nvPicPr>
          <p:cNvPr id="1201" name="Google Shape;1201;p92"/>
          <p:cNvPicPr preferRelativeResize="0"/>
          <p:nvPr/>
        </p:nvPicPr>
        <p:blipFill>
          <a:blip r:embed="rId12">
            <a:alphaModFix/>
          </a:blip>
          <a:stretch>
            <a:fillRect/>
          </a:stretch>
        </p:blipFill>
        <p:spPr>
          <a:xfrm>
            <a:off x="570679" y="5519050"/>
            <a:ext cx="320040" cy="181356"/>
          </a:xfrm>
          <a:prstGeom prst="rect">
            <a:avLst/>
          </a:prstGeom>
          <a:noFill/>
          <a:ln>
            <a:noFill/>
          </a:ln>
        </p:spPr>
      </p:pic>
      <p:pic>
        <p:nvPicPr>
          <p:cNvPr id="1202" name="Google Shape;1202;p92"/>
          <p:cNvPicPr preferRelativeResize="0"/>
          <p:nvPr/>
        </p:nvPicPr>
        <p:blipFill>
          <a:blip r:embed="rId13">
            <a:alphaModFix/>
          </a:blip>
          <a:stretch>
            <a:fillRect/>
          </a:stretch>
        </p:blipFill>
        <p:spPr>
          <a:xfrm>
            <a:off x="570679" y="5969428"/>
            <a:ext cx="320040" cy="18135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grpSp>
        <p:nvGrpSpPr>
          <p:cNvPr id="1208" name="Google Shape;1208;p93"/>
          <p:cNvGrpSpPr/>
          <p:nvPr/>
        </p:nvGrpSpPr>
        <p:grpSpPr>
          <a:xfrm>
            <a:off x="2476093" y="6014100"/>
            <a:ext cx="3125995" cy="317100"/>
            <a:chOff x="1778000" y="6127207"/>
            <a:chExt cx="3125995" cy="317100"/>
          </a:xfrm>
        </p:grpSpPr>
        <p:sp>
          <p:nvSpPr>
            <p:cNvPr id="1209" name="Google Shape;1209;p93" title="img_2"/>
            <p:cNvSpPr txBox="1"/>
            <p:nvPr/>
          </p:nvSpPr>
          <p:spPr>
            <a:xfrm>
              <a:off x="3275596" y="6127207"/>
              <a:ext cx="1628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Total </a:t>
              </a:r>
              <a:r>
                <a:rPr b="1" lang="en-US" sz="1200">
                  <a:latin typeface="Calibri"/>
                  <a:ea typeface="Calibri"/>
                  <a:cs typeface="Calibri"/>
                  <a:sym typeface="Calibri"/>
                </a:rPr>
                <a:t># of Acquisitions</a:t>
              </a:r>
              <a:endParaRPr b="1" sz="1200">
                <a:latin typeface="Calibri"/>
                <a:ea typeface="Calibri"/>
                <a:cs typeface="Calibri"/>
                <a:sym typeface="Calibri"/>
              </a:endParaRPr>
            </a:p>
          </p:txBody>
        </p:sp>
        <p:sp>
          <p:nvSpPr>
            <p:cNvPr id="1210" name="Google Shape;1210;p93"/>
            <p:cNvSpPr/>
            <p:nvPr/>
          </p:nvSpPr>
          <p:spPr>
            <a:xfrm>
              <a:off x="3095550" y="6258965"/>
              <a:ext cx="148800" cy="82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93" title="img_1"/>
            <p:cNvSpPr txBox="1"/>
            <p:nvPr/>
          </p:nvSpPr>
          <p:spPr>
            <a:xfrm>
              <a:off x="1926810" y="6127207"/>
              <a:ext cx="14559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Total </a:t>
              </a:r>
              <a:r>
                <a:rPr b="1" lang="en-US" sz="1200">
                  <a:latin typeface="Calibri"/>
                  <a:ea typeface="Calibri"/>
                  <a:cs typeface="Calibri"/>
                  <a:sym typeface="Calibri"/>
                </a:rPr>
                <a:t># of IPOs</a:t>
              </a:r>
              <a:endParaRPr b="1" sz="1200">
                <a:latin typeface="Calibri"/>
                <a:ea typeface="Calibri"/>
                <a:cs typeface="Calibri"/>
                <a:sym typeface="Calibri"/>
              </a:endParaRPr>
            </a:p>
          </p:txBody>
        </p:sp>
        <p:sp>
          <p:nvSpPr>
            <p:cNvPr id="1212" name="Google Shape;1212;p93"/>
            <p:cNvSpPr/>
            <p:nvPr/>
          </p:nvSpPr>
          <p:spPr>
            <a:xfrm>
              <a:off x="1778000" y="625896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3" name="Google Shape;1213;p93"/>
          <p:cNvSpPr txBox="1"/>
          <p:nvPr/>
        </p:nvSpPr>
        <p:spPr>
          <a:xfrm>
            <a:off x="7841975" y="1598150"/>
            <a:ext cx="4018800" cy="48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In 2025, acquisitions remained the dominant exit route across most geographies, with the U.S. leading in absolute acquisition volumes, reflecting its mature and highly active </a:t>
            </a:r>
            <a:r>
              <a:rPr lang="en-US" sz="1300">
                <a:solidFill>
                  <a:schemeClr val="dk1"/>
                </a:solidFill>
                <a:latin typeface="Calibri"/>
                <a:ea typeface="Calibri"/>
                <a:cs typeface="Calibri"/>
                <a:sym typeface="Calibri"/>
              </a:rPr>
              <a:t>acquisition</a:t>
            </a:r>
            <a:r>
              <a:rPr lang="en-US" sz="1300">
                <a:solidFill>
                  <a:schemeClr val="dk1"/>
                </a:solidFill>
                <a:latin typeface="Calibri"/>
                <a:ea typeface="Calibri"/>
                <a:cs typeface="Calibri"/>
                <a:sym typeface="Calibri"/>
              </a:rPr>
              <a:t> ecosystem.</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India stands out among major markets with a comparatively higher share of IPOs alongside acquisitions, recording 42 IPOs versus 136 acquisitions, indicating broader exit optionality relative to peers.</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In contrast, markets such as the UK and Germany remain heavily skewed toward acquisitions, with IPO activity remaining limited during the period, while Canada shows modest IPO participation relative to deal volume.</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Overall, the data highlights a geographic divergence in exit pathways, where India offers a more balanced mix of public and private exits, while most other markets continue to rely predominantly on acquisition-led outcomes.</a:t>
            </a:r>
            <a:endParaRPr sz="1300">
              <a:solidFill>
                <a:schemeClr val="dk1"/>
              </a:solidFill>
              <a:latin typeface="Calibri"/>
              <a:ea typeface="Calibri"/>
              <a:cs typeface="Calibri"/>
              <a:sym typeface="Calibri"/>
            </a:endParaRPr>
          </a:p>
        </p:txBody>
      </p:sp>
      <p:sp>
        <p:nvSpPr>
          <p:cNvPr id="1214" name="Google Shape;1214;p93"/>
          <p:cNvSpPr txBox="1"/>
          <p:nvPr/>
        </p:nvSpPr>
        <p:spPr>
          <a:xfrm>
            <a:off x="670201" y="1210150"/>
            <a:ext cx="63783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Exit Split by Country: Total Acquisitions vs Total IPOs</a:t>
            </a:r>
            <a:endParaRPr b="1">
              <a:solidFill>
                <a:srgbClr val="08528C"/>
              </a:solidFill>
              <a:latin typeface="Calibri"/>
              <a:ea typeface="Calibri"/>
              <a:cs typeface="Calibri"/>
              <a:sym typeface="Calibri"/>
            </a:endParaRPr>
          </a:p>
        </p:txBody>
      </p:sp>
      <p:sp>
        <p:nvSpPr>
          <p:cNvPr id="1215" name="Google Shape;1215;p93" title="Citywise Trends - Total Funding"/>
          <p:cNvSpPr txBox="1"/>
          <p:nvPr/>
        </p:nvSpPr>
        <p:spPr>
          <a:xfrm>
            <a:off x="612648" y="164592"/>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Exit Split across various geographies - 2025</a:t>
            </a:r>
            <a:endParaRPr b="1" sz="4000">
              <a:solidFill>
                <a:srgbClr val="08528C"/>
              </a:solidFill>
              <a:latin typeface="Calibri"/>
              <a:ea typeface="Calibri"/>
              <a:cs typeface="Calibri"/>
              <a:sym typeface="Calibri"/>
            </a:endParaRPr>
          </a:p>
        </p:txBody>
      </p:sp>
      <p:sp>
        <p:nvSpPr>
          <p:cNvPr id="1216" name="Google Shape;1216;p93"/>
          <p:cNvSpPr txBox="1"/>
          <p:nvPr/>
        </p:nvSpPr>
        <p:spPr>
          <a:xfrm>
            <a:off x="7848092" y="1251663"/>
            <a:ext cx="38376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endParaRPr b="1">
              <a:solidFill>
                <a:srgbClr val="08528C"/>
              </a:solidFill>
              <a:latin typeface="Calibri"/>
              <a:ea typeface="Calibri"/>
              <a:cs typeface="Calibri"/>
              <a:sym typeface="Calibri"/>
            </a:endParaRPr>
          </a:p>
        </p:txBody>
      </p:sp>
      <p:cxnSp>
        <p:nvCxnSpPr>
          <p:cNvPr id="1217" name="Google Shape;1217;p93"/>
          <p:cNvCxnSpPr/>
          <p:nvPr/>
        </p:nvCxnSpPr>
        <p:spPr>
          <a:xfrm>
            <a:off x="7611725" y="1606125"/>
            <a:ext cx="37800" cy="4537200"/>
          </a:xfrm>
          <a:prstGeom prst="straightConnector1">
            <a:avLst/>
          </a:prstGeom>
          <a:noFill/>
          <a:ln cap="flat" cmpd="sng" w="19050">
            <a:solidFill>
              <a:schemeClr val="dk1"/>
            </a:solidFill>
            <a:prstDash val="dot"/>
            <a:round/>
            <a:headEnd len="med" w="med" type="none"/>
            <a:tailEnd len="med" w="med" type="none"/>
          </a:ln>
        </p:spPr>
      </p:cxnSp>
      <p:cxnSp>
        <p:nvCxnSpPr>
          <p:cNvPr id="1218" name="Google Shape;1218;p93"/>
          <p:cNvCxnSpPr/>
          <p:nvPr/>
        </p:nvCxnSpPr>
        <p:spPr>
          <a:xfrm flipH="1" rot="10800000">
            <a:off x="612723" y="1514617"/>
            <a:ext cx="6435900" cy="15300"/>
          </a:xfrm>
          <a:prstGeom prst="straightConnector1">
            <a:avLst/>
          </a:prstGeom>
          <a:noFill/>
          <a:ln cap="flat" cmpd="sng" w="9525">
            <a:solidFill>
              <a:srgbClr val="000000"/>
            </a:solidFill>
            <a:prstDash val="solid"/>
            <a:round/>
            <a:headEnd len="sm" w="sm" type="none"/>
            <a:tailEnd len="sm" w="sm" type="none"/>
          </a:ln>
        </p:spPr>
      </p:cxnSp>
      <p:cxnSp>
        <p:nvCxnSpPr>
          <p:cNvPr id="1219" name="Google Shape;1219;p93"/>
          <p:cNvCxnSpPr/>
          <p:nvPr/>
        </p:nvCxnSpPr>
        <p:spPr>
          <a:xfrm flipH="1" rot="10800000">
            <a:off x="7906025" y="1529700"/>
            <a:ext cx="3879600" cy="21600"/>
          </a:xfrm>
          <a:prstGeom prst="straightConnector1">
            <a:avLst/>
          </a:prstGeom>
          <a:noFill/>
          <a:ln cap="flat" cmpd="sng" w="9525">
            <a:solidFill>
              <a:srgbClr val="000000"/>
            </a:solidFill>
            <a:prstDash val="solid"/>
            <a:round/>
            <a:headEnd len="sm" w="sm" type="none"/>
            <a:tailEnd len="sm" w="sm" type="none"/>
          </a:ln>
        </p:spPr>
      </p:cxnSp>
      <p:sp>
        <p:nvSpPr>
          <p:cNvPr id="1220" name="Google Shape;1220;p93"/>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1221" name="Google Shape;1221;p93" title="Chart"/>
          <p:cNvPicPr preferRelativeResize="0"/>
          <p:nvPr/>
        </p:nvPicPr>
        <p:blipFill rotWithShape="1">
          <a:blip r:embed="rId3">
            <a:alphaModFix/>
          </a:blip>
          <a:srcRect b="4165" l="1919" r="1611" t="6453"/>
          <a:stretch/>
        </p:blipFill>
        <p:spPr>
          <a:xfrm>
            <a:off x="475675" y="2057050"/>
            <a:ext cx="7020277" cy="3796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graphicFrame>
        <p:nvGraphicFramePr>
          <p:cNvPr id="1227" name="Google Shape;1227;p94"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New Unicorns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Unicorn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New Unicorns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Unicorn Club: Trends and Insights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List of New Soonicorns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1228" name="Google Shape;1228;p9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1229" name="Google Shape;1229;p94" title="shape5"/>
          <p:cNvSpPr/>
          <p:nvPr/>
        </p:nvSpPr>
        <p:spPr>
          <a:xfrm rot="5400000">
            <a:off x="5351225" y="3076935"/>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graphicFrame>
        <p:nvGraphicFramePr>
          <p:cNvPr id="1235" name="Google Shape;1235;p95" title="Seed Inv"/>
          <p:cNvGraphicFramePr/>
          <p:nvPr/>
        </p:nvGraphicFramePr>
        <p:xfrm>
          <a:off x="707260" y="3633202"/>
          <a:ext cx="3000000" cy="3000000"/>
        </p:xfrm>
        <a:graphic>
          <a:graphicData uri="http://schemas.openxmlformats.org/drawingml/2006/table">
            <a:tbl>
              <a:tblPr>
                <a:noFill/>
                <a:tableStyleId>{D57AF314-896C-45D5-9CDB-BAC4996CEC66}</a:tableStyleId>
              </a:tblPr>
              <a:tblGrid>
                <a:gridCol w="2418550"/>
              </a:tblGrid>
              <a:tr h="30365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Seed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3F Ventures</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Blume Venture</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Mirae Asset Venture Investments</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Multi-Act</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Nexus Venture Partners</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1236" name="Google Shape;1236;p95" title="UnicornTrend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Trends in 2025</a:t>
            </a:r>
            <a:endParaRPr b="1" sz="4000">
              <a:solidFill>
                <a:srgbClr val="08528C"/>
              </a:solidFill>
              <a:latin typeface="Calibri"/>
              <a:ea typeface="Calibri"/>
              <a:cs typeface="Calibri"/>
              <a:sym typeface="Calibri"/>
            </a:endParaRPr>
          </a:p>
        </p:txBody>
      </p:sp>
      <p:sp>
        <p:nvSpPr>
          <p:cNvPr id="1237" name="Google Shape;1237;p95"/>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1238" name="Google Shape;1238;p95"/>
          <p:cNvSpPr txBox="1"/>
          <p:nvPr/>
        </p:nvSpPr>
        <p:spPr>
          <a:xfrm>
            <a:off x="621975" y="6310425"/>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Investors refers to Institutional Investors only. Top Investors are calculated based on investments before the Unicorn Round.</a:t>
            </a:r>
            <a:r>
              <a:rPr lang="en-US" sz="900">
                <a:solidFill>
                  <a:srgbClr val="000000"/>
                </a:solidFill>
                <a:latin typeface="Calibri"/>
                <a:ea typeface="Calibri"/>
                <a:cs typeface="Calibri"/>
                <a:sym typeface="Calibri"/>
              </a:rPr>
              <a:t> </a:t>
            </a:r>
            <a:endParaRPr sz="900">
              <a:latin typeface="Calibri"/>
              <a:ea typeface="Calibri"/>
              <a:cs typeface="Calibri"/>
              <a:sym typeface="Calibri"/>
            </a:endParaRPr>
          </a:p>
        </p:txBody>
      </p:sp>
      <p:sp>
        <p:nvSpPr>
          <p:cNvPr id="1239" name="Google Shape;1239;p95" title="geoNamewithyear"/>
          <p:cNvSpPr/>
          <p:nvPr/>
        </p:nvSpPr>
        <p:spPr>
          <a:xfrm>
            <a:off x="621975" y="1232425"/>
            <a:ext cx="1371600" cy="723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0" rtl="0" algn="l">
              <a:spcBef>
                <a:spcPts val="0"/>
              </a:spcBef>
              <a:spcAft>
                <a:spcPts val="0"/>
              </a:spcAft>
              <a:buClr>
                <a:srgbClr val="000000"/>
              </a:buClr>
              <a:buSzPts val="1100"/>
              <a:buFont typeface="Arial"/>
              <a:buNone/>
            </a:pPr>
            <a:r>
              <a:rPr b="1" lang="en-US" sz="1300">
                <a:solidFill>
                  <a:srgbClr val="FFFFFF"/>
                </a:solidFill>
                <a:latin typeface="Calibri"/>
                <a:ea typeface="Calibri"/>
                <a:cs typeface="Calibri"/>
                <a:sym typeface="Calibri"/>
              </a:rPr>
              <a:t>India Tech - 2025</a:t>
            </a:r>
            <a:r>
              <a:rPr lang="en-US" sz="900">
                <a:solidFill>
                  <a:srgbClr val="FFFFFF"/>
                </a:solidFill>
                <a:latin typeface="Calibri"/>
                <a:ea typeface="Calibri"/>
                <a:cs typeface="Calibri"/>
                <a:sym typeface="Calibri"/>
              </a:rPr>
              <a:t> (vs 2024)</a:t>
            </a:r>
            <a:endParaRPr sz="900">
              <a:solidFill>
                <a:srgbClr val="FFFFFF"/>
              </a:solidFill>
              <a:latin typeface="Calibri"/>
              <a:ea typeface="Calibri"/>
              <a:cs typeface="Calibri"/>
              <a:sym typeface="Calibri"/>
            </a:endParaRPr>
          </a:p>
        </p:txBody>
      </p:sp>
      <p:sp>
        <p:nvSpPr>
          <p:cNvPr id="1240" name="Google Shape;1240;p95" title="globalTextBox"/>
          <p:cNvSpPr/>
          <p:nvPr/>
        </p:nvSpPr>
        <p:spPr>
          <a:xfrm>
            <a:off x="621975" y="2370766"/>
            <a:ext cx="1371600" cy="699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Global Tech - 2025</a:t>
            </a:r>
            <a:r>
              <a:rPr lang="en-US" sz="900">
                <a:solidFill>
                  <a:srgbClr val="FFFFFF"/>
                </a:solidFill>
                <a:latin typeface="Calibri"/>
                <a:ea typeface="Calibri"/>
                <a:cs typeface="Calibri"/>
                <a:sym typeface="Calibri"/>
              </a:rPr>
              <a:t> (vs 2024)</a:t>
            </a:r>
            <a:endParaRPr sz="900">
              <a:solidFill>
                <a:srgbClr val="FFFFFF"/>
              </a:solidFill>
              <a:latin typeface="Calibri"/>
              <a:ea typeface="Calibri"/>
              <a:cs typeface="Calibri"/>
              <a:sym typeface="Calibri"/>
            </a:endParaRPr>
          </a:p>
        </p:txBody>
      </p:sp>
      <p:graphicFrame>
        <p:nvGraphicFramePr>
          <p:cNvPr id="1241" name="Google Shape;1241;p95" title="Early Inv"/>
          <p:cNvGraphicFramePr/>
          <p:nvPr/>
        </p:nvGraphicFramePr>
        <p:xfrm>
          <a:off x="3455325" y="3633201"/>
          <a:ext cx="3000000" cy="3000000"/>
        </p:xfrm>
        <a:graphic>
          <a:graphicData uri="http://schemas.openxmlformats.org/drawingml/2006/table">
            <a:tbl>
              <a:tblPr>
                <a:noFill/>
                <a:tableStyleId>{D57AF314-896C-45D5-9CDB-BAC4996CEC66}</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Early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Kalaari Capital</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Nexus Venture Partners</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Accel</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Beenext</a:t>
                      </a:r>
                      <a:endParaRPr sz="1200" u="none" cap="none" strike="noStrike">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Capria</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1242" name="Google Shape;1242;p95" title="Late Inv"/>
          <p:cNvGraphicFramePr/>
          <p:nvPr/>
        </p:nvGraphicFramePr>
        <p:xfrm>
          <a:off x="6297063" y="3633201"/>
          <a:ext cx="3000000" cy="3000000"/>
        </p:xfrm>
        <a:graphic>
          <a:graphicData uri="http://schemas.openxmlformats.org/drawingml/2006/table">
            <a:tbl>
              <a:tblPr>
                <a:noFill/>
                <a:tableStyleId>{D57AF314-896C-45D5-9CDB-BAC4996CEC66}</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Late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Artal Asia</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SoftBank Vision Fund</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Accel</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Ajax Partners</a:t>
                      </a:r>
                      <a:endParaRPr sz="1200" u="none" cap="none" strike="noStrike">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Alteria Capital</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1243" name="Google Shape;1243;p95" title="Top Countries"/>
          <p:cNvGraphicFramePr/>
          <p:nvPr/>
        </p:nvGraphicFramePr>
        <p:xfrm>
          <a:off x="9110118" y="3633201"/>
          <a:ext cx="3000000" cy="3000000"/>
        </p:xfrm>
        <a:graphic>
          <a:graphicData uri="http://schemas.openxmlformats.org/drawingml/2006/table">
            <a:tbl>
              <a:tblPr>
                <a:noFill/>
                <a:tableStyleId>{D57AF314-896C-45D5-9CDB-BAC4996CEC66}</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Cities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Bengaluru (3)</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Mumbai (2)</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1244" name="Google Shape;1244;p95" title="Total Unicorns Feed"/>
          <p:cNvSpPr txBox="1"/>
          <p:nvPr/>
        </p:nvSpPr>
        <p:spPr>
          <a:xfrm>
            <a:off x="2488879"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a:t>
            </a:r>
            <a:r>
              <a:rPr b="1" lang="en-US" sz="1200">
                <a:solidFill>
                  <a:srgbClr val="606060"/>
                </a:solidFill>
                <a:latin typeface="Calibri"/>
                <a:ea typeface="Calibri"/>
                <a:cs typeface="Calibri"/>
                <a:sym typeface="Calibri"/>
              </a:rPr>
              <a:t> (vs 5)</a:t>
            </a:r>
            <a:endParaRPr b="1" i="0" sz="1200" u="none" cap="none" strike="noStrike">
              <a:solidFill>
                <a:srgbClr val="606060"/>
              </a:solidFill>
              <a:latin typeface="Calibri"/>
              <a:ea typeface="Calibri"/>
              <a:cs typeface="Calibri"/>
              <a:sym typeface="Calibri"/>
            </a:endParaRPr>
          </a:p>
        </p:txBody>
      </p:sp>
      <p:sp>
        <p:nvSpPr>
          <p:cNvPr id="1245" name="Google Shape;1245;p95"/>
          <p:cNvSpPr txBox="1"/>
          <p:nvPr/>
        </p:nvSpPr>
        <p:spPr>
          <a:xfrm>
            <a:off x="2488875" y="1664141"/>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Total Unicorns </a:t>
            </a:r>
            <a:endParaRPr i="0" sz="1100" u="none" cap="none" strike="noStrike">
              <a:solidFill>
                <a:srgbClr val="000000"/>
              </a:solidFill>
              <a:latin typeface="Calibri"/>
              <a:ea typeface="Calibri"/>
              <a:cs typeface="Calibri"/>
              <a:sym typeface="Calibri"/>
            </a:endParaRPr>
          </a:p>
        </p:txBody>
      </p:sp>
      <p:pic>
        <p:nvPicPr>
          <p:cNvPr id="1246" name="Google Shape;1246;p95"/>
          <p:cNvPicPr preferRelativeResize="0"/>
          <p:nvPr/>
        </p:nvPicPr>
        <p:blipFill rotWithShape="1">
          <a:blip r:embed="rId3">
            <a:alphaModFix/>
          </a:blip>
          <a:srcRect b="0" l="12873" r="12282" t="0"/>
          <a:stretch/>
        </p:blipFill>
        <p:spPr>
          <a:xfrm>
            <a:off x="2077241" y="1256348"/>
            <a:ext cx="324001" cy="324001"/>
          </a:xfrm>
          <a:prstGeom prst="rect">
            <a:avLst/>
          </a:prstGeom>
          <a:noFill/>
          <a:ln>
            <a:noFill/>
          </a:ln>
        </p:spPr>
      </p:pic>
      <p:cxnSp>
        <p:nvCxnSpPr>
          <p:cNvPr id="1247" name="Google Shape;1247;p95"/>
          <p:cNvCxnSpPr/>
          <p:nvPr/>
        </p:nvCxnSpPr>
        <p:spPr>
          <a:xfrm>
            <a:off x="2488879" y="1639397"/>
            <a:ext cx="1368000" cy="0"/>
          </a:xfrm>
          <a:prstGeom prst="straightConnector1">
            <a:avLst/>
          </a:prstGeom>
          <a:noFill/>
          <a:ln cap="flat" cmpd="sng" w="9525">
            <a:solidFill>
              <a:srgbClr val="D9D9D9"/>
            </a:solidFill>
            <a:prstDash val="solid"/>
            <a:round/>
            <a:headEnd len="sm" w="sm" type="none"/>
            <a:tailEnd len="sm" w="sm" type="none"/>
          </a:ln>
        </p:spPr>
      </p:cxnSp>
      <p:sp>
        <p:nvSpPr>
          <p:cNvPr id="1248" name="Google Shape;1248;p95" title="Total Unicorns Global"/>
          <p:cNvSpPr txBox="1"/>
          <p:nvPr/>
        </p:nvSpPr>
        <p:spPr>
          <a:xfrm>
            <a:off x="2488879"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111</a:t>
            </a:r>
            <a:r>
              <a:rPr b="1" lang="en-US" sz="1200">
                <a:solidFill>
                  <a:srgbClr val="606060"/>
                </a:solidFill>
                <a:latin typeface="Calibri"/>
                <a:ea typeface="Calibri"/>
                <a:cs typeface="Calibri"/>
                <a:sym typeface="Calibri"/>
              </a:rPr>
              <a:t> (vs 91)</a:t>
            </a:r>
            <a:endParaRPr b="1" i="0" sz="1200" u="none" cap="none" strike="noStrike">
              <a:solidFill>
                <a:srgbClr val="606060"/>
              </a:solidFill>
              <a:latin typeface="Calibri"/>
              <a:ea typeface="Calibri"/>
              <a:cs typeface="Calibri"/>
              <a:sym typeface="Calibri"/>
            </a:endParaRPr>
          </a:p>
        </p:txBody>
      </p:sp>
      <p:sp>
        <p:nvSpPr>
          <p:cNvPr id="1249" name="Google Shape;1249;p95"/>
          <p:cNvSpPr txBox="1"/>
          <p:nvPr/>
        </p:nvSpPr>
        <p:spPr>
          <a:xfrm>
            <a:off x="2488875" y="2783416"/>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Total Unicorns </a:t>
            </a:r>
            <a:endParaRPr i="0" sz="1100" u="none" cap="none" strike="noStrike">
              <a:solidFill>
                <a:srgbClr val="000000"/>
              </a:solidFill>
              <a:latin typeface="Calibri"/>
              <a:ea typeface="Calibri"/>
              <a:cs typeface="Calibri"/>
              <a:sym typeface="Calibri"/>
            </a:endParaRPr>
          </a:p>
        </p:txBody>
      </p:sp>
      <p:pic>
        <p:nvPicPr>
          <p:cNvPr id="1250" name="Google Shape;1250;p95"/>
          <p:cNvPicPr preferRelativeResize="0"/>
          <p:nvPr/>
        </p:nvPicPr>
        <p:blipFill rotWithShape="1">
          <a:blip r:embed="rId3">
            <a:alphaModFix/>
          </a:blip>
          <a:srcRect b="0" l="12873" r="12282" t="0"/>
          <a:stretch/>
        </p:blipFill>
        <p:spPr>
          <a:xfrm>
            <a:off x="2077241" y="2375623"/>
            <a:ext cx="324001" cy="324001"/>
          </a:xfrm>
          <a:prstGeom prst="rect">
            <a:avLst/>
          </a:prstGeom>
          <a:noFill/>
          <a:ln>
            <a:noFill/>
          </a:ln>
        </p:spPr>
      </p:pic>
      <p:cxnSp>
        <p:nvCxnSpPr>
          <p:cNvPr id="1251" name="Google Shape;1251;p95"/>
          <p:cNvCxnSpPr/>
          <p:nvPr/>
        </p:nvCxnSpPr>
        <p:spPr>
          <a:xfrm>
            <a:off x="2488879"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1252" name="Google Shape;1252;p95"/>
          <p:cNvPicPr preferRelativeResize="0"/>
          <p:nvPr/>
        </p:nvPicPr>
        <p:blipFill rotWithShape="1">
          <a:blip r:embed="rId4">
            <a:alphaModFix/>
          </a:blip>
          <a:srcRect b="0" l="0" r="0" t="0"/>
          <a:stretch/>
        </p:blipFill>
        <p:spPr>
          <a:xfrm>
            <a:off x="3884297" y="1274951"/>
            <a:ext cx="324000" cy="324000"/>
          </a:xfrm>
          <a:prstGeom prst="rect">
            <a:avLst/>
          </a:prstGeom>
          <a:noFill/>
          <a:ln>
            <a:noFill/>
          </a:ln>
        </p:spPr>
      </p:pic>
      <p:sp>
        <p:nvSpPr>
          <p:cNvPr id="1253" name="Google Shape;1253;p95" title="Avg Years from Series A to Unicorn Round Feed"/>
          <p:cNvSpPr txBox="1"/>
          <p:nvPr/>
        </p:nvSpPr>
        <p:spPr>
          <a:xfrm>
            <a:off x="4297271" y="1233200"/>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5.8</a:t>
            </a:r>
            <a:r>
              <a:rPr b="1" lang="en-US" sz="1200">
                <a:solidFill>
                  <a:srgbClr val="606060"/>
                </a:solidFill>
                <a:latin typeface="Calibri"/>
                <a:ea typeface="Calibri"/>
                <a:cs typeface="Calibri"/>
                <a:sym typeface="Calibri"/>
              </a:rPr>
              <a:t> (vs 6.8)</a:t>
            </a:r>
            <a:endParaRPr b="1" i="0" sz="1200" u="none" cap="none" strike="noStrike">
              <a:solidFill>
                <a:srgbClr val="606060"/>
              </a:solidFill>
              <a:latin typeface="Calibri"/>
              <a:ea typeface="Calibri"/>
              <a:cs typeface="Calibri"/>
              <a:sym typeface="Calibri"/>
            </a:endParaRPr>
          </a:p>
        </p:txBody>
      </p:sp>
      <p:sp>
        <p:nvSpPr>
          <p:cNvPr id="1254" name="Google Shape;1254;p95"/>
          <p:cNvSpPr txBox="1"/>
          <p:nvPr/>
        </p:nvSpPr>
        <p:spPr>
          <a:xfrm>
            <a:off x="4297271" y="1664144"/>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Years from Series A to Unicorn Round</a:t>
            </a:r>
            <a:endParaRPr i="0" sz="1100" u="none" cap="none" strike="noStrike">
              <a:solidFill>
                <a:srgbClr val="000000"/>
              </a:solidFill>
              <a:latin typeface="Calibri"/>
              <a:ea typeface="Calibri"/>
              <a:cs typeface="Calibri"/>
              <a:sym typeface="Calibri"/>
            </a:endParaRPr>
          </a:p>
        </p:txBody>
      </p:sp>
      <p:cxnSp>
        <p:nvCxnSpPr>
          <p:cNvPr id="1255" name="Google Shape;1255;p95"/>
          <p:cNvCxnSpPr/>
          <p:nvPr/>
        </p:nvCxnSpPr>
        <p:spPr>
          <a:xfrm>
            <a:off x="4297271"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1256" name="Google Shape;1256;p95"/>
          <p:cNvPicPr preferRelativeResize="0"/>
          <p:nvPr/>
        </p:nvPicPr>
        <p:blipFill rotWithShape="1">
          <a:blip r:embed="rId4">
            <a:alphaModFix/>
          </a:blip>
          <a:srcRect b="0" l="0" r="0" t="0"/>
          <a:stretch/>
        </p:blipFill>
        <p:spPr>
          <a:xfrm>
            <a:off x="3884297" y="2394226"/>
            <a:ext cx="324000" cy="324000"/>
          </a:xfrm>
          <a:prstGeom prst="rect">
            <a:avLst/>
          </a:prstGeom>
          <a:noFill/>
          <a:ln>
            <a:noFill/>
          </a:ln>
        </p:spPr>
      </p:pic>
      <p:sp>
        <p:nvSpPr>
          <p:cNvPr id="1257" name="Google Shape;1257;p95" title="Avg Years from Series A to Unicorn Round Global"/>
          <p:cNvSpPr txBox="1"/>
          <p:nvPr/>
        </p:nvSpPr>
        <p:spPr>
          <a:xfrm>
            <a:off x="4297271" y="2352475"/>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7.2</a:t>
            </a:r>
            <a:r>
              <a:rPr b="1" lang="en-US" sz="1200">
                <a:solidFill>
                  <a:srgbClr val="606060"/>
                </a:solidFill>
                <a:latin typeface="Calibri"/>
                <a:ea typeface="Calibri"/>
                <a:cs typeface="Calibri"/>
                <a:sym typeface="Calibri"/>
              </a:rPr>
              <a:t> (vs 8.8)</a:t>
            </a:r>
            <a:endParaRPr b="1" i="0" sz="1200" u="none" cap="none" strike="noStrike">
              <a:solidFill>
                <a:srgbClr val="606060"/>
              </a:solidFill>
              <a:latin typeface="Calibri"/>
              <a:ea typeface="Calibri"/>
              <a:cs typeface="Calibri"/>
              <a:sym typeface="Calibri"/>
            </a:endParaRPr>
          </a:p>
        </p:txBody>
      </p:sp>
      <p:sp>
        <p:nvSpPr>
          <p:cNvPr id="1258" name="Google Shape;1258;p95"/>
          <p:cNvSpPr txBox="1"/>
          <p:nvPr/>
        </p:nvSpPr>
        <p:spPr>
          <a:xfrm>
            <a:off x="4297271" y="2783419"/>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Years from Series A to Unicorn Round</a:t>
            </a:r>
            <a:endParaRPr i="0" sz="1100" u="none" cap="none" strike="noStrike">
              <a:solidFill>
                <a:srgbClr val="000000"/>
              </a:solidFill>
              <a:latin typeface="Calibri"/>
              <a:ea typeface="Calibri"/>
              <a:cs typeface="Calibri"/>
              <a:sym typeface="Calibri"/>
            </a:endParaRPr>
          </a:p>
        </p:txBody>
      </p:sp>
      <p:cxnSp>
        <p:nvCxnSpPr>
          <p:cNvPr id="1259" name="Google Shape;1259;p95"/>
          <p:cNvCxnSpPr/>
          <p:nvPr/>
        </p:nvCxnSpPr>
        <p:spPr>
          <a:xfrm>
            <a:off x="4297271"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1260" name="Google Shape;1260;p95"/>
          <p:cNvPicPr preferRelativeResize="0"/>
          <p:nvPr/>
        </p:nvPicPr>
        <p:blipFill rotWithShape="1">
          <a:blip r:embed="rId5">
            <a:alphaModFix/>
          </a:blip>
          <a:srcRect b="0" l="0" r="0" t="0"/>
          <a:stretch/>
        </p:blipFill>
        <p:spPr>
          <a:xfrm>
            <a:off x="5692689" y="1277744"/>
            <a:ext cx="341723" cy="324000"/>
          </a:xfrm>
          <a:prstGeom prst="rect">
            <a:avLst/>
          </a:prstGeom>
          <a:noFill/>
          <a:ln>
            <a:noFill/>
          </a:ln>
        </p:spPr>
      </p:pic>
      <p:pic>
        <p:nvPicPr>
          <p:cNvPr id="1261" name="Google Shape;1261;p95"/>
          <p:cNvPicPr preferRelativeResize="0"/>
          <p:nvPr/>
        </p:nvPicPr>
        <p:blipFill rotWithShape="1">
          <a:blip r:embed="rId5">
            <a:alphaModFix/>
          </a:blip>
          <a:srcRect b="0" l="0" r="0" t="0"/>
          <a:stretch/>
        </p:blipFill>
        <p:spPr>
          <a:xfrm>
            <a:off x="5692689" y="2397019"/>
            <a:ext cx="341723" cy="324000"/>
          </a:xfrm>
          <a:prstGeom prst="rect">
            <a:avLst/>
          </a:prstGeom>
          <a:noFill/>
          <a:ln>
            <a:noFill/>
          </a:ln>
        </p:spPr>
      </p:pic>
      <p:sp>
        <p:nvSpPr>
          <p:cNvPr id="1262" name="Google Shape;1262;p95" title="Avg $ Funding before Unicorn Round Feed"/>
          <p:cNvSpPr txBox="1"/>
          <p:nvPr/>
        </p:nvSpPr>
        <p:spPr>
          <a:xfrm>
            <a:off x="6102329" y="1233200"/>
            <a:ext cx="19545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$149M</a:t>
            </a:r>
            <a:r>
              <a:rPr b="1" lang="en-US" sz="1200">
                <a:solidFill>
                  <a:srgbClr val="606060"/>
                </a:solidFill>
                <a:latin typeface="Calibri"/>
                <a:ea typeface="Calibri"/>
                <a:cs typeface="Calibri"/>
                <a:sym typeface="Calibri"/>
              </a:rPr>
              <a:t> (vs $220M)</a:t>
            </a:r>
            <a:endParaRPr b="1" i="0" sz="1200" u="none" cap="none" strike="noStrike">
              <a:solidFill>
                <a:srgbClr val="606060"/>
              </a:solidFill>
              <a:latin typeface="Calibri"/>
              <a:ea typeface="Calibri"/>
              <a:cs typeface="Calibri"/>
              <a:sym typeface="Calibri"/>
            </a:endParaRPr>
          </a:p>
        </p:txBody>
      </p:sp>
      <p:sp>
        <p:nvSpPr>
          <p:cNvPr id="1263" name="Google Shape;1263;p95"/>
          <p:cNvSpPr txBox="1"/>
          <p:nvPr/>
        </p:nvSpPr>
        <p:spPr>
          <a:xfrm>
            <a:off x="6102322" y="166414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before Unicorn Round</a:t>
            </a:r>
            <a:endParaRPr i="0" sz="1100" u="none" cap="none" strike="noStrike">
              <a:solidFill>
                <a:srgbClr val="000000"/>
              </a:solidFill>
              <a:latin typeface="Calibri"/>
              <a:ea typeface="Calibri"/>
              <a:cs typeface="Calibri"/>
              <a:sym typeface="Calibri"/>
            </a:endParaRPr>
          </a:p>
        </p:txBody>
      </p:sp>
      <p:cxnSp>
        <p:nvCxnSpPr>
          <p:cNvPr id="1264" name="Google Shape;1264;p95"/>
          <p:cNvCxnSpPr/>
          <p:nvPr/>
        </p:nvCxnSpPr>
        <p:spPr>
          <a:xfrm>
            <a:off x="6102322" y="1639395"/>
            <a:ext cx="1766700" cy="0"/>
          </a:xfrm>
          <a:prstGeom prst="straightConnector1">
            <a:avLst/>
          </a:prstGeom>
          <a:noFill/>
          <a:ln cap="flat" cmpd="sng" w="9525">
            <a:solidFill>
              <a:srgbClr val="D9D9D9"/>
            </a:solidFill>
            <a:prstDash val="solid"/>
            <a:round/>
            <a:headEnd len="sm" w="sm" type="none"/>
            <a:tailEnd len="sm" w="sm" type="none"/>
          </a:ln>
        </p:spPr>
      </p:cxnSp>
      <p:sp>
        <p:nvSpPr>
          <p:cNvPr id="1265" name="Google Shape;1265;p95" title="Avg $ Funding before Unicorn Round Global"/>
          <p:cNvSpPr txBox="1"/>
          <p:nvPr/>
        </p:nvSpPr>
        <p:spPr>
          <a:xfrm>
            <a:off x="6102322" y="2352477"/>
            <a:ext cx="17667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$171M</a:t>
            </a:r>
            <a:r>
              <a:rPr b="1" lang="en-US" sz="1200">
                <a:solidFill>
                  <a:srgbClr val="606060"/>
                </a:solidFill>
                <a:latin typeface="Calibri"/>
                <a:ea typeface="Calibri"/>
                <a:cs typeface="Calibri"/>
                <a:sym typeface="Calibri"/>
              </a:rPr>
              <a:t> (vs $235M)</a:t>
            </a:r>
            <a:endParaRPr b="1" i="0" sz="1200" u="none" cap="none" strike="noStrike">
              <a:solidFill>
                <a:srgbClr val="606060"/>
              </a:solidFill>
              <a:latin typeface="Calibri"/>
              <a:ea typeface="Calibri"/>
              <a:cs typeface="Calibri"/>
              <a:sym typeface="Calibri"/>
            </a:endParaRPr>
          </a:p>
        </p:txBody>
      </p:sp>
      <p:sp>
        <p:nvSpPr>
          <p:cNvPr id="1266" name="Google Shape;1266;p95"/>
          <p:cNvSpPr txBox="1"/>
          <p:nvPr/>
        </p:nvSpPr>
        <p:spPr>
          <a:xfrm>
            <a:off x="6102322" y="278342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before Unicorn Round</a:t>
            </a:r>
            <a:endParaRPr i="0" sz="1100" u="none" cap="none" strike="noStrike">
              <a:solidFill>
                <a:srgbClr val="000000"/>
              </a:solidFill>
              <a:latin typeface="Calibri"/>
              <a:ea typeface="Calibri"/>
              <a:cs typeface="Calibri"/>
              <a:sym typeface="Calibri"/>
            </a:endParaRPr>
          </a:p>
        </p:txBody>
      </p:sp>
      <p:cxnSp>
        <p:nvCxnSpPr>
          <p:cNvPr id="1267" name="Google Shape;1267;p95"/>
          <p:cNvCxnSpPr/>
          <p:nvPr/>
        </p:nvCxnSpPr>
        <p:spPr>
          <a:xfrm>
            <a:off x="6102322" y="2758676"/>
            <a:ext cx="1766700" cy="0"/>
          </a:xfrm>
          <a:prstGeom prst="straightConnector1">
            <a:avLst/>
          </a:prstGeom>
          <a:noFill/>
          <a:ln cap="flat" cmpd="sng" w="9525">
            <a:solidFill>
              <a:srgbClr val="D9D9D9"/>
            </a:solidFill>
            <a:prstDash val="solid"/>
            <a:round/>
            <a:headEnd len="sm" w="sm" type="none"/>
            <a:tailEnd len="sm" w="sm" type="none"/>
          </a:ln>
        </p:spPr>
      </p:cxnSp>
      <p:sp>
        <p:nvSpPr>
          <p:cNvPr id="1268" name="Google Shape;1268;p95" title="Avg # Funding Rounds  before Unicorn Round Feed"/>
          <p:cNvSpPr txBox="1"/>
          <p:nvPr/>
        </p:nvSpPr>
        <p:spPr>
          <a:xfrm>
            <a:off x="8482882"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3.4</a:t>
            </a:r>
            <a:r>
              <a:rPr b="1" lang="en-US" sz="1200">
                <a:solidFill>
                  <a:srgbClr val="606060"/>
                </a:solidFill>
                <a:latin typeface="Calibri"/>
                <a:ea typeface="Calibri"/>
                <a:cs typeface="Calibri"/>
                <a:sym typeface="Calibri"/>
              </a:rPr>
              <a:t> (vs 8.4)</a:t>
            </a:r>
            <a:endParaRPr b="1" i="0" sz="1200" u="none" cap="none" strike="noStrike">
              <a:solidFill>
                <a:srgbClr val="606060"/>
              </a:solidFill>
              <a:latin typeface="Calibri"/>
              <a:ea typeface="Calibri"/>
              <a:cs typeface="Calibri"/>
              <a:sym typeface="Calibri"/>
            </a:endParaRPr>
          </a:p>
        </p:txBody>
      </p:sp>
      <p:sp>
        <p:nvSpPr>
          <p:cNvPr id="1269" name="Google Shape;1269;p95"/>
          <p:cNvSpPr txBox="1"/>
          <p:nvPr/>
        </p:nvSpPr>
        <p:spPr>
          <a:xfrm>
            <a:off x="8482882" y="1664144"/>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Rounds </a:t>
            </a:r>
            <a:br>
              <a:rPr i="0" lang="en-US" sz="1100" u="none" cap="none" strike="noStrike">
                <a:solidFill>
                  <a:srgbClr val="000000"/>
                </a:solidFill>
                <a:latin typeface="Calibri"/>
                <a:ea typeface="Calibri"/>
                <a:cs typeface="Calibri"/>
                <a:sym typeface="Calibri"/>
              </a:rPr>
            </a:br>
            <a:r>
              <a:rPr i="0" lang="en-US" sz="1100" u="none" cap="none" strike="noStrike">
                <a:solidFill>
                  <a:srgbClr val="000000"/>
                </a:solidFill>
                <a:latin typeface="Calibri"/>
                <a:ea typeface="Calibri"/>
                <a:cs typeface="Calibri"/>
                <a:sym typeface="Calibri"/>
              </a:rPr>
              <a:t>before Unicorn Round</a:t>
            </a:r>
            <a:endParaRPr i="0" sz="1100" u="none" cap="none" strike="noStrike">
              <a:solidFill>
                <a:srgbClr val="000000"/>
              </a:solidFill>
              <a:latin typeface="Calibri"/>
              <a:ea typeface="Calibri"/>
              <a:cs typeface="Calibri"/>
              <a:sym typeface="Calibri"/>
            </a:endParaRPr>
          </a:p>
        </p:txBody>
      </p:sp>
      <p:pic>
        <p:nvPicPr>
          <p:cNvPr id="1270" name="Google Shape;1270;p95"/>
          <p:cNvPicPr preferRelativeResize="0"/>
          <p:nvPr/>
        </p:nvPicPr>
        <p:blipFill rotWithShape="1">
          <a:blip r:embed="rId6">
            <a:alphaModFix/>
          </a:blip>
          <a:srcRect b="0" l="0" r="0" t="0"/>
          <a:stretch/>
        </p:blipFill>
        <p:spPr>
          <a:xfrm>
            <a:off x="8084395" y="1267311"/>
            <a:ext cx="324000" cy="324000"/>
          </a:xfrm>
          <a:prstGeom prst="rect">
            <a:avLst/>
          </a:prstGeom>
          <a:noFill/>
          <a:ln>
            <a:noFill/>
          </a:ln>
        </p:spPr>
      </p:pic>
      <p:cxnSp>
        <p:nvCxnSpPr>
          <p:cNvPr id="1271" name="Google Shape;1271;p95"/>
          <p:cNvCxnSpPr/>
          <p:nvPr/>
        </p:nvCxnSpPr>
        <p:spPr>
          <a:xfrm>
            <a:off x="8482894" y="1639391"/>
            <a:ext cx="1365300" cy="0"/>
          </a:xfrm>
          <a:prstGeom prst="straightConnector1">
            <a:avLst/>
          </a:prstGeom>
          <a:noFill/>
          <a:ln cap="flat" cmpd="sng" w="9525">
            <a:solidFill>
              <a:srgbClr val="D9D9D9"/>
            </a:solidFill>
            <a:prstDash val="solid"/>
            <a:round/>
            <a:headEnd len="sm" w="sm" type="none"/>
            <a:tailEnd len="sm" w="sm" type="none"/>
          </a:ln>
        </p:spPr>
      </p:cxnSp>
      <p:sp>
        <p:nvSpPr>
          <p:cNvPr id="1272" name="Google Shape;1272;p95" title="Avg # Funding Rounds  before Unicorn Round Global"/>
          <p:cNvSpPr txBox="1"/>
          <p:nvPr/>
        </p:nvSpPr>
        <p:spPr>
          <a:xfrm>
            <a:off x="8482882"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3.5</a:t>
            </a:r>
            <a:r>
              <a:rPr b="1" lang="en-US" sz="1200">
                <a:solidFill>
                  <a:srgbClr val="606060"/>
                </a:solidFill>
                <a:latin typeface="Calibri"/>
                <a:ea typeface="Calibri"/>
                <a:cs typeface="Calibri"/>
                <a:sym typeface="Calibri"/>
              </a:rPr>
              <a:t> (vs 3.7)</a:t>
            </a:r>
            <a:endParaRPr b="1" i="0" sz="1200" u="none" cap="none" strike="noStrike">
              <a:solidFill>
                <a:srgbClr val="606060"/>
              </a:solidFill>
              <a:latin typeface="Calibri"/>
              <a:ea typeface="Calibri"/>
              <a:cs typeface="Calibri"/>
              <a:sym typeface="Calibri"/>
            </a:endParaRPr>
          </a:p>
        </p:txBody>
      </p:sp>
      <p:sp>
        <p:nvSpPr>
          <p:cNvPr id="1273" name="Google Shape;1273;p95"/>
          <p:cNvSpPr txBox="1"/>
          <p:nvPr/>
        </p:nvSpPr>
        <p:spPr>
          <a:xfrm>
            <a:off x="8482882" y="2783419"/>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Rounds </a:t>
            </a:r>
            <a:br>
              <a:rPr i="0" lang="en-US" sz="1100" u="none" cap="none" strike="noStrike">
                <a:solidFill>
                  <a:srgbClr val="000000"/>
                </a:solidFill>
                <a:latin typeface="Calibri"/>
                <a:ea typeface="Calibri"/>
                <a:cs typeface="Calibri"/>
                <a:sym typeface="Calibri"/>
              </a:rPr>
            </a:br>
            <a:r>
              <a:rPr i="0" lang="en-US" sz="1100" u="none" cap="none" strike="noStrike">
                <a:solidFill>
                  <a:srgbClr val="000000"/>
                </a:solidFill>
                <a:latin typeface="Calibri"/>
                <a:ea typeface="Calibri"/>
                <a:cs typeface="Calibri"/>
                <a:sym typeface="Calibri"/>
              </a:rPr>
              <a:t>before Unicorn Round</a:t>
            </a:r>
            <a:endParaRPr i="0" sz="1100" u="none" cap="none" strike="noStrike">
              <a:solidFill>
                <a:srgbClr val="000000"/>
              </a:solidFill>
              <a:latin typeface="Calibri"/>
              <a:ea typeface="Calibri"/>
              <a:cs typeface="Calibri"/>
              <a:sym typeface="Calibri"/>
            </a:endParaRPr>
          </a:p>
        </p:txBody>
      </p:sp>
      <p:pic>
        <p:nvPicPr>
          <p:cNvPr id="1274" name="Google Shape;1274;p95"/>
          <p:cNvPicPr preferRelativeResize="0"/>
          <p:nvPr/>
        </p:nvPicPr>
        <p:blipFill rotWithShape="1">
          <a:blip r:embed="rId6">
            <a:alphaModFix/>
          </a:blip>
          <a:srcRect b="0" l="0" r="0" t="0"/>
          <a:stretch/>
        </p:blipFill>
        <p:spPr>
          <a:xfrm>
            <a:off x="8084395" y="2386586"/>
            <a:ext cx="324000" cy="324000"/>
          </a:xfrm>
          <a:prstGeom prst="rect">
            <a:avLst/>
          </a:prstGeom>
          <a:noFill/>
          <a:ln>
            <a:noFill/>
          </a:ln>
        </p:spPr>
      </p:pic>
      <p:cxnSp>
        <p:nvCxnSpPr>
          <p:cNvPr id="1275" name="Google Shape;1275;p95"/>
          <p:cNvCxnSpPr/>
          <p:nvPr/>
        </p:nvCxnSpPr>
        <p:spPr>
          <a:xfrm>
            <a:off x="8482894" y="2758666"/>
            <a:ext cx="1365300" cy="0"/>
          </a:xfrm>
          <a:prstGeom prst="straightConnector1">
            <a:avLst/>
          </a:prstGeom>
          <a:noFill/>
          <a:ln cap="flat" cmpd="sng" w="9525">
            <a:solidFill>
              <a:srgbClr val="D9D9D9"/>
            </a:solidFill>
            <a:prstDash val="solid"/>
            <a:round/>
            <a:headEnd len="sm" w="sm" type="none"/>
            <a:tailEnd len="sm" w="sm" type="none"/>
          </a:ln>
        </p:spPr>
      </p:cxnSp>
      <p:pic>
        <p:nvPicPr>
          <p:cNvPr descr="Image result for blue icon investors vector" id="1276" name="Google Shape;1276;p95"/>
          <p:cNvPicPr preferRelativeResize="0"/>
          <p:nvPr/>
        </p:nvPicPr>
        <p:blipFill rotWithShape="1">
          <a:blip r:embed="rId7">
            <a:alphaModFix/>
          </a:blip>
          <a:srcRect b="-120" l="4441" r="6724" t="120"/>
          <a:stretch/>
        </p:blipFill>
        <p:spPr>
          <a:xfrm>
            <a:off x="9878300" y="1274951"/>
            <a:ext cx="324000" cy="324000"/>
          </a:xfrm>
          <a:prstGeom prst="rect">
            <a:avLst/>
          </a:prstGeom>
          <a:noFill/>
          <a:ln>
            <a:noFill/>
          </a:ln>
        </p:spPr>
      </p:pic>
      <p:sp>
        <p:nvSpPr>
          <p:cNvPr id="1277" name="Google Shape;1277;p95" title="Avg Institutional Investors before Unicorn Round Feed"/>
          <p:cNvSpPr txBox="1"/>
          <p:nvPr/>
        </p:nvSpPr>
        <p:spPr>
          <a:xfrm>
            <a:off x="10290498"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11</a:t>
            </a:r>
            <a:r>
              <a:rPr b="1" lang="en-US" sz="1200">
                <a:solidFill>
                  <a:srgbClr val="606060"/>
                </a:solidFill>
                <a:latin typeface="Calibri"/>
                <a:ea typeface="Calibri"/>
                <a:cs typeface="Calibri"/>
                <a:sym typeface="Calibri"/>
              </a:rPr>
              <a:t> (vs 17.6)</a:t>
            </a:r>
            <a:endParaRPr b="1" i="0" sz="1200" u="none" cap="none" strike="noStrike">
              <a:solidFill>
                <a:srgbClr val="606060"/>
              </a:solidFill>
              <a:latin typeface="Calibri"/>
              <a:ea typeface="Calibri"/>
              <a:cs typeface="Calibri"/>
              <a:sym typeface="Calibri"/>
            </a:endParaRPr>
          </a:p>
        </p:txBody>
      </p:sp>
      <p:sp>
        <p:nvSpPr>
          <p:cNvPr id="1278" name="Google Shape;1278;p95"/>
          <p:cNvSpPr txBox="1"/>
          <p:nvPr/>
        </p:nvSpPr>
        <p:spPr>
          <a:xfrm>
            <a:off x="10290507" y="1664144"/>
            <a:ext cx="1542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Institutional Investors before Unicorn Round</a:t>
            </a:r>
            <a:endParaRPr i="0" sz="1100" u="none" cap="none" strike="noStrike">
              <a:solidFill>
                <a:srgbClr val="000000"/>
              </a:solidFill>
              <a:latin typeface="Calibri"/>
              <a:ea typeface="Calibri"/>
              <a:cs typeface="Calibri"/>
              <a:sym typeface="Calibri"/>
            </a:endParaRPr>
          </a:p>
        </p:txBody>
      </p:sp>
      <p:cxnSp>
        <p:nvCxnSpPr>
          <p:cNvPr id="1279" name="Google Shape;1279;p95"/>
          <p:cNvCxnSpPr/>
          <p:nvPr/>
        </p:nvCxnSpPr>
        <p:spPr>
          <a:xfrm>
            <a:off x="10290500" y="1639391"/>
            <a:ext cx="1476000" cy="0"/>
          </a:xfrm>
          <a:prstGeom prst="straightConnector1">
            <a:avLst/>
          </a:prstGeom>
          <a:noFill/>
          <a:ln cap="flat" cmpd="sng" w="9525">
            <a:solidFill>
              <a:srgbClr val="D9D9D9"/>
            </a:solidFill>
            <a:prstDash val="solid"/>
            <a:round/>
            <a:headEnd len="sm" w="sm" type="none"/>
            <a:tailEnd len="sm" w="sm" type="none"/>
          </a:ln>
        </p:spPr>
      </p:cxnSp>
      <p:pic>
        <p:nvPicPr>
          <p:cNvPr descr="Image result for blue icon investors vector" id="1280" name="Google Shape;1280;p95"/>
          <p:cNvPicPr preferRelativeResize="0"/>
          <p:nvPr/>
        </p:nvPicPr>
        <p:blipFill rotWithShape="1">
          <a:blip r:embed="rId7">
            <a:alphaModFix/>
          </a:blip>
          <a:srcRect b="-120" l="4441" r="6724" t="120"/>
          <a:stretch/>
        </p:blipFill>
        <p:spPr>
          <a:xfrm>
            <a:off x="9878300" y="2394226"/>
            <a:ext cx="324000" cy="324000"/>
          </a:xfrm>
          <a:prstGeom prst="rect">
            <a:avLst/>
          </a:prstGeom>
          <a:noFill/>
          <a:ln>
            <a:noFill/>
          </a:ln>
        </p:spPr>
      </p:pic>
      <p:sp>
        <p:nvSpPr>
          <p:cNvPr id="1281" name="Google Shape;1281;p95" title="Avg Institutional Investors before Unicorn Round Global"/>
          <p:cNvSpPr txBox="1"/>
          <p:nvPr/>
        </p:nvSpPr>
        <p:spPr>
          <a:xfrm>
            <a:off x="10290498"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8.7</a:t>
            </a:r>
            <a:r>
              <a:rPr b="1" lang="en-US" sz="1200">
                <a:solidFill>
                  <a:srgbClr val="606060"/>
                </a:solidFill>
                <a:latin typeface="Calibri"/>
                <a:ea typeface="Calibri"/>
                <a:cs typeface="Calibri"/>
                <a:sym typeface="Calibri"/>
              </a:rPr>
              <a:t> (vs 8.9)</a:t>
            </a:r>
            <a:endParaRPr b="1" i="0" sz="1200" u="none" cap="none" strike="noStrike">
              <a:solidFill>
                <a:srgbClr val="606060"/>
              </a:solidFill>
              <a:latin typeface="Calibri"/>
              <a:ea typeface="Calibri"/>
              <a:cs typeface="Calibri"/>
              <a:sym typeface="Calibri"/>
            </a:endParaRPr>
          </a:p>
        </p:txBody>
      </p:sp>
      <p:sp>
        <p:nvSpPr>
          <p:cNvPr id="1282" name="Google Shape;1282;p95"/>
          <p:cNvSpPr txBox="1"/>
          <p:nvPr/>
        </p:nvSpPr>
        <p:spPr>
          <a:xfrm>
            <a:off x="10290507" y="2783419"/>
            <a:ext cx="1542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Institutional Investors before Unicorn Round</a:t>
            </a:r>
            <a:endParaRPr i="0" sz="1100" u="none" cap="none" strike="noStrike">
              <a:solidFill>
                <a:srgbClr val="000000"/>
              </a:solidFill>
              <a:latin typeface="Calibri"/>
              <a:ea typeface="Calibri"/>
              <a:cs typeface="Calibri"/>
              <a:sym typeface="Calibri"/>
            </a:endParaRPr>
          </a:p>
        </p:txBody>
      </p:sp>
      <p:cxnSp>
        <p:nvCxnSpPr>
          <p:cNvPr id="1283" name="Google Shape;1283;p95"/>
          <p:cNvCxnSpPr/>
          <p:nvPr/>
        </p:nvCxnSpPr>
        <p:spPr>
          <a:xfrm>
            <a:off x="10290500" y="2758666"/>
            <a:ext cx="1476000" cy="0"/>
          </a:xfrm>
          <a:prstGeom prst="straightConnector1">
            <a:avLst/>
          </a:prstGeom>
          <a:noFill/>
          <a:ln cap="flat" cmpd="sng" w="9525">
            <a:solidFill>
              <a:srgbClr val="D9D9D9"/>
            </a:solidFill>
            <a:prstDash val="solid"/>
            <a:round/>
            <a:headEnd len="sm" w="sm" type="none"/>
            <a:tailEnd len="sm" w="sm" type="none"/>
          </a:ln>
        </p:spPr>
      </p:cxnSp>
      <p:pic>
        <p:nvPicPr>
          <p:cNvPr id="1284" name="Google Shape;1284;p95" title="seedLogo1"/>
          <p:cNvPicPr preferRelativeResize="0"/>
          <p:nvPr/>
        </p:nvPicPr>
        <p:blipFill>
          <a:blip r:embed="rId8">
            <a:alphaModFix/>
          </a:blip>
          <a:stretch>
            <a:fillRect/>
          </a:stretch>
        </p:blipFill>
        <p:spPr>
          <a:xfrm>
            <a:off x="748735" y="4020232"/>
            <a:ext cx="270000" cy="270000"/>
          </a:xfrm>
          <a:prstGeom prst="rect">
            <a:avLst/>
          </a:prstGeom>
          <a:noFill/>
          <a:ln cap="flat" cmpd="sng" w="9525">
            <a:solidFill>
              <a:srgbClr val="D9D9D9"/>
            </a:solidFill>
            <a:prstDash val="solid"/>
            <a:round/>
            <a:headEnd len="sm" w="sm" type="none"/>
            <a:tailEnd len="sm" w="sm" type="none"/>
          </a:ln>
        </p:spPr>
      </p:pic>
      <p:pic>
        <p:nvPicPr>
          <p:cNvPr id="1285" name="Google Shape;1285;p95" title="seedLogo2"/>
          <p:cNvPicPr preferRelativeResize="0"/>
          <p:nvPr/>
        </p:nvPicPr>
        <p:blipFill>
          <a:blip r:embed="rId9">
            <a:alphaModFix/>
          </a:blip>
          <a:stretch>
            <a:fillRect/>
          </a:stretch>
        </p:blipFill>
        <p:spPr>
          <a:xfrm>
            <a:off x="748735" y="4435925"/>
            <a:ext cx="270000" cy="270000"/>
          </a:xfrm>
          <a:prstGeom prst="rect">
            <a:avLst/>
          </a:prstGeom>
          <a:noFill/>
          <a:ln cap="flat" cmpd="sng" w="9525">
            <a:solidFill>
              <a:srgbClr val="D9D9D9"/>
            </a:solidFill>
            <a:prstDash val="solid"/>
            <a:round/>
            <a:headEnd len="sm" w="sm" type="none"/>
            <a:tailEnd len="sm" w="sm" type="none"/>
          </a:ln>
        </p:spPr>
      </p:pic>
      <p:pic>
        <p:nvPicPr>
          <p:cNvPr id="1286" name="Google Shape;1286;p95" title="seedLogo3"/>
          <p:cNvPicPr preferRelativeResize="0"/>
          <p:nvPr/>
        </p:nvPicPr>
        <p:blipFill>
          <a:blip r:embed="rId10">
            <a:alphaModFix/>
          </a:blip>
          <a:stretch>
            <a:fillRect/>
          </a:stretch>
        </p:blipFill>
        <p:spPr>
          <a:xfrm>
            <a:off x="748735" y="4851618"/>
            <a:ext cx="270000" cy="270000"/>
          </a:xfrm>
          <a:prstGeom prst="rect">
            <a:avLst/>
          </a:prstGeom>
          <a:noFill/>
          <a:ln cap="flat" cmpd="sng" w="9525">
            <a:solidFill>
              <a:srgbClr val="D9D9D9"/>
            </a:solidFill>
            <a:prstDash val="solid"/>
            <a:round/>
            <a:headEnd len="sm" w="sm" type="none"/>
            <a:tailEnd len="sm" w="sm" type="none"/>
          </a:ln>
        </p:spPr>
      </p:pic>
      <p:pic>
        <p:nvPicPr>
          <p:cNvPr id="1287" name="Google Shape;1287;p95" title="seedLogo4"/>
          <p:cNvPicPr preferRelativeResize="0"/>
          <p:nvPr/>
        </p:nvPicPr>
        <p:blipFill>
          <a:blip r:embed="rId11">
            <a:alphaModFix/>
          </a:blip>
          <a:stretch>
            <a:fillRect/>
          </a:stretch>
        </p:blipFill>
        <p:spPr>
          <a:xfrm>
            <a:off x="748735" y="5267311"/>
            <a:ext cx="270000" cy="270000"/>
          </a:xfrm>
          <a:prstGeom prst="rect">
            <a:avLst/>
          </a:prstGeom>
          <a:noFill/>
          <a:ln cap="flat" cmpd="sng" w="9525">
            <a:solidFill>
              <a:srgbClr val="D9D9D9"/>
            </a:solidFill>
            <a:prstDash val="solid"/>
            <a:round/>
            <a:headEnd len="sm" w="sm" type="none"/>
            <a:tailEnd len="sm" w="sm" type="none"/>
          </a:ln>
        </p:spPr>
      </p:pic>
      <p:pic>
        <p:nvPicPr>
          <p:cNvPr id="1288" name="Google Shape;1288;p95" title="seedLogo5"/>
          <p:cNvPicPr preferRelativeResize="0"/>
          <p:nvPr/>
        </p:nvPicPr>
        <p:blipFill>
          <a:blip r:embed="rId12">
            <a:alphaModFix/>
          </a:blip>
          <a:stretch>
            <a:fillRect/>
          </a:stretch>
        </p:blipFill>
        <p:spPr>
          <a:xfrm>
            <a:off x="748735" y="5683004"/>
            <a:ext cx="270000" cy="270000"/>
          </a:xfrm>
          <a:prstGeom prst="rect">
            <a:avLst/>
          </a:prstGeom>
          <a:noFill/>
          <a:ln cap="flat" cmpd="sng" w="9525">
            <a:solidFill>
              <a:srgbClr val="D9D9D9"/>
            </a:solidFill>
            <a:prstDash val="solid"/>
            <a:round/>
            <a:headEnd len="sm" w="sm" type="none"/>
            <a:tailEnd len="sm" w="sm" type="none"/>
          </a:ln>
        </p:spPr>
      </p:pic>
      <p:pic>
        <p:nvPicPr>
          <p:cNvPr id="1289" name="Google Shape;1289;p95" title="earlyLogo1"/>
          <p:cNvPicPr preferRelativeResize="0"/>
          <p:nvPr/>
        </p:nvPicPr>
        <p:blipFill>
          <a:blip r:embed="rId13">
            <a:alphaModFix/>
          </a:blip>
          <a:stretch>
            <a:fillRect/>
          </a:stretch>
        </p:blipFill>
        <p:spPr>
          <a:xfrm>
            <a:off x="3473123" y="4020232"/>
            <a:ext cx="270000" cy="270000"/>
          </a:xfrm>
          <a:prstGeom prst="rect">
            <a:avLst/>
          </a:prstGeom>
          <a:noFill/>
          <a:ln cap="flat" cmpd="sng" w="9525">
            <a:solidFill>
              <a:srgbClr val="D9D9D9"/>
            </a:solidFill>
            <a:prstDash val="solid"/>
            <a:round/>
            <a:headEnd len="sm" w="sm" type="none"/>
            <a:tailEnd len="sm" w="sm" type="none"/>
          </a:ln>
        </p:spPr>
      </p:pic>
      <p:pic>
        <p:nvPicPr>
          <p:cNvPr id="1290" name="Google Shape;1290;p95" title="earlyLogo2"/>
          <p:cNvPicPr preferRelativeResize="0"/>
          <p:nvPr/>
        </p:nvPicPr>
        <p:blipFill>
          <a:blip r:embed="rId12">
            <a:alphaModFix/>
          </a:blip>
          <a:stretch>
            <a:fillRect/>
          </a:stretch>
        </p:blipFill>
        <p:spPr>
          <a:xfrm>
            <a:off x="3473123" y="4435925"/>
            <a:ext cx="270000" cy="270000"/>
          </a:xfrm>
          <a:prstGeom prst="rect">
            <a:avLst/>
          </a:prstGeom>
          <a:noFill/>
          <a:ln cap="flat" cmpd="sng" w="9525">
            <a:solidFill>
              <a:srgbClr val="D9D9D9"/>
            </a:solidFill>
            <a:prstDash val="solid"/>
            <a:round/>
            <a:headEnd len="sm" w="sm" type="none"/>
            <a:tailEnd len="sm" w="sm" type="none"/>
          </a:ln>
        </p:spPr>
      </p:pic>
      <p:pic>
        <p:nvPicPr>
          <p:cNvPr id="1291" name="Google Shape;1291;p95" title="earlyLogo3"/>
          <p:cNvPicPr preferRelativeResize="0"/>
          <p:nvPr/>
        </p:nvPicPr>
        <p:blipFill>
          <a:blip r:embed="rId14">
            <a:alphaModFix/>
          </a:blip>
          <a:stretch>
            <a:fillRect/>
          </a:stretch>
        </p:blipFill>
        <p:spPr>
          <a:xfrm>
            <a:off x="3473123" y="4851618"/>
            <a:ext cx="270000" cy="270000"/>
          </a:xfrm>
          <a:prstGeom prst="rect">
            <a:avLst/>
          </a:prstGeom>
          <a:noFill/>
          <a:ln cap="flat" cmpd="sng" w="9525">
            <a:solidFill>
              <a:srgbClr val="D9D9D9"/>
            </a:solidFill>
            <a:prstDash val="solid"/>
            <a:round/>
            <a:headEnd len="sm" w="sm" type="none"/>
            <a:tailEnd len="sm" w="sm" type="none"/>
          </a:ln>
        </p:spPr>
      </p:pic>
      <p:pic>
        <p:nvPicPr>
          <p:cNvPr id="1292" name="Google Shape;1292;p95" title="earlyLogo4"/>
          <p:cNvPicPr preferRelativeResize="0"/>
          <p:nvPr/>
        </p:nvPicPr>
        <p:blipFill>
          <a:blip r:embed="rId15">
            <a:alphaModFix/>
          </a:blip>
          <a:stretch>
            <a:fillRect/>
          </a:stretch>
        </p:blipFill>
        <p:spPr>
          <a:xfrm>
            <a:off x="3473123" y="5267311"/>
            <a:ext cx="270000" cy="270000"/>
          </a:xfrm>
          <a:prstGeom prst="rect">
            <a:avLst/>
          </a:prstGeom>
          <a:noFill/>
          <a:ln cap="flat" cmpd="sng" w="9525">
            <a:solidFill>
              <a:srgbClr val="D9D9D9"/>
            </a:solidFill>
            <a:prstDash val="solid"/>
            <a:round/>
            <a:headEnd len="sm" w="sm" type="none"/>
            <a:tailEnd len="sm" w="sm" type="none"/>
          </a:ln>
        </p:spPr>
      </p:pic>
      <p:pic>
        <p:nvPicPr>
          <p:cNvPr id="1293" name="Google Shape;1293;p95" title="earlyLogo5"/>
          <p:cNvPicPr preferRelativeResize="0"/>
          <p:nvPr/>
        </p:nvPicPr>
        <p:blipFill>
          <a:blip r:embed="rId16">
            <a:alphaModFix/>
          </a:blip>
          <a:stretch>
            <a:fillRect/>
          </a:stretch>
        </p:blipFill>
        <p:spPr>
          <a:xfrm>
            <a:off x="3473123" y="5683004"/>
            <a:ext cx="270000" cy="270000"/>
          </a:xfrm>
          <a:prstGeom prst="rect">
            <a:avLst/>
          </a:prstGeom>
          <a:noFill/>
          <a:ln cap="flat" cmpd="sng" w="9525">
            <a:solidFill>
              <a:srgbClr val="D9D9D9"/>
            </a:solidFill>
            <a:prstDash val="solid"/>
            <a:round/>
            <a:headEnd len="sm" w="sm" type="none"/>
            <a:tailEnd len="sm" w="sm" type="none"/>
          </a:ln>
        </p:spPr>
      </p:pic>
      <p:pic>
        <p:nvPicPr>
          <p:cNvPr id="1294" name="Google Shape;1294;p95" title="lateLogo2"/>
          <p:cNvPicPr preferRelativeResize="0"/>
          <p:nvPr/>
        </p:nvPicPr>
        <p:blipFill>
          <a:blip r:embed="rId17">
            <a:alphaModFix/>
          </a:blip>
          <a:stretch>
            <a:fillRect/>
          </a:stretch>
        </p:blipFill>
        <p:spPr>
          <a:xfrm>
            <a:off x="6314888" y="4435925"/>
            <a:ext cx="270000" cy="270000"/>
          </a:xfrm>
          <a:prstGeom prst="rect">
            <a:avLst/>
          </a:prstGeom>
          <a:noFill/>
          <a:ln cap="flat" cmpd="sng" w="9525">
            <a:solidFill>
              <a:srgbClr val="D9D9D9"/>
            </a:solidFill>
            <a:prstDash val="solid"/>
            <a:round/>
            <a:headEnd len="sm" w="sm" type="none"/>
            <a:tailEnd len="sm" w="sm" type="none"/>
          </a:ln>
        </p:spPr>
      </p:pic>
      <p:pic>
        <p:nvPicPr>
          <p:cNvPr id="1295" name="Google Shape;1295;p95" title="lateLogo3"/>
          <p:cNvPicPr preferRelativeResize="0"/>
          <p:nvPr/>
        </p:nvPicPr>
        <p:blipFill>
          <a:blip r:embed="rId14">
            <a:alphaModFix/>
          </a:blip>
          <a:stretch>
            <a:fillRect/>
          </a:stretch>
        </p:blipFill>
        <p:spPr>
          <a:xfrm>
            <a:off x="6314888" y="4851618"/>
            <a:ext cx="270000" cy="270000"/>
          </a:xfrm>
          <a:prstGeom prst="rect">
            <a:avLst/>
          </a:prstGeom>
          <a:noFill/>
          <a:ln cap="flat" cmpd="sng" w="9525">
            <a:solidFill>
              <a:srgbClr val="D9D9D9"/>
            </a:solidFill>
            <a:prstDash val="solid"/>
            <a:round/>
            <a:headEnd len="sm" w="sm" type="none"/>
            <a:tailEnd len="sm" w="sm" type="none"/>
          </a:ln>
        </p:spPr>
      </p:pic>
      <p:pic>
        <p:nvPicPr>
          <p:cNvPr id="1296" name="Google Shape;1296;p95" title="lateLogo4"/>
          <p:cNvPicPr preferRelativeResize="0"/>
          <p:nvPr/>
        </p:nvPicPr>
        <p:blipFill>
          <a:blip r:embed="rId18">
            <a:alphaModFix/>
          </a:blip>
          <a:stretch>
            <a:fillRect/>
          </a:stretch>
        </p:blipFill>
        <p:spPr>
          <a:xfrm>
            <a:off x="6314888" y="5267324"/>
            <a:ext cx="270000" cy="270000"/>
          </a:xfrm>
          <a:prstGeom prst="rect">
            <a:avLst/>
          </a:prstGeom>
          <a:noFill/>
          <a:ln cap="flat" cmpd="sng" w="9525">
            <a:solidFill>
              <a:srgbClr val="D9D9D9"/>
            </a:solidFill>
            <a:prstDash val="solid"/>
            <a:round/>
            <a:headEnd len="sm" w="sm" type="none"/>
            <a:tailEnd len="sm" w="sm" type="none"/>
          </a:ln>
        </p:spPr>
      </p:pic>
      <p:pic>
        <p:nvPicPr>
          <p:cNvPr id="1297" name="Google Shape;1297;p95" title="lateLogo5"/>
          <p:cNvPicPr preferRelativeResize="0"/>
          <p:nvPr/>
        </p:nvPicPr>
        <p:blipFill>
          <a:blip r:embed="rId19">
            <a:alphaModFix/>
          </a:blip>
          <a:stretch>
            <a:fillRect/>
          </a:stretch>
        </p:blipFill>
        <p:spPr>
          <a:xfrm>
            <a:off x="6314888" y="5683004"/>
            <a:ext cx="270000" cy="270000"/>
          </a:xfrm>
          <a:prstGeom prst="rect">
            <a:avLst/>
          </a:prstGeom>
          <a:noFill/>
          <a:ln cap="flat" cmpd="sng" w="9525">
            <a:solidFill>
              <a:srgbClr val="D9D9D9"/>
            </a:solidFill>
            <a:prstDash val="solid"/>
            <a:round/>
            <a:headEnd len="sm" w="sm" type="none"/>
            <a:tailEnd len="sm" w="sm" type="none"/>
          </a:ln>
        </p:spPr>
      </p:pic>
      <p:sp>
        <p:nvSpPr>
          <p:cNvPr id="1298" name="Google Shape;1298;p95" title="Seed Inv URL"/>
          <p:cNvSpPr txBox="1"/>
          <p:nvPr/>
        </p:nvSpPr>
        <p:spPr>
          <a:xfrm>
            <a:off x="733450" y="6064400"/>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900"/>
              <a:buFont typeface="Arial"/>
              <a:buNone/>
            </a:pPr>
            <a:r>
              <a:rPr lang="en-US" sz="1000" u="sng">
                <a:solidFill>
                  <a:schemeClr val="hlink"/>
                </a:solidFill>
                <a:latin typeface="Calibri"/>
                <a:ea typeface="Calibri"/>
                <a:cs typeface="Calibri"/>
                <a:sym typeface="Calibri"/>
                <a:hlinkClick r:id="rId20"/>
              </a:rPr>
              <a:t>+ 5 more</a:t>
            </a:r>
            <a:endParaRPr sz="1000">
              <a:latin typeface="Calibri"/>
              <a:ea typeface="Calibri"/>
              <a:cs typeface="Calibri"/>
              <a:sym typeface="Calibri"/>
            </a:endParaRPr>
          </a:p>
        </p:txBody>
      </p:sp>
      <p:sp>
        <p:nvSpPr>
          <p:cNvPr id="1299" name="Google Shape;1299;p95" title="Early Inv URL"/>
          <p:cNvSpPr txBox="1"/>
          <p:nvPr/>
        </p:nvSpPr>
        <p:spPr>
          <a:xfrm>
            <a:off x="3476922" y="6064400"/>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Cambria"/>
              <a:buNone/>
            </a:pPr>
            <a:r>
              <a:rPr lang="en-US" sz="1000" u="sng">
                <a:solidFill>
                  <a:schemeClr val="hlink"/>
                </a:solidFill>
                <a:latin typeface="Calibri"/>
                <a:ea typeface="Calibri"/>
                <a:cs typeface="Calibri"/>
                <a:sym typeface="Calibri"/>
                <a:hlinkClick r:id="rId21"/>
              </a:rPr>
              <a:t>+ 40 more</a:t>
            </a:r>
            <a:endParaRPr sz="1000">
              <a:latin typeface="Calibri"/>
              <a:ea typeface="Calibri"/>
              <a:cs typeface="Calibri"/>
              <a:sym typeface="Calibri"/>
            </a:endParaRPr>
          </a:p>
        </p:txBody>
      </p:sp>
      <p:sp>
        <p:nvSpPr>
          <p:cNvPr id="1300" name="Google Shape;1300;p95" title="Late Inv URL"/>
          <p:cNvSpPr txBox="1"/>
          <p:nvPr/>
        </p:nvSpPr>
        <p:spPr>
          <a:xfrm>
            <a:off x="6315904" y="6064400"/>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Cambria"/>
              <a:buNone/>
            </a:pPr>
            <a:r>
              <a:rPr lang="en-US" sz="1000" u="sng">
                <a:solidFill>
                  <a:schemeClr val="hlink"/>
                </a:solidFill>
                <a:latin typeface="Calibri"/>
                <a:ea typeface="Calibri"/>
                <a:cs typeface="Calibri"/>
                <a:sym typeface="Calibri"/>
                <a:hlinkClick r:id="rId22"/>
              </a:rPr>
              <a:t>+ 21 more</a:t>
            </a:r>
            <a:endParaRPr sz="1000">
              <a:latin typeface="Calibri"/>
              <a:ea typeface="Calibri"/>
              <a:cs typeface="Calibri"/>
              <a:sym typeface="Calibri"/>
            </a:endParaRPr>
          </a:p>
        </p:txBody>
      </p:sp>
      <p:pic>
        <p:nvPicPr>
          <p:cNvPr id="1301" name="Google Shape;1301;p95"/>
          <p:cNvPicPr preferRelativeResize="0"/>
          <p:nvPr/>
        </p:nvPicPr>
        <p:blipFill>
          <a:blip r:embed="rId23">
            <a:alphaModFix/>
          </a:blip>
          <a:stretch>
            <a:fillRect/>
          </a:stretch>
        </p:blipFill>
        <p:spPr>
          <a:xfrm>
            <a:off x="6314900" y="4044253"/>
            <a:ext cx="270000" cy="270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96"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a:t>
            </a:r>
            <a:endParaRPr>
              <a:solidFill>
                <a:srgbClr val="08528C"/>
              </a:solidFill>
            </a:endParaRPr>
          </a:p>
        </p:txBody>
      </p:sp>
      <p:graphicFrame>
        <p:nvGraphicFramePr>
          <p:cNvPr id="1307" name="Google Shape;1307;p96"/>
          <p:cNvGraphicFramePr/>
          <p:nvPr/>
        </p:nvGraphicFramePr>
        <p:xfrm>
          <a:off x="612813" y="1098342"/>
          <a:ext cx="3000000" cy="3000000"/>
        </p:xfrm>
        <a:graphic>
          <a:graphicData uri="http://schemas.openxmlformats.org/drawingml/2006/table">
            <a:tbl>
              <a:tblPr>
                <a:noFill/>
                <a:tableStyleId>{D7426D04-0DF5-4802-A7C9-536CA16E00E1}</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Raise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(2021, Mumbai, $146M)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Developer of technology-led platforms providing financial, investment, and trading services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Oct 2025</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3.9</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$26M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15</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Navi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(2012, Bengaluru, $445M)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financial products including UPI, loans, insurance, and mutual funds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Sep 2025</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5.4</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$445M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Jumbotail</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(2015, Bengaluru, $279M)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B2B marketplace and retail platform offering food and grocery products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Jun 2025</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8.1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$159M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34</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JSW One MSME</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(2020, Mumbai, $92M)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Retailer of various steel products including mild, stainless, and structural</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May 2025</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2.1</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1</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62875">
                <a:tc>
                  <a:txBody>
                    <a:bodyPr/>
                    <a:lstStyle/>
                    <a:p>
                      <a:pPr indent="0" lvl="0" marL="0" rtl="0" algn="l">
                        <a:spcBef>
                          <a:spcPts val="0"/>
                        </a:spcBef>
                        <a:spcAft>
                          <a:spcPts val="0"/>
                        </a:spcAft>
                        <a:buClr>
                          <a:schemeClr val="dk1"/>
                        </a:buClr>
                        <a:buSzPts val="1000"/>
                        <a:buFont typeface="Cambria"/>
                        <a:buNone/>
                      </a:pPr>
                      <a:r>
                        <a:rPr lang="en-US" sz="1100">
                          <a:latin typeface="Calibri"/>
                          <a:ea typeface="Calibri"/>
                          <a:cs typeface="Calibri"/>
                          <a:sym typeface="Calibri"/>
                        </a:rPr>
                        <a:t>Juspay</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000"/>
                        <a:buFont typeface="Cambria"/>
                        <a:buNone/>
                      </a:pPr>
                      <a:r>
                        <a:rPr lang="en-US" sz="1000">
                          <a:solidFill>
                            <a:srgbClr val="999999"/>
                          </a:solidFill>
                          <a:latin typeface="Calibri"/>
                          <a:ea typeface="Calibri"/>
                          <a:cs typeface="Calibri"/>
                          <a:sym typeface="Calibri"/>
                        </a:rPr>
                        <a:t>(2012, Bengaluru, $106M)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Provider of payment orchestration, recurring payments, and checkout experience solutions</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Apr 2025</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9.5</a:t>
                      </a:r>
                      <a:endParaRPr sz="1100" u="sng" cap="none" strike="noStrike">
                        <a:solidFill>
                          <a:schemeClr val="hlink"/>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$88M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1308" name="Google Shape;1308;p96" title="logo5"/>
          <p:cNvPicPr preferRelativeResize="0"/>
          <p:nvPr/>
        </p:nvPicPr>
        <p:blipFill>
          <a:blip r:embed="rId3">
            <a:alphaModFix/>
          </a:blip>
          <a:stretch>
            <a:fillRect/>
          </a:stretch>
        </p:blipFill>
        <p:spPr>
          <a:xfrm>
            <a:off x="722594" y="3938544"/>
            <a:ext cx="295469" cy="283764"/>
          </a:xfrm>
          <a:prstGeom prst="rect">
            <a:avLst/>
          </a:prstGeom>
          <a:noFill/>
          <a:ln>
            <a:noFill/>
          </a:ln>
        </p:spPr>
      </p:pic>
      <p:pic>
        <p:nvPicPr>
          <p:cNvPr id="1309" name="Google Shape;1309;p96" title="logo4"/>
          <p:cNvPicPr preferRelativeResize="0"/>
          <p:nvPr/>
        </p:nvPicPr>
        <p:blipFill>
          <a:blip r:embed="rId4">
            <a:alphaModFix/>
          </a:blip>
          <a:stretch>
            <a:fillRect/>
          </a:stretch>
        </p:blipFill>
        <p:spPr>
          <a:xfrm>
            <a:off x="714908" y="3378966"/>
            <a:ext cx="299136" cy="300056"/>
          </a:xfrm>
          <a:prstGeom prst="rect">
            <a:avLst/>
          </a:prstGeom>
          <a:noFill/>
          <a:ln>
            <a:noFill/>
          </a:ln>
        </p:spPr>
      </p:pic>
      <p:pic>
        <p:nvPicPr>
          <p:cNvPr id="1310" name="Google Shape;1310;p96" title="logo3"/>
          <p:cNvPicPr preferRelativeResize="0"/>
          <p:nvPr/>
        </p:nvPicPr>
        <p:blipFill>
          <a:blip r:embed="rId5">
            <a:alphaModFix/>
          </a:blip>
          <a:stretch>
            <a:fillRect/>
          </a:stretch>
        </p:blipFill>
        <p:spPr>
          <a:xfrm>
            <a:off x="705494" y="2800494"/>
            <a:ext cx="317963" cy="318942"/>
          </a:xfrm>
          <a:prstGeom prst="rect">
            <a:avLst/>
          </a:prstGeom>
          <a:noFill/>
          <a:ln>
            <a:noFill/>
          </a:ln>
        </p:spPr>
      </p:pic>
      <p:pic>
        <p:nvPicPr>
          <p:cNvPr id="1311" name="Google Shape;1311;p96" title="logo2"/>
          <p:cNvPicPr preferRelativeResize="0"/>
          <p:nvPr/>
        </p:nvPicPr>
        <p:blipFill>
          <a:blip r:embed="rId6">
            <a:alphaModFix/>
          </a:blip>
          <a:stretch>
            <a:fillRect/>
          </a:stretch>
        </p:blipFill>
        <p:spPr>
          <a:xfrm>
            <a:off x="739182" y="2283949"/>
            <a:ext cx="255501" cy="256284"/>
          </a:xfrm>
          <a:prstGeom prst="rect">
            <a:avLst/>
          </a:prstGeom>
          <a:noFill/>
          <a:ln>
            <a:noFill/>
          </a:ln>
        </p:spPr>
      </p:pic>
      <p:pic>
        <p:nvPicPr>
          <p:cNvPr id="1312" name="Google Shape;1312;p96" title="logo1"/>
          <p:cNvPicPr preferRelativeResize="0"/>
          <p:nvPr/>
        </p:nvPicPr>
        <p:blipFill>
          <a:blip r:embed="rId7">
            <a:alphaModFix/>
          </a:blip>
          <a:stretch>
            <a:fillRect/>
          </a:stretch>
        </p:blipFill>
        <p:spPr>
          <a:xfrm>
            <a:off x="696771" y="1722580"/>
            <a:ext cx="335410" cy="336441"/>
          </a:xfrm>
          <a:prstGeom prst="rect">
            <a:avLst/>
          </a:prstGeom>
          <a:noFill/>
          <a:ln>
            <a:noFill/>
          </a:ln>
        </p:spPr>
      </p:pic>
      <p:sp>
        <p:nvSpPr>
          <p:cNvPr id="1313" name="Google Shape;1313;p96"/>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1314" name="Google Shape;1314;p96"/>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
        <p:nvSpPr>
          <p:cNvPr id="1315" name="Google Shape;1315;p96" title="Appendix"/>
          <p:cNvSpPr txBox="1"/>
          <p:nvPr/>
        </p:nvSpPr>
        <p:spPr>
          <a:xfrm>
            <a:off x="621975" y="60116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Full List of 5 unicorn is available on </a:t>
            </a:r>
            <a:r>
              <a:rPr lang="en-US" sz="1200" u="sng">
                <a:solidFill>
                  <a:schemeClr val="hlink"/>
                </a:solidFill>
                <a:highlight>
                  <a:schemeClr val="lt1"/>
                </a:highlight>
                <a:latin typeface="Calibri"/>
                <a:ea typeface="Calibri"/>
                <a:cs typeface="Calibri"/>
                <a:sym typeface="Calibri"/>
                <a:hlinkClick r:id="rId8"/>
              </a:rPr>
              <a:t>Tracxn Platform</a:t>
            </a:r>
            <a:endParaRPr sz="10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graphicFrame>
        <p:nvGraphicFramePr>
          <p:cNvPr id="1320" name="Google Shape;1320;p97"/>
          <p:cNvGraphicFramePr/>
          <p:nvPr/>
        </p:nvGraphicFramePr>
        <p:xfrm>
          <a:off x="4886120" y="4266966"/>
          <a:ext cx="3000000" cy="3000000"/>
        </p:xfrm>
        <a:graphic>
          <a:graphicData uri="http://schemas.openxmlformats.org/drawingml/2006/table">
            <a:tbl>
              <a:tblPr>
                <a:noFill/>
                <a:tableStyleId>{D7426D04-0DF5-4802-A7C9-536CA16E00E1}</a:tableStyleId>
              </a:tblPr>
              <a:tblGrid>
                <a:gridCol w="345425"/>
                <a:gridCol w="1331975"/>
                <a:gridCol w="1467175"/>
              </a:tblGrid>
              <a:tr h="431575">
                <a:tc gridSpan="3">
                  <a:txBody>
                    <a:bodyPr/>
                    <a:lstStyle/>
                    <a:p>
                      <a:pPr indent="0" lvl="0" marL="0" rtl="0" algn="l">
                        <a:spcBef>
                          <a:spcPts val="0"/>
                        </a:spcBef>
                        <a:spcAft>
                          <a:spcPts val="0"/>
                        </a:spcAft>
                        <a:buNone/>
                      </a:pPr>
                      <a:r>
                        <a:rPr b="1" lang="en-US" sz="1200">
                          <a:solidFill>
                            <a:srgbClr val="08528C"/>
                          </a:solidFill>
                          <a:latin typeface="Calibri"/>
                          <a:ea typeface="Calibri"/>
                          <a:cs typeface="Calibri"/>
                          <a:sym typeface="Calibri"/>
                        </a:rPr>
                        <a:t>Unicorns by Tier 2 and Tier 3 Cities</a:t>
                      </a:r>
                      <a:endParaRPr b="1" sz="1200">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299975">
                <a:tc gridSpan="2">
                  <a:txBody>
                    <a:bodyPr/>
                    <a:lstStyle/>
                    <a:p>
                      <a:pPr indent="0" lvl="0" marL="0" rtl="0" algn="l">
                        <a:spcBef>
                          <a:spcPts val="0"/>
                        </a:spcBef>
                        <a:spcAft>
                          <a:spcPts val="0"/>
                        </a:spcAft>
                        <a:buNone/>
                      </a:pPr>
                      <a:r>
                        <a:rPr b="1" lang="en-US" sz="1200">
                          <a:latin typeface="Calibri"/>
                          <a:ea typeface="Calibri"/>
                          <a:cs typeface="Calibri"/>
                          <a:sym typeface="Calibri"/>
                        </a:rPr>
                        <a:t># Unicorns</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ctr">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295975">
                <a:tc>
                  <a:txBody>
                    <a:bodyPr/>
                    <a:lstStyle/>
                    <a:p>
                      <a:pPr indent="0" lvl="0" marL="0" rtl="0" algn="l">
                        <a:spcBef>
                          <a:spcPts val="0"/>
                        </a:spcBef>
                        <a:spcAft>
                          <a:spcPts val="0"/>
                        </a:spcAft>
                        <a:buNone/>
                      </a:pPr>
                      <a:r>
                        <a:t/>
                      </a:r>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Molbio Diagnostics</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Salcete</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295975">
                <a:tc>
                  <a:txBody>
                    <a:bodyPr/>
                    <a:lstStyle/>
                    <a:p>
                      <a:pPr indent="0" lvl="0" marL="0" rtl="0" algn="l">
                        <a:spcBef>
                          <a:spcPts val="0"/>
                        </a:spcBef>
                        <a:spcAft>
                          <a:spcPts val="0"/>
                        </a:spcAft>
                        <a:buNone/>
                      </a:pPr>
                      <a:r>
                        <a:t/>
                      </a:r>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Slice </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Guwahati</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95975">
                <a:tc>
                  <a:txBody>
                    <a:bodyPr/>
                    <a:lstStyle/>
                    <a:p>
                      <a:pPr indent="0" lvl="0" marL="0" rtl="0" algn="l">
                        <a:spcBef>
                          <a:spcPts val="0"/>
                        </a:spcBef>
                        <a:spcAft>
                          <a:spcPts val="0"/>
                        </a:spcAft>
                        <a:buNone/>
                      </a:pPr>
                      <a:r>
                        <a:t/>
                      </a:r>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OfBusiness</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Ahmedabad</a:t>
                      </a:r>
                      <a:endParaRPr sz="11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95975">
                <a:tc>
                  <a:txBody>
                    <a:bodyPr/>
                    <a:lstStyle/>
                    <a:p>
                      <a:pPr indent="0" lvl="0" marL="0" rtl="0" algn="l">
                        <a:spcBef>
                          <a:spcPts val="0"/>
                        </a:spcBef>
                        <a:spcAft>
                          <a:spcPts val="0"/>
                        </a:spcAft>
                        <a:buNone/>
                      </a:pPr>
                      <a:r>
                        <a:t/>
                      </a:r>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Infra.Market</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chemeClr val="dk1"/>
                          </a:solidFill>
                          <a:latin typeface="Calibri"/>
                          <a:ea typeface="Calibri"/>
                          <a:cs typeface="Calibri"/>
                          <a:sym typeface="Calibri"/>
                        </a:rPr>
                        <a:t>Thane</a:t>
                      </a:r>
                      <a:endParaRPr sz="11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95975">
                <a:tc>
                  <a:txBody>
                    <a:bodyPr/>
                    <a:lstStyle/>
                    <a:p>
                      <a:pPr indent="0" lvl="0" marL="0" rtl="0" algn="l">
                        <a:spcBef>
                          <a:spcPts val="0"/>
                        </a:spcBef>
                        <a:spcAft>
                          <a:spcPts val="0"/>
                        </a:spcAft>
                        <a:buNone/>
                      </a:pPr>
                      <a:r>
                        <a:t/>
                      </a:r>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CarDekho</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Jaipur</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1321" name="Google Shape;1321;p97"/>
          <p:cNvSpPr/>
          <p:nvPr/>
        </p:nvSpPr>
        <p:spPr>
          <a:xfrm>
            <a:off x="8350566" y="1558135"/>
            <a:ext cx="3571200" cy="50019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US" sz="1300">
                <a:latin typeface="Calibri"/>
                <a:ea typeface="Calibri"/>
                <a:cs typeface="Calibri"/>
                <a:sym typeface="Calibri"/>
              </a:rPr>
              <a:t>India’s unicorn ecosystem in 2025 remains highly concentrated, with Bengaluru, Mumbai, and Gurugram accounting for over 70% of unicorns, reinforcing the role of mature capital networks, talent density, and founder repeatability.</a:t>
            </a:r>
            <a:endParaRPr sz="1300">
              <a:latin typeface="Calibri"/>
              <a:ea typeface="Calibri"/>
              <a:cs typeface="Calibri"/>
              <a:sym typeface="Calibri"/>
            </a:endParaRPr>
          </a:p>
          <a:p>
            <a:pPr indent="0" lvl="0" marL="0" rtl="0" algn="just">
              <a:spcBef>
                <a:spcPts val="0"/>
              </a:spcBef>
              <a:spcAft>
                <a:spcPts val="0"/>
              </a:spcAft>
              <a:buNone/>
            </a:pPr>
            <a:r>
              <a:t/>
            </a:r>
            <a:endParaRPr sz="1300">
              <a:latin typeface="Calibri"/>
              <a:ea typeface="Calibri"/>
              <a:cs typeface="Calibri"/>
              <a:sym typeface="Calibri"/>
            </a:endParaRPr>
          </a:p>
          <a:p>
            <a:pPr indent="0" lvl="0" marL="0" rtl="0" algn="just">
              <a:spcBef>
                <a:spcPts val="0"/>
              </a:spcBef>
              <a:spcAft>
                <a:spcPts val="0"/>
              </a:spcAft>
              <a:buNone/>
            </a:pPr>
            <a:r>
              <a:rPr lang="en-US" sz="1300">
                <a:latin typeface="Calibri"/>
                <a:ea typeface="Calibri"/>
                <a:cs typeface="Calibri"/>
                <a:sym typeface="Calibri"/>
              </a:rPr>
              <a:t>Global growth-stage investors such as Tiger Global, PEAK XV Partners, and Accel continue to dominate unicorn portfolios, reflecting sustained conviction in India’s scaled digital platforms despite a more selective funding environment.</a:t>
            </a:r>
            <a:endParaRPr sz="1300">
              <a:latin typeface="Calibri"/>
              <a:ea typeface="Calibri"/>
              <a:cs typeface="Calibri"/>
              <a:sym typeface="Calibri"/>
            </a:endParaRPr>
          </a:p>
          <a:p>
            <a:pPr indent="0" lvl="0" marL="0" rtl="0" algn="just">
              <a:spcBef>
                <a:spcPts val="0"/>
              </a:spcBef>
              <a:spcAft>
                <a:spcPts val="0"/>
              </a:spcAft>
              <a:buNone/>
            </a:pPr>
            <a:r>
              <a:t/>
            </a:r>
            <a:endParaRPr sz="1300">
              <a:latin typeface="Calibri"/>
              <a:ea typeface="Calibri"/>
              <a:cs typeface="Calibri"/>
              <a:sym typeface="Calibri"/>
            </a:endParaRPr>
          </a:p>
          <a:p>
            <a:pPr indent="0" lvl="0" marL="0" rtl="0" algn="just">
              <a:spcBef>
                <a:spcPts val="0"/>
              </a:spcBef>
              <a:spcAft>
                <a:spcPts val="0"/>
              </a:spcAft>
              <a:buNone/>
            </a:pPr>
            <a:r>
              <a:rPr lang="en-US" sz="1300">
                <a:latin typeface="Calibri"/>
                <a:ea typeface="Calibri"/>
                <a:cs typeface="Calibri"/>
                <a:sym typeface="Calibri"/>
              </a:rPr>
              <a:t>While Tier 2 and Tier 3 cities have begun producing unicorns, their current emergence remains limited and sector-specific, largely enabled by digital-first distribution, improving logistics, and localized execution rather than broad ecosystem depth.</a:t>
            </a:r>
            <a:endParaRPr sz="1300">
              <a:latin typeface="Calibri"/>
              <a:ea typeface="Calibri"/>
              <a:cs typeface="Calibri"/>
              <a:sym typeface="Calibri"/>
            </a:endParaRPr>
          </a:p>
          <a:p>
            <a:pPr indent="0" lvl="0" marL="0" rtl="0" algn="just">
              <a:spcBef>
                <a:spcPts val="0"/>
              </a:spcBef>
              <a:spcAft>
                <a:spcPts val="0"/>
              </a:spcAft>
              <a:buNone/>
            </a:pPr>
            <a:r>
              <a:t/>
            </a:r>
            <a:endParaRPr sz="1300">
              <a:latin typeface="Calibri"/>
              <a:ea typeface="Calibri"/>
              <a:cs typeface="Calibri"/>
              <a:sym typeface="Calibri"/>
            </a:endParaRPr>
          </a:p>
          <a:p>
            <a:pPr indent="0" lvl="0" marL="0" rtl="0" algn="just">
              <a:spcBef>
                <a:spcPts val="0"/>
              </a:spcBef>
              <a:spcAft>
                <a:spcPts val="0"/>
              </a:spcAft>
              <a:buNone/>
            </a:pPr>
            <a:r>
              <a:rPr lang="en-US" sz="1300">
                <a:latin typeface="Calibri"/>
                <a:ea typeface="Calibri"/>
                <a:cs typeface="Calibri"/>
                <a:sym typeface="Calibri"/>
              </a:rPr>
              <a:t>This divergence highlights a barbell ecosystem: innovation and scaling remain metro-led, while selective breakout successes are emerging beyond traditional hubs as infrastructure and market access improve.</a:t>
            </a:r>
            <a:endParaRPr sz="1300">
              <a:latin typeface="Calibri"/>
              <a:ea typeface="Calibri"/>
              <a:cs typeface="Calibri"/>
              <a:sym typeface="Calibri"/>
            </a:endParaRPr>
          </a:p>
        </p:txBody>
      </p:sp>
      <p:sp>
        <p:nvSpPr>
          <p:cNvPr id="1322" name="Google Shape;1322;p97"/>
          <p:cNvSpPr/>
          <p:nvPr/>
        </p:nvSpPr>
        <p:spPr>
          <a:xfrm>
            <a:off x="1222238" y="1773100"/>
            <a:ext cx="3416330" cy="4006852"/>
          </a:xfrm>
          <a:custGeom>
            <a:rect b="b" l="l" r="r" t="t"/>
            <a:pathLst>
              <a:path extrusionOk="0" h="6515206" w="5790390">
                <a:moveTo>
                  <a:pt x="0" y="0"/>
                </a:moveTo>
                <a:lnTo>
                  <a:pt x="5790390" y="0"/>
                </a:lnTo>
                <a:lnTo>
                  <a:pt x="5790390" y="6515207"/>
                </a:lnTo>
                <a:lnTo>
                  <a:pt x="0" y="6515207"/>
                </a:lnTo>
                <a:lnTo>
                  <a:pt x="0" y="0"/>
                </a:lnTo>
                <a:close/>
              </a:path>
            </a:pathLst>
          </a:custGeom>
          <a:blipFill rotWithShape="1">
            <a:blip r:embed="rId3">
              <a:alphaModFix/>
            </a:blip>
            <a:stretch>
              <a:fillRect b="0" l="0" r="0" t="0"/>
            </a:stretch>
          </a:blipFill>
          <a:ln>
            <a:noFill/>
          </a:ln>
        </p:spPr>
      </p:sp>
      <p:sp>
        <p:nvSpPr>
          <p:cNvPr id="1323" name="Google Shape;1323;p9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a:solidFill>
                  <a:srgbClr val="08528C"/>
                </a:solidFill>
              </a:rPr>
              <a:t>Unicorn Club: </a:t>
            </a:r>
            <a:r>
              <a:rPr lang="en-US">
                <a:solidFill>
                  <a:srgbClr val="08528C"/>
                </a:solidFill>
              </a:rPr>
              <a:t>Indian</a:t>
            </a:r>
            <a:r>
              <a:rPr lang="en-US">
                <a:solidFill>
                  <a:srgbClr val="08528C"/>
                </a:solidFill>
              </a:rPr>
              <a:t> Landscape </a:t>
            </a:r>
            <a:r>
              <a:rPr lang="en-US">
                <a:solidFill>
                  <a:srgbClr val="08528C"/>
                </a:solidFill>
              </a:rPr>
              <a:t>in</a:t>
            </a:r>
            <a:r>
              <a:rPr lang="en-US">
                <a:solidFill>
                  <a:srgbClr val="08528C"/>
                </a:solidFill>
              </a:rPr>
              <a:t> </a:t>
            </a:r>
            <a:r>
              <a:rPr lang="en-US">
                <a:solidFill>
                  <a:srgbClr val="08528C"/>
                </a:solidFill>
              </a:rPr>
              <a:t>2025</a:t>
            </a:r>
            <a:r>
              <a:rPr lang="en-US">
                <a:solidFill>
                  <a:srgbClr val="08528C"/>
                </a:solidFill>
              </a:rPr>
              <a:t> </a:t>
            </a:r>
            <a:r>
              <a:rPr lang="en-US">
                <a:solidFill>
                  <a:srgbClr val="08528C"/>
                </a:solidFill>
              </a:rPr>
              <a:t>(1/</a:t>
            </a:r>
            <a:r>
              <a:rPr lang="en-US">
                <a:solidFill>
                  <a:srgbClr val="08528C"/>
                </a:solidFill>
              </a:rPr>
              <a:t>3</a:t>
            </a:r>
            <a:r>
              <a:rPr lang="en-US">
                <a:solidFill>
                  <a:srgbClr val="08528C"/>
                </a:solidFill>
              </a:rPr>
              <a:t>)</a:t>
            </a:r>
            <a:endParaRPr>
              <a:solidFill>
                <a:srgbClr val="08528C"/>
              </a:solidFill>
            </a:endParaRPr>
          </a:p>
        </p:txBody>
      </p:sp>
      <p:sp>
        <p:nvSpPr>
          <p:cNvPr id="1324" name="Google Shape;1324;p97"/>
          <p:cNvSpPr/>
          <p:nvPr/>
        </p:nvSpPr>
        <p:spPr>
          <a:xfrm>
            <a:off x="153450" y="4950975"/>
            <a:ext cx="914400" cy="914400"/>
          </a:xfrm>
          <a:prstGeom prst="ellipse">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25" name="Google Shape;1325;p97"/>
          <p:cNvSpPr/>
          <p:nvPr/>
        </p:nvSpPr>
        <p:spPr>
          <a:xfrm rot="4492560">
            <a:off x="2094703" y="4750315"/>
            <a:ext cx="68990" cy="80120"/>
          </a:xfrm>
          <a:prstGeom prst="triangle">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326" name="Google Shape;1326;p97"/>
          <p:cNvCxnSpPr>
            <a:endCxn id="1324" idx="7"/>
          </p:cNvCxnSpPr>
          <p:nvPr/>
        </p:nvCxnSpPr>
        <p:spPr>
          <a:xfrm flipH="1">
            <a:off x="933939" y="4805586"/>
            <a:ext cx="1156800" cy="279300"/>
          </a:xfrm>
          <a:prstGeom prst="straightConnector1">
            <a:avLst/>
          </a:prstGeom>
          <a:noFill/>
          <a:ln cap="flat" cmpd="sng" w="9525">
            <a:solidFill>
              <a:schemeClr val="dk2"/>
            </a:solidFill>
            <a:prstDash val="solid"/>
            <a:round/>
            <a:headEnd len="med" w="med" type="none"/>
            <a:tailEnd len="med" w="med" type="none"/>
          </a:ln>
        </p:spPr>
      </p:cxnSp>
      <p:sp>
        <p:nvSpPr>
          <p:cNvPr id="1327" name="Google Shape;1327;p97"/>
          <p:cNvSpPr txBox="1"/>
          <p:nvPr/>
        </p:nvSpPr>
        <p:spPr>
          <a:xfrm>
            <a:off x="222444" y="5108925"/>
            <a:ext cx="7821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Bengaluru</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28" name="Google Shape;1328;p97"/>
          <p:cNvSpPr/>
          <p:nvPr/>
        </p:nvSpPr>
        <p:spPr>
          <a:xfrm>
            <a:off x="2152850" y="2857125"/>
            <a:ext cx="68400" cy="80100"/>
          </a:xfrm>
          <a:prstGeom prst="triangle">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329" name="Google Shape;1329;p97"/>
          <p:cNvCxnSpPr>
            <a:stCxn id="1328" idx="5"/>
            <a:endCxn id="1330" idx="6"/>
          </p:cNvCxnSpPr>
          <p:nvPr/>
        </p:nvCxnSpPr>
        <p:spPr>
          <a:xfrm flipH="1" rot="10800000">
            <a:off x="2204150" y="2324175"/>
            <a:ext cx="2334600" cy="573000"/>
          </a:xfrm>
          <a:prstGeom prst="straightConnector1">
            <a:avLst/>
          </a:prstGeom>
          <a:noFill/>
          <a:ln cap="flat" cmpd="sng" w="9525">
            <a:solidFill>
              <a:schemeClr val="dk2"/>
            </a:solidFill>
            <a:prstDash val="solid"/>
            <a:round/>
            <a:headEnd len="med" w="med" type="none"/>
            <a:tailEnd len="med" w="med" type="none"/>
          </a:ln>
        </p:spPr>
      </p:cxnSp>
      <p:sp>
        <p:nvSpPr>
          <p:cNvPr id="1330" name="Google Shape;1330;p97"/>
          <p:cNvSpPr/>
          <p:nvPr/>
        </p:nvSpPr>
        <p:spPr>
          <a:xfrm>
            <a:off x="3624458" y="1867038"/>
            <a:ext cx="914400" cy="914400"/>
          </a:xfrm>
          <a:prstGeom prst="ellipse">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31" name="Google Shape;1331;p97"/>
          <p:cNvSpPr/>
          <p:nvPr/>
        </p:nvSpPr>
        <p:spPr>
          <a:xfrm>
            <a:off x="125875" y="3689124"/>
            <a:ext cx="914400" cy="914400"/>
          </a:xfrm>
          <a:prstGeom prst="ellipse">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32" name="Google Shape;1332;p97"/>
          <p:cNvSpPr txBox="1"/>
          <p:nvPr/>
        </p:nvSpPr>
        <p:spPr>
          <a:xfrm>
            <a:off x="125873" y="3724793"/>
            <a:ext cx="8859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Mumbai</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800">
              <a:solidFill>
                <a:schemeClr val="dk1"/>
              </a:solidFill>
              <a:latin typeface="Calibri"/>
              <a:ea typeface="Calibri"/>
              <a:cs typeface="Calibri"/>
              <a:sym typeface="Calibri"/>
            </a:endParaRPr>
          </a:p>
          <a:p>
            <a:pPr indent="0" lvl="0" marL="0" rtl="0" algn="l">
              <a:spcBef>
                <a:spcPts val="0"/>
              </a:spcBef>
              <a:spcAft>
                <a:spcPts val="0"/>
              </a:spcAft>
              <a:buNone/>
            </a:pPr>
            <a:r>
              <a:t/>
            </a:r>
            <a:endParaRPr sz="800">
              <a:solidFill>
                <a:schemeClr val="dk1"/>
              </a:solidFill>
              <a:latin typeface="Calibri"/>
              <a:ea typeface="Calibri"/>
              <a:cs typeface="Calibri"/>
              <a:sym typeface="Calibri"/>
            </a:endParaRPr>
          </a:p>
          <a:p>
            <a:pPr indent="0" lvl="0" marL="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1333" name="Google Shape;1333;p97"/>
          <p:cNvSpPr txBox="1"/>
          <p:nvPr/>
        </p:nvSpPr>
        <p:spPr>
          <a:xfrm>
            <a:off x="108173" y="3897281"/>
            <a:ext cx="8859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Calibri"/>
                <a:ea typeface="Calibri"/>
                <a:cs typeface="Calibri"/>
                <a:sym typeface="Calibri"/>
              </a:rPr>
              <a:t>19</a:t>
            </a:r>
            <a:r>
              <a:rPr lang="en-US" sz="1000">
                <a:solidFill>
                  <a:srgbClr val="FFFFFF"/>
                </a:solidFill>
                <a:latin typeface="Calibri"/>
                <a:ea typeface="Calibri"/>
                <a:cs typeface="Calibri"/>
                <a:sym typeface="Calibri"/>
              </a:rPr>
              <a:t> </a:t>
            </a:r>
            <a:endParaRPr sz="1000">
              <a:solidFill>
                <a:srgbClr val="FFFFFF"/>
              </a:solidFill>
              <a:latin typeface="Calibri"/>
              <a:ea typeface="Calibri"/>
              <a:cs typeface="Calibri"/>
              <a:sym typeface="Calibri"/>
            </a:endParaRPr>
          </a:p>
          <a:p>
            <a:pPr indent="0" lvl="0" marL="0" rtl="0" algn="ctr">
              <a:spcBef>
                <a:spcPts val="0"/>
              </a:spcBef>
              <a:spcAft>
                <a:spcPts val="0"/>
              </a:spcAft>
              <a:buNone/>
            </a:pPr>
            <a:r>
              <a:t/>
            </a:r>
            <a:endParaRPr sz="900">
              <a:solidFill>
                <a:schemeClr val="dk1"/>
              </a:solidFill>
              <a:latin typeface="Calibri"/>
              <a:ea typeface="Calibri"/>
              <a:cs typeface="Calibri"/>
              <a:sym typeface="Calibri"/>
            </a:endParaRPr>
          </a:p>
          <a:p>
            <a:pPr indent="0" lvl="0" marL="0" rtl="0" algn="ctr">
              <a:spcBef>
                <a:spcPts val="0"/>
              </a:spcBef>
              <a:spcAft>
                <a:spcPts val="0"/>
              </a:spcAft>
              <a:buNone/>
            </a:pPr>
            <a:r>
              <a:t/>
            </a:r>
            <a:endParaRPr sz="900">
              <a:solidFill>
                <a:schemeClr val="dk1"/>
              </a:solidFill>
              <a:latin typeface="Calibri"/>
              <a:ea typeface="Calibri"/>
              <a:cs typeface="Calibri"/>
              <a:sym typeface="Calibri"/>
            </a:endParaRPr>
          </a:p>
          <a:p>
            <a:pPr indent="0" lvl="0" marL="0" rtl="0" algn="ctr">
              <a:spcBef>
                <a:spcPts val="0"/>
              </a:spcBef>
              <a:spcAft>
                <a:spcPts val="0"/>
              </a:spcAft>
              <a:buNone/>
            </a:pPr>
            <a:r>
              <a:t/>
            </a:r>
            <a:endParaRPr sz="900">
              <a:solidFill>
                <a:schemeClr val="dk1"/>
              </a:solidFill>
              <a:latin typeface="Calibri"/>
              <a:ea typeface="Calibri"/>
              <a:cs typeface="Calibri"/>
              <a:sym typeface="Calibri"/>
            </a:endParaRPr>
          </a:p>
        </p:txBody>
      </p:sp>
      <p:sp>
        <p:nvSpPr>
          <p:cNvPr id="1334" name="Google Shape;1334;p97"/>
          <p:cNvSpPr/>
          <p:nvPr/>
        </p:nvSpPr>
        <p:spPr>
          <a:xfrm rot="-838514">
            <a:off x="1865651" y="4324120"/>
            <a:ext cx="68322" cy="80037"/>
          </a:xfrm>
          <a:prstGeom prst="triangle">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335" name="Google Shape;1335;p97"/>
          <p:cNvCxnSpPr>
            <a:stCxn id="1334" idx="1"/>
            <a:endCxn id="1331" idx="6"/>
          </p:cNvCxnSpPr>
          <p:nvPr/>
        </p:nvCxnSpPr>
        <p:spPr>
          <a:xfrm rot="10800000">
            <a:off x="1040237" y="4146264"/>
            <a:ext cx="843000" cy="222000"/>
          </a:xfrm>
          <a:prstGeom prst="straightConnector1">
            <a:avLst/>
          </a:prstGeom>
          <a:noFill/>
          <a:ln cap="flat" cmpd="sng" w="9525">
            <a:solidFill>
              <a:schemeClr val="dk2"/>
            </a:solidFill>
            <a:prstDash val="solid"/>
            <a:round/>
            <a:headEnd len="med" w="med" type="none"/>
            <a:tailEnd len="med" w="med" type="none"/>
          </a:ln>
        </p:spPr>
      </p:cxnSp>
      <p:sp>
        <p:nvSpPr>
          <p:cNvPr id="1336" name="Google Shape;1336;p97"/>
          <p:cNvSpPr/>
          <p:nvPr/>
        </p:nvSpPr>
        <p:spPr>
          <a:xfrm rot="-4565116">
            <a:off x="2556236" y="5203368"/>
            <a:ext cx="68613" cy="80110"/>
          </a:xfrm>
          <a:prstGeom prst="triangle">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337" name="Google Shape;1337;p97"/>
          <p:cNvCxnSpPr>
            <a:stCxn id="1338" idx="1"/>
          </p:cNvCxnSpPr>
          <p:nvPr/>
        </p:nvCxnSpPr>
        <p:spPr>
          <a:xfrm rot="10800000">
            <a:off x="2630963" y="5257725"/>
            <a:ext cx="778200" cy="91200"/>
          </a:xfrm>
          <a:prstGeom prst="straightConnector1">
            <a:avLst/>
          </a:prstGeom>
          <a:noFill/>
          <a:ln cap="flat" cmpd="sng" w="9525">
            <a:solidFill>
              <a:schemeClr val="dk2"/>
            </a:solidFill>
            <a:prstDash val="solid"/>
            <a:round/>
            <a:headEnd len="med" w="med" type="none"/>
            <a:tailEnd len="med" w="med" type="none"/>
          </a:ln>
        </p:spPr>
      </p:cxnSp>
      <p:grpSp>
        <p:nvGrpSpPr>
          <p:cNvPr id="1339" name="Google Shape;1339;p97"/>
          <p:cNvGrpSpPr/>
          <p:nvPr/>
        </p:nvGrpSpPr>
        <p:grpSpPr>
          <a:xfrm>
            <a:off x="304499" y="2496891"/>
            <a:ext cx="914442" cy="914433"/>
            <a:chOff x="625950" y="2199774"/>
            <a:chExt cx="1241100" cy="1401000"/>
          </a:xfrm>
        </p:grpSpPr>
        <p:sp>
          <p:nvSpPr>
            <p:cNvPr id="1340" name="Google Shape;1340;p97"/>
            <p:cNvSpPr/>
            <p:nvPr/>
          </p:nvSpPr>
          <p:spPr>
            <a:xfrm>
              <a:off x="625950" y="2199774"/>
              <a:ext cx="1241100" cy="1401000"/>
            </a:xfrm>
            <a:prstGeom prst="ellipse">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1" name="Google Shape;1341;p97"/>
            <p:cNvSpPr txBox="1"/>
            <p:nvPr/>
          </p:nvSpPr>
          <p:spPr>
            <a:xfrm>
              <a:off x="803556" y="2358752"/>
              <a:ext cx="8859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solidFill>
                    <a:srgbClr val="FFFFFF"/>
                  </a:solidFill>
                  <a:latin typeface="Calibri"/>
                  <a:ea typeface="Calibri"/>
                  <a:cs typeface="Calibri"/>
                  <a:sym typeface="Calibri"/>
                </a:rPr>
                <a:t>Pune</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42" name="Google Shape;1342;p97"/>
            <p:cNvSpPr txBox="1"/>
            <p:nvPr/>
          </p:nvSpPr>
          <p:spPr>
            <a:xfrm>
              <a:off x="666728" y="2553900"/>
              <a:ext cx="1103700" cy="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Calibri"/>
                  <a:ea typeface="Calibri"/>
                  <a:cs typeface="Calibri"/>
                  <a:sym typeface="Calibri"/>
                </a:rPr>
                <a:t>7</a:t>
              </a:r>
              <a:endParaRPr sz="1000">
                <a:solidFill>
                  <a:srgbClr val="FFFFFF"/>
                </a:solidFill>
                <a:latin typeface="Calibri"/>
                <a:ea typeface="Calibri"/>
                <a:cs typeface="Calibri"/>
                <a:sym typeface="Calibri"/>
              </a:endParaRPr>
            </a:p>
            <a:p>
              <a:pPr indent="0" lvl="0" marL="0" rtl="0" algn="ctr">
                <a:spcBef>
                  <a:spcPts val="0"/>
                </a:spcBef>
                <a:spcAft>
                  <a:spcPts val="0"/>
                </a:spcAft>
                <a:buNone/>
              </a:pPr>
              <a:r>
                <a:t/>
              </a:r>
              <a:endParaRPr sz="700">
                <a:solidFill>
                  <a:schemeClr val="dk1"/>
                </a:solidFill>
                <a:latin typeface="Calibri"/>
                <a:ea typeface="Calibri"/>
                <a:cs typeface="Calibri"/>
                <a:sym typeface="Calibri"/>
              </a:endParaRPr>
            </a:p>
            <a:p>
              <a:pPr indent="0" lvl="0" marL="0" rtl="0" algn="ctr">
                <a:spcBef>
                  <a:spcPts val="0"/>
                </a:spcBef>
                <a:spcAft>
                  <a:spcPts val="0"/>
                </a:spcAft>
                <a:buNone/>
              </a:pPr>
              <a:r>
                <a:t/>
              </a:r>
              <a:endParaRPr sz="700">
                <a:solidFill>
                  <a:schemeClr val="dk1"/>
                </a:solidFill>
                <a:latin typeface="Calibri"/>
                <a:ea typeface="Calibri"/>
                <a:cs typeface="Calibri"/>
                <a:sym typeface="Calibri"/>
              </a:endParaRPr>
            </a:p>
            <a:p>
              <a:pPr indent="0" lvl="0" marL="0" rtl="0" algn="ctr">
                <a:spcBef>
                  <a:spcPts val="0"/>
                </a:spcBef>
                <a:spcAft>
                  <a:spcPts val="0"/>
                </a:spcAft>
                <a:buNone/>
              </a:pPr>
              <a:r>
                <a:t/>
              </a:r>
              <a:endParaRPr sz="700">
                <a:solidFill>
                  <a:schemeClr val="dk1"/>
                </a:solidFill>
                <a:latin typeface="Calibri"/>
                <a:ea typeface="Calibri"/>
                <a:cs typeface="Calibri"/>
                <a:sym typeface="Calibri"/>
              </a:endParaRPr>
            </a:p>
          </p:txBody>
        </p:sp>
      </p:grpSp>
      <p:cxnSp>
        <p:nvCxnSpPr>
          <p:cNvPr id="1343" name="Google Shape;1343;p97"/>
          <p:cNvCxnSpPr>
            <a:stCxn id="1344" idx="1"/>
            <a:endCxn id="1340" idx="5"/>
          </p:cNvCxnSpPr>
          <p:nvPr/>
        </p:nvCxnSpPr>
        <p:spPr>
          <a:xfrm rot="10800000">
            <a:off x="1085007" y="3277396"/>
            <a:ext cx="937500" cy="988500"/>
          </a:xfrm>
          <a:prstGeom prst="straightConnector1">
            <a:avLst/>
          </a:prstGeom>
          <a:noFill/>
          <a:ln cap="flat" cmpd="sng" w="9525">
            <a:solidFill>
              <a:schemeClr val="dk2"/>
            </a:solidFill>
            <a:prstDash val="solid"/>
            <a:round/>
            <a:headEnd len="med" w="med" type="none"/>
            <a:tailEnd len="med" w="med" type="none"/>
          </a:ln>
        </p:spPr>
      </p:cxnSp>
      <p:sp>
        <p:nvSpPr>
          <p:cNvPr id="1344" name="Google Shape;1344;p97"/>
          <p:cNvSpPr/>
          <p:nvPr/>
        </p:nvSpPr>
        <p:spPr>
          <a:xfrm rot="637179">
            <a:off x="2005121" y="4229037"/>
            <a:ext cx="68371" cy="80018"/>
          </a:xfrm>
          <a:prstGeom prst="triangle">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5" name="Google Shape;1345;p97"/>
          <p:cNvSpPr txBox="1"/>
          <p:nvPr/>
        </p:nvSpPr>
        <p:spPr>
          <a:xfrm>
            <a:off x="3711499" y="1937506"/>
            <a:ext cx="782100" cy="1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7F7F7"/>
                </a:solidFill>
                <a:latin typeface="Calibri"/>
                <a:ea typeface="Calibri"/>
                <a:cs typeface="Calibri"/>
                <a:sym typeface="Calibri"/>
              </a:rPr>
              <a:t>Gurugram</a:t>
            </a:r>
            <a:endParaRPr sz="1100">
              <a:solidFill>
                <a:srgbClr val="F7F7F7"/>
              </a:solidFill>
              <a:latin typeface="Calibri"/>
              <a:ea typeface="Calibri"/>
              <a:cs typeface="Calibri"/>
              <a:sym typeface="Calibri"/>
            </a:endParaRPr>
          </a:p>
        </p:txBody>
      </p:sp>
      <p:sp>
        <p:nvSpPr>
          <p:cNvPr id="1346" name="Google Shape;1346;p97"/>
          <p:cNvSpPr txBox="1"/>
          <p:nvPr/>
        </p:nvSpPr>
        <p:spPr>
          <a:xfrm>
            <a:off x="3721050" y="2064300"/>
            <a:ext cx="719400" cy="56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Calibri"/>
                <a:ea typeface="Calibri"/>
                <a:cs typeface="Calibri"/>
                <a:sym typeface="Calibri"/>
              </a:rPr>
              <a:t>20</a:t>
            </a:r>
            <a:endParaRPr sz="2600">
              <a:solidFill>
                <a:srgbClr val="FFFFFF"/>
              </a:solidFill>
              <a:latin typeface="Calibri"/>
              <a:ea typeface="Calibri"/>
              <a:cs typeface="Calibri"/>
              <a:sym typeface="Calibri"/>
            </a:endParaRPr>
          </a:p>
          <a:p>
            <a:pPr indent="0" lvl="0" marL="0" rtl="0" algn="ctr">
              <a:spcBef>
                <a:spcPts val="0"/>
              </a:spcBef>
              <a:spcAft>
                <a:spcPts val="0"/>
              </a:spcAft>
              <a:buNone/>
            </a:pPr>
            <a:r>
              <a:t/>
            </a:r>
            <a:endParaRPr sz="3000">
              <a:solidFill>
                <a:schemeClr val="dk1"/>
              </a:solidFill>
              <a:latin typeface="Calibri"/>
              <a:ea typeface="Calibri"/>
              <a:cs typeface="Calibri"/>
              <a:sym typeface="Calibri"/>
            </a:endParaRPr>
          </a:p>
          <a:p>
            <a:pPr indent="0" lvl="0" marL="0" rtl="0" algn="ctr">
              <a:spcBef>
                <a:spcPts val="0"/>
              </a:spcBef>
              <a:spcAft>
                <a:spcPts val="0"/>
              </a:spcAft>
              <a:buNone/>
            </a:pPr>
            <a:r>
              <a:t/>
            </a:r>
            <a:endParaRPr sz="3000">
              <a:solidFill>
                <a:schemeClr val="dk1"/>
              </a:solidFill>
              <a:latin typeface="Calibri"/>
              <a:ea typeface="Calibri"/>
              <a:cs typeface="Calibri"/>
              <a:sym typeface="Calibri"/>
            </a:endParaRPr>
          </a:p>
          <a:p>
            <a:pPr indent="0" lvl="0" marL="0" rtl="0" algn="ctr">
              <a:spcBef>
                <a:spcPts val="0"/>
              </a:spcBef>
              <a:spcAft>
                <a:spcPts val="0"/>
              </a:spcAft>
              <a:buNone/>
            </a:pPr>
            <a:r>
              <a:rPr lang="en-U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p:txBody>
      </p:sp>
      <p:sp>
        <p:nvSpPr>
          <p:cNvPr id="1347" name="Google Shape;1347;p97"/>
          <p:cNvSpPr/>
          <p:nvPr/>
        </p:nvSpPr>
        <p:spPr>
          <a:xfrm>
            <a:off x="4862175" y="1234075"/>
            <a:ext cx="3296100" cy="918300"/>
          </a:xfrm>
          <a:prstGeom prst="rect">
            <a:avLst/>
          </a:pr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8" name="Google Shape;1348;p9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1349" name="Google Shape;1349;p97"/>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350" name="Google Shape;1350;p97"/>
          <p:cNvSpPr/>
          <p:nvPr/>
        </p:nvSpPr>
        <p:spPr>
          <a:xfrm>
            <a:off x="549750" y="1172700"/>
            <a:ext cx="32961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Top 5 Cities with Unicorns</a:t>
            </a:r>
            <a:endParaRPr b="1">
              <a:solidFill>
                <a:srgbClr val="08528C"/>
              </a:solidFill>
              <a:latin typeface="Calibri"/>
              <a:ea typeface="Calibri"/>
              <a:cs typeface="Calibri"/>
              <a:sym typeface="Calibri"/>
            </a:endParaRPr>
          </a:p>
        </p:txBody>
      </p:sp>
      <p:cxnSp>
        <p:nvCxnSpPr>
          <p:cNvPr id="1351" name="Google Shape;1351;p97"/>
          <p:cNvCxnSpPr/>
          <p:nvPr/>
        </p:nvCxnSpPr>
        <p:spPr>
          <a:xfrm rot="10800000">
            <a:off x="1447575" y="5951050"/>
            <a:ext cx="3143700" cy="0"/>
          </a:xfrm>
          <a:prstGeom prst="straightConnector1">
            <a:avLst/>
          </a:prstGeom>
          <a:noFill/>
          <a:ln cap="flat" cmpd="sng" w="9525">
            <a:solidFill>
              <a:srgbClr val="D9D9D9"/>
            </a:solidFill>
            <a:prstDash val="dot"/>
            <a:round/>
            <a:headEnd len="med" w="med" type="none"/>
            <a:tailEnd len="med" w="med" type="none"/>
          </a:ln>
        </p:spPr>
      </p:cxnSp>
      <p:sp>
        <p:nvSpPr>
          <p:cNvPr id="1352" name="Google Shape;1352;p97"/>
          <p:cNvSpPr txBox="1"/>
          <p:nvPr/>
        </p:nvSpPr>
        <p:spPr>
          <a:xfrm>
            <a:off x="5038525" y="1734100"/>
            <a:ext cx="627900" cy="1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000">
                <a:solidFill>
                  <a:srgbClr val="434343"/>
                </a:solidFill>
                <a:latin typeface="Calibri"/>
                <a:ea typeface="Calibri"/>
                <a:cs typeface="Calibri"/>
                <a:sym typeface="Calibri"/>
              </a:rPr>
              <a:t>Unicorns</a:t>
            </a:r>
            <a:endParaRPr sz="1000">
              <a:solidFill>
                <a:srgbClr val="434343"/>
              </a:solidFill>
              <a:latin typeface="Calibri"/>
              <a:ea typeface="Calibri"/>
              <a:cs typeface="Calibri"/>
              <a:sym typeface="Calibri"/>
            </a:endParaRPr>
          </a:p>
        </p:txBody>
      </p:sp>
      <p:sp>
        <p:nvSpPr>
          <p:cNvPr id="1353" name="Google Shape;1353;p97" title="Companies"/>
          <p:cNvSpPr txBox="1"/>
          <p:nvPr/>
        </p:nvSpPr>
        <p:spPr>
          <a:xfrm>
            <a:off x="5038525" y="1393200"/>
            <a:ext cx="614700" cy="23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1900">
                <a:solidFill>
                  <a:srgbClr val="08528C"/>
                </a:solidFill>
                <a:latin typeface="Calibri"/>
                <a:ea typeface="Calibri"/>
                <a:cs typeface="Calibri"/>
                <a:sym typeface="Calibri"/>
              </a:rPr>
              <a:t>1</a:t>
            </a:r>
            <a:r>
              <a:rPr b="1" lang="en-US" sz="1900">
                <a:solidFill>
                  <a:srgbClr val="08528C"/>
                </a:solidFill>
                <a:latin typeface="Calibri"/>
                <a:ea typeface="Calibri"/>
                <a:cs typeface="Calibri"/>
                <a:sym typeface="Calibri"/>
              </a:rPr>
              <a:t>24</a:t>
            </a:r>
            <a:endParaRPr b="1" i="0" sz="1900" u="none" cap="none" strike="noStrike">
              <a:solidFill>
                <a:srgbClr val="08528C"/>
              </a:solidFill>
              <a:latin typeface="Calibri"/>
              <a:ea typeface="Calibri"/>
              <a:cs typeface="Calibri"/>
              <a:sym typeface="Calibri"/>
            </a:endParaRPr>
          </a:p>
        </p:txBody>
      </p:sp>
      <p:sp>
        <p:nvSpPr>
          <p:cNvPr id="1354" name="Google Shape;1354;p97"/>
          <p:cNvSpPr txBox="1"/>
          <p:nvPr/>
        </p:nvSpPr>
        <p:spPr>
          <a:xfrm>
            <a:off x="6105325" y="1734100"/>
            <a:ext cx="738300" cy="1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000">
                <a:solidFill>
                  <a:srgbClr val="434343"/>
                </a:solidFill>
                <a:latin typeface="Calibri"/>
                <a:ea typeface="Calibri"/>
                <a:cs typeface="Calibri"/>
                <a:sym typeface="Calibri"/>
              </a:rPr>
              <a:t>Total Funding raised</a:t>
            </a:r>
            <a:endParaRPr b="0" i="0" sz="1000" u="none" cap="none" strike="noStrike">
              <a:solidFill>
                <a:srgbClr val="434343"/>
              </a:solidFill>
              <a:latin typeface="Calibri"/>
              <a:ea typeface="Calibri"/>
              <a:cs typeface="Calibri"/>
              <a:sym typeface="Calibri"/>
            </a:endParaRPr>
          </a:p>
        </p:txBody>
      </p:sp>
      <p:sp>
        <p:nvSpPr>
          <p:cNvPr id="1355" name="Google Shape;1355;p97" title="Companies"/>
          <p:cNvSpPr txBox="1"/>
          <p:nvPr/>
        </p:nvSpPr>
        <p:spPr>
          <a:xfrm>
            <a:off x="6105325" y="1393200"/>
            <a:ext cx="696000" cy="23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1900">
                <a:solidFill>
                  <a:srgbClr val="08528C"/>
                </a:solidFill>
                <a:latin typeface="Calibri"/>
                <a:ea typeface="Calibri"/>
                <a:cs typeface="Calibri"/>
                <a:sym typeface="Calibri"/>
              </a:rPr>
              <a:t>$91.1B</a:t>
            </a:r>
            <a:endParaRPr b="1" i="0" sz="1900" u="none" cap="none" strike="noStrike">
              <a:solidFill>
                <a:srgbClr val="08528C"/>
              </a:solidFill>
              <a:latin typeface="Calibri"/>
              <a:ea typeface="Calibri"/>
              <a:cs typeface="Calibri"/>
              <a:sym typeface="Calibri"/>
            </a:endParaRPr>
          </a:p>
        </p:txBody>
      </p:sp>
      <p:sp>
        <p:nvSpPr>
          <p:cNvPr id="1356" name="Google Shape;1356;p97"/>
          <p:cNvSpPr txBox="1"/>
          <p:nvPr/>
        </p:nvSpPr>
        <p:spPr>
          <a:xfrm>
            <a:off x="7324525" y="1734100"/>
            <a:ext cx="543600" cy="1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000">
                <a:solidFill>
                  <a:srgbClr val="434343"/>
                </a:solidFill>
                <a:latin typeface="Calibri"/>
                <a:ea typeface="Calibri"/>
                <a:cs typeface="Calibri"/>
                <a:sym typeface="Calibri"/>
              </a:rPr>
              <a:t>Total VC Investors</a:t>
            </a:r>
            <a:endParaRPr b="0" i="0" sz="1000" u="none" cap="none" strike="noStrike">
              <a:solidFill>
                <a:srgbClr val="434343"/>
              </a:solidFill>
              <a:latin typeface="Calibri"/>
              <a:ea typeface="Calibri"/>
              <a:cs typeface="Calibri"/>
              <a:sym typeface="Calibri"/>
            </a:endParaRPr>
          </a:p>
        </p:txBody>
      </p:sp>
      <p:sp>
        <p:nvSpPr>
          <p:cNvPr id="1357" name="Google Shape;1357;p97" title="Companies"/>
          <p:cNvSpPr txBox="1"/>
          <p:nvPr/>
        </p:nvSpPr>
        <p:spPr>
          <a:xfrm>
            <a:off x="7324525" y="1393200"/>
            <a:ext cx="614700" cy="23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1900">
                <a:solidFill>
                  <a:srgbClr val="08528C"/>
                </a:solidFill>
                <a:highlight>
                  <a:srgbClr val="F7F7F7"/>
                </a:highlight>
                <a:latin typeface="Calibri"/>
                <a:ea typeface="Calibri"/>
                <a:cs typeface="Calibri"/>
                <a:sym typeface="Calibri"/>
              </a:rPr>
              <a:t>466</a:t>
            </a:r>
            <a:endParaRPr b="1" i="0" sz="1900" u="none" cap="none" strike="noStrike">
              <a:solidFill>
                <a:srgbClr val="08528C"/>
              </a:solidFill>
              <a:highlight>
                <a:srgbClr val="F7F7F7"/>
              </a:highlight>
              <a:latin typeface="Calibri"/>
              <a:ea typeface="Calibri"/>
              <a:cs typeface="Calibri"/>
              <a:sym typeface="Calibri"/>
            </a:endParaRPr>
          </a:p>
        </p:txBody>
      </p:sp>
      <p:cxnSp>
        <p:nvCxnSpPr>
          <p:cNvPr id="1358" name="Google Shape;1358;p97"/>
          <p:cNvCxnSpPr/>
          <p:nvPr/>
        </p:nvCxnSpPr>
        <p:spPr>
          <a:xfrm>
            <a:off x="5788900" y="1469000"/>
            <a:ext cx="3600" cy="399600"/>
          </a:xfrm>
          <a:prstGeom prst="straightConnector1">
            <a:avLst/>
          </a:prstGeom>
          <a:noFill/>
          <a:ln cap="flat" cmpd="sng" w="9525">
            <a:solidFill>
              <a:srgbClr val="D9D9D9"/>
            </a:solidFill>
            <a:prstDash val="solid"/>
            <a:round/>
            <a:headEnd len="med" w="med" type="none"/>
            <a:tailEnd len="med" w="med" type="none"/>
          </a:ln>
        </p:spPr>
      </p:cxnSp>
      <p:cxnSp>
        <p:nvCxnSpPr>
          <p:cNvPr id="1359" name="Google Shape;1359;p97"/>
          <p:cNvCxnSpPr/>
          <p:nvPr/>
        </p:nvCxnSpPr>
        <p:spPr>
          <a:xfrm>
            <a:off x="7061125" y="1469000"/>
            <a:ext cx="3600" cy="399600"/>
          </a:xfrm>
          <a:prstGeom prst="straightConnector1">
            <a:avLst/>
          </a:prstGeom>
          <a:noFill/>
          <a:ln cap="flat" cmpd="sng" w="9525">
            <a:solidFill>
              <a:srgbClr val="D9D9D9"/>
            </a:solidFill>
            <a:prstDash val="solid"/>
            <a:round/>
            <a:headEnd len="med" w="med" type="none"/>
            <a:tailEnd len="med" w="med" type="none"/>
          </a:ln>
        </p:spPr>
      </p:cxnSp>
      <p:sp>
        <p:nvSpPr>
          <p:cNvPr id="1360" name="Google Shape;1360;p97"/>
          <p:cNvSpPr/>
          <p:nvPr/>
        </p:nvSpPr>
        <p:spPr>
          <a:xfrm>
            <a:off x="8303525" y="1247168"/>
            <a:ext cx="2431500" cy="2523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1361" name="Google Shape;1361;p97"/>
          <p:cNvCxnSpPr/>
          <p:nvPr/>
        </p:nvCxnSpPr>
        <p:spPr>
          <a:xfrm>
            <a:off x="8303525" y="1513775"/>
            <a:ext cx="3581400" cy="0"/>
          </a:xfrm>
          <a:prstGeom prst="straightConnector1">
            <a:avLst/>
          </a:prstGeom>
          <a:noFill/>
          <a:ln cap="flat" cmpd="sng" w="9525">
            <a:solidFill>
              <a:srgbClr val="000000"/>
            </a:solidFill>
            <a:prstDash val="solid"/>
            <a:round/>
            <a:headEnd len="sm" w="sm" type="none"/>
            <a:tailEnd len="sm" w="sm" type="none"/>
          </a:ln>
        </p:spPr>
      </p:cxnSp>
      <p:sp>
        <p:nvSpPr>
          <p:cNvPr id="1362" name="Google Shape;1362;p97"/>
          <p:cNvSpPr txBox="1"/>
          <p:nvPr/>
        </p:nvSpPr>
        <p:spPr>
          <a:xfrm>
            <a:off x="208763" y="5235075"/>
            <a:ext cx="7821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Calibri"/>
                <a:ea typeface="Calibri"/>
                <a:cs typeface="Calibri"/>
                <a:sym typeface="Calibri"/>
              </a:rPr>
              <a:t>52</a:t>
            </a:r>
            <a:endParaRPr sz="2600">
              <a:solidFill>
                <a:srgbClr val="FFFFFF"/>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cxnSp>
        <p:nvCxnSpPr>
          <p:cNvPr id="1363" name="Google Shape;1363;p97"/>
          <p:cNvCxnSpPr/>
          <p:nvPr/>
        </p:nvCxnSpPr>
        <p:spPr>
          <a:xfrm>
            <a:off x="621900" y="1459925"/>
            <a:ext cx="3581400" cy="0"/>
          </a:xfrm>
          <a:prstGeom prst="straightConnector1">
            <a:avLst/>
          </a:prstGeom>
          <a:noFill/>
          <a:ln cap="flat" cmpd="sng" w="9525">
            <a:solidFill>
              <a:srgbClr val="000000"/>
            </a:solidFill>
            <a:prstDash val="solid"/>
            <a:round/>
            <a:headEnd len="sm" w="sm" type="none"/>
            <a:tailEnd len="sm" w="sm" type="none"/>
          </a:ln>
        </p:spPr>
      </p:cxnSp>
      <p:sp>
        <p:nvSpPr>
          <p:cNvPr id="1364" name="Google Shape;1364;p97"/>
          <p:cNvSpPr/>
          <p:nvPr/>
        </p:nvSpPr>
        <p:spPr>
          <a:xfrm>
            <a:off x="3353850" y="4950975"/>
            <a:ext cx="914400" cy="914400"/>
          </a:xfrm>
          <a:prstGeom prst="ellipse">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65" name="Google Shape;1365;p97"/>
          <p:cNvSpPr txBox="1"/>
          <p:nvPr/>
        </p:nvSpPr>
        <p:spPr>
          <a:xfrm>
            <a:off x="3499044" y="5032725"/>
            <a:ext cx="782100" cy="2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solidFill>
                  <a:srgbClr val="FFFFFF"/>
                </a:solidFill>
                <a:latin typeface="Calibri"/>
                <a:ea typeface="Calibri"/>
                <a:cs typeface="Calibri"/>
                <a:sym typeface="Calibri"/>
              </a:rPr>
              <a:t>Chennai</a:t>
            </a:r>
            <a:endParaRPr sz="900">
              <a:solidFill>
                <a:schemeClr val="dk1"/>
              </a:solidFill>
              <a:latin typeface="Calibri"/>
              <a:ea typeface="Calibri"/>
              <a:cs typeface="Calibri"/>
              <a:sym typeface="Calibri"/>
            </a:endParaRPr>
          </a:p>
        </p:txBody>
      </p:sp>
      <p:sp>
        <p:nvSpPr>
          <p:cNvPr id="1338" name="Google Shape;1338;p97"/>
          <p:cNvSpPr txBox="1"/>
          <p:nvPr/>
        </p:nvSpPr>
        <p:spPr>
          <a:xfrm>
            <a:off x="3409163" y="5235075"/>
            <a:ext cx="782100" cy="2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Calibri"/>
                <a:ea typeface="Calibri"/>
                <a:cs typeface="Calibri"/>
                <a:sym typeface="Calibri"/>
              </a:rPr>
              <a:t>7</a:t>
            </a:r>
            <a:endParaRPr sz="2600">
              <a:solidFill>
                <a:srgbClr val="FFFFFF"/>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66" name="Google Shape;1366;p97"/>
          <p:cNvSpPr txBox="1"/>
          <p:nvPr/>
        </p:nvSpPr>
        <p:spPr>
          <a:xfrm>
            <a:off x="693989" y="6360835"/>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800">
                <a:latin typeface="Calibri"/>
                <a:ea typeface="Calibri"/>
                <a:cs typeface="Calibri"/>
                <a:sym typeface="Calibri"/>
              </a:rPr>
              <a:t>Note: This analysis includes both Tech and Non-Tech unicorns</a:t>
            </a:r>
            <a:endParaRPr sz="800">
              <a:latin typeface="Calibri"/>
              <a:ea typeface="Calibri"/>
              <a:cs typeface="Calibri"/>
              <a:sym typeface="Calibri"/>
            </a:endParaRPr>
          </a:p>
          <a:p>
            <a:pPr indent="0" lvl="0" marL="0" rtl="0" algn="l">
              <a:spcBef>
                <a:spcPts val="0"/>
              </a:spcBef>
              <a:spcAft>
                <a:spcPts val="0"/>
              </a:spcAft>
              <a:buNone/>
            </a:pPr>
            <a:r>
              <a:rPr lang="en-US" sz="800">
                <a:latin typeface="Calibri"/>
                <a:ea typeface="Calibri"/>
                <a:cs typeface="Calibri"/>
                <a:sym typeface="Calibri"/>
              </a:rPr>
              <a:t>           Slice relocated its registered headquarters to Guwahati following its merger with Guwahati-based North East Small Finance Bank (NESFB)</a:t>
            </a:r>
            <a:endParaRPr sz="800">
              <a:latin typeface="Calibri"/>
              <a:ea typeface="Calibri"/>
              <a:cs typeface="Calibri"/>
              <a:sym typeface="Calibri"/>
            </a:endParaRPr>
          </a:p>
        </p:txBody>
      </p:sp>
      <p:pic>
        <p:nvPicPr>
          <p:cNvPr id="1367" name="Google Shape;1367;p97"/>
          <p:cNvPicPr preferRelativeResize="0"/>
          <p:nvPr/>
        </p:nvPicPr>
        <p:blipFill>
          <a:blip r:embed="rId4">
            <a:alphaModFix/>
          </a:blip>
          <a:stretch>
            <a:fillRect/>
          </a:stretch>
        </p:blipFill>
        <p:spPr>
          <a:xfrm>
            <a:off x="4932619" y="5026165"/>
            <a:ext cx="246888" cy="242791"/>
          </a:xfrm>
          <a:prstGeom prst="rect">
            <a:avLst/>
          </a:prstGeom>
          <a:noFill/>
          <a:ln>
            <a:noFill/>
          </a:ln>
        </p:spPr>
      </p:pic>
      <p:pic>
        <p:nvPicPr>
          <p:cNvPr id="1368" name="Google Shape;1368;p97"/>
          <p:cNvPicPr preferRelativeResize="0"/>
          <p:nvPr/>
        </p:nvPicPr>
        <p:blipFill>
          <a:blip r:embed="rId5">
            <a:alphaModFix/>
          </a:blip>
          <a:stretch>
            <a:fillRect/>
          </a:stretch>
        </p:blipFill>
        <p:spPr>
          <a:xfrm>
            <a:off x="4932619" y="5322391"/>
            <a:ext cx="246888" cy="242791"/>
          </a:xfrm>
          <a:prstGeom prst="rect">
            <a:avLst/>
          </a:prstGeom>
          <a:noFill/>
          <a:ln>
            <a:noFill/>
          </a:ln>
        </p:spPr>
      </p:pic>
      <p:pic>
        <p:nvPicPr>
          <p:cNvPr id="1369" name="Google Shape;1369;p97"/>
          <p:cNvPicPr preferRelativeResize="0"/>
          <p:nvPr/>
        </p:nvPicPr>
        <p:blipFill>
          <a:blip r:embed="rId6">
            <a:alphaModFix/>
          </a:blip>
          <a:stretch>
            <a:fillRect/>
          </a:stretch>
        </p:blipFill>
        <p:spPr>
          <a:xfrm>
            <a:off x="4932619" y="5624229"/>
            <a:ext cx="246888" cy="242791"/>
          </a:xfrm>
          <a:prstGeom prst="rect">
            <a:avLst/>
          </a:prstGeom>
          <a:noFill/>
          <a:ln>
            <a:noFill/>
          </a:ln>
        </p:spPr>
      </p:pic>
      <p:pic>
        <p:nvPicPr>
          <p:cNvPr id="1370" name="Google Shape;1370;p97"/>
          <p:cNvPicPr preferRelativeResize="0"/>
          <p:nvPr/>
        </p:nvPicPr>
        <p:blipFill>
          <a:blip r:embed="rId7">
            <a:alphaModFix/>
          </a:blip>
          <a:stretch>
            <a:fillRect/>
          </a:stretch>
        </p:blipFill>
        <p:spPr>
          <a:xfrm>
            <a:off x="4932619" y="5917915"/>
            <a:ext cx="246888" cy="242791"/>
          </a:xfrm>
          <a:prstGeom prst="rect">
            <a:avLst/>
          </a:prstGeom>
          <a:noFill/>
          <a:ln>
            <a:noFill/>
          </a:ln>
        </p:spPr>
      </p:pic>
      <p:pic>
        <p:nvPicPr>
          <p:cNvPr id="1371" name="Google Shape;1371;p97"/>
          <p:cNvPicPr preferRelativeResize="0"/>
          <p:nvPr/>
        </p:nvPicPr>
        <p:blipFill>
          <a:blip r:embed="rId8">
            <a:alphaModFix/>
          </a:blip>
          <a:stretch>
            <a:fillRect/>
          </a:stretch>
        </p:blipFill>
        <p:spPr>
          <a:xfrm>
            <a:off x="4932619" y="6210548"/>
            <a:ext cx="246888" cy="242791"/>
          </a:xfrm>
          <a:prstGeom prst="rect">
            <a:avLst/>
          </a:prstGeom>
          <a:noFill/>
          <a:ln>
            <a:noFill/>
          </a:ln>
        </p:spPr>
      </p:pic>
      <p:graphicFrame>
        <p:nvGraphicFramePr>
          <p:cNvPr id="1372" name="Google Shape;1372;p97"/>
          <p:cNvGraphicFramePr/>
          <p:nvPr/>
        </p:nvGraphicFramePr>
        <p:xfrm>
          <a:off x="4886113" y="2166053"/>
          <a:ext cx="3000000" cy="3000000"/>
        </p:xfrm>
        <a:graphic>
          <a:graphicData uri="http://schemas.openxmlformats.org/drawingml/2006/table">
            <a:tbl>
              <a:tblPr>
                <a:noFill/>
                <a:tableStyleId>{D7426D04-0DF5-4802-A7C9-536CA16E00E1}</a:tableStyleId>
              </a:tblPr>
              <a:tblGrid>
                <a:gridCol w="1677400"/>
                <a:gridCol w="1442675"/>
              </a:tblGrid>
              <a:tr h="316800">
                <a:tc gridSpan="2">
                  <a:txBody>
                    <a:bodyPr/>
                    <a:lstStyle/>
                    <a:p>
                      <a:pPr indent="0" lvl="0" marL="0" rtl="0" algn="l">
                        <a:spcBef>
                          <a:spcPts val="0"/>
                        </a:spcBef>
                        <a:spcAft>
                          <a:spcPts val="0"/>
                        </a:spcAft>
                        <a:buNone/>
                      </a:pPr>
                      <a:r>
                        <a:rPr b="1" lang="en-US" sz="1200">
                          <a:solidFill>
                            <a:srgbClr val="08528C"/>
                          </a:solidFill>
                          <a:latin typeface="Calibri"/>
                          <a:ea typeface="Calibri"/>
                          <a:cs typeface="Calibri"/>
                          <a:sym typeface="Calibri"/>
                        </a:rPr>
                        <a:t>Top VC </a:t>
                      </a:r>
                      <a:r>
                        <a:rPr b="1" lang="en-US" sz="1200">
                          <a:solidFill>
                            <a:srgbClr val="08528C"/>
                          </a:solidFill>
                          <a:latin typeface="Calibri"/>
                          <a:ea typeface="Calibri"/>
                          <a:cs typeface="Calibri"/>
                          <a:sym typeface="Calibri"/>
                        </a:rPr>
                        <a:t>Investors</a:t>
                      </a:r>
                      <a:r>
                        <a:rPr b="1" lang="en-US" sz="1200">
                          <a:solidFill>
                            <a:srgbClr val="08528C"/>
                          </a:solidFill>
                          <a:latin typeface="Calibri"/>
                          <a:ea typeface="Calibri"/>
                          <a:cs typeface="Calibri"/>
                          <a:sym typeface="Calibri"/>
                        </a:rPr>
                        <a:t> across Unicorns</a:t>
                      </a:r>
                      <a:endParaRPr b="1" sz="1200">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r h="407225">
                <a:tc>
                  <a:txBody>
                    <a:bodyPr/>
                    <a:lstStyle/>
                    <a:p>
                      <a:pPr indent="0" lvl="0" marL="0" rtl="0" algn="l">
                        <a:spcBef>
                          <a:spcPts val="0"/>
                        </a:spcBef>
                        <a:spcAft>
                          <a:spcPts val="0"/>
                        </a:spcAft>
                        <a:buNone/>
                      </a:pPr>
                      <a:r>
                        <a:rPr b="1" lang="en-US" sz="1200">
                          <a:latin typeface="Calibri"/>
                          <a:ea typeface="Calibri"/>
                          <a:cs typeface="Calibri"/>
                          <a:sym typeface="Calibri"/>
                        </a:rPr>
                        <a:t>Company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US" sz="1200">
                          <a:latin typeface="Calibri"/>
                          <a:ea typeface="Calibri"/>
                          <a:cs typeface="Calibri"/>
                          <a:sym typeface="Calibri"/>
                        </a:rPr>
                        <a:t> # Portfolio Companies</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279950">
                <a:tc>
                  <a:txBody>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Tiger Global Management</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46</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279950">
                <a:tc>
                  <a:txBody>
                    <a:bodyPr/>
                    <a:lstStyle/>
                    <a:p>
                      <a:pPr indent="0" lvl="0" marL="0" rtl="0" algn="l">
                        <a:spcBef>
                          <a:spcPts val="0"/>
                        </a:spcBef>
                        <a:spcAft>
                          <a:spcPts val="0"/>
                        </a:spcAft>
                        <a:buNone/>
                      </a:pPr>
                      <a:r>
                        <a:rPr lang="en-US" sz="1100">
                          <a:solidFill>
                            <a:schemeClr val="dk1"/>
                          </a:solidFill>
                          <a:latin typeface="Calibri"/>
                          <a:ea typeface="Calibri"/>
                          <a:cs typeface="Calibri"/>
                          <a:sym typeface="Calibri"/>
                        </a:rPr>
                        <a:t>PEAK XV Partners</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36</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79950">
                <a:tc>
                  <a:txBody>
                    <a:bodyPr/>
                    <a:lstStyle/>
                    <a:p>
                      <a:pPr indent="0" lvl="0" marL="0" rtl="0" algn="l">
                        <a:spcBef>
                          <a:spcPts val="0"/>
                        </a:spcBef>
                        <a:spcAft>
                          <a:spcPts val="0"/>
                        </a:spcAft>
                        <a:buNone/>
                      </a:pPr>
                      <a:r>
                        <a:rPr lang="en-US" sz="1100">
                          <a:latin typeface="Calibri"/>
                          <a:ea typeface="Calibri"/>
                          <a:cs typeface="Calibri"/>
                          <a:sym typeface="Calibri"/>
                        </a:rPr>
                        <a:t>Accel</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79950">
                <a:tc>
                  <a:txBody>
                    <a:bodyPr/>
                    <a:lstStyle/>
                    <a:p>
                      <a:pPr indent="0" lvl="0" marL="0" rtl="0" algn="l">
                        <a:spcBef>
                          <a:spcPts val="0"/>
                        </a:spcBef>
                        <a:spcAft>
                          <a:spcPts val="0"/>
                        </a:spcAft>
                        <a:buNone/>
                      </a:pPr>
                      <a:r>
                        <a:rPr lang="en-US" sz="1100">
                          <a:latin typeface="Calibri"/>
                          <a:ea typeface="Calibri"/>
                          <a:cs typeface="Calibri"/>
                          <a:sym typeface="Calibri"/>
                        </a:rPr>
                        <a:t>SoftBank Vision Fund</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22</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79950">
                <a:tc>
                  <a:txBody>
                    <a:bodyPr/>
                    <a:lstStyle/>
                    <a:p>
                      <a:pPr indent="0" lvl="0" marL="0" rtl="0" algn="l">
                        <a:spcBef>
                          <a:spcPts val="0"/>
                        </a:spcBef>
                        <a:spcAft>
                          <a:spcPts val="0"/>
                        </a:spcAft>
                        <a:buNone/>
                      </a:pPr>
                      <a:r>
                        <a:rPr lang="en-US" sz="1100">
                          <a:latin typeface="Calibri"/>
                          <a:ea typeface="Calibri"/>
                          <a:cs typeface="Calibri"/>
                          <a:sym typeface="Calibri"/>
                        </a:rPr>
                        <a:t>Alpha Wave Global</a:t>
                      </a:r>
                      <a:endParaRPr sz="11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98"/>
          <p:cNvSpPr/>
          <p:nvPr/>
        </p:nvSpPr>
        <p:spPr>
          <a:xfrm>
            <a:off x="9033983" y="54657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79" name="Google Shape;1379;p98"/>
          <p:cNvSpPr/>
          <p:nvPr/>
        </p:nvSpPr>
        <p:spPr>
          <a:xfrm>
            <a:off x="9033983"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0" name="Google Shape;1380;p98"/>
          <p:cNvSpPr/>
          <p:nvPr/>
        </p:nvSpPr>
        <p:spPr>
          <a:xfrm>
            <a:off x="10960793"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381" name="Google Shape;1381;p98"/>
          <p:cNvPicPr preferRelativeResize="0"/>
          <p:nvPr/>
        </p:nvPicPr>
        <p:blipFill>
          <a:blip r:embed="rId3">
            <a:alphaModFix/>
          </a:blip>
          <a:stretch>
            <a:fillRect/>
          </a:stretch>
        </p:blipFill>
        <p:spPr>
          <a:xfrm>
            <a:off x="10048638" y="4675922"/>
            <a:ext cx="743376" cy="296043"/>
          </a:xfrm>
          <a:prstGeom prst="rect">
            <a:avLst/>
          </a:prstGeom>
          <a:noFill/>
          <a:ln>
            <a:noFill/>
          </a:ln>
        </p:spPr>
      </p:pic>
      <p:sp>
        <p:nvSpPr>
          <p:cNvPr id="1382" name="Google Shape;1382;p98"/>
          <p:cNvSpPr/>
          <p:nvPr/>
        </p:nvSpPr>
        <p:spPr>
          <a:xfrm>
            <a:off x="9033983"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3" name="Google Shape;1383;p98"/>
          <p:cNvSpPr/>
          <p:nvPr/>
        </p:nvSpPr>
        <p:spPr>
          <a:xfrm>
            <a:off x="9033983"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4" name="Google Shape;1384;p98"/>
          <p:cNvSpPr/>
          <p:nvPr/>
        </p:nvSpPr>
        <p:spPr>
          <a:xfrm>
            <a:off x="9033983"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5" name="Google Shape;1385;p98"/>
          <p:cNvSpPr/>
          <p:nvPr/>
        </p:nvSpPr>
        <p:spPr>
          <a:xfrm>
            <a:off x="9033983"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6" name="Google Shape;1386;p98"/>
          <p:cNvSpPr/>
          <p:nvPr/>
        </p:nvSpPr>
        <p:spPr>
          <a:xfrm>
            <a:off x="9027985" y="2236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7" name="Google Shape;1387;p98"/>
          <p:cNvSpPr/>
          <p:nvPr/>
        </p:nvSpPr>
        <p:spPr>
          <a:xfrm>
            <a:off x="3256932" y="182441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8" name="Google Shape;1388;p98"/>
          <p:cNvSpPr/>
          <p:nvPr/>
        </p:nvSpPr>
        <p:spPr>
          <a:xfrm>
            <a:off x="6143966" y="182126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89" name="Google Shape;1389;p98"/>
          <p:cNvSpPr/>
          <p:nvPr/>
        </p:nvSpPr>
        <p:spPr>
          <a:xfrm>
            <a:off x="5186812" y="181731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390" name="Google Shape;1390;p98"/>
          <p:cNvPicPr preferRelativeResize="0"/>
          <p:nvPr/>
        </p:nvPicPr>
        <p:blipFill>
          <a:blip r:embed="rId4">
            <a:alphaModFix/>
          </a:blip>
          <a:stretch>
            <a:fillRect/>
          </a:stretch>
        </p:blipFill>
        <p:spPr>
          <a:xfrm>
            <a:off x="7097890" y="1731965"/>
            <a:ext cx="893850" cy="553348"/>
          </a:xfrm>
          <a:prstGeom prst="rect">
            <a:avLst/>
          </a:prstGeom>
          <a:noFill/>
          <a:ln>
            <a:noFill/>
          </a:ln>
        </p:spPr>
      </p:pic>
      <p:sp>
        <p:nvSpPr>
          <p:cNvPr id="1391" name="Google Shape;1391;p98"/>
          <p:cNvSpPr/>
          <p:nvPr/>
        </p:nvSpPr>
        <p:spPr>
          <a:xfrm>
            <a:off x="6143966" y="303502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392" name="Google Shape;1392;p98"/>
          <p:cNvPicPr preferRelativeResize="0"/>
          <p:nvPr/>
        </p:nvPicPr>
        <p:blipFill>
          <a:blip r:embed="rId5">
            <a:alphaModFix/>
          </a:blip>
          <a:stretch>
            <a:fillRect/>
          </a:stretch>
        </p:blipFill>
        <p:spPr>
          <a:xfrm>
            <a:off x="7131657" y="3052894"/>
            <a:ext cx="799191" cy="295086"/>
          </a:xfrm>
          <a:prstGeom prst="rect">
            <a:avLst/>
          </a:prstGeom>
          <a:noFill/>
          <a:ln>
            <a:noFill/>
          </a:ln>
        </p:spPr>
      </p:pic>
      <p:sp>
        <p:nvSpPr>
          <p:cNvPr id="1393" name="Google Shape;1393;p98"/>
          <p:cNvSpPr/>
          <p:nvPr/>
        </p:nvSpPr>
        <p:spPr>
          <a:xfrm>
            <a:off x="375929" y="422035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94" name="Google Shape;1394;p98"/>
          <p:cNvSpPr/>
          <p:nvPr/>
        </p:nvSpPr>
        <p:spPr>
          <a:xfrm>
            <a:off x="2298608" y="505084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95" name="Google Shape;1395;p98"/>
          <p:cNvSpPr/>
          <p:nvPr/>
        </p:nvSpPr>
        <p:spPr>
          <a:xfrm>
            <a:off x="375929" y="583132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96" name="Google Shape;1396;p98"/>
          <p:cNvSpPr/>
          <p:nvPr/>
        </p:nvSpPr>
        <p:spPr>
          <a:xfrm>
            <a:off x="3259947" y="586290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97" name="Google Shape;1397;p98"/>
          <p:cNvSpPr/>
          <p:nvPr/>
        </p:nvSpPr>
        <p:spPr>
          <a:xfrm>
            <a:off x="4221287" y="585974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98" name="Google Shape;1398;p98"/>
          <p:cNvSpPr/>
          <p:nvPr/>
        </p:nvSpPr>
        <p:spPr>
          <a:xfrm>
            <a:off x="9033983"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399" name="Google Shape;1399;p98"/>
          <p:cNvSpPr/>
          <p:nvPr/>
        </p:nvSpPr>
        <p:spPr>
          <a:xfrm>
            <a:off x="9033983"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00" name="Google Shape;1400;p98"/>
          <p:cNvSpPr/>
          <p:nvPr/>
        </p:nvSpPr>
        <p:spPr>
          <a:xfrm>
            <a:off x="10010366"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401" name="Google Shape;1401;p98"/>
          <p:cNvPicPr preferRelativeResize="0"/>
          <p:nvPr/>
        </p:nvPicPr>
        <p:blipFill>
          <a:blip r:embed="rId6">
            <a:alphaModFix/>
          </a:blip>
          <a:stretch>
            <a:fillRect/>
          </a:stretch>
        </p:blipFill>
        <p:spPr>
          <a:xfrm>
            <a:off x="9068248" y="2677852"/>
            <a:ext cx="807400" cy="246273"/>
          </a:xfrm>
          <a:prstGeom prst="rect">
            <a:avLst/>
          </a:prstGeom>
          <a:noFill/>
          <a:ln>
            <a:noFill/>
          </a:ln>
        </p:spPr>
      </p:pic>
      <p:sp>
        <p:nvSpPr>
          <p:cNvPr id="1402" name="Google Shape;1402;p98"/>
          <p:cNvSpPr/>
          <p:nvPr/>
        </p:nvSpPr>
        <p:spPr>
          <a:xfrm>
            <a:off x="2298608" y="585264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03" name="Google Shape;1403;p98"/>
          <p:cNvSpPr/>
          <p:nvPr/>
        </p:nvSpPr>
        <p:spPr>
          <a:xfrm>
            <a:off x="1337268" y="584158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04" name="Google Shape;1404;p98"/>
          <p:cNvSpPr/>
          <p:nvPr/>
        </p:nvSpPr>
        <p:spPr>
          <a:xfrm>
            <a:off x="4221287" y="384419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05" name="Google Shape;1405;p98"/>
          <p:cNvSpPr/>
          <p:nvPr/>
        </p:nvSpPr>
        <p:spPr>
          <a:xfrm>
            <a:off x="7105306" y="466363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06" name="Google Shape;1406;p98"/>
          <p:cNvSpPr/>
          <p:nvPr/>
        </p:nvSpPr>
        <p:spPr>
          <a:xfrm>
            <a:off x="375929" y="462494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07" name="Google Shape;1407;p98"/>
          <p:cNvSpPr/>
          <p:nvPr/>
        </p:nvSpPr>
        <p:spPr>
          <a:xfrm>
            <a:off x="4221287" y="465336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408" name="Google Shape;1408;p98"/>
          <p:cNvPicPr preferRelativeResize="0"/>
          <p:nvPr/>
        </p:nvPicPr>
        <p:blipFill>
          <a:blip r:embed="rId7">
            <a:alphaModFix/>
          </a:blip>
          <a:stretch>
            <a:fillRect/>
          </a:stretch>
        </p:blipFill>
        <p:spPr>
          <a:xfrm>
            <a:off x="3347153" y="5047309"/>
            <a:ext cx="763110" cy="338683"/>
          </a:xfrm>
          <a:prstGeom prst="rect">
            <a:avLst/>
          </a:prstGeom>
          <a:noFill/>
          <a:ln>
            <a:noFill/>
          </a:ln>
        </p:spPr>
      </p:pic>
      <p:sp>
        <p:nvSpPr>
          <p:cNvPr id="1409" name="Google Shape;1409;p98"/>
          <p:cNvSpPr/>
          <p:nvPr/>
        </p:nvSpPr>
        <p:spPr>
          <a:xfrm>
            <a:off x="5182627" y="464942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410" name="Google Shape;1410;p98"/>
          <p:cNvPicPr preferRelativeResize="0"/>
          <p:nvPr/>
        </p:nvPicPr>
        <p:blipFill>
          <a:blip r:embed="rId8">
            <a:alphaModFix/>
          </a:blip>
          <a:stretch>
            <a:fillRect/>
          </a:stretch>
        </p:blipFill>
        <p:spPr>
          <a:xfrm>
            <a:off x="1450286" y="4204886"/>
            <a:ext cx="685800" cy="365760"/>
          </a:xfrm>
          <a:prstGeom prst="rect">
            <a:avLst/>
          </a:prstGeom>
          <a:noFill/>
          <a:ln>
            <a:noFill/>
          </a:ln>
        </p:spPr>
      </p:pic>
      <p:pic>
        <p:nvPicPr>
          <p:cNvPr id="1411" name="Google Shape;1411;p98"/>
          <p:cNvPicPr preferRelativeResize="0"/>
          <p:nvPr/>
        </p:nvPicPr>
        <p:blipFill>
          <a:blip r:embed="rId9">
            <a:alphaModFix/>
          </a:blip>
          <a:stretch>
            <a:fillRect/>
          </a:stretch>
        </p:blipFill>
        <p:spPr>
          <a:xfrm>
            <a:off x="6055360" y="1645327"/>
            <a:ext cx="976799" cy="651040"/>
          </a:xfrm>
          <a:prstGeom prst="rect">
            <a:avLst/>
          </a:prstGeom>
          <a:noFill/>
          <a:ln>
            <a:noFill/>
          </a:ln>
        </p:spPr>
      </p:pic>
      <p:sp>
        <p:nvSpPr>
          <p:cNvPr id="1412" name="Google Shape;1412;p98"/>
          <p:cNvSpPr/>
          <p:nvPr/>
        </p:nvSpPr>
        <p:spPr>
          <a:xfrm>
            <a:off x="4221287" y="182125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13" name="Google Shape;1413;p98"/>
          <p:cNvSpPr/>
          <p:nvPr/>
        </p:nvSpPr>
        <p:spPr>
          <a:xfrm>
            <a:off x="7105306" y="547281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414" name="Google Shape;1414;p98"/>
          <p:cNvPicPr preferRelativeResize="0"/>
          <p:nvPr/>
        </p:nvPicPr>
        <p:blipFill>
          <a:blip r:embed="rId10">
            <a:alphaModFix/>
          </a:blip>
          <a:stretch>
            <a:fillRect/>
          </a:stretch>
        </p:blipFill>
        <p:spPr>
          <a:xfrm>
            <a:off x="8236724" y="4631656"/>
            <a:ext cx="544850" cy="470865"/>
          </a:xfrm>
          <a:prstGeom prst="rect">
            <a:avLst/>
          </a:prstGeom>
          <a:noFill/>
          <a:ln>
            <a:noFill/>
          </a:ln>
        </p:spPr>
      </p:pic>
      <p:pic>
        <p:nvPicPr>
          <p:cNvPr id="1415" name="Google Shape;1415;p98"/>
          <p:cNvPicPr preferRelativeResize="0"/>
          <p:nvPr/>
        </p:nvPicPr>
        <p:blipFill>
          <a:blip r:embed="rId11">
            <a:alphaModFix/>
          </a:blip>
          <a:stretch>
            <a:fillRect/>
          </a:stretch>
        </p:blipFill>
        <p:spPr>
          <a:xfrm>
            <a:off x="4359785" y="1712354"/>
            <a:ext cx="634988" cy="612668"/>
          </a:xfrm>
          <a:prstGeom prst="rect">
            <a:avLst/>
          </a:prstGeom>
          <a:noFill/>
          <a:ln>
            <a:noFill/>
          </a:ln>
        </p:spPr>
      </p:pic>
      <p:sp>
        <p:nvSpPr>
          <p:cNvPr id="1416" name="Google Shape;1416;p98"/>
          <p:cNvSpPr/>
          <p:nvPr/>
        </p:nvSpPr>
        <p:spPr>
          <a:xfrm>
            <a:off x="10010366"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17" name="Google Shape;1417;p98"/>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solidFill>
                  <a:srgbClr val="08528C"/>
                </a:solidFill>
              </a:rPr>
              <a:t>Unicorn Club: </a:t>
            </a:r>
            <a:r>
              <a:rPr lang="en-US">
                <a:solidFill>
                  <a:srgbClr val="08528C"/>
                </a:solidFill>
              </a:rPr>
              <a:t>Indian</a:t>
            </a:r>
            <a:r>
              <a:rPr lang="en-US">
                <a:solidFill>
                  <a:srgbClr val="08528C"/>
                </a:solidFill>
              </a:rPr>
              <a:t> </a:t>
            </a:r>
            <a:r>
              <a:rPr lang="en-US">
                <a:solidFill>
                  <a:srgbClr val="08528C"/>
                </a:solidFill>
              </a:rPr>
              <a:t>Landscape</a:t>
            </a:r>
            <a:r>
              <a:rPr lang="en-US">
                <a:solidFill>
                  <a:srgbClr val="08528C"/>
                </a:solidFill>
              </a:rPr>
              <a:t> in 2025 (2/3)</a:t>
            </a:r>
            <a:endParaRPr/>
          </a:p>
        </p:txBody>
      </p:sp>
      <p:sp>
        <p:nvSpPr>
          <p:cNvPr id="1418" name="Google Shape;1418;p98"/>
          <p:cNvSpPr/>
          <p:nvPr/>
        </p:nvSpPr>
        <p:spPr>
          <a:xfrm>
            <a:off x="8999050" y="1138700"/>
            <a:ext cx="2851200" cy="553200"/>
          </a:xfrm>
          <a:prstGeom prst="rect">
            <a:avLst/>
          </a:prstGeom>
          <a:solidFill>
            <a:srgbClr val="07376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solidFill>
                  <a:srgbClr val="FFFFFF"/>
                </a:solidFill>
                <a:latin typeface="Calibri"/>
                <a:ea typeface="Calibri"/>
                <a:cs typeface="Calibri"/>
                <a:sym typeface="Calibri"/>
              </a:rPr>
              <a:t>Exited Unicorn (28)</a:t>
            </a:r>
            <a:endParaRPr b="1" sz="1300">
              <a:solidFill>
                <a:srgbClr val="FFFFFF"/>
              </a:solidFill>
              <a:latin typeface="Calibri"/>
              <a:ea typeface="Calibri"/>
              <a:cs typeface="Calibri"/>
              <a:sym typeface="Calibri"/>
            </a:endParaRPr>
          </a:p>
        </p:txBody>
      </p:sp>
      <p:sp>
        <p:nvSpPr>
          <p:cNvPr id="1419" name="Google Shape;1419;p98"/>
          <p:cNvSpPr/>
          <p:nvPr/>
        </p:nvSpPr>
        <p:spPr>
          <a:xfrm>
            <a:off x="11212779" y="7784871"/>
            <a:ext cx="976800" cy="3720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0" name="Google Shape;1420;p98"/>
          <p:cNvSpPr/>
          <p:nvPr/>
        </p:nvSpPr>
        <p:spPr>
          <a:xfrm>
            <a:off x="375929" y="179283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1" name="Google Shape;1421;p98"/>
          <p:cNvSpPr/>
          <p:nvPr/>
        </p:nvSpPr>
        <p:spPr>
          <a:xfrm>
            <a:off x="375929" y="219741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2" name="Google Shape;1422;p98"/>
          <p:cNvSpPr/>
          <p:nvPr/>
        </p:nvSpPr>
        <p:spPr>
          <a:xfrm>
            <a:off x="375929" y="260200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3" name="Google Shape;1423;p98"/>
          <p:cNvSpPr/>
          <p:nvPr/>
        </p:nvSpPr>
        <p:spPr>
          <a:xfrm>
            <a:off x="375929" y="300659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4" name="Google Shape;1424;p98"/>
          <p:cNvSpPr/>
          <p:nvPr/>
        </p:nvSpPr>
        <p:spPr>
          <a:xfrm>
            <a:off x="375929" y="341117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5" name="Google Shape;1425;p98"/>
          <p:cNvSpPr/>
          <p:nvPr/>
        </p:nvSpPr>
        <p:spPr>
          <a:xfrm>
            <a:off x="375929" y="381576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6" name="Google Shape;1426;p98"/>
          <p:cNvSpPr/>
          <p:nvPr/>
        </p:nvSpPr>
        <p:spPr>
          <a:xfrm>
            <a:off x="375929" y="502952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7" name="Google Shape;1427;p98"/>
          <p:cNvSpPr/>
          <p:nvPr/>
        </p:nvSpPr>
        <p:spPr>
          <a:xfrm>
            <a:off x="375929" y="543411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8" name="Google Shape;1428;p98"/>
          <p:cNvSpPr/>
          <p:nvPr/>
        </p:nvSpPr>
        <p:spPr>
          <a:xfrm>
            <a:off x="10010366" y="18188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29" name="Google Shape;1429;p98"/>
          <p:cNvSpPr/>
          <p:nvPr/>
        </p:nvSpPr>
        <p:spPr>
          <a:xfrm>
            <a:off x="10960793" y="18188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0" name="Google Shape;1430;p98"/>
          <p:cNvSpPr/>
          <p:nvPr/>
        </p:nvSpPr>
        <p:spPr>
          <a:xfrm>
            <a:off x="10010366"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1" name="Google Shape;1431;p98"/>
          <p:cNvSpPr/>
          <p:nvPr/>
        </p:nvSpPr>
        <p:spPr>
          <a:xfrm>
            <a:off x="10960793"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2" name="Google Shape;1432;p98"/>
          <p:cNvSpPr/>
          <p:nvPr/>
        </p:nvSpPr>
        <p:spPr>
          <a:xfrm>
            <a:off x="10960793"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3" name="Google Shape;1433;p98"/>
          <p:cNvSpPr/>
          <p:nvPr/>
        </p:nvSpPr>
        <p:spPr>
          <a:xfrm>
            <a:off x="10010366"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4" name="Google Shape;1434;p98"/>
          <p:cNvSpPr/>
          <p:nvPr/>
        </p:nvSpPr>
        <p:spPr>
          <a:xfrm>
            <a:off x="10960793"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5" name="Google Shape;1435;p98"/>
          <p:cNvSpPr/>
          <p:nvPr/>
        </p:nvSpPr>
        <p:spPr>
          <a:xfrm>
            <a:off x="10010366"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6" name="Google Shape;1436;p98"/>
          <p:cNvSpPr/>
          <p:nvPr/>
        </p:nvSpPr>
        <p:spPr>
          <a:xfrm>
            <a:off x="10960793"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7" name="Google Shape;1437;p98"/>
          <p:cNvSpPr/>
          <p:nvPr/>
        </p:nvSpPr>
        <p:spPr>
          <a:xfrm>
            <a:off x="10010366"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8" name="Google Shape;1438;p98"/>
          <p:cNvSpPr/>
          <p:nvPr/>
        </p:nvSpPr>
        <p:spPr>
          <a:xfrm>
            <a:off x="10960793"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39" name="Google Shape;1439;p98"/>
          <p:cNvSpPr/>
          <p:nvPr/>
        </p:nvSpPr>
        <p:spPr>
          <a:xfrm>
            <a:off x="10010366"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40" name="Google Shape;1440;p98"/>
          <p:cNvSpPr/>
          <p:nvPr/>
        </p:nvSpPr>
        <p:spPr>
          <a:xfrm>
            <a:off x="10960793"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41" name="Google Shape;1441;p98"/>
          <p:cNvSpPr/>
          <p:nvPr/>
        </p:nvSpPr>
        <p:spPr>
          <a:xfrm>
            <a:off x="10010366"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42" name="Google Shape;1442;p98"/>
          <p:cNvSpPr/>
          <p:nvPr/>
        </p:nvSpPr>
        <p:spPr>
          <a:xfrm>
            <a:off x="10960793"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443" name="Google Shape;1443;p98"/>
          <p:cNvPicPr preferRelativeResize="0"/>
          <p:nvPr/>
        </p:nvPicPr>
        <p:blipFill>
          <a:blip r:embed="rId12">
            <a:alphaModFix/>
          </a:blip>
          <a:stretch>
            <a:fillRect/>
          </a:stretch>
        </p:blipFill>
        <p:spPr>
          <a:xfrm>
            <a:off x="11011778" y="4288196"/>
            <a:ext cx="732220" cy="262298"/>
          </a:xfrm>
          <a:prstGeom prst="rect">
            <a:avLst/>
          </a:prstGeom>
          <a:noFill/>
          <a:ln>
            <a:noFill/>
          </a:ln>
        </p:spPr>
      </p:pic>
      <p:pic>
        <p:nvPicPr>
          <p:cNvPr id="1444" name="Google Shape;1444;p98"/>
          <p:cNvPicPr preferRelativeResize="0"/>
          <p:nvPr/>
        </p:nvPicPr>
        <p:blipFill>
          <a:blip r:embed="rId13">
            <a:alphaModFix/>
          </a:blip>
          <a:stretch>
            <a:fillRect/>
          </a:stretch>
        </p:blipFill>
        <p:spPr>
          <a:xfrm>
            <a:off x="9028012" y="1770906"/>
            <a:ext cx="853443" cy="480061"/>
          </a:xfrm>
          <a:prstGeom prst="rect">
            <a:avLst/>
          </a:prstGeom>
          <a:noFill/>
          <a:ln>
            <a:noFill/>
          </a:ln>
        </p:spPr>
      </p:pic>
      <p:pic>
        <p:nvPicPr>
          <p:cNvPr id="1445" name="Google Shape;1445;p98"/>
          <p:cNvPicPr preferRelativeResize="0"/>
          <p:nvPr/>
        </p:nvPicPr>
        <p:blipFill>
          <a:blip r:embed="rId14">
            <a:alphaModFix/>
          </a:blip>
          <a:stretch>
            <a:fillRect/>
          </a:stretch>
        </p:blipFill>
        <p:spPr>
          <a:xfrm>
            <a:off x="11068714" y="1897535"/>
            <a:ext cx="683538" cy="195170"/>
          </a:xfrm>
          <a:prstGeom prst="rect">
            <a:avLst/>
          </a:prstGeom>
          <a:noFill/>
          <a:ln cap="flat" cmpd="sng" w="9525">
            <a:solidFill>
              <a:srgbClr val="EFEFEF"/>
            </a:solidFill>
            <a:prstDash val="solid"/>
            <a:round/>
            <a:headEnd len="sm" w="sm" type="none"/>
            <a:tailEnd len="sm" w="sm" type="none"/>
          </a:ln>
        </p:spPr>
      </p:pic>
      <p:pic>
        <p:nvPicPr>
          <p:cNvPr id="1446" name="Google Shape;1446;p98"/>
          <p:cNvPicPr preferRelativeResize="0"/>
          <p:nvPr/>
        </p:nvPicPr>
        <p:blipFill>
          <a:blip r:embed="rId15">
            <a:alphaModFix/>
          </a:blip>
          <a:stretch>
            <a:fillRect/>
          </a:stretch>
        </p:blipFill>
        <p:spPr>
          <a:xfrm>
            <a:off x="9066165" y="2288483"/>
            <a:ext cx="820244" cy="210321"/>
          </a:xfrm>
          <a:prstGeom prst="rect">
            <a:avLst/>
          </a:prstGeom>
          <a:noFill/>
          <a:ln>
            <a:noFill/>
          </a:ln>
        </p:spPr>
      </p:pic>
      <p:pic>
        <p:nvPicPr>
          <p:cNvPr id="1447" name="Google Shape;1447;p98"/>
          <p:cNvPicPr preferRelativeResize="0"/>
          <p:nvPr/>
        </p:nvPicPr>
        <p:blipFill>
          <a:blip r:embed="rId16">
            <a:alphaModFix/>
          </a:blip>
          <a:stretch>
            <a:fillRect/>
          </a:stretch>
        </p:blipFill>
        <p:spPr>
          <a:xfrm>
            <a:off x="10060513" y="1910264"/>
            <a:ext cx="746750" cy="201348"/>
          </a:xfrm>
          <a:prstGeom prst="rect">
            <a:avLst/>
          </a:prstGeom>
          <a:noFill/>
          <a:ln>
            <a:noFill/>
          </a:ln>
        </p:spPr>
      </p:pic>
      <p:pic>
        <p:nvPicPr>
          <p:cNvPr id="1448" name="Google Shape;1448;p98"/>
          <p:cNvPicPr preferRelativeResize="0"/>
          <p:nvPr/>
        </p:nvPicPr>
        <p:blipFill>
          <a:blip r:embed="rId17">
            <a:alphaModFix/>
          </a:blip>
          <a:stretch>
            <a:fillRect/>
          </a:stretch>
        </p:blipFill>
        <p:spPr>
          <a:xfrm>
            <a:off x="11004763" y="5121228"/>
            <a:ext cx="803650" cy="236702"/>
          </a:xfrm>
          <a:prstGeom prst="rect">
            <a:avLst/>
          </a:prstGeom>
          <a:noFill/>
          <a:ln>
            <a:noFill/>
          </a:ln>
        </p:spPr>
      </p:pic>
      <p:pic>
        <p:nvPicPr>
          <p:cNvPr id="1449" name="Google Shape;1449;p98"/>
          <p:cNvPicPr preferRelativeResize="0"/>
          <p:nvPr/>
        </p:nvPicPr>
        <p:blipFill>
          <a:blip r:embed="rId18">
            <a:alphaModFix/>
          </a:blip>
          <a:stretch>
            <a:fillRect/>
          </a:stretch>
        </p:blipFill>
        <p:spPr>
          <a:xfrm>
            <a:off x="10059002" y="5116970"/>
            <a:ext cx="755765" cy="232973"/>
          </a:xfrm>
          <a:prstGeom prst="rect">
            <a:avLst/>
          </a:prstGeom>
          <a:noFill/>
          <a:ln cap="flat" cmpd="sng" w="9525">
            <a:solidFill>
              <a:srgbClr val="EFEFEF"/>
            </a:solidFill>
            <a:prstDash val="solid"/>
            <a:round/>
            <a:headEnd len="sm" w="sm" type="none"/>
            <a:tailEnd len="sm" w="sm" type="none"/>
          </a:ln>
        </p:spPr>
      </p:pic>
      <p:pic>
        <p:nvPicPr>
          <p:cNvPr id="1450" name="Google Shape;1450;p98"/>
          <p:cNvPicPr preferRelativeResize="0"/>
          <p:nvPr/>
        </p:nvPicPr>
        <p:blipFill>
          <a:blip r:embed="rId19">
            <a:alphaModFix/>
          </a:blip>
          <a:stretch>
            <a:fillRect/>
          </a:stretch>
        </p:blipFill>
        <p:spPr>
          <a:xfrm>
            <a:off x="9120446" y="3088442"/>
            <a:ext cx="715150" cy="234275"/>
          </a:xfrm>
          <a:prstGeom prst="rect">
            <a:avLst/>
          </a:prstGeom>
          <a:noFill/>
          <a:ln>
            <a:noFill/>
          </a:ln>
        </p:spPr>
      </p:pic>
      <p:pic>
        <p:nvPicPr>
          <p:cNvPr id="1451" name="Google Shape;1451;p98"/>
          <p:cNvPicPr preferRelativeResize="0"/>
          <p:nvPr/>
        </p:nvPicPr>
        <p:blipFill>
          <a:blip r:embed="rId20">
            <a:alphaModFix/>
          </a:blip>
          <a:stretch>
            <a:fillRect/>
          </a:stretch>
        </p:blipFill>
        <p:spPr>
          <a:xfrm>
            <a:off x="10992765" y="2333250"/>
            <a:ext cx="803650" cy="120769"/>
          </a:xfrm>
          <a:prstGeom prst="rect">
            <a:avLst/>
          </a:prstGeom>
          <a:noFill/>
          <a:ln>
            <a:noFill/>
          </a:ln>
        </p:spPr>
      </p:pic>
      <p:pic>
        <p:nvPicPr>
          <p:cNvPr id="1452" name="Google Shape;1452;p98"/>
          <p:cNvPicPr preferRelativeResize="0"/>
          <p:nvPr/>
        </p:nvPicPr>
        <p:blipFill>
          <a:blip r:embed="rId21">
            <a:alphaModFix/>
          </a:blip>
          <a:stretch>
            <a:fillRect/>
          </a:stretch>
        </p:blipFill>
        <p:spPr>
          <a:xfrm>
            <a:off x="9141712" y="3912966"/>
            <a:ext cx="640808" cy="209651"/>
          </a:xfrm>
          <a:prstGeom prst="rect">
            <a:avLst/>
          </a:prstGeom>
          <a:noFill/>
          <a:ln>
            <a:noFill/>
          </a:ln>
        </p:spPr>
      </p:pic>
      <p:pic>
        <p:nvPicPr>
          <p:cNvPr id="1453" name="Google Shape;1453;p98"/>
          <p:cNvPicPr preferRelativeResize="0"/>
          <p:nvPr/>
        </p:nvPicPr>
        <p:blipFill>
          <a:blip r:embed="rId22">
            <a:alphaModFix/>
          </a:blip>
          <a:stretch>
            <a:fillRect/>
          </a:stretch>
        </p:blipFill>
        <p:spPr>
          <a:xfrm>
            <a:off x="10021495" y="2724443"/>
            <a:ext cx="785074" cy="217058"/>
          </a:xfrm>
          <a:prstGeom prst="rect">
            <a:avLst/>
          </a:prstGeom>
          <a:noFill/>
          <a:ln>
            <a:noFill/>
          </a:ln>
        </p:spPr>
      </p:pic>
      <p:pic>
        <p:nvPicPr>
          <p:cNvPr id="1454" name="Google Shape;1454;p98"/>
          <p:cNvPicPr preferRelativeResize="0"/>
          <p:nvPr/>
        </p:nvPicPr>
        <p:blipFill>
          <a:blip r:embed="rId23">
            <a:alphaModFix/>
          </a:blip>
          <a:stretch>
            <a:fillRect/>
          </a:stretch>
        </p:blipFill>
        <p:spPr>
          <a:xfrm>
            <a:off x="9231941" y="3432973"/>
            <a:ext cx="492147" cy="354388"/>
          </a:xfrm>
          <a:prstGeom prst="rect">
            <a:avLst/>
          </a:prstGeom>
          <a:noFill/>
          <a:ln>
            <a:noFill/>
          </a:ln>
        </p:spPr>
      </p:pic>
      <p:pic>
        <p:nvPicPr>
          <p:cNvPr id="1455" name="Google Shape;1455;p98"/>
          <p:cNvPicPr preferRelativeResize="0"/>
          <p:nvPr/>
        </p:nvPicPr>
        <p:blipFill>
          <a:blip r:embed="rId24">
            <a:alphaModFix/>
          </a:blip>
          <a:stretch>
            <a:fillRect/>
          </a:stretch>
        </p:blipFill>
        <p:spPr>
          <a:xfrm>
            <a:off x="11064143" y="3028861"/>
            <a:ext cx="657898" cy="353458"/>
          </a:xfrm>
          <a:prstGeom prst="rect">
            <a:avLst/>
          </a:prstGeom>
          <a:noFill/>
          <a:ln>
            <a:noFill/>
          </a:ln>
        </p:spPr>
      </p:pic>
      <p:pic>
        <p:nvPicPr>
          <p:cNvPr id="1456" name="Google Shape;1456;p98"/>
          <p:cNvPicPr preferRelativeResize="0"/>
          <p:nvPr/>
        </p:nvPicPr>
        <p:blipFill>
          <a:blip r:embed="rId25">
            <a:alphaModFix/>
          </a:blip>
          <a:stretch>
            <a:fillRect/>
          </a:stretch>
        </p:blipFill>
        <p:spPr>
          <a:xfrm>
            <a:off x="9076177" y="4703781"/>
            <a:ext cx="803671" cy="240305"/>
          </a:xfrm>
          <a:prstGeom prst="rect">
            <a:avLst/>
          </a:prstGeom>
          <a:noFill/>
          <a:ln>
            <a:noFill/>
          </a:ln>
        </p:spPr>
      </p:pic>
      <p:pic>
        <p:nvPicPr>
          <p:cNvPr id="1457" name="Google Shape;1457;p98"/>
          <p:cNvPicPr preferRelativeResize="0"/>
          <p:nvPr/>
        </p:nvPicPr>
        <p:blipFill>
          <a:blip r:embed="rId26">
            <a:alphaModFix/>
          </a:blip>
          <a:stretch>
            <a:fillRect/>
          </a:stretch>
        </p:blipFill>
        <p:spPr>
          <a:xfrm>
            <a:off x="11041337" y="3950954"/>
            <a:ext cx="715150" cy="127633"/>
          </a:xfrm>
          <a:prstGeom prst="rect">
            <a:avLst/>
          </a:prstGeom>
          <a:noFill/>
          <a:ln>
            <a:noFill/>
          </a:ln>
        </p:spPr>
      </p:pic>
      <p:pic>
        <p:nvPicPr>
          <p:cNvPr id="1458" name="Google Shape;1458;p98"/>
          <p:cNvPicPr preferRelativeResize="0"/>
          <p:nvPr/>
        </p:nvPicPr>
        <p:blipFill>
          <a:blip r:embed="rId27">
            <a:alphaModFix/>
          </a:blip>
          <a:stretch>
            <a:fillRect/>
          </a:stretch>
        </p:blipFill>
        <p:spPr>
          <a:xfrm>
            <a:off x="9186811" y="4276816"/>
            <a:ext cx="640816" cy="285051"/>
          </a:xfrm>
          <a:prstGeom prst="rect">
            <a:avLst/>
          </a:prstGeom>
          <a:noFill/>
          <a:ln>
            <a:noFill/>
          </a:ln>
        </p:spPr>
      </p:pic>
      <p:pic>
        <p:nvPicPr>
          <p:cNvPr id="1459" name="Google Shape;1459;p98"/>
          <p:cNvPicPr preferRelativeResize="0"/>
          <p:nvPr/>
        </p:nvPicPr>
        <p:blipFill>
          <a:blip r:embed="rId28">
            <a:alphaModFix/>
          </a:blip>
          <a:stretch>
            <a:fillRect/>
          </a:stretch>
        </p:blipFill>
        <p:spPr>
          <a:xfrm>
            <a:off x="9089138" y="5195598"/>
            <a:ext cx="714350" cy="109570"/>
          </a:xfrm>
          <a:prstGeom prst="rect">
            <a:avLst/>
          </a:prstGeom>
          <a:noFill/>
          <a:ln>
            <a:noFill/>
          </a:ln>
        </p:spPr>
      </p:pic>
      <p:pic>
        <p:nvPicPr>
          <p:cNvPr id="1460" name="Google Shape;1460;p98"/>
          <p:cNvPicPr preferRelativeResize="0"/>
          <p:nvPr/>
        </p:nvPicPr>
        <p:blipFill>
          <a:blip r:embed="rId29">
            <a:alphaModFix/>
          </a:blip>
          <a:stretch>
            <a:fillRect/>
          </a:stretch>
        </p:blipFill>
        <p:spPr>
          <a:xfrm>
            <a:off x="11019890" y="4749216"/>
            <a:ext cx="765601" cy="149437"/>
          </a:xfrm>
          <a:prstGeom prst="rect">
            <a:avLst/>
          </a:prstGeom>
          <a:noFill/>
          <a:ln>
            <a:noFill/>
          </a:ln>
        </p:spPr>
      </p:pic>
      <p:sp>
        <p:nvSpPr>
          <p:cNvPr id="1461" name="Google Shape;1461;p98"/>
          <p:cNvSpPr/>
          <p:nvPr/>
        </p:nvSpPr>
        <p:spPr>
          <a:xfrm>
            <a:off x="350625" y="1138700"/>
            <a:ext cx="8585700" cy="553200"/>
          </a:xfrm>
          <a:prstGeom prst="rect">
            <a:avLst/>
          </a:prstGeom>
          <a:solidFill>
            <a:srgbClr val="07376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solidFill>
                  <a:srgbClr val="FFFFFF"/>
                </a:solidFill>
                <a:latin typeface="Calibri"/>
                <a:ea typeface="Calibri"/>
                <a:cs typeface="Calibri"/>
                <a:sym typeface="Calibri"/>
              </a:rPr>
              <a:t>Private Unicorns (96)</a:t>
            </a:r>
            <a:endParaRPr b="1" sz="1300">
              <a:solidFill>
                <a:srgbClr val="FFFFFF"/>
              </a:solidFill>
              <a:latin typeface="Calibri"/>
              <a:ea typeface="Calibri"/>
              <a:cs typeface="Calibri"/>
              <a:sym typeface="Calibri"/>
            </a:endParaRPr>
          </a:p>
        </p:txBody>
      </p:sp>
      <p:sp>
        <p:nvSpPr>
          <p:cNvPr id="1462" name="Google Shape;1462;p98"/>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1463" name="Google Shape;1463;p98"/>
          <p:cNvPicPr preferRelativeResize="0"/>
          <p:nvPr/>
        </p:nvPicPr>
        <p:blipFill>
          <a:blip r:embed="rId30">
            <a:alphaModFix/>
          </a:blip>
          <a:stretch>
            <a:fillRect/>
          </a:stretch>
        </p:blipFill>
        <p:spPr>
          <a:xfrm>
            <a:off x="9120431" y="5475668"/>
            <a:ext cx="715151" cy="336977"/>
          </a:xfrm>
          <a:prstGeom prst="rect">
            <a:avLst/>
          </a:prstGeom>
          <a:noFill/>
          <a:ln>
            <a:noFill/>
          </a:ln>
        </p:spPr>
      </p:pic>
      <p:sp>
        <p:nvSpPr>
          <p:cNvPr id="1464" name="Google Shape;1464;p98"/>
          <p:cNvSpPr/>
          <p:nvPr/>
        </p:nvSpPr>
        <p:spPr>
          <a:xfrm>
            <a:off x="1337268" y="180309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65" name="Google Shape;1465;p98"/>
          <p:cNvSpPr/>
          <p:nvPr/>
        </p:nvSpPr>
        <p:spPr>
          <a:xfrm>
            <a:off x="1337268" y="220768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66" name="Google Shape;1466;p98"/>
          <p:cNvSpPr/>
          <p:nvPr/>
        </p:nvSpPr>
        <p:spPr>
          <a:xfrm>
            <a:off x="1337268" y="261227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67" name="Google Shape;1467;p98"/>
          <p:cNvSpPr/>
          <p:nvPr/>
        </p:nvSpPr>
        <p:spPr>
          <a:xfrm>
            <a:off x="1337268" y="301685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68" name="Google Shape;1468;p98"/>
          <p:cNvSpPr/>
          <p:nvPr/>
        </p:nvSpPr>
        <p:spPr>
          <a:xfrm>
            <a:off x="1337268" y="342144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69" name="Google Shape;1469;p98"/>
          <p:cNvSpPr/>
          <p:nvPr/>
        </p:nvSpPr>
        <p:spPr>
          <a:xfrm>
            <a:off x="1337268" y="382603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0" name="Google Shape;1470;p98"/>
          <p:cNvSpPr/>
          <p:nvPr/>
        </p:nvSpPr>
        <p:spPr>
          <a:xfrm>
            <a:off x="1337268" y="423061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1" name="Google Shape;1471;p98"/>
          <p:cNvSpPr/>
          <p:nvPr/>
        </p:nvSpPr>
        <p:spPr>
          <a:xfrm>
            <a:off x="1337268" y="463520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2" name="Google Shape;1472;p98"/>
          <p:cNvSpPr/>
          <p:nvPr/>
        </p:nvSpPr>
        <p:spPr>
          <a:xfrm>
            <a:off x="1337268" y="503979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3" name="Google Shape;1473;p98"/>
          <p:cNvSpPr/>
          <p:nvPr/>
        </p:nvSpPr>
        <p:spPr>
          <a:xfrm>
            <a:off x="1337268" y="544438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4" name="Google Shape;1474;p98"/>
          <p:cNvSpPr/>
          <p:nvPr/>
        </p:nvSpPr>
        <p:spPr>
          <a:xfrm>
            <a:off x="2298608" y="181415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5" name="Google Shape;1475;p98"/>
          <p:cNvSpPr/>
          <p:nvPr/>
        </p:nvSpPr>
        <p:spPr>
          <a:xfrm>
            <a:off x="2298608" y="221873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6" name="Google Shape;1476;p98"/>
          <p:cNvSpPr/>
          <p:nvPr/>
        </p:nvSpPr>
        <p:spPr>
          <a:xfrm>
            <a:off x="2298608" y="262332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7" name="Google Shape;1477;p98"/>
          <p:cNvSpPr/>
          <p:nvPr/>
        </p:nvSpPr>
        <p:spPr>
          <a:xfrm>
            <a:off x="2298608" y="30279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8" name="Google Shape;1478;p98"/>
          <p:cNvSpPr/>
          <p:nvPr/>
        </p:nvSpPr>
        <p:spPr>
          <a:xfrm>
            <a:off x="2298608" y="34325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79" name="Google Shape;1479;p98"/>
          <p:cNvSpPr/>
          <p:nvPr/>
        </p:nvSpPr>
        <p:spPr>
          <a:xfrm>
            <a:off x="2298608" y="383708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0" name="Google Shape;1480;p98"/>
          <p:cNvSpPr/>
          <p:nvPr/>
        </p:nvSpPr>
        <p:spPr>
          <a:xfrm>
            <a:off x="2298608" y="42416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1" name="Google Shape;1481;p98"/>
          <p:cNvSpPr/>
          <p:nvPr/>
        </p:nvSpPr>
        <p:spPr>
          <a:xfrm>
            <a:off x="2298608" y="464626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2" name="Google Shape;1482;p98"/>
          <p:cNvSpPr/>
          <p:nvPr/>
        </p:nvSpPr>
        <p:spPr>
          <a:xfrm>
            <a:off x="2298608" y="545543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3" name="Google Shape;1483;p98"/>
          <p:cNvSpPr/>
          <p:nvPr/>
        </p:nvSpPr>
        <p:spPr>
          <a:xfrm>
            <a:off x="3259947"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4" name="Google Shape;1484;p98"/>
          <p:cNvSpPr/>
          <p:nvPr/>
        </p:nvSpPr>
        <p:spPr>
          <a:xfrm>
            <a:off x="3259947"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5" name="Google Shape;1485;p98"/>
          <p:cNvSpPr/>
          <p:nvPr/>
        </p:nvSpPr>
        <p:spPr>
          <a:xfrm>
            <a:off x="3259947"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6" name="Google Shape;1486;p98"/>
          <p:cNvSpPr/>
          <p:nvPr/>
        </p:nvSpPr>
        <p:spPr>
          <a:xfrm>
            <a:off x="3259947"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7" name="Google Shape;1487;p98"/>
          <p:cNvSpPr/>
          <p:nvPr/>
        </p:nvSpPr>
        <p:spPr>
          <a:xfrm>
            <a:off x="3259947"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8" name="Google Shape;1488;p98"/>
          <p:cNvSpPr/>
          <p:nvPr/>
        </p:nvSpPr>
        <p:spPr>
          <a:xfrm>
            <a:off x="3259947"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89" name="Google Shape;1489;p98"/>
          <p:cNvSpPr/>
          <p:nvPr/>
        </p:nvSpPr>
        <p:spPr>
          <a:xfrm>
            <a:off x="3259947"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0" name="Google Shape;1490;p98"/>
          <p:cNvSpPr/>
          <p:nvPr/>
        </p:nvSpPr>
        <p:spPr>
          <a:xfrm>
            <a:off x="3259947"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1" name="Google Shape;1491;p98"/>
          <p:cNvSpPr/>
          <p:nvPr/>
        </p:nvSpPr>
        <p:spPr>
          <a:xfrm>
            <a:off x="3259947" y="54657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2" name="Google Shape;1492;p98"/>
          <p:cNvSpPr/>
          <p:nvPr/>
        </p:nvSpPr>
        <p:spPr>
          <a:xfrm>
            <a:off x="4221287" y="222584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3" name="Google Shape;1493;p98"/>
          <p:cNvSpPr/>
          <p:nvPr/>
        </p:nvSpPr>
        <p:spPr>
          <a:xfrm>
            <a:off x="4221287" y="263043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4" name="Google Shape;1494;p98"/>
          <p:cNvSpPr/>
          <p:nvPr/>
        </p:nvSpPr>
        <p:spPr>
          <a:xfrm>
            <a:off x="4221287" y="303501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5" name="Google Shape;1495;p98"/>
          <p:cNvSpPr/>
          <p:nvPr/>
        </p:nvSpPr>
        <p:spPr>
          <a:xfrm>
            <a:off x="4221287" y="343960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6" name="Google Shape;1496;p98"/>
          <p:cNvSpPr/>
          <p:nvPr/>
        </p:nvSpPr>
        <p:spPr>
          <a:xfrm>
            <a:off x="4221287" y="424878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7" name="Google Shape;1497;p98"/>
          <p:cNvSpPr/>
          <p:nvPr/>
        </p:nvSpPr>
        <p:spPr>
          <a:xfrm>
            <a:off x="4221287" y="505795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8" name="Google Shape;1498;p98"/>
          <p:cNvSpPr/>
          <p:nvPr/>
        </p:nvSpPr>
        <p:spPr>
          <a:xfrm>
            <a:off x="4221287" y="546254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499" name="Google Shape;1499;p98"/>
          <p:cNvSpPr/>
          <p:nvPr/>
        </p:nvSpPr>
        <p:spPr>
          <a:xfrm>
            <a:off x="5182627" y="222189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0" name="Google Shape;1500;p98"/>
          <p:cNvSpPr/>
          <p:nvPr/>
        </p:nvSpPr>
        <p:spPr>
          <a:xfrm>
            <a:off x="5182627" y="262648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1" name="Google Shape;1501;p98"/>
          <p:cNvSpPr/>
          <p:nvPr/>
        </p:nvSpPr>
        <p:spPr>
          <a:xfrm>
            <a:off x="5182627" y="303107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2" name="Google Shape;1502;p98"/>
          <p:cNvSpPr/>
          <p:nvPr/>
        </p:nvSpPr>
        <p:spPr>
          <a:xfrm>
            <a:off x="5182627" y="343565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3" name="Google Shape;1503;p98"/>
          <p:cNvSpPr/>
          <p:nvPr/>
        </p:nvSpPr>
        <p:spPr>
          <a:xfrm>
            <a:off x="5182627" y="384024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4" name="Google Shape;1504;p98"/>
          <p:cNvSpPr/>
          <p:nvPr/>
        </p:nvSpPr>
        <p:spPr>
          <a:xfrm>
            <a:off x="5182627" y="424483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5" name="Google Shape;1505;p98"/>
          <p:cNvSpPr/>
          <p:nvPr/>
        </p:nvSpPr>
        <p:spPr>
          <a:xfrm>
            <a:off x="5182627" y="505400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6" name="Google Shape;1506;p98"/>
          <p:cNvSpPr/>
          <p:nvPr/>
        </p:nvSpPr>
        <p:spPr>
          <a:xfrm>
            <a:off x="5182627" y="545859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7" name="Google Shape;1507;p98"/>
          <p:cNvSpPr/>
          <p:nvPr/>
        </p:nvSpPr>
        <p:spPr>
          <a:xfrm>
            <a:off x="6143966" y="222584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8" name="Google Shape;1508;p98"/>
          <p:cNvSpPr/>
          <p:nvPr/>
        </p:nvSpPr>
        <p:spPr>
          <a:xfrm>
            <a:off x="6143966" y="263043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09" name="Google Shape;1509;p98"/>
          <p:cNvSpPr/>
          <p:nvPr/>
        </p:nvSpPr>
        <p:spPr>
          <a:xfrm>
            <a:off x="6143966" y="343960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0" name="Google Shape;1510;p98"/>
          <p:cNvSpPr/>
          <p:nvPr/>
        </p:nvSpPr>
        <p:spPr>
          <a:xfrm>
            <a:off x="6143966" y="384419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1" name="Google Shape;1511;p98"/>
          <p:cNvSpPr/>
          <p:nvPr/>
        </p:nvSpPr>
        <p:spPr>
          <a:xfrm>
            <a:off x="6143966" y="424878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2" name="Google Shape;1512;p98"/>
          <p:cNvSpPr/>
          <p:nvPr/>
        </p:nvSpPr>
        <p:spPr>
          <a:xfrm>
            <a:off x="6143966" y="465337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3" name="Google Shape;1513;p98"/>
          <p:cNvSpPr/>
          <p:nvPr/>
        </p:nvSpPr>
        <p:spPr>
          <a:xfrm>
            <a:off x="6143966" y="505795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4" name="Google Shape;1514;p98"/>
          <p:cNvSpPr/>
          <p:nvPr/>
        </p:nvSpPr>
        <p:spPr>
          <a:xfrm>
            <a:off x="6143966" y="546254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5" name="Google Shape;1515;p98"/>
          <p:cNvSpPr/>
          <p:nvPr/>
        </p:nvSpPr>
        <p:spPr>
          <a:xfrm>
            <a:off x="7105306" y="1831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6" name="Google Shape;1516;p98"/>
          <p:cNvSpPr/>
          <p:nvPr/>
        </p:nvSpPr>
        <p:spPr>
          <a:xfrm>
            <a:off x="7105306" y="2236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7" name="Google Shape;1517;p98"/>
          <p:cNvSpPr/>
          <p:nvPr/>
        </p:nvSpPr>
        <p:spPr>
          <a:xfrm>
            <a:off x="7105306" y="26407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8" name="Google Shape;1518;p98"/>
          <p:cNvSpPr/>
          <p:nvPr/>
        </p:nvSpPr>
        <p:spPr>
          <a:xfrm>
            <a:off x="7105306" y="304528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19" name="Google Shape;1519;p98"/>
          <p:cNvSpPr/>
          <p:nvPr/>
        </p:nvSpPr>
        <p:spPr>
          <a:xfrm>
            <a:off x="7105306" y="344987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0" name="Google Shape;1520;p98"/>
          <p:cNvSpPr/>
          <p:nvPr/>
        </p:nvSpPr>
        <p:spPr>
          <a:xfrm>
            <a:off x="7105306" y="385446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1" name="Google Shape;1521;p98"/>
          <p:cNvSpPr/>
          <p:nvPr/>
        </p:nvSpPr>
        <p:spPr>
          <a:xfrm>
            <a:off x="7105306" y="425904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2" name="Google Shape;1522;p98"/>
          <p:cNvSpPr/>
          <p:nvPr/>
        </p:nvSpPr>
        <p:spPr>
          <a:xfrm>
            <a:off x="7105306" y="506822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3" name="Google Shape;1523;p98"/>
          <p:cNvSpPr/>
          <p:nvPr/>
        </p:nvSpPr>
        <p:spPr>
          <a:xfrm>
            <a:off x="8066645" y="182126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4" name="Google Shape;1524;p98"/>
          <p:cNvSpPr/>
          <p:nvPr/>
        </p:nvSpPr>
        <p:spPr>
          <a:xfrm>
            <a:off x="8066645" y="222584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5" name="Google Shape;1525;p98"/>
          <p:cNvSpPr/>
          <p:nvPr/>
        </p:nvSpPr>
        <p:spPr>
          <a:xfrm>
            <a:off x="8066645" y="263043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6" name="Google Shape;1526;p98"/>
          <p:cNvSpPr/>
          <p:nvPr/>
        </p:nvSpPr>
        <p:spPr>
          <a:xfrm>
            <a:off x="8066645" y="303502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7" name="Google Shape;1527;p98"/>
          <p:cNvSpPr/>
          <p:nvPr/>
        </p:nvSpPr>
        <p:spPr>
          <a:xfrm>
            <a:off x="8066645" y="343960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8" name="Google Shape;1528;p98"/>
          <p:cNvSpPr/>
          <p:nvPr/>
        </p:nvSpPr>
        <p:spPr>
          <a:xfrm>
            <a:off x="8066645" y="384419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29" name="Google Shape;1529;p98"/>
          <p:cNvSpPr/>
          <p:nvPr/>
        </p:nvSpPr>
        <p:spPr>
          <a:xfrm>
            <a:off x="8066645" y="424878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30" name="Google Shape;1530;p98"/>
          <p:cNvSpPr/>
          <p:nvPr/>
        </p:nvSpPr>
        <p:spPr>
          <a:xfrm>
            <a:off x="8066645" y="465337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31" name="Google Shape;1531;p98"/>
          <p:cNvSpPr/>
          <p:nvPr/>
        </p:nvSpPr>
        <p:spPr>
          <a:xfrm>
            <a:off x="8066645" y="505795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32" name="Google Shape;1532;p98"/>
          <p:cNvSpPr/>
          <p:nvPr/>
        </p:nvSpPr>
        <p:spPr>
          <a:xfrm>
            <a:off x="8066645" y="546254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533" name="Google Shape;1533;p98"/>
          <p:cNvSpPr/>
          <p:nvPr/>
        </p:nvSpPr>
        <p:spPr>
          <a:xfrm>
            <a:off x="9027985" y="1831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534" name="Google Shape;1534;p98"/>
          <p:cNvPicPr preferRelativeResize="0"/>
          <p:nvPr/>
        </p:nvPicPr>
        <p:blipFill>
          <a:blip r:embed="rId31">
            <a:alphaModFix/>
          </a:blip>
          <a:stretch>
            <a:fillRect/>
          </a:stretch>
        </p:blipFill>
        <p:spPr>
          <a:xfrm>
            <a:off x="478014" y="1903397"/>
            <a:ext cx="592324" cy="155082"/>
          </a:xfrm>
          <a:prstGeom prst="rect">
            <a:avLst/>
          </a:prstGeom>
          <a:noFill/>
          <a:ln>
            <a:noFill/>
          </a:ln>
        </p:spPr>
      </p:pic>
      <p:pic>
        <p:nvPicPr>
          <p:cNvPr id="1535" name="Google Shape;1535;p98"/>
          <p:cNvPicPr preferRelativeResize="0"/>
          <p:nvPr/>
        </p:nvPicPr>
        <p:blipFill>
          <a:blip r:embed="rId32">
            <a:alphaModFix/>
          </a:blip>
          <a:stretch>
            <a:fillRect/>
          </a:stretch>
        </p:blipFill>
        <p:spPr>
          <a:xfrm>
            <a:off x="5237955" y="1912213"/>
            <a:ext cx="837142" cy="161543"/>
          </a:xfrm>
          <a:prstGeom prst="rect">
            <a:avLst/>
          </a:prstGeom>
          <a:noFill/>
          <a:ln>
            <a:noFill/>
          </a:ln>
        </p:spPr>
      </p:pic>
      <p:pic>
        <p:nvPicPr>
          <p:cNvPr id="1536" name="Google Shape;1536;p98"/>
          <p:cNvPicPr preferRelativeResize="0"/>
          <p:nvPr/>
        </p:nvPicPr>
        <p:blipFill>
          <a:blip r:embed="rId33">
            <a:alphaModFix/>
          </a:blip>
          <a:stretch>
            <a:fillRect/>
          </a:stretch>
        </p:blipFill>
        <p:spPr>
          <a:xfrm>
            <a:off x="10986776" y="2703345"/>
            <a:ext cx="815562" cy="195288"/>
          </a:xfrm>
          <a:prstGeom prst="rect">
            <a:avLst/>
          </a:prstGeom>
          <a:noFill/>
          <a:ln>
            <a:noFill/>
          </a:ln>
        </p:spPr>
      </p:pic>
      <p:pic>
        <p:nvPicPr>
          <p:cNvPr id="1537" name="Google Shape;1537;p98"/>
          <p:cNvPicPr preferRelativeResize="0"/>
          <p:nvPr/>
        </p:nvPicPr>
        <p:blipFill>
          <a:blip r:embed="rId34">
            <a:alphaModFix/>
          </a:blip>
          <a:stretch>
            <a:fillRect/>
          </a:stretch>
        </p:blipFill>
        <p:spPr>
          <a:xfrm>
            <a:off x="8294288" y="1878533"/>
            <a:ext cx="368110" cy="266880"/>
          </a:xfrm>
          <a:prstGeom prst="rect">
            <a:avLst/>
          </a:prstGeom>
          <a:noFill/>
          <a:ln>
            <a:noFill/>
          </a:ln>
        </p:spPr>
      </p:pic>
      <p:pic>
        <p:nvPicPr>
          <p:cNvPr id="1538" name="Google Shape;1538;p98"/>
          <p:cNvPicPr preferRelativeResize="0"/>
          <p:nvPr/>
        </p:nvPicPr>
        <p:blipFill>
          <a:blip r:embed="rId35">
            <a:alphaModFix/>
          </a:blip>
          <a:stretch>
            <a:fillRect/>
          </a:stretch>
        </p:blipFill>
        <p:spPr>
          <a:xfrm>
            <a:off x="518451" y="2225117"/>
            <a:ext cx="568960" cy="279400"/>
          </a:xfrm>
          <a:prstGeom prst="rect">
            <a:avLst/>
          </a:prstGeom>
          <a:noFill/>
          <a:ln>
            <a:noFill/>
          </a:ln>
        </p:spPr>
      </p:pic>
      <p:pic>
        <p:nvPicPr>
          <p:cNvPr id="1539" name="Google Shape;1539;p98"/>
          <p:cNvPicPr preferRelativeResize="0"/>
          <p:nvPr/>
        </p:nvPicPr>
        <p:blipFill>
          <a:blip r:embed="rId36">
            <a:alphaModFix/>
          </a:blip>
          <a:stretch>
            <a:fillRect/>
          </a:stretch>
        </p:blipFill>
        <p:spPr>
          <a:xfrm>
            <a:off x="4262094" y="2309692"/>
            <a:ext cx="818548" cy="219108"/>
          </a:xfrm>
          <a:prstGeom prst="rect">
            <a:avLst/>
          </a:prstGeom>
          <a:noFill/>
          <a:ln>
            <a:noFill/>
          </a:ln>
        </p:spPr>
      </p:pic>
      <p:pic>
        <p:nvPicPr>
          <p:cNvPr id="1540" name="Google Shape;1540;p98"/>
          <p:cNvPicPr preferRelativeResize="0"/>
          <p:nvPr/>
        </p:nvPicPr>
        <p:blipFill>
          <a:blip r:embed="rId37">
            <a:alphaModFix/>
          </a:blip>
          <a:stretch>
            <a:fillRect/>
          </a:stretch>
        </p:blipFill>
        <p:spPr>
          <a:xfrm>
            <a:off x="7186603" y="2325372"/>
            <a:ext cx="714363" cy="160197"/>
          </a:xfrm>
          <a:prstGeom prst="rect">
            <a:avLst/>
          </a:prstGeom>
          <a:noFill/>
          <a:ln>
            <a:noFill/>
          </a:ln>
        </p:spPr>
      </p:pic>
      <p:pic>
        <p:nvPicPr>
          <p:cNvPr id="1541" name="Google Shape;1541;p98"/>
          <p:cNvPicPr preferRelativeResize="0"/>
          <p:nvPr/>
        </p:nvPicPr>
        <p:blipFill>
          <a:blip r:embed="rId38">
            <a:alphaModFix/>
          </a:blip>
          <a:stretch>
            <a:fillRect/>
          </a:stretch>
        </p:blipFill>
        <p:spPr>
          <a:xfrm>
            <a:off x="8141393" y="2332037"/>
            <a:ext cx="762729" cy="161543"/>
          </a:xfrm>
          <a:prstGeom prst="rect">
            <a:avLst/>
          </a:prstGeom>
          <a:noFill/>
          <a:ln>
            <a:noFill/>
          </a:ln>
        </p:spPr>
      </p:pic>
      <p:pic>
        <p:nvPicPr>
          <p:cNvPr id="1542" name="Google Shape;1542;p98"/>
          <p:cNvPicPr preferRelativeResize="0"/>
          <p:nvPr/>
        </p:nvPicPr>
        <p:blipFill>
          <a:blip r:embed="rId39">
            <a:alphaModFix/>
          </a:blip>
          <a:stretch>
            <a:fillRect/>
          </a:stretch>
        </p:blipFill>
        <p:spPr>
          <a:xfrm>
            <a:off x="1407465" y="2664022"/>
            <a:ext cx="761984" cy="210724"/>
          </a:xfrm>
          <a:prstGeom prst="rect">
            <a:avLst/>
          </a:prstGeom>
          <a:noFill/>
          <a:ln>
            <a:noFill/>
          </a:ln>
        </p:spPr>
      </p:pic>
      <p:pic>
        <p:nvPicPr>
          <p:cNvPr id="1543" name="Google Shape;1543;p98"/>
          <p:cNvPicPr preferRelativeResize="0"/>
          <p:nvPr/>
        </p:nvPicPr>
        <p:blipFill>
          <a:blip r:embed="rId40">
            <a:alphaModFix/>
          </a:blip>
          <a:stretch>
            <a:fillRect/>
          </a:stretch>
        </p:blipFill>
        <p:spPr>
          <a:xfrm>
            <a:off x="3320157" y="2715343"/>
            <a:ext cx="732964" cy="150774"/>
          </a:xfrm>
          <a:prstGeom prst="rect">
            <a:avLst/>
          </a:prstGeom>
          <a:noFill/>
          <a:ln>
            <a:noFill/>
          </a:ln>
        </p:spPr>
      </p:pic>
      <p:pic>
        <p:nvPicPr>
          <p:cNvPr id="1544" name="Google Shape;1544;p98"/>
          <p:cNvPicPr preferRelativeResize="0"/>
          <p:nvPr/>
        </p:nvPicPr>
        <p:blipFill>
          <a:blip r:embed="rId41">
            <a:alphaModFix/>
          </a:blip>
          <a:stretch>
            <a:fillRect/>
          </a:stretch>
        </p:blipFill>
        <p:spPr>
          <a:xfrm>
            <a:off x="4256768" y="2748099"/>
            <a:ext cx="788575" cy="128434"/>
          </a:xfrm>
          <a:prstGeom prst="rect">
            <a:avLst/>
          </a:prstGeom>
          <a:noFill/>
          <a:ln>
            <a:noFill/>
          </a:ln>
        </p:spPr>
      </p:pic>
      <p:pic>
        <p:nvPicPr>
          <p:cNvPr id="1545" name="Google Shape;1545;p98"/>
          <p:cNvPicPr preferRelativeResize="0"/>
          <p:nvPr/>
        </p:nvPicPr>
        <p:blipFill>
          <a:blip r:embed="rId42">
            <a:alphaModFix/>
          </a:blip>
          <a:stretch>
            <a:fillRect/>
          </a:stretch>
        </p:blipFill>
        <p:spPr>
          <a:xfrm>
            <a:off x="5238314" y="2661434"/>
            <a:ext cx="762000" cy="287020"/>
          </a:xfrm>
          <a:prstGeom prst="rect">
            <a:avLst/>
          </a:prstGeom>
          <a:noFill/>
          <a:ln>
            <a:noFill/>
          </a:ln>
        </p:spPr>
      </p:pic>
      <p:pic>
        <p:nvPicPr>
          <p:cNvPr id="1546" name="Google Shape;1546;p98"/>
          <p:cNvPicPr preferRelativeResize="0"/>
          <p:nvPr/>
        </p:nvPicPr>
        <p:blipFill>
          <a:blip r:embed="rId43">
            <a:alphaModFix/>
          </a:blip>
          <a:stretch>
            <a:fillRect/>
          </a:stretch>
        </p:blipFill>
        <p:spPr>
          <a:xfrm>
            <a:off x="412025" y="2697604"/>
            <a:ext cx="807402" cy="170756"/>
          </a:xfrm>
          <a:prstGeom prst="rect">
            <a:avLst/>
          </a:prstGeom>
          <a:noFill/>
          <a:ln>
            <a:noFill/>
          </a:ln>
        </p:spPr>
      </p:pic>
      <p:pic>
        <p:nvPicPr>
          <p:cNvPr id="1547" name="Google Shape;1547;p98"/>
          <p:cNvPicPr preferRelativeResize="0"/>
          <p:nvPr/>
        </p:nvPicPr>
        <p:blipFill>
          <a:blip r:embed="rId44">
            <a:alphaModFix/>
          </a:blip>
          <a:stretch>
            <a:fillRect/>
          </a:stretch>
        </p:blipFill>
        <p:spPr>
          <a:xfrm>
            <a:off x="6178459" y="2711997"/>
            <a:ext cx="818550" cy="177978"/>
          </a:xfrm>
          <a:prstGeom prst="rect">
            <a:avLst/>
          </a:prstGeom>
          <a:noFill/>
          <a:ln>
            <a:noFill/>
          </a:ln>
        </p:spPr>
      </p:pic>
      <p:pic>
        <p:nvPicPr>
          <p:cNvPr id="1548" name="Google Shape;1548;p98"/>
          <p:cNvPicPr preferRelativeResize="0"/>
          <p:nvPr/>
        </p:nvPicPr>
        <p:blipFill>
          <a:blip r:embed="rId45">
            <a:alphaModFix/>
          </a:blip>
          <a:stretch>
            <a:fillRect/>
          </a:stretch>
        </p:blipFill>
        <p:spPr>
          <a:xfrm>
            <a:off x="8185829" y="2620607"/>
            <a:ext cx="634987" cy="346540"/>
          </a:xfrm>
          <a:prstGeom prst="rect">
            <a:avLst/>
          </a:prstGeom>
          <a:noFill/>
          <a:ln>
            <a:noFill/>
          </a:ln>
        </p:spPr>
      </p:pic>
      <p:pic>
        <p:nvPicPr>
          <p:cNvPr id="1549" name="Google Shape;1549;p98"/>
          <p:cNvPicPr preferRelativeResize="0"/>
          <p:nvPr/>
        </p:nvPicPr>
        <p:blipFill>
          <a:blip r:embed="rId46">
            <a:alphaModFix/>
          </a:blip>
          <a:stretch>
            <a:fillRect/>
          </a:stretch>
        </p:blipFill>
        <p:spPr>
          <a:xfrm>
            <a:off x="10177975" y="3516813"/>
            <a:ext cx="560100" cy="186700"/>
          </a:xfrm>
          <a:prstGeom prst="rect">
            <a:avLst/>
          </a:prstGeom>
          <a:noFill/>
          <a:ln>
            <a:noFill/>
          </a:ln>
        </p:spPr>
      </p:pic>
      <p:pic>
        <p:nvPicPr>
          <p:cNvPr id="1550" name="Google Shape;1550;p98"/>
          <p:cNvPicPr preferRelativeResize="0"/>
          <p:nvPr/>
        </p:nvPicPr>
        <p:blipFill>
          <a:blip r:embed="rId47">
            <a:alphaModFix/>
          </a:blip>
          <a:stretch>
            <a:fillRect/>
          </a:stretch>
        </p:blipFill>
        <p:spPr>
          <a:xfrm>
            <a:off x="2362613" y="3132286"/>
            <a:ext cx="746750" cy="162428"/>
          </a:xfrm>
          <a:prstGeom prst="rect">
            <a:avLst/>
          </a:prstGeom>
          <a:noFill/>
          <a:ln>
            <a:noFill/>
          </a:ln>
        </p:spPr>
      </p:pic>
      <p:pic>
        <p:nvPicPr>
          <p:cNvPr id="1551" name="Google Shape;1551;p98"/>
          <p:cNvPicPr preferRelativeResize="0"/>
          <p:nvPr/>
        </p:nvPicPr>
        <p:blipFill>
          <a:blip r:embed="rId48">
            <a:alphaModFix/>
          </a:blip>
          <a:stretch>
            <a:fillRect/>
          </a:stretch>
        </p:blipFill>
        <p:spPr>
          <a:xfrm>
            <a:off x="3260398" y="3136747"/>
            <a:ext cx="837142" cy="145389"/>
          </a:xfrm>
          <a:prstGeom prst="rect">
            <a:avLst/>
          </a:prstGeom>
          <a:noFill/>
          <a:ln>
            <a:noFill/>
          </a:ln>
        </p:spPr>
      </p:pic>
      <p:pic>
        <p:nvPicPr>
          <p:cNvPr id="1552" name="Google Shape;1552;p98"/>
          <p:cNvPicPr preferRelativeResize="0"/>
          <p:nvPr/>
        </p:nvPicPr>
        <p:blipFill>
          <a:blip r:embed="rId49">
            <a:alphaModFix/>
          </a:blip>
          <a:stretch>
            <a:fillRect/>
          </a:stretch>
        </p:blipFill>
        <p:spPr>
          <a:xfrm>
            <a:off x="4267447" y="3082512"/>
            <a:ext cx="775751" cy="226161"/>
          </a:xfrm>
          <a:prstGeom prst="rect">
            <a:avLst/>
          </a:prstGeom>
          <a:noFill/>
          <a:ln>
            <a:noFill/>
          </a:ln>
        </p:spPr>
      </p:pic>
      <p:pic>
        <p:nvPicPr>
          <p:cNvPr id="1553" name="Google Shape;1553;p98"/>
          <p:cNvPicPr preferRelativeResize="0"/>
          <p:nvPr/>
        </p:nvPicPr>
        <p:blipFill>
          <a:blip r:embed="rId50">
            <a:alphaModFix/>
          </a:blip>
          <a:stretch>
            <a:fillRect/>
          </a:stretch>
        </p:blipFill>
        <p:spPr>
          <a:xfrm>
            <a:off x="6269513" y="3052014"/>
            <a:ext cx="595302" cy="274568"/>
          </a:xfrm>
          <a:prstGeom prst="rect">
            <a:avLst/>
          </a:prstGeom>
          <a:noFill/>
          <a:ln>
            <a:noFill/>
          </a:ln>
        </p:spPr>
      </p:pic>
      <p:pic>
        <p:nvPicPr>
          <p:cNvPr id="1554" name="Google Shape;1554;p98"/>
          <p:cNvPicPr preferRelativeResize="0"/>
          <p:nvPr/>
        </p:nvPicPr>
        <p:blipFill>
          <a:blip r:embed="rId51">
            <a:alphaModFix/>
          </a:blip>
          <a:stretch>
            <a:fillRect/>
          </a:stretch>
        </p:blipFill>
        <p:spPr>
          <a:xfrm>
            <a:off x="8174283" y="3091117"/>
            <a:ext cx="669713" cy="222571"/>
          </a:xfrm>
          <a:prstGeom prst="rect">
            <a:avLst/>
          </a:prstGeom>
          <a:noFill/>
          <a:ln>
            <a:noFill/>
          </a:ln>
        </p:spPr>
      </p:pic>
      <p:pic>
        <p:nvPicPr>
          <p:cNvPr id="1555" name="Google Shape;1555;p98"/>
          <p:cNvPicPr preferRelativeResize="0"/>
          <p:nvPr/>
        </p:nvPicPr>
        <p:blipFill>
          <a:blip r:embed="rId52">
            <a:alphaModFix/>
          </a:blip>
          <a:stretch>
            <a:fillRect/>
          </a:stretch>
        </p:blipFill>
        <p:spPr>
          <a:xfrm>
            <a:off x="1416910" y="3437273"/>
            <a:ext cx="720090" cy="297037"/>
          </a:xfrm>
          <a:prstGeom prst="rect">
            <a:avLst/>
          </a:prstGeom>
          <a:noFill/>
          <a:ln>
            <a:noFill/>
          </a:ln>
        </p:spPr>
      </p:pic>
      <p:pic>
        <p:nvPicPr>
          <p:cNvPr id="1556" name="Google Shape;1556;p98"/>
          <p:cNvPicPr preferRelativeResize="0"/>
          <p:nvPr/>
        </p:nvPicPr>
        <p:blipFill>
          <a:blip r:embed="rId53">
            <a:alphaModFix/>
          </a:blip>
          <a:stretch>
            <a:fillRect/>
          </a:stretch>
        </p:blipFill>
        <p:spPr>
          <a:xfrm>
            <a:off x="414370" y="3502985"/>
            <a:ext cx="732950" cy="151215"/>
          </a:xfrm>
          <a:prstGeom prst="rect">
            <a:avLst/>
          </a:prstGeom>
          <a:noFill/>
          <a:ln>
            <a:noFill/>
          </a:ln>
        </p:spPr>
      </p:pic>
      <p:pic>
        <p:nvPicPr>
          <p:cNvPr id="1557" name="Google Shape;1557;p98"/>
          <p:cNvPicPr preferRelativeResize="0"/>
          <p:nvPr/>
        </p:nvPicPr>
        <p:blipFill>
          <a:blip r:embed="rId54">
            <a:alphaModFix/>
          </a:blip>
          <a:stretch>
            <a:fillRect/>
          </a:stretch>
        </p:blipFill>
        <p:spPr>
          <a:xfrm>
            <a:off x="2332338" y="3482933"/>
            <a:ext cx="765600" cy="222372"/>
          </a:xfrm>
          <a:prstGeom prst="rect">
            <a:avLst/>
          </a:prstGeom>
          <a:noFill/>
          <a:ln>
            <a:noFill/>
          </a:ln>
        </p:spPr>
      </p:pic>
      <p:pic>
        <p:nvPicPr>
          <p:cNvPr id="1558" name="Google Shape;1558;p98"/>
          <p:cNvPicPr preferRelativeResize="0"/>
          <p:nvPr/>
        </p:nvPicPr>
        <p:blipFill>
          <a:blip r:embed="rId55">
            <a:alphaModFix/>
          </a:blip>
          <a:stretch>
            <a:fillRect/>
          </a:stretch>
        </p:blipFill>
        <p:spPr>
          <a:xfrm>
            <a:off x="5269490" y="3496942"/>
            <a:ext cx="595302" cy="220159"/>
          </a:xfrm>
          <a:prstGeom prst="rect">
            <a:avLst/>
          </a:prstGeom>
          <a:noFill/>
          <a:ln cap="flat" cmpd="sng" w="9525">
            <a:solidFill>
              <a:srgbClr val="EFEFEF"/>
            </a:solidFill>
            <a:prstDash val="solid"/>
            <a:round/>
            <a:headEnd len="sm" w="sm" type="none"/>
            <a:tailEnd len="sm" w="sm" type="none"/>
          </a:ln>
        </p:spPr>
      </p:pic>
      <p:pic>
        <p:nvPicPr>
          <p:cNvPr id="1559" name="Google Shape;1559;p98"/>
          <p:cNvPicPr preferRelativeResize="0"/>
          <p:nvPr/>
        </p:nvPicPr>
        <p:blipFill>
          <a:blip r:embed="rId56">
            <a:alphaModFix/>
          </a:blip>
          <a:stretch>
            <a:fillRect/>
          </a:stretch>
        </p:blipFill>
        <p:spPr>
          <a:xfrm>
            <a:off x="6266609" y="3501327"/>
            <a:ext cx="564642" cy="203454"/>
          </a:xfrm>
          <a:prstGeom prst="rect">
            <a:avLst/>
          </a:prstGeom>
          <a:noFill/>
          <a:ln>
            <a:noFill/>
          </a:ln>
        </p:spPr>
      </p:pic>
      <p:pic>
        <p:nvPicPr>
          <p:cNvPr id="1560" name="Google Shape;1560;p98"/>
          <p:cNvPicPr preferRelativeResize="0"/>
          <p:nvPr/>
        </p:nvPicPr>
        <p:blipFill>
          <a:blip r:embed="rId57">
            <a:alphaModFix/>
          </a:blip>
          <a:stretch>
            <a:fillRect/>
          </a:stretch>
        </p:blipFill>
        <p:spPr>
          <a:xfrm>
            <a:off x="7174601" y="3562502"/>
            <a:ext cx="746750" cy="103411"/>
          </a:xfrm>
          <a:prstGeom prst="rect">
            <a:avLst/>
          </a:prstGeom>
          <a:noFill/>
          <a:ln>
            <a:noFill/>
          </a:ln>
        </p:spPr>
      </p:pic>
      <p:pic>
        <p:nvPicPr>
          <p:cNvPr id="1561" name="Google Shape;1561;p98"/>
          <p:cNvPicPr preferRelativeResize="0"/>
          <p:nvPr/>
        </p:nvPicPr>
        <p:blipFill rotWithShape="1">
          <a:blip r:embed="rId58">
            <a:alphaModFix/>
          </a:blip>
          <a:srcRect b="0" l="-5000" r="4999" t="0"/>
          <a:stretch/>
        </p:blipFill>
        <p:spPr>
          <a:xfrm>
            <a:off x="8207580" y="3511289"/>
            <a:ext cx="570497" cy="215391"/>
          </a:xfrm>
          <a:prstGeom prst="rect">
            <a:avLst/>
          </a:prstGeom>
          <a:noFill/>
          <a:ln>
            <a:noFill/>
          </a:ln>
        </p:spPr>
      </p:pic>
      <p:pic>
        <p:nvPicPr>
          <p:cNvPr id="1562" name="Google Shape;1562;p98"/>
          <p:cNvPicPr preferRelativeResize="0"/>
          <p:nvPr/>
        </p:nvPicPr>
        <p:blipFill>
          <a:blip r:embed="rId59">
            <a:alphaModFix/>
          </a:blip>
          <a:stretch>
            <a:fillRect/>
          </a:stretch>
        </p:blipFill>
        <p:spPr>
          <a:xfrm>
            <a:off x="371590" y="3879250"/>
            <a:ext cx="818550" cy="207831"/>
          </a:xfrm>
          <a:prstGeom prst="rect">
            <a:avLst/>
          </a:prstGeom>
          <a:noFill/>
          <a:ln>
            <a:noFill/>
          </a:ln>
        </p:spPr>
      </p:pic>
      <p:pic>
        <p:nvPicPr>
          <p:cNvPr id="1563" name="Google Shape;1563;p98"/>
          <p:cNvPicPr preferRelativeResize="0"/>
          <p:nvPr/>
        </p:nvPicPr>
        <p:blipFill>
          <a:blip r:embed="rId60">
            <a:alphaModFix/>
          </a:blip>
          <a:stretch>
            <a:fillRect/>
          </a:stretch>
        </p:blipFill>
        <p:spPr>
          <a:xfrm>
            <a:off x="1392349" y="3913531"/>
            <a:ext cx="746760" cy="198120"/>
          </a:xfrm>
          <a:prstGeom prst="rect">
            <a:avLst/>
          </a:prstGeom>
          <a:noFill/>
          <a:ln>
            <a:noFill/>
          </a:ln>
        </p:spPr>
      </p:pic>
      <p:pic>
        <p:nvPicPr>
          <p:cNvPr id="1564" name="Google Shape;1564;p98"/>
          <p:cNvPicPr preferRelativeResize="0"/>
          <p:nvPr/>
        </p:nvPicPr>
        <p:blipFill>
          <a:blip r:embed="rId61">
            <a:alphaModFix/>
          </a:blip>
          <a:stretch>
            <a:fillRect/>
          </a:stretch>
        </p:blipFill>
        <p:spPr>
          <a:xfrm>
            <a:off x="3275525" y="3957784"/>
            <a:ext cx="806775" cy="127715"/>
          </a:xfrm>
          <a:prstGeom prst="rect">
            <a:avLst/>
          </a:prstGeom>
          <a:noFill/>
          <a:ln>
            <a:noFill/>
          </a:ln>
        </p:spPr>
      </p:pic>
      <p:pic>
        <p:nvPicPr>
          <p:cNvPr id="1565" name="Google Shape;1565;p98"/>
          <p:cNvPicPr preferRelativeResize="0"/>
          <p:nvPr/>
        </p:nvPicPr>
        <p:blipFill>
          <a:blip r:embed="rId62">
            <a:alphaModFix/>
          </a:blip>
          <a:stretch>
            <a:fillRect/>
          </a:stretch>
        </p:blipFill>
        <p:spPr>
          <a:xfrm>
            <a:off x="4294144" y="3941939"/>
            <a:ext cx="807400" cy="163225"/>
          </a:xfrm>
          <a:prstGeom prst="rect">
            <a:avLst/>
          </a:prstGeom>
          <a:noFill/>
          <a:ln>
            <a:noFill/>
          </a:ln>
        </p:spPr>
      </p:pic>
      <p:pic>
        <p:nvPicPr>
          <p:cNvPr id="1566" name="Google Shape;1566;p98"/>
          <p:cNvPicPr preferRelativeResize="0"/>
          <p:nvPr/>
        </p:nvPicPr>
        <p:blipFill>
          <a:blip r:embed="rId63">
            <a:alphaModFix/>
          </a:blip>
          <a:stretch>
            <a:fillRect/>
          </a:stretch>
        </p:blipFill>
        <p:spPr>
          <a:xfrm>
            <a:off x="6296900" y="3849275"/>
            <a:ext cx="577101" cy="324619"/>
          </a:xfrm>
          <a:prstGeom prst="rect">
            <a:avLst/>
          </a:prstGeom>
          <a:noFill/>
          <a:ln>
            <a:noFill/>
          </a:ln>
        </p:spPr>
      </p:pic>
      <p:pic>
        <p:nvPicPr>
          <p:cNvPr id="1567" name="Google Shape;1567;p98"/>
          <p:cNvPicPr preferRelativeResize="0"/>
          <p:nvPr/>
        </p:nvPicPr>
        <p:blipFill>
          <a:blip r:embed="rId64">
            <a:alphaModFix/>
          </a:blip>
          <a:stretch>
            <a:fillRect/>
          </a:stretch>
        </p:blipFill>
        <p:spPr>
          <a:xfrm>
            <a:off x="8123061" y="3899279"/>
            <a:ext cx="746752" cy="267277"/>
          </a:xfrm>
          <a:prstGeom prst="rect">
            <a:avLst/>
          </a:prstGeom>
          <a:noFill/>
          <a:ln>
            <a:noFill/>
          </a:ln>
        </p:spPr>
      </p:pic>
      <p:pic>
        <p:nvPicPr>
          <p:cNvPr id="1568" name="Google Shape;1568;p98"/>
          <p:cNvPicPr preferRelativeResize="0"/>
          <p:nvPr/>
        </p:nvPicPr>
        <p:blipFill>
          <a:blip r:embed="rId65">
            <a:alphaModFix/>
          </a:blip>
          <a:stretch>
            <a:fillRect/>
          </a:stretch>
        </p:blipFill>
        <p:spPr>
          <a:xfrm>
            <a:off x="2314279" y="4357575"/>
            <a:ext cx="848304" cy="114875"/>
          </a:xfrm>
          <a:prstGeom prst="rect">
            <a:avLst/>
          </a:prstGeom>
          <a:noFill/>
          <a:ln>
            <a:noFill/>
          </a:ln>
        </p:spPr>
      </p:pic>
      <p:pic>
        <p:nvPicPr>
          <p:cNvPr id="1569" name="Google Shape;1569;p98"/>
          <p:cNvPicPr preferRelativeResize="0"/>
          <p:nvPr/>
        </p:nvPicPr>
        <p:blipFill>
          <a:blip r:embed="rId66">
            <a:alphaModFix/>
          </a:blip>
          <a:stretch>
            <a:fillRect/>
          </a:stretch>
        </p:blipFill>
        <p:spPr>
          <a:xfrm>
            <a:off x="3300038" y="4333401"/>
            <a:ext cx="785053" cy="171116"/>
          </a:xfrm>
          <a:prstGeom prst="rect">
            <a:avLst/>
          </a:prstGeom>
          <a:noFill/>
          <a:ln>
            <a:noFill/>
          </a:ln>
        </p:spPr>
      </p:pic>
      <p:pic>
        <p:nvPicPr>
          <p:cNvPr id="1570" name="Google Shape;1570;p98"/>
          <p:cNvPicPr preferRelativeResize="0"/>
          <p:nvPr/>
        </p:nvPicPr>
        <p:blipFill>
          <a:blip r:embed="rId67">
            <a:alphaModFix/>
          </a:blip>
          <a:stretch>
            <a:fillRect/>
          </a:stretch>
        </p:blipFill>
        <p:spPr>
          <a:xfrm>
            <a:off x="4273340" y="4349335"/>
            <a:ext cx="746750" cy="131011"/>
          </a:xfrm>
          <a:prstGeom prst="rect">
            <a:avLst/>
          </a:prstGeom>
          <a:noFill/>
          <a:ln>
            <a:noFill/>
          </a:ln>
        </p:spPr>
      </p:pic>
      <p:pic>
        <p:nvPicPr>
          <p:cNvPr id="1571" name="Google Shape;1571;p98"/>
          <p:cNvPicPr preferRelativeResize="0"/>
          <p:nvPr/>
        </p:nvPicPr>
        <p:blipFill>
          <a:blip r:embed="rId68">
            <a:alphaModFix/>
          </a:blip>
          <a:stretch>
            <a:fillRect/>
          </a:stretch>
        </p:blipFill>
        <p:spPr>
          <a:xfrm>
            <a:off x="5234651" y="4343873"/>
            <a:ext cx="746751" cy="121400"/>
          </a:xfrm>
          <a:prstGeom prst="rect">
            <a:avLst/>
          </a:prstGeom>
          <a:noFill/>
          <a:ln>
            <a:noFill/>
          </a:ln>
        </p:spPr>
      </p:pic>
      <p:pic>
        <p:nvPicPr>
          <p:cNvPr id="1572" name="Google Shape;1572;p98"/>
          <p:cNvPicPr preferRelativeResize="0"/>
          <p:nvPr/>
        </p:nvPicPr>
        <p:blipFill>
          <a:blip r:embed="rId69">
            <a:alphaModFix/>
          </a:blip>
          <a:stretch>
            <a:fillRect/>
          </a:stretch>
        </p:blipFill>
        <p:spPr>
          <a:xfrm>
            <a:off x="6165850" y="4308104"/>
            <a:ext cx="761975" cy="213461"/>
          </a:xfrm>
          <a:prstGeom prst="rect">
            <a:avLst/>
          </a:prstGeom>
          <a:noFill/>
          <a:ln>
            <a:noFill/>
          </a:ln>
        </p:spPr>
      </p:pic>
      <p:pic>
        <p:nvPicPr>
          <p:cNvPr id="1573" name="Google Shape;1573;p98"/>
          <p:cNvPicPr preferRelativeResize="0"/>
          <p:nvPr/>
        </p:nvPicPr>
        <p:blipFill>
          <a:blip r:embed="rId70">
            <a:alphaModFix/>
          </a:blip>
          <a:stretch>
            <a:fillRect/>
          </a:stretch>
        </p:blipFill>
        <p:spPr>
          <a:xfrm>
            <a:off x="8226071" y="4294200"/>
            <a:ext cx="476242" cy="258468"/>
          </a:xfrm>
          <a:prstGeom prst="rect">
            <a:avLst/>
          </a:prstGeom>
          <a:noFill/>
          <a:ln>
            <a:noFill/>
          </a:ln>
        </p:spPr>
      </p:pic>
      <p:pic>
        <p:nvPicPr>
          <p:cNvPr id="1574" name="Google Shape;1574;p98"/>
          <p:cNvPicPr preferRelativeResize="0"/>
          <p:nvPr/>
        </p:nvPicPr>
        <p:blipFill>
          <a:blip r:embed="rId71">
            <a:alphaModFix/>
          </a:blip>
          <a:stretch>
            <a:fillRect/>
          </a:stretch>
        </p:blipFill>
        <p:spPr>
          <a:xfrm>
            <a:off x="605857" y="4683783"/>
            <a:ext cx="398155" cy="217109"/>
          </a:xfrm>
          <a:prstGeom prst="rect">
            <a:avLst/>
          </a:prstGeom>
          <a:noFill/>
          <a:ln>
            <a:noFill/>
          </a:ln>
        </p:spPr>
      </p:pic>
      <p:pic>
        <p:nvPicPr>
          <p:cNvPr id="1575" name="Google Shape;1575;p98"/>
          <p:cNvPicPr preferRelativeResize="0"/>
          <p:nvPr/>
        </p:nvPicPr>
        <p:blipFill>
          <a:blip r:embed="rId72">
            <a:alphaModFix/>
          </a:blip>
          <a:stretch>
            <a:fillRect/>
          </a:stretch>
        </p:blipFill>
        <p:spPr>
          <a:xfrm>
            <a:off x="3306479" y="4752134"/>
            <a:ext cx="744126" cy="143594"/>
          </a:xfrm>
          <a:prstGeom prst="rect">
            <a:avLst/>
          </a:prstGeom>
          <a:noFill/>
          <a:ln>
            <a:noFill/>
          </a:ln>
        </p:spPr>
      </p:pic>
      <p:pic>
        <p:nvPicPr>
          <p:cNvPr id="1576" name="Google Shape;1576;p98"/>
          <p:cNvPicPr preferRelativeResize="0"/>
          <p:nvPr/>
        </p:nvPicPr>
        <p:blipFill>
          <a:blip r:embed="rId73">
            <a:alphaModFix/>
          </a:blip>
          <a:stretch>
            <a:fillRect/>
          </a:stretch>
        </p:blipFill>
        <p:spPr>
          <a:xfrm>
            <a:off x="2328838" y="4742443"/>
            <a:ext cx="818550" cy="170775"/>
          </a:xfrm>
          <a:prstGeom prst="rect">
            <a:avLst/>
          </a:prstGeom>
          <a:noFill/>
          <a:ln>
            <a:noFill/>
          </a:ln>
        </p:spPr>
      </p:pic>
      <p:pic>
        <p:nvPicPr>
          <p:cNvPr id="1577" name="Google Shape;1577;p98"/>
          <p:cNvPicPr preferRelativeResize="0"/>
          <p:nvPr/>
        </p:nvPicPr>
        <p:blipFill>
          <a:blip r:embed="rId74">
            <a:alphaModFix/>
          </a:blip>
          <a:stretch>
            <a:fillRect/>
          </a:stretch>
        </p:blipFill>
        <p:spPr>
          <a:xfrm>
            <a:off x="6211397" y="4719038"/>
            <a:ext cx="744126" cy="203425"/>
          </a:xfrm>
          <a:prstGeom prst="rect">
            <a:avLst/>
          </a:prstGeom>
          <a:noFill/>
          <a:ln>
            <a:noFill/>
          </a:ln>
        </p:spPr>
      </p:pic>
      <p:pic>
        <p:nvPicPr>
          <p:cNvPr id="1578" name="Google Shape;1578;p98"/>
          <p:cNvPicPr preferRelativeResize="0"/>
          <p:nvPr/>
        </p:nvPicPr>
        <p:blipFill>
          <a:blip r:embed="rId75">
            <a:alphaModFix/>
          </a:blip>
          <a:stretch>
            <a:fillRect/>
          </a:stretch>
        </p:blipFill>
        <p:spPr>
          <a:xfrm>
            <a:off x="7162015" y="4744142"/>
            <a:ext cx="765586" cy="173796"/>
          </a:xfrm>
          <a:prstGeom prst="rect">
            <a:avLst/>
          </a:prstGeom>
          <a:noFill/>
          <a:ln>
            <a:noFill/>
          </a:ln>
        </p:spPr>
      </p:pic>
      <p:pic>
        <p:nvPicPr>
          <p:cNvPr id="1579" name="Google Shape;1579;p98"/>
          <p:cNvPicPr preferRelativeResize="0"/>
          <p:nvPr/>
        </p:nvPicPr>
        <p:blipFill>
          <a:blip r:embed="rId76">
            <a:alphaModFix/>
          </a:blip>
          <a:stretch>
            <a:fillRect/>
          </a:stretch>
        </p:blipFill>
        <p:spPr>
          <a:xfrm>
            <a:off x="406377" y="5140671"/>
            <a:ext cx="834165" cy="126938"/>
          </a:xfrm>
          <a:prstGeom prst="rect">
            <a:avLst/>
          </a:prstGeom>
          <a:noFill/>
          <a:ln>
            <a:noFill/>
          </a:ln>
        </p:spPr>
      </p:pic>
      <p:pic>
        <p:nvPicPr>
          <p:cNvPr id="1580" name="Google Shape;1580;p98"/>
          <p:cNvPicPr preferRelativeResize="0"/>
          <p:nvPr/>
        </p:nvPicPr>
        <p:blipFill>
          <a:blip r:embed="rId77">
            <a:alphaModFix/>
          </a:blip>
          <a:stretch>
            <a:fillRect/>
          </a:stretch>
        </p:blipFill>
        <p:spPr>
          <a:xfrm>
            <a:off x="1574813" y="5054335"/>
            <a:ext cx="486061" cy="306038"/>
          </a:xfrm>
          <a:prstGeom prst="rect">
            <a:avLst/>
          </a:prstGeom>
          <a:noFill/>
          <a:ln>
            <a:noFill/>
          </a:ln>
        </p:spPr>
      </p:pic>
      <p:pic>
        <p:nvPicPr>
          <p:cNvPr id="1581" name="Google Shape;1581;p98"/>
          <p:cNvPicPr preferRelativeResize="0"/>
          <p:nvPr/>
        </p:nvPicPr>
        <p:blipFill>
          <a:blip r:embed="rId78">
            <a:alphaModFix/>
          </a:blip>
          <a:stretch>
            <a:fillRect/>
          </a:stretch>
        </p:blipFill>
        <p:spPr>
          <a:xfrm>
            <a:off x="2359284" y="5079175"/>
            <a:ext cx="744126" cy="270435"/>
          </a:xfrm>
          <a:prstGeom prst="rect">
            <a:avLst/>
          </a:prstGeom>
          <a:noFill/>
          <a:ln>
            <a:noFill/>
          </a:ln>
        </p:spPr>
      </p:pic>
      <p:pic>
        <p:nvPicPr>
          <p:cNvPr id="1582" name="Google Shape;1582;p98"/>
          <p:cNvPicPr preferRelativeResize="0"/>
          <p:nvPr/>
        </p:nvPicPr>
        <p:blipFill>
          <a:blip r:embed="rId79">
            <a:alphaModFix/>
          </a:blip>
          <a:stretch>
            <a:fillRect/>
          </a:stretch>
        </p:blipFill>
        <p:spPr>
          <a:xfrm>
            <a:off x="4347552" y="5125119"/>
            <a:ext cx="669713" cy="206775"/>
          </a:xfrm>
          <a:prstGeom prst="rect">
            <a:avLst/>
          </a:prstGeom>
          <a:noFill/>
          <a:ln>
            <a:noFill/>
          </a:ln>
        </p:spPr>
      </p:pic>
      <p:pic>
        <p:nvPicPr>
          <p:cNvPr id="1583" name="Google Shape;1583;p98"/>
          <p:cNvPicPr preferRelativeResize="0"/>
          <p:nvPr/>
        </p:nvPicPr>
        <p:blipFill>
          <a:blip r:embed="rId80">
            <a:alphaModFix/>
          </a:blip>
          <a:stretch>
            <a:fillRect/>
          </a:stretch>
        </p:blipFill>
        <p:spPr>
          <a:xfrm>
            <a:off x="5247017" y="5176407"/>
            <a:ext cx="765600" cy="99822"/>
          </a:xfrm>
          <a:prstGeom prst="rect">
            <a:avLst/>
          </a:prstGeom>
          <a:noFill/>
          <a:ln>
            <a:noFill/>
          </a:ln>
        </p:spPr>
      </p:pic>
      <p:pic>
        <p:nvPicPr>
          <p:cNvPr id="1584" name="Google Shape;1584;p98"/>
          <p:cNvPicPr preferRelativeResize="0"/>
          <p:nvPr/>
        </p:nvPicPr>
        <p:blipFill>
          <a:blip r:embed="rId81">
            <a:alphaModFix/>
          </a:blip>
          <a:stretch>
            <a:fillRect/>
          </a:stretch>
        </p:blipFill>
        <p:spPr>
          <a:xfrm>
            <a:off x="6412781" y="5068912"/>
            <a:ext cx="300567" cy="290003"/>
          </a:xfrm>
          <a:prstGeom prst="rect">
            <a:avLst/>
          </a:prstGeom>
          <a:noFill/>
          <a:ln>
            <a:noFill/>
          </a:ln>
        </p:spPr>
      </p:pic>
      <p:pic>
        <p:nvPicPr>
          <p:cNvPr id="1585" name="Google Shape;1585;p98"/>
          <p:cNvPicPr preferRelativeResize="0"/>
          <p:nvPr/>
        </p:nvPicPr>
        <p:blipFill>
          <a:blip r:embed="rId82">
            <a:alphaModFix/>
          </a:blip>
          <a:stretch>
            <a:fillRect/>
          </a:stretch>
        </p:blipFill>
        <p:spPr>
          <a:xfrm>
            <a:off x="7274947" y="5152899"/>
            <a:ext cx="612922" cy="165420"/>
          </a:xfrm>
          <a:prstGeom prst="rect">
            <a:avLst/>
          </a:prstGeom>
          <a:noFill/>
          <a:ln>
            <a:noFill/>
          </a:ln>
        </p:spPr>
      </p:pic>
      <p:pic>
        <p:nvPicPr>
          <p:cNvPr id="1586" name="Google Shape;1586;p98"/>
          <p:cNvPicPr preferRelativeResize="0"/>
          <p:nvPr/>
        </p:nvPicPr>
        <p:blipFill>
          <a:blip r:embed="rId83">
            <a:alphaModFix/>
          </a:blip>
          <a:stretch>
            <a:fillRect/>
          </a:stretch>
        </p:blipFill>
        <p:spPr>
          <a:xfrm>
            <a:off x="8153601" y="5150607"/>
            <a:ext cx="728648" cy="170015"/>
          </a:xfrm>
          <a:prstGeom prst="rect">
            <a:avLst/>
          </a:prstGeom>
          <a:noFill/>
          <a:ln>
            <a:noFill/>
          </a:ln>
        </p:spPr>
      </p:pic>
      <p:pic>
        <p:nvPicPr>
          <p:cNvPr id="1587" name="Google Shape;1587;p98"/>
          <p:cNvPicPr preferRelativeResize="0"/>
          <p:nvPr/>
        </p:nvPicPr>
        <p:blipFill>
          <a:blip r:embed="rId84">
            <a:alphaModFix/>
          </a:blip>
          <a:stretch>
            <a:fillRect/>
          </a:stretch>
        </p:blipFill>
        <p:spPr>
          <a:xfrm>
            <a:off x="429353" y="5507117"/>
            <a:ext cx="765600" cy="181408"/>
          </a:xfrm>
          <a:prstGeom prst="rect">
            <a:avLst/>
          </a:prstGeom>
          <a:noFill/>
          <a:ln>
            <a:noFill/>
          </a:ln>
        </p:spPr>
      </p:pic>
      <p:pic>
        <p:nvPicPr>
          <p:cNvPr id="1588" name="Google Shape;1588;p98"/>
          <p:cNvPicPr preferRelativeResize="0"/>
          <p:nvPr/>
        </p:nvPicPr>
        <p:blipFill>
          <a:blip r:embed="rId85">
            <a:alphaModFix/>
          </a:blip>
          <a:stretch>
            <a:fillRect/>
          </a:stretch>
        </p:blipFill>
        <p:spPr>
          <a:xfrm>
            <a:off x="1452175" y="5495154"/>
            <a:ext cx="544830" cy="285750"/>
          </a:xfrm>
          <a:prstGeom prst="rect">
            <a:avLst/>
          </a:prstGeom>
          <a:noFill/>
          <a:ln>
            <a:noFill/>
          </a:ln>
        </p:spPr>
      </p:pic>
      <p:pic>
        <p:nvPicPr>
          <p:cNvPr id="1589" name="Google Shape;1589;p98"/>
          <p:cNvPicPr preferRelativeResize="0"/>
          <p:nvPr/>
        </p:nvPicPr>
        <p:blipFill>
          <a:blip r:embed="rId86">
            <a:alphaModFix/>
          </a:blip>
          <a:stretch>
            <a:fillRect/>
          </a:stretch>
        </p:blipFill>
        <p:spPr>
          <a:xfrm>
            <a:off x="2439295" y="5548120"/>
            <a:ext cx="508982" cy="200314"/>
          </a:xfrm>
          <a:prstGeom prst="rect">
            <a:avLst/>
          </a:prstGeom>
          <a:noFill/>
          <a:ln>
            <a:noFill/>
          </a:ln>
        </p:spPr>
      </p:pic>
      <p:pic>
        <p:nvPicPr>
          <p:cNvPr id="1590" name="Google Shape;1590;p98"/>
          <p:cNvPicPr preferRelativeResize="0"/>
          <p:nvPr/>
        </p:nvPicPr>
        <p:blipFill>
          <a:blip r:embed="rId87">
            <a:alphaModFix/>
          </a:blip>
          <a:stretch>
            <a:fillRect/>
          </a:stretch>
        </p:blipFill>
        <p:spPr>
          <a:xfrm>
            <a:off x="5203508" y="5545142"/>
            <a:ext cx="743375" cy="162228"/>
          </a:xfrm>
          <a:prstGeom prst="rect">
            <a:avLst/>
          </a:prstGeom>
          <a:noFill/>
          <a:ln>
            <a:noFill/>
          </a:ln>
        </p:spPr>
      </p:pic>
      <p:pic>
        <p:nvPicPr>
          <p:cNvPr id="1591" name="Google Shape;1591;p98"/>
          <p:cNvPicPr preferRelativeResize="0"/>
          <p:nvPr/>
        </p:nvPicPr>
        <p:blipFill>
          <a:blip r:embed="rId88">
            <a:alphaModFix/>
          </a:blip>
          <a:stretch>
            <a:fillRect/>
          </a:stretch>
        </p:blipFill>
        <p:spPr>
          <a:xfrm>
            <a:off x="6241360" y="5492231"/>
            <a:ext cx="590340" cy="296761"/>
          </a:xfrm>
          <a:prstGeom prst="rect">
            <a:avLst/>
          </a:prstGeom>
          <a:noFill/>
          <a:ln>
            <a:noFill/>
          </a:ln>
        </p:spPr>
      </p:pic>
      <p:pic>
        <p:nvPicPr>
          <p:cNvPr id="1592" name="Google Shape;1592;p98"/>
          <p:cNvPicPr preferRelativeResize="0"/>
          <p:nvPr/>
        </p:nvPicPr>
        <p:blipFill>
          <a:blip r:embed="rId89">
            <a:alphaModFix/>
          </a:blip>
          <a:stretch>
            <a:fillRect/>
          </a:stretch>
        </p:blipFill>
        <p:spPr>
          <a:xfrm>
            <a:off x="465648" y="5861299"/>
            <a:ext cx="683532" cy="315097"/>
          </a:xfrm>
          <a:prstGeom prst="rect">
            <a:avLst/>
          </a:prstGeom>
          <a:noFill/>
          <a:ln>
            <a:noFill/>
          </a:ln>
        </p:spPr>
      </p:pic>
      <p:pic>
        <p:nvPicPr>
          <p:cNvPr id="1593" name="Google Shape;1593;p98"/>
          <p:cNvPicPr preferRelativeResize="0"/>
          <p:nvPr/>
        </p:nvPicPr>
        <p:blipFill>
          <a:blip r:embed="rId90">
            <a:alphaModFix/>
          </a:blip>
          <a:stretch>
            <a:fillRect/>
          </a:stretch>
        </p:blipFill>
        <p:spPr>
          <a:xfrm>
            <a:off x="2336290" y="5951860"/>
            <a:ext cx="803650" cy="183509"/>
          </a:xfrm>
          <a:prstGeom prst="rect">
            <a:avLst/>
          </a:prstGeom>
          <a:noFill/>
          <a:ln>
            <a:noFill/>
          </a:ln>
        </p:spPr>
      </p:pic>
      <p:pic>
        <p:nvPicPr>
          <p:cNvPr id="1594" name="Google Shape;1594;p98"/>
          <p:cNvPicPr preferRelativeResize="0"/>
          <p:nvPr/>
        </p:nvPicPr>
        <p:blipFill>
          <a:blip r:embed="rId91">
            <a:alphaModFix/>
          </a:blip>
          <a:stretch>
            <a:fillRect/>
          </a:stretch>
        </p:blipFill>
        <p:spPr>
          <a:xfrm>
            <a:off x="3453371" y="5877815"/>
            <a:ext cx="492150" cy="282987"/>
          </a:xfrm>
          <a:prstGeom prst="rect">
            <a:avLst/>
          </a:prstGeom>
          <a:noFill/>
          <a:ln>
            <a:noFill/>
          </a:ln>
        </p:spPr>
      </p:pic>
      <p:pic>
        <p:nvPicPr>
          <p:cNvPr id="1595" name="Google Shape;1595;p98"/>
          <p:cNvPicPr preferRelativeResize="0"/>
          <p:nvPr/>
        </p:nvPicPr>
        <p:blipFill>
          <a:blip r:embed="rId92">
            <a:alphaModFix/>
          </a:blip>
          <a:stretch>
            <a:fillRect/>
          </a:stretch>
        </p:blipFill>
        <p:spPr>
          <a:xfrm>
            <a:off x="5189812" y="5988436"/>
            <a:ext cx="861029" cy="109131"/>
          </a:xfrm>
          <a:prstGeom prst="rect">
            <a:avLst/>
          </a:prstGeom>
          <a:noFill/>
          <a:ln>
            <a:noFill/>
          </a:ln>
        </p:spPr>
      </p:pic>
      <p:pic>
        <p:nvPicPr>
          <p:cNvPr id="1596" name="Google Shape;1596;p98"/>
          <p:cNvPicPr preferRelativeResize="0"/>
          <p:nvPr/>
        </p:nvPicPr>
        <p:blipFill>
          <a:blip r:embed="rId93">
            <a:alphaModFix/>
          </a:blip>
          <a:stretch>
            <a:fillRect/>
          </a:stretch>
        </p:blipFill>
        <p:spPr>
          <a:xfrm>
            <a:off x="4327029" y="5863338"/>
            <a:ext cx="674674" cy="277675"/>
          </a:xfrm>
          <a:prstGeom prst="rect">
            <a:avLst/>
          </a:prstGeom>
          <a:noFill/>
          <a:ln>
            <a:noFill/>
          </a:ln>
        </p:spPr>
      </p:pic>
      <p:pic>
        <p:nvPicPr>
          <p:cNvPr id="1597" name="Google Shape;1597;p98"/>
          <p:cNvPicPr preferRelativeResize="0"/>
          <p:nvPr/>
        </p:nvPicPr>
        <p:blipFill rotWithShape="1">
          <a:blip r:embed="rId94">
            <a:alphaModFix/>
          </a:blip>
          <a:srcRect b="29122" l="0" r="0" t="25422"/>
          <a:stretch/>
        </p:blipFill>
        <p:spPr>
          <a:xfrm>
            <a:off x="4340375" y="4687545"/>
            <a:ext cx="640825" cy="266431"/>
          </a:xfrm>
          <a:prstGeom prst="rect">
            <a:avLst/>
          </a:prstGeom>
          <a:noFill/>
          <a:ln>
            <a:noFill/>
          </a:ln>
        </p:spPr>
      </p:pic>
      <p:pic>
        <p:nvPicPr>
          <p:cNvPr id="1598" name="Google Shape;1598;p98"/>
          <p:cNvPicPr preferRelativeResize="0"/>
          <p:nvPr/>
        </p:nvPicPr>
        <p:blipFill rotWithShape="1">
          <a:blip r:embed="rId95">
            <a:alphaModFix/>
          </a:blip>
          <a:srcRect b="26763" l="0" r="0" t="28352"/>
          <a:stretch/>
        </p:blipFill>
        <p:spPr>
          <a:xfrm>
            <a:off x="5349078" y="3898245"/>
            <a:ext cx="621900" cy="269345"/>
          </a:xfrm>
          <a:prstGeom prst="rect">
            <a:avLst/>
          </a:prstGeom>
          <a:noFill/>
          <a:ln>
            <a:noFill/>
          </a:ln>
        </p:spPr>
      </p:pic>
      <p:pic>
        <p:nvPicPr>
          <p:cNvPr id="1599" name="Google Shape;1599;p98"/>
          <p:cNvPicPr preferRelativeResize="0"/>
          <p:nvPr/>
        </p:nvPicPr>
        <p:blipFill rotWithShape="1">
          <a:blip r:embed="rId96">
            <a:alphaModFix/>
          </a:blip>
          <a:srcRect b="23143" l="0" r="0" t="21276"/>
          <a:stretch/>
        </p:blipFill>
        <p:spPr>
          <a:xfrm>
            <a:off x="3293675" y="3502721"/>
            <a:ext cx="765575" cy="214551"/>
          </a:xfrm>
          <a:prstGeom prst="rect">
            <a:avLst/>
          </a:prstGeom>
          <a:noFill/>
          <a:ln>
            <a:noFill/>
          </a:ln>
        </p:spPr>
      </p:pic>
      <p:pic>
        <p:nvPicPr>
          <p:cNvPr id="1600" name="Google Shape;1600;p98"/>
          <p:cNvPicPr preferRelativeResize="0"/>
          <p:nvPr/>
        </p:nvPicPr>
        <p:blipFill rotWithShape="1">
          <a:blip r:embed="rId97">
            <a:alphaModFix/>
          </a:blip>
          <a:srcRect b="15435" l="0" r="0" t="18176"/>
          <a:stretch/>
        </p:blipFill>
        <p:spPr>
          <a:xfrm>
            <a:off x="7228613" y="3888512"/>
            <a:ext cx="612925" cy="266700"/>
          </a:xfrm>
          <a:prstGeom prst="rect">
            <a:avLst/>
          </a:prstGeom>
          <a:noFill/>
          <a:ln>
            <a:noFill/>
          </a:ln>
        </p:spPr>
      </p:pic>
      <p:pic>
        <p:nvPicPr>
          <p:cNvPr id="1601" name="Google Shape;1601;p98"/>
          <p:cNvPicPr preferRelativeResize="0"/>
          <p:nvPr/>
        </p:nvPicPr>
        <p:blipFill rotWithShape="1">
          <a:blip r:embed="rId98">
            <a:alphaModFix/>
          </a:blip>
          <a:srcRect b="33421" l="0" r="0" t="31628"/>
          <a:stretch/>
        </p:blipFill>
        <p:spPr>
          <a:xfrm>
            <a:off x="10026970" y="4300322"/>
            <a:ext cx="870800" cy="238033"/>
          </a:xfrm>
          <a:prstGeom prst="rect">
            <a:avLst/>
          </a:prstGeom>
          <a:noFill/>
          <a:ln>
            <a:noFill/>
          </a:ln>
        </p:spPr>
      </p:pic>
      <p:pic>
        <p:nvPicPr>
          <p:cNvPr id="1602" name="Google Shape;1602;p98"/>
          <p:cNvPicPr preferRelativeResize="0"/>
          <p:nvPr/>
        </p:nvPicPr>
        <p:blipFill rotWithShape="1">
          <a:blip r:embed="rId99">
            <a:alphaModFix/>
          </a:blip>
          <a:srcRect b="16192" l="10460" r="12056" t="14487"/>
          <a:stretch/>
        </p:blipFill>
        <p:spPr>
          <a:xfrm>
            <a:off x="2418572" y="2650015"/>
            <a:ext cx="683525" cy="259294"/>
          </a:xfrm>
          <a:prstGeom prst="rect">
            <a:avLst/>
          </a:prstGeom>
          <a:noFill/>
          <a:ln>
            <a:noFill/>
          </a:ln>
        </p:spPr>
      </p:pic>
      <p:sp>
        <p:nvSpPr>
          <p:cNvPr id="1603" name="Google Shape;1603;p98"/>
          <p:cNvSpPr txBox="1"/>
          <p:nvPr/>
        </p:nvSpPr>
        <p:spPr>
          <a:xfrm>
            <a:off x="612800" y="6297000"/>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This analysis includes both Tech and Non-Tech unicorns, regardless of their current stage. The unicorns are listed in order of their total equity funding raised. Navi is recognized as a unicorn in the Hurun Unicorn Index 2025.</a:t>
            </a:r>
            <a:endParaRPr sz="900">
              <a:latin typeface="Calibri"/>
              <a:ea typeface="Calibri"/>
              <a:cs typeface="Calibri"/>
              <a:sym typeface="Calibri"/>
            </a:endParaRPr>
          </a:p>
        </p:txBody>
      </p:sp>
      <p:pic>
        <p:nvPicPr>
          <p:cNvPr id="1604" name="Google Shape;1604;p98"/>
          <p:cNvPicPr preferRelativeResize="0"/>
          <p:nvPr/>
        </p:nvPicPr>
        <p:blipFill rotWithShape="1">
          <a:blip r:embed="rId100">
            <a:alphaModFix/>
          </a:blip>
          <a:srcRect b="40050" l="8683" r="9241" t="40052"/>
          <a:stretch/>
        </p:blipFill>
        <p:spPr>
          <a:xfrm>
            <a:off x="10031746" y="3131371"/>
            <a:ext cx="810271" cy="108037"/>
          </a:xfrm>
          <a:prstGeom prst="rect">
            <a:avLst/>
          </a:prstGeom>
          <a:noFill/>
          <a:ln>
            <a:noFill/>
          </a:ln>
        </p:spPr>
      </p:pic>
      <p:pic>
        <p:nvPicPr>
          <p:cNvPr id="1605" name="Google Shape;1605;p98"/>
          <p:cNvPicPr preferRelativeResize="0"/>
          <p:nvPr/>
        </p:nvPicPr>
        <p:blipFill>
          <a:blip r:embed="rId101">
            <a:alphaModFix/>
          </a:blip>
          <a:stretch>
            <a:fillRect/>
          </a:stretch>
        </p:blipFill>
        <p:spPr>
          <a:xfrm>
            <a:off x="2367859" y="1833787"/>
            <a:ext cx="694373" cy="315624"/>
          </a:xfrm>
          <a:prstGeom prst="rect">
            <a:avLst/>
          </a:prstGeom>
          <a:noFill/>
          <a:ln>
            <a:noFill/>
          </a:ln>
        </p:spPr>
      </p:pic>
      <p:pic>
        <p:nvPicPr>
          <p:cNvPr id="1606" name="Google Shape;1606;p98"/>
          <p:cNvPicPr preferRelativeResize="0"/>
          <p:nvPr/>
        </p:nvPicPr>
        <p:blipFill>
          <a:blip r:embed="rId102">
            <a:alphaModFix/>
          </a:blip>
          <a:stretch>
            <a:fillRect/>
          </a:stretch>
        </p:blipFill>
        <p:spPr>
          <a:xfrm>
            <a:off x="477853" y="3033725"/>
            <a:ext cx="651510" cy="280511"/>
          </a:xfrm>
          <a:prstGeom prst="rect">
            <a:avLst/>
          </a:prstGeom>
          <a:noFill/>
          <a:ln>
            <a:noFill/>
          </a:ln>
        </p:spPr>
      </p:pic>
      <p:pic>
        <p:nvPicPr>
          <p:cNvPr id="1607" name="Google Shape;1607;p98"/>
          <p:cNvPicPr preferRelativeResize="0"/>
          <p:nvPr/>
        </p:nvPicPr>
        <p:blipFill>
          <a:blip r:embed="rId103">
            <a:alphaModFix/>
          </a:blip>
          <a:stretch>
            <a:fillRect/>
          </a:stretch>
        </p:blipFill>
        <p:spPr>
          <a:xfrm>
            <a:off x="8121545" y="5525497"/>
            <a:ext cx="675342" cy="222030"/>
          </a:xfrm>
          <a:prstGeom prst="rect">
            <a:avLst/>
          </a:prstGeom>
          <a:noFill/>
          <a:ln>
            <a:noFill/>
          </a:ln>
        </p:spPr>
      </p:pic>
      <p:pic>
        <p:nvPicPr>
          <p:cNvPr id="1608" name="Google Shape;1608;p98"/>
          <p:cNvPicPr preferRelativeResize="0"/>
          <p:nvPr/>
        </p:nvPicPr>
        <p:blipFill>
          <a:blip r:embed="rId104">
            <a:alphaModFix/>
          </a:blip>
          <a:stretch>
            <a:fillRect/>
          </a:stretch>
        </p:blipFill>
        <p:spPr>
          <a:xfrm>
            <a:off x="7383975" y="2654972"/>
            <a:ext cx="285750" cy="285750"/>
          </a:xfrm>
          <a:prstGeom prst="rect">
            <a:avLst/>
          </a:prstGeom>
          <a:noFill/>
          <a:ln>
            <a:noFill/>
          </a:ln>
        </p:spPr>
      </p:pic>
      <p:pic>
        <p:nvPicPr>
          <p:cNvPr id="1609" name="Google Shape;1609;p98"/>
          <p:cNvPicPr preferRelativeResize="0"/>
          <p:nvPr/>
        </p:nvPicPr>
        <p:blipFill>
          <a:blip r:embed="rId105">
            <a:alphaModFix/>
          </a:blip>
          <a:stretch>
            <a:fillRect/>
          </a:stretch>
        </p:blipFill>
        <p:spPr>
          <a:xfrm>
            <a:off x="7094481" y="5502088"/>
            <a:ext cx="806768" cy="281009"/>
          </a:xfrm>
          <a:prstGeom prst="rect">
            <a:avLst/>
          </a:prstGeom>
          <a:noFill/>
          <a:ln>
            <a:noFill/>
          </a:ln>
        </p:spPr>
      </p:pic>
      <p:pic>
        <p:nvPicPr>
          <p:cNvPr id="1610" name="Google Shape;1610;p98"/>
          <p:cNvPicPr preferRelativeResize="0"/>
          <p:nvPr/>
        </p:nvPicPr>
        <p:blipFill>
          <a:blip r:embed="rId106">
            <a:alphaModFix/>
          </a:blip>
          <a:stretch>
            <a:fillRect/>
          </a:stretch>
        </p:blipFill>
        <p:spPr>
          <a:xfrm>
            <a:off x="3303902" y="5568688"/>
            <a:ext cx="697230" cy="100915"/>
          </a:xfrm>
          <a:prstGeom prst="rect">
            <a:avLst/>
          </a:prstGeom>
          <a:noFill/>
          <a:ln>
            <a:noFill/>
          </a:ln>
        </p:spPr>
      </p:pic>
      <p:pic>
        <p:nvPicPr>
          <p:cNvPr id="1611" name="Google Shape;1611;p98"/>
          <p:cNvPicPr preferRelativeResize="0"/>
          <p:nvPr/>
        </p:nvPicPr>
        <p:blipFill>
          <a:blip r:embed="rId107">
            <a:alphaModFix/>
          </a:blip>
          <a:stretch>
            <a:fillRect/>
          </a:stretch>
        </p:blipFill>
        <p:spPr>
          <a:xfrm>
            <a:off x="4328876" y="3465043"/>
            <a:ext cx="629564" cy="296795"/>
          </a:xfrm>
          <a:prstGeom prst="rect">
            <a:avLst/>
          </a:prstGeom>
          <a:noFill/>
          <a:ln>
            <a:noFill/>
          </a:ln>
        </p:spPr>
      </p:pic>
      <p:pic>
        <p:nvPicPr>
          <p:cNvPr id="1612" name="Google Shape;1612;p98"/>
          <p:cNvPicPr preferRelativeResize="0"/>
          <p:nvPr/>
        </p:nvPicPr>
        <p:blipFill>
          <a:blip r:embed="rId108">
            <a:alphaModFix/>
          </a:blip>
          <a:stretch>
            <a:fillRect/>
          </a:stretch>
        </p:blipFill>
        <p:spPr>
          <a:xfrm>
            <a:off x="1386721" y="5881585"/>
            <a:ext cx="780097" cy="242099"/>
          </a:xfrm>
          <a:prstGeom prst="rect">
            <a:avLst/>
          </a:prstGeom>
          <a:noFill/>
          <a:ln>
            <a:noFill/>
          </a:ln>
        </p:spPr>
      </p:pic>
      <p:pic>
        <p:nvPicPr>
          <p:cNvPr id="1613" name="Google Shape;1613;p98"/>
          <p:cNvPicPr preferRelativeResize="0"/>
          <p:nvPr/>
        </p:nvPicPr>
        <p:blipFill rotWithShape="1">
          <a:blip r:embed="rId109">
            <a:alphaModFix/>
          </a:blip>
          <a:srcRect b="34650" l="16641" r="16634" t="30940"/>
          <a:stretch/>
        </p:blipFill>
        <p:spPr>
          <a:xfrm>
            <a:off x="1379592" y="2270070"/>
            <a:ext cx="803084" cy="189492"/>
          </a:xfrm>
          <a:prstGeom prst="rect">
            <a:avLst/>
          </a:prstGeom>
          <a:noFill/>
          <a:ln>
            <a:noFill/>
          </a:ln>
        </p:spPr>
      </p:pic>
      <p:pic>
        <p:nvPicPr>
          <p:cNvPr id="1614" name="Google Shape;1614;p98"/>
          <p:cNvPicPr preferRelativeResize="0"/>
          <p:nvPr/>
        </p:nvPicPr>
        <p:blipFill rotWithShape="1">
          <a:blip r:embed="rId110">
            <a:alphaModFix/>
          </a:blip>
          <a:srcRect b="32358" l="16145" r="16213" t="30033"/>
          <a:stretch/>
        </p:blipFill>
        <p:spPr>
          <a:xfrm>
            <a:off x="5256899" y="4690565"/>
            <a:ext cx="730458" cy="252505"/>
          </a:xfrm>
          <a:prstGeom prst="rect">
            <a:avLst/>
          </a:prstGeom>
          <a:noFill/>
          <a:ln>
            <a:noFill/>
          </a:ln>
        </p:spPr>
      </p:pic>
      <p:pic>
        <p:nvPicPr>
          <p:cNvPr id="1615" name="Google Shape;1615;p98"/>
          <p:cNvPicPr preferRelativeResize="0"/>
          <p:nvPr/>
        </p:nvPicPr>
        <p:blipFill>
          <a:blip r:embed="rId111">
            <a:alphaModFix/>
          </a:blip>
          <a:stretch>
            <a:fillRect/>
          </a:stretch>
        </p:blipFill>
        <p:spPr>
          <a:xfrm>
            <a:off x="10090417" y="2298338"/>
            <a:ext cx="771525" cy="190612"/>
          </a:xfrm>
          <a:prstGeom prst="rect">
            <a:avLst/>
          </a:prstGeom>
          <a:noFill/>
          <a:ln>
            <a:noFill/>
          </a:ln>
        </p:spPr>
      </p:pic>
      <p:pic>
        <p:nvPicPr>
          <p:cNvPr id="1616" name="Google Shape;1616;p98"/>
          <p:cNvPicPr preferRelativeResize="0"/>
          <p:nvPr/>
        </p:nvPicPr>
        <p:blipFill>
          <a:blip r:embed="rId112">
            <a:alphaModFix/>
          </a:blip>
          <a:stretch>
            <a:fillRect/>
          </a:stretch>
        </p:blipFill>
        <p:spPr>
          <a:xfrm>
            <a:off x="1430825" y="3104893"/>
            <a:ext cx="682752" cy="195072"/>
          </a:xfrm>
          <a:prstGeom prst="rect">
            <a:avLst/>
          </a:prstGeom>
          <a:noFill/>
          <a:ln>
            <a:noFill/>
          </a:ln>
        </p:spPr>
      </p:pic>
      <p:pic>
        <p:nvPicPr>
          <p:cNvPr id="1617" name="Google Shape;1617;p98"/>
          <p:cNvPicPr preferRelativeResize="0"/>
          <p:nvPr/>
        </p:nvPicPr>
        <p:blipFill>
          <a:blip r:embed="rId113">
            <a:alphaModFix/>
          </a:blip>
          <a:stretch>
            <a:fillRect/>
          </a:stretch>
        </p:blipFill>
        <p:spPr>
          <a:xfrm>
            <a:off x="3411409" y="1914934"/>
            <a:ext cx="576072" cy="192024"/>
          </a:xfrm>
          <a:prstGeom prst="rect">
            <a:avLst/>
          </a:prstGeom>
          <a:noFill/>
          <a:ln>
            <a:noFill/>
          </a:ln>
        </p:spPr>
      </p:pic>
      <p:pic>
        <p:nvPicPr>
          <p:cNvPr id="1618" name="Google Shape;1618;p98"/>
          <p:cNvPicPr preferRelativeResize="0"/>
          <p:nvPr/>
        </p:nvPicPr>
        <p:blipFill>
          <a:blip r:embed="rId114">
            <a:alphaModFix/>
          </a:blip>
          <a:stretch>
            <a:fillRect/>
          </a:stretch>
        </p:blipFill>
        <p:spPr>
          <a:xfrm>
            <a:off x="5265893" y="2294063"/>
            <a:ext cx="762000" cy="190500"/>
          </a:xfrm>
          <a:prstGeom prst="rect">
            <a:avLst/>
          </a:prstGeom>
          <a:noFill/>
          <a:ln>
            <a:noFill/>
          </a:ln>
        </p:spPr>
      </p:pic>
      <p:pic>
        <p:nvPicPr>
          <p:cNvPr id="1619" name="Google Shape;1619;p98"/>
          <p:cNvPicPr preferRelativeResize="0"/>
          <p:nvPr/>
        </p:nvPicPr>
        <p:blipFill>
          <a:blip r:embed="rId115">
            <a:alphaModFix/>
          </a:blip>
          <a:stretch>
            <a:fillRect/>
          </a:stretch>
        </p:blipFill>
        <p:spPr>
          <a:xfrm>
            <a:off x="1659013" y="4669730"/>
            <a:ext cx="265747" cy="265747"/>
          </a:xfrm>
          <a:prstGeom prst="rect">
            <a:avLst/>
          </a:prstGeom>
          <a:noFill/>
          <a:ln>
            <a:noFill/>
          </a:ln>
        </p:spPr>
      </p:pic>
      <p:pic>
        <p:nvPicPr>
          <p:cNvPr id="1620" name="Google Shape;1620;p98"/>
          <p:cNvPicPr preferRelativeResize="0"/>
          <p:nvPr/>
        </p:nvPicPr>
        <p:blipFill>
          <a:blip r:embed="rId116">
            <a:alphaModFix/>
          </a:blip>
          <a:stretch>
            <a:fillRect/>
          </a:stretch>
        </p:blipFill>
        <p:spPr>
          <a:xfrm>
            <a:off x="11003986" y="3504055"/>
            <a:ext cx="788576" cy="226602"/>
          </a:xfrm>
          <a:prstGeom prst="rect">
            <a:avLst/>
          </a:prstGeom>
          <a:noFill/>
          <a:ln>
            <a:noFill/>
          </a:ln>
        </p:spPr>
      </p:pic>
      <p:pic>
        <p:nvPicPr>
          <p:cNvPr id="1621" name="Google Shape;1621;p98"/>
          <p:cNvPicPr preferRelativeResize="0"/>
          <p:nvPr/>
        </p:nvPicPr>
        <p:blipFill>
          <a:blip r:embed="rId117">
            <a:alphaModFix/>
          </a:blip>
          <a:stretch>
            <a:fillRect/>
          </a:stretch>
        </p:blipFill>
        <p:spPr>
          <a:xfrm>
            <a:off x="1455288" y="1873825"/>
            <a:ext cx="642938" cy="214312"/>
          </a:xfrm>
          <a:prstGeom prst="rect">
            <a:avLst/>
          </a:prstGeom>
          <a:noFill/>
          <a:ln>
            <a:noFill/>
          </a:ln>
        </p:spPr>
      </p:pic>
      <p:pic>
        <p:nvPicPr>
          <p:cNvPr id="1622" name="Google Shape;1622;p98"/>
          <p:cNvPicPr preferRelativeResize="0"/>
          <p:nvPr/>
        </p:nvPicPr>
        <p:blipFill rotWithShape="1">
          <a:blip r:embed="rId118">
            <a:alphaModFix/>
          </a:blip>
          <a:srcRect b="29403" l="6622" r="7140" t="29888"/>
          <a:stretch/>
        </p:blipFill>
        <p:spPr>
          <a:xfrm>
            <a:off x="6225046" y="2279439"/>
            <a:ext cx="714815" cy="262401"/>
          </a:xfrm>
          <a:prstGeom prst="rect">
            <a:avLst/>
          </a:prstGeom>
          <a:noFill/>
          <a:ln>
            <a:noFill/>
          </a:ln>
        </p:spPr>
      </p:pic>
      <p:pic>
        <p:nvPicPr>
          <p:cNvPr id="1623" name="Google Shape;1623;p98"/>
          <p:cNvPicPr preferRelativeResize="0"/>
          <p:nvPr/>
        </p:nvPicPr>
        <p:blipFill>
          <a:blip r:embed="rId119">
            <a:alphaModFix/>
          </a:blip>
          <a:stretch>
            <a:fillRect/>
          </a:stretch>
        </p:blipFill>
        <p:spPr>
          <a:xfrm>
            <a:off x="10042408" y="3984638"/>
            <a:ext cx="817816" cy="118129"/>
          </a:xfrm>
          <a:prstGeom prst="rect">
            <a:avLst/>
          </a:prstGeom>
          <a:noFill/>
          <a:ln>
            <a:noFill/>
          </a:ln>
        </p:spPr>
      </p:pic>
      <p:pic>
        <p:nvPicPr>
          <p:cNvPr id="1624" name="Google Shape;1624;p98"/>
          <p:cNvPicPr preferRelativeResize="0"/>
          <p:nvPr/>
        </p:nvPicPr>
        <p:blipFill>
          <a:blip r:embed="rId120">
            <a:alphaModFix/>
          </a:blip>
          <a:stretch>
            <a:fillRect/>
          </a:stretch>
        </p:blipFill>
        <p:spPr>
          <a:xfrm>
            <a:off x="7144888" y="4345553"/>
            <a:ext cx="757288" cy="144245"/>
          </a:xfrm>
          <a:prstGeom prst="rect">
            <a:avLst/>
          </a:prstGeom>
          <a:noFill/>
          <a:ln>
            <a:noFill/>
          </a:ln>
        </p:spPr>
      </p:pic>
      <p:pic>
        <p:nvPicPr>
          <p:cNvPr id="1625" name="Google Shape;1625;p98"/>
          <p:cNvPicPr preferRelativeResize="0"/>
          <p:nvPr/>
        </p:nvPicPr>
        <p:blipFill>
          <a:blip r:embed="rId121">
            <a:alphaModFix/>
          </a:blip>
          <a:stretch>
            <a:fillRect/>
          </a:stretch>
        </p:blipFill>
        <p:spPr>
          <a:xfrm>
            <a:off x="523985" y="4266535"/>
            <a:ext cx="571500" cy="242455"/>
          </a:xfrm>
          <a:prstGeom prst="rect">
            <a:avLst/>
          </a:prstGeom>
          <a:noFill/>
          <a:ln>
            <a:noFill/>
          </a:ln>
        </p:spPr>
      </p:pic>
      <p:pic>
        <p:nvPicPr>
          <p:cNvPr id="1626" name="Google Shape;1626;p98"/>
          <p:cNvPicPr preferRelativeResize="0"/>
          <p:nvPr/>
        </p:nvPicPr>
        <p:blipFill>
          <a:blip r:embed="rId122">
            <a:alphaModFix/>
          </a:blip>
          <a:stretch>
            <a:fillRect/>
          </a:stretch>
        </p:blipFill>
        <p:spPr>
          <a:xfrm>
            <a:off x="2363402" y="3924027"/>
            <a:ext cx="714350" cy="185015"/>
          </a:xfrm>
          <a:prstGeom prst="rect">
            <a:avLst/>
          </a:prstGeom>
          <a:noFill/>
          <a:ln>
            <a:noFill/>
          </a:ln>
        </p:spPr>
      </p:pic>
      <p:pic>
        <p:nvPicPr>
          <p:cNvPr id="1627" name="Google Shape;1627;p98"/>
          <p:cNvPicPr preferRelativeResize="0"/>
          <p:nvPr/>
        </p:nvPicPr>
        <p:blipFill>
          <a:blip r:embed="rId123">
            <a:alphaModFix/>
          </a:blip>
          <a:stretch>
            <a:fillRect/>
          </a:stretch>
        </p:blipFill>
        <p:spPr>
          <a:xfrm>
            <a:off x="4281262" y="5517191"/>
            <a:ext cx="732975" cy="224428"/>
          </a:xfrm>
          <a:prstGeom prst="rect">
            <a:avLst/>
          </a:prstGeom>
          <a:noFill/>
          <a:ln>
            <a:noFill/>
          </a:ln>
        </p:spPr>
      </p:pic>
      <p:pic>
        <p:nvPicPr>
          <p:cNvPr id="1628" name="Google Shape;1628;p98"/>
          <p:cNvPicPr preferRelativeResize="0"/>
          <p:nvPr/>
        </p:nvPicPr>
        <p:blipFill>
          <a:blip r:embed="rId124">
            <a:alphaModFix/>
          </a:blip>
          <a:stretch>
            <a:fillRect/>
          </a:stretch>
        </p:blipFill>
        <p:spPr>
          <a:xfrm>
            <a:off x="2466144" y="2226614"/>
            <a:ext cx="582963" cy="323868"/>
          </a:xfrm>
          <a:prstGeom prst="rect">
            <a:avLst/>
          </a:prstGeom>
          <a:noFill/>
          <a:ln>
            <a:noFill/>
          </a:ln>
        </p:spPr>
      </p:pic>
      <p:pic>
        <p:nvPicPr>
          <p:cNvPr id="1629" name="Google Shape;1629;p98"/>
          <p:cNvPicPr preferRelativeResize="0"/>
          <p:nvPr/>
        </p:nvPicPr>
        <p:blipFill>
          <a:blip r:embed="rId125">
            <a:alphaModFix/>
          </a:blip>
          <a:stretch>
            <a:fillRect/>
          </a:stretch>
        </p:blipFill>
        <p:spPr>
          <a:xfrm>
            <a:off x="3325007" y="2231987"/>
            <a:ext cx="775752" cy="337119"/>
          </a:xfrm>
          <a:prstGeom prst="rect">
            <a:avLst/>
          </a:prstGeom>
          <a:noFill/>
          <a:ln>
            <a:noFill/>
          </a:ln>
        </p:spPr>
      </p:pic>
      <p:pic>
        <p:nvPicPr>
          <p:cNvPr id="1630" name="Google Shape;1630;p98"/>
          <p:cNvPicPr preferRelativeResize="0"/>
          <p:nvPr/>
        </p:nvPicPr>
        <p:blipFill>
          <a:blip r:embed="rId126">
            <a:alphaModFix/>
          </a:blip>
          <a:stretch>
            <a:fillRect/>
          </a:stretch>
        </p:blipFill>
        <p:spPr>
          <a:xfrm>
            <a:off x="5334122" y="3059141"/>
            <a:ext cx="582948" cy="315362"/>
          </a:xfrm>
          <a:prstGeom prst="rect">
            <a:avLst/>
          </a:prstGeom>
          <a:noFill/>
          <a:ln>
            <a:noFill/>
          </a:ln>
        </p:spPr>
      </p:pic>
      <p:sp>
        <p:nvSpPr>
          <p:cNvPr id="1631" name="Google Shape;1631;p98"/>
          <p:cNvSpPr/>
          <p:nvPr/>
        </p:nvSpPr>
        <p:spPr>
          <a:xfrm>
            <a:off x="5182612" y="587779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99"/>
          <p:cNvSpPr/>
          <p:nvPr/>
        </p:nvSpPr>
        <p:spPr>
          <a:xfrm>
            <a:off x="7105306"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38" name="Google Shape;1638;p99"/>
          <p:cNvSpPr/>
          <p:nvPr/>
        </p:nvSpPr>
        <p:spPr>
          <a:xfrm>
            <a:off x="8066645" y="464626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39" name="Google Shape;1639;p99"/>
          <p:cNvSpPr/>
          <p:nvPr/>
        </p:nvSpPr>
        <p:spPr>
          <a:xfrm>
            <a:off x="10946579"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640" name="Google Shape;1640;p99"/>
          <p:cNvPicPr preferRelativeResize="0"/>
          <p:nvPr/>
        </p:nvPicPr>
        <p:blipFill>
          <a:blip r:embed="rId3">
            <a:alphaModFix/>
          </a:blip>
          <a:stretch>
            <a:fillRect/>
          </a:stretch>
        </p:blipFill>
        <p:spPr>
          <a:xfrm>
            <a:off x="7163253" y="5078737"/>
            <a:ext cx="763110" cy="338683"/>
          </a:xfrm>
          <a:prstGeom prst="rect">
            <a:avLst/>
          </a:prstGeom>
          <a:noFill/>
          <a:ln>
            <a:noFill/>
          </a:ln>
        </p:spPr>
      </p:pic>
      <p:sp>
        <p:nvSpPr>
          <p:cNvPr id="1641" name="Google Shape;1641;p99"/>
          <p:cNvSpPr/>
          <p:nvPr/>
        </p:nvSpPr>
        <p:spPr>
          <a:xfrm>
            <a:off x="1337246" y="583509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2" name="Google Shape;1642;p99"/>
          <p:cNvSpPr/>
          <p:nvPr/>
        </p:nvSpPr>
        <p:spPr>
          <a:xfrm>
            <a:off x="6143966" y="545543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3" name="Google Shape;1643;p99"/>
          <p:cNvSpPr/>
          <p:nvPr/>
        </p:nvSpPr>
        <p:spPr>
          <a:xfrm>
            <a:off x="2298608" y="505084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4" name="Google Shape;1644;p99"/>
          <p:cNvSpPr/>
          <p:nvPr/>
        </p:nvSpPr>
        <p:spPr>
          <a:xfrm>
            <a:off x="4221287" y="465336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5" name="Google Shape;1645;p99"/>
          <p:cNvSpPr/>
          <p:nvPr/>
        </p:nvSpPr>
        <p:spPr>
          <a:xfrm>
            <a:off x="9027985" y="182441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6" name="Google Shape;1646;p99"/>
          <p:cNvSpPr/>
          <p:nvPr/>
        </p:nvSpPr>
        <p:spPr>
          <a:xfrm>
            <a:off x="5182627" y="547280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7" name="Google Shape;1647;p99"/>
          <p:cNvSpPr/>
          <p:nvPr/>
        </p:nvSpPr>
        <p:spPr>
          <a:xfrm>
            <a:off x="4221287" y="546254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8" name="Google Shape;1648;p99"/>
          <p:cNvSpPr/>
          <p:nvPr/>
        </p:nvSpPr>
        <p:spPr>
          <a:xfrm>
            <a:off x="1337268" y="503979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49" name="Google Shape;1649;p99"/>
          <p:cNvSpPr/>
          <p:nvPr/>
        </p:nvSpPr>
        <p:spPr>
          <a:xfrm>
            <a:off x="2298608" y="464626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650" name="Google Shape;1650;p99"/>
          <p:cNvPicPr preferRelativeResize="0"/>
          <p:nvPr/>
        </p:nvPicPr>
        <p:blipFill>
          <a:blip r:embed="rId4">
            <a:alphaModFix/>
          </a:blip>
          <a:stretch>
            <a:fillRect/>
          </a:stretch>
        </p:blipFill>
        <p:spPr>
          <a:xfrm>
            <a:off x="5264560" y="5472833"/>
            <a:ext cx="715151" cy="336977"/>
          </a:xfrm>
          <a:prstGeom prst="rect">
            <a:avLst/>
          </a:prstGeom>
          <a:noFill/>
          <a:ln>
            <a:noFill/>
          </a:ln>
        </p:spPr>
      </p:pic>
      <p:sp>
        <p:nvSpPr>
          <p:cNvPr id="1651" name="Google Shape;1651;p99"/>
          <p:cNvSpPr/>
          <p:nvPr/>
        </p:nvSpPr>
        <p:spPr>
          <a:xfrm>
            <a:off x="5182627" y="385445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52" name="Google Shape;1652;p99"/>
          <p:cNvSpPr/>
          <p:nvPr/>
        </p:nvSpPr>
        <p:spPr>
          <a:xfrm>
            <a:off x="2298608" y="181415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53" name="Google Shape;1653;p99"/>
          <p:cNvSpPr/>
          <p:nvPr/>
        </p:nvSpPr>
        <p:spPr>
          <a:xfrm>
            <a:off x="5182627" y="344987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54" name="Google Shape;1654;p99"/>
          <p:cNvSpPr/>
          <p:nvPr/>
        </p:nvSpPr>
        <p:spPr>
          <a:xfrm>
            <a:off x="2298608" y="262332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55" name="Google Shape;1655;p99"/>
          <p:cNvSpPr/>
          <p:nvPr/>
        </p:nvSpPr>
        <p:spPr>
          <a:xfrm>
            <a:off x="3259947" y="54657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56" name="Google Shape;1656;p99"/>
          <p:cNvSpPr/>
          <p:nvPr/>
        </p:nvSpPr>
        <p:spPr>
          <a:xfrm>
            <a:off x="2298608" y="545543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57" name="Google Shape;1657;p99"/>
          <p:cNvSpPr/>
          <p:nvPr/>
        </p:nvSpPr>
        <p:spPr>
          <a:xfrm>
            <a:off x="362696" y="583136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58" name="Google Shape;1658;p99"/>
          <p:cNvSpPr/>
          <p:nvPr/>
        </p:nvSpPr>
        <p:spPr>
          <a:xfrm>
            <a:off x="1337268" y="261227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659" name="Google Shape;1659;p99"/>
          <p:cNvPicPr preferRelativeResize="0"/>
          <p:nvPr/>
        </p:nvPicPr>
        <p:blipFill rotWithShape="1">
          <a:blip r:embed="rId5">
            <a:alphaModFix/>
          </a:blip>
          <a:srcRect b="33421" l="0" r="0" t="31628"/>
          <a:stretch/>
        </p:blipFill>
        <p:spPr>
          <a:xfrm>
            <a:off x="2302718" y="3885475"/>
            <a:ext cx="870800" cy="238033"/>
          </a:xfrm>
          <a:prstGeom prst="rect">
            <a:avLst/>
          </a:prstGeom>
          <a:noFill/>
          <a:ln>
            <a:noFill/>
          </a:ln>
        </p:spPr>
      </p:pic>
      <p:sp>
        <p:nvSpPr>
          <p:cNvPr id="1660" name="Google Shape;1660;p99"/>
          <p:cNvSpPr/>
          <p:nvPr/>
        </p:nvSpPr>
        <p:spPr>
          <a:xfrm>
            <a:off x="7105306" y="54657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61" name="Google Shape;1661;p99"/>
          <p:cNvSpPr/>
          <p:nvPr/>
        </p:nvSpPr>
        <p:spPr>
          <a:xfrm>
            <a:off x="5182627" y="466363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62" name="Google Shape;1662;p99"/>
          <p:cNvSpPr/>
          <p:nvPr/>
        </p:nvSpPr>
        <p:spPr>
          <a:xfrm>
            <a:off x="4221287" y="182125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663" name="Google Shape;1663;p99"/>
          <p:cNvPicPr preferRelativeResize="0"/>
          <p:nvPr/>
        </p:nvPicPr>
        <p:blipFill>
          <a:blip r:embed="rId6">
            <a:alphaModFix/>
          </a:blip>
          <a:stretch>
            <a:fillRect/>
          </a:stretch>
        </p:blipFill>
        <p:spPr>
          <a:xfrm>
            <a:off x="9228587" y="4628152"/>
            <a:ext cx="544850" cy="470865"/>
          </a:xfrm>
          <a:prstGeom prst="rect">
            <a:avLst/>
          </a:prstGeom>
          <a:noFill/>
          <a:ln>
            <a:noFill/>
          </a:ln>
        </p:spPr>
      </p:pic>
      <p:pic>
        <p:nvPicPr>
          <p:cNvPr id="1664" name="Google Shape;1664;p99"/>
          <p:cNvPicPr preferRelativeResize="0"/>
          <p:nvPr/>
        </p:nvPicPr>
        <p:blipFill>
          <a:blip r:embed="rId7">
            <a:alphaModFix/>
          </a:blip>
          <a:stretch>
            <a:fillRect/>
          </a:stretch>
        </p:blipFill>
        <p:spPr>
          <a:xfrm>
            <a:off x="7227314" y="1664170"/>
            <a:ext cx="634988" cy="612668"/>
          </a:xfrm>
          <a:prstGeom prst="rect">
            <a:avLst/>
          </a:prstGeom>
          <a:noFill/>
          <a:ln>
            <a:noFill/>
          </a:ln>
        </p:spPr>
      </p:pic>
      <p:sp>
        <p:nvSpPr>
          <p:cNvPr id="1665" name="Google Shape;1665;p99"/>
          <p:cNvSpPr/>
          <p:nvPr/>
        </p:nvSpPr>
        <p:spPr>
          <a:xfrm>
            <a:off x="10950117" y="546573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66" name="Google Shape;1666;p99"/>
          <p:cNvSpPr/>
          <p:nvPr/>
        </p:nvSpPr>
        <p:spPr>
          <a:xfrm>
            <a:off x="9989046"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67" name="Google Shape;1667;p99"/>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solidFill>
                  <a:srgbClr val="08528C"/>
                </a:solidFill>
              </a:rPr>
              <a:t>Unicorn </a:t>
            </a:r>
            <a:r>
              <a:rPr lang="en-US">
                <a:solidFill>
                  <a:srgbClr val="08528C"/>
                </a:solidFill>
              </a:rPr>
              <a:t>Club</a:t>
            </a:r>
            <a:r>
              <a:rPr lang="en-US">
                <a:solidFill>
                  <a:srgbClr val="08528C"/>
                </a:solidFill>
              </a:rPr>
              <a:t>: Indian </a:t>
            </a:r>
            <a:r>
              <a:rPr lang="en-US">
                <a:solidFill>
                  <a:srgbClr val="08528C"/>
                </a:solidFill>
              </a:rPr>
              <a:t>Landscape</a:t>
            </a:r>
            <a:r>
              <a:rPr lang="en-US">
                <a:solidFill>
                  <a:srgbClr val="08528C"/>
                </a:solidFill>
              </a:rPr>
              <a:t> in </a:t>
            </a:r>
            <a:r>
              <a:rPr lang="en-US">
                <a:solidFill>
                  <a:srgbClr val="08528C"/>
                </a:solidFill>
              </a:rPr>
              <a:t>2025</a:t>
            </a:r>
            <a:r>
              <a:rPr lang="en-US">
                <a:solidFill>
                  <a:srgbClr val="08528C"/>
                </a:solidFill>
              </a:rPr>
              <a:t> (3/</a:t>
            </a:r>
            <a:r>
              <a:rPr lang="en-US">
                <a:solidFill>
                  <a:srgbClr val="08528C"/>
                </a:solidFill>
              </a:rPr>
              <a:t>3</a:t>
            </a:r>
            <a:r>
              <a:rPr lang="en-US">
                <a:solidFill>
                  <a:srgbClr val="08528C"/>
                </a:solidFill>
              </a:rPr>
              <a:t>)</a:t>
            </a:r>
            <a:endParaRPr/>
          </a:p>
        </p:txBody>
      </p:sp>
      <p:sp>
        <p:nvSpPr>
          <p:cNvPr id="1668" name="Google Shape;1668;p99"/>
          <p:cNvSpPr/>
          <p:nvPr/>
        </p:nvSpPr>
        <p:spPr>
          <a:xfrm>
            <a:off x="11212779" y="7784871"/>
            <a:ext cx="976800" cy="3720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69" name="Google Shape;1669;p99"/>
          <p:cNvSpPr/>
          <p:nvPr/>
        </p:nvSpPr>
        <p:spPr>
          <a:xfrm>
            <a:off x="375929" y="179283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0" name="Google Shape;1670;p99"/>
          <p:cNvSpPr/>
          <p:nvPr/>
        </p:nvSpPr>
        <p:spPr>
          <a:xfrm>
            <a:off x="375929" y="219741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1" name="Google Shape;1671;p99"/>
          <p:cNvSpPr/>
          <p:nvPr/>
        </p:nvSpPr>
        <p:spPr>
          <a:xfrm>
            <a:off x="375929" y="260200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2" name="Google Shape;1672;p99"/>
          <p:cNvSpPr/>
          <p:nvPr/>
        </p:nvSpPr>
        <p:spPr>
          <a:xfrm>
            <a:off x="375929" y="300659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3" name="Google Shape;1673;p99"/>
          <p:cNvSpPr/>
          <p:nvPr/>
        </p:nvSpPr>
        <p:spPr>
          <a:xfrm>
            <a:off x="375929" y="341117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4" name="Google Shape;1674;p99"/>
          <p:cNvSpPr/>
          <p:nvPr/>
        </p:nvSpPr>
        <p:spPr>
          <a:xfrm>
            <a:off x="375929" y="381576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5" name="Google Shape;1675;p99"/>
          <p:cNvSpPr/>
          <p:nvPr/>
        </p:nvSpPr>
        <p:spPr>
          <a:xfrm>
            <a:off x="375929" y="422035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6" name="Google Shape;1676;p99"/>
          <p:cNvSpPr/>
          <p:nvPr/>
        </p:nvSpPr>
        <p:spPr>
          <a:xfrm>
            <a:off x="375929" y="462494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7" name="Google Shape;1677;p99"/>
          <p:cNvSpPr/>
          <p:nvPr/>
        </p:nvSpPr>
        <p:spPr>
          <a:xfrm>
            <a:off x="375929" y="502952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8" name="Google Shape;1678;p99"/>
          <p:cNvSpPr/>
          <p:nvPr/>
        </p:nvSpPr>
        <p:spPr>
          <a:xfrm>
            <a:off x="375929" y="543411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79" name="Google Shape;1679;p99"/>
          <p:cNvSpPr/>
          <p:nvPr/>
        </p:nvSpPr>
        <p:spPr>
          <a:xfrm>
            <a:off x="9989046" y="18188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0" name="Google Shape;1680;p99"/>
          <p:cNvSpPr/>
          <p:nvPr/>
        </p:nvSpPr>
        <p:spPr>
          <a:xfrm>
            <a:off x="10946579" y="18188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1" name="Google Shape;1681;p99"/>
          <p:cNvSpPr/>
          <p:nvPr/>
        </p:nvSpPr>
        <p:spPr>
          <a:xfrm>
            <a:off x="9989046"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2" name="Google Shape;1682;p99"/>
          <p:cNvSpPr/>
          <p:nvPr/>
        </p:nvSpPr>
        <p:spPr>
          <a:xfrm>
            <a:off x="10946579"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3" name="Google Shape;1683;p99"/>
          <p:cNvSpPr/>
          <p:nvPr/>
        </p:nvSpPr>
        <p:spPr>
          <a:xfrm>
            <a:off x="9989046"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4" name="Google Shape;1684;p99"/>
          <p:cNvSpPr/>
          <p:nvPr/>
        </p:nvSpPr>
        <p:spPr>
          <a:xfrm>
            <a:off x="10946579"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5" name="Google Shape;1685;p99"/>
          <p:cNvSpPr/>
          <p:nvPr/>
        </p:nvSpPr>
        <p:spPr>
          <a:xfrm>
            <a:off x="9989046"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6" name="Google Shape;1686;p99"/>
          <p:cNvSpPr/>
          <p:nvPr/>
        </p:nvSpPr>
        <p:spPr>
          <a:xfrm>
            <a:off x="10946579"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7" name="Google Shape;1687;p99"/>
          <p:cNvSpPr/>
          <p:nvPr/>
        </p:nvSpPr>
        <p:spPr>
          <a:xfrm>
            <a:off x="9989046"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8" name="Google Shape;1688;p99"/>
          <p:cNvSpPr/>
          <p:nvPr/>
        </p:nvSpPr>
        <p:spPr>
          <a:xfrm>
            <a:off x="10946579"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89" name="Google Shape;1689;p99"/>
          <p:cNvSpPr/>
          <p:nvPr/>
        </p:nvSpPr>
        <p:spPr>
          <a:xfrm>
            <a:off x="9989046"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90" name="Google Shape;1690;p99"/>
          <p:cNvSpPr/>
          <p:nvPr/>
        </p:nvSpPr>
        <p:spPr>
          <a:xfrm>
            <a:off x="10946579"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91" name="Google Shape;1691;p99"/>
          <p:cNvSpPr/>
          <p:nvPr/>
        </p:nvSpPr>
        <p:spPr>
          <a:xfrm>
            <a:off x="9989046"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92" name="Google Shape;1692;p99"/>
          <p:cNvSpPr/>
          <p:nvPr/>
        </p:nvSpPr>
        <p:spPr>
          <a:xfrm>
            <a:off x="10946579"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93" name="Google Shape;1693;p99"/>
          <p:cNvSpPr/>
          <p:nvPr/>
        </p:nvSpPr>
        <p:spPr>
          <a:xfrm>
            <a:off x="9989046"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94" name="Google Shape;1694;p99"/>
          <p:cNvSpPr/>
          <p:nvPr/>
        </p:nvSpPr>
        <p:spPr>
          <a:xfrm>
            <a:off x="10946579"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695" name="Google Shape;1695;p99"/>
          <p:cNvSpPr/>
          <p:nvPr/>
        </p:nvSpPr>
        <p:spPr>
          <a:xfrm>
            <a:off x="9989046" y="54657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696" name="Google Shape;1696;p99"/>
          <p:cNvPicPr preferRelativeResize="0"/>
          <p:nvPr/>
        </p:nvPicPr>
        <p:blipFill>
          <a:blip r:embed="rId8">
            <a:alphaModFix/>
          </a:blip>
          <a:stretch>
            <a:fillRect/>
          </a:stretch>
        </p:blipFill>
        <p:spPr>
          <a:xfrm>
            <a:off x="6217352" y="3873346"/>
            <a:ext cx="732220" cy="262298"/>
          </a:xfrm>
          <a:prstGeom prst="rect">
            <a:avLst/>
          </a:prstGeom>
          <a:noFill/>
          <a:ln>
            <a:noFill/>
          </a:ln>
        </p:spPr>
      </p:pic>
      <p:pic>
        <p:nvPicPr>
          <p:cNvPr id="1697" name="Google Shape;1697;p99"/>
          <p:cNvPicPr preferRelativeResize="0"/>
          <p:nvPr/>
        </p:nvPicPr>
        <p:blipFill>
          <a:blip r:embed="rId9">
            <a:alphaModFix/>
          </a:blip>
          <a:stretch>
            <a:fillRect/>
          </a:stretch>
        </p:blipFill>
        <p:spPr>
          <a:xfrm>
            <a:off x="379930" y="1729452"/>
            <a:ext cx="853443" cy="480061"/>
          </a:xfrm>
          <a:prstGeom prst="rect">
            <a:avLst/>
          </a:prstGeom>
          <a:noFill/>
          <a:ln>
            <a:noFill/>
          </a:ln>
        </p:spPr>
      </p:pic>
      <p:pic>
        <p:nvPicPr>
          <p:cNvPr id="1698" name="Google Shape;1698;p99"/>
          <p:cNvPicPr preferRelativeResize="0"/>
          <p:nvPr/>
        </p:nvPicPr>
        <p:blipFill>
          <a:blip r:embed="rId10">
            <a:alphaModFix/>
          </a:blip>
          <a:stretch>
            <a:fillRect/>
          </a:stretch>
        </p:blipFill>
        <p:spPr>
          <a:xfrm>
            <a:off x="5280359" y="1866305"/>
            <a:ext cx="683538" cy="195170"/>
          </a:xfrm>
          <a:prstGeom prst="rect">
            <a:avLst/>
          </a:prstGeom>
          <a:noFill/>
          <a:ln cap="flat" cmpd="sng" w="9525">
            <a:solidFill>
              <a:srgbClr val="EFEFEF"/>
            </a:solidFill>
            <a:prstDash val="solid"/>
            <a:round/>
            <a:headEnd len="sm" w="sm" type="none"/>
            <a:tailEnd len="sm" w="sm" type="none"/>
          </a:ln>
        </p:spPr>
      </p:pic>
      <p:pic>
        <p:nvPicPr>
          <p:cNvPr id="1699" name="Google Shape;1699;p99"/>
          <p:cNvPicPr preferRelativeResize="0"/>
          <p:nvPr/>
        </p:nvPicPr>
        <p:blipFill>
          <a:blip r:embed="rId11">
            <a:alphaModFix/>
          </a:blip>
          <a:stretch>
            <a:fillRect/>
          </a:stretch>
        </p:blipFill>
        <p:spPr>
          <a:xfrm>
            <a:off x="2340004" y="2280983"/>
            <a:ext cx="820244" cy="210321"/>
          </a:xfrm>
          <a:prstGeom prst="rect">
            <a:avLst/>
          </a:prstGeom>
          <a:noFill/>
          <a:ln>
            <a:noFill/>
          </a:ln>
        </p:spPr>
      </p:pic>
      <p:pic>
        <p:nvPicPr>
          <p:cNvPr id="1700" name="Google Shape;1700;p99"/>
          <p:cNvPicPr preferRelativeResize="0"/>
          <p:nvPr/>
        </p:nvPicPr>
        <p:blipFill>
          <a:blip r:embed="rId12">
            <a:alphaModFix/>
          </a:blip>
          <a:stretch>
            <a:fillRect/>
          </a:stretch>
        </p:blipFill>
        <p:spPr>
          <a:xfrm>
            <a:off x="3338087" y="1905289"/>
            <a:ext cx="746750" cy="201348"/>
          </a:xfrm>
          <a:prstGeom prst="rect">
            <a:avLst/>
          </a:prstGeom>
          <a:noFill/>
          <a:ln>
            <a:noFill/>
          </a:ln>
        </p:spPr>
      </p:pic>
      <p:pic>
        <p:nvPicPr>
          <p:cNvPr id="1701" name="Google Shape;1701;p99"/>
          <p:cNvPicPr preferRelativeResize="0"/>
          <p:nvPr/>
        </p:nvPicPr>
        <p:blipFill>
          <a:blip r:embed="rId13">
            <a:alphaModFix/>
          </a:blip>
          <a:stretch>
            <a:fillRect/>
          </a:stretch>
        </p:blipFill>
        <p:spPr>
          <a:xfrm>
            <a:off x="4258957" y="5525042"/>
            <a:ext cx="803650" cy="236702"/>
          </a:xfrm>
          <a:prstGeom prst="rect">
            <a:avLst/>
          </a:prstGeom>
          <a:noFill/>
          <a:ln>
            <a:noFill/>
          </a:ln>
        </p:spPr>
      </p:pic>
      <p:pic>
        <p:nvPicPr>
          <p:cNvPr id="1702" name="Google Shape;1702;p99"/>
          <p:cNvPicPr preferRelativeResize="0"/>
          <p:nvPr/>
        </p:nvPicPr>
        <p:blipFill>
          <a:blip r:embed="rId14">
            <a:alphaModFix/>
          </a:blip>
          <a:stretch>
            <a:fillRect/>
          </a:stretch>
        </p:blipFill>
        <p:spPr>
          <a:xfrm>
            <a:off x="1398876" y="5090708"/>
            <a:ext cx="755765" cy="232973"/>
          </a:xfrm>
          <a:prstGeom prst="rect">
            <a:avLst/>
          </a:prstGeom>
          <a:noFill/>
          <a:ln cap="flat" cmpd="sng" w="9525">
            <a:solidFill>
              <a:srgbClr val="EFEFEF"/>
            </a:solidFill>
            <a:prstDash val="solid"/>
            <a:round/>
            <a:headEnd len="sm" w="sm" type="none"/>
            <a:tailEnd len="sm" w="sm" type="none"/>
          </a:ln>
        </p:spPr>
      </p:pic>
      <p:pic>
        <p:nvPicPr>
          <p:cNvPr id="1703" name="Google Shape;1703;p99"/>
          <p:cNvPicPr preferRelativeResize="0"/>
          <p:nvPr/>
        </p:nvPicPr>
        <p:blipFill>
          <a:blip r:embed="rId15">
            <a:alphaModFix/>
          </a:blip>
          <a:stretch>
            <a:fillRect/>
          </a:stretch>
        </p:blipFill>
        <p:spPr>
          <a:xfrm>
            <a:off x="1400579" y="2662515"/>
            <a:ext cx="715150" cy="234275"/>
          </a:xfrm>
          <a:prstGeom prst="rect">
            <a:avLst/>
          </a:prstGeom>
          <a:noFill/>
          <a:ln>
            <a:noFill/>
          </a:ln>
        </p:spPr>
      </p:pic>
      <p:pic>
        <p:nvPicPr>
          <p:cNvPr id="1704" name="Google Shape;1704;p99"/>
          <p:cNvPicPr preferRelativeResize="0"/>
          <p:nvPr/>
        </p:nvPicPr>
        <p:blipFill>
          <a:blip r:embed="rId16">
            <a:alphaModFix/>
          </a:blip>
          <a:stretch>
            <a:fillRect/>
          </a:stretch>
        </p:blipFill>
        <p:spPr>
          <a:xfrm>
            <a:off x="8104307" y="1943700"/>
            <a:ext cx="803650" cy="120769"/>
          </a:xfrm>
          <a:prstGeom prst="rect">
            <a:avLst/>
          </a:prstGeom>
          <a:noFill/>
          <a:ln>
            <a:noFill/>
          </a:ln>
        </p:spPr>
      </p:pic>
      <p:pic>
        <p:nvPicPr>
          <p:cNvPr id="1705" name="Google Shape;1705;p99"/>
          <p:cNvPicPr preferRelativeResize="0"/>
          <p:nvPr/>
        </p:nvPicPr>
        <p:blipFill>
          <a:blip r:embed="rId17">
            <a:alphaModFix/>
          </a:blip>
          <a:stretch>
            <a:fillRect/>
          </a:stretch>
        </p:blipFill>
        <p:spPr>
          <a:xfrm>
            <a:off x="4386662" y="3490229"/>
            <a:ext cx="640808" cy="209651"/>
          </a:xfrm>
          <a:prstGeom prst="rect">
            <a:avLst/>
          </a:prstGeom>
          <a:noFill/>
          <a:ln>
            <a:noFill/>
          </a:ln>
        </p:spPr>
      </p:pic>
      <p:pic>
        <p:nvPicPr>
          <p:cNvPr id="1706" name="Google Shape;1706;p99"/>
          <p:cNvPicPr preferRelativeResize="0"/>
          <p:nvPr/>
        </p:nvPicPr>
        <p:blipFill>
          <a:blip r:embed="rId18">
            <a:alphaModFix/>
          </a:blip>
          <a:stretch>
            <a:fillRect/>
          </a:stretch>
        </p:blipFill>
        <p:spPr>
          <a:xfrm>
            <a:off x="9074807" y="1892831"/>
            <a:ext cx="785074" cy="217058"/>
          </a:xfrm>
          <a:prstGeom prst="rect">
            <a:avLst/>
          </a:prstGeom>
          <a:noFill/>
          <a:ln>
            <a:noFill/>
          </a:ln>
        </p:spPr>
      </p:pic>
      <p:pic>
        <p:nvPicPr>
          <p:cNvPr id="1707" name="Google Shape;1707;p99"/>
          <p:cNvPicPr preferRelativeResize="0"/>
          <p:nvPr/>
        </p:nvPicPr>
        <p:blipFill>
          <a:blip r:embed="rId19">
            <a:alphaModFix/>
          </a:blip>
          <a:stretch>
            <a:fillRect/>
          </a:stretch>
        </p:blipFill>
        <p:spPr>
          <a:xfrm>
            <a:off x="1492216" y="3002287"/>
            <a:ext cx="492147" cy="354388"/>
          </a:xfrm>
          <a:prstGeom prst="rect">
            <a:avLst/>
          </a:prstGeom>
          <a:noFill/>
          <a:ln>
            <a:noFill/>
          </a:ln>
        </p:spPr>
      </p:pic>
      <p:pic>
        <p:nvPicPr>
          <p:cNvPr id="1708" name="Google Shape;1708;p99"/>
          <p:cNvPicPr preferRelativeResize="0"/>
          <p:nvPr/>
        </p:nvPicPr>
        <p:blipFill>
          <a:blip r:embed="rId20">
            <a:alphaModFix/>
          </a:blip>
          <a:stretch>
            <a:fillRect/>
          </a:stretch>
        </p:blipFill>
        <p:spPr>
          <a:xfrm>
            <a:off x="3366773" y="2624261"/>
            <a:ext cx="657898" cy="353458"/>
          </a:xfrm>
          <a:prstGeom prst="rect">
            <a:avLst/>
          </a:prstGeom>
          <a:noFill/>
          <a:ln>
            <a:noFill/>
          </a:ln>
        </p:spPr>
      </p:pic>
      <p:pic>
        <p:nvPicPr>
          <p:cNvPr id="1709" name="Google Shape;1709;p99"/>
          <p:cNvPicPr preferRelativeResize="0"/>
          <p:nvPr/>
        </p:nvPicPr>
        <p:blipFill>
          <a:blip r:embed="rId21">
            <a:alphaModFix/>
          </a:blip>
          <a:stretch>
            <a:fillRect/>
          </a:stretch>
        </p:blipFill>
        <p:spPr>
          <a:xfrm>
            <a:off x="7135780" y="3880203"/>
            <a:ext cx="803671" cy="240305"/>
          </a:xfrm>
          <a:prstGeom prst="rect">
            <a:avLst/>
          </a:prstGeom>
          <a:noFill/>
          <a:ln>
            <a:noFill/>
          </a:ln>
        </p:spPr>
      </p:pic>
      <p:pic>
        <p:nvPicPr>
          <p:cNvPr id="1710" name="Google Shape;1710;p99"/>
          <p:cNvPicPr preferRelativeResize="0"/>
          <p:nvPr/>
        </p:nvPicPr>
        <p:blipFill>
          <a:blip r:embed="rId22">
            <a:alphaModFix/>
          </a:blip>
          <a:stretch>
            <a:fillRect/>
          </a:stretch>
        </p:blipFill>
        <p:spPr>
          <a:xfrm>
            <a:off x="11031511" y="2737179"/>
            <a:ext cx="715150" cy="127633"/>
          </a:xfrm>
          <a:prstGeom prst="rect">
            <a:avLst/>
          </a:prstGeom>
          <a:noFill/>
          <a:ln>
            <a:noFill/>
          </a:ln>
        </p:spPr>
      </p:pic>
      <p:pic>
        <p:nvPicPr>
          <p:cNvPr id="1711" name="Google Shape;1711;p99"/>
          <p:cNvPicPr preferRelativeResize="0"/>
          <p:nvPr/>
        </p:nvPicPr>
        <p:blipFill>
          <a:blip r:embed="rId23">
            <a:alphaModFix/>
          </a:blip>
          <a:stretch>
            <a:fillRect/>
          </a:stretch>
        </p:blipFill>
        <p:spPr>
          <a:xfrm>
            <a:off x="503904" y="3843566"/>
            <a:ext cx="640817" cy="285051"/>
          </a:xfrm>
          <a:prstGeom prst="rect">
            <a:avLst/>
          </a:prstGeom>
          <a:noFill/>
          <a:ln>
            <a:noFill/>
          </a:ln>
        </p:spPr>
      </p:pic>
      <p:pic>
        <p:nvPicPr>
          <p:cNvPr id="1712" name="Google Shape;1712;p99"/>
          <p:cNvPicPr preferRelativeResize="0"/>
          <p:nvPr/>
        </p:nvPicPr>
        <p:blipFill>
          <a:blip r:embed="rId24">
            <a:alphaModFix/>
          </a:blip>
          <a:stretch>
            <a:fillRect/>
          </a:stretch>
        </p:blipFill>
        <p:spPr>
          <a:xfrm>
            <a:off x="6226293" y="4758886"/>
            <a:ext cx="714350" cy="109570"/>
          </a:xfrm>
          <a:prstGeom prst="rect">
            <a:avLst/>
          </a:prstGeom>
          <a:noFill/>
          <a:ln>
            <a:noFill/>
          </a:ln>
        </p:spPr>
      </p:pic>
      <p:pic>
        <p:nvPicPr>
          <p:cNvPr id="1713" name="Google Shape;1713;p99"/>
          <p:cNvPicPr preferRelativeResize="0"/>
          <p:nvPr/>
        </p:nvPicPr>
        <p:blipFill>
          <a:blip r:embed="rId25">
            <a:alphaModFix/>
          </a:blip>
          <a:stretch>
            <a:fillRect/>
          </a:stretch>
        </p:blipFill>
        <p:spPr>
          <a:xfrm>
            <a:off x="3283576" y="4756141"/>
            <a:ext cx="765601" cy="149437"/>
          </a:xfrm>
          <a:prstGeom prst="rect">
            <a:avLst/>
          </a:prstGeom>
          <a:noFill/>
          <a:ln>
            <a:noFill/>
          </a:ln>
        </p:spPr>
      </p:pic>
      <p:sp>
        <p:nvSpPr>
          <p:cNvPr id="1714" name="Google Shape;1714;p99"/>
          <p:cNvSpPr txBox="1"/>
          <p:nvPr/>
        </p:nvSpPr>
        <p:spPr>
          <a:xfrm>
            <a:off x="612800" y="6197405"/>
            <a:ext cx="11271900" cy="3657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Note: </a:t>
            </a:r>
            <a:r>
              <a:rPr b="1" lang="en-US" sz="900">
                <a:solidFill>
                  <a:schemeClr val="dk1"/>
                </a:solidFill>
                <a:latin typeface="Calibri"/>
                <a:ea typeface="Calibri"/>
                <a:cs typeface="Calibri"/>
                <a:sym typeface="Calibri"/>
              </a:rPr>
              <a:t>Consumer-based Unicorns:</a:t>
            </a:r>
            <a:r>
              <a:rPr lang="en-US" sz="900">
                <a:solidFill>
                  <a:schemeClr val="dk1"/>
                </a:solidFill>
                <a:latin typeface="Calibri"/>
                <a:ea typeface="Calibri"/>
                <a:cs typeface="Calibri"/>
                <a:sym typeface="Calibri"/>
              </a:rPr>
              <a:t> Companies offering products/services directly to individual end-users for personal use (e.g., e-commerce, food delivery, education apps).</a:t>
            </a:r>
            <a:br>
              <a:rPr lang="en-US" sz="900">
                <a:solidFill>
                  <a:schemeClr val="dk1"/>
                </a:solidFill>
                <a:latin typeface="Calibri"/>
                <a:ea typeface="Calibri"/>
                <a:cs typeface="Calibri"/>
                <a:sym typeface="Calibri"/>
              </a:rPr>
            </a:br>
            <a:r>
              <a:rPr lang="en-US" sz="900">
                <a:solidFill>
                  <a:schemeClr val="dk1"/>
                </a:solidFill>
                <a:latin typeface="Calibri"/>
                <a:ea typeface="Calibri"/>
                <a:cs typeface="Calibri"/>
                <a:sym typeface="Calibri"/>
              </a:rPr>
              <a:t>           </a:t>
            </a:r>
            <a:r>
              <a:rPr b="1" lang="en-US" sz="900">
                <a:solidFill>
                  <a:schemeClr val="dk1"/>
                </a:solidFill>
                <a:latin typeface="Calibri"/>
                <a:ea typeface="Calibri"/>
                <a:cs typeface="Calibri"/>
                <a:sym typeface="Calibri"/>
              </a:rPr>
              <a:t>Enterprise-based Unicorns:</a:t>
            </a:r>
            <a:r>
              <a:rPr lang="en-US" sz="900">
                <a:solidFill>
                  <a:schemeClr val="dk1"/>
                </a:solidFill>
                <a:latin typeface="Calibri"/>
                <a:ea typeface="Calibri"/>
                <a:cs typeface="Calibri"/>
                <a:sym typeface="Calibri"/>
              </a:rPr>
              <a:t> Companies providing solutions/services to businesses, organizations, or institutions to support operations or growth (e.g., SaaS, logistics, B2B platforms).</a:t>
            </a:r>
            <a:endParaRPr sz="900">
              <a:solidFill>
                <a:schemeClr val="dk1"/>
              </a:solidFill>
              <a:latin typeface="Calibri"/>
              <a:ea typeface="Calibri"/>
              <a:cs typeface="Calibri"/>
              <a:sym typeface="Calibri"/>
            </a:endParaRPr>
          </a:p>
        </p:txBody>
      </p:sp>
      <p:sp>
        <p:nvSpPr>
          <p:cNvPr id="1715" name="Google Shape;1715;p99"/>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1716" name="Google Shape;1716;p99"/>
          <p:cNvSpPr/>
          <p:nvPr/>
        </p:nvSpPr>
        <p:spPr>
          <a:xfrm>
            <a:off x="7104080" y="586367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17" name="Google Shape;1717;p99"/>
          <p:cNvSpPr/>
          <p:nvPr/>
        </p:nvSpPr>
        <p:spPr>
          <a:xfrm>
            <a:off x="1337268" y="180309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18" name="Google Shape;1718;p99"/>
          <p:cNvSpPr/>
          <p:nvPr/>
        </p:nvSpPr>
        <p:spPr>
          <a:xfrm>
            <a:off x="1337268" y="220768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19" name="Google Shape;1719;p99"/>
          <p:cNvSpPr/>
          <p:nvPr/>
        </p:nvSpPr>
        <p:spPr>
          <a:xfrm>
            <a:off x="1337268" y="301685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0" name="Google Shape;1720;p99"/>
          <p:cNvSpPr/>
          <p:nvPr/>
        </p:nvSpPr>
        <p:spPr>
          <a:xfrm>
            <a:off x="1337268" y="342144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1" name="Google Shape;1721;p99"/>
          <p:cNvSpPr/>
          <p:nvPr/>
        </p:nvSpPr>
        <p:spPr>
          <a:xfrm>
            <a:off x="1337268" y="382603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2" name="Google Shape;1722;p99"/>
          <p:cNvSpPr/>
          <p:nvPr/>
        </p:nvSpPr>
        <p:spPr>
          <a:xfrm>
            <a:off x="1337268" y="423061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3" name="Google Shape;1723;p99"/>
          <p:cNvSpPr/>
          <p:nvPr/>
        </p:nvSpPr>
        <p:spPr>
          <a:xfrm>
            <a:off x="1337268" y="463520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4" name="Google Shape;1724;p99"/>
          <p:cNvSpPr/>
          <p:nvPr/>
        </p:nvSpPr>
        <p:spPr>
          <a:xfrm>
            <a:off x="1337268" y="544438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5" name="Google Shape;1725;p99"/>
          <p:cNvSpPr/>
          <p:nvPr/>
        </p:nvSpPr>
        <p:spPr>
          <a:xfrm>
            <a:off x="2298608" y="221873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6" name="Google Shape;1726;p99"/>
          <p:cNvSpPr/>
          <p:nvPr/>
        </p:nvSpPr>
        <p:spPr>
          <a:xfrm>
            <a:off x="2298608" y="30279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7" name="Google Shape;1727;p99"/>
          <p:cNvSpPr/>
          <p:nvPr/>
        </p:nvSpPr>
        <p:spPr>
          <a:xfrm>
            <a:off x="2298608" y="34325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8" name="Google Shape;1728;p99"/>
          <p:cNvSpPr/>
          <p:nvPr/>
        </p:nvSpPr>
        <p:spPr>
          <a:xfrm>
            <a:off x="2298608" y="383708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29" name="Google Shape;1729;p99"/>
          <p:cNvSpPr/>
          <p:nvPr/>
        </p:nvSpPr>
        <p:spPr>
          <a:xfrm>
            <a:off x="2298608" y="42416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0" name="Google Shape;1730;p99"/>
          <p:cNvSpPr/>
          <p:nvPr/>
        </p:nvSpPr>
        <p:spPr>
          <a:xfrm>
            <a:off x="3259947" y="182441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1" name="Google Shape;1731;p99"/>
          <p:cNvSpPr/>
          <p:nvPr/>
        </p:nvSpPr>
        <p:spPr>
          <a:xfrm>
            <a:off x="3259947"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2" name="Google Shape;1732;p99"/>
          <p:cNvSpPr/>
          <p:nvPr/>
        </p:nvSpPr>
        <p:spPr>
          <a:xfrm>
            <a:off x="3259947"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3" name="Google Shape;1733;p99"/>
          <p:cNvSpPr/>
          <p:nvPr/>
        </p:nvSpPr>
        <p:spPr>
          <a:xfrm>
            <a:off x="3259947"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4" name="Google Shape;1734;p99"/>
          <p:cNvSpPr/>
          <p:nvPr/>
        </p:nvSpPr>
        <p:spPr>
          <a:xfrm>
            <a:off x="3259947"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5" name="Google Shape;1735;p99"/>
          <p:cNvSpPr/>
          <p:nvPr/>
        </p:nvSpPr>
        <p:spPr>
          <a:xfrm>
            <a:off x="3259947"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6" name="Google Shape;1736;p99"/>
          <p:cNvSpPr/>
          <p:nvPr/>
        </p:nvSpPr>
        <p:spPr>
          <a:xfrm>
            <a:off x="3259947"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7" name="Google Shape;1737;p99"/>
          <p:cNvSpPr/>
          <p:nvPr/>
        </p:nvSpPr>
        <p:spPr>
          <a:xfrm>
            <a:off x="3259947"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8" name="Google Shape;1738;p99"/>
          <p:cNvSpPr/>
          <p:nvPr/>
        </p:nvSpPr>
        <p:spPr>
          <a:xfrm>
            <a:off x="3259947"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39" name="Google Shape;1739;p99"/>
          <p:cNvSpPr/>
          <p:nvPr/>
        </p:nvSpPr>
        <p:spPr>
          <a:xfrm>
            <a:off x="4221287" y="222584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0" name="Google Shape;1740;p99"/>
          <p:cNvSpPr/>
          <p:nvPr/>
        </p:nvSpPr>
        <p:spPr>
          <a:xfrm>
            <a:off x="4221287" y="263043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1" name="Google Shape;1741;p99"/>
          <p:cNvSpPr/>
          <p:nvPr/>
        </p:nvSpPr>
        <p:spPr>
          <a:xfrm>
            <a:off x="4221287" y="303501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2" name="Google Shape;1742;p99"/>
          <p:cNvSpPr/>
          <p:nvPr/>
        </p:nvSpPr>
        <p:spPr>
          <a:xfrm>
            <a:off x="4221287" y="343960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3" name="Google Shape;1743;p99"/>
          <p:cNvSpPr/>
          <p:nvPr/>
        </p:nvSpPr>
        <p:spPr>
          <a:xfrm>
            <a:off x="4221287" y="384419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4" name="Google Shape;1744;p99"/>
          <p:cNvSpPr/>
          <p:nvPr/>
        </p:nvSpPr>
        <p:spPr>
          <a:xfrm>
            <a:off x="4221287" y="424878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5" name="Google Shape;1745;p99"/>
          <p:cNvSpPr/>
          <p:nvPr/>
        </p:nvSpPr>
        <p:spPr>
          <a:xfrm>
            <a:off x="4221287" y="505795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6" name="Google Shape;1746;p99"/>
          <p:cNvSpPr/>
          <p:nvPr/>
        </p:nvSpPr>
        <p:spPr>
          <a:xfrm>
            <a:off x="5182627" y="183152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7" name="Google Shape;1747;p99"/>
          <p:cNvSpPr/>
          <p:nvPr/>
        </p:nvSpPr>
        <p:spPr>
          <a:xfrm>
            <a:off x="5182627" y="223611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8" name="Google Shape;1748;p99"/>
          <p:cNvSpPr/>
          <p:nvPr/>
        </p:nvSpPr>
        <p:spPr>
          <a:xfrm>
            <a:off x="5182627" y="264069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49" name="Google Shape;1749;p99"/>
          <p:cNvSpPr/>
          <p:nvPr/>
        </p:nvSpPr>
        <p:spPr>
          <a:xfrm>
            <a:off x="5182627" y="304528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0" name="Google Shape;1750;p99"/>
          <p:cNvSpPr/>
          <p:nvPr/>
        </p:nvSpPr>
        <p:spPr>
          <a:xfrm>
            <a:off x="5182627" y="425904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1" name="Google Shape;1751;p99"/>
          <p:cNvSpPr/>
          <p:nvPr/>
        </p:nvSpPr>
        <p:spPr>
          <a:xfrm>
            <a:off x="5182627" y="506822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2" name="Google Shape;1752;p99"/>
          <p:cNvSpPr/>
          <p:nvPr/>
        </p:nvSpPr>
        <p:spPr>
          <a:xfrm>
            <a:off x="6143966" y="181415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3" name="Google Shape;1753;p99"/>
          <p:cNvSpPr/>
          <p:nvPr/>
        </p:nvSpPr>
        <p:spPr>
          <a:xfrm>
            <a:off x="6143966" y="221873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4" name="Google Shape;1754;p99"/>
          <p:cNvSpPr/>
          <p:nvPr/>
        </p:nvSpPr>
        <p:spPr>
          <a:xfrm>
            <a:off x="6143966" y="262332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5" name="Google Shape;1755;p99"/>
          <p:cNvSpPr/>
          <p:nvPr/>
        </p:nvSpPr>
        <p:spPr>
          <a:xfrm>
            <a:off x="6143966" y="30279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6" name="Google Shape;1756;p99"/>
          <p:cNvSpPr/>
          <p:nvPr/>
        </p:nvSpPr>
        <p:spPr>
          <a:xfrm>
            <a:off x="6143966" y="34325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7" name="Google Shape;1757;p99"/>
          <p:cNvSpPr/>
          <p:nvPr/>
        </p:nvSpPr>
        <p:spPr>
          <a:xfrm>
            <a:off x="6143966" y="383708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8" name="Google Shape;1758;p99"/>
          <p:cNvSpPr/>
          <p:nvPr/>
        </p:nvSpPr>
        <p:spPr>
          <a:xfrm>
            <a:off x="6143966" y="42416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59" name="Google Shape;1759;p99"/>
          <p:cNvSpPr/>
          <p:nvPr/>
        </p:nvSpPr>
        <p:spPr>
          <a:xfrm>
            <a:off x="6143966" y="464626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0" name="Google Shape;1760;p99"/>
          <p:cNvSpPr/>
          <p:nvPr/>
        </p:nvSpPr>
        <p:spPr>
          <a:xfrm>
            <a:off x="6143966" y="505084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1" name="Google Shape;1761;p99"/>
          <p:cNvSpPr/>
          <p:nvPr/>
        </p:nvSpPr>
        <p:spPr>
          <a:xfrm>
            <a:off x="7105306" y="182441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2" name="Google Shape;1762;p99"/>
          <p:cNvSpPr/>
          <p:nvPr/>
        </p:nvSpPr>
        <p:spPr>
          <a:xfrm>
            <a:off x="7105306"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3" name="Google Shape;1763;p99"/>
          <p:cNvSpPr/>
          <p:nvPr/>
        </p:nvSpPr>
        <p:spPr>
          <a:xfrm>
            <a:off x="7105306"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4" name="Google Shape;1764;p99"/>
          <p:cNvSpPr/>
          <p:nvPr/>
        </p:nvSpPr>
        <p:spPr>
          <a:xfrm>
            <a:off x="7105306"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5" name="Google Shape;1765;p99"/>
          <p:cNvSpPr/>
          <p:nvPr/>
        </p:nvSpPr>
        <p:spPr>
          <a:xfrm>
            <a:off x="7105306"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6" name="Google Shape;1766;p99"/>
          <p:cNvSpPr/>
          <p:nvPr/>
        </p:nvSpPr>
        <p:spPr>
          <a:xfrm>
            <a:off x="7105306"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7" name="Google Shape;1767;p99"/>
          <p:cNvSpPr/>
          <p:nvPr/>
        </p:nvSpPr>
        <p:spPr>
          <a:xfrm>
            <a:off x="7105306"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8" name="Google Shape;1768;p99"/>
          <p:cNvSpPr/>
          <p:nvPr/>
        </p:nvSpPr>
        <p:spPr>
          <a:xfrm>
            <a:off x="7105306"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69" name="Google Shape;1769;p99"/>
          <p:cNvSpPr/>
          <p:nvPr/>
        </p:nvSpPr>
        <p:spPr>
          <a:xfrm>
            <a:off x="8066645" y="181415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0" name="Google Shape;1770;p99"/>
          <p:cNvSpPr/>
          <p:nvPr/>
        </p:nvSpPr>
        <p:spPr>
          <a:xfrm>
            <a:off x="8066645" y="221873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1" name="Google Shape;1771;p99"/>
          <p:cNvSpPr/>
          <p:nvPr/>
        </p:nvSpPr>
        <p:spPr>
          <a:xfrm>
            <a:off x="8066645" y="262332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2" name="Google Shape;1772;p99"/>
          <p:cNvSpPr/>
          <p:nvPr/>
        </p:nvSpPr>
        <p:spPr>
          <a:xfrm>
            <a:off x="8066645" y="30279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3" name="Google Shape;1773;p99"/>
          <p:cNvSpPr/>
          <p:nvPr/>
        </p:nvSpPr>
        <p:spPr>
          <a:xfrm>
            <a:off x="8066645" y="34325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4" name="Google Shape;1774;p99"/>
          <p:cNvSpPr/>
          <p:nvPr/>
        </p:nvSpPr>
        <p:spPr>
          <a:xfrm>
            <a:off x="8066645" y="3837087"/>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5" name="Google Shape;1775;p99"/>
          <p:cNvSpPr/>
          <p:nvPr/>
        </p:nvSpPr>
        <p:spPr>
          <a:xfrm>
            <a:off x="8066645" y="424167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6" name="Google Shape;1776;p99"/>
          <p:cNvSpPr/>
          <p:nvPr/>
        </p:nvSpPr>
        <p:spPr>
          <a:xfrm>
            <a:off x="8066645" y="505084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7" name="Google Shape;1777;p99"/>
          <p:cNvSpPr/>
          <p:nvPr/>
        </p:nvSpPr>
        <p:spPr>
          <a:xfrm>
            <a:off x="8066645" y="545543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8" name="Google Shape;1778;p99"/>
          <p:cNvSpPr/>
          <p:nvPr/>
        </p:nvSpPr>
        <p:spPr>
          <a:xfrm>
            <a:off x="9027985" y="2229004"/>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79" name="Google Shape;1779;p99"/>
          <p:cNvSpPr/>
          <p:nvPr/>
        </p:nvSpPr>
        <p:spPr>
          <a:xfrm>
            <a:off x="9027985" y="2633591"/>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80" name="Google Shape;1780;p99"/>
          <p:cNvSpPr/>
          <p:nvPr/>
        </p:nvSpPr>
        <p:spPr>
          <a:xfrm>
            <a:off x="9027985" y="3038178"/>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81" name="Google Shape;1781;p99"/>
          <p:cNvSpPr/>
          <p:nvPr/>
        </p:nvSpPr>
        <p:spPr>
          <a:xfrm>
            <a:off x="9027985" y="3442765"/>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82" name="Google Shape;1782;p99"/>
          <p:cNvSpPr/>
          <p:nvPr/>
        </p:nvSpPr>
        <p:spPr>
          <a:xfrm>
            <a:off x="9027985" y="3847352"/>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83" name="Google Shape;1783;p99"/>
          <p:cNvSpPr/>
          <p:nvPr/>
        </p:nvSpPr>
        <p:spPr>
          <a:xfrm>
            <a:off x="9027985" y="425193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84" name="Google Shape;1784;p99"/>
          <p:cNvSpPr/>
          <p:nvPr/>
        </p:nvSpPr>
        <p:spPr>
          <a:xfrm>
            <a:off x="9027985" y="4656526"/>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85" name="Google Shape;1785;p99"/>
          <p:cNvSpPr/>
          <p:nvPr/>
        </p:nvSpPr>
        <p:spPr>
          <a:xfrm>
            <a:off x="9027985" y="5061113"/>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786" name="Google Shape;1786;p99"/>
          <p:cNvSpPr/>
          <p:nvPr/>
        </p:nvSpPr>
        <p:spPr>
          <a:xfrm>
            <a:off x="9027985" y="5465700"/>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787" name="Google Shape;1787;p99"/>
          <p:cNvPicPr preferRelativeResize="0"/>
          <p:nvPr/>
        </p:nvPicPr>
        <p:blipFill>
          <a:blip r:embed="rId26">
            <a:alphaModFix/>
          </a:blip>
          <a:stretch>
            <a:fillRect/>
          </a:stretch>
        </p:blipFill>
        <p:spPr>
          <a:xfrm>
            <a:off x="1480601" y="1908522"/>
            <a:ext cx="592323" cy="155082"/>
          </a:xfrm>
          <a:prstGeom prst="rect">
            <a:avLst/>
          </a:prstGeom>
          <a:noFill/>
          <a:ln>
            <a:noFill/>
          </a:ln>
        </p:spPr>
      </p:pic>
      <p:pic>
        <p:nvPicPr>
          <p:cNvPr id="1788" name="Google Shape;1788;p99"/>
          <p:cNvPicPr preferRelativeResize="0"/>
          <p:nvPr/>
        </p:nvPicPr>
        <p:blipFill>
          <a:blip r:embed="rId27">
            <a:alphaModFix/>
          </a:blip>
          <a:stretch>
            <a:fillRect/>
          </a:stretch>
        </p:blipFill>
        <p:spPr>
          <a:xfrm>
            <a:off x="396483" y="2284036"/>
            <a:ext cx="837142" cy="161543"/>
          </a:xfrm>
          <a:prstGeom prst="rect">
            <a:avLst/>
          </a:prstGeom>
          <a:noFill/>
          <a:ln>
            <a:noFill/>
          </a:ln>
        </p:spPr>
      </p:pic>
      <p:pic>
        <p:nvPicPr>
          <p:cNvPr id="1789" name="Google Shape;1789;p99"/>
          <p:cNvPicPr preferRelativeResize="0"/>
          <p:nvPr/>
        </p:nvPicPr>
        <p:blipFill>
          <a:blip r:embed="rId28">
            <a:alphaModFix/>
          </a:blip>
          <a:stretch>
            <a:fillRect/>
          </a:stretch>
        </p:blipFill>
        <p:spPr>
          <a:xfrm>
            <a:off x="1263492" y="2038715"/>
            <a:ext cx="976799" cy="651040"/>
          </a:xfrm>
          <a:prstGeom prst="rect">
            <a:avLst/>
          </a:prstGeom>
          <a:noFill/>
          <a:ln>
            <a:noFill/>
          </a:ln>
        </p:spPr>
      </p:pic>
      <p:pic>
        <p:nvPicPr>
          <p:cNvPr id="1790" name="Google Shape;1790;p99"/>
          <p:cNvPicPr preferRelativeResize="0"/>
          <p:nvPr/>
        </p:nvPicPr>
        <p:blipFill>
          <a:blip r:embed="rId29">
            <a:alphaModFix/>
          </a:blip>
          <a:stretch>
            <a:fillRect/>
          </a:stretch>
        </p:blipFill>
        <p:spPr>
          <a:xfrm>
            <a:off x="10018988" y="1907333"/>
            <a:ext cx="815562" cy="195288"/>
          </a:xfrm>
          <a:prstGeom prst="rect">
            <a:avLst/>
          </a:prstGeom>
          <a:noFill/>
          <a:ln>
            <a:noFill/>
          </a:ln>
        </p:spPr>
      </p:pic>
      <p:pic>
        <p:nvPicPr>
          <p:cNvPr id="1791" name="Google Shape;1791;p99"/>
          <p:cNvPicPr preferRelativeResize="0"/>
          <p:nvPr/>
        </p:nvPicPr>
        <p:blipFill>
          <a:blip r:embed="rId30">
            <a:alphaModFix/>
          </a:blip>
          <a:stretch>
            <a:fillRect/>
          </a:stretch>
        </p:blipFill>
        <p:spPr>
          <a:xfrm>
            <a:off x="5438075" y="2307050"/>
            <a:ext cx="368110" cy="266880"/>
          </a:xfrm>
          <a:prstGeom prst="rect">
            <a:avLst/>
          </a:prstGeom>
          <a:noFill/>
          <a:ln>
            <a:noFill/>
          </a:ln>
        </p:spPr>
      </p:pic>
      <p:pic>
        <p:nvPicPr>
          <p:cNvPr id="1792" name="Google Shape;1792;p99"/>
          <p:cNvPicPr preferRelativeResize="0"/>
          <p:nvPr/>
        </p:nvPicPr>
        <p:blipFill>
          <a:blip r:embed="rId31">
            <a:alphaModFix/>
          </a:blip>
          <a:stretch>
            <a:fillRect/>
          </a:stretch>
        </p:blipFill>
        <p:spPr>
          <a:xfrm>
            <a:off x="4213853" y="2137769"/>
            <a:ext cx="893850" cy="553348"/>
          </a:xfrm>
          <a:prstGeom prst="rect">
            <a:avLst/>
          </a:prstGeom>
          <a:noFill/>
          <a:ln>
            <a:noFill/>
          </a:ln>
        </p:spPr>
      </p:pic>
      <p:pic>
        <p:nvPicPr>
          <p:cNvPr id="1793" name="Google Shape;1793;p99"/>
          <p:cNvPicPr preferRelativeResize="0"/>
          <p:nvPr/>
        </p:nvPicPr>
        <p:blipFill>
          <a:blip r:embed="rId32">
            <a:alphaModFix/>
          </a:blip>
          <a:stretch>
            <a:fillRect/>
          </a:stretch>
        </p:blipFill>
        <p:spPr>
          <a:xfrm>
            <a:off x="6298976" y="2246434"/>
            <a:ext cx="568960" cy="279400"/>
          </a:xfrm>
          <a:prstGeom prst="rect">
            <a:avLst/>
          </a:prstGeom>
          <a:noFill/>
          <a:ln>
            <a:noFill/>
          </a:ln>
        </p:spPr>
      </p:pic>
      <p:pic>
        <p:nvPicPr>
          <p:cNvPr id="1794" name="Google Shape;1794;p99"/>
          <p:cNvPicPr preferRelativeResize="0"/>
          <p:nvPr/>
        </p:nvPicPr>
        <p:blipFill>
          <a:blip r:embed="rId33">
            <a:alphaModFix/>
          </a:blip>
          <a:stretch>
            <a:fillRect/>
          </a:stretch>
        </p:blipFill>
        <p:spPr>
          <a:xfrm>
            <a:off x="397810" y="2646275"/>
            <a:ext cx="807400" cy="246273"/>
          </a:xfrm>
          <a:prstGeom prst="rect">
            <a:avLst/>
          </a:prstGeom>
          <a:noFill/>
          <a:ln>
            <a:noFill/>
          </a:ln>
        </p:spPr>
      </p:pic>
      <p:pic>
        <p:nvPicPr>
          <p:cNvPr id="1795" name="Google Shape;1795;p99"/>
          <p:cNvPicPr preferRelativeResize="0"/>
          <p:nvPr/>
        </p:nvPicPr>
        <p:blipFill>
          <a:blip r:embed="rId34">
            <a:alphaModFix/>
          </a:blip>
          <a:stretch>
            <a:fillRect/>
          </a:stretch>
        </p:blipFill>
        <p:spPr>
          <a:xfrm>
            <a:off x="5472991" y="2657958"/>
            <a:ext cx="314319" cy="303271"/>
          </a:xfrm>
          <a:prstGeom prst="rect">
            <a:avLst/>
          </a:prstGeom>
          <a:noFill/>
          <a:ln>
            <a:noFill/>
          </a:ln>
        </p:spPr>
      </p:pic>
      <p:pic>
        <p:nvPicPr>
          <p:cNvPr id="1796" name="Google Shape;1796;p99"/>
          <p:cNvPicPr preferRelativeResize="0"/>
          <p:nvPr/>
        </p:nvPicPr>
        <p:blipFill>
          <a:blip r:embed="rId35">
            <a:alphaModFix/>
          </a:blip>
          <a:stretch>
            <a:fillRect/>
          </a:stretch>
        </p:blipFill>
        <p:spPr>
          <a:xfrm>
            <a:off x="6182215" y="2681188"/>
            <a:ext cx="818548" cy="219108"/>
          </a:xfrm>
          <a:prstGeom prst="rect">
            <a:avLst/>
          </a:prstGeom>
          <a:noFill/>
          <a:ln>
            <a:noFill/>
          </a:ln>
        </p:spPr>
      </p:pic>
      <p:pic>
        <p:nvPicPr>
          <p:cNvPr id="1797" name="Google Shape;1797;p99"/>
          <p:cNvPicPr preferRelativeResize="0"/>
          <p:nvPr/>
        </p:nvPicPr>
        <p:blipFill>
          <a:blip r:embed="rId36">
            <a:alphaModFix/>
          </a:blip>
          <a:stretch>
            <a:fillRect/>
          </a:stretch>
        </p:blipFill>
        <p:spPr>
          <a:xfrm>
            <a:off x="8157319" y="2316922"/>
            <a:ext cx="714363" cy="160197"/>
          </a:xfrm>
          <a:prstGeom prst="rect">
            <a:avLst/>
          </a:prstGeom>
          <a:noFill/>
          <a:ln>
            <a:noFill/>
          </a:ln>
        </p:spPr>
      </p:pic>
      <p:pic>
        <p:nvPicPr>
          <p:cNvPr id="1798" name="Google Shape;1798;p99"/>
          <p:cNvPicPr preferRelativeResize="0"/>
          <p:nvPr/>
        </p:nvPicPr>
        <p:blipFill>
          <a:blip r:embed="rId37">
            <a:alphaModFix/>
          </a:blip>
          <a:stretch>
            <a:fillRect/>
          </a:stretch>
        </p:blipFill>
        <p:spPr>
          <a:xfrm>
            <a:off x="9119216" y="2316472"/>
            <a:ext cx="762729" cy="161543"/>
          </a:xfrm>
          <a:prstGeom prst="rect">
            <a:avLst/>
          </a:prstGeom>
          <a:noFill/>
          <a:ln>
            <a:noFill/>
          </a:ln>
        </p:spPr>
      </p:pic>
      <p:pic>
        <p:nvPicPr>
          <p:cNvPr id="1799" name="Google Shape;1799;p99"/>
          <p:cNvPicPr preferRelativeResize="0"/>
          <p:nvPr/>
        </p:nvPicPr>
        <p:blipFill>
          <a:blip r:embed="rId38">
            <a:alphaModFix/>
          </a:blip>
          <a:stretch>
            <a:fillRect/>
          </a:stretch>
        </p:blipFill>
        <p:spPr>
          <a:xfrm>
            <a:off x="2357117" y="3089939"/>
            <a:ext cx="761984" cy="210724"/>
          </a:xfrm>
          <a:prstGeom prst="rect">
            <a:avLst/>
          </a:prstGeom>
          <a:noFill/>
          <a:ln>
            <a:noFill/>
          </a:ln>
        </p:spPr>
      </p:pic>
      <p:pic>
        <p:nvPicPr>
          <p:cNvPr id="1800" name="Google Shape;1800;p99"/>
          <p:cNvPicPr preferRelativeResize="0"/>
          <p:nvPr/>
        </p:nvPicPr>
        <p:blipFill rotWithShape="1">
          <a:blip r:embed="rId39">
            <a:alphaModFix/>
          </a:blip>
          <a:srcRect b="16192" l="10460" r="12056" t="14487"/>
          <a:stretch/>
        </p:blipFill>
        <p:spPr>
          <a:xfrm>
            <a:off x="3368438" y="3085755"/>
            <a:ext cx="683525" cy="259295"/>
          </a:xfrm>
          <a:prstGeom prst="rect">
            <a:avLst/>
          </a:prstGeom>
          <a:noFill/>
          <a:ln>
            <a:noFill/>
          </a:ln>
        </p:spPr>
      </p:pic>
      <p:pic>
        <p:nvPicPr>
          <p:cNvPr id="1801" name="Google Shape;1801;p99"/>
          <p:cNvPicPr preferRelativeResize="0"/>
          <p:nvPr/>
        </p:nvPicPr>
        <p:blipFill>
          <a:blip r:embed="rId40">
            <a:alphaModFix/>
          </a:blip>
          <a:stretch>
            <a:fillRect/>
          </a:stretch>
        </p:blipFill>
        <p:spPr>
          <a:xfrm>
            <a:off x="11050897" y="2318244"/>
            <a:ext cx="732964" cy="150774"/>
          </a:xfrm>
          <a:prstGeom prst="rect">
            <a:avLst/>
          </a:prstGeom>
          <a:noFill/>
          <a:ln>
            <a:noFill/>
          </a:ln>
        </p:spPr>
      </p:pic>
      <p:pic>
        <p:nvPicPr>
          <p:cNvPr id="1802" name="Google Shape;1802;p99"/>
          <p:cNvPicPr preferRelativeResize="0"/>
          <p:nvPr/>
        </p:nvPicPr>
        <p:blipFill>
          <a:blip r:embed="rId41">
            <a:alphaModFix/>
          </a:blip>
          <a:stretch>
            <a:fillRect/>
          </a:stretch>
        </p:blipFill>
        <p:spPr>
          <a:xfrm>
            <a:off x="7123366" y="2729900"/>
            <a:ext cx="873100" cy="142181"/>
          </a:xfrm>
          <a:prstGeom prst="rect">
            <a:avLst/>
          </a:prstGeom>
          <a:noFill/>
          <a:ln>
            <a:noFill/>
          </a:ln>
        </p:spPr>
      </p:pic>
      <p:pic>
        <p:nvPicPr>
          <p:cNvPr id="1803" name="Google Shape;1803;p99"/>
          <p:cNvPicPr preferRelativeResize="0"/>
          <p:nvPr/>
        </p:nvPicPr>
        <p:blipFill>
          <a:blip r:embed="rId42">
            <a:alphaModFix/>
          </a:blip>
          <a:stretch>
            <a:fillRect/>
          </a:stretch>
        </p:blipFill>
        <p:spPr>
          <a:xfrm>
            <a:off x="4279792" y="3058893"/>
            <a:ext cx="762000" cy="287020"/>
          </a:xfrm>
          <a:prstGeom prst="rect">
            <a:avLst/>
          </a:prstGeom>
          <a:noFill/>
          <a:ln>
            <a:noFill/>
          </a:ln>
        </p:spPr>
      </p:pic>
      <p:pic>
        <p:nvPicPr>
          <p:cNvPr id="1804" name="Google Shape;1804;p99"/>
          <p:cNvPicPr preferRelativeResize="0"/>
          <p:nvPr/>
        </p:nvPicPr>
        <p:blipFill>
          <a:blip r:embed="rId43">
            <a:alphaModFix/>
          </a:blip>
          <a:stretch>
            <a:fillRect/>
          </a:stretch>
        </p:blipFill>
        <p:spPr>
          <a:xfrm>
            <a:off x="10054250" y="2311037"/>
            <a:ext cx="807402" cy="170756"/>
          </a:xfrm>
          <a:prstGeom prst="rect">
            <a:avLst/>
          </a:prstGeom>
          <a:noFill/>
          <a:ln>
            <a:noFill/>
          </a:ln>
        </p:spPr>
      </p:pic>
      <p:pic>
        <p:nvPicPr>
          <p:cNvPr id="1805" name="Google Shape;1805;p99"/>
          <p:cNvPicPr preferRelativeResize="0"/>
          <p:nvPr/>
        </p:nvPicPr>
        <p:blipFill>
          <a:blip r:embed="rId44">
            <a:alphaModFix/>
          </a:blip>
          <a:stretch>
            <a:fillRect/>
          </a:stretch>
        </p:blipFill>
        <p:spPr>
          <a:xfrm>
            <a:off x="8096853" y="2711672"/>
            <a:ext cx="818550" cy="177978"/>
          </a:xfrm>
          <a:prstGeom prst="rect">
            <a:avLst/>
          </a:prstGeom>
          <a:noFill/>
          <a:ln>
            <a:noFill/>
          </a:ln>
        </p:spPr>
      </p:pic>
      <p:pic>
        <p:nvPicPr>
          <p:cNvPr id="1806" name="Google Shape;1806;p99"/>
          <p:cNvPicPr preferRelativeResize="0"/>
          <p:nvPr/>
        </p:nvPicPr>
        <p:blipFill>
          <a:blip r:embed="rId45">
            <a:alphaModFix/>
          </a:blip>
          <a:stretch>
            <a:fillRect/>
          </a:stretch>
        </p:blipFill>
        <p:spPr>
          <a:xfrm>
            <a:off x="6303413" y="3101950"/>
            <a:ext cx="560100" cy="186700"/>
          </a:xfrm>
          <a:prstGeom prst="rect">
            <a:avLst/>
          </a:prstGeom>
          <a:noFill/>
          <a:ln>
            <a:noFill/>
          </a:ln>
        </p:spPr>
      </p:pic>
      <p:pic>
        <p:nvPicPr>
          <p:cNvPr id="1807" name="Google Shape;1807;p99"/>
          <p:cNvPicPr preferRelativeResize="0"/>
          <p:nvPr/>
        </p:nvPicPr>
        <p:blipFill>
          <a:blip r:embed="rId46">
            <a:alphaModFix/>
          </a:blip>
          <a:stretch>
            <a:fillRect/>
          </a:stretch>
        </p:blipFill>
        <p:spPr>
          <a:xfrm>
            <a:off x="462769" y="3405322"/>
            <a:ext cx="634987" cy="346540"/>
          </a:xfrm>
          <a:prstGeom prst="rect">
            <a:avLst/>
          </a:prstGeom>
          <a:noFill/>
          <a:ln>
            <a:noFill/>
          </a:ln>
        </p:spPr>
      </p:pic>
      <p:pic>
        <p:nvPicPr>
          <p:cNvPr id="1808" name="Google Shape;1808;p99"/>
          <p:cNvPicPr preferRelativeResize="0"/>
          <p:nvPr/>
        </p:nvPicPr>
        <p:blipFill>
          <a:blip r:embed="rId47">
            <a:alphaModFix/>
          </a:blip>
          <a:stretch>
            <a:fillRect/>
          </a:stretch>
        </p:blipFill>
        <p:spPr>
          <a:xfrm>
            <a:off x="9078844" y="2719769"/>
            <a:ext cx="746750" cy="162428"/>
          </a:xfrm>
          <a:prstGeom prst="rect">
            <a:avLst/>
          </a:prstGeom>
          <a:noFill/>
          <a:ln>
            <a:noFill/>
          </a:ln>
        </p:spPr>
      </p:pic>
      <p:pic>
        <p:nvPicPr>
          <p:cNvPr id="1809" name="Google Shape;1809;p99"/>
          <p:cNvPicPr preferRelativeResize="0"/>
          <p:nvPr/>
        </p:nvPicPr>
        <p:blipFill>
          <a:blip r:embed="rId48">
            <a:alphaModFix/>
          </a:blip>
          <a:stretch>
            <a:fillRect/>
          </a:stretch>
        </p:blipFill>
        <p:spPr>
          <a:xfrm>
            <a:off x="3280865" y="3537464"/>
            <a:ext cx="837142" cy="145389"/>
          </a:xfrm>
          <a:prstGeom prst="rect">
            <a:avLst/>
          </a:prstGeom>
          <a:noFill/>
          <a:ln>
            <a:noFill/>
          </a:ln>
        </p:spPr>
      </p:pic>
      <p:pic>
        <p:nvPicPr>
          <p:cNvPr id="1810" name="Google Shape;1810;p99"/>
          <p:cNvPicPr preferRelativeResize="0"/>
          <p:nvPr/>
        </p:nvPicPr>
        <p:blipFill>
          <a:blip r:embed="rId49">
            <a:alphaModFix/>
          </a:blip>
          <a:stretch>
            <a:fillRect/>
          </a:stretch>
        </p:blipFill>
        <p:spPr>
          <a:xfrm>
            <a:off x="7149819" y="3078294"/>
            <a:ext cx="775751" cy="226161"/>
          </a:xfrm>
          <a:prstGeom prst="rect">
            <a:avLst/>
          </a:prstGeom>
          <a:noFill/>
          <a:ln>
            <a:noFill/>
          </a:ln>
        </p:spPr>
      </p:pic>
      <p:pic>
        <p:nvPicPr>
          <p:cNvPr id="1811" name="Google Shape;1811;p99"/>
          <p:cNvPicPr preferRelativeResize="0"/>
          <p:nvPr/>
        </p:nvPicPr>
        <p:blipFill>
          <a:blip r:embed="rId50">
            <a:alphaModFix/>
          </a:blip>
          <a:stretch>
            <a:fillRect/>
          </a:stretch>
        </p:blipFill>
        <p:spPr>
          <a:xfrm>
            <a:off x="6248953" y="3480235"/>
            <a:ext cx="595301" cy="239323"/>
          </a:xfrm>
          <a:prstGeom prst="rect">
            <a:avLst/>
          </a:prstGeom>
          <a:noFill/>
          <a:ln>
            <a:noFill/>
          </a:ln>
        </p:spPr>
      </p:pic>
      <p:pic>
        <p:nvPicPr>
          <p:cNvPr id="1812" name="Google Shape;1812;p99"/>
          <p:cNvPicPr preferRelativeResize="0"/>
          <p:nvPr/>
        </p:nvPicPr>
        <p:blipFill>
          <a:blip r:embed="rId51">
            <a:alphaModFix/>
          </a:blip>
          <a:stretch>
            <a:fillRect/>
          </a:stretch>
        </p:blipFill>
        <p:spPr>
          <a:xfrm>
            <a:off x="8198320" y="3059228"/>
            <a:ext cx="595302" cy="274568"/>
          </a:xfrm>
          <a:prstGeom prst="rect">
            <a:avLst/>
          </a:prstGeom>
          <a:noFill/>
          <a:ln>
            <a:noFill/>
          </a:ln>
        </p:spPr>
      </p:pic>
      <p:pic>
        <p:nvPicPr>
          <p:cNvPr id="1813" name="Google Shape;1813;p99"/>
          <p:cNvPicPr preferRelativeResize="0"/>
          <p:nvPr/>
        </p:nvPicPr>
        <p:blipFill rotWithShape="1">
          <a:blip r:embed="rId52">
            <a:alphaModFix/>
          </a:blip>
          <a:srcRect b="18896" l="5903" r="8289" t="14961"/>
          <a:stretch/>
        </p:blipFill>
        <p:spPr>
          <a:xfrm>
            <a:off x="9072100" y="3098800"/>
            <a:ext cx="785075" cy="223429"/>
          </a:xfrm>
          <a:prstGeom prst="rect">
            <a:avLst/>
          </a:prstGeom>
          <a:noFill/>
          <a:ln>
            <a:noFill/>
          </a:ln>
        </p:spPr>
      </p:pic>
      <p:pic>
        <p:nvPicPr>
          <p:cNvPr id="1814" name="Google Shape;1814;p99"/>
          <p:cNvPicPr preferRelativeResize="0"/>
          <p:nvPr/>
        </p:nvPicPr>
        <p:blipFill>
          <a:blip r:embed="rId53">
            <a:alphaModFix/>
          </a:blip>
          <a:stretch>
            <a:fillRect/>
          </a:stretch>
        </p:blipFill>
        <p:spPr>
          <a:xfrm>
            <a:off x="10091917" y="3094292"/>
            <a:ext cx="669713" cy="222571"/>
          </a:xfrm>
          <a:prstGeom prst="rect">
            <a:avLst/>
          </a:prstGeom>
          <a:noFill/>
          <a:ln>
            <a:noFill/>
          </a:ln>
        </p:spPr>
      </p:pic>
      <p:pic>
        <p:nvPicPr>
          <p:cNvPr id="1815" name="Google Shape;1815;p99"/>
          <p:cNvPicPr preferRelativeResize="0"/>
          <p:nvPr/>
        </p:nvPicPr>
        <p:blipFill>
          <a:blip r:embed="rId54">
            <a:alphaModFix/>
          </a:blip>
          <a:stretch>
            <a:fillRect/>
          </a:stretch>
        </p:blipFill>
        <p:spPr>
          <a:xfrm>
            <a:off x="1406009" y="3851763"/>
            <a:ext cx="720090" cy="297037"/>
          </a:xfrm>
          <a:prstGeom prst="rect">
            <a:avLst/>
          </a:prstGeom>
          <a:noFill/>
          <a:ln>
            <a:noFill/>
          </a:ln>
        </p:spPr>
      </p:pic>
      <p:pic>
        <p:nvPicPr>
          <p:cNvPr id="1816" name="Google Shape;1816;p99"/>
          <p:cNvPicPr preferRelativeResize="0"/>
          <p:nvPr/>
        </p:nvPicPr>
        <p:blipFill>
          <a:blip r:embed="rId55">
            <a:alphaModFix/>
          </a:blip>
          <a:stretch>
            <a:fillRect/>
          </a:stretch>
        </p:blipFill>
        <p:spPr>
          <a:xfrm>
            <a:off x="11011011" y="3129985"/>
            <a:ext cx="732950" cy="151215"/>
          </a:xfrm>
          <a:prstGeom prst="rect">
            <a:avLst/>
          </a:prstGeom>
          <a:noFill/>
          <a:ln>
            <a:noFill/>
          </a:ln>
        </p:spPr>
      </p:pic>
      <p:pic>
        <p:nvPicPr>
          <p:cNvPr id="1817" name="Google Shape;1817;p99"/>
          <p:cNvPicPr preferRelativeResize="0"/>
          <p:nvPr/>
        </p:nvPicPr>
        <p:blipFill>
          <a:blip r:embed="rId56">
            <a:alphaModFix/>
          </a:blip>
          <a:stretch>
            <a:fillRect/>
          </a:stretch>
        </p:blipFill>
        <p:spPr>
          <a:xfrm>
            <a:off x="7162013" y="3498974"/>
            <a:ext cx="765600" cy="222372"/>
          </a:xfrm>
          <a:prstGeom prst="rect">
            <a:avLst/>
          </a:prstGeom>
          <a:noFill/>
          <a:ln>
            <a:noFill/>
          </a:ln>
        </p:spPr>
      </p:pic>
      <p:pic>
        <p:nvPicPr>
          <p:cNvPr id="1818" name="Google Shape;1818;p99"/>
          <p:cNvPicPr preferRelativeResize="0"/>
          <p:nvPr/>
        </p:nvPicPr>
        <p:blipFill rotWithShape="1">
          <a:blip r:embed="rId57">
            <a:alphaModFix/>
          </a:blip>
          <a:srcRect b="23143" l="0" r="0" t="21276"/>
          <a:stretch/>
        </p:blipFill>
        <p:spPr>
          <a:xfrm>
            <a:off x="8129425" y="3495812"/>
            <a:ext cx="765575" cy="214551"/>
          </a:xfrm>
          <a:prstGeom prst="rect">
            <a:avLst/>
          </a:prstGeom>
          <a:noFill/>
          <a:ln>
            <a:noFill/>
          </a:ln>
        </p:spPr>
      </p:pic>
      <p:pic>
        <p:nvPicPr>
          <p:cNvPr id="1819" name="Google Shape;1819;p99"/>
          <p:cNvPicPr preferRelativeResize="0"/>
          <p:nvPr/>
        </p:nvPicPr>
        <p:blipFill>
          <a:blip r:embed="rId58">
            <a:alphaModFix/>
          </a:blip>
          <a:stretch>
            <a:fillRect/>
          </a:stretch>
        </p:blipFill>
        <p:spPr>
          <a:xfrm>
            <a:off x="9169691" y="3494697"/>
            <a:ext cx="595302" cy="220159"/>
          </a:xfrm>
          <a:prstGeom prst="rect">
            <a:avLst/>
          </a:prstGeom>
          <a:noFill/>
          <a:ln cap="flat" cmpd="sng" w="9525">
            <a:solidFill>
              <a:srgbClr val="EFEFEF"/>
            </a:solidFill>
            <a:prstDash val="solid"/>
            <a:round/>
            <a:headEnd len="sm" w="sm" type="none"/>
            <a:tailEnd len="sm" w="sm" type="none"/>
          </a:ln>
        </p:spPr>
      </p:pic>
      <p:pic>
        <p:nvPicPr>
          <p:cNvPr id="1820" name="Google Shape;1820;p99"/>
          <p:cNvPicPr preferRelativeResize="0"/>
          <p:nvPr/>
        </p:nvPicPr>
        <p:blipFill>
          <a:blip r:embed="rId59">
            <a:alphaModFix/>
          </a:blip>
          <a:stretch>
            <a:fillRect/>
          </a:stretch>
        </p:blipFill>
        <p:spPr>
          <a:xfrm>
            <a:off x="4384517" y="3913039"/>
            <a:ext cx="564642" cy="203454"/>
          </a:xfrm>
          <a:prstGeom prst="rect">
            <a:avLst/>
          </a:prstGeom>
          <a:noFill/>
          <a:ln>
            <a:noFill/>
          </a:ln>
        </p:spPr>
      </p:pic>
      <p:pic>
        <p:nvPicPr>
          <p:cNvPr id="1821" name="Google Shape;1821;p99"/>
          <p:cNvPicPr preferRelativeResize="0"/>
          <p:nvPr/>
        </p:nvPicPr>
        <p:blipFill>
          <a:blip r:embed="rId60">
            <a:alphaModFix/>
          </a:blip>
          <a:stretch>
            <a:fillRect/>
          </a:stretch>
        </p:blipFill>
        <p:spPr>
          <a:xfrm>
            <a:off x="5230242" y="3959883"/>
            <a:ext cx="746750" cy="103411"/>
          </a:xfrm>
          <a:prstGeom prst="rect">
            <a:avLst/>
          </a:prstGeom>
          <a:noFill/>
          <a:ln>
            <a:noFill/>
          </a:ln>
        </p:spPr>
      </p:pic>
      <p:pic>
        <p:nvPicPr>
          <p:cNvPr id="1822" name="Google Shape;1822;p99"/>
          <p:cNvPicPr preferRelativeResize="0"/>
          <p:nvPr/>
        </p:nvPicPr>
        <p:blipFill>
          <a:blip r:embed="rId61">
            <a:alphaModFix/>
          </a:blip>
          <a:stretch>
            <a:fillRect/>
          </a:stretch>
        </p:blipFill>
        <p:spPr>
          <a:xfrm>
            <a:off x="462765" y="4303605"/>
            <a:ext cx="570497" cy="215391"/>
          </a:xfrm>
          <a:prstGeom prst="rect">
            <a:avLst/>
          </a:prstGeom>
          <a:noFill/>
          <a:ln>
            <a:noFill/>
          </a:ln>
        </p:spPr>
      </p:pic>
      <p:pic>
        <p:nvPicPr>
          <p:cNvPr id="1823" name="Google Shape;1823;p99"/>
          <p:cNvPicPr preferRelativeResize="0"/>
          <p:nvPr/>
        </p:nvPicPr>
        <p:blipFill>
          <a:blip r:embed="rId62">
            <a:alphaModFix/>
          </a:blip>
          <a:stretch>
            <a:fillRect/>
          </a:stretch>
        </p:blipFill>
        <p:spPr>
          <a:xfrm>
            <a:off x="1367481" y="4294095"/>
            <a:ext cx="818550" cy="207831"/>
          </a:xfrm>
          <a:prstGeom prst="rect">
            <a:avLst/>
          </a:prstGeom>
          <a:noFill/>
          <a:ln>
            <a:noFill/>
          </a:ln>
        </p:spPr>
      </p:pic>
      <p:pic>
        <p:nvPicPr>
          <p:cNvPr id="1824" name="Google Shape;1824;p99"/>
          <p:cNvPicPr preferRelativeResize="0"/>
          <p:nvPr/>
        </p:nvPicPr>
        <p:blipFill>
          <a:blip r:embed="rId63">
            <a:alphaModFix/>
          </a:blip>
          <a:stretch>
            <a:fillRect/>
          </a:stretch>
        </p:blipFill>
        <p:spPr>
          <a:xfrm>
            <a:off x="10053393" y="3511105"/>
            <a:ext cx="746760" cy="198120"/>
          </a:xfrm>
          <a:prstGeom prst="rect">
            <a:avLst/>
          </a:prstGeom>
          <a:noFill/>
          <a:ln>
            <a:noFill/>
          </a:ln>
        </p:spPr>
      </p:pic>
      <p:pic>
        <p:nvPicPr>
          <p:cNvPr id="1825" name="Google Shape;1825;p99"/>
          <p:cNvPicPr preferRelativeResize="0"/>
          <p:nvPr/>
        </p:nvPicPr>
        <p:blipFill>
          <a:blip r:embed="rId64">
            <a:alphaModFix/>
          </a:blip>
          <a:stretch>
            <a:fillRect/>
          </a:stretch>
        </p:blipFill>
        <p:spPr>
          <a:xfrm>
            <a:off x="8101701" y="3966757"/>
            <a:ext cx="810275" cy="128272"/>
          </a:xfrm>
          <a:prstGeom prst="rect">
            <a:avLst/>
          </a:prstGeom>
          <a:noFill/>
          <a:ln>
            <a:noFill/>
          </a:ln>
        </p:spPr>
      </p:pic>
      <p:pic>
        <p:nvPicPr>
          <p:cNvPr id="1826" name="Google Shape;1826;p99"/>
          <p:cNvPicPr preferRelativeResize="0"/>
          <p:nvPr/>
        </p:nvPicPr>
        <p:blipFill>
          <a:blip r:embed="rId65">
            <a:alphaModFix/>
          </a:blip>
          <a:stretch>
            <a:fillRect/>
          </a:stretch>
        </p:blipFill>
        <p:spPr>
          <a:xfrm>
            <a:off x="9063658" y="3933148"/>
            <a:ext cx="807400" cy="163225"/>
          </a:xfrm>
          <a:prstGeom prst="rect">
            <a:avLst/>
          </a:prstGeom>
          <a:noFill/>
          <a:ln>
            <a:noFill/>
          </a:ln>
        </p:spPr>
      </p:pic>
      <p:pic>
        <p:nvPicPr>
          <p:cNvPr id="1827" name="Google Shape;1827;p99"/>
          <p:cNvPicPr preferRelativeResize="0"/>
          <p:nvPr/>
        </p:nvPicPr>
        <p:blipFill rotWithShape="1">
          <a:blip r:embed="rId66">
            <a:alphaModFix/>
          </a:blip>
          <a:srcRect b="26763" l="0" r="0" t="28352"/>
          <a:stretch/>
        </p:blipFill>
        <p:spPr>
          <a:xfrm>
            <a:off x="2446200" y="4274059"/>
            <a:ext cx="621900" cy="269345"/>
          </a:xfrm>
          <a:prstGeom prst="rect">
            <a:avLst/>
          </a:prstGeom>
          <a:noFill/>
          <a:ln>
            <a:noFill/>
          </a:ln>
        </p:spPr>
      </p:pic>
      <p:pic>
        <p:nvPicPr>
          <p:cNvPr id="1828" name="Google Shape;1828;p99"/>
          <p:cNvPicPr preferRelativeResize="0"/>
          <p:nvPr/>
        </p:nvPicPr>
        <p:blipFill>
          <a:blip r:embed="rId67">
            <a:alphaModFix/>
          </a:blip>
          <a:stretch>
            <a:fillRect/>
          </a:stretch>
        </p:blipFill>
        <p:spPr>
          <a:xfrm>
            <a:off x="3440150" y="4275975"/>
            <a:ext cx="577101" cy="324619"/>
          </a:xfrm>
          <a:prstGeom prst="rect">
            <a:avLst/>
          </a:prstGeom>
          <a:noFill/>
          <a:ln>
            <a:noFill/>
          </a:ln>
        </p:spPr>
      </p:pic>
      <p:pic>
        <p:nvPicPr>
          <p:cNvPr id="1829" name="Google Shape;1829;p99"/>
          <p:cNvPicPr preferRelativeResize="0"/>
          <p:nvPr/>
        </p:nvPicPr>
        <p:blipFill rotWithShape="1">
          <a:blip r:embed="rId68">
            <a:alphaModFix/>
          </a:blip>
          <a:srcRect b="15435" l="0" r="0" t="18176"/>
          <a:stretch/>
        </p:blipFill>
        <p:spPr>
          <a:xfrm>
            <a:off x="4371175" y="4282700"/>
            <a:ext cx="612925" cy="266700"/>
          </a:xfrm>
          <a:prstGeom prst="rect">
            <a:avLst/>
          </a:prstGeom>
          <a:noFill/>
          <a:ln>
            <a:noFill/>
          </a:ln>
        </p:spPr>
      </p:pic>
      <p:pic>
        <p:nvPicPr>
          <p:cNvPr id="1830" name="Google Shape;1830;p99"/>
          <p:cNvPicPr preferRelativeResize="0"/>
          <p:nvPr/>
        </p:nvPicPr>
        <p:blipFill>
          <a:blip r:embed="rId69">
            <a:alphaModFix/>
          </a:blip>
          <a:stretch>
            <a:fillRect/>
          </a:stretch>
        </p:blipFill>
        <p:spPr>
          <a:xfrm>
            <a:off x="6269123" y="4243464"/>
            <a:ext cx="685800" cy="365760"/>
          </a:xfrm>
          <a:prstGeom prst="rect">
            <a:avLst/>
          </a:prstGeom>
          <a:noFill/>
          <a:ln>
            <a:noFill/>
          </a:ln>
        </p:spPr>
      </p:pic>
      <p:pic>
        <p:nvPicPr>
          <p:cNvPr id="1831" name="Google Shape;1831;p99"/>
          <p:cNvPicPr preferRelativeResize="0"/>
          <p:nvPr/>
        </p:nvPicPr>
        <p:blipFill>
          <a:blip r:embed="rId70">
            <a:alphaModFix/>
          </a:blip>
          <a:stretch>
            <a:fillRect/>
          </a:stretch>
        </p:blipFill>
        <p:spPr>
          <a:xfrm>
            <a:off x="5277902" y="4275419"/>
            <a:ext cx="746752" cy="267277"/>
          </a:xfrm>
          <a:prstGeom prst="rect">
            <a:avLst/>
          </a:prstGeom>
          <a:noFill/>
          <a:ln>
            <a:noFill/>
          </a:ln>
        </p:spPr>
      </p:pic>
      <p:pic>
        <p:nvPicPr>
          <p:cNvPr id="1832" name="Google Shape;1832;p99"/>
          <p:cNvPicPr preferRelativeResize="0"/>
          <p:nvPr/>
        </p:nvPicPr>
        <p:blipFill>
          <a:blip r:embed="rId71">
            <a:alphaModFix/>
          </a:blip>
          <a:stretch>
            <a:fillRect/>
          </a:stretch>
        </p:blipFill>
        <p:spPr>
          <a:xfrm>
            <a:off x="406651" y="4734900"/>
            <a:ext cx="848304" cy="114875"/>
          </a:xfrm>
          <a:prstGeom prst="rect">
            <a:avLst/>
          </a:prstGeom>
          <a:noFill/>
          <a:ln>
            <a:noFill/>
          </a:ln>
        </p:spPr>
      </p:pic>
      <p:pic>
        <p:nvPicPr>
          <p:cNvPr id="1833" name="Google Shape;1833;p99"/>
          <p:cNvPicPr preferRelativeResize="0"/>
          <p:nvPr/>
        </p:nvPicPr>
        <p:blipFill>
          <a:blip r:embed="rId72">
            <a:alphaModFix/>
          </a:blip>
          <a:stretch>
            <a:fillRect/>
          </a:stretch>
        </p:blipFill>
        <p:spPr>
          <a:xfrm>
            <a:off x="1405063" y="4654597"/>
            <a:ext cx="743376" cy="296043"/>
          </a:xfrm>
          <a:prstGeom prst="rect">
            <a:avLst/>
          </a:prstGeom>
          <a:noFill/>
          <a:ln>
            <a:noFill/>
          </a:ln>
        </p:spPr>
      </p:pic>
      <p:pic>
        <p:nvPicPr>
          <p:cNvPr id="1834" name="Google Shape;1834;p99"/>
          <p:cNvPicPr preferRelativeResize="0"/>
          <p:nvPr/>
        </p:nvPicPr>
        <p:blipFill>
          <a:blip r:embed="rId73">
            <a:alphaModFix/>
          </a:blip>
          <a:stretch>
            <a:fillRect/>
          </a:stretch>
        </p:blipFill>
        <p:spPr>
          <a:xfrm>
            <a:off x="11006237" y="3929199"/>
            <a:ext cx="785053" cy="171116"/>
          </a:xfrm>
          <a:prstGeom prst="rect">
            <a:avLst/>
          </a:prstGeom>
          <a:noFill/>
          <a:ln>
            <a:noFill/>
          </a:ln>
        </p:spPr>
      </p:pic>
      <p:pic>
        <p:nvPicPr>
          <p:cNvPr id="1835" name="Google Shape;1835;p99"/>
          <p:cNvPicPr preferRelativeResize="0"/>
          <p:nvPr/>
        </p:nvPicPr>
        <p:blipFill>
          <a:blip r:embed="rId74">
            <a:alphaModFix/>
          </a:blip>
          <a:stretch>
            <a:fillRect/>
          </a:stretch>
        </p:blipFill>
        <p:spPr>
          <a:xfrm>
            <a:off x="2364727" y="4748160"/>
            <a:ext cx="746750" cy="131011"/>
          </a:xfrm>
          <a:prstGeom prst="rect">
            <a:avLst/>
          </a:prstGeom>
          <a:noFill/>
          <a:ln>
            <a:noFill/>
          </a:ln>
        </p:spPr>
      </p:pic>
      <p:pic>
        <p:nvPicPr>
          <p:cNvPr id="1836" name="Google Shape;1836;p99"/>
          <p:cNvPicPr preferRelativeResize="0"/>
          <p:nvPr/>
        </p:nvPicPr>
        <p:blipFill>
          <a:blip r:embed="rId75">
            <a:alphaModFix/>
          </a:blip>
          <a:stretch>
            <a:fillRect/>
          </a:stretch>
        </p:blipFill>
        <p:spPr>
          <a:xfrm>
            <a:off x="7171431" y="4358648"/>
            <a:ext cx="746751" cy="121400"/>
          </a:xfrm>
          <a:prstGeom prst="rect">
            <a:avLst/>
          </a:prstGeom>
          <a:noFill/>
          <a:ln>
            <a:noFill/>
          </a:ln>
        </p:spPr>
      </p:pic>
      <p:pic>
        <p:nvPicPr>
          <p:cNvPr id="1837" name="Google Shape;1837;p99"/>
          <p:cNvPicPr preferRelativeResize="0"/>
          <p:nvPr/>
        </p:nvPicPr>
        <p:blipFill>
          <a:blip r:embed="rId76">
            <a:alphaModFix/>
          </a:blip>
          <a:stretch>
            <a:fillRect/>
          </a:stretch>
        </p:blipFill>
        <p:spPr>
          <a:xfrm>
            <a:off x="8125138" y="4302329"/>
            <a:ext cx="761975" cy="213461"/>
          </a:xfrm>
          <a:prstGeom prst="rect">
            <a:avLst/>
          </a:prstGeom>
          <a:noFill/>
          <a:ln>
            <a:noFill/>
          </a:ln>
        </p:spPr>
      </p:pic>
      <p:pic>
        <p:nvPicPr>
          <p:cNvPr id="1838" name="Google Shape;1838;p99"/>
          <p:cNvPicPr preferRelativeResize="0"/>
          <p:nvPr/>
        </p:nvPicPr>
        <p:blipFill>
          <a:blip r:embed="rId77">
            <a:alphaModFix/>
          </a:blip>
          <a:stretch>
            <a:fillRect/>
          </a:stretch>
        </p:blipFill>
        <p:spPr>
          <a:xfrm>
            <a:off x="10188656" y="4290112"/>
            <a:ext cx="476242" cy="258468"/>
          </a:xfrm>
          <a:prstGeom prst="rect">
            <a:avLst/>
          </a:prstGeom>
          <a:noFill/>
          <a:ln>
            <a:noFill/>
          </a:ln>
        </p:spPr>
      </p:pic>
      <p:pic>
        <p:nvPicPr>
          <p:cNvPr id="1839" name="Google Shape;1839;p99"/>
          <p:cNvPicPr preferRelativeResize="0"/>
          <p:nvPr/>
        </p:nvPicPr>
        <p:blipFill>
          <a:blip r:embed="rId78">
            <a:alphaModFix/>
          </a:blip>
          <a:stretch>
            <a:fillRect/>
          </a:stretch>
        </p:blipFill>
        <p:spPr>
          <a:xfrm>
            <a:off x="4461707" y="4712211"/>
            <a:ext cx="398155" cy="217109"/>
          </a:xfrm>
          <a:prstGeom prst="rect">
            <a:avLst/>
          </a:prstGeom>
          <a:noFill/>
          <a:ln>
            <a:noFill/>
          </a:ln>
        </p:spPr>
      </p:pic>
      <p:pic>
        <p:nvPicPr>
          <p:cNvPr id="1840" name="Google Shape;1840;p99"/>
          <p:cNvPicPr preferRelativeResize="0"/>
          <p:nvPr/>
        </p:nvPicPr>
        <p:blipFill>
          <a:blip r:embed="rId79">
            <a:alphaModFix/>
          </a:blip>
          <a:stretch>
            <a:fillRect/>
          </a:stretch>
        </p:blipFill>
        <p:spPr>
          <a:xfrm>
            <a:off x="454066" y="5125138"/>
            <a:ext cx="744126" cy="143594"/>
          </a:xfrm>
          <a:prstGeom prst="rect">
            <a:avLst/>
          </a:prstGeom>
          <a:noFill/>
          <a:ln>
            <a:noFill/>
          </a:ln>
        </p:spPr>
      </p:pic>
      <p:pic>
        <p:nvPicPr>
          <p:cNvPr id="1841" name="Google Shape;1841;p99"/>
          <p:cNvPicPr preferRelativeResize="0"/>
          <p:nvPr/>
        </p:nvPicPr>
        <p:blipFill>
          <a:blip r:embed="rId80">
            <a:alphaModFix/>
          </a:blip>
          <a:stretch>
            <a:fillRect/>
          </a:stretch>
        </p:blipFill>
        <p:spPr>
          <a:xfrm>
            <a:off x="10987638" y="4350051"/>
            <a:ext cx="818550" cy="170775"/>
          </a:xfrm>
          <a:prstGeom prst="rect">
            <a:avLst/>
          </a:prstGeom>
          <a:noFill/>
          <a:ln>
            <a:noFill/>
          </a:ln>
        </p:spPr>
      </p:pic>
      <p:pic>
        <p:nvPicPr>
          <p:cNvPr id="1842" name="Google Shape;1842;p99"/>
          <p:cNvPicPr preferRelativeResize="0"/>
          <p:nvPr/>
        </p:nvPicPr>
        <p:blipFill rotWithShape="1">
          <a:blip r:embed="rId81">
            <a:alphaModFix/>
          </a:blip>
          <a:srcRect b="29122" l="0" r="0" t="25422"/>
          <a:stretch/>
        </p:blipFill>
        <p:spPr>
          <a:xfrm>
            <a:off x="7224400" y="4690713"/>
            <a:ext cx="640825" cy="266431"/>
          </a:xfrm>
          <a:prstGeom prst="rect">
            <a:avLst/>
          </a:prstGeom>
          <a:noFill/>
          <a:ln>
            <a:noFill/>
          </a:ln>
        </p:spPr>
      </p:pic>
      <p:pic>
        <p:nvPicPr>
          <p:cNvPr id="1843" name="Google Shape;1843;p99"/>
          <p:cNvPicPr preferRelativeResize="0"/>
          <p:nvPr/>
        </p:nvPicPr>
        <p:blipFill>
          <a:blip r:embed="rId82">
            <a:alphaModFix/>
          </a:blip>
          <a:stretch>
            <a:fillRect/>
          </a:stretch>
        </p:blipFill>
        <p:spPr>
          <a:xfrm>
            <a:off x="2366047" y="5116522"/>
            <a:ext cx="744126" cy="203425"/>
          </a:xfrm>
          <a:prstGeom prst="rect">
            <a:avLst/>
          </a:prstGeom>
          <a:noFill/>
          <a:ln>
            <a:noFill/>
          </a:ln>
        </p:spPr>
      </p:pic>
      <p:pic>
        <p:nvPicPr>
          <p:cNvPr id="1844" name="Google Shape;1844;p99"/>
          <p:cNvPicPr preferRelativeResize="0"/>
          <p:nvPr/>
        </p:nvPicPr>
        <p:blipFill>
          <a:blip r:embed="rId83">
            <a:alphaModFix/>
          </a:blip>
          <a:stretch>
            <a:fillRect/>
          </a:stretch>
        </p:blipFill>
        <p:spPr>
          <a:xfrm>
            <a:off x="3316640" y="5141614"/>
            <a:ext cx="765586" cy="173796"/>
          </a:xfrm>
          <a:prstGeom prst="rect">
            <a:avLst/>
          </a:prstGeom>
          <a:noFill/>
          <a:ln>
            <a:noFill/>
          </a:ln>
        </p:spPr>
      </p:pic>
      <p:pic>
        <p:nvPicPr>
          <p:cNvPr id="1845" name="Google Shape;1845;p99"/>
          <p:cNvPicPr preferRelativeResize="0"/>
          <p:nvPr/>
        </p:nvPicPr>
        <p:blipFill>
          <a:blip r:embed="rId84">
            <a:alphaModFix/>
          </a:blip>
          <a:stretch>
            <a:fillRect/>
          </a:stretch>
        </p:blipFill>
        <p:spPr>
          <a:xfrm>
            <a:off x="10033666" y="4760464"/>
            <a:ext cx="834165" cy="126938"/>
          </a:xfrm>
          <a:prstGeom prst="rect">
            <a:avLst/>
          </a:prstGeom>
          <a:noFill/>
          <a:ln>
            <a:noFill/>
          </a:ln>
        </p:spPr>
      </p:pic>
      <p:pic>
        <p:nvPicPr>
          <p:cNvPr id="1846" name="Google Shape;1846;p99"/>
          <p:cNvPicPr preferRelativeResize="0"/>
          <p:nvPr/>
        </p:nvPicPr>
        <p:blipFill>
          <a:blip r:embed="rId85">
            <a:alphaModFix/>
          </a:blip>
          <a:stretch>
            <a:fillRect/>
          </a:stretch>
        </p:blipFill>
        <p:spPr>
          <a:xfrm>
            <a:off x="4417750" y="5072338"/>
            <a:ext cx="486061" cy="306038"/>
          </a:xfrm>
          <a:prstGeom prst="rect">
            <a:avLst/>
          </a:prstGeom>
          <a:noFill/>
          <a:ln>
            <a:noFill/>
          </a:ln>
        </p:spPr>
      </p:pic>
      <p:pic>
        <p:nvPicPr>
          <p:cNvPr id="1847" name="Google Shape;1847;p99"/>
          <p:cNvPicPr preferRelativeResize="0"/>
          <p:nvPr/>
        </p:nvPicPr>
        <p:blipFill>
          <a:blip r:embed="rId86">
            <a:alphaModFix/>
          </a:blip>
          <a:stretch>
            <a:fillRect/>
          </a:stretch>
        </p:blipFill>
        <p:spPr>
          <a:xfrm>
            <a:off x="11017703" y="4688726"/>
            <a:ext cx="744126" cy="270435"/>
          </a:xfrm>
          <a:prstGeom prst="rect">
            <a:avLst/>
          </a:prstGeom>
          <a:noFill/>
          <a:ln>
            <a:noFill/>
          </a:ln>
        </p:spPr>
      </p:pic>
      <p:pic>
        <p:nvPicPr>
          <p:cNvPr id="1848" name="Google Shape;1848;p99"/>
          <p:cNvPicPr preferRelativeResize="0"/>
          <p:nvPr/>
        </p:nvPicPr>
        <p:blipFill>
          <a:blip r:embed="rId87">
            <a:alphaModFix/>
          </a:blip>
          <a:stretch>
            <a:fillRect/>
          </a:stretch>
        </p:blipFill>
        <p:spPr>
          <a:xfrm>
            <a:off x="8171287" y="5114844"/>
            <a:ext cx="669713" cy="206775"/>
          </a:xfrm>
          <a:prstGeom prst="rect">
            <a:avLst/>
          </a:prstGeom>
          <a:noFill/>
          <a:ln>
            <a:noFill/>
          </a:ln>
        </p:spPr>
      </p:pic>
      <p:pic>
        <p:nvPicPr>
          <p:cNvPr id="1849" name="Google Shape;1849;p99"/>
          <p:cNvPicPr preferRelativeResize="0"/>
          <p:nvPr/>
        </p:nvPicPr>
        <p:blipFill>
          <a:blip r:embed="rId88">
            <a:alphaModFix/>
          </a:blip>
          <a:stretch>
            <a:fillRect/>
          </a:stretch>
        </p:blipFill>
        <p:spPr>
          <a:xfrm>
            <a:off x="9084539" y="5178595"/>
            <a:ext cx="765600" cy="99822"/>
          </a:xfrm>
          <a:prstGeom prst="rect">
            <a:avLst/>
          </a:prstGeom>
          <a:noFill/>
          <a:ln>
            <a:noFill/>
          </a:ln>
        </p:spPr>
      </p:pic>
      <p:pic>
        <p:nvPicPr>
          <p:cNvPr id="1850" name="Google Shape;1850;p99"/>
          <p:cNvPicPr preferRelativeResize="0"/>
          <p:nvPr/>
        </p:nvPicPr>
        <p:blipFill>
          <a:blip r:embed="rId89">
            <a:alphaModFix/>
          </a:blip>
          <a:stretch>
            <a:fillRect/>
          </a:stretch>
        </p:blipFill>
        <p:spPr>
          <a:xfrm>
            <a:off x="5471842" y="5116404"/>
            <a:ext cx="300567" cy="290003"/>
          </a:xfrm>
          <a:prstGeom prst="rect">
            <a:avLst/>
          </a:prstGeom>
          <a:noFill/>
          <a:ln>
            <a:noFill/>
          </a:ln>
        </p:spPr>
      </p:pic>
      <p:pic>
        <p:nvPicPr>
          <p:cNvPr id="1851" name="Google Shape;1851;p99"/>
          <p:cNvPicPr preferRelativeResize="0"/>
          <p:nvPr/>
        </p:nvPicPr>
        <p:blipFill>
          <a:blip r:embed="rId90">
            <a:alphaModFix/>
          </a:blip>
          <a:stretch>
            <a:fillRect/>
          </a:stretch>
        </p:blipFill>
        <p:spPr>
          <a:xfrm>
            <a:off x="10120324" y="5145806"/>
            <a:ext cx="612922" cy="165420"/>
          </a:xfrm>
          <a:prstGeom prst="rect">
            <a:avLst/>
          </a:prstGeom>
          <a:noFill/>
          <a:ln>
            <a:noFill/>
          </a:ln>
        </p:spPr>
      </p:pic>
      <p:pic>
        <p:nvPicPr>
          <p:cNvPr id="1852" name="Google Shape;1852;p99"/>
          <p:cNvPicPr preferRelativeResize="0"/>
          <p:nvPr/>
        </p:nvPicPr>
        <p:blipFill>
          <a:blip r:embed="rId91">
            <a:alphaModFix/>
          </a:blip>
          <a:stretch>
            <a:fillRect/>
          </a:stretch>
        </p:blipFill>
        <p:spPr>
          <a:xfrm>
            <a:off x="10998296" y="5143511"/>
            <a:ext cx="728648" cy="170015"/>
          </a:xfrm>
          <a:prstGeom prst="rect">
            <a:avLst/>
          </a:prstGeom>
          <a:noFill/>
          <a:ln>
            <a:noFill/>
          </a:ln>
        </p:spPr>
      </p:pic>
      <p:pic>
        <p:nvPicPr>
          <p:cNvPr id="1853" name="Google Shape;1853;p99"/>
          <p:cNvPicPr preferRelativeResize="0"/>
          <p:nvPr/>
        </p:nvPicPr>
        <p:blipFill>
          <a:blip r:embed="rId92">
            <a:alphaModFix/>
          </a:blip>
          <a:stretch>
            <a:fillRect/>
          </a:stretch>
        </p:blipFill>
        <p:spPr>
          <a:xfrm>
            <a:off x="6200660" y="5127543"/>
            <a:ext cx="765600" cy="181408"/>
          </a:xfrm>
          <a:prstGeom prst="rect">
            <a:avLst/>
          </a:prstGeom>
          <a:noFill/>
          <a:ln>
            <a:noFill/>
          </a:ln>
        </p:spPr>
      </p:pic>
      <p:pic>
        <p:nvPicPr>
          <p:cNvPr id="1854" name="Google Shape;1854;p99"/>
          <p:cNvPicPr preferRelativeResize="0"/>
          <p:nvPr/>
        </p:nvPicPr>
        <p:blipFill>
          <a:blip r:embed="rId93">
            <a:alphaModFix/>
          </a:blip>
          <a:stretch>
            <a:fillRect/>
          </a:stretch>
        </p:blipFill>
        <p:spPr>
          <a:xfrm>
            <a:off x="7253568" y="5504826"/>
            <a:ext cx="544830" cy="285750"/>
          </a:xfrm>
          <a:prstGeom prst="rect">
            <a:avLst/>
          </a:prstGeom>
          <a:noFill/>
          <a:ln>
            <a:noFill/>
          </a:ln>
        </p:spPr>
      </p:pic>
      <p:pic>
        <p:nvPicPr>
          <p:cNvPr id="1855" name="Google Shape;1855;p99"/>
          <p:cNvPicPr preferRelativeResize="0"/>
          <p:nvPr/>
        </p:nvPicPr>
        <p:blipFill>
          <a:blip r:embed="rId94">
            <a:alphaModFix/>
          </a:blip>
          <a:stretch>
            <a:fillRect/>
          </a:stretch>
        </p:blipFill>
        <p:spPr>
          <a:xfrm>
            <a:off x="548001" y="5497692"/>
            <a:ext cx="508982" cy="200314"/>
          </a:xfrm>
          <a:prstGeom prst="rect">
            <a:avLst/>
          </a:prstGeom>
          <a:noFill/>
          <a:ln>
            <a:noFill/>
          </a:ln>
        </p:spPr>
      </p:pic>
      <p:pic>
        <p:nvPicPr>
          <p:cNvPr id="1856" name="Google Shape;1856;p99"/>
          <p:cNvPicPr preferRelativeResize="0"/>
          <p:nvPr/>
        </p:nvPicPr>
        <p:blipFill>
          <a:blip r:embed="rId95">
            <a:alphaModFix/>
          </a:blip>
          <a:stretch>
            <a:fillRect/>
          </a:stretch>
        </p:blipFill>
        <p:spPr>
          <a:xfrm>
            <a:off x="8152019" y="5548070"/>
            <a:ext cx="743375" cy="162228"/>
          </a:xfrm>
          <a:prstGeom prst="rect">
            <a:avLst/>
          </a:prstGeom>
          <a:noFill/>
          <a:ln>
            <a:noFill/>
          </a:ln>
        </p:spPr>
      </p:pic>
      <p:pic>
        <p:nvPicPr>
          <p:cNvPr id="1857" name="Google Shape;1857;p99"/>
          <p:cNvPicPr preferRelativeResize="0"/>
          <p:nvPr/>
        </p:nvPicPr>
        <p:blipFill>
          <a:blip r:embed="rId96">
            <a:alphaModFix/>
          </a:blip>
          <a:stretch>
            <a:fillRect/>
          </a:stretch>
        </p:blipFill>
        <p:spPr>
          <a:xfrm>
            <a:off x="9200589" y="5476281"/>
            <a:ext cx="590340" cy="296761"/>
          </a:xfrm>
          <a:prstGeom prst="rect">
            <a:avLst/>
          </a:prstGeom>
          <a:noFill/>
          <a:ln>
            <a:noFill/>
          </a:ln>
        </p:spPr>
      </p:pic>
      <p:pic>
        <p:nvPicPr>
          <p:cNvPr id="1858" name="Google Shape;1858;p99"/>
          <p:cNvPicPr preferRelativeResize="0"/>
          <p:nvPr/>
        </p:nvPicPr>
        <p:blipFill>
          <a:blip r:embed="rId97">
            <a:alphaModFix/>
          </a:blip>
          <a:stretch>
            <a:fillRect/>
          </a:stretch>
        </p:blipFill>
        <p:spPr>
          <a:xfrm>
            <a:off x="11035417" y="5486612"/>
            <a:ext cx="683532" cy="315097"/>
          </a:xfrm>
          <a:prstGeom prst="rect">
            <a:avLst/>
          </a:prstGeom>
          <a:noFill/>
          <a:ln>
            <a:noFill/>
          </a:ln>
        </p:spPr>
      </p:pic>
      <p:pic>
        <p:nvPicPr>
          <p:cNvPr id="1859" name="Google Shape;1859;p99"/>
          <p:cNvPicPr preferRelativeResize="0"/>
          <p:nvPr/>
        </p:nvPicPr>
        <p:blipFill>
          <a:blip r:embed="rId98">
            <a:alphaModFix/>
          </a:blip>
          <a:stretch>
            <a:fillRect/>
          </a:stretch>
        </p:blipFill>
        <p:spPr>
          <a:xfrm>
            <a:off x="6181644" y="5529506"/>
            <a:ext cx="803650" cy="183509"/>
          </a:xfrm>
          <a:prstGeom prst="rect">
            <a:avLst/>
          </a:prstGeom>
          <a:noFill/>
          <a:ln>
            <a:noFill/>
          </a:ln>
        </p:spPr>
      </p:pic>
      <p:pic>
        <p:nvPicPr>
          <p:cNvPr id="1860" name="Google Shape;1860;p99"/>
          <p:cNvPicPr preferRelativeResize="0"/>
          <p:nvPr/>
        </p:nvPicPr>
        <p:blipFill>
          <a:blip r:embed="rId99">
            <a:alphaModFix/>
          </a:blip>
          <a:stretch>
            <a:fillRect/>
          </a:stretch>
        </p:blipFill>
        <p:spPr>
          <a:xfrm>
            <a:off x="578534" y="5889245"/>
            <a:ext cx="492150" cy="282987"/>
          </a:xfrm>
          <a:prstGeom prst="rect">
            <a:avLst/>
          </a:prstGeom>
          <a:noFill/>
          <a:ln>
            <a:noFill/>
          </a:ln>
        </p:spPr>
      </p:pic>
      <p:pic>
        <p:nvPicPr>
          <p:cNvPr id="1861" name="Google Shape;1861;p99"/>
          <p:cNvPicPr preferRelativeResize="0"/>
          <p:nvPr/>
        </p:nvPicPr>
        <p:blipFill>
          <a:blip r:embed="rId100">
            <a:alphaModFix/>
          </a:blip>
          <a:stretch>
            <a:fillRect/>
          </a:stretch>
        </p:blipFill>
        <p:spPr>
          <a:xfrm>
            <a:off x="1339627" y="5958424"/>
            <a:ext cx="861029" cy="109131"/>
          </a:xfrm>
          <a:prstGeom prst="rect">
            <a:avLst/>
          </a:prstGeom>
          <a:noFill/>
          <a:ln>
            <a:noFill/>
          </a:ln>
        </p:spPr>
      </p:pic>
      <p:pic>
        <p:nvPicPr>
          <p:cNvPr id="1862" name="Google Shape;1862;p99"/>
          <p:cNvPicPr preferRelativeResize="0"/>
          <p:nvPr/>
        </p:nvPicPr>
        <p:blipFill>
          <a:blip r:embed="rId101">
            <a:alphaModFix/>
          </a:blip>
          <a:stretch>
            <a:fillRect/>
          </a:stretch>
        </p:blipFill>
        <p:spPr>
          <a:xfrm>
            <a:off x="8158630" y="5916928"/>
            <a:ext cx="674674" cy="277675"/>
          </a:xfrm>
          <a:prstGeom prst="rect">
            <a:avLst/>
          </a:prstGeom>
          <a:noFill/>
          <a:ln>
            <a:noFill/>
          </a:ln>
        </p:spPr>
      </p:pic>
      <p:sp>
        <p:nvSpPr>
          <p:cNvPr id="1863" name="Google Shape;1863;p99"/>
          <p:cNvSpPr/>
          <p:nvPr/>
        </p:nvSpPr>
        <p:spPr>
          <a:xfrm>
            <a:off x="350625" y="1143000"/>
            <a:ext cx="6650100" cy="548700"/>
          </a:xfrm>
          <a:prstGeom prst="rect">
            <a:avLst/>
          </a:prstGeom>
          <a:solidFill>
            <a:srgbClr val="07376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solidFill>
                  <a:srgbClr val="FFFFFF"/>
                </a:solidFill>
                <a:latin typeface="Calibri"/>
                <a:ea typeface="Calibri"/>
                <a:cs typeface="Calibri"/>
                <a:sym typeface="Calibri"/>
              </a:rPr>
              <a:t>Consumer-based Unicorns </a:t>
            </a:r>
            <a:br>
              <a:rPr b="1" lang="en-US" sz="1300">
                <a:solidFill>
                  <a:srgbClr val="FFFFFF"/>
                </a:solidFill>
                <a:latin typeface="Calibri"/>
                <a:ea typeface="Calibri"/>
                <a:cs typeface="Calibri"/>
                <a:sym typeface="Calibri"/>
              </a:rPr>
            </a:br>
            <a:r>
              <a:rPr b="1" lang="en-US" sz="1300">
                <a:solidFill>
                  <a:srgbClr val="FFFFFF"/>
                </a:solidFill>
                <a:latin typeface="Calibri"/>
                <a:ea typeface="Calibri"/>
                <a:cs typeface="Calibri"/>
                <a:sym typeface="Calibri"/>
              </a:rPr>
              <a:t>(72)</a:t>
            </a:r>
            <a:endParaRPr b="1" sz="1300">
              <a:solidFill>
                <a:srgbClr val="FFFFFF"/>
              </a:solidFill>
              <a:latin typeface="Calibri"/>
              <a:ea typeface="Calibri"/>
              <a:cs typeface="Calibri"/>
              <a:sym typeface="Calibri"/>
            </a:endParaRPr>
          </a:p>
        </p:txBody>
      </p:sp>
      <p:sp>
        <p:nvSpPr>
          <p:cNvPr id="1864" name="Google Shape;1864;p99"/>
          <p:cNvSpPr/>
          <p:nvPr/>
        </p:nvSpPr>
        <p:spPr>
          <a:xfrm>
            <a:off x="7098750" y="1143000"/>
            <a:ext cx="4729500" cy="548700"/>
          </a:xfrm>
          <a:prstGeom prst="rect">
            <a:avLst/>
          </a:prstGeom>
          <a:solidFill>
            <a:srgbClr val="07376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solidFill>
                  <a:srgbClr val="FFFFFF"/>
                </a:solidFill>
                <a:latin typeface="Calibri"/>
                <a:ea typeface="Calibri"/>
                <a:cs typeface="Calibri"/>
                <a:sym typeface="Calibri"/>
              </a:rPr>
              <a:t>Enterprise-based Unicorns</a:t>
            </a:r>
            <a:endParaRPr b="1" sz="1300">
              <a:solidFill>
                <a:srgbClr val="FFFFFF"/>
              </a:solidFill>
              <a:latin typeface="Calibri"/>
              <a:ea typeface="Calibri"/>
              <a:cs typeface="Calibri"/>
              <a:sym typeface="Calibri"/>
            </a:endParaRPr>
          </a:p>
          <a:p>
            <a:pPr indent="0" lvl="0" marL="0" rtl="0" algn="ctr">
              <a:spcBef>
                <a:spcPts val="0"/>
              </a:spcBef>
              <a:spcAft>
                <a:spcPts val="0"/>
              </a:spcAft>
              <a:buNone/>
            </a:pPr>
            <a:r>
              <a:rPr b="1" lang="en-US" sz="1300">
                <a:solidFill>
                  <a:srgbClr val="FFFFFF"/>
                </a:solidFill>
                <a:latin typeface="Calibri"/>
                <a:ea typeface="Calibri"/>
                <a:cs typeface="Calibri"/>
                <a:sym typeface="Calibri"/>
              </a:rPr>
              <a:t>(52)</a:t>
            </a:r>
            <a:endParaRPr b="1" sz="1300">
              <a:solidFill>
                <a:srgbClr val="FFFFFF"/>
              </a:solidFill>
              <a:latin typeface="Calibri"/>
              <a:ea typeface="Calibri"/>
              <a:cs typeface="Calibri"/>
              <a:sym typeface="Calibri"/>
            </a:endParaRPr>
          </a:p>
        </p:txBody>
      </p:sp>
      <p:pic>
        <p:nvPicPr>
          <p:cNvPr id="1865" name="Google Shape;1865;p99"/>
          <p:cNvPicPr preferRelativeResize="0"/>
          <p:nvPr/>
        </p:nvPicPr>
        <p:blipFill>
          <a:blip r:embed="rId102">
            <a:alphaModFix/>
          </a:blip>
          <a:stretch>
            <a:fillRect/>
          </a:stretch>
        </p:blipFill>
        <p:spPr>
          <a:xfrm>
            <a:off x="4502021" y="2644757"/>
            <a:ext cx="274320" cy="274320"/>
          </a:xfrm>
          <a:prstGeom prst="rect">
            <a:avLst/>
          </a:prstGeom>
          <a:noFill/>
          <a:ln>
            <a:noFill/>
          </a:ln>
        </p:spPr>
      </p:pic>
      <p:pic>
        <p:nvPicPr>
          <p:cNvPr id="1866" name="Google Shape;1866;p99"/>
          <p:cNvPicPr preferRelativeResize="0"/>
          <p:nvPr/>
        </p:nvPicPr>
        <p:blipFill>
          <a:blip r:embed="rId103">
            <a:alphaModFix/>
          </a:blip>
          <a:stretch>
            <a:fillRect/>
          </a:stretch>
        </p:blipFill>
        <p:spPr>
          <a:xfrm>
            <a:off x="4313597" y="1851550"/>
            <a:ext cx="694372" cy="315624"/>
          </a:xfrm>
          <a:prstGeom prst="rect">
            <a:avLst/>
          </a:prstGeom>
          <a:noFill/>
          <a:ln>
            <a:noFill/>
          </a:ln>
        </p:spPr>
      </p:pic>
      <p:pic>
        <p:nvPicPr>
          <p:cNvPr id="1867" name="Google Shape;1867;p99"/>
          <p:cNvPicPr preferRelativeResize="0"/>
          <p:nvPr/>
        </p:nvPicPr>
        <p:blipFill>
          <a:blip r:embed="rId104">
            <a:alphaModFix/>
          </a:blip>
          <a:stretch>
            <a:fillRect/>
          </a:stretch>
        </p:blipFill>
        <p:spPr>
          <a:xfrm>
            <a:off x="6312147" y="1873047"/>
            <a:ext cx="576072" cy="192024"/>
          </a:xfrm>
          <a:prstGeom prst="rect">
            <a:avLst/>
          </a:prstGeom>
          <a:noFill/>
          <a:ln>
            <a:noFill/>
          </a:ln>
        </p:spPr>
      </p:pic>
      <p:pic>
        <p:nvPicPr>
          <p:cNvPr id="1868" name="Google Shape;1868;p99"/>
          <p:cNvPicPr preferRelativeResize="0"/>
          <p:nvPr/>
        </p:nvPicPr>
        <p:blipFill>
          <a:blip r:embed="rId105">
            <a:alphaModFix/>
          </a:blip>
          <a:stretch>
            <a:fillRect/>
          </a:stretch>
        </p:blipFill>
        <p:spPr>
          <a:xfrm>
            <a:off x="3296052" y="5503604"/>
            <a:ext cx="806767" cy="281009"/>
          </a:xfrm>
          <a:prstGeom prst="rect">
            <a:avLst/>
          </a:prstGeom>
          <a:noFill/>
          <a:ln>
            <a:noFill/>
          </a:ln>
        </p:spPr>
      </p:pic>
      <p:pic>
        <p:nvPicPr>
          <p:cNvPr id="1869" name="Google Shape;1869;p99"/>
          <p:cNvPicPr preferRelativeResize="0"/>
          <p:nvPr/>
        </p:nvPicPr>
        <p:blipFill>
          <a:blip r:embed="rId106">
            <a:alphaModFix/>
          </a:blip>
          <a:stretch>
            <a:fillRect/>
          </a:stretch>
        </p:blipFill>
        <p:spPr>
          <a:xfrm>
            <a:off x="5489250" y="4701800"/>
            <a:ext cx="265747" cy="265747"/>
          </a:xfrm>
          <a:prstGeom prst="rect">
            <a:avLst/>
          </a:prstGeom>
          <a:noFill/>
          <a:ln>
            <a:noFill/>
          </a:ln>
        </p:spPr>
      </p:pic>
      <p:pic>
        <p:nvPicPr>
          <p:cNvPr id="1870" name="Google Shape;1870;p99"/>
          <p:cNvPicPr preferRelativeResize="0"/>
          <p:nvPr/>
        </p:nvPicPr>
        <p:blipFill>
          <a:blip r:embed="rId107">
            <a:alphaModFix/>
          </a:blip>
          <a:stretch>
            <a:fillRect/>
          </a:stretch>
        </p:blipFill>
        <p:spPr>
          <a:xfrm>
            <a:off x="5450003" y="3069822"/>
            <a:ext cx="285750" cy="285750"/>
          </a:xfrm>
          <a:prstGeom prst="rect">
            <a:avLst/>
          </a:prstGeom>
          <a:noFill/>
          <a:ln>
            <a:noFill/>
          </a:ln>
        </p:spPr>
      </p:pic>
      <p:pic>
        <p:nvPicPr>
          <p:cNvPr id="1871" name="Google Shape;1871;p99"/>
          <p:cNvPicPr preferRelativeResize="0"/>
          <p:nvPr/>
        </p:nvPicPr>
        <p:blipFill>
          <a:blip r:embed="rId108">
            <a:alphaModFix/>
          </a:blip>
          <a:stretch>
            <a:fillRect/>
          </a:stretch>
        </p:blipFill>
        <p:spPr>
          <a:xfrm>
            <a:off x="7194930" y="2301166"/>
            <a:ext cx="762000" cy="190500"/>
          </a:xfrm>
          <a:prstGeom prst="rect">
            <a:avLst/>
          </a:prstGeom>
          <a:noFill/>
          <a:ln>
            <a:noFill/>
          </a:ln>
        </p:spPr>
      </p:pic>
      <p:pic>
        <p:nvPicPr>
          <p:cNvPr id="1872" name="Google Shape;1872;p99"/>
          <p:cNvPicPr preferRelativeResize="0"/>
          <p:nvPr/>
        </p:nvPicPr>
        <p:blipFill rotWithShape="1">
          <a:blip r:embed="rId109">
            <a:alphaModFix/>
          </a:blip>
          <a:srcRect b="40050" l="8683" r="9241" t="40052"/>
          <a:stretch/>
        </p:blipFill>
        <p:spPr>
          <a:xfrm>
            <a:off x="2332971" y="2736721"/>
            <a:ext cx="810271" cy="108037"/>
          </a:xfrm>
          <a:prstGeom prst="rect">
            <a:avLst/>
          </a:prstGeom>
          <a:noFill/>
          <a:ln>
            <a:noFill/>
          </a:ln>
        </p:spPr>
      </p:pic>
      <p:pic>
        <p:nvPicPr>
          <p:cNvPr id="1873" name="Google Shape;1873;p99"/>
          <p:cNvPicPr preferRelativeResize="0"/>
          <p:nvPr/>
        </p:nvPicPr>
        <p:blipFill>
          <a:blip r:embed="rId110">
            <a:alphaModFix/>
          </a:blip>
          <a:stretch>
            <a:fillRect/>
          </a:stretch>
        </p:blipFill>
        <p:spPr>
          <a:xfrm>
            <a:off x="1500803" y="3471166"/>
            <a:ext cx="651510" cy="280511"/>
          </a:xfrm>
          <a:prstGeom prst="rect">
            <a:avLst/>
          </a:prstGeom>
          <a:noFill/>
          <a:ln>
            <a:noFill/>
          </a:ln>
        </p:spPr>
      </p:pic>
      <p:pic>
        <p:nvPicPr>
          <p:cNvPr id="1874" name="Google Shape;1874;p99"/>
          <p:cNvPicPr preferRelativeResize="0"/>
          <p:nvPr/>
        </p:nvPicPr>
        <p:blipFill>
          <a:blip r:embed="rId111">
            <a:alphaModFix/>
          </a:blip>
          <a:stretch>
            <a:fillRect/>
          </a:stretch>
        </p:blipFill>
        <p:spPr>
          <a:xfrm>
            <a:off x="10083672" y="5525930"/>
            <a:ext cx="675342" cy="222030"/>
          </a:xfrm>
          <a:prstGeom prst="rect">
            <a:avLst/>
          </a:prstGeom>
          <a:noFill/>
          <a:ln>
            <a:noFill/>
          </a:ln>
        </p:spPr>
      </p:pic>
      <p:pic>
        <p:nvPicPr>
          <p:cNvPr id="1875" name="Google Shape;1875;p99"/>
          <p:cNvPicPr preferRelativeResize="0"/>
          <p:nvPr/>
        </p:nvPicPr>
        <p:blipFill>
          <a:blip r:embed="rId112">
            <a:alphaModFix/>
          </a:blip>
          <a:stretch>
            <a:fillRect/>
          </a:stretch>
        </p:blipFill>
        <p:spPr>
          <a:xfrm>
            <a:off x="3421350" y="3881738"/>
            <a:ext cx="629564" cy="296795"/>
          </a:xfrm>
          <a:prstGeom prst="rect">
            <a:avLst/>
          </a:prstGeom>
          <a:noFill/>
          <a:ln>
            <a:noFill/>
          </a:ln>
        </p:spPr>
      </p:pic>
      <p:pic>
        <p:nvPicPr>
          <p:cNvPr id="1876" name="Google Shape;1876;p99"/>
          <p:cNvPicPr preferRelativeResize="0"/>
          <p:nvPr/>
        </p:nvPicPr>
        <p:blipFill>
          <a:blip r:embed="rId113">
            <a:alphaModFix/>
          </a:blip>
          <a:stretch>
            <a:fillRect/>
          </a:stretch>
        </p:blipFill>
        <p:spPr>
          <a:xfrm>
            <a:off x="3325700" y="2320225"/>
            <a:ext cx="771525" cy="190612"/>
          </a:xfrm>
          <a:prstGeom prst="rect">
            <a:avLst/>
          </a:prstGeom>
          <a:noFill/>
          <a:ln>
            <a:noFill/>
          </a:ln>
        </p:spPr>
      </p:pic>
      <p:pic>
        <p:nvPicPr>
          <p:cNvPr id="1877" name="Google Shape;1877;p99"/>
          <p:cNvPicPr preferRelativeResize="0"/>
          <p:nvPr/>
        </p:nvPicPr>
        <p:blipFill rotWithShape="1">
          <a:blip r:embed="rId114">
            <a:alphaModFix/>
          </a:blip>
          <a:srcRect b="32358" l="16145" r="16213" t="30033"/>
          <a:stretch/>
        </p:blipFill>
        <p:spPr>
          <a:xfrm>
            <a:off x="8140912" y="4687407"/>
            <a:ext cx="730458" cy="252505"/>
          </a:xfrm>
          <a:prstGeom prst="rect">
            <a:avLst/>
          </a:prstGeom>
          <a:noFill/>
          <a:ln>
            <a:noFill/>
          </a:ln>
        </p:spPr>
      </p:pic>
      <p:pic>
        <p:nvPicPr>
          <p:cNvPr id="1878" name="Google Shape;1878;p99"/>
          <p:cNvPicPr preferRelativeResize="0"/>
          <p:nvPr/>
        </p:nvPicPr>
        <p:blipFill rotWithShape="1">
          <a:blip r:embed="rId115">
            <a:alphaModFix/>
          </a:blip>
          <a:srcRect b="34650" l="16641" r="16634" t="30940"/>
          <a:stretch/>
        </p:blipFill>
        <p:spPr>
          <a:xfrm>
            <a:off x="10997220" y="1865597"/>
            <a:ext cx="803084" cy="189492"/>
          </a:xfrm>
          <a:prstGeom prst="rect">
            <a:avLst/>
          </a:prstGeom>
          <a:noFill/>
          <a:ln>
            <a:noFill/>
          </a:ln>
        </p:spPr>
      </p:pic>
      <p:pic>
        <p:nvPicPr>
          <p:cNvPr id="1879" name="Google Shape;1879;p99"/>
          <p:cNvPicPr preferRelativeResize="0"/>
          <p:nvPr/>
        </p:nvPicPr>
        <p:blipFill>
          <a:blip r:embed="rId116">
            <a:alphaModFix/>
          </a:blip>
          <a:stretch>
            <a:fillRect/>
          </a:stretch>
        </p:blipFill>
        <p:spPr>
          <a:xfrm>
            <a:off x="7154775" y="5899504"/>
            <a:ext cx="780098" cy="242099"/>
          </a:xfrm>
          <a:prstGeom prst="rect">
            <a:avLst/>
          </a:prstGeom>
          <a:noFill/>
          <a:ln>
            <a:noFill/>
          </a:ln>
        </p:spPr>
      </p:pic>
      <p:pic>
        <p:nvPicPr>
          <p:cNvPr id="1880" name="Google Shape;1880;p99"/>
          <p:cNvPicPr preferRelativeResize="0"/>
          <p:nvPr/>
        </p:nvPicPr>
        <p:blipFill>
          <a:blip r:embed="rId117">
            <a:alphaModFix/>
          </a:blip>
          <a:stretch>
            <a:fillRect/>
          </a:stretch>
        </p:blipFill>
        <p:spPr>
          <a:xfrm>
            <a:off x="2396725" y="3502363"/>
            <a:ext cx="682752" cy="195072"/>
          </a:xfrm>
          <a:prstGeom prst="rect">
            <a:avLst/>
          </a:prstGeom>
          <a:noFill/>
          <a:ln>
            <a:noFill/>
          </a:ln>
        </p:spPr>
      </p:pic>
      <p:pic>
        <p:nvPicPr>
          <p:cNvPr id="1881" name="Google Shape;1881;p99"/>
          <p:cNvPicPr preferRelativeResize="0"/>
          <p:nvPr/>
        </p:nvPicPr>
        <p:blipFill>
          <a:blip r:embed="rId118">
            <a:alphaModFix/>
          </a:blip>
          <a:stretch>
            <a:fillRect/>
          </a:stretch>
        </p:blipFill>
        <p:spPr>
          <a:xfrm>
            <a:off x="1428150" y="5560241"/>
            <a:ext cx="697230" cy="100915"/>
          </a:xfrm>
          <a:prstGeom prst="rect">
            <a:avLst/>
          </a:prstGeom>
          <a:noFill/>
          <a:ln>
            <a:noFill/>
          </a:ln>
        </p:spPr>
      </p:pic>
      <p:pic>
        <p:nvPicPr>
          <p:cNvPr id="1882" name="Google Shape;1882;p99"/>
          <p:cNvPicPr preferRelativeResize="0"/>
          <p:nvPr/>
        </p:nvPicPr>
        <p:blipFill>
          <a:blip r:embed="rId119">
            <a:alphaModFix/>
          </a:blip>
          <a:stretch>
            <a:fillRect/>
          </a:stretch>
        </p:blipFill>
        <p:spPr>
          <a:xfrm>
            <a:off x="10038416" y="2693254"/>
            <a:ext cx="788576" cy="226602"/>
          </a:xfrm>
          <a:prstGeom prst="rect">
            <a:avLst/>
          </a:prstGeom>
          <a:noFill/>
          <a:ln>
            <a:noFill/>
          </a:ln>
        </p:spPr>
      </p:pic>
      <p:pic>
        <p:nvPicPr>
          <p:cNvPr id="1883" name="Google Shape;1883;p99"/>
          <p:cNvPicPr preferRelativeResize="0"/>
          <p:nvPr/>
        </p:nvPicPr>
        <p:blipFill>
          <a:blip r:embed="rId120">
            <a:alphaModFix/>
          </a:blip>
          <a:stretch>
            <a:fillRect/>
          </a:stretch>
        </p:blipFill>
        <p:spPr>
          <a:xfrm>
            <a:off x="2428650" y="1879188"/>
            <a:ext cx="642938" cy="214312"/>
          </a:xfrm>
          <a:prstGeom prst="rect">
            <a:avLst/>
          </a:prstGeom>
          <a:noFill/>
          <a:ln>
            <a:noFill/>
          </a:ln>
        </p:spPr>
      </p:pic>
      <p:pic>
        <p:nvPicPr>
          <p:cNvPr id="1884" name="Google Shape;1884;p99"/>
          <p:cNvPicPr preferRelativeResize="0"/>
          <p:nvPr/>
        </p:nvPicPr>
        <p:blipFill rotWithShape="1">
          <a:blip r:embed="rId121">
            <a:alphaModFix/>
          </a:blip>
          <a:srcRect b="29403" l="6622" r="7140" t="29888"/>
          <a:stretch/>
        </p:blipFill>
        <p:spPr>
          <a:xfrm>
            <a:off x="481600" y="3042798"/>
            <a:ext cx="714815" cy="262401"/>
          </a:xfrm>
          <a:prstGeom prst="rect">
            <a:avLst/>
          </a:prstGeom>
          <a:noFill/>
          <a:ln>
            <a:noFill/>
          </a:ln>
        </p:spPr>
      </p:pic>
      <p:pic>
        <p:nvPicPr>
          <p:cNvPr id="1885" name="Google Shape;1885;p99"/>
          <p:cNvPicPr preferRelativeResize="0"/>
          <p:nvPr/>
        </p:nvPicPr>
        <p:blipFill>
          <a:blip r:embed="rId122">
            <a:alphaModFix/>
          </a:blip>
          <a:stretch>
            <a:fillRect/>
          </a:stretch>
        </p:blipFill>
        <p:spPr>
          <a:xfrm>
            <a:off x="5213222" y="3558188"/>
            <a:ext cx="817817" cy="118129"/>
          </a:xfrm>
          <a:prstGeom prst="rect">
            <a:avLst/>
          </a:prstGeom>
          <a:noFill/>
          <a:ln>
            <a:noFill/>
          </a:ln>
        </p:spPr>
      </p:pic>
      <p:pic>
        <p:nvPicPr>
          <p:cNvPr id="1886" name="Google Shape;1886;p99"/>
          <p:cNvPicPr preferRelativeResize="0"/>
          <p:nvPr/>
        </p:nvPicPr>
        <p:blipFill>
          <a:blip r:embed="rId123">
            <a:alphaModFix/>
          </a:blip>
          <a:stretch>
            <a:fillRect/>
          </a:stretch>
        </p:blipFill>
        <p:spPr>
          <a:xfrm>
            <a:off x="9088703" y="4333035"/>
            <a:ext cx="757288" cy="144245"/>
          </a:xfrm>
          <a:prstGeom prst="rect">
            <a:avLst/>
          </a:prstGeom>
          <a:noFill/>
          <a:ln>
            <a:noFill/>
          </a:ln>
        </p:spPr>
      </p:pic>
      <p:pic>
        <p:nvPicPr>
          <p:cNvPr id="1887" name="Google Shape;1887;p99"/>
          <p:cNvPicPr preferRelativeResize="0"/>
          <p:nvPr/>
        </p:nvPicPr>
        <p:blipFill>
          <a:blip r:embed="rId124">
            <a:alphaModFix/>
          </a:blip>
          <a:stretch>
            <a:fillRect/>
          </a:stretch>
        </p:blipFill>
        <p:spPr>
          <a:xfrm>
            <a:off x="10141022" y="3893525"/>
            <a:ext cx="571500" cy="242455"/>
          </a:xfrm>
          <a:prstGeom prst="rect">
            <a:avLst/>
          </a:prstGeom>
          <a:noFill/>
          <a:ln>
            <a:noFill/>
          </a:ln>
        </p:spPr>
      </p:pic>
      <p:pic>
        <p:nvPicPr>
          <p:cNvPr id="1888" name="Google Shape;1888;p99"/>
          <p:cNvPicPr preferRelativeResize="0"/>
          <p:nvPr/>
        </p:nvPicPr>
        <p:blipFill>
          <a:blip r:embed="rId125">
            <a:alphaModFix/>
          </a:blip>
          <a:stretch>
            <a:fillRect/>
          </a:stretch>
        </p:blipFill>
        <p:spPr>
          <a:xfrm>
            <a:off x="2371629" y="5492157"/>
            <a:ext cx="732975" cy="224428"/>
          </a:xfrm>
          <a:prstGeom prst="rect">
            <a:avLst/>
          </a:prstGeom>
          <a:noFill/>
          <a:ln>
            <a:noFill/>
          </a:ln>
        </p:spPr>
      </p:pic>
      <p:sp>
        <p:nvSpPr>
          <p:cNvPr id="1889" name="Google Shape;1889;p99"/>
          <p:cNvSpPr/>
          <p:nvPr/>
        </p:nvSpPr>
        <p:spPr>
          <a:xfrm>
            <a:off x="8075008" y="5859999"/>
            <a:ext cx="879000" cy="334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890" name="Google Shape;1890;p99"/>
          <p:cNvPicPr preferRelativeResize="0"/>
          <p:nvPr/>
        </p:nvPicPr>
        <p:blipFill>
          <a:blip r:embed="rId126">
            <a:alphaModFix/>
          </a:blip>
          <a:stretch>
            <a:fillRect/>
          </a:stretch>
        </p:blipFill>
        <p:spPr>
          <a:xfrm>
            <a:off x="11041577" y="3517650"/>
            <a:ext cx="714350" cy="18501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5" name="Shape 1895"/>
        <p:cNvGrpSpPr/>
        <p:nvPr/>
      </p:nvGrpSpPr>
      <p:grpSpPr>
        <a:xfrm>
          <a:off x="0" y="0"/>
          <a:ext cx="0" cy="0"/>
          <a:chOff x="0" y="0"/>
          <a:chExt cx="0" cy="0"/>
        </a:xfrm>
      </p:grpSpPr>
      <p:sp>
        <p:nvSpPr>
          <p:cNvPr id="1896" name="Google Shape;1896;p100"/>
          <p:cNvSpPr/>
          <p:nvPr/>
        </p:nvSpPr>
        <p:spPr>
          <a:xfrm>
            <a:off x="2748677" y="402708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897" name="Google Shape;1897;p100"/>
          <p:cNvSpPr/>
          <p:nvPr/>
        </p:nvSpPr>
        <p:spPr>
          <a:xfrm>
            <a:off x="1707561" y="402708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898" name="Google Shape;1898;p100"/>
          <p:cNvSpPr/>
          <p:nvPr/>
        </p:nvSpPr>
        <p:spPr>
          <a:xfrm>
            <a:off x="665312" y="4027082"/>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899" name="Google Shape;1899;p100"/>
          <p:cNvPicPr preferRelativeResize="0"/>
          <p:nvPr/>
        </p:nvPicPr>
        <p:blipFill>
          <a:blip r:embed="rId3">
            <a:alphaModFix/>
          </a:blip>
          <a:stretch>
            <a:fillRect/>
          </a:stretch>
        </p:blipFill>
        <p:spPr>
          <a:xfrm>
            <a:off x="2837316" y="3624705"/>
            <a:ext cx="807399" cy="321547"/>
          </a:xfrm>
          <a:prstGeom prst="rect">
            <a:avLst/>
          </a:prstGeom>
          <a:noFill/>
          <a:ln>
            <a:noFill/>
          </a:ln>
        </p:spPr>
      </p:pic>
      <p:sp>
        <p:nvSpPr>
          <p:cNvPr id="1900" name="Google Shape;1900;p100"/>
          <p:cNvSpPr/>
          <p:nvPr/>
        </p:nvSpPr>
        <p:spPr>
          <a:xfrm>
            <a:off x="2746079" y="3617073"/>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1" name="Google Shape;1901;p100"/>
          <p:cNvSpPr/>
          <p:nvPr/>
        </p:nvSpPr>
        <p:spPr>
          <a:xfrm>
            <a:off x="1704964" y="3617073"/>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2" name="Google Shape;1902;p100"/>
          <p:cNvSpPr/>
          <p:nvPr/>
        </p:nvSpPr>
        <p:spPr>
          <a:xfrm>
            <a:off x="2748677" y="3203098"/>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3" name="Google Shape;1903;p100"/>
          <p:cNvSpPr/>
          <p:nvPr/>
        </p:nvSpPr>
        <p:spPr>
          <a:xfrm>
            <a:off x="665312" y="3203098"/>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4" name="Google Shape;1904;p100"/>
          <p:cNvSpPr/>
          <p:nvPr/>
        </p:nvSpPr>
        <p:spPr>
          <a:xfrm>
            <a:off x="2750818" y="278361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5" name="Google Shape;1905;p100"/>
          <p:cNvSpPr/>
          <p:nvPr/>
        </p:nvSpPr>
        <p:spPr>
          <a:xfrm>
            <a:off x="1709703" y="278361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6" name="Google Shape;1906;p100"/>
          <p:cNvSpPr/>
          <p:nvPr/>
        </p:nvSpPr>
        <p:spPr>
          <a:xfrm>
            <a:off x="2753416" y="2369637"/>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7" name="Google Shape;1907;p100"/>
          <p:cNvSpPr/>
          <p:nvPr/>
        </p:nvSpPr>
        <p:spPr>
          <a:xfrm>
            <a:off x="2750818" y="1954889"/>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8" name="Google Shape;1908;p100"/>
          <p:cNvSpPr/>
          <p:nvPr/>
        </p:nvSpPr>
        <p:spPr>
          <a:xfrm>
            <a:off x="667453" y="1954889"/>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09" name="Google Shape;1909;p100"/>
          <p:cNvSpPr/>
          <p:nvPr/>
        </p:nvSpPr>
        <p:spPr>
          <a:xfrm>
            <a:off x="2753416" y="155039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10" name="Google Shape;1910;p100"/>
          <p:cNvSpPr/>
          <p:nvPr/>
        </p:nvSpPr>
        <p:spPr>
          <a:xfrm>
            <a:off x="1712300" y="155039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11" name="Google Shape;1911;p100"/>
          <p:cNvSpPr txBox="1"/>
          <p:nvPr/>
        </p:nvSpPr>
        <p:spPr>
          <a:xfrm>
            <a:off x="7966295" y="1411325"/>
            <a:ext cx="3980400" cy="5054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Retail leads unicorn exits, supported by faster revenue realization, clearer unit economics, and brand-led models that public markets can underwrite. Companies like Nykaa, Mamaearth, and FirstCry demonstrate how consumer trust and repeat demand enable IPOs or high-value acquisitions.</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FinTech (6) and Transportation &amp; Logistics Tech (5) exits highlight ecosystem expansion and consolidation plays, as firms scale offline presence, strengthen regulatory alignment, and improve capital efficiency.</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IPO-led exits have rebounded since 2024 amongst unicorns, indicating renewed confidence in Indian public markets and founder preference for long-term capital access over early secondary exits.</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Public listings are increasingly used to strengthen balance sheets, fund capital-intensive expansion, and improve operational flexibility in margin-pressured sectors such as quick commerce and mobility.</a:t>
            </a:r>
            <a:endParaRPr sz="1300">
              <a:solidFill>
                <a:schemeClr val="dk2"/>
              </a:solidFill>
              <a:latin typeface="Calibri"/>
              <a:ea typeface="Calibri"/>
              <a:cs typeface="Calibri"/>
              <a:sym typeface="Calibri"/>
            </a:endParaRPr>
          </a:p>
          <a:p>
            <a:pPr indent="0" lvl="0" marL="0" rtl="0" algn="just">
              <a:spcBef>
                <a:spcPts val="0"/>
              </a:spcBef>
              <a:spcAft>
                <a:spcPts val="0"/>
              </a:spcAft>
              <a:buNone/>
            </a:pPr>
            <a:r>
              <a:t/>
            </a:r>
            <a:endParaRPr sz="1300">
              <a:solidFill>
                <a:srgbClr val="FF0000"/>
              </a:solidFill>
              <a:latin typeface="Calibri"/>
              <a:ea typeface="Calibri"/>
              <a:cs typeface="Calibri"/>
              <a:sym typeface="Calibri"/>
            </a:endParaRPr>
          </a:p>
        </p:txBody>
      </p:sp>
      <p:pic>
        <p:nvPicPr>
          <p:cNvPr id="1912" name="Google Shape;1912;p100"/>
          <p:cNvPicPr preferRelativeResize="0"/>
          <p:nvPr/>
        </p:nvPicPr>
        <p:blipFill>
          <a:blip r:embed="rId4">
            <a:alphaModFix/>
          </a:blip>
          <a:stretch>
            <a:fillRect/>
          </a:stretch>
        </p:blipFill>
        <p:spPr>
          <a:xfrm>
            <a:off x="2891843" y="4042061"/>
            <a:ext cx="715151" cy="336977"/>
          </a:xfrm>
          <a:prstGeom prst="rect">
            <a:avLst/>
          </a:prstGeom>
          <a:noFill/>
          <a:ln>
            <a:noFill/>
          </a:ln>
        </p:spPr>
      </p:pic>
      <p:sp>
        <p:nvSpPr>
          <p:cNvPr id="1913" name="Google Shape;1913;p100"/>
          <p:cNvSpPr/>
          <p:nvPr/>
        </p:nvSpPr>
        <p:spPr>
          <a:xfrm>
            <a:off x="1707561" y="3203098"/>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14" name="Google Shape;1914;p100"/>
          <p:cNvSpPr/>
          <p:nvPr/>
        </p:nvSpPr>
        <p:spPr>
          <a:xfrm>
            <a:off x="670568" y="5395632"/>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915" name="Google Shape;1915;p100" title="Chart"/>
          <p:cNvPicPr preferRelativeResize="0"/>
          <p:nvPr/>
        </p:nvPicPr>
        <p:blipFill>
          <a:blip r:embed="rId5">
            <a:alphaModFix/>
          </a:blip>
          <a:stretch>
            <a:fillRect/>
          </a:stretch>
        </p:blipFill>
        <p:spPr>
          <a:xfrm>
            <a:off x="3912597" y="592928"/>
            <a:ext cx="3977640" cy="2724912"/>
          </a:xfrm>
          <a:prstGeom prst="rect">
            <a:avLst/>
          </a:prstGeom>
          <a:noFill/>
          <a:ln>
            <a:noFill/>
          </a:ln>
        </p:spPr>
      </p:pic>
      <p:sp>
        <p:nvSpPr>
          <p:cNvPr id="1916" name="Google Shape;1916;p100"/>
          <p:cNvSpPr/>
          <p:nvPr/>
        </p:nvSpPr>
        <p:spPr>
          <a:xfrm>
            <a:off x="670568" y="5795588"/>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17" name="Google Shape;1917;p100" title="img_1"/>
          <p:cNvSpPr txBox="1"/>
          <p:nvPr/>
        </p:nvSpPr>
        <p:spPr>
          <a:xfrm>
            <a:off x="4808716" y="3383840"/>
            <a:ext cx="6999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latin typeface="Calibri"/>
                <a:ea typeface="Calibri"/>
                <a:cs typeface="Calibri"/>
                <a:sym typeface="Calibri"/>
              </a:rPr>
              <a:t>FinTech</a:t>
            </a:r>
            <a:endParaRPr sz="900">
              <a:latin typeface="Calibri"/>
              <a:ea typeface="Calibri"/>
              <a:cs typeface="Calibri"/>
              <a:sym typeface="Calibri"/>
            </a:endParaRPr>
          </a:p>
        </p:txBody>
      </p:sp>
      <p:sp>
        <p:nvSpPr>
          <p:cNvPr id="1918" name="Google Shape;1918;p100"/>
          <p:cNvSpPr/>
          <p:nvPr/>
        </p:nvSpPr>
        <p:spPr>
          <a:xfrm>
            <a:off x="3875388" y="1090979"/>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Exited Unicorn Top </a:t>
            </a:r>
            <a:r>
              <a:rPr b="1" lang="en-US">
                <a:solidFill>
                  <a:srgbClr val="08528C"/>
                </a:solidFill>
                <a:latin typeface="Calibri"/>
                <a:ea typeface="Calibri"/>
                <a:cs typeface="Calibri"/>
                <a:sym typeface="Calibri"/>
              </a:rPr>
              <a:t>Sector</a:t>
            </a:r>
            <a:endParaRPr b="1">
              <a:solidFill>
                <a:srgbClr val="08528C"/>
              </a:solidFill>
              <a:latin typeface="Calibri"/>
              <a:ea typeface="Calibri"/>
              <a:cs typeface="Calibri"/>
              <a:sym typeface="Calibri"/>
            </a:endParaRPr>
          </a:p>
        </p:txBody>
      </p:sp>
      <p:sp>
        <p:nvSpPr>
          <p:cNvPr id="1919" name="Google Shape;1919;p100" title="img_1"/>
          <p:cNvSpPr txBox="1"/>
          <p:nvPr/>
        </p:nvSpPr>
        <p:spPr>
          <a:xfrm>
            <a:off x="7005672" y="3383840"/>
            <a:ext cx="8748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latin typeface="Calibri"/>
                <a:ea typeface="Calibri"/>
                <a:cs typeface="Calibri"/>
                <a:sym typeface="Calibri"/>
              </a:rPr>
              <a:t>Auto Tech</a:t>
            </a:r>
            <a:endParaRPr sz="900">
              <a:latin typeface="Calibri"/>
              <a:ea typeface="Calibri"/>
              <a:cs typeface="Calibri"/>
              <a:sym typeface="Calibri"/>
            </a:endParaRPr>
          </a:p>
        </p:txBody>
      </p:sp>
      <p:sp>
        <p:nvSpPr>
          <p:cNvPr id="1920" name="Google Shape;1920;p100" title="img_1"/>
          <p:cNvSpPr txBox="1"/>
          <p:nvPr/>
        </p:nvSpPr>
        <p:spPr>
          <a:xfrm>
            <a:off x="4084455" y="3383840"/>
            <a:ext cx="6999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Retail</a:t>
            </a:r>
            <a:endParaRPr sz="900">
              <a:latin typeface="Calibri"/>
              <a:ea typeface="Calibri"/>
              <a:cs typeface="Calibri"/>
              <a:sym typeface="Calibri"/>
            </a:endParaRPr>
          </a:p>
        </p:txBody>
      </p:sp>
      <p:sp>
        <p:nvSpPr>
          <p:cNvPr id="1921" name="Google Shape;1921;p100" title="img_1"/>
          <p:cNvSpPr txBox="1"/>
          <p:nvPr/>
        </p:nvSpPr>
        <p:spPr>
          <a:xfrm>
            <a:off x="5254800" y="3317849"/>
            <a:ext cx="1262400" cy="45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latin typeface="Calibri"/>
                <a:ea typeface="Calibri"/>
                <a:cs typeface="Calibri"/>
                <a:sym typeface="Calibri"/>
              </a:rPr>
              <a:t>Transportation </a:t>
            </a:r>
            <a:endParaRPr sz="900">
              <a:latin typeface="Calibri"/>
              <a:ea typeface="Calibri"/>
              <a:cs typeface="Calibri"/>
              <a:sym typeface="Calibri"/>
            </a:endParaRPr>
          </a:p>
          <a:p>
            <a:pPr indent="0" lvl="0" marL="0" rtl="0" algn="ctr">
              <a:spcBef>
                <a:spcPts val="0"/>
              </a:spcBef>
              <a:spcAft>
                <a:spcPts val="0"/>
              </a:spcAft>
              <a:buNone/>
            </a:pPr>
            <a:r>
              <a:rPr lang="en-US" sz="900">
                <a:latin typeface="Calibri"/>
                <a:ea typeface="Calibri"/>
                <a:cs typeface="Calibri"/>
                <a:sym typeface="Calibri"/>
              </a:rPr>
              <a:t>and Logistics </a:t>
            </a:r>
            <a:endParaRPr sz="900">
              <a:latin typeface="Calibri"/>
              <a:ea typeface="Calibri"/>
              <a:cs typeface="Calibri"/>
              <a:sym typeface="Calibri"/>
            </a:endParaRPr>
          </a:p>
          <a:p>
            <a:pPr indent="0" lvl="0" marL="0" rtl="0" algn="ctr">
              <a:spcBef>
                <a:spcPts val="0"/>
              </a:spcBef>
              <a:spcAft>
                <a:spcPts val="0"/>
              </a:spcAft>
              <a:buNone/>
            </a:pPr>
            <a:r>
              <a:rPr lang="en-US" sz="900">
                <a:latin typeface="Calibri"/>
                <a:ea typeface="Calibri"/>
                <a:cs typeface="Calibri"/>
                <a:sym typeface="Calibri"/>
              </a:rPr>
              <a:t>Tech</a:t>
            </a:r>
            <a:endParaRPr sz="900">
              <a:latin typeface="Calibri"/>
              <a:ea typeface="Calibri"/>
              <a:cs typeface="Calibri"/>
              <a:sym typeface="Calibri"/>
            </a:endParaRPr>
          </a:p>
        </p:txBody>
      </p:sp>
      <p:sp>
        <p:nvSpPr>
          <p:cNvPr id="1922" name="Google Shape;1922;p100" title="img_1"/>
          <p:cNvSpPr txBox="1"/>
          <p:nvPr/>
        </p:nvSpPr>
        <p:spPr>
          <a:xfrm>
            <a:off x="6251075" y="3317850"/>
            <a:ext cx="874800" cy="47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latin typeface="Calibri"/>
                <a:ea typeface="Calibri"/>
                <a:cs typeface="Calibri"/>
                <a:sym typeface="Calibri"/>
              </a:rPr>
              <a:t>Food and Agriculture Tech</a:t>
            </a:r>
            <a:endParaRPr sz="900">
              <a:latin typeface="Calibri"/>
              <a:ea typeface="Calibri"/>
              <a:cs typeface="Calibri"/>
              <a:sym typeface="Calibri"/>
            </a:endParaRPr>
          </a:p>
        </p:txBody>
      </p:sp>
      <p:pic>
        <p:nvPicPr>
          <p:cNvPr id="1923" name="Google Shape;1923;p100"/>
          <p:cNvPicPr preferRelativeResize="0"/>
          <p:nvPr/>
        </p:nvPicPr>
        <p:blipFill rotWithShape="1">
          <a:blip r:embed="rId6">
            <a:alphaModFix/>
          </a:blip>
          <a:srcRect b="17288" l="0" r="0" t="11420"/>
          <a:stretch/>
        </p:blipFill>
        <p:spPr>
          <a:xfrm>
            <a:off x="1709399" y="5075507"/>
            <a:ext cx="955836" cy="174624"/>
          </a:xfrm>
          <a:prstGeom prst="rect">
            <a:avLst/>
          </a:prstGeom>
          <a:noFill/>
          <a:ln>
            <a:noFill/>
          </a:ln>
        </p:spPr>
      </p:pic>
      <p:pic>
        <p:nvPicPr>
          <p:cNvPr id="1924" name="Google Shape;1924;p100"/>
          <p:cNvPicPr preferRelativeResize="0"/>
          <p:nvPr/>
        </p:nvPicPr>
        <p:blipFill>
          <a:blip r:embed="rId7">
            <a:alphaModFix/>
          </a:blip>
          <a:stretch>
            <a:fillRect/>
          </a:stretch>
        </p:blipFill>
        <p:spPr>
          <a:xfrm>
            <a:off x="1893993" y="5357296"/>
            <a:ext cx="605341" cy="412732"/>
          </a:xfrm>
          <a:prstGeom prst="rect">
            <a:avLst/>
          </a:prstGeom>
          <a:noFill/>
          <a:ln>
            <a:noFill/>
          </a:ln>
        </p:spPr>
      </p:pic>
      <p:sp>
        <p:nvSpPr>
          <p:cNvPr id="1925" name="Google Shape;1925;p100"/>
          <p:cNvSpPr/>
          <p:nvPr/>
        </p:nvSpPr>
        <p:spPr>
          <a:xfrm>
            <a:off x="3875388" y="3733800"/>
            <a:ext cx="30570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Unicorn Exits (Last 5 years)</a:t>
            </a:r>
            <a:endParaRPr b="1">
              <a:solidFill>
                <a:srgbClr val="073763"/>
              </a:solidFill>
              <a:latin typeface="Calibri"/>
              <a:ea typeface="Calibri"/>
              <a:cs typeface="Calibri"/>
              <a:sym typeface="Calibri"/>
            </a:endParaRPr>
          </a:p>
        </p:txBody>
      </p:sp>
      <p:sp>
        <p:nvSpPr>
          <p:cNvPr id="1926" name="Google Shape;1926;p100"/>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solidFill>
                  <a:srgbClr val="08528C"/>
                </a:solidFill>
              </a:rPr>
              <a:t>Unicorn Club: </a:t>
            </a:r>
            <a:r>
              <a:rPr lang="en-US">
                <a:solidFill>
                  <a:srgbClr val="08528C"/>
                </a:solidFill>
              </a:rPr>
              <a:t>The</a:t>
            </a:r>
            <a:r>
              <a:rPr lang="en-US">
                <a:solidFill>
                  <a:srgbClr val="08528C"/>
                </a:solidFill>
              </a:rPr>
              <a:t> Graduates (Public &amp; Acquired)</a:t>
            </a:r>
            <a:endParaRPr/>
          </a:p>
        </p:txBody>
      </p:sp>
      <p:sp>
        <p:nvSpPr>
          <p:cNvPr id="1927" name="Google Shape;1927;p100"/>
          <p:cNvSpPr txBox="1"/>
          <p:nvPr>
            <p:ph idx="12" type="sldNum"/>
          </p:nvPr>
        </p:nvSpPr>
        <p:spPr>
          <a:xfrm>
            <a:off x="1" y="6489104"/>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1928" name="Google Shape;1928;p100"/>
          <p:cNvSpPr/>
          <p:nvPr/>
        </p:nvSpPr>
        <p:spPr>
          <a:xfrm>
            <a:off x="7599516" y="1072947"/>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1929" name="Google Shape;1929;p100"/>
          <p:cNvCxnSpPr/>
          <p:nvPr/>
        </p:nvCxnSpPr>
        <p:spPr>
          <a:xfrm>
            <a:off x="3810157" y="1487525"/>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1930" name="Google Shape;1930;p100"/>
          <p:cNvCxnSpPr/>
          <p:nvPr/>
        </p:nvCxnSpPr>
        <p:spPr>
          <a:xfrm>
            <a:off x="8074950" y="1359750"/>
            <a:ext cx="3774300" cy="2700"/>
          </a:xfrm>
          <a:prstGeom prst="straightConnector1">
            <a:avLst/>
          </a:prstGeom>
          <a:noFill/>
          <a:ln cap="flat" cmpd="sng" w="9525">
            <a:solidFill>
              <a:srgbClr val="000000"/>
            </a:solidFill>
            <a:prstDash val="solid"/>
            <a:round/>
            <a:headEnd len="sm" w="sm" type="none"/>
            <a:tailEnd len="sm" w="sm" type="none"/>
          </a:ln>
        </p:spPr>
      </p:cxnSp>
      <p:cxnSp>
        <p:nvCxnSpPr>
          <p:cNvPr id="1931" name="Google Shape;1931;p100"/>
          <p:cNvCxnSpPr/>
          <p:nvPr/>
        </p:nvCxnSpPr>
        <p:spPr>
          <a:xfrm>
            <a:off x="7922588" y="1487525"/>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1932" name="Google Shape;1932;p100"/>
          <p:cNvCxnSpPr/>
          <p:nvPr/>
        </p:nvCxnSpPr>
        <p:spPr>
          <a:xfrm flipH="1" rot="10800000">
            <a:off x="3909816" y="1362275"/>
            <a:ext cx="3781200" cy="11700"/>
          </a:xfrm>
          <a:prstGeom prst="straightConnector1">
            <a:avLst/>
          </a:prstGeom>
          <a:noFill/>
          <a:ln cap="flat" cmpd="sng" w="9525">
            <a:solidFill>
              <a:srgbClr val="000000"/>
            </a:solidFill>
            <a:prstDash val="solid"/>
            <a:round/>
            <a:headEnd len="sm" w="sm" type="none"/>
            <a:tailEnd len="sm" w="sm" type="none"/>
          </a:ln>
        </p:spPr>
      </p:cxnSp>
      <p:cxnSp>
        <p:nvCxnSpPr>
          <p:cNvPr id="1933" name="Google Shape;1933;p100"/>
          <p:cNvCxnSpPr/>
          <p:nvPr/>
        </p:nvCxnSpPr>
        <p:spPr>
          <a:xfrm flipH="1" rot="10800000">
            <a:off x="3909816" y="4025650"/>
            <a:ext cx="3738600" cy="4800"/>
          </a:xfrm>
          <a:prstGeom prst="straightConnector1">
            <a:avLst/>
          </a:prstGeom>
          <a:noFill/>
          <a:ln cap="flat" cmpd="sng" w="9525">
            <a:solidFill>
              <a:srgbClr val="000000"/>
            </a:solidFill>
            <a:prstDash val="solid"/>
            <a:round/>
            <a:headEnd len="sm" w="sm" type="none"/>
            <a:tailEnd len="sm" w="sm" type="none"/>
          </a:ln>
        </p:spPr>
      </p:cxnSp>
      <p:sp>
        <p:nvSpPr>
          <p:cNvPr id="1934" name="Google Shape;1934;p100" title="img_2"/>
          <p:cNvSpPr txBox="1"/>
          <p:nvPr/>
        </p:nvSpPr>
        <p:spPr>
          <a:xfrm>
            <a:off x="6143429" y="6334555"/>
            <a:ext cx="7692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IPOs</a:t>
            </a:r>
            <a:endParaRPr b="1" sz="1000">
              <a:latin typeface="Calibri"/>
              <a:ea typeface="Calibri"/>
              <a:cs typeface="Calibri"/>
              <a:sym typeface="Calibri"/>
            </a:endParaRPr>
          </a:p>
        </p:txBody>
      </p:sp>
      <p:sp>
        <p:nvSpPr>
          <p:cNvPr id="1935" name="Google Shape;1935;p100"/>
          <p:cNvSpPr/>
          <p:nvPr/>
        </p:nvSpPr>
        <p:spPr>
          <a:xfrm>
            <a:off x="5899429" y="6451845"/>
            <a:ext cx="148800" cy="82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00" title="img_1"/>
          <p:cNvSpPr txBox="1"/>
          <p:nvPr/>
        </p:nvSpPr>
        <p:spPr>
          <a:xfrm>
            <a:off x="5035479" y="6320080"/>
            <a:ext cx="9372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Acquisitions</a:t>
            </a:r>
            <a:endParaRPr b="1" sz="1000">
              <a:latin typeface="Calibri"/>
              <a:ea typeface="Calibri"/>
              <a:cs typeface="Calibri"/>
              <a:sym typeface="Calibri"/>
            </a:endParaRPr>
          </a:p>
        </p:txBody>
      </p:sp>
      <p:sp>
        <p:nvSpPr>
          <p:cNvPr id="1937" name="Google Shape;1937;p100"/>
          <p:cNvSpPr/>
          <p:nvPr/>
        </p:nvSpPr>
        <p:spPr>
          <a:xfrm>
            <a:off x="4810479" y="6451845"/>
            <a:ext cx="148800" cy="82500"/>
          </a:xfrm>
          <a:prstGeom prst="rect">
            <a:avLst/>
          </a:prstGeom>
          <a:solidFill>
            <a:srgbClr val="1C4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00"/>
          <p:cNvSpPr/>
          <p:nvPr/>
        </p:nvSpPr>
        <p:spPr>
          <a:xfrm>
            <a:off x="681927" y="1140275"/>
            <a:ext cx="3033600" cy="372000"/>
          </a:xfrm>
          <a:prstGeom prst="rect">
            <a:avLst/>
          </a:prstGeom>
          <a:solidFill>
            <a:srgbClr val="07376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solidFill>
                  <a:srgbClr val="FFFFFF"/>
                </a:solidFill>
                <a:latin typeface="Calibri"/>
                <a:ea typeface="Calibri"/>
                <a:cs typeface="Calibri"/>
                <a:sym typeface="Calibri"/>
              </a:rPr>
              <a:t>Exited Unicorn (</a:t>
            </a:r>
            <a:r>
              <a:rPr b="1" lang="en-US" sz="1300">
                <a:solidFill>
                  <a:srgbClr val="FFFFFF"/>
                </a:solidFill>
                <a:latin typeface="Calibri"/>
                <a:ea typeface="Calibri"/>
                <a:cs typeface="Calibri"/>
                <a:sym typeface="Calibri"/>
              </a:rPr>
              <a:t>Public</a:t>
            </a:r>
            <a:r>
              <a:rPr b="1" lang="en-US" sz="1300">
                <a:solidFill>
                  <a:srgbClr val="FFFFFF"/>
                </a:solidFill>
                <a:latin typeface="Calibri"/>
                <a:ea typeface="Calibri"/>
                <a:cs typeface="Calibri"/>
                <a:sym typeface="Calibri"/>
              </a:rPr>
              <a:t>)</a:t>
            </a:r>
            <a:endParaRPr b="1" sz="1300">
              <a:solidFill>
                <a:srgbClr val="FFFFFF"/>
              </a:solidFill>
              <a:latin typeface="Calibri"/>
              <a:ea typeface="Calibri"/>
              <a:cs typeface="Calibri"/>
              <a:sym typeface="Calibri"/>
            </a:endParaRPr>
          </a:p>
        </p:txBody>
      </p:sp>
      <p:pic>
        <p:nvPicPr>
          <p:cNvPr id="1939" name="Google Shape;1939;p100"/>
          <p:cNvPicPr preferRelativeResize="0"/>
          <p:nvPr/>
        </p:nvPicPr>
        <p:blipFill>
          <a:blip r:embed="rId8">
            <a:alphaModFix/>
          </a:blip>
          <a:stretch>
            <a:fillRect/>
          </a:stretch>
        </p:blipFill>
        <p:spPr>
          <a:xfrm>
            <a:off x="1841932" y="1611939"/>
            <a:ext cx="657959" cy="198289"/>
          </a:xfrm>
          <a:prstGeom prst="rect">
            <a:avLst/>
          </a:prstGeom>
          <a:noFill/>
          <a:ln cap="flat" cmpd="sng" w="9525">
            <a:solidFill>
              <a:srgbClr val="EFEFEF"/>
            </a:solidFill>
            <a:prstDash val="solid"/>
            <a:round/>
            <a:headEnd len="sm" w="sm" type="none"/>
            <a:tailEnd len="sm" w="sm" type="none"/>
          </a:ln>
        </p:spPr>
      </p:pic>
      <p:pic>
        <p:nvPicPr>
          <p:cNvPr id="1940" name="Google Shape;1940;p100"/>
          <p:cNvPicPr preferRelativeResize="0"/>
          <p:nvPr/>
        </p:nvPicPr>
        <p:blipFill>
          <a:blip r:embed="rId9">
            <a:alphaModFix/>
          </a:blip>
          <a:stretch>
            <a:fillRect/>
          </a:stretch>
        </p:blipFill>
        <p:spPr>
          <a:xfrm>
            <a:off x="784743" y="1615643"/>
            <a:ext cx="704088" cy="210312"/>
          </a:xfrm>
          <a:prstGeom prst="rect">
            <a:avLst/>
          </a:prstGeom>
          <a:noFill/>
          <a:ln>
            <a:noFill/>
          </a:ln>
        </p:spPr>
      </p:pic>
      <p:sp>
        <p:nvSpPr>
          <p:cNvPr id="1941" name="Google Shape;1941;p100"/>
          <p:cNvSpPr/>
          <p:nvPr/>
        </p:nvSpPr>
        <p:spPr>
          <a:xfrm>
            <a:off x="674800" y="4558021"/>
            <a:ext cx="3057000" cy="372000"/>
          </a:xfrm>
          <a:prstGeom prst="rect">
            <a:avLst/>
          </a:prstGeom>
          <a:solidFill>
            <a:srgbClr val="073763"/>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solidFill>
                  <a:srgbClr val="FFFFFF"/>
                </a:solidFill>
                <a:latin typeface="Calibri"/>
                <a:ea typeface="Calibri"/>
                <a:cs typeface="Calibri"/>
                <a:sym typeface="Calibri"/>
              </a:rPr>
              <a:t>Exited Unicorn (Acquired)</a:t>
            </a:r>
            <a:endParaRPr b="1" sz="1300">
              <a:solidFill>
                <a:srgbClr val="FFFFFF"/>
              </a:solidFill>
              <a:latin typeface="Calibri"/>
              <a:ea typeface="Calibri"/>
              <a:cs typeface="Calibri"/>
              <a:sym typeface="Calibri"/>
            </a:endParaRPr>
          </a:p>
        </p:txBody>
      </p:sp>
      <p:pic>
        <p:nvPicPr>
          <p:cNvPr id="1942" name="Google Shape;1942;p100"/>
          <p:cNvPicPr preferRelativeResize="0"/>
          <p:nvPr/>
        </p:nvPicPr>
        <p:blipFill>
          <a:blip r:embed="rId10">
            <a:alphaModFix/>
          </a:blip>
          <a:stretch>
            <a:fillRect/>
          </a:stretch>
        </p:blipFill>
        <p:spPr>
          <a:xfrm>
            <a:off x="2854202" y="1625327"/>
            <a:ext cx="704088" cy="216520"/>
          </a:xfrm>
          <a:prstGeom prst="rect">
            <a:avLst/>
          </a:prstGeom>
          <a:noFill/>
          <a:ln>
            <a:noFill/>
          </a:ln>
        </p:spPr>
      </p:pic>
      <p:pic>
        <p:nvPicPr>
          <p:cNvPr id="1943" name="Google Shape;1943;p100"/>
          <p:cNvPicPr preferRelativeResize="0"/>
          <p:nvPr/>
        </p:nvPicPr>
        <p:blipFill>
          <a:blip r:embed="rId11">
            <a:alphaModFix/>
          </a:blip>
          <a:stretch>
            <a:fillRect/>
          </a:stretch>
        </p:blipFill>
        <p:spPr>
          <a:xfrm>
            <a:off x="1842726" y="2067399"/>
            <a:ext cx="702129" cy="126023"/>
          </a:xfrm>
          <a:prstGeom prst="rect">
            <a:avLst/>
          </a:prstGeom>
          <a:noFill/>
          <a:ln>
            <a:noFill/>
          </a:ln>
        </p:spPr>
      </p:pic>
      <p:pic>
        <p:nvPicPr>
          <p:cNvPr id="1944" name="Google Shape;1944;p100"/>
          <p:cNvPicPr preferRelativeResize="0"/>
          <p:nvPr/>
        </p:nvPicPr>
        <p:blipFill>
          <a:blip r:embed="rId12">
            <a:alphaModFix/>
          </a:blip>
          <a:stretch>
            <a:fillRect/>
          </a:stretch>
        </p:blipFill>
        <p:spPr>
          <a:xfrm>
            <a:off x="1817396" y="2851603"/>
            <a:ext cx="704088" cy="210312"/>
          </a:xfrm>
          <a:prstGeom prst="rect">
            <a:avLst/>
          </a:prstGeom>
          <a:noFill/>
          <a:ln>
            <a:noFill/>
          </a:ln>
        </p:spPr>
      </p:pic>
      <p:pic>
        <p:nvPicPr>
          <p:cNvPr id="1945" name="Google Shape;1945;p100"/>
          <p:cNvPicPr preferRelativeResize="0"/>
          <p:nvPr/>
        </p:nvPicPr>
        <p:blipFill>
          <a:blip r:embed="rId13">
            <a:alphaModFix/>
          </a:blip>
          <a:stretch>
            <a:fillRect/>
          </a:stretch>
        </p:blipFill>
        <p:spPr>
          <a:xfrm>
            <a:off x="1939272" y="3238987"/>
            <a:ext cx="472471" cy="263493"/>
          </a:xfrm>
          <a:prstGeom prst="rect">
            <a:avLst/>
          </a:prstGeom>
          <a:noFill/>
          <a:ln>
            <a:noFill/>
          </a:ln>
        </p:spPr>
      </p:pic>
      <p:pic>
        <p:nvPicPr>
          <p:cNvPr id="1946" name="Google Shape;1946;p100"/>
          <p:cNvPicPr preferRelativeResize="0"/>
          <p:nvPr/>
        </p:nvPicPr>
        <p:blipFill>
          <a:blip r:embed="rId14">
            <a:alphaModFix/>
          </a:blip>
          <a:stretch>
            <a:fillRect/>
          </a:stretch>
        </p:blipFill>
        <p:spPr>
          <a:xfrm>
            <a:off x="781265" y="3655078"/>
            <a:ext cx="732220" cy="262298"/>
          </a:xfrm>
          <a:prstGeom prst="rect">
            <a:avLst/>
          </a:prstGeom>
          <a:noFill/>
          <a:ln>
            <a:noFill/>
          </a:ln>
        </p:spPr>
      </p:pic>
      <p:pic>
        <p:nvPicPr>
          <p:cNvPr id="1947" name="Google Shape;1947;p100"/>
          <p:cNvPicPr preferRelativeResize="0"/>
          <p:nvPr/>
        </p:nvPicPr>
        <p:blipFill>
          <a:blip r:embed="rId15">
            <a:alphaModFix/>
          </a:blip>
          <a:stretch>
            <a:fillRect/>
          </a:stretch>
        </p:blipFill>
        <p:spPr>
          <a:xfrm>
            <a:off x="1837804" y="3650391"/>
            <a:ext cx="702489" cy="270188"/>
          </a:xfrm>
          <a:prstGeom prst="rect">
            <a:avLst/>
          </a:prstGeom>
          <a:noFill/>
          <a:ln>
            <a:noFill/>
          </a:ln>
        </p:spPr>
      </p:pic>
      <p:pic>
        <p:nvPicPr>
          <p:cNvPr id="1948" name="Google Shape;1948;p100"/>
          <p:cNvPicPr preferRelativeResize="0"/>
          <p:nvPr/>
        </p:nvPicPr>
        <p:blipFill>
          <a:blip r:embed="rId16">
            <a:alphaModFix/>
          </a:blip>
          <a:stretch>
            <a:fillRect/>
          </a:stretch>
        </p:blipFill>
        <p:spPr>
          <a:xfrm>
            <a:off x="809207" y="4122617"/>
            <a:ext cx="701525" cy="170884"/>
          </a:xfrm>
          <a:prstGeom prst="rect">
            <a:avLst/>
          </a:prstGeom>
          <a:noFill/>
          <a:ln>
            <a:noFill/>
          </a:ln>
        </p:spPr>
      </p:pic>
      <p:pic>
        <p:nvPicPr>
          <p:cNvPr id="1949" name="Google Shape;1949;p100"/>
          <p:cNvPicPr preferRelativeResize="0"/>
          <p:nvPr/>
        </p:nvPicPr>
        <p:blipFill>
          <a:blip r:embed="rId17">
            <a:alphaModFix/>
          </a:blip>
          <a:stretch>
            <a:fillRect/>
          </a:stretch>
        </p:blipFill>
        <p:spPr>
          <a:xfrm>
            <a:off x="1868871" y="4071140"/>
            <a:ext cx="601130" cy="233274"/>
          </a:xfrm>
          <a:prstGeom prst="rect">
            <a:avLst/>
          </a:prstGeom>
          <a:noFill/>
          <a:ln>
            <a:noFill/>
          </a:ln>
        </p:spPr>
      </p:pic>
      <p:pic>
        <p:nvPicPr>
          <p:cNvPr id="1950" name="Google Shape;1950;p100"/>
          <p:cNvPicPr preferRelativeResize="0"/>
          <p:nvPr/>
        </p:nvPicPr>
        <p:blipFill rotWithShape="1">
          <a:blip r:embed="rId18">
            <a:alphaModFix/>
          </a:blip>
          <a:srcRect b="20772" l="0" r="0" t="24591"/>
          <a:stretch/>
        </p:blipFill>
        <p:spPr>
          <a:xfrm>
            <a:off x="709255" y="5031671"/>
            <a:ext cx="853427" cy="262299"/>
          </a:xfrm>
          <a:prstGeom prst="rect">
            <a:avLst/>
          </a:prstGeom>
          <a:noFill/>
          <a:ln>
            <a:noFill/>
          </a:ln>
        </p:spPr>
      </p:pic>
      <p:pic>
        <p:nvPicPr>
          <p:cNvPr id="1951" name="Google Shape;1951;p100"/>
          <p:cNvPicPr preferRelativeResize="0"/>
          <p:nvPr/>
        </p:nvPicPr>
        <p:blipFill>
          <a:blip r:embed="rId19">
            <a:alphaModFix/>
          </a:blip>
          <a:stretch>
            <a:fillRect/>
          </a:stretch>
        </p:blipFill>
        <p:spPr>
          <a:xfrm>
            <a:off x="2804002" y="5023042"/>
            <a:ext cx="853425" cy="279572"/>
          </a:xfrm>
          <a:prstGeom prst="rect">
            <a:avLst/>
          </a:prstGeom>
          <a:noFill/>
          <a:ln>
            <a:noFill/>
          </a:ln>
        </p:spPr>
      </p:pic>
      <p:pic>
        <p:nvPicPr>
          <p:cNvPr id="1952" name="Google Shape;1952;p100"/>
          <p:cNvPicPr preferRelativeResize="0"/>
          <p:nvPr/>
        </p:nvPicPr>
        <p:blipFill rotWithShape="1">
          <a:blip r:embed="rId20">
            <a:alphaModFix/>
          </a:blip>
          <a:srcRect b="23553" l="0" r="0" t="24314"/>
          <a:stretch/>
        </p:blipFill>
        <p:spPr>
          <a:xfrm>
            <a:off x="712975" y="5449032"/>
            <a:ext cx="876200" cy="209547"/>
          </a:xfrm>
          <a:prstGeom prst="rect">
            <a:avLst/>
          </a:prstGeom>
          <a:noFill/>
          <a:ln>
            <a:noFill/>
          </a:ln>
        </p:spPr>
      </p:pic>
      <p:pic>
        <p:nvPicPr>
          <p:cNvPr id="1953" name="Google Shape;1953;p100"/>
          <p:cNvPicPr preferRelativeResize="0"/>
          <p:nvPr/>
        </p:nvPicPr>
        <p:blipFill>
          <a:blip r:embed="rId21">
            <a:alphaModFix/>
          </a:blip>
          <a:stretch>
            <a:fillRect/>
          </a:stretch>
        </p:blipFill>
        <p:spPr>
          <a:xfrm>
            <a:off x="2876973" y="5491070"/>
            <a:ext cx="852852" cy="145166"/>
          </a:xfrm>
          <a:prstGeom prst="rect">
            <a:avLst/>
          </a:prstGeom>
          <a:noFill/>
          <a:ln>
            <a:noFill/>
          </a:ln>
        </p:spPr>
      </p:pic>
      <p:pic>
        <p:nvPicPr>
          <p:cNvPr id="1954" name="Google Shape;1954;p100"/>
          <p:cNvPicPr preferRelativeResize="0"/>
          <p:nvPr/>
        </p:nvPicPr>
        <p:blipFill>
          <a:blip r:embed="rId22">
            <a:alphaModFix/>
          </a:blip>
          <a:stretch>
            <a:fillRect/>
          </a:stretch>
        </p:blipFill>
        <p:spPr>
          <a:xfrm>
            <a:off x="770226" y="5862530"/>
            <a:ext cx="702861" cy="225276"/>
          </a:xfrm>
          <a:prstGeom prst="rect">
            <a:avLst/>
          </a:prstGeom>
          <a:noFill/>
          <a:ln cap="flat" cmpd="sng" w="9525">
            <a:solidFill>
              <a:srgbClr val="EFEFEF"/>
            </a:solidFill>
            <a:prstDash val="solid"/>
            <a:round/>
            <a:headEnd len="sm" w="sm" type="none"/>
            <a:tailEnd len="sm" w="sm" type="none"/>
          </a:ln>
        </p:spPr>
      </p:pic>
      <p:pic>
        <p:nvPicPr>
          <p:cNvPr id="1955" name="Google Shape;1955;p100"/>
          <p:cNvPicPr preferRelativeResize="0"/>
          <p:nvPr/>
        </p:nvPicPr>
        <p:blipFill>
          <a:blip r:embed="rId23">
            <a:alphaModFix/>
          </a:blip>
          <a:stretch>
            <a:fillRect/>
          </a:stretch>
        </p:blipFill>
        <p:spPr>
          <a:xfrm>
            <a:off x="711856" y="2835566"/>
            <a:ext cx="876195" cy="243889"/>
          </a:xfrm>
          <a:prstGeom prst="rect">
            <a:avLst/>
          </a:prstGeom>
          <a:noFill/>
          <a:ln>
            <a:noFill/>
          </a:ln>
        </p:spPr>
      </p:pic>
      <p:pic>
        <p:nvPicPr>
          <p:cNvPr id="1956" name="Google Shape;1956;p100"/>
          <p:cNvPicPr preferRelativeResize="0"/>
          <p:nvPr/>
        </p:nvPicPr>
        <p:blipFill rotWithShape="1">
          <a:blip r:embed="rId24">
            <a:alphaModFix/>
          </a:blip>
          <a:srcRect b="40050" l="8683" r="9241" t="40052"/>
          <a:stretch/>
        </p:blipFill>
        <p:spPr>
          <a:xfrm>
            <a:off x="1710216" y="2474826"/>
            <a:ext cx="972324" cy="129643"/>
          </a:xfrm>
          <a:prstGeom prst="rect">
            <a:avLst/>
          </a:prstGeom>
          <a:noFill/>
          <a:ln>
            <a:noFill/>
          </a:ln>
        </p:spPr>
      </p:pic>
      <p:pic>
        <p:nvPicPr>
          <p:cNvPr id="1957" name="Google Shape;1957;p100"/>
          <p:cNvPicPr preferRelativeResize="0"/>
          <p:nvPr/>
        </p:nvPicPr>
        <p:blipFill>
          <a:blip r:embed="rId25">
            <a:alphaModFix/>
          </a:blip>
          <a:stretch>
            <a:fillRect/>
          </a:stretch>
        </p:blipFill>
        <p:spPr>
          <a:xfrm>
            <a:off x="2834459" y="2915625"/>
            <a:ext cx="817816" cy="118129"/>
          </a:xfrm>
          <a:prstGeom prst="rect">
            <a:avLst/>
          </a:prstGeom>
          <a:noFill/>
          <a:ln>
            <a:noFill/>
          </a:ln>
        </p:spPr>
      </p:pic>
      <p:pic>
        <p:nvPicPr>
          <p:cNvPr id="1958" name="Google Shape;1958;p100" title="Chart"/>
          <p:cNvPicPr preferRelativeResize="0"/>
          <p:nvPr/>
        </p:nvPicPr>
        <p:blipFill>
          <a:blip r:embed="rId26">
            <a:alphaModFix/>
          </a:blip>
          <a:stretch>
            <a:fillRect/>
          </a:stretch>
        </p:blipFill>
        <p:spPr>
          <a:xfrm>
            <a:off x="3824403" y="3973565"/>
            <a:ext cx="3986784" cy="2468881"/>
          </a:xfrm>
          <a:prstGeom prst="rect">
            <a:avLst/>
          </a:prstGeom>
          <a:noFill/>
          <a:ln>
            <a:noFill/>
          </a:ln>
        </p:spPr>
      </p:pic>
      <p:sp>
        <p:nvSpPr>
          <p:cNvPr id="1959" name="Google Shape;1959;p100"/>
          <p:cNvSpPr/>
          <p:nvPr/>
        </p:nvSpPr>
        <p:spPr>
          <a:xfrm>
            <a:off x="675307" y="4990938"/>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0" name="Google Shape;1960;p100"/>
          <p:cNvSpPr/>
          <p:nvPr/>
        </p:nvSpPr>
        <p:spPr>
          <a:xfrm>
            <a:off x="1713197" y="4990938"/>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1" name="Google Shape;1961;p100"/>
          <p:cNvSpPr/>
          <p:nvPr/>
        </p:nvSpPr>
        <p:spPr>
          <a:xfrm>
            <a:off x="2754312" y="4990938"/>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2" name="Google Shape;1962;p100"/>
          <p:cNvSpPr/>
          <p:nvPr/>
        </p:nvSpPr>
        <p:spPr>
          <a:xfrm>
            <a:off x="1708458" y="539563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3" name="Google Shape;1963;p100"/>
          <p:cNvSpPr/>
          <p:nvPr/>
        </p:nvSpPr>
        <p:spPr>
          <a:xfrm>
            <a:off x="2749573" y="5395632"/>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4" name="Google Shape;1964;p100"/>
          <p:cNvSpPr/>
          <p:nvPr/>
        </p:nvSpPr>
        <p:spPr>
          <a:xfrm>
            <a:off x="670051" y="1550392"/>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5" name="Google Shape;1965;p100"/>
          <p:cNvSpPr/>
          <p:nvPr/>
        </p:nvSpPr>
        <p:spPr>
          <a:xfrm>
            <a:off x="1709703" y="1954889"/>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6" name="Google Shape;1966;p100"/>
          <p:cNvSpPr/>
          <p:nvPr/>
        </p:nvSpPr>
        <p:spPr>
          <a:xfrm>
            <a:off x="670051" y="2369637"/>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7" name="Google Shape;1967;p100"/>
          <p:cNvSpPr/>
          <p:nvPr/>
        </p:nvSpPr>
        <p:spPr>
          <a:xfrm>
            <a:off x="1712300" y="2369637"/>
            <a:ext cx="966900" cy="3408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8" name="Google Shape;1968;p100"/>
          <p:cNvSpPr/>
          <p:nvPr/>
        </p:nvSpPr>
        <p:spPr>
          <a:xfrm>
            <a:off x="667453" y="2783612"/>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sp>
        <p:nvSpPr>
          <p:cNvPr id="1969" name="Google Shape;1969;p100"/>
          <p:cNvSpPr/>
          <p:nvPr/>
        </p:nvSpPr>
        <p:spPr>
          <a:xfrm>
            <a:off x="662715" y="3617073"/>
            <a:ext cx="969300" cy="342300"/>
          </a:xfrm>
          <a:prstGeom prst="rect">
            <a:avLst/>
          </a:prstGeom>
          <a:noFill/>
          <a:ln cap="flat"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Calibri"/>
              <a:ea typeface="Calibri"/>
              <a:cs typeface="Calibri"/>
              <a:sym typeface="Calibri"/>
            </a:endParaRPr>
          </a:p>
        </p:txBody>
      </p:sp>
      <p:pic>
        <p:nvPicPr>
          <p:cNvPr id="1970" name="Google Shape;1970;p100"/>
          <p:cNvPicPr preferRelativeResize="0"/>
          <p:nvPr/>
        </p:nvPicPr>
        <p:blipFill>
          <a:blip r:embed="rId27">
            <a:alphaModFix/>
          </a:blip>
          <a:stretch>
            <a:fillRect/>
          </a:stretch>
        </p:blipFill>
        <p:spPr>
          <a:xfrm>
            <a:off x="774188" y="2035863"/>
            <a:ext cx="771525" cy="190612"/>
          </a:xfrm>
          <a:prstGeom prst="rect">
            <a:avLst/>
          </a:prstGeom>
          <a:noFill/>
          <a:ln>
            <a:noFill/>
          </a:ln>
        </p:spPr>
      </p:pic>
      <p:pic>
        <p:nvPicPr>
          <p:cNvPr id="1971" name="Google Shape;1971;p100"/>
          <p:cNvPicPr preferRelativeResize="0"/>
          <p:nvPr/>
        </p:nvPicPr>
        <p:blipFill>
          <a:blip r:embed="rId28">
            <a:alphaModFix/>
          </a:blip>
          <a:stretch>
            <a:fillRect/>
          </a:stretch>
        </p:blipFill>
        <p:spPr>
          <a:xfrm>
            <a:off x="2839673" y="2007277"/>
            <a:ext cx="807400" cy="246273"/>
          </a:xfrm>
          <a:prstGeom prst="rect">
            <a:avLst/>
          </a:prstGeom>
          <a:noFill/>
          <a:ln>
            <a:noFill/>
          </a:ln>
        </p:spPr>
      </p:pic>
      <p:pic>
        <p:nvPicPr>
          <p:cNvPr id="1972" name="Google Shape;1972;p100"/>
          <p:cNvPicPr preferRelativeResize="0"/>
          <p:nvPr/>
        </p:nvPicPr>
        <p:blipFill>
          <a:blip r:embed="rId29">
            <a:alphaModFix/>
          </a:blip>
          <a:stretch>
            <a:fillRect/>
          </a:stretch>
        </p:blipFill>
        <p:spPr>
          <a:xfrm>
            <a:off x="744313" y="2442758"/>
            <a:ext cx="815562" cy="195288"/>
          </a:xfrm>
          <a:prstGeom prst="rect">
            <a:avLst/>
          </a:prstGeom>
          <a:noFill/>
          <a:ln>
            <a:noFill/>
          </a:ln>
        </p:spPr>
      </p:pic>
      <p:pic>
        <p:nvPicPr>
          <p:cNvPr id="1973" name="Google Shape;1973;p100"/>
          <p:cNvPicPr preferRelativeResize="0"/>
          <p:nvPr/>
        </p:nvPicPr>
        <p:blipFill>
          <a:blip r:embed="rId30">
            <a:alphaModFix/>
          </a:blip>
          <a:stretch>
            <a:fillRect/>
          </a:stretch>
        </p:blipFill>
        <p:spPr>
          <a:xfrm>
            <a:off x="2966300" y="2446288"/>
            <a:ext cx="560100" cy="186700"/>
          </a:xfrm>
          <a:prstGeom prst="rect">
            <a:avLst/>
          </a:prstGeom>
          <a:noFill/>
          <a:ln>
            <a:noFill/>
          </a:ln>
        </p:spPr>
      </p:pic>
      <p:pic>
        <p:nvPicPr>
          <p:cNvPr id="1974" name="Google Shape;1974;p100"/>
          <p:cNvPicPr preferRelativeResize="0"/>
          <p:nvPr/>
        </p:nvPicPr>
        <p:blipFill rotWithShape="1">
          <a:blip r:embed="rId31">
            <a:alphaModFix/>
          </a:blip>
          <a:srcRect b="33421" l="0" r="0" t="31628"/>
          <a:stretch/>
        </p:blipFill>
        <p:spPr>
          <a:xfrm>
            <a:off x="2806895" y="3251722"/>
            <a:ext cx="870800" cy="238033"/>
          </a:xfrm>
          <a:prstGeom prst="rect">
            <a:avLst/>
          </a:prstGeom>
          <a:noFill/>
          <a:ln>
            <a:noFill/>
          </a:ln>
        </p:spPr>
      </p:pic>
      <p:pic>
        <p:nvPicPr>
          <p:cNvPr id="1975" name="Google Shape;1975;p100"/>
          <p:cNvPicPr preferRelativeResize="0"/>
          <p:nvPr/>
        </p:nvPicPr>
        <p:blipFill>
          <a:blip r:embed="rId32">
            <a:alphaModFix/>
          </a:blip>
          <a:stretch>
            <a:fillRect/>
          </a:stretch>
        </p:blipFill>
        <p:spPr>
          <a:xfrm>
            <a:off x="769712" y="3306929"/>
            <a:ext cx="715150" cy="127633"/>
          </a:xfrm>
          <a:prstGeom prst="rect">
            <a:avLst/>
          </a:prstGeom>
          <a:noFill/>
          <a:ln>
            <a:noFill/>
          </a:ln>
        </p:spPr>
      </p:pic>
      <p:sp>
        <p:nvSpPr>
          <p:cNvPr id="1976" name="Google Shape;1976;p100"/>
          <p:cNvSpPr txBox="1"/>
          <p:nvPr/>
        </p:nvSpPr>
        <p:spPr>
          <a:xfrm>
            <a:off x="4222423" y="1475150"/>
            <a:ext cx="350700" cy="21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latin typeface="Calibri"/>
                <a:ea typeface="Calibri"/>
                <a:cs typeface="Calibri"/>
                <a:sym typeface="Calibri"/>
              </a:rPr>
              <a:t>8</a:t>
            </a:r>
            <a:endParaRPr sz="1000">
              <a:solidFill>
                <a:schemeClr val="dk1"/>
              </a:solidFill>
              <a:latin typeface="Calibri"/>
              <a:ea typeface="Calibri"/>
              <a:cs typeface="Calibri"/>
              <a:sym typeface="Calibri"/>
            </a:endParaRPr>
          </a:p>
        </p:txBody>
      </p:sp>
      <p:sp>
        <p:nvSpPr>
          <p:cNvPr id="1977" name="Google Shape;1977;p100"/>
          <p:cNvSpPr txBox="1"/>
          <p:nvPr/>
        </p:nvSpPr>
        <p:spPr>
          <a:xfrm>
            <a:off x="4960598" y="1850237"/>
            <a:ext cx="350700" cy="21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latin typeface="Calibri"/>
                <a:ea typeface="Calibri"/>
                <a:cs typeface="Calibri"/>
                <a:sym typeface="Calibri"/>
              </a:rPr>
              <a:t>6</a:t>
            </a:r>
            <a:endParaRPr sz="1000">
              <a:solidFill>
                <a:schemeClr val="dk1"/>
              </a:solidFill>
              <a:latin typeface="Calibri"/>
              <a:ea typeface="Calibri"/>
              <a:cs typeface="Calibri"/>
              <a:sym typeface="Calibri"/>
            </a:endParaRPr>
          </a:p>
        </p:txBody>
      </p:sp>
      <p:sp>
        <p:nvSpPr>
          <p:cNvPr id="1978" name="Google Shape;1978;p100"/>
          <p:cNvSpPr txBox="1"/>
          <p:nvPr/>
        </p:nvSpPr>
        <p:spPr>
          <a:xfrm>
            <a:off x="5700773" y="2067412"/>
            <a:ext cx="350700" cy="21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latin typeface="Calibri"/>
                <a:ea typeface="Calibri"/>
                <a:cs typeface="Calibri"/>
                <a:sym typeface="Calibri"/>
              </a:rPr>
              <a:t>5</a:t>
            </a:r>
            <a:endParaRPr sz="1000">
              <a:solidFill>
                <a:schemeClr val="dk1"/>
              </a:solidFill>
              <a:latin typeface="Calibri"/>
              <a:ea typeface="Calibri"/>
              <a:cs typeface="Calibri"/>
              <a:sym typeface="Calibri"/>
            </a:endParaRPr>
          </a:p>
        </p:txBody>
      </p:sp>
      <p:sp>
        <p:nvSpPr>
          <p:cNvPr id="1979" name="Google Shape;1979;p100"/>
          <p:cNvSpPr txBox="1"/>
          <p:nvPr/>
        </p:nvSpPr>
        <p:spPr>
          <a:xfrm>
            <a:off x="6471448" y="2263653"/>
            <a:ext cx="350700" cy="21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latin typeface="Calibri"/>
                <a:ea typeface="Calibri"/>
                <a:cs typeface="Calibri"/>
                <a:sym typeface="Calibri"/>
              </a:rPr>
              <a:t>4</a:t>
            </a:r>
            <a:endParaRPr sz="1000">
              <a:solidFill>
                <a:schemeClr val="dk1"/>
              </a:solidFill>
              <a:latin typeface="Calibri"/>
              <a:ea typeface="Calibri"/>
              <a:cs typeface="Calibri"/>
              <a:sym typeface="Calibri"/>
            </a:endParaRPr>
          </a:p>
        </p:txBody>
      </p:sp>
      <p:sp>
        <p:nvSpPr>
          <p:cNvPr id="1980" name="Google Shape;1980;p100"/>
          <p:cNvSpPr txBox="1"/>
          <p:nvPr/>
        </p:nvSpPr>
        <p:spPr>
          <a:xfrm>
            <a:off x="7197023" y="2435628"/>
            <a:ext cx="350700" cy="21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chemeClr val="dk1"/>
                </a:solidFill>
                <a:latin typeface="Calibri"/>
                <a:ea typeface="Calibri"/>
                <a:cs typeface="Calibri"/>
                <a:sym typeface="Calibri"/>
              </a:rPr>
              <a:t>3</a:t>
            </a:r>
            <a:endParaRPr sz="10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pic>
        <p:nvPicPr>
          <p:cNvPr id="1985" name="Google Shape;1985;p101" title="Chart"/>
          <p:cNvPicPr preferRelativeResize="0"/>
          <p:nvPr/>
        </p:nvPicPr>
        <p:blipFill>
          <a:blip r:embed="rId3">
            <a:alphaModFix/>
          </a:blip>
          <a:stretch>
            <a:fillRect/>
          </a:stretch>
        </p:blipFill>
        <p:spPr>
          <a:xfrm>
            <a:off x="2091319" y="1744098"/>
            <a:ext cx="7232904" cy="4480560"/>
          </a:xfrm>
          <a:prstGeom prst="rect">
            <a:avLst/>
          </a:prstGeom>
          <a:noFill/>
          <a:ln>
            <a:noFill/>
          </a:ln>
        </p:spPr>
      </p:pic>
      <p:sp>
        <p:nvSpPr>
          <p:cNvPr id="1986" name="Google Shape;1986;p101"/>
          <p:cNvSpPr/>
          <p:nvPr/>
        </p:nvSpPr>
        <p:spPr>
          <a:xfrm>
            <a:off x="7056343" y="1491807"/>
            <a:ext cx="1514100" cy="4077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Latest Valuation  (USD)</a:t>
            </a:r>
            <a:endParaRPr b="1">
              <a:solidFill>
                <a:srgbClr val="073763"/>
              </a:solidFill>
              <a:latin typeface="Calibri"/>
              <a:ea typeface="Calibri"/>
              <a:cs typeface="Calibri"/>
              <a:sym typeface="Calibri"/>
            </a:endParaRPr>
          </a:p>
        </p:txBody>
      </p:sp>
      <p:sp>
        <p:nvSpPr>
          <p:cNvPr id="1987" name="Google Shape;1987;p10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1988" name="Google Shape;1988;p101" title="Heading"/>
          <p:cNvSpPr txBox="1"/>
          <p:nvPr>
            <p:ph type="title"/>
          </p:nvPr>
        </p:nvSpPr>
        <p:spPr>
          <a:xfrm>
            <a:off x="611250" y="164600"/>
            <a:ext cx="114363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sz="3800">
                <a:solidFill>
                  <a:srgbClr val="08528C"/>
                </a:solidFill>
              </a:rPr>
              <a:t>Unicorn Club: Highest </a:t>
            </a:r>
            <a:r>
              <a:rPr lang="en-US" sz="3800">
                <a:solidFill>
                  <a:srgbClr val="08528C"/>
                </a:solidFill>
              </a:rPr>
              <a:t>Valuation</a:t>
            </a:r>
            <a:r>
              <a:rPr lang="en-US" sz="3800">
                <a:solidFill>
                  <a:srgbClr val="08528C"/>
                </a:solidFill>
              </a:rPr>
              <a:t> growth (2024</a:t>
            </a:r>
            <a:r>
              <a:rPr lang="en-US" sz="3800">
                <a:solidFill>
                  <a:srgbClr val="08528C"/>
                </a:solidFill>
              </a:rPr>
              <a:t> &amp; 2025)</a:t>
            </a:r>
            <a:endParaRPr sz="3800">
              <a:solidFill>
                <a:srgbClr val="08528C"/>
              </a:solidFill>
            </a:endParaRPr>
          </a:p>
        </p:txBody>
      </p:sp>
      <p:sp>
        <p:nvSpPr>
          <p:cNvPr id="1989" name="Google Shape;1989;p101"/>
          <p:cNvSpPr/>
          <p:nvPr/>
        </p:nvSpPr>
        <p:spPr>
          <a:xfrm>
            <a:off x="772675" y="1163901"/>
            <a:ext cx="5276700" cy="2523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Top 10 Private Unicorns by Valuation </a:t>
            </a:r>
            <a:r>
              <a:rPr b="1" lang="en-US">
                <a:solidFill>
                  <a:srgbClr val="08528C"/>
                </a:solidFill>
                <a:latin typeface="Calibri"/>
                <a:ea typeface="Calibri"/>
                <a:cs typeface="Calibri"/>
                <a:sym typeface="Calibri"/>
              </a:rPr>
              <a:t>Growth</a:t>
            </a:r>
            <a:r>
              <a:rPr b="1" lang="en-US">
                <a:solidFill>
                  <a:srgbClr val="08528C"/>
                </a:solidFill>
                <a:latin typeface="Calibri"/>
                <a:ea typeface="Calibri"/>
                <a:cs typeface="Calibri"/>
                <a:sym typeface="Calibri"/>
              </a:rPr>
              <a:t> in 2024 and 2025</a:t>
            </a:r>
            <a:endParaRPr b="1">
              <a:solidFill>
                <a:srgbClr val="073763"/>
              </a:solidFill>
              <a:latin typeface="Calibri"/>
              <a:ea typeface="Calibri"/>
              <a:cs typeface="Calibri"/>
              <a:sym typeface="Calibri"/>
            </a:endParaRPr>
          </a:p>
        </p:txBody>
      </p:sp>
      <p:sp>
        <p:nvSpPr>
          <p:cNvPr id="1990" name="Google Shape;1990;p101"/>
          <p:cNvSpPr txBox="1"/>
          <p:nvPr/>
        </p:nvSpPr>
        <p:spPr>
          <a:xfrm>
            <a:off x="947944" y="3203178"/>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Zepto</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a:t>
            </a:r>
            <a:r>
              <a:rPr lang="en-US" sz="1000">
                <a:solidFill>
                  <a:srgbClr val="999999"/>
                </a:solidFill>
                <a:latin typeface="Calibri"/>
                <a:ea typeface="Calibri"/>
                <a:cs typeface="Calibri"/>
                <a:sym typeface="Calibri"/>
              </a:rPr>
              <a:t>202</a:t>
            </a:r>
            <a:r>
              <a:rPr lang="en-US" sz="1000">
                <a:solidFill>
                  <a:srgbClr val="999999"/>
                </a:solidFill>
                <a:latin typeface="Calibri"/>
                <a:ea typeface="Calibri"/>
                <a:cs typeface="Calibri"/>
                <a:sym typeface="Calibri"/>
              </a:rPr>
              <a:t>1</a:t>
            </a:r>
            <a:r>
              <a:rPr lang="en-US" sz="1000">
                <a:solidFill>
                  <a:srgbClr val="999999"/>
                </a:solidFill>
                <a:latin typeface="Calibri"/>
                <a:ea typeface="Calibri"/>
                <a:cs typeface="Calibri"/>
                <a:sym typeface="Calibri"/>
              </a:rPr>
              <a:t>, Bengaluru)</a:t>
            </a:r>
            <a:endParaRPr sz="1200">
              <a:solidFill>
                <a:schemeClr val="dk1"/>
              </a:solidFill>
              <a:latin typeface="Calibri"/>
              <a:ea typeface="Calibri"/>
              <a:cs typeface="Calibri"/>
              <a:sym typeface="Calibri"/>
            </a:endParaRPr>
          </a:p>
        </p:txBody>
      </p:sp>
      <p:cxnSp>
        <p:nvCxnSpPr>
          <p:cNvPr id="1991" name="Google Shape;1991;p101"/>
          <p:cNvCxnSpPr/>
          <p:nvPr/>
        </p:nvCxnSpPr>
        <p:spPr>
          <a:xfrm>
            <a:off x="8440675" y="1212500"/>
            <a:ext cx="34500" cy="5012700"/>
          </a:xfrm>
          <a:prstGeom prst="straightConnector1">
            <a:avLst/>
          </a:prstGeom>
          <a:noFill/>
          <a:ln cap="flat" cmpd="sng" w="19050">
            <a:solidFill>
              <a:schemeClr val="dk1"/>
            </a:solidFill>
            <a:prstDash val="dot"/>
            <a:round/>
            <a:headEnd len="med" w="med" type="none"/>
            <a:tailEnd len="med" w="med" type="none"/>
          </a:ln>
        </p:spPr>
      </p:cxnSp>
      <p:sp>
        <p:nvSpPr>
          <p:cNvPr id="1992" name="Google Shape;1992;p101"/>
          <p:cNvSpPr/>
          <p:nvPr/>
        </p:nvSpPr>
        <p:spPr>
          <a:xfrm>
            <a:off x="8506650" y="1163901"/>
            <a:ext cx="3217500" cy="2523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r>
              <a:rPr b="1" lang="en-US">
                <a:solidFill>
                  <a:srgbClr val="08528C"/>
                </a:solidFill>
                <a:latin typeface="Calibri"/>
                <a:ea typeface="Calibri"/>
                <a:cs typeface="Calibri"/>
                <a:sym typeface="Calibri"/>
              </a:rPr>
              <a:t> </a:t>
            </a:r>
            <a:endParaRPr b="1">
              <a:solidFill>
                <a:srgbClr val="08528C"/>
              </a:solidFill>
              <a:latin typeface="Calibri"/>
              <a:ea typeface="Calibri"/>
              <a:cs typeface="Calibri"/>
              <a:sym typeface="Calibri"/>
            </a:endParaRPr>
          </a:p>
        </p:txBody>
      </p:sp>
      <p:pic>
        <p:nvPicPr>
          <p:cNvPr id="1993" name="Google Shape;1993;p101"/>
          <p:cNvPicPr preferRelativeResize="0"/>
          <p:nvPr/>
        </p:nvPicPr>
        <p:blipFill>
          <a:blip r:embed="rId4">
            <a:alphaModFix/>
          </a:blip>
          <a:stretch>
            <a:fillRect/>
          </a:stretch>
        </p:blipFill>
        <p:spPr>
          <a:xfrm>
            <a:off x="644278" y="3185795"/>
            <a:ext cx="274320" cy="274320"/>
          </a:xfrm>
          <a:prstGeom prst="rect">
            <a:avLst/>
          </a:prstGeom>
          <a:noFill/>
          <a:ln>
            <a:noFill/>
          </a:ln>
        </p:spPr>
      </p:pic>
      <p:sp>
        <p:nvSpPr>
          <p:cNvPr id="1994" name="Google Shape;1994;p101"/>
          <p:cNvSpPr txBox="1"/>
          <p:nvPr/>
        </p:nvSpPr>
        <p:spPr>
          <a:xfrm>
            <a:off x="969119" y="4536656"/>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CoinDCX</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(2018, Mumbai)</a:t>
            </a:r>
            <a:endParaRPr sz="1200">
              <a:solidFill>
                <a:schemeClr val="dk1"/>
              </a:solidFill>
              <a:latin typeface="Calibri"/>
              <a:ea typeface="Calibri"/>
              <a:cs typeface="Calibri"/>
              <a:sym typeface="Calibri"/>
            </a:endParaRPr>
          </a:p>
        </p:txBody>
      </p:sp>
      <p:sp>
        <p:nvSpPr>
          <p:cNvPr id="1995" name="Google Shape;1995;p101"/>
          <p:cNvSpPr txBox="1"/>
          <p:nvPr/>
        </p:nvSpPr>
        <p:spPr>
          <a:xfrm>
            <a:off x="969119" y="4960710"/>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Rebel Foods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(2010, Mumbai)</a:t>
            </a:r>
            <a:endParaRPr sz="1200">
              <a:solidFill>
                <a:schemeClr val="dk1"/>
              </a:solidFill>
              <a:latin typeface="Calibri"/>
              <a:ea typeface="Calibri"/>
              <a:cs typeface="Calibri"/>
              <a:sym typeface="Calibri"/>
            </a:endParaRPr>
          </a:p>
        </p:txBody>
      </p:sp>
      <p:sp>
        <p:nvSpPr>
          <p:cNvPr id="1996" name="Google Shape;1996;p101"/>
          <p:cNvSpPr txBox="1"/>
          <p:nvPr/>
        </p:nvSpPr>
        <p:spPr>
          <a:xfrm>
            <a:off x="969119" y="5833990"/>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Eruditus</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(2010, Mumbai)</a:t>
            </a:r>
            <a:endParaRPr sz="1200">
              <a:solidFill>
                <a:schemeClr val="dk1"/>
              </a:solidFill>
              <a:latin typeface="Calibri"/>
              <a:ea typeface="Calibri"/>
              <a:cs typeface="Calibri"/>
              <a:sym typeface="Calibri"/>
            </a:endParaRPr>
          </a:p>
        </p:txBody>
      </p:sp>
      <p:sp>
        <p:nvSpPr>
          <p:cNvPr id="1997" name="Google Shape;1997;p101"/>
          <p:cNvSpPr txBox="1"/>
          <p:nvPr/>
        </p:nvSpPr>
        <p:spPr>
          <a:xfrm>
            <a:off x="969119" y="4108367"/>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Perfios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(2008, Bengaluru)</a:t>
            </a:r>
            <a:endParaRPr sz="1200">
              <a:solidFill>
                <a:schemeClr val="dk1"/>
              </a:solidFill>
              <a:latin typeface="Calibri"/>
              <a:ea typeface="Calibri"/>
              <a:cs typeface="Calibri"/>
              <a:sym typeface="Calibri"/>
            </a:endParaRPr>
          </a:p>
        </p:txBody>
      </p:sp>
      <p:pic>
        <p:nvPicPr>
          <p:cNvPr id="1998" name="Google Shape;1998;p101"/>
          <p:cNvPicPr preferRelativeResize="0"/>
          <p:nvPr/>
        </p:nvPicPr>
        <p:blipFill>
          <a:blip r:embed="rId5">
            <a:alphaModFix/>
          </a:blip>
          <a:stretch>
            <a:fillRect/>
          </a:stretch>
        </p:blipFill>
        <p:spPr>
          <a:xfrm>
            <a:off x="644278" y="5841084"/>
            <a:ext cx="274320" cy="274320"/>
          </a:xfrm>
          <a:prstGeom prst="rect">
            <a:avLst/>
          </a:prstGeom>
          <a:noFill/>
          <a:ln>
            <a:noFill/>
          </a:ln>
        </p:spPr>
      </p:pic>
      <p:pic>
        <p:nvPicPr>
          <p:cNvPr id="1999" name="Google Shape;1999;p101"/>
          <p:cNvPicPr preferRelativeResize="0"/>
          <p:nvPr/>
        </p:nvPicPr>
        <p:blipFill>
          <a:blip r:embed="rId6">
            <a:alphaModFix/>
          </a:blip>
          <a:stretch>
            <a:fillRect/>
          </a:stretch>
        </p:blipFill>
        <p:spPr>
          <a:xfrm>
            <a:off x="644278" y="5393444"/>
            <a:ext cx="274320" cy="274320"/>
          </a:xfrm>
          <a:prstGeom prst="rect">
            <a:avLst/>
          </a:prstGeom>
          <a:noFill/>
          <a:ln>
            <a:noFill/>
          </a:ln>
        </p:spPr>
      </p:pic>
      <p:pic>
        <p:nvPicPr>
          <p:cNvPr id="2000" name="Google Shape;2000;p101"/>
          <p:cNvPicPr preferRelativeResize="0"/>
          <p:nvPr/>
        </p:nvPicPr>
        <p:blipFill>
          <a:blip r:embed="rId7">
            <a:alphaModFix/>
          </a:blip>
          <a:stretch>
            <a:fillRect/>
          </a:stretch>
        </p:blipFill>
        <p:spPr>
          <a:xfrm>
            <a:off x="644278" y="3708996"/>
            <a:ext cx="274320" cy="274320"/>
          </a:xfrm>
          <a:prstGeom prst="rect">
            <a:avLst/>
          </a:prstGeom>
          <a:noFill/>
          <a:ln>
            <a:noFill/>
          </a:ln>
        </p:spPr>
      </p:pic>
      <p:cxnSp>
        <p:nvCxnSpPr>
          <p:cNvPr id="2001" name="Google Shape;2001;p101"/>
          <p:cNvCxnSpPr/>
          <p:nvPr/>
        </p:nvCxnSpPr>
        <p:spPr>
          <a:xfrm>
            <a:off x="743673" y="1455004"/>
            <a:ext cx="7265400" cy="0"/>
          </a:xfrm>
          <a:prstGeom prst="straightConnector1">
            <a:avLst/>
          </a:prstGeom>
          <a:noFill/>
          <a:ln cap="flat" cmpd="sng" w="9525">
            <a:solidFill>
              <a:srgbClr val="000000"/>
            </a:solidFill>
            <a:prstDash val="solid"/>
            <a:round/>
            <a:headEnd len="sm" w="sm" type="none"/>
            <a:tailEnd len="sm" w="sm" type="none"/>
          </a:ln>
        </p:spPr>
      </p:cxnSp>
      <p:cxnSp>
        <p:nvCxnSpPr>
          <p:cNvPr id="2002" name="Google Shape;2002;p101"/>
          <p:cNvCxnSpPr/>
          <p:nvPr/>
        </p:nvCxnSpPr>
        <p:spPr>
          <a:xfrm>
            <a:off x="8589000" y="1437575"/>
            <a:ext cx="3422100" cy="0"/>
          </a:xfrm>
          <a:prstGeom prst="straightConnector1">
            <a:avLst/>
          </a:prstGeom>
          <a:noFill/>
          <a:ln cap="flat" cmpd="sng" w="9525">
            <a:solidFill>
              <a:srgbClr val="000000"/>
            </a:solidFill>
            <a:prstDash val="solid"/>
            <a:round/>
            <a:headEnd len="sm" w="sm" type="none"/>
            <a:tailEnd len="sm" w="sm" type="none"/>
          </a:ln>
        </p:spPr>
      </p:cxnSp>
      <p:sp>
        <p:nvSpPr>
          <p:cNvPr id="2003" name="Google Shape;2003;p101"/>
          <p:cNvSpPr/>
          <p:nvPr/>
        </p:nvSpPr>
        <p:spPr>
          <a:xfrm>
            <a:off x="696475" y="1491807"/>
            <a:ext cx="2421900" cy="2523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Company Name</a:t>
            </a:r>
            <a:endParaRPr b="1">
              <a:solidFill>
                <a:srgbClr val="073763"/>
              </a:solidFill>
              <a:latin typeface="Calibri"/>
              <a:ea typeface="Calibri"/>
              <a:cs typeface="Calibri"/>
              <a:sym typeface="Calibri"/>
            </a:endParaRPr>
          </a:p>
        </p:txBody>
      </p:sp>
      <p:sp>
        <p:nvSpPr>
          <p:cNvPr id="2004" name="Google Shape;2004;p101"/>
          <p:cNvSpPr txBox="1"/>
          <p:nvPr/>
        </p:nvSpPr>
        <p:spPr>
          <a:xfrm>
            <a:off x="578375" y="6198225"/>
            <a:ext cx="7743300" cy="2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*Only Private Unicorns with latest valuations from 2024/2025 are considered, tracking growth post unicorn status. </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   Fractal has been Currently Valued at 2.44B Valuation post a secondary share-sale transaction</a:t>
            </a:r>
            <a:endParaRPr sz="900">
              <a:solidFill>
                <a:schemeClr val="dk1"/>
              </a:solidFill>
              <a:latin typeface="Calibri"/>
              <a:ea typeface="Calibri"/>
              <a:cs typeface="Calibri"/>
              <a:sym typeface="Calibri"/>
            </a:endParaRPr>
          </a:p>
        </p:txBody>
      </p:sp>
      <p:pic>
        <p:nvPicPr>
          <p:cNvPr id="2005" name="Google Shape;2005;p101"/>
          <p:cNvPicPr preferRelativeResize="0"/>
          <p:nvPr/>
        </p:nvPicPr>
        <p:blipFill>
          <a:blip r:embed="rId8">
            <a:alphaModFix/>
          </a:blip>
          <a:stretch>
            <a:fillRect/>
          </a:stretch>
        </p:blipFill>
        <p:spPr>
          <a:xfrm>
            <a:off x="644278" y="4966637"/>
            <a:ext cx="274320" cy="274320"/>
          </a:xfrm>
          <a:prstGeom prst="rect">
            <a:avLst/>
          </a:prstGeom>
          <a:noFill/>
          <a:ln>
            <a:noFill/>
          </a:ln>
        </p:spPr>
      </p:pic>
      <p:sp>
        <p:nvSpPr>
          <p:cNvPr id="2006" name="Google Shape;2006;p101"/>
          <p:cNvSpPr txBox="1"/>
          <p:nvPr/>
        </p:nvSpPr>
        <p:spPr>
          <a:xfrm>
            <a:off x="979179" y="3688221"/>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Zeta</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(2015, Bengaluru)</a:t>
            </a:r>
            <a:endParaRPr sz="1200">
              <a:solidFill>
                <a:schemeClr val="dk1"/>
              </a:solidFill>
              <a:latin typeface="Calibri"/>
              <a:ea typeface="Calibri"/>
              <a:cs typeface="Calibri"/>
              <a:sym typeface="Calibri"/>
            </a:endParaRPr>
          </a:p>
        </p:txBody>
      </p:sp>
      <p:sp>
        <p:nvSpPr>
          <p:cNvPr id="2007" name="Google Shape;2007;p101"/>
          <p:cNvSpPr txBox="1"/>
          <p:nvPr/>
        </p:nvSpPr>
        <p:spPr>
          <a:xfrm>
            <a:off x="7313494" y="2353021"/>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$2.4B</a:t>
            </a:r>
            <a:endParaRPr sz="1200">
              <a:solidFill>
                <a:schemeClr val="dk1"/>
              </a:solidFill>
              <a:latin typeface="Calibri"/>
              <a:ea typeface="Calibri"/>
              <a:cs typeface="Calibri"/>
              <a:sym typeface="Calibri"/>
            </a:endParaRPr>
          </a:p>
        </p:txBody>
      </p:sp>
      <p:sp>
        <p:nvSpPr>
          <p:cNvPr id="2008" name="Google Shape;2008;p101"/>
          <p:cNvSpPr txBox="1"/>
          <p:nvPr/>
        </p:nvSpPr>
        <p:spPr>
          <a:xfrm>
            <a:off x="7313494" y="2815896"/>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$2.3B</a:t>
            </a:r>
            <a:endParaRPr sz="1200">
              <a:solidFill>
                <a:schemeClr val="dk1"/>
              </a:solidFill>
              <a:latin typeface="Calibri"/>
              <a:ea typeface="Calibri"/>
              <a:cs typeface="Calibri"/>
              <a:sym typeface="Calibri"/>
            </a:endParaRPr>
          </a:p>
        </p:txBody>
      </p:sp>
      <p:sp>
        <p:nvSpPr>
          <p:cNvPr id="2009" name="Google Shape;2009;p101"/>
          <p:cNvSpPr txBox="1"/>
          <p:nvPr/>
        </p:nvSpPr>
        <p:spPr>
          <a:xfrm>
            <a:off x="7313494" y="3250901"/>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$7.0B</a:t>
            </a:r>
            <a:endParaRPr sz="1200">
              <a:solidFill>
                <a:schemeClr val="dk1"/>
              </a:solidFill>
              <a:latin typeface="Calibri"/>
              <a:ea typeface="Calibri"/>
              <a:cs typeface="Calibri"/>
              <a:sym typeface="Calibri"/>
            </a:endParaRPr>
          </a:p>
        </p:txBody>
      </p:sp>
      <p:sp>
        <p:nvSpPr>
          <p:cNvPr id="2010" name="Google Shape;2010;p101"/>
          <p:cNvSpPr txBox="1"/>
          <p:nvPr/>
        </p:nvSpPr>
        <p:spPr>
          <a:xfrm>
            <a:off x="7313494" y="3685896"/>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$2.0B</a:t>
            </a:r>
            <a:endParaRPr sz="1200">
              <a:solidFill>
                <a:schemeClr val="dk1"/>
              </a:solidFill>
              <a:latin typeface="Calibri"/>
              <a:ea typeface="Calibri"/>
              <a:cs typeface="Calibri"/>
              <a:sym typeface="Calibri"/>
            </a:endParaRPr>
          </a:p>
        </p:txBody>
      </p:sp>
      <p:sp>
        <p:nvSpPr>
          <p:cNvPr id="2011" name="Google Shape;2011;p101"/>
          <p:cNvSpPr txBox="1"/>
          <p:nvPr/>
        </p:nvSpPr>
        <p:spPr>
          <a:xfrm>
            <a:off x="7313494" y="4076812"/>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$1.2B</a:t>
            </a:r>
            <a:endParaRPr sz="1200">
              <a:solidFill>
                <a:schemeClr val="dk1"/>
              </a:solidFill>
              <a:latin typeface="Calibri"/>
              <a:ea typeface="Calibri"/>
              <a:cs typeface="Calibri"/>
              <a:sym typeface="Calibri"/>
            </a:endParaRPr>
          </a:p>
        </p:txBody>
      </p:sp>
      <p:sp>
        <p:nvSpPr>
          <p:cNvPr id="2012" name="Google Shape;2012;p101"/>
          <p:cNvSpPr txBox="1"/>
          <p:nvPr/>
        </p:nvSpPr>
        <p:spPr>
          <a:xfrm>
            <a:off x="7313494" y="4502912"/>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$2.5B</a:t>
            </a:r>
            <a:endParaRPr sz="1200">
              <a:solidFill>
                <a:schemeClr val="dk1"/>
              </a:solidFill>
              <a:latin typeface="Calibri"/>
              <a:ea typeface="Calibri"/>
              <a:cs typeface="Calibri"/>
              <a:sym typeface="Calibri"/>
            </a:endParaRPr>
          </a:p>
        </p:txBody>
      </p:sp>
      <p:sp>
        <p:nvSpPr>
          <p:cNvPr id="2013" name="Google Shape;2013;p101"/>
          <p:cNvSpPr txBox="1"/>
          <p:nvPr/>
        </p:nvSpPr>
        <p:spPr>
          <a:xfrm>
            <a:off x="7313494" y="4943809"/>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$2.0B</a:t>
            </a:r>
            <a:endParaRPr sz="1200">
              <a:solidFill>
                <a:schemeClr val="dk1"/>
              </a:solidFill>
              <a:latin typeface="Calibri"/>
              <a:ea typeface="Calibri"/>
              <a:cs typeface="Calibri"/>
              <a:sym typeface="Calibri"/>
            </a:endParaRPr>
          </a:p>
        </p:txBody>
      </p:sp>
      <p:sp>
        <p:nvSpPr>
          <p:cNvPr id="2014" name="Google Shape;2014;p101"/>
          <p:cNvSpPr txBox="1"/>
          <p:nvPr/>
        </p:nvSpPr>
        <p:spPr>
          <a:xfrm>
            <a:off x="7313494" y="5378814"/>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$1.4B</a:t>
            </a:r>
            <a:endParaRPr sz="1200">
              <a:solidFill>
                <a:schemeClr val="dk1"/>
              </a:solidFill>
              <a:latin typeface="Calibri"/>
              <a:ea typeface="Calibri"/>
              <a:cs typeface="Calibri"/>
              <a:sym typeface="Calibri"/>
            </a:endParaRPr>
          </a:p>
        </p:txBody>
      </p:sp>
      <p:sp>
        <p:nvSpPr>
          <p:cNvPr id="2015" name="Google Shape;2015;p101"/>
          <p:cNvSpPr txBox="1"/>
          <p:nvPr/>
        </p:nvSpPr>
        <p:spPr>
          <a:xfrm>
            <a:off x="7313494" y="5820124"/>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$3.1B</a:t>
            </a:r>
            <a:endParaRPr sz="1200">
              <a:solidFill>
                <a:schemeClr val="dk1"/>
              </a:solidFill>
              <a:latin typeface="Calibri"/>
              <a:ea typeface="Calibri"/>
              <a:cs typeface="Calibri"/>
              <a:sym typeface="Calibri"/>
            </a:endParaRPr>
          </a:p>
        </p:txBody>
      </p:sp>
      <p:pic>
        <p:nvPicPr>
          <p:cNvPr id="2016" name="Google Shape;2016;p101"/>
          <p:cNvPicPr preferRelativeResize="0"/>
          <p:nvPr/>
        </p:nvPicPr>
        <p:blipFill>
          <a:blip r:embed="rId9">
            <a:alphaModFix/>
          </a:blip>
          <a:stretch>
            <a:fillRect/>
          </a:stretch>
        </p:blipFill>
        <p:spPr>
          <a:xfrm>
            <a:off x="584699" y="4187109"/>
            <a:ext cx="393478" cy="169911"/>
          </a:xfrm>
          <a:prstGeom prst="rect">
            <a:avLst/>
          </a:prstGeom>
          <a:noFill/>
          <a:ln>
            <a:noFill/>
          </a:ln>
        </p:spPr>
      </p:pic>
      <p:sp>
        <p:nvSpPr>
          <p:cNvPr id="2017" name="Google Shape;2017;p101"/>
          <p:cNvSpPr txBox="1"/>
          <p:nvPr/>
        </p:nvSpPr>
        <p:spPr>
          <a:xfrm>
            <a:off x="969119" y="5397262"/>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One Card</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(2019, Pune)</a:t>
            </a:r>
            <a:endParaRPr sz="1200">
              <a:solidFill>
                <a:schemeClr val="dk1"/>
              </a:solidFill>
              <a:latin typeface="Calibri"/>
              <a:ea typeface="Calibri"/>
              <a:cs typeface="Calibri"/>
              <a:sym typeface="Calibri"/>
            </a:endParaRPr>
          </a:p>
        </p:txBody>
      </p:sp>
      <p:sp>
        <p:nvSpPr>
          <p:cNvPr id="2018" name="Google Shape;2018;p101"/>
          <p:cNvSpPr txBox="1"/>
          <p:nvPr/>
        </p:nvSpPr>
        <p:spPr>
          <a:xfrm>
            <a:off x="947944" y="1911465"/>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Zerodha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(2010, Bengaluru)</a:t>
            </a:r>
            <a:endParaRPr sz="1200">
              <a:solidFill>
                <a:schemeClr val="dk1"/>
              </a:solidFill>
              <a:latin typeface="Calibri"/>
              <a:ea typeface="Calibri"/>
              <a:cs typeface="Calibri"/>
              <a:sym typeface="Calibri"/>
            </a:endParaRPr>
          </a:p>
        </p:txBody>
      </p:sp>
      <p:sp>
        <p:nvSpPr>
          <p:cNvPr id="2019" name="Google Shape;2019;p101"/>
          <p:cNvSpPr txBox="1"/>
          <p:nvPr/>
        </p:nvSpPr>
        <p:spPr>
          <a:xfrm>
            <a:off x="7313494" y="1922826"/>
            <a:ext cx="7956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$10.5B</a:t>
            </a:r>
            <a:endParaRPr sz="1200">
              <a:solidFill>
                <a:schemeClr val="dk1"/>
              </a:solidFill>
              <a:latin typeface="Calibri"/>
              <a:ea typeface="Calibri"/>
              <a:cs typeface="Calibri"/>
              <a:sym typeface="Calibri"/>
            </a:endParaRPr>
          </a:p>
        </p:txBody>
      </p:sp>
      <p:sp>
        <p:nvSpPr>
          <p:cNvPr id="2020" name="Google Shape;2020;p101"/>
          <p:cNvSpPr txBox="1"/>
          <p:nvPr/>
        </p:nvSpPr>
        <p:spPr>
          <a:xfrm>
            <a:off x="947944" y="2338177"/>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Fractal Analytics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(2000, Mumbai)</a:t>
            </a:r>
            <a:endParaRPr sz="1200">
              <a:solidFill>
                <a:schemeClr val="dk1"/>
              </a:solidFill>
              <a:latin typeface="Calibri"/>
              <a:ea typeface="Calibri"/>
              <a:cs typeface="Calibri"/>
              <a:sym typeface="Calibri"/>
            </a:endParaRPr>
          </a:p>
        </p:txBody>
      </p:sp>
      <p:pic>
        <p:nvPicPr>
          <p:cNvPr id="2021" name="Google Shape;2021;p101"/>
          <p:cNvPicPr preferRelativeResize="0"/>
          <p:nvPr/>
        </p:nvPicPr>
        <p:blipFill>
          <a:blip r:embed="rId10">
            <a:alphaModFix/>
          </a:blip>
          <a:stretch>
            <a:fillRect/>
          </a:stretch>
        </p:blipFill>
        <p:spPr>
          <a:xfrm>
            <a:off x="644278" y="2359950"/>
            <a:ext cx="274320" cy="274320"/>
          </a:xfrm>
          <a:prstGeom prst="rect">
            <a:avLst/>
          </a:prstGeom>
          <a:noFill/>
          <a:ln>
            <a:noFill/>
          </a:ln>
        </p:spPr>
      </p:pic>
      <p:pic>
        <p:nvPicPr>
          <p:cNvPr id="2022" name="Google Shape;2022;p101"/>
          <p:cNvPicPr preferRelativeResize="0"/>
          <p:nvPr/>
        </p:nvPicPr>
        <p:blipFill>
          <a:blip r:embed="rId11">
            <a:alphaModFix/>
          </a:blip>
          <a:stretch>
            <a:fillRect/>
          </a:stretch>
        </p:blipFill>
        <p:spPr>
          <a:xfrm>
            <a:off x="644275" y="1914863"/>
            <a:ext cx="274320" cy="274320"/>
          </a:xfrm>
          <a:prstGeom prst="rect">
            <a:avLst/>
          </a:prstGeom>
          <a:noFill/>
          <a:ln>
            <a:noFill/>
          </a:ln>
        </p:spPr>
      </p:pic>
      <p:pic>
        <p:nvPicPr>
          <p:cNvPr id="2023" name="Google Shape;2023;p101"/>
          <p:cNvPicPr preferRelativeResize="0"/>
          <p:nvPr/>
        </p:nvPicPr>
        <p:blipFill>
          <a:blip r:embed="rId12">
            <a:alphaModFix/>
          </a:blip>
          <a:stretch>
            <a:fillRect/>
          </a:stretch>
        </p:blipFill>
        <p:spPr>
          <a:xfrm>
            <a:off x="644275" y="4548962"/>
            <a:ext cx="274320" cy="274320"/>
          </a:xfrm>
          <a:prstGeom prst="rect">
            <a:avLst/>
          </a:prstGeom>
          <a:noFill/>
          <a:ln>
            <a:noFill/>
          </a:ln>
        </p:spPr>
      </p:pic>
      <p:sp>
        <p:nvSpPr>
          <p:cNvPr id="2024" name="Google Shape;2024;p101"/>
          <p:cNvSpPr txBox="1"/>
          <p:nvPr/>
        </p:nvSpPr>
        <p:spPr>
          <a:xfrm>
            <a:off x="947944" y="2761015"/>
            <a:ext cx="2292900" cy="2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Rapido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(2015, Bengaluru)</a:t>
            </a:r>
            <a:endParaRPr sz="1200">
              <a:solidFill>
                <a:schemeClr val="dk1"/>
              </a:solidFill>
              <a:latin typeface="Calibri"/>
              <a:ea typeface="Calibri"/>
              <a:cs typeface="Calibri"/>
              <a:sym typeface="Calibri"/>
            </a:endParaRPr>
          </a:p>
        </p:txBody>
      </p:sp>
      <p:pic>
        <p:nvPicPr>
          <p:cNvPr id="2025" name="Google Shape;2025;p101"/>
          <p:cNvPicPr preferRelativeResize="0"/>
          <p:nvPr/>
        </p:nvPicPr>
        <p:blipFill>
          <a:blip r:embed="rId13">
            <a:alphaModFix/>
          </a:blip>
          <a:stretch>
            <a:fillRect/>
          </a:stretch>
        </p:blipFill>
        <p:spPr>
          <a:xfrm>
            <a:off x="644275" y="2758013"/>
            <a:ext cx="274320" cy="274320"/>
          </a:xfrm>
          <a:prstGeom prst="rect">
            <a:avLst/>
          </a:prstGeom>
          <a:noFill/>
          <a:ln>
            <a:noFill/>
          </a:ln>
        </p:spPr>
      </p:pic>
      <p:sp>
        <p:nvSpPr>
          <p:cNvPr id="2026" name="Google Shape;2026;p101"/>
          <p:cNvSpPr/>
          <p:nvPr/>
        </p:nvSpPr>
        <p:spPr>
          <a:xfrm>
            <a:off x="8570450" y="1455000"/>
            <a:ext cx="3518100" cy="4950300"/>
          </a:xfrm>
          <a:prstGeom prst="rect">
            <a:avLst/>
          </a:prstGeom>
          <a:solidFill>
            <a:schemeClr val="lt1"/>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1300">
                <a:solidFill>
                  <a:schemeClr val="dk1"/>
                </a:solidFill>
                <a:latin typeface="Calibri"/>
                <a:ea typeface="Calibri"/>
                <a:cs typeface="Calibri"/>
                <a:sym typeface="Calibri"/>
              </a:rPr>
              <a:t>India’s tech unicorns achieved substantial valuation growth in 2024 and 2025, propelled by targeted innovation and market demand in fintech, e-commerce, and edtech sectors. </a:t>
            </a:r>
            <a:endParaRPr sz="1300">
              <a:solidFill>
                <a:schemeClr val="dk1"/>
              </a:solidFill>
              <a:latin typeface="Calibri"/>
              <a:ea typeface="Calibri"/>
              <a:cs typeface="Calibri"/>
              <a:sym typeface="Calibri"/>
            </a:endParaRPr>
          </a:p>
          <a:p>
            <a:pPr indent="0" lvl="0" marL="0" rtl="0" algn="just">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spcBef>
                <a:spcPts val="0"/>
              </a:spcBef>
              <a:spcAft>
                <a:spcPts val="0"/>
              </a:spcAft>
              <a:buNone/>
            </a:pPr>
            <a:r>
              <a:rPr lang="en-US" sz="1300">
                <a:solidFill>
                  <a:schemeClr val="dk1"/>
                </a:solidFill>
                <a:latin typeface="Calibri"/>
                <a:ea typeface="Calibri"/>
                <a:cs typeface="Calibri"/>
                <a:sym typeface="Calibri"/>
              </a:rPr>
              <a:t>The graph spotlights the post-unicorn momentum valuations built after crossing the unicorn benchmark highlighting on sustained growth trajectories</a:t>
            </a:r>
            <a:endParaRPr sz="1300">
              <a:solidFill>
                <a:schemeClr val="dk1"/>
              </a:solidFill>
              <a:latin typeface="Calibri"/>
              <a:ea typeface="Calibri"/>
              <a:cs typeface="Calibri"/>
              <a:sym typeface="Calibri"/>
            </a:endParaRPr>
          </a:p>
          <a:p>
            <a:pPr indent="0" lvl="0" marL="0" rtl="0" algn="just">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Zerodha, Fractal Analytics, and Rapido have experienced significant valuation surges after achieving unicorn status, driven by Zerodha’s growth through its low-cost brokerage model and strong retail investor adoption, Fractal Analytics’ rise through advanced AI-powered decision intelligence solutions, and Rapido’s expansion through its asset-light mobility network and rising demand for affordable last-mile services. </a:t>
            </a:r>
            <a:endParaRPr sz="1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Others like Zepto and Zeta sustained momentum through affordability, global reach, and adaptive hybrid models.</a:t>
            </a:r>
            <a:br>
              <a:rPr lang="en-US" sz="1300">
                <a:solidFill>
                  <a:schemeClr val="dk1"/>
                </a:solidFill>
                <a:latin typeface="Calibri"/>
                <a:ea typeface="Calibri"/>
                <a:cs typeface="Calibri"/>
                <a:sym typeface="Calibri"/>
              </a:rPr>
            </a:br>
            <a:br>
              <a:rPr lang="en-US" sz="1300">
                <a:solidFill>
                  <a:schemeClr val="dk1"/>
                </a:solidFill>
                <a:latin typeface="Calibri"/>
                <a:ea typeface="Calibri"/>
                <a:cs typeface="Calibri"/>
                <a:sym typeface="Calibri"/>
              </a:rPr>
            </a:br>
            <a:endParaRPr sz="1300">
              <a:solidFill>
                <a:schemeClr val="dk1"/>
              </a:solidFill>
              <a:latin typeface="Calibri"/>
              <a:ea typeface="Calibri"/>
              <a:cs typeface="Calibri"/>
              <a:sym typeface="Calibri"/>
            </a:endParaRPr>
          </a:p>
          <a:p>
            <a:pPr indent="0" lvl="0" marL="0" rtl="0" algn="just">
              <a:spcBef>
                <a:spcPts val="0"/>
              </a:spcBef>
              <a:spcAft>
                <a:spcPts val="0"/>
              </a:spcAft>
              <a:buNone/>
            </a:pPr>
            <a:r>
              <a:t/>
            </a:r>
            <a:endParaRPr sz="13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7"/>
          <p:cNvSpPr txBox="1"/>
          <p:nvPr>
            <p:ph idx="1" type="body"/>
          </p:nvPr>
        </p:nvSpPr>
        <p:spPr>
          <a:xfrm>
            <a:off x="612809" y="1012502"/>
            <a:ext cx="10969200" cy="317100"/>
          </a:xfrm>
          <a:prstGeom prst="rect">
            <a:avLst/>
          </a:prstGeom>
        </p:spPr>
        <p:txBody>
          <a:bodyPr anchorCtr="0" anchor="t" bIns="45700" lIns="45700" spcFirstLastPara="1" rIns="0" wrap="square" tIns="45700">
            <a:noAutofit/>
          </a:bodyPr>
          <a:lstStyle/>
          <a:p>
            <a:pPr indent="-355600" lvl="0" marL="457200" rtl="0" algn="l">
              <a:lnSpc>
                <a:spcPct val="150000"/>
              </a:lnSpc>
              <a:spcBef>
                <a:spcPts val="0"/>
              </a:spcBef>
              <a:spcAft>
                <a:spcPts val="0"/>
              </a:spcAft>
              <a:buClr>
                <a:schemeClr val="dk1"/>
              </a:buClr>
              <a:buSzPts val="2000"/>
              <a:buChar char="●"/>
            </a:pPr>
            <a:r>
              <a:rPr lang="en-US" sz="2000">
                <a:solidFill>
                  <a:schemeClr val="dk1"/>
                </a:solidFill>
              </a:rPr>
              <a:t>2025 has witnessed 14 $100M+ funding rounds when compared to 19 such rounds in 2024 and 16 such rounds in 2023.</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Companies like Erisha E Mobility, Zepto, GreenLine have managed to raise funds above $100M in this period.</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Erisha E Mobility has raised a total of $1.0B in a Series D round.</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Zepto has raised a total of $300M in a Series H round</a:t>
            </a:r>
            <a:r>
              <a:rPr lang="en-US" sz="2000">
                <a:solidFill>
                  <a:schemeClr val="dk1"/>
                </a:solidFill>
              </a:rPr>
              <a:t>.</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GreenLine has raised a total of $275M in a Series A round</a:t>
            </a:r>
            <a:r>
              <a:rPr lang="en-US" sz="2000">
                <a:solidFill>
                  <a:schemeClr val="dk1"/>
                </a:solidFill>
              </a:rPr>
              <a:t>.</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A major part of these $100M+ funding rounds are from Transportation and Logistics Tech, Environment Tech, and Auto Tech.</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Enterprise Applications, Retail, and FinTech were the top-performing sectors in 2025 in this space.</a:t>
            </a:r>
            <a:endParaRPr sz="2000">
              <a:solidFill>
                <a:schemeClr val="dk1"/>
              </a:solidFill>
            </a:endParaRPr>
          </a:p>
        </p:txBody>
      </p:sp>
      <p:sp>
        <p:nvSpPr>
          <p:cNvPr id="321" name="Google Shape;321;p57"/>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rgbClr val="08528C"/>
                </a:solidFill>
              </a:rPr>
              <a:t>Tracxn Insights (2/5) </a:t>
            </a:r>
            <a:endParaRPr>
              <a:solidFill>
                <a:srgbClr val="08528C"/>
              </a:solidFill>
            </a:endParaRPr>
          </a:p>
        </p:txBody>
      </p:sp>
      <p:sp>
        <p:nvSpPr>
          <p:cNvPr id="322" name="Google Shape;322;p57"/>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graphicFrame>
        <p:nvGraphicFramePr>
          <p:cNvPr id="2031" name="Google Shape;2031;p102"/>
          <p:cNvGraphicFramePr/>
          <p:nvPr/>
        </p:nvGraphicFramePr>
        <p:xfrm>
          <a:off x="667475" y="1053478"/>
          <a:ext cx="3000000" cy="3000000"/>
        </p:xfrm>
        <a:graphic>
          <a:graphicData uri="http://schemas.openxmlformats.org/drawingml/2006/table">
            <a:tbl>
              <a:tblPr>
                <a:noFill/>
                <a:tableStyleId>{D7426D04-0DF5-4802-A7C9-536CA16E00E1}</a:tableStyleId>
              </a:tblPr>
              <a:tblGrid>
                <a:gridCol w="440700"/>
                <a:gridCol w="2622350"/>
                <a:gridCol w="844400"/>
                <a:gridCol w="1376625"/>
                <a:gridCol w="1218575"/>
                <a:gridCol w="972675"/>
              </a:tblGrid>
              <a:tr h="402850">
                <a:tc gridSpan="6">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Financials of Top Profitable Private Unicorns as per March 31, 2024 or March 31, 2025*</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c hMerge="1"/>
                <a:tc hMerge="1"/>
                <a:tc hMerge="1"/>
              </a:tr>
              <a:tr h="450400">
                <a:tc gridSpan="2">
                  <a:txBody>
                    <a:bodyPr/>
                    <a:lstStyle/>
                    <a:p>
                      <a:pPr indent="0" lvl="0" marL="0" rtl="0" algn="l">
                        <a:spcBef>
                          <a:spcPts val="0"/>
                        </a:spcBef>
                        <a:spcAft>
                          <a:spcPts val="0"/>
                        </a:spcAft>
                        <a:buNone/>
                      </a:pPr>
                      <a:r>
                        <a:rPr b="1" lang="en-US" sz="1200">
                          <a:latin typeface="Calibri"/>
                          <a:ea typeface="Calibri"/>
                          <a:cs typeface="Calibri"/>
                          <a:sym typeface="Calibri"/>
                        </a:rPr>
                        <a:t>Company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l">
                        <a:spcBef>
                          <a:spcPts val="0"/>
                        </a:spcBef>
                        <a:spcAft>
                          <a:spcPts val="0"/>
                        </a:spcAft>
                        <a:buNone/>
                      </a:pPr>
                      <a:r>
                        <a:rPr b="1" lang="en-US" sz="1200">
                          <a:latin typeface="Calibri"/>
                          <a:ea typeface="Calibri"/>
                          <a:cs typeface="Calibri"/>
                          <a:sym typeface="Calibri"/>
                        </a:rPr>
                        <a:t>Revenue</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(USD)</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1200">
                          <a:latin typeface="Calibri"/>
                          <a:ea typeface="Calibri"/>
                          <a:cs typeface="Calibri"/>
                          <a:sym typeface="Calibri"/>
                        </a:rPr>
                        <a:t>Profit (USD)</a:t>
                      </a:r>
                      <a:r>
                        <a:rPr b="1" lang="en-US" sz="1200">
                          <a:latin typeface="Calibri"/>
                          <a:ea typeface="Calibri"/>
                          <a:cs typeface="Calibri"/>
                          <a:sym typeface="Calibri"/>
                        </a:rPr>
                        <a:t> </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(Profit Margin)</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1200">
                          <a:latin typeface="Calibri"/>
                          <a:ea typeface="Calibri"/>
                          <a:cs typeface="Calibri"/>
                          <a:sym typeface="Calibri"/>
                        </a:rPr>
                        <a:t>EBITDA (USD)</a:t>
                      </a:r>
                      <a:endParaRPr b="1" sz="1200">
                        <a:latin typeface="Calibri"/>
                        <a:ea typeface="Calibri"/>
                        <a:cs typeface="Calibri"/>
                        <a:sym typeface="Calibri"/>
                      </a:endParaRPr>
                    </a:p>
                    <a:p>
                      <a:pPr indent="0" lvl="0" marL="0" rtl="0" algn="l">
                        <a:spcBef>
                          <a:spcPts val="0"/>
                        </a:spcBef>
                        <a:spcAft>
                          <a:spcPts val="0"/>
                        </a:spcAft>
                        <a:buNone/>
                      </a:pPr>
                      <a:r>
                        <a:rPr b="1" lang="en-US" sz="1200">
                          <a:latin typeface="Calibri"/>
                          <a:ea typeface="Calibri"/>
                          <a:cs typeface="Calibri"/>
                          <a:sym typeface="Calibri"/>
                        </a:rPr>
                        <a:t>(EBITDA Margin)</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US" sz="1200">
                          <a:latin typeface="Calibri"/>
                          <a:ea typeface="Calibri"/>
                          <a:cs typeface="Calibri"/>
                          <a:sym typeface="Calibri"/>
                        </a:rPr>
                        <a:t>Unicorn Event Date</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Infra.Market</a:t>
                      </a:r>
                      <a:r>
                        <a:rPr lang="en-US" sz="1200">
                          <a:solidFill>
                            <a:srgbClr val="999999"/>
                          </a:solidFill>
                          <a:latin typeface="Calibri"/>
                          <a:ea typeface="Calibri"/>
                          <a:cs typeface="Calibri"/>
                          <a:sym typeface="Calibri"/>
                        </a:rPr>
                        <a:t> (2016, Thane)</a:t>
                      </a:r>
                      <a:endParaRPr sz="12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highlight>
                            <a:schemeClr val="lt1"/>
                          </a:highlight>
                          <a:latin typeface="Calibri"/>
                          <a:ea typeface="Calibri"/>
                          <a:cs typeface="Calibri"/>
                          <a:sym typeface="Calibri"/>
                        </a:rPr>
                        <a:t>$1.8B</a:t>
                      </a:r>
                      <a:endParaRPr sz="1200">
                        <a:solidFill>
                          <a:schemeClr val="dk1"/>
                        </a:solidFill>
                        <a:highlight>
                          <a:schemeClr val="lt1"/>
                        </a:highlight>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$45.7M </a:t>
                      </a:r>
                      <a:r>
                        <a:rPr lang="en-US" sz="1200">
                          <a:solidFill>
                            <a:srgbClr val="999999"/>
                          </a:solidFill>
                          <a:latin typeface="Calibri"/>
                          <a:ea typeface="Calibri"/>
                          <a:cs typeface="Calibri"/>
                          <a:sym typeface="Calibri"/>
                        </a:rPr>
                        <a:t>(3%)</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$149.8M </a:t>
                      </a:r>
                      <a:r>
                        <a:rPr lang="en-US" sz="1200">
                          <a:solidFill>
                            <a:srgbClr val="999999"/>
                          </a:solidFill>
                          <a:latin typeface="Calibri"/>
                          <a:ea typeface="Calibri"/>
                          <a:cs typeface="Calibri"/>
                          <a:sym typeface="Calibri"/>
                        </a:rPr>
                        <a:t>(8%)</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Feb 25, 2021</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Navi </a:t>
                      </a:r>
                      <a:r>
                        <a:rPr lang="en-US" sz="1200">
                          <a:solidFill>
                            <a:srgbClr val="999999"/>
                          </a:solidFill>
                          <a:latin typeface="Calibri"/>
                          <a:ea typeface="Calibri"/>
                          <a:cs typeface="Calibri"/>
                          <a:sym typeface="Calibri"/>
                        </a:rPr>
                        <a:t>(2012, Bengaluru)</a:t>
                      </a:r>
                      <a:endParaRPr sz="12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highlight>
                            <a:schemeClr val="lt1"/>
                          </a:highlight>
                          <a:latin typeface="Calibri"/>
                          <a:ea typeface="Calibri"/>
                          <a:cs typeface="Calibri"/>
                          <a:sym typeface="Calibri"/>
                        </a:rPr>
                        <a:t>$339.8M</a:t>
                      </a:r>
                      <a:endParaRPr sz="1200">
                        <a:solidFill>
                          <a:schemeClr val="dk1"/>
                        </a:solidFill>
                        <a:highlight>
                          <a:schemeClr val="lt1"/>
                        </a:highlight>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$43.3M</a:t>
                      </a:r>
                      <a:r>
                        <a:rPr lang="en-US" sz="1200">
                          <a:solidFill>
                            <a:srgbClr val="999999"/>
                          </a:solidFill>
                          <a:latin typeface="Calibri"/>
                          <a:ea typeface="Calibri"/>
                          <a:cs typeface="Calibri"/>
                          <a:sym typeface="Calibri"/>
                        </a:rPr>
                        <a:t> (13%)</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$131.5M </a:t>
                      </a:r>
                      <a:r>
                        <a:rPr lang="en-US" sz="1200">
                          <a:solidFill>
                            <a:srgbClr val="999999"/>
                          </a:solidFill>
                          <a:latin typeface="Calibri"/>
                          <a:ea typeface="Calibri"/>
                          <a:cs typeface="Calibri"/>
                          <a:sym typeface="Calibri"/>
                        </a:rPr>
                        <a:t>(39%)</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Sep 11, 2025</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Mu Sigma</a:t>
                      </a:r>
                      <a:r>
                        <a:rPr lang="en-US" sz="1200">
                          <a:solidFill>
                            <a:srgbClr val="999999"/>
                          </a:solidFill>
                          <a:latin typeface="Calibri"/>
                          <a:ea typeface="Calibri"/>
                          <a:cs typeface="Calibri"/>
                          <a:sym typeface="Calibri"/>
                        </a:rPr>
                        <a:t> (2004, Bengaluru)</a:t>
                      </a:r>
                      <a:endParaRPr sz="12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highlight>
                            <a:schemeClr val="lt1"/>
                          </a:highlight>
                          <a:latin typeface="Calibri"/>
                          <a:ea typeface="Calibri"/>
                          <a:cs typeface="Calibri"/>
                          <a:sym typeface="Calibri"/>
                        </a:rPr>
                        <a:t>$103.9M</a:t>
                      </a:r>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$32.8M</a:t>
                      </a:r>
                      <a:r>
                        <a:rPr lang="en-US" sz="1200">
                          <a:solidFill>
                            <a:srgbClr val="999999"/>
                          </a:solidFill>
                          <a:latin typeface="Calibri"/>
                          <a:ea typeface="Calibri"/>
                          <a:cs typeface="Calibri"/>
                          <a:sym typeface="Calibri"/>
                        </a:rPr>
                        <a:t> (32%)</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$63.4M</a:t>
                      </a:r>
                      <a:r>
                        <a:rPr lang="en-US" sz="1200">
                          <a:solidFill>
                            <a:srgbClr val="999999"/>
                          </a:solidFill>
                          <a:latin typeface="Calibri"/>
                          <a:ea typeface="Calibri"/>
                          <a:cs typeface="Calibri"/>
                          <a:sym typeface="Calibri"/>
                        </a:rPr>
                        <a:t> (61%)</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Feb 28, 2013</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Money View </a:t>
                      </a:r>
                      <a:r>
                        <a:rPr lang="en-US" sz="1200">
                          <a:solidFill>
                            <a:srgbClr val="999999"/>
                          </a:solidFill>
                          <a:latin typeface="Calibri"/>
                          <a:ea typeface="Calibri"/>
                          <a:cs typeface="Calibri"/>
                          <a:sym typeface="Calibri"/>
                        </a:rPr>
                        <a:t>(2014, Bengaluru)</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highlight>
                            <a:schemeClr val="lt1"/>
                          </a:highlight>
                          <a:latin typeface="Calibri"/>
                          <a:ea typeface="Calibri"/>
                          <a:cs typeface="Calibri"/>
                          <a:sym typeface="Calibri"/>
                        </a:rPr>
                        <a:t>$281.4M</a:t>
                      </a:r>
                      <a:endParaRPr sz="1200">
                        <a:solidFill>
                          <a:schemeClr val="dk1"/>
                        </a:solidFill>
                        <a:highlight>
                          <a:schemeClr val="lt1"/>
                        </a:highlight>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$28.4M </a:t>
                      </a:r>
                      <a:r>
                        <a:rPr lang="en-US" sz="1200">
                          <a:solidFill>
                            <a:srgbClr val="999999"/>
                          </a:solidFill>
                          <a:latin typeface="Calibri"/>
                          <a:ea typeface="Calibri"/>
                          <a:cs typeface="Calibri"/>
                          <a:sym typeface="Calibri"/>
                        </a:rPr>
                        <a:t>(10%)</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$82.6M </a:t>
                      </a:r>
                      <a:r>
                        <a:rPr lang="en-US" sz="1200">
                          <a:solidFill>
                            <a:srgbClr val="999999"/>
                          </a:solidFill>
                          <a:latin typeface="Calibri"/>
                          <a:ea typeface="Calibri"/>
                          <a:cs typeface="Calibri"/>
                          <a:sym typeface="Calibri"/>
                        </a:rPr>
                        <a:t>(29%)</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Sep 12, 2024</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OYO </a:t>
                      </a:r>
                      <a:r>
                        <a:rPr lang="en-US" sz="1200">
                          <a:solidFill>
                            <a:srgbClr val="999999"/>
                          </a:solidFill>
                          <a:latin typeface="Calibri"/>
                          <a:ea typeface="Calibri"/>
                          <a:cs typeface="Calibri"/>
                          <a:sym typeface="Calibri"/>
                        </a:rPr>
                        <a:t>(2012, Gurugram)</a:t>
                      </a:r>
                      <a:endParaRPr sz="12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highlight>
                            <a:schemeClr val="lt1"/>
                          </a:highlight>
                          <a:latin typeface="Calibri"/>
                          <a:ea typeface="Calibri"/>
                          <a:cs typeface="Calibri"/>
                          <a:sym typeface="Calibri"/>
                        </a:rPr>
                        <a:t>$669.5M</a:t>
                      </a:r>
                      <a:endParaRPr sz="1200">
                        <a:solidFill>
                          <a:schemeClr val="dk1"/>
                        </a:solidFill>
                        <a:highlight>
                          <a:schemeClr val="lt1"/>
                        </a:highlight>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$27.7M </a:t>
                      </a:r>
                      <a:r>
                        <a:rPr lang="en-US" sz="1200">
                          <a:solidFill>
                            <a:srgbClr val="999999"/>
                          </a:solidFill>
                          <a:latin typeface="Calibri"/>
                          <a:ea typeface="Calibri"/>
                          <a:cs typeface="Calibri"/>
                          <a:sym typeface="Calibri"/>
                        </a:rPr>
                        <a:t>(4%)</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$153.4M </a:t>
                      </a:r>
                      <a:r>
                        <a:rPr lang="en-US" sz="1200">
                          <a:solidFill>
                            <a:srgbClr val="999999"/>
                          </a:solidFill>
                          <a:latin typeface="Calibri"/>
                          <a:ea typeface="Calibri"/>
                          <a:cs typeface="Calibri"/>
                          <a:sym typeface="Calibri"/>
                        </a:rPr>
                        <a:t>(23%)</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Apr 15, 2020</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Fractal Analytics</a:t>
                      </a:r>
                      <a:r>
                        <a:rPr lang="en-US" sz="1200">
                          <a:solidFill>
                            <a:srgbClr val="999999"/>
                          </a:solidFill>
                          <a:latin typeface="Calibri"/>
                          <a:ea typeface="Calibri"/>
                          <a:cs typeface="Calibri"/>
                          <a:sym typeface="Calibri"/>
                        </a:rPr>
                        <a:t> (2000, Mumbai)</a:t>
                      </a:r>
                      <a:endParaRPr sz="12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highlight>
                            <a:schemeClr val="lt1"/>
                          </a:highlight>
                          <a:latin typeface="Calibri"/>
                          <a:ea typeface="Calibri"/>
                          <a:cs typeface="Calibri"/>
                          <a:sym typeface="Calibri"/>
                        </a:rPr>
                        <a:t>$333.2M</a:t>
                      </a:r>
                      <a:endParaRPr sz="1200">
                        <a:solidFill>
                          <a:schemeClr val="dk1"/>
                        </a:solidFill>
                        <a:highlight>
                          <a:schemeClr val="lt1"/>
                        </a:highlight>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$26.1M</a:t>
                      </a:r>
                      <a:r>
                        <a:rPr lang="en-US" sz="1200">
                          <a:solidFill>
                            <a:srgbClr val="999999"/>
                          </a:solidFill>
                          <a:latin typeface="Calibri"/>
                          <a:ea typeface="Calibri"/>
                          <a:cs typeface="Calibri"/>
                          <a:sym typeface="Calibri"/>
                        </a:rPr>
                        <a:t> (8%)</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$47.1M</a:t>
                      </a:r>
                      <a:r>
                        <a:rPr lang="en-US" sz="1200">
                          <a:solidFill>
                            <a:srgbClr val="999999"/>
                          </a:solidFill>
                          <a:latin typeface="Calibri"/>
                          <a:ea typeface="Calibri"/>
                          <a:cs typeface="Calibri"/>
                          <a:sym typeface="Calibri"/>
                        </a:rPr>
                        <a:t> (14%)</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Jan 5, 2022</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Raise </a:t>
                      </a:r>
                      <a:r>
                        <a:rPr lang="en-US" sz="1200">
                          <a:solidFill>
                            <a:srgbClr val="999999"/>
                          </a:solidFill>
                          <a:latin typeface="Calibri"/>
                          <a:ea typeface="Calibri"/>
                          <a:cs typeface="Calibri"/>
                          <a:sym typeface="Calibri"/>
                        </a:rPr>
                        <a:t>(2021, Mumbai)</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highlight>
                            <a:schemeClr val="lt1"/>
                          </a:highlight>
                          <a:latin typeface="Calibri"/>
                          <a:ea typeface="Calibri"/>
                          <a:cs typeface="Calibri"/>
                          <a:sym typeface="Calibri"/>
                        </a:rPr>
                        <a:t>$45.9M</a:t>
                      </a:r>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$18.8M</a:t>
                      </a:r>
                      <a:r>
                        <a:rPr lang="en-US" sz="1200">
                          <a:solidFill>
                            <a:srgbClr val="999999"/>
                          </a:solidFill>
                          <a:latin typeface="Calibri"/>
                          <a:ea typeface="Calibri"/>
                          <a:cs typeface="Calibri"/>
                          <a:sym typeface="Calibri"/>
                        </a:rPr>
                        <a:t> (41%)</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$24.5M</a:t>
                      </a:r>
                      <a:r>
                        <a:rPr lang="en-US" sz="1200">
                          <a:solidFill>
                            <a:srgbClr val="999999"/>
                          </a:solidFill>
                          <a:latin typeface="Calibri"/>
                          <a:ea typeface="Calibri"/>
                          <a:cs typeface="Calibri"/>
                          <a:sym typeface="Calibri"/>
                        </a:rPr>
                        <a:t> (53%)</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Oct 6, 2025</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BrowserStack</a:t>
                      </a:r>
                      <a:r>
                        <a:rPr lang="en-US" sz="1200">
                          <a:solidFill>
                            <a:srgbClr val="999999"/>
                          </a:solidFill>
                          <a:latin typeface="Calibri"/>
                          <a:ea typeface="Calibri"/>
                          <a:cs typeface="Calibri"/>
                          <a:sym typeface="Calibri"/>
                        </a:rPr>
                        <a:t> (2011, Mumbai)</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highlight>
                            <a:schemeClr val="lt1"/>
                          </a:highlight>
                          <a:latin typeface="Calibri"/>
                          <a:ea typeface="Calibri"/>
                          <a:cs typeface="Calibri"/>
                          <a:sym typeface="Calibri"/>
                        </a:rPr>
                        <a:t>$91.2M</a:t>
                      </a:r>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$17.3M </a:t>
                      </a:r>
                      <a:r>
                        <a:rPr lang="en-US" sz="1200">
                          <a:solidFill>
                            <a:srgbClr val="999999"/>
                          </a:solidFill>
                          <a:latin typeface="Calibri"/>
                          <a:ea typeface="Calibri"/>
                          <a:cs typeface="Calibri"/>
                          <a:sym typeface="Calibri"/>
                        </a:rPr>
                        <a:t>(19%)</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$25.3M </a:t>
                      </a:r>
                      <a:r>
                        <a:rPr lang="en-US" sz="1200">
                          <a:solidFill>
                            <a:srgbClr val="999999"/>
                          </a:solidFill>
                          <a:latin typeface="Calibri"/>
                          <a:ea typeface="Calibri"/>
                          <a:cs typeface="Calibri"/>
                          <a:sym typeface="Calibri"/>
                        </a:rPr>
                        <a:t>(28%)</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Jun 16, 2021</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Molbio Diagnostics </a:t>
                      </a:r>
                      <a:r>
                        <a:rPr lang="en-US" sz="1200">
                          <a:solidFill>
                            <a:srgbClr val="999999"/>
                          </a:solidFill>
                          <a:latin typeface="Calibri"/>
                          <a:ea typeface="Calibri"/>
                          <a:cs typeface="Calibri"/>
                          <a:sym typeface="Calibri"/>
                        </a:rPr>
                        <a:t>(2000, </a:t>
                      </a:r>
                      <a:r>
                        <a:rPr lang="en-US" sz="1200">
                          <a:solidFill>
                            <a:srgbClr val="999999"/>
                          </a:solidFill>
                          <a:latin typeface="Calibri"/>
                          <a:ea typeface="Calibri"/>
                          <a:cs typeface="Calibri"/>
                          <a:sym typeface="Calibri"/>
                        </a:rPr>
                        <a:t>Salcete</a:t>
                      </a:r>
                      <a:r>
                        <a:rPr lang="en-US" sz="1200">
                          <a:solidFill>
                            <a:srgbClr val="999999"/>
                          </a:solidFill>
                          <a:latin typeface="Calibri"/>
                          <a:ea typeface="Calibri"/>
                          <a:cs typeface="Calibri"/>
                          <a:sym typeface="Calibri"/>
                        </a:rPr>
                        <a:t>)</a:t>
                      </a:r>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highlight>
                            <a:schemeClr val="lt1"/>
                          </a:highlight>
                          <a:latin typeface="Calibri"/>
                          <a:ea typeface="Calibri"/>
                          <a:cs typeface="Calibri"/>
                          <a:sym typeface="Calibri"/>
                        </a:rPr>
                        <a:t>$121.6M</a:t>
                      </a:r>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$16.4M </a:t>
                      </a:r>
                      <a:r>
                        <a:rPr lang="en-US" sz="1200">
                          <a:solidFill>
                            <a:srgbClr val="999999"/>
                          </a:solidFill>
                          <a:latin typeface="Calibri"/>
                          <a:ea typeface="Calibri"/>
                          <a:cs typeface="Calibri"/>
                          <a:sym typeface="Calibri"/>
                        </a:rPr>
                        <a:t>(13%)</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$30.4M </a:t>
                      </a:r>
                      <a:r>
                        <a:rPr lang="en-US" sz="1200">
                          <a:solidFill>
                            <a:srgbClr val="999999"/>
                          </a:solidFill>
                          <a:latin typeface="Calibri"/>
                          <a:ea typeface="Calibri"/>
                          <a:cs typeface="Calibri"/>
                          <a:sym typeface="Calibri"/>
                        </a:rPr>
                        <a:t>(25%)</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Sep 23, 2022</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5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BillDesk</a:t>
                      </a:r>
                      <a:r>
                        <a:rPr lang="en-US" sz="1200">
                          <a:solidFill>
                            <a:srgbClr val="999999"/>
                          </a:solidFill>
                          <a:latin typeface="Calibri"/>
                          <a:ea typeface="Calibri"/>
                          <a:cs typeface="Calibri"/>
                          <a:sym typeface="Calibri"/>
                        </a:rPr>
                        <a:t> (2000, Mumbai)</a:t>
                      </a:r>
                      <a:endParaRPr sz="12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highlight>
                            <a:schemeClr val="lt1"/>
                          </a:highlight>
                          <a:latin typeface="Calibri"/>
                          <a:ea typeface="Calibri"/>
                          <a:cs typeface="Calibri"/>
                          <a:sym typeface="Calibri"/>
                        </a:rPr>
                        <a:t>$295.5M</a:t>
                      </a:r>
                      <a:endParaRPr sz="1200">
                        <a:solidFill>
                          <a:schemeClr val="dk1"/>
                        </a:solidFill>
                        <a:highlight>
                          <a:schemeClr val="lt1"/>
                        </a:highlight>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$14.6M </a:t>
                      </a:r>
                      <a:r>
                        <a:rPr lang="en-US" sz="1200">
                          <a:solidFill>
                            <a:srgbClr val="999999"/>
                          </a:solidFill>
                          <a:latin typeface="Calibri"/>
                          <a:ea typeface="Calibri"/>
                          <a:cs typeface="Calibri"/>
                          <a:sym typeface="Calibri"/>
                        </a:rPr>
                        <a:t>(5%)</a:t>
                      </a:r>
                      <a:endParaRPr sz="1200">
                        <a:solidFill>
                          <a:srgbClr val="999999"/>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$27.3M </a:t>
                      </a:r>
                      <a:r>
                        <a:rPr lang="en-US" sz="1200">
                          <a:solidFill>
                            <a:srgbClr val="999999"/>
                          </a:solidFill>
                          <a:latin typeface="Calibri"/>
                          <a:ea typeface="Calibri"/>
                          <a:cs typeface="Calibri"/>
                          <a:sym typeface="Calibri"/>
                        </a:rPr>
                        <a:t>(9%)</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solidFill>
                            <a:schemeClr val="dk1"/>
                          </a:solidFill>
                          <a:latin typeface="Calibri"/>
                          <a:ea typeface="Calibri"/>
                          <a:cs typeface="Calibri"/>
                          <a:sym typeface="Calibri"/>
                        </a:rPr>
                        <a:t>Nov 16, 2018</a:t>
                      </a:r>
                      <a:endParaRPr sz="1200">
                        <a:solidFill>
                          <a:schemeClr val="dk1"/>
                        </a:solidFill>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2032" name="Google Shape;2032;p102"/>
          <p:cNvSpPr txBox="1"/>
          <p:nvPr/>
        </p:nvSpPr>
        <p:spPr>
          <a:xfrm>
            <a:off x="8377378" y="1514121"/>
            <a:ext cx="3755700" cy="4788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1300">
                <a:latin typeface="Calibri"/>
                <a:ea typeface="Calibri"/>
                <a:cs typeface="Calibri"/>
                <a:sym typeface="Calibri"/>
              </a:rPr>
              <a:t>Profitability remains the exception, not the norm, among Indian unicorns. Of the 95 private unicorns that disclosed financials as of FY24 or FY25, only 30 are profitable, underscoring the structural difficulty of achieving scale with sustained margins.</a:t>
            </a:r>
            <a:endParaRPr sz="1300">
              <a:latin typeface="Calibri"/>
              <a:ea typeface="Calibri"/>
              <a:cs typeface="Calibri"/>
              <a:sym typeface="Calibri"/>
            </a:endParaRPr>
          </a:p>
          <a:p>
            <a:pPr indent="0" lvl="0" marL="0" rtl="0" algn="just">
              <a:spcBef>
                <a:spcPts val="0"/>
              </a:spcBef>
              <a:spcAft>
                <a:spcPts val="0"/>
              </a:spcAft>
              <a:buNone/>
            </a:pPr>
            <a:r>
              <a:t/>
            </a:r>
            <a:endParaRPr sz="1300">
              <a:latin typeface="Calibri"/>
              <a:ea typeface="Calibri"/>
              <a:cs typeface="Calibri"/>
              <a:sym typeface="Calibri"/>
            </a:endParaRPr>
          </a:p>
          <a:p>
            <a:pPr indent="0" lvl="0" marL="0" rtl="0" algn="just">
              <a:spcBef>
                <a:spcPts val="0"/>
              </a:spcBef>
              <a:spcAft>
                <a:spcPts val="0"/>
              </a:spcAft>
              <a:buNone/>
            </a:pPr>
            <a:r>
              <a:rPr lang="en-US" sz="1300">
                <a:latin typeface="Calibri"/>
                <a:ea typeface="Calibri"/>
                <a:cs typeface="Calibri"/>
                <a:sym typeface="Calibri"/>
              </a:rPr>
              <a:t>Profitable unicorns are disproportionately concentrated in B2B, Infrastructure, Enterprise Applications, and FinTech, where demand is recurring, pricing power is stronger, and customer acquisition costs are structurally on the lower end.</a:t>
            </a:r>
            <a:endParaRPr sz="1300">
              <a:latin typeface="Calibri"/>
              <a:ea typeface="Calibri"/>
              <a:cs typeface="Calibri"/>
              <a:sym typeface="Calibri"/>
            </a:endParaRPr>
          </a:p>
          <a:p>
            <a:pPr indent="0" lvl="0" marL="0" rtl="0" algn="just">
              <a:spcBef>
                <a:spcPts val="0"/>
              </a:spcBef>
              <a:spcAft>
                <a:spcPts val="0"/>
              </a:spcAft>
              <a:buNone/>
            </a:pPr>
            <a:r>
              <a:t/>
            </a:r>
            <a:endParaRPr sz="1300">
              <a:latin typeface="Calibri"/>
              <a:ea typeface="Calibri"/>
              <a:cs typeface="Calibri"/>
              <a:sym typeface="Calibri"/>
            </a:endParaRPr>
          </a:p>
          <a:p>
            <a:pPr indent="0" lvl="0" marL="0" rtl="0" algn="just">
              <a:spcBef>
                <a:spcPts val="0"/>
              </a:spcBef>
              <a:spcAft>
                <a:spcPts val="0"/>
              </a:spcAft>
              <a:buNone/>
            </a:pPr>
            <a:r>
              <a:rPr lang="en-US" sz="1300">
                <a:latin typeface="Calibri"/>
                <a:ea typeface="Calibri"/>
                <a:cs typeface="Calibri"/>
                <a:sym typeface="Calibri"/>
              </a:rPr>
              <a:t>Companies such as Infra.Market, Navi, and Mu Sigma demonstrate how tech-enabled execution in traditional sectors, coupled with disciplined cost structures and operational leverage, enables earlier profitability even at scale.</a:t>
            </a:r>
            <a:endParaRPr sz="1300">
              <a:latin typeface="Calibri"/>
              <a:ea typeface="Calibri"/>
              <a:cs typeface="Calibri"/>
              <a:sym typeface="Calibri"/>
            </a:endParaRPr>
          </a:p>
          <a:p>
            <a:pPr indent="0" lvl="0" marL="0" rtl="0" algn="just">
              <a:spcBef>
                <a:spcPts val="0"/>
              </a:spcBef>
              <a:spcAft>
                <a:spcPts val="0"/>
              </a:spcAft>
              <a:buNone/>
            </a:pPr>
            <a:r>
              <a:t/>
            </a:r>
            <a:endParaRPr sz="1300">
              <a:latin typeface="Calibri"/>
              <a:ea typeface="Calibri"/>
              <a:cs typeface="Calibri"/>
              <a:sym typeface="Calibri"/>
            </a:endParaRPr>
          </a:p>
          <a:p>
            <a:pPr indent="0" lvl="0" marL="0" rtl="0" algn="just">
              <a:spcBef>
                <a:spcPts val="0"/>
              </a:spcBef>
              <a:spcAft>
                <a:spcPts val="0"/>
              </a:spcAft>
              <a:buNone/>
            </a:pPr>
            <a:r>
              <a:rPr lang="en-US" sz="1300">
                <a:latin typeface="Calibri"/>
                <a:ea typeface="Calibri"/>
                <a:cs typeface="Calibri"/>
                <a:sym typeface="Calibri"/>
              </a:rPr>
              <a:t>In the post-2021 funding environment, unicorn profitability is increasingly associated with operating discipline rather than growth-at-all-costs. The limited pool of profitable unicorns reflects a market recalibration where margin sustainability has gained significant importance.</a:t>
            </a:r>
            <a:endParaRPr sz="1300">
              <a:latin typeface="Calibri"/>
              <a:ea typeface="Calibri"/>
              <a:cs typeface="Calibri"/>
              <a:sym typeface="Calibri"/>
            </a:endParaRPr>
          </a:p>
        </p:txBody>
      </p:sp>
      <p:sp>
        <p:nvSpPr>
          <p:cNvPr id="2033" name="Google Shape;2033;p102"/>
          <p:cNvSpPr/>
          <p:nvPr/>
        </p:nvSpPr>
        <p:spPr>
          <a:xfrm>
            <a:off x="622100" y="1091100"/>
            <a:ext cx="7598100" cy="495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34" name="Google Shape;2034;p102" title="Heading"/>
          <p:cNvSpPr txBox="1"/>
          <p:nvPr>
            <p:ph type="title"/>
          </p:nvPr>
        </p:nvSpPr>
        <p:spPr>
          <a:xfrm>
            <a:off x="611250" y="170275"/>
            <a:ext cx="112596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sz="3500">
                <a:solidFill>
                  <a:srgbClr val="08528C"/>
                </a:solidFill>
              </a:rPr>
              <a:t>Unicorn Club: Top </a:t>
            </a:r>
            <a:r>
              <a:rPr lang="en-US" sz="3500">
                <a:solidFill>
                  <a:srgbClr val="08528C"/>
                </a:solidFill>
              </a:rPr>
              <a:t>Profitable</a:t>
            </a:r>
            <a:r>
              <a:rPr lang="en-US" sz="3500">
                <a:solidFill>
                  <a:srgbClr val="08528C"/>
                </a:solidFill>
              </a:rPr>
              <a:t> Private Unicorns (</a:t>
            </a:r>
            <a:r>
              <a:rPr lang="en-US" sz="3500">
                <a:solidFill>
                  <a:srgbClr val="08528C"/>
                </a:solidFill>
              </a:rPr>
              <a:t>FY</a:t>
            </a:r>
            <a:r>
              <a:rPr lang="en-US" sz="3500">
                <a:solidFill>
                  <a:srgbClr val="08528C"/>
                </a:solidFill>
              </a:rPr>
              <a:t>24</a:t>
            </a:r>
            <a:r>
              <a:rPr lang="en-US" sz="3500">
                <a:solidFill>
                  <a:srgbClr val="08528C"/>
                </a:solidFill>
              </a:rPr>
              <a:t> &amp; </a:t>
            </a:r>
            <a:r>
              <a:rPr lang="en-US" sz="3500">
                <a:solidFill>
                  <a:srgbClr val="08528C"/>
                </a:solidFill>
              </a:rPr>
              <a:t>FY25</a:t>
            </a:r>
            <a:r>
              <a:rPr lang="en-US" sz="3500">
                <a:solidFill>
                  <a:srgbClr val="08528C"/>
                </a:solidFill>
              </a:rPr>
              <a:t>) </a:t>
            </a:r>
            <a:endParaRPr sz="3500">
              <a:solidFill>
                <a:srgbClr val="08528C"/>
              </a:solidFill>
            </a:endParaRPr>
          </a:p>
        </p:txBody>
      </p:sp>
      <p:sp>
        <p:nvSpPr>
          <p:cNvPr id="2035" name="Google Shape;2035;p10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2036" name="Google Shape;2036;p102"/>
          <p:cNvSpPr/>
          <p:nvPr/>
        </p:nvSpPr>
        <p:spPr>
          <a:xfrm>
            <a:off x="8266275" y="1139850"/>
            <a:ext cx="3217500" cy="2523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endParaRPr b="1">
              <a:solidFill>
                <a:srgbClr val="08528C"/>
              </a:solidFill>
              <a:latin typeface="Calibri"/>
              <a:ea typeface="Calibri"/>
              <a:cs typeface="Calibri"/>
              <a:sym typeface="Calibri"/>
            </a:endParaRPr>
          </a:p>
        </p:txBody>
      </p:sp>
      <p:pic>
        <p:nvPicPr>
          <p:cNvPr id="2037" name="Google Shape;2037;p102"/>
          <p:cNvPicPr preferRelativeResize="0"/>
          <p:nvPr/>
        </p:nvPicPr>
        <p:blipFill>
          <a:blip r:embed="rId3">
            <a:alphaModFix/>
          </a:blip>
          <a:stretch>
            <a:fillRect/>
          </a:stretch>
        </p:blipFill>
        <p:spPr>
          <a:xfrm>
            <a:off x="758794" y="1962257"/>
            <a:ext cx="274320" cy="274320"/>
          </a:xfrm>
          <a:prstGeom prst="rect">
            <a:avLst/>
          </a:prstGeom>
          <a:noFill/>
          <a:ln>
            <a:noFill/>
          </a:ln>
        </p:spPr>
      </p:pic>
      <p:cxnSp>
        <p:nvCxnSpPr>
          <p:cNvPr id="2038" name="Google Shape;2038;p102"/>
          <p:cNvCxnSpPr/>
          <p:nvPr/>
        </p:nvCxnSpPr>
        <p:spPr>
          <a:xfrm>
            <a:off x="8303525" y="1437575"/>
            <a:ext cx="3631500" cy="0"/>
          </a:xfrm>
          <a:prstGeom prst="straightConnector1">
            <a:avLst/>
          </a:prstGeom>
          <a:noFill/>
          <a:ln cap="flat" cmpd="sng" w="9525">
            <a:solidFill>
              <a:srgbClr val="000000"/>
            </a:solidFill>
            <a:prstDash val="solid"/>
            <a:round/>
            <a:headEnd len="sm" w="sm" type="none"/>
            <a:tailEnd len="sm" w="sm" type="none"/>
          </a:ln>
        </p:spPr>
      </p:cxnSp>
      <p:cxnSp>
        <p:nvCxnSpPr>
          <p:cNvPr id="2039" name="Google Shape;2039;p102"/>
          <p:cNvCxnSpPr/>
          <p:nvPr/>
        </p:nvCxnSpPr>
        <p:spPr>
          <a:xfrm>
            <a:off x="8257568" y="1288700"/>
            <a:ext cx="2100" cy="4788900"/>
          </a:xfrm>
          <a:prstGeom prst="straightConnector1">
            <a:avLst/>
          </a:prstGeom>
          <a:noFill/>
          <a:ln cap="flat" cmpd="sng" w="19050">
            <a:solidFill>
              <a:schemeClr val="dk1"/>
            </a:solidFill>
            <a:prstDash val="dot"/>
            <a:round/>
            <a:headEnd len="med" w="med" type="none"/>
            <a:tailEnd len="med" w="med" type="none"/>
          </a:ln>
        </p:spPr>
      </p:cxnSp>
      <p:sp>
        <p:nvSpPr>
          <p:cNvPr id="2040" name="Google Shape;2040;p102"/>
          <p:cNvSpPr txBox="1"/>
          <p:nvPr/>
        </p:nvSpPr>
        <p:spPr>
          <a:xfrm>
            <a:off x="578375" y="6006738"/>
            <a:ext cx="77433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*Note: This analysis includes both Tech and Non-Tech unicorns. The unicorns are sorted based on the reported Net Profit</a:t>
            </a:r>
            <a:endParaRPr sz="900">
              <a:solidFill>
                <a:schemeClr val="dk1"/>
              </a:solidFill>
              <a:latin typeface="Calibri"/>
              <a:ea typeface="Calibri"/>
              <a:cs typeface="Calibri"/>
              <a:sym typeface="Calibri"/>
            </a:endParaRPr>
          </a:p>
          <a:p>
            <a:pPr indent="0" lvl="0" marL="0" rtl="0" algn="l">
              <a:spcBef>
                <a:spcPts val="0"/>
              </a:spcBef>
              <a:spcAft>
                <a:spcPts val="0"/>
              </a:spcAft>
              <a:buNone/>
            </a:pPr>
            <a:r>
              <a:rPr lang="en-US" sz="900">
                <a:solidFill>
                  <a:schemeClr val="dk1"/>
                </a:solidFill>
                <a:latin typeface="Calibri"/>
                <a:ea typeface="Calibri"/>
                <a:cs typeface="Calibri"/>
                <a:sym typeface="Calibri"/>
              </a:rPr>
              <a:t>              Financials pertain to the primary legal entity which could, in some cases, be based outside India as well</a:t>
            </a:r>
            <a:br>
              <a:rPr lang="en-US" sz="900">
                <a:solidFill>
                  <a:schemeClr val="dk1"/>
                </a:solidFill>
                <a:latin typeface="Calibri"/>
                <a:ea typeface="Calibri"/>
                <a:cs typeface="Calibri"/>
                <a:sym typeface="Calibri"/>
              </a:rPr>
            </a:br>
            <a:r>
              <a:rPr lang="en-US" sz="900">
                <a:solidFill>
                  <a:schemeClr val="dk1"/>
                </a:solidFill>
                <a:latin typeface="Calibri"/>
                <a:ea typeface="Calibri"/>
                <a:cs typeface="Calibri"/>
                <a:sym typeface="Calibri"/>
              </a:rPr>
              <a:t>              </a:t>
            </a:r>
            <a:r>
              <a:rPr lang="en-US" sz="900">
                <a:solidFill>
                  <a:schemeClr val="dk1"/>
                </a:solidFill>
                <a:latin typeface="Calibri"/>
                <a:ea typeface="Calibri"/>
                <a:cs typeface="Calibri"/>
                <a:sym typeface="Calibri"/>
              </a:rPr>
              <a:t>Financials reflect the latest available disclosures for FY24 (year ended March 31, 2024) or FY25 (year ended March 31, 2025)</a:t>
            </a:r>
            <a:endParaRPr sz="900">
              <a:solidFill>
                <a:schemeClr val="dk1"/>
              </a:solidFill>
              <a:latin typeface="Calibri"/>
              <a:ea typeface="Calibri"/>
              <a:cs typeface="Calibri"/>
              <a:sym typeface="Calibri"/>
            </a:endParaRPr>
          </a:p>
        </p:txBody>
      </p:sp>
      <p:pic>
        <p:nvPicPr>
          <p:cNvPr id="2041" name="Google Shape;2041;p102"/>
          <p:cNvPicPr preferRelativeResize="0"/>
          <p:nvPr/>
        </p:nvPicPr>
        <p:blipFill>
          <a:blip r:embed="rId4">
            <a:alphaModFix/>
          </a:blip>
          <a:stretch>
            <a:fillRect/>
          </a:stretch>
        </p:blipFill>
        <p:spPr>
          <a:xfrm>
            <a:off x="758800" y="2352588"/>
            <a:ext cx="274320" cy="274320"/>
          </a:xfrm>
          <a:prstGeom prst="rect">
            <a:avLst/>
          </a:prstGeom>
          <a:noFill/>
          <a:ln>
            <a:noFill/>
          </a:ln>
        </p:spPr>
      </p:pic>
      <p:pic>
        <p:nvPicPr>
          <p:cNvPr id="2042" name="Google Shape;2042;p102"/>
          <p:cNvPicPr preferRelativeResize="0"/>
          <p:nvPr/>
        </p:nvPicPr>
        <p:blipFill>
          <a:blip r:embed="rId5">
            <a:alphaModFix/>
          </a:blip>
          <a:stretch>
            <a:fillRect/>
          </a:stretch>
        </p:blipFill>
        <p:spPr>
          <a:xfrm>
            <a:off x="758800" y="2758325"/>
            <a:ext cx="274320" cy="274320"/>
          </a:xfrm>
          <a:prstGeom prst="rect">
            <a:avLst/>
          </a:prstGeom>
          <a:noFill/>
          <a:ln>
            <a:noFill/>
          </a:ln>
        </p:spPr>
      </p:pic>
      <p:pic>
        <p:nvPicPr>
          <p:cNvPr id="2043" name="Google Shape;2043;p102"/>
          <p:cNvPicPr preferRelativeResize="0"/>
          <p:nvPr/>
        </p:nvPicPr>
        <p:blipFill>
          <a:blip r:embed="rId6">
            <a:alphaModFix/>
          </a:blip>
          <a:stretch>
            <a:fillRect/>
          </a:stretch>
        </p:blipFill>
        <p:spPr>
          <a:xfrm>
            <a:off x="758800" y="3143338"/>
            <a:ext cx="274320" cy="274320"/>
          </a:xfrm>
          <a:prstGeom prst="rect">
            <a:avLst/>
          </a:prstGeom>
          <a:noFill/>
          <a:ln>
            <a:noFill/>
          </a:ln>
        </p:spPr>
      </p:pic>
      <p:pic>
        <p:nvPicPr>
          <p:cNvPr id="2044" name="Google Shape;2044;p102"/>
          <p:cNvPicPr preferRelativeResize="0"/>
          <p:nvPr/>
        </p:nvPicPr>
        <p:blipFill>
          <a:blip r:embed="rId7">
            <a:alphaModFix/>
          </a:blip>
          <a:stretch>
            <a:fillRect/>
          </a:stretch>
        </p:blipFill>
        <p:spPr>
          <a:xfrm>
            <a:off x="733501" y="3601813"/>
            <a:ext cx="324926" cy="171489"/>
          </a:xfrm>
          <a:prstGeom prst="rect">
            <a:avLst/>
          </a:prstGeom>
          <a:noFill/>
          <a:ln>
            <a:noFill/>
          </a:ln>
        </p:spPr>
      </p:pic>
      <p:pic>
        <p:nvPicPr>
          <p:cNvPr id="2045" name="Google Shape;2045;p102"/>
          <p:cNvPicPr preferRelativeResize="0"/>
          <p:nvPr/>
        </p:nvPicPr>
        <p:blipFill>
          <a:blip r:embed="rId8">
            <a:alphaModFix/>
          </a:blip>
          <a:stretch>
            <a:fillRect/>
          </a:stretch>
        </p:blipFill>
        <p:spPr>
          <a:xfrm>
            <a:off x="758803" y="3935638"/>
            <a:ext cx="274320" cy="274320"/>
          </a:xfrm>
          <a:prstGeom prst="rect">
            <a:avLst/>
          </a:prstGeom>
          <a:noFill/>
          <a:ln>
            <a:noFill/>
          </a:ln>
        </p:spPr>
      </p:pic>
      <p:pic>
        <p:nvPicPr>
          <p:cNvPr id="2046" name="Google Shape;2046;p102"/>
          <p:cNvPicPr preferRelativeResize="0"/>
          <p:nvPr/>
        </p:nvPicPr>
        <p:blipFill>
          <a:blip r:embed="rId9">
            <a:alphaModFix/>
          </a:blip>
          <a:stretch>
            <a:fillRect/>
          </a:stretch>
        </p:blipFill>
        <p:spPr>
          <a:xfrm>
            <a:off x="758800" y="4331788"/>
            <a:ext cx="274320" cy="274320"/>
          </a:xfrm>
          <a:prstGeom prst="rect">
            <a:avLst/>
          </a:prstGeom>
          <a:noFill/>
          <a:ln>
            <a:noFill/>
          </a:ln>
        </p:spPr>
      </p:pic>
      <p:pic>
        <p:nvPicPr>
          <p:cNvPr id="2047" name="Google Shape;2047;p102"/>
          <p:cNvPicPr preferRelativeResize="0"/>
          <p:nvPr/>
        </p:nvPicPr>
        <p:blipFill>
          <a:blip r:embed="rId10">
            <a:alphaModFix/>
          </a:blip>
          <a:stretch>
            <a:fillRect/>
          </a:stretch>
        </p:blipFill>
        <p:spPr>
          <a:xfrm>
            <a:off x="758800" y="4729337"/>
            <a:ext cx="274320" cy="274320"/>
          </a:xfrm>
          <a:prstGeom prst="rect">
            <a:avLst/>
          </a:prstGeom>
          <a:noFill/>
          <a:ln>
            <a:noFill/>
          </a:ln>
        </p:spPr>
      </p:pic>
      <p:pic>
        <p:nvPicPr>
          <p:cNvPr id="2048" name="Google Shape;2048;p102"/>
          <p:cNvPicPr preferRelativeResize="0"/>
          <p:nvPr/>
        </p:nvPicPr>
        <p:blipFill>
          <a:blip r:embed="rId11">
            <a:alphaModFix/>
          </a:blip>
          <a:stretch>
            <a:fillRect/>
          </a:stretch>
        </p:blipFill>
        <p:spPr>
          <a:xfrm>
            <a:off x="758794" y="5127565"/>
            <a:ext cx="274320" cy="274320"/>
          </a:xfrm>
          <a:prstGeom prst="rect">
            <a:avLst/>
          </a:prstGeom>
          <a:noFill/>
          <a:ln>
            <a:noFill/>
          </a:ln>
        </p:spPr>
      </p:pic>
      <p:pic>
        <p:nvPicPr>
          <p:cNvPr id="2049" name="Google Shape;2049;p102"/>
          <p:cNvPicPr preferRelativeResize="0"/>
          <p:nvPr/>
        </p:nvPicPr>
        <p:blipFill>
          <a:blip r:embed="rId12">
            <a:alphaModFix/>
          </a:blip>
          <a:stretch>
            <a:fillRect/>
          </a:stretch>
        </p:blipFill>
        <p:spPr>
          <a:xfrm>
            <a:off x="758800" y="5525788"/>
            <a:ext cx="274320" cy="27432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3" name="Shape 2053"/>
        <p:cNvGrpSpPr/>
        <p:nvPr/>
      </p:nvGrpSpPr>
      <p:grpSpPr>
        <a:xfrm>
          <a:off x="0" y="0"/>
          <a:ext cx="0" cy="0"/>
          <a:chOff x="0" y="0"/>
          <a:chExt cx="0" cy="0"/>
        </a:xfrm>
      </p:grpSpPr>
      <p:sp>
        <p:nvSpPr>
          <p:cNvPr id="2054" name="Google Shape;2054;p10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2055" name="Google Shape;2055;p103" title="Chart"/>
          <p:cNvPicPr preferRelativeResize="0"/>
          <p:nvPr/>
        </p:nvPicPr>
        <p:blipFill rotWithShape="1">
          <a:blip r:embed="rId3">
            <a:alphaModFix/>
          </a:blip>
          <a:srcRect b="1830" l="130" r="-129" t="-1830"/>
          <a:stretch/>
        </p:blipFill>
        <p:spPr>
          <a:xfrm>
            <a:off x="1679525" y="1645719"/>
            <a:ext cx="6721512" cy="4158302"/>
          </a:xfrm>
          <a:prstGeom prst="rect">
            <a:avLst/>
          </a:prstGeom>
          <a:noFill/>
          <a:ln>
            <a:noFill/>
          </a:ln>
        </p:spPr>
      </p:pic>
      <p:graphicFrame>
        <p:nvGraphicFramePr>
          <p:cNvPr id="2056" name="Google Shape;2056;p103" title="table4"/>
          <p:cNvGraphicFramePr/>
          <p:nvPr/>
        </p:nvGraphicFramePr>
        <p:xfrm>
          <a:off x="6214656" y="1835556"/>
          <a:ext cx="3000000" cy="3000000"/>
        </p:xfrm>
        <a:graphic>
          <a:graphicData uri="http://schemas.openxmlformats.org/drawingml/2006/table">
            <a:tbl>
              <a:tblPr bandRow="1" firstRow="1">
                <a:noFill/>
                <a:tableStyleId>{62613066-B82A-4C2A-84E2-991EC81C6A94}</a:tableStyleId>
              </a:tblPr>
              <a:tblGrid>
                <a:gridCol w="1355875"/>
              </a:tblGrid>
              <a:tr h="5979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55%</a:t>
                      </a:r>
                      <a:endParaRPr sz="1200">
                        <a:latin typeface="Calibri"/>
                        <a:ea typeface="Calibri"/>
                        <a:cs typeface="Calibri"/>
                        <a:sym typeface="Calibri"/>
                      </a:endParaRPr>
                    </a:p>
                  </a:txBody>
                  <a:tcPr marT="45725" marB="45725" marR="9145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697325">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12%</a:t>
                      </a:r>
                      <a:endParaRPr sz="1200">
                        <a:latin typeface="Calibri"/>
                        <a:ea typeface="Calibri"/>
                        <a:cs typeface="Calibri"/>
                        <a:sym typeface="Calibri"/>
                      </a:endParaRPr>
                    </a:p>
                  </a:txBody>
                  <a:tcPr marT="45725" marB="45725" marR="9145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52650">
                <a:tc>
                  <a:txBody>
                    <a:bodyPr/>
                    <a:lstStyle/>
                    <a:p>
                      <a:pPr indent="0" lvl="0" marL="0" rtl="0" algn="ctr">
                        <a:spcBef>
                          <a:spcPts val="0"/>
                        </a:spcBef>
                        <a:spcAft>
                          <a:spcPts val="0"/>
                        </a:spcAft>
                        <a:buClr>
                          <a:schemeClr val="dk1"/>
                        </a:buClr>
                        <a:buSzPts val="1200"/>
                        <a:buFont typeface="Cambria"/>
                        <a:buNone/>
                      </a:pPr>
                      <a:r>
                        <a:rPr lang="en-US" sz="1200">
                          <a:solidFill>
                            <a:schemeClr val="dk1"/>
                          </a:solidFill>
                          <a:latin typeface="Calibri"/>
                          <a:ea typeface="Calibri"/>
                          <a:cs typeface="Calibri"/>
                          <a:sym typeface="Calibri"/>
                        </a:rPr>
                        <a:t>6%</a:t>
                      </a:r>
                      <a:endParaRPr/>
                    </a:p>
                  </a:txBody>
                  <a:tcPr marT="45725" marB="45725" marR="9145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637025">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5%</a:t>
                      </a:r>
                      <a:endParaRPr/>
                    </a:p>
                  </a:txBody>
                  <a:tcPr marT="45725" marB="45725" marR="9145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657250">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a:t>
                      </a:r>
                      <a:endParaRPr/>
                    </a:p>
                  </a:txBody>
                  <a:tcPr marT="45725" marB="45725" marR="9145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841975">
                <a:tc>
                  <a:txBody>
                    <a:bodyPr/>
                    <a:lstStyle/>
                    <a:p>
                      <a:pPr indent="0" lvl="0" marL="0" rtl="0" algn="ctr">
                        <a:spcBef>
                          <a:spcPts val="0"/>
                        </a:spcBef>
                        <a:spcAft>
                          <a:spcPts val="0"/>
                        </a:spcAft>
                        <a:buClr>
                          <a:schemeClr val="dk1"/>
                        </a:buClr>
                        <a:buSzPts val="1200"/>
                        <a:buFont typeface="Cambria"/>
                        <a:buNone/>
                      </a:pPr>
                      <a:r>
                        <a:rPr lang="en-US" sz="1200">
                          <a:solidFill>
                            <a:schemeClr val="dk1"/>
                          </a:solidFill>
                          <a:latin typeface="Calibri"/>
                          <a:ea typeface="Calibri"/>
                          <a:cs typeface="Calibri"/>
                          <a:sym typeface="Calibri"/>
                        </a:rPr>
                        <a:t>  20%</a:t>
                      </a:r>
                      <a:endParaRPr sz="1200">
                        <a:latin typeface="Calibri"/>
                        <a:ea typeface="Calibri"/>
                        <a:cs typeface="Calibri"/>
                        <a:sym typeface="Calibri"/>
                      </a:endParaRPr>
                    </a:p>
                  </a:txBody>
                  <a:tcPr marT="45725" marB="45725" marR="9145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2057" name="Google Shape;2057;p103"/>
          <p:cNvSpPr txBox="1"/>
          <p:nvPr/>
        </p:nvSpPr>
        <p:spPr>
          <a:xfrm>
            <a:off x="7852300" y="1512825"/>
            <a:ext cx="4185900" cy="4899600"/>
          </a:xfrm>
          <a:prstGeom prst="rect">
            <a:avLst/>
          </a:prstGeom>
          <a:solidFill>
            <a:schemeClr val="lt1"/>
          </a:solid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India hosts 124 unicorns, accounting for ~6% of the global total, positioning it as the third-largest unicorn ecosystem after the U.S. and China.</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The U.S. continues to account for a significant share of global unicorns, supported by deep late-stage capital availability and mature exit markets. China’s unicorn base reflects scale advantages from large domestic markets and policy-backed platform ecosystems.</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India’s unicorn formation has been driven by a large addressable market, improving digital infrastructure, and expanding VC participation. However, compared to the U.S. and China, the ecosystem remains earlier in its scale-up maturity, with relatively fewer globally dominant category leaders and a more selective late-stage funding environment.</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Overall, the data suggests an ecosystem that has successfully built breadth in unicorn creation, while the next phase of growth will depend on sustained late-stage capital formation and increased global market penetration.</a:t>
            </a:r>
            <a:endParaRPr sz="1300">
              <a:solidFill>
                <a:schemeClr val="dk2"/>
              </a:solidFill>
              <a:latin typeface="Calibri"/>
              <a:ea typeface="Calibri"/>
              <a:cs typeface="Calibri"/>
              <a:sym typeface="Calibri"/>
            </a:endParaRPr>
          </a:p>
        </p:txBody>
      </p:sp>
      <p:sp>
        <p:nvSpPr>
          <p:cNvPr id="2058" name="Google Shape;2058;p103" title="Slide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Club: Global Landscape - India’s </a:t>
            </a:r>
            <a:r>
              <a:rPr b="1" lang="en-US" sz="4000">
                <a:solidFill>
                  <a:srgbClr val="08528C"/>
                </a:solidFill>
                <a:latin typeface="Calibri"/>
                <a:ea typeface="Calibri"/>
                <a:cs typeface="Calibri"/>
                <a:sym typeface="Calibri"/>
              </a:rPr>
              <a:t>Standing</a:t>
            </a:r>
            <a:endParaRPr b="1" sz="4000">
              <a:solidFill>
                <a:srgbClr val="08528C"/>
              </a:solidFill>
              <a:latin typeface="Calibri"/>
              <a:ea typeface="Calibri"/>
              <a:cs typeface="Calibri"/>
              <a:sym typeface="Calibri"/>
            </a:endParaRPr>
          </a:p>
        </p:txBody>
      </p:sp>
      <p:sp>
        <p:nvSpPr>
          <p:cNvPr id="2059" name="Google Shape;2059;p103"/>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060" name="Google Shape;2060;p103"/>
          <p:cNvSpPr txBox="1"/>
          <p:nvPr/>
        </p:nvSpPr>
        <p:spPr>
          <a:xfrm>
            <a:off x="765136" y="1163495"/>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Geographies </a:t>
            </a:r>
            <a:r>
              <a:rPr b="1" lang="en-US">
                <a:solidFill>
                  <a:srgbClr val="08528C"/>
                </a:solidFill>
                <a:latin typeface="Calibri"/>
                <a:ea typeface="Calibri"/>
                <a:cs typeface="Calibri"/>
                <a:sym typeface="Calibri"/>
              </a:rPr>
              <a:t>by</a:t>
            </a:r>
            <a:r>
              <a:rPr b="1" lang="en-US">
                <a:solidFill>
                  <a:srgbClr val="08528C"/>
                </a:solidFill>
                <a:latin typeface="Calibri"/>
                <a:ea typeface="Calibri"/>
                <a:cs typeface="Calibri"/>
                <a:sym typeface="Calibri"/>
              </a:rPr>
              <a:t> Unicorn Count</a:t>
            </a:r>
            <a:endParaRPr b="1">
              <a:solidFill>
                <a:srgbClr val="08528C"/>
              </a:solidFill>
              <a:latin typeface="Calibri"/>
              <a:ea typeface="Calibri"/>
              <a:cs typeface="Calibri"/>
              <a:sym typeface="Calibri"/>
            </a:endParaRPr>
          </a:p>
        </p:txBody>
      </p:sp>
      <p:cxnSp>
        <p:nvCxnSpPr>
          <p:cNvPr id="2061" name="Google Shape;2061;p103"/>
          <p:cNvCxnSpPr/>
          <p:nvPr/>
        </p:nvCxnSpPr>
        <p:spPr>
          <a:xfrm flipH="1" rot="10800000">
            <a:off x="765123" y="1454466"/>
            <a:ext cx="6435900" cy="15300"/>
          </a:xfrm>
          <a:prstGeom prst="straightConnector1">
            <a:avLst/>
          </a:prstGeom>
          <a:noFill/>
          <a:ln cap="flat" cmpd="sng" w="9525">
            <a:solidFill>
              <a:srgbClr val="000000"/>
            </a:solidFill>
            <a:prstDash val="solid"/>
            <a:round/>
            <a:headEnd len="sm" w="sm" type="none"/>
            <a:tailEnd len="sm" w="sm" type="none"/>
          </a:ln>
        </p:spPr>
      </p:cxnSp>
      <p:cxnSp>
        <p:nvCxnSpPr>
          <p:cNvPr id="2062" name="Google Shape;2062;p103"/>
          <p:cNvCxnSpPr/>
          <p:nvPr/>
        </p:nvCxnSpPr>
        <p:spPr>
          <a:xfrm>
            <a:off x="7693988" y="1512828"/>
            <a:ext cx="19500" cy="4841400"/>
          </a:xfrm>
          <a:prstGeom prst="straightConnector1">
            <a:avLst/>
          </a:prstGeom>
          <a:noFill/>
          <a:ln cap="flat" cmpd="sng" w="19050">
            <a:solidFill>
              <a:schemeClr val="dk1"/>
            </a:solidFill>
            <a:prstDash val="dot"/>
            <a:round/>
            <a:headEnd len="med" w="med" type="none"/>
            <a:tailEnd len="med" w="med" type="none"/>
          </a:ln>
        </p:spPr>
      </p:cxnSp>
      <p:sp>
        <p:nvSpPr>
          <p:cNvPr id="2063" name="Google Shape;2063;p103"/>
          <p:cNvSpPr/>
          <p:nvPr/>
        </p:nvSpPr>
        <p:spPr>
          <a:xfrm>
            <a:off x="7573135" y="1182698"/>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2064" name="Google Shape;2064;p103"/>
          <p:cNvCxnSpPr/>
          <p:nvPr/>
        </p:nvCxnSpPr>
        <p:spPr>
          <a:xfrm flipH="1" rot="10800000">
            <a:off x="7883110" y="1457466"/>
            <a:ext cx="4095900" cy="9300"/>
          </a:xfrm>
          <a:prstGeom prst="straightConnector1">
            <a:avLst/>
          </a:prstGeom>
          <a:noFill/>
          <a:ln cap="flat" cmpd="sng" w="9525">
            <a:solidFill>
              <a:srgbClr val="000000"/>
            </a:solidFill>
            <a:prstDash val="solid"/>
            <a:round/>
            <a:headEnd len="sm" w="sm" type="none"/>
            <a:tailEnd len="sm" w="sm" type="none"/>
          </a:ln>
        </p:spPr>
      </p:cxnSp>
      <p:sp>
        <p:nvSpPr>
          <p:cNvPr id="2065" name="Google Shape;2065;p103"/>
          <p:cNvSpPr txBox="1"/>
          <p:nvPr/>
        </p:nvSpPr>
        <p:spPr>
          <a:xfrm>
            <a:off x="1057746" y="1938836"/>
            <a:ext cx="6705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U.S.</a:t>
            </a:r>
            <a:endParaRPr sz="1200">
              <a:solidFill>
                <a:schemeClr val="dk1"/>
              </a:solidFill>
              <a:latin typeface="Calibri"/>
              <a:ea typeface="Calibri"/>
              <a:cs typeface="Calibri"/>
              <a:sym typeface="Calibri"/>
            </a:endParaRPr>
          </a:p>
        </p:txBody>
      </p:sp>
      <p:sp>
        <p:nvSpPr>
          <p:cNvPr id="2066" name="Google Shape;2066;p103"/>
          <p:cNvSpPr txBox="1"/>
          <p:nvPr/>
        </p:nvSpPr>
        <p:spPr>
          <a:xfrm>
            <a:off x="1050293" y="2620881"/>
            <a:ext cx="6705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China</a:t>
            </a:r>
            <a:endParaRPr sz="1200">
              <a:solidFill>
                <a:schemeClr val="dk1"/>
              </a:solidFill>
              <a:latin typeface="Calibri"/>
              <a:ea typeface="Calibri"/>
              <a:cs typeface="Calibri"/>
              <a:sym typeface="Calibri"/>
            </a:endParaRPr>
          </a:p>
        </p:txBody>
      </p:sp>
      <p:sp>
        <p:nvSpPr>
          <p:cNvPr id="2067" name="Google Shape;2067;p103"/>
          <p:cNvSpPr txBox="1"/>
          <p:nvPr/>
        </p:nvSpPr>
        <p:spPr>
          <a:xfrm>
            <a:off x="1050293" y="3260037"/>
            <a:ext cx="6705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India</a:t>
            </a:r>
            <a:endParaRPr sz="1200">
              <a:solidFill>
                <a:schemeClr val="dk1"/>
              </a:solidFill>
              <a:latin typeface="Calibri"/>
              <a:ea typeface="Calibri"/>
              <a:cs typeface="Calibri"/>
              <a:sym typeface="Calibri"/>
            </a:endParaRPr>
          </a:p>
        </p:txBody>
      </p:sp>
      <p:sp>
        <p:nvSpPr>
          <p:cNvPr id="2068" name="Google Shape;2068;p103"/>
          <p:cNvSpPr txBox="1"/>
          <p:nvPr/>
        </p:nvSpPr>
        <p:spPr>
          <a:xfrm>
            <a:off x="958151" y="4564016"/>
            <a:ext cx="9609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Germany</a:t>
            </a:r>
            <a:endParaRPr sz="1200">
              <a:solidFill>
                <a:schemeClr val="dk1"/>
              </a:solidFill>
              <a:latin typeface="Calibri"/>
              <a:ea typeface="Calibri"/>
              <a:cs typeface="Calibri"/>
              <a:sym typeface="Calibri"/>
            </a:endParaRPr>
          </a:p>
        </p:txBody>
      </p:sp>
      <p:sp>
        <p:nvSpPr>
          <p:cNvPr id="2069" name="Google Shape;2069;p103"/>
          <p:cNvSpPr txBox="1"/>
          <p:nvPr/>
        </p:nvSpPr>
        <p:spPr>
          <a:xfrm>
            <a:off x="1050293" y="3902757"/>
            <a:ext cx="6705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UK</a:t>
            </a:r>
            <a:endParaRPr sz="1200">
              <a:solidFill>
                <a:schemeClr val="dk1"/>
              </a:solidFill>
              <a:latin typeface="Calibri"/>
              <a:ea typeface="Calibri"/>
              <a:cs typeface="Calibri"/>
              <a:sym typeface="Calibri"/>
            </a:endParaRPr>
          </a:p>
        </p:txBody>
      </p:sp>
      <p:sp>
        <p:nvSpPr>
          <p:cNvPr id="2070" name="Google Shape;2070;p103"/>
          <p:cNvSpPr txBox="1"/>
          <p:nvPr/>
        </p:nvSpPr>
        <p:spPr>
          <a:xfrm>
            <a:off x="1050293" y="5202042"/>
            <a:ext cx="6705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Others</a:t>
            </a:r>
            <a:endParaRPr sz="1200">
              <a:solidFill>
                <a:schemeClr val="dk1"/>
              </a:solidFill>
              <a:latin typeface="Calibri"/>
              <a:ea typeface="Calibri"/>
              <a:cs typeface="Calibri"/>
              <a:sym typeface="Calibri"/>
            </a:endParaRPr>
          </a:p>
        </p:txBody>
      </p:sp>
      <p:pic>
        <p:nvPicPr>
          <p:cNvPr id="2071" name="Google Shape;2071;p103" title="7.png"/>
          <p:cNvPicPr preferRelativeResize="0"/>
          <p:nvPr/>
        </p:nvPicPr>
        <p:blipFill rotWithShape="1">
          <a:blip r:embed="rId4">
            <a:alphaModFix/>
          </a:blip>
          <a:srcRect b="1390" l="0" r="0" t="1390"/>
          <a:stretch/>
        </p:blipFill>
        <p:spPr>
          <a:xfrm>
            <a:off x="645750" y="5258643"/>
            <a:ext cx="329184" cy="320040"/>
          </a:xfrm>
          <a:prstGeom prst="rect">
            <a:avLst/>
          </a:prstGeom>
          <a:noFill/>
          <a:ln>
            <a:noFill/>
          </a:ln>
        </p:spPr>
      </p:pic>
      <p:sp>
        <p:nvSpPr>
          <p:cNvPr id="2072" name="Google Shape;2072;p103"/>
          <p:cNvSpPr txBox="1"/>
          <p:nvPr/>
        </p:nvSpPr>
        <p:spPr>
          <a:xfrm>
            <a:off x="621975" y="6310425"/>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Note:This analysis includes both Tech and Non-Tech unicorns. A company could be tagged to multiple locations as well.</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          “Others” includes companies that are not headquartered in the U.S., China, India, the UK, and in Germany.   </a:t>
            </a:r>
            <a:endParaRPr sz="900">
              <a:latin typeface="Calibri"/>
              <a:ea typeface="Calibri"/>
              <a:cs typeface="Calibri"/>
              <a:sym typeface="Calibri"/>
            </a:endParaRPr>
          </a:p>
        </p:txBody>
      </p:sp>
      <p:sp>
        <p:nvSpPr>
          <p:cNvPr id="2073" name="Google Shape;2073;p103"/>
          <p:cNvSpPr txBox="1"/>
          <p:nvPr/>
        </p:nvSpPr>
        <p:spPr>
          <a:xfrm>
            <a:off x="6213947" y="1445712"/>
            <a:ext cx="1536000" cy="467700"/>
          </a:xfrm>
          <a:prstGeom prst="rect">
            <a:avLst/>
          </a:prstGeom>
          <a:noFill/>
          <a:ln>
            <a:noFill/>
          </a:ln>
        </p:spPr>
        <p:txBody>
          <a:bodyPr anchorCtr="0" anchor="t" bIns="45700" lIns="54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Unicorn Distribution by Country (%)</a:t>
            </a:r>
            <a:endParaRPr b="1" sz="1200">
              <a:latin typeface="Calibri"/>
              <a:ea typeface="Calibri"/>
              <a:cs typeface="Calibri"/>
              <a:sym typeface="Calibri"/>
            </a:endParaRPr>
          </a:p>
        </p:txBody>
      </p:sp>
      <p:pic>
        <p:nvPicPr>
          <p:cNvPr id="2074" name="Google Shape;2074;p103"/>
          <p:cNvPicPr preferRelativeResize="0"/>
          <p:nvPr/>
        </p:nvPicPr>
        <p:blipFill>
          <a:blip r:embed="rId5">
            <a:alphaModFix/>
          </a:blip>
          <a:stretch>
            <a:fillRect/>
          </a:stretch>
        </p:blipFill>
        <p:spPr>
          <a:xfrm>
            <a:off x="649270" y="2035451"/>
            <a:ext cx="322144" cy="183180"/>
          </a:xfrm>
          <a:prstGeom prst="rect">
            <a:avLst/>
          </a:prstGeom>
          <a:noFill/>
          <a:ln>
            <a:noFill/>
          </a:ln>
        </p:spPr>
      </p:pic>
      <p:pic>
        <p:nvPicPr>
          <p:cNvPr id="2075" name="Google Shape;2075;p103"/>
          <p:cNvPicPr preferRelativeResize="0"/>
          <p:nvPr/>
        </p:nvPicPr>
        <p:blipFill>
          <a:blip r:embed="rId6">
            <a:alphaModFix/>
          </a:blip>
          <a:stretch>
            <a:fillRect/>
          </a:stretch>
        </p:blipFill>
        <p:spPr>
          <a:xfrm>
            <a:off x="650322" y="2730218"/>
            <a:ext cx="320040" cy="181356"/>
          </a:xfrm>
          <a:prstGeom prst="rect">
            <a:avLst/>
          </a:prstGeom>
          <a:noFill/>
          <a:ln>
            <a:noFill/>
          </a:ln>
        </p:spPr>
      </p:pic>
      <p:pic>
        <p:nvPicPr>
          <p:cNvPr id="2076" name="Google Shape;2076;p103"/>
          <p:cNvPicPr preferRelativeResize="0"/>
          <p:nvPr/>
        </p:nvPicPr>
        <p:blipFill>
          <a:blip r:embed="rId7">
            <a:alphaModFix/>
          </a:blip>
          <a:stretch>
            <a:fillRect/>
          </a:stretch>
        </p:blipFill>
        <p:spPr>
          <a:xfrm>
            <a:off x="650322" y="3359201"/>
            <a:ext cx="320040" cy="181356"/>
          </a:xfrm>
          <a:prstGeom prst="rect">
            <a:avLst/>
          </a:prstGeom>
          <a:noFill/>
          <a:ln>
            <a:noFill/>
          </a:ln>
        </p:spPr>
      </p:pic>
      <p:pic>
        <p:nvPicPr>
          <p:cNvPr id="2077" name="Google Shape;2077;p103"/>
          <p:cNvPicPr preferRelativeResize="0"/>
          <p:nvPr/>
        </p:nvPicPr>
        <p:blipFill>
          <a:blip r:embed="rId8">
            <a:alphaModFix/>
          </a:blip>
          <a:stretch>
            <a:fillRect/>
          </a:stretch>
        </p:blipFill>
        <p:spPr>
          <a:xfrm>
            <a:off x="650322" y="4040794"/>
            <a:ext cx="320040" cy="181356"/>
          </a:xfrm>
          <a:prstGeom prst="rect">
            <a:avLst/>
          </a:prstGeom>
          <a:noFill/>
          <a:ln>
            <a:noFill/>
          </a:ln>
        </p:spPr>
      </p:pic>
      <p:pic>
        <p:nvPicPr>
          <p:cNvPr id="2078" name="Google Shape;2078;p103"/>
          <p:cNvPicPr preferRelativeResize="0"/>
          <p:nvPr/>
        </p:nvPicPr>
        <p:blipFill>
          <a:blip r:embed="rId9">
            <a:alphaModFix/>
          </a:blip>
          <a:stretch>
            <a:fillRect/>
          </a:stretch>
        </p:blipFill>
        <p:spPr>
          <a:xfrm>
            <a:off x="650322" y="4679417"/>
            <a:ext cx="320040" cy="18135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2" name="Shape 2082"/>
        <p:cNvGrpSpPr/>
        <p:nvPr/>
      </p:nvGrpSpPr>
      <p:grpSpPr>
        <a:xfrm>
          <a:off x="0" y="0"/>
          <a:ext cx="0" cy="0"/>
          <a:chOff x="0" y="0"/>
          <a:chExt cx="0" cy="0"/>
        </a:xfrm>
      </p:grpSpPr>
      <p:sp>
        <p:nvSpPr>
          <p:cNvPr id="2083" name="Google Shape;2083;p104"/>
          <p:cNvSpPr txBox="1"/>
          <p:nvPr/>
        </p:nvSpPr>
        <p:spPr>
          <a:xfrm>
            <a:off x="7852300" y="1582400"/>
            <a:ext cx="4185900" cy="4977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The United States leads in unicorn creation, with </a:t>
            </a:r>
            <a:r>
              <a:rPr lang="en-US" sz="1300">
                <a:latin typeface="Calibri"/>
                <a:ea typeface="Calibri"/>
                <a:cs typeface="Calibri"/>
                <a:sym typeface="Calibri"/>
              </a:rPr>
              <a:t>$783B</a:t>
            </a:r>
            <a:r>
              <a:rPr lang="en-US" sz="1300">
                <a:latin typeface="Calibri"/>
                <a:ea typeface="Calibri"/>
                <a:cs typeface="Calibri"/>
                <a:sym typeface="Calibri"/>
              </a:rPr>
              <a:t> in funding and 1,104 unicorns, supported by a strong correlation between GDP and startup investment (2.56% of its $30.5T GDP). Its expanding economic capacity, combined with abundant capital and established innovation hubs like Silicon Valley, continues to drive sustained startup growth.</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India emerges as a prominent startup hub, generating 124 unicorns with $91.1B in funding, supported by a growing economy and an increasingly active entrepreneurial ecosystem with a GDP of $4.1T.</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311150" lvl="0" marL="457200" rtl="0" algn="just">
              <a:lnSpc>
                <a:spcPct val="115000"/>
              </a:lnSpc>
              <a:spcBef>
                <a:spcPts val="0"/>
              </a:spcBef>
              <a:spcAft>
                <a:spcPts val="0"/>
              </a:spcAft>
              <a:buSzPts val="1300"/>
              <a:buFont typeface="Calibri"/>
              <a:buChar char="●"/>
            </a:pPr>
            <a:r>
              <a:rPr lang="en-US" sz="1300">
                <a:latin typeface="Calibri"/>
                <a:ea typeface="Calibri"/>
                <a:cs typeface="Calibri"/>
                <a:sym typeface="Calibri"/>
              </a:rPr>
              <a:t>India’s advantage comes from a large, young population adopting digital services quickly, especially in fintech and SaaS. Investors favor startups with scalable models targeting underserved markets, particularly in smaller cities. Supportive government policies and digital infrastructure investments have further fueled this growth.</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45720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p:txBody>
      </p:sp>
      <p:sp>
        <p:nvSpPr>
          <p:cNvPr id="2084" name="Google Shape;2084;p104" title="Slide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Club: GDP and Funding across Top </a:t>
            </a:r>
            <a:r>
              <a:rPr b="1" lang="en-US" sz="4000">
                <a:solidFill>
                  <a:srgbClr val="08528C"/>
                </a:solidFill>
                <a:latin typeface="Calibri"/>
                <a:ea typeface="Calibri"/>
                <a:cs typeface="Calibri"/>
                <a:sym typeface="Calibri"/>
              </a:rPr>
              <a:t>Nations</a:t>
            </a:r>
            <a:endParaRPr b="1" sz="4000">
              <a:solidFill>
                <a:srgbClr val="08528C"/>
              </a:solidFill>
              <a:latin typeface="Calibri"/>
              <a:ea typeface="Calibri"/>
              <a:cs typeface="Calibri"/>
              <a:sym typeface="Calibri"/>
            </a:endParaRPr>
          </a:p>
        </p:txBody>
      </p:sp>
      <p:sp>
        <p:nvSpPr>
          <p:cNvPr id="2085" name="Google Shape;2085;p104"/>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cxnSp>
        <p:nvCxnSpPr>
          <p:cNvPr id="2086" name="Google Shape;2086;p104"/>
          <p:cNvCxnSpPr/>
          <p:nvPr/>
        </p:nvCxnSpPr>
        <p:spPr>
          <a:xfrm flipH="1" rot="10800000">
            <a:off x="765123" y="1454466"/>
            <a:ext cx="6435900" cy="15300"/>
          </a:xfrm>
          <a:prstGeom prst="straightConnector1">
            <a:avLst/>
          </a:prstGeom>
          <a:noFill/>
          <a:ln cap="flat" cmpd="sng" w="9525">
            <a:solidFill>
              <a:srgbClr val="000000"/>
            </a:solidFill>
            <a:prstDash val="solid"/>
            <a:round/>
            <a:headEnd len="sm" w="sm" type="none"/>
            <a:tailEnd len="sm" w="sm" type="none"/>
          </a:ln>
        </p:spPr>
      </p:cxnSp>
      <p:cxnSp>
        <p:nvCxnSpPr>
          <p:cNvPr id="2087" name="Google Shape;2087;p104"/>
          <p:cNvCxnSpPr/>
          <p:nvPr/>
        </p:nvCxnSpPr>
        <p:spPr>
          <a:xfrm>
            <a:off x="7693988" y="1639925"/>
            <a:ext cx="19500" cy="4841400"/>
          </a:xfrm>
          <a:prstGeom prst="straightConnector1">
            <a:avLst/>
          </a:prstGeom>
          <a:noFill/>
          <a:ln cap="flat" cmpd="sng" w="19050">
            <a:solidFill>
              <a:schemeClr val="dk1"/>
            </a:solidFill>
            <a:prstDash val="dot"/>
            <a:round/>
            <a:headEnd len="med" w="med" type="none"/>
            <a:tailEnd len="med" w="med" type="none"/>
          </a:ln>
        </p:spPr>
      </p:cxnSp>
      <p:sp>
        <p:nvSpPr>
          <p:cNvPr id="2088" name="Google Shape;2088;p104"/>
          <p:cNvSpPr/>
          <p:nvPr/>
        </p:nvSpPr>
        <p:spPr>
          <a:xfrm>
            <a:off x="7573135" y="1173360"/>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2089" name="Google Shape;2089;p104"/>
          <p:cNvCxnSpPr/>
          <p:nvPr/>
        </p:nvCxnSpPr>
        <p:spPr>
          <a:xfrm flipH="1" rot="10800000">
            <a:off x="7883110" y="1457466"/>
            <a:ext cx="4095900" cy="9300"/>
          </a:xfrm>
          <a:prstGeom prst="straightConnector1">
            <a:avLst/>
          </a:prstGeom>
          <a:noFill/>
          <a:ln cap="flat" cmpd="sng" w="9525">
            <a:solidFill>
              <a:srgbClr val="000000"/>
            </a:solidFill>
            <a:prstDash val="solid"/>
            <a:round/>
            <a:headEnd len="sm" w="sm" type="none"/>
            <a:tailEnd len="sm" w="sm" type="none"/>
          </a:ln>
        </p:spPr>
      </p:cxnSp>
      <p:sp>
        <p:nvSpPr>
          <p:cNvPr id="2090" name="Google Shape;2090;p104"/>
          <p:cNvSpPr txBox="1"/>
          <p:nvPr/>
        </p:nvSpPr>
        <p:spPr>
          <a:xfrm>
            <a:off x="3614375" y="5301025"/>
            <a:ext cx="15969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2"/>
                </a:solidFill>
                <a:latin typeface="Calibri"/>
                <a:ea typeface="Calibri"/>
                <a:cs typeface="Calibri"/>
                <a:sym typeface="Calibri"/>
              </a:rPr>
              <a:t>Funding in USD Billion</a:t>
            </a:r>
            <a:endParaRPr sz="1200">
              <a:solidFill>
                <a:schemeClr val="dk2"/>
              </a:solidFill>
              <a:latin typeface="Calibri"/>
              <a:ea typeface="Calibri"/>
              <a:cs typeface="Calibri"/>
              <a:sym typeface="Calibri"/>
            </a:endParaRPr>
          </a:p>
        </p:txBody>
      </p:sp>
      <p:sp>
        <p:nvSpPr>
          <p:cNvPr id="2091" name="Google Shape;2091;p104"/>
          <p:cNvSpPr txBox="1"/>
          <p:nvPr/>
        </p:nvSpPr>
        <p:spPr>
          <a:xfrm rot="-5400000">
            <a:off x="-205861" y="2827368"/>
            <a:ext cx="15969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2"/>
                </a:solidFill>
                <a:latin typeface="Calibri"/>
                <a:ea typeface="Calibri"/>
                <a:cs typeface="Calibri"/>
                <a:sym typeface="Calibri"/>
              </a:rPr>
              <a:t>GDP in USD Trillion</a:t>
            </a:r>
            <a:endParaRPr sz="1200">
              <a:solidFill>
                <a:schemeClr val="dk2"/>
              </a:solidFill>
              <a:latin typeface="Calibri"/>
              <a:ea typeface="Calibri"/>
              <a:cs typeface="Calibri"/>
              <a:sym typeface="Calibri"/>
            </a:endParaRPr>
          </a:p>
        </p:txBody>
      </p:sp>
      <p:sp>
        <p:nvSpPr>
          <p:cNvPr id="2092" name="Google Shape;2092;p104"/>
          <p:cNvSpPr/>
          <p:nvPr/>
        </p:nvSpPr>
        <p:spPr>
          <a:xfrm>
            <a:off x="923025" y="5768575"/>
            <a:ext cx="148800" cy="146400"/>
          </a:xfrm>
          <a:prstGeom prst="ellipse">
            <a:avLst/>
          </a:prstGeom>
          <a:solidFill>
            <a:srgbClr val="1C458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C4587"/>
              </a:solidFill>
            </a:endParaRPr>
          </a:p>
        </p:txBody>
      </p:sp>
      <p:sp>
        <p:nvSpPr>
          <p:cNvPr id="2093" name="Google Shape;2093;p104"/>
          <p:cNvSpPr/>
          <p:nvPr/>
        </p:nvSpPr>
        <p:spPr>
          <a:xfrm>
            <a:off x="923025" y="5992767"/>
            <a:ext cx="148800" cy="146400"/>
          </a:xfrm>
          <a:prstGeom prst="ellipse">
            <a:avLst/>
          </a:prstGeom>
          <a:solidFill>
            <a:srgbClr val="4A765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A7659"/>
              </a:solidFill>
            </a:endParaRPr>
          </a:p>
        </p:txBody>
      </p:sp>
      <p:sp>
        <p:nvSpPr>
          <p:cNvPr id="2094" name="Google Shape;2094;p104" title="img_1"/>
          <p:cNvSpPr txBox="1"/>
          <p:nvPr/>
        </p:nvSpPr>
        <p:spPr>
          <a:xfrm>
            <a:off x="1071825" y="5945667"/>
            <a:ext cx="19140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4A7659"/>
                </a:solidFill>
                <a:latin typeface="Calibri"/>
                <a:ea typeface="Calibri"/>
                <a:cs typeface="Calibri"/>
                <a:sym typeface="Calibri"/>
              </a:rPr>
              <a:t>China (249 Unicorns)</a:t>
            </a:r>
            <a:endParaRPr b="1" sz="1200">
              <a:solidFill>
                <a:srgbClr val="4A7659"/>
              </a:solidFill>
              <a:latin typeface="Calibri"/>
              <a:ea typeface="Calibri"/>
              <a:cs typeface="Calibri"/>
              <a:sym typeface="Calibri"/>
            </a:endParaRPr>
          </a:p>
        </p:txBody>
      </p:sp>
      <p:sp>
        <p:nvSpPr>
          <p:cNvPr id="2095" name="Google Shape;2095;p104" title="img_1"/>
          <p:cNvSpPr txBox="1"/>
          <p:nvPr/>
        </p:nvSpPr>
        <p:spPr>
          <a:xfrm>
            <a:off x="1071825" y="5721475"/>
            <a:ext cx="2663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1C4587"/>
                </a:solidFill>
                <a:latin typeface="Calibri"/>
                <a:ea typeface="Calibri"/>
                <a:cs typeface="Calibri"/>
                <a:sym typeface="Calibri"/>
              </a:rPr>
              <a:t>United States (1,104 Unicorns) </a:t>
            </a:r>
            <a:endParaRPr b="1" sz="1200">
              <a:solidFill>
                <a:srgbClr val="1C4587"/>
              </a:solidFill>
              <a:latin typeface="Calibri"/>
              <a:ea typeface="Calibri"/>
              <a:cs typeface="Calibri"/>
              <a:sym typeface="Calibri"/>
            </a:endParaRPr>
          </a:p>
        </p:txBody>
      </p:sp>
      <p:sp>
        <p:nvSpPr>
          <p:cNvPr id="2096" name="Google Shape;2096;p104"/>
          <p:cNvSpPr txBox="1"/>
          <p:nvPr/>
        </p:nvSpPr>
        <p:spPr>
          <a:xfrm>
            <a:off x="765125" y="1163500"/>
            <a:ext cx="66729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5 Unicorn Regions: </a:t>
            </a:r>
            <a:r>
              <a:rPr b="1" lang="en-US">
                <a:solidFill>
                  <a:srgbClr val="08528C"/>
                </a:solidFill>
                <a:latin typeface="Calibri"/>
                <a:ea typeface="Calibri"/>
                <a:cs typeface="Calibri"/>
                <a:sym typeface="Calibri"/>
              </a:rPr>
              <a:t>Comparison</a:t>
            </a:r>
            <a:r>
              <a:rPr b="1" lang="en-US">
                <a:solidFill>
                  <a:srgbClr val="08528C"/>
                </a:solidFill>
                <a:latin typeface="Calibri"/>
                <a:ea typeface="Calibri"/>
                <a:cs typeface="Calibri"/>
                <a:sym typeface="Calibri"/>
              </a:rPr>
              <a:t> of </a:t>
            </a:r>
            <a:r>
              <a:rPr b="1" lang="en-US">
                <a:solidFill>
                  <a:srgbClr val="08528C"/>
                </a:solidFill>
                <a:latin typeface="Calibri"/>
                <a:ea typeface="Calibri"/>
                <a:cs typeface="Calibri"/>
                <a:sym typeface="Calibri"/>
              </a:rPr>
              <a:t>GDP</a:t>
            </a:r>
            <a:r>
              <a:rPr b="1" lang="en-US">
                <a:solidFill>
                  <a:srgbClr val="08528C"/>
                </a:solidFill>
                <a:latin typeface="Calibri"/>
                <a:ea typeface="Calibri"/>
                <a:cs typeface="Calibri"/>
                <a:sym typeface="Calibri"/>
              </a:rPr>
              <a:t>, Funding, and Number of </a:t>
            </a:r>
            <a:r>
              <a:rPr b="1" lang="en-US">
                <a:solidFill>
                  <a:srgbClr val="08528C"/>
                </a:solidFill>
                <a:latin typeface="Calibri"/>
                <a:ea typeface="Calibri"/>
                <a:cs typeface="Calibri"/>
                <a:sym typeface="Calibri"/>
              </a:rPr>
              <a:t>Unicorns</a:t>
            </a:r>
            <a:r>
              <a:rPr b="1" lang="en-US">
                <a:solidFill>
                  <a:srgbClr val="08528C"/>
                </a:solidFill>
                <a:latin typeface="Calibri"/>
                <a:ea typeface="Calibri"/>
                <a:cs typeface="Calibri"/>
                <a:sym typeface="Calibri"/>
              </a:rPr>
              <a:t> </a:t>
            </a:r>
            <a:endParaRPr b="1">
              <a:solidFill>
                <a:srgbClr val="08528C"/>
              </a:solidFill>
              <a:latin typeface="Calibri"/>
              <a:ea typeface="Calibri"/>
              <a:cs typeface="Calibri"/>
              <a:sym typeface="Calibri"/>
            </a:endParaRPr>
          </a:p>
        </p:txBody>
      </p:sp>
      <p:sp>
        <p:nvSpPr>
          <p:cNvPr id="2097" name="Google Shape;2097;p104"/>
          <p:cNvSpPr/>
          <p:nvPr/>
        </p:nvSpPr>
        <p:spPr>
          <a:xfrm>
            <a:off x="5504188" y="5768575"/>
            <a:ext cx="148800" cy="146400"/>
          </a:xfrm>
          <a:prstGeom prst="ellipse">
            <a:avLst/>
          </a:prstGeom>
          <a:solidFill>
            <a:srgbClr val="68B0AB"/>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04" title="img_1"/>
          <p:cNvSpPr txBox="1"/>
          <p:nvPr/>
        </p:nvSpPr>
        <p:spPr>
          <a:xfrm>
            <a:off x="5653741" y="5721475"/>
            <a:ext cx="19140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68B0AB"/>
                </a:solidFill>
                <a:latin typeface="Calibri"/>
                <a:ea typeface="Calibri"/>
                <a:cs typeface="Calibri"/>
                <a:sym typeface="Calibri"/>
              </a:rPr>
              <a:t>Germany (48 Unicorns)</a:t>
            </a:r>
            <a:endParaRPr b="1" sz="1200">
              <a:solidFill>
                <a:srgbClr val="68B0AB"/>
              </a:solidFill>
              <a:latin typeface="Calibri"/>
              <a:ea typeface="Calibri"/>
              <a:cs typeface="Calibri"/>
              <a:sym typeface="Calibri"/>
            </a:endParaRPr>
          </a:p>
        </p:txBody>
      </p:sp>
      <p:sp>
        <p:nvSpPr>
          <p:cNvPr id="2099" name="Google Shape;2099;p104"/>
          <p:cNvSpPr/>
          <p:nvPr/>
        </p:nvSpPr>
        <p:spPr>
          <a:xfrm>
            <a:off x="3129413" y="5992767"/>
            <a:ext cx="148800" cy="146400"/>
          </a:xfrm>
          <a:prstGeom prst="ellipse">
            <a:avLst/>
          </a:prstGeom>
          <a:solidFill>
            <a:srgbClr val="ECCE6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A7659"/>
              </a:solidFill>
            </a:endParaRPr>
          </a:p>
        </p:txBody>
      </p:sp>
      <p:sp>
        <p:nvSpPr>
          <p:cNvPr id="2100" name="Google Shape;2100;p104" title="img_1"/>
          <p:cNvSpPr txBox="1"/>
          <p:nvPr/>
        </p:nvSpPr>
        <p:spPr>
          <a:xfrm>
            <a:off x="3278977" y="5945667"/>
            <a:ext cx="22314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ECCE6D"/>
                </a:solidFill>
                <a:latin typeface="Calibri"/>
                <a:ea typeface="Calibri"/>
                <a:cs typeface="Calibri"/>
                <a:sym typeface="Calibri"/>
              </a:rPr>
              <a:t>United Kingdom (96 Unicorns)</a:t>
            </a:r>
            <a:endParaRPr b="1" sz="1200">
              <a:solidFill>
                <a:srgbClr val="ECCE6D"/>
              </a:solidFill>
              <a:latin typeface="Calibri"/>
              <a:ea typeface="Calibri"/>
              <a:cs typeface="Calibri"/>
              <a:sym typeface="Calibri"/>
            </a:endParaRPr>
          </a:p>
        </p:txBody>
      </p:sp>
      <p:sp>
        <p:nvSpPr>
          <p:cNvPr id="2101" name="Google Shape;2101;p104"/>
          <p:cNvSpPr/>
          <p:nvPr/>
        </p:nvSpPr>
        <p:spPr>
          <a:xfrm>
            <a:off x="3129425" y="5768575"/>
            <a:ext cx="148800" cy="146400"/>
          </a:xfrm>
          <a:prstGeom prst="ellipse">
            <a:avLst/>
          </a:prstGeom>
          <a:solidFill>
            <a:srgbClr val="B0A16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04" title="img_1"/>
          <p:cNvSpPr txBox="1"/>
          <p:nvPr/>
        </p:nvSpPr>
        <p:spPr>
          <a:xfrm>
            <a:off x="3278225" y="5721475"/>
            <a:ext cx="19140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rgbClr val="B0A160"/>
                </a:solidFill>
                <a:latin typeface="Calibri"/>
                <a:ea typeface="Calibri"/>
                <a:cs typeface="Calibri"/>
                <a:sym typeface="Calibri"/>
              </a:rPr>
              <a:t>India (</a:t>
            </a:r>
            <a:r>
              <a:rPr b="1" lang="en-US" sz="1200">
                <a:solidFill>
                  <a:srgbClr val="B0A160"/>
                </a:solidFill>
                <a:latin typeface="Calibri"/>
                <a:ea typeface="Calibri"/>
                <a:cs typeface="Calibri"/>
                <a:sym typeface="Calibri"/>
              </a:rPr>
              <a:t>1</a:t>
            </a:r>
            <a:r>
              <a:rPr b="1" lang="en-US" sz="1200">
                <a:solidFill>
                  <a:srgbClr val="B0A160"/>
                </a:solidFill>
                <a:latin typeface="Calibri"/>
                <a:ea typeface="Calibri"/>
                <a:cs typeface="Calibri"/>
                <a:sym typeface="Calibri"/>
              </a:rPr>
              <a:t>24 Unicorns)</a:t>
            </a:r>
            <a:endParaRPr b="1" sz="1200">
              <a:solidFill>
                <a:srgbClr val="B0A160"/>
              </a:solidFill>
              <a:latin typeface="Calibri"/>
              <a:ea typeface="Calibri"/>
              <a:cs typeface="Calibri"/>
              <a:sym typeface="Calibri"/>
            </a:endParaRPr>
          </a:p>
        </p:txBody>
      </p:sp>
      <p:sp>
        <p:nvSpPr>
          <p:cNvPr id="2103" name="Google Shape;2103;p104"/>
          <p:cNvSpPr txBox="1"/>
          <p:nvPr/>
        </p:nvSpPr>
        <p:spPr>
          <a:xfrm>
            <a:off x="621975" y="6310425"/>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Note:This analysis includes both Tech and Non-Tech unicorns. A company could be tagged to multiple locations as well. </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          GDP data has been sourced from the IMF (International Monetary Fund) website, considering nominal GDP for this analysis.</a:t>
            </a:r>
            <a:endParaRPr sz="900">
              <a:latin typeface="Calibri"/>
              <a:ea typeface="Calibri"/>
              <a:cs typeface="Calibri"/>
              <a:sym typeface="Calibri"/>
            </a:endParaRPr>
          </a:p>
        </p:txBody>
      </p:sp>
      <p:pic>
        <p:nvPicPr>
          <p:cNvPr id="2104" name="Google Shape;2104;p104" title="Chart"/>
          <p:cNvPicPr preferRelativeResize="0"/>
          <p:nvPr/>
        </p:nvPicPr>
        <p:blipFill>
          <a:blip r:embed="rId3">
            <a:alphaModFix/>
          </a:blip>
          <a:stretch>
            <a:fillRect/>
          </a:stretch>
        </p:blipFill>
        <p:spPr>
          <a:xfrm>
            <a:off x="804672" y="1581912"/>
            <a:ext cx="6453027" cy="398678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8" name="Shape 2108"/>
        <p:cNvGrpSpPr/>
        <p:nvPr/>
      </p:nvGrpSpPr>
      <p:grpSpPr>
        <a:xfrm>
          <a:off x="0" y="0"/>
          <a:ext cx="0" cy="0"/>
          <a:chOff x="0" y="0"/>
          <a:chExt cx="0" cy="0"/>
        </a:xfrm>
      </p:grpSpPr>
      <p:sp>
        <p:nvSpPr>
          <p:cNvPr id="2109" name="Google Shape;2109;p105"/>
          <p:cNvSpPr txBox="1"/>
          <p:nvPr/>
        </p:nvSpPr>
        <p:spPr>
          <a:xfrm>
            <a:off x="4753650" y="5750388"/>
            <a:ext cx="14418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Food and Agriculture Tech</a:t>
            </a:r>
            <a:endParaRPr sz="1200">
              <a:solidFill>
                <a:schemeClr val="dk1"/>
              </a:solidFill>
              <a:latin typeface="Calibri"/>
              <a:ea typeface="Calibri"/>
              <a:cs typeface="Calibri"/>
              <a:sym typeface="Calibri"/>
            </a:endParaRPr>
          </a:p>
        </p:txBody>
      </p:sp>
      <p:pic>
        <p:nvPicPr>
          <p:cNvPr id="2110" name="Google Shape;2110;p105" title="Chart"/>
          <p:cNvPicPr preferRelativeResize="0"/>
          <p:nvPr/>
        </p:nvPicPr>
        <p:blipFill>
          <a:blip r:embed="rId3">
            <a:alphaModFix/>
          </a:blip>
          <a:stretch>
            <a:fillRect/>
          </a:stretch>
        </p:blipFill>
        <p:spPr>
          <a:xfrm>
            <a:off x="621911" y="876744"/>
            <a:ext cx="7031736" cy="4800601"/>
          </a:xfrm>
          <a:prstGeom prst="rect">
            <a:avLst/>
          </a:prstGeom>
          <a:noFill/>
          <a:ln>
            <a:noFill/>
          </a:ln>
        </p:spPr>
      </p:pic>
      <p:sp>
        <p:nvSpPr>
          <p:cNvPr id="2111" name="Google Shape;2111;p105"/>
          <p:cNvSpPr txBox="1"/>
          <p:nvPr/>
        </p:nvSpPr>
        <p:spPr>
          <a:xfrm>
            <a:off x="7852300" y="1487525"/>
            <a:ext cx="4185900" cy="48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Retail leads unicorn funding in India with $33.6B, reflecting sustained investor preference for large consumer markets, faster revenue visibility, and category-leading platforms capable of scaling across formats such as e-commerce and quick commerce.</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Enterprise Applications and FinTech, each with $15.1B in funding, form the second tier, highlighting continued backing for infrastructure-led, B2B, and financial services platforms that enable digital adoption across businesses and consumers.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Funding in Food &amp; Agriculture Tech ($11.0B) and Transportation &amp; Logistics Tech ($8.7B) underscores growing interest in tech-enabled supply chains and essential services, at a more measured pace compared to consumer-facing and core infrastructure sectors.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Overall, the sectoral spread indicates a capital allocation bias toward scalability and monetization clarity, with selective investments in sectors addressing large, structurally embedded markets.</a:t>
            </a:r>
            <a:endParaRPr sz="1300">
              <a:latin typeface="Calibri"/>
              <a:ea typeface="Calibri"/>
              <a:cs typeface="Calibri"/>
              <a:sym typeface="Calibri"/>
            </a:endParaRPr>
          </a:p>
        </p:txBody>
      </p:sp>
      <p:sp>
        <p:nvSpPr>
          <p:cNvPr id="2112" name="Google Shape;2112;p105" title="Slide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Club: Indian Landscape - Sector </a:t>
            </a:r>
            <a:r>
              <a:rPr b="1" lang="en-US" sz="4000">
                <a:solidFill>
                  <a:srgbClr val="08528C"/>
                </a:solidFill>
                <a:latin typeface="Calibri"/>
                <a:ea typeface="Calibri"/>
                <a:cs typeface="Calibri"/>
                <a:sym typeface="Calibri"/>
              </a:rPr>
              <a:t>Spread</a:t>
            </a:r>
            <a:endParaRPr b="1" sz="4000">
              <a:solidFill>
                <a:srgbClr val="08528C"/>
              </a:solidFill>
              <a:latin typeface="Calibri"/>
              <a:ea typeface="Calibri"/>
              <a:cs typeface="Calibri"/>
              <a:sym typeface="Calibri"/>
            </a:endParaRPr>
          </a:p>
        </p:txBody>
      </p:sp>
      <p:sp>
        <p:nvSpPr>
          <p:cNvPr id="2113" name="Google Shape;2113;p105"/>
          <p:cNvSpPr txBox="1"/>
          <p:nvPr/>
        </p:nvSpPr>
        <p:spPr>
          <a:xfrm>
            <a:off x="765136" y="1161288"/>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Funded Sectors across India</a:t>
            </a:r>
            <a:endParaRPr b="1">
              <a:solidFill>
                <a:srgbClr val="08528C"/>
              </a:solidFill>
              <a:latin typeface="Calibri"/>
              <a:ea typeface="Calibri"/>
              <a:cs typeface="Calibri"/>
              <a:sym typeface="Calibri"/>
            </a:endParaRPr>
          </a:p>
        </p:txBody>
      </p:sp>
      <p:cxnSp>
        <p:nvCxnSpPr>
          <p:cNvPr id="2114" name="Google Shape;2114;p105"/>
          <p:cNvCxnSpPr/>
          <p:nvPr/>
        </p:nvCxnSpPr>
        <p:spPr>
          <a:xfrm flipH="1" rot="10800000">
            <a:off x="765123" y="1453896"/>
            <a:ext cx="6435900" cy="15300"/>
          </a:xfrm>
          <a:prstGeom prst="straightConnector1">
            <a:avLst/>
          </a:prstGeom>
          <a:noFill/>
          <a:ln cap="flat" cmpd="sng" w="9525">
            <a:solidFill>
              <a:srgbClr val="000000"/>
            </a:solidFill>
            <a:prstDash val="solid"/>
            <a:round/>
            <a:headEnd len="sm" w="sm" type="none"/>
            <a:tailEnd len="sm" w="sm" type="none"/>
          </a:ln>
        </p:spPr>
      </p:cxnSp>
      <p:cxnSp>
        <p:nvCxnSpPr>
          <p:cNvPr id="2115" name="Google Shape;2115;p105"/>
          <p:cNvCxnSpPr/>
          <p:nvPr/>
        </p:nvCxnSpPr>
        <p:spPr>
          <a:xfrm>
            <a:off x="7722218" y="1487525"/>
            <a:ext cx="19500" cy="4841400"/>
          </a:xfrm>
          <a:prstGeom prst="straightConnector1">
            <a:avLst/>
          </a:prstGeom>
          <a:noFill/>
          <a:ln cap="flat" cmpd="sng" w="19050">
            <a:solidFill>
              <a:schemeClr val="dk1"/>
            </a:solidFill>
            <a:prstDash val="dot"/>
            <a:round/>
            <a:headEnd len="med" w="med" type="none"/>
            <a:tailEnd len="med" w="med" type="none"/>
          </a:ln>
        </p:spPr>
      </p:cxnSp>
      <p:sp>
        <p:nvSpPr>
          <p:cNvPr id="2116" name="Google Shape;2116;p105"/>
          <p:cNvSpPr/>
          <p:nvPr/>
        </p:nvSpPr>
        <p:spPr>
          <a:xfrm>
            <a:off x="7631804" y="1171015"/>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endParaRPr b="1">
              <a:solidFill>
                <a:srgbClr val="08528C"/>
              </a:solidFill>
              <a:latin typeface="Calibri"/>
              <a:ea typeface="Calibri"/>
              <a:cs typeface="Calibri"/>
              <a:sym typeface="Calibri"/>
            </a:endParaRPr>
          </a:p>
        </p:txBody>
      </p:sp>
      <p:cxnSp>
        <p:nvCxnSpPr>
          <p:cNvPr id="2117" name="Google Shape;2117;p105"/>
          <p:cNvCxnSpPr/>
          <p:nvPr/>
        </p:nvCxnSpPr>
        <p:spPr>
          <a:xfrm flipH="1" rot="10800000">
            <a:off x="7882128" y="1453896"/>
            <a:ext cx="4095900" cy="9300"/>
          </a:xfrm>
          <a:prstGeom prst="straightConnector1">
            <a:avLst/>
          </a:prstGeom>
          <a:noFill/>
          <a:ln cap="flat" cmpd="sng" w="9525">
            <a:solidFill>
              <a:srgbClr val="000000"/>
            </a:solidFill>
            <a:prstDash val="solid"/>
            <a:round/>
            <a:headEnd len="sm" w="sm" type="none"/>
            <a:tailEnd len="sm" w="sm" type="none"/>
          </a:ln>
        </p:spPr>
      </p:cxnSp>
      <p:sp>
        <p:nvSpPr>
          <p:cNvPr id="2118" name="Google Shape;2118;p105"/>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119" name="Google Shape;2119;p105"/>
          <p:cNvSpPr txBox="1"/>
          <p:nvPr/>
        </p:nvSpPr>
        <p:spPr>
          <a:xfrm>
            <a:off x="2351065" y="5750390"/>
            <a:ext cx="9849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Enterprise Applications</a:t>
            </a:r>
            <a:endParaRPr sz="1200">
              <a:solidFill>
                <a:schemeClr val="dk1"/>
              </a:solidFill>
              <a:latin typeface="Calibri"/>
              <a:ea typeface="Calibri"/>
              <a:cs typeface="Calibri"/>
              <a:sym typeface="Calibri"/>
            </a:endParaRPr>
          </a:p>
        </p:txBody>
      </p:sp>
      <p:sp>
        <p:nvSpPr>
          <p:cNvPr id="2120" name="Google Shape;2120;p105" title="img_1"/>
          <p:cNvSpPr txBox="1"/>
          <p:nvPr/>
        </p:nvSpPr>
        <p:spPr>
          <a:xfrm>
            <a:off x="3643928" y="6154475"/>
            <a:ext cx="2304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Total Funding </a:t>
            </a:r>
            <a:endParaRPr b="1" sz="1200">
              <a:latin typeface="Calibri"/>
              <a:ea typeface="Calibri"/>
              <a:cs typeface="Calibri"/>
              <a:sym typeface="Calibri"/>
            </a:endParaRPr>
          </a:p>
        </p:txBody>
      </p:sp>
      <p:sp>
        <p:nvSpPr>
          <p:cNvPr id="2121" name="Google Shape;2121;p105"/>
          <p:cNvSpPr/>
          <p:nvPr/>
        </p:nvSpPr>
        <p:spPr>
          <a:xfrm>
            <a:off x="3511285" y="6280973"/>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05"/>
          <p:cNvSpPr txBox="1"/>
          <p:nvPr/>
        </p:nvSpPr>
        <p:spPr>
          <a:xfrm>
            <a:off x="1147307" y="5750390"/>
            <a:ext cx="7548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Retail</a:t>
            </a:r>
            <a:endParaRPr sz="1200">
              <a:solidFill>
                <a:schemeClr val="dk1"/>
              </a:solidFill>
              <a:latin typeface="Calibri"/>
              <a:ea typeface="Calibri"/>
              <a:cs typeface="Calibri"/>
              <a:sym typeface="Calibri"/>
            </a:endParaRPr>
          </a:p>
        </p:txBody>
      </p:sp>
      <p:sp>
        <p:nvSpPr>
          <p:cNvPr id="2123" name="Google Shape;2123;p105"/>
          <p:cNvSpPr txBox="1"/>
          <p:nvPr/>
        </p:nvSpPr>
        <p:spPr>
          <a:xfrm>
            <a:off x="6271600" y="5677338"/>
            <a:ext cx="1441800" cy="4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Transportation and Logistics Tech</a:t>
            </a:r>
            <a:endParaRPr sz="1200">
              <a:solidFill>
                <a:schemeClr val="dk1"/>
              </a:solidFill>
              <a:latin typeface="Calibri"/>
              <a:ea typeface="Calibri"/>
              <a:cs typeface="Calibri"/>
              <a:sym typeface="Calibri"/>
            </a:endParaRPr>
          </a:p>
        </p:txBody>
      </p:sp>
      <p:sp>
        <p:nvSpPr>
          <p:cNvPr id="2124" name="Google Shape;2124;p105"/>
          <p:cNvSpPr txBox="1"/>
          <p:nvPr/>
        </p:nvSpPr>
        <p:spPr>
          <a:xfrm>
            <a:off x="3753290" y="5750390"/>
            <a:ext cx="9231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FinTech</a:t>
            </a:r>
            <a:endParaRPr sz="1200">
              <a:solidFill>
                <a:schemeClr val="dk1"/>
              </a:solidFill>
              <a:latin typeface="Calibri"/>
              <a:ea typeface="Calibri"/>
              <a:cs typeface="Calibri"/>
              <a:sym typeface="Calibri"/>
            </a:endParaRPr>
          </a:p>
        </p:txBody>
      </p:sp>
      <p:sp>
        <p:nvSpPr>
          <p:cNvPr id="2125" name="Google Shape;2125;p105"/>
          <p:cNvSpPr txBox="1"/>
          <p:nvPr/>
        </p:nvSpPr>
        <p:spPr>
          <a:xfrm>
            <a:off x="740658" y="6402004"/>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Note:This analysis includes both Tech and Non-Tech unicorns</a:t>
            </a:r>
            <a:endParaRPr sz="9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9" name="Shape 2129"/>
        <p:cNvGrpSpPr/>
        <p:nvPr/>
      </p:nvGrpSpPr>
      <p:grpSpPr>
        <a:xfrm>
          <a:off x="0" y="0"/>
          <a:ext cx="0" cy="0"/>
          <a:chOff x="0" y="0"/>
          <a:chExt cx="0" cy="0"/>
        </a:xfrm>
      </p:grpSpPr>
      <p:pic>
        <p:nvPicPr>
          <p:cNvPr id="2130" name="Google Shape;2130;p106" title="Chart"/>
          <p:cNvPicPr preferRelativeResize="0"/>
          <p:nvPr/>
        </p:nvPicPr>
        <p:blipFill>
          <a:blip r:embed="rId3">
            <a:alphaModFix/>
          </a:blip>
          <a:stretch>
            <a:fillRect/>
          </a:stretch>
        </p:blipFill>
        <p:spPr>
          <a:xfrm>
            <a:off x="621792" y="877824"/>
            <a:ext cx="7031736" cy="4800601"/>
          </a:xfrm>
          <a:prstGeom prst="rect">
            <a:avLst/>
          </a:prstGeom>
          <a:noFill/>
          <a:ln>
            <a:noFill/>
          </a:ln>
        </p:spPr>
      </p:pic>
      <p:sp>
        <p:nvSpPr>
          <p:cNvPr id="2131" name="Google Shape;2131;p106"/>
          <p:cNvSpPr txBox="1"/>
          <p:nvPr/>
        </p:nvSpPr>
        <p:spPr>
          <a:xfrm>
            <a:off x="7852300" y="1487525"/>
            <a:ext cx="4185900" cy="48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Global unicorn funding remains concentrated in FinTech ($248.8B) and Enterprise Applications ($200.2B), reflecting sustained investor preference for platforms that enable financial services, digital infrastructure, and enterprise productivity at scale.</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The prominence of Auto Tech ($192.4B) highlights increasing capital allocation toward mobility, electric vehicles, and automotive software, driven by long-term structural shifts in transportation and energy systems.</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Retail ($166.1B) and Transportation &amp; Logistics Tech ($147.1B) continue to attract significant funding, though at relatively lower levels, indicating a more selective approach toward consumer-facing and asset-heavy business models.</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Overall, the sectoral spread suggests that global capital is prioritizing infrastructure-led, platform-driven models with large addressable markets and long-term monetization potential.</a:t>
            </a:r>
            <a:endParaRPr sz="1300">
              <a:solidFill>
                <a:schemeClr val="dk1"/>
              </a:solidFill>
              <a:latin typeface="Calibri"/>
              <a:ea typeface="Calibri"/>
              <a:cs typeface="Calibri"/>
              <a:sym typeface="Calibri"/>
            </a:endParaRPr>
          </a:p>
        </p:txBody>
      </p:sp>
      <p:sp>
        <p:nvSpPr>
          <p:cNvPr id="2132" name="Google Shape;2132;p106"/>
          <p:cNvSpPr txBox="1"/>
          <p:nvPr/>
        </p:nvSpPr>
        <p:spPr>
          <a:xfrm>
            <a:off x="765136" y="1161288"/>
            <a:ext cx="3601200" cy="240600"/>
          </a:xfrm>
          <a:prstGeom prst="rect">
            <a:avLst/>
          </a:prstGeom>
          <a:noFill/>
          <a:ln>
            <a:noFill/>
          </a:ln>
        </p:spPr>
        <p:txBody>
          <a:bodyPr anchorCtr="0" anchor="t" bIns="45700" lIns="27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solidFill>
                  <a:srgbClr val="08528C"/>
                </a:solidFill>
                <a:latin typeface="Calibri"/>
                <a:ea typeface="Calibri"/>
                <a:cs typeface="Calibri"/>
                <a:sym typeface="Calibri"/>
              </a:rPr>
              <a:t>Top Funded Sector on a Global scale</a:t>
            </a:r>
            <a:endParaRPr b="1">
              <a:solidFill>
                <a:srgbClr val="08528C"/>
              </a:solidFill>
              <a:latin typeface="Calibri"/>
              <a:ea typeface="Calibri"/>
              <a:cs typeface="Calibri"/>
              <a:sym typeface="Calibri"/>
            </a:endParaRPr>
          </a:p>
        </p:txBody>
      </p:sp>
      <p:cxnSp>
        <p:nvCxnSpPr>
          <p:cNvPr id="2133" name="Google Shape;2133;p106"/>
          <p:cNvCxnSpPr/>
          <p:nvPr/>
        </p:nvCxnSpPr>
        <p:spPr>
          <a:xfrm flipH="1" rot="10800000">
            <a:off x="765123" y="1453896"/>
            <a:ext cx="6435900" cy="15300"/>
          </a:xfrm>
          <a:prstGeom prst="straightConnector1">
            <a:avLst/>
          </a:prstGeom>
          <a:noFill/>
          <a:ln cap="flat" cmpd="sng" w="9525">
            <a:solidFill>
              <a:srgbClr val="000000"/>
            </a:solidFill>
            <a:prstDash val="solid"/>
            <a:round/>
            <a:headEnd len="sm" w="sm" type="none"/>
            <a:tailEnd len="sm" w="sm" type="none"/>
          </a:ln>
        </p:spPr>
      </p:cxnSp>
      <p:cxnSp>
        <p:nvCxnSpPr>
          <p:cNvPr id="2134" name="Google Shape;2134;p106"/>
          <p:cNvCxnSpPr/>
          <p:nvPr/>
        </p:nvCxnSpPr>
        <p:spPr>
          <a:xfrm>
            <a:off x="7722218" y="1487525"/>
            <a:ext cx="19500" cy="4841400"/>
          </a:xfrm>
          <a:prstGeom prst="straightConnector1">
            <a:avLst/>
          </a:prstGeom>
          <a:noFill/>
          <a:ln cap="flat" cmpd="sng" w="19050">
            <a:solidFill>
              <a:schemeClr val="dk1"/>
            </a:solidFill>
            <a:prstDash val="dot"/>
            <a:round/>
            <a:headEnd len="med" w="med" type="none"/>
            <a:tailEnd len="med" w="med" type="none"/>
          </a:ln>
        </p:spPr>
      </p:cxnSp>
      <p:sp>
        <p:nvSpPr>
          <p:cNvPr id="2135" name="Google Shape;2135;p106"/>
          <p:cNvSpPr/>
          <p:nvPr/>
        </p:nvSpPr>
        <p:spPr>
          <a:xfrm>
            <a:off x="7631804" y="1171015"/>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endParaRPr b="1">
              <a:solidFill>
                <a:srgbClr val="08528C"/>
              </a:solidFill>
              <a:latin typeface="Calibri"/>
              <a:ea typeface="Calibri"/>
              <a:cs typeface="Calibri"/>
              <a:sym typeface="Calibri"/>
            </a:endParaRPr>
          </a:p>
        </p:txBody>
      </p:sp>
      <p:cxnSp>
        <p:nvCxnSpPr>
          <p:cNvPr id="2136" name="Google Shape;2136;p106"/>
          <p:cNvCxnSpPr/>
          <p:nvPr/>
        </p:nvCxnSpPr>
        <p:spPr>
          <a:xfrm flipH="1" rot="10800000">
            <a:off x="7882128" y="1453896"/>
            <a:ext cx="4095900" cy="9300"/>
          </a:xfrm>
          <a:prstGeom prst="straightConnector1">
            <a:avLst/>
          </a:prstGeom>
          <a:noFill/>
          <a:ln cap="flat" cmpd="sng" w="9525">
            <a:solidFill>
              <a:srgbClr val="000000"/>
            </a:solidFill>
            <a:prstDash val="solid"/>
            <a:round/>
            <a:headEnd len="sm" w="sm" type="none"/>
            <a:tailEnd len="sm" w="sm" type="none"/>
          </a:ln>
        </p:spPr>
      </p:cxnSp>
      <p:sp>
        <p:nvSpPr>
          <p:cNvPr id="2137" name="Google Shape;2137;p106"/>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138" name="Google Shape;2138;p106"/>
          <p:cNvSpPr txBox="1"/>
          <p:nvPr/>
        </p:nvSpPr>
        <p:spPr>
          <a:xfrm>
            <a:off x="2351065" y="5750390"/>
            <a:ext cx="9849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Enterprise Applications</a:t>
            </a:r>
            <a:endParaRPr sz="1200">
              <a:solidFill>
                <a:schemeClr val="dk1"/>
              </a:solidFill>
              <a:latin typeface="Calibri"/>
              <a:ea typeface="Calibri"/>
              <a:cs typeface="Calibri"/>
              <a:sym typeface="Calibri"/>
            </a:endParaRPr>
          </a:p>
        </p:txBody>
      </p:sp>
      <p:sp>
        <p:nvSpPr>
          <p:cNvPr id="2139" name="Google Shape;2139;p106" title="img_1"/>
          <p:cNvSpPr txBox="1"/>
          <p:nvPr/>
        </p:nvSpPr>
        <p:spPr>
          <a:xfrm>
            <a:off x="3262928" y="6154475"/>
            <a:ext cx="2304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Top Funded Sector Globally </a:t>
            </a:r>
            <a:endParaRPr b="1" sz="1200">
              <a:latin typeface="Calibri"/>
              <a:ea typeface="Calibri"/>
              <a:cs typeface="Calibri"/>
              <a:sym typeface="Calibri"/>
            </a:endParaRPr>
          </a:p>
        </p:txBody>
      </p:sp>
      <p:sp>
        <p:nvSpPr>
          <p:cNvPr id="2140" name="Google Shape;2140;p106"/>
          <p:cNvSpPr/>
          <p:nvPr/>
        </p:nvSpPr>
        <p:spPr>
          <a:xfrm>
            <a:off x="3130285" y="6280973"/>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06"/>
          <p:cNvSpPr txBox="1"/>
          <p:nvPr/>
        </p:nvSpPr>
        <p:spPr>
          <a:xfrm>
            <a:off x="1104667" y="5750390"/>
            <a:ext cx="7548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FinTech</a:t>
            </a:r>
            <a:endParaRPr sz="1200">
              <a:solidFill>
                <a:schemeClr val="dk1"/>
              </a:solidFill>
              <a:latin typeface="Calibri"/>
              <a:ea typeface="Calibri"/>
              <a:cs typeface="Calibri"/>
              <a:sym typeface="Calibri"/>
            </a:endParaRPr>
          </a:p>
        </p:txBody>
      </p:sp>
      <p:sp>
        <p:nvSpPr>
          <p:cNvPr id="2142" name="Google Shape;2142;p106"/>
          <p:cNvSpPr txBox="1"/>
          <p:nvPr/>
        </p:nvSpPr>
        <p:spPr>
          <a:xfrm>
            <a:off x="6271600" y="5677338"/>
            <a:ext cx="1441800" cy="4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Transportation and Logistics Tech</a:t>
            </a:r>
            <a:endParaRPr sz="1200">
              <a:solidFill>
                <a:schemeClr val="dk1"/>
              </a:solidFill>
              <a:latin typeface="Calibri"/>
              <a:ea typeface="Calibri"/>
              <a:cs typeface="Calibri"/>
              <a:sym typeface="Calibri"/>
            </a:endParaRPr>
          </a:p>
        </p:txBody>
      </p:sp>
      <p:sp>
        <p:nvSpPr>
          <p:cNvPr id="2143" name="Google Shape;2143;p106"/>
          <p:cNvSpPr txBox="1"/>
          <p:nvPr/>
        </p:nvSpPr>
        <p:spPr>
          <a:xfrm>
            <a:off x="3753290" y="5750390"/>
            <a:ext cx="9231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Auto Tech</a:t>
            </a:r>
            <a:endParaRPr sz="1200">
              <a:solidFill>
                <a:schemeClr val="dk1"/>
              </a:solidFill>
              <a:latin typeface="Calibri"/>
              <a:ea typeface="Calibri"/>
              <a:cs typeface="Calibri"/>
              <a:sym typeface="Calibri"/>
            </a:endParaRPr>
          </a:p>
        </p:txBody>
      </p:sp>
      <p:sp>
        <p:nvSpPr>
          <p:cNvPr id="2144" name="Google Shape;2144;p106" title="SlideHeading"/>
          <p:cNvSpPr txBox="1"/>
          <p:nvPr/>
        </p:nvSpPr>
        <p:spPr>
          <a:xfrm>
            <a:off x="612800" y="160800"/>
            <a:ext cx="112719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Club: Global Landscape - Sector Spread (1/</a:t>
            </a:r>
            <a:r>
              <a:rPr b="1" lang="en-US" sz="4000">
                <a:solidFill>
                  <a:srgbClr val="08528C"/>
                </a:solidFill>
                <a:latin typeface="Calibri"/>
                <a:ea typeface="Calibri"/>
                <a:cs typeface="Calibri"/>
                <a:sym typeface="Calibri"/>
              </a:rPr>
              <a:t>2</a:t>
            </a:r>
            <a:r>
              <a:rPr b="1" lang="en-US" sz="4000">
                <a:solidFill>
                  <a:srgbClr val="08528C"/>
                </a:solidFill>
                <a:latin typeface="Calibri"/>
                <a:ea typeface="Calibri"/>
                <a:cs typeface="Calibri"/>
                <a:sym typeface="Calibri"/>
              </a:rPr>
              <a:t>)</a:t>
            </a:r>
            <a:endParaRPr b="1" sz="4000">
              <a:solidFill>
                <a:srgbClr val="08528C"/>
              </a:solidFill>
              <a:latin typeface="Calibri"/>
              <a:ea typeface="Calibri"/>
              <a:cs typeface="Calibri"/>
              <a:sym typeface="Calibri"/>
            </a:endParaRPr>
          </a:p>
        </p:txBody>
      </p:sp>
      <p:sp>
        <p:nvSpPr>
          <p:cNvPr id="2145" name="Google Shape;2145;p106"/>
          <p:cNvSpPr txBox="1"/>
          <p:nvPr/>
        </p:nvSpPr>
        <p:spPr>
          <a:xfrm>
            <a:off x="4753650" y="5750388"/>
            <a:ext cx="1441800" cy="31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Retail</a:t>
            </a:r>
            <a:endParaRPr sz="1200">
              <a:solidFill>
                <a:schemeClr val="dk1"/>
              </a:solidFill>
              <a:latin typeface="Calibri"/>
              <a:ea typeface="Calibri"/>
              <a:cs typeface="Calibri"/>
              <a:sym typeface="Calibri"/>
            </a:endParaRPr>
          </a:p>
        </p:txBody>
      </p:sp>
      <p:sp>
        <p:nvSpPr>
          <p:cNvPr id="2146" name="Google Shape;2146;p106"/>
          <p:cNvSpPr txBox="1"/>
          <p:nvPr/>
        </p:nvSpPr>
        <p:spPr>
          <a:xfrm>
            <a:off x="740658" y="6402004"/>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Note:This analysis includes both Tech and Non-Tech unicorns</a:t>
            </a:r>
            <a:endParaRPr sz="900">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0" name="Shape 2150"/>
        <p:cNvGrpSpPr/>
        <p:nvPr/>
      </p:nvGrpSpPr>
      <p:grpSpPr>
        <a:xfrm>
          <a:off x="0" y="0"/>
          <a:ext cx="0" cy="0"/>
          <a:chOff x="0" y="0"/>
          <a:chExt cx="0" cy="0"/>
        </a:xfrm>
      </p:grpSpPr>
      <p:sp>
        <p:nvSpPr>
          <p:cNvPr id="2151" name="Google Shape;2151;p107" title="SlideHeading"/>
          <p:cNvSpPr txBox="1"/>
          <p:nvPr/>
        </p:nvSpPr>
        <p:spPr>
          <a:xfrm>
            <a:off x="612800" y="160800"/>
            <a:ext cx="113997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Club: </a:t>
            </a:r>
            <a:r>
              <a:rPr b="1" lang="en-US" sz="4000">
                <a:solidFill>
                  <a:srgbClr val="08528C"/>
                </a:solidFill>
                <a:latin typeface="Calibri"/>
                <a:ea typeface="Calibri"/>
                <a:cs typeface="Calibri"/>
                <a:sym typeface="Calibri"/>
              </a:rPr>
              <a:t>Global</a:t>
            </a:r>
            <a:r>
              <a:rPr b="1" lang="en-US" sz="4000">
                <a:solidFill>
                  <a:srgbClr val="08528C"/>
                </a:solidFill>
                <a:latin typeface="Calibri"/>
                <a:ea typeface="Calibri"/>
                <a:cs typeface="Calibri"/>
                <a:sym typeface="Calibri"/>
              </a:rPr>
              <a:t> Landscape - Sector Spread</a:t>
            </a:r>
            <a:r>
              <a:rPr b="1" lang="en-US" sz="4000">
                <a:solidFill>
                  <a:srgbClr val="08528C"/>
                </a:solidFill>
                <a:latin typeface="Calibri"/>
                <a:ea typeface="Calibri"/>
                <a:cs typeface="Calibri"/>
                <a:sym typeface="Calibri"/>
              </a:rPr>
              <a:t> (2/</a:t>
            </a:r>
            <a:r>
              <a:rPr b="1" lang="en-US" sz="4000">
                <a:solidFill>
                  <a:srgbClr val="08528C"/>
                </a:solidFill>
                <a:latin typeface="Calibri"/>
                <a:ea typeface="Calibri"/>
                <a:cs typeface="Calibri"/>
                <a:sym typeface="Calibri"/>
              </a:rPr>
              <a:t>2</a:t>
            </a:r>
            <a:r>
              <a:rPr b="1" lang="en-US" sz="4000">
                <a:solidFill>
                  <a:srgbClr val="08528C"/>
                </a:solidFill>
                <a:latin typeface="Calibri"/>
                <a:ea typeface="Calibri"/>
                <a:cs typeface="Calibri"/>
                <a:sym typeface="Calibri"/>
              </a:rPr>
              <a:t>)</a:t>
            </a:r>
            <a:endParaRPr b="1" sz="4000">
              <a:solidFill>
                <a:srgbClr val="08528C"/>
              </a:solidFill>
              <a:latin typeface="Calibri"/>
              <a:ea typeface="Calibri"/>
              <a:cs typeface="Calibri"/>
              <a:sym typeface="Calibri"/>
            </a:endParaRPr>
          </a:p>
        </p:txBody>
      </p:sp>
      <p:sp>
        <p:nvSpPr>
          <p:cNvPr id="2152" name="Google Shape;2152;p107"/>
          <p:cNvSpPr txBox="1"/>
          <p:nvPr/>
        </p:nvSpPr>
        <p:spPr>
          <a:xfrm>
            <a:off x="765136" y="1161288"/>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Funded Sector across US</a:t>
            </a:r>
            <a:endParaRPr b="1">
              <a:solidFill>
                <a:srgbClr val="08528C"/>
              </a:solidFill>
              <a:latin typeface="Calibri"/>
              <a:ea typeface="Calibri"/>
              <a:cs typeface="Calibri"/>
              <a:sym typeface="Calibri"/>
            </a:endParaRPr>
          </a:p>
        </p:txBody>
      </p:sp>
      <p:cxnSp>
        <p:nvCxnSpPr>
          <p:cNvPr id="2153" name="Google Shape;2153;p107"/>
          <p:cNvCxnSpPr/>
          <p:nvPr/>
        </p:nvCxnSpPr>
        <p:spPr>
          <a:xfrm>
            <a:off x="765123" y="1469196"/>
            <a:ext cx="3353100" cy="0"/>
          </a:xfrm>
          <a:prstGeom prst="straightConnector1">
            <a:avLst/>
          </a:prstGeom>
          <a:noFill/>
          <a:ln cap="flat" cmpd="sng" w="9525">
            <a:solidFill>
              <a:srgbClr val="000000"/>
            </a:solidFill>
            <a:prstDash val="solid"/>
            <a:round/>
            <a:headEnd len="sm" w="sm" type="none"/>
            <a:tailEnd len="sm" w="sm" type="none"/>
          </a:ln>
        </p:spPr>
      </p:cxnSp>
      <p:cxnSp>
        <p:nvCxnSpPr>
          <p:cNvPr id="2154" name="Google Shape;2154;p107"/>
          <p:cNvCxnSpPr/>
          <p:nvPr/>
        </p:nvCxnSpPr>
        <p:spPr>
          <a:xfrm>
            <a:off x="7854421" y="1521608"/>
            <a:ext cx="19500" cy="4841400"/>
          </a:xfrm>
          <a:prstGeom prst="straightConnector1">
            <a:avLst/>
          </a:prstGeom>
          <a:noFill/>
          <a:ln cap="flat" cmpd="sng" w="19050">
            <a:solidFill>
              <a:schemeClr val="dk1"/>
            </a:solidFill>
            <a:prstDash val="dot"/>
            <a:round/>
            <a:headEnd len="med" w="med" type="none"/>
            <a:tailEnd len="med" w="med" type="none"/>
          </a:ln>
        </p:spPr>
      </p:cxnSp>
      <p:sp>
        <p:nvSpPr>
          <p:cNvPr id="2155" name="Google Shape;2155;p107"/>
          <p:cNvSpPr/>
          <p:nvPr/>
        </p:nvSpPr>
        <p:spPr>
          <a:xfrm>
            <a:off x="7650480" y="1143000"/>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73763"/>
                </a:solidFill>
                <a:latin typeface="Calibri"/>
                <a:ea typeface="Calibri"/>
                <a:cs typeface="Calibri"/>
                <a:sym typeface="Calibri"/>
              </a:rPr>
              <a:t>Tracxn Spotlight</a:t>
            </a:r>
            <a:endParaRPr b="1">
              <a:solidFill>
                <a:srgbClr val="073763"/>
              </a:solidFill>
              <a:latin typeface="Calibri"/>
              <a:ea typeface="Calibri"/>
              <a:cs typeface="Calibri"/>
              <a:sym typeface="Calibri"/>
            </a:endParaRPr>
          </a:p>
        </p:txBody>
      </p:sp>
      <p:cxnSp>
        <p:nvCxnSpPr>
          <p:cNvPr id="2156" name="Google Shape;2156;p107"/>
          <p:cNvCxnSpPr/>
          <p:nvPr/>
        </p:nvCxnSpPr>
        <p:spPr>
          <a:xfrm flipH="1" rot="10800000">
            <a:off x="7882128" y="1453896"/>
            <a:ext cx="4095900" cy="9300"/>
          </a:xfrm>
          <a:prstGeom prst="straightConnector1">
            <a:avLst/>
          </a:prstGeom>
          <a:noFill/>
          <a:ln cap="flat" cmpd="sng" w="9525">
            <a:solidFill>
              <a:srgbClr val="000000"/>
            </a:solidFill>
            <a:prstDash val="solid"/>
            <a:round/>
            <a:headEnd len="sm" w="sm" type="none"/>
            <a:tailEnd len="sm" w="sm" type="none"/>
          </a:ln>
        </p:spPr>
      </p:cxnSp>
      <p:sp>
        <p:nvSpPr>
          <p:cNvPr id="2157" name="Google Shape;2157;p107"/>
          <p:cNvSpPr txBox="1"/>
          <p:nvPr/>
        </p:nvSpPr>
        <p:spPr>
          <a:xfrm>
            <a:off x="1036520" y="3120125"/>
            <a:ext cx="7548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$364.4B</a:t>
            </a:r>
            <a:endParaRPr sz="1200">
              <a:solidFill>
                <a:schemeClr val="lt1"/>
              </a:solidFill>
              <a:latin typeface="Calibri"/>
              <a:ea typeface="Calibri"/>
              <a:cs typeface="Calibri"/>
              <a:sym typeface="Calibri"/>
            </a:endParaRPr>
          </a:p>
        </p:txBody>
      </p:sp>
      <p:sp>
        <p:nvSpPr>
          <p:cNvPr id="2158" name="Google Shape;2158;p107"/>
          <p:cNvSpPr txBox="1"/>
          <p:nvPr/>
        </p:nvSpPr>
        <p:spPr>
          <a:xfrm>
            <a:off x="2498891" y="3119925"/>
            <a:ext cx="6687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$510B</a:t>
            </a:r>
            <a:endParaRPr sz="1200">
              <a:solidFill>
                <a:schemeClr val="lt1"/>
              </a:solidFill>
              <a:latin typeface="Calibri"/>
              <a:ea typeface="Calibri"/>
              <a:cs typeface="Calibri"/>
              <a:sym typeface="Calibri"/>
            </a:endParaRPr>
          </a:p>
        </p:txBody>
      </p:sp>
      <p:sp>
        <p:nvSpPr>
          <p:cNvPr id="2159" name="Google Shape;2159;p107"/>
          <p:cNvSpPr txBox="1"/>
          <p:nvPr/>
        </p:nvSpPr>
        <p:spPr>
          <a:xfrm>
            <a:off x="2202963" y="4474543"/>
            <a:ext cx="6687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$96.2B</a:t>
            </a:r>
            <a:endParaRPr sz="1200">
              <a:solidFill>
                <a:schemeClr val="lt1"/>
              </a:solidFill>
              <a:latin typeface="Calibri"/>
              <a:ea typeface="Calibri"/>
              <a:cs typeface="Calibri"/>
              <a:sym typeface="Calibri"/>
            </a:endParaRPr>
          </a:p>
        </p:txBody>
      </p:sp>
      <p:sp>
        <p:nvSpPr>
          <p:cNvPr id="2160" name="Google Shape;2160;p107"/>
          <p:cNvSpPr txBox="1"/>
          <p:nvPr/>
        </p:nvSpPr>
        <p:spPr>
          <a:xfrm>
            <a:off x="6549536" y="4125212"/>
            <a:ext cx="7548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$158.1B</a:t>
            </a:r>
            <a:endParaRPr sz="1200">
              <a:solidFill>
                <a:schemeClr val="lt1"/>
              </a:solidFill>
              <a:latin typeface="Calibri"/>
              <a:ea typeface="Calibri"/>
              <a:cs typeface="Calibri"/>
              <a:sym typeface="Calibri"/>
            </a:endParaRPr>
          </a:p>
        </p:txBody>
      </p:sp>
      <p:sp>
        <p:nvSpPr>
          <p:cNvPr id="2161" name="Google Shape;2161;p107"/>
          <p:cNvSpPr txBox="1"/>
          <p:nvPr/>
        </p:nvSpPr>
        <p:spPr>
          <a:xfrm>
            <a:off x="3278635" y="4837799"/>
            <a:ext cx="6687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$51.4B</a:t>
            </a:r>
            <a:endParaRPr sz="1200">
              <a:solidFill>
                <a:schemeClr val="lt1"/>
              </a:solidFill>
              <a:latin typeface="Calibri"/>
              <a:ea typeface="Calibri"/>
              <a:cs typeface="Calibri"/>
              <a:sym typeface="Calibri"/>
            </a:endParaRPr>
          </a:p>
        </p:txBody>
      </p:sp>
      <p:sp>
        <p:nvSpPr>
          <p:cNvPr id="2162" name="Google Shape;2162;p107"/>
          <p:cNvSpPr txBox="1"/>
          <p:nvPr/>
        </p:nvSpPr>
        <p:spPr>
          <a:xfrm>
            <a:off x="4379210" y="4954724"/>
            <a:ext cx="6687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lt1"/>
                </a:solidFill>
                <a:latin typeface="Calibri"/>
                <a:ea typeface="Calibri"/>
                <a:cs typeface="Calibri"/>
                <a:sym typeface="Calibri"/>
              </a:rPr>
              <a:t>$35.5B</a:t>
            </a:r>
            <a:endParaRPr sz="1200">
              <a:solidFill>
                <a:schemeClr val="lt1"/>
              </a:solidFill>
              <a:latin typeface="Calibri"/>
              <a:ea typeface="Calibri"/>
              <a:cs typeface="Calibri"/>
              <a:sym typeface="Calibri"/>
            </a:endParaRPr>
          </a:p>
        </p:txBody>
      </p:sp>
      <p:cxnSp>
        <p:nvCxnSpPr>
          <p:cNvPr id="2163" name="Google Shape;2163;p107"/>
          <p:cNvCxnSpPr/>
          <p:nvPr/>
        </p:nvCxnSpPr>
        <p:spPr>
          <a:xfrm>
            <a:off x="4148699" y="1445745"/>
            <a:ext cx="19500" cy="4841400"/>
          </a:xfrm>
          <a:prstGeom prst="straightConnector1">
            <a:avLst/>
          </a:prstGeom>
          <a:noFill/>
          <a:ln cap="flat" cmpd="sng" w="19050">
            <a:solidFill>
              <a:schemeClr val="dk1"/>
            </a:solidFill>
            <a:prstDash val="dot"/>
            <a:round/>
            <a:headEnd len="med" w="med" type="none"/>
            <a:tailEnd len="med" w="med" type="none"/>
          </a:ln>
        </p:spPr>
      </p:cxnSp>
      <p:sp>
        <p:nvSpPr>
          <p:cNvPr id="2164" name="Google Shape;2164;p107"/>
          <p:cNvSpPr txBox="1"/>
          <p:nvPr/>
        </p:nvSpPr>
        <p:spPr>
          <a:xfrm>
            <a:off x="4229233" y="1161288"/>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Funded Sector </a:t>
            </a:r>
            <a:r>
              <a:rPr b="1" lang="en-US">
                <a:solidFill>
                  <a:srgbClr val="08528C"/>
                </a:solidFill>
                <a:latin typeface="Calibri"/>
                <a:ea typeface="Calibri"/>
                <a:cs typeface="Calibri"/>
                <a:sym typeface="Calibri"/>
              </a:rPr>
              <a:t>across</a:t>
            </a:r>
            <a:r>
              <a:rPr b="1" lang="en-US">
                <a:solidFill>
                  <a:srgbClr val="08528C"/>
                </a:solidFill>
                <a:latin typeface="Calibri"/>
                <a:ea typeface="Calibri"/>
                <a:cs typeface="Calibri"/>
                <a:sym typeface="Calibri"/>
              </a:rPr>
              <a:t> China</a:t>
            </a:r>
            <a:endParaRPr b="1">
              <a:solidFill>
                <a:srgbClr val="08528C"/>
              </a:solidFill>
              <a:latin typeface="Calibri"/>
              <a:ea typeface="Calibri"/>
              <a:cs typeface="Calibri"/>
              <a:sym typeface="Calibri"/>
            </a:endParaRPr>
          </a:p>
        </p:txBody>
      </p:sp>
      <p:cxnSp>
        <p:nvCxnSpPr>
          <p:cNvPr id="2165" name="Google Shape;2165;p107"/>
          <p:cNvCxnSpPr/>
          <p:nvPr/>
        </p:nvCxnSpPr>
        <p:spPr>
          <a:xfrm>
            <a:off x="4229221" y="1469196"/>
            <a:ext cx="3353100" cy="0"/>
          </a:xfrm>
          <a:prstGeom prst="straightConnector1">
            <a:avLst/>
          </a:prstGeom>
          <a:noFill/>
          <a:ln cap="flat" cmpd="sng" w="9525">
            <a:solidFill>
              <a:srgbClr val="000000"/>
            </a:solidFill>
            <a:prstDash val="solid"/>
            <a:round/>
            <a:headEnd len="sm" w="sm" type="none"/>
            <a:tailEnd len="sm" w="sm" type="none"/>
          </a:ln>
        </p:spPr>
      </p:cxnSp>
      <p:sp>
        <p:nvSpPr>
          <p:cNvPr id="2166" name="Google Shape;2166;p107"/>
          <p:cNvSpPr txBox="1"/>
          <p:nvPr/>
        </p:nvSpPr>
        <p:spPr>
          <a:xfrm>
            <a:off x="740658" y="6402004"/>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Note:This analysis includes both Tech and Non-Tech unicorns</a:t>
            </a:r>
            <a:endParaRPr sz="900">
              <a:latin typeface="Calibri"/>
              <a:ea typeface="Calibri"/>
              <a:cs typeface="Calibri"/>
              <a:sym typeface="Calibri"/>
            </a:endParaRPr>
          </a:p>
        </p:txBody>
      </p:sp>
      <p:sp>
        <p:nvSpPr>
          <p:cNvPr id="2167" name="Google Shape;2167;p107"/>
          <p:cNvSpPr txBox="1"/>
          <p:nvPr/>
        </p:nvSpPr>
        <p:spPr>
          <a:xfrm>
            <a:off x="4215194" y="383598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Funded Sector across Germany</a:t>
            </a:r>
            <a:endParaRPr b="1">
              <a:solidFill>
                <a:srgbClr val="08528C"/>
              </a:solidFill>
              <a:latin typeface="Calibri"/>
              <a:ea typeface="Calibri"/>
              <a:cs typeface="Calibri"/>
              <a:sym typeface="Calibri"/>
            </a:endParaRPr>
          </a:p>
        </p:txBody>
      </p:sp>
      <p:cxnSp>
        <p:nvCxnSpPr>
          <p:cNvPr id="2168" name="Google Shape;2168;p107"/>
          <p:cNvCxnSpPr/>
          <p:nvPr/>
        </p:nvCxnSpPr>
        <p:spPr>
          <a:xfrm>
            <a:off x="4215182" y="4143890"/>
            <a:ext cx="3353100" cy="0"/>
          </a:xfrm>
          <a:prstGeom prst="straightConnector1">
            <a:avLst/>
          </a:prstGeom>
          <a:noFill/>
          <a:ln cap="flat" cmpd="sng" w="9525">
            <a:solidFill>
              <a:srgbClr val="000000"/>
            </a:solidFill>
            <a:prstDash val="solid"/>
            <a:round/>
            <a:headEnd len="sm" w="sm" type="none"/>
            <a:tailEnd len="sm" w="sm" type="none"/>
          </a:ln>
        </p:spPr>
      </p:cxnSp>
      <p:sp>
        <p:nvSpPr>
          <p:cNvPr id="2169" name="Google Shape;2169;p107"/>
          <p:cNvSpPr txBox="1"/>
          <p:nvPr/>
        </p:nvSpPr>
        <p:spPr>
          <a:xfrm>
            <a:off x="768096" y="383598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Funded Sector across UK</a:t>
            </a:r>
            <a:endParaRPr b="1">
              <a:solidFill>
                <a:srgbClr val="08528C"/>
              </a:solidFill>
              <a:latin typeface="Calibri"/>
              <a:ea typeface="Calibri"/>
              <a:cs typeface="Calibri"/>
              <a:sym typeface="Calibri"/>
            </a:endParaRPr>
          </a:p>
        </p:txBody>
      </p:sp>
      <p:cxnSp>
        <p:nvCxnSpPr>
          <p:cNvPr id="2170" name="Google Shape;2170;p107"/>
          <p:cNvCxnSpPr/>
          <p:nvPr/>
        </p:nvCxnSpPr>
        <p:spPr>
          <a:xfrm>
            <a:off x="765123" y="4143890"/>
            <a:ext cx="3353100" cy="0"/>
          </a:xfrm>
          <a:prstGeom prst="straightConnector1">
            <a:avLst/>
          </a:prstGeom>
          <a:noFill/>
          <a:ln cap="flat" cmpd="sng" w="9525">
            <a:solidFill>
              <a:srgbClr val="000000"/>
            </a:solidFill>
            <a:prstDash val="solid"/>
            <a:round/>
            <a:headEnd len="sm" w="sm" type="none"/>
            <a:tailEnd len="sm" w="sm" type="none"/>
          </a:ln>
        </p:spPr>
      </p:cxnSp>
      <p:sp>
        <p:nvSpPr>
          <p:cNvPr id="2171" name="Google Shape;2171;p107"/>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2172" name="Google Shape;2172;p107" title="Chart"/>
          <p:cNvPicPr preferRelativeResize="0"/>
          <p:nvPr/>
        </p:nvPicPr>
        <p:blipFill>
          <a:blip r:embed="rId3">
            <a:alphaModFix/>
          </a:blip>
          <a:stretch>
            <a:fillRect/>
          </a:stretch>
        </p:blipFill>
        <p:spPr>
          <a:xfrm>
            <a:off x="4242816" y="4207154"/>
            <a:ext cx="3529582" cy="2167129"/>
          </a:xfrm>
          <a:prstGeom prst="rect">
            <a:avLst/>
          </a:prstGeom>
          <a:noFill/>
          <a:ln>
            <a:noFill/>
          </a:ln>
        </p:spPr>
      </p:pic>
      <p:pic>
        <p:nvPicPr>
          <p:cNvPr id="2173" name="Google Shape;2173;p107" title="Chart"/>
          <p:cNvPicPr preferRelativeResize="0"/>
          <p:nvPr/>
        </p:nvPicPr>
        <p:blipFill>
          <a:blip r:embed="rId4">
            <a:alphaModFix/>
          </a:blip>
          <a:stretch>
            <a:fillRect/>
          </a:stretch>
        </p:blipFill>
        <p:spPr>
          <a:xfrm>
            <a:off x="4242814" y="1557181"/>
            <a:ext cx="3529584" cy="2167128"/>
          </a:xfrm>
          <a:prstGeom prst="rect">
            <a:avLst/>
          </a:prstGeom>
          <a:noFill/>
          <a:ln>
            <a:noFill/>
          </a:ln>
        </p:spPr>
      </p:pic>
      <p:pic>
        <p:nvPicPr>
          <p:cNvPr id="2174" name="Google Shape;2174;p107" title="Chart"/>
          <p:cNvPicPr preferRelativeResize="0"/>
          <p:nvPr/>
        </p:nvPicPr>
        <p:blipFill>
          <a:blip r:embed="rId5">
            <a:alphaModFix/>
          </a:blip>
          <a:stretch>
            <a:fillRect/>
          </a:stretch>
        </p:blipFill>
        <p:spPr>
          <a:xfrm>
            <a:off x="515388" y="4207156"/>
            <a:ext cx="3529584" cy="2167128"/>
          </a:xfrm>
          <a:prstGeom prst="rect">
            <a:avLst/>
          </a:prstGeom>
          <a:noFill/>
          <a:ln>
            <a:noFill/>
          </a:ln>
        </p:spPr>
      </p:pic>
      <p:pic>
        <p:nvPicPr>
          <p:cNvPr id="2175" name="Google Shape;2175;p107" title="Chart"/>
          <p:cNvPicPr preferRelativeResize="0"/>
          <p:nvPr/>
        </p:nvPicPr>
        <p:blipFill>
          <a:blip r:embed="rId6">
            <a:alphaModFix/>
          </a:blip>
          <a:stretch>
            <a:fillRect/>
          </a:stretch>
        </p:blipFill>
        <p:spPr>
          <a:xfrm>
            <a:off x="515388" y="1569013"/>
            <a:ext cx="3529584" cy="2167128"/>
          </a:xfrm>
          <a:prstGeom prst="rect">
            <a:avLst/>
          </a:prstGeom>
          <a:noFill/>
          <a:ln>
            <a:noFill/>
          </a:ln>
        </p:spPr>
      </p:pic>
      <p:sp>
        <p:nvSpPr>
          <p:cNvPr id="2176" name="Google Shape;2176;p107"/>
          <p:cNvSpPr txBox="1"/>
          <p:nvPr/>
        </p:nvSpPr>
        <p:spPr>
          <a:xfrm>
            <a:off x="7970250" y="1521600"/>
            <a:ext cx="4068000" cy="4959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US" sz="1300">
                <a:solidFill>
                  <a:schemeClr val="dk1"/>
                </a:solidFill>
                <a:latin typeface="Calibri"/>
                <a:ea typeface="Calibri"/>
                <a:cs typeface="Calibri"/>
                <a:sym typeface="Calibri"/>
              </a:rPr>
              <a:t>Global unicorn funding varies across ecosystems, reflecting structural differences in market demand, industrial strengths, and capital priorities.</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1300">
                <a:solidFill>
                  <a:schemeClr val="dk1"/>
                </a:solidFill>
                <a:latin typeface="Calibri"/>
                <a:ea typeface="Calibri"/>
                <a:cs typeface="Calibri"/>
                <a:sym typeface="Calibri"/>
              </a:rPr>
              <a:t>The U.S. ecosystem is heavily skewed toward Enterprise Applications, supported by deep enterprise IT spending, global SaaS adoption, and mature capital markets that favor scalable software platforms.</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1300">
                <a:solidFill>
                  <a:schemeClr val="dk1"/>
                </a:solidFill>
                <a:latin typeface="Calibri"/>
                <a:ea typeface="Calibri"/>
                <a:cs typeface="Calibri"/>
                <a:sym typeface="Calibri"/>
              </a:rPr>
              <a:t>In contrast, China’s unicorn funding is concentrated in Auto Tech and Transportation &amp; Logistics, aligned with its manufacturing base, domestic mobility demand, and state-supported infrastructure development.</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1300">
                <a:solidFill>
                  <a:schemeClr val="dk1"/>
                </a:solidFill>
                <a:latin typeface="Calibri"/>
                <a:ea typeface="Calibri"/>
                <a:cs typeface="Calibri"/>
                <a:sym typeface="Calibri"/>
              </a:rPr>
              <a:t>The UK’s unicorn funding mix is led by FinTech and Enterprise Applications, reflecting its role as a global financial hub, while Germany shows a more balanced but smaller-scale distribution, anchored in FinTech, Logistics, and Enterprise-focused innovation.</a:t>
            </a:r>
            <a:endParaRPr sz="1300">
              <a:solidFill>
                <a:schemeClr val="dk1"/>
              </a:solidFill>
              <a:latin typeface="Calibri"/>
              <a:ea typeface="Calibri"/>
              <a:cs typeface="Calibri"/>
              <a:sym typeface="Calibri"/>
            </a:endParaRPr>
          </a:p>
          <a:p>
            <a:pPr indent="0" lvl="0" marL="0" rtl="0" algn="just">
              <a:lnSpc>
                <a:spcPct val="115000"/>
              </a:lnSpc>
              <a:spcBef>
                <a:spcPts val="1200"/>
              </a:spcBef>
              <a:spcAft>
                <a:spcPts val="1200"/>
              </a:spcAft>
              <a:buNone/>
            </a:pPr>
            <a:r>
              <a:rPr lang="en-US" sz="1300">
                <a:solidFill>
                  <a:schemeClr val="dk1"/>
                </a:solidFill>
                <a:latin typeface="Calibri"/>
                <a:ea typeface="Calibri"/>
                <a:cs typeface="Calibri"/>
                <a:sym typeface="Calibri"/>
              </a:rPr>
              <a:t>Overall, this divergence highlights how unicorn creation is shaped less by a uniform global playbook and more by local economic structure and sectoral strengths.</a:t>
            </a:r>
            <a:endParaRPr sz="13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0" name="Shape 2180"/>
        <p:cNvGrpSpPr/>
        <p:nvPr/>
      </p:nvGrpSpPr>
      <p:grpSpPr>
        <a:xfrm>
          <a:off x="0" y="0"/>
          <a:ext cx="0" cy="0"/>
          <a:chOff x="0" y="0"/>
          <a:chExt cx="0" cy="0"/>
        </a:xfrm>
      </p:grpSpPr>
      <p:pic>
        <p:nvPicPr>
          <p:cNvPr id="2181" name="Google Shape;2181;p108" title="Chart"/>
          <p:cNvPicPr preferRelativeResize="0"/>
          <p:nvPr/>
        </p:nvPicPr>
        <p:blipFill>
          <a:blip r:embed="rId3">
            <a:alphaModFix/>
          </a:blip>
          <a:stretch>
            <a:fillRect/>
          </a:stretch>
        </p:blipFill>
        <p:spPr>
          <a:xfrm>
            <a:off x="630936" y="1014984"/>
            <a:ext cx="7031736" cy="4791457"/>
          </a:xfrm>
          <a:prstGeom prst="rect">
            <a:avLst/>
          </a:prstGeom>
          <a:noFill/>
          <a:ln>
            <a:noFill/>
          </a:ln>
        </p:spPr>
      </p:pic>
      <p:sp>
        <p:nvSpPr>
          <p:cNvPr id="2182" name="Google Shape;2182;p108"/>
          <p:cNvSpPr/>
          <p:nvPr/>
        </p:nvSpPr>
        <p:spPr>
          <a:xfrm>
            <a:off x="2370754" y="1544648"/>
            <a:ext cx="876300" cy="427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83" name="Google Shape;2183;p108"/>
          <p:cNvSpPr/>
          <p:nvPr/>
        </p:nvSpPr>
        <p:spPr>
          <a:xfrm>
            <a:off x="1106150" y="1541500"/>
            <a:ext cx="841200" cy="427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84" name="Google Shape;2184;p108"/>
          <p:cNvSpPr/>
          <p:nvPr/>
        </p:nvSpPr>
        <p:spPr>
          <a:xfrm>
            <a:off x="3702913" y="1536489"/>
            <a:ext cx="876300" cy="427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85" name="Google Shape;2185;p108"/>
          <p:cNvSpPr/>
          <p:nvPr/>
        </p:nvSpPr>
        <p:spPr>
          <a:xfrm>
            <a:off x="6247013" y="1554164"/>
            <a:ext cx="876300" cy="427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86" name="Google Shape;2186;p108"/>
          <p:cNvSpPr/>
          <p:nvPr/>
        </p:nvSpPr>
        <p:spPr>
          <a:xfrm>
            <a:off x="5026600" y="1536489"/>
            <a:ext cx="876300" cy="427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87" name="Google Shape;2187;p108"/>
          <p:cNvSpPr txBox="1"/>
          <p:nvPr/>
        </p:nvSpPr>
        <p:spPr>
          <a:xfrm>
            <a:off x="765120" y="1161300"/>
            <a:ext cx="51408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Indian Cities by Total Funding and Leading Sectors</a:t>
            </a:r>
            <a:endParaRPr b="1">
              <a:solidFill>
                <a:srgbClr val="08528C"/>
              </a:solidFill>
              <a:latin typeface="Calibri"/>
              <a:ea typeface="Calibri"/>
              <a:cs typeface="Calibri"/>
              <a:sym typeface="Calibri"/>
            </a:endParaRPr>
          </a:p>
        </p:txBody>
      </p:sp>
      <p:sp>
        <p:nvSpPr>
          <p:cNvPr id="2188" name="Google Shape;2188;p108" title="img_1"/>
          <p:cNvSpPr txBox="1"/>
          <p:nvPr/>
        </p:nvSpPr>
        <p:spPr>
          <a:xfrm>
            <a:off x="2771629" y="6172200"/>
            <a:ext cx="11286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Total Funding </a:t>
            </a:r>
            <a:endParaRPr b="1" sz="1200">
              <a:latin typeface="Calibri"/>
              <a:ea typeface="Calibri"/>
              <a:cs typeface="Calibri"/>
              <a:sym typeface="Calibri"/>
            </a:endParaRPr>
          </a:p>
        </p:txBody>
      </p:sp>
      <p:sp>
        <p:nvSpPr>
          <p:cNvPr id="2189" name="Google Shape;2189;p108" title="Slide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a:t>
            </a:r>
            <a:r>
              <a:rPr b="1" lang="en-US" sz="4000">
                <a:solidFill>
                  <a:srgbClr val="08528C"/>
                </a:solidFill>
                <a:latin typeface="Calibri"/>
                <a:ea typeface="Calibri"/>
                <a:cs typeface="Calibri"/>
                <a:sym typeface="Calibri"/>
              </a:rPr>
              <a:t> Club: India’s Unicorn Capital by </a:t>
            </a:r>
            <a:r>
              <a:rPr b="1" lang="en-US" sz="4000">
                <a:solidFill>
                  <a:srgbClr val="08528C"/>
                </a:solidFill>
                <a:latin typeface="Calibri"/>
                <a:ea typeface="Calibri"/>
                <a:cs typeface="Calibri"/>
                <a:sym typeface="Calibri"/>
              </a:rPr>
              <a:t>City</a:t>
            </a:r>
            <a:endParaRPr b="1" sz="4000">
              <a:solidFill>
                <a:srgbClr val="08528C"/>
              </a:solidFill>
              <a:latin typeface="Calibri"/>
              <a:ea typeface="Calibri"/>
              <a:cs typeface="Calibri"/>
              <a:sym typeface="Calibri"/>
            </a:endParaRPr>
          </a:p>
        </p:txBody>
      </p:sp>
      <p:cxnSp>
        <p:nvCxnSpPr>
          <p:cNvPr id="2190" name="Google Shape;2190;p108"/>
          <p:cNvCxnSpPr/>
          <p:nvPr/>
        </p:nvCxnSpPr>
        <p:spPr>
          <a:xfrm>
            <a:off x="765123" y="1469196"/>
            <a:ext cx="6843300" cy="0"/>
          </a:xfrm>
          <a:prstGeom prst="straightConnector1">
            <a:avLst/>
          </a:prstGeom>
          <a:noFill/>
          <a:ln cap="flat" cmpd="sng" w="9525">
            <a:solidFill>
              <a:srgbClr val="000000"/>
            </a:solidFill>
            <a:prstDash val="solid"/>
            <a:round/>
            <a:headEnd len="sm" w="sm" type="none"/>
            <a:tailEnd len="sm" w="sm" type="none"/>
          </a:ln>
        </p:spPr>
      </p:cxnSp>
      <p:cxnSp>
        <p:nvCxnSpPr>
          <p:cNvPr id="2191" name="Google Shape;2191;p108"/>
          <p:cNvCxnSpPr/>
          <p:nvPr/>
        </p:nvCxnSpPr>
        <p:spPr>
          <a:xfrm>
            <a:off x="7778654" y="1639925"/>
            <a:ext cx="19500" cy="4841400"/>
          </a:xfrm>
          <a:prstGeom prst="straightConnector1">
            <a:avLst/>
          </a:prstGeom>
          <a:noFill/>
          <a:ln cap="flat" cmpd="sng" w="19050">
            <a:solidFill>
              <a:schemeClr val="dk1"/>
            </a:solidFill>
            <a:prstDash val="dot"/>
            <a:round/>
            <a:headEnd len="med" w="med" type="none"/>
            <a:tailEnd len="med" w="med" type="none"/>
          </a:ln>
        </p:spPr>
      </p:cxnSp>
      <p:sp>
        <p:nvSpPr>
          <p:cNvPr id="2192" name="Google Shape;2192;p108"/>
          <p:cNvSpPr/>
          <p:nvPr/>
        </p:nvSpPr>
        <p:spPr>
          <a:xfrm>
            <a:off x="7650480" y="1143000"/>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73763"/>
                </a:solidFill>
                <a:latin typeface="Calibri"/>
                <a:ea typeface="Calibri"/>
                <a:cs typeface="Calibri"/>
                <a:sym typeface="Calibri"/>
              </a:rPr>
              <a:t>Tracxn </a:t>
            </a:r>
            <a:r>
              <a:rPr b="1" lang="en-US">
                <a:solidFill>
                  <a:srgbClr val="073763"/>
                </a:solidFill>
                <a:latin typeface="Calibri"/>
                <a:ea typeface="Calibri"/>
                <a:cs typeface="Calibri"/>
                <a:sym typeface="Calibri"/>
              </a:rPr>
              <a:t>Spotlight</a:t>
            </a:r>
            <a:endParaRPr b="1">
              <a:solidFill>
                <a:srgbClr val="073763"/>
              </a:solidFill>
              <a:latin typeface="Calibri"/>
              <a:ea typeface="Calibri"/>
              <a:cs typeface="Calibri"/>
              <a:sym typeface="Calibri"/>
            </a:endParaRPr>
          </a:p>
        </p:txBody>
      </p:sp>
      <p:cxnSp>
        <p:nvCxnSpPr>
          <p:cNvPr id="2193" name="Google Shape;2193;p108"/>
          <p:cNvCxnSpPr/>
          <p:nvPr/>
        </p:nvCxnSpPr>
        <p:spPr>
          <a:xfrm flipH="1" rot="10800000">
            <a:off x="7882128" y="1453896"/>
            <a:ext cx="4095900" cy="9300"/>
          </a:xfrm>
          <a:prstGeom prst="straightConnector1">
            <a:avLst/>
          </a:prstGeom>
          <a:noFill/>
          <a:ln cap="flat" cmpd="sng" w="9525">
            <a:solidFill>
              <a:srgbClr val="000000"/>
            </a:solidFill>
            <a:prstDash val="solid"/>
            <a:round/>
            <a:headEnd len="sm" w="sm" type="none"/>
            <a:tailEnd len="sm" w="sm" type="none"/>
          </a:ln>
        </p:spPr>
      </p:cxnSp>
      <p:sp>
        <p:nvSpPr>
          <p:cNvPr id="2194" name="Google Shape;2194;p108"/>
          <p:cNvSpPr/>
          <p:nvPr/>
        </p:nvSpPr>
        <p:spPr>
          <a:xfrm>
            <a:off x="2660060" y="630449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08"/>
          <p:cNvSpPr txBox="1"/>
          <p:nvPr/>
        </p:nvSpPr>
        <p:spPr>
          <a:xfrm>
            <a:off x="1004351" y="5738444"/>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Bengaluru</a:t>
            </a:r>
            <a:endParaRPr sz="1200">
              <a:solidFill>
                <a:schemeClr val="dk1"/>
              </a:solidFill>
              <a:latin typeface="Calibri"/>
              <a:ea typeface="Calibri"/>
              <a:cs typeface="Calibri"/>
              <a:sym typeface="Calibri"/>
            </a:endParaRPr>
          </a:p>
        </p:txBody>
      </p:sp>
      <p:sp>
        <p:nvSpPr>
          <p:cNvPr id="2196" name="Google Shape;2196;p108"/>
          <p:cNvSpPr txBox="1"/>
          <p:nvPr/>
        </p:nvSpPr>
        <p:spPr>
          <a:xfrm>
            <a:off x="1192395" y="2697397"/>
            <a:ext cx="6687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 $51.6B</a:t>
            </a:r>
            <a:endParaRPr sz="1200">
              <a:solidFill>
                <a:schemeClr val="dk1"/>
              </a:solidFill>
              <a:latin typeface="Calibri"/>
              <a:ea typeface="Calibri"/>
              <a:cs typeface="Calibri"/>
              <a:sym typeface="Calibri"/>
            </a:endParaRPr>
          </a:p>
        </p:txBody>
      </p:sp>
      <p:sp>
        <p:nvSpPr>
          <p:cNvPr id="2197" name="Google Shape;2197;p108"/>
          <p:cNvSpPr txBox="1"/>
          <p:nvPr/>
        </p:nvSpPr>
        <p:spPr>
          <a:xfrm>
            <a:off x="2484630" y="4643908"/>
            <a:ext cx="6687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$15.4B</a:t>
            </a:r>
            <a:endParaRPr sz="1200">
              <a:solidFill>
                <a:schemeClr val="dk1"/>
              </a:solidFill>
              <a:latin typeface="Calibri"/>
              <a:ea typeface="Calibri"/>
              <a:cs typeface="Calibri"/>
              <a:sym typeface="Calibri"/>
            </a:endParaRPr>
          </a:p>
        </p:txBody>
      </p:sp>
      <p:sp>
        <p:nvSpPr>
          <p:cNvPr id="2198" name="Google Shape;2198;p108"/>
          <p:cNvSpPr txBox="1"/>
          <p:nvPr/>
        </p:nvSpPr>
        <p:spPr>
          <a:xfrm>
            <a:off x="3812451" y="5040962"/>
            <a:ext cx="6687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$8.5B</a:t>
            </a:r>
            <a:endParaRPr sz="1200">
              <a:solidFill>
                <a:schemeClr val="dk1"/>
              </a:solidFill>
              <a:latin typeface="Calibri"/>
              <a:ea typeface="Calibri"/>
              <a:cs typeface="Calibri"/>
              <a:sym typeface="Calibri"/>
            </a:endParaRPr>
          </a:p>
        </p:txBody>
      </p:sp>
      <p:sp>
        <p:nvSpPr>
          <p:cNvPr id="2199" name="Google Shape;2199;p108"/>
          <p:cNvSpPr txBox="1"/>
          <p:nvPr/>
        </p:nvSpPr>
        <p:spPr>
          <a:xfrm>
            <a:off x="5054430" y="5203346"/>
            <a:ext cx="7548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$5.7B</a:t>
            </a:r>
            <a:endParaRPr sz="1200">
              <a:solidFill>
                <a:schemeClr val="dk1"/>
              </a:solidFill>
              <a:latin typeface="Calibri"/>
              <a:ea typeface="Calibri"/>
              <a:cs typeface="Calibri"/>
              <a:sym typeface="Calibri"/>
            </a:endParaRPr>
          </a:p>
        </p:txBody>
      </p:sp>
      <p:sp>
        <p:nvSpPr>
          <p:cNvPr id="2200" name="Google Shape;2200;p108"/>
          <p:cNvSpPr txBox="1"/>
          <p:nvPr/>
        </p:nvSpPr>
        <p:spPr>
          <a:xfrm>
            <a:off x="6382513" y="5315782"/>
            <a:ext cx="7548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$2.8B</a:t>
            </a:r>
            <a:endParaRPr sz="1200">
              <a:solidFill>
                <a:schemeClr val="dk1"/>
              </a:solidFill>
              <a:latin typeface="Calibri"/>
              <a:ea typeface="Calibri"/>
              <a:cs typeface="Calibri"/>
              <a:sym typeface="Calibri"/>
            </a:endParaRPr>
          </a:p>
        </p:txBody>
      </p:sp>
      <p:sp>
        <p:nvSpPr>
          <p:cNvPr id="2201" name="Google Shape;2201;p108"/>
          <p:cNvSpPr txBox="1"/>
          <p:nvPr/>
        </p:nvSpPr>
        <p:spPr>
          <a:xfrm>
            <a:off x="2398385" y="5738450"/>
            <a:ext cx="8412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Gurugram</a:t>
            </a:r>
            <a:endParaRPr sz="1200">
              <a:solidFill>
                <a:schemeClr val="dk1"/>
              </a:solidFill>
              <a:latin typeface="Calibri"/>
              <a:ea typeface="Calibri"/>
              <a:cs typeface="Calibri"/>
              <a:sym typeface="Calibri"/>
            </a:endParaRPr>
          </a:p>
        </p:txBody>
      </p:sp>
      <p:sp>
        <p:nvSpPr>
          <p:cNvPr id="2202" name="Google Shape;2202;p108"/>
          <p:cNvSpPr txBox="1"/>
          <p:nvPr/>
        </p:nvSpPr>
        <p:spPr>
          <a:xfrm>
            <a:off x="3736775" y="5738444"/>
            <a:ext cx="8394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Mumbai</a:t>
            </a:r>
            <a:endParaRPr sz="1200">
              <a:solidFill>
                <a:schemeClr val="dk1"/>
              </a:solidFill>
              <a:latin typeface="Calibri"/>
              <a:ea typeface="Calibri"/>
              <a:cs typeface="Calibri"/>
              <a:sym typeface="Calibri"/>
            </a:endParaRPr>
          </a:p>
        </p:txBody>
      </p:sp>
      <p:sp>
        <p:nvSpPr>
          <p:cNvPr id="2203" name="Google Shape;2203;p108"/>
          <p:cNvSpPr txBox="1"/>
          <p:nvPr/>
        </p:nvSpPr>
        <p:spPr>
          <a:xfrm>
            <a:off x="5089269" y="5738444"/>
            <a:ext cx="7548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Noida</a:t>
            </a:r>
            <a:endParaRPr sz="1200">
              <a:solidFill>
                <a:schemeClr val="dk1"/>
              </a:solidFill>
              <a:latin typeface="Calibri"/>
              <a:ea typeface="Calibri"/>
              <a:cs typeface="Calibri"/>
              <a:sym typeface="Calibri"/>
            </a:endParaRPr>
          </a:p>
        </p:txBody>
      </p:sp>
      <p:sp>
        <p:nvSpPr>
          <p:cNvPr id="2204" name="Google Shape;2204;p108"/>
          <p:cNvSpPr txBox="1"/>
          <p:nvPr/>
        </p:nvSpPr>
        <p:spPr>
          <a:xfrm>
            <a:off x="6403772" y="5738444"/>
            <a:ext cx="7548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Pune</a:t>
            </a:r>
            <a:endParaRPr sz="1200">
              <a:solidFill>
                <a:schemeClr val="dk1"/>
              </a:solidFill>
              <a:latin typeface="Calibri"/>
              <a:ea typeface="Calibri"/>
              <a:cs typeface="Calibri"/>
              <a:sym typeface="Calibri"/>
            </a:endParaRPr>
          </a:p>
        </p:txBody>
      </p:sp>
      <p:sp>
        <p:nvSpPr>
          <p:cNvPr id="2205" name="Google Shape;2205;p108"/>
          <p:cNvSpPr txBox="1"/>
          <p:nvPr/>
        </p:nvSpPr>
        <p:spPr>
          <a:xfrm>
            <a:off x="1359400" y="1577246"/>
            <a:ext cx="4929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Retail</a:t>
            </a:r>
            <a:endParaRPr sz="900">
              <a:solidFill>
                <a:schemeClr val="dk1"/>
              </a:solidFill>
              <a:latin typeface="Calibri"/>
              <a:ea typeface="Calibri"/>
              <a:cs typeface="Calibri"/>
              <a:sym typeface="Calibri"/>
            </a:endParaRPr>
          </a:p>
        </p:txBody>
      </p:sp>
      <p:sp>
        <p:nvSpPr>
          <p:cNvPr id="2206" name="Google Shape;2206;p108" title="img_1"/>
          <p:cNvSpPr txBox="1"/>
          <p:nvPr/>
        </p:nvSpPr>
        <p:spPr>
          <a:xfrm>
            <a:off x="3990823" y="6172200"/>
            <a:ext cx="17628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Top Funded Sectors </a:t>
            </a:r>
            <a:endParaRPr b="1" sz="1200">
              <a:latin typeface="Calibri"/>
              <a:ea typeface="Calibri"/>
              <a:cs typeface="Calibri"/>
              <a:sym typeface="Calibri"/>
            </a:endParaRPr>
          </a:p>
        </p:txBody>
      </p:sp>
      <p:sp>
        <p:nvSpPr>
          <p:cNvPr id="2207" name="Google Shape;2207;p108"/>
          <p:cNvSpPr/>
          <p:nvPr/>
        </p:nvSpPr>
        <p:spPr>
          <a:xfrm>
            <a:off x="3859735" y="6289495"/>
            <a:ext cx="148800" cy="82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08"/>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2209" name="Google Shape;2209;p108" title="Screenshot 2025-09-15 at 4.28.27 PM.png"/>
          <p:cNvPicPr preferRelativeResize="0"/>
          <p:nvPr/>
        </p:nvPicPr>
        <p:blipFill>
          <a:blip r:embed="rId4">
            <a:alphaModFix/>
          </a:blip>
          <a:stretch>
            <a:fillRect/>
          </a:stretch>
        </p:blipFill>
        <p:spPr>
          <a:xfrm>
            <a:off x="1161275" y="1646450"/>
            <a:ext cx="198120" cy="198120"/>
          </a:xfrm>
          <a:prstGeom prst="rect">
            <a:avLst/>
          </a:prstGeom>
          <a:noFill/>
          <a:ln>
            <a:noFill/>
          </a:ln>
        </p:spPr>
      </p:pic>
      <p:sp>
        <p:nvSpPr>
          <p:cNvPr id="2210" name="Google Shape;2210;p108"/>
          <p:cNvSpPr txBox="1"/>
          <p:nvPr/>
        </p:nvSpPr>
        <p:spPr>
          <a:xfrm>
            <a:off x="2624004" y="1580404"/>
            <a:ext cx="4929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Retail</a:t>
            </a:r>
            <a:endParaRPr sz="900">
              <a:solidFill>
                <a:schemeClr val="dk1"/>
              </a:solidFill>
              <a:latin typeface="Calibri"/>
              <a:ea typeface="Calibri"/>
              <a:cs typeface="Calibri"/>
              <a:sym typeface="Calibri"/>
            </a:endParaRPr>
          </a:p>
        </p:txBody>
      </p:sp>
      <p:pic>
        <p:nvPicPr>
          <p:cNvPr id="2211" name="Google Shape;2211;p108" title="Screenshot 2025-09-15 at 4.28.27 PM.png"/>
          <p:cNvPicPr preferRelativeResize="0"/>
          <p:nvPr/>
        </p:nvPicPr>
        <p:blipFill>
          <a:blip r:embed="rId4">
            <a:alphaModFix/>
          </a:blip>
          <a:stretch>
            <a:fillRect/>
          </a:stretch>
        </p:blipFill>
        <p:spPr>
          <a:xfrm>
            <a:off x="2425879" y="1649609"/>
            <a:ext cx="198120" cy="198120"/>
          </a:xfrm>
          <a:prstGeom prst="rect">
            <a:avLst/>
          </a:prstGeom>
          <a:noFill/>
          <a:ln>
            <a:noFill/>
          </a:ln>
        </p:spPr>
      </p:pic>
      <p:sp>
        <p:nvSpPr>
          <p:cNvPr id="2212" name="Google Shape;2212;p108"/>
          <p:cNvSpPr txBox="1"/>
          <p:nvPr/>
        </p:nvSpPr>
        <p:spPr>
          <a:xfrm>
            <a:off x="3859737" y="1517460"/>
            <a:ext cx="1128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Enterprise Applications</a:t>
            </a:r>
            <a:endParaRPr sz="900">
              <a:solidFill>
                <a:schemeClr val="dk1"/>
              </a:solidFill>
              <a:latin typeface="Calibri"/>
              <a:ea typeface="Calibri"/>
              <a:cs typeface="Calibri"/>
              <a:sym typeface="Calibri"/>
            </a:endParaRPr>
          </a:p>
        </p:txBody>
      </p:sp>
      <p:sp>
        <p:nvSpPr>
          <p:cNvPr id="2213" name="Google Shape;2213;p108"/>
          <p:cNvSpPr txBox="1"/>
          <p:nvPr/>
        </p:nvSpPr>
        <p:spPr>
          <a:xfrm>
            <a:off x="5273783" y="1584368"/>
            <a:ext cx="6687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FinTech</a:t>
            </a:r>
            <a:endParaRPr sz="900">
              <a:solidFill>
                <a:schemeClr val="dk1"/>
              </a:solidFill>
              <a:latin typeface="Calibri"/>
              <a:ea typeface="Calibri"/>
              <a:cs typeface="Calibri"/>
              <a:sym typeface="Calibri"/>
            </a:endParaRPr>
          </a:p>
        </p:txBody>
      </p:sp>
      <p:sp>
        <p:nvSpPr>
          <p:cNvPr id="2214" name="Google Shape;2214;p108"/>
          <p:cNvSpPr txBox="1"/>
          <p:nvPr/>
        </p:nvSpPr>
        <p:spPr>
          <a:xfrm>
            <a:off x="6403837" y="1535135"/>
            <a:ext cx="1128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1"/>
                </a:solidFill>
                <a:latin typeface="Calibri"/>
                <a:ea typeface="Calibri"/>
                <a:cs typeface="Calibri"/>
                <a:sym typeface="Calibri"/>
              </a:rPr>
              <a:t>Enterprise Applications</a:t>
            </a:r>
            <a:endParaRPr sz="900">
              <a:solidFill>
                <a:schemeClr val="dk1"/>
              </a:solidFill>
              <a:latin typeface="Calibri"/>
              <a:ea typeface="Calibri"/>
              <a:cs typeface="Calibri"/>
              <a:sym typeface="Calibri"/>
            </a:endParaRPr>
          </a:p>
        </p:txBody>
      </p:sp>
      <p:pic>
        <p:nvPicPr>
          <p:cNvPr id="2215" name="Google Shape;2215;p108"/>
          <p:cNvPicPr preferRelativeResize="0"/>
          <p:nvPr/>
        </p:nvPicPr>
        <p:blipFill>
          <a:blip r:embed="rId5">
            <a:alphaModFix/>
          </a:blip>
          <a:stretch>
            <a:fillRect/>
          </a:stretch>
        </p:blipFill>
        <p:spPr>
          <a:xfrm>
            <a:off x="5058413" y="1644925"/>
            <a:ext cx="201168" cy="201168"/>
          </a:xfrm>
          <a:prstGeom prst="rect">
            <a:avLst/>
          </a:prstGeom>
          <a:noFill/>
          <a:ln>
            <a:noFill/>
          </a:ln>
        </p:spPr>
      </p:pic>
      <p:pic>
        <p:nvPicPr>
          <p:cNvPr id="2216" name="Google Shape;2216;p108"/>
          <p:cNvPicPr preferRelativeResize="0"/>
          <p:nvPr/>
        </p:nvPicPr>
        <p:blipFill>
          <a:blip r:embed="rId6">
            <a:alphaModFix/>
          </a:blip>
          <a:stretch>
            <a:fillRect/>
          </a:stretch>
        </p:blipFill>
        <p:spPr>
          <a:xfrm>
            <a:off x="6264325" y="1638113"/>
            <a:ext cx="188214" cy="259915"/>
          </a:xfrm>
          <a:prstGeom prst="rect">
            <a:avLst/>
          </a:prstGeom>
          <a:noFill/>
          <a:ln>
            <a:noFill/>
          </a:ln>
        </p:spPr>
      </p:pic>
      <p:pic>
        <p:nvPicPr>
          <p:cNvPr id="2217" name="Google Shape;2217;p108"/>
          <p:cNvPicPr preferRelativeResize="0"/>
          <p:nvPr/>
        </p:nvPicPr>
        <p:blipFill>
          <a:blip r:embed="rId6">
            <a:alphaModFix/>
          </a:blip>
          <a:stretch>
            <a:fillRect/>
          </a:stretch>
        </p:blipFill>
        <p:spPr>
          <a:xfrm>
            <a:off x="3711841" y="1615550"/>
            <a:ext cx="188214" cy="259915"/>
          </a:xfrm>
          <a:prstGeom prst="rect">
            <a:avLst/>
          </a:prstGeom>
          <a:noFill/>
          <a:ln>
            <a:noFill/>
          </a:ln>
        </p:spPr>
      </p:pic>
      <p:sp>
        <p:nvSpPr>
          <p:cNvPr id="2218" name="Google Shape;2218;p108"/>
          <p:cNvSpPr txBox="1"/>
          <p:nvPr/>
        </p:nvSpPr>
        <p:spPr>
          <a:xfrm>
            <a:off x="7942300" y="1518973"/>
            <a:ext cx="4095900" cy="48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India’s unicorn capital remains highly concentrated, with Bengaluru accounting for $51.6B in funding – exceeding the combined total of the next four cities. This underscores the city’s role as the country’s primary hub for scaled, multi-sector </a:t>
            </a:r>
            <a:r>
              <a:rPr lang="en-US" sz="1300">
                <a:solidFill>
                  <a:schemeClr val="dk2"/>
                </a:solidFill>
                <a:latin typeface="Calibri"/>
                <a:ea typeface="Calibri"/>
                <a:cs typeface="Calibri"/>
                <a:sym typeface="Calibri"/>
              </a:rPr>
              <a:t>unicorn</a:t>
            </a:r>
            <a:r>
              <a:rPr lang="en-US" sz="1300">
                <a:solidFill>
                  <a:schemeClr val="dk2"/>
                </a:solidFill>
                <a:latin typeface="Calibri"/>
                <a:ea typeface="Calibri"/>
                <a:cs typeface="Calibri"/>
                <a:sym typeface="Calibri"/>
              </a:rPr>
              <a:t> creation.</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311150" lvl="0" marL="457200" rtl="0" algn="just">
              <a:lnSpc>
                <a:spcPct val="115000"/>
              </a:lnSpc>
              <a:spcBef>
                <a:spcPts val="0"/>
              </a:spcBef>
              <a:spcAft>
                <a:spcPts val="0"/>
              </a:spcAft>
              <a:buClr>
                <a:schemeClr val="dk2"/>
              </a:buClr>
              <a:buSzPts val="1300"/>
              <a:buFont typeface="Calibri"/>
              <a:buChar char="●"/>
            </a:pPr>
            <a:r>
              <a:rPr lang="en-US" sz="1300">
                <a:solidFill>
                  <a:schemeClr val="dk2"/>
                </a:solidFill>
                <a:latin typeface="Calibri"/>
                <a:ea typeface="Calibri"/>
                <a:cs typeface="Calibri"/>
                <a:sym typeface="Calibri"/>
              </a:rPr>
              <a:t>Bengaluru leads as large unicorns such as Flipkart, Swiggy, and Ola have raised much larger funding rounds than startups in other cities.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Gurugram ($15.4B) emerges as a strong secondary center, driven largely by consumer-facing and retail-led unicorns, while Mumbai ($8.5B) and Noida ($5.7B) have developed more specialized strengths in Enterprise Applications and FinTech, respectively.</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2"/>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2"/>
                </a:solidFill>
                <a:latin typeface="Calibri"/>
                <a:ea typeface="Calibri"/>
                <a:cs typeface="Calibri"/>
                <a:sym typeface="Calibri"/>
              </a:rPr>
              <a:t>Sector dominance across cities broadly mirrors local demand concentration, talent availability, and proximity to enterprise or financial customers, resulting in a hub-and-spoke ecosystem rather than evenly distributed unicorn capital.</a:t>
            </a:r>
            <a:endParaRPr sz="1300">
              <a:solidFill>
                <a:schemeClr val="dk2"/>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2" name="Shape 2222"/>
        <p:cNvGrpSpPr/>
        <p:nvPr/>
      </p:nvGrpSpPr>
      <p:grpSpPr>
        <a:xfrm>
          <a:off x="0" y="0"/>
          <a:ext cx="0" cy="0"/>
          <a:chOff x="0" y="0"/>
          <a:chExt cx="0" cy="0"/>
        </a:xfrm>
      </p:grpSpPr>
      <p:sp>
        <p:nvSpPr>
          <p:cNvPr id="2223" name="Google Shape;2223;p109"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a:solidFill>
                  <a:srgbClr val="08528C"/>
                </a:solidFill>
              </a:rPr>
              <a:t>Soonicorn</a:t>
            </a:r>
            <a:r>
              <a:rPr lang="en-US">
                <a:solidFill>
                  <a:srgbClr val="08528C"/>
                </a:solidFill>
              </a:rPr>
              <a:t> Club - List of New Soonicorns</a:t>
            </a:r>
            <a:endParaRPr>
              <a:solidFill>
                <a:srgbClr val="08528C"/>
              </a:solidFill>
            </a:endParaRPr>
          </a:p>
        </p:txBody>
      </p:sp>
      <p:sp>
        <p:nvSpPr>
          <p:cNvPr id="2224" name="Google Shape;2224;p10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2225" name="Google Shape;2225;p109" title="table1"/>
          <p:cNvGraphicFramePr/>
          <p:nvPr/>
        </p:nvGraphicFramePr>
        <p:xfrm>
          <a:off x="595316" y="1191953"/>
          <a:ext cx="3000000" cy="3000000"/>
        </p:xfrm>
        <a:graphic>
          <a:graphicData uri="http://schemas.openxmlformats.org/drawingml/2006/table">
            <a:tbl>
              <a:tblPr>
                <a:noFill/>
                <a:tableStyleId>{F0978A65-1E5D-470F-822C-F84DB58AFA15}</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Tracxn Score</a:t>
                      </a:r>
                      <a:endParaRPr b="1">
                        <a:solidFill>
                          <a:srgbClr val="08528C"/>
                        </a:solidFill>
                        <a:latin typeface="Calibri"/>
                        <a:ea typeface="Calibri"/>
                        <a:cs typeface="Calibri"/>
                        <a:sym typeface="Calibri"/>
                      </a:endParaRPr>
                    </a:p>
                  </a:txBody>
                  <a:tcPr marT="0" marB="0" marR="360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AppsForBharat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Bengaluru, $53M)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80.6</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Scapia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Bengaluru, $72M)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79.8</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Pilgrim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Mumbai, $50M)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76.5</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The Sleep Company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Mumbai, $64M)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74.4</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Flipspaces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(2011, Mumbai, $65M)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74.3</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SNITCH</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Bengaluru, $53M)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73.8</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Farmley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Noida, $57M)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71.0</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Foxtale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Mumbai, $57M)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70.3</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FinBox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(2015, Bengaluru, $51M)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69.3</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TMRW</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Bengaluru, $50M)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66.7</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2226" name="Google Shape;2226;p109" title="table2"/>
          <p:cNvGraphicFramePr/>
          <p:nvPr/>
        </p:nvGraphicFramePr>
        <p:xfrm>
          <a:off x="4587804" y="1191953"/>
          <a:ext cx="3000000" cy="3000000"/>
        </p:xfrm>
        <a:graphic>
          <a:graphicData uri="http://schemas.openxmlformats.org/drawingml/2006/table">
            <a:tbl>
              <a:tblPr>
                <a:noFill/>
                <a:tableStyleId>{F0978A65-1E5D-470F-822C-F84DB58AFA15}</a:tableStyleId>
              </a:tblPr>
              <a:tblGrid>
                <a:gridCol w="2100725"/>
                <a:gridCol w="9987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Tracxn Score</a:t>
                      </a:r>
                      <a:endParaRPr b="1">
                        <a:solidFill>
                          <a:srgbClr val="08528C"/>
                        </a:solidFill>
                        <a:latin typeface="Calibri"/>
                        <a:ea typeface="Calibri"/>
                        <a:cs typeface="Calibri"/>
                        <a:sym typeface="Calibri"/>
                      </a:endParaRPr>
                    </a:p>
                  </a:txBody>
                  <a:tcPr marT="0" marB="0" marR="360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Raphe mPhibr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Noida, $154M)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63.2</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Recyclekaro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(2010, Navi Mumbai, $14M)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60.5</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Leap Finance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Bengaluru)</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54.2</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75F</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(2012, Bengaluru, $81M)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51.5</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Propelld</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(2017, Bengaluru, $70M)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49.6</a:t>
                      </a:r>
                      <a:endParaRPr sz="1200">
                        <a:solidFill>
                          <a:schemeClr val="dk1"/>
                        </a:solidFill>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2227" name="Google Shape;2227;p109" title="image1"/>
          <p:cNvPicPr preferRelativeResize="0"/>
          <p:nvPr/>
        </p:nvPicPr>
        <p:blipFill>
          <a:blip r:embed="rId3">
            <a:alphaModFix/>
          </a:blip>
          <a:stretch>
            <a:fillRect/>
          </a:stretch>
        </p:blipFill>
        <p:spPr>
          <a:xfrm>
            <a:off x="639469" y="1639114"/>
            <a:ext cx="270000" cy="270000"/>
          </a:xfrm>
          <a:prstGeom prst="rect">
            <a:avLst/>
          </a:prstGeom>
          <a:noFill/>
          <a:ln cap="flat" cmpd="sng" w="9525">
            <a:solidFill>
              <a:srgbClr val="D9D9D9"/>
            </a:solidFill>
            <a:prstDash val="solid"/>
            <a:round/>
            <a:headEnd len="sm" w="sm" type="none"/>
            <a:tailEnd len="sm" w="sm" type="none"/>
          </a:ln>
        </p:spPr>
      </p:pic>
      <p:pic>
        <p:nvPicPr>
          <p:cNvPr id="2228" name="Google Shape;2228;p109" title="image2"/>
          <p:cNvPicPr preferRelativeResize="0"/>
          <p:nvPr/>
        </p:nvPicPr>
        <p:blipFill>
          <a:blip r:embed="rId4">
            <a:alphaModFix/>
          </a:blip>
          <a:stretch>
            <a:fillRect/>
          </a:stretch>
        </p:blipFill>
        <p:spPr>
          <a:xfrm>
            <a:off x="639469" y="2066460"/>
            <a:ext cx="270000" cy="270000"/>
          </a:xfrm>
          <a:prstGeom prst="rect">
            <a:avLst/>
          </a:prstGeom>
          <a:noFill/>
          <a:ln cap="flat" cmpd="sng" w="9525">
            <a:solidFill>
              <a:srgbClr val="D9D9D9"/>
            </a:solidFill>
            <a:prstDash val="solid"/>
            <a:round/>
            <a:headEnd len="sm" w="sm" type="none"/>
            <a:tailEnd len="sm" w="sm" type="none"/>
          </a:ln>
        </p:spPr>
      </p:pic>
      <p:pic>
        <p:nvPicPr>
          <p:cNvPr id="2229" name="Google Shape;2229;p109" title="image3"/>
          <p:cNvPicPr preferRelativeResize="0"/>
          <p:nvPr/>
        </p:nvPicPr>
        <p:blipFill>
          <a:blip r:embed="rId5">
            <a:alphaModFix/>
          </a:blip>
          <a:stretch>
            <a:fillRect/>
          </a:stretch>
        </p:blipFill>
        <p:spPr>
          <a:xfrm>
            <a:off x="639469" y="2493807"/>
            <a:ext cx="270000" cy="270000"/>
          </a:xfrm>
          <a:prstGeom prst="rect">
            <a:avLst/>
          </a:prstGeom>
          <a:noFill/>
          <a:ln cap="flat" cmpd="sng" w="9525">
            <a:solidFill>
              <a:srgbClr val="D9D9D9"/>
            </a:solidFill>
            <a:prstDash val="solid"/>
            <a:round/>
            <a:headEnd len="sm" w="sm" type="none"/>
            <a:tailEnd len="sm" w="sm" type="none"/>
          </a:ln>
        </p:spPr>
      </p:pic>
      <p:pic>
        <p:nvPicPr>
          <p:cNvPr id="2230" name="Google Shape;2230;p109" title="image4"/>
          <p:cNvPicPr preferRelativeResize="0"/>
          <p:nvPr/>
        </p:nvPicPr>
        <p:blipFill>
          <a:blip r:embed="rId6">
            <a:alphaModFix/>
          </a:blip>
          <a:stretch>
            <a:fillRect/>
          </a:stretch>
        </p:blipFill>
        <p:spPr>
          <a:xfrm>
            <a:off x="639469" y="2921153"/>
            <a:ext cx="270000" cy="270000"/>
          </a:xfrm>
          <a:prstGeom prst="rect">
            <a:avLst/>
          </a:prstGeom>
          <a:noFill/>
          <a:ln cap="flat" cmpd="sng" w="9525">
            <a:solidFill>
              <a:srgbClr val="D9D9D9"/>
            </a:solidFill>
            <a:prstDash val="solid"/>
            <a:round/>
            <a:headEnd len="sm" w="sm" type="none"/>
            <a:tailEnd len="sm" w="sm" type="none"/>
          </a:ln>
        </p:spPr>
      </p:pic>
      <p:pic>
        <p:nvPicPr>
          <p:cNvPr id="2231" name="Google Shape;2231;p109" title="image5"/>
          <p:cNvPicPr preferRelativeResize="0"/>
          <p:nvPr/>
        </p:nvPicPr>
        <p:blipFill>
          <a:blip r:embed="rId7">
            <a:alphaModFix/>
          </a:blip>
          <a:stretch>
            <a:fillRect/>
          </a:stretch>
        </p:blipFill>
        <p:spPr>
          <a:xfrm>
            <a:off x="639469" y="3395500"/>
            <a:ext cx="270000" cy="270000"/>
          </a:xfrm>
          <a:prstGeom prst="rect">
            <a:avLst/>
          </a:prstGeom>
          <a:noFill/>
          <a:ln cap="flat" cmpd="sng" w="9525">
            <a:solidFill>
              <a:srgbClr val="D9D9D9"/>
            </a:solidFill>
            <a:prstDash val="solid"/>
            <a:round/>
            <a:headEnd len="sm" w="sm" type="none"/>
            <a:tailEnd len="sm" w="sm" type="none"/>
          </a:ln>
        </p:spPr>
      </p:pic>
      <p:pic>
        <p:nvPicPr>
          <p:cNvPr id="2232" name="Google Shape;2232;p109" title="image6"/>
          <p:cNvPicPr preferRelativeResize="0"/>
          <p:nvPr/>
        </p:nvPicPr>
        <p:blipFill>
          <a:blip r:embed="rId8">
            <a:alphaModFix/>
          </a:blip>
          <a:stretch>
            <a:fillRect/>
          </a:stretch>
        </p:blipFill>
        <p:spPr>
          <a:xfrm>
            <a:off x="641984" y="3775846"/>
            <a:ext cx="270000" cy="270000"/>
          </a:xfrm>
          <a:prstGeom prst="rect">
            <a:avLst/>
          </a:prstGeom>
          <a:noFill/>
          <a:ln cap="flat" cmpd="sng" w="9525">
            <a:solidFill>
              <a:srgbClr val="D9D9D9"/>
            </a:solidFill>
            <a:prstDash val="solid"/>
            <a:round/>
            <a:headEnd len="sm" w="sm" type="none"/>
            <a:tailEnd len="sm" w="sm" type="none"/>
          </a:ln>
        </p:spPr>
      </p:pic>
      <p:pic>
        <p:nvPicPr>
          <p:cNvPr id="2233" name="Google Shape;2233;p109" title="image7"/>
          <p:cNvPicPr preferRelativeResize="0"/>
          <p:nvPr/>
        </p:nvPicPr>
        <p:blipFill>
          <a:blip r:embed="rId9">
            <a:alphaModFix/>
          </a:blip>
          <a:stretch>
            <a:fillRect/>
          </a:stretch>
        </p:blipFill>
        <p:spPr>
          <a:xfrm>
            <a:off x="639469" y="4203193"/>
            <a:ext cx="270000" cy="270000"/>
          </a:xfrm>
          <a:prstGeom prst="rect">
            <a:avLst/>
          </a:prstGeom>
          <a:noFill/>
          <a:ln cap="flat" cmpd="sng" w="9525">
            <a:solidFill>
              <a:srgbClr val="D9D9D9"/>
            </a:solidFill>
            <a:prstDash val="solid"/>
            <a:round/>
            <a:headEnd len="sm" w="sm" type="none"/>
            <a:tailEnd len="sm" w="sm" type="none"/>
          </a:ln>
        </p:spPr>
      </p:pic>
      <p:pic>
        <p:nvPicPr>
          <p:cNvPr id="2234" name="Google Shape;2234;p109" title="image8"/>
          <p:cNvPicPr preferRelativeResize="0"/>
          <p:nvPr/>
        </p:nvPicPr>
        <p:blipFill>
          <a:blip r:embed="rId10">
            <a:alphaModFix/>
          </a:blip>
          <a:stretch>
            <a:fillRect/>
          </a:stretch>
        </p:blipFill>
        <p:spPr>
          <a:xfrm>
            <a:off x="639469" y="4630539"/>
            <a:ext cx="270000" cy="270000"/>
          </a:xfrm>
          <a:prstGeom prst="rect">
            <a:avLst/>
          </a:prstGeom>
          <a:noFill/>
          <a:ln cap="flat" cmpd="sng" w="9525">
            <a:solidFill>
              <a:srgbClr val="D9D9D9"/>
            </a:solidFill>
            <a:prstDash val="solid"/>
            <a:round/>
            <a:headEnd len="sm" w="sm" type="none"/>
            <a:tailEnd len="sm" w="sm" type="none"/>
          </a:ln>
        </p:spPr>
      </p:pic>
      <p:pic>
        <p:nvPicPr>
          <p:cNvPr id="2235" name="Google Shape;2235;p109" title="image9"/>
          <p:cNvPicPr preferRelativeResize="0"/>
          <p:nvPr/>
        </p:nvPicPr>
        <p:blipFill>
          <a:blip r:embed="rId11">
            <a:alphaModFix/>
          </a:blip>
          <a:stretch>
            <a:fillRect/>
          </a:stretch>
        </p:blipFill>
        <p:spPr>
          <a:xfrm>
            <a:off x="639469" y="5057886"/>
            <a:ext cx="270000" cy="270000"/>
          </a:xfrm>
          <a:prstGeom prst="rect">
            <a:avLst/>
          </a:prstGeom>
          <a:noFill/>
          <a:ln cap="flat" cmpd="sng" w="9525">
            <a:solidFill>
              <a:srgbClr val="D9D9D9"/>
            </a:solidFill>
            <a:prstDash val="solid"/>
            <a:round/>
            <a:headEnd len="sm" w="sm" type="none"/>
            <a:tailEnd len="sm" w="sm" type="none"/>
          </a:ln>
        </p:spPr>
      </p:pic>
      <p:pic>
        <p:nvPicPr>
          <p:cNvPr id="2236" name="Google Shape;2236;p109" title="image10"/>
          <p:cNvPicPr preferRelativeResize="0"/>
          <p:nvPr/>
        </p:nvPicPr>
        <p:blipFill>
          <a:blip r:embed="rId12">
            <a:alphaModFix/>
          </a:blip>
          <a:stretch>
            <a:fillRect/>
          </a:stretch>
        </p:blipFill>
        <p:spPr>
          <a:xfrm>
            <a:off x="639469" y="5494952"/>
            <a:ext cx="270000" cy="270000"/>
          </a:xfrm>
          <a:prstGeom prst="rect">
            <a:avLst/>
          </a:prstGeom>
          <a:noFill/>
          <a:ln cap="flat" cmpd="sng" w="9525">
            <a:solidFill>
              <a:srgbClr val="D9D9D9"/>
            </a:solidFill>
            <a:prstDash val="solid"/>
            <a:round/>
            <a:headEnd len="sm" w="sm" type="none"/>
            <a:tailEnd len="sm" w="sm" type="none"/>
          </a:ln>
        </p:spPr>
      </p:pic>
      <p:pic>
        <p:nvPicPr>
          <p:cNvPr id="2237" name="Google Shape;2237;p109" title="image11"/>
          <p:cNvPicPr preferRelativeResize="0"/>
          <p:nvPr/>
        </p:nvPicPr>
        <p:blipFill>
          <a:blip r:embed="rId13">
            <a:alphaModFix/>
          </a:blip>
          <a:stretch>
            <a:fillRect/>
          </a:stretch>
        </p:blipFill>
        <p:spPr>
          <a:xfrm>
            <a:off x="4627091" y="1639114"/>
            <a:ext cx="270000" cy="270000"/>
          </a:xfrm>
          <a:prstGeom prst="rect">
            <a:avLst/>
          </a:prstGeom>
          <a:noFill/>
          <a:ln cap="flat" cmpd="sng" w="9525">
            <a:solidFill>
              <a:srgbClr val="D9D9D9"/>
            </a:solidFill>
            <a:prstDash val="solid"/>
            <a:round/>
            <a:headEnd len="sm" w="sm" type="none"/>
            <a:tailEnd len="sm" w="sm" type="none"/>
          </a:ln>
        </p:spPr>
      </p:pic>
      <p:pic>
        <p:nvPicPr>
          <p:cNvPr id="2238" name="Google Shape;2238;p109" title="image12"/>
          <p:cNvPicPr preferRelativeResize="0"/>
          <p:nvPr/>
        </p:nvPicPr>
        <p:blipFill>
          <a:blip r:embed="rId14">
            <a:alphaModFix/>
          </a:blip>
          <a:stretch>
            <a:fillRect/>
          </a:stretch>
        </p:blipFill>
        <p:spPr>
          <a:xfrm>
            <a:off x="4627091" y="2097142"/>
            <a:ext cx="270000" cy="270000"/>
          </a:xfrm>
          <a:prstGeom prst="rect">
            <a:avLst/>
          </a:prstGeom>
          <a:noFill/>
          <a:ln cap="flat" cmpd="sng" w="9525">
            <a:solidFill>
              <a:srgbClr val="D9D9D9"/>
            </a:solidFill>
            <a:prstDash val="solid"/>
            <a:round/>
            <a:headEnd len="sm" w="sm" type="none"/>
            <a:tailEnd len="sm" w="sm" type="none"/>
          </a:ln>
        </p:spPr>
      </p:pic>
      <p:pic>
        <p:nvPicPr>
          <p:cNvPr id="2239" name="Google Shape;2239;p109" title="image13"/>
          <p:cNvPicPr preferRelativeResize="0"/>
          <p:nvPr/>
        </p:nvPicPr>
        <p:blipFill>
          <a:blip r:embed="rId15">
            <a:alphaModFix/>
          </a:blip>
          <a:stretch>
            <a:fillRect/>
          </a:stretch>
        </p:blipFill>
        <p:spPr>
          <a:xfrm>
            <a:off x="4638091" y="2493807"/>
            <a:ext cx="269999" cy="269999"/>
          </a:xfrm>
          <a:prstGeom prst="rect">
            <a:avLst/>
          </a:prstGeom>
          <a:noFill/>
          <a:ln cap="flat" cmpd="sng" w="9525">
            <a:solidFill>
              <a:srgbClr val="D9D9D9"/>
            </a:solidFill>
            <a:prstDash val="solid"/>
            <a:round/>
            <a:headEnd len="sm" w="sm" type="none"/>
            <a:tailEnd len="sm" w="sm" type="none"/>
          </a:ln>
        </p:spPr>
      </p:pic>
      <p:pic>
        <p:nvPicPr>
          <p:cNvPr id="2240" name="Google Shape;2240;p109" title="image14"/>
          <p:cNvPicPr preferRelativeResize="0"/>
          <p:nvPr/>
        </p:nvPicPr>
        <p:blipFill>
          <a:blip r:embed="rId16">
            <a:alphaModFix/>
          </a:blip>
          <a:stretch>
            <a:fillRect/>
          </a:stretch>
        </p:blipFill>
        <p:spPr>
          <a:xfrm>
            <a:off x="4627091" y="2921153"/>
            <a:ext cx="270000" cy="270000"/>
          </a:xfrm>
          <a:prstGeom prst="rect">
            <a:avLst/>
          </a:prstGeom>
          <a:noFill/>
          <a:ln cap="flat" cmpd="sng" w="9525">
            <a:solidFill>
              <a:srgbClr val="D9D9D9"/>
            </a:solidFill>
            <a:prstDash val="solid"/>
            <a:round/>
            <a:headEnd len="sm" w="sm" type="none"/>
            <a:tailEnd len="sm" w="sm" type="none"/>
          </a:ln>
        </p:spPr>
      </p:pic>
      <p:pic>
        <p:nvPicPr>
          <p:cNvPr id="2241" name="Google Shape;2241;p109" title="image15"/>
          <p:cNvPicPr preferRelativeResize="0"/>
          <p:nvPr/>
        </p:nvPicPr>
        <p:blipFill>
          <a:blip r:embed="rId17">
            <a:alphaModFix/>
          </a:blip>
          <a:stretch>
            <a:fillRect/>
          </a:stretch>
        </p:blipFill>
        <p:spPr>
          <a:xfrm>
            <a:off x="4627091" y="3348500"/>
            <a:ext cx="270000" cy="270000"/>
          </a:xfrm>
          <a:prstGeom prst="rect">
            <a:avLst/>
          </a:prstGeom>
          <a:noFill/>
          <a:ln cap="flat" cmpd="sng" w="9525">
            <a:solidFill>
              <a:srgbClr val="D9D9D9"/>
            </a:solidFill>
            <a:prstDash val="solid"/>
            <a:round/>
            <a:headEnd len="sm" w="sm" type="none"/>
            <a:tailEnd len="sm" w="sm" type="none"/>
          </a:ln>
        </p:spPr>
      </p:pic>
      <p:sp>
        <p:nvSpPr>
          <p:cNvPr id="2242" name="Google Shape;2242;p109"/>
          <p:cNvSpPr txBox="1"/>
          <p:nvPr>
            <p:ph idx="2" type="body"/>
          </p:nvPr>
        </p:nvSpPr>
        <p:spPr>
          <a:xfrm>
            <a:off x="647370" y="62469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A Soonicorn is a company which is likely to achieve US $1 billion valuation in the short to medium term. Tracxn Score is a proprietary score based on various market signals reflecting the company’s size, execution and growth.</a:t>
            </a:r>
            <a:endParaRPr>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7" name="Shape 2247"/>
        <p:cNvGrpSpPr/>
        <p:nvPr/>
      </p:nvGrpSpPr>
      <p:grpSpPr>
        <a:xfrm>
          <a:off x="0" y="0"/>
          <a:ext cx="0" cy="0"/>
          <a:chOff x="0" y="0"/>
          <a:chExt cx="0" cy="0"/>
        </a:xfrm>
      </p:grpSpPr>
      <p:graphicFrame>
        <p:nvGraphicFramePr>
          <p:cNvPr id="2248" name="Google Shape;2248;p110"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Citywise Trends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Cities by Total Funding</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Cities by Funding raised in last 2 years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Cities by Companies Founded in last 2 years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9D9D9">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2249" name="Google Shape;2249;p110"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2250" name="Google Shape;2250;p110" title="shape6"/>
          <p:cNvSpPr/>
          <p:nvPr/>
        </p:nvSpPr>
        <p:spPr>
          <a:xfrm rot="5400000">
            <a:off x="5351225" y="3523585"/>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5" name="Shape 2255"/>
        <p:cNvGrpSpPr/>
        <p:nvPr/>
      </p:nvGrpSpPr>
      <p:grpSpPr>
        <a:xfrm>
          <a:off x="0" y="0"/>
          <a:ext cx="0" cy="0"/>
          <a:chOff x="0" y="0"/>
          <a:chExt cx="0" cy="0"/>
        </a:xfrm>
      </p:grpSpPr>
      <p:sp>
        <p:nvSpPr>
          <p:cNvPr id="2256" name="Google Shape;2256;p111"/>
          <p:cNvSpPr txBox="1"/>
          <p:nvPr/>
        </p:nvSpPr>
        <p:spPr>
          <a:xfrm>
            <a:off x="-2652" y="6481293"/>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257" name="Google Shape;2257;p111" title="Title"/>
          <p:cNvSpPr txBox="1"/>
          <p:nvPr/>
        </p:nvSpPr>
        <p:spPr>
          <a:xfrm>
            <a:off x="774218" y="152702"/>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Total Funding</a:t>
            </a:r>
            <a:endParaRPr b="1" sz="4000">
              <a:solidFill>
                <a:srgbClr val="08528C"/>
              </a:solidFill>
              <a:latin typeface="Calibri"/>
              <a:ea typeface="Calibri"/>
              <a:cs typeface="Calibri"/>
              <a:sym typeface="Calibri"/>
            </a:endParaRPr>
          </a:p>
        </p:txBody>
      </p:sp>
      <p:sp>
        <p:nvSpPr>
          <p:cNvPr id="2258" name="Google Shape;2258;p111"/>
          <p:cNvSpPr txBox="1"/>
          <p:nvPr/>
        </p:nvSpPr>
        <p:spPr>
          <a:xfrm>
            <a:off x="746398" y="1210145"/>
            <a:ext cx="38376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Distribution by Cities - Total Funding ($)</a:t>
            </a:r>
            <a:endParaRPr b="1">
              <a:solidFill>
                <a:srgbClr val="08528C"/>
              </a:solidFill>
              <a:latin typeface="Calibri"/>
              <a:ea typeface="Calibri"/>
              <a:cs typeface="Calibri"/>
              <a:sym typeface="Calibri"/>
            </a:endParaRPr>
          </a:p>
        </p:txBody>
      </p:sp>
      <p:cxnSp>
        <p:nvCxnSpPr>
          <p:cNvPr id="2259" name="Google Shape;2259;p111"/>
          <p:cNvCxnSpPr/>
          <p:nvPr/>
        </p:nvCxnSpPr>
        <p:spPr>
          <a:xfrm flipH="1" rot="10800000">
            <a:off x="746398" y="1527829"/>
            <a:ext cx="10338900" cy="12900"/>
          </a:xfrm>
          <a:prstGeom prst="straightConnector1">
            <a:avLst/>
          </a:prstGeom>
          <a:noFill/>
          <a:ln cap="flat" cmpd="sng" w="9525">
            <a:solidFill>
              <a:srgbClr val="000000"/>
            </a:solidFill>
            <a:prstDash val="solid"/>
            <a:round/>
            <a:headEnd len="sm" w="sm" type="none"/>
            <a:tailEnd len="sm" w="sm" type="none"/>
          </a:ln>
        </p:spPr>
      </p:cxnSp>
      <p:sp>
        <p:nvSpPr>
          <p:cNvPr id="2260" name="Google Shape;2260;p111" title="img_3"/>
          <p:cNvSpPr txBox="1"/>
          <p:nvPr/>
        </p:nvSpPr>
        <p:spPr>
          <a:xfrm>
            <a:off x="7095086" y="1609479"/>
            <a:ext cx="23349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Top Funded Companies in 2025</a:t>
            </a:r>
            <a:endParaRPr b="1" sz="1200">
              <a:latin typeface="Calibri"/>
              <a:ea typeface="Calibri"/>
              <a:cs typeface="Calibri"/>
              <a:sym typeface="Calibri"/>
            </a:endParaRPr>
          </a:p>
        </p:txBody>
      </p:sp>
      <p:sp>
        <p:nvSpPr>
          <p:cNvPr id="2261" name="Google Shape;2261;p111"/>
          <p:cNvSpPr txBox="1"/>
          <p:nvPr/>
        </p:nvSpPr>
        <p:spPr>
          <a:xfrm>
            <a:off x="5815850" y="1609481"/>
            <a:ext cx="7692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 Rounds</a:t>
            </a:r>
            <a:endParaRPr b="1" sz="1200">
              <a:latin typeface="Calibri"/>
              <a:ea typeface="Calibri"/>
              <a:cs typeface="Calibri"/>
              <a:sym typeface="Calibri"/>
            </a:endParaRPr>
          </a:p>
        </p:txBody>
      </p:sp>
      <p:graphicFrame>
        <p:nvGraphicFramePr>
          <p:cNvPr id="2262" name="Google Shape;2262;p111" title="table1"/>
          <p:cNvGraphicFramePr/>
          <p:nvPr/>
        </p:nvGraphicFramePr>
        <p:xfrm>
          <a:off x="663317" y="1873322"/>
          <a:ext cx="3000000" cy="3000000"/>
        </p:xfrm>
        <a:graphic>
          <a:graphicData uri="http://schemas.openxmlformats.org/drawingml/2006/table">
            <a:tbl>
              <a:tblPr bandRow="1" firstRow="1">
                <a:noFill/>
                <a:tableStyleId>{62613066-B82A-4C2A-84E2-991EC81C6A94}</a:tableStyleId>
              </a:tblPr>
              <a:tblGrid>
                <a:gridCol w="1449550"/>
              </a:tblGrid>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Bengaluru</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Gurugram</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Mumbai</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Noida</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Delhi</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rtl="0" algn="l">
                        <a:spcBef>
                          <a:spcPts val="0"/>
                        </a:spcBef>
                        <a:spcAft>
                          <a:spcPts val="0"/>
                        </a:spcAft>
                        <a:buClr>
                          <a:srgbClr val="000000"/>
                        </a:buClr>
                        <a:buSzPts val="1200"/>
                        <a:buFont typeface="Cambria"/>
                        <a:buNone/>
                      </a:pPr>
                      <a:r>
                        <a:rPr lang="en-US" sz="1200">
                          <a:latin typeface="Calibri"/>
                          <a:ea typeface="Calibri"/>
                          <a:cs typeface="Calibri"/>
                          <a:sym typeface="Calibri"/>
                        </a:rPr>
                        <a:t>Chennai</a:t>
                      </a:r>
                      <a:endParaRPr sz="1200">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Pune</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Thane</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graphicFrame>
        <p:nvGraphicFramePr>
          <p:cNvPr id="2263" name="Google Shape;2263;p111" title="table2"/>
          <p:cNvGraphicFramePr/>
          <p:nvPr/>
        </p:nvGraphicFramePr>
        <p:xfrm>
          <a:off x="5815854" y="1873322"/>
          <a:ext cx="3000000" cy="3000000"/>
        </p:xfrm>
        <a:graphic>
          <a:graphicData uri="http://schemas.openxmlformats.org/drawingml/2006/table">
            <a:tbl>
              <a:tblPr bandRow="1" firstRow="1">
                <a:noFill/>
                <a:tableStyleId>{62613066-B82A-4C2A-84E2-991EC81C6A94}</a:tableStyleId>
              </a:tblPr>
              <a:tblGrid>
                <a:gridCol w="769200"/>
              </a:tblGrid>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478</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170</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233</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51</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133</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67</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77</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12</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2264" name="Google Shape;2264;p111" title="img_2"/>
          <p:cNvSpPr txBox="1"/>
          <p:nvPr/>
        </p:nvSpPr>
        <p:spPr>
          <a:xfrm>
            <a:off x="4406538" y="6101354"/>
            <a:ext cx="1338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All time Funding</a:t>
            </a:r>
            <a:endParaRPr sz="1200">
              <a:latin typeface="Calibri"/>
              <a:ea typeface="Calibri"/>
              <a:cs typeface="Calibri"/>
              <a:sym typeface="Calibri"/>
            </a:endParaRPr>
          </a:p>
        </p:txBody>
      </p:sp>
      <p:sp>
        <p:nvSpPr>
          <p:cNvPr id="2265" name="Google Shape;2265;p111"/>
          <p:cNvSpPr/>
          <p:nvPr/>
        </p:nvSpPr>
        <p:spPr>
          <a:xfrm>
            <a:off x="4282714" y="6227603"/>
            <a:ext cx="159300" cy="82500"/>
          </a:xfrm>
          <a:prstGeom prst="rect">
            <a:avLst/>
          </a:pr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sp>
        <p:nvSpPr>
          <p:cNvPr id="2266" name="Google Shape;2266;p111" title="img_1"/>
          <p:cNvSpPr txBox="1"/>
          <p:nvPr/>
        </p:nvSpPr>
        <p:spPr>
          <a:xfrm>
            <a:off x="2982584" y="6101354"/>
            <a:ext cx="1122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2025 Funding</a:t>
            </a:r>
            <a:endParaRPr sz="1200">
              <a:latin typeface="Calibri"/>
              <a:ea typeface="Calibri"/>
              <a:cs typeface="Calibri"/>
              <a:sym typeface="Calibri"/>
            </a:endParaRPr>
          </a:p>
        </p:txBody>
      </p:sp>
      <p:sp>
        <p:nvSpPr>
          <p:cNvPr id="2267" name="Google Shape;2267;p111"/>
          <p:cNvSpPr/>
          <p:nvPr/>
        </p:nvSpPr>
        <p:spPr>
          <a:xfrm>
            <a:off x="2858760" y="6227603"/>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graphicFrame>
        <p:nvGraphicFramePr>
          <p:cNvPr id="2268" name="Google Shape;2268;p111" title="table3"/>
          <p:cNvGraphicFramePr/>
          <p:nvPr/>
        </p:nvGraphicFramePr>
        <p:xfrm>
          <a:off x="7155765" y="1873322"/>
          <a:ext cx="3000000" cy="3000000"/>
        </p:xfrm>
        <a:graphic>
          <a:graphicData uri="http://schemas.openxmlformats.org/drawingml/2006/table">
            <a:tbl>
              <a:tblPr bandRow="1" firstRow="1">
                <a:noFill/>
                <a:tableStyleId>{62613066-B82A-4C2A-84E2-991EC81C6A94}</a:tableStyleId>
              </a:tblPr>
              <a:tblGrid>
                <a:gridCol w="359375"/>
                <a:gridCol w="1004325"/>
                <a:gridCol w="359375"/>
                <a:gridCol w="965900"/>
                <a:gridCol w="359375"/>
                <a:gridCol w="965900"/>
              </a:tblGrid>
              <a:tr h="52035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Zepto</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($349M)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Groww</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($202M)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Jumbotail</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($120M)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Spinny</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($171M)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InsuranceD..</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($87.7M)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UnifyApps</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($50.0M)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GreenLine</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($285M)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Weaver</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($170M)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Raise</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($120M)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Raphe mPhi..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RMSI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($56.0M)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Farmley</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($42.0M)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Erisha E M..</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($1.0B)</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Euler Moto..</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($75.4M)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Marg Compu..</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($45.7M)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Uniphore</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($260M)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Access Hea..</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($211M)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AgniKul</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($30.3M)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EKA</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($80.7M)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Icertis</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($50.0M)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Fibe</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($35.0M)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Infra.Mark..</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($292M)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Kult</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Goapptiv</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($15.0M)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pic>
        <p:nvPicPr>
          <p:cNvPr id="2269" name="Google Shape;2269;p111" title="logo_1"/>
          <p:cNvPicPr preferRelativeResize="0"/>
          <p:nvPr/>
        </p:nvPicPr>
        <p:blipFill>
          <a:blip r:embed="rId3">
            <a:alphaModFix/>
          </a:blip>
          <a:stretch>
            <a:fillRect/>
          </a:stretch>
        </p:blipFill>
        <p:spPr>
          <a:xfrm>
            <a:off x="7162769" y="2098227"/>
            <a:ext cx="204774" cy="205428"/>
          </a:xfrm>
          <a:prstGeom prst="rect">
            <a:avLst/>
          </a:prstGeom>
          <a:noFill/>
          <a:ln>
            <a:noFill/>
          </a:ln>
        </p:spPr>
      </p:pic>
      <p:pic>
        <p:nvPicPr>
          <p:cNvPr id="2270" name="Google Shape;2270;p111" title="logo_2"/>
          <p:cNvPicPr preferRelativeResize="0"/>
          <p:nvPr/>
        </p:nvPicPr>
        <p:blipFill>
          <a:blip r:embed="rId4">
            <a:alphaModFix/>
          </a:blip>
          <a:stretch>
            <a:fillRect/>
          </a:stretch>
        </p:blipFill>
        <p:spPr>
          <a:xfrm>
            <a:off x="8566431" y="1997066"/>
            <a:ext cx="205201" cy="213409"/>
          </a:xfrm>
          <a:prstGeom prst="rect">
            <a:avLst/>
          </a:prstGeom>
          <a:noFill/>
          <a:ln>
            <a:noFill/>
          </a:ln>
        </p:spPr>
      </p:pic>
      <p:pic>
        <p:nvPicPr>
          <p:cNvPr id="2271" name="Google Shape;2271;p111" title="logo_3"/>
          <p:cNvPicPr preferRelativeResize="0"/>
          <p:nvPr/>
        </p:nvPicPr>
        <p:blipFill>
          <a:blip r:embed="rId5">
            <a:alphaModFix/>
          </a:blip>
          <a:stretch>
            <a:fillRect/>
          </a:stretch>
        </p:blipFill>
        <p:spPr>
          <a:xfrm>
            <a:off x="9844731" y="2029759"/>
            <a:ext cx="205200" cy="205200"/>
          </a:xfrm>
          <a:prstGeom prst="rect">
            <a:avLst/>
          </a:prstGeom>
          <a:noFill/>
          <a:ln>
            <a:noFill/>
          </a:ln>
        </p:spPr>
      </p:pic>
      <p:pic>
        <p:nvPicPr>
          <p:cNvPr id="2272" name="Google Shape;2272;p111" title="logo_4"/>
          <p:cNvPicPr preferRelativeResize="0"/>
          <p:nvPr/>
        </p:nvPicPr>
        <p:blipFill>
          <a:blip r:embed="rId6">
            <a:alphaModFix/>
          </a:blip>
          <a:stretch>
            <a:fillRect/>
          </a:stretch>
        </p:blipFill>
        <p:spPr>
          <a:xfrm>
            <a:off x="7162544" y="2558928"/>
            <a:ext cx="205199" cy="205200"/>
          </a:xfrm>
          <a:prstGeom prst="rect">
            <a:avLst/>
          </a:prstGeom>
          <a:noFill/>
          <a:ln>
            <a:noFill/>
          </a:ln>
        </p:spPr>
      </p:pic>
      <p:pic>
        <p:nvPicPr>
          <p:cNvPr id="2273" name="Google Shape;2273;p111" title="logo_5"/>
          <p:cNvPicPr preferRelativeResize="0"/>
          <p:nvPr/>
        </p:nvPicPr>
        <p:blipFill>
          <a:blip r:embed="rId7">
            <a:alphaModFix/>
          </a:blip>
          <a:stretch>
            <a:fillRect/>
          </a:stretch>
        </p:blipFill>
        <p:spPr>
          <a:xfrm>
            <a:off x="8566423" y="2553997"/>
            <a:ext cx="205200" cy="200640"/>
          </a:xfrm>
          <a:prstGeom prst="rect">
            <a:avLst/>
          </a:prstGeom>
          <a:noFill/>
          <a:ln>
            <a:noFill/>
          </a:ln>
        </p:spPr>
      </p:pic>
      <p:pic>
        <p:nvPicPr>
          <p:cNvPr id="2274" name="Google Shape;2274;p111" title="logo_6"/>
          <p:cNvPicPr preferRelativeResize="0"/>
          <p:nvPr/>
        </p:nvPicPr>
        <p:blipFill>
          <a:blip r:embed="rId8">
            <a:alphaModFix/>
          </a:blip>
          <a:stretch>
            <a:fillRect/>
          </a:stretch>
        </p:blipFill>
        <p:spPr>
          <a:xfrm>
            <a:off x="9878734" y="2557754"/>
            <a:ext cx="205201" cy="197693"/>
          </a:xfrm>
          <a:prstGeom prst="rect">
            <a:avLst/>
          </a:prstGeom>
          <a:noFill/>
          <a:ln>
            <a:noFill/>
          </a:ln>
        </p:spPr>
      </p:pic>
      <p:pic>
        <p:nvPicPr>
          <p:cNvPr id="2275" name="Google Shape;2275;p111" title="logo_7"/>
          <p:cNvPicPr preferRelativeResize="0"/>
          <p:nvPr/>
        </p:nvPicPr>
        <p:blipFill>
          <a:blip r:embed="rId9">
            <a:alphaModFix/>
          </a:blip>
          <a:stretch>
            <a:fillRect/>
          </a:stretch>
        </p:blipFill>
        <p:spPr>
          <a:xfrm>
            <a:off x="7172580" y="3086837"/>
            <a:ext cx="205201" cy="185126"/>
          </a:xfrm>
          <a:prstGeom prst="rect">
            <a:avLst/>
          </a:prstGeom>
          <a:noFill/>
          <a:ln>
            <a:noFill/>
          </a:ln>
        </p:spPr>
      </p:pic>
      <p:pic>
        <p:nvPicPr>
          <p:cNvPr id="2276" name="Google Shape;2276;p111" title="logo_9"/>
          <p:cNvPicPr preferRelativeResize="0"/>
          <p:nvPr/>
        </p:nvPicPr>
        <p:blipFill>
          <a:blip r:embed="rId10">
            <a:alphaModFix/>
          </a:blip>
          <a:stretch>
            <a:fillRect/>
          </a:stretch>
        </p:blipFill>
        <p:spPr>
          <a:xfrm>
            <a:off x="9839030" y="3103404"/>
            <a:ext cx="216626" cy="205199"/>
          </a:xfrm>
          <a:prstGeom prst="rect">
            <a:avLst/>
          </a:prstGeom>
          <a:noFill/>
          <a:ln>
            <a:noFill/>
          </a:ln>
        </p:spPr>
      </p:pic>
      <p:pic>
        <p:nvPicPr>
          <p:cNvPr id="2277" name="Google Shape;2277;p111" title="logo_10"/>
          <p:cNvPicPr preferRelativeResize="0"/>
          <p:nvPr/>
        </p:nvPicPr>
        <p:blipFill>
          <a:blip r:embed="rId11">
            <a:alphaModFix/>
          </a:blip>
          <a:stretch>
            <a:fillRect/>
          </a:stretch>
        </p:blipFill>
        <p:spPr>
          <a:xfrm>
            <a:off x="7172593" y="3595237"/>
            <a:ext cx="205201" cy="185126"/>
          </a:xfrm>
          <a:prstGeom prst="rect">
            <a:avLst/>
          </a:prstGeom>
          <a:noFill/>
          <a:ln>
            <a:noFill/>
          </a:ln>
        </p:spPr>
      </p:pic>
      <p:pic>
        <p:nvPicPr>
          <p:cNvPr id="2278" name="Google Shape;2278;p111" title="logo_13"/>
          <p:cNvPicPr preferRelativeResize="0"/>
          <p:nvPr/>
        </p:nvPicPr>
        <p:blipFill>
          <a:blip r:embed="rId12">
            <a:alphaModFix/>
          </a:blip>
          <a:stretch>
            <a:fillRect/>
          </a:stretch>
        </p:blipFill>
        <p:spPr>
          <a:xfrm>
            <a:off x="7162555" y="4165420"/>
            <a:ext cx="205201" cy="185126"/>
          </a:xfrm>
          <a:prstGeom prst="rect">
            <a:avLst/>
          </a:prstGeom>
          <a:noFill/>
          <a:ln>
            <a:noFill/>
          </a:ln>
        </p:spPr>
      </p:pic>
      <p:pic>
        <p:nvPicPr>
          <p:cNvPr id="2279" name="Google Shape;2279;p111" title="logo_19"/>
          <p:cNvPicPr preferRelativeResize="0"/>
          <p:nvPr/>
        </p:nvPicPr>
        <p:blipFill>
          <a:blip r:embed="rId13">
            <a:alphaModFix/>
          </a:blip>
          <a:stretch>
            <a:fillRect/>
          </a:stretch>
        </p:blipFill>
        <p:spPr>
          <a:xfrm>
            <a:off x="7162849" y="5143763"/>
            <a:ext cx="205201" cy="185126"/>
          </a:xfrm>
          <a:prstGeom prst="rect">
            <a:avLst/>
          </a:prstGeom>
          <a:noFill/>
          <a:ln>
            <a:noFill/>
          </a:ln>
        </p:spPr>
      </p:pic>
      <p:pic>
        <p:nvPicPr>
          <p:cNvPr id="2280" name="Google Shape;2280;p111" title="logo_22"/>
          <p:cNvPicPr preferRelativeResize="0"/>
          <p:nvPr/>
        </p:nvPicPr>
        <p:blipFill>
          <a:blip r:embed="rId14">
            <a:alphaModFix/>
          </a:blip>
          <a:stretch>
            <a:fillRect/>
          </a:stretch>
        </p:blipFill>
        <p:spPr>
          <a:xfrm>
            <a:off x="7162555" y="5722204"/>
            <a:ext cx="205201" cy="185126"/>
          </a:xfrm>
          <a:prstGeom prst="rect">
            <a:avLst/>
          </a:prstGeom>
          <a:noFill/>
          <a:ln>
            <a:noFill/>
          </a:ln>
        </p:spPr>
      </p:pic>
      <p:pic>
        <p:nvPicPr>
          <p:cNvPr id="2281" name="Google Shape;2281;p111" title="logo_11"/>
          <p:cNvPicPr preferRelativeResize="0"/>
          <p:nvPr/>
        </p:nvPicPr>
        <p:blipFill>
          <a:blip r:embed="rId15">
            <a:alphaModFix/>
          </a:blip>
          <a:stretch>
            <a:fillRect/>
          </a:stretch>
        </p:blipFill>
        <p:spPr>
          <a:xfrm>
            <a:off x="8566431" y="3623776"/>
            <a:ext cx="205199" cy="205200"/>
          </a:xfrm>
          <a:prstGeom prst="rect">
            <a:avLst/>
          </a:prstGeom>
          <a:noFill/>
          <a:ln>
            <a:noFill/>
          </a:ln>
        </p:spPr>
      </p:pic>
      <p:pic>
        <p:nvPicPr>
          <p:cNvPr id="2282" name="Google Shape;2282;p111" title="logo_14"/>
          <p:cNvPicPr preferRelativeResize="0"/>
          <p:nvPr/>
        </p:nvPicPr>
        <p:blipFill>
          <a:blip r:embed="rId16">
            <a:alphaModFix/>
          </a:blip>
          <a:stretch>
            <a:fillRect/>
          </a:stretch>
        </p:blipFill>
        <p:spPr>
          <a:xfrm>
            <a:off x="8566418" y="4124011"/>
            <a:ext cx="205199" cy="205200"/>
          </a:xfrm>
          <a:prstGeom prst="rect">
            <a:avLst/>
          </a:prstGeom>
          <a:noFill/>
          <a:ln>
            <a:noFill/>
          </a:ln>
        </p:spPr>
      </p:pic>
      <p:pic>
        <p:nvPicPr>
          <p:cNvPr id="2283" name="Google Shape;2283;p111" title="logo_17"/>
          <p:cNvPicPr preferRelativeResize="0"/>
          <p:nvPr/>
        </p:nvPicPr>
        <p:blipFill>
          <a:blip r:embed="rId17">
            <a:alphaModFix/>
          </a:blip>
          <a:stretch>
            <a:fillRect/>
          </a:stretch>
        </p:blipFill>
        <p:spPr>
          <a:xfrm>
            <a:off x="8566431" y="4631219"/>
            <a:ext cx="205199" cy="205200"/>
          </a:xfrm>
          <a:prstGeom prst="rect">
            <a:avLst/>
          </a:prstGeom>
          <a:noFill/>
          <a:ln>
            <a:noFill/>
          </a:ln>
        </p:spPr>
      </p:pic>
      <p:pic>
        <p:nvPicPr>
          <p:cNvPr id="2284" name="Google Shape;2284;p111" title="logo_20"/>
          <p:cNvPicPr preferRelativeResize="0"/>
          <p:nvPr/>
        </p:nvPicPr>
        <p:blipFill>
          <a:blip r:embed="rId18">
            <a:alphaModFix/>
          </a:blip>
          <a:stretch>
            <a:fillRect/>
          </a:stretch>
        </p:blipFill>
        <p:spPr>
          <a:xfrm>
            <a:off x="8566431" y="5123702"/>
            <a:ext cx="205199" cy="205200"/>
          </a:xfrm>
          <a:prstGeom prst="rect">
            <a:avLst/>
          </a:prstGeom>
          <a:noFill/>
          <a:ln>
            <a:noFill/>
          </a:ln>
        </p:spPr>
      </p:pic>
      <p:pic>
        <p:nvPicPr>
          <p:cNvPr id="2285" name="Google Shape;2285;p111" title="logo_23"/>
          <p:cNvPicPr preferRelativeResize="0"/>
          <p:nvPr/>
        </p:nvPicPr>
        <p:blipFill>
          <a:blip r:embed="rId19">
            <a:alphaModFix/>
          </a:blip>
          <a:stretch>
            <a:fillRect/>
          </a:stretch>
        </p:blipFill>
        <p:spPr>
          <a:xfrm>
            <a:off x="8566431" y="5628872"/>
            <a:ext cx="205199" cy="205200"/>
          </a:xfrm>
          <a:prstGeom prst="rect">
            <a:avLst/>
          </a:prstGeom>
          <a:noFill/>
          <a:ln>
            <a:noFill/>
          </a:ln>
        </p:spPr>
      </p:pic>
      <p:pic>
        <p:nvPicPr>
          <p:cNvPr id="2286" name="Google Shape;2286;p111" title="logo_12"/>
          <p:cNvPicPr preferRelativeResize="0"/>
          <p:nvPr/>
        </p:nvPicPr>
        <p:blipFill>
          <a:blip r:embed="rId20">
            <a:alphaModFix/>
          </a:blip>
          <a:stretch>
            <a:fillRect/>
          </a:stretch>
        </p:blipFill>
        <p:spPr>
          <a:xfrm>
            <a:off x="9844744" y="3585171"/>
            <a:ext cx="216626" cy="205200"/>
          </a:xfrm>
          <a:prstGeom prst="rect">
            <a:avLst/>
          </a:prstGeom>
          <a:noFill/>
          <a:ln>
            <a:noFill/>
          </a:ln>
        </p:spPr>
      </p:pic>
      <p:pic>
        <p:nvPicPr>
          <p:cNvPr id="2287" name="Google Shape;2287;p111" title="logo_15"/>
          <p:cNvPicPr preferRelativeResize="0"/>
          <p:nvPr/>
        </p:nvPicPr>
        <p:blipFill>
          <a:blip r:embed="rId21">
            <a:alphaModFix/>
          </a:blip>
          <a:stretch>
            <a:fillRect/>
          </a:stretch>
        </p:blipFill>
        <p:spPr>
          <a:xfrm>
            <a:off x="9839018" y="4127507"/>
            <a:ext cx="216626" cy="205200"/>
          </a:xfrm>
          <a:prstGeom prst="rect">
            <a:avLst/>
          </a:prstGeom>
          <a:noFill/>
          <a:ln>
            <a:noFill/>
          </a:ln>
        </p:spPr>
      </p:pic>
      <p:pic>
        <p:nvPicPr>
          <p:cNvPr id="2288" name="Google Shape;2288;p111" title="logo_18"/>
          <p:cNvPicPr preferRelativeResize="0"/>
          <p:nvPr/>
        </p:nvPicPr>
        <p:blipFill>
          <a:blip r:embed="rId22">
            <a:alphaModFix/>
          </a:blip>
          <a:stretch>
            <a:fillRect/>
          </a:stretch>
        </p:blipFill>
        <p:spPr>
          <a:xfrm>
            <a:off x="9844719" y="4639938"/>
            <a:ext cx="216626" cy="205200"/>
          </a:xfrm>
          <a:prstGeom prst="rect">
            <a:avLst/>
          </a:prstGeom>
          <a:noFill/>
          <a:ln>
            <a:noFill/>
          </a:ln>
        </p:spPr>
      </p:pic>
      <p:pic>
        <p:nvPicPr>
          <p:cNvPr id="2289" name="Google Shape;2289;p111" title="logo_24"/>
          <p:cNvPicPr preferRelativeResize="0"/>
          <p:nvPr/>
        </p:nvPicPr>
        <p:blipFill>
          <a:blip r:embed="rId23">
            <a:alphaModFix/>
          </a:blip>
          <a:stretch>
            <a:fillRect/>
          </a:stretch>
        </p:blipFill>
        <p:spPr>
          <a:xfrm>
            <a:off x="9839005" y="5666532"/>
            <a:ext cx="216626" cy="205200"/>
          </a:xfrm>
          <a:prstGeom prst="rect">
            <a:avLst/>
          </a:prstGeom>
          <a:noFill/>
          <a:ln>
            <a:noFill/>
          </a:ln>
        </p:spPr>
      </p:pic>
      <p:pic>
        <p:nvPicPr>
          <p:cNvPr id="2290" name="Google Shape;2290;p111"/>
          <p:cNvPicPr preferRelativeResize="0"/>
          <p:nvPr/>
        </p:nvPicPr>
        <p:blipFill>
          <a:blip r:embed="rId24">
            <a:alphaModFix/>
          </a:blip>
          <a:stretch>
            <a:fillRect/>
          </a:stretch>
        </p:blipFill>
        <p:spPr>
          <a:xfrm>
            <a:off x="8560713" y="3098140"/>
            <a:ext cx="216625" cy="216625"/>
          </a:xfrm>
          <a:prstGeom prst="rect">
            <a:avLst/>
          </a:prstGeom>
          <a:noFill/>
          <a:ln>
            <a:noFill/>
          </a:ln>
        </p:spPr>
      </p:pic>
      <p:pic>
        <p:nvPicPr>
          <p:cNvPr id="2291" name="Google Shape;2291;p111"/>
          <p:cNvPicPr preferRelativeResize="0"/>
          <p:nvPr/>
        </p:nvPicPr>
        <p:blipFill>
          <a:blip r:embed="rId25">
            <a:alphaModFix/>
          </a:blip>
          <a:stretch>
            <a:fillRect/>
          </a:stretch>
        </p:blipFill>
        <p:spPr>
          <a:xfrm>
            <a:off x="7166888" y="4637638"/>
            <a:ext cx="216625" cy="219059"/>
          </a:xfrm>
          <a:prstGeom prst="rect">
            <a:avLst/>
          </a:prstGeom>
          <a:noFill/>
          <a:ln>
            <a:noFill/>
          </a:ln>
        </p:spPr>
      </p:pic>
      <p:pic>
        <p:nvPicPr>
          <p:cNvPr id="2292" name="Google Shape;2292;p111"/>
          <p:cNvPicPr preferRelativeResize="0"/>
          <p:nvPr/>
        </p:nvPicPr>
        <p:blipFill>
          <a:blip r:embed="rId26">
            <a:alphaModFix/>
          </a:blip>
          <a:stretch>
            <a:fillRect/>
          </a:stretch>
        </p:blipFill>
        <p:spPr>
          <a:xfrm>
            <a:off x="9848088" y="5120640"/>
            <a:ext cx="201168" cy="201168"/>
          </a:xfrm>
          <a:prstGeom prst="rect">
            <a:avLst/>
          </a:prstGeom>
          <a:noFill/>
          <a:ln>
            <a:noFill/>
          </a:ln>
        </p:spPr>
      </p:pic>
      <p:pic>
        <p:nvPicPr>
          <p:cNvPr id="2293" name="Google Shape;2293;p111" title="Chart"/>
          <p:cNvPicPr preferRelativeResize="0"/>
          <p:nvPr/>
        </p:nvPicPr>
        <p:blipFill>
          <a:blip r:embed="rId27">
            <a:alphaModFix/>
          </a:blip>
          <a:stretch>
            <a:fillRect/>
          </a:stretch>
        </p:blipFill>
        <p:spPr>
          <a:xfrm>
            <a:off x="1764792" y="1527048"/>
            <a:ext cx="4544568" cy="49103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8"/>
          <p:cNvSpPr txBox="1"/>
          <p:nvPr>
            <p:ph idx="1" type="body"/>
          </p:nvPr>
        </p:nvSpPr>
        <p:spPr>
          <a:xfrm>
            <a:off x="612809" y="1012502"/>
            <a:ext cx="10969200" cy="317100"/>
          </a:xfrm>
          <a:prstGeom prst="rect">
            <a:avLst/>
          </a:prstGeom>
        </p:spPr>
        <p:txBody>
          <a:bodyPr anchorCtr="0" anchor="t" bIns="45700" lIns="45700" spcFirstLastPara="1" rIns="0" wrap="square" tIns="45700">
            <a:noAutofit/>
          </a:bodyPr>
          <a:lstStyle/>
          <a:p>
            <a:pPr indent="-355600" lvl="1" marL="914400" rtl="0" algn="l">
              <a:lnSpc>
                <a:spcPct val="150000"/>
              </a:lnSpc>
              <a:spcBef>
                <a:spcPts val="1150"/>
              </a:spcBef>
              <a:spcAft>
                <a:spcPts val="0"/>
              </a:spcAft>
              <a:buClr>
                <a:schemeClr val="dk1"/>
              </a:buClr>
              <a:buSzPts val="2000"/>
              <a:buChar char="○"/>
            </a:pPr>
            <a:r>
              <a:rPr lang="en-US" sz="2000">
                <a:solidFill>
                  <a:schemeClr val="dk1"/>
                </a:solidFill>
              </a:rPr>
              <a:t>Enterprise Applications sector saw a total funding of $2.6B in 2025 which is a decrease of 17% when compared to $3.2B raised in 2024 and a decrease of 12% when compared to $3.0B raised in 2023.</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Retail sector saw a total funding of $2.4B in 2025 which is a decrease of 17% when compared to $2.9B raised in 2024 and a decrease of 21% when compared to $3.1B raised in 2023.</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FinTech sector saw a total funding of $2.2B in 2025 which is a decrease of 5% when compared to $2.3B raised in 2024 and a decrease of 9% when compared to $2.4B raised in 2023.</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India Tech recorded 42 IPOs in 2025, up 17% from 36 in 2024, and up by 62% from 26 in 2023.</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Meesho, Aequs and Ravel are some of the companies that went public in 2025.</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There were 5 unicorns created in 2025, same as compared to 2024, and a rise of 150% compared to 2 in 2023.</a:t>
            </a:r>
            <a:endParaRPr sz="2000">
              <a:solidFill>
                <a:schemeClr val="dk1"/>
              </a:solidFill>
            </a:endParaRPr>
          </a:p>
          <a:p>
            <a:pPr indent="0" lvl="0" marL="0" rtl="0" algn="l">
              <a:lnSpc>
                <a:spcPct val="150000"/>
              </a:lnSpc>
              <a:spcBef>
                <a:spcPts val="0"/>
              </a:spcBef>
              <a:spcAft>
                <a:spcPts val="0"/>
              </a:spcAft>
              <a:buNone/>
            </a:pPr>
            <a:r>
              <a:t/>
            </a:r>
            <a:endParaRPr sz="2000">
              <a:solidFill>
                <a:schemeClr val="dk1"/>
              </a:solidFill>
            </a:endParaRPr>
          </a:p>
        </p:txBody>
      </p:sp>
      <p:sp>
        <p:nvSpPr>
          <p:cNvPr id="329" name="Google Shape;329;p58"/>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rgbClr val="08528C"/>
                </a:solidFill>
              </a:rPr>
              <a:t>Tracxn Insights (3/5) </a:t>
            </a:r>
            <a:endParaRPr>
              <a:solidFill>
                <a:srgbClr val="08528C"/>
              </a:solidFill>
            </a:endParaRPr>
          </a:p>
        </p:txBody>
      </p:sp>
      <p:sp>
        <p:nvSpPr>
          <p:cNvPr id="330" name="Google Shape;330;p58"/>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sp>
        <p:nvSpPr>
          <p:cNvPr id="2299" name="Google Shape;2299;p112"/>
          <p:cNvSpPr txBox="1"/>
          <p:nvPr/>
        </p:nvSpPr>
        <p:spPr>
          <a:xfrm>
            <a:off x="612808" y="156585"/>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Funding raised in last 2 years</a:t>
            </a:r>
            <a:endParaRPr b="1" sz="4000">
              <a:solidFill>
                <a:srgbClr val="08528C"/>
              </a:solidFill>
              <a:latin typeface="Calibri"/>
              <a:ea typeface="Calibri"/>
              <a:cs typeface="Calibri"/>
              <a:sym typeface="Calibri"/>
            </a:endParaRPr>
          </a:p>
        </p:txBody>
      </p:sp>
      <p:sp>
        <p:nvSpPr>
          <p:cNvPr id="2300" name="Google Shape;2300;p112"/>
          <p:cNvSpPr txBox="1"/>
          <p:nvPr/>
        </p:nvSpPr>
        <p:spPr>
          <a:xfrm>
            <a:off x="1" y="6511507"/>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2301" name="Google Shape;2301;p112"/>
          <p:cNvGraphicFramePr/>
          <p:nvPr/>
        </p:nvGraphicFramePr>
        <p:xfrm>
          <a:off x="597183" y="1150216"/>
          <a:ext cx="3000000" cy="3000000"/>
        </p:xfrm>
        <a:graphic>
          <a:graphicData uri="http://schemas.openxmlformats.org/drawingml/2006/table">
            <a:tbl>
              <a:tblPr>
                <a:noFill/>
                <a:tableStyleId>{D7426D04-0DF5-4802-A7C9-536CA16E00E1}</a:tableStyleId>
              </a:tblPr>
              <a:tblGrid>
                <a:gridCol w="534600"/>
                <a:gridCol w="1647200"/>
                <a:gridCol w="645225"/>
                <a:gridCol w="955225"/>
                <a:gridCol w="761400"/>
                <a:gridCol w="481775"/>
                <a:gridCol w="859475"/>
                <a:gridCol w="1412650"/>
                <a:gridCol w="431275"/>
                <a:gridCol w="1404700"/>
                <a:gridCol w="431275"/>
                <a:gridCol w="1404700"/>
              </a:tblGrid>
              <a:tr h="327625">
                <a:tc gridSpan="6">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Funding raised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17675">
                <a:tc rowSpan="2">
                  <a:txBody>
                    <a:bodyPr/>
                    <a:lstStyle/>
                    <a:p>
                      <a:pPr indent="0" lvl="0" marL="0" rtl="0" algn="ctr">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b="1" lang="en-US" sz="1200">
                          <a:latin typeface="Calibri"/>
                          <a:ea typeface="Calibri"/>
                          <a:cs typeface="Calibri"/>
                          <a:sym typeface="Calibri"/>
                        </a:rPr>
                        <a:t>2025</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2">
                  <a:txBody>
                    <a:bodyPr/>
                    <a:lstStyle/>
                    <a:p>
                      <a:pPr indent="0" lvl="0" marL="0" rtl="0" algn="l">
                        <a:spcBef>
                          <a:spcPts val="0"/>
                        </a:spcBef>
                        <a:spcAft>
                          <a:spcPts val="0"/>
                        </a:spcAft>
                        <a:buClr>
                          <a:srgbClr val="000000"/>
                        </a:buClr>
                        <a:buSzPts val="1100"/>
                        <a:buFont typeface="Arial"/>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6" rowSpan="2">
                  <a:txBody>
                    <a:bodyPr/>
                    <a:lstStyle/>
                    <a:p>
                      <a:pPr indent="0" lvl="0" marL="0" rtl="0" algn="l">
                        <a:spcBef>
                          <a:spcPts val="0"/>
                        </a:spcBef>
                        <a:spcAft>
                          <a:spcPts val="0"/>
                        </a:spcAft>
                        <a:buNone/>
                      </a:pPr>
                      <a:r>
                        <a:rPr b="1" lang="en-US" sz="1200">
                          <a:latin typeface="Calibri"/>
                          <a:ea typeface="Calibri"/>
                          <a:cs typeface="Calibri"/>
                          <a:sym typeface="Calibri"/>
                        </a:rPr>
                        <a:t>Top Funded Companies in 2025</a:t>
                      </a:r>
                      <a:endParaRPr b="1" sz="1200">
                        <a:solidFill>
                          <a:srgbClr val="000000"/>
                        </a:solidFill>
                        <a:latin typeface="Calibri"/>
                        <a:ea typeface="Calibri"/>
                        <a:cs typeface="Calibri"/>
                        <a:sym typeface="Calibri"/>
                      </a:endParaRPr>
                    </a:p>
                  </a:txBody>
                  <a:tcPr marT="50400" marB="50400" marR="18000" marL="475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hMerge="1"/>
                <a:tc rowSpan="2" hMerge="1"/>
                <a:tc rowSpan="2" hMerge="1"/>
                <a:tc rowSpan="2" hMerge="1"/>
                <a:tc rowSpan="2" hMerge="1"/>
              </a:tr>
              <a:tr h="315550">
                <a:tc vMerge="1"/>
                <a:tc vMerge="1"/>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 </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vMerge="1"/>
                <a:tc hMerge="1" vMerge="1"/>
                <a:tc hMerge="1" vMerge="1"/>
                <a:tc hMerge="1" vMerge="1"/>
                <a:tc hMerge="1" vMerge="1"/>
                <a:tc hMerge="1" vMerge="1"/>
              </a:tr>
              <a:tr h="41597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Bengaluru</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$3.4B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$5.4B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Zepto</a:t>
                      </a:r>
                      <a:r>
                        <a:rPr lang="en-US" sz="1000">
                          <a:solidFill>
                            <a:srgbClr val="999999"/>
                          </a:solidFill>
                          <a:latin typeface="Calibri"/>
                          <a:ea typeface="Calibri"/>
                          <a:cs typeface="Calibri"/>
                          <a:sym typeface="Calibri"/>
                        </a:rPr>
                        <a:t> ($349M)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Groww</a:t>
                      </a:r>
                      <a:r>
                        <a:rPr lang="en-US" sz="1000">
                          <a:solidFill>
                            <a:srgbClr val="999999"/>
                          </a:solidFill>
                          <a:latin typeface="Calibri"/>
                          <a:ea typeface="Calibri"/>
                          <a:cs typeface="Calibri"/>
                          <a:sym typeface="Calibri"/>
                        </a:rPr>
                        <a:t> ($202M)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Jumbotail</a:t>
                      </a:r>
                      <a:r>
                        <a:rPr lang="en-US" sz="1000">
                          <a:solidFill>
                            <a:srgbClr val="999999"/>
                          </a:solidFill>
                          <a:latin typeface="Calibri"/>
                          <a:ea typeface="Calibri"/>
                          <a:cs typeface="Calibri"/>
                          <a:sym typeface="Calibri"/>
                        </a:rPr>
                        <a:t> ($120M)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Mumbai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$1.8B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$1.9B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GreenLine</a:t>
                      </a:r>
                      <a:r>
                        <a:rPr lang="en-US" sz="1000">
                          <a:solidFill>
                            <a:srgbClr val="999999"/>
                          </a:solidFill>
                          <a:latin typeface="Calibri"/>
                          <a:ea typeface="Calibri"/>
                          <a:cs typeface="Calibri"/>
                          <a:sym typeface="Calibri"/>
                        </a:rPr>
                        <a:t> ($285M)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Weaver</a:t>
                      </a:r>
                      <a:r>
                        <a:rPr lang="en-US" sz="1000">
                          <a:solidFill>
                            <a:srgbClr val="999999"/>
                          </a:solidFill>
                          <a:latin typeface="Calibri"/>
                          <a:ea typeface="Calibri"/>
                          <a:cs typeface="Calibri"/>
                          <a:sym typeface="Calibri"/>
                        </a:rPr>
                        <a:t> ($170M)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Raise</a:t>
                      </a:r>
                      <a:r>
                        <a:rPr lang="en-US" sz="1000">
                          <a:solidFill>
                            <a:srgbClr val="999999"/>
                          </a:solidFill>
                          <a:latin typeface="Calibri"/>
                          <a:ea typeface="Calibri"/>
                          <a:cs typeface="Calibri"/>
                          <a:sym typeface="Calibri"/>
                        </a:rPr>
                        <a:t> ($120M)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Delhi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$1.5B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$758M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Erisha E M..</a:t>
                      </a:r>
                      <a:r>
                        <a:rPr lang="en-US" sz="1000">
                          <a:solidFill>
                            <a:srgbClr val="999999"/>
                          </a:solidFill>
                          <a:latin typeface="Calibri"/>
                          <a:ea typeface="Calibri"/>
                          <a:cs typeface="Calibri"/>
                          <a:sym typeface="Calibri"/>
                        </a:rPr>
                        <a:t> ($1.0B)</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Euler Moto..</a:t>
                      </a:r>
                      <a:r>
                        <a:rPr lang="en-US" sz="1000">
                          <a:solidFill>
                            <a:srgbClr val="999999"/>
                          </a:solidFill>
                          <a:latin typeface="Calibri"/>
                          <a:ea typeface="Calibri"/>
                          <a:cs typeface="Calibri"/>
                          <a:sym typeface="Calibri"/>
                        </a:rPr>
                        <a:t> ($75.4M)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Marg Compu..</a:t>
                      </a:r>
                      <a:r>
                        <a:rPr lang="en-US" sz="1000">
                          <a:solidFill>
                            <a:srgbClr val="999999"/>
                          </a:solidFill>
                          <a:latin typeface="Calibri"/>
                          <a:ea typeface="Calibri"/>
                          <a:cs typeface="Calibri"/>
                          <a:sym typeface="Calibri"/>
                        </a:rPr>
                        <a:t> ($45.7M)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Gurugram</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$1.2B</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Spinny</a:t>
                      </a:r>
                      <a:r>
                        <a:rPr lang="en-US" sz="1000">
                          <a:solidFill>
                            <a:srgbClr val="999999"/>
                          </a:solidFill>
                          <a:latin typeface="Calibri"/>
                          <a:ea typeface="Calibri"/>
                          <a:cs typeface="Calibri"/>
                          <a:sym typeface="Calibri"/>
                        </a:rPr>
                        <a:t> ($171M)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InsuranceD..</a:t>
                      </a:r>
                      <a:r>
                        <a:rPr lang="en-US" sz="1000">
                          <a:solidFill>
                            <a:srgbClr val="999999"/>
                          </a:solidFill>
                          <a:latin typeface="Calibri"/>
                          <a:ea typeface="Calibri"/>
                          <a:cs typeface="Calibri"/>
                          <a:sym typeface="Calibri"/>
                        </a:rPr>
                        <a:t> ($87.7M)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UnifyApps</a:t>
                      </a:r>
                      <a:r>
                        <a:rPr lang="en-US" sz="1000">
                          <a:solidFill>
                            <a:srgbClr val="999999"/>
                          </a:solidFill>
                          <a:latin typeface="Calibri"/>
                          <a:ea typeface="Calibri"/>
                          <a:cs typeface="Calibri"/>
                          <a:sym typeface="Calibri"/>
                        </a:rPr>
                        <a:t> ($50.0M)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Chennai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$655M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$977M</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Uniphore</a:t>
                      </a:r>
                      <a:r>
                        <a:rPr lang="en-US" sz="1000">
                          <a:solidFill>
                            <a:srgbClr val="999999"/>
                          </a:solidFill>
                          <a:latin typeface="Calibri"/>
                          <a:ea typeface="Calibri"/>
                          <a:cs typeface="Calibri"/>
                          <a:sym typeface="Calibri"/>
                        </a:rPr>
                        <a:t> ($260M)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Access Hea..</a:t>
                      </a:r>
                      <a:r>
                        <a:rPr lang="en-US" sz="1000">
                          <a:solidFill>
                            <a:srgbClr val="999999"/>
                          </a:solidFill>
                          <a:latin typeface="Calibri"/>
                          <a:ea typeface="Calibri"/>
                          <a:cs typeface="Calibri"/>
                          <a:sym typeface="Calibri"/>
                        </a:rPr>
                        <a:t> ($211M)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AgniKul</a:t>
                      </a:r>
                      <a:r>
                        <a:rPr lang="en-US" sz="1000">
                          <a:solidFill>
                            <a:srgbClr val="999999"/>
                          </a:solidFill>
                          <a:latin typeface="Calibri"/>
                          <a:ea typeface="Calibri"/>
                          <a:cs typeface="Calibri"/>
                          <a:sym typeface="Calibri"/>
                        </a:rPr>
                        <a:t> ($30.3M)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Pune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$516M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$493M</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EKA</a:t>
                      </a:r>
                      <a:r>
                        <a:rPr lang="en-US" sz="1000">
                          <a:solidFill>
                            <a:srgbClr val="999999"/>
                          </a:solidFill>
                          <a:latin typeface="Calibri"/>
                          <a:ea typeface="Calibri"/>
                          <a:cs typeface="Calibri"/>
                          <a:sym typeface="Calibri"/>
                        </a:rPr>
                        <a:t> ($80.7M)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Icertis</a:t>
                      </a:r>
                      <a:r>
                        <a:rPr lang="en-US" sz="1000">
                          <a:solidFill>
                            <a:srgbClr val="999999"/>
                          </a:solidFill>
                          <a:latin typeface="Calibri"/>
                          <a:ea typeface="Calibri"/>
                          <a:cs typeface="Calibri"/>
                          <a:sym typeface="Calibri"/>
                        </a:rPr>
                        <a:t> ($50.0M)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Fibe</a:t>
                      </a:r>
                      <a:r>
                        <a:rPr lang="en-US" sz="1000">
                          <a:solidFill>
                            <a:srgbClr val="999999"/>
                          </a:solidFill>
                          <a:latin typeface="Calibri"/>
                          <a:ea typeface="Calibri"/>
                          <a:cs typeface="Calibri"/>
                          <a:sym typeface="Calibri"/>
                        </a:rPr>
                        <a:t> ($35.0M)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Thane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$336M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$166M</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Infra.Mark..</a:t>
                      </a:r>
                      <a:r>
                        <a:rPr lang="en-US" sz="1000">
                          <a:solidFill>
                            <a:srgbClr val="999999"/>
                          </a:solidFill>
                          <a:latin typeface="Calibri"/>
                          <a:ea typeface="Calibri"/>
                          <a:cs typeface="Calibri"/>
                          <a:sym typeface="Calibri"/>
                        </a:rPr>
                        <a:t> ($292M)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Kult</a:t>
                      </a:r>
                      <a:r>
                        <a:rPr lang="en-US" sz="1000">
                          <a:solidFill>
                            <a:srgbClr val="999999"/>
                          </a:solidFill>
                          <a:latin typeface="Calibri"/>
                          <a:ea typeface="Calibri"/>
                          <a:cs typeface="Calibri"/>
                          <a:sym typeface="Calibri"/>
                        </a:rPr>
                        <a:t> ($20.0M)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Goapptiv</a:t>
                      </a:r>
                      <a:r>
                        <a:rPr lang="en-US" sz="1000">
                          <a:solidFill>
                            <a:srgbClr val="999999"/>
                          </a:solidFill>
                          <a:latin typeface="Calibri"/>
                          <a:ea typeface="Calibri"/>
                          <a:cs typeface="Calibri"/>
                          <a:sym typeface="Calibri"/>
                        </a:rPr>
                        <a:t> ($15.0M)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Noida</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$309M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$617M</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Raphe mPhi..</a:t>
                      </a:r>
                      <a:r>
                        <a:rPr lang="en-US" sz="1000">
                          <a:solidFill>
                            <a:srgbClr val="999999"/>
                          </a:solidFill>
                          <a:latin typeface="Calibri"/>
                          <a:ea typeface="Calibri"/>
                          <a:cs typeface="Calibri"/>
                          <a:sym typeface="Calibri"/>
                        </a:rPr>
                        <a:t> ($100M)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RMSI</a:t>
                      </a:r>
                      <a:r>
                        <a:rPr lang="en-US" sz="1000">
                          <a:solidFill>
                            <a:srgbClr val="999999"/>
                          </a:solidFill>
                          <a:latin typeface="Calibri"/>
                          <a:ea typeface="Calibri"/>
                          <a:cs typeface="Calibri"/>
                          <a:sym typeface="Calibri"/>
                        </a:rPr>
                        <a:t> ($56.0M)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Farmley</a:t>
                      </a:r>
                      <a:r>
                        <a:rPr lang="en-US" sz="1000">
                          <a:solidFill>
                            <a:srgbClr val="999999"/>
                          </a:solidFill>
                          <a:latin typeface="Calibri"/>
                          <a:ea typeface="Calibri"/>
                          <a:cs typeface="Calibri"/>
                          <a:sym typeface="Calibri"/>
                        </a:rPr>
                        <a:t> ($42.0M)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Hyderabad</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$218M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$436M</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Qapita</a:t>
                      </a:r>
                      <a:r>
                        <a:rPr lang="en-US" sz="1000">
                          <a:solidFill>
                            <a:srgbClr val="999999"/>
                          </a:solidFill>
                          <a:latin typeface="Calibri"/>
                          <a:ea typeface="Calibri"/>
                          <a:cs typeface="Calibri"/>
                          <a:sym typeface="Calibri"/>
                        </a:rPr>
                        <a:t> ($26.5M)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Kshema</a:t>
                      </a:r>
                      <a:r>
                        <a:rPr lang="en-US" sz="1000">
                          <a:solidFill>
                            <a:srgbClr val="999999"/>
                          </a:solidFill>
                          <a:latin typeface="Calibri"/>
                          <a:ea typeface="Calibri"/>
                          <a:cs typeface="Calibri"/>
                          <a:sym typeface="Calibri"/>
                        </a:rPr>
                        <a:t> ($20.0M)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Cognida</a:t>
                      </a:r>
                      <a:r>
                        <a:rPr lang="en-US" sz="1000">
                          <a:solidFill>
                            <a:srgbClr val="999999"/>
                          </a:solidFill>
                          <a:latin typeface="Calibri"/>
                          <a:ea typeface="Calibri"/>
                          <a:cs typeface="Calibri"/>
                          <a:sym typeface="Calibri"/>
                        </a:rPr>
                        <a:t> ($15.0M)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Ahmedabad</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$201M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$91M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Amnex</a:t>
                      </a:r>
                      <a:r>
                        <a:rPr lang="en-US" sz="1000">
                          <a:solidFill>
                            <a:srgbClr val="999999"/>
                          </a:solidFill>
                          <a:latin typeface="Calibri"/>
                          <a:ea typeface="Calibri"/>
                          <a:cs typeface="Calibri"/>
                          <a:sym typeface="Calibri"/>
                        </a:rPr>
                        <a:t> ($52.0M)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 for Rabb..</a:t>
                      </a:r>
                      <a:r>
                        <a:rPr lang="en-US" sz="1000">
                          <a:solidFill>
                            <a:srgbClr val="999999"/>
                          </a:solidFill>
                          <a:latin typeface="Calibri"/>
                          <a:ea typeface="Calibri"/>
                          <a:cs typeface="Calibri"/>
                          <a:sym typeface="Calibri"/>
                        </a:rPr>
                        <a:t> ($27.0M)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Lendingkart</a:t>
                      </a:r>
                      <a:r>
                        <a:rPr lang="en-US" sz="1000">
                          <a:solidFill>
                            <a:srgbClr val="999999"/>
                          </a:solidFill>
                          <a:latin typeface="Calibri"/>
                          <a:ea typeface="Calibri"/>
                          <a:cs typeface="Calibri"/>
                          <a:sym typeface="Calibri"/>
                        </a:rPr>
                        <a:t> ($20.7M)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2302" name="Google Shape;2302;p112" title="logo_2"/>
          <p:cNvPicPr preferRelativeResize="0"/>
          <p:nvPr/>
        </p:nvPicPr>
        <p:blipFill>
          <a:blip r:embed="rId3">
            <a:alphaModFix/>
          </a:blip>
          <a:stretch>
            <a:fillRect/>
          </a:stretch>
        </p:blipFill>
        <p:spPr>
          <a:xfrm>
            <a:off x="8015170" y="2215725"/>
            <a:ext cx="205201" cy="213409"/>
          </a:xfrm>
          <a:prstGeom prst="rect">
            <a:avLst/>
          </a:prstGeom>
          <a:noFill/>
          <a:ln>
            <a:noFill/>
          </a:ln>
        </p:spPr>
      </p:pic>
      <p:pic>
        <p:nvPicPr>
          <p:cNvPr id="2303" name="Google Shape;2303;p112" title="logo_3"/>
          <p:cNvPicPr preferRelativeResize="0"/>
          <p:nvPr/>
        </p:nvPicPr>
        <p:blipFill>
          <a:blip r:embed="rId4">
            <a:alphaModFix/>
          </a:blip>
          <a:stretch>
            <a:fillRect/>
          </a:stretch>
        </p:blipFill>
        <p:spPr>
          <a:xfrm>
            <a:off x="9904946" y="2215718"/>
            <a:ext cx="205200" cy="205200"/>
          </a:xfrm>
          <a:prstGeom prst="rect">
            <a:avLst/>
          </a:prstGeom>
          <a:noFill/>
          <a:ln>
            <a:noFill/>
          </a:ln>
        </p:spPr>
      </p:pic>
      <p:pic>
        <p:nvPicPr>
          <p:cNvPr id="2304" name="Google Shape;2304;p112" title="logo_4"/>
          <p:cNvPicPr preferRelativeResize="0"/>
          <p:nvPr/>
        </p:nvPicPr>
        <p:blipFill>
          <a:blip r:embed="rId5">
            <a:alphaModFix/>
          </a:blip>
          <a:stretch>
            <a:fillRect/>
          </a:stretch>
        </p:blipFill>
        <p:spPr>
          <a:xfrm>
            <a:off x="6201809" y="2614095"/>
            <a:ext cx="205199" cy="205200"/>
          </a:xfrm>
          <a:prstGeom prst="rect">
            <a:avLst/>
          </a:prstGeom>
          <a:noFill/>
          <a:ln>
            <a:noFill/>
          </a:ln>
        </p:spPr>
      </p:pic>
      <p:pic>
        <p:nvPicPr>
          <p:cNvPr id="2305" name="Google Shape;2305;p112" title="logo_6"/>
          <p:cNvPicPr preferRelativeResize="0"/>
          <p:nvPr/>
        </p:nvPicPr>
        <p:blipFill>
          <a:blip r:embed="rId6">
            <a:alphaModFix/>
          </a:blip>
          <a:stretch>
            <a:fillRect/>
          </a:stretch>
        </p:blipFill>
        <p:spPr>
          <a:xfrm>
            <a:off x="9910256" y="2618938"/>
            <a:ext cx="205201" cy="197693"/>
          </a:xfrm>
          <a:prstGeom prst="rect">
            <a:avLst/>
          </a:prstGeom>
          <a:noFill/>
          <a:ln>
            <a:noFill/>
          </a:ln>
        </p:spPr>
      </p:pic>
      <p:pic>
        <p:nvPicPr>
          <p:cNvPr id="2306" name="Google Shape;2306;p112" title="logo_8"/>
          <p:cNvPicPr preferRelativeResize="0"/>
          <p:nvPr/>
        </p:nvPicPr>
        <p:blipFill>
          <a:blip r:embed="rId7">
            <a:alphaModFix/>
          </a:blip>
          <a:stretch>
            <a:fillRect/>
          </a:stretch>
        </p:blipFill>
        <p:spPr>
          <a:xfrm>
            <a:off x="8015171" y="3095895"/>
            <a:ext cx="205199" cy="205200"/>
          </a:xfrm>
          <a:prstGeom prst="rect">
            <a:avLst/>
          </a:prstGeom>
          <a:noFill/>
          <a:ln>
            <a:noFill/>
          </a:ln>
        </p:spPr>
      </p:pic>
      <p:pic>
        <p:nvPicPr>
          <p:cNvPr id="2307" name="Google Shape;2307;p112" title="logo_9"/>
          <p:cNvPicPr preferRelativeResize="0"/>
          <p:nvPr/>
        </p:nvPicPr>
        <p:blipFill>
          <a:blip r:embed="rId8">
            <a:alphaModFix/>
          </a:blip>
          <a:stretch>
            <a:fillRect/>
          </a:stretch>
        </p:blipFill>
        <p:spPr>
          <a:xfrm>
            <a:off x="9904946" y="3014655"/>
            <a:ext cx="216626" cy="205200"/>
          </a:xfrm>
          <a:prstGeom prst="rect">
            <a:avLst/>
          </a:prstGeom>
          <a:noFill/>
          <a:ln>
            <a:noFill/>
          </a:ln>
        </p:spPr>
      </p:pic>
      <p:pic>
        <p:nvPicPr>
          <p:cNvPr id="2308" name="Google Shape;2308;p112" title="logo_10"/>
          <p:cNvPicPr preferRelativeResize="0"/>
          <p:nvPr/>
        </p:nvPicPr>
        <p:blipFill>
          <a:blip r:embed="rId9">
            <a:alphaModFix/>
          </a:blip>
          <a:stretch>
            <a:fillRect/>
          </a:stretch>
        </p:blipFill>
        <p:spPr>
          <a:xfrm>
            <a:off x="6202021" y="3511327"/>
            <a:ext cx="204775" cy="205428"/>
          </a:xfrm>
          <a:prstGeom prst="rect">
            <a:avLst/>
          </a:prstGeom>
          <a:noFill/>
          <a:ln>
            <a:noFill/>
          </a:ln>
        </p:spPr>
      </p:pic>
      <p:pic>
        <p:nvPicPr>
          <p:cNvPr id="2309" name="Google Shape;2309;p112" title="logo_12"/>
          <p:cNvPicPr preferRelativeResize="0"/>
          <p:nvPr/>
        </p:nvPicPr>
        <p:blipFill>
          <a:blip r:embed="rId10">
            <a:alphaModFix/>
          </a:blip>
          <a:stretch>
            <a:fillRect/>
          </a:stretch>
        </p:blipFill>
        <p:spPr>
          <a:xfrm>
            <a:off x="9904946" y="3511118"/>
            <a:ext cx="205200" cy="205200"/>
          </a:xfrm>
          <a:prstGeom prst="rect">
            <a:avLst/>
          </a:prstGeom>
          <a:noFill/>
          <a:ln>
            <a:noFill/>
          </a:ln>
        </p:spPr>
      </p:pic>
      <p:pic>
        <p:nvPicPr>
          <p:cNvPr id="2310" name="Google Shape;2310;p112" title="logo_14"/>
          <p:cNvPicPr preferRelativeResize="0"/>
          <p:nvPr/>
        </p:nvPicPr>
        <p:blipFill>
          <a:blip r:embed="rId11">
            <a:alphaModFix/>
          </a:blip>
          <a:stretch>
            <a:fillRect/>
          </a:stretch>
        </p:blipFill>
        <p:spPr>
          <a:xfrm>
            <a:off x="8017463" y="3889106"/>
            <a:ext cx="205200" cy="200640"/>
          </a:xfrm>
          <a:prstGeom prst="rect">
            <a:avLst/>
          </a:prstGeom>
          <a:noFill/>
          <a:ln>
            <a:noFill/>
          </a:ln>
        </p:spPr>
      </p:pic>
      <p:pic>
        <p:nvPicPr>
          <p:cNvPr id="2311" name="Google Shape;2311;p112" title="logo_15"/>
          <p:cNvPicPr preferRelativeResize="0"/>
          <p:nvPr/>
        </p:nvPicPr>
        <p:blipFill>
          <a:blip r:embed="rId12">
            <a:alphaModFix/>
          </a:blip>
          <a:stretch>
            <a:fillRect/>
          </a:stretch>
        </p:blipFill>
        <p:spPr>
          <a:xfrm>
            <a:off x="9904945" y="3922486"/>
            <a:ext cx="205201" cy="197693"/>
          </a:xfrm>
          <a:prstGeom prst="rect">
            <a:avLst/>
          </a:prstGeom>
          <a:noFill/>
          <a:ln>
            <a:noFill/>
          </a:ln>
        </p:spPr>
      </p:pic>
      <p:pic>
        <p:nvPicPr>
          <p:cNvPr id="2312" name="Google Shape;2312;p112" title="logo_16"/>
          <p:cNvPicPr preferRelativeResize="0"/>
          <p:nvPr/>
        </p:nvPicPr>
        <p:blipFill>
          <a:blip r:embed="rId13">
            <a:alphaModFix/>
          </a:blip>
          <a:stretch>
            <a:fillRect/>
          </a:stretch>
        </p:blipFill>
        <p:spPr>
          <a:xfrm>
            <a:off x="6211858" y="4320108"/>
            <a:ext cx="205201" cy="185126"/>
          </a:xfrm>
          <a:prstGeom prst="rect">
            <a:avLst/>
          </a:prstGeom>
          <a:noFill/>
          <a:ln>
            <a:noFill/>
          </a:ln>
        </p:spPr>
      </p:pic>
      <p:pic>
        <p:nvPicPr>
          <p:cNvPr id="2313" name="Google Shape;2313;p112" title="logo_17"/>
          <p:cNvPicPr preferRelativeResize="0"/>
          <p:nvPr/>
        </p:nvPicPr>
        <p:blipFill>
          <a:blip r:embed="rId14">
            <a:alphaModFix/>
          </a:blip>
          <a:stretch>
            <a:fillRect/>
          </a:stretch>
        </p:blipFill>
        <p:spPr>
          <a:xfrm>
            <a:off x="8015171" y="4305932"/>
            <a:ext cx="205199" cy="205200"/>
          </a:xfrm>
          <a:prstGeom prst="rect">
            <a:avLst/>
          </a:prstGeom>
          <a:noFill/>
          <a:ln>
            <a:noFill/>
          </a:ln>
        </p:spPr>
      </p:pic>
      <p:pic>
        <p:nvPicPr>
          <p:cNvPr id="2314" name="Google Shape;2314;p112" title="logo_19"/>
          <p:cNvPicPr preferRelativeResize="0"/>
          <p:nvPr/>
        </p:nvPicPr>
        <p:blipFill>
          <a:blip r:embed="rId15">
            <a:alphaModFix/>
          </a:blip>
          <a:stretch>
            <a:fillRect/>
          </a:stretch>
        </p:blipFill>
        <p:spPr>
          <a:xfrm>
            <a:off x="6202021" y="4730527"/>
            <a:ext cx="204775" cy="205427"/>
          </a:xfrm>
          <a:prstGeom prst="rect">
            <a:avLst/>
          </a:prstGeom>
          <a:noFill/>
          <a:ln>
            <a:noFill/>
          </a:ln>
        </p:spPr>
      </p:pic>
      <p:pic>
        <p:nvPicPr>
          <p:cNvPr id="2315" name="Google Shape;2315;p112" title="logo_20"/>
          <p:cNvPicPr preferRelativeResize="0"/>
          <p:nvPr/>
        </p:nvPicPr>
        <p:blipFill>
          <a:blip r:embed="rId16">
            <a:alphaModFix/>
          </a:blip>
          <a:stretch>
            <a:fillRect/>
          </a:stretch>
        </p:blipFill>
        <p:spPr>
          <a:xfrm>
            <a:off x="8016341" y="4726220"/>
            <a:ext cx="205201" cy="213409"/>
          </a:xfrm>
          <a:prstGeom prst="rect">
            <a:avLst/>
          </a:prstGeom>
          <a:noFill/>
          <a:ln>
            <a:noFill/>
          </a:ln>
        </p:spPr>
      </p:pic>
      <p:pic>
        <p:nvPicPr>
          <p:cNvPr id="2316" name="Google Shape;2316;p112" title="logo_21"/>
          <p:cNvPicPr preferRelativeResize="0"/>
          <p:nvPr/>
        </p:nvPicPr>
        <p:blipFill>
          <a:blip r:embed="rId17">
            <a:alphaModFix/>
          </a:blip>
          <a:stretch>
            <a:fillRect/>
          </a:stretch>
        </p:blipFill>
        <p:spPr>
          <a:xfrm>
            <a:off x="9904946" y="4730318"/>
            <a:ext cx="205200" cy="205200"/>
          </a:xfrm>
          <a:prstGeom prst="rect">
            <a:avLst/>
          </a:prstGeom>
          <a:noFill/>
          <a:ln>
            <a:noFill/>
          </a:ln>
        </p:spPr>
      </p:pic>
      <p:pic>
        <p:nvPicPr>
          <p:cNvPr id="2317" name="Google Shape;2317;p112" title="logo_22"/>
          <p:cNvPicPr preferRelativeResize="0"/>
          <p:nvPr/>
        </p:nvPicPr>
        <p:blipFill>
          <a:blip r:embed="rId18">
            <a:alphaModFix/>
          </a:blip>
          <a:stretch>
            <a:fillRect/>
          </a:stretch>
        </p:blipFill>
        <p:spPr>
          <a:xfrm>
            <a:off x="6201821" y="5129795"/>
            <a:ext cx="205199" cy="205200"/>
          </a:xfrm>
          <a:prstGeom prst="rect">
            <a:avLst/>
          </a:prstGeom>
          <a:noFill/>
          <a:ln>
            <a:noFill/>
          </a:ln>
        </p:spPr>
      </p:pic>
      <p:pic>
        <p:nvPicPr>
          <p:cNvPr id="2318" name="Google Shape;2318;p112" title="logo_23"/>
          <p:cNvPicPr preferRelativeResize="0"/>
          <p:nvPr/>
        </p:nvPicPr>
        <p:blipFill>
          <a:blip r:embed="rId19">
            <a:alphaModFix/>
          </a:blip>
          <a:stretch>
            <a:fillRect/>
          </a:stretch>
        </p:blipFill>
        <p:spPr>
          <a:xfrm>
            <a:off x="8017463" y="5132068"/>
            <a:ext cx="205200" cy="200640"/>
          </a:xfrm>
          <a:prstGeom prst="rect">
            <a:avLst/>
          </a:prstGeom>
          <a:noFill/>
          <a:ln>
            <a:noFill/>
          </a:ln>
        </p:spPr>
      </p:pic>
      <p:pic>
        <p:nvPicPr>
          <p:cNvPr id="2319" name="Google Shape;2319;p112" title="logo_24"/>
          <p:cNvPicPr preferRelativeResize="0"/>
          <p:nvPr/>
        </p:nvPicPr>
        <p:blipFill>
          <a:blip r:embed="rId20">
            <a:alphaModFix/>
          </a:blip>
          <a:stretch>
            <a:fillRect/>
          </a:stretch>
        </p:blipFill>
        <p:spPr>
          <a:xfrm>
            <a:off x="9908699" y="5133538"/>
            <a:ext cx="205201" cy="197693"/>
          </a:xfrm>
          <a:prstGeom prst="rect">
            <a:avLst/>
          </a:prstGeom>
          <a:noFill/>
          <a:ln>
            <a:noFill/>
          </a:ln>
        </p:spPr>
      </p:pic>
      <p:pic>
        <p:nvPicPr>
          <p:cNvPr id="2320" name="Google Shape;2320;p112" title="logo_25"/>
          <p:cNvPicPr preferRelativeResize="0"/>
          <p:nvPr/>
        </p:nvPicPr>
        <p:blipFill>
          <a:blip r:embed="rId21">
            <a:alphaModFix/>
          </a:blip>
          <a:stretch>
            <a:fillRect/>
          </a:stretch>
        </p:blipFill>
        <p:spPr>
          <a:xfrm>
            <a:off x="6211858" y="5539308"/>
            <a:ext cx="205201" cy="185126"/>
          </a:xfrm>
          <a:prstGeom prst="rect">
            <a:avLst/>
          </a:prstGeom>
          <a:noFill/>
          <a:ln>
            <a:noFill/>
          </a:ln>
        </p:spPr>
      </p:pic>
      <p:pic>
        <p:nvPicPr>
          <p:cNvPr id="2321" name="Google Shape;2321;p112" title="logo_26"/>
          <p:cNvPicPr preferRelativeResize="0"/>
          <p:nvPr/>
        </p:nvPicPr>
        <p:blipFill>
          <a:blip r:embed="rId22">
            <a:alphaModFix/>
          </a:blip>
          <a:stretch>
            <a:fillRect/>
          </a:stretch>
        </p:blipFill>
        <p:spPr>
          <a:xfrm>
            <a:off x="8015171" y="5525132"/>
            <a:ext cx="205199" cy="205200"/>
          </a:xfrm>
          <a:prstGeom prst="rect">
            <a:avLst/>
          </a:prstGeom>
          <a:noFill/>
          <a:ln>
            <a:noFill/>
          </a:ln>
        </p:spPr>
      </p:pic>
      <p:pic>
        <p:nvPicPr>
          <p:cNvPr id="2322" name="Google Shape;2322;p112" title="logo_27"/>
          <p:cNvPicPr preferRelativeResize="0"/>
          <p:nvPr/>
        </p:nvPicPr>
        <p:blipFill>
          <a:blip r:embed="rId23">
            <a:alphaModFix/>
          </a:blip>
          <a:stretch>
            <a:fillRect/>
          </a:stretch>
        </p:blipFill>
        <p:spPr>
          <a:xfrm>
            <a:off x="9902423" y="5529255"/>
            <a:ext cx="216626" cy="205199"/>
          </a:xfrm>
          <a:prstGeom prst="rect">
            <a:avLst/>
          </a:prstGeom>
          <a:noFill/>
          <a:ln>
            <a:noFill/>
          </a:ln>
        </p:spPr>
      </p:pic>
      <p:pic>
        <p:nvPicPr>
          <p:cNvPr id="2323" name="Google Shape;2323;p112" title="logo_28"/>
          <p:cNvPicPr preferRelativeResize="0"/>
          <p:nvPr/>
        </p:nvPicPr>
        <p:blipFill>
          <a:blip r:embed="rId24">
            <a:alphaModFix/>
          </a:blip>
          <a:stretch>
            <a:fillRect/>
          </a:stretch>
        </p:blipFill>
        <p:spPr>
          <a:xfrm>
            <a:off x="6211845" y="5959581"/>
            <a:ext cx="205201" cy="185126"/>
          </a:xfrm>
          <a:prstGeom prst="rect">
            <a:avLst/>
          </a:prstGeom>
          <a:noFill/>
          <a:ln>
            <a:noFill/>
          </a:ln>
        </p:spPr>
      </p:pic>
      <p:pic>
        <p:nvPicPr>
          <p:cNvPr id="2324" name="Google Shape;2324;p112" title="logo_29"/>
          <p:cNvPicPr preferRelativeResize="0"/>
          <p:nvPr/>
        </p:nvPicPr>
        <p:blipFill>
          <a:blip r:embed="rId25">
            <a:alphaModFix/>
          </a:blip>
          <a:stretch>
            <a:fillRect/>
          </a:stretch>
        </p:blipFill>
        <p:spPr>
          <a:xfrm>
            <a:off x="8015171" y="5953661"/>
            <a:ext cx="205199" cy="205200"/>
          </a:xfrm>
          <a:prstGeom prst="rect">
            <a:avLst/>
          </a:prstGeom>
          <a:noFill/>
          <a:ln>
            <a:noFill/>
          </a:ln>
        </p:spPr>
      </p:pic>
      <p:pic>
        <p:nvPicPr>
          <p:cNvPr id="2325" name="Google Shape;2325;p112" title="logo_30"/>
          <p:cNvPicPr preferRelativeResize="0"/>
          <p:nvPr/>
        </p:nvPicPr>
        <p:blipFill>
          <a:blip r:embed="rId26">
            <a:alphaModFix/>
          </a:blip>
          <a:stretch>
            <a:fillRect/>
          </a:stretch>
        </p:blipFill>
        <p:spPr>
          <a:xfrm>
            <a:off x="9904946" y="5986455"/>
            <a:ext cx="216626" cy="205200"/>
          </a:xfrm>
          <a:prstGeom prst="rect">
            <a:avLst/>
          </a:prstGeom>
          <a:noFill/>
          <a:ln>
            <a:noFill/>
          </a:ln>
        </p:spPr>
      </p:pic>
      <p:pic>
        <p:nvPicPr>
          <p:cNvPr id="2326" name="Google Shape;2326;p112" title="logo_11"/>
          <p:cNvPicPr preferRelativeResize="0"/>
          <p:nvPr/>
        </p:nvPicPr>
        <p:blipFill>
          <a:blip r:embed="rId27">
            <a:alphaModFix/>
          </a:blip>
          <a:stretch>
            <a:fillRect/>
          </a:stretch>
        </p:blipFill>
        <p:spPr>
          <a:xfrm>
            <a:off x="8015171" y="3467733"/>
            <a:ext cx="205199" cy="205200"/>
          </a:xfrm>
          <a:prstGeom prst="rect">
            <a:avLst/>
          </a:prstGeom>
          <a:noFill/>
          <a:ln>
            <a:noFill/>
          </a:ln>
        </p:spPr>
      </p:pic>
      <p:pic>
        <p:nvPicPr>
          <p:cNvPr id="2327" name="Google Shape;2327;p112" title="logo_1"/>
          <p:cNvPicPr preferRelativeResize="0"/>
          <p:nvPr/>
        </p:nvPicPr>
        <p:blipFill>
          <a:blip r:embed="rId28">
            <a:alphaModFix/>
          </a:blip>
          <a:stretch>
            <a:fillRect/>
          </a:stretch>
        </p:blipFill>
        <p:spPr>
          <a:xfrm>
            <a:off x="6212056" y="2244289"/>
            <a:ext cx="204774" cy="205428"/>
          </a:xfrm>
          <a:prstGeom prst="rect">
            <a:avLst/>
          </a:prstGeom>
          <a:noFill/>
          <a:ln>
            <a:noFill/>
          </a:ln>
        </p:spPr>
      </p:pic>
      <p:pic>
        <p:nvPicPr>
          <p:cNvPr id="2328" name="Google Shape;2328;p112"/>
          <p:cNvPicPr preferRelativeResize="0"/>
          <p:nvPr/>
        </p:nvPicPr>
        <p:blipFill>
          <a:blip r:embed="rId29">
            <a:alphaModFix/>
          </a:blip>
          <a:stretch>
            <a:fillRect/>
          </a:stretch>
        </p:blipFill>
        <p:spPr>
          <a:xfrm>
            <a:off x="6206125" y="3908888"/>
            <a:ext cx="216625" cy="219059"/>
          </a:xfrm>
          <a:prstGeom prst="rect">
            <a:avLst/>
          </a:prstGeom>
          <a:noFill/>
          <a:ln>
            <a:noFill/>
          </a:ln>
        </p:spPr>
      </p:pic>
      <p:pic>
        <p:nvPicPr>
          <p:cNvPr id="2329" name="Google Shape;2329;p112"/>
          <p:cNvPicPr preferRelativeResize="0"/>
          <p:nvPr/>
        </p:nvPicPr>
        <p:blipFill>
          <a:blip r:embed="rId30">
            <a:alphaModFix/>
          </a:blip>
          <a:stretch>
            <a:fillRect/>
          </a:stretch>
        </p:blipFill>
        <p:spPr>
          <a:xfrm>
            <a:off x="8009463" y="2654190"/>
            <a:ext cx="216625" cy="216625"/>
          </a:xfrm>
          <a:prstGeom prst="rect">
            <a:avLst/>
          </a:prstGeom>
          <a:noFill/>
          <a:ln>
            <a:noFill/>
          </a:ln>
        </p:spPr>
      </p:pic>
      <p:pic>
        <p:nvPicPr>
          <p:cNvPr id="2330" name="Google Shape;2330;p112" title="logo_13"/>
          <p:cNvPicPr preferRelativeResize="0"/>
          <p:nvPr/>
        </p:nvPicPr>
        <p:blipFill>
          <a:blip r:embed="rId31">
            <a:alphaModFix/>
          </a:blip>
          <a:stretch>
            <a:fillRect/>
          </a:stretch>
        </p:blipFill>
        <p:spPr>
          <a:xfrm>
            <a:off x="6201818" y="3073295"/>
            <a:ext cx="205200" cy="185126"/>
          </a:xfrm>
          <a:prstGeom prst="rect">
            <a:avLst/>
          </a:prstGeom>
          <a:noFill/>
          <a:ln>
            <a:noFill/>
          </a:ln>
        </p:spPr>
      </p:pic>
      <p:pic>
        <p:nvPicPr>
          <p:cNvPr id="2331" name="Google Shape;2331;p112"/>
          <p:cNvPicPr preferRelativeResize="0"/>
          <p:nvPr/>
        </p:nvPicPr>
        <p:blipFill>
          <a:blip r:embed="rId32">
            <a:alphaModFix/>
          </a:blip>
          <a:stretch>
            <a:fillRect/>
          </a:stretch>
        </p:blipFill>
        <p:spPr>
          <a:xfrm>
            <a:off x="9902952" y="4306824"/>
            <a:ext cx="201168" cy="20116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6" name="Shape 2336"/>
        <p:cNvGrpSpPr/>
        <p:nvPr/>
      </p:nvGrpSpPr>
      <p:grpSpPr>
        <a:xfrm>
          <a:off x="0" y="0"/>
          <a:ext cx="0" cy="0"/>
          <a:chOff x="0" y="0"/>
          <a:chExt cx="0" cy="0"/>
        </a:xfrm>
      </p:grpSpPr>
      <p:sp>
        <p:nvSpPr>
          <p:cNvPr id="2337" name="Google Shape;2337;p113"/>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3900">
                <a:solidFill>
                  <a:srgbClr val="08528C"/>
                </a:solidFill>
                <a:latin typeface="Calibri"/>
                <a:ea typeface="Calibri"/>
                <a:cs typeface="Calibri"/>
                <a:sym typeface="Calibri"/>
              </a:rPr>
              <a:t>Citywise Trends - Companies Founded in last 2 years</a:t>
            </a:r>
            <a:endParaRPr b="1" sz="3900">
              <a:solidFill>
                <a:srgbClr val="002060"/>
              </a:solidFill>
              <a:latin typeface="Calibri"/>
              <a:ea typeface="Calibri"/>
              <a:cs typeface="Calibri"/>
              <a:sym typeface="Calibri"/>
            </a:endParaRPr>
          </a:p>
        </p:txBody>
      </p:sp>
      <p:sp>
        <p:nvSpPr>
          <p:cNvPr id="2338" name="Google Shape;2338;p113"/>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2339" name="Google Shape;2339;p113"/>
          <p:cNvGraphicFramePr/>
          <p:nvPr/>
        </p:nvGraphicFramePr>
        <p:xfrm>
          <a:off x="597183" y="1154428"/>
          <a:ext cx="3000000" cy="3000000"/>
        </p:xfrm>
        <a:graphic>
          <a:graphicData uri="http://schemas.openxmlformats.org/drawingml/2006/table">
            <a:tbl>
              <a:tblPr>
                <a:noFill/>
                <a:tableStyleId>{D7426D04-0DF5-4802-A7C9-536CA16E00E1}</a:tableStyleId>
              </a:tblPr>
              <a:tblGrid>
                <a:gridCol w="643275"/>
                <a:gridCol w="1856900"/>
                <a:gridCol w="951700"/>
                <a:gridCol w="1147250"/>
                <a:gridCol w="433000"/>
                <a:gridCol w="999325"/>
                <a:gridCol w="433000"/>
                <a:gridCol w="1037600"/>
                <a:gridCol w="433000"/>
                <a:gridCol w="1360725"/>
                <a:gridCol w="390675"/>
                <a:gridCol w="1283000"/>
              </a:tblGrid>
              <a:tr h="322625">
                <a:tc gridSpan="10">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Companies Founded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83675">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US" sz="1200">
                          <a:latin typeface="Calibri"/>
                          <a:ea typeface="Calibri"/>
                          <a:cs typeface="Calibri"/>
                          <a:sym typeface="Calibri"/>
                        </a:rPr>
                        <a:t>2025</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rgbClr val="000000"/>
                        </a:buClr>
                        <a:buSzPts val="1100"/>
                        <a:buFont typeface="Arial"/>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a:txBody>
                    <a:bodyPr/>
                    <a:lstStyle/>
                    <a:p>
                      <a:pPr indent="0" lvl="0" marL="0" rtl="0" algn="l">
                        <a:spcBef>
                          <a:spcPts val="0"/>
                        </a:spcBef>
                        <a:spcAft>
                          <a:spcPts val="0"/>
                        </a:spcAft>
                        <a:buNone/>
                      </a:pPr>
                      <a:r>
                        <a:rPr b="1" lang="en-US" sz="1200">
                          <a:latin typeface="Calibri"/>
                          <a:ea typeface="Calibri"/>
                          <a:cs typeface="Calibri"/>
                          <a:sym typeface="Calibri"/>
                        </a:rPr>
                        <a:t>Companies Founded in 2025</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hMerge="1"/>
                <a:tc hMerge="1"/>
                <a:tc hMerge="1"/>
                <a:tc hMerge="1"/>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Bengaluru</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21 %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Kluisz.ai</a:t>
                      </a:r>
                      <a:r>
                        <a:rPr lang="en-US" sz="1000">
                          <a:solidFill>
                            <a:srgbClr val="999999"/>
                          </a:solidFill>
                          <a:latin typeface="Calibri"/>
                          <a:ea typeface="Calibri"/>
                          <a:cs typeface="Calibri"/>
                          <a:sym typeface="Calibri"/>
                        </a:rPr>
                        <a:t> ($9.7M)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Maieutic Sem...</a:t>
                      </a:r>
                      <a:r>
                        <a:rPr lang="en-US" sz="1000">
                          <a:solidFill>
                            <a:srgbClr val="999999"/>
                          </a:solidFill>
                          <a:latin typeface="Calibri"/>
                          <a:ea typeface="Calibri"/>
                          <a:cs typeface="Calibri"/>
                          <a:sym typeface="Calibri"/>
                        </a:rPr>
                        <a:t> ($4.3M)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Peeko</a:t>
                      </a:r>
                      <a:r>
                        <a:rPr lang="en-US" sz="1000">
                          <a:solidFill>
                            <a:srgbClr val="999999"/>
                          </a:solidFill>
                          <a:latin typeface="Calibri"/>
                          <a:ea typeface="Calibri"/>
                          <a:cs typeface="Calibri"/>
                          <a:sym typeface="Calibri"/>
                        </a:rPr>
                        <a:t> ($3.2M)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Trupeer</a:t>
                      </a:r>
                      <a:r>
                        <a:rPr lang="en-US" sz="1000">
                          <a:solidFill>
                            <a:srgbClr val="999999"/>
                          </a:solidFill>
                          <a:latin typeface="Calibri"/>
                          <a:ea typeface="Calibri"/>
                          <a:cs typeface="Calibri"/>
                          <a:sym typeface="Calibri"/>
                        </a:rPr>
                        <a:t> ($3.0M)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Mumbai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8 %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7 %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Pluro Fertil...</a:t>
                      </a:r>
                      <a:r>
                        <a:rPr lang="en-US" sz="1000">
                          <a:solidFill>
                            <a:srgbClr val="999999"/>
                          </a:solidFill>
                          <a:latin typeface="Calibri"/>
                          <a:ea typeface="Calibri"/>
                          <a:cs typeface="Calibri"/>
                          <a:sym typeface="Calibri"/>
                        </a:rPr>
                        <a:t> ($15.0M)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Lucira Jewel...</a:t>
                      </a:r>
                      <a:r>
                        <a:rPr lang="en-US" sz="1000">
                          <a:solidFill>
                            <a:srgbClr val="999999"/>
                          </a:solidFill>
                          <a:latin typeface="Calibri"/>
                          <a:ea typeface="Calibri"/>
                          <a:cs typeface="Calibri"/>
                          <a:sym typeface="Calibri"/>
                        </a:rPr>
                        <a:t> ($5.5M)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ZILO</a:t>
                      </a:r>
                      <a:r>
                        <a:rPr lang="en-US" sz="1000">
                          <a:solidFill>
                            <a:srgbClr val="999999"/>
                          </a:solidFill>
                          <a:latin typeface="Calibri"/>
                          <a:ea typeface="Calibri"/>
                          <a:cs typeface="Calibri"/>
                          <a:sym typeface="Calibri"/>
                        </a:rPr>
                        <a:t> ($4.5M)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Shink</a:t>
                      </a:r>
                      <a:r>
                        <a:rPr lang="en-US" sz="1000">
                          <a:solidFill>
                            <a:srgbClr val="999999"/>
                          </a:solidFill>
                          <a:latin typeface="Calibri"/>
                          <a:ea typeface="Calibri"/>
                          <a:cs typeface="Calibri"/>
                          <a:sym typeface="Calibri"/>
                        </a:rPr>
                        <a:t> ($113K)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Delhi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Vaya</a:t>
                      </a:r>
                      <a:r>
                        <a:rPr lang="en-US" sz="1000">
                          <a:solidFill>
                            <a:srgbClr val="999999"/>
                          </a:solidFill>
                          <a:latin typeface="Calibri"/>
                          <a:ea typeface="Calibri"/>
                          <a:cs typeface="Calibri"/>
                          <a:sym typeface="Calibri"/>
                        </a:rPr>
                        <a:t> ($1.5M)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Climitra</a:t>
                      </a:r>
                      <a:r>
                        <a:rPr lang="en-US" sz="1000">
                          <a:solidFill>
                            <a:srgbClr val="999999"/>
                          </a:solidFill>
                          <a:latin typeface="Calibri"/>
                          <a:ea typeface="Calibri"/>
                          <a:cs typeface="Calibri"/>
                          <a:sym typeface="Calibri"/>
                        </a:rPr>
                        <a:t> ($541K)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Zbee Mobilit...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OrbOps AI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Gurugram</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6 %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OZi</a:t>
                      </a:r>
                      <a:r>
                        <a:rPr lang="en-US" sz="1000">
                          <a:solidFill>
                            <a:srgbClr val="999999"/>
                          </a:solidFill>
                          <a:latin typeface="Calibri"/>
                          <a:ea typeface="Calibri"/>
                          <a:cs typeface="Calibri"/>
                          <a:sym typeface="Calibri"/>
                        </a:rPr>
                        <a:t> ($3.3M)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Rotoris</a:t>
                      </a:r>
                      <a:r>
                        <a:rPr lang="en-US" sz="1000">
                          <a:solidFill>
                            <a:srgbClr val="999999"/>
                          </a:solidFill>
                          <a:latin typeface="Calibri"/>
                          <a:ea typeface="Calibri"/>
                          <a:cs typeface="Calibri"/>
                          <a:sym typeface="Calibri"/>
                        </a:rPr>
                        <a:t> ($3.0M)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Frex</a:t>
                      </a:r>
                      <a:r>
                        <a:rPr lang="en-US" sz="1000">
                          <a:solidFill>
                            <a:srgbClr val="999999"/>
                          </a:solidFill>
                          <a:latin typeface="Calibri"/>
                          <a:ea typeface="Calibri"/>
                          <a:cs typeface="Calibri"/>
                          <a:sym typeface="Calibri"/>
                        </a:rPr>
                        <a:t> ($1.1M)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Krieya Beaut...</a:t>
                      </a:r>
                      <a:r>
                        <a:rPr lang="en-US" sz="1000">
                          <a:solidFill>
                            <a:srgbClr val="999999"/>
                          </a:solidFill>
                          <a:latin typeface="Calibri"/>
                          <a:ea typeface="Calibri"/>
                          <a:cs typeface="Calibri"/>
                          <a:sym typeface="Calibri"/>
                        </a:rPr>
                        <a:t> ($793K)</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Chennai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Soefia</a:t>
                      </a:r>
                      <a:r>
                        <a:rPr lang="en-US" sz="1000">
                          <a:solidFill>
                            <a:srgbClr val="999999"/>
                          </a:solidFill>
                          <a:latin typeface="Calibri"/>
                          <a:ea typeface="Calibri"/>
                          <a:cs typeface="Calibri"/>
                          <a:sym typeface="Calibri"/>
                        </a:rPr>
                        <a:t> ($205K)</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Kathaipetti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Sunloom Expo...</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Madhi.ai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Pune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club80percen...</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Collegese</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Artsays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Datadesh</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Thane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Kadac</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Freshcon</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Right To Aud...</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BasisPoint 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Noida</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Flick TV</a:t>
                      </a:r>
                      <a:r>
                        <a:rPr lang="en-US" sz="1000">
                          <a:solidFill>
                            <a:srgbClr val="999999"/>
                          </a:solidFill>
                          <a:latin typeface="Calibri"/>
                          <a:ea typeface="Calibri"/>
                          <a:cs typeface="Calibri"/>
                          <a:sym typeface="Calibri"/>
                        </a:rPr>
                        <a:t> ($2.3M)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Recyclaro.co...</a:t>
                      </a:r>
                      <a:r>
                        <a:rPr lang="en-US" sz="1000">
                          <a:solidFill>
                            <a:srgbClr val="999999"/>
                          </a:solidFill>
                          <a:latin typeface="Calibri"/>
                          <a:ea typeface="Calibri"/>
                          <a:cs typeface="Calibri"/>
                          <a:sym typeface="Calibri"/>
                        </a:rPr>
                        <a:t> ($1.0M)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Nationlist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Harmoni Yoga</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Hyderabad</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7 %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Axirium Aero...</a:t>
                      </a:r>
                      <a:r>
                        <a:rPr lang="en-US" sz="1000">
                          <a:solidFill>
                            <a:srgbClr val="999999"/>
                          </a:solidFill>
                          <a:latin typeface="Calibri"/>
                          <a:ea typeface="Calibri"/>
                          <a:cs typeface="Calibri"/>
                          <a:sym typeface="Calibri"/>
                        </a:rPr>
                        <a:t> ($3.5M)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Cosmoserve S...</a:t>
                      </a:r>
                      <a:r>
                        <a:rPr lang="en-US" sz="1000">
                          <a:solidFill>
                            <a:srgbClr val="999999"/>
                          </a:solidFill>
                          <a:latin typeface="Calibri"/>
                          <a:ea typeface="Calibri"/>
                          <a:cs typeface="Calibri"/>
                          <a:sym typeface="Calibri"/>
                        </a:rPr>
                        <a:t> ($3.2M)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Ampivo</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POPI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Ahmedabad</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Orbitt</a:t>
                      </a:r>
                      <a:r>
                        <a:rPr lang="en-US" sz="1000">
                          <a:solidFill>
                            <a:srgbClr val="999999"/>
                          </a:solidFill>
                          <a:latin typeface="Calibri"/>
                          <a:ea typeface="Calibri"/>
                          <a:cs typeface="Calibri"/>
                          <a:sym typeface="Calibri"/>
                        </a:rPr>
                        <a:t> ($1.0M)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Hirin.ai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Clozzet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Vibe3D</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2340" name="Google Shape;2340;p113" title="logo_1"/>
          <p:cNvPicPr preferRelativeResize="0"/>
          <p:nvPr/>
        </p:nvPicPr>
        <p:blipFill>
          <a:blip r:embed="rId3">
            <a:alphaModFix/>
          </a:blip>
          <a:stretch>
            <a:fillRect/>
          </a:stretch>
        </p:blipFill>
        <p:spPr>
          <a:xfrm>
            <a:off x="5375096" y="1886013"/>
            <a:ext cx="204775" cy="205427"/>
          </a:xfrm>
          <a:prstGeom prst="rect">
            <a:avLst/>
          </a:prstGeom>
          <a:noFill/>
          <a:ln>
            <a:noFill/>
          </a:ln>
        </p:spPr>
      </p:pic>
      <p:pic>
        <p:nvPicPr>
          <p:cNvPr id="2341" name="Google Shape;2341;p113" title="logo_2"/>
          <p:cNvPicPr preferRelativeResize="0"/>
          <p:nvPr/>
        </p:nvPicPr>
        <p:blipFill>
          <a:blip r:embed="rId4">
            <a:alphaModFix/>
          </a:blip>
          <a:stretch>
            <a:fillRect/>
          </a:stretch>
        </p:blipFill>
        <p:spPr>
          <a:xfrm>
            <a:off x="6793495" y="1882033"/>
            <a:ext cx="205201" cy="213409"/>
          </a:xfrm>
          <a:prstGeom prst="rect">
            <a:avLst/>
          </a:prstGeom>
          <a:noFill/>
          <a:ln>
            <a:noFill/>
          </a:ln>
        </p:spPr>
      </p:pic>
      <p:pic>
        <p:nvPicPr>
          <p:cNvPr id="2342" name="Google Shape;2342;p113" title="logo_3"/>
          <p:cNvPicPr preferRelativeResize="0"/>
          <p:nvPr/>
        </p:nvPicPr>
        <p:blipFill>
          <a:blip r:embed="rId5">
            <a:alphaModFix/>
          </a:blip>
          <a:stretch>
            <a:fillRect/>
          </a:stretch>
        </p:blipFill>
        <p:spPr>
          <a:xfrm>
            <a:off x="8246171" y="1886143"/>
            <a:ext cx="205200" cy="205200"/>
          </a:xfrm>
          <a:prstGeom prst="rect">
            <a:avLst/>
          </a:prstGeom>
          <a:noFill/>
          <a:ln>
            <a:noFill/>
          </a:ln>
        </p:spPr>
      </p:pic>
      <p:pic>
        <p:nvPicPr>
          <p:cNvPr id="2343" name="Google Shape;2343;p113" title="logo_4"/>
          <p:cNvPicPr preferRelativeResize="0"/>
          <p:nvPr/>
        </p:nvPicPr>
        <p:blipFill>
          <a:blip r:embed="rId6">
            <a:alphaModFix/>
          </a:blip>
          <a:stretch>
            <a:fillRect/>
          </a:stretch>
        </p:blipFill>
        <p:spPr>
          <a:xfrm>
            <a:off x="10023321" y="1886144"/>
            <a:ext cx="205199" cy="205200"/>
          </a:xfrm>
          <a:prstGeom prst="rect">
            <a:avLst/>
          </a:prstGeom>
          <a:noFill/>
          <a:ln>
            <a:noFill/>
          </a:ln>
        </p:spPr>
      </p:pic>
      <p:pic>
        <p:nvPicPr>
          <p:cNvPr id="2344" name="Google Shape;2344;p113" title="logo_5"/>
          <p:cNvPicPr preferRelativeResize="0"/>
          <p:nvPr/>
        </p:nvPicPr>
        <p:blipFill>
          <a:blip r:embed="rId7">
            <a:alphaModFix/>
          </a:blip>
          <a:stretch>
            <a:fillRect/>
          </a:stretch>
        </p:blipFill>
        <p:spPr>
          <a:xfrm>
            <a:off x="5374895" y="2318231"/>
            <a:ext cx="205200" cy="200640"/>
          </a:xfrm>
          <a:prstGeom prst="rect">
            <a:avLst/>
          </a:prstGeom>
          <a:noFill/>
          <a:ln>
            <a:noFill/>
          </a:ln>
        </p:spPr>
      </p:pic>
      <p:pic>
        <p:nvPicPr>
          <p:cNvPr id="2345" name="Google Shape;2345;p113" title="logo_6"/>
          <p:cNvPicPr preferRelativeResize="0"/>
          <p:nvPr/>
        </p:nvPicPr>
        <p:blipFill>
          <a:blip r:embed="rId8">
            <a:alphaModFix/>
          </a:blip>
          <a:stretch>
            <a:fillRect/>
          </a:stretch>
        </p:blipFill>
        <p:spPr>
          <a:xfrm>
            <a:off x="6793495" y="2319700"/>
            <a:ext cx="205201" cy="197693"/>
          </a:xfrm>
          <a:prstGeom prst="rect">
            <a:avLst/>
          </a:prstGeom>
          <a:noFill/>
          <a:ln>
            <a:noFill/>
          </a:ln>
        </p:spPr>
      </p:pic>
      <p:pic>
        <p:nvPicPr>
          <p:cNvPr id="2346" name="Google Shape;2346;p113" title="logo_7"/>
          <p:cNvPicPr preferRelativeResize="0"/>
          <p:nvPr/>
        </p:nvPicPr>
        <p:blipFill>
          <a:blip r:embed="rId9">
            <a:alphaModFix/>
          </a:blip>
          <a:stretch>
            <a:fillRect/>
          </a:stretch>
        </p:blipFill>
        <p:spPr>
          <a:xfrm>
            <a:off x="8246170" y="2325983"/>
            <a:ext cx="205201" cy="185126"/>
          </a:xfrm>
          <a:prstGeom prst="rect">
            <a:avLst/>
          </a:prstGeom>
          <a:noFill/>
          <a:ln>
            <a:noFill/>
          </a:ln>
        </p:spPr>
      </p:pic>
      <p:pic>
        <p:nvPicPr>
          <p:cNvPr id="2347" name="Google Shape;2347;p113" title="logo_8"/>
          <p:cNvPicPr preferRelativeResize="0"/>
          <p:nvPr/>
        </p:nvPicPr>
        <p:blipFill>
          <a:blip r:embed="rId10">
            <a:alphaModFix/>
          </a:blip>
          <a:stretch>
            <a:fillRect/>
          </a:stretch>
        </p:blipFill>
        <p:spPr>
          <a:xfrm>
            <a:off x="10023321" y="2315945"/>
            <a:ext cx="205199" cy="205200"/>
          </a:xfrm>
          <a:prstGeom prst="rect">
            <a:avLst/>
          </a:prstGeom>
          <a:noFill/>
          <a:ln>
            <a:noFill/>
          </a:ln>
        </p:spPr>
      </p:pic>
      <p:pic>
        <p:nvPicPr>
          <p:cNvPr id="2348" name="Google Shape;2348;p113" title="logo_9"/>
          <p:cNvPicPr preferRelativeResize="0"/>
          <p:nvPr/>
        </p:nvPicPr>
        <p:blipFill>
          <a:blip r:embed="rId11">
            <a:alphaModFix/>
          </a:blip>
          <a:stretch>
            <a:fillRect/>
          </a:stretch>
        </p:blipFill>
        <p:spPr>
          <a:xfrm>
            <a:off x="5369183" y="2745642"/>
            <a:ext cx="216626" cy="205200"/>
          </a:xfrm>
          <a:prstGeom prst="rect">
            <a:avLst/>
          </a:prstGeom>
          <a:noFill/>
          <a:ln>
            <a:noFill/>
          </a:ln>
        </p:spPr>
      </p:pic>
      <p:pic>
        <p:nvPicPr>
          <p:cNvPr id="2349" name="Google Shape;2349;p113" title="logo_10"/>
          <p:cNvPicPr preferRelativeResize="0"/>
          <p:nvPr/>
        </p:nvPicPr>
        <p:blipFill>
          <a:blip r:embed="rId12">
            <a:alphaModFix/>
          </a:blip>
          <a:stretch>
            <a:fillRect/>
          </a:stretch>
        </p:blipFill>
        <p:spPr>
          <a:xfrm>
            <a:off x="6793708" y="2741638"/>
            <a:ext cx="204774" cy="205428"/>
          </a:xfrm>
          <a:prstGeom prst="rect">
            <a:avLst/>
          </a:prstGeom>
          <a:noFill/>
          <a:ln>
            <a:noFill/>
          </a:ln>
        </p:spPr>
      </p:pic>
      <p:pic>
        <p:nvPicPr>
          <p:cNvPr id="2350" name="Google Shape;2350;p113" title="logo_11"/>
          <p:cNvPicPr preferRelativeResize="0"/>
          <p:nvPr/>
        </p:nvPicPr>
        <p:blipFill>
          <a:blip r:embed="rId13">
            <a:alphaModFix/>
          </a:blip>
          <a:stretch>
            <a:fillRect/>
          </a:stretch>
        </p:blipFill>
        <p:spPr>
          <a:xfrm>
            <a:off x="8246170" y="2745733"/>
            <a:ext cx="205201" cy="213409"/>
          </a:xfrm>
          <a:prstGeom prst="rect">
            <a:avLst/>
          </a:prstGeom>
          <a:noFill/>
          <a:ln>
            <a:noFill/>
          </a:ln>
        </p:spPr>
      </p:pic>
      <p:pic>
        <p:nvPicPr>
          <p:cNvPr id="2351" name="Google Shape;2351;p113" title="logo_12"/>
          <p:cNvPicPr preferRelativeResize="0"/>
          <p:nvPr/>
        </p:nvPicPr>
        <p:blipFill>
          <a:blip r:embed="rId14">
            <a:alphaModFix/>
          </a:blip>
          <a:stretch>
            <a:fillRect/>
          </a:stretch>
        </p:blipFill>
        <p:spPr>
          <a:xfrm>
            <a:off x="10023321" y="2745743"/>
            <a:ext cx="205200" cy="205200"/>
          </a:xfrm>
          <a:prstGeom prst="rect">
            <a:avLst/>
          </a:prstGeom>
          <a:noFill/>
          <a:ln>
            <a:noFill/>
          </a:ln>
        </p:spPr>
      </p:pic>
      <p:pic>
        <p:nvPicPr>
          <p:cNvPr id="2352" name="Google Shape;2352;p113" title="logo_13"/>
          <p:cNvPicPr preferRelativeResize="0"/>
          <p:nvPr/>
        </p:nvPicPr>
        <p:blipFill>
          <a:blip r:embed="rId15">
            <a:alphaModFix/>
          </a:blip>
          <a:stretch>
            <a:fillRect/>
          </a:stretch>
        </p:blipFill>
        <p:spPr>
          <a:xfrm>
            <a:off x="5375096" y="3257613"/>
            <a:ext cx="204775" cy="205427"/>
          </a:xfrm>
          <a:prstGeom prst="rect">
            <a:avLst/>
          </a:prstGeom>
          <a:noFill/>
          <a:ln>
            <a:noFill/>
          </a:ln>
        </p:spPr>
      </p:pic>
      <p:pic>
        <p:nvPicPr>
          <p:cNvPr id="2353" name="Google Shape;2353;p113" title="logo_15"/>
          <p:cNvPicPr preferRelativeResize="0"/>
          <p:nvPr/>
        </p:nvPicPr>
        <p:blipFill>
          <a:blip r:embed="rId16">
            <a:alphaModFix/>
          </a:blip>
          <a:stretch>
            <a:fillRect/>
          </a:stretch>
        </p:blipFill>
        <p:spPr>
          <a:xfrm>
            <a:off x="10027718" y="3257743"/>
            <a:ext cx="205200" cy="205200"/>
          </a:xfrm>
          <a:prstGeom prst="rect">
            <a:avLst/>
          </a:prstGeom>
          <a:noFill/>
          <a:ln>
            <a:noFill/>
          </a:ln>
        </p:spPr>
      </p:pic>
      <p:pic>
        <p:nvPicPr>
          <p:cNvPr id="2354" name="Google Shape;2354;p113" title="logo_17"/>
          <p:cNvPicPr preferRelativeResize="0"/>
          <p:nvPr/>
        </p:nvPicPr>
        <p:blipFill>
          <a:blip r:embed="rId17">
            <a:alphaModFix/>
          </a:blip>
          <a:stretch>
            <a:fillRect/>
          </a:stretch>
        </p:blipFill>
        <p:spPr>
          <a:xfrm>
            <a:off x="5374895" y="3689831"/>
            <a:ext cx="205200" cy="200640"/>
          </a:xfrm>
          <a:prstGeom prst="rect">
            <a:avLst/>
          </a:prstGeom>
          <a:noFill/>
          <a:ln>
            <a:noFill/>
          </a:ln>
        </p:spPr>
      </p:pic>
      <p:pic>
        <p:nvPicPr>
          <p:cNvPr id="2355" name="Google Shape;2355;p113" title="logo_18"/>
          <p:cNvPicPr preferRelativeResize="0"/>
          <p:nvPr/>
        </p:nvPicPr>
        <p:blipFill>
          <a:blip r:embed="rId18">
            <a:alphaModFix/>
          </a:blip>
          <a:stretch>
            <a:fillRect/>
          </a:stretch>
        </p:blipFill>
        <p:spPr>
          <a:xfrm>
            <a:off x="6793495" y="3691300"/>
            <a:ext cx="205201" cy="197693"/>
          </a:xfrm>
          <a:prstGeom prst="rect">
            <a:avLst/>
          </a:prstGeom>
          <a:noFill/>
          <a:ln>
            <a:noFill/>
          </a:ln>
        </p:spPr>
      </p:pic>
      <p:pic>
        <p:nvPicPr>
          <p:cNvPr id="2356" name="Google Shape;2356;p113" title="logo_19"/>
          <p:cNvPicPr preferRelativeResize="0"/>
          <p:nvPr/>
        </p:nvPicPr>
        <p:blipFill>
          <a:blip r:embed="rId19">
            <a:alphaModFix/>
          </a:blip>
          <a:stretch>
            <a:fillRect/>
          </a:stretch>
        </p:blipFill>
        <p:spPr>
          <a:xfrm>
            <a:off x="8246170" y="3697583"/>
            <a:ext cx="205201" cy="185126"/>
          </a:xfrm>
          <a:prstGeom prst="rect">
            <a:avLst/>
          </a:prstGeom>
          <a:noFill/>
          <a:ln>
            <a:noFill/>
          </a:ln>
        </p:spPr>
      </p:pic>
      <p:pic>
        <p:nvPicPr>
          <p:cNvPr id="2357" name="Google Shape;2357;p113" title="logo_20"/>
          <p:cNvPicPr preferRelativeResize="0"/>
          <p:nvPr/>
        </p:nvPicPr>
        <p:blipFill>
          <a:blip r:embed="rId20">
            <a:alphaModFix/>
          </a:blip>
          <a:stretch>
            <a:fillRect/>
          </a:stretch>
        </p:blipFill>
        <p:spPr>
          <a:xfrm>
            <a:off x="10023321" y="3687545"/>
            <a:ext cx="205199" cy="205200"/>
          </a:xfrm>
          <a:prstGeom prst="rect">
            <a:avLst/>
          </a:prstGeom>
          <a:noFill/>
          <a:ln>
            <a:noFill/>
          </a:ln>
        </p:spPr>
      </p:pic>
      <p:pic>
        <p:nvPicPr>
          <p:cNvPr id="2358" name="Google Shape;2358;p113" title="logo_21"/>
          <p:cNvPicPr preferRelativeResize="0"/>
          <p:nvPr/>
        </p:nvPicPr>
        <p:blipFill>
          <a:blip r:embed="rId21">
            <a:alphaModFix/>
          </a:blip>
          <a:stretch>
            <a:fillRect/>
          </a:stretch>
        </p:blipFill>
        <p:spPr>
          <a:xfrm>
            <a:off x="5369183" y="4117242"/>
            <a:ext cx="216626" cy="205200"/>
          </a:xfrm>
          <a:prstGeom prst="rect">
            <a:avLst/>
          </a:prstGeom>
          <a:noFill/>
          <a:ln>
            <a:noFill/>
          </a:ln>
        </p:spPr>
      </p:pic>
      <p:pic>
        <p:nvPicPr>
          <p:cNvPr id="2359" name="Google Shape;2359;p113" title="logo_22"/>
          <p:cNvPicPr preferRelativeResize="0"/>
          <p:nvPr/>
        </p:nvPicPr>
        <p:blipFill>
          <a:blip r:embed="rId22">
            <a:alphaModFix/>
          </a:blip>
          <a:stretch>
            <a:fillRect/>
          </a:stretch>
        </p:blipFill>
        <p:spPr>
          <a:xfrm>
            <a:off x="6793708" y="4113238"/>
            <a:ext cx="204775" cy="205428"/>
          </a:xfrm>
          <a:prstGeom prst="rect">
            <a:avLst/>
          </a:prstGeom>
          <a:noFill/>
          <a:ln>
            <a:noFill/>
          </a:ln>
        </p:spPr>
      </p:pic>
      <p:pic>
        <p:nvPicPr>
          <p:cNvPr id="2360" name="Google Shape;2360;p113" title="logo_23"/>
          <p:cNvPicPr preferRelativeResize="0"/>
          <p:nvPr/>
        </p:nvPicPr>
        <p:blipFill>
          <a:blip r:embed="rId23">
            <a:alphaModFix/>
          </a:blip>
          <a:stretch>
            <a:fillRect/>
          </a:stretch>
        </p:blipFill>
        <p:spPr>
          <a:xfrm>
            <a:off x="8246170" y="4117333"/>
            <a:ext cx="205201" cy="213409"/>
          </a:xfrm>
          <a:prstGeom prst="rect">
            <a:avLst/>
          </a:prstGeom>
          <a:noFill/>
          <a:ln>
            <a:noFill/>
          </a:ln>
        </p:spPr>
      </p:pic>
      <p:pic>
        <p:nvPicPr>
          <p:cNvPr id="2361" name="Google Shape;2361;p113" title="logo_24"/>
          <p:cNvPicPr preferRelativeResize="0"/>
          <p:nvPr/>
        </p:nvPicPr>
        <p:blipFill>
          <a:blip r:embed="rId24">
            <a:alphaModFix/>
          </a:blip>
          <a:stretch>
            <a:fillRect/>
          </a:stretch>
        </p:blipFill>
        <p:spPr>
          <a:xfrm>
            <a:off x="10023321" y="4117343"/>
            <a:ext cx="205199" cy="205199"/>
          </a:xfrm>
          <a:prstGeom prst="rect">
            <a:avLst/>
          </a:prstGeom>
          <a:noFill/>
          <a:ln>
            <a:noFill/>
          </a:ln>
        </p:spPr>
      </p:pic>
      <p:pic>
        <p:nvPicPr>
          <p:cNvPr id="2362" name="Google Shape;2362;p113" title="logo_25"/>
          <p:cNvPicPr preferRelativeResize="0"/>
          <p:nvPr/>
        </p:nvPicPr>
        <p:blipFill>
          <a:blip r:embed="rId25">
            <a:alphaModFix/>
          </a:blip>
          <a:stretch>
            <a:fillRect/>
          </a:stretch>
        </p:blipFill>
        <p:spPr>
          <a:xfrm>
            <a:off x="5375096" y="4553013"/>
            <a:ext cx="204775" cy="205427"/>
          </a:xfrm>
          <a:prstGeom prst="rect">
            <a:avLst/>
          </a:prstGeom>
          <a:noFill/>
          <a:ln>
            <a:noFill/>
          </a:ln>
        </p:spPr>
      </p:pic>
      <p:pic>
        <p:nvPicPr>
          <p:cNvPr id="2363" name="Google Shape;2363;p113" title="logo_26"/>
          <p:cNvPicPr preferRelativeResize="0"/>
          <p:nvPr/>
        </p:nvPicPr>
        <p:blipFill>
          <a:blip r:embed="rId26">
            <a:alphaModFix/>
          </a:blip>
          <a:stretch>
            <a:fillRect/>
          </a:stretch>
        </p:blipFill>
        <p:spPr>
          <a:xfrm>
            <a:off x="6793495" y="4549033"/>
            <a:ext cx="205201" cy="213409"/>
          </a:xfrm>
          <a:prstGeom prst="rect">
            <a:avLst/>
          </a:prstGeom>
          <a:noFill/>
          <a:ln>
            <a:noFill/>
          </a:ln>
        </p:spPr>
      </p:pic>
      <p:pic>
        <p:nvPicPr>
          <p:cNvPr id="2364" name="Google Shape;2364;p113" title="logo_27"/>
          <p:cNvPicPr preferRelativeResize="0"/>
          <p:nvPr/>
        </p:nvPicPr>
        <p:blipFill>
          <a:blip r:embed="rId27">
            <a:alphaModFix/>
          </a:blip>
          <a:stretch>
            <a:fillRect/>
          </a:stretch>
        </p:blipFill>
        <p:spPr>
          <a:xfrm>
            <a:off x="8246171" y="4553143"/>
            <a:ext cx="205200" cy="205200"/>
          </a:xfrm>
          <a:prstGeom prst="rect">
            <a:avLst/>
          </a:prstGeom>
          <a:noFill/>
          <a:ln>
            <a:noFill/>
          </a:ln>
        </p:spPr>
      </p:pic>
      <p:pic>
        <p:nvPicPr>
          <p:cNvPr id="2365" name="Google Shape;2365;p113" title="logo_28"/>
          <p:cNvPicPr preferRelativeResize="0"/>
          <p:nvPr/>
        </p:nvPicPr>
        <p:blipFill>
          <a:blip r:embed="rId28">
            <a:alphaModFix/>
          </a:blip>
          <a:stretch>
            <a:fillRect/>
          </a:stretch>
        </p:blipFill>
        <p:spPr>
          <a:xfrm>
            <a:off x="10023321" y="4553144"/>
            <a:ext cx="205199" cy="205200"/>
          </a:xfrm>
          <a:prstGeom prst="rect">
            <a:avLst/>
          </a:prstGeom>
          <a:noFill/>
          <a:ln>
            <a:noFill/>
          </a:ln>
        </p:spPr>
      </p:pic>
      <p:pic>
        <p:nvPicPr>
          <p:cNvPr id="2366" name="Google Shape;2366;p113" title="logo_29"/>
          <p:cNvPicPr preferRelativeResize="0"/>
          <p:nvPr/>
        </p:nvPicPr>
        <p:blipFill>
          <a:blip r:embed="rId29">
            <a:alphaModFix/>
          </a:blip>
          <a:stretch>
            <a:fillRect/>
          </a:stretch>
        </p:blipFill>
        <p:spPr>
          <a:xfrm>
            <a:off x="5374895" y="4985231"/>
            <a:ext cx="205200" cy="200640"/>
          </a:xfrm>
          <a:prstGeom prst="rect">
            <a:avLst/>
          </a:prstGeom>
          <a:noFill/>
          <a:ln>
            <a:noFill/>
          </a:ln>
        </p:spPr>
      </p:pic>
      <p:pic>
        <p:nvPicPr>
          <p:cNvPr id="2367" name="Google Shape;2367;p113" title="logo_30"/>
          <p:cNvPicPr preferRelativeResize="0"/>
          <p:nvPr/>
        </p:nvPicPr>
        <p:blipFill>
          <a:blip r:embed="rId30">
            <a:alphaModFix/>
          </a:blip>
          <a:stretch>
            <a:fillRect/>
          </a:stretch>
        </p:blipFill>
        <p:spPr>
          <a:xfrm>
            <a:off x="6793495" y="4986700"/>
            <a:ext cx="205202" cy="197693"/>
          </a:xfrm>
          <a:prstGeom prst="rect">
            <a:avLst/>
          </a:prstGeom>
          <a:noFill/>
          <a:ln>
            <a:noFill/>
          </a:ln>
        </p:spPr>
      </p:pic>
      <p:pic>
        <p:nvPicPr>
          <p:cNvPr id="2368" name="Google Shape;2368;p113" title="logo_31"/>
          <p:cNvPicPr preferRelativeResize="0"/>
          <p:nvPr/>
        </p:nvPicPr>
        <p:blipFill>
          <a:blip r:embed="rId31">
            <a:alphaModFix/>
          </a:blip>
          <a:stretch>
            <a:fillRect/>
          </a:stretch>
        </p:blipFill>
        <p:spPr>
          <a:xfrm>
            <a:off x="8246170" y="4992983"/>
            <a:ext cx="205201" cy="185126"/>
          </a:xfrm>
          <a:prstGeom prst="rect">
            <a:avLst/>
          </a:prstGeom>
          <a:noFill/>
          <a:ln>
            <a:noFill/>
          </a:ln>
        </p:spPr>
      </p:pic>
      <p:pic>
        <p:nvPicPr>
          <p:cNvPr id="2369" name="Google Shape;2369;p113" title="logo_32"/>
          <p:cNvPicPr preferRelativeResize="0"/>
          <p:nvPr/>
        </p:nvPicPr>
        <p:blipFill>
          <a:blip r:embed="rId32">
            <a:alphaModFix/>
          </a:blip>
          <a:stretch>
            <a:fillRect/>
          </a:stretch>
        </p:blipFill>
        <p:spPr>
          <a:xfrm>
            <a:off x="10023321" y="4982945"/>
            <a:ext cx="205199" cy="205200"/>
          </a:xfrm>
          <a:prstGeom prst="rect">
            <a:avLst/>
          </a:prstGeom>
          <a:noFill/>
          <a:ln>
            <a:noFill/>
          </a:ln>
        </p:spPr>
      </p:pic>
      <p:pic>
        <p:nvPicPr>
          <p:cNvPr id="2370" name="Google Shape;2370;p113" title="logo_33"/>
          <p:cNvPicPr preferRelativeResize="0"/>
          <p:nvPr/>
        </p:nvPicPr>
        <p:blipFill>
          <a:blip r:embed="rId33">
            <a:alphaModFix/>
          </a:blip>
          <a:stretch>
            <a:fillRect/>
          </a:stretch>
        </p:blipFill>
        <p:spPr>
          <a:xfrm>
            <a:off x="5369183" y="5412642"/>
            <a:ext cx="216626" cy="205200"/>
          </a:xfrm>
          <a:prstGeom prst="rect">
            <a:avLst/>
          </a:prstGeom>
          <a:noFill/>
          <a:ln>
            <a:noFill/>
          </a:ln>
        </p:spPr>
      </p:pic>
      <p:pic>
        <p:nvPicPr>
          <p:cNvPr id="2371" name="Google Shape;2371;p113" title="logo_34"/>
          <p:cNvPicPr preferRelativeResize="0"/>
          <p:nvPr/>
        </p:nvPicPr>
        <p:blipFill>
          <a:blip r:embed="rId34">
            <a:alphaModFix/>
          </a:blip>
          <a:stretch>
            <a:fillRect/>
          </a:stretch>
        </p:blipFill>
        <p:spPr>
          <a:xfrm>
            <a:off x="6793708" y="5408638"/>
            <a:ext cx="204774" cy="205428"/>
          </a:xfrm>
          <a:prstGeom prst="rect">
            <a:avLst/>
          </a:prstGeom>
          <a:noFill/>
          <a:ln>
            <a:noFill/>
          </a:ln>
        </p:spPr>
      </p:pic>
      <p:pic>
        <p:nvPicPr>
          <p:cNvPr id="2372" name="Google Shape;2372;p113" title="logo_35"/>
          <p:cNvPicPr preferRelativeResize="0"/>
          <p:nvPr/>
        </p:nvPicPr>
        <p:blipFill>
          <a:blip r:embed="rId35">
            <a:alphaModFix/>
          </a:blip>
          <a:stretch>
            <a:fillRect/>
          </a:stretch>
        </p:blipFill>
        <p:spPr>
          <a:xfrm>
            <a:off x="8246170" y="5412733"/>
            <a:ext cx="205201" cy="213409"/>
          </a:xfrm>
          <a:prstGeom prst="rect">
            <a:avLst/>
          </a:prstGeom>
          <a:noFill/>
          <a:ln>
            <a:noFill/>
          </a:ln>
        </p:spPr>
      </p:pic>
      <p:pic>
        <p:nvPicPr>
          <p:cNvPr id="2373" name="Google Shape;2373;p113" title="logo_36"/>
          <p:cNvPicPr preferRelativeResize="0"/>
          <p:nvPr/>
        </p:nvPicPr>
        <p:blipFill>
          <a:blip r:embed="rId36">
            <a:alphaModFix/>
          </a:blip>
          <a:stretch>
            <a:fillRect/>
          </a:stretch>
        </p:blipFill>
        <p:spPr>
          <a:xfrm>
            <a:off x="10023321" y="5412743"/>
            <a:ext cx="205200" cy="205200"/>
          </a:xfrm>
          <a:prstGeom prst="rect">
            <a:avLst/>
          </a:prstGeom>
          <a:noFill/>
          <a:ln>
            <a:noFill/>
          </a:ln>
        </p:spPr>
      </p:pic>
      <p:pic>
        <p:nvPicPr>
          <p:cNvPr id="2374" name="Google Shape;2374;p113" title="logo_37"/>
          <p:cNvPicPr preferRelativeResize="0"/>
          <p:nvPr/>
        </p:nvPicPr>
        <p:blipFill>
          <a:blip r:embed="rId37">
            <a:alphaModFix/>
          </a:blip>
          <a:stretch>
            <a:fillRect/>
          </a:stretch>
        </p:blipFill>
        <p:spPr>
          <a:xfrm>
            <a:off x="5369183" y="5946042"/>
            <a:ext cx="216626" cy="205200"/>
          </a:xfrm>
          <a:prstGeom prst="rect">
            <a:avLst/>
          </a:prstGeom>
          <a:noFill/>
          <a:ln>
            <a:noFill/>
          </a:ln>
        </p:spPr>
      </p:pic>
      <p:pic>
        <p:nvPicPr>
          <p:cNvPr id="2375" name="Google Shape;2375;p113" title="logo_38"/>
          <p:cNvPicPr preferRelativeResize="0"/>
          <p:nvPr/>
        </p:nvPicPr>
        <p:blipFill>
          <a:blip r:embed="rId38">
            <a:alphaModFix/>
          </a:blip>
          <a:stretch>
            <a:fillRect/>
          </a:stretch>
        </p:blipFill>
        <p:spPr>
          <a:xfrm>
            <a:off x="6793708" y="5942038"/>
            <a:ext cx="204774" cy="205427"/>
          </a:xfrm>
          <a:prstGeom prst="rect">
            <a:avLst/>
          </a:prstGeom>
          <a:noFill/>
          <a:ln>
            <a:noFill/>
          </a:ln>
        </p:spPr>
      </p:pic>
      <p:pic>
        <p:nvPicPr>
          <p:cNvPr id="2376" name="Google Shape;2376;p113" title="logo_39"/>
          <p:cNvPicPr preferRelativeResize="0"/>
          <p:nvPr/>
        </p:nvPicPr>
        <p:blipFill>
          <a:blip r:embed="rId39">
            <a:alphaModFix/>
          </a:blip>
          <a:stretch>
            <a:fillRect/>
          </a:stretch>
        </p:blipFill>
        <p:spPr>
          <a:xfrm>
            <a:off x="8246170" y="5946133"/>
            <a:ext cx="205201" cy="213409"/>
          </a:xfrm>
          <a:prstGeom prst="rect">
            <a:avLst/>
          </a:prstGeom>
          <a:noFill/>
          <a:ln>
            <a:noFill/>
          </a:ln>
        </p:spPr>
      </p:pic>
      <p:pic>
        <p:nvPicPr>
          <p:cNvPr id="2377" name="Google Shape;2377;p113" title="logo_40"/>
          <p:cNvPicPr preferRelativeResize="0"/>
          <p:nvPr/>
        </p:nvPicPr>
        <p:blipFill>
          <a:blip r:embed="rId40">
            <a:alphaModFix/>
          </a:blip>
          <a:stretch>
            <a:fillRect/>
          </a:stretch>
        </p:blipFill>
        <p:spPr>
          <a:xfrm>
            <a:off x="10023321" y="5946143"/>
            <a:ext cx="205200" cy="205200"/>
          </a:xfrm>
          <a:prstGeom prst="rect">
            <a:avLst/>
          </a:prstGeom>
          <a:noFill/>
          <a:ln>
            <a:noFill/>
          </a:ln>
        </p:spPr>
      </p:pic>
      <p:pic>
        <p:nvPicPr>
          <p:cNvPr id="2378" name="Google Shape;2378;p113"/>
          <p:cNvPicPr preferRelativeResize="0"/>
          <p:nvPr/>
        </p:nvPicPr>
        <p:blipFill>
          <a:blip r:embed="rId41">
            <a:alphaModFix/>
          </a:blip>
          <a:stretch>
            <a:fillRect/>
          </a:stretch>
        </p:blipFill>
        <p:spPr>
          <a:xfrm>
            <a:off x="6793992" y="3255264"/>
            <a:ext cx="201168" cy="20116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3" name="Shape 2383"/>
        <p:cNvGrpSpPr/>
        <p:nvPr/>
      </p:nvGrpSpPr>
      <p:grpSpPr>
        <a:xfrm>
          <a:off x="0" y="0"/>
          <a:ext cx="0" cy="0"/>
          <a:chOff x="0" y="0"/>
          <a:chExt cx="0" cy="0"/>
        </a:xfrm>
      </p:grpSpPr>
      <p:graphicFrame>
        <p:nvGraphicFramePr>
          <p:cNvPr id="2384" name="Google Shape;2384;p114"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b="1" lang="en-US" sz="2400">
                          <a:solidFill>
                            <a:srgbClr val="08528C"/>
                          </a:solidFill>
                          <a:latin typeface="Calibri"/>
                          <a:ea typeface="Calibri"/>
                          <a:cs typeface="Calibri"/>
                          <a:sym typeface="Calibri"/>
                        </a:rPr>
                        <a:t>Women Co-Founded Trends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Snapshot</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Funding Trends and Insights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Top Funding Rounds in 2025</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9D9D9">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2385" name="Google Shape;2385;p11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a:t>
            </a:r>
            <a:r>
              <a:rPr lang="en-US">
                <a:solidFill>
                  <a:srgbClr val="08528C"/>
                </a:solidFill>
              </a:rPr>
              <a:t> </a:t>
            </a:r>
            <a:endParaRPr>
              <a:solidFill>
                <a:srgbClr val="08528C"/>
              </a:solidFill>
            </a:endParaRPr>
          </a:p>
        </p:txBody>
      </p:sp>
      <p:sp>
        <p:nvSpPr>
          <p:cNvPr id="2386" name="Google Shape;2386;p114" title="shape6"/>
          <p:cNvSpPr/>
          <p:nvPr/>
        </p:nvSpPr>
        <p:spPr>
          <a:xfrm rot="5400000">
            <a:off x="5351225" y="3999835"/>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1" name="Shape 2391"/>
        <p:cNvGrpSpPr/>
        <p:nvPr/>
      </p:nvGrpSpPr>
      <p:grpSpPr>
        <a:xfrm>
          <a:off x="0" y="0"/>
          <a:ext cx="0" cy="0"/>
          <a:chOff x="0" y="0"/>
          <a:chExt cx="0" cy="0"/>
        </a:xfrm>
      </p:grpSpPr>
      <p:graphicFrame>
        <p:nvGraphicFramePr>
          <p:cNvPr id="2392" name="Google Shape;2392;p115" title="table1"/>
          <p:cNvGraphicFramePr/>
          <p:nvPr/>
        </p:nvGraphicFramePr>
        <p:xfrm>
          <a:off x="557115" y="3863890"/>
          <a:ext cx="3000000" cy="3000000"/>
        </p:xfrm>
        <a:graphic>
          <a:graphicData uri="http://schemas.openxmlformats.org/drawingml/2006/table">
            <a:tbl>
              <a:tblPr>
                <a:noFill/>
                <a:tableStyleId>{62613066-B82A-4C2A-84E2-991EC81C6A94}</a:tableStyleId>
              </a:tblPr>
              <a:tblGrid>
                <a:gridCol w="1834575"/>
                <a:gridCol w="11741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Funding Rounds</a:t>
                      </a:r>
                      <a:endParaRPr b="1">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Company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Round Details</a:t>
                      </a:r>
                      <a:endParaRPr b="1" sz="1200">
                        <a:latin typeface="Calibri"/>
                        <a:ea typeface="Calibri"/>
                        <a:cs typeface="Calibri"/>
                        <a:sym typeface="Calibri"/>
                      </a:endParaRPr>
                    </a:p>
                  </a:txBody>
                  <a:tcPr marT="27425" marB="27425"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000">
                          <a:solidFill>
                            <a:schemeClr val="dk1"/>
                          </a:solidFill>
                          <a:latin typeface="Calibri"/>
                          <a:ea typeface="Calibri"/>
                          <a:cs typeface="Calibri"/>
                          <a:sym typeface="Calibri"/>
                        </a:rPr>
                        <a:t>GIVA</a:t>
                      </a:r>
                      <a:endParaRPr sz="1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(2019, Bengaluru)</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$62M - Series C</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Amnex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(2008, Ahmedabad)</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$52M - Series A</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Routematic</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(2007, Bengaluru)</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$40M - Series C</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Square Yards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(2014, Gurugram)</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$35M - Series B</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Intangles</a:t>
                      </a:r>
                      <a:endParaRPr sz="1000">
                        <a:solidFill>
                          <a:srgbClr val="999999"/>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000">
                          <a:solidFill>
                            <a:srgbClr val="999999"/>
                          </a:solidFill>
                          <a:latin typeface="Calibri"/>
                          <a:ea typeface="Calibri"/>
                          <a:cs typeface="Calibri"/>
                          <a:sym typeface="Calibri"/>
                        </a:rPr>
                        <a:t>(2016, Pune)</a:t>
                      </a:r>
                      <a:endParaRPr sz="1100">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$30M - Series B</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2393" name="Google Shape;2393;p115"/>
          <p:cNvSpPr txBox="1"/>
          <p:nvPr/>
        </p:nvSpPr>
        <p:spPr>
          <a:xfrm>
            <a:off x="8104361" y="60401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sz="1200">
              <a:solidFill>
                <a:srgbClr val="08528C"/>
              </a:solidFill>
              <a:latin typeface="Calibri"/>
              <a:ea typeface="Calibri"/>
              <a:cs typeface="Calibri"/>
              <a:sym typeface="Calibri"/>
            </a:endParaRPr>
          </a:p>
        </p:txBody>
      </p:sp>
      <p:sp>
        <p:nvSpPr>
          <p:cNvPr id="2394" name="Google Shape;2394;p115"/>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395" name="Google Shape;2395;p115" title="Heading"/>
          <p:cNvSpPr/>
          <p:nvPr/>
        </p:nvSpPr>
        <p:spPr>
          <a:xfrm>
            <a:off x="508000" y="203200"/>
            <a:ext cx="111759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700">
                <a:solidFill>
                  <a:srgbClr val="08528C"/>
                </a:solidFill>
                <a:latin typeface="Calibri"/>
                <a:ea typeface="Calibri"/>
                <a:cs typeface="Calibri"/>
                <a:sym typeface="Calibri"/>
              </a:rPr>
              <a:t>Women Co-Founded Startups: 2025 Snapshot</a:t>
            </a:r>
            <a:endParaRPr b="1" sz="3700">
              <a:solidFill>
                <a:srgbClr val="08528C"/>
              </a:solidFill>
              <a:latin typeface="Calibri"/>
              <a:ea typeface="Calibri"/>
              <a:cs typeface="Calibri"/>
              <a:sym typeface="Calibri"/>
            </a:endParaRPr>
          </a:p>
        </p:txBody>
      </p:sp>
      <p:sp>
        <p:nvSpPr>
          <p:cNvPr id="2396" name="Google Shape;2396;p115"/>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pSp>
        <p:nvGrpSpPr>
          <p:cNvPr id="2397" name="Google Shape;2397;p115"/>
          <p:cNvGrpSpPr/>
          <p:nvPr/>
        </p:nvGrpSpPr>
        <p:grpSpPr>
          <a:xfrm>
            <a:off x="499405" y="1481931"/>
            <a:ext cx="2051771" cy="558293"/>
            <a:chOff x="499405" y="1481931"/>
            <a:chExt cx="2051771" cy="558293"/>
          </a:xfrm>
        </p:grpSpPr>
        <p:sp>
          <p:nvSpPr>
            <p:cNvPr id="2398" name="Google Shape;2398;p115"/>
            <p:cNvSpPr txBox="1"/>
            <p:nvPr/>
          </p:nvSpPr>
          <p:spPr>
            <a:xfrm>
              <a:off x="948300" y="1886324"/>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a:t>
              </a:r>
              <a:endParaRPr sz="1100">
                <a:latin typeface="Calibri"/>
                <a:ea typeface="Calibri"/>
                <a:cs typeface="Calibri"/>
                <a:sym typeface="Calibri"/>
              </a:endParaRPr>
            </a:p>
          </p:txBody>
        </p:sp>
        <p:pic>
          <p:nvPicPr>
            <p:cNvPr id="2399" name="Google Shape;2399;p115"/>
            <p:cNvPicPr preferRelativeResize="0"/>
            <p:nvPr/>
          </p:nvPicPr>
          <p:blipFill rotWithShape="1">
            <a:blip r:embed="rId3">
              <a:alphaModFix/>
            </a:blip>
            <a:srcRect b="0" l="0" r="0" t="0"/>
            <a:stretch/>
          </p:blipFill>
          <p:spPr>
            <a:xfrm>
              <a:off x="499405" y="1481931"/>
              <a:ext cx="360000" cy="359971"/>
            </a:xfrm>
            <a:prstGeom prst="rect">
              <a:avLst/>
            </a:prstGeom>
            <a:noFill/>
            <a:ln>
              <a:noFill/>
            </a:ln>
          </p:spPr>
        </p:pic>
        <p:cxnSp>
          <p:nvCxnSpPr>
            <p:cNvPr id="2400" name="Google Shape;2400;p115"/>
            <p:cNvCxnSpPr/>
            <p:nvPr/>
          </p:nvCxnSpPr>
          <p:spPr>
            <a:xfrm flipH="1" rot="10800000">
              <a:off x="950976" y="1858575"/>
              <a:ext cx="1600200" cy="3000"/>
            </a:xfrm>
            <a:prstGeom prst="straightConnector1">
              <a:avLst/>
            </a:prstGeom>
            <a:noFill/>
            <a:ln cap="flat" cmpd="sng" w="9525">
              <a:solidFill>
                <a:srgbClr val="D9D9D9"/>
              </a:solidFill>
              <a:prstDash val="solid"/>
              <a:round/>
              <a:headEnd len="sm" w="sm" type="none"/>
              <a:tailEnd len="sm" w="sm" type="none"/>
            </a:ln>
          </p:spPr>
        </p:cxnSp>
      </p:grpSp>
      <p:grpSp>
        <p:nvGrpSpPr>
          <p:cNvPr id="2401" name="Google Shape;2401;p115"/>
          <p:cNvGrpSpPr/>
          <p:nvPr/>
        </p:nvGrpSpPr>
        <p:grpSpPr>
          <a:xfrm>
            <a:off x="4886416" y="1492911"/>
            <a:ext cx="2001681" cy="701217"/>
            <a:chOff x="4847175" y="1492911"/>
            <a:chExt cx="2001681" cy="701217"/>
          </a:xfrm>
        </p:grpSpPr>
        <p:sp>
          <p:nvSpPr>
            <p:cNvPr id="2402" name="Google Shape;2402;p115"/>
            <p:cNvSpPr txBox="1"/>
            <p:nvPr/>
          </p:nvSpPr>
          <p:spPr>
            <a:xfrm>
              <a:off x="5249995"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Series A+ rounds</a:t>
              </a:r>
              <a:endParaRPr i="0" sz="1100" u="none" cap="none" strike="noStrike">
                <a:solidFill>
                  <a:srgbClr val="000000"/>
                </a:solidFill>
                <a:latin typeface="Calibri"/>
                <a:ea typeface="Calibri"/>
                <a:cs typeface="Calibri"/>
                <a:sym typeface="Calibri"/>
              </a:endParaRPr>
            </a:p>
          </p:txBody>
        </p:sp>
        <p:pic>
          <p:nvPicPr>
            <p:cNvPr id="2403" name="Google Shape;2403;p115"/>
            <p:cNvPicPr preferRelativeResize="0"/>
            <p:nvPr/>
          </p:nvPicPr>
          <p:blipFill>
            <a:blip r:embed="rId4">
              <a:alphaModFix/>
            </a:blip>
            <a:stretch>
              <a:fillRect/>
            </a:stretch>
          </p:blipFill>
          <p:spPr>
            <a:xfrm>
              <a:off x="4847175" y="1492911"/>
              <a:ext cx="356616" cy="356616"/>
            </a:xfrm>
            <a:prstGeom prst="rect">
              <a:avLst/>
            </a:prstGeom>
            <a:noFill/>
            <a:ln>
              <a:noFill/>
            </a:ln>
          </p:spPr>
        </p:pic>
        <p:cxnSp>
          <p:nvCxnSpPr>
            <p:cNvPr id="2404" name="Google Shape;2404;p115"/>
            <p:cNvCxnSpPr/>
            <p:nvPr/>
          </p:nvCxnSpPr>
          <p:spPr>
            <a:xfrm flipH="1" rot="10800000">
              <a:off x="52486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2405" name="Google Shape;2405;p115"/>
          <p:cNvSpPr txBox="1"/>
          <p:nvPr/>
        </p:nvSpPr>
        <p:spPr>
          <a:xfrm>
            <a:off x="5289100" y="301085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Acquisitions</a:t>
            </a:r>
            <a:endParaRPr sz="1100">
              <a:latin typeface="Calibri"/>
              <a:ea typeface="Calibri"/>
              <a:cs typeface="Calibri"/>
              <a:sym typeface="Calibri"/>
            </a:endParaRPr>
          </a:p>
        </p:txBody>
      </p:sp>
      <p:pic>
        <p:nvPicPr>
          <p:cNvPr id="2406" name="Google Shape;2406;p115"/>
          <p:cNvPicPr preferRelativeResize="0"/>
          <p:nvPr/>
        </p:nvPicPr>
        <p:blipFill>
          <a:blip r:embed="rId5">
            <a:alphaModFix/>
          </a:blip>
          <a:stretch>
            <a:fillRect/>
          </a:stretch>
        </p:blipFill>
        <p:spPr>
          <a:xfrm>
            <a:off x="4882896" y="2676825"/>
            <a:ext cx="360000" cy="360000"/>
          </a:xfrm>
          <a:prstGeom prst="rect">
            <a:avLst/>
          </a:prstGeom>
          <a:noFill/>
          <a:ln>
            <a:noFill/>
          </a:ln>
        </p:spPr>
      </p:pic>
      <p:cxnSp>
        <p:nvCxnSpPr>
          <p:cNvPr id="2407" name="Google Shape;2407;p115"/>
          <p:cNvCxnSpPr/>
          <p:nvPr/>
        </p:nvCxnSpPr>
        <p:spPr>
          <a:xfrm flipH="1" rot="10800000">
            <a:off x="5287761" y="2998894"/>
            <a:ext cx="1600200" cy="3000"/>
          </a:xfrm>
          <a:prstGeom prst="straightConnector1">
            <a:avLst/>
          </a:prstGeom>
          <a:noFill/>
          <a:ln cap="flat" cmpd="sng" w="9525">
            <a:solidFill>
              <a:srgbClr val="D9D9D9"/>
            </a:solidFill>
            <a:prstDash val="solid"/>
            <a:round/>
            <a:headEnd len="sm" w="sm" type="none"/>
            <a:tailEnd len="sm" w="sm" type="none"/>
          </a:ln>
        </p:spPr>
      </p:cxnSp>
      <p:grpSp>
        <p:nvGrpSpPr>
          <p:cNvPr id="2408" name="Google Shape;2408;p115"/>
          <p:cNvGrpSpPr/>
          <p:nvPr/>
        </p:nvGrpSpPr>
        <p:grpSpPr>
          <a:xfrm>
            <a:off x="2768677" y="1489495"/>
            <a:ext cx="2016660" cy="704633"/>
            <a:chOff x="2774796" y="1489495"/>
            <a:chExt cx="2016660" cy="704633"/>
          </a:xfrm>
        </p:grpSpPr>
        <p:sp>
          <p:nvSpPr>
            <p:cNvPr id="2409" name="Google Shape;2409;p115"/>
            <p:cNvSpPr txBox="1"/>
            <p:nvPr/>
          </p:nvSpPr>
          <p:spPr>
            <a:xfrm>
              <a:off x="3187762" y="1886328"/>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 rounds</a:t>
              </a:r>
              <a:endParaRPr sz="1100">
                <a:latin typeface="Calibri"/>
                <a:ea typeface="Calibri"/>
                <a:cs typeface="Calibri"/>
                <a:sym typeface="Calibri"/>
              </a:endParaRPr>
            </a:p>
          </p:txBody>
        </p:sp>
        <p:pic>
          <p:nvPicPr>
            <p:cNvPr id="2410" name="Google Shape;2410;p115"/>
            <p:cNvPicPr preferRelativeResize="0"/>
            <p:nvPr/>
          </p:nvPicPr>
          <p:blipFill rotWithShape="1">
            <a:blip r:embed="rId6">
              <a:alphaModFix/>
            </a:blip>
            <a:srcRect b="0" l="0" r="0" t="0"/>
            <a:stretch/>
          </p:blipFill>
          <p:spPr>
            <a:xfrm>
              <a:off x="2774796" y="1489495"/>
              <a:ext cx="324000" cy="324000"/>
            </a:xfrm>
            <a:prstGeom prst="rect">
              <a:avLst/>
            </a:prstGeom>
            <a:noFill/>
            <a:ln>
              <a:noFill/>
            </a:ln>
          </p:spPr>
        </p:pic>
        <p:cxnSp>
          <p:nvCxnSpPr>
            <p:cNvPr id="2411" name="Google Shape;2411;p115"/>
            <p:cNvCxnSpPr/>
            <p:nvPr/>
          </p:nvCxnSpPr>
          <p:spPr>
            <a:xfrm flipH="1" rot="10800000">
              <a:off x="31912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2412" name="Google Shape;2412;p115"/>
          <p:cNvSpPr txBox="1"/>
          <p:nvPr/>
        </p:nvSpPr>
        <p:spPr>
          <a:xfrm>
            <a:off x="949862" y="3010528"/>
            <a:ext cx="1365300" cy="307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000"/>
              <a:buFont typeface="Arial"/>
              <a:buNone/>
            </a:pPr>
            <a:r>
              <a:rPr lang="en-US" sz="1100">
                <a:solidFill>
                  <a:srgbClr val="000000"/>
                </a:solidFill>
                <a:latin typeface="Calibri"/>
                <a:ea typeface="Calibri"/>
                <a:cs typeface="Calibri"/>
                <a:sym typeface="Calibri"/>
              </a:rPr>
              <a:t>New additions to Soonicorn Club</a:t>
            </a:r>
            <a:endParaRPr sz="1100">
              <a:solidFill>
                <a:srgbClr val="000000"/>
              </a:solidFill>
              <a:latin typeface="Calibri"/>
              <a:ea typeface="Calibri"/>
              <a:cs typeface="Calibri"/>
              <a:sym typeface="Calibri"/>
            </a:endParaRPr>
          </a:p>
        </p:txBody>
      </p:sp>
      <p:pic>
        <p:nvPicPr>
          <p:cNvPr id="2413" name="Google Shape;2413;p115"/>
          <p:cNvPicPr preferRelativeResize="0"/>
          <p:nvPr/>
        </p:nvPicPr>
        <p:blipFill>
          <a:blip r:embed="rId7">
            <a:alphaModFix/>
          </a:blip>
          <a:stretch>
            <a:fillRect/>
          </a:stretch>
        </p:blipFill>
        <p:spPr>
          <a:xfrm>
            <a:off x="502920" y="2628549"/>
            <a:ext cx="324000" cy="324000"/>
          </a:xfrm>
          <a:prstGeom prst="rect">
            <a:avLst/>
          </a:prstGeom>
          <a:noFill/>
          <a:ln>
            <a:noFill/>
          </a:ln>
        </p:spPr>
      </p:pic>
      <p:cxnSp>
        <p:nvCxnSpPr>
          <p:cNvPr id="2414" name="Google Shape;2414;p115"/>
          <p:cNvCxnSpPr/>
          <p:nvPr/>
        </p:nvCxnSpPr>
        <p:spPr>
          <a:xfrm flipH="1" rot="10800000">
            <a:off x="953356" y="2985869"/>
            <a:ext cx="1600200" cy="3000"/>
          </a:xfrm>
          <a:prstGeom prst="straightConnector1">
            <a:avLst/>
          </a:prstGeom>
          <a:noFill/>
          <a:ln cap="flat" cmpd="sng" w="9525">
            <a:solidFill>
              <a:srgbClr val="D9D9D9"/>
            </a:solidFill>
            <a:prstDash val="solid"/>
            <a:round/>
            <a:headEnd len="sm" w="sm" type="none"/>
            <a:tailEnd len="sm" w="sm" type="none"/>
          </a:ln>
        </p:spPr>
      </p:cxnSp>
      <p:sp>
        <p:nvSpPr>
          <p:cNvPr id="2415" name="Google Shape;2415;p115" title="textBox1"/>
          <p:cNvSpPr txBox="1"/>
          <p:nvPr/>
        </p:nvSpPr>
        <p:spPr>
          <a:xfrm>
            <a:off x="975224" y="1393072"/>
            <a:ext cx="17094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$1.0B</a:t>
            </a:r>
            <a:r>
              <a:rPr b="1" lang="en-US" sz="1200">
                <a:solidFill>
                  <a:srgbClr val="A9A9A9"/>
                </a:solidFill>
                <a:latin typeface="Calibri"/>
                <a:ea typeface="Calibri"/>
                <a:cs typeface="Calibri"/>
                <a:sym typeface="Calibri"/>
              </a:rPr>
              <a:t> (vs $1.1B,</a:t>
            </a:r>
            <a:r>
              <a:rPr b="1" lang="en-US" sz="1200">
                <a:solidFill>
                  <a:srgbClr val="FF0000"/>
                </a:solidFill>
                <a:latin typeface="Calibri"/>
                <a:ea typeface="Calibri"/>
                <a:cs typeface="Calibri"/>
                <a:sym typeface="Calibri"/>
              </a:rPr>
              <a:t>▼3%</a:t>
            </a:r>
            <a:r>
              <a:rPr b="1" lang="en-US" sz="1200">
                <a:solidFill>
                  <a:srgbClr val="A9A9A9"/>
                </a:solidFill>
                <a:latin typeface="Calibri"/>
                <a:ea typeface="Calibri"/>
                <a:cs typeface="Calibri"/>
                <a:sym typeface="Calibri"/>
              </a:rPr>
              <a:t>)</a:t>
            </a:r>
            <a:endParaRPr b="1" sz="1200">
              <a:solidFill>
                <a:srgbClr val="A9A9A9"/>
              </a:solidFill>
              <a:latin typeface="Calibri"/>
              <a:ea typeface="Calibri"/>
              <a:cs typeface="Calibri"/>
              <a:sym typeface="Calibri"/>
            </a:endParaRPr>
          </a:p>
        </p:txBody>
      </p:sp>
      <p:sp>
        <p:nvSpPr>
          <p:cNvPr id="2416" name="Google Shape;2416;p115" title="textBox2"/>
          <p:cNvSpPr txBox="1"/>
          <p:nvPr/>
        </p:nvSpPr>
        <p:spPr>
          <a:xfrm>
            <a:off x="3187747" y="1395237"/>
            <a:ext cx="16797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341</a:t>
            </a:r>
            <a:r>
              <a:rPr b="1" lang="en-US" sz="1200">
                <a:solidFill>
                  <a:srgbClr val="A9A9A9"/>
                </a:solidFill>
                <a:latin typeface="Calibri"/>
                <a:ea typeface="Calibri"/>
                <a:cs typeface="Calibri"/>
                <a:sym typeface="Calibri"/>
              </a:rPr>
              <a:t> </a:t>
            </a:r>
            <a:endParaRPr b="1" sz="1200">
              <a:solidFill>
                <a:srgbClr val="A9A9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1" lang="en-US" sz="1200">
                <a:solidFill>
                  <a:srgbClr val="A9A9A9"/>
                </a:solidFill>
                <a:latin typeface="Calibri"/>
                <a:ea typeface="Calibri"/>
                <a:cs typeface="Calibri"/>
                <a:sym typeface="Calibri"/>
              </a:rPr>
              <a:t>(vs 566,</a:t>
            </a:r>
            <a:r>
              <a:rPr b="1" lang="en-US" sz="1200">
                <a:solidFill>
                  <a:srgbClr val="FF0000"/>
                </a:solidFill>
                <a:latin typeface="Calibri"/>
                <a:ea typeface="Calibri"/>
                <a:cs typeface="Calibri"/>
                <a:sym typeface="Calibri"/>
              </a:rPr>
              <a:t>▼40%</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2417" name="Google Shape;2417;p115" title="textBox3"/>
          <p:cNvSpPr txBox="1"/>
          <p:nvPr/>
        </p:nvSpPr>
        <p:spPr>
          <a:xfrm>
            <a:off x="5323400" y="1455825"/>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91</a:t>
            </a:r>
            <a:r>
              <a:rPr b="1" lang="en-US" sz="1200">
                <a:solidFill>
                  <a:srgbClr val="A9A9A9"/>
                </a:solidFill>
                <a:latin typeface="Calibri"/>
                <a:ea typeface="Calibri"/>
                <a:cs typeface="Calibri"/>
                <a:sym typeface="Calibri"/>
              </a:rPr>
              <a:t> (vs 132,</a:t>
            </a:r>
            <a:r>
              <a:rPr b="1" lang="en-US" sz="1200">
                <a:solidFill>
                  <a:srgbClr val="FF0000"/>
                </a:solidFill>
                <a:latin typeface="Calibri"/>
                <a:ea typeface="Calibri"/>
                <a:cs typeface="Calibri"/>
                <a:sym typeface="Calibri"/>
              </a:rPr>
              <a:t>▼31%</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2418" name="Google Shape;2418;p115"/>
          <p:cNvSpPr txBox="1"/>
          <p:nvPr/>
        </p:nvSpPr>
        <p:spPr>
          <a:xfrm>
            <a:off x="7421124"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First Time Funded Companies </a:t>
            </a:r>
            <a:endParaRPr i="0" sz="1100" u="none" cap="none" strike="noStrike">
              <a:solidFill>
                <a:srgbClr val="000000"/>
              </a:solidFill>
              <a:latin typeface="Calibri"/>
              <a:ea typeface="Calibri"/>
              <a:cs typeface="Calibri"/>
              <a:sym typeface="Calibri"/>
            </a:endParaRPr>
          </a:p>
        </p:txBody>
      </p:sp>
      <p:cxnSp>
        <p:nvCxnSpPr>
          <p:cNvPr id="2419" name="Google Shape;2419;p115"/>
          <p:cNvCxnSpPr/>
          <p:nvPr/>
        </p:nvCxnSpPr>
        <p:spPr>
          <a:xfrm flipH="1" rot="10800000">
            <a:off x="7421136" y="1858575"/>
            <a:ext cx="1600200" cy="3000"/>
          </a:xfrm>
          <a:prstGeom prst="straightConnector1">
            <a:avLst/>
          </a:prstGeom>
          <a:noFill/>
          <a:ln cap="flat" cmpd="sng" w="9525">
            <a:solidFill>
              <a:srgbClr val="D9D9D9"/>
            </a:solidFill>
            <a:prstDash val="solid"/>
            <a:round/>
            <a:headEnd len="sm" w="sm" type="none"/>
            <a:tailEnd len="sm" w="sm" type="none"/>
          </a:ln>
        </p:spPr>
      </p:cxnSp>
      <p:pic>
        <p:nvPicPr>
          <p:cNvPr id="2420" name="Google Shape;2420;p115"/>
          <p:cNvPicPr preferRelativeResize="0"/>
          <p:nvPr/>
        </p:nvPicPr>
        <p:blipFill rotWithShape="1">
          <a:blip r:embed="rId8">
            <a:alphaModFix/>
          </a:blip>
          <a:srcRect b="0" l="0" r="0" t="-887"/>
          <a:stretch/>
        </p:blipFill>
        <p:spPr>
          <a:xfrm>
            <a:off x="6989175" y="1468300"/>
            <a:ext cx="360001" cy="363200"/>
          </a:xfrm>
          <a:prstGeom prst="rect">
            <a:avLst/>
          </a:prstGeom>
          <a:noFill/>
          <a:ln>
            <a:noFill/>
          </a:ln>
        </p:spPr>
      </p:pic>
      <p:sp>
        <p:nvSpPr>
          <p:cNvPr id="2421" name="Google Shape;2421;p115" title="textBox4"/>
          <p:cNvSpPr txBox="1"/>
          <p:nvPr/>
        </p:nvSpPr>
        <p:spPr>
          <a:xfrm>
            <a:off x="7461751" y="1492900"/>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81</a:t>
            </a:r>
            <a:r>
              <a:rPr b="1" lang="en-US" sz="1200">
                <a:solidFill>
                  <a:srgbClr val="A9A9A9"/>
                </a:solidFill>
                <a:latin typeface="Calibri"/>
                <a:ea typeface="Calibri"/>
                <a:cs typeface="Calibri"/>
                <a:sym typeface="Calibri"/>
              </a:rPr>
              <a:t> (vs 127,</a:t>
            </a:r>
            <a:r>
              <a:rPr b="1" lang="en-US" sz="1200">
                <a:solidFill>
                  <a:srgbClr val="FF0000"/>
                </a:solidFill>
                <a:latin typeface="Calibri"/>
                <a:ea typeface="Calibri"/>
                <a:cs typeface="Calibri"/>
                <a:sym typeface="Calibri"/>
              </a:rPr>
              <a:t>▼36%</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2422" name="Google Shape;2422;p115" title="textBox5"/>
          <p:cNvSpPr txBox="1"/>
          <p:nvPr/>
        </p:nvSpPr>
        <p:spPr>
          <a:xfrm>
            <a:off x="969031" y="2574200"/>
            <a:ext cx="16797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28</a:t>
            </a:r>
            <a:r>
              <a:rPr b="1" lang="en-US" sz="1200">
                <a:solidFill>
                  <a:srgbClr val="A9A9A9"/>
                </a:solidFill>
                <a:latin typeface="Calibri"/>
                <a:ea typeface="Calibri"/>
                <a:cs typeface="Calibri"/>
                <a:sym typeface="Calibri"/>
              </a:rPr>
              <a:t> (vs 52,</a:t>
            </a:r>
            <a:r>
              <a:rPr b="1" lang="en-US" sz="1200">
                <a:solidFill>
                  <a:srgbClr val="FF0000"/>
                </a:solidFill>
                <a:latin typeface="Calibri"/>
                <a:ea typeface="Calibri"/>
                <a:cs typeface="Calibri"/>
                <a:sym typeface="Calibri"/>
              </a:rPr>
              <a:t>▼46%</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2423" name="Google Shape;2423;p115" title="textBox7"/>
          <p:cNvSpPr txBox="1"/>
          <p:nvPr/>
        </p:nvSpPr>
        <p:spPr>
          <a:xfrm>
            <a:off x="5338910" y="2618000"/>
            <a:ext cx="16797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33</a:t>
            </a:r>
            <a:r>
              <a:rPr b="1" lang="en-US" sz="1200">
                <a:solidFill>
                  <a:srgbClr val="A9A9A9"/>
                </a:solidFill>
                <a:latin typeface="Calibri"/>
                <a:ea typeface="Calibri"/>
                <a:cs typeface="Calibri"/>
                <a:sym typeface="Calibri"/>
              </a:rPr>
              <a:t>  (vs 12,</a:t>
            </a:r>
            <a:r>
              <a:rPr b="1" lang="en-US" sz="1200">
                <a:solidFill>
                  <a:srgbClr val="00B050"/>
                </a:solidFill>
                <a:latin typeface="Calibri"/>
                <a:ea typeface="Calibri"/>
                <a:cs typeface="Calibri"/>
                <a:sym typeface="Calibri"/>
              </a:rPr>
              <a:t>▲175%</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2424" name="Google Shape;2424;p115" title="information_textbox1"/>
          <p:cNvSpPr txBox="1"/>
          <p:nvPr/>
        </p:nvSpPr>
        <p:spPr>
          <a:xfrm>
            <a:off x="6219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*Data from 01-Jan-2025 to </a:t>
            </a:r>
            <a:r>
              <a:rPr lang="en-US" sz="900">
                <a:latin typeface="Calibri"/>
                <a:ea typeface="Calibri"/>
                <a:cs typeface="Calibri"/>
                <a:sym typeface="Calibri"/>
              </a:rPr>
              <a:t>15-Dec-2025</a:t>
            </a:r>
            <a:r>
              <a:rPr lang="en-US" sz="900">
                <a:latin typeface="Calibri"/>
                <a:ea typeface="Calibri"/>
                <a:cs typeface="Calibri"/>
                <a:sym typeface="Calibri"/>
              </a:rPr>
              <a:t> is considered in report</a:t>
            </a:r>
            <a:endParaRPr sz="900">
              <a:latin typeface="Calibri"/>
              <a:ea typeface="Calibri"/>
              <a:cs typeface="Calibri"/>
              <a:sym typeface="Calibri"/>
            </a:endParaRPr>
          </a:p>
        </p:txBody>
      </p:sp>
      <p:sp>
        <p:nvSpPr>
          <p:cNvPr id="2425" name="Google Shape;2425;p115" title="information_textbox"/>
          <p:cNvSpPr txBox="1"/>
          <p:nvPr/>
        </p:nvSpPr>
        <p:spPr>
          <a:xfrm>
            <a:off x="43557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Note: Numbers in bracket indicate the values of 2024</a:t>
            </a:r>
            <a:endParaRPr sz="900">
              <a:latin typeface="Calibri"/>
              <a:ea typeface="Calibri"/>
              <a:cs typeface="Calibri"/>
              <a:sym typeface="Calibri"/>
            </a:endParaRPr>
          </a:p>
        </p:txBody>
      </p:sp>
      <p:sp>
        <p:nvSpPr>
          <p:cNvPr id="2426" name="Google Shape;2426;p115"/>
          <p:cNvSpPr txBox="1"/>
          <p:nvPr/>
        </p:nvSpPr>
        <p:spPr>
          <a:xfrm>
            <a:off x="3182266" y="2991738"/>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New Unicorns</a:t>
            </a:r>
            <a:endParaRPr i="0" sz="1100" u="none" cap="none" strike="noStrike">
              <a:solidFill>
                <a:srgbClr val="000000"/>
              </a:solidFill>
              <a:latin typeface="Calibri"/>
              <a:ea typeface="Calibri"/>
              <a:cs typeface="Calibri"/>
              <a:sym typeface="Calibri"/>
            </a:endParaRPr>
          </a:p>
        </p:txBody>
      </p:sp>
      <p:pic>
        <p:nvPicPr>
          <p:cNvPr id="2427" name="Google Shape;2427;p115"/>
          <p:cNvPicPr preferRelativeResize="0"/>
          <p:nvPr/>
        </p:nvPicPr>
        <p:blipFill rotWithShape="1">
          <a:blip r:embed="rId9">
            <a:alphaModFix/>
          </a:blip>
          <a:srcRect b="0" l="12873" r="12282" t="0"/>
          <a:stretch/>
        </p:blipFill>
        <p:spPr>
          <a:xfrm>
            <a:off x="2770632" y="2636820"/>
            <a:ext cx="324001" cy="324001"/>
          </a:xfrm>
          <a:prstGeom prst="rect">
            <a:avLst/>
          </a:prstGeom>
          <a:noFill/>
          <a:ln>
            <a:noFill/>
          </a:ln>
        </p:spPr>
      </p:pic>
      <p:cxnSp>
        <p:nvCxnSpPr>
          <p:cNvPr id="2428" name="Google Shape;2428;p115"/>
          <p:cNvCxnSpPr/>
          <p:nvPr/>
        </p:nvCxnSpPr>
        <p:spPr>
          <a:xfrm flipH="1" rot="10800000">
            <a:off x="3184942" y="2967083"/>
            <a:ext cx="1601400" cy="3000"/>
          </a:xfrm>
          <a:prstGeom prst="straightConnector1">
            <a:avLst/>
          </a:prstGeom>
          <a:noFill/>
          <a:ln cap="flat" cmpd="sng" w="9525">
            <a:solidFill>
              <a:srgbClr val="D9D9D9"/>
            </a:solidFill>
            <a:prstDash val="solid"/>
            <a:round/>
            <a:headEnd len="sm" w="sm" type="none"/>
            <a:tailEnd len="sm" w="sm" type="none"/>
          </a:ln>
        </p:spPr>
      </p:cxnSp>
      <p:sp>
        <p:nvSpPr>
          <p:cNvPr id="2429" name="Google Shape;2429;p115" title="textBox6"/>
          <p:cNvSpPr txBox="1"/>
          <p:nvPr/>
        </p:nvSpPr>
        <p:spPr>
          <a:xfrm>
            <a:off x="3209191" y="2543089"/>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0</a:t>
            </a:r>
            <a:r>
              <a:rPr b="1" lang="en-US" sz="1200">
                <a:solidFill>
                  <a:srgbClr val="A9A9A9"/>
                </a:solidFill>
                <a:latin typeface="Calibri"/>
                <a:ea typeface="Calibri"/>
                <a:cs typeface="Calibri"/>
                <a:sym typeface="Calibri"/>
              </a:rPr>
              <a:t> (vs 0)</a:t>
            </a:r>
            <a:endParaRPr b="1" i="0" sz="1200" u="none" cap="none" strike="noStrike">
              <a:solidFill>
                <a:srgbClr val="A9A9A9"/>
              </a:solidFill>
              <a:latin typeface="Calibri"/>
              <a:ea typeface="Calibri"/>
              <a:cs typeface="Calibri"/>
              <a:sym typeface="Calibri"/>
            </a:endParaRPr>
          </a:p>
        </p:txBody>
      </p:sp>
      <p:sp>
        <p:nvSpPr>
          <p:cNvPr id="2430" name="Google Shape;2430;p115" title="textBox8"/>
          <p:cNvSpPr txBox="1"/>
          <p:nvPr/>
        </p:nvSpPr>
        <p:spPr>
          <a:xfrm>
            <a:off x="7381901" y="2574650"/>
            <a:ext cx="15204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a:t>
            </a:r>
            <a:r>
              <a:rPr b="1" lang="en-US" sz="1200">
                <a:solidFill>
                  <a:srgbClr val="A9A9A9"/>
                </a:solidFill>
                <a:latin typeface="Calibri"/>
                <a:ea typeface="Calibri"/>
                <a:cs typeface="Calibri"/>
                <a:sym typeface="Calibri"/>
              </a:rPr>
              <a:t>  (vs 3,</a:t>
            </a:r>
            <a:r>
              <a:rPr b="1" lang="en-US" sz="1200">
                <a:solidFill>
                  <a:srgbClr val="FF0000"/>
                </a:solidFill>
                <a:latin typeface="Calibri"/>
                <a:ea typeface="Calibri"/>
                <a:cs typeface="Calibri"/>
                <a:sym typeface="Calibri"/>
              </a:rPr>
              <a:t>▼67%</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2431" name="Google Shape;2431;p115"/>
          <p:cNvSpPr txBox="1"/>
          <p:nvPr/>
        </p:nvSpPr>
        <p:spPr>
          <a:xfrm>
            <a:off x="7402499" y="300560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IPOs</a:t>
            </a:r>
            <a:endParaRPr i="0" sz="1100" u="none" cap="none" strike="noStrike">
              <a:solidFill>
                <a:srgbClr val="000000"/>
              </a:solidFill>
              <a:latin typeface="Calibri"/>
              <a:ea typeface="Calibri"/>
              <a:cs typeface="Calibri"/>
              <a:sym typeface="Calibri"/>
            </a:endParaRPr>
          </a:p>
        </p:txBody>
      </p:sp>
      <p:pic>
        <p:nvPicPr>
          <p:cNvPr id="2432" name="Google Shape;2432;p115"/>
          <p:cNvPicPr preferRelativeResize="0"/>
          <p:nvPr/>
        </p:nvPicPr>
        <p:blipFill rotWithShape="1">
          <a:blip r:embed="rId10">
            <a:alphaModFix/>
          </a:blip>
          <a:srcRect b="0" l="0" r="0" t="0"/>
          <a:stretch/>
        </p:blipFill>
        <p:spPr>
          <a:xfrm>
            <a:off x="6986016" y="2590783"/>
            <a:ext cx="360001" cy="360001"/>
          </a:xfrm>
          <a:prstGeom prst="rect">
            <a:avLst/>
          </a:prstGeom>
          <a:noFill/>
          <a:ln>
            <a:noFill/>
          </a:ln>
        </p:spPr>
      </p:pic>
      <p:cxnSp>
        <p:nvCxnSpPr>
          <p:cNvPr id="2433" name="Google Shape;2433;p115"/>
          <p:cNvCxnSpPr/>
          <p:nvPr/>
        </p:nvCxnSpPr>
        <p:spPr>
          <a:xfrm flipH="1" rot="10800000">
            <a:off x="7402511" y="2980944"/>
            <a:ext cx="1601400" cy="3000"/>
          </a:xfrm>
          <a:prstGeom prst="straightConnector1">
            <a:avLst/>
          </a:prstGeom>
          <a:noFill/>
          <a:ln cap="flat" cmpd="sng" w="9525">
            <a:solidFill>
              <a:srgbClr val="D9D9D9"/>
            </a:solidFill>
            <a:prstDash val="solid"/>
            <a:round/>
            <a:headEnd len="sm" w="sm" type="none"/>
            <a:tailEnd len="sm" w="sm" type="none"/>
          </a:ln>
        </p:spPr>
      </p:cxnSp>
      <p:graphicFrame>
        <p:nvGraphicFramePr>
          <p:cNvPr id="2434" name="Google Shape;2434;p115" title="table3"/>
          <p:cNvGraphicFramePr/>
          <p:nvPr/>
        </p:nvGraphicFramePr>
        <p:xfrm>
          <a:off x="6685018" y="3863890"/>
          <a:ext cx="3000000" cy="3000000"/>
        </p:xfrm>
        <a:graphic>
          <a:graphicData uri="http://schemas.openxmlformats.org/drawingml/2006/table">
            <a:tbl>
              <a:tblPr>
                <a:noFill/>
                <a:tableStyleId>{62613066-B82A-4C2A-84E2-991EC81C6A94}</a:tableStyleId>
              </a:tblPr>
              <a:tblGrid>
                <a:gridCol w="1590100"/>
                <a:gridCol w="7589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a:t>
                      </a:r>
                      <a:r>
                        <a:rPr b="1" lang="en-US">
                          <a:solidFill>
                            <a:srgbClr val="08528C"/>
                          </a:solidFill>
                          <a:latin typeface="Calibri"/>
                          <a:ea typeface="Calibri"/>
                          <a:cs typeface="Calibri"/>
                          <a:sym typeface="Calibri"/>
                        </a:rPr>
                        <a:t>Cities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Bengaluru</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$323M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900"/>
                        <a:buFont typeface="Arial"/>
                        <a:buNone/>
                      </a:pPr>
                      <a:r>
                        <a:rPr lang="en-US" sz="1100">
                          <a:latin typeface="Calibri"/>
                          <a:ea typeface="Calibri"/>
                          <a:cs typeface="Calibri"/>
                          <a:sym typeface="Calibri"/>
                        </a:rPr>
                        <a:t>Gurugram</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$182M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Mumbai</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$148M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Ahmedabad</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$81M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Delhi</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$77M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2435" name="Google Shape;2435;p115"/>
          <p:cNvPicPr preferRelativeResize="0"/>
          <p:nvPr/>
        </p:nvPicPr>
        <p:blipFill>
          <a:blip r:embed="rId11">
            <a:alphaModFix/>
          </a:blip>
          <a:stretch>
            <a:fillRect/>
          </a:stretch>
        </p:blipFill>
        <p:spPr>
          <a:xfrm>
            <a:off x="557113" y="4424413"/>
            <a:ext cx="274320" cy="274320"/>
          </a:xfrm>
          <a:prstGeom prst="rect">
            <a:avLst/>
          </a:prstGeom>
          <a:noFill/>
          <a:ln>
            <a:noFill/>
          </a:ln>
        </p:spPr>
      </p:pic>
      <p:pic>
        <p:nvPicPr>
          <p:cNvPr id="2436" name="Google Shape;2436;p115"/>
          <p:cNvPicPr preferRelativeResize="0"/>
          <p:nvPr/>
        </p:nvPicPr>
        <p:blipFill>
          <a:blip r:embed="rId12">
            <a:alphaModFix/>
          </a:blip>
          <a:stretch>
            <a:fillRect/>
          </a:stretch>
        </p:blipFill>
        <p:spPr>
          <a:xfrm>
            <a:off x="557113" y="4822338"/>
            <a:ext cx="274320" cy="274320"/>
          </a:xfrm>
          <a:prstGeom prst="rect">
            <a:avLst/>
          </a:prstGeom>
          <a:noFill/>
          <a:ln>
            <a:noFill/>
          </a:ln>
        </p:spPr>
      </p:pic>
      <p:pic>
        <p:nvPicPr>
          <p:cNvPr id="2437" name="Google Shape;2437;p115"/>
          <p:cNvPicPr preferRelativeResize="0"/>
          <p:nvPr/>
        </p:nvPicPr>
        <p:blipFill>
          <a:blip r:embed="rId13">
            <a:alphaModFix/>
          </a:blip>
          <a:stretch>
            <a:fillRect/>
          </a:stretch>
        </p:blipFill>
        <p:spPr>
          <a:xfrm>
            <a:off x="557113" y="5220265"/>
            <a:ext cx="274320" cy="274320"/>
          </a:xfrm>
          <a:prstGeom prst="rect">
            <a:avLst/>
          </a:prstGeom>
          <a:noFill/>
          <a:ln>
            <a:noFill/>
          </a:ln>
        </p:spPr>
      </p:pic>
      <p:sp>
        <p:nvSpPr>
          <p:cNvPr id="2438" name="Google Shape;2438;p115"/>
          <p:cNvSpPr/>
          <p:nvPr/>
        </p:nvSpPr>
        <p:spPr>
          <a:xfrm>
            <a:off x="9117954" y="1116165"/>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endParaRPr b="1">
              <a:solidFill>
                <a:srgbClr val="08528C"/>
              </a:solidFill>
              <a:latin typeface="Calibri"/>
              <a:ea typeface="Calibri"/>
              <a:cs typeface="Calibri"/>
              <a:sym typeface="Calibri"/>
            </a:endParaRPr>
          </a:p>
        </p:txBody>
      </p:sp>
      <p:cxnSp>
        <p:nvCxnSpPr>
          <p:cNvPr id="2439" name="Google Shape;2439;p115"/>
          <p:cNvCxnSpPr/>
          <p:nvPr/>
        </p:nvCxnSpPr>
        <p:spPr>
          <a:xfrm>
            <a:off x="9210338" y="1430630"/>
            <a:ext cx="2860200" cy="1800"/>
          </a:xfrm>
          <a:prstGeom prst="straightConnector1">
            <a:avLst/>
          </a:prstGeom>
          <a:noFill/>
          <a:ln cap="flat" cmpd="sng" w="9525">
            <a:solidFill>
              <a:srgbClr val="000000"/>
            </a:solidFill>
            <a:prstDash val="solid"/>
            <a:round/>
            <a:headEnd len="sm" w="sm" type="none"/>
            <a:tailEnd len="sm" w="sm" type="none"/>
          </a:ln>
        </p:spPr>
      </p:cxnSp>
      <p:cxnSp>
        <p:nvCxnSpPr>
          <p:cNvPr id="2440" name="Google Shape;2440;p115"/>
          <p:cNvCxnSpPr/>
          <p:nvPr/>
        </p:nvCxnSpPr>
        <p:spPr>
          <a:xfrm>
            <a:off x="9086701" y="1459186"/>
            <a:ext cx="19500" cy="4841400"/>
          </a:xfrm>
          <a:prstGeom prst="straightConnector1">
            <a:avLst/>
          </a:prstGeom>
          <a:noFill/>
          <a:ln cap="flat" cmpd="sng" w="19050">
            <a:solidFill>
              <a:schemeClr val="dk1"/>
            </a:solidFill>
            <a:prstDash val="dot"/>
            <a:round/>
            <a:headEnd len="med" w="med" type="none"/>
            <a:tailEnd len="med" w="med" type="none"/>
          </a:ln>
        </p:spPr>
      </p:cxnSp>
      <p:pic>
        <p:nvPicPr>
          <p:cNvPr id="2441" name="Google Shape;2441;p115"/>
          <p:cNvPicPr preferRelativeResize="0"/>
          <p:nvPr/>
        </p:nvPicPr>
        <p:blipFill>
          <a:blip r:embed="rId14">
            <a:alphaModFix/>
          </a:blip>
          <a:stretch>
            <a:fillRect/>
          </a:stretch>
        </p:blipFill>
        <p:spPr>
          <a:xfrm>
            <a:off x="557106" y="5618211"/>
            <a:ext cx="274320" cy="274320"/>
          </a:xfrm>
          <a:prstGeom prst="rect">
            <a:avLst/>
          </a:prstGeom>
          <a:noFill/>
          <a:ln>
            <a:noFill/>
          </a:ln>
        </p:spPr>
      </p:pic>
      <p:pic>
        <p:nvPicPr>
          <p:cNvPr id="2442" name="Google Shape;2442;p115"/>
          <p:cNvPicPr preferRelativeResize="0"/>
          <p:nvPr/>
        </p:nvPicPr>
        <p:blipFill>
          <a:blip r:embed="rId15">
            <a:alphaModFix/>
          </a:blip>
          <a:stretch>
            <a:fillRect/>
          </a:stretch>
        </p:blipFill>
        <p:spPr>
          <a:xfrm>
            <a:off x="557111" y="6016138"/>
            <a:ext cx="274320" cy="274320"/>
          </a:xfrm>
          <a:prstGeom prst="rect">
            <a:avLst/>
          </a:prstGeom>
          <a:noFill/>
          <a:ln>
            <a:noFill/>
          </a:ln>
        </p:spPr>
      </p:pic>
      <p:graphicFrame>
        <p:nvGraphicFramePr>
          <p:cNvPr id="2443" name="Google Shape;2443;p115" title="table2"/>
          <p:cNvGraphicFramePr/>
          <p:nvPr/>
        </p:nvGraphicFramePr>
        <p:xfrm>
          <a:off x="3862546" y="3863890"/>
          <a:ext cx="3000000" cy="3000000"/>
        </p:xfrm>
        <a:graphic>
          <a:graphicData uri="http://schemas.openxmlformats.org/drawingml/2006/table">
            <a:tbl>
              <a:tblPr>
                <a:noFill/>
                <a:tableStyleId>{62613066-B82A-4C2A-84E2-991EC81C6A94}</a:tableStyleId>
              </a:tblPr>
              <a:tblGrid>
                <a:gridCol w="1716950"/>
                <a:gridCol w="78567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Feeds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Feed</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Fashion Tech</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$137M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Beauty Tech</a:t>
                      </a:r>
                      <a:endParaRPr sz="1100">
                        <a:solidFill>
                          <a:srgbClr val="999999"/>
                        </a:solidFill>
                        <a:latin typeface="Cambria"/>
                        <a:ea typeface="Cambria"/>
                        <a:cs typeface="Cambria"/>
                        <a:sym typeface="Cambria"/>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$108M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Road Transport Tech</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$88M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Online Grocery</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$86M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Air Pollution Management Tech</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$56M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2444" name="Google Shape;2444;p115"/>
          <p:cNvSpPr txBox="1"/>
          <p:nvPr/>
        </p:nvSpPr>
        <p:spPr>
          <a:xfrm>
            <a:off x="9178000" y="1479350"/>
            <a:ext cx="2860200" cy="4861500"/>
          </a:xfrm>
          <a:prstGeom prst="rect">
            <a:avLst/>
          </a:prstGeom>
          <a:solidFill>
            <a:schemeClr val="lt1"/>
          </a:solid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Funding for women-led tech startups in India moderated at $1.0B in 2025, broadly flat YoY, but masked a sharp contraction in activity, with funding rounds down 40% and first-time funded companies down 36%.</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Capital deployment increasingly favored fewer, larger deals, led by late-stage rounds such as GIVA’s $62M Series C and Amnex’s $52M Series A, indicating investor preference for scaled, market-ready businesses in a cautious environment.</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At the same time, acquisitions rose sharply to 33 deals, signaling accelerated consolidation and capital recycling, as exit pathways gained prominence over new unicorn creation in 2025.</a:t>
            </a:r>
            <a:endParaRPr sz="13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9" name="Shape 2449"/>
        <p:cNvGrpSpPr/>
        <p:nvPr/>
      </p:nvGrpSpPr>
      <p:grpSpPr>
        <a:xfrm>
          <a:off x="0" y="0"/>
          <a:ext cx="0" cy="0"/>
          <a:chOff x="0" y="0"/>
          <a:chExt cx="0" cy="0"/>
        </a:xfrm>
      </p:grpSpPr>
      <p:sp>
        <p:nvSpPr>
          <p:cNvPr id="2450" name="Google Shape;2450;p116"/>
          <p:cNvSpPr txBox="1"/>
          <p:nvPr/>
        </p:nvSpPr>
        <p:spPr>
          <a:xfrm>
            <a:off x="8104361" y="60401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sz="1200">
              <a:solidFill>
                <a:srgbClr val="08528C"/>
              </a:solidFill>
              <a:latin typeface="Calibri"/>
              <a:ea typeface="Calibri"/>
              <a:cs typeface="Calibri"/>
              <a:sym typeface="Calibri"/>
            </a:endParaRPr>
          </a:p>
        </p:txBody>
      </p:sp>
      <p:sp>
        <p:nvSpPr>
          <p:cNvPr id="2451" name="Google Shape;2451;p116"/>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2452" name="Google Shape;2452;p116" title="Chart"/>
          <p:cNvPicPr preferRelativeResize="0"/>
          <p:nvPr/>
        </p:nvPicPr>
        <p:blipFill>
          <a:blip r:embed="rId3">
            <a:alphaModFix/>
          </a:blip>
          <a:stretch>
            <a:fillRect/>
          </a:stretch>
        </p:blipFill>
        <p:spPr>
          <a:xfrm>
            <a:off x="640611" y="1068480"/>
            <a:ext cx="7031736" cy="4791456"/>
          </a:xfrm>
          <a:prstGeom prst="rect">
            <a:avLst/>
          </a:prstGeom>
          <a:noFill/>
          <a:ln>
            <a:noFill/>
          </a:ln>
        </p:spPr>
      </p:pic>
      <p:sp>
        <p:nvSpPr>
          <p:cNvPr id="2453" name="Google Shape;2453;p116" title="Slide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Women Co-Founded Startups - </a:t>
            </a:r>
            <a:r>
              <a:rPr b="1" lang="en-US" sz="4000">
                <a:solidFill>
                  <a:srgbClr val="08528C"/>
                </a:solidFill>
                <a:latin typeface="Calibri"/>
                <a:ea typeface="Calibri"/>
                <a:cs typeface="Calibri"/>
                <a:sym typeface="Calibri"/>
              </a:rPr>
              <a:t>Company</a:t>
            </a:r>
            <a:r>
              <a:rPr b="1" lang="en-US" sz="4000">
                <a:solidFill>
                  <a:srgbClr val="08528C"/>
                </a:solidFill>
                <a:latin typeface="Calibri"/>
                <a:ea typeface="Calibri"/>
                <a:cs typeface="Calibri"/>
                <a:sym typeface="Calibri"/>
              </a:rPr>
              <a:t> by Cities</a:t>
            </a:r>
            <a:endParaRPr b="1" sz="4000">
              <a:solidFill>
                <a:srgbClr val="08528C"/>
              </a:solidFill>
              <a:latin typeface="Calibri"/>
              <a:ea typeface="Calibri"/>
              <a:cs typeface="Calibri"/>
              <a:sym typeface="Calibri"/>
            </a:endParaRPr>
          </a:p>
        </p:txBody>
      </p:sp>
      <p:sp>
        <p:nvSpPr>
          <p:cNvPr id="2454" name="Google Shape;2454;p116"/>
          <p:cNvSpPr txBox="1"/>
          <p:nvPr/>
        </p:nvSpPr>
        <p:spPr>
          <a:xfrm>
            <a:off x="765124" y="1161300"/>
            <a:ext cx="49599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Total All-Time Women Co-founded Startups by City</a:t>
            </a:r>
            <a:endParaRPr b="1">
              <a:solidFill>
                <a:srgbClr val="08528C"/>
              </a:solidFill>
              <a:latin typeface="Calibri"/>
              <a:ea typeface="Calibri"/>
              <a:cs typeface="Calibri"/>
              <a:sym typeface="Calibri"/>
            </a:endParaRPr>
          </a:p>
        </p:txBody>
      </p:sp>
      <p:cxnSp>
        <p:nvCxnSpPr>
          <p:cNvPr id="2455" name="Google Shape;2455;p116"/>
          <p:cNvCxnSpPr/>
          <p:nvPr/>
        </p:nvCxnSpPr>
        <p:spPr>
          <a:xfrm flipH="1" rot="10800000">
            <a:off x="765123" y="1453896"/>
            <a:ext cx="6435900" cy="15300"/>
          </a:xfrm>
          <a:prstGeom prst="straightConnector1">
            <a:avLst/>
          </a:prstGeom>
          <a:noFill/>
          <a:ln cap="flat" cmpd="sng" w="9525">
            <a:solidFill>
              <a:srgbClr val="000000"/>
            </a:solidFill>
            <a:prstDash val="solid"/>
            <a:round/>
            <a:headEnd len="sm" w="sm" type="none"/>
            <a:tailEnd len="sm" w="sm" type="none"/>
          </a:ln>
        </p:spPr>
      </p:cxnSp>
      <p:cxnSp>
        <p:nvCxnSpPr>
          <p:cNvPr id="2456" name="Google Shape;2456;p116"/>
          <p:cNvCxnSpPr/>
          <p:nvPr/>
        </p:nvCxnSpPr>
        <p:spPr>
          <a:xfrm>
            <a:off x="7722218" y="1487525"/>
            <a:ext cx="19500" cy="4841400"/>
          </a:xfrm>
          <a:prstGeom prst="straightConnector1">
            <a:avLst/>
          </a:prstGeom>
          <a:noFill/>
          <a:ln cap="flat" cmpd="sng" w="19050">
            <a:solidFill>
              <a:schemeClr val="dk1"/>
            </a:solidFill>
            <a:prstDash val="dot"/>
            <a:round/>
            <a:headEnd len="med" w="med" type="none"/>
            <a:tailEnd len="med" w="med" type="none"/>
          </a:ln>
        </p:spPr>
      </p:cxnSp>
      <p:sp>
        <p:nvSpPr>
          <p:cNvPr id="2457" name="Google Shape;2457;p116"/>
          <p:cNvSpPr/>
          <p:nvPr/>
        </p:nvSpPr>
        <p:spPr>
          <a:xfrm>
            <a:off x="7631804" y="1171015"/>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endParaRPr b="1">
              <a:solidFill>
                <a:srgbClr val="08528C"/>
              </a:solidFill>
              <a:latin typeface="Calibri"/>
              <a:ea typeface="Calibri"/>
              <a:cs typeface="Calibri"/>
              <a:sym typeface="Calibri"/>
            </a:endParaRPr>
          </a:p>
        </p:txBody>
      </p:sp>
      <p:cxnSp>
        <p:nvCxnSpPr>
          <p:cNvPr id="2458" name="Google Shape;2458;p116"/>
          <p:cNvCxnSpPr/>
          <p:nvPr/>
        </p:nvCxnSpPr>
        <p:spPr>
          <a:xfrm flipH="1" rot="10800000">
            <a:off x="7882128" y="1453896"/>
            <a:ext cx="4095900" cy="9300"/>
          </a:xfrm>
          <a:prstGeom prst="straightConnector1">
            <a:avLst/>
          </a:prstGeom>
          <a:noFill/>
          <a:ln cap="flat" cmpd="sng" w="9525">
            <a:solidFill>
              <a:srgbClr val="000000"/>
            </a:solidFill>
            <a:prstDash val="solid"/>
            <a:round/>
            <a:headEnd len="sm" w="sm" type="none"/>
            <a:tailEnd len="sm" w="sm" type="none"/>
          </a:ln>
        </p:spPr>
      </p:cxnSp>
      <p:sp>
        <p:nvSpPr>
          <p:cNvPr id="2459" name="Google Shape;2459;p116"/>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460" name="Google Shape;2460;p116"/>
          <p:cNvSpPr txBox="1"/>
          <p:nvPr/>
        </p:nvSpPr>
        <p:spPr>
          <a:xfrm>
            <a:off x="1028428" y="5828429"/>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Bengaluru</a:t>
            </a:r>
            <a:endParaRPr sz="1200">
              <a:solidFill>
                <a:schemeClr val="dk1"/>
              </a:solidFill>
              <a:latin typeface="Calibri"/>
              <a:ea typeface="Calibri"/>
              <a:cs typeface="Calibri"/>
              <a:sym typeface="Calibri"/>
            </a:endParaRPr>
          </a:p>
        </p:txBody>
      </p:sp>
      <p:sp>
        <p:nvSpPr>
          <p:cNvPr id="2461" name="Google Shape;2461;p116"/>
          <p:cNvSpPr txBox="1"/>
          <p:nvPr/>
        </p:nvSpPr>
        <p:spPr>
          <a:xfrm>
            <a:off x="1152620" y="1758526"/>
            <a:ext cx="6687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2,457</a:t>
            </a:r>
            <a:endParaRPr sz="1200">
              <a:solidFill>
                <a:schemeClr val="dk1"/>
              </a:solidFill>
              <a:latin typeface="Calibri"/>
              <a:ea typeface="Calibri"/>
              <a:cs typeface="Calibri"/>
              <a:sym typeface="Calibri"/>
            </a:endParaRPr>
          </a:p>
        </p:txBody>
      </p:sp>
      <p:sp>
        <p:nvSpPr>
          <p:cNvPr id="2462" name="Google Shape;2462;p116"/>
          <p:cNvSpPr txBox="1"/>
          <p:nvPr/>
        </p:nvSpPr>
        <p:spPr>
          <a:xfrm>
            <a:off x="2484630" y="2397115"/>
            <a:ext cx="6687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2,068</a:t>
            </a:r>
            <a:endParaRPr sz="1200">
              <a:solidFill>
                <a:schemeClr val="dk1"/>
              </a:solidFill>
              <a:latin typeface="Calibri"/>
              <a:ea typeface="Calibri"/>
              <a:cs typeface="Calibri"/>
              <a:sym typeface="Calibri"/>
            </a:endParaRPr>
          </a:p>
        </p:txBody>
      </p:sp>
      <p:sp>
        <p:nvSpPr>
          <p:cNvPr id="2463" name="Google Shape;2463;p116"/>
          <p:cNvSpPr txBox="1"/>
          <p:nvPr/>
        </p:nvSpPr>
        <p:spPr>
          <a:xfrm>
            <a:off x="3812451" y="2901386"/>
            <a:ext cx="6687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1,722</a:t>
            </a:r>
            <a:endParaRPr sz="1200">
              <a:solidFill>
                <a:schemeClr val="dk1"/>
              </a:solidFill>
              <a:latin typeface="Calibri"/>
              <a:ea typeface="Calibri"/>
              <a:cs typeface="Calibri"/>
              <a:sym typeface="Calibri"/>
            </a:endParaRPr>
          </a:p>
        </p:txBody>
      </p:sp>
      <p:sp>
        <p:nvSpPr>
          <p:cNvPr id="2464" name="Google Shape;2464;p116"/>
          <p:cNvSpPr txBox="1"/>
          <p:nvPr/>
        </p:nvSpPr>
        <p:spPr>
          <a:xfrm>
            <a:off x="5087768" y="3988512"/>
            <a:ext cx="7548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981</a:t>
            </a:r>
            <a:endParaRPr sz="1200">
              <a:solidFill>
                <a:schemeClr val="dk1"/>
              </a:solidFill>
              <a:latin typeface="Calibri"/>
              <a:ea typeface="Calibri"/>
              <a:cs typeface="Calibri"/>
              <a:sym typeface="Calibri"/>
            </a:endParaRPr>
          </a:p>
        </p:txBody>
      </p:sp>
      <p:sp>
        <p:nvSpPr>
          <p:cNvPr id="2465" name="Google Shape;2465;p116"/>
          <p:cNvSpPr txBox="1"/>
          <p:nvPr/>
        </p:nvSpPr>
        <p:spPr>
          <a:xfrm>
            <a:off x="6407213" y="4452894"/>
            <a:ext cx="7548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688</a:t>
            </a:r>
            <a:endParaRPr sz="1200">
              <a:solidFill>
                <a:schemeClr val="dk1"/>
              </a:solidFill>
              <a:latin typeface="Calibri"/>
              <a:ea typeface="Calibri"/>
              <a:cs typeface="Calibri"/>
              <a:sym typeface="Calibri"/>
            </a:endParaRPr>
          </a:p>
        </p:txBody>
      </p:sp>
      <p:sp>
        <p:nvSpPr>
          <p:cNvPr id="2466" name="Google Shape;2466;p116"/>
          <p:cNvSpPr txBox="1"/>
          <p:nvPr/>
        </p:nvSpPr>
        <p:spPr>
          <a:xfrm>
            <a:off x="2398385" y="5828429"/>
            <a:ext cx="8412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Mumbai</a:t>
            </a:r>
            <a:endParaRPr sz="1200">
              <a:solidFill>
                <a:schemeClr val="dk1"/>
              </a:solidFill>
              <a:latin typeface="Calibri"/>
              <a:ea typeface="Calibri"/>
              <a:cs typeface="Calibri"/>
              <a:sym typeface="Calibri"/>
            </a:endParaRPr>
          </a:p>
        </p:txBody>
      </p:sp>
      <p:sp>
        <p:nvSpPr>
          <p:cNvPr id="2467" name="Google Shape;2467;p116"/>
          <p:cNvSpPr txBox="1"/>
          <p:nvPr/>
        </p:nvSpPr>
        <p:spPr>
          <a:xfrm>
            <a:off x="3736775" y="5828429"/>
            <a:ext cx="8394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Delhi</a:t>
            </a:r>
            <a:endParaRPr sz="1200">
              <a:solidFill>
                <a:schemeClr val="dk1"/>
              </a:solidFill>
              <a:latin typeface="Calibri"/>
              <a:ea typeface="Calibri"/>
              <a:cs typeface="Calibri"/>
              <a:sym typeface="Calibri"/>
            </a:endParaRPr>
          </a:p>
        </p:txBody>
      </p:sp>
      <p:sp>
        <p:nvSpPr>
          <p:cNvPr id="2468" name="Google Shape;2468;p116"/>
          <p:cNvSpPr txBox="1"/>
          <p:nvPr/>
        </p:nvSpPr>
        <p:spPr>
          <a:xfrm>
            <a:off x="5044575" y="5828425"/>
            <a:ext cx="8412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Gurugram</a:t>
            </a:r>
            <a:endParaRPr sz="1200">
              <a:solidFill>
                <a:schemeClr val="dk1"/>
              </a:solidFill>
              <a:latin typeface="Calibri"/>
              <a:ea typeface="Calibri"/>
              <a:cs typeface="Calibri"/>
              <a:sym typeface="Calibri"/>
            </a:endParaRPr>
          </a:p>
        </p:txBody>
      </p:sp>
      <p:sp>
        <p:nvSpPr>
          <p:cNvPr id="2469" name="Google Shape;2469;p116"/>
          <p:cNvSpPr txBox="1"/>
          <p:nvPr/>
        </p:nvSpPr>
        <p:spPr>
          <a:xfrm>
            <a:off x="6326075" y="5828425"/>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Hyderabad</a:t>
            </a:r>
            <a:endParaRPr sz="1200">
              <a:solidFill>
                <a:schemeClr val="dk1"/>
              </a:solidFill>
              <a:latin typeface="Calibri"/>
              <a:ea typeface="Calibri"/>
              <a:cs typeface="Calibri"/>
              <a:sym typeface="Calibri"/>
            </a:endParaRPr>
          </a:p>
        </p:txBody>
      </p:sp>
      <p:sp>
        <p:nvSpPr>
          <p:cNvPr id="2470" name="Google Shape;2470;p116" title="img_1"/>
          <p:cNvSpPr txBox="1"/>
          <p:nvPr/>
        </p:nvSpPr>
        <p:spPr>
          <a:xfrm>
            <a:off x="3348265" y="6180848"/>
            <a:ext cx="19611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Total # of Startups </a:t>
            </a:r>
            <a:endParaRPr b="1" sz="1200">
              <a:latin typeface="Calibri"/>
              <a:ea typeface="Calibri"/>
              <a:cs typeface="Calibri"/>
              <a:sym typeface="Calibri"/>
            </a:endParaRPr>
          </a:p>
        </p:txBody>
      </p:sp>
      <p:sp>
        <p:nvSpPr>
          <p:cNvPr id="2471" name="Google Shape;2471;p116"/>
          <p:cNvSpPr/>
          <p:nvPr/>
        </p:nvSpPr>
        <p:spPr>
          <a:xfrm>
            <a:off x="3184812" y="6313154"/>
            <a:ext cx="148800" cy="825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16"/>
          <p:cNvSpPr txBox="1"/>
          <p:nvPr/>
        </p:nvSpPr>
        <p:spPr>
          <a:xfrm>
            <a:off x="7852300" y="1479341"/>
            <a:ext cx="4185900" cy="5189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Women co-founded startup activity in India remains concentrated in major metro ecosystems, led by Bengaluru (2,457), Mumbai (2,068), and Delhi (1,722).</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The city-wise distribution indicates that women-led startup formation largely mirrors India’s broader startup geography, with activity centered in established tech hubs rather than emerging cities.</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311150" lvl="0" marL="457200" rtl="0" algn="just">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Livspace and Amagi represent some of the most prominent women-led startups headquartered in Bengaluru. Through leadership roles and mentorship, these startups are promoting women-led innovation and attracting more female founders to Bengaluru’s ecosystem.</a:t>
            </a:r>
            <a:endParaRPr sz="1300">
              <a:solidFill>
                <a:schemeClr val="dk1"/>
              </a:solidFill>
              <a:latin typeface="Calibri"/>
              <a:ea typeface="Calibri"/>
              <a:cs typeface="Calibri"/>
              <a:sym typeface="Calibri"/>
            </a:endParaRPr>
          </a:p>
          <a:p>
            <a:pPr indent="-311150" lvl="0" marL="457200" rtl="0" algn="just">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Similarly, Mumbai hosts leading women-led startups such as Nykaa, Upstox, and others.</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n-US" sz="1300">
                <a:solidFill>
                  <a:schemeClr val="dk1"/>
                </a:solidFill>
                <a:latin typeface="Calibri"/>
                <a:ea typeface="Calibri"/>
                <a:cs typeface="Calibri"/>
                <a:sym typeface="Calibri"/>
              </a:rPr>
              <a:t>Gurugram (981) and Hyderabad (688) are emerging but remain smaller compared to the top metro cities.</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300" strike="sngStrike">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7" name="Shape 2477"/>
        <p:cNvGrpSpPr/>
        <p:nvPr/>
      </p:nvGrpSpPr>
      <p:grpSpPr>
        <a:xfrm>
          <a:off x="0" y="0"/>
          <a:ext cx="0" cy="0"/>
          <a:chOff x="0" y="0"/>
          <a:chExt cx="0" cy="0"/>
        </a:xfrm>
      </p:grpSpPr>
      <p:sp>
        <p:nvSpPr>
          <p:cNvPr id="2478" name="Google Shape;2478;p117"/>
          <p:cNvSpPr txBox="1"/>
          <p:nvPr/>
        </p:nvSpPr>
        <p:spPr>
          <a:xfrm>
            <a:off x="7852300" y="1487525"/>
            <a:ext cx="4185900" cy="484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Funding for women co-founded startups in India rose steadily from $1.8B in 2018 to a peak of $5.9B in 2021, before correcting sharply alongside the broader venture slowdow</a:t>
            </a:r>
            <a:r>
              <a:rPr lang="en-US" sz="1300">
                <a:latin typeface="Calibri"/>
                <a:ea typeface="Calibri"/>
                <a:cs typeface="Calibri"/>
                <a:sym typeface="Calibri"/>
              </a:rPr>
              <a:t>n.</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311150" lvl="0" marL="457200" rtl="0" algn="just">
              <a:lnSpc>
                <a:spcPct val="115000"/>
              </a:lnSpc>
              <a:spcBef>
                <a:spcPts val="0"/>
              </a:spcBef>
              <a:spcAft>
                <a:spcPts val="0"/>
              </a:spcAft>
              <a:buSzPts val="1300"/>
              <a:buFont typeface="Calibri"/>
              <a:buChar char="●"/>
            </a:pPr>
            <a:r>
              <a:rPr lang="en-US" sz="1300">
                <a:latin typeface="Calibri"/>
                <a:ea typeface="Calibri"/>
                <a:cs typeface="Calibri"/>
                <a:sym typeface="Calibri"/>
              </a:rPr>
              <a:t>This funding has, however, declined since 2021, mirroring the broader tech funding slowdown driven by higher interest rates, global uncertainty, and a shift toward profitability-focused investing.</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Since 2022, funding levels and deal volumes have moderated significantly, with total funding stabilizing around the $1-1.1B range during 2023-2025. This indicates a prolonged normalization phase rather than a rapid rebound.</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The decline in both capital deployed and number of funding rounds suggests a shift towards more selective, fundamentals-driven investing, disproportionately impacting early- and mid-stage women-led startups.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p:txBody>
      </p:sp>
      <p:sp>
        <p:nvSpPr>
          <p:cNvPr id="2479" name="Google Shape;2479;p117"/>
          <p:cNvSpPr txBox="1"/>
          <p:nvPr/>
        </p:nvSpPr>
        <p:spPr>
          <a:xfrm>
            <a:off x="8104361" y="604012"/>
            <a:ext cx="36012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sz="1200">
              <a:solidFill>
                <a:srgbClr val="08528C"/>
              </a:solidFill>
              <a:latin typeface="Calibri"/>
              <a:ea typeface="Calibri"/>
              <a:cs typeface="Calibri"/>
              <a:sym typeface="Calibri"/>
            </a:endParaRPr>
          </a:p>
        </p:txBody>
      </p:sp>
      <p:sp>
        <p:nvSpPr>
          <p:cNvPr id="2480" name="Google Shape;2480;p117"/>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2481" name="Google Shape;2481;p117" title="Chart"/>
          <p:cNvPicPr preferRelativeResize="0"/>
          <p:nvPr/>
        </p:nvPicPr>
        <p:blipFill>
          <a:blip r:embed="rId3">
            <a:alphaModFix/>
          </a:blip>
          <a:stretch>
            <a:fillRect/>
          </a:stretch>
        </p:blipFill>
        <p:spPr>
          <a:xfrm>
            <a:off x="630936" y="1157817"/>
            <a:ext cx="7031736" cy="4727447"/>
          </a:xfrm>
          <a:prstGeom prst="rect">
            <a:avLst/>
          </a:prstGeom>
          <a:noFill/>
          <a:ln>
            <a:noFill/>
          </a:ln>
        </p:spPr>
      </p:pic>
      <p:sp>
        <p:nvSpPr>
          <p:cNvPr id="2482" name="Google Shape;2482;p117"/>
          <p:cNvSpPr txBox="1"/>
          <p:nvPr/>
        </p:nvSpPr>
        <p:spPr>
          <a:xfrm>
            <a:off x="925382" y="4300451"/>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$1.8B</a:t>
            </a:r>
            <a:endParaRPr sz="1200">
              <a:solidFill>
                <a:schemeClr val="dk1"/>
              </a:solidFill>
              <a:latin typeface="Calibri"/>
              <a:ea typeface="Calibri"/>
              <a:cs typeface="Calibri"/>
              <a:sym typeface="Calibri"/>
            </a:endParaRPr>
          </a:p>
        </p:txBody>
      </p:sp>
      <p:sp>
        <p:nvSpPr>
          <p:cNvPr id="2483" name="Google Shape;2483;p117" title="SlideHeading"/>
          <p:cNvSpPr txBox="1"/>
          <p:nvPr/>
        </p:nvSpPr>
        <p:spPr>
          <a:xfrm>
            <a:off x="612800" y="160800"/>
            <a:ext cx="115791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Women Co-Founded Startup Funding Cycle (2018–25)</a:t>
            </a:r>
            <a:endParaRPr b="1" sz="4000">
              <a:solidFill>
                <a:srgbClr val="08528C"/>
              </a:solidFill>
              <a:latin typeface="Calibri"/>
              <a:ea typeface="Calibri"/>
              <a:cs typeface="Calibri"/>
              <a:sym typeface="Calibri"/>
            </a:endParaRPr>
          </a:p>
        </p:txBody>
      </p:sp>
      <p:sp>
        <p:nvSpPr>
          <p:cNvPr id="2484" name="Google Shape;2484;p117"/>
          <p:cNvSpPr txBox="1"/>
          <p:nvPr/>
        </p:nvSpPr>
        <p:spPr>
          <a:xfrm>
            <a:off x="765121" y="1161300"/>
            <a:ext cx="49995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Y-o-Y Women Co-founded startups Funding Trends (Last 8 Years)</a:t>
            </a:r>
            <a:endParaRPr b="1">
              <a:solidFill>
                <a:srgbClr val="08528C"/>
              </a:solidFill>
              <a:latin typeface="Calibri"/>
              <a:ea typeface="Calibri"/>
              <a:cs typeface="Calibri"/>
              <a:sym typeface="Calibri"/>
            </a:endParaRPr>
          </a:p>
        </p:txBody>
      </p:sp>
      <p:cxnSp>
        <p:nvCxnSpPr>
          <p:cNvPr id="2485" name="Google Shape;2485;p117"/>
          <p:cNvCxnSpPr/>
          <p:nvPr/>
        </p:nvCxnSpPr>
        <p:spPr>
          <a:xfrm flipH="1" rot="10800000">
            <a:off x="765123" y="1453896"/>
            <a:ext cx="6435900" cy="15300"/>
          </a:xfrm>
          <a:prstGeom prst="straightConnector1">
            <a:avLst/>
          </a:prstGeom>
          <a:noFill/>
          <a:ln cap="flat" cmpd="sng" w="9525">
            <a:solidFill>
              <a:srgbClr val="000000"/>
            </a:solidFill>
            <a:prstDash val="solid"/>
            <a:round/>
            <a:headEnd len="sm" w="sm" type="none"/>
            <a:tailEnd len="sm" w="sm" type="none"/>
          </a:ln>
        </p:spPr>
      </p:cxnSp>
      <p:cxnSp>
        <p:nvCxnSpPr>
          <p:cNvPr id="2486" name="Google Shape;2486;p117"/>
          <p:cNvCxnSpPr/>
          <p:nvPr/>
        </p:nvCxnSpPr>
        <p:spPr>
          <a:xfrm>
            <a:off x="7722218" y="1487525"/>
            <a:ext cx="19500" cy="4841400"/>
          </a:xfrm>
          <a:prstGeom prst="straightConnector1">
            <a:avLst/>
          </a:prstGeom>
          <a:noFill/>
          <a:ln cap="flat" cmpd="sng" w="19050">
            <a:solidFill>
              <a:schemeClr val="dk1"/>
            </a:solidFill>
            <a:prstDash val="dot"/>
            <a:round/>
            <a:headEnd len="med" w="med" type="none"/>
            <a:tailEnd len="med" w="med" type="none"/>
          </a:ln>
        </p:spPr>
      </p:cxnSp>
      <p:sp>
        <p:nvSpPr>
          <p:cNvPr id="2487" name="Google Shape;2487;p117"/>
          <p:cNvSpPr/>
          <p:nvPr/>
        </p:nvSpPr>
        <p:spPr>
          <a:xfrm>
            <a:off x="7631804" y="1171015"/>
            <a:ext cx="18078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a:t>
            </a:r>
            <a:r>
              <a:rPr b="1" lang="en-US">
                <a:solidFill>
                  <a:srgbClr val="08528C"/>
                </a:solidFill>
                <a:latin typeface="Calibri"/>
                <a:ea typeface="Calibri"/>
                <a:cs typeface="Calibri"/>
                <a:sym typeface="Calibri"/>
              </a:rPr>
              <a:t>Spotlight</a:t>
            </a:r>
            <a:endParaRPr b="1">
              <a:solidFill>
                <a:srgbClr val="08528C"/>
              </a:solidFill>
              <a:latin typeface="Calibri"/>
              <a:ea typeface="Calibri"/>
              <a:cs typeface="Calibri"/>
              <a:sym typeface="Calibri"/>
            </a:endParaRPr>
          </a:p>
        </p:txBody>
      </p:sp>
      <p:cxnSp>
        <p:nvCxnSpPr>
          <p:cNvPr id="2488" name="Google Shape;2488;p117"/>
          <p:cNvCxnSpPr/>
          <p:nvPr/>
        </p:nvCxnSpPr>
        <p:spPr>
          <a:xfrm flipH="1" rot="10800000">
            <a:off x="7882128" y="1453896"/>
            <a:ext cx="4095900" cy="9300"/>
          </a:xfrm>
          <a:prstGeom prst="straightConnector1">
            <a:avLst/>
          </a:prstGeom>
          <a:noFill/>
          <a:ln cap="flat" cmpd="sng" w="9525">
            <a:solidFill>
              <a:srgbClr val="000000"/>
            </a:solidFill>
            <a:prstDash val="solid"/>
            <a:round/>
            <a:headEnd len="sm" w="sm" type="none"/>
            <a:tailEnd len="sm" w="sm" type="none"/>
          </a:ln>
        </p:spPr>
      </p:cxnSp>
      <p:sp>
        <p:nvSpPr>
          <p:cNvPr id="2489" name="Google Shape;2489;p117"/>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490" name="Google Shape;2490;p117"/>
          <p:cNvSpPr txBox="1"/>
          <p:nvPr/>
        </p:nvSpPr>
        <p:spPr>
          <a:xfrm>
            <a:off x="865675"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2018</a:t>
            </a:r>
            <a:endParaRPr sz="1200">
              <a:solidFill>
                <a:schemeClr val="dk1"/>
              </a:solidFill>
              <a:latin typeface="Calibri"/>
              <a:ea typeface="Calibri"/>
              <a:cs typeface="Calibri"/>
              <a:sym typeface="Calibri"/>
            </a:endParaRPr>
          </a:p>
        </p:txBody>
      </p:sp>
      <p:sp>
        <p:nvSpPr>
          <p:cNvPr id="2491" name="Google Shape;2491;p117"/>
          <p:cNvSpPr txBox="1"/>
          <p:nvPr/>
        </p:nvSpPr>
        <p:spPr>
          <a:xfrm>
            <a:off x="1735875"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2019</a:t>
            </a:r>
            <a:endParaRPr sz="1200">
              <a:solidFill>
                <a:schemeClr val="dk1"/>
              </a:solidFill>
              <a:latin typeface="Calibri"/>
              <a:ea typeface="Calibri"/>
              <a:cs typeface="Calibri"/>
              <a:sym typeface="Calibri"/>
            </a:endParaRPr>
          </a:p>
        </p:txBody>
      </p:sp>
      <p:sp>
        <p:nvSpPr>
          <p:cNvPr id="2492" name="Google Shape;2492;p117"/>
          <p:cNvSpPr txBox="1"/>
          <p:nvPr/>
        </p:nvSpPr>
        <p:spPr>
          <a:xfrm>
            <a:off x="2562900"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2020</a:t>
            </a:r>
            <a:endParaRPr sz="1200">
              <a:solidFill>
                <a:schemeClr val="dk1"/>
              </a:solidFill>
              <a:latin typeface="Calibri"/>
              <a:ea typeface="Calibri"/>
              <a:cs typeface="Calibri"/>
              <a:sym typeface="Calibri"/>
            </a:endParaRPr>
          </a:p>
        </p:txBody>
      </p:sp>
      <p:sp>
        <p:nvSpPr>
          <p:cNvPr id="2493" name="Google Shape;2493;p117"/>
          <p:cNvSpPr txBox="1"/>
          <p:nvPr/>
        </p:nvSpPr>
        <p:spPr>
          <a:xfrm>
            <a:off x="3441759"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2021</a:t>
            </a:r>
            <a:endParaRPr sz="1200">
              <a:solidFill>
                <a:schemeClr val="dk1"/>
              </a:solidFill>
              <a:latin typeface="Calibri"/>
              <a:ea typeface="Calibri"/>
              <a:cs typeface="Calibri"/>
              <a:sym typeface="Calibri"/>
            </a:endParaRPr>
          </a:p>
        </p:txBody>
      </p:sp>
      <p:sp>
        <p:nvSpPr>
          <p:cNvPr id="2494" name="Google Shape;2494;p117"/>
          <p:cNvSpPr txBox="1"/>
          <p:nvPr/>
        </p:nvSpPr>
        <p:spPr>
          <a:xfrm>
            <a:off x="4293950"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2022</a:t>
            </a:r>
            <a:endParaRPr sz="1200">
              <a:solidFill>
                <a:schemeClr val="dk1"/>
              </a:solidFill>
              <a:latin typeface="Calibri"/>
              <a:ea typeface="Calibri"/>
              <a:cs typeface="Calibri"/>
              <a:sym typeface="Calibri"/>
            </a:endParaRPr>
          </a:p>
        </p:txBody>
      </p:sp>
      <p:sp>
        <p:nvSpPr>
          <p:cNvPr id="2495" name="Google Shape;2495;p117"/>
          <p:cNvSpPr txBox="1"/>
          <p:nvPr/>
        </p:nvSpPr>
        <p:spPr>
          <a:xfrm>
            <a:off x="5142563"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2023</a:t>
            </a:r>
            <a:endParaRPr sz="1200">
              <a:solidFill>
                <a:schemeClr val="dk1"/>
              </a:solidFill>
              <a:latin typeface="Calibri"/>
              <a:ea typeface="Calibri"/>
              <a:cs typeface="Calibri"/>
              <a:sym typeface="Calibri"/>
            </a:endParaRPr>
          </a:p>
        </p:txBody>
      </p:sp>
      <p:sp>
        <p:nvSpPr>
          <p:cNvPr id="2496" name="Google Shape;2496;p117"/>
          <p:cNvSpPr txBox="1"/>
          <p:nvPr/>
        </p:nvSpPr>
        <p:spPr>
          <a:xfrm>
            <a:off x="5964856"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2024</a:t>
            </a:r>
            <a:endParaRPr sz="1200">
              <a:solidFill>
                <a:schemeClr val="dk1"/>
              </a:solidFill>
              <a:latin typeface="Calibri"/>
              <a:ea typeface="Calibri"/>
              <a:cs typeface="Calibri"/>
              <a:sym typeface="Calibri"/>
            </a:endParaRPr>
          </a:p>
        </p:txBody>
      </p:sp>
      <p:sp>
        <p:nvSpPr>
          <p:cNvPr id="2497" name="Google Shape;2497;p117"/>
          <p:cNvSpPr txBox="1"/>
          <p:nvPr/>
        </p:nvSpPr>
        <p:spPr>
          <a:xfrm>
            <a:off x="6821723" y="5782522"/>
            <a:ext cx="6219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2025</a:t>
            </a:r>
            <a:endParaRPr sz="1200">
              <a:solidFill>
                <a:schemeClr val="dk1"/>
              </a:solidFill>
              <a:latin typeface="Calibri"/>
              <a:ea typeface="Calibri"/>
              <a:cs typeface="Calibri"/>
              <a:sym typeface="Calibri"/>
            </a:endParaRPr>
          </a:p>
        </p:txBody>
      </p:sp>
      <p:sp>
        <p:nvSpPr>
          <p:cNvPr id="2498" name="Google Shape;2498;p117"/>
          <p:cNvSpPr txBox="1"/>
          <p:nvPr/>
        </p:nvSpPr>
        <p:spPr>
          <a:xfrm>
            <a:off x="1765725" y="4333990"/>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$1.7B </a:t>
            </a:r>
            <a:endParaRPr sz="1200">
              <a:solidFill>
                <a:schemeClr val="dk1"/>
              </a:solidFill>
              <a:latin typeface="Calibri"/>
              <a:ea typeface="Calibri"/>
              <a:cs typeface="Calibri"/>
              <a:sym typeface="Calibri"/>
            </a:endParaRPr>
          </a:p>
        </p:txBody>
      </p:sp>
      <p:sp>
        <p:nvSpPr>
          <p:cNvPr id="2499" name="Google Shape;2499;p117"/>
          <p:cNvSpPr txBox="1"/>
          <p:nvPr/>
        </p:nvSpPr>
        <p:spPr>
          <a:xfrm>
            <a:off x="2592750" y="3389790"/>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$3.2B </a:t>
            </a:r>
            <a:endParaRPr sz="1200">
              <a:solidFill>
                <a:schemeClr val="dk1"/>
              </a:solidFill>
              <a:latin typeface="Calibri"/>
              <a:ea typeface="Calibri"/>
              <a:cs typeface="Calibri"/>
              <a:sym typeface="Calibri"/>
            </a:endParaRPr>
          </a:p>
        </p:txBody>
      </p:sp>
      <p:sp>
        <p:nvSpPr>
          <p:cNvPr id="2500" name="Google Shape;2500;p117"/>
          <p:cNvSpPr txBox="1"/>
          <p:nvPr/>
        </p:nvSpPr>
        <p:spPr>
          <a:xfrm>
            <a:off x="3471600" y="1579488"/>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$5.9B</a:t>
            </a:r>
            <a:endParaRPr sz="1200">
              <a:solidFill>
                <a:schemeClr val="dk1"/>
              </a:solidFill>
              <a:latin typeface="Calibri"/>
              <a:ea typeface="Calibri"/>
              <a:cs typeface="Calibri"/>
              <a:sym typeface="Calibri"/>
            </a:endParaRPr>
          </a:p>
        </p:txBody>
      </p:sp>
      <p:sp>
        <p:nvSpPr>
          <p:cNvPr id="2501" name="Google Shape;2501;p117"/>
          <p:cNvSpPr txBox="1"/>
          <p:nvPr/>
        </p:nvSpPr>
        <p:spPr>
          <a:xfrm>
            <a:off x="4323800" y="3383088"/>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$3.1B </a:t>
            </a:r>
            <a:endParaRPr sz="1200">
              <a:solidFill>
                <a:schemeClr val="dk1"/>
              </a:solidFill>
              <a:latin typeface="Calibri"/>
              <a:ea typeface="Calibri"/>
              <a:cs typeface="Calibri"/>
              <a:sym typeface="Calibri"/>
            </a:endParaRPr>
          </a:p>
        </p:txBody>
      </p:sp>
      <p:sp>
        <p:nvSpPr>
          <p:cNvPr id="2502" name="Google Shape;2502;p117"/>
          <p:cNvSpPr txBox="1"/>
          <p:nvPr/>
        </p:nvSpPr>
        <p:spPr>
          <a:xfrm>
            <a:off x="5144121" y="4765415"/>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$1.1B </a:t>
            </a:r>
            <a:endParaRPr sz="1200">
              <a:solidFill>
                <a:schemeClr val="dk1"/>
              </a:solidFill>
              <a:latin typeface="Calibri"/>
              <a:ea typeface="Calibri"/>
              <a:cs typeface="Calibri"/>
              <a:sym typeface="Calibri"/>
            </a:endParaRPr>
          </a:p>
        </p:txBody>
      </p:sp>
      <p:sp>
        <p:nvSpPr>
          <p:cNvPr id="2503" name="Google Shape;2503;p117"/>
          <p:cNvSpPr txBox="1"/>
          <p:nvPr/>
        </p:nvSpPr>
        <p:spPr>
          <a:xfrm>
            <a:off x="5964846" y="4807794"/>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$1.1B </a:t>
            </a:r>
            <a:endParaRPr sz="1200">
              <a:solidFill>
                <a:schemeClr val="dk1"/>
              </a:solidFill>
              <a:latin typeface="Calibri"/>
              <a:ea typeface="Calibri"/>
              <a:cs typeface="Calibri"/>
              <a:sym typeface="Calibri"/>
            </a:endParaRPr>
          </a:p>
        </p:txBody>
      </p:sp>
      <p:sp>
        <p:nvSpPr>
          <p:cNvPr id="2504" name="Google Shape;2504;p117"/>
          <p:cNvSpPr txBox="1"/>
          <p:nvPr/>
        </p:nvSpPr>
        <p:spPr>
          <a:xfrm>
            <a:off x="6785578" y="4857542"/>
            <a:ext cx="562200" cy="27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$1.0B </a:t>
            </a:r>
            <a:endParaRPr sz="1200">
              <a:solidFill>
                <a:schemeClr val="dk1"/>
              </a:solidFill>
              <a:latin typeface="Calibri"/>
              <a:ea typeface="Calibri"/>
              <a:cs typeface="Calibri"/>
              <a:sym typeface="Calibri"/>
            </a:endParaRPr>
          </a:p>
        </p:txBody>
      </p:sp>
      <p:sp>
        <p:nvSpPr>
          <p:cNvPr id="2505" name="Google Shape;2505;p117" title="img_1"/>
          <p:cNvSpPr txBox="1"/>
          <p:nvPr/>
        </p:nvSpPr>
        <p:spPr>
          <a:xfrm>
            <a:off x="3348270" y="6188350"/>
            <a:ext cx="10449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Total Funding </a:t>
            </a:r>
            <a:endParaRPr b="1" sz="1200">
              <a:latin typeface="Calibri"/>
              <a:ea typeface="Calibri"/>
              <a:cs typeface="Calibri"/>
              <a:sym typeface="Calibri"/>
            </a:endParaRPr>
          </a:p>
        </p:txBody>
      </p:sp>
      <p:sp>
        <p:nvSpPr>
          <p:cNvPr id="2506" name="Google Shape;2506;p117"/>
          <p:cNvSpPr/>
          <p:nvPr/>
        </p:nvSpPr>
        <p:spPr>
          <a:xfrm>
            <a:off x="3184812" y="6320654"/>
            <a:ext cx="148800" cy="825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17" title="img_1"/>
          <p:cNvSpPr txBox="1"/>
          <p:nvPr/>
        </p:nvSpPr>
        <p:spPr>
          <a:xfrm>
            <a:off x="4556651" y="6188350"/>
            <a:ext cx="1367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Funding Rounds </a:t>
            </a:r>
            <a:endParaRPr b="1" sz="1200">
              <a:latin typeface="Calibri"/>
              <a:ea typeface="Calibri"/>
              <a:cs typeface="Calibri"/>
              <a:sym typeface="Calibri"/>
            </a:endParaRPr>
          </a:p>
        </p:txBody>
      </p:sp>
      <p:sp>
        <p:nvSpPr>
          <p:cNvPr id="2508" name="Google Shape;2508;p117"/>
          <p:cNvSpPr/>
          <p:nvPr/>
        </p:nvSpPr>
        <p:spPr>
          <a:xfrm>
            <a:off x="4393187" y="6320654"/>
            <a:ext cx="148800" cy="82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3" name="Shape 2513"/>
        <p:cNvGrpSpPr/>
        <p:nvPr/>
      </p:nvGrpSpPr>
      <p:grpSpPr>
        <a:xfrm>
          <a:off x="0" y="0"/>
          <a:ext cx="0" cy="0"/>
          <a:chOff x="0" y="0"/>
          <a:chExt cx="0" cy="0"/>
        </a:xfrm>
      </p:grpSpPr>
      <p:sp>
        <p:nvSpPr>
          <p:cNvPr id="2514" name="Google Shape;2514;p118"/>
          <p:cNvSpPr txBox="1"/>
          <p:nvPr/>
        </p:nvSpPr>
        <p:spPr>
          <a:xfrm>
            <a:off x="622963" y="908075"/>
            <a:ext cx="49977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Stage-Wise Funding Trends in Women Co-Founded Startups</a:t>
            </a:r>
            <a:endParaRPr b="1">
              <a:solidFill>
                <a:srgbClr val="08528C"/>
              </a:solidFill>
              <a:latin typeface="Calibri"/>
              <a:ea typeface="Calibri"/>
              <a:cs typeface="Calibri"/>
              <a:sym typeface="Calibri"/>
            </a:endParaRPr>
          </a:p>
        </p:txBody>
      </p:sp>
      <p:sp>
        <p:nvSpPr>
          <p:cNvPr id="2515" name="Google Shape;2515;p118"/>
          <p:cNvSpPr txBox="1"/>
          <p:nvPr/>
        </p:nvSpPr>
        <p:spPr>
          <a:xfrm>
            <a:off x="8104350" y="1329300"/>
            <a:ext cx="3891600" cy="5127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Overall, the funding landscape remains steady across most stages in 2025, with the key change being a sharp drop in seed funding that signals a shift toward more proven startups.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311150" lvl="0" marL="457200" rtl="0" algn="just">
              <a:lnSpc>
                <a:spcPct val="115000"/>
              </a:lnSpc>
              <a:spcBef>
                <a:spcPts val="0"/>
              </a:spcBef>
              <a:spcAft>
                <a:spcPts val="0"/>
              </a:spcAft>
              <a:buSzPts val="1300"/>
              <a:buFont typeface="Calibri"/>
              <a:buChar char="●"/>
            </a:pPr>
            <a:r>
              <a:rPr lang="en-US" sz="1300">
                <a:latin typeface="Calibri"/>
                <a:ea typeface="Calibri"/>
                <a:cs typeface="Calibri"/>
                <a:sym typeface="Calibri"/>
              </a:rPr>
              <a:t>Seed funding declined from $356M in 2024 to $210M in 2025, and early-stage funding stayed increased from $483M to $531M. Late-stage funding increased from $222M in 2024 and $285M in 2025.</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311150" lvl="0" marL="457200" rtl="0" algn="just">
              <a:lnSpc>
                <a:spcPct val="115000"/>
              </a:lnSpc>
              <a:spcBef>
                <a:spcPts val="0"/>
              </a:spcBef>
              <a:spcAft>
                <a:spcPts val="0"/>
              </a:spcAft>
              <a:buSzPts val="1300"/>
              <a:buFont typeface="Calibri"/>
              <a:buChar char="●"/>
            </a:pPr>
            <a:r>
              <a:rPr lang="en-US" sz="1300">
                <a:latin typeface="Calibri"/>
                <a:ea typeface="Calibri"/>
                <a:cs typeface="Calibri"/>
                <a:sym typeface="Calibri"/>
              </a:rPr>
              <a:t>Early-stage funding in </a:t>
            </a:r>
            <a:r>
              <a:rPr lang="en-US" sz="1300" u="sng">
                <a:solidFill>
                  <a:schemeClr val="hlink"/>
                </a:solidFill>
                <a:latin typeface="Calibri"/>
                <a:ea typeface="Calibri"/>
                <a:cs typeface="Calibri"/>
                <a:sym typeface="Calibri"/>
                <a:hlinkClick r:id="rId3"/>
              </a:rPr>
              <a:t>2025</a:t>
            </a:r>
            <a:r>
              <a:rPr lang="en-US" sz="1300">
                <a:latin typeface="Calibri"/>
                <a:ea typeface="Calibri"/>
                <a:cs typeface="Calibri"/>
                <a:sym typeface="Calibri"/>
              </a:rPr>
              <a:t> was driven by AMNEX’s $52M Series A and the $35M Series B rounds of Square Yards and FinBox, with these startups raising capital to accelerate expansion and strengthen their technology capabilities, particularly in AI-driven financial infrastructure.</a:t>
            </a:r>
            <a:endParaRPr sz="1300">
              <a:latin typeface="Calibri"/>
              <a:ea typeface="Calibri"/>
              <a:cs typeface="Calibri"/>
              <a:sym typeface="Calibri"/>
            </a:endParaRPr>
          </a:p>
          <a:p>
            <a:pPr indent="0" lvl="0" marL="457200" rtl="0" algn="just">
              <a:lnSpc>
                <a:spcPct val="115000"/>
              </a:lnSpc>
              <a:spcBef>
                <a:spcPts val="0"/>
              </a:spcBef>
              <a:spcAft>
                <a:spcPts val="0"/>
              </a:spcAft>
              <a:buNone/>
            </a:pPr>
            <a:r>
              <a:t/>
            </a:r>
            <a:endParaRPr sz="1300">
              <a:latin typeface="Calibri"/>
              <a:ea typeface="Calibri"/>
              <a:cs typeface="Calibri"/>
              <a:sym typeface="Calibri"/>
            </a:endParaRPr>
          </a:p>
          <a:p>
            <a:pPr indent="-311150" lvl="0" marL="457200" rtl="0" algn="just">
              <a:lnSpc>
                <a:spcPct val="115000"/>
              </a:lnSpc>
              <a:spcBef>
                <a:spcPts val="0"/>
              </a:spcBef>
              <a:spcAft>
                <a:spcPts val="0"/>
              </a:spcAft>
              <a:buSzPts val="1300"/>
              <a:buFont typeface="Calibri"/>
              <a:buChar char="●"/>
            </a:pPr>
            <a:r>
              <a:rPr lang="en-US" sz="1300">
                <a:latin typeface="Calibri"/>
                <a:ea typeface="Calibri"/>
                <a:cs typeface="Calibri"/>
                <a:sym typeface="Calibri"/>
              </a:rPr>
              <a:t>Late-Stage activity in </a:t>
            </a:r>
            <a:r>
              <a:rPr lang="en-US" sz="1300" u="sng">
                <a:solidFill>
                  <a:schemeClr val="hlink"/>
                </a:solidFill>
                <a:latin typeface="Calibri"/>
                <a:ea typeface="Calibri"/>
                <a:cs typeface="Calibri"/>
                <a:sym typeface="Calibri"/>
                <a:hlinkClick r:id="rId4"/>
              </a:rPr>
              <a:t>2025</a:t>
            </a:r>
            <a:r>
              <a:rPr lang="en-US" sz="1300">
                <a:latin typeface="Calibri"/>
                <a:ea typeface="Calibri"/>
                <a:cs typeface="Calibri"/>
                <a:sym typeface="Calibri"/>
              </a:rPr>
              <a:t> was led by GIVA’s $62M Series C, alongside $40M and $30M Series C rounds from Routematic and Foxtale.</a:t>
            </a:r>
            <a:endParaRPr sz="1300">
              <a:latin typeface="Calibri"/>
              <a:ea typeface="Calibri"/>
              <a:cs typeface="Calibri"/>
              <a:sym typeface="Calibri"/>
            </a:endParaRPr>
          </a:p>
        </p:txBody>
      </p:sp>
      <p:sp>
        <p:nvSpPr>
          <p:cNvPr id="2516" name="Google Shape;2516;p118"/>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sz="3300">
                <a:solidFill>
                  <a:srgbClr val="08528C"/>
                </a:solidFill>
              </a:rPr>
              <a:t>Women Co-Founded Startups: Stage-Wise Funding (2025 vs 2024)</a:t>
            </a:r>
            <a:endParaRPr sz="3300">
              <a:solidFill>
                <a:srgbClr val="08528C"/>
              </a:solidFill>
            </a:endParaRPr>
          </a:p>
        </p:txBody>
      </p:sp>
      <p:cxnSp>
        <p:nvCxnSpPr>
          <p:cNvPr id="2517" name="Google Shape;2517;p118"/>
          <p:cNvCxnSpPr/>
          <p:nvPr/>
        </p:nvCxnSpPr>
        <p:spPr>
          <a:xfrm>
            <a:off x="612723" y="1215178"/>
            <a:ext cx="7050300" cy="0"/>
          </a:xfrm>
          <a:prstGeom prst="straightConnector1">
            <a:avLst/>
          </a:prstGeom>
          <a:noFill/>
          <a:ln cap="flat" cmpd="sng" w="9525">
            <a:solidFill>
              <a:srgbClr val="000000"/>
            </a:solidFill>
            <a:prstDash val="solid"/>
            <a:round/>
            <a:headEnd len="sm" w="sm" type="none"/>
            <a:tailEnd len="sm" w="sm" type="none"/>
          </a:ln>
        </p:spPr>
      </p:cxnSp>
      <p:sp>
        <p:nvSpPr>
          <p:cNvPr id="2518" name="Google Shape;2518;p118"/>
          <p:cNvSpPr/>
          <p:nvPr/>
        </p:nvSpPr>
        <p:spPr>
          <a:xfrm>
            <a:off x="8104350" y="913753"/>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2519" name="Google Shape;2519;p118"/>
          <p:cNvCxnSpPr/>
          <p:nvPr/>
        </p:nvCxnSpPr>
        <p:spPr>
          <a:xfrm>
            <a:off x="7981065" y="1487525"/>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2520" name="Google Shape;2520;p118"/>
          <p:cNvCxnSpPr/>
          <p:nvPr/>
        </p:nvCxnSpPr>
        <p:spPr>
          <a:xfrm>
            <a:off x="8070575" y="1202625"/>
            <a:ext cx="3931200" cy="7200"/>
          </a:xfrm>
          <a:prstGeom prst="straightConnector1">
            <a:avLst/>
          </a:prstGeom>
          <a:noFill/>
          <a:ln cap="flat" cmpd="sng" w="9525">
            <a:solidFill>
              <a:srgbClr val="000000"/>
            </a:solidFill>
            <a:prstDash val="solid"/>
            <a:round/>
            <a:headEnd len="sm" w="sm" type="none"/>
            <a:tailEnd len="sm" w="sm" type="none"/>
          </a:ln>
        </p:spPr>
      </p:cxnSp>
      <p:sp>
        <p:nvSpPr>
          <p:cNvPr id="2521" name="Google Shape;2521;p118"/>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pic>
        <p:nvPicPr>
          <p:cNvPr id="2522" name="Google Shape;2522;p118" title="Chart"/>
          <p:cNvPicPr preferRelativeResize="0"/>
          <p:nvPr/>
        </p:nvPicPr>
        <p:blipFill>
          <a:blip r:embed="rId5">
            <a:alphaModFix/>
          </a:blip>
          <a:stretch>
            <a:fillRect/>
          </a:stretch>
        </p:blipFill>
        <p:spPr>
          <a:xfrm>
            <a:off x="677015" y="1281685"/>
            <a:ext cx="6986016" cy="4233672"/>
          </a:xfrm>
          <a:prstGeom prst="rect">
            <a:avLst/>
          </a:prstGeom>
          <a:noFill/>
          <a:ln>
            <a:noFill/>
          </a:ln>
        </p:spPr>
      </p:pic>
      <p:sp>
        <p:nvSpPr>
          <p:cNvPr id="2523" name="Google Shape;2523;p118"/>
          <p:cNvSpPr txBox="1"/>
          <p:nvPr/>
        </p:nvSpPr>
        <p:spPr>
          <a:xfrm>
            <a:off x="1659515" y="5500548"/>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Seed</a:t>
            </a:r>
            <a:endParaRPr sz="1200">
              <a:solidFill>
                <a:schemeClr val="dk1"/>
              </a:solidFill>
              <a:latin typeface="Calibri"/>
              <a:ea typeface="Calibri"/>
              <a:cs typeface="Calibri"/>
              <a:sym typeface="Calibri"/>
            </a:endParaRPr>
          </a:p>
        </p:txBody>
      </p:sp>
      <p:sp>
        <p:nvSpPr>
          <p:cNvPr id="2524" name="Google Shape;2524;p118"/>
          <p:cNvSpPr txBox="1"/>
          <p:nvPr/>
        </p:nvSpPr>
        <p:spPr>
          <a:xfrm>
            <a:off x="3683350" y="5500548"/>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Early Stage</a:t>
            </a:r>
            <a:endParaRPr sz="1200">
              <a:solidFill>
                <a:schemeClr val="dk1"/>
              </a:solidFill>
              <a:latin typeface="Calibri"/>
              <a:ea typeface="Calibri"/>
              <a:cs typeface="Calibri"/>
              <a:sym typeface="Calibri"/>
            </a:endParaRPr>
          </a:p>
        </p:txBody>
      </p:sp>
      <p:sp>
        <p:nvSpPr>
          <p:cNvPr id="2525" name="Google Shape;2525;p118"/>
          <p:cNvSpPr txBox="1"/>
          <p:nvPr/>
        </p:nvSpPr>
        <p:spPr>
          <a:xfrm>
            <a:off x="5806679" y="5500548"/>
            <a:ext cx="9171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Late Stage</a:t>
            </a:r>
            <a:endParaRPr sz="1200">
              <a:solidFill>
                <a:schemeClr val="dk1"/>
              </a:solidFill>
              <a:latin typeface="Calibri"/>
              <a:ea typeface="Calibri"/>
              <a:cs typeface="Calibri"/>
              <a:sym typeface="Calibri"/>
            </a:endParaRPr>
          </a:p>
        </p:txBody>
      </p:sp>
      <p:sp>
        <p:nvSpPr>
          <p:cNvPr id="2526" name="Google Shape;2526;p118" title="img_1"/>
          <p:cNvSpPr txBox="1"/>
          <p:nvPr/>
        </p:nvSpPr>
        <p:spPr>
          <a:xfrm>
            <a:off x="3298176" y="6015889"/>
            <a:ext cx="10665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2025</a:t>
            </a:r>
            <a:endParaRPr b="1" sz="1200">
              <a:latin typeface="Calibri"/>
              <a:ea typeface="Calibri"/>
              <a:cs typeface="Calibri"/>
              <a:sym typeface="Calibri"/>
            </a:endParaRPr>
          </a:p>
        </p:txBody>
      </p:sp>
      <p:sp>
        <p:nvSpPr>
          <p:cNvPr id="2527" name="Google Shape;2527;p118" title="img_2"/>
          <p:cNvSpPr txBox="1"/>
          <p:nvPr/>
        </p:nvSpPr>
        <p:spPr>
          <a:xfrm>
            <a:off x="4146441" y="6015896"/>
            <a:ext cx="9462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2024</a:t>
            </a:r>
            <a:endParaRPr b="1" sz="1200">
              <a:latin typeface="Calibri"/>
              <a:ea typeface="Calibri"/>
              <a:cs typeface="Calibri"/>
              <a:sym typeface="Calibri"/>
            </a:endParaRPr>
          </a:p>
        </p:txBody>
      </p:sp>
      <p:sp>
        <p:nvSpPr>
          <p:cNvPr id="2528" name="Google Shape;2528;p118"/>
          <p:cNvSpPr/>
          <p:nvPr/>
        </p:nvSpPr>
        <p:spPr>
          <a:xfrm>
            <a:off x="3997657" y="6133179"/>
            <a:ext cx="148800" cy="82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18"/>
          <p:cNvSpPr/>
          <p:nvPr/>
        </p:nvSpPr>
        <p:spPr>
          <a:xfrm>
            <a:off x="3149376" y="6147654"/>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18"/>
          <p:cNvSpPr/>
          <p:nvPr/>
        </p:nvSpPr>
        <p:spPr>
          <a:xfrm>
            <a:off x="1357374" y="1479883"/>
            <a:ext cx="587400" cy="2769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highlight>
                  <a:schemeClr val="lt1"/>
                </a:highlight>
                <a:latin typeface="Calibri"/>
                <a:ea typeface="Calibri"/>
                <a:cs typeface="Calibri"/>
                <a:sym typeface="Calibri"/>
              </a:rPr>
              <a:t>250</a:t>
            </a:r>
            <a:endParaRPr sz="1200">
              <a:highlight>
                <a:schemeClr val="lt1"/>
              </a:highlight>
              <a:latin typeface="Calibri"/>
              <a:ea typeface="Calibri"/>
              <a:cs typeface="Calibri"/>
              <a:sym typeface="Calibri"/>
            </a:endParaRPr>
          </a:p>
        </p:txBody>
      </p:sp>
      <p:sp>
        <p:nvSpPr>
          <p:cNvPr id="2531" name="Google Shape;2531;p118"/>
          <p:cNvSpPr/>
          <p:nvPr/>
        </p:nvSpPr>
        <p:spPr>
          <a:xfrm>
            <a:off x="2078324" y="1479883"/>
            <a:ext cx="587400" cy="2769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highlight>
                  <a:schemeClr val="lt1"/>
                </a:highlight>
                <a:latin typeface="Calibri"/>
                <a:ea typeface="Calibri"/>
                <a:cs typeface="Calibri"/>
                <a:sym typeface="Calibri"/>
              </a:rPr>
              <a:t>434</a:t>
            </a:r>
            <a:endParaRPr sz="1200">
              <a:highlight>
                <a:schemeClr val="lt1"/>
              </a:highlight>
              <a:latin typeface="Calibri"/>
              <a:ea typeface="Calibri"/>
              <a:cs typeface="Calibri"/>
              <a:sym typeface="Calibri"/>
            </a:endParaRPr>
          </a:p>
        </p:txBody>
      </p:sp>
      <p:sp>
        <p:nvSpPr>
          <p:cNvPr id="2532" name="Google Shape;2532;p118"/>
          <p:cNvSpPr/>
          <p:nvPr/>
        </p:nvSpPr>
        <p:spPr>
          <a:xfrm>
            <a:off x="3483699" y="1479883"/>
            <a:ext cx="587400" cy="2769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highlight>
                  <a:schemeClr val="lt1"/>
                </a:highlight>
                <a:latin typeface="Calibri"/>
                <a:ea typeface="Calibri"/>
                <a:cs typeface="Calibri"/>
                <a:sym typeface="Calibri"/>
              </a:rPr>
              <a:t>70</a:t>
            </a:r>
            <a:endParaRPr sz="1200">
              <a:highlight>
                <a:schemeClr val="lt1"/>
              </a:highlight>
              <a:latin typeface="Calibri"/>
              <a:ea typeface="Calibri"/>
              <a:cs typeface="Calibri"/>
              <a:sym typeface="Calibri"/>
            </a:endParaRPr>
          </a:p>
        </p:txBody>
      </p:sp>
      <p:sp>
        <p:nvSpPr>
          <p:cNvPr id="2533" name="Google Shape;2533;p118"/>
          <p:cNvSpPr/>
          <p:nvPr/>
        </p:nvSpPr>
        <p:spPr>
          <a:xfrm>
            <a:off x="4204649" y="1479883"/>
            <a:ext cx="587400" cy="2769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highlight>
                  <a:schemeClr val="lt1"/>
                </a:highlight>
                <a:latin typeface="Calibri"/>
                <a:ea typeface="Calibri"/>
                <a:cs typeface="Calibri"/>
                <a:sym typeface="Calibri"/>
              </a:rPr>
              <a:t>103</a:t>
            </a:r>
            <a:endParaRPr sz="1200">
              <a:highlight>
                <a:schemeClr val="lt1"/>
              </a:highlight>
              <a:latin typeface="Calibri"/>
              <a:ea typeface="Calibri"/>
              <a:cs typeface="Calibri"/>
              <a:sym typeface="Calibri"/>
            </a:endParaRPr>
          </a:p>
        </p:txBody>
      </p:sp>
      <p:sp>
        <p:nvSpPr>
          <p:cNvPr id="2534" name="Google Shape;2534;p118"/>
          <p:cNvSpPr/>
          <p:nvPr/>
        </p:nvSpPr>
        <p:spPr>
          <a:xfrm>
            <a:off x="5569124" y="1479883"/>
            <a:ext cx="587400" cy="2769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highlight>
                  <a:schemeClr val="lt1"/>
                </a:highlight>
                <a:latin typeface="Calibri"/>
                <a:ea typeface="Calibri"/>
                <a:cs typeface="Calibri"/>
                <a:sym typeface="Calibri"/>
              </a:rPr>
              <a:t>21</a:t>
            </a:r>
            <a:endParaRPr sz="1200">
              <a:highlight>
                <a:schemeClr val="lt1"/>
              </a:highlight>
              <a:latin typeface="Calibri"/>
              <a:ea typeface="Calibri"/>
              <a:cs typeface="Calibri"/>
              <a:sym typeface="Calibri"/>
            </a:endParaRPr>
          </a:p>
        </p:txBody>
      </p:sp>
      <p:sp>
        <p:nvSpPr>
          <p:cNvPr id="2535" name="Google Shape;2535;p118"/>
          <p:cNvSpPr/>
          <p:nvPr/>
        </p:nvSpPr>
        <p:spPr>
          <a:xfrm>
            <a:off x="6290074" y="1479883"/>
            <a:ext cx="587400" cy="2769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highlight>
                  <a:schemeClr val="lt1"/>
                </a:highlight>
                <a:latin typeface="Calibri"/>
                <a:ea typeface="Calibri"/>
                <a:cs typeface="Calibri"/>
                <a:sym typeface="Calibri"/>
              </a:rPr>
              <a:t>29</a:t>
            </a:r>
            <a:endParaRPr sz="1200">
              <a:highlight>
                <a:schemeClr val="lt1"/>
              </a:highlight>
              <a:latin typeface="Calibri"/>
              <a:ea typeface="Calibri"/>
              <a:cs typeface="Calibri"/>
              <a:sym typeface="Calibri"/>
            </a:endParaRPr>
          </a:p>
        </p:txBody>
      </p:sp>
      <p:sp>
        <p:nvSpPr>
          <p:cNvPr id="2536" name="Google Shape;2536;p118"/>
          <p:cNvSpPr/>
          <p:nvPr/>
        </p:nvSpPr>
        <p:spPr>
          <a:xfrm>
            <a:off x="4792056" y="6133179"/>
            <a:ext cx="148800" cy="825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18" title="img_2"/>
          <p:cNvSpPr txBox="1"/>
          <p:nvPr/>
        </p:nvSpPr>
        <p:spPr>
          <a:xfrm>
            <a:off x="4939161" y="6016146"/>
            <a:ext cx="16242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200">
                <a:latin typeface="Calibri"/>
                <a:ea typeface="Calibri"/>
                <a:cs typeface="Calibri"/>
                <a:sym typeface="Calibri"/>
              </a:rPr>
              <a:t>Funding Rounds</a:t>
            </a:r>
            <a:endParaRPr b="1" sz="1200">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2" name="Shape 2542"/>
        <p:cNvGrpSpPr/>
        <p:nvPr/>
      </p:nvGrpSpPr>
      <p:grpSpPr>
        <a:xfrm>
          <a:off x="0" y="0"/>
          <a:ext cx="0" cy="0"/>
          <a:chOff x="0" y="0"/>
          <a:chExt cx="0" cy="0"/>
        </a:xfrm>
      </p:grpSpPr>
      <p:pic>
        <p:nvPicPr>
          <p:cNvPr id="2543" name="Google Shape;2543;p119" title="Chart"/>
          <p:cNvPicPr preferRelativeResize="0"/>
          <p:nvPr/>
        </p:nvPicPr>
        <p:blipFill>
          <a:blip r:embed="rId3">
            <a:alphaModFix/>
          </a:blip>
          <a:stretch>
            <a:fillRect/>
          </a:stretch>
        </p:blipFill>
        <p:spPr>
          <a:xfrm>
            <a:off x="320040" y="1572768"/>
            <a:ext cx="3758185" cy="2322576"/>
          </a:xfrm>
          <a:prstGeom prst="rect">
            <a:avLst/>
          </a:prstGeom>
          <a:noFill/>
          <a:ln>
            <a:noFill/>
          </a:ln>
        </p:spPr>
      </p:pic>
      <p:graphicFrame>
        <p:nvGraphicFramePr>
          <p:cNvPr id="2544" name="Google Shape;2544;p119"/>
          <p:cNvGraphicFramePr/>
          <p:nvPr/>
        </p:nvGraphicFramePr>
        <p:xfrm>
          <a:off x="4164560" y="3883211"/>
          <a:ext cx="3000000" cy="3000000"/>
        </p:xfrm>
        <a:graphic>
          <a:graphicData uri="http://schemas.openxmlformats.org/drawingml/2006/table">
            <a:tbl>
              <a:tblPr>
                <a:noFill/>
                <a:tableStyleId>{D7426D04-0DF5-4802-A7C9-536CA16E00E1}</a:tableStyleId>
              </a:tblPr>
              <a:tblGrid>
                <a:gridCol w="538550"/>
                <a:gridCol w="1989700"/>
                <a:gridCol w="991075"/>
              </a:tblGrid>
              <a:tr h="427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Investors in these companies (2024)</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336775">
                <a:tc gridSpan="2">
                  <a:txBody>
                    <a:bodyPr/>
                    <a:lstStyle/>
                    <a:p>
                      <a:pPr indent="0" lvl="0" marL="0" rtl="0" algn="l">
                        <a:spcBef>
                          <a:spcPts val="0"/>
                        </a:spcBef>
                        <a:spcAft>
                          <a:spcPts val="0"/>
                        </a:spcAft>
                        <a:buNone/>
                      </a:pPr>
                      <a:r>
                        <a:rPr b="1" lang="en-US" sz="1200">
                          <a:latin typeface="Calibri"/>
                          <a:ea typeface="Calibri"/>
                          <a:cs typeface="Calibri"/>
                          <a:sym typeface="Calibri"/>
                        </a:rPr>
                        <a:t>Investor Name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ctr">
                        <a:spcBef>
                          <a:spcPts val="0"/>
                        </a:spcBef>
                        <a:spcAft>
                          <a:spcPts val="0"/>
                        </a:spcAft>
                        <a:buNone/>
                      </a:pPr>
                      <a:r>
                        <a:rPr b="1" lang="en-US" sz="1200">
                          <a:latin typeface="Calibri"/>
                          <a:ea typeface="Calibri"/>
                          <a:cs typeface="Calibri"/>
                          <a:sym typeface="Calibri"/>
                        </a:rPr>
                        <a:t># Portfolio Companies</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Venture Catalysts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13</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Inflection Point Ventures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11</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Z47</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We Founder Circle</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403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100X.VC</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2545" name="Google Shape;2545;p119"/>
          <p:cNvGraphicFramePr/>
          <p:nvPr/>
        </p:nvGraphicFramePr>
        <p:xfrm>
          <a:off x="477830" y="3883211"/>
          <a:ext cx="3000000" cy="3000000"/>
        </p:xfrm>
        <a:graphic>
          <a:graphicData uri="http://schemas.openxmlformats.org/drawingml/2006/table">
            <a:tbl>
              <a:tblPr>
                <a:noFill/>
                <a:tableStyleId>{D7426D04-0DF5-4802-A7C9-536CA16E00E1}</a:tableStyleId>
              </a:tblPr>
              <a:tblGrid>
                <a:gridCol w="508775"/>
                <a:gridCol w="2019475"/>
                <a:gridCol w="991075"/>
              </a:tblGrid>
              <a:tr h="41412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Investors in these companies (2025)</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406850">
                <a:tc gridSpan="2">
                  <a:txBody>
                    <a:bodyPr/>
                    <a:lstStyle/>
                    <a:p>
                      <a:pPr indent="0" lvl="0" marL="0" rtl="0" algn="l">
                        <a:spcBef>
                          <a:spcPts val="0"/>
                        </a:spcBef>
                        <a:spcAft>
                          <a:spcPts val="0"/>
                        </a:spcAft>
                        <a:buNone/>
                      </a:pPr>
                      <a:r>
                        <a:rPr b="1" lang="en-US" sz="1200">
                          <a:latin typeface="Calibri"/>
                          <a:ea typeface="Calibri"/>
                          <a:cs typeface="Calibri"/>
                          <a:sym typeface="Calibri"/>
                        </a:rPr>
                        <a:t>Investor Name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ctr">
                        <a:spcBef>
                          <a:spcPts val="0"/>
                        </a:spcBef>
                        <a:spcAft>
                          <a:spcPts val="0"/>
                        </a:spcAft>
                        <a:buNone/>
                      </a:pPr>
                      <a:r>
                        <a:rPr b="1" lang="en-US" sz="1200">
                          <a:latin typeface="Calibri"/>
                          <a:ea typeface="Calibri"/>
                          <a:cs typeface="Calibri"/>
                          <a:sym typeface="Calibri"/>
                        </a:rPr>
                        <a:t># Portfolio Companies</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Venture Catalysts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Inflection Point Ventures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9</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Fireside Ventures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7</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0335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Titan Capital</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6</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300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PeakXV Partners</a:t>
                      </a:r>
                      <a:endParaRPr sz="1200">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2546" name="Google Shape;2546;p119"/>
          <p:cNvSpPr txBox="1"/>
          <p:nvPr/>
        </p:nvSpPr>
        <p:spPr>
          <a:xfrm>
            <a:off x="8041500" y="1236200"/>
            <a:ext cx="3960300" cy="5272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sz="1300">
                <a:latin typeface="Calibri"/>
                <a:ea typeface="Calibri"/>
                <a:cs typeface="Calibri"/>
                <a:sym typeface="Calibri"/>
              </a:rPr>
              <a:t>Retail ($428M) and Enterprise Applications ($305M) together accounted for the majority of women co-founded startup funding in 2025, reflecting investor preference for proven, revenue-led business models amid a cautious funding environment.</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rPr lang="en-US" sz="1300">
                <a:latin typeface="Calibri"/>
                <a:ea typeface="Calibri"/>
                <a:cs typeface="Calibri"/>
                <a:sym typeface="Calibri"/>
              </a:rPr>
              <a:t>Retail leads funding due to faster revenue realization and clearer unit economics, enabling women founders to scale with lower capital burn. Strong funding in Fashion Tech, Beauty Tech, and D2C reflects deep consumer insight, brand-led execution, and trust-driven engagement</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311150" lvl="0" marL="457200" rtl="0" algn="just">
              <a:lnSpc>
                <a:spcPct val="115000"/>
              </a:lnSpc>
              <a:spcBef>
                <a:spcPts val="0"/>
              </a:spcBef>
              <a:spcAft>
                <a:spcPts val="0"/>
              </a:spcAft>
              <a:buSzPts val="1300"/>
              <a:buFont typeface="Calibri"/>
              <a:buChar char="●"/>
            </a:pPr>
            <a:r>
              <a:rPr lang="en-US" sz="1300">
                <a:latin typeface="Calibri"/>
                <a:ea typeface="Calibri"/>
                <a:cs typeface="Calibri"/>
                <a:sym typeface="Calibri"/>
              </a:rPr>
              <a:t>This momentum is further supported by rising digital adoption and increased spending across lifestyle and personal consumption categories, strengthening demand for women-led retail brands.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Investors such as Venture Catalysts, </a:t>
            </a:r>
            <a:r>
              <a:rPr lang="en-US" sz="1300">
                <a:solidFill>
                  <a:schemeClr val="dk1"/>
                </a:solidFill>
                <a:latin typeface="Calibri"/>
                <a:ea typeface="Calibri"/>
                <a:cs typeface="Calibri"/>
                <a:sym typeface="Calibri"/>
              </a:rPr>
              <a:t>Inflection Point Ventures </a:t>
            </a:r>
            <a:r>
              <a:rPr lang="en-US" sz="1300">
                <a:solidFill>
                  <a:schemeClr val="dk1"/>
                </a:solidFill>
                <a:latin typeface="Calibri"/>
                <a:ea typeface="Calibri"/>
                <a:cs typeface="Calibri"/>
                <a:sym typeface="Calibri"/>
              </a:rPr>
              <a:t>and Fireside Ventures actively participated to support growth and secure higher valuations.</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a:p>
            <a:pPr indent="0" lvl="0" marL="0" rtl="0" algn="just">
              <a:lnSpc>
                <a:spcPct val="115000"/>
              </a:lnSpc>
              <a:spcBef>
                <a:spcPts val="0"/>
              </a:spcBef>
              <a:spcAft>
                <a:spcPts val="0"/>
              </a:spcAft>
              <a:buNone/>
            </a:pPr>
            <a:r>
              <a:t/>
            </a:r>
            <a:endParaRPr sz="1300">
              <a:latin typeface="Calibri"/>
              <a:ea typeface="Calibri"/>
              <a:cs typeface="Calibri"/>
              <a:sym typeface="Calibri"/>
            </a:endParaRPr>
          </a:p>
        </p:txBody>
      </p:sp>
      <p:pic>
        <p:nvPicPr>
          <p:cNvPr id="2547" name="Google Shape;2547;p119" title="Chart"/>
          <p:cNvPicPr preferRelativeResize="0"/>
          <p:nvPr/>
        </p:nvPicPr>
        <p:blipFill>
          <a:blip r:embed="rId4">
            <a:alphaModFix/>
          </a:blip>
          <a:stretch>
            <a:fillRect/>
          </a:stretch>
        </p:blipFill>
        <p:spPr>
          <a:xfrm>
            <a:off x="4114800" y="1572768"/>
            <a:ext cx="3758185" cy="2322576"/>
          </a:xfrm>
          <a:prstGeom prst="rect">
            <a:avLst/>
          </a:prstGeom>
          <a:noFill/>
          <a:ln>
            <a:noFill/>
          </a:ln>
        </p:spPr>
      </p:pic>
      <p:sp>
        <p:nvSpPr>
          <p:cNvPr id="2548" name="Google Shape;2548;p119"/>
          <p:cNvSpPr txBox="1"/>
          <p:nvPr/>
        </p:nvSpPr>
        <p:spPr>
          <a:xfrm>
            <a:off x="622963" y="908075"/>
            <a:ext cx="4997700" cy="2406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5 Funded </a:t>
            </a:r>
            <a:r>
              <a:rPr b="1" lang="en-US">
                <a:solidFill>
                  <a:srgbClr val="08528C"/>
                </a:solidFill>
                <a:latin typeface="Calibri"/>
                <a:ea typeface="Calibri"/>
                <a:cs typeface="Calibri"/>
                <a:sym typeface="Calibri"/>
              </a:rPr>
              <a:t>Sectors</a:t>
            </a:r>
            <a:r>
              <a:rPr b="1" lang="en-US">
                <a:solidFill>
                  <a:srgbClr val="08528C"/>
                </a:solidFill>
                <a:latin typeface="Calibri"/>
                <a:ea typeface="Calibri"/>
                <a:cs typeface="Calibri"/>
                <a:sym typeface="Calibri"/>
              </a:rPr>
              <a:t> – 2025 vs 2024</a:t>
            </a:r>
            <a:endParaRPr b="1">
              <a:solidFill>
                <a:srgbClr val="08528C"/>
              </a:solidFill>
              <a:latin typeface="Calibri"/>
              <a:ea typeface="Calibri"/>
              <a:cs typeface="Calibri"/>
              <a:sym typeface="Calibri"/>
            </a:endParaRPr>
          </a:p>
        </p:txBody>
      </p:sp>
      <p:sp>
        <p:nvSpPr>
          <p:cNvPr id="2549" name="Google Shape;2549;p119"/>
          <p:cNvSpPr txBox="1"/>
          <p:nvPr>
            <p:ph type="title"/>
          </p:nvPr>
        </p:nvSpPr>
        <p:spPr>
          <a:xfrm>
            <a:off x="612648" y="164592"/>
            <a:ext cx="11923800" cy="6888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08528C"/>
                </a:solidFill>
              </a:rPr>
              <a:t>Women Co-Founded Startups</a:t>
            </a:r>
            <a:r>
              <a:rPr lang="en-US">
                <a:solidFill>
                  <a:srgbClr val="08528C"/>
                </a:solidFill>
              </a:rPr>
              <a:t> – Sector wise Funding</a:t>
            </a:r>
            <a:endParaRPr/>
          </a:p>
        </p:txBody>
      </p:sp>
      <p:sp>
        <p:nvSpPr>
          <p:cNvPr id="2550" name="Google Shape;2550;p119"/>
          <p:cNvSpPr/>
          <p:nvPr/>
        </p:nvSpPr>
        <p:spPr>
          <a:xfrm>
            <a:off x="8041500" y="913876"/>
            <a:ext cx="2220600" cy="2769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rPr b="1" lang="en-US">
                <a:solidFill>
                  <a:srgbClr val="08528C"/>
                </a:solidFill>
                <a:latin typeface="Calibri"/>
                <a:ea typeface="Calibri"/>
                <a:cs typeface="Calibri"/>
                <a:sym typeface="Calibri"/>
              </a:rPr>
              <a:t>Tracxn Spotlight</a:t>
            </a:r>
            <a:endParaRPr b="1">
              <a:solidFill>
                <a:srgbClr val="08528C"/>
              </a:solidFill>
              <a:latin typeface="Calibri"/>
              <a:ea typeface="Calibri"/>
              <a:cs typeface="Calibri"/>
              <a:sym typeface="Calibri"/>
            </a:endParaRPr>
          </a:p>
        </p:txBody>
      </p:sp>
      <p:cxnSp>
        <p:nvCxnSpPr>
          <p:cNvPr id="2551" name="Google Shape;2551;p119"/>
          <p:cNvCxnSpPr/>
          <p:nvPr/>
        </p:nvCxnSpPr>
        <p:spPr>
          <a:xfrm>
            <a:off x="7909335" y="1487525"/>
            <a:ext cx="19500" cy="4841400"/>
          </a:xfrm>
          <a:prstGeom prst="straightConnector1">
            <a:avLst/>
          </a:prstGeom>
          <a:noFill/>
          <a:ln cap="flat" cmpd="sng" w="19050">
            <a:solidFill>
              <a:schemeClr val="dk1"/>
            </a:solidFill>
            <a:prstDash val="dot"/>
            <a:round/>
            <a:headEnd len="med" w="med" type="none"/>
            <a:tailEnd len="med" w="med" type="none"/>
          </a:ln>
        </p:spPr>
      </p:cxnSp>
      <p:cxnSp>
        <p:nvCxnSpPr>
          <p:cNvPr id="2552" name="Google Shape;2552;p119"/>
          <p:cNvCxnSpPr/>
          <p:nvPr/>
        </p:nvCxnSpPr>
        <p:spPr>
          <a:xfrm>
            <a:off x="612723" y="1215178"/>
            <a:ext cx="7050300" cy="0"/>
          </a:xfrm>
          <a:prstGeom prst="straightConnector1">
            <a:avLst/>
          </a:prstGeom>
          <a:noFill/>
          <a:ln cap="flat" cmpd="sng" w="9525">
            <a:solidFill>
              <a:srgbClr val="000000"/>
            </a:solidFill>
            <a:prstDash val="solid"/>
            <a:round/>
            <a:headEnd len="sm" w="sm" type="none"/>
            <a:tailEnd len="sm" w="sm" type="none"/>
          </a:ln>
        </p:spPr>
      </p:cxnSp>
      <p:cxnSp>
        <p:nvCxnSpPr>
          <p:cNvPr id="2553" name="Google Shape;2553;p119"/>
          <p:cNvCxnSpPr/>
          <p:nvPr/>
        </p:nvCxnSpPr>
        <p:spPr>
          <a:xfrm>
            <a:off x="8070575" y="1202625"/>
            <a:ext cx="3931200" cy="7200"/>
          </a:xfrm>
          <a:prstGeom prst="straightConnector1">
            <a:avLst/>
          </a:prstGeom>
          <a:noFill/>
          <a:ln cap="flat" cmpd="sng" w="9525">
            <a:solidFill>
              <a:srgbClr val="000000"/>
            </a:solidFill>
            <a:prstDash val="solid"/>
            <a:round/>
            <a:headEnd len="sm" w="sm" type="none"/>
            <a:tailEnd len="sm" w="sm" type="none"/>
          </a:ln>
        </p:spPr>
      </p:cxnSp>
      <p:sp>
        <p:nvSpPr>
          <p:cNvPr id="2554" name="Google Shape;2554;p119"/>
          <p:cNvSpPr txBox="1"/>
          <p:nvPr/>
        </p:nvSpPr>
        <p:spPr>
          <a:xfrm>
            <a:off x="623056" y="1215957"/>
            <a:ext cx="3126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Funded sectors in  2025 </a:t>
            </a:r>
            <a:endParaRPr b="1">
              <a:solidFill>
                <a:srgbClr val="08528C"/>
              </a:solidFill>
              <a:latin typeface="Calibri"/>
              <a:ea typeface="Calibri"/>
              <a:cs typeface="Calibri"/>
              <a:sym typeface="Calibri"/>
            </a:endParaRPr>
          </a:p>
        </p:txBody>
      </p:sp>
      <p:sp>
        <p:nvSpPr>
          <p:cNvPr id="2555" name="Google Shape;2555;p119"/>
          <p:cNvSpPr txBox="1"/>
          <p:nvPr/>
        </p:nvSpPr>
        <p:spPr>
          <a:xfrm>
            <a:off x="1794405" y="3778501"/>
            <a:ext cx="13101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Total Funding	</a:t>
            </a:r>
            <a:endParaRPr b="1" sz="1000">
              <a:solidFill>
                <a:schemeClr val="dk1"/>
              </a:solidFill>
              <a:latin typeface="Calibri"/>
              <a:ea typeface="Calibri"/>
              <a:cs typeface="Calibri"/>
              <a:sym typeface="Calibri"/>
            </a:endParaRPr>
          </a:p>
        </p:txBody>
      </p:sp>
      <p:sp>
        <p:nvSpPr>
          <p:cNvPr id="2556" name="Google Shape;2556;p119"/>
          <p:cNvSpPr txBox="1"/>
          <p:nvPr/>
        </p:nvSpPr>
        <p:spPr>
          <a:xfrm>
            <a:off x="4332287" y="1236200"/>
            <a:ext cx="3126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Funded sectors in 2024</a:t>
            </a:r>
            <a:endParaRPr b="1">
              <a:solidFill>
                <a:srgbClr val="08528C"/>
              </a:solidFill>
              <a:latin typeface="Calibri"/>
              <a:ea typeface="Calibri"/>
              <a:cs typeface="Calibri"/>
              <a:sym typeface="Calibri"/>
            </a:endParaRPr>
          </a:p>
        </p:txBody>
      </p:sp>
      <p:sp>
        <p:nvSpPr>
          <p:cNvPr id="2557" name="Google Shape;2557;p119"/>
          <p:cNvSpPr txBox="1"/>
          <p:nvPr/>
        </p:nvSpPr>
        <p:spPr>
          <a:xfrm>
            <a:off x="5600612" y="3780498"/>
            <a:ext cx="1310100" cy="1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solidFill>
                  <a:schemeClr val="dk1"/>
                </a:solidFill>
                <a:latin typeface="Calibri"/>
                <a:ea typeface="Calibri"/>
                <a:cs typeface="Calibri"/>
                <a:sym typeface="Calibri"/>
              </a:rPr>
              <a:t>Total Funding</a:t>
            </a:r>
            <a:endParaRPr b="1" sz="1000">
              <a:solidFill>
                <a:schemeClr val="dk1"/>
              </a:solidFill>
              <a:latin typeface="Calibri"/>
              <a:ea typeface="Calibri"/>
              <a:cs typeface="Calibri"/>
              <a:sym typeface="Calibri"/>
            </a:endParaRPr>
          </a:p>
        </p:txBody>
      </p:sp>
      <p:sp>
        <p:nvSpPr>
          <p:cNvPr id="2558" name="Google Shape;2558;p119"/>
          <p:cNvSpPr txBox="1"/>
          <p:nvPr/>
        </p:nvSpPr>
        <p:spPr>
          <a:xfrm>
            <a:off x="1" y="6508613"/>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559" name="Google Shape;2559;p119"/>
          <p:cNvSpPr txBox="1"/>
          <p:nvPr/>
        </p:nvSpPr>
        <p:spPr>
          <a:xfrm>
            <a:off x="1351249" y="1412875"/>
            <a:ext cx="527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00B050"/>
                </a:solidFill>
                <a:latin typeface="Calibri"/>
                <a:ea typeface="Calibri"/>
                <a:cs typeface="Calibri"/>
                <a:sym typeface="Calibri"/>
              </a:rPr>
              <a:t>▲11%</a:t>
            </a:r>
            <a:endParaRPr b="1" sz="9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1000">
              <a:solidFill>
                <a:schemeClr val="dk1"/>
              </a:solidFill>
              <a:latin typeface="Calibri"/>
              <a:ea typeface="Calibri"/>
              <a:cs typeface="Calibri"/>
              <a:sym typeface="Calibri"/>
            </a:endParaRPr>
          </a:p>
        </p:txBody>
      </p:sp>
      <p:sp>
        <p:nvSpPr>
          <p:cNvPr id="2560" name="Google Shape;2560;p119"/>
          <p:cNvSpPr txBox="1"/>
          <p:nvPr/>
        </p:nvSpPr>
        <p:spPr>
          <a:xfrm>
            <a:off x="1978322" y="1412875"/>
            <a:ext cx="578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00B050"/>
                </a:solidFill>
                <a:latin typeface="Calibri"/>
                <a:ea typeface="Calibri"/>
                <a:cs typeface="Calibri"/>
                <a:sym typeface="Calibri"/>
              </a:rPr>
              <a:t>▲32%</a:t>
            </a:r>
            <a:endParaRPr b="1" sz="900">
              <a:solidFill>
                <a:schemeClr val="dk1"/>
              </a:solidFill>
              <a:latin typeface="Calibri"/>
              <a:ea typeface="Calibri"/>
              <a:cs typeface="Calibri"/>
              <a:sym typeface="Calibri"/>
            </a:endParaRPr>
          </a:p>
        </p:txBody>
      </p:sp>
      <p:sp>
        <p:nvSpPr>
          <p:cNvPr id="2561" name="Google Shape;2561;p119"/>
          <p:cNvSpPr/>
          <p:nvPr/>
        </p:nvSpPr>
        <p:spPr>
          <a:xfrm>
            <a:off x="1684312" y="3821154"/>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19"/>
          <p:cNvSpPr/>
          <p:nvPr/>
        </p:nvSpPr>
        <p:spPr>
          <a:xfrm>
            <a:off x="5451824" y="3821154"/>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19"/>
          <p:cNvSpPr txBox="1"/>
          <p:nvPr/>
        </p:nvSpPr>
        <p:spPr>
          <a:xfrm>
            <a:off x="3333065" y="1412875"/>
            <a:ext cx="527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FF0000"/>
                </a:solidFill>
                <a:latin typeface="Calibri"/>
                <a:ea typeface="Calibri"/>
                <a:cs typeface="Calibri"/>
                <a:sym typeface="Calibri"/>
              </a:rPr>
              <a:t>▼25%</a:t>
            </a:r>
            <a:endParaRPr b="1" sz="900">
              <a:solidFill>
                <a:srgbClr val="FF0000"/>
              </a:solidFill>
              <a:latin typeface="Calibri"/>
              <a:ea typeface="Calibri"/>
              <a:cs typeface="Calibri"/>
              <a:sym typeface="Calibri"/>
            </a:endParaRPr>
          </a:p>
        </p:txBody>
      </p:sp>
      <p:pic>
        <p:nvPicPr>
          <p:cNvPr id="2564" name="Google Shape;2564;p119"/>
          <p:cNvPicPr preferRelativeResize="0"/>
          <p:nvPr/>
        </p:nvPicPr>
        <p:blipFill>
          <a:blip r:embed="rId5">
            <a:alphaModFix/>
          </a:blip>
          <a:stretch>
            <a:fillRect/>
          </a:stretch>
        </p:blipFill>
        <p:spPr>
          <a:xfrm>
            <a:off x="599875" y="5068791"/>
            <a:ext cx="274320" cy="274320"/>
          </a:xfrm>
          <a:prstGeom prst="rect">
            <a:avLst/>
          </a:prstGeom>
          <a:noFill/>
          <a:ln>
            <a:noFill/>
          </a:ln>
        </p:spPr>
      </p:pic>
      <p:pic>
        <p:nvPicPr>
          <p:cNvPr id="2565" name="Google Shape;2565;p119"/>
          <p:cNvPicPr preferRelativeResize="0"/>
          <p:nvPr/>
        </p:nvPicPr>
        <p:blipFill>
          <a:blip r:embed="rId6">
            <a:alphaModFix/>
          </a:blip>
          <a:stretch>
            <a:fillRect/>
          </a:stretch>
        </p:blipFill>
        <p:spPr>
          <a:xfrm>
            <a:off x="604865" y="4736241"/>
            <a:ext cx="274320" cy="274320"/>
          </a:xfrm>
          <a:prstGeom prst="rect">
            <a:avLst/>
          </a:prstGeom>
          <a:noFill/>
          <a:ln>
            <a:noFill/>
          </a:ln>
        </p:spPr>
      </p:pic>
      <p:pic>
        <p:nvPicPr>
          <p:cNvPr id="2566" name="Google Shape;2566;p119"/>
          <p:cNvPicPr preferRelativeResize="0"/>
          <p:nvPr/>
        </p:nvPicPr>
        <p:blipFill>
          <a:blip r:embed="rId7">
            <a:alphaModFix/>
          </a:blip>
          <a:stretch>
            <a:fillRect/>
          </a:stretch>
        </p:blipFill>
        <p:spPr>
          <a:xfrm>
            <a:off x="611972" y="5420660"/>
            <a:ext cx="274320" cy="274320"/>
          </a:xfrm>
          <a:prstGeom prst="rect">
            <a:avLst/>
          </a:prstGeom>
          <a:noFill/>
          <a:ln>
            <a:noFill/>
          </a:ln>
        </p:spPr>
      </p:pic>
      <p:pic>
        <p:nvPicPr>
          <p:cNvPr id="2567" name="Google Shape;2567;p119"/>
          <p:cNvPicPr preferRelativeResize="0"/>
          <p:nvPr/>
        </p:nvPicPr>
        <p:blipFill>
          <a:blip r:embed="rId8">
            <a:alphaModFix/>
          </a:blip>
          <a:stretch>
            <a:fillRect/>
          </a:stretch>
        </p:blipFill>
        <p:spPr>
          <a:xfrm>
            <a:off x="611972" y="5787302"/>
            <a:ext cx="274320" cy="274320"/>
          </a:xfrm>
          <a:prstGeom prst="rect">
            <a:avLst/>
          </a:prstGeom>
          <a:noFill/>
          <a:ln>
            <a:noFill/>
          </a:ln>
        </p:spPr>
      </p:pic>
      <p:pic>
        <p:nvPicPr>
          <p:cNvPr id="2568" name="Google Shape;2568;p119"/>
          <p:cNvPicPr preferRelativeResize="0"/>
          <p:nvPr/>
        </p:nvPicPr>
        <p:blipFill>
          <a:blip r:embed="rId5">
            <a:alphaModFix/>
          </a:blip>
          <a:stretch>
            <a:fillRect/>
          </a:stretch>
        </p:blipFill>
        <p:spPr>
          <a:xfrm>
            <a:off x="4331417" y="5106903"/>
            <a:ext cx="274320" cy="274320"/>
          </a:xfrm>
          <a:prstGeom prst="rect">
            <a:avLst/>
          </a:prstGeom>
          <a:noFill/>
          <a:ln>
            <a:noFill/>
          </a:ln>
        </p:spPr>
      </p:pic>
      <p:pic>
        <p:nvPicPr>
          <p:cNvPr id="2569" name="Google Shape;2569;p119"/>
          <p:cNvPicPr preferRelativeResize="0"/>
          <p:nvPr/>
        </p:nvPicPr>
        <p:blipFill>
          <a:blip r:embed="rId6">
            <a:alphaModFix/>
          </a:blip>
          <a:stretch>
            <a:fillRect/>
          </a:stretch>
        </p:blipFill>
        <p:spPr>
          <a:xfrm>
            <a:off x="4333917" y="4757020"/>
            <a:ext cx="274320" cy="274320"/>
          </a:xfrm>
          <a:prstGeom prst="rect">
            <a:avLst/>
          </a:prstGeom>
          <a:noFill/>
          <a:ln>
            <a:noFill/>
          </a:ln>
        </p:spPr>
      </p:pic>
      <p:pic>
        <p:nvPicPr>
          <p:cNvPr id="2570" name="Google Shape;2570;p119"/>
          <p:cNvPicPr preferRelativeResize="0"/>
          <p:nvPr/>
        </p:nvPicPr>
        <p:blipFill>
          <a:blip r:embed="rId9">
            <a:alphaModFix/>
          </a:blip>
          <a:stretch>
            <a:fillRect/>
          </a:stretch>
        </p:blipFill>
        <p:spPr>
          <a:xfrm>
            <a:off x="4337467" y="5806622"/>
            <a:ext cx="274320" cy="274320"/>
          </a:xfrm>
          <a:prstGeom prst="rect">
            <a:avLst/>
          </a:prstGeom>
          <a:noFill/>
          <a:ln>
            <a:noFill/>
          </a:ln>
        </p:spPr>
      </p:pic>
      <p:pic>
        <p:nvPicPr>
          <p:cNvPr id="2571" name="Google Shape;2571;p119"/>
          <p:cNvPicPr preferRelativeResize="0"/>
          <p:nvPr/>
        </p:nvPicPr>
        <p:blipFill>
          <a:blip r:embed="rId10">
            <a:alphaModFix/>
          </a:blip>
          <a:stretch>
            <a:fillRect/>
          </a:stretch>
        </p:blipFill>
        <p:spPr>
          <a:xfrm>
            <a:off x="4337467" y="5456763"/>
            <a:ext cx="274320" cy="274320"/>
          </a:xfrm>
          <a:prstGeom prst="rect">
            <a:avLst/>
          </a:prstGeom>
          <a:noFill/>
          <a:ln>
            <a:noFill/>
          </a:ln>
        </p:spPr>
      </p:pic>
      <p:sp>
        <p:nvSpPr>
          <p:cNvPr id="2572" name="Google Shape;2572;p119"/>
          <p:cNvSpPr txBox="1"/>
          <p:nvPr/>
        </p:nvSpPr>
        <p:spPr>
          <a:xfrm>
            <a:off x="2695820" y="1412875"/>
            <a:ext cx="578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900">
                <a:solidFill>
                  <a:srgbClr val="FF0000"/>
                </a:solidFill>
                <a:latin typeface="Calibri"/>
                <a:ea typeface="Calibri"/>
                <a:cs typeface="Calibri"/>
                <a:sym typeface="Calibri"/>
              </a:rPr>
              <a:t>▼11%</a:t>
            </a:r>
            <a:endParaRPr b="1" sz="1000">
              <a:solidFill>
                <a:srgbClr val="00B050"/>
              </a:solidFill>
              <a:latin typeface="Calibri"/>
              <a:ea typeface="Calibri"/>
              <a:cs typeface="Calibri"/>
              <a:sym typeface="Calibri"/>
            </a:endParaRPr>
          </a:p>
        </p:txBody>
      </p:sp>
      <p:sp>
        <p:nvSpPr>
          <p:cNvPr id="2573" name="Google Shape;2573;p119"/>
          <p:cNvSpPr txBox="1"/>
          <p:nvPr/>
        </p:nvSpPr>
        <p:spPr>
          <a:xfrm>
            <a:off x="623572" y="1420675"/>
            <a:ext cx="578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900">
                <a:solidFill>
                  <a:srgbClr val="FF0000"/>
                </a:solidFill>
                <a:latin typeface="Calibri"/>
                <a:ea typeface="Calibri"/>
                <a:cs typeface="Calibri"/>
                <a:sym typeface="Calibri"/>
              </a:rPr>
              <a:t>▼8%</a:t>
            </a:r>
            <a:endParaRPr b="1" sz="1000">
              <a:solidFill>
                <a:schemeClr val="accent6"/>
              </a:solidFill>
              <a:latin typeface="Calibri"/>
              <a:ea typeface="Calibri"/>
              <a:cs typeface="Calibri"/>
              <a:sym typeface="Calibri"/>
            </a:endParaRPr>
          </a:p>
        </p:txBody>
      </p:sp>
      <p:pic>
        <p:nvPicPr>
          <p:cNvPr id="2574" name="Google Shape;2574;p119"/>
          <p:cNvPicPr preferRelativeResize="0"/>
          <p:nvPr/>
        </p:nvPicPr>
        <p:blipFill rotWithShape="1">
          <a:blip r:embed="rId11">
            <a:alphaModFix/>
          </a:blip>
          <a:srcRect b="0" l="-10360" r="10360" t="0"/>
          <a:stretch/>
        </p:blipFill>
        <p:spPr>
          <a:xfrm>
            <a:off x="611969" y="6153940"/>
            <a:ext cx="274320" cy="274320"/>
          </a:xfrm>
          <a:prstGeom prst="rect">
            <a:avLst/>
          </a:prstGeom>
          <a:noFill/>
          <a:ln>
            <a:noFill/>
          </a:ln>
        </p:spPr>
      </p:pic>
      <p:pic>
        <p:nvPicPr>
          <p:cNvPr id="2575" name="Google Shape;2575;p119"/>
          <p:cNvPicPr preferRelativeResize="0"/>
          <p:nvPr/>
        </p:nvPicPr>
        <p:blipFill>
          <a:blip r:embed="rId12">
            <a:alphaModFix/>
          </a:blip>
          <a:stretch>
            <a:fillRect/>
          </a:stretch>
        </p:blipFill>
        <p:spPr>
          <a:xfrm>
            <a:off x="4337465" y="6110460"/>
            <a:ext cx="274320" cy="27432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0" name="Shape 2580"/>
        <p:cNvGrpSpPr/>
        <p:nvPr/>
      </p:nvGrpSpPr>
      <p:grpSpPr>
        <a:xfrm>
          <a:off x="0" y="0"/>
          <a:ext cx="0" cy="0"/>
          <a:chOff x="0" y="0"/>
          <a:chExt cx="0" cy="0"/>
        </a:xfrm>
      </p:grpSpPr>
      <p:sp>
        <p:nvSpPr>
          <p:cNvPr id="2581" name="Google Shape;2581;p120"/>
          <p:cNvSpPr/>
          <p:nvPr/>
        </p:nvSpPr>
        <p:spPr>
          <a:xfrm>
            <a:off x="449362" y="1252619"/>
            <a:ext cx="11293200" cy="20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72525"/>
              </a:buClr>
              <a:buSzPts val="1000"/>
              <a:buFont typeface="Inter"/>
              <a:buNone/>
            </a:pPr>
            <a:r>
              <a:rPr lang="en-US">
                <a:solidFill>
                  <a:srgbClr val="272525"/>
                </a:solidFill>
                <a:latin typeface="Calibri"/>
                <a:ea typeface="Calibri"/>
                <a:cs typeface="Calibri"/>
                <a:sym typeface="Calibri"/>
              </a:rPr>
              <a:t>The top 2025 funding rounds showcased here highlight the targeted capital allocation across diverse growth agendas, with every company detailing how these funds will strengthen their overall market trajectory</a:t>
            </a:r>
            <a:endParaRPr i="0" u="none" cap="none" strike="noStrike">
              <a:latin typeface="Calibri"/>
              <a:ea typeface="Calibri"/>
              <a:cs typeface="Calibri"/>
              <a:sym typeface="Calibri"/>
            </a:endParaRPr>
          </a:p>
        </p:txBody>
      </p:sp>
      <p:sp>
        <p:nvSpPr>
          <p:cNvPr id="2582" name="Google Shape;2582;p120"/>
          <p:cNvSpPr/>
          <p:nvPr/>
        </p:nvSpPr>
        <p:spPr>
          <a:xfrm>
            <a:off x="449362" y="1742022"/>
            <a:ext cx="5582400" cy="1445400"/>
          </a:xfrm>
          <a:prstGeom prst="roundRect">
            <a:avLst>
              <a:gd fmla="val 3730" name="adj"/>
            </a:avLst>
          </a:prstGeom>
          <a:solidFill>
            <a:schemeClr val="lt1"/>
          </a:solidFill>
          <a:ln cap="flat" cmpd="sng" w="7950">
            <a:solidFill>
              <a:srgbClr val="C0C1D7"/>
            </a:solidFill>
            <a:prstDash val="solid"/>
            <a:round/>
            <a:headEnd len="sm" w="sm" type="none"/>
            <a:tailEnd len="sm" w="sm" type="none"/>
          </a:ln>
        </p:spPr>
        <p:txBody>
          <a:bodyPr anchorCtr="0" anchor="ctr" bIns="76200" lIns="76200" spcFirstLastPara="1" rIns="76200" wrap="square" tIns="76200">
            <a:noAutofit/>
          </a:bodyPr>
          <a:lstStyle/>
          <a:p>
            <a:pPr indent="0" lvl="0" marL="0" rtl="0" algn="l">
              <a:spcBef>
                <a:spcPts val="0"/>
              </a:spcBef>
              <a:spcAft>
                <a:spcPts val="0"/>
              </a:spcAft>
              <a:buNone/>
            </a:pPr>
            <a:r>
              <a:t/>
            </a:r>
            <a:endParaRPr/>
          </a:p>
        </p:txBody>
      </p:sp>
      <p:sp>
        <p:nvSpPr>
          <p:cNvPr id="2583" name="Google Shape;2583;p120"/>
          <p:cNvSpPr/>
          <p:nvPr/>
        </p:nvSpPr>
        <p:spPr>
          <a:xfrm>
            <a:off x="584104" y="2209127"/>
            <a:ext cx="5313000" cy="165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72525"/>
              </a:buClr>
              <a:buSzPts val="1000"/>
              <a:buFont typeface="Inter"/>
              <a:buNone/>
            </a:pPr>
            <a:r>
              <a:rPr b="1" lang="en-US">
                <a:latin typeface="Calibri"/>
                <a:ea typeface="Calibri"/>
                <a:cs typeface="Calibri"/>
                <a:sym typeface="Calibri"/>
              </a:rPr>
              <a:t>$62M</a:t>
            </a:r>
            <a:r>
              <a:rPr b="1" lang="en-US">
                <a:solidFill>
                  <a:schemeClr val="dk1"/>
                </a:solidFill>
                <a:latin typeface="Calibri"/>
                <a:ea typeface="Calibri"/>
                <a:cs typeface="Calibri"/>
                <a:sym typeface="Calibri"/>
              </a:rPr>
              <a:t> Series C, Jun 2025</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272525"/>
              </a:buClr>
              <a:buSzPts val="1000"/>
              <a:buFont typeface="Inter"/>
              <a:buNone/>
            </a:pPr>
            <a:r>
              <a:t/>
            </a:r>
            <a:endParaRPr b="1">
              <a:solidFill>
                <a:schemeClr val="dk2"/>
              </a:solidFill>
              <a:latin typeface="Calibri"/>
              <a:ea typeface="Calibri"/>
              <a:cs typeface="Calibri"/>
              <a:sym typeface="Calibri"/>
            </a:endParaRPr>
          </a:p>
        </p:txBody>
      </p:sp>
      <p:sp>
        <p:nvSpPr>
          <p:cNvPr id="2584" name="Google Shape;2584;p120"/>
          <p:cNvSpPr/>
          <p:nvPr/>
        </p:nvSpPr>
        <p:spPr>
          <a:xfrm>
            <a:off x="6160194" y="1742022"/>
            <a:ext cx="5582400" cy="1445400"/>
          </a:xfrm>
          <a:prstGeom prst="roundRect">
            <a:avLst>
              <a:gd fmla="val 3730" name="adj"/>
            </a:avLst>
          </a:prstGeom>
          <a:solidFill>
            <a:schemeClr val="lt1"/>
          </a:solidFill>
          <a:ln cap="flat" cmpd="sng" w="7950">
            <a:solidFill>
              <a:srgbClr val="C0C1D7"/>
            </a:solidFill>
            <a:prstDash val="solid"/>
            <a:round/>
            <a:headEnd len="sm" w="sm" type="none"/>
            <a:tailEnd len="sm" w="sm" type="none"/>
          </a:ln>
        </p:spPr>
        <p:txBody>
          <a:bodyPr anchorCtr="0" anchor="ctr" bIns="76200" lIns="76200" spcFirstLastPara="1" rIns="76200" wrap="square" tIns="76200">
            <a:noAutofit/>
          </a:bodyPr>
          <a:lstStyle/>
          <a:p>
            <a:pPr indent="0" lvl="0" marL="0" rtl="0" algn="l">
              <a:spcBef>
                <a:spcPts val="0"/>
              </a:spcBef>
              <a:spcAft>
                <a:spcPts val="0"/>
              </a:spcAft>
              <a:buNone/>
            </a:pPr>
            <a:r>
              <a:t/>
            </a:r>
            <a:endParaRPr/>
          </a:p>
        </p:txBody>
      </p:sp>
      <p:sp>
        <p:nvSpPr>
          <p:cNvPr id="2585" name="Google Shape;2585;p120"/>
          <p:cNvSpPr/>
          <p:nvPr/>
        </p:nvSpPr>
        <p:spPr>
          <a:xfrm>
            <a:off x="6294937" y="2209127"/>
            <a:ext cx="5313000" cy="165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72525"/>
              </a:buClr>
              <a:buSzPts val="1000"/>
              <a:buFont typeface="Inter"/>
              <a:buNone/>
            </a:pPr>
            <a:r>
              <a:rPr b="1" lang="en-US">
                <a:solidFill>
                  <a:schemeClr val="dk1"/>
                </a:solidFill>
                <a:latin typeface="Calibri"/>
                <a:ea typeface="Calibri"/>
                <a:cs typeface="Calibri"/>
                <a:sym typeface="Calibri"/>
              </a:rPr>
              <a:t>$52M Series A, Aug 2025</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272525"/>
              </a:buClr>
              <a:buSzPts val="1000"/>
              <a:buFont typeface="Inter"/>
              <a:buNone/>
            </a:pPr>
            <a:r>
              <a:t/>
            </a:r>
            <a:endParaRPr b="1">
              <a:solidFill>
                <a:schemeClr val="dk2"/>
              </a:solidFill>
              <a:latin typeface="Calibri"/>
              <a:ea typeface="Calibri"/>
              <a:cs typeface="Calibri"/>
              <a:sym typeface="Calibri"/>
            </a:endParaRPr>
          </a:p>
        </p:txBody>
      </p:sp>
      <p:sp>
        <p:nvSpPr>
          <p:cNvPr id="2586" name="Google Shape;2586;p120"/>
          <p:cNvSpPr/>
          <p:nvPr/>
        </p:nvSpPr>
        <p:spPr>
          <a:xfrm>
            <a:off x="449362" y="3316029"/>
            <a:ext cx="5582400" cy="1445400"/>
          </a:xfrm>
          <a:prstGeom prst="roundRect">
            <a:avLst>
              <a:gd fmla="val 3730" name="adj"/>
            </a:avLst>
          </a:prstGeom>
          <a:solidFill>
            <a:schemeClr val="lt1"/>
          </a:solidFill>
          <a:ln cap="flat" cmpd="sng" w="7950">
            <a:solidFill>
              <a:srgbClr val="C0C1D7"/>
            </a:solidFill>
            <a:prstDash val="solid"/>
            <a:round/>
            <a:headEnd len="sm" w="sm" type="none"/>
            <a:tailEnd len="sm" w="sm" type="none"/>
          </a:ln>
        </p:spPr>
        <p:txBody>
          <a:bodyPr anchorCtr="0" anchor="ctr" bIns="76200" lIns="76200" spcFirstLastPara="1" rIns="76200" wrap="square" tIns="76200">
            <a:noAutofit/>
          </a:bodyPr>
          <a:lstStyle/>
          <a:p>
            <a:pPr indent="0" lvl="0" marL="0" rtl="0" algn="l">
              <a:spcBef>
                <a:spcPts val="0"/>
              </a:spcBef>
              <a:spcAft>
                <a:spcPts val="0"/>
              </a:spcAft>
              <a:buNone/>
            </a:pPr>
            <a:r>
              <a:t/>
            </a:r>
            <a:endParaRPr/>
          </a:p>
        </p:txBody>
      </p:sp>
      <p:sp>
        <p:nvSpPr>
          <p:cNvPr id="2587" name="Google Shape;2587;p120"/>
          <p:cNvSpPr/>
          <p:nvPr/>
        </p:nvSpPr>
        <p:spPr>
          <a:xfrm>
            <a:off x="584101" y="3801764"/>
            <a:ext cx="5313000" cy="20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72525"/>
              </a:buClr>
              <a:buSzPts val="1000"/>
              <a:buFont typeface="Inter"/>
              <a:buNone/>
            </a:pPr>
            <a:r>
              <a:rPr b="1" lang="en-US">
                <a:latin typeface="Calibri"/>
                <a:ea typeface="Calibri"/>
                <a:cs typeface="Calibri"/>
                <a:sym typeface="Calibri"/>
              </a:rPr>
              <a:t>$40M</a:t>
            </a:r>
            <a:r>
              <a:rPr b="1" lang="en-US">
                <a:solidFill>
                  <a:schemeClr val="dk1"/>
                </a:solidFill>
                <a:latin typeface="Calibri"/>
                <a:ea typeface="Calibri"/>
                <a:cs typeface="Calibri"/>
                <a:sym typeface="Calibri"/>
              </a:rPr>
              <a:t> Series C, May 2025</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272525"/>
              </a:buClr>
              <a:buSzPts val="1000"/>
              <a:buFont typeface="Inter"/>
              <a:buNone/>
            </a:pPr>
            <a:r>
              <a:t/>
            </a:r>
            <a:endParaRPr b="1">
              <a:latin typeface="Calibri"/>
              <a:ea typeface="Calibri"/>
              <a:cs typeface="Calibri"/>
              <a:sym typeface="Calibri"/>
            </a:endParaRPr>
          </a:p>
        </p:txBody>
      </p:sp>
      <p:sp>
        <p:nvSpPr>
          <p:cNvPr id="2588" name="Google Shape;2588;p120"/>
          <p:cNvSpPr/>
          <p:nvPr/>
        </p:nvSpPr>
        <p:spPr>
          <a:xfrm>
            <a:off x="584101" y="4084141"/>
            <a:ext cx="5313000" cy="616200"/>
          </a:xfrm>
          <a:prstGeom prst="rect">
            <a:avLst/>
          </a:prstGeom>
          <a:noFill/>
          <a:ln>
            <a:noFill/>
          </a:ln>
        </p:spPr>
        <p:txBody>
          <a:bodyPr anchorCtr="0" anchor="t" bIns="0" lIns="0" spcFirstLastPara="1" rIns="0" wrap="square" tIns="0">
            <a:noAutofit/>
          </a:bodyPr>
          <a:lstStyle/>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Scale fleet and establish city command centers</a:t>
            </a:r>
            <a:endParaRPr>
              <a:solidFill>
                <a:schemeClr val="dk1"/>
              </a:solidFill>
              <a:latin typeface="Calibri"/>
              <a:ea typeface="Calibri"/>
              <a:cs typeface="Calibri"/>
              <a:sym typeface="Calibri"/>
            </a:endParaRPr>
          </a:p>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Accelerate EV adoption and expand operations nationwide</a:t>
            </a:r>
            <a:endParaRPr>
              <a:solidFill>
                <a:schemeClr val="dk2"/>
              </a:solidFill>
              <a:latin typeface="Calibri"/>
              <a:ea typeface="Calibri"/>
              <a:cs typeface="Calibri"/>
              <a:sym typeface="Calibri"/>
            </a:endParaRPr>
          </a:p>
        </p:txBody>
      </p:sp>
      <p:sp>
        <p:nvSpPr>
          <p:cNvPr id="2589" name="Google Shape;2589;p120"/>
          <p:cNvSpPr/>
          <p:nvPr/>
        </p:nvSpPr>
        <p:spPr>
          <a:xfrm>
            <a:off x="6160194" y="3316029"/>
            <a:ext cx="5582400" cy="1445400"/>
          </a:xfrm>
          <a:prstGeom prst="roundRect">
            <a:avLst>
              <a:gd fmla="val 3730" name="adj"/>
            </a:avLst>
          </a:prstGeom>
          <a:solidFill>
            <a:schemeClr val="lt1"/>
          </a:solidFill>
          <a:ln cap="flat" cmpd="sng" w="7950">
            <a:solidFill>
              <a:srgbClr val="C0C1D7"/>
            </a:solidFill>
            <a:prstDash val="solid"/>
            <a:round/>
            <a:headEnd len="sm" w="sm" type="none"/>
            <a:tailEnd len="sm" w="sm" type="none"/>
          </a:ln>
        </p:spPr>
        <p:txBody>
          <a:bodyPr anchorCtr="0" anchor="ctr" bIns="76200" lIns="76200" spcFirstLastPara="1" rIns="76200" wrap="square" tIns="76200">
            <a:noAutofit/>
          </a:bodyPr>
          <a:lstStyle/>
          <a:p>
            <a:pPr indent="0" lvl="0" marL="0" rtl="0" algn="l">
              <a:spcBef>
                <a:spcPts val="0"/>
              </a:spcBef>
              <a:spcAft>
                <a:spcPts val="0"/>
              </a:spcAft>
              <a:buNone/>
            </a:pPr>
            <a:r>
              <a:t/>
            </a:r>
            <a:endParaRPr/>
          </a:p>
        </p:txBody>
      </p:sp>
      <p:sp>
        <p:nvSpPr>
          <p:cNvPr id="2590" name="Google Shape;2590;p120"/>
          <p:cNvSpPr/>
          <p:nvPr/>
        </p:nvSpPr>
        <p:spPr>
          <a:xfrm>
            <a:off x="6294933" y="3801764"/>
            <a:ext cx="5313000" cy="20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72525"/>
              </a:buClr>
              <a:buSzPts val="1000"/>
              <a:buFont typeface="Inter"/>
              <a:buNone/>
            </a:pPr>
            <a:r>
              <a:rPr b="1" lang="en-US">
                <a:latin typeface="Calibri"/>
                <a:ea typeface="Calibri"/>
                <a:cs typeface="Calibri"/>
                <a:sym typeface="Calibri"/>
              </a:rPr>
              <a:t>$35M</a:t>
            </a:r>
            <a:r>
              <a:rPr b="1" lang="en-US">
                <a:solidFill>
                  <a:schemeClr val="dk1"/>
                </a:solidFill>
                <a:latin typeface="Calibri"/>
                <a:ea typeface="Calibri"/>
                <a:cs typeface="Calibri"/>
                <a:sym typeface="Calibri"/>
              </a:rPr>
              <a:t> Series B, Nov 2025</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272525"/>
              </a:buClr>
              <a:buSzPts val="1000"/>
              <a:buFont typeface="Inter"/>
              <a:buNone/>
            </a:pPr>
            <a:r>
              <a:t/>
            </a:r>
            <a:endParaRPr b="1">
              <a:solidFill>
                <a:schemeClr val="dk2"/>
              </a:solidFill>
              <a:latin typeface="Calibri"/>
              <a:ea typeface="Calibri"/>
              <a:cs typeface="Calibri"/>
              <a:sym typeface="Calibri"/>
            </a:endParaRPr>
          </a:p>
        </p:txBody>
      </p:sp>
      <p:sp>
        <p:nvSpPr>
          <p:cNvPr id="2591" name="Google Shape;2591;p120"/>
          <p:cNvSpPr/>
          <p:nvPr/>
        </p:nvSpPr>
        <p:spPr>
          <a:xfrm>
            <a:off x="6294933" y="4084141"/>
            <a:ext cx="5313000" cy="616200"/>
          </a:xfrm>
          <a:prstGeom prst="rect">
            <a:avLst/>
          </a:prstGeom>
          <a:noFill/>
          <a:ln>
            <a:noFill/>
          </a:ln>
        </p:spPr>
        <p:txBody>
          <a:bodyPr anchorCtr="0" anchor="t" bIns="0" lIns="0" spcFirstLastPara="1" rIns="0" wrap="square" tIns="0">
            <a:noAutofit/>
          </a:bodyPr>
          <a:lstStyle/>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Expand real-estate &amp; mortgage services platform and reinforce fintech-led growth engine</a:t>
            </a:r>
            <a:endParaRPr>
              <a:solidFill>
                <a:schemeClr val="dk1"/>
              </a:solidFill>
              <a:latin typeface="Calibri"/>
              <a:ea typeface="Calibri"/>
              <a:cs typeface="Calibri"/>
              <a:sym typeface="Calibri"/>
            </a:endParaRPr>
          </a:p>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Expand operations and accelerate path to unicorn valuation</a:t>
            </a:r>
            <a:endParaRPr>
              <a:solidFill>
                <a:schemeClr val="dk2"/>
              </a:solidFill>
              <a:latin typeface="Calibri"/>
              <a:ea typeface="Calibri"/>
              <a:cs typeface="Calibri"/>
              <a:sym typeface="Calibri"/>
            </a:endParaRPr>
          </a:p>
        </p:txBody>
      </p:sp>
      <p:sp>
        <p:nvSpPr>
          <p:cNvPr id="2592" name="Google Shape;2592;p120"/>
          <p:cNvSpPr/>
          <p:nvPr/>
        </p:nvSpPr>
        <p:spPr>
          <a:xfrm>
            <a:off x="449362" y="4890035"/>
            <a:ext cx="5582400" cy="1445400"/>
          </a:xfrm>
          <a:prstGeom prst="roundRect">
            <a:avLst>
              <a:gd fmla="val 3730" name="adj"/>
            </a:avLst>
          </a:prstGeom>
          <a:solidFill>
            <a:schemeClr val="lt1"/>
          </a:solidFill>
          <a:ln cap="flat" cmpd="sng" w="7950">
            <a:solidFill>
              <a:srgbClr val="C0C1D7"/>
            </a:solidFill>
            <a:prstDash val="solid"/>
            <a:round/>
            <a:headEnd len="sm" w="sm" type="none"/>
            <a:tailEnd len="sm" w="sm" type="none"/>
          </a:ln>
        </p:spPr>
        <p:txBody>
          <a:bodyPr anchorCtr="0" anchor="ctr" bIns="76200" lIns="76200" spcFirstLastPara="1" rIns="76200" wrap="square" tIns="76200">
            <a:noAutofit/>
          </a:bodyPr>
          <a:lstStyle/>
          <a:p>
            <a:pPr indent="0" lvl="0" marL="0" rtl="0" algn="l">
              <a:spcBef>
                <a:spcPts val="0"/>
              </a:spcBef>
              <a:spcAft>
                <a:spcPts val="0"/>
              </a:spcAft>
              <a:buNone/>
            </a:pPr>
            <a:r>
              <a:t/>
            </a:r>
            <a:endParaRPr/>
          </a:p>
        </p:txBody>
      </p:sp>
      <p:sp>
        <p:nvSpPr>
          <p:cNvPr id="2593" name="Google Shape;2593;p120"/>
          <p:cNvSpPr/>
          <p:nvPr/>
        </p:nvSpPr>
        <p:spPr>
          <a:xfrm>
            <a:off x="6160194" y="4890035"/>
            <a:ext cx="5582400" cy="1445400"/>
          </a:xfrm>
          <a:prstGeom prst="roundRect">
            <a:avLst>
              <a:gd fmla="val 3730" name="adj"/>
            </a:avLst>
          </a:prstGeom>
          <a:solidFill>
            <a:schemeClr val="lt1"/>
          </a:solidFill>
          <a:ln cap="flat" cmpd="sng" w="7950">
            <a:solidFill>
              <a:srgbClr val="C0C1D7"/>
            </a:solidFill>
            <a:prstDash val="solid"/>
            <a:round/>
            <a:headEnd len="sm" w="sm" type="none"/>
            <a:tailEnd len="sm" w="sm" type="none"/>
          </a:ln>
        </p:spPr>
        <p:txBody>
          <a:bodyPr anchorCtr="0" anchor="ctr" bIns="76200" lIns="76200" spcFirstLastPara="1" rIns="76200" wrap="square" tIns="76200">
            <a:noAutofit/>
          </a:bodyPr>
          <a:lstStyle/>
          <a:p>
            <a:pPr indent="0" lvl="0" marL="0" rtl="0" algn="l">
              <a:spcBef>
                <a:spcPts val="0"/>
              </a:spcBef>
              <a:spcAft>
                <a:spcPts val="0"/>
              </a:spcAft>
              <a:buNone/>
            </a:pPr>
            <a:r>
              <a:t/>
            </a:r>
            <a:endParaRPr/>
          </a:p>
        </p:txBody>
      </p:sp>
      <p:sp>
        <p:nvSpPr>
          <p:cNvPr id="2594" name="Google Shape;2594;p120"/>
          <p:cNvSpPr/>
          <p:nvPr/>
        </p:nvSpPr>
        <p:spPr>
          <a:xfrm>
            <a:off x="6294925" y="5650550"/>
            <a:ext cx="5313000" cy="684900"/>
          </a:xfrm>
          <a:prstGeom prst="rect">
            <a:avLst/>
          </a:prstGeom>
          <a:noFill/>
          <a:ln>
            <a:noFill/>
          </a:ln>
        </p:spPr>
        <p:txBody>
          <a:bodyPr anchorCtr="0" anchor="t" bIns="0" lIns="0" spcFirstLastPara="1" rIns="0" wrap="square" tIns="0">
            <a:noAutofit/>
          </a:bodyPr>
          <a:lstStyle/>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Scale soil carbon measurement and verification infrastructure</a:t>
            </a:r>
            <a:endParaRPr>
              <a:solidFill>
                <a:schemeClr val="dk1"/>
              </a:solidFill>
              <a:latin typeface="Calibri"/>
              <a:ea typeface="Calibri"/>
              <a:cs typeface="Calibri"/>
              <a:sym typeface="Calibri"/>
            </a:endParaRPr>
          </a:p>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Expand regenerative agriculture programs and grow high-integrity carbon credit supply</a:t>
            </a:r>
            <a:endParaRPr>
              <a:solidFill>
                <a:schemeClr val="dk1"/>
              </a:solidFill>
              <a:latin typeface="Calibri"/>
              <a:ea typeface="Calibri"/>
              <a:cs typeface="Calibri"/>
              <a:sym typeface="Calibri"/>
            </a:endParaRPr>
          </a:p>
        </p:txBody>
      </p:sp>
      <p:sp>
        <p:nvSpPr>
          <p:cNvPr id="2595" name="Google Shape;2595;p120"/>
          <p:cNvSpPr/>
          <p:nvPr/>
        </p:nvSpPr>
        <p:spPr>
          <a:xfrm>
            <a:off x="584104" y="2438257"/>
            <a:ext cx="5313000" cy="496500"/>
          </a:xfrm>
          <a:prstGeom prst="rect">
            <a:avLst/>
          </a:prstGeom>
          <a:noFill/>
          <a:ln>
            <a:noFill/>
          </a:ln>
        </p:spPr>
        <p:txBody>
          <a:bodyPr anchorCtr="0" anchor="t" bIns="0" lIns="0" spcFirstLastPara="1" rIns="0" wrap="square" tIns="0">
            <a:noAutofit/>
          </a:bodyPr>
          <a:lstStyle/>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Expand retail footprint and reinforce supply-chain &amp; tech infrastructure</a:t>
            </a:r>
            <a:endParaRPr>
              <a:solidFill>
                <a:schemeClr val="dk1"/>
              </a:solidFill>
              <a:latin typeface="Calibri"/>
              <a:ea typeface="Calibri"/>
              <a:cs typeface="Calibri"/>
              <a:sym typeface="Calibri"/>
            </a:endParaRPr>
          </a:p>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Grow lab-grown diamond line and accelerate nationwide expansion</a:t>
            </a:r>
            <a:endParaRPr>
              <a:solidFill>
                <a:schemeClr val="dk2"/>
              </a:solidFill>
              <a:latin typeface="Calibri"/>
              <a:ea typeface="Calibri"/>
              <a:cs typeface="Calibri"/>
              <a:sym typeface="Calibri"/>
            </a:endParaRPr>
          </a:p>
        </p:txBody>
      </p:sp>
      <p:pic>
        <p:nvPicPr>
          <p:cNvPr id="2596" name="Google Shape;2596;p120"/>
          <p:cNvPicPr preferRelativeResize="0"/>
          <p:nvPr/>
        </p:nvPicPr>
        <p:blipFill>
          <a:blip r:embed="rId3">
            <a:alphaModFix/>
          </a:blip>
          <a:stretch>
            <a:fillRect/>
          </a:stretch>
        </p:blipFill>
        <p:spPr>
          <a:xfrm>
            <a:off x="486425" y="1838090"/>
            <a:ext cx="862430" cy="220195"/>
          </a:xfrm>
          <a:prstGeom prst="rect">
            <a:avLst/>
          </a:prstGeom>
          <a:noFill/>
          <a:ln>
            <a:noFill/>
          </a:ln>
        </p:spPr>
      </p:pic>
      <p:pic>
        <p:nvPicPr>
          <p:cNvPr id="2597" name="Google Shape;2597;p120"/>
          <p:cNvPicPr preferRelativeResize="0"/>
          <p:nvPr/>
        </p:nvPicPr>
        <p:blipFill rotWithShape="1">
          <a:blip r:embed="rId4">
            <a:alphaModFix/>
          </a:blip>
          <a:srcRect b="24832" l="0" r="28346" t="20300"/>
          <a:stretch/>
        </p:blipFill>
        <p:spPr>
          <a:xfrm>
            <a:off x="6224875" y="1780375"/>
            <a:ext cx="1200640" cy="334013"/>
          </a:xfrm>
          <a:prstGeom prst="rect">
            <a:avLst/>
          </a:prstGeom>
          <a:noFill/>
          <a:ln>
            <a:noFill/>
          </a:ln>
        </p:spPr>
      </p:pic>
      <p:pic>
        <p:nvPicPr>
          <p:cNvPr id="2598" name="Google Shape;2598;p120"/>
          <p:cNvPicPr preferRelativeResize="0"/>
          <p:nvPr/>
        </p:nvPicPr>
        <p:blipFill>
          <a:blip r:embed="rId5">
            <a:alphaModFix/>
          </a:blip>
          <a:stretch>
            <a:fillRect/>
          </a:stretch>
        </p:blipFill>
        <p:spPr>
          <a:xfrm>
            <a:off x="486425" y="3386594"/>
            <a:ext cx="1331702" cy="310818"/>
          </a:xfrm>
          <a:prstGeom prst="rect">
            <a:avLst/>
          </a:prstGeom>
          <a:noFill/>
          <a:ln>
            <a:noFill/>
          </a:ln>
        </p:spPr>
      </p:pic>
      <p:sp>
        <p:nvSpPr>
          <p:cNvPr id="2599" name="Google Shape;2599;p120"/>
          <p:cNvSpPr/>
          <p:nvPr/>
        </p:nvSpPr>
        <p:spPr>
          <a:xfrm>
            <a:off x="6294925" y="2436661"/>
            <a:ext cx="5352300" cy="496500"/>
          </a:xfrm>
          <a:prstGeom prst="rect">
            <a:avLst/>
          </a:prstGeom>
          <a:noFill/>
          <a:ln>
            <a:noFill/>
          </a:ln>
        </p:spPr>
        <p:txBody>
          <a:bodyPr anchorCtr="0" anchor="t" bIns="0" lIns="0" spcFirstLastPara="1" rIns="0" wrap="square" tIns="0">
            <a:noAutofit/>
          </a:bodyPr>
          <a:lstStyle/>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Accelerate development of AI, IoT, GIS and cloud-powered intelligent platforms</a:t>
            </a:r>
            <a:endParaRPr>
              <a:solidFill>
                <a:schemeClr val="dk1"/>
              </a:solidFill>
              <a:latin typeface="Calibri"/>
              <a:ea typeface="Calibri"/>
              <a:cs typeface="Calibri"/>
              <a:sym typeface="Calibri"/>
            </a:endParaRPr>
          </a:p>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Expand sector reach and scale tech-led smart systems globally</a:t>
            </a:r>
            <a:endParaRPr>
              <a:solidFill>
                <a:schemeClr val="dk2"/>
              </a:solidFill>
              <a:latin typeface="Calibri"/>
              <a:ea typeface="Calibri"/>
              <a:cs typeface="Calibri"/>
              <a:sym typeface="Calibri"/>
            </a:endParaRPr>
          </a:p>
        </p:txBody>
      </p:sp>
      <p:pic>
        <p:nvPicPr>
          <p:cNvPr id="2600" name="Google Shape;2600;p120"/>
          <p:cNvPicPr preferRelativeResize="0"/>
          <p:nvPr/>
        </p:nvPicPr>
        <p:blipFill>
          <a:blip r:embed="rId6">
            <a:alphaModFix/>
          </a:blip>
          <a:stretch>
            <a:fillRect/>
          </a:stretch>
        </p:blipFill>
        <p:spPr>
          <a:xfrm>
            <a:off x="486425" y="4925558"/>
            <a:ext cx="1238964" cy="401400"/>
          </a:xfrm>
          <a:prstGeom prst="rect">
            <a:avLst/>
          </a:prstGeom>
          <a:noFill/>
          <a:ln>
            <a:noFill/>
          </a:ln>
        </p:spPr>
      </p:pic>
      <p:sp>
        <p:nvSpPr>
          <p:cNvPr id="2601" name="Google Shape;2601;p120"/>
          <p:cNvSpPr/>
          <p:nvPr/>
        </p:nvSpPr>
        <p:spPr>
          <a:xfrm>
            <a:off x="584101" y="5368168"/>
            <a:ext cx="5313000" cy="20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72525"/>
              </a:buClr>
              <a:buSzPts val="1000"/>
              <a:buFont typeface="Inter"/>
              <a:buNone/>
            </a:pPr>
            <a:r>
              <a:rPr b="1" lang="en-US">
                <a:latin typeface="Calibri"/>
                <a:ea typeface="Calibri"/>
                <a:cs typeface="Calibri"/>
                <a:sym typeface="Calibri"/>
              </a:rPr>
              <a:t>$30M</a:t>
            </a:r>
            <a:r>
              <a:rPr b="1" lang="en-US">
                <a:solidFill>
                  <a:schemeClr val="dk1"/>
                </a:solidFill>
                <a:latin typeface="Calibri"/>
                <a:ea typeface="Calibri"/>
                <a:cs typeface="Calibri"/>
                <a:sym typeface="Calibri"/>
              </a:rPr>
              <a:t> Series B, Oct 2025</a:t>
            </a:r>
            <a:endParaRPr b="1">
              <a:solidFill>
                <a:schemeClr val="dk1"/>
              </a:solidFill>
              <a:latin typeface="Calibri"/>
              <a:ea typeface="Calibri"/>
              <a:cs typeface="Calibri"/>
              <a:sym typeface="Calibri"/>
            </a:endParaRPr>
          </a:p>
          <a:p>
            <a:pPr indent="0" lvl="0" marL="0" rtl="0" algn="l">
              <a:spcBef>
                <a:spcPts val="0"/>
              </a:spcBef>
              <a:spcAft>
                <a:spcPts val="0"/>
              </a:spcAft>
              <a:buClr>
                <a:srgbClr val="272525"/>
              </a:buClr>
              <a:buSzPts val="1000"/>
              <a:buFont typeface="Inter"/>
              <a:buNone/>
            </a:pPr>
            <a:r>
              <a:t/>
            </a:r>
            <a:endParaRPr b="1">
              <a:solidFill>
                <a:schemeClr val="dk2"/>
              </a:solidFill>
              <a:latin typeface="Calibri"/>
              <a:ea typeface="Calibri"/>
              <a:cs typeface="Calibri"/>
              <a:sym typeface="Calibri"/>
            </a:endParaRPr>
          </a:p>
        </p:txBody>
      </p:sp>
      <p:sp>
        <p:nvSpPr>
          <p:cNvPr id="2602" name="Google Shape;2602;p120"/>
          <p:cNvSpPr/>
          <p:nvPr/>
        </p:nvSpPr>
        <p:spPr>
          <a:xfrm>
            <a:off x="525501" y="5625869"/>
            <a:ext cx="5313000" cy="616200"/>
          </a:xfrm>
          <a:prstGeom prst="rect">
            <a:avLst/>
          </a:prstGeom>
          <a:noFill/>
          <a:ln>
            <a:noFill/>
          </a:ln>
        </p:spPr>
        <p:txBody>
          <a:bodyPr anchorCtr="0" anchor="t" bIns="0" lIns="0" spcFirstLastPara="1" rIns="0" wrap="square" tIns="0">
            <a:noAutofit/>
          </a:bodyPr>
          <a:lstStyle/>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Scale its predictive AI platform and scale fleet management solutions.</a:t>
            </a:r>
            <a:endParaRPr>
              <a:solidFill>
                <a:schemeClr val="dk1"/>
              </a:solidFill>
              <a:latin typeface="Calibri"/>
              <a:ea typeface="Calibri"/>
              <a:cs typeface="Calibri"/>
              <a:sym typeface="Calibri"/>
            </a:endParaRPr>
          </a:p>
          <a:p>
            <a:pPr indent="-279400" lvl="0" marL="381000" rtl="0" algn="l">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Expand operations into new geographies.</a:t>
            </a:r>
            <a:endParaRPr>
              <a:solidFill>
                <a:schemeClr val="dk2"/>
              </a:solidFill>
              <a:latin typeface="Calibri"/>
              <a:ea typeface="Calibri"/>
              <a:cs typeface="Calibri"/>
              <a:sym typeface="Calibri"/>
            </a:endParaRPr>
          </a:p>
        </p:txBody>
      </p:sp>
      <p:pic>
        <p:nvPicPr>
          <p:cNvPr id="2603" name="Google Shape;2603;p120"/>
          <p:cNvPicPr preferRelativeResize="0"/>
          <p:nvPr/>
        </p:nvPicPr>
        <p:blipFill rotWithShape="1">
          <a:blip r:embed="rId7">
            <a:alphaModFix/>
          </a:blip>
          <a:srcRect b="13734" l="7834" r="4330" t="20863"/>
          <a:stretch/>
        </p:blipFill>
        <p:spPr>
          <a:xfrm>
            <a:off x="6224875" y="4924394"/>
            <a:ext cx="890646" cy="397201"/>
          </a:xfrm>
          <a:prstGeom prst="rect">
            <a:avLst/>
          </a:prstGeom>
          <a:noFill/>
          <a:ln>
            <a:noFill/>
          </a:ln>
        </p:spPr>
      </p:pic>
      <p:sp>
        <p:nvSpPr>
          <p:cNvPr id="2604" name="Google Shape;2604;p120"/>
          <p:cNvSpPr/>
          <p:nvPr/>
        </p:nvSpPr>
        <p:spPr>
          <a:xfrm>
            <a:off x="6294933" y="5368168"/>
            <a:ext cx="5313000" cy="20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272525"/>
              </a:buClr>
              <a:buSzPts val="1000"/>
              <a:buFont typeface="Inter"/>
              <a:buNone/>
            </a:pPr>
            <a:r>
              <a:rPr b="1" lang="en-US">
                <a:latin typeface="Calibri"/>
                <a:ea typeface="Calibri"/>
                <a:cs typeface="Calibri"/>
                <a:sym typeface="Calibri"/>
              </a:rPr>
              <a:t>$30M</a:t>
            </a:r>
            <a:r>
              <a:rPr b="1" lang="en-US">
                <a:solidFill>
                  <a:schemeClr val="dk1"/>
                </a:solidFill>
                <a:latin typeface="Calibri"/>
                <a:ea typeface="Calibri"/>
                <a:cs typeface="Calibri"/>
                <a:sym typeface="Calibri"/>
              </a:rPr>
              <a:t> Series B, Nov 2025</a:t>
            </a:r>
            <a:endParaRPr b="1">
              <a:solidFill>
                <a:schemeClr val="dk2"/>
              </a:solidFill>
              <a:latin typeface="Calibri"/>
              <a:ea typeface="Calibri"/>
              <a:cs typeface="Calibri"/>
              <a:sym typeface="Calibri"/>
            </a:endParaRPr>
          </a:p>
        </p:txBody>
      </p:sp>
      <p:pic>
        <p:nvPicPr>
          <p:cNvPr id="2605" name="Google Shape;2605;p120"/>
          <p:cNvPicPr preferRelativeResize="0"/>
          <p:nvPr/>
        </p:nvPicPr>
        <p:blipFill rotWithShape="1">
          <a:blip r:embed="rId8">
            <a:alphaModFix/>
          </a:blip>
          <a:srcRect b="19347" l="0" r="0" t="27976"/>
          <a:stretch/>
        </p:blipFill>
        <p:spPr>
          <a:xfrm>
            <a:off x="6224875" y="3353638"/>
            <a:ext cx="762000" cy="401400"/>
          </a:xfrm>
          <a:prstGeom prst="rect">
            <a:avLst/>
          </a:prstGeom>
          <a:noFill/>
          <a:ln>
            <a:noFill/>
          </a:ln>
        </p:spPr>
      </p:pic>
      <p:sp>
        <p:nvSpPr>
          <p:cNvPr id="2606" name="Google Shape;2606;p120"/>
          <p:cNvSpPr txBox="1"/>
          <p:nvPr/>
        </p:nvSpPr>
        <p:spPr>
          <a:xfrm>
            <a:off x="1" y="6508613"/>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607" name="Google Shape;2607;p120"/>
          <p:cNvSpPr/>
          <p:nvPr/>
        </p:nvSpPr>
        <p:spPr>
          <a:xfrm>
            <a:off x="441960" y="441960"/>
            <a:ext cx="10726800" cy="40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00000"/>
              </a:buClr>
              <a:buSzPts val="2500"/>
              <a:buFont typeface="Inter"/>
              <a:buNone/>
            </a:pPr>
            <a:r>
              <a:rPr b="1" lang="en-US" sz="3400">
                <a:solidFill>
                  <a:srgbClr val="08528C"/>
                </a:solidFill>
                <a:latin typeface="Calibri"/>
                <a:ea typeface="Calibri"/>
                <a:cs typeface="Calibri"/>
                <a:sym typeface="Calibri"/>
              </a:rPr>
              <a:t>Women Co-Founded Startups: Top Funding Rounds of 2025</a:t>
            </a:r>
            <a:endParaRPr b="1" sz="3400">
              <a:solidFill>
                <a:srgbClr val="08528C"/>
              </a:solidFill>
              <a:latin typeface="Calibri"/>
              <a:ea typeface="Calibri"/>
              <a:cs typeface="Calibri"/>
              <a:sym typeface="Calibri"/>
            </a:endParaRPr>
          </a:p>
          <a:p>
            <a:pPr indent="0" lvl="0" marL="0" marR="0" rtl="0" algn="l">
              <a:lnSpc>
                <a:spcPct val="125000"/>
              </a:lnSpc>
              <a:spcBef>
                <a:spcPts val="0"/>
              </a:spcBef>
              <a:spcAft>
                <a:spcPts val="0"/>
              </a:spcAft>
              <a:buClr>
                <a:srgbClr val="000000"/>
              </a:buClr>
              <a:buSzPts val="2500"/>
              <a:buFont typeface="Inter"/>
              <a:buNone/>
            </a:pPr>
            <a:r>
              <a:t/>
            </a:r>
            <a:endParaRPr b="1" sz="3300">
              <a:solidFill>
                <a:srgbClr val="08528C"/>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2" name="Shape 2612"/>
        <p:cNvGrpSpPr/>
        <p:nvPr/>
      </p:nvGrpSpPr>
      <p:grpSpPr>
        <a:xfrm>
          <a:off x="0" y="0"/>
          <a:ext cx="0" cy="0"/>
          <a:chOff x="0" y="0"/>
          <a:chExt cx="0" cy="0"/>
        </a:xfrm>
      </p:grpSpPr>
      <p:graphicFrame>
        <p:nvGraphicFramePr>
          <p:cNvPr id="2613" name="Google Shape;2613;p121"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News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Recent Key News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2614" name="Google Shape;2614;p121"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2615" name="Google Shape;2615;p121" title="shape7"/>
          <p:cNvSpPr/>
          <p:nvPr/>
        </p:nvSpPr>
        <p:spPr>
          <a:xfrm rot="5400000">
            <a:off x="5364100" y="444379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9"/>
          <p:cNvSpPr txBox="1"/>
          <p:nvPr>
            <p:ph idx="1" type="body"/>
          </p:nvPr>
        </p:nvSpPr>
        <p:spPr>
          <a:xfrm>
            <a:off x="612809" y="1012502"/>
            <a:ext cx="10969200" cy="317100"/>
          </a:xfrm>
          <a:prstGeom prst="rect">
            <a:avLst/>
          </a:prstGeom>
        </p:spPr>
        <p:txBody>
          <a:bodyPr anchorCtr="0" anchor="t" bIns="45700" lIns="45700" spcFirstLastPara="1" rIns="0" wrap="square" tIns="45700">
            <a:noAutofit/>
          </a:bodyPr>
          <a:lstStyle/>
          <a:p>
            <a:pPr indent="-355600" lvl="0" marL="457200" rtl="0" algn="l">
              <a:lnSpc>
                <a:spcPct val="150000"/>
              </a:lnSpc>
              <a:spcBef>
                <a:spcPts val="0"/>
              </a:spcBef>
              <a:spcAft>
                <a:spcPts val="0"/>
              </a:spcAft>
              <a:buClr>
                <a:schemeClr val="dk1"/>
              </a:buClr>
              <a:buSzPts val="2000"/>
              <a:buChar char="●"/>
            </a:pPr>
            <a:r>
              <a:rPr lang="en-US" sz="2000">
                <a:solidFill>
                  <a:schemeClr val="dk1"/>
                </a:solidFill>
              </a:rPr>
              <a:t>Tech companies in India saw 136 acquisitions in 2025, which is a rise of 7% as compared to 127 acquisitions in 2024 and a drop of 11% compared to 153 acquisitions in 2023.</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US" sz="2000">
                <a:solidFill>
                  <a:schemeClr val="dk1"/>
                </a:solidFill>
              </a:rPr>
              <a:t>Resulticks was acquired by Diginex at a price of $2.0B</a:t>
            </a:r>
            <a:r>
              <a:rPr lang="en-US" sz="2000">
                <a:solidFill>
                  <a:schemeClr val="dk1"/>
                </a:solidFill>
              </a:rPr>
              <a:t>.</a:t>
            </a:r>
            <a:endParaRPr sz="2000">
              <a:solidFill>
                <a:schemeClr val="dk1"/>
              </a:solidFill>
            </a:endParaRPr>
          </a:p>
          <a:p>
            <a:pPr indent="-355600" lvl="2" marL="1371600" rtl="0" algn="l">
              <a:lnSpc>
                <a:spcPct val="150000"/>
              </a:lnSpc>
              <a:spcBef>
                <a:spcPts val="0"/>
              </a:spcBef>
              <a:spcAft>
                <a:spcPts val="0"/>
              </a:spcAft>
              <a:buClr>
                <a:schemeClr val="dk1"/>
              </a:buClr>
              <a:buSzPts val="2000"/>
              <a:buChar char="■"/>
            </a:pPr>
            <a:r>
              <a:rPr lang="en-US" sz="2000">
                <a:solidFill>
                  <a:schemeClr val="dk1"/>
                </a:solidFill>
              </a:rPr>
              <a:t>This becomes the highest valued acquisition in 2025 followed by the acquisition of Magma General Insurance acquired by DS Group, Patanjali Ayurved at a price of $516M.</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Bengaluru based tech firms accounted for 32% of all funding seen by tech companies across India. Mumbai came next, with 18% of the total funding.</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Inflection Point Ventures, Venture Catalysts and Antler were the top seed stage investors in India Tech ecosystem for 2025.</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US" sz="2000">
                <a:solidFill>
                  <a:schemeClr val="dk1"/>
                </a:solidFill>
              </a:rPr>
              <a:t>Peak XV Partners, Accel and Elevation Capital were the top early stage investors in India Tech ecosystem for 2025.</a:t>
            </a:r>
            <a:endParaRPr sz="2000">
              <a:solidFill>
                <a:schemeClr val="dk1"/>
              </a:solidFill>
            </a:endParaRPr>
          </a:p>
          <a:p>
            <a:pPr indent="0" lvl="0" marL="457200" rtl="0" algn="l">
              <a:lnSpc>
                <a:spcPct val="150000"/>
              </a:lnSpc>
              <a:spcBef>
                <a:spcPts val="0"/>
              </a:spcBef>
              <a:spcAft>
                <a:spcPts val="0"/>
              </a:spcAft>
              <a:buNone/>
            </a:pPr>
            <a:r>
              <a:t/>
            </a:r>
            <a:endParaRPr sz="2000">
              <a:solidFill>
                <a:schemeClr val="dk1"/>
              </a:solidFill>
            </a:endParaRPr>
          </a:p>
        </p:txBody>
      </p:sp>
      <p:sp>
        <p:nvSpPr>
          <p:cNvPr id="337" name="Google Shape;337;p59"/>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rgbClr val="08528C"/>
                </a:solidFill>
              </a:rPr>
              <a:t>Tracxn Insights (4/5) </a:t>
            </a:r>
            <a:endParaRPr>
              <a:solidFill>
                <a:srgbClr val="08528C"/>
              </a:solidFill>
            </a:endParaRPr>
          </a:p>
        </p:txBody>
      </p:sp>
      <p:sp>
        <p:nvSpPr>
          <p:cNvPr id="338" name="Google Shape;338;p59"/>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0" name="Shape 2620"/>
        <p:cNvGrpSpPr/>
        <p:nvPr/>
      </p:nvGrpSpPr>
      <p:grpSpPr>
        <a:xfrm>
          <a:off x="0" y="0"/>
          <a:ext cx="0" cy="0"/>
          <a:chOff x="0" y="0"/>
          <a:chExt cx="0" cy="0"/>
        </a:xfrm>
      </p:grpSpPr>
      <p:sp>
        <p:nvSpPr>
          <p:cNvPr id="2621" name="Google Shape;2621;p122"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(1/3)</a:t>
            </a:r>
            <a:endParaRPr>
              <a:solidFill>
                <a:srgbClr val="08528C"/>
              </a:solidFill>
            </a:endParaRPr>
          </a:p>
        </p:txBody>
      </p:sp>
      <p:sp>
        <p:nvSpPr>
          <p:cNvPr id="2622" name="Google Shape;2622;p122"/>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2623" name="Google Shape;2623;p122" title="Table 1"/>
          <p:cNvGraphicFramePr/>
          <p:nvPr/>
        </p:nvGraphicFramePr>
        <p:xfrm>
          <a:off x="621900" y="1037075"/>
          <a:ext cx="3000000" cy="3000000"/>
        </p:xfrm>
        <a:graphic>
          <a:graphicData uri="http://schemas.openxmlformats.org/drawingml/2006/table">
            <a:tbl>
              <a:tblPr>
                <a:noFill/>
                <a:tableStyleId>{D7426D04-0DF5-4802-A7C9-536CA16E00E1}</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Transactions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Shiprocket files updated DRHP to raise Rs 1,100 Cr via fresh issue </a:t>
                      </a:r>
                      <a:r>
                        <a:rPr lang="en-US" sz="1100" u="sng">
                          <a:solidFill>
                            <a:schemeClr val="hlink"/>
                          </a:solidFill>
                          <a:latin typeface="Calibri"/>
                          <a:ea typeface="Calibri"/>
                          <a:cs typeface="Calibri"/>
                          <a:sym typeface="Calibri"/>
                          <a:hlinkClick r:id="rId3"/>
                        </a:rPr>
                        <a:t>StartupNews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Turn Capital bets on influencer-driven fashion with FRND acquisition </a:t>
                      </a:r>
                      <a:r>
                        <a:rPr lang="en-US" sz="1100" u="sng">
                          <a:solidFill>
                            <a:schemeClr val="hlink"/>
                          </a:solidFill>
                          <a:latin typeface="Calibri"/>
                          <a:ea typeface="Calibri"/>
                          <a:cs typeface="Calibri"/>
                          <a:sym typeface="Calibri"/>
                          <a:hlinkClick r:id="rId4"/>
                        </a:rPr>
                        <a:t>e27</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Paytm invests Rs 2,250 cr in payments services arm </a:t>
                      </a:r>
                      <a:r>
                        <a:rPr lang="en-US" sz="1100" u="sng">
                          <a:solidFill>
                            <a:schemeClr val="hlink"/>
                          </a:solidFill>
                          <a:latin typeface="Calibri"/>
                          <a:ea typeface="Calibri"/>
                          <a:cs typeface="Calibri"/>
                          <a:sym typeface="Calibri"/>
                          <a:hlinkClick r:id="rId5"/>
                        </a:rPr>
                        <a:t>NewsDrum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OneCard Secures $4.5 Million in Debt Funding from Alteria Capital </a:t>
                      </a:r>
                      <a:r>
                        <a:rPr lang="en-US" sz="1100" u="sng">
                          <a:solidFill>
                            <a:schemeClr val="hlink"/>
                          </a:solidFill>
                          <a:latin typeface="Calibri"/>
                          <a:ea typeface="Calibri"/>
                          <a:cs typeface="Calibri"/>
                          <a:sym typeface="Calibri"/>
                          <a:hlinkClick r:id="rId6"/>
                        </a:rPr>
                        <a:t>StartupNews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Care group acquires Worcester facility in “proud moment” </a:t>
                      </a:r>
                      <a:r>
                        <a:rPr lang="en-US" sz="1100" u="sng">
                          <a:solidFill>
                            <a:schemeClr val="hlink"/>
                          </a:solidFill>
                          <a:latin typeface="Calibri"/>
                          <a:ea typeface="Calibri"/>
                          <a:cs typeface="Calibri"/>
                          <a:sym typeface="Calibri"/>
                          <a:hlinkClick r:id="rId7"/>
                        </a:rPr>
                        <a:t>Insider Media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JIWYA raises USD 350,000 to scale its 100% plant-based fashion ecosystem </a:t>
                      </a:r>
                      <a:r>
                        <a:rPr lang="en-US" sz="1100" u="sng">
                          <a:solidFill>
                            <a:schemeClr val="hlink"/>
                          </a:solidFill>
                          <a:latin typeface="Calibri"/>
                          <a:ea typeface="Calibri"/>
                          <a:cs typeface="Calibri"/>
                          <a:sym typeface="Calibri"/>
                          <a:hlinkClick r:id="rId8"/>
                        </a:rPr>
                        <a:t>The Tribune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BoAt IPO Revised DRHP Flags Auditor Concerns </a:t>
                      </a:r>
                      <a:r>
                        <a:rPr lang="en-US" sz="1100" u="sng">
                          <a:solidFill>
                            <a:schemeClr val="hlink"/>
                          </a:solidFill>
                          <a:latin typeface="Calibri"/>
                          <a:ea typeface="Calibri"/>
                          <a:cs typeface="Calibri"/>
                          <a:sym typeface="Calibri"/>
                          <a:hlinkClick r:id="rId9"/>
                        </a:rPr>
                        <a:t>electronicsforyou.biz</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Fidelity International acquires 6.3 pc stake in Meesho </a:t>
                      </a:r>
                      <a:r>
                        <a:rPr lang="en-US" sz="1100" u="sng">
                          <a:solidFill>
                            <a:schemeClr val="hlink"/>
                          </a:solidFill>
                          <a:latin typeface="Calibri"/>
                          <a:ea typeface="Calibri"/>
                          <a:cs typeface="Calibri"/>
                          <a:sym typeface="Calibri"/>
                          <a:hlinkClick r:id="rId10"/>
                        </a:rPr>
                        <a:t>Moneycontrol</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Indian startup Axirium Aerospace raises $3.5 million </a:t>
                      </a:r>
                      <a:r>
                        <a:rPr lang="en-US" sz="1100" u="sng">
                          <a:solidFill>
                            <a:schemeClr val="hlink"/>
                          </a:solidFill>
                          <a:latin typeface="Calibri"/>
                          <a:ea typeface="Calibri"/>
                          <a:cs typeface="Calibri"/>
                          <a:sym typeface="Calibri"/>
                          <a:hlinkClick r:id="rId11"/>
                        </a:rPr>
                        <a:t>Evertiq</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ICICI Prudential AMC garners Rs 3,022 Cr from anchor investors; IPO to open on Friday </a:t>
                      </a:r>
                      <a:r>
                        <a:rPr lang="en-US" sz="1100" u="sng">
                          <a:solidFill>
                            <a:schemeClr val="hlink"/>
                          </a:solidFill>
                          <a:latin typeface="Calibri"/>
                          <a:ea typeface="Calibri"/>
                          <a:cs typeface="Calibri"/>
                          <a:sym typeface="Calibri"/>
                          <a:hlinkClick r:id="rId12"/>
                        </a:rPr>
                        <a:t>NewsDrum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624" name="Google Shape;2624;p122" title="Table 2"/>
          <p:cNvGraphicFramePr/>
          <p:nvPr/>
        </p:nvGraphicFramePr>
        <p:xfrm>
          <a:off x="6476450" y="1037075"/>
          <a:ext cx="3000000" cy="3000000"/>
        </p:xfrm>
        <a:graphic>
          <a:graphicData uri="http://schemas.openxmlformats.org/drawingml/2006/table">
            <a:tbl>
              <a:tblPr>
                <a:noFill/>
                <a:tableStyleId>{D7426D04-0DF5-4802-A7C9-536CA16E00E1}</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Company Updates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HalfPe.com Transforms India's Shopping Culture with 50-90% Discounts </a:t>
                      </a:r>
                      <a:r>
                        <a:rPr lang="en-US" sz="1100" u="sng">
                          <a:solidFill>
                            <a:schemeClr val="hlink"/>
                          </a:solidFill>
                          <a:latin typeface="Calibri"/>
                          <a:ea typeface="Calibri"/>
                          <a:cs typeface="Calibri"/>
                          <a:sym typeface="Calibri"/>
                          <a:hlinkClick r:id="rId13"/>
                        </a:rPr>
                        <a:t>The Tribune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Infibeam Avenues elevates Vishwas Patel to MD &amp; CEO, rebrands to AvenuesAI </a:t>
                      </a:r>
                      <a:r>
                        <a:rPr lang="en-US" sz="1100" u="sng">
                          <a:solidFill>
                            <a:schemeClr val="hlink"/>
                          </a:solidFill>
                          <a:latin typeface="Calibri"/>
                          <a:ea typeface="Calibri"/>
                          <a:cs typeface="Calibri"/>
                          <a:sym typeface="Calibri"/>
                          <a:hlinkClick r:id="rId14"/>
                        </a:rPr>
                        <a:t>Viestories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Kyocera and Rohde &amp; Schwarz to Demonstrate OTA Characterization of mmWave PAAM at CES 2026 </a:t>
                      </a:r>
                      <a:r>
                        <a:rPr lang="en-US" sz="1100" u="sng">
                          <a:solidFill>
                            <a:schemeClr val="hlink"/>
                          </a:solidFill>
                          <a:latin typeface="Calibri"/>
                          <a:ea typeface="Calibri"/>
                          <a:cs typeface="Calibri"/>
                          <a:sym typeface="Calibri"/>
                          <a:hlinkClick r:id="rId15"/>
                        </a:rPr>
                        <a:t>everything RF</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TrueReach AI Launches Entropy AI-Native SDLC Platform, Reduces Development Time by 75% </a:t>
                      </a:r>
                      <a:r>
                        <a:rPr lang="en-US" sz="1100" u="sng">
                          <a:solidFill>
                            <a:schemeClr val="hlink"/>
                          </a:solidFill>
                          <a:latin typeface="Calibri"/>
                          <a:ea typeface="Calibri"/>
                          <a:cs typeface="Calibri"/>
                          <a:sym typeface="Calibri"/>
                          <a:hlinkClick r:id="rId16"/>
                        </a:rPr>
                        <a:t>onlinemediacafe.com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Sridhar Vembu Says His Company Uses AI to Boost Productivity &amp; Streamline UI Development but Does No.. </a:t>
                      </a:r>
                      <a:r>
                        <a:rPr lang="en-US" sz="1100" u="sng">
                          <a:solidFill>
                            <a:schemeClr val="hlink"/>
                          </a:solidFill>
                          <a:latin typeface="Calibri"/>
                          <a:ea typeface="Calibri"/>
                          <a:cs typeface="Calibri"/>
                          <a:sym typeface="Calibri"/>
                          <a:hlinkClick r:id="rId17"/>
                        </a:rPr>
                        <a:t>Latestly</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Toyow's $TTN Token Lists on CoinDCX, Strengthening India's Position in the Global RWA Economy </a:t>
                      </a:r>
                      <a:r>
                        <a:rPr lang="en-US" sz="1100" u="sng">
                          <a:solidFill>
                            <a:schemeClr val="hlink"/>
                          </a:solidFill>
                          <a:latin typeface="Calibri"/>
                          <a:ea typeface="Calibri"/>
                          <a:cs typeface="Calibri"/>
                          <a:sym typeface="Calibri"/>
                          <a:hlinkClick r:id="rId18"/>
                        </a:rPr>
                        <a:t>The Tribune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Vida Dirt.E K3: Electric Dirt Bike Launched In India at Rs 69,990 </a:t>
                      </a:r>
                      <a:r>
                        <a:rPr lang="en-US" sz="1100" u="sng">
                          <a:solidFill>
                            <a:schemeClr val="hlink"/>
                          </a:solidFill>
                          <a:latin typeface="Calibri"/>
                          <a:ea typeface="Calibri"/>
                          <a:cs typeface="Calibri"/>
                          <a:sym typeface="Calibri"/>
                          <a:hlinkClick r:id="rId19"/>
                        </a:rPr>
                        <a:t>ZigWheels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DigiLawyer Launches India's Most Affordable Legal Platform </a:t>
                      </a:r>
                      <a:r>
                        <a:rPr lang="en-US" sz="1100" u="sng">
                          <a:solidFill>
                            <a:schemeClr val="hlink"/>
                          </a:solidFill>
                          <a:latin typeface="Calibri"/>
                          <a:ea typeface="Calibri"/>
                          <a:cs typeface="Calibri"/>
                          <a:sym typeface="Calibri"/>
                          <a:hlinkClick r:id="rId20"/>
                        </a:rPr>
                        <a:t>The Tribune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Dhan delivers 45X returns to Kunal Shah, PhonePe founders and other angels </a:t>
                      </a:r>
                      <a:r>
                        <a:rPr lang="en-US" sz="1100" u="sng">
                          <a:solidFill>
                            <a:schemeClr val="hlink"/>
                          </a:solidFill>
                          <a:latin typeface="Calibri"/>
                          <a:ea typeface="Calibri"/>
                          <a:cs typeface="Calibri"/>
                          <a:sym typeface="Calibri"/>
                          <a:hlinkClick r:id="rId21"/>
                        </a:rPr>
                        <a:t>Entrackr</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LoveLocal launches its own delivery partner network to strengthen last-mile reliability </a:t>
                      </a:r>
                      <a:r>
                        <a:rPr lang="en-US" sz="1100" u="sng">
                          <a:solidFill>
                            <a:schemeClr val="hlink"/>
                          </a:solidFill>
                          <a:latin typeface="Calibri"/>
                          <a:ea typeface="Calibri"/>
                          <a:cs typeface="Calibri"/>
                          <a:sym typeface="Calibri"/>
                          <a:hlinkClick r:id="rId22"/>
                        </a:rPr>
                        <a:t>HotelierIndia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9" name="Shape 2629"/>
        <p:cNvGrpSpPr/>
        <p:nvPr/>
      </p:nvGrpSpPr>
      <p:grpSpPr>
        <a:xfrm>
          <a:off x="0" y="0"/>
          <a:ext cx="0" cy="0"/>
          <a:chOff x="0" y="0"/>
          <a:chExt cx="0" cy="0"/>
        </a:xfrm>
      </p:grpSpPr>
      <p:sp>
        <p:nvSpPr>
          <p:cNvPr id="2630" name="Google Shape;2630;p123"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(2/3)</a:t>
            </a:r>
            <a:endParaRPr>
              <a:solidFill>
                <a:srgbClr val="08528C"/>
              </a:solidFill>
            </a:endParaRPr>
          </a:p>
        </p:txBody>
      </p:sp>
      <p:sp>
        <p:nvSpPr>
          <p:cNvPr id="2631" name="Google Shape;2631;p123"/>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2632" name="Google Shape;2632;p123" title="Table 1"/>
          <p:cNvGraphicFramePr/>
          <p:nvPr/>
        </p:nvGraphicFramePr>
        <p:xfrm>
          <a:off x="621900" y="864667"/>
          <a:ext cx="3000000" cy="3000000"/>
        </p:xfrm>
        <a:graphic>
          <a:graphicData uri="http://schemas.openxmlformats.org/drawingml/2006/table">
            <a:tbl>
              <a:tblPr>
                <a:noFill/>
                <a:tableStyleId>{D7426D04-0DF5-4802-A7C9-536CA16E00E1}</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Legal</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Delaware court reverses $1 billion damages ruling against Byju Raveendran </a:t>
                      </a:r>
                      <a:r>
                        <a:rPr lang="en-US" sz="1100" u="sng">
                          <a:solidFill>
                            <a:schemeClr val="hlink"/>
                          </a:solidFill>
                          <a:latin typeface="Calibri"/>
                          <a:ea typeface="Calibri"/>
                          <a:cs typeface="Calibri"/>
                          <a:sym typeface="Calibri"/>
                          <a:hlinkClick r:id="rId3"/>
                        </a:rPr>
                        <a:t>Moneycontrol</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SEBI launches PaRRVA to curb misleading return claims, sets a global benchmark </a:t>
                      </a:r>
                      <a:r>
                        <a:rPr lang="en-US" sz="1100" u="sng">
                          <a:solidFill>
                            <a:schemeClr val="hlink"/>
                          </a:solidFill>
                          <a:latin typeface="Calibri"/>
                          <a:ea typeface="Calibri"/>
                          <a:cs typeface="Calibri"/>
                          <a:sym typeface="Calibri"/>
                          <a:hlinkClick r:id="rId4"/>
                        </a:rPr>
                        <a:t>The Tribune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Synopsys, Inc. (SNPS) Shareholders Who Lost Money Have Opportunity to Lead Securities Fraud Lawsuit </a:t>
                      </a:r>
                      <a:r>
                        <a:rPr lang="en-US" sz="1100" u="sng">
                          <a:solidFill>
                            <a:schemeClr val="hlink"/>
                          </a:solidFill>
                          <a:latin typeface="Calibri"/>
                          <a:ea typeface="Calibri"/>
                          <a:cs typeface="Calibri"/>
                          <a:sym typeface="Calibri"/>
                          <a:hlinkClick r:id="rId5"/>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Cyril Amarchand Mangaldas Represented Coinswitch in a Domain Name Dispute </a:t>
                      </a:r>
                      <a:r>
                        <a:rPr lang="en-US" sz="1100" u="sng">
                          <a:solidFill>
                            <a:schemeClr val="hlink"/>
                          </a:solidFill>
                          <a:latin typeface="Calibri"/>
                          <a:ea typeface="Calibri"/>
                          <a:cs typeface="Calibri"/>
                          <a:sym typeface="Calibri"/>
                          <a:hlinkClick r:id="rId6"/>
                        </a:rPr>
                        <a:t>Lexology</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Zluri Named in the Gartner® Report: Reduce Your IAM Attack Surface Using Visibility, Observabil.. </a:t>
                      </a:r>
                      <a:r>
                        <a:rPr lang="en-US" sz="1100" u="sng">
                          <a:solidFill>
                            <a:schemeClr val="hlink"/>
                          </a:solidFill>
                          <a:latin typeface="Calibri"/>
                          <a:ea typeface="Calibri"/>
                          <a:cs typeface="Calibri"/>
                          <a:sym typeface="Calibri"/>
                          <a:hlinkClick r:id="rId7"/>
                        </a:rPr>
                        <a:t>Business 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SEBI, exchanges replace penalty-first model with ATR system for compliance </a:t>
                      </a:r>
                      <a:r>
                        <a:rPr lang="en-US" sz="1100" u="sng">
                          <a:solidFill>
                            <a:schemeClr val="hlink"/>
                          </a:solidFill>
                          <a:latin typeface="Calibri"/>
                          <a:ea typeface="Calibri"/>
                          <a:cs typeface="Calibri"/>
                          <a:sym typeface="Calibri"/>
                          <a:hlinkClick r:id="rId8"/>
                        </a:rPr>
                        <a:t>Moneycontrol</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Arattai Commences SIM Binding Compliance After DoT Directive, Highlighting UX Concerns </a:t>
                      </a:r>
                      <a:r>
                        <a:rPr lang="en-US" sz="1100" u="sng">
                          <a:solidFill>
                            <a:schemeClr val="hlink"/>
                          </a:solidFill>
                          <a:latin typeface="Calibri"/>
                          <a:ea typeface="Calibri"/>
                          <a:cs typeface="Calibri"/>
                          <a:sym typeface="Calibri"/>
                          <a:hlinkClick r:id="rId9"/>
                        </a:rPr>
                        <a:t>Business Line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63 moons shares surge 16% as NCLT approves NSEL settlement scheme </a:t>
                      </a:r>
                      <a:r>
                        <a:rPr lang="en-US" sz="1100" u="sng">
                          <a:solidFill>
                            <a:schemeClr val="hlink"/>
                          </a:solidFill>
                          <a:latin typeface="Calibri"/>
                          <a:ea typeface="Calibri"/>
                          <a:cs typeface="Calibri"/>
                          <a:sym typeface="Calibri"/>
                          <a:hlinkClick r:id="rId10"/>
                        </a:rPr>
                        <a:t>Moneycontrol</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Byju Raveendran to file $2.5B damages, disputes GLAS Trust's fund diversion claims </a:t>
                      </a:r>
                      <a:r>
                        <a:rPr lang="en-US" sz="1100" u="sng">
                          <a:solidFill>
                            <a:schemeClr val="hlink"/>
                          </a:solidFill>
                          <a:latin typeface="Calibri"/>
                          <a:ea typeface="Calibri"/>
                          <a:cs typeface="Calibri"/>
                          <a:sym typeface="Calibri"/>
                          <a:hlinkClick r:id="rId11"/>
                        </a:rPr>
                        <a:t>CNBC-TV18</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SEBI Cracks Down On DroneAcharya, Founders Over IPO Fraud, Revenue Inflation </a:t>
                      </a:r>
                      <a:r>
                        <a:rPr lang="en-US" sz="1100" u="sng">
                          <a:solidFill>
                            <a:schemeClr val="hlink"/>
                          </a:solidFill>
                          <a:latin typeface="Calibri"/>
                          <a:ea typeface="Calibri"/>
                          <a:cs typeface="Calibri"/>
                          <a:sym typeface="Calibri"/>
                          <a:hlinkClick r:id="rId12"/>
                        </a:rPr>
                        <a:t>Inc42</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633" name="Google Shape;2633;p123" title="Table 2"/>
          <p:cNvGraphicFramePr/>
          <p:nvPr/>
        </p:nvGraphicFramePr>
        <p:xfrm>
          <a:off x="6476450" y="864667"/>
          <a:ext cx="3000000" cy="3000000"/>
        </p:xfrm>
        <a:graphic>
          <a:graphicData uri="http://schemas.openxmlformats.org/drawingml/2006/table">
            <a:tbl>
              <a:tblPr>
                <a:noFill/>
                <a:tableStyleId>{D7426D04-0DF5-4802-A7C9-536CA16E00E1}</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Partnerships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ideaForge partners with C-DAC to boost drone integration in India’s emergency response </a:t>
                      </a:r>
                      <a:r>
                        <a:rPr lang="en-US" sz="1100" u="sng">
                          <a:solidFill>
                            <a:schemeClr val="hlink"/>
                          </a:solidFill>
                          <a:latin typeface="Calibri"/>
                          <a:ea typeface="Calibri"/>
                          <a:cs typeface="Calibri"/>
                          <a:sym typeface="Calibri"/>
                          <a:hlinkClick r:id="rId13"/>
                        </a:rPr>
                        <a:t>onlinemediacafe.com</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ConverSight Partners with Pine Services Group for AI Supply Chain Decision Intelligence </a:t>
                      </a:r>
                      <a:r>
                        <a:rPr lang="en-US" sz="1100" u="sng">
                          <a:solidFill>
                            <a:schemeClr val="hlink"/>
                          </a:solidFill>
                          <a:latin typeface="Calibri"/>
                          <a:ea typeface="Calibri"/>
                          <a:cs typeface="Calibri"/>
                          <a:sym typeface="Calibri"/>
                          <a:hlinkClick r:id="rId14"/>
                        </a:rPr>
                        <a:t>MarTech Series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Sanyou Bio and KanryBio Partner to Develop Biomarker Assay Kits </a:t>
                      </a:r>
                      <a:r>
                        <a:rPr lang="en-US" sz="1100" u="sng">
                          <a:solidFill>
                            <a:schemeClr val="hlink"/>
                          </a:solidFill>
                          <a:latin typeface="Calibri"/>
                          <a:ea typeface="Calibri"/>
                          <a:cs typeface="Calibri"/>
                          <a:sym typeface="Calibri"/>
                          <a:hlinkClick r:id="rId15"/>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Yatra Online partners with RateGain to manage corporate travel through Yatra for Business </a:t>
                      </a:r>
                      <a:r>
                        <a:rPr lang="en-US" sz="1100" u="sng">
                          <a:solidFill>
                            <a:schemeClr val="hlink"/>
                          </a:solidFill>
                          <a:latin typeface="Calibri"/>
                          <a:ea typeface="Calibri"/>
                          <a:cs typeface="Calibri"/>
                          <a:sym typeface="Calibri"/>
                          <a:hlinkClick r:id="rId16"/>
                        </a:rPr>
                        <a:t>The Tribune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IIT Bombay and Groww Foundation Launch Landmark Partnership to Drive Deep-Tech Innovation </a:t>
                      </a:r>
                      <a:r>
                        <a:rPr lang="en-US" sz="1100" u="sng">
                          <a:solidFill>
                            <a:schemeClr val="hlink"/>
                          </a:solidFill>
                          <a:latin typeface="Calibri"/>
                          <a:ea typeface="Calibri"/>
                          <a:cs typeface="Calibri"/>
                          <a:sym typeface="Calibri"/>
                          <a:hlinkClick r:id="rId17"/>
                        </a:rPr>
                        <a:t>IndianWeb2</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ServicePower and Marcone Appliance Parts Partner to Streamline Field Service Management </a:t>
                      </a:r>
                      <a:r>
                        <a:rPr lang="en-US" sz="1100" u="sng">
                          <a:solidFill>
                            <a:schemeClr val="hlink"/>
                          </a:solidFill>
                          <a:latin typeface="Calibri"/>
                          <a:ea typeface="Calibri"/>
                          <a:cs typeface="Calibri"/>
                          <a:sym typeface="Calibri"/>
                          <a:hlinkClick r:id="rId18"/>
                        </a:rPr>
                        <a:t>MarTech Series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Ozonetel–Locobuzz Join Forces to Solve India's CX Fragmentation </a:t>
                      </a:r>
                      <a:r>
                        <a:rPr lang="en-US" sz="1100" u="sng">
                          <a:solidFill>
                            <a:schemeClr val="hlink"/>
                          </a:solidFill>
                          <a:latin typeface="Calibri"/>
                          <a:ea typeface="Calibri"/>
                          <a:cs typeface="Calibri"/>
                          <a:sym typeface="Calibri"/>
                          <a:hlinkClick r:id="rId19"/>
                        </a:rPr>
                        <a:t>VCCircle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Amazon India partners with Government to empower artisans, entrepreneurs, and logistics s.. </a:t>
                      </a:r>
                      <a:r>
                        <a:rPr lang="en-US" sz="1100" u="sng">
                          <a:solidFill>
                            <a:schemeClr val="hlink"/>
                          </a:solidFill>
                          <a:latin typeface="Calibri"/>
                          <a:ea typeface="Calibri"/>
                          <a:cs typeface="Calibri"/>
                          <a:sym typeface="Calibri"/>
                          <a:hlinkClick r:id="rId20"/>
                        </a:rPr>
                        <a:t>onlinemediacafe.com</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Seed Group partners with CloudSEK to boost cyber risk management in the Middle East </a:t>
                      </a:r>
                      <a:r>
                        <a:rPr lang="en-US" sz="1100" u="sng">
                          <a:solidFill>
                            <a:schemeClr val="hlink"/>
                          </a:solidFill>
                          <a:latin typeface="Calibri"/>
                          <a:ea typeface="Calibri"/>
                          <a:cs typeface="Calibri"/>
                          <a:sym typeface="Calibri"/>
                          <a:hlinkClick r:id="rId21"/>
                        </a:rPr>
                        <a:t>Indiatimes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Uber forays into B2B Logistics with Uber Direct, launches metro ticketing in Bangalore, power.. </a:t>
                      </a:r>
                      <a:r>
                        <a:rPr lang="en-US" sz="1100" u="sng">
                          <a:solidFill>
                            <a:schemeClr val="hlink"/>
                          </a:solidFill>
                          <a:latin typeface="Calibri"/>
                          <a:ea typeface="Calibri"/>
                          <a:cs typeface="Calibri"/>
                          <a:sym typeface="Calibri"/>
                          <a:hlinkClick r:id="rId22"/>
                        </a:rPr>
                        <a:t>Media Bulletins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8" name="Shape 2638"/>
        <p:cNvGrpSpPr/>
        <p:nvPr/>
      </p:nvGrpSpPr>
      <p:grpSpPr>
        <a:xfrm>
          <a:off x="0" y="0"/>
          <a:ext cx="0" cy="0"/>
          <a:chOff x="0" y="0"/>
          <a:chExt cx="0" cy="0"/>
        </a:xfrm>
      </p:grpSpPr>
      <p:sp>
        <p:nvSpPr>
          <p:cNvPr id="2639" name="Google Shape;2639;p12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(3/3)</a:t>
            </a:r>
            <a:endParaRPr>
              <a:solidFill>
                <a:srgbClr val="08528C"/>
              </a:solidFill>
            </a:endParaRPr>
          </a:p>
        </p:txBody>
      </p:sp>
      <p:sp>
        <p:nvSpPr>
          <p:cNvPr id="2640" name="Google Shape;2640;p124"/>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2641" name="Google Shape;2641;p124" title="Table 1"/>
          <p:cNvGraphicFramePr/>
          <p:nvPr/>
        </p:nvGraphicFramePr>
        <p:xfrm>
          <a:off x="621900" y="1037075"/>
          <a:ext cx="3000000" cy="3000000"/>
        </p:xfrm>
        <a:graphic>
          <a:graphicData uri="http://schemas.openxmlformats.org/drawingml/2006/table">
            <a:tbl>
              <a:tblPr>
                <a:noFill/>
                <a:tableStyleId>{D7426D04-0DF5-4802-A7C9-536CA16E00E1}</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People Movement</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Simplilearn Appoints Sudipto Mitra as Chief Revenue Officer to Lead Revenue Growth </a:t>
                      </a:r>
                      <a:r>
                        <a:rPr lang="en-US" sz="1100" u="sng">
                          <a:solidFill>
                            <a:schemeClr val="hlink"/>
                          </a:solidFill>
                          <a:latin typeface="Calibri"/>
                          <a:ea typeface="Calibri"/>
                          <a:cs typeface="Calibri"/>
                          <a:sym typeface="Calibri"/>
                          <a:hlinkClick r:id="rId3"/>
                        </a:rPr>
                        <a:t>The Tribune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Prashanth Prakash joins WTFund as strategic advisor; fund unveils cohort </a:t>
                      </a:r>
                      <a:r>
                        <a:rPr lang="en-US" sz="1100" u="sng">
                          <a:solidFill>
                            <a:schemeClr val="hlink"/>
                          </a:solidFill>
                          <a:latin typeface="Calibri"/>
                          <a:ea typeface="Calibri"/>
                          <a:cs typeface="Calibri"/>
                          <a:sym typeface="Calibri"/>
                          <a:hlinkClick r:id="rId4"/>
                        </a:rPr>
                        <a:t>Moneycontrol</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Spyne Appoints Jatin Jain To Lead Technology And AI </a:t>
                      </a:r>
                      <a:r>
                        <a:rPr lang="en-US" sz="1100" u="sng">
                          <a:solidFill>
                            <a:schemeClr val="hlink"/>
                          </a:solidFill>
                          <a:latin typeface="Calibri"/>
                          <a:ea typeface="Calibri"/>
                          <a:cs typeface="Calibri"/>
                          <a:sym typeface="Calibri"/>
                          <a:hlinkClick r:id="rId5"/>
                        </a:rPr>
                        <a:t>CyberMedia India Online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MMTC-PAMP Appoints Gaurav Nijhawan as Head of Marketing </a:t>
                      </a:r>
                      <a:r>
                        <a:rPr lang="en-US" sz="1100" u="sng">
                          <a:solidFill>
                            <a:schemeClr val="hlink"/>
                          </a:solidFill>
                          <a:latin typeface="Calibri"/>
                          <a:ea typeface="Calibri"/>
                          <a:cs typeface="Calibri"/>
                          <a:sym typeface="Calibri"/>
                          <a:hlinkClick r:id="rId6"/>
                        </a:rPr>
                        <a:t>onlinemediacafe.com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Singulr AI Appoints Former VMware and Dell CIO Bask Iyer as Strategic Advisor </a:t>
                      </a:r>
                      <a:r>
                        <a:rPr lang="en-US" sz="1100" u="sng">
                          <a:solidFill>
                            <a:schemeClr val="hlink"/>
                          </a:solidFill>
                          <a:latin typeface="Calibri"/>
                          <a:ea typeface="Calibri"/>
                          <a:cs typeface="Calibri"/>
                          <a:sym typeface="Calibri"/>
                          <a:hlinkClick r:id="rId7"/>
                        </a:rPr>
                        <a:t>Business 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InCred Capital appoints Sanjay Singh as head of its investment banking unit </a:t>
                      </a:r>
                      <a:r>
                        <a:rPr lang="en-US" sz="1100" u="sng">
                          <a:solidFill>
                            <a:schemeClr val="hlink"/>
                          </a:solidFill>
                          <a:latin typeface="Calibri"/>
                          <a:ea typeface="Calibri"/>
                          <a:cs typeface="Calibri"/>
                          <a:sym typeface="Calibri"/>
                          <a:hlinkClick r:id="rId8"/>
                        </a:rPr>
                        <a:t>Moneycontrol</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Business Intellect Elevates Manish Maakan to Executive President &amp; Group Chief Revenue Of.. </a:t>
                      </a:r>
                      <a:r>
                        <a:rPr lang="en-US" sz="1100" u="sng">
                          <a:solidFill>
                            <a:schemeClr val="hlink"/>
                          </a:solidFill>
                          <a:latin typeface="Calibri"/>
                          <a:ea typeface="Calibri"/>
                          <a:cs typeface="Calibri"/>
                          <a:sym typeface="Calibri"/>
                          <a:hlinkClick r:id="rId9"/>
                        </a:rPr>
                        <a:t>onlinemediacafe.com</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ParadigmIT and Pathsetter AI appoint Som Prakash Satsangi to the Board </a:t>
                      </a:r>
                      <a:r>
                        <a:rPr lang="en-US" sz="1100" u="sng">
                          <a:solidFill>
                            <a:schemeClr val="hlink"/>
                          </a:solidFill>
                          <a:latin typeface="Calibri"/>
                          <a:ea typeface="Calibri"/>
                          <a:cs typeface="Calibri"/>
                          <a:sym typeface="Calibri"/>
                          <a:hlinkClick r:id="rId10"/>
                        </a:rPr>
                        <a:t>The Tribune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Innoviti Appoints Sandeep Mina As Chief Business Officer - Retail </a:t>
                      </a:r>
                      <a:r>
                        <a:rPr lang="en-US" sz="1100" u="sng">
                          <a:solidFill>
                            <a:schemeClr val="hlink"/>
                          </a:solidFill>
                          <a:latin typeface="Calibri"/>
                          <a:ea typeface="Calibri"/>
                          <a:cs typeface="Calibri"/>
                          <a:sym typeface="Calibri"/>
                          <a:hlinkClick r:id="rId11"/>
                        </a:rPr>
                        <a:t>The Tribune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Former Paytm exec Varun Sridhar joins Aspora as CEO for wealth and lending </a:t>
                      </a:r>
                      <a:r>
                        <a:rPr lang="en-US" sz="1100" u="sng">
                          <a:solidFill>
                            <a:schemeClr val="hlink"/>
                          </a:solidFill>
                          <a:latin typeface="Calibri"/>
                          <a:ea typeface="Calibri"/>
                          <a:cs typeface="Calibri"/>
                          <a:sym typeface="Calibri"/>
                          <a:hlinkClick r:id="rId12"/>
                        </a:rPr>
                        <a:t>Entrackr</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642" name="Google Shape;2642;p124" title="Table 2"/>
          <p:cNvGraphicFramePr/>
          <p:nvPr/>
        </p:nvGraphicFramePr>
        <p:xfrm>
          <a:off x="6476450" y="1037075"/>
          <a:ext cx="3000000" cy="3000000"/>
        </p:xfrm>
        <a:graphic>
          <a:graphicData uri="http://schemas.openxmlformats.org/drawingml/2006/table">
            <a:tbl>
              <a:tblPr>
                <a:noFill/>
                <a:tableStyleId>{D7426D04-0DF5-4802-A7C9-536CA16E00E1}</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Other</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Joy E-bike posts flat scale in FY25; profit falls 53% </a:t>
                      </a:r>
                      <a:r>
                        <a:rPr lang="en-US" sz="1100" u="sng">
                          <a:solidFill>
                            <a:schemeClr val="hlink"/>
                          </a:solidFill>
                          <a:latin typeface="Calibri"/>
                          <a:ea typeface="Calibri"/>
                          <a:cs typeface="Calibri"/>
                          <a:sym typeface="Calibri"/>
                          <a:hlinkClick r:id="rId13"/>
                        </a:rPr>
                        <a:t>Entrackr</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SLCM Wins Prestigious CII SCALE Award 2025 for Excellence in Agri-Warehousing </a:t>
                      </a:r>
                      <a:r>
                        <a:rPr lang="en-US" sz="1100" u="sng">
                          <a:solidFill>
                            <a:schemeClr val="hlink"/>
                          </a:solidFill>
                          <a:latin typeface="Calibri"/>
                          <a:ea typeface="Calibri"/>
                          <a:cs typeface="Calibri"/>
                          <a:sym typeface="Calibri"/>
                          <a:hlinkClick r:id="rId14"/>
                        </a:rPr>
                        <a:t>Media Bulletins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Yu Foods FY25: Revenue More Than Doubles To INR 35.1 Cr </a:t>
                      </a:r>
                      <a:r>
                        <a:rPr lang="en-US" sz="1100" u="sng">
                          <a:solidFill>
                            <a:schemeClr val="hlink"/>
                          </a:solidFill>
                          <a:latin typeface="Calibri"/>
                          <a:ea typeface="Calibri"/>
                          <a:cs typeface="Calibri"/>
                          <a:sym typeface="Calibri"/>
                          <a:hlinkClick r:id="rId15"/>
                        </a:rPr>
                        <a:t>Inc42</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Lords Mark Renalyx Wins Licence to Make Class C World's First AI-Based Smart HemoDialysis Machine.. </a:t>
                      </a:r>
                      <a:r>
                        <a:rPr lang="en-US" sz="1100" u="sng">
                          <a:solidFill>
                            <a:schemeClr val="hlink"/>
                          </a:solidFill>
                          <a:latin typeface="Calibri"/>
                          <a:ea typeface="Calibri"/>
                          <a:cs typeface="Calibri"/>
                          <a:sym typeface="Calibri"/>
                          <a:hlinkClick r:id="rId16"/>
                        </a:rPr>
                        <a:t>The Tribune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Spruce Up Industries Joins Forbes India DGEMS 2025 Select 200, Showcasing Indian Tech Globally </a:t>
                      </a:r>
                      <a:r>
                        <a:rPr lang="en-US" sz="1100" u="sng">
                          <a:solidFill>
                            <a:schemeClr val="hlink"/>
                          </a:solidFill>
                          <a:latin typeface="Calibri"/>
                          <a:ea typeface="Calibri"/>
                          <a:cs typeface="Calibri"/>
                          <a:sym typeface="Calibri"/>
                          <a:hlinkClick r:id="rId17"/>
                        </a:rPr>
                        <a:t>The Tribune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Analytics Insight Earns 2025 Great Place To Work Certification™ </a:t>
                      </a:r>
                      <a:r>
                        <a:rPr lang="en-US" sz="1100" u="sng">
                          <a:solidFill>
                            <a:schemeClr val="hlink"/>
                          </a:solidFill>
                          <a:latin typeface="Calibri"/>
                          <a:ea typeface="Calibri"/>
                          <a:cs typeface="Calibri"/>
                          <a:sym typeface="Calibri"/>
                          <a:hlinkClick r:id="rId18"/>
                        </a:rPr>
                        <a:t>The Tribune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Excelsoft Technologies Secures Four Global Honours Across LearnX Live! and Brandon Hall Awards </a:t>
                      </a:r>
                      <a:r>
                        <a:rPr lang="en-US" sz="1100" u="sng">
                          <a:solidFill>
                            <a:schemeClr val="hlink"/>
                          </a:solidFill>
                          <a:latin typeface="Calibri"/>
                          <a:ea typeface="Calibri"/>
                          <a:cs typeface="Calibri"/>
                          <a:sym typeface="Calibri"/>
                          <a:hlinkClick r:id="rId19"/>
                        </a:rPr>
                        <a:t>The Tribune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Airpay secures all three RBI payment-aggregator licences </a:t>
                      </a:r>
                      <a:r>
                        <a:rPr lang="en-US" sz="1100" u="sng">
                          <a:solidFill>
                            <a:schemeClr val="hlink"/>
                          </a:solidFill>
                          <a:latin typeface="Calibri"/>
                          <a:ea typeface="Calibri"/>
                          <a:cs typeface="Calibri"/>
                          <a:sym typeface="Calibri"/>
                          <a:hlinkClick r:id="rId20"/>
                        </a:rPr>
                        <a:t>Entrackr</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Groww Secures SEBI’s Online Bond Distribution License </a:t>
                      </a:r>
                      <a:r>
                        <a:rPr lang="en-US" sz="1100" u="sng">
                          <a:solidFill>
                            <a:schemeClr val="hlink"/>
                          </a:solidFill>
                          <a:latin typeface="Calibri"/>
                          <a:ea typeface="Calibri"/>
                          <a:cs typeface="Calibri"/>
                          <a:sym typeface="Calibri"/>
                          <a:hlinkClick r:id="rId21"/>
                        </a:rPr>
                        <a:t>Entrackr</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SS Innovations Submits FDA 510(k) Notification for SSi Mantra Surgical Robotic System </a:t>
                      </a:r>
                      <a:r>
                        <a:rPr lang="en-US" sz="1100" u="sng">
                          <a:solidFill>
                            <a:schemeClr val="hlink"/>
                          </a:solidFill>
                          <a:latin typeface="Calibri"/>
                          <a:ea typeface="Calibri"/>
                          <a:cs typeface="Calibri"/>
                          <a:sym typeface="Calibri"/>
                          <a:hlinkClick r:id="rId22"/>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7" name="Shape 2647"/>
        <p:cNvGrpSpPr/>
        <p:nvPr/>
      </p:nvGrpSpPr>
      <p:grpSpPr>
        <a:xfrm>
          <a:off x="0" y="0"/>
          <a:ext cx="0" cy="0"/>
          <a:chOff x="0" y="0"/>
          <a:chExt cx="0" cy="0"/>
        </a:xfrm>
      </p:grpSpPr>
      <p:graphicFrame>
        <p:nvGraphicFramePr>
          <p:cNvPr id="2648" name="Google Shape;2648;p125"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b="1" lang="en-US" sz="2400">
                          <a:solidFill>
                            <a:srgbClr val="08528C"/>
                          </a:solidFill>
                          <a:latin typeface="Calibri"/>
                          <a:ea typeface="Calibri"/>
                          <a:cs typeface="Calibri"/>
                          <a:sym typeface="Calibri"/>
                        </a:rPr>
                        <a:t>Funded Deadpooled Companies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Funded Deadpooled Companies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2649" name="Google Shape;2649;p12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2650" name="Google Shape;2650;p125" title="shape8"/>
          <p:cNvSpPr/>
          <p:nvPr/>
        </p:nvSpPr>
        <p:spPr>
          <a:xfrm rot="5400000">
            <a:off x="5351225" y="4918866"/>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4" name="Shape 2654"/>
        <p:cNvGrpSpPr/>
        <p:nvPr/>
      </p:nvGrpSpPr>
      <p:grpSpPr>
        <a:xfrm>
          <a:off x="0" y="0"/>
          <a:ext cx="0" cy="0"/>
          <a:chOff x="0" y="0"/>
          <a:chExt cx="0" cy="0"/>
        </a:xfrm>
      </p:grpSpPr>
      <p:sp>
        <p:nvSpPr>
          <p:cNvPr id="2655" name="Google Shape;2655;p126"/>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a:solidFill>
                  <a:srgbClr val="08528C"/>
                </a:solidFill>
              </a:rPr>
              <a:t>Funded Deadpooled Companies</a:t>
            </a:r>
            <a:endParaRPr>
              <a:solidFill>
                <a:srgbClr val="08528C"/>
              </a:solidFill>
            </a:endParaRPr>
          </a:p>
        </p:txBody>
      </p:sp>
      <p:sp>
        <p:nvSpPr>
          <p:cNvPr id="2656" name="Google Shape;2656;p12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2657" name="Google Shape;2657;p126" title="table1"/>
          <p:cNvGraphicFramePr/>
          <p:nvPr/>
        </p:nvGraphicFramePr>
        <p:xfrm>
          <a:off x="595316" y="1195227"/>
          <a:ext cx="3000000" cy="3000000"/>
        </p:xfrm>
        <a:graphic>
          <a:graphicData uri="http://schemas.openxmlformats.org/drawingml/2006/table">
            <a:tbl>
              <a:tblPr>
                <a:noFill/>
                <a:tableStyleId>{F0978A65-1E5D-470F-822C-F84DB58AFA15}</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 Funding</a:t>
                      </a:r>
                      <a:endParaRPr b="1">
                        <a:solidFill>
                          <a:srgbClr val="08528C"/>
                        </a:solidFill>
                        <a:latin typeface="Calibri"/>
                        <a:ea typeface="Calibri"/>
                        <a:cs typeface="Calibri"/>
                        <a:sym typeface="Calibri"/>
                      </a:endParaRPr>
                    </a:p>
                  </a:txBody>
                  <a:tcPr marT="0" marB="0" marR="36000" marL="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Dunzo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(2014, Bengaluru)</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$452M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Cellix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(2014, Hyderabad)</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$5M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Zeda</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Bengaluru)</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Prodo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Gurugram)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Mabel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Bengaluru)</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$2M</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Tangibl</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Bengaluru)</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$92K</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MedNest 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(2024, Mumbai)</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$10K</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Placements365</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Noida)</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TellerSpot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Delhi)</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Fideo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Gurugram)</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2658" name="Google Shape;2658;p126" title="table2"/>
          <p:cNvGraphicFramePr/>
          <p:nvPr/>
        </p:nvGraphicFramePr>
        <p:xfrm>
          <a:off x="4587804" y="1195227"/>
          <a:ext cx="3000000" cy="3000000"/>
        </p:xfrm>
        <a:graphic>
          <a:graphicData uri="http://schemas.openxmlformats.org/drawingml/2006/table">
            <a:tbl>
              <a:tblPr>
                <a:noFill/>
                <a:tableStyleId>{F0978A65-1E5D-470F-822C-F84DB58AFA15}</a:tableStyleId>
              </a:tblPr>
              <a:tblGrid>
                <a:gridCol w="2100725"/>
                <a:gridCol w="9987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Funding</a:t>
                      </a:r>
                      <a:endParaRPr b="1">
                        <a:solidFill>
                          <a:srgbClr val="08528C"/>
                        </a:solidFill>
                        <a:latin typeface="Calibri"/>
                        <a:ea typeface="Calibri"/>
                        <a:cs typeface="Calibri"/>
                        <a:sym typeface="Calibri"/>
                      </a:endParaRPr>
                    </a:p>
                  </a:txBody>
                  <a:tcPr marT="0" marB="0" marR="36000" marL="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LEGOAI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(2023, Bengaluru)</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Yelow</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Delhi)</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2659" name="Google Shape;2659;p126" title="image1"/>
          <p:cNvPicPr preferRelativeResize="0"/>
          <p:nvPr/>
        </p:nvPicPr>
        <p:blipFill>
          <a:blip r:embed="rId3">
            <a:alphaModFix/>
          </a:blip>
          <a:stretch>
            <a:fillRect/>
          </a:stretch>
        </p:blipFill>
        <p:spPr>
          <a:xfrm>
            <a:off x="639469" y="1630775"/>
            <a:ext cx="270000" cy="270000"/>
          </a:xfrm>
          <a:prstGeom prst="rect">
            <a:avLst/>
          </a:prstGeom>
          <a:noFill/>
          <a:ln cap="flat" cmpd="sng" w="9525">
            <a:solidFill>
              <a:srgbClr val="D9D9D9"/>
            </a:solidFill>
            <a:prstDash val="solid"/>
            <a:round/>
            <a:headEnd len="sm" w="sm" type="none"/>
            <a:tailEnd len="sm" w="sm" type="none"/>
          </a:ln>
        </p:spPr>
      </p:pic>
      <p:pic>
        <p:nvPicPr>
          <p:cNvPr id="2660" name="Google Shape;2660;p126" title="image2"/>
          <p:cNvPicPr preferRelativeResize="0"/>
          <p:nvPr/>
        </p:nvPicPr>
        <p:blipFill>
          <a:blip r:embed="rId4">
            <a:alphaModFix/>
          </a:blip>
          <a:stretch>
            <a:fillRect/>
          </a:stretch>
        </p:blipFill>
        <p:spPr>
          <a:xfrm>
            <a:off x="655944" y="2069733"/>
            <a:ext cx="270000" cy="270000"/>
          </a:xfrm>
          <a:prstGeom prst="rect">
            <a:avLst/>
          </a:prstGeom>
          <a:noFill/>
          <a:ln cap="flat" cmpd="sng" w="9525">
            <a:solidFill>
              <a:srgbClr val="D9D9D9"/>
            </a:solidFill>
            <a:prstDash val="solid"/>
            <a:round/>
            <a:headEnd len="sm" w="sm" type="none"/>
            <a:tailEnd len="sm" w="sm" type="none"/>
          </a:ln>
        </p:spPr>
      </p:pic>
      <p:pic>
        <p:nvPicPr>
          <p:cNvPr id="2661" name="Google Shape;2661;p126" title="image3"/>
          <p:cNvPicPr preferRelativeResize="0"/>
          <p:nvPr/>
        </p:nvPicPr>
        <p:blipFill>
          <a:blip r:embed="rId5">
            <a:alphaModFix/>
          </a:blip>
          <a:stretch>
            <a:fillRect/>
          </a:stretch>
        </p:blipFill>
        <p:spPr>
          <a:xfrm>
            <a:off x="639469" y="2497081"/>
            <a:ext cx="270000" cy="270000"/>
          </a:xfrm>
          <a:prstGeom prst="rect">
            <a:avLst/>
          </a:prstGeom>
          <a:noFill/>
          <a:ln cap="flat" cmpd="sng" w="9525">
            <a:solidFill>
              <a:srgbClr val="D9D9D9"/>
            </a:solidFill>
            <a:prstDash val="solid"/>
            <a:round/>
            <a:headEnd len="sm" w="sm" type="none"/>
            <a:tailEnd len="sm" w="sm" type="none"/>
          </a:ln>
        </p:spPr>
      </p:pic>
      <p:pic>
        <p:nvPicPr>
          <p:cNvPr id="2662" name="Google Shape;2662;p126" title="image4"/>
          <p:cNvPicPr preferRelativeResize="0"/>
          <p:nvPr/>
        </p:nvPicPr>
        <p:blipFill>
          <a:blip r:embed="rId6">
            <a:alphaModFix/>
          </a:blip>
          <a:stretch>
            <a:fillRect/>
          </a:stretch>
        </p:blipFill>
        <p:spPr>
          <a:xfrm>
            <a:off x="639469" y="2938919"/>
            <a:ext cx="270000" cy="270000"/>
          </a:xfrm>
          <a:prstGeom prst="rect">
            <a:avLst/>
          </a:prstGeom>
          <a:noFill/>
          <a:ln cap="flat" cmpd="sng" w="9525">
            <a:solidFill>
              <a:srgbClr val="D9D9D9"/>
            </a:solidFill>
            <a:prstDash val="solid"/>
            <a:round/>
            <a:headEnd len="sm" w="sm" type="none"/>
            <a:tailEnd len="sm" w="sm" type="none"/>
          </a:ln>
        </p:spPr>
      </p:pic>
      <p:pic>
        <p:nvPicPr>
          <p:cNvPr id="2663" name="Google Shape;2663;p126" title="image5"/>
          <p:cNvPicPr preferRelativeResize="0"/>
          <p:nvPr/>
        </p:nvPicPr>
        <p:blipFill>
          <a:blip r:embed="rId7">
            <a:alphaModFix/>
          </a:blip>
          <a:stretch>
            <a:fillRect/>
          </a:stretch>
        </p:blipFill>
        <p:spPr>
          <a:xfrm>
            <a:off x="639469" y="3463738"/>
            <a:ext cx="270000" cy="270000"/>
          </a:xfrm>
          <a:prstGeom prst="rect">
            <a:avLst/>
          </a:prstGeom>
          <a:noFill/>
          <a:ln cap="flat" cmpd="sng" w="9525">
            <a:solidFill>
              <a:srgbClr val="D9D9D9"/>
            </a:solidFill>
            <a:prstDash val="solid"/>
            <a:round/>
            <a:headEnd len="sm" w="sm" type="none"/>
            <a:tailEnd len="sm" w="sm" type="none"/>
          </a:ln>
        </p:spPr>
      </p:pic>
      <p:pic>
        <p:nvPicPr>
          <p:cNvPr id="2664" name="Google Shape;2664;p126" title="image6"/>
          <p:cNvPicPr preferRelativeResize="0"/>
          <p:nvPr/>
        </p:nvPicPr>
        <p:blipFill>
          <a:blip r:embed="rId8">
            <a:alphaModFix/>
          </a:blip>
          <a:stretch>
            <a:fillRect/>
          </a:stretch>
        </p:blipFill>
        <p:spPr>
          <a:xfrm>
            <a:off x="639469" y="3781008"/>
            <a:ext cx="270000" cy="270000"/>
          </a:xfrm>
          <a:prstGeom prst="rect">
            <a:avLst/>
          </a:prstGeom>
          <a:noFill/>
          <a:ln cap="flat" cmpd="sng" w="9525">
            <a:solidFill>
              <a:srgbClr val="D9D9D9"/>
            </a:solidFill>
            <a:prstDash val="solid"/>
            <a:round/>
            <a:headEnd len="sm" w="sm" type="none"/>
            <a:tailEnd len="sm" w="sm" type="none"/>
          </a:ln>
        </p:spPr>
      </p:pic>
      <p:pic>
        <p:nvPicPr>
          <p:cNvPr id="2665" name="Google Shape;2665;p126" title="image7"/>
          <p:cNvPicPr preferRelativeResize="0"/>
          <p:nvPr/>
        </p:nvPicPr>
        <p:blipFill>
          <a:blip r:embed="rId9">
            <a:alphaModFix/>
          </a:blip>
          <a:stretch>
            <a:fillRect/>
          </a:stretch>
        </p:blipFill>
        <p:spPr>
          <a:xfrm>
            <a:off x="639469" y="4208452"/>
            <a:ext cx="270000" cy="270000"/>
          </a:xfrm>
          <a:prstGeom prst="rect">
            <a:avLst/>
          </a:prstGeom>
          <a:noFill/>
          <a:ln cap="flat" cmpd="sng" w="9525">
            <a:solidFill>
              <a:srgbClr val="D9D9D9"/>
            </a:solidFill>
            <a:prstDash val="solid"/>
            <a:round/>
            <a:headEnd len="sm" w="sm" type="none"/>
            <a:tailEnd len="sm" w="sm" type="none"/>
          </a:ln>
        </p:spPr>
      </p:pic>
      <p:pic>
        <p:nvPicPr>
          <p:cNvPr id="2666" name="Google Shape;2666;p126" title="image8"/>
          <p:cNvPicPr preferRelativeResize="0"/>
          <p:nvPr/>
        </p:nvPicPr>
        <p:blipFill>
          <a:blip r:embed="rId10">
            <a:alphaModFix/>
          </a:blip>
          <a:stretch>
            <a:fillRect/>
          </a:stretch>
        </p:blipFill>
        <p:spPr>
          <a:xfrm>
            <a:off x="639469" y="4633813"/>
            <a:ext cx="270000" cy="270000"/>
          </a:xfrm>
          <a:prstGeom prst="rect">
            <a:avLst/>
          </a:prstGeom>
          <a:noFill/>
          <a:ln cap="flat" cmpd="sng" w="9525">
            <a:solidFill>
              <a:srgbClr val="D9D9D9"/>
            </a:solidFill>
            <a:prstDash val="solid"/>
            <a:round/>
            <a:headEnd len="sm" w="sm" type="none"/>
            <a:tailEnd len="sm" w="sm" type="none"/>
          </a:ln>
        </p:spPr>
      </p:pic>
      <p:pic>
        <p:nvPicPr>
          <p:cNvPr id="2667" name="Google Shape;2667;p126" title="image9"/>
          <p:cNvPicPr preferRelativeResize="0"/>
          <p:nvPr/>
        </p:nvPicPr>
        <p:blipFill>
          <a:blip r:embed="rId11">
            <a:alphaModFix/>
          </a:blip>
          <a:stretch>
            <a:fillRect/>
          </a:stretch>
        </p:blipFill>
        <p:spPr>
          <a:xfrm>
            <a:off x="655945" y="5061160"/>
            <a:ext cx="270000" cy="270000"/>
          </a:xfrm>
          <a:prstGeom prst="rect">
            <a:avLst/>
          </a:prstGeom>
          <a:noFill/>
          <a:ln cap="flat" cmpd="sng" w="9525">
            <a:solidFill>
              <a:srgbClr val="D9D9D9"/>
            </a:solidFill>
            <a:prstDash val="solid"/>
            <a:round/>
            <a:headEnd len="sm" w="sm" type="none"/>
            <a:tailEnd len="sm" w="sm" type="none"/>
          </a:ln>
        </p:spPr>
      </p:pic>
      <p:pic>
        <p:nvPicPr>
          <p:cNvPr id="2668" name="Google Shape;2668;p126" title="image10"/>
          <p:cNvPicPr preferRelativeResize="0"/>
          <p:nvPr/>
        </p:nvPicPr>
        <p:blipFill>
          <a:blip r:embed="rId12">
            <a:alphaModFix/>
          </a:blip>
          <a:stretch>
            <a:fillRect/>
          </a:stretch>
        </p:blipFill>
        <p:spPr>
          <a:xfrm>
            <a:off x="639469" y="5488506"/>
            <a:ext cx="270000" cy="270000"/>
          </a:xfrm>
          <a:prstGeom prst="rect">
            <a:avLst/>
          </a:prstGeom>
          <a:noFill/>
          <a:ln cap="flat" cmpd="sng" w="9525">
            <a:solidFill>
              <a:srgbClr val="D9D9D9"/>
            </a:solidFill>
            <a:prstDash val="solid"/>
            <a:round/>
            <a:headEnd len="sm" w="sm" type="none"/>
            <a:tailEnd len="sm" w="sm" type="none"/>
          </a:ln>
        </p:spPr>
      </p:pic>
      <p:pic>
        <p:nvPicPr>
          <p:cNvPr id="2669" name="Google Shape;2669;p126" title="image11"/>
          <p:cNvPicPr preferRelativeResize="0"/>
          <p:nvPr/>
        </p:nvPicPr>
        <p:blipFill>
          <a:blip r:embed="rId13">
            <a:alphaModFix/>
          </a:blip>
          <a:stretch>
            <a:fillRect/>
          </a:stretch>
        </p:blipFill>
        <p:spPr>
          <a:xfrm>
            <a:off x="4627091" y="1630777"/>
            <a:ext cx="270000" cy="270000"/>
          </a:xfrm>
          <a:prstGeom prst="rect">
            <a:avLst/>
          </a:prstGeom>
          <a:noFill/>
          <a:ln cap="flat" cmpd="sng" w="9525">
            <a:solidFill>
              <a:srgbClr val="D9D9D9"/>
            </a:solidFill>
            <a:prstDash val="solid"/>
            <a:round/>
            <a:headEnd len="sm" w="sm" type="none"/>
            <a:tailEnd len="sm" w="sm" type="none"/>
          </a:ln>
        </p:spPr>
      </p:pic>
      <p:pic>
        <p:nvPicPr>
          <p:cNvPr id="2670" name="Google Shape;2670;p126" title="image12"/>
          <p:cNvPicPr preferRelativeResize="0"/>
          <p:nvPr/>
        </p:nvPicPr>
        <p:blipFill>
          <a:blip r:embed="rId14">
            <a:alphaModFix/>
          </a:blip>
          <a:stretch>
            <a:fillRect/>
          </a:stretch>
        </p:blipFill>
        <p:spPr>
          <a:xfrm>
            <a:off x="4627091" y="2069734"/>
            <a:ext cx="270000" cy="270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5" name="Shape 2675"/>
        <p:cNvGrpSpPr/>
        <p:nvPr/>
      </p:nvGrpSpPr>
      <p:grpSpPr>
        <a:xfrm>
          <a:off x="0" y="0"/>
          <a:ext cx="0" cy="0"/>
          <a:chOff x="0" y="0"/>
          <a:chExt cx="0" cy="0"/>
        </a:xfrm>
      </p:grpSpPr>
      <p:graphicFrame>
        <p:nvGraphicFramePr>
          <p:cNvPr id="2676" name="Google Shape;2676;p127" title="Table 1"/>
          <p:cNvGraphicFramePr/>
          <p:nvPr/>
        </p:nvGraphicFramePr>
        <p:xfrm>
          <a:off x="569163" y="1142873"/>
          <a:ext cx="3000000" cy="3000000"/>
        </p:xfrm>
        <a:graphic>
          <a:graphicData uri="http://schemas.openxmlformats.org/drawingml/2006/table">
            <a:tbl>
              <a:tblPr>
                <a:noFill/>
                <a:tableStyleId>{D57AF314-896C-45D5-9CDB-BAC4996CEC66}</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Women Co-Founded Trends</a:t>
                      </a:r>
                      <a:endParaRPr sz="2400">
                        <a:solidFill>
                          <a:schemeClr val="dk1"/>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Explore more on Tracxn</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b="1" lang="en-US" sz="2400">
                          <a:solidFill>
                            <a:srgbClr val="08528C"/>
                          </a:solidFill>
                          <a:latin typeface="Calibri"/>
                          <a:ea typeface="Calibri"/>
                          <a:cs typeface="Calibri"/>
                          <a:sym typeface="Calibri"/>
                        </a:rPr>
                        <a:t>Appendix</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Explore other Reports on Tracxn</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677" name="Google Shape;2677;p12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2678" name="Google Shape;2678;p127" title="shape9"/>
          <p:cNvSpPr/>
          <p:nvPr/>
        </p:nvSpPr>
        <p:spPr>
          <a:xfrm rot="5400000">
            <a:off x="5351225" y="5359626"/>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3" name="Shape 2683"/>
        <p:cNvGrpSpPr/>
        <p:nvPr/>
      </p:nvGrpSpPr>
      <p:grpSpPr>
        <a:xfrm>
          <a:off x="0" y="0"/>
          <a:ext cx="0" cy="0"/>
          <a:chOff x="0" y="0"/>
          <a:chExt cx="0" cy="0"/>
        </a:xfrm>
      </p:grpSpPr>
      <p:graphicFrame>
        <p:nvGraphicFramePr>
          <p:cNvPr id="2684" name="Google Shape;2684;p128" title="investment"/>
          <p:cNvGraphicFramePr/>
          <p:nvPr/>
        </p:nvGraphicFramePr>
        <p:xfrm>
          <a:off x="4921003" y="1707299"/>
          <a:ext cx="3000000" cy="3000000"/>
        </p:xfrm>
        <a:graphic>
          <a:graphicData uri="http://schemas.openxmlformats.org/drawingml/2006/table">
            <a:tbl>
              <a:tblPr>
                <a:noFill/>
                <a:tableStyleId>{C5959D23-D7CC-4AC0-92FC-EE5609D15413}</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3"/>
                        </a:rPr>
                        <a:t>Recent funding rounds</a:t>
                      </a:r>
                      <a:endParaRPr i="0" sz="1300" u="none" cap="none" strike="noStrike">
                        <a:solidFill>
                          <a:srgbClr val="00000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4"/>
                        </a:rPr>
                        <a:t>Investment Trends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5"/>
                        </a:rPr>
                        <a:t>Most Active Investors</a:t>
                      </a:r>
                      <a:endParaRPr sz="1300">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chemeClr val="hlink"/>
                          </a:solidFill>
                          <a:latin typeface="Calibri"/>
                          <a:ea typeface="Calibri"/>
                          <a:cs typeface="Calibri"/>
                          <a:sym typeface="Calibri"/>
                          <a:hlinkClick r:id="rId6"/>
                        </a:rPr>
                        <a:t>Top Funded Business Models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685" name="Google Shape;2685;p128"/>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more on Tracxn</a:t>
            </a:r>
            <a:endParaRPr b="1" sz="4000">
              <a:solidFill>
                <a:srgbClr val="08528C"/>
              </a:solidFill>
              <a:latin typeface="Calibri"/>
              <a:ea typeface="Calibri"/>
              <a:cs typeface="Calibri"/>
              <a:sym typeface="Calibri"/>
            </a:endParaRPr>
          </a:p>
        </p:txBody>
      </p:sp>
      <p:graphicFrame>
        <p:nvGraphicFramePr>
          <p:cNvPr id="2686" name="Google Shape;2686;p128" title="company"/>
          <p:cNvGraphicFramePr/>
          <p:nvPr/>
        </p:nvGraphicFramePr>
        <p:xfrm>
          <a:off x="612806" y="1707299"/>
          <a:ext cx="3000000" cy="3000000"/>
        </p:xfrm>
        <a:graphic>
          <a:graphicData uri="http://schemas.openxmlformats.org/drawingml/2006/table">
            <a:tbl>
              <a:tblPr>
                <a:noFill/>
                <a:tableStyleId>{C5959D23-D7CC-4AC0-92FC-EE5609D15413}</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7"/>
                        </a:rPr>
                        <a:t>All Tech Companies</a:t>
                      </a:r>
                      <a:endParaRPr sz="1300" u="sng">
                        <a:solidFill>
                          <a:srgbClr val="3333CC"/>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chemeClr val="hlink"/>
                          </a:solidFill>
                          <a:latin typeface="Calibri"/>
                          <a:ea typeface="Calibri"/>
                          <a:cs typeface="Calibri"/>
                          <a:sym typeface="Calibri"/>
                          <a:hlinkClick r:id="rId8"/>
                        </a:rPr>
                        <a:t>UAE Tech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9"/>
                        </a:rPr>
                        <a:t>Online Travel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chemeClr val="hlink"/>
                          </a:solidFill>
                          <a:latin typeface="Calibri"/>
                          <a:ea typeface="Calibri"/>
                          <a:cs typeface="Calibri"/>
                          <a:sym typeface="Calibri"/>
                          <a:hlinkClick r:id="rId10"/>
                        </a:rPr>
                        <a:t>Companies using AI in Healthcare</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11"/>
                        </a:rPr>
                        <a:t>Soonicorn club in </a:t>
                      </a:r>
                      <a:r>
                        <a:rPr lang="en-US" sz="1300" u="sng">
                          <a:solidFill>
                            <a:srgbClr val="3333CC"/>
                          </a:solidFill>
                          <a:latin typeface="Calibri"/>
                          <a:ea typeface="Calibri"/>
                          <a:cs typeface="Calibri"/>
                          <a:sym typeface="Calibri"/>
                        </a:rPr>
                        <a:t>Fintech</a:t>
                      </a:r>
                      <a:endParaRPr sz="1300" u="sng">
                        <a:solidFill>
                          <a:srgbClr val="3333CC"/>
                        </a:solidFill>
                        <a:latin typeface="Calibri"/>
                        <a:ea typeface="Calibri"/>
                        <a:cs typeface="Calibri"/>
                        <a:sym typeface="Calibri"/>
                      </a:endParaRPr>
                    </a:p>
                  </a:txBody>
                  <a:tcPr marT="33750" marB="33750" marR="67500" marL="67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12"/>
                        </a:rPr>
                        <a:t>Analyst Picks in Israel Tech</a:t>
                      </a:r>
                      <a:endParaRPr sz="1300" u="sng">
                        <a:solidFill>
                          <a:srgbClr val="3333CC"/>
                        </a:solidFill>
                        <a:latin typeface="Calibri"/>
                        <a:ea typeface="Calibri"/>
                        <a:cs typeface="Calibri"/>
                        <a:sym typeface="Calibri"/>
                      </a:endParaRPr>
                    </a:p>
                  </a:txBody>
                  <a:tcPr marT="33750" marB="33750" marR="67500" marL="67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2687" name="Google Shape;2687;p128" title="miscellaneous"/>
          <p:cNvGraphicFramePr/>
          <p:nvPr/>
        </p:nvGraphicFramePr>
        <p:xfrm>
          <a:off x="9000599" y="4355799"/>
          <a:ext cx="3000000" cy="3000000"/>
        </p:xfrm>
        <a:graphic>
          <a:graphicData uri="http://schemas.openxmlformats.org/drawingml/2006/table">
            <a:tbl>
              <a:tblPr>
                <a:noFill/>
                <a:tableStyleId>{C5959D23-D7CC-4AC0-92FC-EE5609D15413}</a:tableStyleId>
              </a:tblPr>
              <a:tblGrid>
                <a:gridCol w="25817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13"/>
                        </a:rPr>
                        <a:t>Key News in FinTech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14"/>
                        </a:rPr>
                        <a:t>Angel Investors in United States</a:t>
                      </a:r>
                      <a:endParaRPr sz="1300">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15"/>
                        </a:rPr>
                        <a:t>Bluebox</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688" name="Google Shape;2688;p128"/>
          <p:cNvSpPr txBox="1"/>
          <p:nvPr/>
        </p:nvSpPr>
        <p:spPr>
          <a:xfrm>
            <a:off x="583096" y="1405213"/>
            <a:ext cx="27831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Companies </a:t>
            </a:r>
            <a:endParaRPr>
              <a:solidFill>
                <a:srgbClr val="08528C"/>
              </a:solidFill>
              <a:latin typeface="Calibri"/>
              <a:ea typeface="Calibri"/>
              <a:cs typeface="Calibri"/>
              <a:sym typeface="Calibri"/>
            </a:endParaRPr>
          </a:p>
        </p:txBody>
      </p:sp>
      <p:sp>
        <p:nvSpPr>
          <p:cNvPr id="2689" name="Google Shape;2689;p128"/>
          <p:cNvSpPr/>
          <p:nvPr/>
        </p:nvSpPr>
        <p:spPr>
          <a:xfrm>
            <a:off x="4897100" y="1405211"/>
            <a:ext cx="39414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Investment Activity</a:t>
            </a:r>
            <a:endParaRPr b="1">
              <a:solidFill>
                <a:srgbClr val="08528C"/>
              </a:solidFill>
              <a:latin typeface="Calibri"/>
              <a:ea typeface="Calibri"/>
              <a:cs typeface="Calibri"/>
              <a:sym typeface="Calibri"/>
            </a:endParaRPr>
          </a:p>
        </p:txBody>
      </p:sp>
      <p:sp>
        <p:nvSpPr>
          <p:cNvPr id="2690" name="Google Shape;2690;p128"/>
          <p:cNvSpPr/>
          <p:nvPr/>
        </p:nvSpPr>
        <p:spPr>
          <a:xfrm>
            <a:off x="8962533" y="4053713"/>
            <a:ext cx="15486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Miscellaneous</a:t>
            </a:r>
            <a:endParaRPr b="1">
              <a:solidFill>
                <a:srgbClr val="08528C"/>
              </a:solidFill>
              <a:latin typeface="Calibri"/>
              <a:ea typeface="Calibri"/>
              <a:cs typeface="Calibri"/>
              <a:sym typeface="Calibri"/>
            </a:endParaRPr>
          </a:p>
        </p:txBody>
      </p:sp>
      <p:graphicFrame>
        <p:nvGraphicFramePr>
          <p:cNvPr id="2691" name="Google Shape;2691;p128" title="company Diligence"/>
          <p:cNvGraphicFramePr/>
          <p:nvPr/>
        </p:nvGraphicFramePr>
        <p:xfrm>
          <a:off x="612806" y="4378503"/>
          <a:ext cx="3000000" cy="3000000"/>
        </p:xfrm>
        <a:graphic>
          <a:graphicData uri="http://schemas.openxmlformats.org/drawingml/2006/table">
            <a:tbl>
              <a:tblPr>
                <a:noFill/>
                <a:tableStyleId>{C5959D23-D7CC-4AC0-92FC-EE5609D15413}</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16"/>
                        </a:rPr>
                        <a:t>Company Detail Page of DoorDash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17"/>
                        </a:rPr>
                        <a:t>Competitors of Freshworks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18"/>
                        </a:rPr>
                        <a:t>Cap Table for TransferWise</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19"/>
                        </a:rPr>
                        <a:t>Financials for Ola</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chemeClr val="hlink"/>
                          </a:solidFill>
                          <a:latin typeface="Calibri"/>
                          <a:ea typeface="Calibri"/>
                          <a:cs typeface="Calibri"/>
                          <a:sym typeface="Calibri"/>
                          <a:hlinkClick r:id="rId20"/>
                        </a:rPr>
                        <a:t>Employee Count for Revolut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692" name="Google Shape;2692;p128"/>
          <p:cNvSpPr/>
          <p:nvPr/>
        </p:nvSpPr>
        <p:spPr>
          <a:xfrm>
            <a:off x="612806" y="4053711"/>
            <a:ext cx="2767200" cy="3387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Company Due Diligence</a:t>
            </a:r>
            <a:endParaRPr b="1">
              <a:solidFill>
                <a:srgbClr val="08528C"/>
              </a:solidFill>
              <a:latin typeface="Calibri"/>
              <a:ea typeface="Calibri"/>
              <a:cs typeface="Calibri"/>
              <a:sym typeface="Calibri"/>
            </a:endParaRPr>
          </a:p>
        </p:txBody>
      </p:sp>
      <p:sp>
        <p:nvSpPr>
          <p:cNvPr id="2693" name="Google Shape;2693;p128"/>
          <p:cNvSpPr/>
          <p:nvPr/>
        </p:nvSpPr>
        <p:spPr>
          <a:xfrm flipH="1">
            <a:off x="4921083" y="4053711"/>
            <a:ext cx="2535300" cy="3387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Exits</a:t>
            </a:r>
            <a:endParaRPr b="1">
              <a:solidFill>
                <a:srgbClr val="08528C"/>
              </a:solidFill>
              <a:latin typeface="Calibri"/>
              <a:ea typeface="Calibri"/>
              <a:cs typeface="Calibri"/>
              <a:sym typeface="Calibri"/>
            </a:endParaRPr>
          </a:p>
        </p:txBody>
      </p:sp>
      <p:graphicFrame>
        <p:nvGraphicFramePr>
          <p:cNvPr id="2694" name="Google Shape;2694;p128" title="exit"/>
          <p:cNvGraphicFramePr/>
          <p:nvPr/>
        </p:nvGraphicFramePr>
        <p:xfrm>
          <a:off x="4921003" y="4378503"/>
          <a:ext cx="3000000" cy="3000000"/>
        </p:xfrm>
        <a:graphic>
          <a:graphicData uri="http://schemas.openxmlformats.org/drawingml/2006/table">
            <a:tbl>
              <a:tblPr>
                <a:noFill/>
                <a:tableStyleId>{C5959D23-D7CC-4AC0-92FC-EE5609D15413}</a:tableStyleId>
              </a:tblPr>
              <a:tblGrid>
                <a:gridCol w="3420000"/>
              </a:tblGrid>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21"/>
                        </a:rPr>
                        <a:t>Public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chemeClr val="hlink"/>
                          </a:solidFill>
                          <a:latin typeface="Calibri"/>
                          <a:ea typeface="Calibri"/>
                          <a:cs typeface="Calibri"/>
                          <a:sym typeface="Calibri"/>
                          <a:hlinkClick r:id="rId22"/>
                        </a:rPr>
                        <a:t>Acquired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23"/>
                        </a:rPr>
                        <a:t>Most Active Acquirers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695" name="Google Shape;2695;p128"/>
          <p:cNvSpPr/>
          <p:nvPr/>
        </p:nvSpPr>
        <p:spPr>
          <a:xfrm flipH="1">
            <a:off x="8962533" y="1405211"/>
            <a:ext cx="25353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Reports</a:t>
            </a:r>
            <a:endParaRPr b="1">
              <a:solidFill>
                <a:srgbClr val="08528C"/>
              </a:solidFill>
              <a:latin typeface="Calibri"/>
              <a:ea typeface="Calibri"/>
              <a:cs typeface="Calibri"/>
              <a:sym typeface="Calibri"/>
            </a:endParaRPr>
          </a:p>
        </p:txBody>
      </p:sp>
      <p:graphicFrame>
        <p:nvGraphicFramePr>
          <p:cNvPr id="2696" name="Google Shape;2696;p128" title="report"/>
          <p:cNvGraphicFramePr/>
          <p:nvPr/>
        </p:nvGraphicFramePr>
        <p:xfrm>
          <a:off x="9000599" y="1707299"/>
          <a:ext cx="3000000" cy="3000000"/>
        </p:xfrm>
        <a:graphic>
          <a:graphicData uri="http://schemas.openxmlformats.org/drawingml/2006/table">
            <a:tbl>
              <a:tblPr>
                <a:noFill/>
                <a:tableStyleId>{C5959D23-D7CC-4AC0-92FC-EE5609D15413}</a:tableStyleId>
              </a:tblPr>
              <a:tblGrid>
                <a:gridCol w="2874750"/>
              </a:tblGrid>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24"/>
                        </a:rPr>
                        <a:t>Delhivery - Company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chemeClr val="hlink"/>
                          </a:solidFill>
                          <a:latin typeface="Calibri"/>
                          <a:ea typeface="Calibri"/>
                          <a:cs typeface="Calibri"/>
                          <a:sym typeface="Calibri"/>
                          <a:hlinkClick r:id="rId25"/>
                        </a:rPr>
                        <a:t>HRTech - Feed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chemeClr val="hlink"/>
                          </a:solidFill>
                          <a:latin typeface="Calibri"/>
                          <a:ea typeface="Calibri"/>
                          <a:cs typeface="Calibri"/>
                          <a:sym typeface="Calibri"/>
                          <a:hlinkClick r:id="rId26"/>
                        </a:rPr>
                        <a:t>FinTech - Top Business Models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chemeClr val="hlink"/>
                          </a:solidFill>
                          <a:latin typeface="Calibri"/>
                          <a:ea typeface="Calibri"/>
                          <a:cs typeface="Calibri"/>
                          <a:sym typeface="Calibri"/>
                          <a:hlinkClick r:id="rId27"/>
                        </a:rPr>
                        <a:t>India Tech - Top Business Models Report</a:t>
                      </a:r>
                      <a:endParaRPr i="0" sz="1300" u="none" cap="none" strike="noStrike">
                        <a:solidFill>
                          <a:srgbClr val="00000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t/>
                      </a:r>
                      <a:endParaRPr sz="1300">
                        <a:highlight>
                          <a:srgbClr val="FFE599"/>
                        </a:highlight>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697" name="Google Shape;2697;p128"/>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2" name="Shape 2702"/>
        <p:cNvGrpSpPr/>
        <p:nvPr/>
      </p:nvGrpSpPr>
      <p:grpSpPr>
        <a:xfrm>
          <a:off x="0" y="0"/>
          <a:ext cx="0" cy="0"/>
          <a:chOff x="0" y="0"/>
          <a:chExt cx="0" cy="0"/>
        </a:xfrm>
      </p:grpSpPr>
      <p:sp>
        <p:nvSpPr>
          <p:cNvPr id="2703" name="Google Shape;2703;p129"/>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other Reports on Tracxn</a:t>
            </a:r>
            <a:endParaRPr b="1" sz="4000">
              <a:solidFill>
                <a:srgbClr val="08528C"/>
              </a:solidFill>
              <a:latin typeface="Calibri"/>
              <a:ea typeface="Calibri"/>
              <a:cs typeface="Calibri"/>
              <a:sym typeface="Calibri"/>
            </a:endParaRPr>
          </a:p>
        </p:txBody>
      </p:sp>
      <p:graphicFrame>
        <p:nvGraphicFramePr>
          <p:cNvPr id="2704" name="Google Shape;2704;p129" title="reports_BM"/>
          <p:cNvGraphicFramePr/>
          <p:nvPr/>
        </p:nvGraphicFramePr>
        <p:xfrm>
          <a:off x="2818572" y="1600210"/>
          <a:ext cx="3000000" cy="3000000"/>
        </p:xfrm>
        <a:graphic>
          <a:graphicData uri="http://schemas.openxmlformats.org/drawingml/2006/table">
            <a:tbl>
              <a:tblPr>
                <a:noFill/>
                <a:tableStyleId>{C5959D23-D7CC-4AC0-92FC-EE5609D15413}</a:tableStyleId>
              </a:tblPr>
              <a:tblGrid>
                <a:gridCol w="2057400"/>
              </a:tblGrid>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
                            <a:extLst>
                              <a:ext uri="{A12FA001-AC4F-418D-AE19-62706E023703}">
                                <ahyp:hlinkClr val="tx"/>
                              </a:ext>
                            </a:extLst>
                          </a:hlinkClick>
                        </a:rPr>
                        <a:t>Novel Foods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4">
                            <a:extLst>
                              <a:ext uri="{A12FA001-AC4F-418D-AE19-62706E023703}">
                                <ahyp:hlinkClr val="tx"/>
                              </a:ext>
                            </a:extLst>
                          </a:hlinkClick>
                        </a:rPr>
                        <a:t>Blockchain Network</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5">
                            <a:extLst>
                              <a:ext uri="{A12FA001-AC4F-418D-AE19-62706E023703}">
                                <ahyp:hlinkClr val="tx"/>
                              </a:ext>
                            </a:extLst>
                          </a:hlinkClick>
                        </a:rPr>
                        <a:t>P2P Remittance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05" name="Google Shape;2705;p129"/>
          <p:cNvSpPr/>
          <p:nvPr/>
        </p:nvSpPr>
        <p:spPr>
          <a:xfrm>
            <a:off x="2797470"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Business Model Reports</a:t>
            </a:r>
            <a:endParaRPr sz="1300">
              <a:solidFill>
                <a:srgbClr val="08528C"/>
              </a:solidFill>
              <a:latin typeface="Calibri"/>
              <a:ea typeface="Calibri"/>
              <a:cs typeface="Calibri"/>
              <a:sym typeface="Calibri"/>
            </a:endParaRPr>
          </a:p>
        </p:txBody>
      </p:sp>
      <p:graphicFrame>
        <p:nvGraphicFramePr>
          <p:cNvPr id="2706" name="Google Shape;2706;p129" title="reports_feedGeo"/>
          <p:cNvGraphicFramePr/>
          <p:nvPr/>
        </p:nvGraphicFramePr>
        <p:xfrm>
          <a:off x="568468" y="3114628"/>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6">
                            <a:extLst>
                              <a:ext uri="{A12FA001-AC4F-418D-AE19-62706E023703}">
                                <ahyp:hlinkClr val="tx"/>
                              </a:ext>
                            </a:extLst>
                          </a:hlinkClick>
                        </a:rPr>
                        <a:t>FinTech Europe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7">
                            <a:extLst>
                              <a:ext uri="{A12FA001-AC4F-418D-AE19-62706E023703}">
                                <ahyp:hlinkClr val="tx"/>
                              </a:ext>
                            </a:extLst>
                          </a:hlinkClick>
                        </a:rPr>
                        <a:t>Consumer Digital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8">
                            <a:extLst>
                              <a:ext uri="{A12FA001-AC4F-418D-AE19-62706E023703}">
                                <ahyp:hlinkClr val="tx"/>
                              </a:ext>
                            </a:extLst>
                          </a:hlinkClick>
                        </a:rPr>
                        <a:t>HiTech US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07" name="Google Shape;2707;p129"/>
          <p:cNvSpPr/>
          <p:nvPr/>
        </p:nvSpPr>
        <p:spPr>
          <a:xfrm>
            <a:off x="55440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Geo Reports</a:t>
            </a:r>
            <a:endParaRPr sz="1300">
              <a:solidFill>
                <a:srgbClr val="08528C"/>
              </a:solidFill>
              <a:latin typeface="Calibri"/>
              <a:ea typeface="Calibri"/>
              <a:cs typeface="Calibri"/>
              <a:sym typeface="Calibri"/>
            </a:endParaRPr>
          </a:p>
        </p:txBody>
      </p:sp>
      <p:sp>
        <p:nvSpPr>
          <p:cNvPr id="2708" name="Google Shape;2708;p129"/>
          <p:cNvSpPr/>
          <p:nvPr/>
        </p:nvSpPr>
        <p:spPr>
          <a:xfrm>
            <a:off x="540892"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Company Reports</a:t>
            </a:r>
            <a:endParaRPr sz="1300">
              <a:solidFill>
                <a:srgbClr val="08528C"/>
              </a:solidFill>
              <a:latin typeface="Calibri"/>
              <a:ea typeface="Calibri"/>
              <a:cs typeface="Calibri"/>
              <a:sym typeface="Calibri"/>
            </a:endParaRPr>
          </a:p>
        </p:txBody>
      </p:sp>
      <p:graphicFrame>
        <p:nvGraphicFramePr>
          <p:cNvPr id="2709" name="Google Shape;2709;p129" title="reports_company"/>
          <p:cNvGraphicFramePr/>
          <p:nvPr/>
        </p:nvGraphicFramePr>
        <p:xfrm>
          <a:off x="583096" y="1600210"/>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9">
                            <a:extLst>
                              <a:ext uri="{A12FA001-AC4F-418D-AE19-62706E023703}">
                                <ahyp:hlinkClr val="tx"/>
                              </a:ext>
                            </a:extLst>
                          </a:hlinkClick>
                        </a:rPr>
                        <a:t>Transferwise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0">
                            <a:extLst>
                              <a:ext uri="{A12FA001-AC4F-418D-AE19-62706E023703}">
                                <ahyp:hlinkClr val="tx"/>
                              </a:ext>
                            </a:extLst>
                          </a:hlinkClick>
                        </a:rPr>
                        <a:t>Coursera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1">
                            <a:extLst>
                              <a:ext uri="{A12FA001-AC4F-418D-AE19-62706E023703}">
                                <ahyp:hlinkClr val="tx"/>
                              </a:ext>
                            </a:extLst>
                          </a:hlinkClick>
                        </a:rPr>
                        <a:t>BigBasket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10" name="Google Shape;2710;p129"/>
          <p:cNvSpPr txBox="1"/>
          <p:nvPr/>
        </p:nvSpPr>
        <p:spPr>
          <a:xfrm>
            <a:off x="5032946"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Reports</a:t>
            </a:r>
            <a:endParaRPr sz="1300">
              <a:solidFill>
                <a:srgbClr val="08528C"/>
              </a:solidFill>
              <a:latin typeface="Calibri"/>
              <a:ea typeface="Calibri"/>
              <a:cs typeface="Calibri"/>
              <a:sym typeface="Calibri"/>
            </a:endParaRPr>
          </a:p>
        </p:txBody>
      </p:sp>
      <p:sp>
        <p:nvSpPr>
          <p:cNvPr id="2711" name="Google Shape;2711;p129"/>
          <p:cNvSpPr/>
          <p:nvPr/>
        </p:nvSpPr>
        <p:spPr>
          <a:xfrm flipH="1">
            <a:off x="7278973"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PA</a:t>
            </a:r>
            <a:endParaRPr sz="1300">
              <a:solidFill>
                <a:srgbClr val="08528C"/>
              </a:solidFill>
              <a:latin typeface="Calibri"/>
              <a:ea typeface="Calibri"/>
              <a:cs typeface="Calibri"/>
              <a:sym typeface="Calibri"/>
            </a:endParaRPr>
          </a:p>
        </p:txBody>
      </p:sp>
      <p:sp>
        <p:nvSpPr>
          <p:cNvPr id="2712" name="Google Shape;2712;p129"/>
          <p:cNvSpPr/>
          <p:nvPr/>
        </p:nvSpPr>
        <p:spPr>
          <a:xfrm flipH="1">
            <a:off x="9524999"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Geo Monthly Reports</a:t>
            </a:r>
            <a:endParaRPr sz="1300">
              <a:solidFill>
                <a:srgbClr val="08528C"/>
              </a:solidFill>
              <a:latin typeface="Calibri"/>
              <a:ea typeface="Calibri"/>
              <a:cs typeface="Calibri"/>
              <a:sym typeface="Calibri"/>
            </a:endParaRPr>
          </a:p>
        </p:txBody>
      </p:sp>
      <p:sp>
        <p:nvSpPr>
          <p:cNvPr id="2713" name="Google Shape;2713;p129"/>
          <p:cNvSpPr/>
          <p:nvPr/>
        </p:nvSpPr>
        <p:spPr>
          <a:xfrm flipH="1">
            <a:off x="2797240" y="2820039"/>
            <a:ext cx="21120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Geo</a:t>
            </a:r>
            <a:endParaRPr sz="1300">
              <a:solidFill>
                <a:srgbClr val="08528C"/>
              </a:solidFill>
              <a:latin typeface="Calibri"/>
              <a:ea typeface="Calibri"/>
              <a:cs typeface="Calibri"/>
              <a:sym typeface="Calibri"/>
            </a:endParaRPr>
          </a:p>
        </p:txBody>
      </p:sp>
      <p:graphicFrame>
        <p:nvGraphicFramePr>
          <p:cNvPr id="2714" name="Google Shape;2714;p129" title="reports_BMGeo"/>
          <p:cNvGraphicFramePr/>
          <p:nvPr/>
        </p:nvGraphicFramePr>
        <p:xfrm>
          <a:off x="2797200" y="3114628"/>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2">
                            <a:extLst>
                              <a:ext uri="{A12FA001-AC4F-418D-AE19-62706E023703}">
                                <ahyp:hlinkClr val="tx"/>
                              </a:ext>
                            </a:extLst>
                          </a:hlinkClick>
                        </a:rPr>
                        <a:t>India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3">
                            <a:extLst>
                              <a:ext uri="{A12FA001-AC4F-418D-AE19-62706E023703}">
                                <ahyp:hlinkClr val="tx"/>
                              </a:ext>
                            </a:extLst>
                          </a:hlinkClick>
                        </a:rPr>
                        <a:t>Israel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4">
                            <a:extLst>
                              <a:ext uri="{A12FA001-AC4F-418D-AE19-62706E023703}">
                                <ahyp:hlinkClr val="tx"/>
                              </a:ext>
                            </a:extLst>
                          </a:hlinkClick>
                        </a:rPr>
                        <a:t>UK &amp; Ireland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15" name="Google Shape;2715;p129"/>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2716" name="Google Shape;2716;p129"/>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other Reports on Tracxn</a:t>
            </a:r>
            <a:endParaRPr b="1" sz="4000">
              <a:solidFill>
                <a:srgbClr val="08528C"/>
              </a:solidFill>
              <a:latin typeface="Calibri"/>
              <a:ea typeface="Calibri"/>
              <a:cs typeface="Calibri"/>
              <a:sym typeface="Calibri"/>
            </a:endParaRPr>
          </a:p>
        </p:txBody>
      </p:sp>
      <p:graphicFrame>
        <p:nvGraphicFramePr>
          <p:cNvPr id="2717" name="Google Shape;2717;p129" title="reports_BM"/>
          <p:cNvGraphicFramePr/>
          <p:nvPr/>
        </p:nvGraphicFramePr>
        <p:xfrm>
          <a:off x="2818572" y="1600210"/>
          <a:ext cx="3000000" cy="3000000"/>
        </p:xfrm>
        <a:graphic>
          <a:graphicData uri="http://schemas.openxmlformats.org/drawingml/2006/table">
            <a:tbl>
              <a:tblPr>
                <a:noFill/>
                <a:tableStyleId>{C5959D23-D7CC-4AC0-92FC-EE5609D15413}</a:tableStyleId>
              </a:tblPr>
              <a:tblGrid>
                <a:gridCol w="2057400"/>
              </a:tblGrid>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15"/>
                        </a:rPr>
                        <a:t>Novel Foods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16"/>
                        </a:rPr>
                        <a:t>Blockchain Network</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17"/>
                        </a:rPr>
                        <a:t>P2P Remittance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18" name="Google Shape;2718;p129"/>
          <p:cNvSpPr/>
          <p:nvPr/>
        </p:nvSpPr>
        <p:spPr>
          <a:xfrm>
            <a:off x="2797470"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Business Model Reports</a:t>
            </a:r>
            <a:endParaRPr sz="1300">
              <a:solidFill>
                <a:srgbClr val="08528C"/>
              </a:solidFill>
              <a:latin typeface="Calibri"/>
              <a:ea typeface="Calibri"/>
              <a:cs typeface="Calibri"/>
              <a:sym typeface="Calibri"/>
            </a:endParaRPr>
          </a:p>
        </p:txBody>
      </p:sp>
      <p:graphicFrame>
        <p:nvGraphicFramePr>
          <p:cNvPr id="2719" name="Google Shape;2719;p129" title="reports_feedGeo"/>
          <p:cNvGraphicFramePr/>
          <p:nvPr/>
        </p:nvGraphicFramePr>
        <p:xfrm>
          <a:off x="568468" y="3114628"/>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18"/>
                        </a:rPr>
                        <a:t>FinTech Europe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19"/>
                        </a:rPr>
                        <a:t>Consumer Digital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0"/>
                        </a:rPr>
                        <a:t>HR Tech</a:t>
                      </a:r>
                      <a:r>
                        <a:rPr lang="en-US" sz="1300" u="sng">
                          <a:solidFill>
                            <a:schemeClr val="hlink"/>
                          </a:solidFill>
                          <a:latin typeface="Calibri"/>
                          <a:ea typeface="Calibri"/>
                          <a:cs typeface="Calibri"/>
                          <a:sym typeface="Calibri"/>
                          <a:hlinkClick r:id="rId21"/>
                        </a:rPr>
                        <a:t> US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20" name="Google Shape;2720;p129"/>
          <p:cNvSpPr/>
          <p:nvPr/>
        </p:nvSpPr>
        <p:spPr>
          <a:xfrm>
            <a:off x="55440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Geo Reports</a:t>
            </a:r>
            <a:endParaRPr sz="1300">
              <a:solidFill>
                <a:srgbClr val="08528C"/>
              </a:solidFill>
              <a:latin typeface="Calibri"/>
              <a:ea typeface="Calibri"/>
              <a:cs typeface="Calibri"/>
              <a:sym typeface="Calibri"/>
            </a:endParaRPr>
          </a:p>
        </p:txBody>
      </p:sp>
      <p:sp>
        <p:nvSpPr>
          <p:cNvPr id="2721" name="Google Shape;2721;p129"/>
          <p:cNvSpPr/>
          <p:nvPr/>
        </p:nvSpPr>
        <p:spPr>
          <a:xfrm>
            <a:off x="540892"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Company Reports</a:t>
            </a:r>
            <a:endParaRPr sz="1300">
              <a:solidFill>
                <a:srgbClr val="08528C"/>
              </a:solidFill>
              <a:latin typeface="Calibri"/>
              <a:ea typeface="Calibri"/>
              <a:cs typeface="Calibri"/>
              <a:sym typeface="Calibri"/>
            </a:endParaRPr>
          </a:p>
        </p:txBody>
      </p:sp>
      <p:graphicFrame>
        <p:nvGraphicFramePr>
          <p:cNvPr id="2722" name="Google Shape;2722;p129" title="reports_company"/>
          <p:cNvGraphicFramePr/>
          <p:nvPr/>
        </p:nvGraphicFramePr>
        <p:xfrm>
          <a:off x="583096" y="1600210"/>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2"/>
                        </a:rPr>
                        <a:t>Transferwise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3"/>
                        </a:rPr>
                        <a:t>Coursera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4"/>
                        </a:rPr>
                        <a:t>BigBasket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23" name="Google Shape;2723;p129"/>
          <p:cNvSpPr txBox="1"/>
          <p:nvPr/>
        </p:nvSpPr>
        <p:spPr>
          <a:xfrm>
            <a:off x="5032946"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Reports</a:t>
            </a:r>
            <a:endParaRPr sz="1300">
              <a:solidFill>
                <a:srgbClr val="08528C"/>
              </a:solidFill>
              <a:latin typeface="Calibri"/>
              <a:ea typeface="Calibri"/>
              <a:cs typeface="Calibri"/>
              <a:sym typeface="Calibri"/>
            </a:endParaRPr>
          </a:p>
        </p:txBody>
      </p:sp>
      <p:sp>
        <p:nvSpPr>
          <p:cNvPr id="2724" name="Google Shape;2724;p129"/>
          <p:cNvSpPr/>
          <p:nvPr/>
        </p:nvSpPr>
        <p:spPr>
          <a:xfrm flipH="1">
            <a:off x="7278973"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PA</a:t>
            </a:r>
            <a:endParaRPr sz="1300">
              <a:solidFill>
                <a:srgbClr val="08528C"/>
              </a:solidFill>
              <a:latin typeface="Calibri"/>
              <a:ea typeface="Calibri"/>
              <a:cs typeface="Calibri"/>
              <a:sym typeface="Calibri"/>
            </a:endParaRPr>
          </a:p>
        </p:txBody>
      </p:sp>
      <p:sp>
        <p:nvSpPr>
          <p:cNvPr id="2725" name="Google Shape;2725;p129"/>
          <p:cNvSpPr/>
          <p:nvPr/>
        </p:nvSpPr>
        <p:spPr>
          <a:xfrm flipH="1">
            <a:off x="9524999"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Geo Monthly Reports</a:t>
            </a:r>
            <a:endParaRPr sz="1300">
              <a:solidFill>
                <a:srgbClr val="08528C"/>
              </a:solidFill>
              <a:latin typeface="Calibri"/>
              <a:ea typeface="Calibri"/>
              <a:cs typeface="Calibri"/>
              <a:sym typeface="Calibri"/>
            </a:endParaRPr>
          </a:p>
        </p:txBody>
      </p:sp>
      <p:graphicFrame>
        <p:nvGraphicFramePr>
          <p:cNvPr id="2726" name="Google Shape;2726;p129" title="reports_geo"/>
          <p:cNvGraphicFramePr/>
          <p:nvPr/>
        </p:nvGraphicFramePr>
        <p:xfrm>
          <a:off x="9524999" y="1586944"/>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5"/>
                        </a:rPr>
                        <a:t>India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27" name="Google Shape;2727;p129"/>
          <p:cNvSpPr/>
          <p:nvPr/>
        </p:nvSpPr>
        <p:spPr>
          <a:xfrm flipH="1">
            <a:off x="2797240" y="2820039"/>
            <a:ext cx="21120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Geo</a:t>
            </a:r>
            <a:endParaRPr sz="1300">
              <a:solidFill>
                <a:srgbClr val="08528C"/>
              </a:solidFill>
              <a:latin typeface="Calibri"/>
              <a:ea typeface="Calibri"/>
              <a:cs typeface="Calibri"/>
              <a:sym typeface="Calibri"/>
            </a:endParaRPr>
          </a:p>
        </p:txBody>
      </p:sp>
      <p:graphicFrame>
        <p:nvGraphicFramePr>
          <p:cNvPr id="2728" name="Google Shape;2728;p129" title="reports_BMGeo"/>
          <p:cNvGraphicFramePr/>
          <p:nvPr/>
        </p:nvGraphicFramePr>
        <p:xfrm>
          <a:off x="2797200" y="3114628"/>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6"/>
                        </a:rPr>
                        <a:t>India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7"/>
                        </a:rPr>
                        <a:t>Israel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8"/>
                        </a:rPr>
                        <a:t>UK &amp; Ireland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2729" name="Google Shape;2729;p129"/>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2730" name="Google Shape;2730;p129" title="reports_feed"/>
          <p:cNvGraphicFramePr/>
          <p:nvPr/>
        </p:nvGraphicFramePr>
        <p:xfrm>
          <a:off x="5054047" y="1586944"/>
          <a:ext cx="3000000" cy="3000000"/>
        </p:xfrm>
        <a:graphic>
          <a:graphicData uri="http://schemas.openxmlformats.org/drawingml/2006/table">
            <a:tbl>
              <a:tblPr>
                <a:noFill/>
                <a:tableStyleId>{C5959D23-D7CC-4AC0-92FC-EE5609D15413}</a:tableStyleId>
              </a:tblPr>
              <a:tblGrid>
                <a:gridCol w="2156225"/>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29"/>
                        </a:rPr>
                        <a:t>HRTech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30"/>
                        </a:rPr>
                        <a:t>Cybersecurity</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31"/>
                        </a:rPr>
                        <a:t>Food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2731" name="Google Shape;2731;p129" title="reports_PA"/>
          <p:cNvGraphicFramePr/>
          <p:nvPr/>
        </p:nvGraphicFramePr>
        <p:xfrm>
          <a:off x="7289524" y="1586944"/>
          <a:ext cx="3000000" cy="3000000"/>
        </p:xfrm>
        <a:graphic>
          <a:graphicData uri="http://schemas.openxmlformats.org/drawingml/2006/table">
            <a:tbl>
              <a:tblPr>
                <a:noFill/>
                <a:tableStyleId>{C5959D23-D7CC-4AC0-92FC-EE5609D15413}</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32"/>
                        </a:rPr>
                        <a:t>FinTech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33"/>
                        </a:rPr>
                        <a:t>Enterprise Applications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chemeClr val="hlink"/>
                          </a:solidFill>
                          <a:latin typeface="Calibri"/>
                          <a:ea typeface="Calibri"/>
                          <a:cs typeface="Calibri"/>
                          <a:sym typeface="Calibri"/>
                          <a:hlinkClick r:id="rId34"/>
                        </a:rPr>
                        <a:t>Artificial Intelligence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5" name="Shape 2735"/>
        <p:cNvGrpSpPr/>
        <p:nvPr/>
      </p:nvGrpSpPr>
      <p:grpSpPr>
        <a:xfrm>
          <a:off x="0" y="0"/>
          <a:ext cx="0" cy="0"/>
          <a:chOff x="0" y="0"/>
          <a:chExt cx="0" cy="0"/>
        </a:xfrm>
      </p:grpSpPr>
      <p:sp>
        <p:nvSpPr>
          <p:cNvPr id="2736" name="Google Shape;2736;p130"/>
          <p:cNvSpPr/>
          <p:nvPr/>
        </p:nvSpPr>
        <p:spPr>
          <a:xfrm>
            <a:off x="658552" y="6422112"/>
            <a:ext cx="4475100" cy="3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737" name="Google Shape;2737;p130"/>
          <p:cNvSpPr/>
          <p:nvPr/>
        </p:nvSpPr>
        <p:spPr>
          <a:xfrm>
            <a:off x="0" y="5288340"/>
            <a:ext cx="121932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Cambria"/>
              <a:buNone/>
            </a:pPr>
            <a:r>
              <a:rPr i="1" lang="en-US" sz="1300" u="none" cap="none" strike="noStrike">
                <a:solidFill>
                  <a:srgbClr val="222222"/>
                </a:solidFill>
                <a:latin typeface="Calibri"/>
                <a:ea typeface="Calibri"/>
                <a:cs typeface="Calibri"/>
                <a:sym typeface="Calibri"/>
              </a:rPr>
              <a:t>Any and all information either accessed from the website </a:t>
            </a:r>
            <a:r>
              <a:rPr i="1" lang="en-US" sz="1300" u="sng" cap="none" strike="noStrike">
                <a:solidFill>
                  <a:srgbClr val="1155CC"/>
                </a:solidFill>
                <a:latin typeface="Calibri"/>
                <a:ea typeface="Calibri"/>
                <a:cs typeface="Calibri"/>
                <a:sym typeface="Calibri"/>
                <a:hlinkClick r:id="rId3">
                  <a:extLst>
                    <a:ext uri="{A12FA001-AC4F-418D-AE19-62706E023703}">
                      <ahyp:hlinkClr val="tx"/>
                    </a:ext>
                  </a:extLst>
                </a:hlinkClick>
              </a:rPr>
              <a:t>www.tracxn.com</a:t>
            </a:r>
            <a:r>
              <a:rPr i="1" lang="en-US" sz="1300" u="none" cap="none" strike="noStrike">
                <a:solidFill>
                  <a:srgbClr val="222222"/>
                </a:solidFill>
                <a:latin typeface="Calibri"/>
                <a:ea typeface="Calibri"/>
                <a:cs typeface="Calibri"/>
                <a:sym typeface="Calibri"/>
              </a:rPr>
              <a:t>  or having otherwise originated from </a:t>
            </a:r>
            <a:r>
              <a:rPr i="1" lang="en-US" sz="1300">
                <a:solidFill>
                  <a:srgbClr val="222222"/>
                </a:solidFill>
                <a:latin typeface="Calibri"/>
                <a:ea typeface="Calibri"/>
                <a:cs typeface="Calibri"/>
                <a:sym typeface="Calibri"/>
              </a:rPr>
              <a:t>Tracxn Technologies Limited</a:t>
            </a:r>
            <a:r>
              <a:rPr i="1" lang="en-US" sz="1300" u="none" cap="none" strike="noStrike">
                <a:solidFill>
                  <a:srgbClr val="222222"/>
                </a:solidFill>
                <a:latin typeface="Calibri"/>
                <a:ea typeface="Calibri"/>
                <a:cs typeface="Calibri"/>
                <a:sym typeface="Calibri"/>
              </a:rPr>
              <a:t> including but not limited to the information contained herein ("Data") is the sole property of </a:t>
            </a:r>
            <a:r>
              <a:rPr i="1" lang="en-US" sz="1300">
                <a:solidFill>
                  <a:srgbClr val="222222"/>
                </a:solidFill>
                <a:latin typeface="Calibri"/>
                <a:ea typeface="Calibri"/>
                <a:cs typeface="Calibri"/>
                <a:sym typeface="Calibri"/>
              </a:rPr>
              <a:t>Tracxn Technologies Limited</a:t>
            </a:r>
            <a:r>
              <a:rPr i="1" lang="en-US" sz="1300" u="none" cap="none" strike="noStrike">
                <a:solidFill>
                  <a:srgbClr val="222222"/>
                </a:solidFill>
                <a:latin typeface="Calibri"/>
                <a:ea typeface="Calibri"/>
                <a:cs typeface="Calibri"/>
                <a:sym typeface="Calibri"/>
              </a:rPr>
              <a:t> (hereinafter "Tracxn"). You shall not recirculate, distribute, transmit, publish, or sell the Data or any portion thereof in any form or by any means, either for commercial or non-commercial use, or permit any third party to use or distribute the Data or any portion thereof; to any other party, except with the prior written consent of Tracxn. You may however incorporate insubstantial portions, extracts, abstracts or summaries from the Data into analysis, presentations or tools for your customers or for your internal use, so long as Tracxn is clearly and visibly identified as the source of information.</a:t>
            </a:r>
            <a:br>
              <a:rPr i="1" lang="en-US" sz="1300" u="none" cap="none" strike="noStrike">
                <a:solidFill>
                  <a:srgbClr val="000000"/>
                </a:solidFill>
                <a:latin typeface="Calibri"/>
                <a:ea typeface="Calibri"/>
                <a:cs typeface="Calibri"/>
                <a:sym typeface="Calibri"/>
              </a:rPr>
            </a:br>
            <a:br>
              <a:rPr i="1" lang="en-US" sz="1300" u="none" cap="none" strike="noStrike">
                <a:solidFill>
                  <a:srgbClr val="222222"/>
                </a:solidFill>
                <a:latin typeface="Calibri"/>
                <a:ea typeface="Calibri"/>
                <a:cs typeface="Calibri"/>
                <a:sym typeface="Calibri"/>
              </a:rPr>
            </a:br>
            <a:endParaRPr i="1" sz="100" u="none" cap="none" strike="noStrike">
              <a:solidFill>
                <a:srgbClr val="222222"/>
              </a:solidFill>
              <a:latin typeface="Calibri"/>
              <a:ea typeface="Calibri"/>
              <a:cs typeface="Calibri"/>
              <a:sym typeface="Calibri"/>
            </a:endParaRPr>
          </a:p>
          <a:p>
            <a:pPr indent="0" lvl="0" marL="0" marR="0" rtl="0" algn="l">
              <a:lnSpc>
                <a:spcPct val="100000"/>
              </a:lnSpc>
              <a:spcBef>
                <a:spcPts val="0"/>
              </a:spcBef>
              <a:spcAft>
                <a:spcPts val="0"/>
              </a:spcAft>
              <a:buClr>
                <a:srgbClr val="222222"/>
              </a:buClr>
              <a:buSzPts val="1200"/>
              <a:buFont typeface="Cambria"/>
              <a:buNone/>
            </a:pPr>
            <a:r>
              <a:rPr i="1" lang="en-US" sz="1300" u="none" cap="none" strike="noStrike">
                <a:solidFill>
                  <a:srgbClr val="222222"/>
                </a:solidFill>
                <a:latin typeface="Calibri"/>
                <a:ea typeface="Calibri"/>
                <a:cs typeface="Calibri"/>
                <a:sym typeface="Calibri"/>
              </a:rPr>
              <a:t>For further information please refer to our Terms of Use at </a:t>
            </a:r>
            <a:r>
              <a:rPr i="1" lang="en-US" sz="1300" u="sng" cap="none" strike="noStrike">
                <a:solidFill>
                  <a:srgbClr val="1155CC"/>
                </a:solidFill>
                <a:latin typeface="Calibri"/>
                <a:ea typeface="Calibri"/>
                <a:cs typeface="Calibri"/>
                <a:sym typeface="Calibri"/>
                <a:hlinkClick r:id="rId4">
                  <a:extLst>
                    <a:ext uri="{A12FA001-AC4F-418D-AE19-62706E023703}">
                      <ahyp:hlinkClr val="tx"/>
                    </a:ext>
                  </a:extLst>
                </a:hlinkClick>
              </a:rPr>
              <a:t>www.tracxn.com</a:t>
            </a:r>
            <a:endParaRPr i="1" sz="1300" u="none" cap="none" strike="noStrike">
              <a:solidFill>
                <a:srgbClr val="222222"/>
              </a:solidFill>
              <a:latin typeface="Calibri"/>
              <a:ea typeface="Calibri"/>
              <a:cs typeface="Calibri"/>
              <a:sym typeface="Calibri"/>
            </a:endParaRPr>
          </a:p>
        </p:txBody>
      </p:sp>
      <p:pic>
        <p:nvPicPr>
          <p:cNvPr id="2738" name="Google Shape;2738;p130"/>
          <p:cNvPicPr preferRelativeResize="0"/>
          <p:nvPr/>
        </p:nvPicPr>
        <p:blipFill>
          <a:blip r:embed="rId5">
            <a:alphaModFix/>
          </a:blip>
          <a:stretch>
            <a:fillRect/>
          </a:stretch>
        </p:blipFill>
        <p:spPr>
          <a:xfrm>
            <a:off x="4309926" y="2921200"/>
            <a:ext cx="3572149" cy="744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0"/>
          <p:cNvSpPr txBox="1"/>
          <p:nvPr>
            <p:ph idx="1" type="body"/>
          </p:nvPr>
        </p:nvSpPr>
        <p:spPr>
          <a:xfrm>
            <a:off x="612809" y="1012502"/>
            <a:ext cx="10969200" cy="317100"/>
          </a:xfrm>
          <a:prstGeom prst="rect">
            <a:avLst/>
          </a:prstGeom>
        </p:spPr>
        <p:txBody>
          <a:bodyPr anchorCtr="0" anchor="t" bIns="45700" lIns="45700" spcFirstLastPara="1" rIns="0" wrap="square" tIns="45700">
            <a:noAutofit/>
          </a:bodyPr>
          <a:lstStyle/>
          <a:p>
            <a:pPr indent="-355600" lvl="0" marL="457200" rtl="0" algn="l">
              <a:lnSpc>
                <a:spcPct val="150000"/>
              </a:lnSpc>
              <a:spcBef>
                <a:spcPts val="0"/>
              </a:spcBef>
              <a:spcAft>
                <a:spcPts val="0"/>
              </a:spcAft>
              <a:buClr>
                <a:schemeClr val="dk1"/>
              </a:buClr>
              <a:buSzPts val="2000"/>
              <a:buChar char="●"/>
            </a:pPr>
            <a:r>
              <a:rPr lang="en-US" sz="2000">
                <a:solidFill>
                  <a:schemeClr val="dk1"/>
                </a:solidFill>
              </a:rPr>
              <a:t>Sofina, SoftBank Vision Fund and Mars Growth Capital were the top late stage investors in India Tech ecosystem for 2025.</a:t>
            </a:r>
            <a:endParaRPr sz="2000">
              <a:solidFill>
                <a:schemeClr val="dk1"/>
              </a:solidFill>
            </a:endParaRPr>
          </a:p>
        </p:txBody>
      </p:sp>
      <p:sp>
        <p:nvSpPr>
          <p:cNvPr id="345" name="Google Shape;345;p60"/>
          <p:cNvSpPr txBox="1"/>
          <p:nvPr>
            <p:ph type="title"/>
          </p:nvPr>
        </p:nvSpPr>
        <p:spPr>
          <a:xfrm>
            <a:off x="612808" y="160798"/>
            <a:ext cx="10969500" cy="822900"/>
          </a:xfrm>
          <a:prstGeom prst="rect">
            <a:avLst/>
          </a:prstGeom>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a:solidFill>
                  <a:srgbClr val="08528C"/>
                </a:solidFill>
              </a:rPr>
              <a:t>Tracxn Insights (5/5) </a:t>
            </a:r>
            <a:endParaRPr>
              <a:solidFill>
                <a:srgbClr val="08528C"/>
              </a:solidFill>
            </a:endParaRPr>
          </a:p>
        </p:txBody>
      </p:sp>
      <p:sp>
        <p:nvSpPr>
          <p:cNvPr id="346" name="Google Shape;346;p60"/>
          <p:cNvSpPr txBox="1"/>
          <p:nvPr>
            <p:ph idx="12" type="sldNum"/>
          </p:nvPr>
        </p:nvSpPr>
        <p:spPr>
          <a:xfrm>
            <a:off x="1" y="6515720"/>
            <a:ext cx="621900" cy="342300"/>
          </a:xfrm>
          <a:prstGeom prst="rect">
            <a:avLst/>
          </a:prstGeom>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aphicFrame>
        <p:nvGraphicFramePr>
          <p:cNvPr id="352" name="Google Shape;352;p61" title="table2"/>
          <p:cNvGraphicFramePr/>
          <p:nvPr/>
        </p:nvGraphicFramePr>
        <p:xfrm>
          <a:off x="3862546" y="3863890"/>
          <a:ext cx="3000000" cy="3000000"/>
        </p:xfrm>
        <a:graphic>
          <a:graphicData uri="http://schemas.openxmlformats.org/drawingml/2006/table">
            <a:tbl>
              <a:tblPr>
                <a:noFill/>
                <a:tableStyleId>{62613066-B82A-4C2A-84E2-991EC81C6A94}</a:tableStyleId>
              </a:tblPr>
              <a:tblGrid>
                <a:gridCol w="1716950"/>
                <a:gridCol w="78567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Feeds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Feed</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Electric Vehicles</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$1.5B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B2B E-Commerce</a:t>
                      </a:r>
                      <a:endParaRPr sz="1100">
                        <a:solidFill>
                          <a:srgbClr val="999999"/>
                        </a:solidFill>
                        <a:latin typeface="Cambria"/>
                        <a:ea typeface="Cambria"/>
                        <a:cs typeface="Cambria"/>
                        <a:sym typeface="Cambria"/>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$838M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Online Grocery</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$777M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Alternative Lending</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$763M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Investment Tech</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$658M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353" name="Google Shape;353;p61" title="Heading"/>
          <p:cNvSpPr/>
          <p:nvPr/>
        </p:nvSpPr>
        <p:spPr>
          <a:xfrm>
            <a:off x="508000" y="203200"/>
            <a:ext cx="111759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India Tech Snapshot - 2025</a:t>
            </a:r>
            <a:endParaRPr b="1" sz="4000">
              <a:solidFill>
                <a:srgbClr val="08528C"/>
              </a:solidFill>
              <a:latin typeface="Calibri"/>
              <a:ea typeface="Calibri"/>
              <a:cs typeface="Calibri"/>
              <a:sym typeface="Calibri"/>
            </a:endParaRPr>
          </a:p>
        </p:txBody>
      </p:sp>
      <p:graphicFrame>
        <p:nvGraphicFramePr>
          <p:cNvPr id="354" name="Google Shape;354;p61" title="table4"/>
          <p:cNvGraphicFramePr/>
          <p:nvPr/>
        </p:nvGraphicFramePr>
        <p:xfrm>
          <a:off x="9250349" y="1105747"/>
          <a:ext cx="3000000" cy="3000000"/>
        </p:xfrm>
        <a:graphic>
          <a:graphicData uri="http://schemas.openxmlformats.org/drawingml/2006/table">
            <a:tbl>
              <a:tblPr>
                <a:noFill/>
                <a:tableStyleId>{F0978A65-1E5D-470F-822C-F84DB58AFA15}</a:tableStyleId>
              </a:tblPr>
              <a:tblGrid>
                <a:gridCol w="1915675"/>
                <a:gridCol w="679300"/>
              </a:tblGrid>
              <a:tr h="33980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India Tech All time Stats</a:t>
                      </a:r>
                      <a:endParaRPr b="1" sz="1200">
                        <a:solidFill>
                          <a:srgbClr val="8B8B8B"/>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27400">
                <a:tc gridSpan="2">
                  <a:txBody>
                    <a:bodyPr/>
                    <a:lstStyle/>
                    <a:p>
                      <a:pPr indent="0" lvl="0" marL="0" marR="0" rtl="0" algn="l">
                        <a:lnSpc>
                          <a:spcPct val="100000"/>
                        </a:lnSpc>
                        <a:spcBef>
                          <a:spcPts val="0"/>
                        </a:spcBef>
                        <a:spcAft>
                          <a:spcPts val="0"/>
                        </a:spcAft>
                        <a:buClr>
                          <a:srgbClr val="7F7F7F"/>
                        </a:buClr>
                        <a:buSzPts val="1000"/>
                        <a:buFont typeface="Cambria"/>
                        <a:buNone/>
                      </a:pPr>
                      <a:r>
                        <a:rPr b="1" lang="en-US" sz="1200">
                          <a:solidFill>
                            <a:srgbClr val="000000"/>
                          </a:solidFill>
                          <a:latin typeface="Calibri"/>
                          <a:ea typeface="Calibri"/>
                          <a:cs typeface="Calibri"/>
                          <a:sym typeface="Calibri"/>
                        </a:rPr>
                        <a:t>Summary</a:t>
                      </a:r>
                      <a:endParaRPr b="1" sz="1200">
                        <a:solidFill>
                          <a:srgbClr val="000000"/>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All Companies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172,183</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Funded Companies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17,431</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Total Funding</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$173B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84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Funding in last 24 months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$23.2B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84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Cumulative Valuation of all Unicorns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$192B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55" name="Google Shape;355;p61" title="table7"/>
          <p:cNvGraphicFramePr/>
          <p:nvPr/>
        </p:nvGraphicFramePr>
        <p:xfrm>
          <a:off x="9250349" y="5876997"/>
          <a:ext cx="3000000" cy="3000000"/>
        </p:xfrm>
        <a:graphic>
          <a:graphicData uri="http://schemas.openxmlformats.org/drawingml/2006/table">
            <a:tbl>
              <a:tblPr>
                <a:noFill/>
                <a:tableStyleId>{F0978A65-1E5D-470F-822C-F84DB58AFA15}</a:tableStyleId>
              </a:tblPr>
              <a:tblGrid>
                <a:gridCol w="1046875"/>
                <a:gridCol w="1548100"/>
              </a:tblGrid>
              <a:tr h="236425">
                <a:tc rowSpan="2">
                  <a:txBody>
                    <a:bodyPr/>
                    <a:lstStyle/>
                    <a:p>
                      <a:pPr indent="0" lvl="0" marL="0" rtl="0" algn="l">
                        <a:spcBef>
                          <a:spcPts val="0"/>
                        </a:spcBef>
                        <a:spcAft>
                          <a:spcPts val="0"/>
                        </a:spcAft>
                        <a:buNone/>
                      </a:pPr>
                      <a:r>
                        <a:rPr b="1" lang="en-US" sz="1200">
                          <a:latin typeface="Calibri"/>
                          <a:ea typeface="Calibri"/>
                          <a:cs typeface="Calibri"/>
                          <a:sym typeface="Calibri"/>
                        </a:rPr>
                        <a:t>Top Cities</a:t>
                      </a:r>
                      <a:endParaRPr b="1" sz="1200">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spcBef>
                          <a:spcPts val="0"/>
                        </a:spcBef>
                        <a:spcAft>
                          <a:spcPts val="0"/>
                        </a:spcAft>
                        <a:buNone/>
                      </a:pPr>
                      <a:r>
                        <a:rPr lang="en-US" sz="1100">
                          <a:solidFill>
                            <a:srgbClr val="08528C"/>
                          </a:solidFill>
                          <a:latin typeface="Calibri"/>
                          <a:ea typeface="Calibri"/>
                          <a:cs typeface="Calibri"/>
                          <a:sym typeface="Calibri"/>
                        </a:rPr>
                        <a:t>Bengaluru ($77.4B)</a:t>
                      </a:r>
                      <a:endParaRPr sz="1000">
                        <a:solidFill>
                          <a:srgbClr val="08528C"/>
                        </a:solidFill>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vMerge="1"/>
                <a:tc>
                  <a:txBody>
                    <a:bodyPr/>
                    <a:lstStyle/>
                    <a:p>
                      <a:pPr indent="0" lvl="0" marL="0" rtl="0" algn="r">
                        <a:spcBef>
                          <a:spcPts val="0"/>
                        </a:spcBef>
                        <a:spcAft>
                          <a:spcPts val="0"/>
                        </a:spcAft>
                        <a:buNone/>
                      </a:pPr>
                      <a:r>
                        <a:rPr lang="en-US" sz="1100">
                          <a:solidFill>
                            <a:srgbClr val="08528C"/>
                          </a:solidFill>
                          <a:latin typeface="Calibri"/>
                          <a:ea typeface="Calibri"/>
                          <a:cs typeface="Calibri"/>
                          <a:sym typeface="Calibri"/>
                        </a:rPr>
                        <a:t>Gurugram ($28.2B)</a:t>
                      </a:r>
                      <a:endParaRPr sz="1000">
                        <a:solidFill>
                          <a:srgbClr val="08528C"/>
                        </a:solidFill>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56" name="Google Shape;356;p61" title="table5"/>
          <p:cNvGraphicFramePr/>
          <p:nvPr/>
        </p:nvGraphicFramePr>
        <p:xfrm>
          <a:off x="9250349" y="3016130"/>
          <a:ext cx="3000000" cy="3000000"/>
        </p:xfrm>
        <a:graphic>
          <a:graphicData uri="http://schemas.openxmlformats.org/drawingml/2006/table">
            <a:tbl>
              <a:tblPr>
                <a:noFill/>
                <a:tableStyleId>{F0978A65-1E5D-470F-822C-F84DB58AFA15}</a:tableStyleId>
              </a:tblPr>
              <a:tblGrid>
                <a:gridCol w="1915675"/>
                <a:gridCol w="679300"/>
              </a:tblGrid>
              <a:tr h="227400">
                <a:tc gridSpan="2">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Exits</a:t>
                      </a:r>
                      <a:endParaRPr b="1" sz="1200">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Acquisitions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1,378</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495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IPOs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543</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graphicFrame>
        <p:nvGraphicFramePr>
          <p:cNvPr id="357" name="Google Shape;357;p61" title="table6"/>
          <p:cNvGraphicFramePr/>
          <p:nvPr/>
        </p:nvGraphicFramePr>
        <p:xfrm>
          <a:off x="9250349" y="3724014"/>
          <a:ext cx="3000000" cy="3000000"/>
        </p:xfrm>
        <a:graphic>
          <a:graphicData uri="http://schemas.openxmlformats.org/drawingml/2006/table">
            <a:tbl>
              <a:tblPr>
                <a:noFill/>
                <a:tableStyleId>{F0978A65-1E5D-470F-822C-F84DB58AFA15}</a:tableStyleId>
              </a:tblPr>
              <a:tblGrid>
                <a:gridCol w="1915675"/>
                <a:gridCol w="679300"/>
              </a:tblGrid>
              <a:tr h="227400">
                <a:tc gridSpan="2">
                  <a:txBody>
                    <a:bodyPr/>
                    <a:lstStyle/>
                    <a:p>
                      <a:pPr indent="0" lvl="0" marL="0" marR="0" rtl="0" algn="l">
                        <a:lnSpc>
                          <a:spcPct val="100000"/>
                        </a:lnSpc>
                        <a:spcBef>
                          <a:spcPts val="0"/>
                        </a:spcBef>
                        <a:spcAft>
                          <a:spcPts val="0"/>
                        </a:spcAft>
                        <a:buNone/>
                      </a:pPr>
                      <a:r>
                        <a:rPr b="1" lang="en-US" sz="1200">
                          <a:solidFill>
                            <a:srgbClr val="000000"/>
                          </a:solidFill>
                          <a:latin typeface="Calibri"/>
                          <a:ea typeface="Calibri"/>
                          <a:cs typeface="Calibri"/>
                          <a:sym typeface="Calibri"/>
                        </a:rPr>
                        <a:t>Companies Covered</a:t>
                      </a:r>
                      <a:endParaRPr b="1" sz="1200">
                        <a:solidFill>
                          <a:srgbClr val="000000"/>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Unicorns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84</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Soonicorns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297</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Minicorns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1,489</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Editor’s Pick</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6,617</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Series A+</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2,087</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Series C+</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382</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Acqui-Hires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581</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61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Deadpooled</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53,911</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58" name="Google Shape;358;p61" title="table1"/>
          <p:cNvGraphicFramePr/>
          <p:nvPr/>
        </p:nvGraphicFramePr>
        <p:xfrm>
          <a:off x="557115" y="3863890"/>
          <a:ext cx="3000000" cy="3000000"/>
        </p:xfrm>
        <a:graphic>
          <a:graphicData uri="http://schemas.openxmlformats.org/drawingml/2006/table">
            <a:tbl>
              <a:tblPr>
                <a:noFill/>
                <a:tableStyleId>{62613066-B82A-4C2A-84E2-991EC81C6A94}</a:tableStyleId>
              </a:tblPr>
              <a:tblGrid>
                <a:gridCol w="1834575"/>
                <a:gridCol w="11741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Funding Rounds</a:t>
                      </a:r>
                      <a:endParaRPr b="1">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Company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Round Details</a:t>
                      </a:r>
                      <a:endParaRPr b="1" sz="1200">
                        <a:latin typeface="Calibri"/>
                        <a:ea typeface="Calibri"/>
                        <a:cs typeface="Calibri"/>
                        <a:sym typeface="Calibri"/>
                      </a:endParaRPr>
                    </a:p>
                  </a:txBody>
                  <a:tcPr marT="27425" marB="27425"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Erisha E Mobility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(2022, Delhi)</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$1.0B - Series D</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Zepto</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(2021, Bengaluru)</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$300M - Series H</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GreenLine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(2021, Mumbai)</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$275M - Series A</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Uniphore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(2008, Chennai)</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$260M - Series F</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Infra.Market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(2016, Thane)</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$222M - Series F</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359" name="Google Shape;359;p61" title="logo2"/>
          <p:cNvPicPr preferRelativeResize="0"/>
          <p:nvPr/>
        </p:nvPicPr>
        <p:blipFill>
          <a:blip r:embed="rId3">
            <a:alphaModFix/>
          </a:blip>
          <a:stretch>
            <a:fillRect/>
          </a:stretch>
        </p:blipFill>
        <p:spPr>
          <a:xfrm>
            <a:off x="592718" y="4815473"/>
            <a:ext cx="270000" cy="270000"/>
          </a:xfrm>
          <a:prstGeom prst="rect">
            <a:avLst/>
          </a:prstGeom>
          <a:noFill/>
          <a:ln cap="flat" cmpd="sng" w="9525">
            <a:solidFill>
              <a:srgbClr val="D9D9D9"/>
            </a:solidFill>
            <a:prstDash val="solid"/>
            <a:round/>
            <a:headEnd len="sm" w="sm" type="none"/>
            <a:tailEnd len="sm" w="sm" type="none"/>
          </a:ln>
        </p:spPr>
      </p:pic>
      <p:pic>
        <p:nvPicPr>
          <p:cNvPr id="360" name="Google Shape;360;p61" title="logo3"/>
          <p:cNvPicPr preferRelativeResize="0"/>
          <p:nvPr/>
        </p:nvPicPr>
        <p:blipFill>
          <a:blip r:embed="rId4">
            <a:alphaModFix/>
          </a:blip>
          <a:stretch>
            <a:fillRect/>
          </a:stretch>
        </p:blipFill>
        <p:spPr>
          <a:xfrm>
            <a:off x="592718" y="5216797"/>
            <a:ext cx="270000" cy="270000"/>
          </a:xfrm>
          <a:prstGeom prst="rect">
            <a:avLst/>
          </a:prstGeom>
          <a:noFill/>
          <a:ln cap="flat" cmpd="sng" w="9525">
            <a:solidFill>
              <a:srgbClr val="D9D9D9"/>
            </a:solidFill>
            <a:prstDash val="solid"/>
            <a:round/>
            <a:headEnd len="sm" w="sm" type="none"/>
            <a:tailEnd len="sm" w="sm" type="none"/>
          </a:ln>
        </p:spPr>
      </p:pic>
      <p:pic>
        <p:nvPicPr>
          <p:cNvPr id="361" name="Google Shape;361;p61" title="logo1"/>
          <p:cNvPicPr preferRelativeResize="0"/>
          <p:nvPr/>
        </p:nvPicPr>
        <p:blipFill>
          <a:blip r:embed="rId5">
            <a:alphaModFix/>
          </a:blip>
          <a:stretch>
            <a:fillRect/>
          </a:stretch>
        </p:blipFill>
        <p:spPr>
          <a:xfrm>
            <a:off x="592708" y="4418570"/>
            <a:ext cx="270000" cy="265574"/>
          </a:xfrm>
          <a:prstGeom prst="rect">
            <a:avLst/>
          </a:prstGeom>
          <a:noFill/>
          <a:ln cap="flat" cmpd="sng" w="9525">
            <a:solidFill>
              <a:srgbClr val="D9D9D9"/>
            </a:solidFill>
            <a:prstDash val="solid"/>
            <a:round/>
            <a:headEnd len="sm" w="sm" type="none"/>
            <a:tailEnd len="sm" w="sm" type="none"/>
          </a:ln>
        </p:spPr>
      </p:pic>
      <p:pic>
        <p:nvPicPr>
          <p:cNvPr id="362" name="Google Shape;362;p61" title="logo5"/>
          <p:cNvPicPr preferRelativeResize="0"/>
          <p:nvPr/>
        </p:nvPicPr>
        <p:blipFill>
          <a:blip r:embed="rId6">
            <a:alphaModFix/>
          </a:blip>
          <a:stretch>
            <a:fillRect/>
          </a:stretch>
        </p:blipFill>
        <p:spPr>
          <a:xfrm>
            <a:off x="592693" y="6001863"/>
            <a:ext cx="270000" cy="270000"/>
          </a:xfrm>
          <a:prstGeom prst="rect">
            <a:avLst/>
          </a:prstGeom>
          <a:noFill/>
          <a:ln cap="flat" cmpd="sng" w="9525">
            <a:solidFill>
              <a:srgbClr val="D9D9D9"/>
            </a:solidFill>
            <a:prstDash val="solid"/>
            <a:round/>
            <a:headEnd len="sm" w="sm" type="none"/>
            <a:tailEnd len="sm" w="sm" type="none"/>
          </a:ln>
        </p:spPr>
      </p:pic>
      <p:graphicFrame>
        <p:nvGraphicFramePr>
          <p:cNvPr id="363" name="Google Shape;363;p61" title="table3"/>
          <p:cNvGraphicFramePr/>
          <p:nvPr/>
        </p:nvGraphicFramePr>
        <p:xfrm>
          <a:off x="6685018" y="3863890"/>
          <a:ext cx="3000000" cy="3000000"/>
        </p:xfrm>
        <a:graphic>
          <a:graphicData uri="http://schemas.openxmlformats.org/drawingml/2006/table">
            <a:tbl>
              <a:tblPr>
                <a:noFill/>
                <a:tableStyleId>{62613066-B82A-4C2A-84E2-991EC81C6A94}</a:tableStyleId>
              </a:tblPr>
              <a:tblGrid>
                <a:gridCol w="1590100"/>
                <a:gridCol w="7589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a:t>
                      </a:r>
                      <a:r>
                        <a:rPr b="1" lang="en-US">
                          <a:solidFill>
                            <a:srgbClr val="08528C"/>
                          </a:solidFill>
                          <a:latin typeface="Calibri"/>
                          <a:ea typeface="Calibri"/>
                          <a:cs typeface="Calibri"/>
                          <a:sym typeface="Calibri"/>
                        </a:rPr>
                        <a:t>Cities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Bengaluru</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$3.4B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900"/>
                        <a:buFont typeface="Arial"/>
                        <a:buNone/>
                      </a:pPr>
                      <a:r>
                        <a:rPr lang="en-US" sz="1100">
                          <a:latin typeface="Calibri"/>
                          <a:ea typeface="Calibri"/>
                          <a:cs typeface="Calibri"/>
                          <a:sym typeface="Calibri"/>
                        </a:rPr>
                        <a:t>Mumbai</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$1.8B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Delhi</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$1.5B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Gurugram</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$1.0B</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Chennai</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$655M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364" name="Google Shape;364;p61"/>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pSp>
        <p:nvGrpSpPr>
          <p:cNvPr id="365" name="Google Shape;365;p61"/>
          <p:cNvGrpSpPr/>
          <p:nvPr/>
        </p:nvGrpSpPr>
        <p:grpSpPr>
          <a:xfrm>
            <a:off x="499405" y="1481931"/>
            <a:ext cx="2051771" cy="558293"/>
            <a:chOff x="499405" y="1481931"/>
            <a:chExt cx="2051771" cy="558293"/>
          </a:xfrm>
        </p:grpSpPr>
        <p:sp>
          <p:nvSpPr>
            <p:cNvPr id="366" name="Google Shape;366;p61"/>
            <p:cNvSpPr txBox="1"/>
            <p:nvPr/>
          </p:nvSpPr>
          <p:spPr>
            <a:xfrm>
              <a:off x="948300" y="1886324"/>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a:t>
              </a:r>
              <a:endParaRPr sz="1100">
                <a:latin typeface="Calibri"/>
                <a:ea typeface="Calibri"/>
                <a:cs typeface="Calibri"/>
                <a:sym typeface="Calibri"/>
              </a:endParaRPr>
            </a:p>
          </p:txBody>
        </p:sp>
        <p:pic>
          <p:nvPicPr>
            <p:cNvPr id="367" name="Google Shape;367;p61"/>
            <p:cNvPicPr preferRelativeResize="0"/>
            <p:nvPr/>
          </p:nvPicPr>
          <p:blipFill rotWithShape="1">
            <a:blip r:embed="rId7">
              <a:alphaModFix/>
            </a:blip>
            <a:srcRect b="0" l="0" r="0" t="0"/>
            <a:stretch/>
          </p:blipFill>
          <p:spPr>
            <a:xfrm>
              <a:off x="499405" y="1481931"/>
              <a:ext cx="360000" cy="359971"/>
            </a:xfrm>
            <a:prstGeom prst="rect">
              <a:avLst/>
            </a:prstGeom>
            <a:noFill/>
            <a:ln>
              <a:noFill/>
            </a:ln>
          </p:spPr>
        </p:pic>
        <p:cxnSp>
          <p:nvCxnSpPr>
            <p:cNvPr id="368" name="Google Shape;368;p61"/>
            <p:cNvCxnSpPr/>
            <p:nvPr/>
          </p:nvCxnSpPr>
          <p:spPr>
            <a:xfrm flipH="1" rot="10800000">
              <a:off x="950976" y="1858575"/>
              <a:ext cx="1600200" cy="3000"/>
            </a:xfrm>
            <a:prstGeom prst="straightConnector1">
              <a:avLst/>
            </a:prstGeom>
            <a:noFill/>
            <a:ln cap="flat" cmpd="sng" w="9525">
              <a:solidFill>
                <a:srgbClr val="D9D9D9"/>
              </a:solidFill>
              <a:prstDash val="solid"/>
              <a:round/>
              <a:headEnd len="sm" w="sm" type="none"/>
              <a:tailEnd len="sm" w="sm" type="none"/>
            </a:ln>
          </p:spPr>
        </p:cxnSp>
      </p:grpSp>
      <p:grpSp>
        <p:nvGrpSpPr>
          <p:cNvPr id="369" name="Google Shape;369;p61"/>
          <p:cNvGrpSpPr/>
          <p:nvPr/>
        </p:nvGrpSpPr>
        <p:grpSpPr>
          <a:xfrm>
            <a:off x="4886416" y="1492911"/>
            <a:ext cx="2001681" cy="701217"/>
            <a:chOff x="4847175" y="1492911"/>
            <a:chExt cx="2001681" cy="701217"/>
          </a:xfrm>
        </p:grpSpPr>
        <p:sp>
          <p:nvSpPr>
            <p:cNvPr id="370" name="Google Shape;370;p61"/>
            <p:cNvSpPr txBox="1"/>
            <p:nvPr/>
          </p:nvSpPr>
          <p:spPr>
            <a:xfrm>
              <a:off x="5249995"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Series A+ rounds</a:t>
              </a:r>
              <a:endParaRPr i="0" sz="1100" u="none" cap="none" strike="noStrike">
                <a:solidFill>
                  <a:srgbClr val="000000"/>
                </a:solidFill>
                <a:latin typeface="Calibri"/>
                <a:ea typeface="Calibri"/>
                <a:cs typeface="Calibri"/>
                <a:sym typeface="Calibri"/>
              </a:endParaRPr>
            </a:p>
          </p:txBody>
        </p:sp>
        <p:pic>
          <p:nvPicPr>
            <p:cNvPr id="371" name="Google Shape;371;p61"/>
            <p:cNvPicPr preferRelativeResize="0"/>
            <p:nvPr/>
          </p:nvPicPr>
          <p:blipFill>
            <a:blip r:embed="rId8">
              <a:alphaModFix/>
            </a:blip>
            <a:stretch>
              <a:fillRect/>
            </a:stretch>
          </p:blipFill>
          <p:spPr>
            <a:xfrm>
              <a:off x="4847175" y="1492911"/>
              <a:ext cx="356616" cy="356616"/>
            </a:xfrm>
            <a:prstGeom prst="rect">
              <a:avLst/>
            </a:prstGeom>
            <a:noFill/>
            <a:ln>
              <a:noFill/>
            </a:ln>
          </p:spPr>
        </p:pic>
        <p:cxnSp>
          <p:nvCxnSpPr>
            <p:cNvPr id="372" name="Google Shape;372;p61"/>
            <p:cNvCxnSpPr/>
            <p:nvPr/>
          </p:nvCxnSpPr>
          <p:spPr>
            <a:xfrm flipH="1" rot="10800000">
              <a:off x="52486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373" name="Google Shape;373;p61"/>
          <p:cNvSpPr txBox="1"/>
          <p:nvPr/>
        </p:nvSpPr>
        <p:spPr>
          <a:xfrm>
            <a:off x="5289100" y="304895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Acquisitions</a:t>
            </a:r>
            <a:endParaRPr sz="1100">
              <a:latin typeface="Calibri"/>
              <a:ea typeface="Calibri"/>
              <a:cs typeface="Calibri"/>
              <a:sym typeface="Calibri"/>
            </a:endParaRPr>
          </a:p>
        </p:txBody>
      </p:sp>
      <p:pic>
        <p:nvPicPr>
          <p:cNvPr id="374" name="Google Shape;374;p61"/>
          <p:cNvPicPr preferRelativeResize="0"/>
          <p:nvPr/>
        </p:nvPicPr>
        <p:blipFill>
          <a:blip r:embed="rId9">
            <a:alphaModFix/>
          </a:blip>
          <a:stretch>
            <a:fillRect/>
          </a:stretch>
        </p:blipFill>
        <p:spPr>
          <a:xfrm>
            <a:off x="4882896" y="2676825"/>
            <a:ext cx="360000" cy="360000"/>
          </a:xfrm>
          <a:prstGeom prst="rect">
            <a:avLst/>
          </a:prstGeom>
          <a:noFill/>
          <a:ln>
            <a:noFill/>
          </a:ln>
        </p:spPr>
      </p:pic>
      <p:cxnSp>
        <p:nvCxnSpPr>
          <p:cNvPr id="375" name="Google Shape;375;p61"/>
          <p:cNvCxnSpPr/>
          <p:nvPr/>
        </p:nvCxnSpPr>
        <p:spPr>
          <a:xfrm flipH="1" rot="10800000">
            <a:off x="5287761" y="3024294"/>
            <a:ext cx="1600200" cy="3000"/>
          </a:xfrm>
          <a:prstGeom prst="straightConnector1">
            <a:avLst/>
          </a:prstGeom>
          <a:noFill/>
          <a:ln cap="flat" cmpd="sng" w="9525">
            <a:solidFill>
              <a:srgbClr val="D9D9D9"/>
            </a:solidFill>
            <a:prstDash val="solid"/>
            <a:round/>
            <a:headEnd len="sm" w="sm" type="none"/>
            <a:tailEnd len="sm" w="sm" type="none"/>
          </a:ln>
        </p:spPr>
      </p:cxnSp>
      <p:grpSp>
        <p:nvGrpSpPr>
          <p:cNvPr id="376" name="Google Shape;376;p61"/>
          <p:cNvGrpSpPr/>
          <p:nvPr/>
        </p:nvGrpSpPr>
        <p:grpSpPr>
          <a:xfrm>
            <a:off x="2768677" y="1489495"/>
            <a:ext cx="2016660" cy="704633"/>
            <a:chOff x="2774796" y="1489495"/>
            <a:chExt cx="2016660" cy="704633"/>
          </a:xfrm>
        </p:grpSpPr>
        <p:sp>
          <p:nvSpPr>
            <p:cNvPr id="377" name="Google Shape;377;p61"/>
            <p:cNvSpPr txBox="1"/>
            <p:nvPr/>
          </p:nvSpPr>
          <p:spPr>
            <a:xfrm>
              <a:off x="3187762" y="1886328"/>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 rounds</a:t>
              </a:r>
              <a:endParaRPr sz="1100">
                <a:latin typeface="Calibri"/>
                <a:ea typeface="Calibri"/>
                <a:cs typeface="Calibri"/>
                <a:sym typeface="Calibri"/>
              </a:endParaRPr>
            </a:p>
          </p:txBody>
        </p:sp>
        <p:pic>
          <p:nvPicPr>
            <p:cNvPr id="378" name="Google Shape;378;p61"/>
            <p:cNvPicPr preferRelativeResize="0"/>
            <p:nvPr/>
          </p:nvPicPr>
          <p:blipFill rotWithShape="1">
            <a:blip r:embed="rId10">
              <a:alphaModFix/>
            </a:blip>
            <a:srcRect b="0" l="0" r="0" t="0"/>
            <a:stretch/>
          </p:blipFill>
          <p:spPr>
            <a:xfrm>
              <a:off x="2774796" y="1489495"/>
              <a:ext cx="324000" cy="324000"/>
            </a:xfrm>
            <a:prstGeom prst="rect">
              <a:avLst/>
            </a:prstGeom>
            <a:noFill/>
            <a:ln>
              <a:noFill/>
            </a:ln>
          </p:spPr>
        </p:pic>
        <p:cxnSp>
          <p:nvCxnSpPr>
            <p:cNvPr id="379" name="Google Shape;379;p61"/>
            <p:cNvCxnSpPr/>
            <p:nvPr/>
          </p:nvCxnSpPr>
          <p:spPr>
            <a:xfrm flipH="1" rot="10800000">
              <a:off x="31912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380" name="Google Shape;380;p61"/>
          <p:cNvSpPr txBox="1"/>
          <p:nvPr/>
        </p:nvSpPr>
        <p:spPr>
          <a:xfrm>
            <a:off x="949862" y="3010528"/>
            <a:ext cx="1365300" cy="307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000"/>
              <a:buFont typeface="Arial"/>
              <a:buNone/>
            </a:pPr>
            <a:r>
              <a:rPr lang="en-US" sz="1100">
                <a:solidFill>
                  <a:srgbClr val="000000"/>
                </a:solidFill>
                <a:latin typeface="Calibri"/>
                <a:ea typeface="Calibri"/>
                <a:cs typeface="Calibri"/>
                <a:sym typeface="Calibri"/>
              </a:rPr>
              <a:t>New additions to Soonicorn Club</a:t>
            </a:r>
            <a:endParaRPr sz="1100">
              <a:solidFill>
                <a:srgbClr val="000000"/>
              </a:solidFill>
              <a:latin typeface="Calibri"/>
              <a:ea typeface="Calibri"/>
              <a:cs typeface="Calibri"/>
              <a:sym typeface="Calibri"/>
            </a:endParaRPr>
          </a:p>
        </p:txBody>
      </p:sp>
      <p:pic>
        <p:nvPicPr>
          <p:cNvPr id="381" name="Google Shape;381;p61"/>
          <p:cNvPicPr preferRelativeResize="0"/>
          <p:nvPr/>
        </p:nvPicPr>
        <p:blipFill>
          <a:blip r:embed="rId11">
            <a:alphaModFix/>
          </a:blip>
          <a:stretch>
            <a:fillRect/>
          </a:stretch>
        </p:blipFill>
        <p:spPr>
          <a:xfrm>
            <a:off x="502920" y="2628549"/>
            <a:ext cx="324000" cy="324000"/>
          </a:xfrm>
          <a:prstGeom prst="rect">
            <a:avLst/>
          </a:prstGeom>
          <a:noFill/>
          <a:ln>
            <a:noFill/>
          </a:ln>
        </p:spPr>
      </p:pic>
      <p:cxnSp>
        <p:nvCxnSpPr>
          <p:cNvPr id="382" name="Google Shape;382;p61"/>
          <p:cNvCxnSpPr/>
          <p:nvPr/>
        </p:nvCxnSpPr>
        <p:spPr>
          <a:xfrm flipH="1" rot="10800000">
            <a:off x="953356" y="2985869"/>
            <a:ext cx="1600200" cy="3000"/>
          </a:xfrm>
          <a:prstGeom prst="straightConnector1">
            <a:avLst/>
          </a:prstGeom>
          <a:noFill/>
          <a:ln cap="flat" cmpd="sng" w="9525">
            <a:solidFill>
              <a:srgbClr val="D9D9D9"/>
            </a:solidFill>
            <a:prstDash val="solid"/>
            <a:round/>
            <a:headEnd len="sm" w="sm" type="none"/>
            <a:tailEnd len="sm" w="sm" type="none"/>
          </a:ln>
        </p:spPr>
      </p:cxnSp>
      <p:sp>
        <p:nvSpPr>
          <p:cNvPr id="383" name="Google Shape;383;p61" title="textBox1"/>
          <p:cNvSpPr txBox="1"/>
          <p:nvPr/>
        </p:nvSpPr>
        <p:spPr>
          <a:xfrm>
            <a:off x="975224" y="1405025"/>
            <a:ext cx="17094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$10.5B</a:t>
            </a:r>
            <a:r>
              <a:rPr b="1" lang="en-US" sz="1200">
                <a:solidFill>
                  <a:srgbClr val="A9A9A9"/>
                </a:solidFill>
                <a:latin typeface="Calibri"/>
                <a:ea typeface="Calibri"/>
                <a:cs typeface="Calibri"/>
                <a:sym typeface="Calibri"/>
              </a:rPr>
              <a:t> (vs $12.7B,</a:t>
            </a:r>
            <a:r>
              <a:rPr b="1" lang="en-US" sz="1200">
                <a:solidFill>
                  <a:srgbClr val="FF0000"/>
                </a:solidFill>
                <a:latin typeface="Calibri"/>
                <a:ea typeface="Calibri"/>
                <a:cs typeface="Calibri"/>
                <a:sym typeface="Calibri"/>
              </a:rPr>
              <a:t>▼17%</a:t>
            </a:r>
            <a:r>
              <a:rPr b="1" lang="en-US" sz="1200">
                <a:solidFill>
                  <a:srgbClr val="A9A9A9"/>
                </a:solidFill>
                <a:latin typeface="Calibri"/>
                <a:ea typeface="Calibri"/>
                <a:cs typeface="Calibri"/>
                <a:sym typeface="Calibri"/>
              </a:rPr>
              <a:t>)</a:t>
            </a:r>
            <a:endParaRPr b="1" sz="1200">
              <a:solidFill>
                <a:srgbClr val="A9A9A9"/>
              </a:solidFill>
              <a:latin typeface="Calibri"/>
              <a:ea typeface="Calibri"/>
              <a:cs typeface="Calibri"/>
              <a:sym typeface="Calibri"/>
            </a:endParaRPr>
          </a:p>
        </p:txBody>
      </p:sp>
      <p:sp>
        <p:nvSpPr>
          <p:cNvPr id="384" name="Google Shape;384;p61" title="textBox2"/>
          <p:cNvSpPr txBox="1"/>
          <p:nvPr/>
        </p:nvSpPr>
        <p:spPr>
          <a:xfrm>
            <a:off x="3187747" y="1404575"/>
            <a:ext cx="16797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1,518</a:t>
            </a:r>
            <a:r>
              <a:rPr b="1" lang="en-US" sz="1200">
                <a:solidFill>
                  <a:srgbClr val="A9A9A9"/>
                </a:solidFill>
                <a:latin typeface="Calibri"/>
                <a:ea typeface="Calibri"/>
                <a:cs typeface="Calibri"/>
                <a:sym typeface="Calibri"/>
              </a:rPr>
              <a:t> (vs 2,493,</a:t>
            </a:r>
            <a:r>
              <a:rPr b="1" lang="en-US" sz="1200">
                <a:solidFill>
                  <a:srgbClr val="FF0000"/>
                </a:solidFill>
                <a:latin typeface="Calibri"/>
                <a:ea typeface="Calibri"/>
                <a:cs typeface="Calibri"/>
                <a:sym typeface="Calibri"/>
              </a:rPr>
              <a:t>▼39%</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85" name="Google Shape;385;p61" title="textBox3"/>
          <p:cNvSpPr txBox="1"/>
          <p:nvPr/>
        </p:nvSpPr>
        <p:spPr>
          <a:xfrm>
            <a:off x="5323400" y="1455825"/>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516</a:t>
            </a:r>
            <a:r>
              <a:rPr b="1" lang="en-US" sz="1200">
                <a:solidFill>
                  <a:srgbClr val="A9A9A9"/>
                </a:solidFill>
                <a:latin typeface="Calibri"/>
                <a:ea typeface="Calibri"/>
                <a:cs typeface="Calibri"/>
                <a:sym typeface="Calibri"/>
              </a:rPr>
              <a:t> (vs 727,</a:t>
            </a:r>
            <a:r>
              <a:rPr b="1" lang="en-US" sz="1200">
                <a:solidFill>
                  <a:srgbClr val="FF0000"/>
                </a:solidFill>
                <a:latin typeface="Calibri"/>
                <a:ea typeface="Calibri"/>
                <a:cs typeface="Calibri"/>
                <a:sym typeface="Calibri"/>
              </a:rPr>
              <a:t>▼29%</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86" name="Google Shape;386;p61"/>
          <p:cNvSpPr txBox="1"/>
          <p:nvPr/>
        </p:nvSpPr>
        <p:spPr>
          <a:xfrm>
            <a:off x="7421124"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First Time Funded Companies </a:t>
            </a:r>
            <a:endParaRPr i="0" sz="1100" u="none" cap="none" strike="noStrike">
              <a:solidFill>
                <a:srgbClr val="000000"/>
              </a:solidFill>
              <a:latin typeface="Calibri"/>
              <a:ea typeface="Calibri"/>
              <a:cs typeface="Calibri"/>
              <a:sym typeface="Calibri"/>
            </a:endParaRPr>
          </a:p>
        </p:txBody>
      </p:sp>
      <p:cxnSp>
        <p:nvCxnSpPr>
          <p:cNvPr id="387" name="Google Shape;387;p61"/>
          <p:cNvCxnSpPr/>
          <p:nvPr/>
        </p:nvCxnSpPr>
        <p:spPr>
          <a:xfrm flipH="1" rot="10800000">
            <a:off x="7421136" y="1858575"/>
            <a:ext cx="1600200" cy="3000"/>
          </a:xfrm>
          <a:prstGeom prst="straightConnector1">
            <a:avLst/>
          </a:prstGeom>
          <a:noFill/>
          <a:ln cap="flat" cmpd="sng" w="9525">
            <a:solidFill>
              <a:srgbClr val="D9D9D9"/>
            </a:solidFill>
            <a:prstDash val="solid"/>
            <a:round/>
            <a:headEnd len="sm" w="sm" type="none"/>
            <a:tailEnd len="sm" w="sm" type="none"/>
          </a:ln>
        </p:spPr>
      </p:cxnSp>
      <p:pic>
        <p:nvPicPr>
          <p:cNvPr id="388" name="Google Shape;388;p61"/>
          <p:cNvPicPr preferRelativeResize="0"/>
          <p:nvPr/>
        </p:nvPicPr>
        <p:blipFill rotWithShape="1">
          <a:blip r:embed="rId12">
            <a:alphaModFix/>
          </a:blip>
          <a:srcRect b="0" l="0" r="0" t="-887"/>
          <a:stretch/>
        </p:blipFill>
        <p:spPr>
          <a:xfrm>
            <a:off x="6989175" y="1468300"/>
            <a:ext cx="360001" cy="363200"/>
          </a:xfrm>
          <a:prstGeom prst="rect">
            <a:avLst/>
          </a:prstGeom>
          <a:noFill/>
          <a:ln>
            <a:noFill/>
          </a:ln>
        </p:spPr>
      </p:pic>
      <p:sp>
        <p:nvSpPr>
          <p:cNvPr id="389" name="Google Shape;389;p61" title="textBox4"/>
          <p:cNvSpPr txBox="1"/>
          <p:nvPr/>
        </p:nvSpPr>
        <p:spPr>
          <a:xfrm>
            <a:off x="7461751" y="1492900"/>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433</a:t>
            </a:r>
            <a:r>
              <a:rPr b="1" lang="en-US" sz="1200">
                <a:solidFill>
                  <a:srgbClr val="A9A9A9"/>
                </a:solidFill>
                <a:latin typeface="Calibri"/>
                <a:ea typeface="Calibri"/>
                <a:cs typeface="Calibri"/>
                <a:sym typeface="Calibri"/>
              </a:rPr>
              <a:t> (vs 675,</a:t>
            </a:r>
            <a:r>
              <a:rPr b="1" lang="en-US" sz="1200">
                <a:solidFill>
                  <a:srgbClr val="FF0000"/>
                </a:solidFill>
                <a:latin typeface="Calibri"/>
                <a:ea typeface="Calibri"/>
                <a:cs typeface="Calibri"/>
                <a:sym typeface="Calibri"/>
              </a:rPr>
              <a:t>▼35%</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90" name="Google Shape;390;p61" title="textBox5"/>
          <p:cNvSpPr txBox="1"/>
          <p:nvPr/>
        </p:nvSpPr>
        <p:spPr>
          <a:xfrm>
            <a:off x="969031" y="2574200"/>
            <a:ext cx="16797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118</a:t>
            </a:r>
            <a:r>
              <a:rPr b="1" lang="en-US" sz="1200">
                <a:solidFill>
                  <a:srgbClr val="A9A9A9"/>
                </a:solidFill>
                <a:latin typeface="Calibri"/>
                <a:ea typeface="Calibri"/>
                <a:cs typeface="Calibri"/>
                <a:sym typeface="Calibri"/>
              </a:rPr>
              <a:t> (vs 231,</a:t>
            </a:r>
            <a:r>
              <a:rPr b="1" lang="en-US" sz="1200">
                <a:solidFill>
                  <a:srgbClr val="FF0000"/>
                </a:solidFill>
                <a:latin typeface="Calibri"/>
                <a:ea typeface="Calibri"/>
                <a:cs typeface="Calibri"/>
                <a:sym typeface="Calibri"/>
              </a:rPr>
              <a:t>▼48%</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91" name="Google Shape;391;p61" title="textBox7"/>
          <p:cNvSpPr txBox="1"/>
          <p:nvPr/>
        </p:nvSpPr>
        <p:spPr>
          <a:xfrm>
            <a:off x="5338910" y="2618000"/>
            <a:ext cx="16797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136</a:t>
            </a:r>
            <a:r>
              <a:rPr b="1" lang="en-US" sz="1200">
                <a:solidFill>
                  <a:srgbClr val="A9A9A9"/>
                </a:solidFill>
                <a:latin typeface="Calibri"/>
                <a:ea typeface="Calibri"/>
                <a:cs typeface="Calibri"/>
                <a:sym typeface="Calibri"/>
              </a:rPr>
              <a:t>  (vs 127,</a:t>
            </a:r>
            <a:r>
              <a:rPr b="1" lang="en-US" sz="1200">
                <a:solidFill>
                  <a:srgbClr val="00B050"/>
                </a:solidFill>
                <a:latin typeface="Calibri"/>
                <a:ea typeface="Calibri"/>
                <a:cs typeface="Calibri"/>
                <a:sym typeface="Calibri"/>
              </a:rPr>
              <a:t>▲7%</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92" name="Google Shape;392;p61" title="information_textbox1"/>
          <p:cNvSpPr txBox="1"/>
          <p:nvPr/>
        </p:nvSpPr>
        <p:spPr>
          <a:xfrm>
            <a:off x="6219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*Data from 01-Jan-2025 to 15-Dec-2025 is considered in report</a:t>
            </a:r>
            <a:endParaRPr sz="900">
              <a:latin typeface="Calibri"/>
              <a:ea typeface="Calibri"/>
              <a:cs typeface="Calibri"/>
              <a:sym typeface="Calibri"/>
            </a:endParaRPr>
          </a:p>
        </p:txBody>
      </p:sp>
      <p:sp>
        <p:nvSpPr>
          <p:cNvPr id="393" name="Google Shape;393;p61" title="information_textbox"/>
          <p:cNvSpPr txBox="1"/>
          <p:nvPr/>
        </p:nvSpPr>
        <p:spPr>
          <a:xfrm>
            <a:off x="43557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Note: Numbers in bracket indicate the values of 2024</a:t>
            </a:r>
            <a:endParaRPr sz="900">
              <a:latin typeface="Calibri"/>
              <a:ea typeface="Calibri"/>
              <a:cs typeface="Calibri"/>
              <a:sym typeface="Calibri"/>
            </a:endParaRPr>
          </a:p>
        </p:txBody>
      </p:sp>
      <p:sp>
        <p:nvSpPr>
          <p:cNvPr id="394" name="Google Shape;394;p61"/>
          <p:cNvSpPr txBox="1"/>
          <p:nvPr/>
        </p:nvSpPr>
        <p:spPr>
          <a:xfrm>
            <a:off x="3182266" y="2991738"/>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New Unicorns</a:t>
            </a:r>
            <a:endParaRPr i="0" sz="1100" u="none" cap="none" strike="noStrike">
              <a:solidFill>
                <a:srgbClr val="000000"/>
              </a:solidFill>
              <a:latin typeface="Calibri"/>
              <a:ea typeface="Calibri"/>
              <a:cs typeface="Calibri"/>
              <a:sym typeface="Calibri"/>
            </a:endParaRPr>
          </a:p>
        </p:txBody>
      </p:sp>
      <p:pic>
        <p:nvPicPr>
          <p:cNvPr id="395" name="Google Shape;395;p61"/>
          <p:cNvPicPr preferRelativeResize="0"/>
          <p:nvPr/>
        </p:nvPicPr>
        <p:blipFill rotWithShape="1">
          <a:blip r:embed="rId13">
            <a:alphaModFix/>
          </a:blip>
          <a:srcRect b="0" l="12873" r="12282" t="0"/>
          <a:stretch/>
        </p:blipFill>
        <p:spPr>
          <a:xfrm>
            <a:off x="2770632" y="2636820"/>
            <a:ext cx="324001" cy="324001"/>
          </a:xfrm>
          <a:prstGeom prst="rect">
            <a:avLst/>
          </a:prstGeom>
          <a:noFill/>
          <a:ln>
            <a:noFill/>
          </a:ln>
        </p:spPr>
      </p:pic>
      <p:cxnSp>
        <p:nvCxnSpPr>
          <p:cNvPr id="396" name="Google Shape;396;p61"/>
          <p:cNvCxnSpPr/>
          <p:nvPr/>
        </p:nvCxnSpPr>
        <p:spPr>
          <a:xfrm flipH="1" rot="10800000">
            <a:off x="3184942" y="2967083"/>
            <a:ext cx="1601400" cy="3000"/>
          </a:xfrm>
          <a:prstGeom prst="straightConnector1">
            <a:avLst/>
          </a:prstGeom>
          <a:noFill/>
          <a:ln cap="flat" cmpd="sng" w="9525">
            <a:solidFill>
              <a:srgbClr val="D9D9D9"/>
            </a:solidFill>
            <a:prstDash val="solid"/>
            <a:round/>
            <a:headEnd len="sm" w="sm" type="none"/>
            <a:tailEnd len="sm" w="sm" type="none"/>
          </a:ln>
        </p:spPr>
      </p:cxnSp>
      <p:sp>
        <p:nvSpPr>
          <p:cNvPr id="397" name="Google Shape;397;p61" title="textBox6"/>
          <p:cNvSpPr txBox="1"/>
          <p:nvPr/>
        </p:nvSpPr>
        <p:spPr>
          <a:xfrm>
            <a:off x="3209191" y="2543089"/>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a:t>
            </a:r>
            <a:r>
              <a:rPr b="1" lang="en-US" sz="1200">
                <a:solidFill>
                  <a:srgbClr val="A9A9A9"/>
                </a:solidFill>
                <a:latin typeface="Calibri"/>
                <a:ea typeface="Calibri"/>
                <a:cs typeface="Calibri"/>
                <a:sym typeface="Calibri"/>
              </a:rPr>
              <a:t> (vs 5)</a:t>
            </a:r>
            <a:endParaRPr b="1" i="0" sz="1200" u="none" cap="none" strike="noStrike">
              <a:solidFill>
                <a:srgbClr val="A9A9A9"/>
              </a:solidFill>
              <a:latin typeface="Calibri"/>
              <a:ea typeface="Calibri"/>
              <a:cs typeface="Calibri"/>
              <a:sym typeface="Calibri"/>
            </a:endParaRPr>
          </a:p>
        </p:txBody>
      </p:sp>
      <p:sp>
        <p:nvSpPr>
          <p:cNvPr id="398" name="Google Shape;398;p61" title="textBox8"/>
          <p:cNvSpPr txBox="1"/>
          <p:nvPr/>
        </p:nvSpPr>
        <p:spPr>
          <a:xfrm>
            <a:off x="7381901" y="2574650"/>
            <a:ext cx="15204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42</a:t>
            </a:r>
            <a:r>
              <a:rPr b="1" lang="en-US" sz="1200">
                <a:solidFill>
                  <a:srgbClr val="A9A9A9"/>
                </a:solidFill>
                <a:latin typeface="Calibri"/>
                <a:ea typeface="Calibri"/>
                <a:cs typeface="Calibri"/>
                <a:sym typeface="Calibri"/>
              </a:rPr>
              <a:t>  (vs 36,</a:t>
            </a:r>
            <a:r>
              <a:rPr b="1" lang="en-US" sz="1200">
                <a:solidFill>
                  <a:srgbClr val="00B050"/>
                </a:solidFill>
                <a:latin typeface="Calibri"/>
                <a:ea typeface="Calibri"/>
                <a:cs typeface="Calibri"/>
                <a:sym typeface="Calibri"/>
              </a:rPr>
              <a:t>▲17%</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99" name="Google Shape;399;p61"/>
          <p:cNvSpPr txBox="1"/>
          <p:nvPr/>
        </p:nvSpPr>
        <p:spPr>
          <a:xfrm>
            <a:off x="7402499" y="300560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IPOs</a:t>
            </a:r>
            <a:endParaRPr i="0" sz="1100" u="none" cap="none" strike="noStrike">
              <a:solidFill>
                <a:srgbClr val="000000"/>
              </a:solidFill>
              <a:latin typeface="Calibri"/>
              <a:ea typeface="Calibri"/>
              <a:cs typeface="Calibri"/>
              <a:sym typeface="Calibri"/>
            </a:endParaRPr>
          </a:p>
        </p:txBody>
      </p:sp>
      <p:pic>
        <p:nvPicPr>
          <p:cNvPr id="400" name="Google Shape;400;p61"/>
          <p:cNvPicPr preferRelativeResize="0"/>
          <p:nvPr/>
        </p:nvPicPr>
        <p:blipFill rotWithShape="1">
          <a:blip r:embed="rId14">
            <a:alphaModFix/>
          </a:blip>
          <a:srcRect b="0" l="0" r="0" t="0"/>
          <a:stretch/>
        </p:blipFill>
        <p:spPr>
          <a:xfrm>
            <a:off x="6986016" y="2590783"/>
            <a:ext cx="360001" cy="360001"/>
          </a:xfrm>
          <a:prstGeom prst="rect">
            <a:avLst/>
          </a:prstGeom>
          <a:noFill/>
          <a:ln>
            <a:noFill/>
          </a:ln>
        </p:spPr>
      </p:pic>
      <p:cxnSp>
        <p:nvCxnSpPr>
          <p:cNvPr id="401" name="Google Shape;401;p61"/>
          <p:cNvCxnSpPr/>
          <p:nvPr/>
        </p:nvCxnSpPr>
        <p:spPr>
          <a:xfrm flipH="1" rot="10800000">
            <a:off x="7402511" y="2980944"/>
            <a:ext cx="1601400" cy="3000"/>
          </a:xfrm>
          <a:prstGeom prst="straightConnector1">
            <a:avLst/>
          </a:prstGeom>
          <a:noFill/>
          <a:ln cap="flat" cmpd="sng" w="9525">
            <a:solidFill>
              <a:srgbClr val="D9D9D9"/>
            </a:solidFill>
            <a:prstDash val="solid"/>
            <a:round/>
            <a:headEnd len="sm" w="sm" type="none"/>
            <a:tailEnd len="sm" w="sm" type="none"/>
          </a:ln>
        </p:spPr>
      </p:cxnSp>
      <p:pic>
        <p:nvPicPr>
          <p:cNvPr id="402" name="Google Shape;402;p61"/>
          <p:cNvPicPr preferRelativeResize="0"/>
          <p:nvPr/>
        </p:nvPicPr>
        <p:blipFill>
          <a:blip r:embed="rId15">
            <a:alphaModFix/>
          </a:blip>
          <a:stretch>
            <a:fillRect/>
          </a:stretch>
        </p:blipFill>
        <p:spPr>
          <a:xfrm>
            <a:off x="590539" y="5607182"/>
            <a:ext cx="274320" cy="27432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