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57" r:id="rId4"/>
    <p:sldId id="259" r:id="rId5"/>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348"/>
    <a:srgbClr val="008000"/>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93" autoAdjust="0"/>
    <p:restoredTop sz="94340"/>
  </p:normalViewPr>
  <p:slideViewPr>
    <p:cSldViewPr>
      <p:cViewPr varScale="1">
        <p:scale>
          <a:sx n="117" d="100"/>
          <a:sy n="117" d="100"/>
        </p:scale>
        <p:origin x="1296" y="13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LaPierre" userId="0cd2b603-08d7-409c-a3b2-3afdee87dff1" providerId="ADAL" clId="{C2AF70AB-79A3-49B5-AFF1-E7157A930791}"/>
    <pc:docChg chg="custSel modSld">
      <pc:chgData name="Michael LaPierre" userId="0cd2b603-08d7-409c-a3b2-3afdee87dff1" providerId="ADAL" clId="{C2AF70AB-79A3-49B5-AFF1-E7157A930791}" dt="2026-03-05T14:20:32.210" v="94" actId="1036"/>
      <pc:docMkLst>
        <pc:docMk/>
      </pc:docMkLst>
      <pc:sldChg chg="modSp mod">
        <pc:chgData name="Michael LaPierre" userId="0cd2b603-08d7-409c-a3b2-3afdee87dff1" providerId="ADAL" clId="{C2AF70AB-79A3-49B5-AFF1-E7157A930791}" dt="2026-03-05T14:20:32.210" v="94" actId="1036"/>
        <pc:sldMkLst>
          <pc:docMk/>
          <pc:sldMk cId="2773053978" sldId="259"/>
        </pc:sldMkLst>
        <pc:spChg chg="mod">
          <ac:chgData name="Michael LaPierre" userId="0cd2b603-08d7-409c-a3b2-3afdee87dff1" providerId="ADAL" clId="{C2AF70AB-79A3-49B5-AFF1-E7157A930791}" dt="2026-03-05T14:18:01.369" v="88" actId="1036"/>
          <ac:spMkLst>
            <pc:docMk/>
            <pc:sldMk cId="2773053978" sldId="259"/>
            <ac:spMk id="6" creationId="{3ECDE76B-9FFE-408F-B4BA-F119D4C263C6}"/>
          </ac:spMkLst>
        </pc:spChg>
        <pc:spChg chg="mod">
          <ac:chgData name="Michael LaPierre" userId="0cd2b603-08d7-409c-a3b2-3afdee87dff1" providerId="ADAL" clId="{C2AF70AB-79A3-49B5-AFF1-E7157A930791}" dt="2026-03-05T14:18:33.875" v="91" actId="1036"/>
          <ac:spMkLst>
            <pc:docMk/>
            <pc:sldMk cId="2773053978" sldId="259"/>
            <ac:spMk id="8" creationId="{D0E36D10-10D7-4BF1-9E0C-004C840BAC42}"/>
          </ac:spMkLst>
        </pc:spChg>
        <pc:spChg chg="mod">
          <ac:chgData name="Michael LaPierre" userId="0cd2b603-08d7-409c-a3b2-3afdee87dff1" providerId="ADAL" clId="{C2AF70AB-79A3-49B5-AFF1-E7157A930791}" dt="2026-03-05T14:20:32.210" v="94" actId="1036"/>
          <ac:spMkLst>
            <pc:docMk/>
            <pc:sldMk cId="2773053978" sldId="259"/>
            <ac:spMk id="9" creationId="{4043EF5F-2DC3-4353-94D8-A04DBBF2BC4F}"/>
          </ac:spMkLst>
        </pc:spChg>
        <pc:spChg chg="mod">
          <ac:chgData name="Michael LaPierre" userId="0cd2b603-08d7-409c-a3b2-3afdee87dff1" providerId="ADAL" clId="{C2AF70AB-79A3-49B5-AFF1-E7157A930791}" dt="2026-03-05T14:18:37.595" v="92" actId="1036"/>
          <ac:spMkLst>
            <pc:docMk/>
            <pc:sldMk cId="2773053978" sldId="259"/>
            <ac:spMk id="50" creationId="{278F8D8E-3F6B-49F2-A7E8-47DDA3664D88}"/>
          </ac:spMkLst>
        </pc:spChg>
        <pc:cxnChg chg="mod">
          <ac:chgData name="Michael LaPierre" userId="0cd2b603-08d7-409c-a3b2-3afdee87dff1" providerId="ADAL" clId="{C2AF70AB-79A3-49B5-AFF1-E7157A930791}" dt="2026-03-05T14:18:13.717" v="89" actId="1036"/>
          <ac:cxnSpMkLst>
            <pc:docMk/>
            <pc:sldMk cId="2773053978" sldId="259"/>
            <ac:cxnSpMk id="10" creationId="{BBA617FB-4A63-4EEF-83FD-A86016E6AC26}"/>
          </ac:cxnSpMkLst>
        </pc:cxnChg>
      </pc:sldChg>
    </pc:docChg>
  </pc:docChgLst>
  <pc:docChgLst>
    <pc:chgData name="Michael LaPierre" userId="0cd2b603-08d7-409c-a3b2-3afdee87dff1" providerId="ADAL" clId="{68ED01DB-8C0A-4B30-914C-796C976F750B}"/>
    <pc:docChg chg="undo custSel modSld">
      <pc:chgData name="Michael LaPierre" userId="0cd2b603-08d7-409c-a3b2-3afdee87dff1" providerId="ADAL" clId="{68ED01DB-8C0A-4B30-914C-796C976F750B}" dt="2026-03-10T21:02:35.700" v="1209" actId="1076"/>
      <pc:docMkLst>
        <pc:docMk/>
      </pc:docMkLst>
      <pc:sldChg chg="modSp mod">
        <pc:chgData name="Michael LaPierre" userId="0cd2b603-08d7-409c-a3b2-3afdee87dff1" providerId="ADAL" clId="{68ED01DB-8C0A-4B30-914C-796C976F750B}" dt="2026-03-10T21:02:35.700" v="1209" actId="1076"/>
        <pc:sldMkLst>
          <pc:docMk/>
          <pc:sldMk cId="220346095" sldId="256"/>
        </pc:sldMkLst>
        <pc:spChg chg="mod">
          <ac:chgData name="Michael LaPierre" userId="0cd2b603-08d7-409c-a3b2-3afdee87dff1" providerId="ADAL" clId="{68ED01DB-8C0A-4B30-914C-796C976F750B}" dt="2026-03-10T21:02:35.700" v="1209" actId="1076"/>
          <ac:spMkLst>
            <pc:docMk/>
            <pc:sldMk cId="220346095" sldId="256"/>
            <ac:spMk id="2" creationId="{00000000-0000-0000-0000-000000000000}"/>
          </ac:spMkLst>
        </pc:spChg>
        <pc:spChg chg="mod">
          <ac:chgData name="Michael LaPierre" userId="0cd2b603-08d7-409c-a3b2-3afdee87dff1" providerId="ADAL" clId="{68ED01DB-8C0A-4B30-914C-796C976F750B}" dt="2026-02-12T17:29:12.378" v="7" actId="20577"/>
          <ac:spMkLst>
            <pc:docMk/>
            <pc:sldMk cId="220346095" sldId="256"/>
            <ac:spMk id="3" creationId="{00000000-0000-0000-0000-000000000000}"/>
          </ac:spMkLst>
        </pc:spChg>
        <pc:spChg chg="mod">
          <ac:chgData name="Michael LaPierre" userId="0cd2b603-08d7-409c-a3b2-3afdee87dff1" providerId="ADAL" clId="{68ED01DB-8C0A-4B30-914C-796C976F750B}" dt="2026-02-12T17:29:06.283" v="5" actId="20577"/>
          <ac:spMkLst>
            <pc:docMk/>
            <pc:sldMk cId="220346095" sldId="256"/>
            <ac:spMk id="10" creationId="{00000000-0000-0000-0000-000000000000}"/>
          </ac:spMkLst>
        </pc:spChg>
      </pc:sldChg>
      <pc:sldChg chg="modSp mod">
        <pc:chgData name="Michael LaPierre" userId="0cd2b603-08d7-409c-a3b2-3afdee87dff1" providerId="ADAL" clId="{68ED01DB-8C0A-4B30-914C-796C976F750B}" dt="2026-02-13T20:46:43.345" v="648" actId="20577"/>
        <pc:sldMkLst>
          <pc:docMk/>
          <pc:sldMk cId="2513303303" sldId="257"/>
        </pc:sldMkLst>
        <pc:spChg chg="mod">
          <ac:chgData name="Michael LaPierre" userId="0cd2b603-08d7-409c-a3b2-3afdee87dff1" providerId="ADAL" clId="{68ED01DB-8C0A-4B30-914C-796C976F750B}" dt="2026-02-13T20:46:08.195" v="637" actId="1036"/>
          <ac:spMkLst>
            <pc:docMk/>
            <pc:sldMk cId="2513303303" sldId="257"/>
            <ac:spMk id="3" creationId="{F52ABBC4-5DC9-471F-BA0C-8C19FE4583B4}"/>
          </ac:spMkLst>
        </pc:spChg>
        <pc:spChg chg="mod">
          <ac:chgData name="Michael LaPierre" userId="0cd2b603-08d7-409c-a3b2-3afdee87dff1" providerId="ADAL" clId="{68ED01DB-8C0A-4B30-914C-796C976F750B}" dt="2026-02-13T20:46:43.345" v="648" actId="20577"/>
          <ac:spMkLst>
            <pc:docMk/>
            <pc:sldMk cId="2513303303" sldId="257"/>
            <ac:spMk id="4" creationId="{00000000-0000-0000-0000-000000000000}"/>
          </ac:spMkLst>
        </pc:spChg>
        <pc:spChg chg="mod">
          <ac:chgData name="Michael LaPierre" userId="0cd2b603-08d7-409c-a3b2-3afdee87dff1" providerId="ADAL" clId="{68ED01DB-8C0A-4B30-914C-796C976F750B}" dt="2026-02-12T17:33:27.739" v="119" actId="20577"/>
          <ac:spMkLst>
            <pc:docMk/>
            <pc:sldMk cId="2513303303" sldId="257"/>
            <ac:spMk id="6" creationId="{00000000-0000-0000-0000-000000000000}"/>
          </ac:spMkLst>
        </pc:spChg>
        <pc:spChg chg="mod">
          <ac:chgData name="Michael LaPierre" userId="0cd2b603-08d7-409c-a3b2-3afdee87dff1" providerId="ADAL" clId="{68ED01DB-8C0A-4B30-914C-796C976F750B}" dt="2026-02-13T20:42:24.576" v="537" actId="20577"/>
          <ac:spMkLst>
            <pc:docMk/>
            <pc:sldMk cId="2513303303" sldId="257"/>
            <ac:spMk id="26" creationId="{00000000-0000-0000-0000-000000000000}"/>
          </ac:spMkLst>
        </pc:spChg>
        <pc:spChg chg="mod">
          <ac:chgData name="Michael LaPierre" userId="0cd2b603-08d7-409c-a3b2-3afdee87dff1" providerId="ADAL" clId="{68ED01DB-8C0A-4B30-914C-796C976F750B}" dt="2026-02-13T20:46:13.627" v="639" actId="1036"/>
          <ac:spMkLst>
            <pc:docMk/>
            <pc:sldMk cId="2513303303" sldId="257"/>
            <ac:spMk id="29" creationId="{00000000-0000-0000-0000-000000000000}"/>
          </ac:spMkLst>
        </pc:spChg>
        <pc:spChg chg="mod">
          <ac:chgData name="Michael LaPierre" userId="0cd2b603-08d7-409c-a3b2-3afdee87dff1" providerId="ADAL" clId="{68ED01DB-8C0A-4B30-914C-796C976F750B}" dt="2026-02-13T20:45:53.450" v="636" actId="1036"/>
          <ac:spMkLst>
            <pc:docMk/>
            <pc:sldMk cId="2513303303" sldId="257"/>
            <ac:spMk id="42" creationId="{00000000-0000-0000-0000-000000000000}"/>
          </ac:spMkLst>
        </pc:spChg>
        <pc:cxnChg chg="mod">
          <ac:chgData name="Michael LaPierre" userId="0cd2b603-08d7-409c-a3b2-3afdee87dff1" providerId="ADAL" clId="{68ED01DB-8C0A-4B30-914C-796C976F750B}" dt="2026-02-13T20:46:17.106" v="641" actId="1036"/>
          <ac:cxnSpMkLst>
            <pc:docMk/>
            <pc:sldMk cId="2513303303" sldId="257"/>
            <ac:cxnSpMk id="44" creationId="{58AD252B-C07B-451C-950B-15ADF4FE8568}"/>
          </ac:cxnSpMkLst>
        </pc:cxnChg>
      </pc:sldChg>
      <pc:sldChg chg="modSp mod">
        <pc:chgData name="Michael LaPierre" userId="0cd2b603-08d7-409c-a3b2-3afdee87dff1" providerId="ADAL" clId="{68ED01DB-8C0A-4B30-914C-796C976F750B}" dt="2026-02-20T17:20:14.424" v="1202" actId="20577"/>
        <pc:sldMkLst>
          <pc:docMk/>
          <pc:sldMk cId="392215724" sldId="258"/>
        </pc:sldMkLst>
        <pc:spChg chg="mod">
          <ac:chgData name="Michael LaPierre" userId="0cd2b603-08d7-409c-a3b2-3afdee87dff1" providerId="ADAL" clId="{68ED01DB-8C0A-4B30-914C-796C976F750B}" dt="2026-02-20T17:20:14.424" v="1202" actId="20577"/>
          <ac:spMkLst>
            <pc:docMk/>
            <pc:sldMk cId="392215724" sldId="258"/>
            <ac:spMk id="4" creationId="{00000000-0000-0000-0000-000000000000}"/>
          </ac:spMkLst>
        </pc:spChg>
      </pc:sldChg>
      <pc:sldChg chg="modSp mod">
        <pc:chgData name="Michael LaPierre" userId="0cd2b603-08d7-409c-a3b2-3afdee87dff1" providerId="ADAL" clId="{68ED01DB-8C0A-4B30-914C-796C976F750B}" dt="2026-02-13T21:06:32.071" v="1151" actId="1036"/>
        <pc:sldMkLst>
          <pc:docMk/>
          <pc:sldMk cId="2773053978" sldId="259"/>
        </pc:sldMkLst>
        <pc:spChg chg="mod">
          <ac:chgData name="Michael LaPierre" userId="0cd2b603-08d7-409c-a3b2-3afdee87dff1" providerId="ADAL" clId="{68ED01DB-8C0A-4B30-914C-796C976F750B}" dt="2026-02-13T21:06:17.876" v="1148" actId="1076"/>
          <ac:spMkLst>
            <pc:docMk/>
            <pc:sldMk cId="2773053978" sldId="259"/>
            <ac:spMk id="6" creationId="{3ECDE76B-9FFE-408F-B4BA-F119D4C263C6}"/>
          </ac:spMkLst>
        </pc:spChg>
        <pc:spChg chg="mod">
          <ac:chgData name="Michael LaPierre" userId="0cd2b603-08d7-409c-a3b2-3afdee87dff1" providerId="ADAL" clId="{68ED01DB-8C0A-4B30-914C-796C976F750B}" dt="2026-02-13T21:03:20.563" v="954" actId="1076"/>
          <ac:spMkLst>
            <pc:docMk/>
            <pc:sldMk cId="2773053978" sldId="259"/>
            <ac:spMk id="8" creationId="{D0E36D10-10D7-4BF1-9E0C-004C840BAC42}"/>
          </ac:spMkLst>
        </pc:spChg>
        <pc:spChg chg="mod">
          <ac:chgData name="Michael LaPierre" userId="0cd2b603-08d7-409c-a3b2-3afdee87dff1" providerId="ADAL" clId="{68ED01DB-8C0A-4B30-914C-796C976F750B}" dt="2026-02-13T21:03:32.649" v="958" actId="1035"/>
          <ac:spMkLst>
            <pc:docMk/>
            <pc:sldMk cId="2773053978" sldId="259"/>
            <ac:spMk id="13" creationId="{49AD09A1-8939-4F54-B582-406CF991204C}"/>
          </ac:spMkLst>
        </pc:spChg>
        <pc:spChg chg="mod">
          <ac:chgData name="Michael LaPierre" userId="0cd2b603-08d7-409c-a3b2-3afdee87dff1" providerId="ADAL" clId="{68ED01DB-8C0A-4B30-914C-796C976F750B}" dt="2026-02-13T21:06:32.071" v="1151" actId="1036"/>
          <ac:spMkLst>
            <pc:docMk/>
            <pc:sldMk cId="2773053978" sldId="259"/>
            <ac:spMk id="50" creationId="{278F8D8E-3F6B-49F2-A7E8-47DDA3664D88}"/>
          </ac:spMkLst>
        </pc:spChg>
        <pc:spChg chg="mod">
          <ac:chgData name="Michael LaPierre" userId="0cd2b603-08d7-409c-a3b2-3afdee87dff1" providerId="ADAL" clId="{68ED01DB-8C0A-4B30-914C-796C976F750B}" dt="2026-02-12T17:39:39.858" v="322" actId="1036"/>
          <ac:spMkLst>
            <pc:docMk/>
            <pc:sldMk cId="2773053978" sldId="259"/>
            <ac:spMk id="51" creationId="{70FB1279-A972-4FF8-AAB0-00301764F13C}"/>
          </ac:spMkLst>
        </pc:spChg>
        <pc:cxnChg chg="mod">
          <ac:chgData name="Michael LaPierre" userId="0cd2b603-08d7-409c-a3b2-3afdee87dff1" providerId="ADAL" clId="{68ED01DB-8C0A-4B30-914C-796C976F750B}" dt="2026-02-13T21:06:27.619" v="1150" actId="1036"/>
          <ac:cxnSpMkLst>
            <pc:docMk/>
            <pc:sldMk cId="2773053978" sldId="259"/>
            <ac:cxnSpMk id="10" creationId="{BBA617FB-4A63-4EEF-83FD-A86016E6AC26}"/>
          </ac:cxnSpMkLst>
        </pc:cxnChg>
        <pc:cxnChg chg="mod">
          <ac:chgData name="Michael LaPierre" userId="0cd2b603-08d7-409c-a3b2-3afdee87dff1" providerId="ADAL" clId="{68ED01DB-8C0A-4B30-914C-796C976F750B}" dt="2026-02-13T21:03:38.143" v="959" actId="1035"/>
          <ac:cxnSpMkLst>
            <pc:docMk/>
            <pc:sldMk cId="2773053978" sldId="259"/>
            <ac:cxnSpMk id="11" creationId="{89A42BCB-6F31-4184-891E-3DB89D070CF6}"/>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05A99430-46A7-784E-98A9-D7A03AC8F48A}" type="datetimeFigureOut">
              <a:rPr lang="en-US" smtClean="0"/>
              <a:t>3/10/2026</a:t>
            </a:fld>
            <a:endParaRPr lang="en-US"/>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A53B64A-94D6-C642-8739-F977A8D27775}" type="slidenum">
              <a:rPr lang="en-US" smtClean="0"/>
              <a:t>‹#›</a:t>
            </a:fld>
            <a:endParaRPr lang="en-US"/>
          </a:p>
        </p:txBody>
      </p:sp>
    </p:spTree>
    <p:extLst>
      <p:ext uri="{BB962C8B-B14F-4D97-AF65-F5344CB8AC3E}">
        <p14:creationId xmlns:p14="http://schemas.microsoft.com/office/powerpoint/2010/main" val="1035142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53B64A-94D6-C642-8739-F977A8D27775}" type="slidenum">
              <a:rPr lang="en-US" smtClean="0"/>
              <a:t>1</a:t>
            </a:fld>
            <a:endParaRPr lang="en-US"/>
          </a:p>
        </p:txBody>
      </p:sp>
    </p:spTree>
    <p:extLst>
      <p:ext uri="{BB962C8B-B14F-4D97-AF65-F5344CB8AC3E}">
        <p14:creationId xmlns:p14="http://schemas.microsoft.com/office/powerpoint/2010/main" val="867090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53B64A-94D6-C642-8739-F977A8D27775}" type="slidenum">
              <a:rPr lang="en-US" smtClean="0"/>
              <a:t>2</a:t>
            </a:fld>
            <a:endParaRPr lang="en-US"/>
          </a:p>
        </p:txBody>
      </p:sp>
    </p:spTree>
    <p:extLst>
      <p:ext uri="{BB962C8B-B14F-4D97-AF65-F5344CB8AC3E}">
        <p14:creationId xmlns:p14="http://schemas.microsoft.com/office/powerpoint/2010/main" val="1744519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53B64A-94D6-C642-8739-F977A8D27775}" type="slidenum">
              <a:rPr lang="en-US" smtClean="0"/>
              <a:t>4</a:t>
            </a:fld>
            <a:endParaRPr lang="en-US"/>
          </a:p>
        </p:txBody>
      </p:sp>
    </p:spTree>
    <p:extLst>
      <p:ext uri="{BB962C8B-B14F-4D97-AF65-F5344CB8AC3E}">
        <p14:creationId xmlns:p14="http://schemas.microsoft.com/office/powerpoint/2010/main" val="1304791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3/10/2026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giantspeckledchihuahua.blogspot.com/2010/12/stimulating-stumpy-2.html"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6858000" cy="1674036"/>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92D050"/>
              </a:solidFill>
            </a:endParaRPr>
          </a:p>
        </p:txBody>
      </p:sp>
      <p:sp>
        <p:nvSpPr>
          <p:cNvPr id="2" name="Title 1"/>
          <p:cNvSpPr>
            <a:spLocks noGrp="1"/>
          </p:cNvSpPr>
          <p:nvPr>
            <p:ph type="ctrTitle"/>
          </p:nvPr>
        </p:nvSpPr>
        <p:spPr>
          <a:xfrm>
            <a:off x="228599" y="185517"/>
            <a:ext cx="6400800" cy="1173710"/>
          </a:xfrm>
        </p:spPr>
        <p:txBody>
          <a:bodyPr>
            <a:normAutofit fontScale="90000"/>
          </a:bodyPr>
          <a:lstStyle/>
          <a:p>
            <a:pPr>
              <a:lnSpc>
                <a:spcPct val="150000"/>
              </a:lnSpc>
            </a:pPr>
            <a:r>
              <a:rPr lang="en-US" sz="2200" b="1" dirty="0">
                <a:solidFill>
                  <a:schemeClr val="bg1"/>
                </a:solidFill>
                <a:latin typeface="Myriad Pro" charset="0"/>
                <a:ea typeface="Myriad Pro" charset="0"/>
                <a:cs typeface="Myriad Pro" charset="0"/>
              </a:rPr>
              <a:t>Beverly Golf &amp; Tennis</a:t>
            </a:r>
            <a:br>
              <a:rPr lang="en-US" sz="2000" b="1" dirty="0">
                <a:solidFill>
                  <a:schemeClr val="bg1"/>
                </a:solidFill>
                <a:latin typeface="Myriad Pro" charset="0"/>
                <a:ea typeface="Myriad Pro" charset="0"/>
                <a:cs typeface="Myriad Pro" charset="0"/>
              </a:rPr>
            </a:br>
            <a:r>
              <a:rPr lang="en-US" sz="1600" b="1" dirty="0">
                <a:solidFill>
                  <a:schemeClr val="bg1"/>
                </a:solidFill>
                <a:latin typeface="Avenir Book" charset="0"/>
                <a:ea typeface="Myriad Pro" charset="0"/>
                <a:cs typeface="Myriad Pro" charset="0"/>
              </a:rPr>
              <a:t>Summer Tennis Newsletter</a:t>
            </a:r>
            <a:br>
              <a:rPr lang="en-US" sz="1400" dirty="0">
                <a:solidFill>
                  <a:schemeClr val="bg1"/>
                </a:solidFill>
                <a:latin typeface="Avenir Book" charset="0"/>
                <a:ea typeface="Avenir Book" charset="0"/>
                <a:cs typeface="Avenir Book" charset="0"/>
              </a:rPr>
            </a:br>
            <a:endParaRPr lang="en-US" sz="1400" dirty="0">
              <a:solidFill>
                <a:schemeClr val="bg1"/>
              </a:solidFill>
              <a:latin typeface="Black Coffee" charset="0"/>
              <a:ea typeface="Black Coffee" charset="0"/>
              <a:cs typeface="Black Coffee" charset="0"/>
            </a:endParaRPr>
          </a:p>
        </p:txBody>
      </p:sp>
      <p:sp>
        <p:nvSpPr>
          <p:cNvPr id="10" name="TextBox 9"/>
          <p:cNvSpPr txBox="1"/>
          <p:nvPr/>
        </p:nvSpPr>
        <p:spPr>
          <a:xfrm>
            <a:off x="152400" y="2590443"/>
            <a:ext cx="6553199" cy="1569660"/>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The clay courts at Beverly Golf &amp; Tennis are managed by the Bass River Tennis Club.  2026 represents the 20</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season of the partnership between BRTC and BG&amp;T.  We open for play as early in May as the weather will permit and courts are routinely used until Halloween.  BG&amp;T is a public facility.  Everyone is welcome to enjoy these terrific courts.</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0949" y="1828800"/>
            <a:ext cx="1773741" cy="642311"/>
          </a:xfrm>
          <a:prstGeom prst="roundRect">
            <a:avLst>
              <a:gd name="adj" fmla="val 8594"/>
            </a:avLst>
          </a:prstGeom>
          <a:solidFill>
            <a:srgbClr val="FFFFFF">
              <a:shade val="85000"/>
            </a:srgbClr>
          </a:solidFill>
          <a:ln>
            <a:noFill/>
          </a:ln>
          <a:effectLst/>
        </p:spPr>
      </p:pic>
      <p:sp>
        <p:nvSpPr>
          <p:cNvPr id="17" name="Rectangle 16"/>
          <p:cNvSpPr/>
          <p:nvPr/>
        </p:nvSpPr>
        <p:spPr>
          <a:xfrm>
            <a:off x="0" y="4953000"/>
            <a:ext cx="6858000" cy="19812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2362200" y="5218093"/>
            <a:ext cx="4175550" cy="954107"/>
          </a:xfrm>
          <a:prstGeom prst="rect">
            <a:avLst/>
          </a:prstGeom>
          <a:noFill/>
        </p:spPr>
        <p:txBody>
          <a:bodyPr wrap="square" rtlCol="0">
            <a:spAutoFit/>
          </a:bodyPr>
          <a:lstStyle/>
          <a:p>
            <a:r>
              <a:rPr lang="en-US" sz="1400" dirty="0">
                <a:solidFill>
                  <a:schemeClr val="bg1"/>
                </a:solidFill>
                <a:latin typeface="Myriad Pro" charset="0"/>
                <a:ea typeface="Myriad Pro" charset="0"/>
                <a:cs typeface="Myriad Pro" charset="0"/>
              </a:rPr>
              <a:t>We take our stewardship of “The Shoe” very seriously.  If we can do anything to enhance your tennis experience, please let us know.</a:t>
            </a:r>
            <a:br>
              <a:rPr lang="en-US" sz="1400" dirty="0">
                <a:solidFill>
                  <a:schemeClr val="bg1"/>
                </a:solidFill>
                <a:latin typeface="Myriad Pro" charset="0"/>
                <a:ea typeface="Myriad Pro" charset="0"/>
                <a:cs typeface="Myriad Pro" charset="0"/>
              </a:rPr>
            </a:br>
            <a:r>
              <a:rPr lang="en-US" sz="1400" dirty="0">
                <a:solidFill>
                  <a:schemeClr val="bg1"/>
                </a:solidFill>
                <a:latin typeface="Myriad Pro" charset="0"/>
                <a:ea typeface="Myriad Pro" charset="0"/>
                <a:cs typeface="Myriad Pro" charset="0"/>
              </a:rPr>
              <a:t> </a:t>
            </a:r>
            <a:endParaRPr lang="en-US" sz="2000" dirty="0">
              <a:solidFill>
                <a:schemeClr val="bg1"/>
              </a:solidFill>
              <a:latin typeface="FabfeltScript" charset="0"/>
              <a:ea typeface="FabfeltScript" charset="0"/>
              <a:cs typeface="FabfeltScript" charset="0"/>
            </a:endParaRPr>
          </a:p>
        </p:txBody>
      </p:sp>
      <p:sp>
        <p:nvSpPr>
          <p:cNvPr id="11" name="TextBox 10"/>
          <p:cNvSpPr txBox="1"/>
          <p:nvPr/>
        </p:nvSpPr>
        <p:spPr>
          <a:xfrm>
            <a:off x="304800" y="8701445"/>
            <a:ext cx="6360345" cy="246221"/>
          </a:xfrm>
          <a:prstGeom prst="rect">
            <a:avLst/>
          </a:prstGeom>
          <a:noFill/>
        </p:spPr>
        <p:txBody>
          <a:bodyPr wrap="square" rtlCol="0">
            <a:spAutoFit/>
          </a:bodyPr>
          <a:lstStyle/>
          <a:p>
            <a:r>
              <a:rPr lang="en-US" sz="1000" dirty="0">
                <a:latin typeface="Myriad Pro" charset="0"/>
                <a:ea typeface="Myriad Pro" charset="0"/>
                <a:cs typeface="Myriad Pro" charset="0"/>
              </a:rPr>
              <a:t>BEVERLY GOLF &amp; TENNIS            134 McKAY STREET, BEVERY MA 01915                 BASSRIVERTENNIS.COM</a:t>
            </a:r>
          </a:p>
        </p:txBody>
      </p:sp>
      <p:sp>
        <p:nvSpPr>
          <p:cNvPr id="3" name="Rectangle 2"/>
          <p:cNvSpPr/>
          <p:nvPr/>
        </p:nvSpPr>
        <p:spPr>
          <a:xfrm>
            <a:off x="373472" y="7384663"/>
            <a:ext cx="6223000" cy="830997"/>
          </a:xfrm>
          <a:prstGeom prst="rect">
            <a:avLst/>
          </a:prstGeom>
        </p:spPr>
        <p:txBody>
          <a:bodyPr wrap="square">
            <a:spAutoFit/>
          </a:bodyPr>
          <a:lstStyle/>
          <a:p>
            <a:pPr algn="ctr"/>
            <a:r>
              <a:rPr lang="en-US" sz="1600" dirty="0">
                <a:latin typeface="Arial" panose="020B0604020202020204" pitchFamily="34" charset="0"/>
                <a:ea typeface="Avenir Book" charset="0"/>
                <a:cs typeface="Arial" panose="020B0604020202020204" pitchFamily="34" charset="0"/>
              </a:rPr>
              <a:t>We hope you’ll have fun with family and friends at Beverly Golf &amp; Tennis. Enjoy your time on the court.  Make tennis on the clay the most enjoyable part of the summer of 2026!</a:t>
            </a:r>
          </a:p>
        </p:txBody>
      </p:sp>
      <p:sp>
        <p:nvSpPr>
          <p:cNvPr id="7" name="Rectangle 6"/>
          <p:cNvSpPr/>
          <p:nvPr/>
        </p:nvSpPr>
        <p:spPr>
          <a:xfrm>
            <a:off x="5103751" y="6400800"/>
            <a:ext cx="1601849" cy="369332"/>
          </a:xfrm>
          <a:prstGeom prst="rect">
            <a:avLst/>
          </a:prstGeom>
        </p:spPr>
        <p:txBody>
          <a:bodyPr wrap="none">
            <a:spAutoFit/>
          </a:bodyPr>
          <a:lstStyle/>
          <a:p>
            <a:r>
              <a:rPr lang="en-US" sz="1200" dirty="0">
                <a:solidFill>
                  <a:schemeClr val="bg1"/>
                </a:solidFill>
              </a:rPr>
              <a:t> </a:t>
            </a:r>
            <a:r>
              <a:rPr lang="en-US" dirty="0">
                <a:solidFill>
                  <a:schemeClr val="bg1"/>
                </a:solidFill>
              </a:rPr>
              <a:t>- </a:t>
            </a:r>
            <a:r>
              <a:rPr lang="en-US" dirty="0">
                <a:solidFill>
                  <a:schemeClr val="bg1"/>
                </a:solidFill>
                <a:latin typeface="FabfeltScript" charset="0"/>
                <a:ea typeface="FabfeltScript" charset="0"/>
                <a:cs typeface="FabfeltScript" charset="0"/>
              </a:rPr>
              <a:t>Rares Petritoi</a:t>
            </a:r>
            <a:endParaRPr lang="en-US" dirty="0"/>
          </a:p>
        </p:txBody>
      </p:sp>
      <p:sp>
        <p:nvSpPr>
          <p:cNvPr id="12" name="Rectangle 11">
            <a:extLst>
              <a:ext uri="{FF2B5EF4-FFF2-40B4-BE49-F238E27FC236}">
                <a16:creationId xmlns:a16="http://schemas.microsoft.com/office/drawing/2014/main" id="{548F3E78-039C-453E-B6C2-4EC0F44CE49C}"/>
              </a:ext>
            </a:extLst>
          </p:cNvPr>
          <p:cNvSpPr/>
          <p:nvPr/>
        </p:nvSpPr>
        <p:spPr>
          <a:xfrm>
            <a:off x="4419600" y="6107668"/>
            <a:ext cx="219932" cy="276999"/>
          </a:xfrm>
          <a:prstGeom prst="rect">
            <a:avLst/>
          </a:prstGeom>
        </p:spPr>
        <p:txBody>
          <a:bodyPr wrap="none">
            <a:spAutoFit/>
          </a:bodyPr>
          <a:lstStyle/>
          <a:p>
            <a:r>
              <a:rPr lang="en-US" sz="1200" dirty="0">
                <a:solidFill>
                  <a:schemeClr val="bg1"/>
                </a:solidFill>
              </a:rPr>
              <a:t> </a:t>
            </a:r>
            <a:endParaRPr lang="en-US" dirty="0"/>
          </a:p>
        </p:txBody>
      </p:sp>
      <p:sp>
        <p:nvSpPr>
          <p:cNvPr id="15" name="Rectangle 14">
            <a:extLst>
              <a:ext uri="{FF2B5EF4-FFF2-40B4-BE49-F238E27FC236}">
                <a16:creationId xmlns:a16="http://schemas.microsoft.com/office/drawing/2014/main" id="{7C0E5ECB-65AC-44A9-9BC9-73777222C67F}"/>
              </a:ext>
            </a:extLst>
          </p:cNvPr>
          <p:cNvSpPr/>
          <p:nvPr/>
        </p:nvSpPr>
        <p:spPr>
          <a:xfrm>
            <a:off x="4708065" y="6107668"/>
            <a:ext cx="1997535" cy="369332"/>
          </a:xfrm>
          <a:prstGeom prst="rect">
            <a:avLst/>
          </a:prstGeom>
        </p:spPr>
        <p:txBody>
          <a:bodyPr wrap="none">
            <a:spAutoFit/>
          </a:bodyPr>
          <a:lstStyle/>
          <a:p>
            <a:r>
              <a:rPr lang="en-US" sz="1200" dirty="0">
                <a:solidFill>
                  <a:schemeClr val="bg1"/>
                </a:solidFill>
              </a:rPr>
              <a:t> </a:t>
            </a:r>
            <a:r>
              <a:rPr lang="en-US" dirty="0">
                <a:solidFill>
                  <a:schemeClr val="bg1"/>
                </a:solidFill>
              </a:rPr>
              <a:t>- </a:t>
            </a:r>
            <a:r>
              <a:rPr lang="en-US" dirty="0">
                <a:solidFill>
                  <a:schemeClr val="bg1"/>
                </a:solidFill>
                <a:latin typeface="FabfeltScript" charset="0"/>
              </a:rPr>
              <a:t>Director of Tennis</a:t>
            </a:r>
            <a:endParaRPr lang="en-US" dirty="0"/>
          </a:p>
        </p:txBody>
      </p:sp>
      <p:pic>
        <p:nvPicPr>
          <p:cNvPr id="8" name="Picture 7" descr="A yellow tennis ball&#10;&#10;Description generated with high confidence">
            <a:extLst>
              <a:ext uri="{FF2B5EF4-FFF2-40B4-BE49-F238E27FC236}">
                <a16:creationId xmlns:a16="http://schemas.microsoft.com/office/drawing/2014/main" id="{2BE956A3-210D-4177-BE96-A0C0E2F93918}"/>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5715000" y="8229599"/>
            <a:ext cx="800101" cy="533401"/>
          </a:xfrm>
          <a:prstGeom prst="rect">
            <a:avLst/>
          </a:prstGeom>
        </p:spPr>
      </p:pic>
      <p:sp>
        <p:nvSpPr>
          <p:cNvPr id="4" name="TextBox 3">
            <a:extLst>
              <a:ext uri="{FF2B5EF4-FFF2-40B4-BE49-F238E27FC236}">
                <a16:creationId xmlns:a16="http://schemas.microsoft.com/office/drawing/2014/main" id="{E67074D6-A946-45BF-B1D2-C797160B56CA}"/>
              </a:ext>
            </a:extLst>
          </p:cNvPr>
          <p:cNvSpPr txBox="1"/>
          <p:nvPr/>
        </p:nvSpPr>
        <p:spPr>
          <a:xfrm>
            <a:off x="192856" y="4176118"/>
            <a:ext cx="6665144" cy="584775"/>
          </a:xfrm>
          <a:prstGeom prst="rect">
            <a:avLst/>
          </a:prstGeom>
          <a:noFill/>
        </p:spPr>
        <p:txBody>
          <a:bodyPr wrap="square" rtlCol="0">
            <a:spAutoFit/>
          </a:bodyPr>
          <a:lstStyle/>
          <a:p>
            <a:pPr algn="ctr"/>
            <a:r>
              <a:rPr lang="en-US" sz="1600" dirty="0">
                <a:latin typeface="Arial" panose="020B0604020202020204" pitchFamily="34" charset="0"/>
                <a:cs typeface="Arial" panose="020B0604020202020204" pitchFamily="34" charset="0"/>
              </a:rPr>
              <a:t>This newsletter provides information about season passes, day passes, junior and adult programming and of course a calendar of events.  </a:t>
            </a:r>
          </a:p>
        </p:txBody>
      </p:sp>
      <p:pic>
        <p:nvPicPr>
          <p:cNvPr id="16" name="Picture 15" descr="A person smiling for the camera&#10;&#10;Description automatically generated">
            <a:extLst>
              <a:ext uri="{FF2B5EF4-FFF2-40B4-BE49-F238E27FC236}">
                <a16:creationId xmlns:a16="http://schemas.microsoft.com/office/drawing/2014/main" id="{79E43ED0-ADF6-49E4-86E6-87C81DFD2E0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4953000"/>
            <a:ext cx="1943735" cy="1981200"/>
          </a:xfrm>
          <a:prstGeom prst="rect">
            <a:avLst/>
          </a:prstGeom>
        </p:spPr>
      </p:pic>
    </p:spTree>
    <p:extLst>
      <p:ext uri="{BB962C8B-B14F-4D97-AF65-F5344CB8AC3E}">
        <p14:creationId xmlns:p14="http://schemas.microsoft.com/office/powerpoint/2010/main" val="22034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304800"/>
            <a:ext cx="6400800" cy="8433078"/>
          </a:xfrm>
          <a:prstGeom prst="rect">
            <a:avLst/>
          </a:prstGeom>
          <a:noFill/>
          <a:ln>
            <a:noFill/>
          </a:ln>
          <a:effectLst>
            <a:glow rad="101600">
              <a:schemeClr val="accent1">
                <a:satMod val="175000"/>
                <a:alpha val="40000"/>
              </a:schemeClr>
            </a:glow>
          </a:effectLst>
        </p:spPr>
        <p:style>
          <a:lnRef idx="1">
            <a:schemeClr val="accent3"/>
          </a:lnRef>
          <a:fillRef idx="2">
            <a:schemeClr val="accent3"/>
          </a:fillRef>
          <a:effectRef idx="1">
            <a:schemeClr val="accent3"/>
          </a:effectRef>
          <a:fontRef idx="minor">
            <a:schemeClr val="dk1"/>
          </a:fontRef>
        </p:style>
        <p:txBody>
          <a:bodyPr wrap="square">
            <a:spAutoFit/>
          </a:bodyPr>
          <a:lstStyle/>
          <a:p>
            <a:r>
              <a:rPr lang="en-US" sz="1400" dirty="0">
                <a:solidFill>
                  <a:schemeClr val="tx2">
                    <a:lumMod val="60000"/>
                    <a:lumOff val="40000"/>
                  </a:schemeClr>
                </a:solidFill>
                <a:latin typeface="Arial" panose="020B0604020202020204" pitchFamily="34" charset="0"/>
                <a:ea typeface="Myriad Pro" charset="0"/>
                <a:cs typeface="Arial" panose="020B0604020202020204" pitchFamily="34" charset="0"/>
              </a:rPr>
              <a:t>The Unlimited Pass vs. Day Passes – Do the math…</a:t>
            </a:r>
          </a:p>
          <a:p>
            <a:r>
              <a:rPr lang="en-US" sz="1200" dirty="0">
                <a:solidFill>
                  <a:schemeClr val="tx1"/>
                </a:solidFill>
                <a:latin typeface="Arial" panose="020B0604020202020204" pitchFamily="34" charset="0"/>
                <a:ea typeface="Avenir Book" charset="0"/>
                <a:cs typeface="Arial" panose="020B0604020202020204" pitchFamily="34" charset="0"/>
              </a:rPr>
              <a:t>The most asked question is, should I buy the “Unlimited” or should I “Pay as I go?”  Here is a reasonable rule of thumb…If you are going to play at least once per week (and you will play into the fall) then the season pass is your best bet.  If you play, on average, less than once per week, then pay as you go.  An Unlimited Adult membership for a Beverly resident is $525.00, $675.00 for non-residents.  A day pass for random play is $25.00.  Remember that all our summer programs like Round Robins, match-plays and mixers are included in your Unlimited pass.  Be sure to factor in summer vacations and rain days.</a:t>
            </a:r>
          </a:p>
          <a:p>
            <a:endParaRPr lang="en-US" sz="1000" dirty="0">
              <a:solidFill>
                <a:srgbClr val="00A348"/>
              </a:solidFill>
              <a:latin typeface="Arial" panose="020B0604020202020204" pitchFamily="34" charset="0"/>
              <a:ea typeface="Avenir Book" charset="0"/>
              <a:cs typeface="Arial" panose="020B0604020202020204" pitchFamily="34" charset="0"/>
            </a:endParaRPr>
          </a:p>
          <a:p>
            <a:r>
              <a:rPr lang="en-US" sz="1400" dirty="0">
                <a:solidFill>
                  <a:schemeClr val="tx2">
                    <a:lumMod val="60000"/>
                    <a:lumOff val="40000"/>
                  </a:schemeClr>
                </a:solidFill>
                <a:latin typeface="Arial" panose="020B0604020202020204" pitchFamily="34" charset="0"/>
                <a:ea typeface="Myriad Pro" charset="0"/>
                <a:cs typeface="Arial" panose="020B0604020202020204" pitchFamily="34" charset="0"/>
              </a:rPr>
              <a:t>Tennis for the Kids</a:t>
            </a:r>
          </a:p>
          <a:p>
            <a:r>
              <a:rPr lang="en-US" sz="1200" dirty="0">
                <a:latin typeface="Arial" panose="020B0604020202020204" pitchFamily="34" charset="0"/>
                <a:ea typeface="Avenir Book" charset="0"/>
                <a:cs typeface="Arial" panose="020B0604020202020204" pitchFamily="34" charset="0"/>
              </a:rPr>
              <a:t>We have a tennis clinic program for children of all ages and levels of play.  Our Junior Program is a terrific value.  You may select from weekly sessions or take the entire summer for a greatly reduced price.  We begin late June and run into August.  See page 3 for dates.  Classes meet three days per week.  Times depend on age and level.  See any of the teaching staff for details.  Sessions fill quickly!</a:t>
            </a:r>
          </a:p>
          <a:p>
            <a:endParaRPr lang="en-US" sz="1000" dirty="0">
              <a:latin typeface="Arial" panose="020B0604020202020204" pitchFamily="34" charset="0"/>
              <a:ea typeface="Avenir Book" charset="0"/>
              <a:cs typeface="Arial" panose="020B0604020202020204" pitchFamily="34" charset="0"/>
            </a:endParaRPr>
          </a:p>
          <a:p>
            <a:r>
              <a:rPr lang="en-US" sz="1400" dirty="0">
                <a:solidFill>
                  <a:schemeClr val="tx2">
                    <a:lumMod val="60000"/>
                    <a:lumOff val="40000"/>
                  </a:schemeClr>
                </a:solidFill>
                <a:latin typeface="Arial" panose="020B0604020202020204" pitchFamily="34" charset="0"/>
                <a:ea typeface="Myriad Pro" charset="0"/>
                <a:cs typeface="Arial" panose="020B0604020202020204" pitchFamily="34" charset="0"/>
              </a:rPr>
              <a:t>Tennis for Adults</a:t>
            </a:r>
          </a:p>
          <a:p>
            <a:r>
              <a:rPr lang="en-US" sz="1200" dirty="0">
                <a:latin typeface="Arial" panose="020B0604020202020204" pitchFamily="34" charset="0"/>
                <a:ea typeface="Avenir Book" charset="0"/>
                <a:cs typeface="Arial" panose="020B0604020202020204" pitchFamily="34" charset="0"/>
              </a:rPr>
              <a:t>We run a variety of adult clinics and match play programs.  We will use the Bass River E-vite system for the weekly events.  See any staffer for a complete </a:t>
            </a:r>
            <a:r>
              <a:rPr lang="en-US" sz="1200">
                <a:latin typeface="Arial" panose="020B0604020202020204" pitchFamily="34" charset="0"/>
                <a:ea typeface="Avenir Book" charset="0"/>
                <a:cs typeface="Arial" panose="020B0604020202020204" pitchFamily="34" charset="0"/>
              </a:rPr>
              <a:t>list of </a:t>
            </a:r>
            <a:r>
              <a:rPr lang="en-US" sz="1200" dirty="0">
                <a:latin typeface="Arial" panose="020B0604020202020204" pitchFamily="34" charset="0"/>
                <a:ea typeface="Avenir Book" charset="0"/>
                <a:cs typeface="Arial" panose="020B0604020202020204" pitchFamily="34" charset="0"/>
              </a:rPr>
              <a:t>events and get your name on the lists that best fit your level and schedule.</a:t>
            </a:r>
          </a:p>
          <a:p>
            <a:endParaRPr lang="en-US" sz="1000" dirty="0">
              <a:solidFill>
                <a:srgbClr val="00A348"/>
              </a:solidFill>
              <a:latin typeface="Arial" panose="020B0604020202020204" pitchFamily="34" charset="0"/>
              <a:ea typeface="Avenir Book" charset="0"/>
              <a:cs typeface="Arial" panose="020B0604020202020204" pitchFamily="34" charset="0"/>
            </a:endParaRPr>
          </a:p>
          <a:p>
            <a:r>
              <a:rPr lang="en-US" sz="1400" dirty="0">
                <a:solidFill>
                  <a:schemeClr val="tx2">
                    <a:lumMod val="60000"/>
                    <a:lumOff val="40000"/>
                  </a:schemeClr>
                </a:solidFill>
                <a:latin typeface="Arial" panose="020B0604020202020204" pitchFamily="34" charset="0"/>
                <a:ea typeface="Myriad Pro" charset="0"/>
                <a:cs typeface="Arial" panose="020B0604020202020204" pitchFamily="34" charset="0"/>
              </a:rPr>
              <a:t>Benefits of the Unlimited</a:t>
            </a:r>
          </a:p>
          <a:p>
            <a:r>
              <a:rPr lang="en-US" sz="1200" dirty="0">
                <a:latin typeface="Arial" panose="020B0604020202020204" pitchFamily="34" charset="0"/>
                <a:ea typeface="Avenir Book" charset="0"/>
                <a:cs typeface="Arial" panose="020B0604020202020204" pitchFamily="34" charset="0"/>
              </a:rPr>
              <a:t>Our unlimited pass holders can use the Bass River online booking or app booking program.  Courts can be booked up to 4 days in advance (current day plus 3).  You will receive email notifications of court closings and special events like tournaments that might close off courts.  Day pass players may book court time 3 days in advance.  We thank all players for keeping a credit card on file with Bass River.  Any balance will be run on the 8</a:t>
            </a:r>
            <a:r>
              <a:rPr lang="en-US" sz="1200" baseline="30000" dirty="0">
                <a:latin typeface="Arial" panose="020B0604020202020204" pitchFamily="34" charset="0"/>
                <a:ea typeface="Avenir Book" charset="0"/>
                <a:cs typeface="Arial" panose="020B0604020202020204" pitchFamily="34" charset="0"/>
              </a:rPr>
              <a:t>th</a:t>
            </a:r>
            <a:r>
              <a:rPr lang="en-US" sz="1200" dirty="0">
                <a:latin typeface="Arial" panose="020B0604020202020204" pitchFamily="34" charset="0"/>
                <a:ea typeface="Avenir Book" charset="0"/>
                <a:cs typeface="Arial" panose="020B0604020202020204" pitchFamily="34" charset="0"/>
              </a:rPr>
              <a:t> of the month for the previous month.  If you pay your balance prior to the 8</a:t>
            </a:r>
            <a:r>
              <a:rPr lang="en-US" sz="1200" baseline="30000" dirty="0">
                <a:latin typeface="Arial" panose="020B0604020202020204" pitchFamily="34" charset="0"/>
                <a:ea typeface="Avenir Book" charset="0"/>
                <a:cs typeface="Arial" panose="020B0604020202020204" pitchFamily="34" charset="0"/>
              </a:rPr>
              <a:t>th</a:t>
            </a:r>
            <a:r>
              <a:rPr lang="en-US" sz="1200" dirty="0">
                <a:latin typeface="Arial" panose="020B0604020202020204" pitchFamily="34" charset="0"/>
                <a:ea typeface="Avenir Book" charset="0"/>
                <a:cs typeface="Arial" panose="020B0604020202020204" pitchFamily="34" charset="0"/>
              </a:rPr>
              <a:t>, your card on file is not touched!</a:t>
            </a:r>
          </a:p>
          <a:p>
            <a:endParaRPr lang="en-US" sz="1000" dirty="0">
              <a:latin typeface="Arial" panose="020B0604020202020204" pitchFamily="34" charset="0"/>
              <a:ea typeface="Avenir Book" charset="0"/>
              <a:cs typeface="Arial" panose="020B0604020202020204" pitchFamily="34" charset="0"/>
            </a:endParaRPr>
          </a:p>
          <a:p>
            <a:r>
              <a:rPr lang="en-US" sz="1400" dirty="0">
                <a:solidFill>
                  <a:schemeClr val="tx2">
                    <a:lumMod val="60000"/>
                    <a:lumOff val="40000"/>
                  </a:schemeClr>
                </a:solidFill>
                <a:latin typeface="Arial" panose="020B0604020202020204" pitchFamily="34" charset="0"/>
                <a:ea typeface="Myriad Pro" charset="0"/>
                <a:cs typeface="Arial" panose="020B0604020202020204" pitchFamily="34" charset="0"/>
              </a:rPr>
              <a:t>Hours of Operation</a:t>
            </a:r>
          </a:p>
          <a:p>
            <a:r>
              <a:rPr lang="en-US" sz="1200" dirty="0">
                <a:latin typeface="Arial" panose="020B0604020202020204" pitchFamily="34" charset="0"/>
                <a:ea typeface="Avenir Book" charset="0"/>
                <a:cs typeface="Arial" panose="020B0604020202020204" pitchFamily="34" charset="0"/>
              </a:rPr>
              <a:t>Weather permitting, we open each day at 8:00 am and close at dusk.  We will close at noon on Memorial Day Monday, July 4</a:t>
            </a:r>
            <a:r>
              <a:rPr lang="en-US" sz="1200" baseline="30000" dirty="0">
                <a:latin typeface="Arial" panose="020B0604020202020204" pitchFamily="34" charset="0"/>
                <a:ea typeface="Avenir Book" charset="0"/>
                <a:cs typeface="Arial" panose="020B0604020202020204" pitchFamily="34" charset="0"/>
              </a:rPr>
              <a:t>th</a:t>
            </a:r>
            <a:r>
              <a:rPr lang="en-US" sz="1200" dirty="0">
                <a:latin typeface="Arial" panose="020B0604020202020204" pitchFamily="34" charset="0"/>
                <a:ea typeface="Avenir Book" charset="0"/>
                <a:cs typeface="Arial" panose="020B0604020202020204" pitchFamily="34" charset="0"/>
              </a:rPr>
              <a:t> and Labor Day.  You may call either Bass River at (978) 927-0102 or the tennis desk at BG&amp;T at (978) 922-9072 x7 to book courts, check weather related delays or for any other tennis matter.  In both the early and late season, the desk is not fully staffed each day.  Please follow the bulletin board on the tennis shop door for court assignments.  Gates are sometimes left open with instructions for players.  Drop-in players should leave a note by the desk for court usage.  We trust in the honor system.  </a:t>
            </a:r>
          </a:p>
          <a:p>
            <a:endParaRPr lang="en-US" sz="1000" dirty="0">
              <a:latin typeface="Arial" panose="020B0604020202020204" pitchFamily="34" charset="0"/>
              <a:ea typeface="Avenir Book" charset="0"/>
              <a:cs typeface="Arial" panose="020B0604020202020204" pitchFamily="34" charset="0"/>
            </a:endParaRPr>
          </a:p>
          <a:p>
            <a:r>
              <a:rPr lang="en-US" sz="1400" dirty="0">
                <a:solidFill>
                  <a:schemeClr val="tx2">
                    <a:lumMod val="60000"/>
                    <a:lumOff val="40000"/>
                  </a:schemeClr>
                </a:solidFill>
                <a:latin typeface="Arial" panose="020B0604020202020204" pitchFamily="34" charset="0"/>
                <a:ea typeface="Myriad Pro" charset="0"/>
                <a:cs typeface="Arial" panose="020B0604020202020204" pitchFamily="34" charset="0"/>
              </a:rPr>
              <a:t>Summer Calendar of Events</a:t>
            </a:r>
          </a:p>
          <a:p>
            <a:r>
              <a:rPr lang="en-US" sz="1200" dirty="0">
                <a:solidFill>
                  <a:schemeClr val="tx1"/>
                </a:solidFill>
                <a:latin typeface="Arial" panose="020B0604020202020204" pitchFamily="34" charset="0"/>
                <a:ea typeface="Avenir Book" charset="0"/>
                <a:cs typeface="Arial" panose="020B0604020202020204" pitchFamily="34" charset="0"/>
              </a:rPr>
              <a:t>Page 3 of this newsletter lists all the events that may impact court availability for our unlimited and day-pass players.  There is a USTA New England Senior Sectional in September.  Some of these tournaments take all the courts.  Some will have courts open for members to book around.  Ask for details as they approach.</a:t>
            </a:r>
          </a:p>
        </p:txBody>
      </p:sp>
    </p:spTree>
    <p:extLst>
      <p:ext uri="{BB962C8B-B14F-4D97-AF65-F5344CB8AC3E}">
        <p14:creationId xmlns:p14="http://schemas.microsoft.com/office/powerpoint/2010/main" val="392215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p:cNvSpPr txBox="1"/>
          <p:nvPr/>
        </p:nvSpPr>
        <p:spPr>
          <a:xfrm>
            <a:off x="152400" y="3965300"/>
            <a:ext cx="6553200" cy="2359300"/>
          </a:xfrm>
          <a:prstGeom prst="rect">
            <a:avLst/>
          </a:prstGeom>
          <a:noFill/>
        </p:spPr>
        <p:txBody>
          <a:bodyPr wrap="square" rtlCol="0">
            <a:spAutoFit/>
          </a:bodyPr>
          <a:lstStyle/>
          <a:p>
            <a:pPr>
              <a:lnSpc>
                <a:spcPct val="150000"/>
              </a:lnSpc>
            </a:pPr>
            <a:r>
              <a:rPr lang="en-US" sz="1200" b="1" dirty="0">
                <a:latin typeface="Arial" panose="020B0604020202020204" pitchFamily="34" charset="0"/>
                <a:cs typeface="Arial" panose="020B0604020202020204" pitchFamily="34" charset="0"/>
              </a:rPr>
              <a:t>Morning Clinic Times: 		                Evening Clinic Times:</a:t>
            </a:r>
            <a:br>
              <a:rPr lang="en-US" sz="1200" dirty="0">
                <a:latin typeface="Arial" panose="020B0604020202020204" pitchFamily="34" charset="0"/>
                <a:cs typeface="Arial" panose="020B0604020202020204" pitchFamily="34" charset="0"/>
              </a:rPr>
            </a:br>
            <a:r>
              <a:rPr lang="en-US" sz="1250" dirty="0"/>
              <a:t>Monday 9-10:30am / Level 4 Ladies Clinic                     Monday 6:30-8pm / Intro Adult Clinic</a:t>
            </a:r>
          </a:p>
          <a:p>
            <a:pPr>
              <a:lnSpc>
                <a:spcPct val="150000"/>
              </a:lnSpc>
            </a:pPr>
            <a:r>
              <a:rPr lang="en-US" sz="1250" dirty="0"/>
              <a:t>Tuesday 9:00-10:30am / Level 1 Ladies Clinic               Monday 5:00-6:30pm / Level 1 Adult Clinic</a:t>
            </a:r>
            <a:br>
              <a:rPr lang="en-US" sz="1250" dirty="0"/>
            </a:br>
            <a:r>
              <a:rPr lang="en-US" sz="1250" dirty="0"/>
              <a:t>Tuesday 10:30-12:00pm / Level 3 Ladies Clinic             Monday 6:30-8:00pm / Level 4 Adult Clinic</a:t>
            </a:r>
            <a:br>
              <a:rPr lang="en-US" sz="1250" dirty="0"/>
            </a:br>
            <a:r>
              <a:rPr lang="en-US" sz="1250" dirty="0"/>
              <a:t>Thursday 9-10:30am / 65+  Level 4 Ladies Clinic          Tuesday 6:30pm-8:00pm / Level 2 Adult Clinic</a:t>
            </a:r>
            <a:br>
              <a:rPr lang="en-US" sz="1250" dirty="0"/>
            </a:br>
            <a:r>
              <a:rPr lang="en-US" sz="1250" dirty="0"/>
              <a:t>Thursday 9-10:30 / Intro Adult Clinic	                  Tuesday 6:30-8:00pm / Level 3 Adult Clinic</a:t>
            </a:r>
            <a:br>
              <a:rPr lang="en-US" sz="1250" dirty="0"/>
            </a:br>
            <a:r>
              <a:rPr lang="en-US" sz="1250" dirty="0"/>
              <a:t>Thursday 10:30-12:00pm / Level 2 Ladies Clinic</a:t>
            </a:r>
          </a:p>
          <a:p>
            <a:pPr>
              <a:lnSpc>
                <a:spcPct val="150000"/>
              </a:lnSpc>
            </a:pPr>
            <a:r>
              <a:rPr lang="en-US" sz="1250" dirty="0"/>
              <a:t>Tuesday 12:00-1:00 / Level 2 Gentlemen’s Clinic </a:t>
            </a:r>
          </a:p>
        </p:txBody>
      </p:sp>
      <p:sp>
        <p:nvSpPr>
          <p:cNvPr id="5" name="Rectangle 4"/>
          <p:cNvSpPr/>
          <p:nvPr/>
        </p:nvSpPr>
        <p:spPr>
          <a:xfrm>
            <a:off x="0" y="0"/>
            <a:ext cx="6858000" cy="10668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0" y="216477"/>
            <a:ext cx="6858000" cy="646331"/>
          </a:xfrm>
          <a:prstGeom prst="rect">
            <a:avLst/>
          </a:prstGeom>
          <a:noFill/>
        </p:spPr>
        <p:txBody>
          <a:bodyPr wrap="square" rtlCol="0">
            <a:spAutoFit/>
          </a:bodyPr>
          <a:lstStyle/>
          <a:p>
            <a:pPr algn="ctr"/>
            <a:r>
              <a:rPr lang="en-US" dirty="0">
                <a:solidFill>
                  <a:schemeClr val="bg1"/>
                </a:solidFill>
                <a:latin typeface="Myriad Pro" charset="0"/>
                <a:ea typeface="Myriad Pro" charset="0"/>
                <a:cs typeface="Myriad Pro" charset="0"/>
              </a:rPr>
              <a:t>SUMMER 2026 </a:t>
            </a:r>
          </a:p>
          <a:p>
            <a:pPr algn="ctr"/>
            <a:r>
              <a:rPr lang="en-US" dirty="0">
                <a:solidFill>
                  <a:schemeClr val="bg1"/>
                </a:solidFill>
                <a:latin typeface="Myriad Pro" charset="0"/>
                <a:ea typeface="Myriad Pro" charset="0"/>
                <a:cs typeface="Myriad Pro" charset="0"/>
              </a:rPr>
              <a:t>Calendar of Events</a:t>
            </a:r>
          </a:p>
        </p:txBody>
      </p:sp>
      <p:sp>
        <p:nvSpPr>
          <p:cNvPr id="2" name="Rectangle 1"/>
          <p:cNvSpPr/>
          <p:nvPr/>
        </p:nvSpPr>
        <p:spPr>
          <a:xfrm>
            <a:off x="457200" y="1764122"/>
            <a:ext cx="4724401" cy="1569660"/>
          </a:xfrm>
          <a:prstGeom prst="rect">
            <a:avLst/>
          </a:prstGeom>
        </p:spPr>
        <p:txBody>
          <a:bodyPr wrap="square">
            <a:spAutoFit/>
          </a:bodyPr>
          <a:lstStyle/>
          <a:p>
            <a:r>
              <a:rPr lang="en-US" sz="1200" dirty="0">
                <a:latin typeface="Arial" panose="020B0604020202020204" pitchFamily="34" charset="0"/>
                <a:cs typeface="Arial" panose="020B0604020202020204" pitchFamily="34" charset="0"/>
              </a:rPr>
              <a:t>Classes run for 8-weeks and are held each Monday, Wednesday </a:t>
            </a:r>
          </a:p>
          <a:p>
            <a:r>
              <a:rPr lang="en-US" sz="1200" dirty="0">
                <a:latin typeface="Arial" panose="020B0604020202020204" pitchFamily="34" charset="0"/>
                <a:cs typeface="Arial" panose="020B0604020202020204" pitchFamily="34" charset="0"/>
              </a:rPr>
              <a:t>and Friday morning.  Select class time based on the ages listed below.</a:t>
            </a:r>
          </a:p>
          <a:p>
            <a:r>
              <a:rPr lang="en-US" sz="1200" dirty="0">
                <a:latin typeface="Arial" panose="020B0604020202020204" pitchFamily="34" charset="0"/>
                <a:cs typeface="Arial" panose="020B0604020202020204" pitchFamily="34" charset="0"/>
              </a:rPr>
              <a:t> </a:t>
            </a:r>
          </a:p>
          <a:p>
            <a:r>
              <a:rPr lang="en-US" sz="1200" dirty="0">
                <a:latin typeface="Arial" panose="020B0604020202020204" pitchFamily="34" charset="0"/>
                <a:cs typeface="Arial" panose="020B0604020202020204" pitchFamily="34" charset="0"/>
              </a:rPr>
              <a:t>Ages 3-4 (Foam/Red Ball) 		         8:45-9:15 </a:t>
            </a:r>
          </a:p>
          <a:p>
            <a:r>
              <a:rPr lang="en-US" sz="1200" dirty="0">
                <a:latin typeface="Arial" panose="020B0604020202020204" pitchFamily="34" charset="0"/>
                <a:cs typeface="Arial" panose="020B0604020202020204" pitchFamily="34" charset="0"/>
              </a:rPr>
              <a:t>Ages 5-8 (Red Ball)  		         9:15-10:10 </a:t>
            </a:r>
          </a:p>
          <a:p>
            <a:r>
              <a:rPr lang="en-US" sz="1200" dirty="0">
                <a:latin typeface="Arial" panose="020B0604020202020204" pitchFamily="34" charset="0"/>
                <a:cs typeface="Arial" panose="020B0604020202020204" pitchFamily="34" charset="0"/>
              </a:rPr>
              <a:t>Ages 12 &amp; Under (Orange/Green Ball) 	        10:10-11:05</a:t>
            </a:r>
          </a:p>
          <a:p>
            <a:r>
              <a:rPr lang="en-US" sz="1200" dirty="0">
                <a:latin typeface="Arial" panose="020B0604020202020204" pitchFamily="34" charset="0"/>
                <a:cs typeface="Arial" panose="020B0604020202020204" pitchFamily="34" charset="0"/>
              </a:rPr>
              <a:t>Ages 13 thru H.S. (Green Ball/Yellow Ball)      11:05-12:00</a:t>
            </a:r>
          </a:p>
        </p:txBody>
      </p:sp>
      <p:sp>
        <p:nvSpPr>
          <p:cNvPr id="4" name="Rectangle 3"/>
          <p:cNvSpPr/>
          <p:nvPr/>
        </p:nvSpPr>
        <p:spPr>
          <a:xfrm>
            <a:off x="1810101" y="1167679"/>
            <a:ext cx="3237809" cy="523220"/>
          </a:xfrm>
          <a:prstGeom prst="rect">
            <a:avLst/>
          </a:prstGeom>
        </p:spPr>
        <p:txBody>
          <a:bodyPr wrap="none">
            <a:spAutoFit/>
          </a:bodyPr>
          <a:lstStyle/>
          <a:p>
            <a:pPr algn="ctr"/>
            <a:r>
              <a:rPr lang="en-US" sz="1400" dirty="0">
                <a:solidFill>
                  <a:schemeClr val="tx2">
                    <a:lumMod val="60000"/>
                    <a:lumOff val="40000"/>
                  </a:schemeClr>
                </a:solidFill>
                <a:latin typeface="Myriad Pro" charset="0"/>
                <a:ea typeface="Myriad Pro" charset="0"/>
                <a:cs typeface="Myriad Pro" charset="0"/>
              </a:rPr>
              <a:t>Junior Clinic Sessions </a:t>
            </a:r>
          </a:p>
          <a:p>
            <a:pPr algn="ctr"/>
            <a:r>
              <a:rPr lang="en-US" sz="1400" dirty="0">
                <a:solidFill>
                  <a:schemeClr val="tx2">
                    <a:lumMod val="60000"/>
                    <a:lumOff val="40000"/>
                  </a:schemeClr>
                </a:solidFill>
                <a:latin typeface="Myriad Pro" charset="0"/>
                <a:ea typeface="Myriad Pro" charset="0"/>
                <a:cs typeface="Myriad Pro" charset="0"/>
              </a:rPr>
              <a:t>Starts June 22</a:t>
            </a:r>
            <a:r>
              <a:rPr lang="en-US" sz="1400" baseline="30000" dirty="0">
                <a:solidFill>
                  <a:schemeClr val="tx2">
                    <a:lumMod val="60000"/>
                    <a:lumOff val="40000"/>
                  </a:schemeClr>
                </a:solidFill>
                <a:latin typeface="Myriad Pro" charset="0"/>
                <a:ea typeface="Myriad Pro" charset="0"/>
                <a:cs typeface="Myriad Pro" charset="0"/>
              </a:rPr>
              <a:t>nd</a:t>
            </a:r>
            <a:r>
              <a:rPr lang="en-US" sz="1400" dirty="0">
                <a:solidFill>
                  <a:schemeClr val="tx2">
                    <a:lumMod val="60000"/>
                    <a:lumOff val="40000"/>
                  </a:schemeClr>
                </a:solidFill>
                <a:latin typeface="Myriad Pro" charset="0"/>
                <a:ea typeface="Myriad Pro" charset="0"/>
                <a:cs typeface="Myriad Pro" charset="0"/>
              </a:rPr>
              <a:t> and Ends August 14</a:t>
            </a:r>
            <a:r>
              <a:rPr lang="en-US" sz="1400" baseline="30000" dirty="0">
                <a:solidFill>
                  <a:schemeClr val="tx2">
                    <a:lumMod val="60000"/>
                    <a:lumOff val="40000"/>
                  </a:schemeClr>
                </a:solidFill>
                <a:latin typeface="Myriad Pro" charset="0"/>
                <a:ea typeface="Myriad Pro" charset="0"/>
                <a:cs typeface="Myriad Pro" charset="0"/>
              </a:rPr>
              <a:t>th</a:t>
            </a:r>
            <a:r>
              <a:rPr lang="en-US" sz="1400" dirty="0">
                <a:solidFill>
                  <a:schemeClr val="tx2">
                    <a:lumMod val="60000"/>
                    <a:lumOff val="40000"/>
                  </a:schemeClr>
                </a:solidFill>
                <a:latin typeface="Myriad Pro" charset="0"/>
                <a:ea typeface="Myriad Pro" charset="0"/>
                <a:cs typeface="Myriad Pro" charset="0"/>
              </a:rPr>
              <a:t> </a:t>
            </a:r>
          </a:p>
        </p:txBody>
      </p:sp>
      <p:sp>
        <p:nvSpPr>
          <p:cNvPr id="26" name="Rectangle 25"/>
          <p:cNvSpPr/>
          <p:nvPr/>
        </p:nvSpPr>
        <p:spPr>
          <a:xfrm>
            <a:off x="1195550" y="3505200"/>
            <a:ext cx="4409605" cy="523220"/>
          </a:xfrm>
          <a:prstGeom prst="rect">
            <a:avLst/>
          </a:prstGeom>
        </p:spPr>
        <p:txBody>
          <a:bodyPr wrap="none">
            <a:spAutoFit/>
          </a:bodyPr>
          <a:lstStyle/>
          <a:p>
            <a:pPr algn="ctr"/>
            <a:r>
              <a:rPr lang="en-US" sz="1400" dirty="0">
                <a:solidFill>
                  <a:schemeClr val="tx2">
                    <a:lumMod val="60000"/>
                    <a:lumOff val="40000"/>
                  </a:schemeClr>
                </a:solidFill>
                <a:latin typeface="Myriad Pro" charset="0"/>
                <a:ea typeface="Myriad Pro" charset="0"/>
                <a:cs typeface="Myriad Pro" charset="0"/>
              </a:rPr>
              <a:t>Adult Clinic Session Dates and Times</a:t>
            </a:r>
          </a:p>
          <a:p>
            <a:pPr algn="ctr"/>
            <a:r>
              <a:rPr lang="en-US" sz="1400" dirty="0">
                <a:solidFill>
                  <a:schemeClr val="tx2">
                    <a:lumMod val="60000"/>
                    <a:lumOff val="40000"/>
                  </a:schemeClr>
                </a:solidFill>
                <a:latin typeface="Myriad Pro" charset="0"/>
                <a:ea typeface="Myriad Pro" charset="0"/>
                <a:cs typeface="Myriad Pro" charset="0"/>
              </a:rPr>
              <a:t>Session Starts on June 1</a:t>
            </a:r>
            <a:r>
              <a:rPr lang="en-US" sz="1400" baseline="30000" dirty="0">
                <a:solidFill>
                  <a:schemeClr val="tx2">
                    <a:lumMod val="60000"/>
                    <a:lumOff val="40000"/>
                  </a:schemeClr>
                </a:solidFill>
                <a:latin typeface="Myriad Pro" charset="0"/>
                <a:ea typeface="Myriad Pro" charset="0"/>
                <a:cs typeface="Myriad Pro" charset="0"/>
              </a:rPr>
              <a:t>st</a:t>
            </a:r>
            <a:r>
              <a:rPr lang="en-US" sz="1400" dirty="0">
                <a:solidFill>
                  <a:schemeClr val="tx2">
                    <a:lumMod val="60000"/>
                    <a:lumOff val="40000"/>
                  </a:schemeClr>
                </a:solidFill>
                <a:latin typeface="Myriad Pro" charset="0"/>
                <a:ea typeface="Myriad Pro" charset="0"/>
                <a:cs typeface="Myriad Pro" charset="0"/>
              </a:rPr>
              <a:t> and runs until August 21</a:t>
            </a:r>
            <a:r>
              <a:rPr lang="en-US" sz="1400" baseline="30000" dirty="0">
                <a:solidFill>
                  <a:schemeClr val="tx2">
                    <a:lumMod val="60000"/>
                    <a:lumOff val="40000"/>
                  </a:schemeClr>
                </a:solidFill>
                <a:latin typeface="Myriad Pro" charset="0"/>
                <a:ea typeface="Myriad Pro" charset="0"/>
                <a:cs typeface="Myriad Pro" charset="0"/>
              </a:rPr>
              <a:t>st</a:t>
            </a:r>
            <a:r>
              <a:rPr lang="en-US" sz="1400" dirty="0">
                <a:solidFill>
                  <a:schemeClr val="tx2">
                    <a:lumMod val="60000"/>
                    <a:lumOff val="40000"/>
                  </a:schemeClr>
                </a:solidFill>
                <a:latin typeface="Myriad Pro" charset="0"/>
                <a:ea typeface="Myriad Pro" charset="0"/>
                <a:cs typeface="Myriad Pro" charset="0"/>
              </a:rPr>
              <a:t> </a:t>
            </a:r>
          </a:p>
        </p:txBody>
      </p:sp>
      <p:sp>
        <p:nvSpPr>
          <p:cNvPr id="29" name="Rectangle 28"/>
          <p:cNvSpPr/>
          <p:nvPr/>
        </p:nvSpPr>
        <p:spPr>
          <a:xfrm>
            <a:off x="1968828" y="6441757"/>
            <a:ext cx="2920350" cy="492443"/>
          </a:xfrm>
          <a:prstGeom prst="rect">
            <a:avLst/>
          </a:prstGeom>
        </p:spPr>
        <p:txBody>
          <a:bodyPr wrap="none">
            <a:spAutoFit/>
          </a:bodyPr>
          <a:lstStyle/>
          <a:p>
            <a:pPr algn="ctr"/>
            <a:r>
              <a:rPr lang="en-US" sz="1400" dirty="0">
                <a:solidFill>
                  <a:schemeClr val="tx2">
                    <a:lumMod val="60000"/>
                    <a:lumOff val="40000"/>
                  </a:schemeClr>
                </a:solidFill>
                <a:latin typeface="Myriad Pro" charset="0"/>
                <a:ea typeface="Myriad Pro" charset="0"/>
                <a:cs typeface="Myriad Pro" charset="0"/>
              </a:rPr>
              <a:t>Tournaments and Special Events</a:t>
            </a:r>
          </a:p>
          <a:p>
            <a:pPr algn="ctr"/>
            <a:r>
              <a:rPr lang="en-US" sz="1200" i="1" dirty="0">
                <a:solidFill>
                  <a:schemeClr val="tx2">
                    <a:lumMod val="60000"/>
                    <a:lumOff val="40000"/>
                  </a:schemeClr>
                </a:solidFill>
                <a:latin typeface="Myriad Pro" charset="0"/>
                <a:ea typeface="Myriad Pro" charset="0"/>
                <a:cs typeface="Myriad Pro" charset="0"/>
              </a:rPr>
              <a:t>Court time may be limited or unavailable</a:t>
            </a:r>
          </a:p>
        </p:txBody>
      </p:sp>
      <p:sp>
        <p:nvSpPr>
          <p:cNvPr id="30" name="Rectangle 29"/>
          <p:cNvSpPr/>
          <p:nvPr/>
        </p:nvSpPr>
        <p:spPr>
          <a:xfrm>
            <a:off x="2438400" y="7769423"/>
            <a:ext cx="1949381" cy="307777"/>
          </a:xfrm>
          <a:prstGeom prst="rect">
            <a:avLst/>
          </a:prstGeom>
        </p:spPr>
        <p:txBody>
          <a:bodyPr wrap="none">
            <a:spAutoFit/>
          </a:bodyPr>
          <a:lstStyle/>
          <a:p>
            <a:pPr algn="ctr"/>
            <a:r>
              <a:rPr lang="en-US" sz="1400" dirty="0">
                <a:solidFill>
                  <a:schemeClr val="tx2">
                    <a:lumMod val="60000"/>
                    <a:lumOff val="40000"/>
                  </a:schemeClr>
                </a:solidFill>
                <a:latin typeface="Myriad Pro" charset="0"/>
                <a:ea typeface="Myriad Pro" charset="0"/>
                <a:cs typeface="Myriad Pro" charset="0"/>
              </a:rPr>
              <a:t>Limited Holiday Hours</a:t>
            </a:r>
          </a:p>
        </p:txBody>
      </p:sp>
      <p:sp>
        <p:nvSpPr>
          <p:cNvPr id="31" name="TextBox 30"/>
          <p:cNvSpPr txBox="1"/>
          <p:nvPr/>
        </p:nvSpPr>
        <p:spPr>
          <a:xfrm>
            <a:off x="2033331" y="8100536"/>
            <a:ext cx="2759517" cy="738664"/>
          </a:xfrm>
          <a:prstGeom prst="rect">
            <a:avLst/>
          </a:prstGeom>
          <a:noFill/>
        </p:spPr>
        <p:txBody>
          <a:bodyPr wrap="square" rtlCol="0">
            <a:spAutoFit/>
          </a:bodyPr>
          <a:lstStyle/>
          <a:p>
            <a:pPr marL="171450" indent="-171450">
              <a:buFont typeface="Wingdings" panose="05000000000000000000" pitchFamily="2" charset="2"/>
              <a:buChar char="Ø"/>
            </a:pPr>
            <a:r>
              <a:rPr lang="en-US" sz="1400" dirty="0">
                <a:latin typeface="Arial" panose="020B0604020202020204" pitchFamily="34" charset="0"/>
                <a:ea typeface="Avenir Book" charset="0"/>
                <a:cs typeface="Arial" panose="020B0604020202020204" pitchFamily="34" charset="0"/>
              </a:rPr>
              <a:t>Memorial Day – Close at noon</a:t>
            </a:r>
          </a:p>
          <a:p>
            <a:pPr marL="171450" indent="-171450">
              <a:buFont typeface="Wingdings" panose="05000000000000000000" pitchFamily="2" charset="2"/>
              <a:buChar char="Ø"/>
            </a:pPr>
            <a:r>
              <a:rPr lang="en-US" sz="1400" dirty="0">
                <a:latin typeface="Arial" panose="020B0604020202020204" pitchFamily="34" charset="0"/>
                <a:ea typeface="Avenir Book" charset="0"/>
                <a:cs typeface="Arial" panose="020B0604020202020204" pitchFamily="34" charset="0"/>
              </a:rPr>
              <a:t>4</a:t>
            </a:r>
            <a:r>
              <a:rPr lang="en-US" sz="1400" baseline="30000" dirty="0">
                <a:latin typeface="Arial" panose="020B0604020202020204" pitchFamily="34" charset="0"/>
                <a:ea typeface="Avenir Book" charset="0"/>
                <a:cs typeface="Arial" panose="020B0604020202020204" pitchFamily="34" charset="0"/>
              </a:rPr>
              <a:t>th</a:t>
            </a:r>
            <a:r>
              <a:rPr lang="en-US" sz="1400" dirty="0">
                <a:latin typeface="Arial" panose="020B0604020202020204" pitchFamily="34" charset="0"/>
                <a:ea typeface="Avenir Book" charset="0"/>
                <a:cs typeface="Arial" panose="020B0604020202020204" pitchFamily="34" charset="0"/>
              </a:rPr>
              <a:t> of July – Close at noon</a:t>
            </a:r>
          </a:p>
          <a:p>
            <a:pPr marL="171450" indent="-171450">
              <a:buFont typeface="Wingdings" panose="05000000000000000000" pitchFamily="2" charset="2"/>
              <a:buChar char="Ø"/>
            </a:pPr>
            <a:r>
              <a:rPr lang="en-US" sz="1400" dirty="0">
                <a:latin typeface="Arial" panose="020B0604020202020204" pitchFamily="34" charset="0"/>
                <a:ea typeface="Avenir Book" charset="0"/>
                <a:cs typeface="Arial" panose="020B0604020202020204" pitchFamily="34" charset="0"/>
              </a:rPr>
              <a:t>Labor Day – Close at noon</a:t>
            </a:r>
          </a:p>
        </p:txBody>
      </p:sp>
      <p:cxnSp>
        <p:nvCxnSpPr>
          <p:cNvPr id="11" name="Straight Connector 10"/>
          <p:cNvCxnSpPr/>
          <p:nvPr/>
        </p:nvCxnSpPr>
        <p:spPr>
          <a:xfrm>
            <a:off x="0" y="3429000"/>
            <a:ext cx="6858000" cy="0"/>
          </a:xfrm>
          <a:prstGeom prst="line">
            <a:avLst/>
          </a:prstGeom>
          <a:ln>
            <a:solidFill>
              <a:srgbClr val="00A348"/>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0" y="7696200"/>
            <a:ext cx="6858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52ABBC4-5DC9-471F-BA0C-8C19FE4583B4}"/>
              </a:ext>
            </a:extLst>
          </p:cNvPr>
          <p:cNvSpPr txBox="1"/>
          <p:nvPr/>
        </p:nvSpPr>
        <p:spPr>
          <a:xfrm>
            <a:off x="981494" y="6881336"/>
            <a:ext cx="4688335" cy="738664"/>
          </a:xfrm>
          <a:prstGeom prst="rect">
            <a:avLst/>
          </a:prstGeom>
          <a:noFill/>
        </p:spPr>
        <p:txBody>
          <a:bodyPr wrap="none" rtlCol="0">
            <a:spAutoFit/>
          </a:bodyPr>
          <a:lstStyle/>
          <a:p>
            <a:pPr marL="171450" indent="-171450">
              <a:buFont typeface="Wingdings" panose="05000000000000000000" pitchFamily="2" charset="2"/>
              <a:buChar char="Ø"/>
            </a:pPr>
            <a:r>
              <a:rPr lang="en-US" sz="1400" dirty="0">
                <a:latin typeface="Arial" panose="020B0604020202020204" pitchFamily="34" charset="0"/>
                <a:cs typeface="Arial" panose="020B0604020202020204" pitchFamily="34" charset="0"/>
              </a:rPr>
              <a:t>Beverly Homecoming Tournament – July 24, 25 &amp; 26</a:t>
            </a:r>
          </a:p>
          <a:p>
            <a:pPr marL="171450" indent="-171450">
              <a:buFont typeface="Wingdings" panose="05000000000000000000" pitchFamily="2" charset="2"/>
              <a:buChar char="Ø"/>
            </a:pPr>
            <a:r>
              <a:rPr lang="en-US" sz="1400" dirty="0">
                <a:latin typeface="Arial" panose="020B0604020202020204" pitchFamily="34" charset="0"/>
                <a:cs typeface="Arial" panose="020B0604020202020204" pitchFamily="34" charset="0"/>
              </a:rPr>
              <a:t>New England USTA 65+ Sectionals – TBD </a:t>
            </a:r>
          </a:p>
          <a:p>
            <a:pPr marL="171450" indent="-171450">
              <a:buFont typeface="Wingdings" panose="05000000000000000000" pitchFamily="2" charset="2"/>
              <a:buChar char="Ø"/>
            </a:pPr>
            <a:r>
              <a:rPr lang="en-US" sz="1400" dirty="0">
                <a:latin typeface="Arial" panose="020B0604020202020204" pitchFamily="34" charset="0"/>
                <a:cs typeface="Arial" panose="020B0604020202020204" pitchFamily="34" charset="0"/>
              </a:rPr>
              <a:t>Watch postings around Tennis Shop for other events…</a:t>
            </a:r>
          </a:p>
        </p:txBody>
      </p:sp>
      <p:cxnSp>
        <p:nvCxnSpPr>
          <p:cNvPr id="44" name="Straight Connector 43">
            <a:extLst>
              <a:ext uri="{FF2B5EF4-FFF2-40B4-BE49-F238E27FC236}">
                <a16:creationId xmlns:a16="http://schemas.microsoft.com/office/drawing/2014/main" id="{58AD252B-C07B-451C-950B-15ADF4FE8568}"/>
              </a:ext>
            </a:extLst>
          </p:cNvPr>
          <p:cNvCxnSpPr/>
          <p:nvPr/>
        </p:nvCxnSpPr>
        <p:spPr>
          <a:xfrm>
            <a:off x="0" y="6324600"/>
            <a:ext cx="6858000" cy="0"/>
          </a:xfrm>
          <a:prstGeom prst="line">
            <a:avLst/>
          </a:prstGeom>
          <a:ln>
            <a:solidFill>
              <a:srgbClr val="00A348"/>
            </a:solidFill>
          </a:ln>
        </p:spPr>
        <p:style>
          <a:lnRef idx="1">
            <a:schemeClr val="accent1"/>
          </a:lnRef>
          <a:fillRef idx="0">
            <a:schemeClr val="accent1"/>
          </a:fillRef>
          <a:effectRef idx="0">
            <a:schemeClr val="accent1"/>
          </a:effectRef>
          <a:fontRef idx="minor">
            <a:schemeClr val="tx1"/>
          </a:fontRef>
        </p:style>
      </p:cxnSp>
      <p:sp>
        <p:nvSpPr>
          <p:cNvPr id="7" name="Star: 16 Points 6">
            <a:extLst>
              <a:ext uri="{FF2B5EF4-FFF2-40B4-BE49-F238E27FC236}">
                <a16:creationId xmlns:a16="http://schemas.microsoft.com/office/drawing/2014/main" id="{9FCA2E33-12DD-485F-B603-EB4E5C83C791}"/>
              </a:ext>
            </a:extLst>
          </p:cNvPr>
          <p:cNvSpPr/>
          <p:nvPr/>
        </p:nvSpPr>
        <p:spPr>
          <a:xfrm rot="693558">
            <a:off x="4870795" y="1443644"/>
            <a:ext cx="1981201" cy="1661685"/>
          </a:xfrm>
          <a:prstGeom prst="star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See our junior apps for full details</a:t>
            </a:r>
          </a:p>
        </p:txBody>
      </p:sp>
    </p:spTree>
    <p:extLst>
      <p:ext uri="{BB962C8B-B14F-4D97-AF65-F5344CB8AC3E}">
        <p14:creationId xmlns:p14="http://schemas.microsoft.com/office/powerpoint/2010/main" val="2513303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0" y="0"/>
            <a:ext cx="6858000" cy="10668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A348"/>
              </a:solidFill>
            </a:endParaRPr>
          </a:p>
        </p:txBody>
      </p:sp>
      <p:sp>
        <p:nvSpPr>
          <p:cNvPr id="2" name="Rectangle 1"/>
          <p:cNvSpPr/>
          <p:nvPr/>
        </p:nvSpPr>
        <p:spPr>
          <a:xfrm>
            <a:off x="1795866" y="392668"/>
            <a:ext cx="3080934" cy="369332"/>
          </a:xfrm>
          <a:prstGeom prst="rect">
            <a:avLst/>
          </a:prstGeom>
        </p:spPr>
        <p:txBody>
          <a:bodyPr wrap="square">
            <a:spAutoFit/>
          </a:bodyPr>
          <a:lstStyle/>
          <a:p>
            <a:r>
              <a:rPr lang="en-US" dirty="0">
                <a:solidFill>
                  <a:schemeClr val="bg1"/>
                </a:solidFill>
                <a:latin typeface="Myriad Pro" charset="0"/>
                <a:ea typeface="Myriad Pro" charset="0"/>
                <a:cs typeface="Myriad Pro" charset="0"/>
              </a:rPr>
              <a:t>Staffing and a facility update </a:t>
            </a:r>
          </a:p>
        </p:txBody>
      </p:sp>
      <p:sp>
        <p:nvSpPr>
          <p:cNvPr id="5" name="TextBox 4">
            <a:extLst>
              <a:ext uri="{FF2B5EF4-FFF2-40B4-BE49-F238E27FC236}">
                <a16:creationId xmlns:a16="http://schemas.microsoft.com/office/drawing/2014/main" id="{75BAC2F2-D48E-4BAD-9E69-BB9BC86D4BCC}"/>
              </a:ext>
            </a:extLst>
          </p:cNvPr>
          <p:cNvSpPr txBox="1"/>
          <p:nvPr/>
        </p:nvSpPr>
        <p:spPr>
          <a:xfrm>
            <a:off x="152400" y="1058530"/>
            <a:ext cx="1376402" cy="338554"/>
          </a:xfrm>
          <a:prstGeom prst="rect">
            <a:avLst/>
          </a:prstGeom>
          <a:noFill/>
        </p:spPr>
        <p:txBody>
          <a:bodyPr wrap="none" rtlCol="0">
            <a:spAutoFit/>
          </a:bodyPr>
          <a:lstStyle/>
          <a:p>
            <a:r>
              <a:rPr lang="en-US" sz="1600" dirty="0">
                <a:solidFill>
                  <a:schemeClr val="tx2">
                    <a:lumMod val="60000"/>
                    <a:lumOff val="40000"/>
                  </a:schemeClr>
                </a:solidFill>
                <a:ea typeface="Myriad Pro" charset="0"/>
                <a:cs typeface="Myriad Pro" charset="0"/>
              </a:rPr>
              <a:t>Our Desk Staff</a:t>
            </a:r>
          </a:p>
        </p:txBody>
      </p:sp>
      <p:sp>
        <p:nvSpPr>
          <p:cNvPr id="6" name="TextBox 5">
            <a:extLst>
              <a:ext uri="{FF2B5EF4-FFF2-40B4-BE49-F238E27FC236}">
                <a16:creationId xmlns:a16="http://schemas.microsoft.com/office/drawing/2014/main" id="{3ECDE76B-9FFE-408F-B4BA-F119D4C263C6}"/>
              </a:ext>
            </a:extLst>
          </p:cNvPr>
          <p:cNvSpPr txBox="1"/>
          <p:nvPr/>
        </p:nvSpPr>
        <p:spPr>
          <a:xfrm>
            <a:off x="779090" y="1229886"/>
            <a:ext cx="4936776" cy="2046714"/>
          </a:xfrm>
          <a:prstGeom prst="rect">
            <a:avLst/>
          </a:prstGeom>
          <a:noFill/>
        </p:spPr>
        <p:txBody>
          <a:bodyPr wrap="square" rtlCol="0">
            <a:spAutoFit/>
          </a:bodyPr>
          <a:lstStyle/>
          <a:p>
            <a:endParaRPr lang="en-US" sz="6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Abigail Wightman – Abi’s second season.</a:t>
            </a: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Brynn McKechnie – Her 4</a:t>
            </a:r>
            <a:r>
              <a:rPr lang="en-US" sz="1100" baseline="30000" dirty="0">
                <a:latin typeface="Arial" panose="020B0604020202020204" pitchFamily="34" charset="0"/>
                <a:cs typeface="Arial" panose="020B0604020202020204" pitchFamily="34" charset="0"/>
              </a:rPr>
              <a:t>th</a:t>
            </a:r>
            <a:r>
              <a:rPr lang="en-US" sz="1100" dirty="0">
                <a:latin typeface="Arial" panose="020B0604020202020204" pitchFamily="34" charset="0"/>
                <a:cs typeface="Arial" panose="020B0604020202020204" pitchFamily="34" charset="0"/>
              </a:rPr>
              <a:t> season at the clay courts.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Cate </a:t>
            </a:r>
            <a:r>
              <a:rPr lang="en-US" sz="1100" dirty="0" err="1">
                <a:latin typeface="Arial" panose="020B0604020202020204" pitchFamily="34" charset="0"/>
                <a:cs typeface="Arial" panose="020B0604020202020204" pitchFamily="34" charset="0"/>
              </a:rPr>
              <a:t>Dinitto</a:t>
            </a:r>
            <a:r>
              <a:rPr lang="en-US" sz="1100" dirty="0">
                <a:latin typeface="Arial" panose="020B0604020202020204" pitchFamily="34" charset="0"/>
                <a:cs typeface="Arial" panose="020B0604020202020204" pitchFamily="34" charset="0"/>
              </a:rPr>
              <a:t> – Back again!  Now Cate Gubbins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Heidi Zwicker –  Works at both BRTC and BG&amp;T.</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Holly Gamber – Holly’s first season.</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Jennifer Licciardi – Welcome back to BG&amp;T.</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Jillian Hoyle – Jill’s 2</a:t>
            </a:r>
            <a:r>
              <a:rPr lang="en-US" sz="1100" baseline="30000" dirty="0">
                <a:latin typeface="Arial" panose="020B0604020202020204" pitchFamily="34" charset="0"/>
                <a:cs typeface="Arial" panose="020B0604020202020204" pitchFamily="34" charset="0"/>
              </a:rPr>
              <a:t>nd</a:t>
            </a:r>
            <a:r>
              <a:rPr lang="en-US" sz="1100" dirty="0">
                <a:latin typeface="Arial" panose="020B0604020202020204" pitchFamily="34" charset="0"/>
                <a:cs typeface="Arial" panose="020B0604020202020204" pitchFamily="34" charset="0"/>
              </a:rPr>
              <a:t> year on the clay.</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Laurie Potter – Laurie’s first season at the clay courts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Laurie Wentzell – Her 3</a:t>
            </a:r>
            <a:r>
              <a:rPr lang="en-US" sz="1100" baseline="30000" dirty="0">
                <a:latin typeface="Arial" panose="020B0604020202020204" pitchFamily="34" charset="0"/>
                <a:cs typeface="Arial" panose="020B0604020202020204" pitchFamily="34" charset="0"/>
              </a:rPr>
              <a:t>rd </a:t>
            </a:r>
            <a:r>
              <a:rPr lang="en-US" sz="1100" dirty="0">
                <a:latin typeface="Arial" panose="020B0604020202020204" pitchFamily="34" charset="0"/>
                <a:cs typeface="Arial" panose="020B0604020202020204" pitchFamily="34" charset="0"/>
              </a:rPr>
              <a:t>season on the clay courts.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Linda Petelle – Glad to have Linda at the clay courts again this summer!</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Ryan Farley – Ryan works both the desk and maintains our courts.</a:t>
            </a:r>
          </a:p>
        </p:txBody>
      </p:sp>
      <p:sp>
        <p:nvSpPr>
          <p:cNvPr id="50" name="TextBox 49">
            <a:extLst>
              <a:ext uri="{FF2B5EF4-FFF2-40B4-BE49-F238E27FC236}">
                <a16:creationId xmlns:a16="http://schemas.microsoft.com/office/drawing/2014/main" id="{278F8D8E-3F6B-49F2-A7E8-47DDA3664D88}"/>
              </a:ext>
            </a:extLst>
          </p:cNvPr>
          <p:cNvSpPr txBox="1"/>
          <p:nvPr/>
        </p:nvSpPr>
        <p:spPr>
          <a:xfrm>
            <a:off x="152400" y="3319046"/>
            <a:ext cx="1693220" cy="338554"/>
          </a:xfrm>
          <a:prstGeom prst="rect">
            <a:avLst/>
          </a:prstGeom>
          <a:noFill/>
        </p:spPr>
        <p:txBody>
          <a:bodyPr wrap="none" rtlCol="0">
            <a:spAutoFit/>
          </a:bodyPr>
          <a:lstStyle/>
          <a:p>
            <a:r>
              <a:rPr lang="en-US" sz="1600" dirty="0">
                <a:solidFill>
                  <a:schemeClr val="tx2">
                    <a:lumMod val="60000"/>
                    <a:lumOff val="40000"/>
                  </a:schemeClr>
                </a:solidFill>
                <a:ea typeface="Myriad Pro" charset="0"/>
                <a:cs typeface="Myriad Pro" charset="0"/>
              </a:rPr>
              <a:t>The Teaching Staff</a:t>
            </a:r>
          </a:p>
        </p:txBody>
      </p:sp>
      <p:sp>
        <p:nvSpPr>
          <p:cNvPr id="8" name="TextBox 7">
            <a:extLst>
              <a:ext uri="{FF2B5EF4-FFF2-40B4-BE49-F238E27FC236}">
                <a16:creationId xmlns:a16="http://schemas.microsoft.com/office/drawing/2014/main" id="{D0E36D10-10D7-4BF1-9E0C-004C840BAC42}"/>
              </a:ext>
            </a:extLst>
          </p:cNvPr>
          <p:cNvSpPr txBox="1"/>
          <p:nvPr/>
        </p:nvSpPr>
        <p:spPr>
          <a:xfrm>
            <a:off x="330313" y="3639741"/>
            <a:ext cx="6291388" cy="1846659"/>
          </a:xfrm>
          <a:prstGeom prst="rect">
            <a:avLst/>
          </a:prstGeom>
          <a:noFill/>
        </p:spPr>
        <p:txBody>
          <a:bodyPr wrap="square" rtlCol="0">
            <a:spAutoFit/>
          </a:bodyPr>
          <a:lstStyle/>
          <a:p>
            <a:pPr algn="ctr"/>
            <a:r>
              <a:rPr lang="en-US" sz="1200" dirty="0">
                <a:latin typeface="Arial" panose="020B0604020202020204" pitchFamily="34" charset="0"/>
                <a:cs typeface="Arial" panose="020B0604020202020204" pitchFamily="34" charset="0"/>
              </a:rPr>
              <a:t>Rares Petritoi – Director of Tennis</a:t>
            </a:r>
          </a:p>
          <a:p>
            <a:endParaRPr lang="en-US" sz="6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Kevin Colozzi, RSPA – Adult Program                     Mike Dolph, RSPA – Junior Program</a:t>
            </a:r>
          </a:p>
          <a:p>
            <a:pPr algn="ctr"/>
            <a:endParaRPr lang="en-US" sz="800" dirty="0">
              <a:latin typeface="Arial" panose="020B0604020202020204" pitchFamily="34" charset="0"/>
              <a:cs typeface="Arial" panose="020B0604020202020204" pitchFamily="34" charset="0"/>
            </a:endParaRPr>
          </a:p>
          <a:p>
            <a:pPr algn="ctr"/>
            <a:r>
              <a:rPr lang="en-US" sz="1200" u="sng" dirty="0">
                <a:latin typeface="Arial" panose="020B0604020202020204" pitchFamily="34" charset="0"/>
                <a:cs typeface="Arial" panose="020B0604020202020204" pitchFamily="34" charset="0"/>
              </a:rPr>
              <a:t>Teaching Professionals:</a:t>
            </a:r>
          </a:p>
          <a:p>
            <a:pPr algn="ctr"/>
            <a:r>
              <a:rPr lang="en-US" sz="1200" dirty="0">
                <a:latin typeface="Arial" panose="020B0604020202020204" pitchFamily="34" charset="0"/>
                <a:cs typeface="Arial" panose="020B0604020202020204" pitchFamily="34" charset="0"/>
              </a:rPr>
              <a:t>	 </a:t>
            </a:r>
          </a:p>
          <a:p>
            <a:r>
              <a:rPr lang="en-US" sz="1000" dirty="0">
                <a:latin typeface="Arial" panose="020B0604020202020204" pitchFamily="34" charset="0"/>
                <a:cs typeface="Arial" panose="020B0604020202020204" pitchFamily="34" charset="0"/>
              </a:rPr>
              <a:t>      </a:t>
            </a:r>
            <a:r>
              <a:rPr lang="en-US" sz="1300" dirty="0"/>
              <a:t>Chris Kirkpatrick, RSPA              Caitlin Reilly, RSPA                       Daniel Quiceno, RSPA</a:t>
            </a:r>
          </a:p>
          <a:p>
            <a:r>
              <a:rPr lang="en-US" sz="1300" dirty="0"/>
              <a:t>      Devin Carr, RSPA	           Gregg Luongo, RSPA                    Haven Carr, RSPA    </a:t>
            </a:r>
          </a:p>
          <a:p>
            <a:r>
              <a:rPr lang="en-US" sz="1300" dirty="0"/>
              <a:t>      Larry Lebatique, RSPA               Quentin Wilkins	                  Sean McAndrews, RSPA</a:t>
            </a:r>
          </a:p>
          <a:p>
            <a:r>
              <a:rPr lang="en-US" sz="1300" dirty="0"/>
              <a:t>      Trevor Jones	           Ryan Stolarz</a:t>
            </a:r>
          </a:p>
        </p:txBody>
      </p:sp>
      <p:sp>
        <p:nvSpPr>
          <p:cNvPr id="51" name="TextBox 50">
            <a:extLst>
              <a:ext uri="{FF2B5EF4-FFF2-40B4-BE49-F238E27FC236}">
                <a16:creationId xmlns:a16="http://schemas.microsoft.com/office/drawing/2014/main" id="{70FB1279-A972-4FF8-AAB0-00301764F13C}"/>
              </a:ext>
            </a:extLst>
          </p:cNvPr>
          <p:cNvSpPr txBox="1"/>
          <p:nvPr/>
        </p:nvSpPr>
        <p:spPr>
          <a:xfrm>
            <a:off x="221310" y="6070193"/>
            <a:ext cx="6451078" cy="1092607"/>
          </a:xfrm>
          <a:prstGeom prst="rect">
            <a:avLst/>
          </a:prstGeom>
          <a:noFill/>
        </p:spPr>
        <p:txBody>
          <a:bodyPr wrap="square" rtlCol="0">
            <a:spAutoFit/>
          </a:bodyPr>
          <a:lstStyle/>
          <a:p>
            <a:pPr fontAlgn="base"/>
            <a:r>
              <a:rPr lang="en-US" sz="1300" dirty="0"/>
              <a:t>The good folks at Golf Facilities Management took it upon themselves to redo our irrigation supply lines last fall. We expect the clay courts will no longer suffer from watering issues. We do not anticipate any interruption to random court play, our activities or any other special events. As always, we are eager to hear any suggestions you may have that will make our facility look better and enhance your enjoyment on the courts.​</a:t>
            </a:r>
            <a:endParaRPr lang="en-US" sz="1300" b="0" i="0" dirty="0">
              <a:effectLst/>
            </a:endParaRPr>
          </a:p>
        </p:txBody>
      </p:sp>
      <p:sp>
        <p:nvSpPr>
          <p:cNvPr id="9" name="TextBox 8">
            <a:extLst>
              <a:ext uri="{FF2B5EF4-FFF2-40B4-BE49-F238E27FC236}">
                <a16:creationId xmlns:a16="http://schemas.microsoft.com/office/drawing/2014/main" id="{4043EF5F-2DC3-4353-94D8-A04DBBF2BC4F}"/>
              </a:ext>
            </a:extLst>
          </p:cNvPr>
          <p:cNvSpPr txBox="1"/>
          <p:nvPr/>
        </p:nvSpPr>
        <p:spPr>
          <a:xfrm>
            <a:off x="228600" y="7347228"/>
            <a:ext cx="6431459" cy="1415772"/>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A note on parking; </a:t>
            </a:r>
            <a:r>
              <a:rPr lang="en-US" sz="1200" dirty="0">
                <a:latin typeface="Arial" panose="020B0604020202020204" pitchFamily="34" charset="0"/>
                <a:cs typeface="Arial" panose="020B0604020202020204" pitchFamily="34" charset="0"/>
              </a:rPr>
              <a:t>It is widely thought that the gravel lot area outside the tennis shop is “tennis parking”.  Parking areas are shared equally by all who use the facility.  There will be times that golf outings or a large function may cause tennis players to have to park away from the gravel lot.  We do expect all our tennis players to follow and obey any signs or instructions from BG&amp;T staff.  Failure to do so will cause a revocation of your Unlimited pass and removal from all programs and events.  We also ask our tennis players to please obey the emergency parking restrictions and not block that entrance area.</a:t>
            </a:r>
            <a:endParaRPr lang="en-US" sz="1300" dirty="0">
              <a:latin typeface="Arial" panose="020B0604020202020204" pitchFamily="34" charset="0"/>
              <a:cs typeface="Arial" panose="020B0604020202020204" pitchFamily="34" charset="0"/>
            </a:endParaRPr>
          </a:p>
        </p:txBody>
      </p:sp>
      <p:cxnSp>
        <p:nvCxnSpPr>
          <p:cNvPr id="10" name="Straight Connector 9">
            <a:extLst>
              <a:ext uri="{FF2B5EF4-FFF2-40B4-BE49-F238E27FC236}">
                <a16:creationId xmlns:a16="http://schemas.microsoft.com/office/drawing/2014/main" id="{BBA617FB-4A63-4EEF-83FD-A86016E6AC26}"/>
              </a:ext>
            </a:extLst>
          </p:cNvPr>
          <p:cNvCxnSpPr/>
          <p:nvPr/>
        </p:nvCxnSpPr>
        <p:spPr>
          <a:xfrm>
            <a:off x="0" y="3276600"/>
            <a:ext cx="6858000" cy="0"/>
          </a:xfrm>
          <a:prstGeom prst="line">
            <a:avLst/>
          </a:prstGeom>
          <a:ln>
            <a:solidFill>
              <a:srgbClr val="00A348"/>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9A42BCB-6F31-4184-891E-3DB89D070CF6}"/>
              </a:ext>
            </a:extLst>
          </p:cNvPr>
          <p:cNvCxnSpPr/>
          <p:nvPr/>
        </p:nvCxnSpPr>
        <p:spPr>
          <a:xfrm>
            <a:off x="47007" y="5486400"/>
            <a:ext cx="6858000" cy="0"/>
          </a:xfrm>
          <a:prstGeom prst="line">
            <a:avLst/>
          </a:prstGeom>
          <a:ln>
            <a:solidFill>
              <a:srgbClr val="00A348"/>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35E131-544A-4E05-AFF9-B90931D94178}"/>
              </a:ext>
            </a:extLst>
          </p:cNvPr>
          <p:cNvCxnSpPr/>
          <p:nvPr/>
        </p:nvCxnSpPr>
        <p:spPr>
          <a:xfrm>
            <a:off x="0" y="7239000"/>
            <a:ext cx="6858000" cy="0"/>
          </a:xfrm>
          <a:prstGeom prst="line">
            <a:avLst/>
          </a:prstGeom>
          <a:ln>
            <a:solidFill>
              <a:srgbClr val="00A348"/>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49AD09A1-8939-4F54-B582-406CF991204C}"/>
              </a:ext>
            </a:extLst>
          </p:cNvPr>
          <p:cNvSpPr txBox="1"/>
          <p:nvPr/>
        </p:nvSpPr>
        <p:spPr>
          <a:xfrm>
            <a:off x="152400" y="5638800"/>
            <a:ext cx="3095078" cy="338554"/>
          </a:xfrm>
          <a:prstGeom prst="rect">
            <a:avLst/>
          </a:prstGeom>
          <a:noFill/>
        </p:spPr>
        <p:txBody>
          <a:bodyPr wrap="none" rtlCol="0">
            <a:spAutoFit/>
          </a:bodyPr>
          <a:lstStyle/>
          <a:p>
            <a:r>
              <a:rPr lang="en-US" sz="1600" dirty="0">
                <a:solidFill>
                  <a:schemeClr val="tx2">
                    <a:lumMod val="60000"/>
                    <a:lumOff val="40000"/>
                  </a:schemeClr>
                </a:solidFill>
                <a:ea typeface="Myriad Pro" charset="0"/>
                <a:cs typeface="Myriad Pro" charset="0"/>
              </a:rPr>
              <a:t>Changes and updates to the facility</a:t>
            </a:r>
          </a:p>
        </p:txBody>
      </p:sp>
    </p:spTree>
    <p:extLst>
      <p:ext uri="{BB962C8B-B14F-4D97-AF65-F5344CB8AC3E}">
        <p14:creationId xmlns:p14="http://schemas.microsoft.com/office/powerpoint/2010/main" val="2773053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Couture</Template>
  <TotalTime>14995</TotalTime>
  <Words>1480</Words>
  <Application>Microsoft Office PowerPoint</Application>
  <PresentationFormat>On-screen Show (4:3)</PresentationFormat>
  <Paragraphs>83</Paragraphs>
  <Slides>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Avenir Book</vt:lpstr>
      <vt:lpstr>Black Coffee</vt:lpstr>
      <vt:lpstr>Calibri</vt:lpstr>
      <vt:lpstr>FabfeltScript</vt:lpstr>
      <vt:lpstr>Myriad Pro</vt:lpstr>
      <vt:lpstr>Wingdings</vt:lpstr>
      <vt:lpstr>Office Theme</vt:lpstr>
      <vt:lpstr>Beverly Golf &amp; Tennis Summer Tennis Newsletter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Bass River Tennis Club Junior Program Newsletter</dc:title>
  <dc:creator>Michael LaPierre</dc:creator>
  <cp:lastModifiedBy>Michael LaPierre</cp:lastModifiedBy>
  <cp:revision>198</cp:revision>
  <cp:lastPrinted>2024-02-16T00:14:12Z</cp:lastPrinted>
  <dcterms:created xsi:type="dcterms:W3CDTF">2006-08-16T00:00:00Z</dcterms:created>
  <dcterms:modified xsi:type="dcterms:W3CDTF">2026-03-10T21:02:35Z</dcterms:modified>
</cp:coreProperties>
</file>