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League Spartan" charset="1" panose="00000800000000000000"/>
      <p:regular r:id="rId16"/>
    </p:embeddedFont>
    <p:embeddedFont>
      <p:font typeface="Nunito" charset="1" panose="00000000000000000000"/>
      <p:regular r:id="rId17"/>
    </p:embeddedFont>
    <p:embeddedFont>
      <p:font typeface="Nunito Bold"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1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18.png" Type="http://schemas.openxmlformats.org/officeDocument/2006/relationships/image"/><Relationship Id="rId7" Target="../media/image19.sv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grpSp>
        <p:nvGrpSpPr>
          <p:cNvPr name="Group 2" id="2"/>
          <p:cNvGrpSpPr/>
          <p:nvPr/>
        </p:nvGrpSpPr>
        <p:grpSpPr>
          <a:xfrm rot="0">
            <a:off x="0" y="8050369"/>
            <a:ext cx="21040208" cy="4170896"/>
            <a:chOff x="0" y="0"/>
            <a:chExt cx="5541454" cy="1098508"/>
          </a:xfrm>
        </p:grpSpPr>
        <p:sp>
          <p:nvSpPr>
            <p:cNvPr name="Freeform 3" id="3"/>
            <p:cNvSpPr/>
            <p:nvPr/>
          </p:nvSpPr>
          <p:spPr>
            <a:xfrm flipH="false" flipV="false" rot="0">
              <a:off x="0" y="0"/>
              <a:ext cx="5541454" cy="1098508"/>
            </a:xfrm>
            <a:custGeom>
              <a:avLst/>
              <a:gdLst/>
              <a:ahLst/>
              <a:cxnLst/>
              <a:rect r="r" b="b" t="t" l="l"/>
              <a:pathLst>
                <a:path h="1098508" w="5541454">
                  <a:moveTo>
                    <a:pt x="0" y="0"/>
                  </a:moveTo>
                  <a:lnTo>
                    <a:pt x="5541454" y="0"/>
                  </a:lnTo>
                  <a:lnTo>
                    <a:pt x="5541454" y="1098508"/>
                  </a:lnTo>
                  <a:lnTo>
                    <a:pt x="0" y="1098508"/>
                  </a:lnTo>
                  <a:close/>
                </a:path>
              </a:pathLst>
            </a:custGeom>
            <a:solidFill>
              <a:srgbClr val="08043E"/>
            </a:solidFill>
          </p:spPr>
        </p:sp>
        <p:sp>
          <p:nvSpPr>
            <p:cNvPr name="TextBox 4" id="4"/>
            <p:cNvSpPr txBox="true"/>
            <p:nvPr/>
          </p:nvSpPr>
          <p:spPr>
            <a:xfrm>
              <a:off x="0" y="-38100"/>
              <a:ext cx="5541454" cy="1136608"/>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7922141" y="2559276"/>
            <a:ext cx="8116968" cy="4228131"/>
          </a:xfrm>
          <a:custGeom>
            <a:avLst/>
            <a:gdLst/>
            <a:ahLst/>
            <a:cxnLst/>
            <a:rect r="r" b="b" t="t" l="l"/>
            <a:pathLst>
              <a:path h="4228131" w="8116968">
                <a:moveTo>
                  <a:pt x="0" y="0"/>
                </a:moveTo>
                <a:lnTo>
                  <a:pt x="8116968" y="0"/>
                </a:lnTo>
                <a:lnTo>
                  <a:pt x="8116968" y="4228132"/>
                </a:lnTo>
                <a:lnTo>
                  <a:pt x="0" y="4228132"/>
                </a:lnTo>
                <a:lnTo>
                  <a:pt x="0" y="0"/>
                </a:lnTo>
                <a:close/>
              </a:path>
            </a:pathLst>
          </a:custGeom>
          <a:blipFill>
            <a:blip r:embed="rId2"/>
            <a:stretch>
              <a:fillRect l="0" t="0" r="0" b="0"/>
            </a:stretch>
          </a:blipFill>
        </p:spPr>
      </p:sp>
      <p:grpSp>
        <p:nvGrpSpPr>
          <p:cNvPr name="Group 6" id="6"/>
          <p:cNvGrpSpPr/>
          <p:nvPr/>
        </p:nvGrpSpPr>
        <p:grpSpPr>
          <a:xfrm rot="0">
            <a:off x="13528528" y="6114944"/>
            <a:ext cx="3870850" cy="3870850"/>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a:ln w="161925" cap="sq">
              <a:solidFill>
                <a:srgbClr val="F0F2EB"/>
              </a:solidFill>
              <a:prstDash val="solid"/>
              <a:miter/>
            </a:ln>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AutoShape 9" id="9"/>
          <p:cNvSpPr/>
          <p:nvPr/>
        </p:nvSpPr>
        <p:spPr>
          <a:xfrm flipV="true">
            <a:off x="5329347" y="8946883"/>
            <a:ext cx="4246306" cy="21207"/>
          </a:xfrm>
          <a:prstGeom prst="line">
            <a:avLst/>
          </a:prstGeom>
          <a:ln cap="flat" w="19050">
            <a:solidFill>
              <a:srgbClr val="D9D9D9"/>
            </a:solidFill>
            <a:prstDash val="solid"/>
            <a:headEnd type="none" len="sm" w="sm"/>
            <a:tailEnd type="none" len="sm" w="sm"/>
          </a:ln>
        </p:spPr>
      </p:sp>
      <p:sp>
        <p:nvSpPr>
          <p:cNvPr name="Freeform 10" id="10"/>
          <p:cNvSpPr/>
          <p:nvPr/>
        </p:nvSpPr>
        <p:spPr>
          <a:xfrm flipH="true" flipV="false" rot="0">
            <a:off x="12084625" y="-356805"/>
            <a:ext cx="7908968" cy="6226515"/>
          </a:xfrm>
          <a:custGeom>
            <a:avLst/>
            <a:gdLst/>
            <a:ahLst/>
            <a:cxnLst/>
            <a:rect r="r" b="b" t="t" l="l"/>
            <a:pathLst>
              <a:path h="6226515" w="7908968">
                <a:moveTo>
                  <a:pt x="7908968" y="0"/>
                </a:moveTo>
                <a:lnTo>
                  <a:pt x="0" y="0"/>
                </a:lnTo>
                <a:lnTo>
                  <a:pt x="0" y="6226515"/>
                </a:lnTo>
                <a:lnTo>
                  <a:pt x="7908968" y="6226515"/>
                </a:lnTo>
                <a:lnTo>
                  <a:pt x="7908968"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15731339" y="456095"/>
            <a:ext cx="2222129" cy="1893631"/>
          </a:xfrm>
          <a:custGeom>
            <a:avLst/>
            <a:gdLst/>
            <a:ahLst/>
            <a:cxnLst/>
            <a:rect r="r" b="b" t="t" l="l"/>
            <a:pathLst>
              <a:path h="1893631" w="2222129">
                <a:moveTo>
                  <a:pt x="0" y="0"/>
                </a:moveTo>
                <a:lnTo>
                  <a:pt x="2222129" y="0"/>
                </a:lnTo>
                <a:lnTo>
                  <a:pt x="2222129" y="1893631"/>
                </a:lnTo>
                <a:lnTo>
                  <a:pt x="0" y="1893631"/>
                </a:lnTo>
                <a:lnTo>
                  <a:pt x="0" y="0"/>
                </a:lnTo>
                <a:close/>
              </a:path>
            </a:pathLst>
          </a:custGeom>
          <a:blipFill>
            <a:blip r:embed="rId5"/>
            <a:stretch>
              <a:fillRect l="-15714" t="-12753" r="-16302" b="-41475"/>
            </a:stretch>
          </a:blipFill>
        </p:spPr>
      </p:sp>
      <p:sp>
        <p:nvSpPr>
          <p:cNvPr name="TextBox 12" id="12"/>
          <p:cNvSpPr txBox="true"/>
          <p:nvPr/>
        </p:nvSpPr>
        <p:spPr>
          <a:xfrm rot="0">
            <a:off x="-198883" y="923266"/>
            <a:ext cx="8527602" cy="6057900"/>
          </a:xfrm>
          <a:prstGeom prst="rect">
            <a:avLst/>
          </a:prstGeom>
        </p:spPr>
        <p:txBody>
          <a:bodyPr anchor="t" rtlCol="false" tIns="0" lIns="0" bIns="0" rIns="0">
            <a:spAutoFit/>
          </a:bodyPr>
          <a:lstStyle/>
          <a:p>
            <a:pPr algn="ctr">
              <a:lnSpc>
                <a:spcPts val="11999"/>
              </a:lnSpc>
            </a:pPr>
            <a:r>
              <a:rPr lang="en-US" sz="9999">
                <a:solidFill>
                  <a:srgbClr val="08043E"/>
                </a:solidFill>
                <a:latin typeface="League Spartan"/>
                <a:ea typeface="League Spartan"/>
                <a:cs typeface="League Spartan"/>
                <a:sym typeface="League Spartan"/>
              </a:rPr>
              <a:t>TITLE IX</a:t>
            </a:r>
          </a:p>
          <a:p>
            <a:pPr algn="ctr">
              <a:lnSpc>
                <a:spcPts val="11999"/>
              </a:lnSpc>
            </a:pPr>
            <a:r>
              <a:rPr lang="en-US" sz="9999">
                <a:solidFill>
                  <a:srgbClr val="08043E"/>
                </a:solidFill>
                <a:latin typeface="League Spartan"/>
                <a:ea typeface="League Spartan"/>
                <a:cs typeface="League Spartan"/>
                <a:sym typeface="League Spartan"/>
              </a:rPr>
              <a:t>STAFF</a:t>
            </a:r>
          </a:p>
          <a:p>
            <a:pPr algn="ctr">
              <a:lnSpc>
                <a:spcPts val="11999"/>
              </a:lnSpc>
            </a:pPr>
            <a:r>
              <a:rPr lang="en-US" sz="9999">
                <a:solidFill>
                  <a:srgbClr val="08043E"/>
                </a:solidFill>
                <a:latin typeface="League Spartan"/>
                <a:ea typeface="League Spartan"/>
                <a:cs typeface="League Spartan"/>
                <a:sym typeface="League Spartan"/>
              </a:rPr>
              <a:t>&amp;</a:t>
            </a:r>
          </a:p>
          <a:p>
            <a:pPr algn="ctr">
              <a:lnSpc>
                <a:spcPts val="11999"/>
              </a:lnSpc>
            </a:pPr>
            <a:r>
              <a:rPr lang="en-US" sz="9999">
                <a:solidFill>
                  <a:srgbClr val="08043E"/>
                </a:solidFill>
                <a:latin typeface="League Spartan"/>
                <a:ea typeface="League Spartan"/>
                <a:cs typeface="League Spartan"/>
                <a:sym typeface="League Spartan"/>
              </a:rPr>
              <a:t>FACULTY</a:t>
            </a:r>
          </a:p>
        </p:txBody>
      </p:sp>
      <p:sp>
        <p:nvSpPr>
          <p:cNvPr name="TextBox 13" id="13"/>
          <p:cNvSpPr txBox="true"/>
          <p:nvPr/>
        </p:nvSpPr>
        <p:spPr>
          <a:xfrm rot="0">
            <a:off x="1463662" y="8661229"/>
            <a:ext cx="6188199" cy="514157"/>
          </a:xfrm>
          <a:prstGeom prst="rect">
            <a:avLst/>
          </a:prstGeom>
        </p:spPr>
        <p:txBody>
          <a:bodyPr anchor="t" rtlCol="false" tIns="0" lIns="0" bIns="0" rIns="0">
            <a:spAutoFit/>
          </a:bodyPr>
          <a:lstStyle/>
          <a:p>
            <a:pPr algn="l">
              <a:lnSpc>
                <a:spcPts val="4210"/>
              </a:lnSpc>
            </a:pPr>
            <a:r>
              <a:rPr lang="en-US" sz="3007" spc="505">
                <a:solidFill>
                  <a:srgbClr val="F0F2EB"/>
                </a:solidFill>
                <a:latin typeface="Nunito"/>
                <a:ea typeface="Nunito"/>
                <a:cs typeface="Nunito"/>
                <a:sym typeface="Nunito"/>
              </a:rPr>
              <a:t>January 4, 2026</a:t>
            </a:r>
          </a:p>
        </p:txBody>
      </p:sp>
      <p:sp>
        <p:nvSpPr>
          <p:cNvPr name="TextBox 14" id="14"/>
          <p:cNvSpPr txBox="true"/>
          <p:nvPr/>
        </p:nvSpPr>
        <p:spPr>
          <a:xfrm rot="0">
            <a:off x="14497705" y="6749308"/>
            <a:ext cx="1838666" cy="358692"/>
          </a:xfrm>
          <a:prstGeom prst="rect">
            <a:avLst/>
          </a:prstGeom>
        </p:spPr>
        <p:txBody>
          <a:bodyPr anchor="t" rtlCol="false" tIns="0" lIns="0" bIns="0" rIns="0">
            <a:spAutoFit/>
          </a:bodyPr>
          <a:lstStyle/>
          <a:p>
            <a:pPr algn="ctr">
              <a:lnSpc>
                <a:spcPts val="2955"/>
              </a:lnSpc>
            </a:pPr>
            <a:r>
              <a:rPr lang="en-US" sz="2111">
                <a:solidFill>
                  <a:srgbClr val="FFFFFF"/>
                </a:solidFill>
                <a:latin typeface="Nunito"/>
                <a:ea typeface="Nunito"/>
                <a:cs typeface="Nunito"/>
                <a:sym typeface="Nunito"/>
              </a:rPr>
              <a:t>Presented By :</a:t>
            </a:r>
          </a:p>
        </p:txBody>
      </p:sp>
      <p:sp>
        <p:nvSpPr>
          <p:cNvPr name="TextBox 15" id="15"/>
          <p:cNvSpPr txBox="true"/>
          <p:nvPr/>
        </p:nvSpPr>
        <p:spPr>
          <a:xfrm rot="0">
            <a:off x="13991673" y="7089036"/>
            <a:ext cx="2850730" cy="1258695"/>
          </a:xfrm>
          <a:prstGeom prst="rect">
            <a:avLst/>
          </a:prstGeom>
        </p:spPr>
        <p:txBody>
          <a:bodyPr anchor="t" rtlCol="false" tIns="0" lIns="0" bIns="0" rIns="0">
            <a:spAutoFit/>
          </a:bodyPr>
          <a:lstStyle/>
          <a:p>
            <a:pPr algn="ctr">
              <a:lnSpc>
                <a:spcPts val="5091"/>
              </a:lnSpc>
            </a:pPr>
            <a:r>
              <a:rPr lang="en-US" sz="3636" b="true">
                <a:solidFill>
                  <a:srgbClr val="FFFFFF"/>
                </a:solidFill>
                <a:latin typeface="Nunito Bold"/>
                <a:ea typeface="Nunito Bold"/>
                <a:cs typeface="Nunito Bold"/>
                <a:sym typeface="Nunito Bold"/>
              </a:rPr>
              <a:t>Angel Ellison</a:t>
            </a:r>
          </a:p>
        </p:txBody>
      </p:sp>
      <p:sp>
        <p:nvSpPr>
          <p:cNvPr name="TextBox 16" id="16"/>
          <p:cNvSpPr txBox="true"/>
          <p:nvPr/>
        </p:nvSpPr>
        <p:spPr>
          <a:xfrm rot="0">
            <a:off x="14247358" y="8517639"/>
            <a:ext cx="2433191" cy="363381"/>
          </a:xfrm>
          <a:prstGeom prst="rect">
            <a:avLst/>
          </a:prstGeom>
        </p:spPr>
        <p:txBody>
          <a:bodyPr anchor="t" rtlCol="false" tIns="0" lIns="0" bIns="0" rIns="0">
            <a:spAutoFit/>
          </a:bodyPr>
          <a:lstStyle/>
          <a:p>
            <a:pPr algn="ctr">
              <a:lnSpc>
                <a:spcPts val="3071"/>
              </a:lnSpc>
              <a:spcBef>
                <a:spcPct val="0"/>
              </a:spcBef>
            </a:pPr>
            <a:r>
              <a:rPr lang="en-US" sz="2193">
                <a:solidFill>
                  <a:srgbClr val="FFFFFF"/>
                </a:solidFill>
                <a:latin typeface="Nunito"/>
                <a:ea typeface="Nunito"/>
                <a:cs typeface="Nunito"/>
                <a:sym typeface="Nunito"/>
              </a:rPr>
              <a:t>Title IX Coordinator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sp>
        <p:nvSpPr>
          <p:cNvPr name="Freeform 2" id="2"/>
          <p:cNvSpPr/>
          <p:nvPr/>
        </p:nvSpPr>
        <p:spPr>
          <a:xfrm flipH="false" flipV="false" rot="0">
            <a:off x="11522214" y="-1032947"/>
            <a:ext cx="6765786" cy="9898094"/>
          </a:xfrm>
          <a:custGeom>
            <a:avLst/>
            <a:gdLst/>
            <a:ahLst/>
            <a:cxnLst/>
            <a:rect r="r" b="b" t="t" l="l"/>
            <a:pathLst>
              <a:path h="9898094" w="6765786">
                <a:moveTo>
                  <a:pt x="0" y="0"/>
                </a:moveTo>
                <a:lnTo>
                  <a:pt x="6765786" y="0"/>
                </a:lnTo>
                <a:lnTo>
                  <a:pt x="6765786" y="9898094"/>
                </a:lnTo>
                <a:lnTo>
                  <a:pt x="0" y="98980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324335" y="1028700"/>
            <a:ext cx="7819665" cy="4457700"/>
          </a:xfrm>
          <a:prstGeom prst="rect">
            <a:avLst/>
          </a:prstGeom>
        </p:spPr>
        <p:txBody>
          <a:bodyPr anchor="t" rtlCol="false" tIns="0" lIns="0" bIns="0" rIns="0">
            <a:spAutoFit/>
          </a:bodyPr>
          <a:lstStyle/>
          <a:p>
            <a:pPr algn="ctr">
              <a:lnSpc>
                <a:spcPts val="17559"/>
              </a:lnSpc>
            </a:pPr>
            <a:r>
              <a:rPr lang="en-US" sz="14632">
                <a:solidFill>
                  <a:srgbClr val="08043E"/>
                </a:solidFill>
                <a:latin typeface="League Spartan"/>
                <a:ea typeface="League Spartan"/>
                <a:cs typeface="League Spartan"/>
                <a:sym typeface="League Spartan"/>
              </a:rPr>
              <a:t>THANK YOU!</a:t>
            </a:r>
          </a:p>
        </p:txBody>
      </p:sp>
      <p:sp>
        <p:nvSpPr>
          <p:cNvPr name="TextBox 4" id="4"/>
          <p:cNvSpPr txBox="true"/>
          <p:nvPr/>
        </p:nvSpPr>
        <p:spPr>
          <a:xfrm rot="0">
            <a:off x="1242965" y="7429387"/>
            <a:ext cx="7982367" cy="1371600"/>
          </a:xfrm>
          <a:prstGeom prst="rect">
            <a:avLst/>
          </a:prstGeom>
        </p:spPr>
        <p:txBody>
          <a:bodyPr anchor="t" rtlCol="false" tIns="0" lIns="0" bIns="0" rIns="0">
            <a:spAutoFit/>
          </a:bodyPr>
          <a:lstStyle/>
          <a:p>
            <a:pPr algn="ctr">
              <a:lnSpc>
                <a:spcPts val="3627"/>
              </a:lnSpc>
            </a:pPr>
            <a:r>
              <a:rPr lang="en-US" sz="3023">
                <a:solidFill>
                  <a:srgbClr val="737373"/>
                </a:solidFill>
                <a:latin typeface="Nunito"/>
                <a:ea typeface="Nunito"/>
                <a:cs typeface="Nunito"/>
                <a:sym typeface="Nunito"/>
              </a:rPr>
              <a:t>In compliance with the USDE, this training slide show was updated August 25, 2025 by Title IX Coordinator, Angel Ellison.</a:t>
            </a:r>
          </a:p>
        </p:txBody>
      </p:sp>
      <p:sp>
        <p:nvSpPr>
          <p:cNvPr name="AutoShape 5" id="5"/>
          <p:cNvSpPr/>
          <p:nvPr/>
        </p:nvSpPr>
        <p:spPr>
          <a:xfrm>
            <a:off x="1028700" y="6220232"/>
            <a:ext cx="8511632" cy="0"/>
          </a:xfrm>
          <a:prstGeom prst="line">
            <a:avLst/>
          </a:prstGeom>
          <a:ln cap="flat" w="104775">
            <a:solidFill>
              <a:srgbClr val="FCCE07"/>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grpSp>
        <p:nvGrpSpPr>
          <p:cNvPr name="Group 2" id="2"/>
          <p:cNvGrpSpPr/>
          <p:nvPr/>
        </p:nvGrpSpPr>
        <p:grpSpPr>
          <a:xfrm rot="0">
            <a:off x="5886439" y="562315"/>
            <a:ext cx="6515123" cy="3104054"/>
            <a:chOff x="0" y="0"/>
            <a:chExt cx="812800" cy="387249"/>
          </a:xfrm>
        </p:grpSpPr>
        <p:sp>
          <p:nvSpPr>
            <p:cNvPr name="Freeform 3" id="3"/>
            <p:cNvSpPr/>
            <p:nvPr/>
          </p:nvSpPr>
          <p:spPr>
            <a:xfrm flipH="false" flipV="false" rot="0">
              <a:off x="0" y="0"/>
              <a:ext cx="812800" cy="387249"/>
            </a:xfrm>
            <a:custGeom>
              <a:avLst/>
              <a:gdLst/>
              <a:ahLst/>
              <a:cxnLst/>
              <a:rect r="r" b="b" t="t" l="l"/>
              <a:pathLst>
                <a:path h="387249" w="812800">
                  <a:moveTo>
                    <a:pt x="812800" y="0"/>
                  </a:moveTo>
                  <a:lnTo>
                    <a:pt x="0" y="0"/>
                  </a:lnTo>
                  <a:lnTo>
                    <a:pt x="101600" y="193625"/>
                  </a:lnTo>
                  <a:lnTo>
                    <a:pt x="0" y="387249"/>
                  </a:lnTo>
                  <a:lnTo>
                    <a:pt x="812800" y="387249"/>
                  </a:lnTo>
                  <a:lnTo>
                    <a:pt x="711200" y="193625"/>
                  </a:lnTo>
                  <a:lnTo>
                    <a:pt x="812800" y="0"/>
                  </a:lnTo>
                  <a:close/>
                </a:path>
              </a:pathLst>
            </a:custGeom>
            <a:solidFill>
              <a:srgbClr val="05004E"/>
            </a:solidFill>
          </p:spPr>
        </p:sp>
        <p:sp>
          <p:nvSpPr>
            <p:cNvPr name="TextBox 4" id="4"/>
            <p:cNvSpPr txBox="true"/>
            <p:nvPr/>
          </p:nvSpPr>
          <p:spPr>
            <a:xfrm>
              <a:off x="88900" y="-104775"/>
              <a:ext cx="635000" cy="492024"/>
            </a:xfrm>
            <a:prstGeom prst="rect">
              <a:avLst/>
            </a:prstGeom>
          </p:spPr>
          <p:txBody>
            <a:bodyPr anchor="ctr" rtlCol="false" tIns="50800" lIns="50800" bIns="50800" rIns="50800"/>
            <a:lstStyle/>
            <a:p>
              <a:pPr algn="ctr">
                <a:lnSpc>
                  <a:spcPts val="7419"/>
                </a:lnSpc>
              </a:pPr>
              <a:r>
                <a:rPr lang="en-US" sz="5299">
                  <a:solidFill>
                    <a:srgbClr val="FFFFFF"/>
                  </a:solidFill>
                  <a:latin typeface="League Spartan"/>
                  <a:ea typeface="League Spartan"/>
                  <a:cs typeface="League Spartan"/>
                  <a:sym typeface="League Spartan"/>
                </a:rPr>
                <a:t>MEET </a:t>
              </a:r>
            </a:p>
            <a:p>
              <a:pPr algn="ctr">
                <a:lnSpc>
                  <a:spcPts val="7419"/>
                </a:lnSpc>
              </a:pPr>
              <a:r>
                <a:rPr lang="en-US" sz="5299">
                  <a:solidFill>
                    <a:srgbClr val="FFFFFF"/>
                  </a:solidFill>
                  <a:latin typeface="League Spartan"/>
                  <a:ea typeface="League Spartan"/>
                  <a:cs typeface="League Spartan"/>
                  <a:sym typeface="League Spartan"/>
                </a:rPr>
                <a:t>THE</a:t>
              </a:r>
            </a:p>
            <a:p>
              <a:pPr algn="ctr">
                <a:lnSpc>
                  <a:spcPts val="7419"/>
                </a:lnSpc>
              </a:pPr>
              <a:r>
                <a:rPr lang="en-US" sz="5299">
                  <a:solidFill>
                    <a:srgbClr val="FFFFFF"/>
                  </a:solidFill>
                  <a:latin typeface="League Spartan"/>
                  <a:ea typeface="League Spartan"/>
                  <a:cs typeface="League Spartan"/>
                  <a:sym typeface="League Spartan"/>
                </a:rPr>
                <a:t>TEAM</a:t>
              </a:r>
            </a:p>
          </p:txBody>
        </p:sp>
      </p:grpSp>
      <p:sp>
        <p:nvSpPr>
          <p:cNvPr name="Freeform 5" id="5"/>
          <p:cNvSpPr/>
          <p:nvPr/>
        </p:nvSpPr>
        <p:spPr>
          <a:xfrm flipH="false" flipV="false" rot="0">
            <a:off x="5573276" y="4389473"/>
            <a:ext cx="2889282" cy="3549979"/>
          </a:xfrm>
          <a:custGeom>
            <a:avLst/>
            <a:gdLst/>
            <a:ahLst/>
            <a:cxnLst/>
            <a:rect r="r" b="b" t="t" l="l"/>
            <a:pathLst>
              <a:path h="3549979" w="2889282">
                <a:moveTo>
                  <a:pt x="0" y="0"/>
                </a:moveTo>
                <a:lnTo>
                  <a:pt x="2889282" y="0"/>
                </a:lnTo>
                <a:lnTo>
                  <a:pt x="2889282" y="3549980"/>
                </a:lnTo>
                <a:lnTo>
                  <a:pt x="0" y="3549980"/>
                </a:lnTo>
                <a:lnTo>
                  <a:pt x="0" y="0"/>
                </a:lnTo>
                <a:close/>
              </a:path>
            </a:pathLst>
          </a:custGeom>
          <a:blipFill>
            <a:blip r:embed="rId2"/>
            <a:stretch>
              <a:fillRect l="0" t="-6739" r="0" b="-1778"/>
            </a:stretch>
          </a:blipFill>
        </p:spPr>
      </p:sp>
      <p:sp>
        <p:nvSpPr>
          <p:cNvPr name="Freeform 6" id="6"/>
          <p:cNvSpPr/>
          <p:nvPr/>
        </p:nvSpPr>
        <p:spPr>
          <a:xfrm flipH="false" flipV="false" rot="0">
            <a:off x="9624608" y="4389473"/>
            <a:ext cx="2990363" cy="3549979"/>
          </a:xfrm>
          <a:custGeom>
            <a:avLst/>
            <a:gdLst/>
            <a:ahLst/>
            <a:cxnLst/>
            <a:rect r="r" b="b" t="t" l="l"/>
            <a:pathLst>
              <a:path h="3549979" w="2990363">
                <a:moveTo>
                  <a:pt x="0" y="0"/>
                </a:moveTo>
                <a:lnTo>
                  <a:pt x="2990363" y="0"/>
                </a:lnTo>
                <a:lnTo>
                  <a:pt x="2990363" y="3549980"/>
                </a:lnTo>
                <a:lnTo>
                  <a:pt x="0" y="3549980"/>
                </a:lnTo>
                <a:lnTo>
                  <a:pt x="0" y="0"/>
                </a:lnTo>
                <a:close/>
              </a:path>
            </a:pathLst>
          </a:custGeom>
          <a:blipFill>
            <a:blip r:embed="rId3"/>
            <a:stretch>
              <a:fillRect l="0" t="0" r="0" b="-5295"/>
            </a:stretch>
          </a:blipFill>
        </p:spPr>
      </p:sp>
      <p:sp>
        <p:nvSpPr>
          <p:cNvPr name="Freeform 7" id="7"/>
          <p:cNvSpPr/>
          <p:nvPr/>
        </p:nvSpPr>
        <p:spPr>
          <a:xfrm flipH="false" flipV="false" rot="0">
            <a:off x="13777021" y="4389473"/>
            <a:ext cx="2867705" cy="3589890"/>
          </a:xfrm>
          <a:custGeom>
            <a:avLst/>
            <a:gdLst/>
            <a:ahLst/>
            <a:cxnLst/>
            <a:rect r="r" b="b" t="t" l="l"/>
            <a:pathLst>
              <a:path h="3589890" w="2867705">
                <a:moveTo>
                  <a:pt x="0" y="0"/>
                </a:moveTo>
                <a:lnTo>
                  <a:pt x="2867706" y="0"/>
                </a:lnTo>
                <a:lnTo>
                  <a:pt x="2867706" y="3589891"/>
                </a:lnTo>
                <a:lnTo>
                  <a:pt x="0" y="3589891"/>
                </a:lnTo>
                <a:lnTo>
                  <a:pt x="0" y="0"/>
                </a:lnTo>
                <a:close/>
              </a:path>
            </a:pathLst>
          </a:custGeom>
          <a:blipFill>
            <a:blip r:embed="rId4"/>
            <a:stretch>
              <a:fillRect l="0" t="0" r="0" b="0"/>
            </a:stretch>
          </a:blipFill>
        </p:spPr>
      </p:sp>
      <p:grpSp>
        <p:nvGrpSpPr>
          <p:cNvPr name="Group 8" id="8"/>
          <p:cNvGrpSpPr/>
          <p:nvPr/>
        </p:nvGrpSpPr>
        <p:grpSpPr>
          <a:xfrm rot="0">
            <a:off x="-1716" y="1379389"/>
            <a:ext cx="3086100" cy="1543050"/>
            <a:chOff x="0" y="0"/>
            <a:chExt cx="812800" cy="406400"/>
          </a:xfrm>
        </p:grpSpPr>
        <p:sp>
          <p:nvSpPr>
            <p:cNvPr name="Freeform 9" id="9"/>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545454"/>
            </a:solidFill>
          </p:spPr>
        </p:sp>
        <p:sp>
          <p:nvSpPr>
            <p:cNvPr name="TextBox 10" id="10"/>
            <p:cNvSpPr txBox="true"/>
            <p:nvPr/>
          </p:nvSpPr>
          <p:spPr>
            <a:xfrm>
              <a:off x="177800" y="-38100"/>
              <a:ext cx="558800" cy="444500"/>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10800000">
            <a:off x="15210874" y="1342817"/>
            <a:ext cx="3086100" cy="1543050"/>
            <a:chOff x="0" y="0"/>
            <a:chExt cx="812800" cy="406400"/>
          </a:xfrm>
        </p:grpSpPr>
        <p:sp>
          <p:nvSpPr>
            <p:cNvPr name="Freeform 12" id="12"/>
            <p:cNvSpPr/>
            <p:nvPr/>
          </p:nvSpPr>
          <p:spPr>
            <a:xfrm flipH="false" flipV="false" rot="0">
              <a:off x="0" y="0"/>
              <a:ext cx="812800" cy="406400"/>
            </a:xfrm>
            <a:custGeom>
              <a:avLst/>
              <a:gdLst/>
              <a:ahLst/>
              <a:cxnLst/>
              <a:rect r="r" b="b" t="t" l="l"/>
              <a:pathLst>
                <a:path h="406400" w="812800">
                  <a:moveTo>
                    <a:pt x="0" y="0"/>
                  </a:moveTo>
                  <a:lnTo>
                    <a:pt x="609600" y="0"/>
                  </a:lnTo>
                  <a:lnTo>
                    <a:pt x="812800" y="203200"/>
                  </a:lnTo>
                  <a:lnTo>
                    <a:pt x="609600" y="406400"/>
                  </a:lnTo>
                  <a:lnTo>
                    <a:pt x="0" y="406400"/>
                  </a:lnTo>
                  <a:lnTo>
                    <a:pt x="203200" y="203200"/>
                  </a:lnTo>
                  <a:lnTo>
                    <a:pt x="0" y="0"/>
                  </a:lnTo>
                  <a:close/>
                </a:path>
              </a:pathLst>
            </a:custGeom>
            <a:solidFill>
              <a:srgbClr val="545454"/>
            </a:solidFill>
          </p:spPr>
        </p:sp>
        <p:sp>
          <p:nvSpPr>
            <p:cNvPr name="TextBox 13" id="13"/>
            <p:cNvSpPr txBox="true"/>
            <p:nvPr/>
          </p:nvSpPr>
          <p:spPr>
            <a:xfrm>
              <a:off x="177800" y="-38100"/>
              <a:ext cx="558800" cy="444500"/>
            </a:xfrm>
            <a:prstGeom prst="rect">
              <a:avLst/>
            </a:prstGeom>
          </p:spPr>
          <p:txBody>
            <a:bodyPr anchor="ctr" rtlCol="false" tIns="50800" lIns="50800" bIns="50800" rIns="50800"/>
            <a:lstStyle/>
            <a:p>
              <a:pPr algn="ctr">
                <a:lnSpc>
                  <a:spcPts val="2659"/>
                </a:lnSpc>
              </a:pPr>
            </a:p>
          </p:txBody>
        </p:sp>
      </p:grpSp>
      <p:sp>
        <p:nvSpPr>
          <p:cNvPr name="AutoShape 14" id="14"/>
          <p:cNvSpPr/>
          <p:nvPr/>
        </p:nvSpPr>
        <p:spPr>
          <a:xfrm flipH="true" flipV="true">
            <a:off x="4889892" y="562315"/>
            <a:ext cx="996547" cy="1588598"/>
          </a:xfrm>
          <a:prstGeom prst="line">
            <a:avLst/>
          </a:prstGeom>
          <a:ln cap="flat" w="142875">
            <a:solidFill>
              <a:srgbClr val="545454"/>
            </a:solidFill>
            <a:prstDash val="solid"/>
            <a:headEnd type="none" len="sm" w="sm"/>
            <a:tailEnd type="none" len="sm" w="sm"/>
          </a:ln>
        </p:spPr>
      </p:sp>
      <p:sp>
        <p:nvSpPr>
          <p:cNvPr name="AutoShape 15" id="15"/>
          <p:cNvSpPr/>
          <p:nvPr/>
        </p:nvSpPr>
        <p:spPr>
          <a:xfrm flipH="true">
            <a:off x="4889892" y="2114342"/>
            <a:ext cx="996547" cy="1552027"/>
          </a:xfrm>
          <a:prstGeom prst="line">
            <a:avLst/>
          </a:prstGeom>
          <a:ln cap="flat" w="142875">
            <a:solidFill>
              <a:srgbClr val="545454"/>
            </a:solidFill>
            <a:prstDash val="solid"/>
            <a:headEnd type="none" len="sm" w="sm"/>
            <a:tailEnd type="none" len="sm" w="sm"/>
          </a:ln>
        </p:spPr>
      </p:sp>
      <p:sp>
        <p:nvSpPr>
          <p:cNvPr name="AutoShape 16" id="16"/>
          <p:cNvSpPr/>
          <p:nvPr/>
        </p:nvSpPr>
        <p:spPr>
          <a:xfrm flipV="true">
            <a:off x="12401561" y="524353"/>
            <a:ext cx="877187" cy="1626561"/>
          </a:xfrm>
          <a:prstGeom prst="line">
            <a:avLst/>
          </a:prstGeom>
          <a:ln cap="flat" w="142875">
            <a:solidFill>
              <a:srgbClr val="545454"/>
            </a:solidFill>
            <a:prstDash val="solid"/>
            <a:headEnd type="none" len="sm" w="sm"/>
            <a:tailEnd type="none" len="sm" w="sm"/>
          </a:ln>
        </p:spPr>
      </p:sp>
      <p:sp>
        <p:nvSpPr>
          <p:cNvPr name="AutoShape 17" id="17"/>
          <p:cNvSpPr/>
          <p:nvPr/>
        </p:nvSpPr>
        <p:spPr>
          <a:xfrm>
            <a:off x="12401561" y="2114342"/>
            <a:ext cx="998105" cy="1594012"/>
          </a:xfrm>
          <a:prstGeom prst="line">
            <a:avLst/>
          </a:prstGeom>
          <a:ln cap="flat" w="142875">
            <a:solidFill>
              <a:srgbClr val="545454"/>
            </a:solidFill>
            <a:prstDash val="solid"/>
            <a:headEnd type="none" len="sm" w="sm"/>
            <a:tailEnd type="none" len="sm" w="sm"/>
          </a:ln>
        </p:spPr>
      </p:sp>
      <p:sp>
        <p:nvSpPr>
          <p:cNvPr name="Freeform 18" id="18"/>
          <p:cNvSpPr/>
          <p:nvPr/>
        </p:nvSpPr>
        <p:spPr>
          <a:xfrm flipH="false" flipV="false" rot="0">
            <a:off x="1668695" y="4389473"/>
            <a:ext cx="2871912" cy="3589890"/>
          </a:xfrm>
          <a:custGeom>
            <a:avLst/>
            <a:gdLst/>
            <a:ahLst/>
            <a:cxnLst/>
            <a:rect r="r" b="b" t="t" l="l"/>
            <a:pathLst>
              <a:path h="3589890" w="2871912">
                <a:moveTo>
                  <a:pt x="0" y="0"/>
                </a:moveTo>
                <a:lnTo>
                  <a:pt x="2871912" y="0"/>
                </a:lnTo>
                <a:lnTo>
                  <a:pt x="2871912" y="3589891"/>
                </a:lnTo>
                <a:lnTo>
                  <a:pt x="0" y="3589891"/>
                </a:lnTo>
                <a:lnTo>
                  <a:pt x="0" y="0"/>
                </a:lnTo>
                <a:close/>
              </a:path>
            </a:pathLst>
          </a:custGeom>
          <a:blipFill>
            <a:blip r:embed="rId5"/>
            <a:stretch>
              <a:fillRect l="0" t="0" r="0" b="0"/>
            </a:stretch>
          </a:blipFill>
        </p:spPr>
      </p:sp>
      <p:sp>
        <p:nvSpPr>
          <p:cNvPr name="TextBox 19" id="19"/>
          <p:cNvSpPr txBox="true"/>
          <p:nvPr/>
        </p:nvSpPr>
        <p:spPr>
          <a:xfrm rot="0">
            <a:off x="2008902" y="8592185"/>
            <a:ext cx="2150963" cy="931546"/>
          </a:xfrm>
          <a:prstGeom prst="rect">
            <a:avLst/>
          </a:prstGeom>
        </p:spPr>
        <p:txBody>
          <a:bodyPr anchor="t" rtlCol="false" tIns="0" lIns="0" bIns="0" rIns="0">
            <a:spAutoFit/>
          </a:bodyPr>
          <a:lstStyle/>
          <a:p>
            <a:pPr algn="ctr">
              <a:lnSpc>
                <a:spcPts val="3779"/>
              </a:lnSpc>
            </a:pPr>
            <a:r>
              <a:rPr lang="en-US" sz="2699">
                <a:solidFill>
                  <a:srgbClr val="05004E"/>
                </a:solidFill>
                <a:latin typeface="League Spartan"/>
                <a:ea typeface="League Spartan"/>
                <a:cs typeface="League Spartan"/>
                <a:sym typeface="League Spartan"/>
              </a:rPr>
              <a:t>Key Official</a:t>
            </a:r>
          </a:p>
          <a:p>
            <a:pPr algn="ctr">
              <a:lnSpc>
                <a:spcPts val="3779"/>
              </a:lnSpc>
              <a:spcBef>
                <a:spcPct val="0"/>
              </a:spcBef>
            </a:pPr>
            <a:r>
              <a:rPr lang="en-US" sz="2699">
                <a:solidFill>
                  <a:srgbClr val="05004E"/>
                </a:solidFill>
                <a:latin typeface="League Spartan"/>
                <a:ea typeface="League Spartan"/>
                <a:cs typeface="League Spartan"/>
                <a:sym typeface="League Spartan"/>
              </a:rPr>
              <a:t>Paul Lindley</a:t>
            </a:r>
          </a:p>
        </p:txBody>
      </p:sp>
      <p:sp>
        <p:nvSpPr>
          <p:cNvPr name="TextBox 20" id="20"/>
          <p:cNvSpPr txBox="true"/>
          <p:nvPr/>
        </p:nvSpPr>
        <p:spPr>
          <a:xfrm rot="0">
            <a:off x="14009238" y="8292465"/>
            <a:ext cx="2338811" cy="1884046"/>
          </a:xfrm>
          <a:prstGeom prst="rect">
            <a:avLst/>
          </a:prstGeom>
        </p:spPr>
        <p:txBody>
          <a:bodyPr anchor="t" rtlCol="false" tIns="0" lIns="0" bIns="0" rIns="0">
            <a:spAutoFit/>
          </a:bodyPr>
          <a:lstStyle/>
          <a:p>
            <a:pPr algn="ctr">
              <a:lnSpc>
                <a:spcPts val="3779"/>
              </a:lnSpc>
            </a:pPr>
            <a:r>
              <a:rPr lang="en-US" sz="2699">
                <a:solidFill>
                  <a:srgbClr val="05004E"/>
                </a:solidFill>
                <a:latin typeface="League Spartan"/>
                <a:ea typeface="League Spartan"/>
                <a:cs typeface="League Spartan"/>
                <a:sym typeface="League Spartan"/>
              </a:rPr>
              <a:t>Confidential Employee</a:t>
            </a:r>
          </a:p>
          <a:p>
            <a:pPr algn="ctr">
              <a:lnSpc>
                <a:spcPts val="3779"/>
              </a:lnSpc>
              <a:spcBef>
                <a:spcPct val="0"/>
              </a:spcBef>
            </a:pPr>
            <a:r>
              <a:rPr lang="en-US" sz="2699">
                <a:solidFill>
                  <a:srgbClr val="05004E"/>
                </a:solidFill>
                <a:latin typeface="League Spartan"/>
                <a:ea typeface="League Spartan"/>
                <a:cs typeface="League Spartan"/>
                <a:sym typeface="League Spartan"/>
              </a:rPr>
              <a:t>Coach J. Clark</a:t>
            </a:r>
          </a:p>
        </p:txBody>
      </p:sp>
      <p:sp>
        <p:nvSpPr>
          <p:cNvPr name="TextBox 21" id="21"/>
          <p:cNvSpPr txBox="true"/>
          <p:nvPr/>
        </p:nvSpPr>
        <p:spPr>
          <a:xfrm rot="0">
            <a:off x="10049616" y="8615728"/>
            <a:ext cx="2140347" cy="931546"/>
          </a:xfrm>
          <a:prstGeom prst="rect">
            <a:avLst/>
          </a:prstGeom>
        </p:spPr>
        <p:txBody>
          <a:bodyPr anchor="t" rtlCol="false" tIns="0" lIns="0" bIns="0" rIns="0">
            <a:spAutoFit/>
          </a:bodyPr>
          <a:lstStyle/>
          <a:p>
            <a:pPr algn="ctr">
              <a:lnSpc>
                <a:spcPts val="3779"/>
              </a:lnSpc>
            </a:pPr>
            <a:r>
              <a:rPr lang="en-US" sz="2699">
                <a:solidFill>
                  <a:srgbClr val="05004E"/>
                </a:solidFill>
                <a:latin typeface="League Spartan"/>
                <a:ea typeface="League Spartan"/>
                <a:cs typeface="League Spartan"/>
                <a:sym typeface="League Spartan"/>
              </a:rPr>
              <a:t>Key Official</a:t>
            </a:r>
          </a:p>
          <a:p>
            <a:pPr algn="ctr">
              <a:lnSpc>
                <a:spcPts val="3779"/>
              </a:lnSpc>
              <a:spcBef>
                <a:spcPct val="0"/>
              </a:spcBef>
            </a:pPr>
            <a:r>
              <a:rPr lang="en-US" sz="2699">
                <a:solidFill>
                  <a:srgbClr val="05004E"/>
                </a:solidFill>
                <a:latin typeface="League Spartan"/>
                <a:ea typeface="League Spartan"/>
                <a:cs typeface="League Spartan"/>
                <a:sym typeface="League Spartan"/>
              </a:rPr>
              <a:t>Dr. Malone</a:t>
            </a:r>
          </a:p>
        </p:txBody>
      </p:sp>
      <p:sp>
        <p:nvSpPr>
          <p:cNvPr name="TextBox 22" id="22"/>
          <p:cNvSpPr txBox="true"/>
          <p:nvPr/>
        </p:nvSpPr>
        <p:spPr>
          <a:xfrm rot="0">
            <a:off x="5886439" y="8592185"/>
            <a:ext cx="2140347" cy="1407796"/>
          </a:xfrm>
          <a:prstGeom prst="rect">
            <a:avLst/>
          </a:prstGeom>
        </p:spPr>
        <p:txBody>
          <a:bodyPr anchor="t" rtlCol="false" tIns="0" lIns="0" bIns="0" rIns="0">
            <a:spAutoFit/>
          </a:bodyPr>
          <a:lstStyle/>
          <a:p>
            <a:pPr algn="ctr">
              <a:lnSpc>
                <a:spcPts val="3779"/>
              </a:lnSpc>
            </a:pPr>
            <a:r>
              <a:rPr lang="en-US" sz="2699">
                <a:solidFill>
                  <a:srgbClr val="05004E"/>
                </a:solidFill>
                <a:latin typeface="League Spartan"/>
                <a:ea typeface="League Spartan"/>
                <a:cs typeface="League Spartan"/>
                <a:sym typeface="League Spartan"/>
              </a:rPr>
              <a:t>Key Official</a:t>
            </a:r>
          </a:p>
          <a:p>
            <a:pPr algn="ctr">
              <a:lnSpc>
                <a:spcPts val="3779"/>
              </a:lnSpc>
              <a:spcBef>
                <a:spcPct val="0"/>
              </a:spcBef>
            </a:pPr>
            <a:r>
              <a:rPr lang="en-US" sz="2699">
                <a:solidFill>
                  <a:srgbClr val="05004E"/>
                </a:solidFill>
                <a:latin typeface="League Spartan"/>
                <a:ea typeface="League Spartan"/>
                <a:cs typeface="League Spartan"/>
                <a:sym typeface="League Spartan"/>
              </a:rPr>
              <a:t>Coach D. Ellison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grpSp>
        <p:nvGrpSpPr>
          <p:cNvPr name="Group 2" id="2"/>
          <p:cNvGrpSpPr/>
          <p:nvPr/>
        </p:nvGrpSpPr>
        <p:grpSpPr>
          <a:xfrm rot="0">
            <a:off x="-990599" y="5143500"/>
            <a:ext cx="16564808" cy="3960694"/>
            <a:chOff x="0" y="0"/>
            <a:chExt cx="4362748" cy="1043146"/>
          </a:xfrm>
        </p:grpSpPr>
        <p:sp>
          <p:nvSpPr>
            <p:cNvPr name="Freeform 3" id="3"/>
            <p:cNvSpPr/>
            <p:nvPr/>
          </p:nvSpPr>
          <p:spPr>
            <a:xfrm flipH="false" flipV="false" rot="0">
              <a:off x="0" y="0"/>
              <a:ext cx="4362748" cy="1043146"/>
            </a:xfrm>
            <a:custGeom>
              <a:avLst/>
              <a:gdLst/>
              <a:ahLst/>
              <a:cxnLst/>
              <a:rect r="r" b="b" t="t" l="l"/>
              <a:pathLst>
                <a:path h="1043146" w="4362748">
                  <a:moveTo>
                    <a:pt x="0" y="0"/>
                  </a:moveTo>
                  <a:lnTo>
                    <a:pt x="4362748" y="0"/>
                  </a:lnTo>
                  <a:lnTo>
                    <a:pt x="4362748" y="1043146"/>
                  </a:lnTo>
                  <a:lnTo>
                    <a:pt x="0" y="1043146"/>
                  </a:lnTo>
                  <a:close/>
                </a:path>
              </a:pathLst>
            </a:custGeom>
            <a:solidFill>
              <a:srgbClr val="08043E"/>
            </a:solidFill>
          </p:spPr>
        </p:sp>
        <p:sp>
          <p:nvSpPr>
            <p:cNvPr name="TextBox 4" id="4"/>
            <p:cNvSpPr txBox="true"/>
            <p:nvPr/>
          </p:nvSpPr>
          <p:spPr>
            <a:xfrm>
              <a:off x="0" y="-38100"/>
              <a:ext cx="4362748" cy="108124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348877" y="9472238"/>
            <a:ext cx="16948793" cy="3960694"/>
            <a:chOff x="0" y="0"/>
            <a:chExt cx="4463880" cy="1043146"/>
          </a:xfrm>
        </p:grpSpPr>
        <p:sp>
          <p:nvSpPr>
            <p:cNvPr name="Freeform 6" id="6"/>
            <p:cNvSpPr/>
            <p:nvPr/>
          </p:nvSpPr>
          <p:spPr>
            <a:xfrm flipH="false" flipV="false" rot="0">
              <a:off x="0" y="0"/>
              <a:ext cx="4463879" cy="1043146"/>
            </a:xfrm>
            <a:custGeom>
              <a:avLst/>
              <a:gdLst/>
              <a:ahLst/>
              <a:cxnLst/>
              <a:rect r="r" b="b" t="t" l="l"/>
              <a:pathLst>
                <a:path h="1043146" w="4463879">
                  <a:moveTo>
                    <a:pt x="0" y="0"/>
                  </a:moveTo>
                  <a:lnTo>
                    <a:pt x="4463879" y="0"/>
                  </a:lnTo>
                  <a:lnTo>
                    <a:pt x="4463879" y="1043146"/>
                  </a:lnTo>
                  <a:lnTo>
                    <a:pt x="0" y="1043146"/>
                  </a:lnTo>
                  <a:close/>
                </a:path>
              </a:pathLst>
            </a:custGeom>
            <a:solidFill>
              <a:srgbClr val="545454"/>
            </a:solidFill>
          </p:spPr>
        </p:sp>
        <p:sp>
          <p:nvSpPr>
            <p:cNvPr name="TextBox 7" id="7"/>
            <p:cNvSpPr txBox="true"/>
            <p:nvPr/>
          </p:nvSpPr>
          <p:spPr>
            <a:xfrm>
              <a:off x="0" y="-38100"/>
              <a:ext cx="4463880" cy="1081246"/>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true" flipV="false" rot="0">
            <a:off x="13749995" y="1655485"/>
            <a:ext cx="5282804" cy="10088688"/>
          </a:xfrm>
          <a:custGeom>
            <a:avLst/>
            <a:gdLst/>
            <a:ahLst/>
            <a:cxnLst/>
            <a:rect r="r" b="b" t="t" l="l"/>
            <a:pathLst>
              <a:path h="10088688" w="5282804">
                <a:moveTo>
                  <a:pt x="5282804" y="0"/>
                </a:moveTo>
                <a:lnTo>
                  <a:pt x="0" y="0"/>
                </a:lnTo>
                <a:lnTo>
                  <a:pt x="0" y="10088687"/>
                </a:lnTo>
                <a:lnTo>
                  <a:pt x="5282804" y="10088687"/>
                </a:lnTo>
                <a:lnTo>
                  <a:pt x="5282804"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028700" y="771525"/>
            <a:ext cx="11518970" cy="4000500"/>
          </a:xfrm>
          <a:prstGeom prst="rect">
            <a:avLst/>
          </a:prstGeom>
        </p:spPr>
        <p:txBody>
          <a:bodyPr anchor="t" rtlCol="false" tIns="0" lIns="0" bIns="0" rIns="0">
            <a:spAutoFit/>
          </a:bodyPr>
          <a:lstStyle/>
          <a:p>
            <a:pPr algn="ctr">
              <a:lnSpc>
                <a:spcPts val="10542"/>
              </a:lnSpc>
            </a:pPr>
            <a:r>
              <a:rPr lang="en-US" sz="8785">
                <a:solidFill>
                  <a:srgbClr val="05004E"/>
                </a:solidFill>
                <a:latin typeface="League Spartan"/>
                <a:ea typeface="League Spartan"/>
                <a:cs typeface="League Spartan"/>
                <a:sym typeface="League Spartan"/>
              </a:rPr>
              <a:t>CHAMPION IS </a:t>
            </a:r>
          </a:p>
          <a:p>
            <a:pPr algn="ctr">
              <a:lnSpc>
                <a:spcPts val="10542"/>
              </a:lnSpc>
            </a:pPr>
            <a:r>
              <a:rPr lang="en-US" sz="8785">
                <a:solidFill>
                  <a:srgbClr val="05004E"/>
                </a:solidFill>
                <a:latin typeface="League Spartan"/>
                <a:ea typeface="League Spartan"/>
                <a:cs typeface="League Spartan"/>
                <a:sym typeface="League Spartan"/>
              </a:rPr>
              <a:t>COMMITTED TO </a:t>
            </a:r>
          </a:p>
          <a:p>
            <a:pPr algn="ctr">
              <a:lnSpc>
                <a:spcPts val="10542"/>
              </a:lnSpc>
            </a:pPr>
            <a:r>
              <a:rPr lang="en-US" sz="8785">
                <a:solidFill>
                  <a:srgbClr val="05004E"/>
                </a:solidFill>
                <a:latin typeface="League Spartan"/>
                <a:ea typeface="League Spartan"/>
                <a:cs typeface="League Spartan"/>
                <a:sym typeface="League Spartan"/>
              </a:rPr>
              <a:t>YOU!</a:t>
            </a:r>
          </a:p>
        </p:txBody>
      </p:sp>
      <p:sp>
        <p:nvSpPr>
          <p:cNvPr name="TextBox 10" id="10"/>
          <p:cNvSpPr txBox="true"/>
          <p:nvPr/>
        </p:nvSpPr>
        <p:spPr>
          <a:xfrm rot="0">
            <a:off x="1028700" y="5523449"/>
            <a:ext cx="10957443" cy="3200795"/>
          </a:xfrm>
          <a:prstGeom prst="rect">
            <a:avLst/>
          </a:prstGeom>
        </p:spPr>
        <p:txBody>
          <a:bodyPr anchor="t" rtlCol="false" tIns="0" lIns="0" bIns="0" rIns="0">
            <a:spAutoFit/>
          </a:bodyPr>
          <a:lstStyle/>
          <a:p>
            <a:pPr algn="l">
              <a:lnSpc>
                <a:spcPts val="3627"/>
              </a:lnSpc>
            </a:pPr>
            <a:r>
              <a:rPr lang="en-US" sz="3023">
                <a:solidFill>
                  <a:srgbClr val="F4F4F4"/>
                </a:solidFill>
                <a:latin typeface="Nunito"/>
                <a:ea typeface="Nunito"/>
                <a:cs typeface="Nunito"/>
                <a:sym typeface="Nunito"/>
              </a:rPr>
              <a:t>Champion Christian College is committed to addressing all reports of sexual misconduct and harassment with seriousness and urgency. Individuals found in violation of this Policy will be subject to prompt disciplinary action. Reports that fall outside the defined scope of this policy may be referred to the College President and designated administrative officials for further evaluation.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grpSp>
        <p:nvGrpSpPr>
          <p:cNvPr name="Group 2" id="2"/>
          <p:cNvGrpSpPr/>
          <p:nvPr/>
        </p:nvGrpSpPr>
        <p:grpSpPr>
          <a:xfrm rot="0">
            <a:off x="-990599" y="5143500"/>
            <a:ext cx="16564808" cy="3960694"/>
            <a:chOff x="0" y="0"/>
            <a:chExt cx="4362748" cy="1043146"/>
          </a:xfrm>
        </p:grpSpPr>
        <p:sp>
          <p:nvSpPr>
            <p:cNvPr name="Freeform 3" id="3"/>
            <p:cNvSpPr/>
            <p:nvPr/>
          </p:nvSpPr>
          <p:spPr>
            <a:xfrm flipH="false" flipV="false" rot="0">
              <a:off x="0" y="0"/>
              <a:ext cx="4362748" cy="1043146"/>
            </a:xfrm>
            <a:custGeom>
              <a:avLst/>
              <a:gdLst/>
              <a:ahLst/>
              <a:cxnLst/>
              <a:rect r="r" b="b" t="t" l="l"/>
              <a:pathLst>
                <a:path h="1043146" w="4362748">
                  <a:moveTo>
                    <a:pt x="0" y="0"/>
                  </a:moveTo>
                  <a:lnTo>
                    <a:pt x="4362748" y="0"/>
                  </a:lnTo>
                  <a:lnTo>
                    <a:pt x="4362748" y="1043146"/>
                  </a:lnTo>
                  <a:lnTo>
                    <a:pt x="0" y="1043146"/>
                  </a:lnTo>
                  <a:close/>
                </a:path>
              </a:pathLst>
            </a:custGeom>
            <a:solidFill>
              <a:srgbClr val="08043E"/>
            </a:solidFill>
          </p:spPr>
        </p:sp>
        <p:sp>
          <p:nvSpPr>
            <p:cNvPr name="TextBox 4" id="4"/>
            <p:cNvSpPr txBox="true"/>
            <p:nvPr/>
          </p:nvSpPr>
          <p:spPr>
            <a:xfrm>
              <a:off x="0" y="-38100"/>
              <a:ext cx="4362748" cy="1081246"/>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348877" y="9472238"/>
            <a:ext cx="16948793" cy="3960694"/>
            <a:chOff x="0" y="0"/>
            <a:chExt cx="4463880" cy="1043146"/>
          </a:xfrm>
        </p:grpSpPr>
        <p:sp>
          <p:nvSpPr>
            <p:cNvPr name="Freeform 6" id="6"/>
            <p:cNvSpPr/>
            <p:nvPr/>
          </p:nvSpPr>
          <p:spPr>
            <a:xfrm flipH="false" flipV="false" rot="0">
              <a:off x="0" y="0"/>
              <a:ext cx="4463879" cy="1043146"/>
            </a:xfrm>
            <a:custGeom>
              <a:avLst/>
              <a:gdLst/>
              <a:ahLst/>
              <a:cxnLst/>
              <a:rect r="r" b="b" t="t" l="l"/>
              <a:pathLst>
                <a:path h="1043146" w="4463879">
                  <a:moveTo>
                    <a:pt x="0" y="0"/>
                  </a:moveTo>
                  <a:lnTo>
                    <a:pt x="4463879" y="0"/>
                  </a:lnTo>
                  <a:lnTo>
                    <a:pt x="4463879" y="1043146"/>
                  </a:lnTo>
                  <a:lnTo>
                    <a:pt x="0" y="1043146"/>
                  </a:lnTo>
                  <a:close/>
                </a:path>
              </a:pathLst>
            </a:custGeom>
            <a:solidFill>
              <a:srgbClr val="545454"/>
            </a:solidFill>
          </p:spPr>
        </p:sp>
        <p:sp>
          <p:nvSpPr>
            <p:cNvPr name="TextBox 7" id="7"/>
            <p:cNvSpPr txBox="true"/>
            <p:nvPr/>
          </p:nvSpPr>
          <p:spPr>
            <a:xfrm>
              <a:off x="0" y="-38100"/>
              <a:ext cx="4463880" cy="1081246"/>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true" flipV="false" rot="0">
            <a:off x="13749995" y="1655485"/>
            <a:ext cx="5282804" cy="10088688"/>
          </a:xfrm>
          <a:custGeom>
            <a:avLst/>
            <a:gdLst/>
            <a:ahLst/>
            <a:cxnLst/>
            <a:rect r="r" b="b" t="t" l="l"/>
            <a:pathLst>
              <a:path h="10088688" w="5282804">
                <a:moveTo>
                  <a:pt x="5282804" y="0"/>
                </a:moveTo>
                <a:lnTo>
                  <a:pt x="0" y="0"/>
                </a:lnTo>
                <a:lnTo>
                  <a:pt x="0" y="10088687"/>
                </a:lnTo>
                <a:lnTo>
                  <a:pt x="5282804" y="10088687"/>
                </a:lnTo>
                <a:lnTo>
                  <a:pt x="5282804"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028700" y="771525"/>
            <a:ext cx="11518970" cy="4000500"/>
          </a:xfrm>
          <a:prstGeom prst="rect">
            <a:avLst/>
          </a:prstGeom>
        </p:spPr>
        <p:txBody>
          <a:bodyPr anchor="t" rtlCol="false" tIns="0" lIns="0" bIns="0" rIns="0">
            <a:spAutoFit/>
          </a:bodyPr>
          <a:lstStyle/>
          <a:p>
            <a:pPr algn="ctr">
              <a:lnSpc>
                <a:spcPts val="10542"/>
              </a:lnSpc>
            </a:pPr>
            <a:r>
              <a:rPr lang="en-US" sz="8785">
                <a:solidFill>
                  <a:srgbClr val="05004E"/>
                </a:solidFill>
                <a:latin typeface="League Spartan"/>
                <a:ea typeface="League Spartan"/>
                <a:cs typeface="League Spartan"/>
                <a:sym typeface="League Spartan"/>
              </a:rPr>
              <a:t>CHAMPION IS </a:t>
            </a:r>
          </a:p>
          <a:p>
            <a:pPr algn="ctr">
              <a:lnSpc>
                <a:spcPts val="10542"/>
              </a:lnSpc>
            </a:pPr>
            <a:r>
              <a:rPr lang="en-US" sz="8785">
                <a:solidFill>
                  <a:srgbClr val="05004E"/>
                </a:solidFill>
                <a:latin typeface="League Spartan"/>
                <a:ea typeface="League Spartan"/>
                <a:cs typeface="League Spartan"/>
                <a:sym typeface="League Spartan"/>
              </a:rPr>
              <a:t>COMMITTED TO </a:t>
            </a:r>
          </a:p>
          <a:p>
            <a:pPr algn="ctr">
              <a:lnSpc>
                <a:spcPts val="10542"/>
              </a:lnSpc>
            </a:pPr>
            <a:r>
              <a:rPr lang="en-US" sz="8785">
                <a:solidFill>
                  <a:srgbClr val="05004E"/>
                </a:solidFill>
                <a:latin typeface="League Spartan"/>
                <a:ea typeface="League Spartan"/>
                <a:cs typeface="League Spartan"/>
                <a:sym typeface="League Spartan"/>
              </a:rPr>
              <a:t>YOU!</a:t>
            </a:r>
          </a:p>
        </p:txBody>
      </p:sp>
      <p:sp>
        <p:nvSpPr>
          <p:cNvPr name="TextBox 10" id="10"/>
          <p:cNvSpPr txBox="true"/>
          <p:nvPr/>
        </p:nvSpPr>
        <p:spPr>
          <a:xfrm rot="0">
            <a:off x="1028700" y="5523449"/>
            <a:ext cx="10957443" cy="3200795"/>
          </a:xfrm>
          <a:prstGeom prst="rect">
            <a:avLst/>
          </a:prstGeom>
        </p:spPr>
        <p:txBody>
          <a:bodyPr anchor="t" rtlCol="false" tIns="0" lIns="0" bIns="0" rIns="0">
            <a:spAutoFit/>
          </a:bodyPr>
          <a:lstStyle/>
          <a:p>
            <a:pPr algn="l">
              <a:lnSpc>
                <a:spcPts val="3627"/>
              </a:lnSpc>
            </a:pPr>
            <a:r>
              <a:rPr lang="en-US" sz="3023">
                <a:solidFill>
                  <a:srgbClr val="F4F4F4"/>
                </a:solidFill>
                <a:latin typeface="Nunito"/>
                <a:ea typeface="Nunito"/>
                <a:cs typeface="Nunito"/>
                <a:sym typeface="Nunito"/>
              </a:rPr>
              <a:t>Champion Christian College is committed to addressing all reports of sexual misconduct and harassment with seriousness and urgency. Individuals found in violation of this Policy will be subject to prompt disciplinary action. Reports that fall outside the defined scope of this policy may be referred to the College President and designated administrative officials for further evaluation.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grpSp>
        <p:nvGrpSpPr>
          <p:cNvPr name="Group 2" id="2"/>
          <p:cNvGrpSpPr/>
          <p:nvPr/>
        </p:nvGrpSpPr>
        <p:grpSpPr>
          <a:xfrm rot="0">
            <a:off x="1916187" y="4672289"/>
            <a:ext cx="14482358" cy="4586011"/>
            <a:chOff x="0" y="0"/>
            <a:chExt cx="3670312" cy="1162248"/>
          </a:xfrm>
        </p:grpSpPr>
        <p:sp>
          <p:nvSpPr>
            <p:cNvPr name="Freeform 3" id="3"/>
            <p:cNvSpPr/>
            <p:nvPr/>
          </p:nvSpPr>
          <p:spPr>
            <a:xfrm flipH="false" flipV="false" rot="0">
              <a:off x="0" y="0"/>
              <a:ext cx="3670312" cy="1162248"/>
            </a:xfrm>
            <a:custGeom>
              <a:avLst/>
              <a:gdLst/>
              <a:ahLst/>
              <a:cxnLst/>
              <a:rect r="r" b="b" t="t" l="l"/>
              <a:pathLst>
                <a:path h="1162248" w="3670312">
                  <a:moveTo>
                    <a:pt x="13899" y="0"/>
                  </a:moveTo>
                  <a:lnTo>
                    <a:pt x="3656413" y="0"/>
                  </a:lnTo>
                  <a:cubicBezTo>
                    <a:pt x="3664089" y="0"/>
                    <a:pt x="3670312" y="6223"/>
                    <a:pt x="3670312" y="13899"/>
                  </a:cubicBezTo>
                  <a:lnTo>
                    <a:pt x="3670312" y="1148349"/>
                  </a:lnTo>
                  <a:cubicBezTo>
                    <a:pt x="3670312" y="1152035"/>
                    <a:pt x="3668848" y="1155570"/>
                    <a:pt x="3666241" y="1158177"/>
                  </a:cubicBezTo>
                  <a:cubicBezTo>
                    <a:pt x="3663635" y="1160784"/>
                    <a:pt x="3660099" y="1162248"/>
                    <a:pt x="3656413" y="1162248"/>
                  </a:cubicBezTo>
                  <a:lnTo>
                    <a:pt x="13899" y="1162248"/>
                  </a:lnTo>
                  <a:cubicBezTo>
                    <a:pt x="10213" y="1162248"/>
                    <a:pt x="6677" y="1160784"/>
                    <a:pt x="4071" y="1158177"/>
                  </a:cubicBezTo>
                  <a:cubicBezTo>
                    <a:pt x="1464" y="1155570"/>
                    <a:pt x="0" y="1152035"/>
                    <a:pt x="0" y="1148349"/>
                  </a:cubicBezTo>
                  <a:lnTo>
                    <a:pt x="0" y="13899"/>
                  </a:lnTo>
                  <a:cubicBezTo>
                    <a:pt x="0" y="10213"/>
                    <a:pt x="1464" y="6677"/>
                    <a:pt x="4071" y="4071"/>
                  </a:cubicBezTo>
                  <a:cubicBezTo>
                    <a:pt x="6677" y="1464"/>
                    <a:pt x="10213" y="0"/>
                    <a:pt x="13899" y="0"/>
                  </a:cubicBezTo>
                  <a:close/>
                </a:path>
              </a:pathLst>
            </a:custGeom>
            <a:solidFill>
              <a:srgbClr val="08043E"/>
            </a:solidFill>
          </p:spPr>
        </p:sp>
        <p:sp>
          <p:nvSpPr>
            <p:cNvPr name="TextBox 4" id="4"/>
            <p:cNvSpPr txBox="true"/>
            <p:nvPr/>
          </p:nvSpPr>
          <p:spPr>
            <a:xfrm>
              <a:off x="0" y="-38100"/>
              <a:ext cx="3670312" cy="1200348"/>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3567524" y="2996289"/>
            <a:ext cx="2711876" cy="271187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2134276" y="2924602"/>
            <a:ext cx="2783562" cy="2783562"/>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sp>
        <p:sp>
          <p:nvSpPr>
            <p:cNvPr name="TextBox 10" id="1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0">
            <a:off x="15958963" y="0"/>
            <a:ext cx="2950439" cy="4316383"/>
          </a:xfrm>
          <a:custGeom>
            <a:avLst/>
            <a:gdLst/>
            <a:ahLst/>
            <a:cxnLst/>
            <a:rect r="r" b="b" t="t" l="l"/>
            <a:pathLst>
              <a:path h="4316383" w="2950439">
                <a:moveTo>
                  <a:pt x="0" y="0"/>
                </a:moveTo>
                <a:lnTo>
                  <a:pt x="2950439" y="0"/>
                </a:lnTo>
                <a:lnTo>
                  <a:pt x="2950439" y="4316383"/>
                </a:lnTo>
                <a:lnTo>
                  <a:pt x="0" y="431638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2" id="12"/>
          <p:cNvSpPr txBox="true"/>
          <p:nvPr/>
        </p:nvSpPr>
        <p:spPr>
          <a:xfrm rot="0">
            <a:off x="778790" y="1214813"/>
            <a:ext cx="16655392" cy="1228725"/>
          </a:xfrm>
          <a:prstGeom prst="rect">
            <a:avLst/>
          </a:prstGeom>
        </p:spPr>
        <p:txBody>
          <a:bodyPr anchor="t" rtlCol="false" tIns="0" lIns="0" bIns="0" rIns="0">
            <a:spAutoFit/>
          </a:bodyPr>
          <a:lstStyle/>
          <a:p>
            <a:pPr algn="l">
              <a:lnSpc>
                <a:spcPts val="9600"/>
              </a:lnSpc>
            </a:pPr>
            <a:r>
              <a:rPr lang="en-US" sz="8000">
                <a:solidFill>
                  <a:srgbClr val="FFFFFF"/>
                </a:solidFill>
                <a:latin typeface="League Spartan"/>
                <a:ea typeface="League Spartan"/>
                <a:cs typeface="League Spartan"/>
                <a:sym typeface="League Spartan"/>
              </a:rPr>
              <a:t>WHO DOES TITLE IX APPLY TO?</a:t>
            </a:r>
          </a:p>
        </p:txBody>
      </p:sp>
      <p:sp>
        <p:nvSpPr>
          <p:cNvPr name="TextBox 13" id="13"/>
          <p:cNvSpPr txBox="true"/>
          <p:nvPr/>
        </p:nvSpPr>
        <p:spPr>
          <a:xfrm rot="0">
            <a:off x="6226186" y="2291138"/>
            <a:ext cx="6033096" cy="1377949"/>
          </a:xfrm>
          <a:prstGeom prst="rect">
            <a:avLst/>
          </a:prstGeom>
        </p:spPr>
        <p:txBody>
          <a:bodyPr anchor="t" rtlCol="false" tIns="0" lIns="0" bIns="0" rIns="0">
            <a:spAutoFit/>
          </a:bodyPr>
          <a:lstStyle/>
          <a:p>
            <a:pPr algn="ctr">
              <a:lnSpc>
                <a:spcPts val="11200"/>
              </a:lnSpc>
              <a:spcBef>
                <a:spcPct val="0"/>
              </a:spcBef>
            </a:pPr>
            <a:r>
              <a:rPr lang="en-US" sz="8000">
                <a:solidFill>
                  <a:srgbClr val="05004E"/>
                </a:solidFill>
                <a:latin typeface="League Spartan"/>
                <a:ea typeface="League Spartan"/>
                <a:cs typeface="League Spartan"/>
                <a:sym typeface="League Spartan"/>
              </a:rPr>
              <a:t>EVERYONE.</a:t>
            </a:r>
          </a:p>
        </p:txBody>
      </p:sp>
      <p:sp>
        <p:nvSpPr>
          <p:cNvPr name="TextBox 14" id="14"/>
          <p:cNvSpPr txBox="true"/>
          <p:nvPr/>
        </p:nvSpPr>
        <p:spPr>
          <a:xfrm rot="0">
            <a:off x="3907015" y="3923601"/>
            <a:ext cx="2032893" cy="771525"/>
          </a:xfrm>
          <a:prstGeom prst="rect">
            <a:avLst/>
          </a:prstGeom>
        </p:spPr>
        <p:txBody>
          <a:bodyPr anchor="t" rtlCol="false" tIns="0" lIns="0" bIns="0" rIns="0">
            <a:spAutoFit/>
          </a:bodyPr>
          <a:lstStyle/>
          <a:p>
            <a:pPr algn="ctr">
              <a:lnSpc>
                <a:spcPts val="6299"/>
              </a:lnSpc>
              <a:spcBef>
                <a:spcPct val="0"/>
              </a:spcBef>
            </a:pPr>
            <a:r>
              <a:rPr lang="en-US" sz="4500">
                <a:solidFill>
                  <a:srgbClr val="F4F4F4"/>
                </a:solidFill>
                <a:latin typeface="Nunito"/>
                <a:ea typeface="Nunito"/>
                <a:cs typeface="Nunito"/>
                <a:sym typeface="Nunito"/>
              </a:rPr>
              <a:t>Student</a:t>
            </a:r>
          </a:p>
        </p:txBody>
      </p:sp>
      <p:sp>
        <p:nvSpPr>
          <p:cNvPr name="TextBox 15" id="15"/>
          <p:cNvSpPr txBox="true"/>
          <p:nvPr/>
        </p:nvSpPr>
        <p:spPr>
          <a:xfrm rot="0">
            <a:off x="12259281" y="3887758"/>
            <a:ext cx="2533551" cy="771525"/>
          </a:xfrm>
          <a:prstGeom prst="rect">
            <a:avLst/>
          </a:prstGeom>
        </p:spPr>
        <p:txBody>
          <a:bodyPr anchor="t" rtlCol="false" tIns="0" lIns="0" bIns="0" rIns="0">
            <a:spAutoFit/>
          </a:bodyPr>
          <a:lstStyle/>
          <a:p>
            <a:pPr algn="ctr">
              <a:lnSpc>
                <a:spcPts val="6299"/>
              </a:lnSpc>
              <a:spcBef>
                <a:spcPct val="0"/>
              </a:spcBef>
            </a:pPr>
            <a:r>
              <a:rPr lang="en-US" sz="4500">
                <a:solidFill>
                  <a:srgbClr val="F4F4F4"/>
                </a:solidFill>
                <a:latin typeface="Nunito"/>
                <a:ea typeface="Nunito"/>
                <a:cs typeface="Nunito"/>
                <a:sym typeface="Nunito"/>
              </a:rPr>
              <a:t>Employee</a:t>
            </a:r>
          </a:p>
        </p:txBody>
      </p:sp>
      <p:sp>
        <p:nvSpPr>
          <p:cNvPr name="TextBox 16" id="16"/>
          <p:cNvSpPr txBox="true"/>
          <p:nvPr/>
        </p:nvSpPr>
        <p:spPr>
          <a:xfrm rot="0">
            <a:off x="1916187" y="6070114"/>
            <a:ext cx="14274033" cy="2399399"/>
          </a:xfrm>
          <a:prstGeom prst="rect">
            <a:avLst/>
          </a:prstGeom>
        </p:spPr>
        <p:txBody>
          <a:bodyPr anchor="t" rtlCol="false" tIns="0" lIns="0" bIns="0" rIns="0">
            <a:spAutoFit/>
          </a:bodyPr>
          <a:lstStyle/>
          <a:p>
            <a:pPr algn="ctr">
              <a:lnSpc>
                <a:spcPts val="3162"/>
              </a:lnSpc>
            </a:pPr>
            <a:r>
              <a:rPr lang="en-US" sz="3162" b="true">
                <a:solidFill>
                  <a:srgbClr val="F4F4F4"/>
                </a:solidFill>
                <a:latin typeface="Nunito Bold"/>
                <a:ea typeface="Nunito Bold"/>
                <a:cs typeface="Nunito Bold"/>
                <a:sym typeface="Nunito Bold"/>
              </a:rPr>
              <a:t>The College’s most important expectations of its administration, </a:t>
            </a:r>
          </a:p>
          <a:p>
            <a:pPr algn="ctr">
              <a:lnSpc>
                <a:spcPts val="3162"/>
              </a:lnSpc>
            </a:pPr>
            <a:r>
              <a:rPr lang="en-US" sz="3162" b="true">
                <a:solidFill>
                  <a:srgbClr val="F4F4F4"/>
                </a:solidFill>
                <a:latin typeface="Nunito Bold"/>
                <a:ea typeface="Nunito Bold"/>
                <a:cs typeface="Nunito Bold"/>
                <a:sym typeface="Nunito Bold"/>
              </a:rPr>
              <a:t>faculty, staff, and students are precisely those made </a:t>
            </a:r>
            <a:r>
              <a:rPr lang="en-US" sz="3162" b="true">
                <a:solidFill>
                  <a:srgbClr val="F4F4F4"/>
                </a:solidFill>
                <a:latin typeface="Nunito Bold"/>
                <a:ea typeface="Nunito Bold"/>
                <a:cs typeface="Nunito Bold"/>
                <a:sym typeface="Nunito Bold"/>
              </a:rPr>
              <a:t>clear in the Bible. </a:t>
            </a:r>
          </a:p>
          <a:p>
            <a:pPr algn="ctr">
              <a:lnSpc>
                <a:spcPts val="3162"/>
              </a:lnSpc>
            </a:pPr>
            <a:r>
              <a:rPr lang="en-US" sz="3162" b="true">
                <a:solidFill>
                  <a:srgbClr val="F4F4F4"/>
                </a:solidFill>
                <a:latin typeface="Nunito Bold"/>
                <a:ea typeface="Nunito Bold"/>
                <a:cs typeface="Nunito Bold"/>
                <a:sym typeface="Nunito Bold"/>
              </a:rPr>
              <a:t>Violations of these include, but are not limited to, those who, </a:t>
            </a:r>
          </a:p>
          <a:p>
            <a:pPr algn="ctr">
              <a:lnSpc>
                <a:spcPts val="3162"/>
              </a:lnSpc>
            </a:pPr>
            <a:r>
              <a:rPr lang="en-US" sz="3162" b="true">
                <a:solidFill>
                  <a:srgbClr val="F4F4F4"/>
                </a:solidFill>
                <a:latin typeface="Nunito Bold"/>
                <a:ea typeface="Nunito Bold"/>
                <a:cs typeface="Nunito Bold"/>
                <a:sym typeface="Nunito Bold"/>
              </a:rPr>
              <a:t>whether knowingly, negligently, recklessly, or in any other way,</a:t>
            </a:r>
          </a:p>
          <a:p>
            <a:pPr algn="ctr">
              <a:lnSpc>
                <a:spcPts val="3162"/>
              </a:lnSpc>
            </a:pPr>
            <a:r>
              <a:rPr lang="en-US" sz="3162" b="true">
                <a:solidFill>
                  <a:srgbClr val="F4F4F4"/>
                </a:solidFill>
                <a:latin typeface="Nunito Bold"/>
                <a:ea typeface="Nunito Bold"/>
                <a:cs typeface="Nunito Bold"/>
                <a:sym typeface="Nunito Bold"/>
              </a:rPr>
              <a:t> participate in or promote the following:</a:t>
            </a:r>
          </a:p>
          <a:p>
            <a:pPr algn="ctr">
              <a:lnSpc>
                <a:spcPts val="3162"/>
              </a:lnSpc>
            </a:pPr>
            <a:r>
              <a:rPr lang="en-US" sz="3162" b="true">
                <a:solidFill>
                  <a:srgbClr val="F4F4F4"/>
                </a:solidFill>
                <a:latin typeface="Nunito Bold"/>
                <a:ea typeface="Nunito Bold"/>
                <a:cs typeface="Nunito Bold"/>
                <a:sym typeface="Nunito Bold"/>
              </a:rPr>
              <a:t>Any kind of sexual immorality/impurity/perversion and/or harrassment.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grpSp>
        <p:nvGrpSpPr>
          <p:cNvPr name="Group 2" id="2"/>
          <p:cNvGrpSpPr/>
          <p:nvPr/>
        </p:nvGrpSpPr>
        <p:grpSpPr>
          <a:xfrm rot="0">
            <a:off x="2040148" y="5660866"/>
            <a:ext cx="11274241" cy="1244873"/>
            <a:chOff x="0" y="0"/>
            <a:chExt cx="2857268" cy="315492"/>
          </a:xfrm>
        </p:grpSpPr>
        <p:sp>
          <p:nvSpPr>
            <p:cNvPr name="Freeform 3" id="3"/>
            <p:cNvSpPr/>
            <p:nvPr/>
          </p:nvSpPr>
          <p:spPr>
            <a:xfrm flipH="false" flipV="false" rot="0">
              <a:off x="0" y="0"/>
              <a:ext cx="2857268" cy="315492"/>
            </a:xfrm>
            <a:custGeom>
              <a:avLst/>
              <a:gdLst/>
              <a:ahLst/>
              <a:cxnLst/>
              <a:rect r="r" b="b" t="t" l="l"/>
              <a:pathLst>
                <a:path h="315492" w="2857268">
                  <a:moveTo>
                    <a:pt x="17854" y="0"/>
                  </a:moveTo>
                  <a:lnTo>
                    <a:pt x="2839414" y="0"/>
                  </a:lnTo>
                  <a:cubicBezTo>
                    <a:pt x="2844149" y="0"/>
                    <a:pt x="2848690" y="1881"/>
                    <a:pt x="2852039" y="5229"/>
                  </a:cubicBezTo>
                  <a:cubicBezTo>
                    <a:pt x="2855387" y="8578"/>
                    <a:pt x="2857268" y="13119"/>
                    <a:pt x="2857268" y="17854"/>
                  </a:cubicBezTo>
                  <a:lnTo>
                    <a:pt x="2857268" y="297638"/>
                  </a:lnTo>
                  <a:cubicBezTo>
                    <a:pt x="2857268" y="307499"/>
                    <a:pt x="2849275" y="315492"/>
                    <a:pt x="2839414" y="315492"/>
                  </a:cubicBezTo>
                  <a:lnTo>
                    <a:pt x="17854" y="315492"/>
                  </a:lnTo>
                  <a:cubicBezTo>
                    <a:pt x="13119" y="315492"/>
                    <a:pt x="8578" y="313611"/>
                    <a:pt x="5229" y="310263"/>
                  </a:cubicBezTo>
                  <a:cubicBezTo>
                    <a:pt x="1881" y="306915"/>
                    <a:pt x="0" y="302374"/>
                    <a:pt x="0" y="297638"/>
                  </a:cubicBezTo>
                  <a:lnTo>
                    <a:pt x="0" y="17854"/>
                  </a:lnTo>
                  <a:cubicBezTo>
                    <a:pt x="0" y="13119"/>
                    <a:pt x="1881" y="8578"/>
                    <a:pt x="5229" y="5229"/>
                  </a:cubicBezTo>
                  <a:cubicBezTo>
                    <a:pt x="8578" y="1881"/>
                    <a:pt x="13119" y="0"/>
                    <a:pt x="17854" y="0"/>
                  </a:cubicBezTo>
                  <a:close/>
                </a:path>
              </a:pathLst>
            </a:custGeom>
            <a:solidFill>
              <a:srgbClr val="08043E"/>
            </a:solidFill>
          </p:spPr>
        </p:sp>
        <p:sp>
          <p:nvSpPr>
            <p:cNvPr name="TextBox 4" id="4"/>
            <p:cNvSpPr txBox="true"/>
            <p:nvPr/>
          </p:nvSpPr>
          <p:spPr>
            <a:xfrm>
              <a:off x="0" y="-38100"/>
              <a:ext cx="2857268" cy="35359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040148" y="7391151"/>
            <a:ext cx="11274241" cy="1244873"/>
            <a:chOff x="0" y="0"/>
            <a:chExt cx="2857268" cy="315492"/>
          </a:xfrm>
        </p:grpSpPr>
        <p:sp>
          <p:nvSpPr>
            <p:cNvPr name="Freeform 6" id="6"/>
            <p:cNvSpPr/>
            <p:nvPr/>
          </p:nvSpPr>
          <p:spPr>
            <a:xfrm flipH="false" flipV="false" rot="0">
              <a:off x="0" y="0"/>
              <a:ext cx="2857268" cy="315492"/>
            </a:xfrm>
            <a:custGeom>
              <a:avLst/>
              <a:gdLst/>
              <a:ahLst/>
              <a:cxnLst/>
              <a:rect r="r" b="b" t="t" l="l"/>
              <a:pathLst>
                <a:path h="315492" w="2857268">
                  <a:moveTo>
                    <a:pt x="17854" y="0"/>
                  </a:moveTo>
                  <a:lnTo>
                    <a:pt x="2839414" y="0"/>
                  </a:lnTo>
                  <a:cubicBezTo>
                    <a:pt x="2844149" y="0"/>
                    <a:pt x="2848690" y="1881"/>
                    <a:pt x="2852039" y="5229"/>
                  </a:cubicBezTo>
                  <a:cubicBezTo>
                    <a:pt x="2855387" y="8578"/>
                    <a:pt x="2857268" y="13119"/>
                    <a:pt x="2857268" y="17854"/>
                  </a:cubicBezTo>
                  <a:lnTo>
                    <a:pt x="2857268" y="297638"/>
                  </a:lnTo>
                  <a:cubicBezTo>
                    <a:pt x="2857268" y="307499"/>
                    <a:pt x="2849275" y="315492"/>
                    <a:pt x="2839414" y="315492"/>
                  </a:cubicBezTo>
                  <a:lnTo>
                    <a:pt x="17854" y="315492"/>
                  </a:lnTo>
                  <a:cubicBezTo>
                    <a:pt x="13119" y="315492"/>
                    <a:pt x="8578" y="313611"/>
                    <a:pt x="5229" y="310263"/>
                  </a:cubicBezTo>
                  <a:cubicBezTo>
                    <a:pt x="1881" y="306915"/>
                    <a:pt x="0" y="302374"/>
                    <a:pt x="0" y="297638"/>
                  </a:cubicBezTo>
                  <a:lnTo>
                    <a:pt x="0" y="17854"/>
                  </a:lnTo>
                  <a:cubicBezTo>
                    <a:pt x="0" y="13119"/>
                    <a:pt x="1881" y="8578"/>
                    <a:pt x="5229" y="5229"/>
                  </a:cubicBezTo>
                  <a:cubicBezTo>
                    <a:pt x="8578" y="1881"/>
                    <a:pt x="13119" y="0"/>
                    <a:pt x="17854" y="0"/>
                  </a:cubicBezTo>
                  <a:close/>
                </a:path>
              </a:pathLst>
            </a:custGeom>
            <a:solidFill>
              <a:srgbClr val="08043E"/>
            </a:solidFill>
          </p:spPr>
        </p:sp>
        <p:sp>
          <p:nvSpPr>
            <p:cNvPr name="TextBox 7" id="7"/>
            <p:cNvSpPr txBox="true"/>
            <p:nvPr/>
          </p:nvSpPr>
          <p:spPr>
            <a:xfrm>
              <a:off x="0" y="-38100"/>
              <a:ext cx="2857268" cy="353592"/>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2040148" y="8928289"/>
            <a:ext cx="11274241" cy="1244873"/>
            <a:chOff x="0" y="0"/>
            <a:chExt cx="2857268" cy="315492"/>
          </a:xfrm>
        </p:grpSpPr>
        <p:sp>
          <p:nvSpPr>
            <p:cNvPr name="Freeform 9" id="9"/>
            <p:cNvSpPr/>
            <p:nvPr/>
          </p:nvSpPr>
          <p:spPr>
            <a:xfrm flipH="false" flipV="false" rot="0">
              <a:off x="0" y="0"/>
              <a:ext cx="2857268" cy="315492"/>
            </a:xfrm>
            <a:custGeom>
              <a:avLst/>
              <a:gdLst/>
              <a:ahLst/>
              <a:cxnLst/>
              <a:rect r="r" b="b" t="t" l="l"/>
              <a:pathLst>
                <a:path h="315492" w="2857268">
                  <a:moveTo>
                    <a:pt x="17854" y="0"/>
                  </a:moveTo>
                  <a:lnTo>
                    <a:pt x="2839414" y="0"/>
                  </a:lnTo>
                  <a:cubicBezTo>
                    <a:pt x="2844149" y="0"/>
                    <a:pt x="2848690" y="1881"/>
                    <a:pt x="2852039" y="5229"/>
                  </a:cubicBezTo>
                  <a:cubicBezTo>
                    <a:pt x="2855387" y="8578"/>
                    <a:pt x="2857268" y="13119"/>
                    <a:pt x="2857268" y="17854"/>
                  </a:cubicBezTo>
                  <a:lnTo>
                    <a:pt x="2857268" y="297638"/>
                  </a:lnTo>
                  <a:cubicBezTo>
                    <a:pt x="2857268" y="307499"/>
                    <a:pt x="2849275" y="315492"/>
                    <a:pt x="2839414" y="315492"/>
                  </a:cubicBezTo>
                  <a:lnTo>
                    <a:pt x="17854" y="315492"/>
                  </a:lnTo>
                  <a:cubicBezTo>
                    <a:pt x="13119" y="315492"/>
                    <a:pt x="8578" y="313611"/>
                    <a:pt x="5229" y="310263"/>
                  </a:cubicBezTo>
                  <a:cubicBezTo>
                    <a:pt x="1881" y="306915"/>
                    <a:pt x="0" y="302374"/>
                    <a:pt x="0" y="297638"/>
                  </a:cubicBezTo>
                  <a:lnTo>
                    <a:pt x="0" y="17854"/>
                  </a:lnTo>
                  <a:cubicBezTo>
                    <a:pt x="0" y="13119"/>
                    <a:pt x="1881" y="8578"/>
                    <a:pt x="5229" y="5229"/>
                  </a:cubicBezTo>
                  <a:cubicBezTo>
                    <a:pt x="8578" y="1881"/>
                    <a:pt x="13119" y="0"/>
                    <a:pt x="17854" y="0"/>
                  </a:cubicBezTo>
                  <a:close/>
                </a:path>
              </a:pathLst>
            </a:custGeom>
            <a:solidFill>
              <a:srgbClr val="08043E"/>
            </a:solidFill>
          </p:spPr>
        </p:sp>
        <p:sp>
          <p:nvSpPr>
            <p:cNvPr name="TextBox 10" id="10"/>
            <p:cNvSpPr txBox="true"/>
            <p:nvPr/>
          </p:nvSpPr>
          <p:spPr>
            <a:xfrm>
              <a:off x="0" y="-38100"/>
              <a:ext cx="2857268" cy="353592"/>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true" flipV="false" rot="0">
            <a:off x="10704094" y="-1493921"/>
            <a:ext cx="8756609" cy="6893839"/>
          </a:xfrm>
          <a:custGeom>
            <a:avLst/>
            <a:gdLst/>
            <a:ahLst/>
            <a:cxnLst/>
            <a:rect r="r" b="b" t="t" l="l"/>
            <a:pathLst>
              <a:path h="6893839" w="8756609">
                <a:moveTo>
                  <a:pt x="8756609" y="0"/>
                </a:moveTo>
                <a:lnTo>
                  <a:pt x="0" y="0"/>
                </a:lnTo>
                <a:lnTo>
                  <a:pt x="0" y="6893839"/>
                </a:lnTo>
                <a:lnTo>
                  <a:pt x="8756609" y="6893839"/>
                </a:lnTo>
                <a:lnTo>
                  <a:pt x="8756609"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2040148" y="1952999"/>
            <a:ext cx="11274241" cy="1244873"/>
            <a:chOff x="0" y="0"/>
            <a:chExt cx="2857268" cy="315492"/>
          </a:xfrm>
        </p:grpSpPr>
        <p:sp>
          <p:nvSpPr>
            <p:cNvPr name="Freeform 13" id="13"/>
            <p:cNvSpPr/>
            <p:nvPr/>
          </p:nvSpPr>
          <p:spPr>
            <a:xfrm flipH="false" flipV="false" rot="0">
              <a:off x="0" y="0"/>
              <a:ext cx="2857268" cy="315492"/>
            </a:xfrm>
            <a:custGeom>
              <a:avLst/>
              <a:gdLst/>
              <a:ahLst/>
              <a:cxnLst/>
              <a:rect r="r" b="b" t="t" l="l"/>
              <a:pathLst>
                <a:path h="315492" w="2857268">
                  <a:moveTo>
                    <a:pt x="17854" y="0"/>
                  </a:moveTo>
                  <a:lnTo>
                    <a:pt x="2839414" y="0"/>
                  </a:lnTo>
                  <a:cubicBezTo>
                    <a:pt x="2844149" y="0"/>
                    <a:pt x="2848690" y="1881"/>
                    <a:pt x="2852039" y="5229"/>
                  </a:cubicBezTo>
                  <a:cubicBezTo>
                    <a:pt x="2855387" y="8578"/>
                    <a:pt x="2857268" y="13119"/>
                    <a:pt x="2857268" y="17854"/>
                  </a:cubicBezTo>
                  <a:lnTo>
                    <a:pt x="2857268" y="297638"/>
                  </a:lnTo>
                  <a:cubicBezTo>
                    <a:pt x="2857268" y="307499"/>
                    <a:pt x="2849275" y="315492"/>
                    <a:pt x="2839414" y="315492"/>
                  </a:cubicBezTo>
                  <a:lnTo>
                    <a:pt x="17854" y="315492"/>
                  </a:lnTo>
                  <a:cubicBezTo>
                    <a:pt x="13119" y="315492"/>
                    <a:pt x="8578" y="313611"/>
                    <a:pt x="5229" y="310263"/>
                  </a:cubicBezTo>
                  <a:cubicBezTo>
                    <a:pt x="1881" y="306915"/>
                    <a:pt x="0" y="302374"/>
                    <a:pt x="0" y="297638"/>
                  </a:cubicBezTo>
                  <a:lnTo>
                    <a:pt x="0" y="17854"/>
                  </a:lnTo>
                  <a:cubicBezTo>
                    <a:pt x="0" y="13119"/>
                    <a:pt x="1881" y="8578"/>
                    <a:pt x="5229" y="5229"/>
                  </a:cubicBezTo>
                  <a:cubicBezTo>
                    <a:pt x="8578" y="1881"/>
                    <a:pt x="13119" y="0"/>
                    <a:pt x="17854" y="0"/>
                  </a:cubicBezTo>
                  <a:close/>
                </a:path>
              </a:pathLst>
            </a:custGeom>
            <a:solidFill>
              <a:srgbClr val="08043E"/>
            </a:solidFill>
          </p:spPr>
        </p:sp>
        <p:sp>
          <p:nvSpPr>
            <p:cNvPr name="TextBox 14" id="14"/>
            <p:cNvSpPr txBox="true"/>
            <p:nvPr/>
          </p:nvSpPr>
          <p:spPr>
            <a:xfrm>
              <a:off x="0" y="-38100"/>
              <a:ext cx="2857268" cy="353592"/>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384900" y="2191647"/>
            <a:ext cx="2913569" cy="767575"/>
          </a:xfrm>
          <a:custGeom>
            <a:avLst/>
            <a:gdLst/>
            <a:ahLst/>
            <a:cxnLst/>
            <a:rect r="r" b="b" t="t" l="l"/>
            <a:pathLst>
              <a:path h="767575" w="2913569">
                <a:moveTo>
                  <a:pt x="0" y="0"/>
                </a:moveTo>
                <a:lnTo>
                  <a:pt x="2913569" y="0"/>
                </a:lnTo>
                <a:lnTo>
                  <a:pt x="2913569" y="767576"/>
                </a:lnTo>
                <a:lnTo>
                  <a:pt x="0" y="767576"/>
                </a:lnTo>
                <a:lnTo>
                  <a:pt x="0" y="0"/>
                </a:lnTo>
                <a:close/>
              </a:path>
            </a:pathLst>
          </a:custGeom>
          <a:blipFill>
            <a:blip r:embed="rId4"/>
            <a:stretch>
              <a:fillRect l="0" t="-7886" r="0" b="-7886"/>
            </a:stretch>
          </a:blipFill>
        </p:spPr>
      </p:sp>
      <p:sp>
        <p:nvSpPr>
          <p:cNvPr name="TextBox 16" id="16"/>
          <p:cNvSpPr txBox="true"/>
          <p:nvPr/>
        </p:nvSpPr>
        <p:spPr>
          <a:xfrm rot="0">
            <a:off x="3298469" y="352799"/>
            <a:ext cx="7407296" cy="1419225"/>
          </a:xfrm>
          <a:prstGeom prst="rect">
            <a:avLst/>
          </a:prstGeom>
        </p:spPr>
        <p:txBody>
          <a:bodyPr anchor="t" rtlCol="false" tIns="0" lIns="0" bIns="0" rIns="0">
            <a:spAutoFit/>
          </a:bodyPr>
          <a:lstStyle/>
          <a:p>
            <a:pPr algn="ctr">
              <a:lnSpc>
                <a:spcPts val="11225"/>
              </a:lnSpc>
            </a:pPr>
            <a:r>
              <a:rPr lang="en-US" sz="9354">
                <a:solidFill>
                  <a:srgbClr val="545454"/>
                </a:solidFill>
                <a:latin typeface="League Spartan"/>
                <a:ea typeface="League Spartan"/>
                <a:cs typeface="League Spartan"/>
                <a:sym typeface="League Spartan"/>
              </a:rPr>
              <a:t>KEY TERMS</a:t>
            </a:r>
          </a:p>
        </p:txBody>
      </p:sp>
      <p:sp>
        <p:nvSpPr>
          <p:cNvPr name="TextBox 17" id="17"/>
          <p:cNvSpPr txBox="true"/>
          <p:nvPr/>
        </p:nvSpPr>
        <p:spPr>
          <a:xfrm rot="0">
            <a:off x="8383084" y="4711673"/>
            <a:ext cx="1839525" cy="441086"/>
          </a:xfrm>
          <a:prstGeom prst="rect">
            <a:avLst/>
          </a:prstGeom>
        </p:spPr>
        <p:txBody>
          <a:bodyPr anchor="t" rtlCol="false" tIns="0" lIns="0" bIns="0" rIns="0">
            <a:spAutoFit/>
          </a:bodyPr>
          <a:lstStyle/>
          <a:p>
            <a:pPr algn="l">
              <a:lnSpc>
                <a:spcPts val="3575"/>
              </a:lnSpc>
            </a:pPr>
            <a:r>
              <a:rPr lang="en-US" sz="2979">
                <a:solidFill>
                  <a:srgbClr val="F4F4F4"/>
                </a:solidFill>
                <a:latin typeface="Nunito"/>
                <a:ea typeface="Nunito"/>
                <a:cs typeface="Nunito"/>
                <a:sym typeface="Nunito"/>
              </a:rPr>
              <a:t>Expenses:</a:t>
            </a:r>
          </a:p>
        </p:txBody>
      </p:sp>
      <p:sp>
        <p:nvSpPr>
          <p:cNvPr name="TextBox 18" id="18"/>
          <p:cNvSpPr txBox="true"/>
          <p:nvPr/>
        </p:nvSpPr>
        <p:spPr>
          <a:xfrm rot="0">
            <a:off x="6641329" y="4258458"/>
            <a:ext cx="3638798" cy="584851"/>
          </a:xfrm>
          <a:prstGeom prst="rect">
            <a:avLst/>
          </a:prstGeom>
        </p:spPr>
        <p:txBody>
          <a:bodyPr anchor="t" rtlCol="false" tIns="0" lIns="0" bIns="0" rIns="0">
            <a:spAutoFit/>
          </a:bodyPr>
          <a:lstStyle/>
          <a:p>
            <a:pPr algn="l">
              <a:lnSpc>
                <a:spcPts val="4693"/>
              </a:lnSpc>
            </a:pPr>
            <a:r>
              <a:rPr lang="en-US" sz="3911" b="true">
                <a:solidFill>
                  <a:srgbClr val="F4F4F4"/>
                </a:solidFill>
                <a:latin typeface="Nunito Bold"/>
                <a:ea typeface="Nunito Bold"/>
                <a:cs typeface="Nunito Bold"/>
                <a:sym typeface="Nunito Bold"/>
              </a:rPr>
              <a:t>IDR 800 Million</a:t>
            </a:r>
          </a:p>
        </p:txBody>
      </p:sp>
      <p:sp>
        <p:nvSpPr>
          <p:cNvPr name="TextBox 19" id="19"/>
          <p:cNvSpPr txBox="true"/>
          <p:nvPr/>
        </p:nvSpPr>
        <p:spPr>
          <a:xfrm rot="0">
            <a:off x="921922" y="9267825"/>
            <a:ext cx="1839525" cy="441086"/>
          </a:xfrm>
          <a:prstGeom prst="rect">
            <a:avLst/>
          </a:prstGeom>
        </p:spPr>
        <p:txBody>
          <a:bodyPr anchor="t" rtlCol="false" tIns="0" lIns="0" bIns="0" rIns="0">
            <a:spAutoFit/>
          </a:bodyPr>
          <a:lstStyle/>
          <a:p>
            <a:pPr algn="l">
              <a:lnSpc>
                <a:spcPts val="3575"/>
              </a:lnSpc>
            </a:pPr>
            <a:r>
              <a:rPr lang="en-US" sz="2979">
                <a:solidFill>
                  <a:srgbClr val="F4F4F4"/>
                </a:solidFill>
                <a:latin typeface="Nunito"/>
                <a:ea typeface="Nunito"/>
                <a:cs typeface="Nunito"/>
                <a:sym typeface="Nunito"/>
              </a:rPr>
              <a:t>Net profit:</a:t>
            </a:r>
          </a:p>
        </p:txBody>
      </p:sp>
      <p:grpSp>
        <p:nvGrpSpPr>
          <p:cNvPr name="Group 20" id="20"/>
          <p:cNvGrpSpPr/>
          <p:nvPr/>
        </p:nvGrpSpPr>
        <p:grpSpPr>
          <a:xfrm rot="0">
            <a:off x="2040148" y="3898627"/>
            <a:ext cx="11274241" cy="1244873"/>
            <a:chOff x="0" y="0"/>
            <a:chExt cx="2857268" cy="315492"/>
          </a:xfrm>
        </p:grpSpPr>
        <p:sp>
          <p:nvSpPr>
            <p:cNvPr name="Freeform 21" id="21"/>
            <p:cNvSpPr/>
            <p:nvPr/>
          </p:nvSpPr>
          <p:spPr>
            <a:xfrm flipH="false" flipV="false" rot="0">
              <a:off x="0" y="0"/>
              <a:ext cx="2857268" cy="315492"/>
            </a:xfrm>
            <a:custGeom>
              <a:avLst/>
              <a:gdLst/>
              <a:ahLst/>
              <a:cxnLst/>
              <a:rect r="r" b="b" t="t" l="l"/>
              <a:pathLst>
                <a:path h="315492" w="2857268">
                  <a:moveTo>
                    <a:pt x="17854" y="0"/>
                  </a:moveTo>
                  <a:lnTo>
                    <a:pt x="2839414" y="0"/>
                  </a:lnTo>
                  <a:cubicBezTo>
                    <a:pt x="2844149" y="0"/>
                    <a:pt x="2848690" y="1881"/>
                    <a:pt x="2852039" y="5229"/>
                  </a:cubicBezTo>
                  <a:cubicBezTo>
                    <a:pt x="2855387" y="8578"/>
                    <a:pt x="2857268" y="13119"/>
                    <a:pt x="2857268" y="17854"/>
                  </a:cubicBezTo>
                  <a:lnTo>
                    <a:pt x="2857268" y="297638"/>
                  </a:lnTo>
                  <a:cubicBezTo>
                    <a:pt x="2857268" y="307499"/>
                    <a:pt x="2849275" y="315492"/>
                    <a:pt x="2839414" y="315492"/>
                  </a:cubicBezTo>
                  <a:lnTo>
                    <a:pt x="17854" y="315492"/>
                  </a:lnTo>
                  <a:cubicBezTo>
                    <a:pt x="13119" y="315492"/>
                    <a:pt x="8578" y="313611"/>
                    <a:pt x="5229" y="310263"/>
                  </a:cubicBezTo>
                  <a:cubicBezTo>
                    <a:pt x="1881" y="306915"/>
                    <a:pt x="0" y="302374"/>
                    <a:pt x="0" y="297638"/>
                  </a:cubicBezTo>
                  <a:lnTo>
                    <a:pt x="0" y="17854"/>
                  </a:lnTo>
                  <a:cubicBezTo>
                    <a:pt x="0" y="13119"/>
                    <a:pt x="1881" y="8578"/>
                    <a:pt x="5229" y="5229"/>
                  </a:cubicBezTo>
                  <a:cubicBezTo>
                    <a:pt x="8578" y="1881"/>
                    <a:pt x="13119" y="0"/>
                    <a:pt x="17854" y="0"/>
                  </a:cubicBezTo>
                  <a:close/>
                </a:path>
              </a:pathLst>
            </a:custGeom>
            <a:solidFill>
              <a:srgbClr val="08043E"/>
            </a:solidFill>
          </p:spPr>
        </p:sp>
        <p:sp>
          <p:nvSpPr>
            <p:cNvPr name="TextBox 22" id="22"/>
            <p:cNvSpPr txBox="true"/>
            <p:nvPr/>
          </p:nvSpPr>
          <p:spPr>
            <a:xfrm>
              <a:off x="0" y="-38100"/>
              <a:ext cx="2857268" cy="353592"/>
            </a:xfrm>
            <a:prstGeom prst="rect">
              <a:avLst/>
            </a:prstGeom>
          </p:spPr>
          <p:txBody>
            <a:bodyPr anchor="ctr" rtlCol="false" tIns="50800" lIns="50800" bIns="50800" rIns="50800"/>
            <a:lstStyle/>
            <a:p>
              <a:pPr algn="ctr">
                <a:lnSpc>
                  <a:spcPts val="2659"/>
                </a:lnSpc>
                <a:spcBef>
                  <a:spcPct val="0"/>
                </a:spcBef>
              </a:pPr>
            </a:p>
          </p:txBody>
        </p:sp>
      </p:grpSp>
      <p:sp>
        <p:nvSpPr>
          <p:cNvPr name="Freeform 23" id="23"/>
          <p:cNvSpPr/>
          <p:nvPr/>
        </p:nvSpPr>
        <p:spPr>
          <a:xfrm flipH="false" flipV="false" rot="0">
            <a:off x="384900" y="7610589"/>
            <a:ext cx="2913569" cy="767575"/>
          </a:xfrm>
          <a:custGeom>
            <a:avLst/>
            <a:gdLst/>
            <a:ahLst/>
            <a:cxnLst/>
            <a:rect r="r" b="b" t="t" l="l"/>
            <a:pathLst>
              <a:path h="767575" w="2913569">
                <a:moveTo>
                  <a:pt x="0" y="0"/>
                </a:moveTo>
                <a:lnTo>
                  <a:pt x="2913569" y="0"/>
                </a:lnTo>
                <a:lnTo>
                  <a:pt x="2913569" y="767576"/>
                </a:lnTo>
                <a:lnTo>
                  <a:pt x="0" y="767576"/>
                </a:lnTo>
                <a:lnTo>
                  <a:pt x="0" y="0"/>
                </a:lnTo>
                <a:close/>
              </a:path>
            </a:pathLst>
          </a:custGeom>
          <a:blipFill>
            <a:blip r:embed="rId4"/>
            <a:stretch>
              <a:fillRect l="0" t="-7886" r="0" b="-7886"/>
            </a:stretch>
          </a:blipFill>
        </p:spPr>
      </p:sp>
      <p:sp>
        <p:nvSpPr>
          <p:cNvPr name="Freeform 24" id="24"/>
          <p:cNvSpPr/>
          <p:nvPr/>
        </p:nvSpPr>
        <p:spPr>
          <a:xfrm flipH="false" flipV="false" rot="0">
            <a:off x="384900" y="9075576"/>
            <a:ext cx="2913569" cy="767575"/>
          </a:xfrm>
          <a:custGeom>
            <a:avLst/>
            <a:gdLst/>
            <a:ahLst/>
            <a:cxnLst/>
            <a:rect r="r" b="b" t="t" l="l"/>
            <a:pathLst>
              <a:path h="767575" w="2913569">
                <a:moveTo>
                  <a:pt x="0" y="0"/>
                </a:moveTo>
                <a:lnTo>
                  <a:pt x="2913569" y="0"/>
                </a:lnTo>
                <a:lnTo>
                  <a:pt x="2913569" y="767575"/>
                </a:lnTo>
                <a:lnTo>
                  <a:pt x="0" y="767575"/>
                </a:lnTo>
                <a:lnTo>
                  <a:pt x="0" y="0"/>
                </a:lnTo>
                <a:close/>
              </a:path>
            </a:pathLst>
          </a:custGeom>
          <a:blipFill>
            <a:blip r:embed="rId4"/>
            <a:stretch>
              <a:fillRect l="0" t="-7886" r="0" b="-7886"/>
            </a:stretch>
          </a:blipFill>
        </p:spPr>
      </p:sp>
      <p:sp>
        <p:nvSpPr>
          <p:cNvPr name="Freeform 25" id="25"/>
          <p:cNvSpPr/>
          <p:nvPr/>
        </p:nvSpPr>
        <p:spPr>
          <a:xfrm flipH="false" flipV="false" rot="0">
            <a:off x="384900" y="4083666"/>
            <a:ext cx="2913569" cy="767575"/>
          </a:xfrm>
          <a:custGeom>
            <a:avLst/>
            <a:gdLst/>
            <a:ahLst/>
            <a:cxnLst/>
            <a:rect r="r" b="b" t="t" l="l"/>
            <a:pathLst>
              <a:path h="767575" w="2913569">
                <a:moveTo>
                  <a:pt x="0" y="0"/>
                </a:moveTo>
                <a:lnTo>
                  <a:pt x="2913569" y="0"/>
                </a:lnTo>
                <a:lnTo>
                  <a:pt x="2913569" y="767575"/>
                </a:lnTo>
                <a:lnTo>
                  <a:pt x="0" y="767575"/>
                </a:lnTo>
                <a:lnTo>
                  <a:pt x="0" y="0"/>
                </a:lnTo>
                <a:close/>
              </a:path>
            </a:pathLst>
          </a:custGeom>
          <a:blipFill>
            <a:blip r:embed="rId4"/>
            <a:stretch>
              <a:fillRect l="0" t="-7886" r="0" b="-7886"/>
            </a:stretch>
          </a:blipFill>
        </p:spPr>
      </p:sp>
      <p:sp>
        <p:nvSpPr>
          <p:cNvPr name="Freeform 26" id="26"/>
          <p:cNvSpPr/>
          <p:nvPr/>
        </p:nvSpPr>
        <p:spPr>
          <a:xfrm flipH="false" flipV="false" rot="0">
            <a:off x="384900" y="5899515"/>
            <a:ext cx="2913569" cy="767575"/>
          </a:xfrm>
          <a:custGeom>
            <a:avLst/>
            <a:gdLst/>
            <a:ahLst/>
            <a:cxnLst/>
            <a:rect r="r" b="b" t="t" l="l"/>
            <a:pathLst>
              <a:path h="767575" w="2913569">
                <a:moveTo>
                  <a:pt x="0" y="0"/>
                </a:moveTo>
                <a:lnTo>
                  <a:pt x="2913569" y="0"/>
                </a:lnTo>
                <a:lnTo>
                  <a:pt x="2913569" y="767575"/>
                </a:lnTo>
                <a:lnTo>
                  <a:pt x="0" y="767575"/>
                </a:lnTo>
                <a:lnTo>
                  <a:pt x="0" y="0"/>
                </a:lnTo>
                <a:close/>
              </a:path>
            </a:pathLst>
          </a:custGeom>
          <a:blipFill>
            <a:blip r:embed="rId4"/>
            <a:stretch>
              <a:fillRect l="0" t="-7886" r="0" b="-7886"/>
            </a:stretch>
          </a:blipFill>
        </p:spPr>
      </p:sp>
      <p:sp>
        <p:nvSpPr>
          <p:cNvPr name="TextBox 27" id="27"/>
          <p:cNvSpPr txBox="true"/>
          <p:nvPr/>
        </p:nvSpPr>
        <p:spPr>
          <a:xfrm rot="0">
            <a:off x="465884" y="7623063"/>
            <a:ext cx="2805590" cy="781050"/>
          </a:xfrm>
          <a:prstGeom prst="rect">
            <a:avLst/>
          </a:prstGeom>
        </p:spPr>
        <p:txBody>
          <a:bodyPr anchor="t" rtlCol="false" tIns="0" lIns="0" bIns="0" rIns="0">
            <a:spAutoFit/>
          </a:bodyPr>
          <a:lstStyle/>
          <a:p>
            <a:pPr algn="l">
              <a:lnSpc>
                <a:spcPts val="3120"/>
              </a:lnSpc>
            </a:pPr>
            <a:r>
              <a:rPr lang="en-US" sz="2600">
                <a:solidFill>
                  <a:srgbClr val="F4F4F4"/>
                </a:solidFill>
                <a:latin typeface="League Spartan"/>
                <a:ea typeface="League Spartan"/>
                <a:cs typeface="League Spartan"/>
                <a:sym typeface="League Spartan"/>
              </a:rPr>
              <a:t>Formal Complaint</a:t>
            </a:r>
          </a:p>
        </p:txBody>
      </p:sp>
      <p:sp>
        <p:nvSpPr>
          <p:cNvPr name="TextBox 28" id="28"/>
          <p:cNvSpPr txBox="true"/>
          <p:nvPr/>
        </p:nvSpPr>
        <p:spPr>
          <a:xfrm rot="0">
            <a:off x="505958" y="5911828"/>
            <a:ext cx="2000741" cy="733425"/>
          </a:xfrm>
          <a:prstGeom prst="rect">
            <a:avLst/>
          </a:prstGeom>
        </p:spPr>
        <p:txBody>
          <a:bodyPr anchor="t" rtlCol="false" tIns="0" lIns="0" bIns="0" rIns="0">
            <a:spAutoFit/>
          </a:bodyPr>
          <a:lstStyle/>
          <a:p>
            <a:pPr algn="l">
              <a:lnSpc>
                <a:spcPts val="2908"/>
              </a:lnSpc>
            </a:pPr>
            <a:r>
              <a:rPr lang="en-US" sz="2423">
                <a:solidFill>
                  <a:srgbClr val="F4F4F4"/>
                </a:solidFill>
                <a:latin typeface="League Spartan"/>
                <a:ea typeface="League Spartan"/>
                <a:cs typeface="League Spartan"/>
                <a:sym typeface="League Spartan"/>
              </a:rPr>
              <a:t>Confidential</a:t>
            </a:r>
          </a:p>
          <a:p>
            <a:pPr algn="l">
              <a:lnSpc>
                <a:spcPts val="2908"/>
              </a:lnSpc>
            </a:pPr>
            <a:r>
              <a:rPr lang="en-US" sz="2423">
                <a:solidFill>
                  <a:srgbClr val="F4F4F4"/>
                </a:solidFill>
                <a:latin typeface="League Spartan"/>
                <a:ea typeface="League Spartan"/>
                <a:cs typeface="League Spartan"/>
                <a:sym typeface="League Spartan"/>
              </a:rPr>
              <a:t>Employee</a:t>
            </a:r>
          </a:p>
        </p:txBody>
      </p:sp>
      <p:sp>
        <p:nvSpPr>
          <p:cNvPr name="TextBox 29" id="29"/>
          <p:cNvSpPr txBox="true"/>
          <p:nvPr/>
        </p:nvSpPr>
        <p:spPr>
          <a:xfrm rot="0">
            <a:off x="505958" y="4201245"/>
            <a:ext cx="2725442" cy="500903"/>
          </a:xfrm>
          <a:prstGeom prst="rect">
            <a:avLst/>
          </a:prstGeom>
        </p:spPr>
        <p:txBody>
          <a:bodyPr anchor="t" rtlCol="false" tIns="0" lIns="0" bIns="0" rIns="0">
            <a:spAutoFit/>
          </a:bodyPr>
          <a:lstStyle/>
          <a:p>
            <a:pPr algn="l">
              <a:lnSpc>
                <a:spcPts val="3985"/>
              </a:lnSpc>
            </a:pPr>
            <a:r>
              <a:rPr lang="en-US" sz="3320">
                <a:solidFill>
                  <a:srgbClr val="F4F4F4"/>
                </a:solidFill>
                <a:latin typeface="League Spartan"/>
                <a:ea typeface="League Spartan"/>
                <a:cs typeface="League Spartan"/>
                <a:sym typeface="League Spartan"/>
              </a:rPr>
              <a:t>Respondent</a:t>
            </a:r>
          </a:p>
        </p:txBody>
      </p:sp>
      <p:sp>
        <p:nvSpPr>
          <p:cNvPr name="TextBox 30" id="30"/>
          <p:cNvSpPr txBox="true"/>
          <p:nvPr/>
        </p:nvSpPr>
        <p:spPr>
          <a:xfrm rot="0">
            <a:off x="505958" y="2313651"/>
            <a:ext cx="2859580" cy="442832"/>
          </a:xfrm>
          <a:prstGeom prst="rect">
            <a:avLst/>
          </a:prstGeom>
        </p:spPr>
        <p:txBody>
          <a:bodyPr anchor="t" rtlCol="false" tIns="0" lIns="0" bIns="0" rIns="0">
            <a:spAutoFit/>
          </a:bodyPr>
          <a:lstStyle/>
          <a:p>
            <a:pPr algn="l">
              <a:lnSpc>
                <a:spcPts val="3503"/>
              </a:lnSpc>
            </a:pPr>
            <a:r>
              <a:rPr lang="en-US" sz="2919">
                <a:solidFill>
                  <a:srgbClr val="F4F4F4"/>
                </a:solidFill>
                <a:latin typeface="League Spartan"/>
                <a:ea typeface="League Spartan"/>
                <a:cs typeface="League Spartan"/>
                <a:sym typeface="League Spartan"/>
              </a:rPr>
              <a:t>Complainant</a:t>
            </a:r>
          </a:p>
        </p:txBody>
      </p:sp>
      <p:sp>
        <p:nvSpPr>
          <p:cNvPr name="TextBox 31" id="31"/>
          <p:cNvSpPr txBox="true"/>
          <p:nvPr/>
        </p:nvSpPr>
        <p:spPr>
          <a:xfrm rot="0">
            <a:off x="438889" y="9121799"/>
            <a:ext cx="2859580" cy="723900"/>
          </a:xfrm>
          <a:prstGeom prst="rect">
            <a:avLst/>
          </a:prstGeom>
        </p:spPr>
        <p:txBody>
          <a:bodyPr anchor="t" rtlCol="false" tIns="0" lIns="0" bIns="0" rIns="0">
            <a:spAutoFit/>
          </a:bodyPr>
          <a:lstStyle/>
          <a:p>
            <a:pPr algn="l">
              <a:lnSpc>
                <a:spcPts val="2850"/>
              </a:lnSpc>
            </a:pPr>
            <a:r>
              <a:rPr lang="en-US" sz="2375">
                <a:solidFill>
                  <a:srgbClr val="F4F4F4"/>
                </a:solidFill>
                <a:latin typeface="League Spartan"/>
                <a:ea typeface="League Spartan"/>
                <a:cs typeface="League Spartan"/>
                <a:sym typeface="League Spartan"/>
              </a:rPr>
              <a:t>Final Determination</a:t>
            </a:r>
          </a:p>
        </p:txBody>
      </p:sp>
      <p:sp>
        <p:nvSpPr>
          <p:cNvPr name="TextBox 32" id="32"/>
          <p:cNvSpPr txBox="true"/>
          <p:nvPr/>
        </p:nvSpPr>
        <p:spPr>
          <a:xfrm rot="0">
            <a:off x="3705414" y="9007499"/>
            <a:ext cx="9190225" cy="1028700"/>
          </a:xfrm>
          <a:prstGeom prst="rect">
            <a:avLst/>
          </a:prstGeom>
        </p:spPr>
        <p:txBody>
          <a:bodyPr anchor="t" rtlCol="false" tIns="0" lIns="0" bIns="0" rIns="0">
            <a:spAutoFit/>
          </a:bodyPr>
          <a:lstStyle/>
          <a:p>
            <a:pPr algn="l">
              <a:lnSpc>
                <a:spcPts val="2754"/>
              </a:lnSpc>
            </a:pPr>
            <a:r>
              <a:rPr lang="en-US" sz="2295">
                <a:solidFill>
                  <a:srgbClr val="F4F4F4"/>
                </a:solidFill>
                <a:latin typeface="League Spartan"/>
                <a:ea typeface="League Spartan"/>
                <a:cs typeface="League Spartan"/>
                <a:sym typeface="League Spartan"/>
              </a:rPr>
              <a:t>The written decision issued at the end of the grievance process, stating whether the respondent is found responsible. It becomes FINAL after the appeal period ends.</a:t>
            </a:r>
          </a:p>
        </p:txBody>
      </p:sp>
      <p:sp>
        <p:nvSpPr>
          <p:cNvPr name="TextBox 33" id="33"/>
          <p:cNvSpPr txBox="true"/>
          <p:nvPr/>
        </p:nvSpPr>
        <p:spPr>
          <a:xfrm rot="0">
            <a:off x="3705414" y="7483499"/>
            <a:ext cx="9608975" cy="1152525"/>
          </a:xfrm>
          <a:prstGeom prst="rect">
            <a:avLst/>
          </a:prstGeom>
        </p:spPr>
        <p:txBody>
          <a:bodyPr anchor="t" rtlCol="false" tIns="0" lIns="0" bIns="0" rIns="0">
            <a:spAutoFit/>
          </a:bodyPr>
          <a:lstStyle/>
          <a:p>
            <a:pPr algn="l">
              <a:lnSpc>
                <a:spcPts val="3014"/>
              </a:lnSpc>
            </a:pPr>
            <a:r>
              <a:rPr lang="en-US" sz="2511">
                <a:solidFill>
                  <a:srgbClr val="F4F4F4"/>
                </a:solidFill>
                <a:latin typeface="League Spartan"/>
                <a:ea typeface="League Spartan"/>
                <a:cs typeface="League Spartan"/>
                <a:sym typeface="League Spartan"/>
              </a:rPr>
              <a:t>An allegation of Sexual Harassment against a Respondent, signed by the Complainant or Title IX Coordinator</a:t>
            </a:r>
          </a:p>
        </p:txBody>
      </p:sp>
      <p:sp>
        <p:nvSpPr>
          <p:cNvPr name="TextBox 34" id="34"/>
          <p:cNvSpPr txBox="true"/>
          <p:nvPr/>
        </p:nvSpPr>
        <p:spPr>
          <a:xfrm rot="0">
            <a:off x="3787971" y="3963851"/>
            <a:ext cx="9190225" cy="1114425"/>
          </a:xfrm>
          <a:prstGeom prst="rect">
            <a:avLst/>
          </a:prstGeom>
        </p:spPr>
        <p:txBody>
          <a:bodyPr anchor="t" rtlCol="false" tIns="0" lIns="0" bIns="0" rIns="0">
            <a:spAutoFit/>
          </a:bodyPr>
          <a:lstStyle/>
          <a:p>
            <a:pPr algn="l">
              <a:lnSpc>
                <a:spcPts val="2999"/>
              </a:lnSpc>
            </a:pPr>
            <a:r>
              <a:rPr lang="en-US" sz="2499">
                <a:solidFill>
                  <a:srgbClr val="F4F4F4"/>
                </a:solidFill>
                <a:latin typeface="League Spartan"/>
                <a:ea typeface="League Spartan"/>
                <a:cs typeface="League Spartan"/>
                <a:sym typeface="League Spartan"/>
              </a:rPr>
              <a:t>An individual who has been reported to be the perpetrator of conduct that could</a:t>
            </a:r>
          </a:p>
          <a:p>
            <a:pPr algn="l">
              <a:lnSpc>
                <a:spcPts val="2999"/>
              </a:lnSpc>
            </a:pPr>
            <a:r>
              <a:rPr lang="en-US" sz="2499">
                <a:solidFill>
                  <a:srgbClr val="F4F4F4"/>
                </a:solidFill>
                <a:latin typeface="League Spartan"/>
                <a:ea typeface="League Spartan"/>
                <a:cs typeface="League Spartan"/>
                <a:sym typeface="League Spartan"/>
              </a:rPr>
              <a:t>constitute sexual harassment.</a:t>
            </a:r>
          </a:p>
        </p:txBody>
      </p:sp>
      <p:sp>
        <p:nvSpPr>
          <p:cNvPr name="TextBox 35" id="35"/>
          <p:cNvSpPr txBox="true"/>
          <p:nvPr/>
        </p:nvSpPr>
        <p:spPr>
          <a:xfrm rot="0">
            <a:off x="3656241" y="2050777"/>
            <a:ext cx="9608975" cy="1171575"/>
          </a:xfrm>
          <a:prstGeom prst="rect">
            <a:avLst/>
          </a:prstGeom>
        </p:spPr>
        <p:txBody>
          <a:bodyPr anchor="t" rtlCol="false" tIns="0" lIns="0" bIns="0" rIns="0">
            <a:spAutoFit/>
          </a:bodyPr>
          <a:lstStyle/>
          <a:p>
            <a:pPr algn="l">
              <a:lnSpc>
                <a:spcPts val="3134"/>
              </a:lnSpc>
            </a:pPr>
            <a:r>
              <a:rPr lang="en-US" sz="2611">
                <a:solidFill>
                  <a:srgbClr val="F4F4F4"/>
                </a:solidFill>
                <a:latin typeface="League Spartan"/>
                <a:ea typeface="League Spartan"/>
                <a:cs typeface="League Spartan"/>
                <a:sym typeface="League Spartan"/>
              </a:rPr>
              <a:t>An individual who is alleged to be the victim of conduct that could constitute</a:t>
            </a:r>
          </a:p>
          <a:p>
            <a:pPr algn="l">
              <a:lnSpc>
                <a:spcPts val="3134"/>
              </a:lnSpc>
            </a:pPr>
            <a:r>
              <a:rPr lang="en-US" sz="2611">
                <a:solidFill>
                  <a:srgbClr val="F4F4F4"/>
                </a:solidFill>
                <a:latin typeface="League Spartan"/>
                <a:ea typeface="League Spartan"/>
                <a:cs typeface="League Spartan"/>
                <a:sym typeface="League Spartan"/>
              </a:rPr>
              <a:t>sexual harassment.</a:t>
            </a:r>
          </a:p>
        </p:txBody>
      </p:sp>
      <p:sp>
        <p:nvSpPr>
          <p:cNvPr name="TextBox 36" id="36"/>
          <p:cNvSpPr txBox="true"/>
          <p:nvPr/>
        </p:nvSpPr>
        <p:spPr>
          <a:xfrm rot="0">
            <a:off x="3705414" y="5688183"/>
            <a:ext cx="10082990" cy="1217557"/>
          </a:xfrm>
          <a:prstGeom prst="rect">
            <a:avLst/>
          </a:prstGeom>
        </p:spPr>
        <p:txBody>
          <a:bodyPr anchor="t" rtlCol="false" tIns="0" lIns="0" bIns="0" rIns="0">
            <a:spAutoFit/>
          </a:bodyPr>
          <a:lstStyle/>
          <a:p>
            <a:pPr algn="l">
              <a:lnSpc>
                <a:spcPts val="3240"/>
              </a:lnSpc>
              <a:spcBef>
                <a:spcPct val="0"/>
              </a:spcBef>
            </a:pPr>
            <a:r>
              <a:rPr lang="en-US" sz="2314">
                <a:solidFill>
                  <a:srgbClr val="FFFFFF"/>
                </a:solidFill>
                <a:latin typeface="League Spartan"/>
                <a:ea typeface="League Spartan"/>
                <a:cs typeface="League Spartan"/>
                <a:sym typeface="League Spartan"/>
              </a:rPr>
              <a:t>S</a:t>
            </a:r>
            <a:r>
              <a:rPr lang="en-US" sz="2314">
                <a:solidFill>
                  <a:srgbClr val="FFFFFF"/>
                </a:solidFill>
                <a:latin typeface="League Spartan"/>
                <a:ea typeface="League Spartan"/>
                <a:cs typeface="League Spartan"/>
                <a:sym typeface="League Spartan"/>
              </a:rPr>
              <a:t>omeone designated to receive information about sexual misconduct without being required to report it to the Title IX office.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grpSp>
        <p:nvGrpSpPr>
          <p:cNvPr name="Group 2" id="2"/>
          <p:cNvGrpSpPr/>
          <p:nvPr/>
        </p:nvGrpSpPr>
        <p:grpSpPr>
          <a:xfrm rot="0">
            <a:off x="1990975" y="3819172"/>
            <a:ext cx="11274241" cy="1244873"/>
            <a:chOff x="0" y="0"/>
            <a:chExt cx="2857268" cy="315492"/>
          </a:xfrm>
        </p:grpSpPr>
        <p:sp>
          <p:nvSpPr>
            <p:cNvPr name="Freeform 3" id="3"/>
            <p:cNvSpPr/>
            <p:nvPr/>
          </p:nvSpPr>
          <p:spPr>
            <a:xfrm flipH="false" flipV="false" rot="0">
              <a:off x="0" y="0"/>
              <a:ext cx="2857268" cy="315492"/>
            </a:xfrm>
            <a:custGeom>
              <a:avLst/>
              <a:gdLst/>
              <a:ahLst/>
              <a:cxnLst/>
              <a:rect r="r" b="b" t="t" l="l"/>
              <a:pathLst>
                <a:path h="315492" w="2857268">
                  <a:moveTo>
                    <a:pt x="17854" y="0"/>
                  </a:moveTo>
                  <a:lnTo>
                    <a:pt x="2839414" y="0"/>
                  </a:lnTo>
                  <a:cubicBezTo>
                    <a:pt x="2844149" y="0"/>
                    <a:pt x="2848690" y="1881"/>
                    <a:pt x="2852039" y="5229"/>
                  </a:cubicBezTo>
                  <a:cubicBezTo>
                    <a:pt x="2855387" y="8578"/>
                    <a:pt x="2857268" y="13119"/>
                    <a:pt x="2857268" y="17854"/>
                  </a:cubicBezTo>
                  <a:lnTo>
                    <a:pt x="2857268" y="297638"/>
                  </a:lnTo>
                  <a:cubicBezTo>
                    <a:pt x="2857268" y="307499"/>
                    <a:pt x="2849275" y="315492"/>
                    <a:pt x="2839414" y="315492"/>
                  </a:cubicBezTo>
                  <a:lnTo>
                    <a:pt x="17854" y="315492"/>
                  </a:lnTo>
                  <a:cubicBezTo>
                    <a:pt x="13119" y="315492"/>
                    <a:pt x="8578" y="313611"/>
                    <a:pt x="5229" y="310263"/>
                  </a:cubicBezTo>
                  <a:cubicBezTo>
                    <a:pt x="1881" y="306915"/>
                    <a:pt x="0" y="302374"/>
                    <a:pt x="0" y="297638"/>
                  </a:cubicBezTo>
                  <a:lnTo>
                    <a:pt x="0" y="17854"/>
                  </a:lnTo>
                  <a:cubicBezTo>
                    <a:pt x="0" y="13119"/>
                    <a:pt x="1881" y="8578"/>
                    <a:pt x="5229" y="5229"/>
                  </a:cubicBezTo>
                  <a:cubicBezTo>
                    <a:pt x="8578" y="1881"/>
                    <a:pt x="13119" y="0"/>
                    <a:pt x="17854" y="0"/>
                  </a:cubicBezTo>
                  <a:close/>
                </a:path>
              </a:pathLst>
            </a:custGeom>
            <a:solidFill>
              <a:srgbClr val="08043E"/>
            </a:solidFill>
          </p:spPr>
        </p:sp>
        <p:sp>
          <p:nvSpPr>
            <p:cNvPr name="TextBox 4" id="4"/>
            <p:cNvSpPr txBox="true"/>
            <p:nvPr/>
          </p:nvSpPr>
          <p:spPr>
            <a:xfrm>
              <a:off x="0" y="-38100"/>
              <a:ext cx="2857268" cy="353592"/>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2040148" y="5552826"/>
            <a:ext cx="11274241" cy="1443337"/>
            <a:chOff x="0" y="0"/>
            <a:chExt cx="2857268" cy="365790"/>
          </a:xfrm>
        </p:grpSpPr>
        <p:sp>
          <p:nvSpPr>
            <p:cNvPr name="Freeform 6" id="6"/>
            <p:cNvSpPr/>
            <p:nvPr/>
          </p:nvSpPr>
          <p:spPr>
            <a:xfrm flipH="false" flipV="false" rot="0">
              <a:off x="0" y="0"/>
              <a:ext cx="2857268" cy="365790"/>
            </a:xfrm>
            <a:custGeom>
              <a:avLst/>
              <a:gdLst/>
              <a:ahLst/>
              <a:cxnLst/>
              <a:rect r="r" b="b" t="t" l="l"/>
              <a:pathLst>
                <a:path h="365790" w="2857268">
                  <a:moveTo>
                    <a:pt x="17854" y="0"/>
                  </a:moveTo>
                  <a:lnTo>
                    <a:pt x="2839414" y="0"/>
                  </a:lnTo>
                  <a:cubicBezTo>
                    <a:pt x="2844149" y="0"/>
                    <a:pt x="2848690" y="1881"/>
                    <a:pt x="2852039" y="5229"/>
                  </a:cubicBezTo>
                  <a:cubicBezTo>
                    <a:pt x="2855387" y="8578"/>
                    <a:pt x="2857268" y="13119"/>
                    <a:pt x="2857268" y="17854"/>
                  </a:cubicBezTo>
                  <a:lnTo>
                    <a:pt x="2857268" y="347936"/>
                  </a:lnTo>
                  <a:cubicBezTo>
                    <a:pt x="2857268" y="352671"/>
                    <a:pt x="2855387" y="357212"/>
                    <a:pt x="2852039" y="360560"/>
                  </a:cubicBezTo>
                  <a:cubicBezTo>
                    <a:pt x="2848690" y="363909"/>
                    <a:pt x="2844149" y="365790"/>
                    <a:pt x="2839414" y="365790"/>
                  </a:cubicBezTo>
                  <a:lnTo>
                    <a:pt x="17854" y="365790"/>
                  </a:lnTo>
                  <a:cubicBezTo>
                    <a:pt x="7993" y="365790"/>
                    <a:pt x="0" y="357796"/>
                    <a:pt x="0" y="347936"/>
                  </a:cubicBezTo>
                  <a:lnTo>
                    <a:pt x="0" y="17854"/>
                  </a:lnTo>
                  <a:cubicBezTo>
                    <a:pt x="0" y="13119"/>
                    <a:pt x="1881" y="8578"/>
                    <a:pt x="5229" y="5229"/>
                  </a:cubicBezTo>
                  <a:cubicBezTo>
                    <a:pt x="8578" y="1881"/>
                    <a:pt x="13119" y="0"/>
                    <a:pt x="17854" y="0"/>
                  </a:cubicBezTo>
                  <a:close/>
                </a:path>
              </a:pathLst>
            </a:custGeom>
            <a:solidFill>
              <a:srgbClr val="08043E"/>
            </a:solidFill>
          </p:spPr>
        </p:sp>
        <p:sp>
          <p:nvSpPr>
            <p:cNvPr name="TextBox 7" id="7"/>
            <p:cNvSpPr txBox="true"/>
            <p:nvPr/>
          </p:nvSpPr>
          <p:spPr>
            <a:xfrm>
              <a:off x="0" y="-38100"/>
              <a:ext cx="2857268" cy="40389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2040148" y="7532014"/>
            <a:ext cx="11274241" cy="2311137"/>
            <a:chOff x="0" y="0"/>
            <a:chExt cx="2857268" cy="585719"/>
          </a:xfrm>
        </p:grpSpPr>
        <p:sp>
          <p:nvSpPr>
            <p:cNvPr name="Freeform 9" id="9"/>
            <p:cNvSpPr/>
            <p:nvPr/>
          </p:nvSpPr>
          <p:spPr>
            <a:xfrm flipH="false" flipV="false" rot="0">
              <a:off x="0" y="0"/>
              <a:ext cx="2857268" cy="585719"/>
            </a:xfrm>
            <a:custGeom>
              <a:avLst/>
              <a:gdLst/>
              <a:ahLst/>
              <a:cxnLst/>
              <a:rect r="r" b="b" t="t" l="l"/>
              <a:pathLst>
                <a:path h="585719" w="2857268">
                  <a:moveTo>
                    <a:pt x="17854" y="0"/>
                  </a:moveTo>
                  <a:lnTo>
                    <a:pt x="2839414" y="0"/>
                  </a:lnTo>
                  <a:cubicBezTo>
                    <a:pt x="2844149" y="0"/>
                    <a:pt x="2848690" y="1881"/>
                    <a:pt x="2852039" y="5229"/>
                  </a:cubicBezTo>
                  <a:cubicBezTo>
                    <a:pt x="2855387" y="8578"/>
                    <a:pt x="2857268" y="13119"/>
                    <a:pt x="2857268" y="17854"/>
                  </a:cubicBezTo>
                  <a:lnTo>
                    <a:pt x="2857268" y="567865"/>
                  </a:lnTo>
                  <a:cubicBezTo>
                    <a:pt x="2857268" y="572600"/>
                    <a:pt x="2855387" y="577142"/>
                    <a:pt x="2852039" y="580490"/>
                  </a:cubicBezTo>
                  <a:cubicBezTo>
                    <a:pt x="2848690" y="583838"/>
                    <a:pt x="2844149" y="585719"/>
                    <a:pt x="2839414" y="585719"/>
                  </a:cubicBezTo>
                  <a:lnTo>
                    <a:pt x="17854" y="585719"/>
                  </a:lnTo>
                  <a:cubicBezTo>
                    <a:pt x="7993" y="585719"/>
                    <a:pt x="0" y="577726"/>
                    <a:pt x="0" y="567865"/>
                  </a:cubicBezTo>
                  <a:lnTo>
                    <a:pt x="0" y="17854"/>
                  </a:lnTo>
                  <a:cubicBezTo>
                    <a:pt x="0" y="13119"/>
                    <a:pt x="1881" y="8578"/>
                    <a:pt x="5229" y="5229"/>
                  </a:cubicBezTo>
                  <a:cubicBezTo>
                    <a:pt x="8578" y="1881"/>
                    <a:pt x="13119" y="0"/>
                    <a:pt x="17854" y="0"/>
                  </a:cubicBezTo>
                  <a:close/>
                </a:path>
              </a:pathLst>
            </a:custGeom>
            <a:solidFill>
              <a:srgbClr val="08043E"/>
            </a:solidFill>
          </p:spPr>
        </p:sp>
        <p:sp>
          <p:nvSpPr>
            <p:cNvPr name="TextBox 10" id="10"/>
            <p:cNvSpPr txBox="true"/>
            <p:nvPr/>
          </p:nvSpPr>
          <p:spPr>
            <a:xfrm>
              <a:off x="0" y="-38100"/>
              <a:ext cx="2857268" cy="623819"/>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true" flipV="false" rot="0">
            <a:off x="10704094" y="-1493921"/>
            <a:ext cx="8756609" cy="6893839"/>
          </a:xfrm>
          <a:custGeom>
            <a:avLst/>
            <a:gdLst/>
            <a:ahLst/>
            <a:cxnLst/>
            <a:rect r="r" b="b" t="t" l="l"/>
            <a:pathLst>
              <a:path h="6893839" w="8756609">
                <a:moveTo>
                  <a:pt x="8756609" y="0"/>
                </a:moveTo>
                <a:lnTo>
                  <a:pt x="0" y="0"/>
                </a:lnTo>
                <a:lnTo>
                  <a:pt x="0" y="6893839"/>
                </a:lnTo>
                <a:lnTo>
                  <a:pt x="8756609" y="6893839"/>
                </a:lnTo>
                <a:lnTo>
                  <a:pt x="8756609"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2040148" y="1952999"/>
            <a:ext cx="11274241" cy="1244873"/>
            <a:chOff x="0" y="0"/>
            <a:chExt cx="2857268" cy="315492"/>
          </a:xfrm>
        </p:grpSpPr>
        <p:sp>
          <p:nvSpPr>
            <p:cNvPr name="Freeform 13" id="13"/>
            <p:cNvSpPr/>
            <p:nvPr/>
          </p:nvSpPr>
          <p:spPr>
            <a:xfrm flipH="false" flipV="false" rot="0">
              <a:off x="0" y="0"/>
              <a:ext cx="2857268" cy="315492"/>
            </a:xfrm>
            <a:custGeom>
              <a:avLst/>
              <a:gdLst/>
              <a:ahLst/>
              <a:cxnLst/>
              <a:rect r="r" b="b" t="t" l="l"/>
              <a:pathLst>
                <a:path h="315492" w="2857268">
                  <a:moveTo>
                    <a:pt x="17854" y="0"/>
                  </a:moveTo>
                  <a:lnTo>
                    <a:pt x="2839414" y="0"/>
                  </a:lnTo>
                  <a:cubicBezTo>
                    <a:pt x="2844149" y="0"/>
                    <a:pt x="2848690" y="1881"/>
                    <a:pt x="2852039" y="5229"/>
                  </a:cubicBezTo>
                  <a:cubicBezTo>
                    <a:pt x="2855387" y="8578"/>
                    <a:pt x="2857268" y="13119"/>
                    <a:pt x="2857268" y="17854"/>
                  </a:cubicBezTo>
                  <a:lnTo>
                    <a:pt x="2857268" y="297638"/>
                  </a:lnTo>
                  <a:cubicBezTo>
                    <a:pt x="2857268" y="307499"/>
                    <a:pt x="2849275" y="315492"/>
                    <a:pt x="2839414" y="315492"/>
                  </a:cubicBezTo>
                  <a:lnTo>
                    <a:pt x="17854" y="315492"/>
                  </a:lnTo>
                  <a:cubicBezTo>
                    <a:pt x="13119" y="315492"/>
                    <a:pt x="8578" y="313611"/>
                    <a:pt x="5229" y="310263"/>
                  </a:cubicBezTo>
                  <a:cubicBezTo>
                    <a:pt x="1881" y="306915"/>
                    <a:pt x="0" y="302374"/>
                    <a:pt x="0" y="297638"/>
                  </a:cubicBezTo>
                  <a:lnTo>
                    <a:pt x="0" y="17854"/>
                  </a:lnTo>
                  <a:cubicBezTo>
                    <a:pt x="0" y="13119"/>
                    <a:pt x="1881" y="8578"/>
                    <a:pt x="5229" y="5229"/>
                  </a:cubicBezTo>
                  <a:cubicBezTo>
                    <a:pt x="8578" y="1881"/>
                    <a:pt x="13119" y="0"/>
                    <a:pt x="17854" y="0"/>
                  </a:cubicBezTo>
                  <a:close/>
                </a:path>
              </a:pathLst>
            </a:custGeom>
            <a:solidFill>
              <a:srgbClr val="08043E"/>
            </a:solidFill>
          </p:spPr>
        </p:sp>
        <p:sp>
          <p:nvSpPr>
            <p:cNvPr name="TextBox 14" id="14"/>
            <p:cNvSpPr txBox="true"/>
            <p:nvPr/>
          </p:nvSpPr>
          <p:spPr>
            <a:xfrm>
              <a:off x="0" y="-38100"/>
              <a:ext cx="2857268" cy="353592"/>
            </a:xfrm>
            <a:prstGeom prst="rect">
              <a:avLst/>
            </a:prstGeom>
          </p:spPr>
          <p:txBody>
            <a:bodyPr anchor="ctr" rtlCol="false" tIns="50800" lIns="50800" bIns="50800" rIns="50800"/>
            <a:lstStyle/>
            <a:p>
              <a:pPr algn="ctr">
                <a:lnSpc>
                  <a:spcPts val="2659"/>
                </a:lnSpc>
                <a:spcBef>
                  <a:spcPct val="0"/>
                </a:spcBef>
              </a:pPr>
            </a:p>
          </p:txBody>
        </p:sp>
      </p:grpSp>
      <p:sp>
        <p:nvSpPr>
          <p:cNvPr name="Freeform 15" id="15"/>
          <p:cNvSpPr/>
          <p:nvPr/>
        </p:nvSpPr>
        <p:spPr>
          <a:xfrm flipH="false" flipV="false" rot="0">
            <a:off x="384900" y="2191647"/>
            <a:ext cx="2913569" cy="767575"/>
          </a:xfrm>
          <a:custGeom>
            <a:avLst/>
            <a:gdLst/>
            <a:ahLst/>
            <a:cxnLst/>
            <a:rect r="r" b="b" t="t" l="l"/>
            <a:pathLst>
              <a:path h="767575" w="2913569">
                <a:moveTo>
                  <a:pt x="0" y="0"/>
                </a:moveTo>
                <a:lnTo>
                  <a:pt x="2913569" y="0"/>
                </a:lnTo>
                <a:lnTo>
                  <a:pt x="2913569" y="767576"/>
                </a:lnTo>
                <a:lnTo>
                  <a:pt x="0" y="767576"/>
                </a:lnTo>
                <a:lnTo>
                  <a:pt x="0" y="0"/>
                </a:lnTo>
                <a:close/>
              </a:path>
            </a:pathLst>
          </a:custGeom>
          <a:blipFill>
            <a:blip r:embed="rId4"/>
            <a:stretch>
              <a:fillRect l="0" t="-7886" r="0" b="-7886"/>
            </a:stretch>
          </a:blipFill>
        </p:spPr>
      </p:sp>
      <p:sp>
        <p:nvSpPr>
          <p:cNvPr name="TextBox 16" id="16"/>
          <p:cNvSpPr txBox="true"/>
          <p:nvPr/>
        </p:nvSpPr>
        <p:spPr>
          <a:xfrm rot="0">
            <a:off x="3298469" y="352799"/>
            <a:ext cx="7407296" cy="1419225"/>
          </a:xfrm>
          <a:prstGeom prst="rect">
            <a:avLst/>
          </a:prstGeom>
        </p:spPr>
        <p:txBody>
          <a:bodyPr anchor="t" rtlCol="false" tIns="0" lIns="0" bIns="0" rIns="0">
            <a:spAutoFit/>
          </a:bodyPr>
          <a:lstStyle/>
          <a:p>
            <a:pPr algn="ctr">
              <a:lnSpc>
                <a:spcPts val="11225"/>
              </a:lnSpc>
            </a:pPr>
            <a:r>
              <a:rPr lang="en-US" sz="9354">
                <a:solidFill>
                  <a:srgbClr val="545454"/>
                </a:solidFill>
                <a:latin typeface="League Spartan"/>
                <a:ea typeface="League Spartan"/>
                <a:cs typeface="League Spartan"/>
                <a:sym typeface="League Spartan"/>
              </a:rPr>
              <a:t>KEY TERMS</a:t>
            </a:r>
          </a:p>
        </p:txBody>
      </p:sp>
      <p:sp>
        <p:nvSpPr>
          <p:cNvPr name="Freeform 17" id="17"/>
          <p:cNvSpPr/>
          <p:nvPr/>
        </p:nvSpPr>
        <p:spPr>
          <a:xfrm flipH="false" flipV="false" rot="0">
            <a:off x="330910" y="3970122"/>
            <a:ext cx="2913569" cy="862012"/>
          </a:xfrm>
          <a:custGeom>
            <a:avLst/>
            <a:gdLst/>
            <a:ahLst/>
            <a:cxnLst/>
            <a:rect r="r" b="b" t="t" l="l"/>
            <a:pathLst>
              <a:path h="862012" w="2913569">
                <a:moveTo>
                  <a:pt x="0" y="0"/>
                </a:moveTo>
                <a:lnTo>
                  <a:pt x="2913569" y="0"/>
                </a:lnTo>
                <a:lnTo>
                  <a:pt x="2913569" y="862012"/>
                </a:lnTo>
                <a:lnTo>
                  <a:pt x="0" y="862012"/>
                </a:lnTo>
                <a:lnTo>
                  <a:pt x="0" y="0"/>
                </a:lnTo>
                <a:close/>
              </a:path>
            </a:pathLst>
          </a:custGeom>
          <a:blipFill>
            <a:blip r:embed="rId4"/>
            <a:stretch>
              <a:fillRect l="-2047" t="-7309" r="-2047" b="0"/>
            </a:stretch>
          </a:blipFill>
        </p:spPr>
      </p:sp>
      <p:sp>
        <p:nvSpPr>
          <p:cNvPr name="Freeform 18" id="18"/>
          <p:cNvSpPr/>
          <p:nvPr/>
        </p:nvSpPr>
        <p:spPr>
          <a:xfrm flipH="false" flipV="false" rot="0">
            <a:off x="451969" y="8303795"/>
            <a:ext cx="2913569" cy="767575"/>
          </a:xfrm>
          <a:custGeom>
            <a:avLst/>
            <a:gdLst/>
            <a:ahLst/>
            <a:cxnLst/>
            <a:rect r="r" b="b" t="t" l="l"/>
            <a:pathLst>
              <a:path h="767575" w="2913569">
                <a:moveTo>
                  <a:pt x="0" y="0"/>
                </a:moveTo>
                <a:lnTo>
                  <a:pt x="2913569" y="0"/>
                </a:lnTo>
                <a:lnTo>
                  <a:pt x="2913569" y="767575"/>
                </a:lnTo>
                <a:lnTo>
                  <a:pt x="0" y="767575"/>
                </a:lnTo>
                <a:lnTo>
                  <a:pt x="0" y="0"/>
                </a:lnTo>
                <a:close/>
              </a:path>
            </a:pathLst>
          </a:custGeom>
          <a:blipFill>
            <a:blip r:embed="rId4"/>
            <a:stretch>
              <a:fillRect l="0" t="-7886" r="0" b="-7886"/>
            </a:stretch>
          </a:blipFill>
        </p:spPr>
      </p:sp>
      <p:sp>
        <p:nvSpPr>
          <p:cNvPr name="Freeform 19" id="19"/>
          <p:cNvSpPr/>
          <p:nvPr/>
        </p:nvSpPr>
        <p:spPr>
          <a:xfrm flipH="false" flipV="false" rot="0">
            <a:off x="330910" y="5835571"/>
            <a:ext cx="2913569" cy="809682"/>
          </a:xfrm>
          <a:custGeom>
            <a:avLst/>
            <a:gdLst/>
            <a:ahLst/>
            <a:cxnLst/>
            <a:rect r="r" b="b" t="t" l="l"/>
            <a:pathLst>
              <a:path h="809682" w="2913569">
                <a:moveTo>
                  <a:pt x="0" y="0"/>
                </a:moveTo>
                <a:lnTo>
                  <a:pt x="2913569" y="0"/>
                </a:lnTo>
                <a:lnTo>
                  <a:pt x="2913569" y="809682"/>
                </a:lnTo>
                <a:lnTo>
                  <a:pt x="0" y="809682"/>
                </a:lnTo>
                <a:lnTo>
                  <a:pt x="0" y="0"/>
                </a:lnTo>
                <a:close/>
              </a:path>
            </a:pathLst>
          </a:custGeom>
          <a:blipFill>
            <a:blip r:embed="rId4"/>
            <a:stretch>
              <a:fillRect l="0" t="-7475" r="0" b="-2275"/>
            </a:stretch>
          </a:blipFill>
        </p:spPr>
      </p:sp>
      <p:sp>
        <p:nvSpPr>
          <p:cNvPr name="TextBox 20" id="20"/>
          <p:cNvSpPr txBox="true"/>
          <p:nvPr/>
        </p:nvSpPr>
        <p:spPr>
          <a:xfrm rot="0">
            <a:off x="505958" y="4051084"/>
            <a:ext cx="2121799" cy="781050"/>
          </a:xfrm>
          <a:prstGeom prst="rect">
            <a:avLst/>
          </a:prstGeom>
        </p:spPr>
        <p:txBody>
          <a:bodyPr anchor="t" rtlCol="false" tIns="0" lIns="0" bIns="0" rIns="0">
            <a:spAutoFit/>
          </a:bodyPr>
          <a:lstStyle/>
          <a:p>
            <a:pPr algn="l">
              <a:lnSpc>
                <a:spcPts val="3120"/>
              </a:lnSpc>
            </a:pPr>
            <a:r>
              <a:rPr lang="en-US" sz="2600">
                <a:solidFill>
                  <a:srgbClr val="F4F4F4"/>
                </a:solidFill>
                <a:latin typeface="League Spartan"/>
                <a:ea typeface="League Spartan"/>
                <a:cs typeface="League Spartan"/>
                <a:sym typeface="League Spartan"/>
              </a:rPr>
              <a:t>Informal</a:t>
            </a:r>
          </a:p>
          <a:p>
            <a:pPr algn="l">
              <a:lnSpc>
                <a:spcPts val="3120"/>
              </a:lnSpc>
            </a:pPr>
            <a:r>
              <a:rPr lang="en-US" sz="2600">
                <a:solidFill>
                  <a:srgbClr val="F4F4F4"/>
                </a:solidFill>
                <a:latin typeface="League Spartan"/>
                <a:ea typeface="League Spartan"/>
                <a:cs typeface="League Spartan"/>
                <a:sym typeface="League Spartan"/>
              </a:rPr>
              <a:t>Resolution</a:t>
            </a:r>
          </a:p>
        </p:txBody>
      </p:sp>
      <p:sp>
        <p:nvSpPr>
          <p:cNvPr name="TextBox 21" id="21"/>
          <p:cNvSpPr txBox="true"/>
          <p:nvPr/>
        </p:nvSpPr>
        <p:spPr>
          <a:xfrm rot="0">
            <a:off x="505958" y="5911828"/>
            <a:ext cx="2000741" cy="771525"/>
          </a:xfrm>
          <a:prstGeom prst="rect">
            <a:avLst/>
          </a:prstGeom>
        </p:spPr>
        <p:txBody>
          <a:bodyPr anchor="t" rtlCol="false" tIns="0" lIns="0" bIns="0" rIns="0">
            <a:spAutoFit/>
          </a:bodyPr>
          <a:lstStyle/>
          <a:p>
            <a:pPr algn="l">
              <a:lnSpc>
                <a:spcPts val="3028"/>
              </a:lnSpc>
            </a:pPr>
            <a:r>
              <a:rPr lang="en-US" sz="2523">
                <a:solidFill>
                  <a:srgbClr val="F4F4F4"/>
                </a:solidFill>
                <a:latin typeface="League Spartan"/>
                <a:ea typeface="League Spartan"/>
                <a:cs typeface="League Spartan"/>
                <a:sym typeface="League Spartan"/>
              </a:rPr>
              <a:t>Emergency</a:t>
            </a:r>
          </a:p>
          <a:p>
            <a:pPr algn="l">
              <a:lnSpc>
                <a:spcPts val="3028"/>
              </a:lnSpc>
            </a:pPr>
            <a:r>
              <a:rPr lang="en-US" sz="2523">
                <a:solidFill>
                  <a:srgbClr val="F4F4F4"/>
                </a:solidFill>
                <a:latin typeface="League Spartan"/>
                <a:ea typeface="League Spartan"/>
                <a:cs typeface="League Spartan"/>
                <a:sym typeface="League Spartan"/>
              </a:rPr>
              <a:t>Removal</a:t>
            </a:r>
          </a:p>
        </p:txBody>
      </p:sp>
      <p:sp>
        <p:nvSpPr>
          <p:cNvPr name="TextBox 22" id="22"/>
          <p:cNvSpPr txBox="true"/>
          <p:nvPr/>
        </p:nvSpPr>
        <p:spPr>
          <a:xfrm rot="0">
            <a:off x="505958" y="2182122"/>
            <a:ext cx="2859580" cy="771525"/>
          </a:xfrm>
          <a:prstGeom prst="rect">
            <a:avLst/>
          </a:prstGeom>
        </p:spPr>
        <p:txBody>
          <a:bodyPr anchor="t" rtlCol="false" tIns="0" lIns="0" bIns="0" rIns="0">
            <a:spAutoFit/>
          </a:bodyPr>
          <a:lstStyle/>
          <a:p>
            <a:pPr algn="l">
              <a:lnSpc>
                <a:spcPts val="3023"/>
              </a:lnSpc>
            </a:pPr>
            <a:r>
              <a:rPr lang="en-US" sz="2519">
                <a:solidFill>
                  <a:srgbClr val="F4F4F4"/>
                </a:solidFill>
                <a:latin typeface="League Spartan"/>
                <a:ea typeface="League Spartan"/>
                <a:cs typeface="League Spartan"/>
                <a:sym typeface="League Spartan"/>
              </a:rPr>
              <a:t>Prohibited Conduct</a:t>
            </a:r>
          </a:p>
        </p:txBody>
      </p:sp>
      <p:sp>
        <p:nvSpPr>
          <p:cNvPr name="TextBox 23" id="23"/>
          <p:cNvSpPr txBox="true"/>
          <p:nvPr/>
        </p:nvSpPr>
        <p:spPr>
          <a:xfrm rot="0">
            <a:off x="610359" y="8439932"/>
            <a:ext cx="2859580" cy="495300"/>
          </a:xfrm>
          <a:prstGeom prst="rect">
            <a:avLst/>
          </a:prstGeom>
        </p:spPr>
        <p:txBody>
          <a:bodyPr anchor="t" rtlCol="false" tIns="0" lIns="0" bIns="0" rIns="0">
            <a:spAutoFit/>
          </a:bodyPr>
          <a:lstStyle/>
          <a:p>
            <a:pPr algn="l">
              <a:lnSpc>
                <a:spcPts val="3930"/>
              </a:lnSpc>
            </a:pPr>
            <a:r>
              <a:rPr lang="en-US" sz="3275">
                <a:solidFill>
                  <a:srgbClr val="F4F4F4"/>
                </a:solidFill>
                <a:latin typeface="League Spartan"/>
                <a:ea typeface="League Spartan"/>
                <a:cs typeface="League Spartan"/>
                <a:sym typeface="League Spartan"/>
              </a:rPr>
              <a:t>Dismissal</a:t>
            </a:r>
          </a:p>
        </p:txBody>
      </p:sp>
      <p:sp>
        <p:nvSpPr>
          <p:cNvPr name="TextBox 24" id="24"/>
          <p:cNvSpPr txBox="true"/>
          <p:nvPr/>
        </p:nvSpPr>
        <p:spPr>
          <a:xfrm rot="0">
            <a:off x="3656241" y="3960597"/>
            <a:ext cx="9608975" cy="952500"/>
          </a:xfrm>
          <a:prstGeom prst="rect">
            <a:avLst/>
          </a:prstGeom>
        </p:spPr>
        <p:txBody>
          <a:bodyPr anchor="t" rtlCol="false" tIns="0" lIns="0" bIns="0" rIns="0">
            <a:spAutoFit/>
          </a:bodyPr>
          <a:lstStyle/>
          <a:p>
            <a:pPr algn="l">
              <a:lnSpc>
                <a:spcPts val="2519"/>
              </a:lnSpc>
            </a:pPr>
            <a:r>
              <a:rPr lang="en-US" sz="2099">
                <a:solidFill>
                  <a:srgbClr val="F4F4F4"/>
                </a:solidFill>
                <a:latin typeface="League Spartan"/>
                <a:ea typeface="League Spartan"/>
                <a:cs typeface="League Spartan"/>
                <a:sym typeface="League Spartan"/>
              </a:rPr>
              <a:t>At any time after a Formal Complaint has been signed and before a determination regarding r</a:t>
            </a:r>
            <a:r>
              <a:rPr lang="en-US" sz="2099">
                <a:solidFill>
                  <a:srgbClr val="F4F4F4"/>
                </a:solidFill>
                <a:latin typeface="League Spartan"/>
                <a:ea typeface="League Spartan"/>
                <a:cs typeface="League Spartan"/>
                <a:sym typeface="League Spartan"/>
              </a:rPr>
              <a:t>esponsibility has been reached, the parties may voluntarily agree to participate in an informal resolution.</a:t>
            </a:r>
          </a:p>
        </p:txBody>
      </p:sp>
      <p:sp>
        <p:nvSpPr>
          <p:cNvPr name="TextBox 25" id="25"/>
          <p:cNvSpPr txBox="true"/>
          <p:nvPr/>
        </p:nvSpPr>
        <p:spPr>
          <a:xfrm rot="0">
            <a:off x="3656241" y="2050777"/>
            <a:ext cx="9608975" cy="1171575"/>
          </a:xfrm>
          <a:prstGeom prst="rect">
            <a:avLst/>
          </a:prstGeom>
        </p:spPr>
        <p:txBody>
          <a:bodyPr anchor="t" rtlCol="false" tIns="0" lIns="0" bIns="0" rIns="0">
            <a:spAutoFit/>
          </a:bodyPr>
          <a:lstStyle/>
          <a:p>
            <a:pPr algn="l">
              <a:lnSpc>
                <a:spcPts val="3134"/>
              </a:lnSpc>
            </a:pPr>
            <a:r>
              <a:rPr lang="en-US" sz="2611">
                <a:solidFill>
                  <a:srgbClr val="F4F4F4"/>
                </a:solidFill>
                <a:latin typeface="League Spartan"/>
                <a:ea typeface="League Spartan"/>
                <a:cs typeface="League Spartan"/>
                <a:sym typeface="League Spartan"/>
              </a:rPr>
              <a:t>Sexual Harrassment, sexual assult, rape, fondling, incest, statutory rape, dating violence, domestic violence, stalking</a:t>
            </a:r>
          </a:p>
        </p:txBody>
      </p:sp>
      <p:sp>
        <p:nvSpPr>
          <p:cNvPr name="TextBox 26" id="26"/>
          <p:cNvSpPr txBox="true"/>
          <p:nvPr/>
        </p:nvSpPr>
        <p:spPr>
          <a:xfrm rot="0">
            <a:off x="3656241" y="5580143"/>
            <a:ext cx="10082990" cy="1272167"/>
          </a:xfrm>
          <a:prstGeom prst="rect">
            <a:avLst/>
          </a:prstGeom>
        </p:spPr>
        <p:txBody>
          <a:bodyPr anchor="t" rtlCol="false" tIns="0" lIns="0" bIns="0" rIns="0">
            <a:spAutoFit/>
          </a:bodyPr>
          <a:lstStyle/>
          <a:p>
            <a:pPr algn="l">
              <a:lnSpc>
                <a:spcPts val="3380"/>
              </a:lnSpc>
            </a:pPr>
            <a:r>
              <a:rPr lang="en-US" sz="2414">
                <a:solidFill>
                  <a:srgbClr val="FFFFFF"/>
                </a:solidFill>
                <a:latin typeface="League Spartan"/>
                <a:ea typeface="League Spartan"/>
                <a:cs typeface="League Spartan"/>
                <a:sym typeface="League Spartan"/>
              </a:rPr>
              <a:t>At any time after the Title IX Coordinator is on notice of</a:t>
            </a:r>
          </a:p>
          <a:p>
            <a:pPr algn="l">
              <a:lnSpc>
                <a:spcPts val="3380"/>
              </a:lnSpc>
            </a:pPr>
            <a:r>
              <a:rPr lang="en-US" sz="2414">
                <a:solidFill>
                  <a:srgbClr val="FFFFFF"/>
                </a:solidFill>
                <a:latin typeface="League Spartan"/>
                <a:ea typeface="League Spartan"/>
                <a:cs typeface="League Spartan"/>
                <a:sym typeface="League Spartan"/>
              </a:rPr>
              <a:t>sexual harassment, </a:t>
            </a:r>
            <a:r>
              <a:rPr lang="en-US" sz="2414">
                <a:solidFill>
                  <a:srgbClr val="FFFFFF"/>
                </a:solidFill>
                <a:latin typeface="League Spartan"/>
                <a:ea typeface="League Spartan"/>
                <a:cs typeface="League Spartan"/>
                <a:sym typeface="League Spartan"/>
              </a:rPr>
              <a:t>Champion may remove a respondent </a:t>
            </a:r>
          </a:p>
          <a:p>
            <a:pPr algn="l">
              <a:lnSpc>
                <a:spcPts val="3380"/>
              </a:lnSpc>
              <a:spcBef>
                <a:spcPct val="0"/>
              </a:spcBef>
            </a:pPr>
            <a:r>
              <a:rPr lang="en-US" sz="2414">
                <a:solidFill>
                  <a:srgbClr val="FFFFFF"/>
                </a:solidFill>
                <a:latin typeface="League Spartan"/>
                <a:ea typeface="League Spartan"/>
                <a:cs typeface="League Spartan"/>
                <a:sym typeface="League Spartan"/>
              </a:rPr>
              <a:t>on an emergency basis.</a:t>
            </a:r>
          </a:p>
        </p:txBody>
      </p:sp>
      <p:sp>
        <p:nvSpPr>
          <p:cNvPr name="TextBox 27" id="27"/>
          <p:cNvSpPr txBox="true"/>
          <p:nvPr/>
        </p:nvSpPr>
        <p:spPr>
          <a:xfrm rot="0">
            <a:off x="3365538" y="7605764"/>
            <a:ext cx="9418441" cy="2091782"/>
          </a:xfrm>
          <a:prstGeom prst="rect">
            <a:avLst/>
          </a:prstGeom>
        </p:spPr>
        <p:txBody>
          <a:bodyPr anchor="t" rtlCol="false" tIns="0" lIns="0" bIns="0" rIns="0">
            <a:spAutoFit/>
          </a:bodyPr>
          <a:lstStyle/>
          <a:p>
            <a:pPr algn="ctr">
              <a:lnSpc>
                <a:spcPts val="2829"/>
              </a:lnSpc>
            </a:pPr>
            <a:r>
              <a:rPr lang="en-US" sz="2021">
                <a:solidFill>
                  <a:srgbClr val="FFFFFF"/>
                </a:solidFill>
                <a:latin typeface="League Spartan"/>
                <a:ea typeface="League Spartan"/>
                <a:cs typeface="League Spartan"/>
                <a:sym typeface="League Spartan"/>
              </a:rPr>
              <a:t> (1) The Complainant withdraws it in writing, (2) the Respondent</a:t>
            </a:r>
          </a:p>
          <a:p>
            <a:pPr algn="ctr">
              <a:lnSpc>
                <a:spcPts val="2829"/>
              </a:lnSpc>
            </a:pPr>
            <a:r>
              <a:rPr lang="en-US" sz="2021">
                <a:solidFill>
                  <a:srgbClr val="FFFFFF"/>
                </a:solidFill>
                <a:latin typeface="League Spartan"/>
                <a:ea typeface="League Spartan"/>
                <a:cs typeface="League Spartan"/>
                <a:sym typeface="League Spartan"/>
              </a:rPr>
              <a:t>is no longer enrolled or employed by Champion, or (3) there is insufficient evidence. </a:t>
            </a:r>
          </a:p>
          <a:p>
            <a:pPr algn="ctr">
              <a:lnSpc>
                <a:spcPts val="2829"/>
              </a:lnSpc>
              <a:spcBef>
                <a:spcPct val="0"/>
              </a:spcBef>
            </a:pPr>
            <a:r>
              <a:rPr lang="en-US" sz="2021">
                <a:solidFill>
                  <a:srgbClr val="FFFFFF"/>
                </a:solidFill>
                <a:latin typeface="League Spartan"/>
                <a:ea typeface="League Spartan"/>
                <a:cs typeface="League Spartan"/>
                <a:sym typeface="League Spartan"/>
              </a:rPr>
              <a:t>(1) the alleged conduct doesn’t meet the Policy’s definition of Sexual Harassment, (2) it didn’t occur within Champion’s educational program or activity, or (3) it didn’t occur in the United States.</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5004E"/>
        </a:solidFill>
      </p:bgPr>
    </p:bg>
    <p:spTree>
      <p:nvGrpSpPr>
        <p:cNvPr id="1" name=""/>
        <p:cNvGrpSpPr/>
        <p:nvPr/>
      </p:nvGrpSpPr>
      <p:grpSpPr>
        <a:xfrm>
          <a:off x="0" y="0"/>
          <a:ext cx="0" cy="0"/>
          <a:chOff x="0" y="0"/>
          <a:chExt cx="0" cy="0"/>
        </a:xfrm>
      </p:grpSpPr>
      <p:grpSp>
        <p:nvGrpSpPr>
          <p:cNvPr name="Group 2" id="2"/>
          <p:cNvGrpSpPr/>
          <p:nvPr/>
        </p:nvGrpSpPr>
        <p:grpSpPr>
          <a:xfrm rot="0">
            <a:off x="2398209" y="1225009"/>
            <a:ext cx="3562350" cy="3714750"/>
            <a:chOff x="0" y="0"/>
            <a:chExt cx="832202" cy="867805"/>
          </a:xfrm>
        </p:grpSpPr>
        <p:sp>
          <p:nvSpPr>
            <p:cNvPr name="Freeform 3" id="3"/>
            <p:cNvSpPr/>
            <p:nvPr/>
          </p:nvSpPr>
          <p:spPr>
            <a:xfrm flipH="false" flipV="false" rot="0">
              <a:off x="0" y="0"/>
              <a:ext cx="832202" cy="867805"/>
            </a:xfrm>
            <a:custGeom>
              <a:avLst/>
              <a:gdLst/>
              <a:ahLst/>
              <a:cxnLst/>
              <a:rect r="r" b="b" t="t" l="l"/>
              <a:pathLst>
                <a:path h="867805" w="832202">
                  <a:moveTo>
                    <a:pt x="416101" y="0"/>
                  </a:moveTo>
                  <a:cubicBezTo>
                    <a:pt x="186295" y="0"/>
                    <a:pt x="0" y="194265"/>
                    <a:pt x="0" y="433902"/>
                  </a:cubicBezTo>
                  <a:cubicBezTo>
                    <a:pt x="0" y="673540"/>
                    <a:pt x="186295" y="867805"/>
                    <a:pt x="416101" y="867805"/>
                  </a:cubicBezTo>
                  <a:cubicBezTo>
                    <a:pt x="645908" y="867805"/>
                    <a:pt x="832202" y="673540"/>
                    <a:pt x="832202" y="433902"/>
                  </a:cubicBezTo>
                  <a:cubicBezTo>
                    <a:pt x="832202" y="194265"/>
                    <a:pt x="645908" y="0"/>
                    <a:pt x="416101" y="0"/>
                  </a:cubicBezTo>
                  <a:close/>
                </a:path>
              </a:pathLst>
            </a:custGeom>
            <a:solidFill>
              <a:srgbClr val="545454"/>
            </a:solidFill>
          </p:spPr>
        </p:sp>
        <p:sp>
          <p:nvSpPr>
            <p:cNvPr name="TextBox 4" id="4"/>
            <p:cNvSpPr txBox="true"/>
            <p:nvPr/>
          </p:nvSpPr>
          <p:spPr>
            <a:xfrm>
              <a:off x="78019" y="43257"/>
              <a:ext cx="676165" cy="74319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1098372" y="5678403"/>
            <a:ext cx="3562350" cy="3714750"/>
            <a:chOff x="0" y="0"/>
            <a:chExt cx="814849" cy="849709"/>
          </a:xfrm>
        </p:grpSpPr>
        <p:sp>
          <p:nvSpPr>
            <p:cNvPr name="Freeform 6" id="6"/>
            <p:cNvSpPr/>
            <p:nvPr/>
          </p:nvSpPr>
          <p:spPr>
            <a:xfrm flipH="false" flipV="false" rot="0">
              <a:off x="0" y="0"/>
              <a:ext cx="814849" cy="849709"/>
            </a:xfrm>
            <a:custGeom>
              <a:avLst/>
              <a:gdLst/>
              <a:ahLst/>
              <a:cxnLst/>
              <a:rect r="r" b="b" t="t" l="l"/>
              <a:pathLst>
                <a:path h="849709" w="814849">
                  <a:moveTo>
                    <a:pt x="407425" y="0"/>
                  </a:moveTo>
                  <a:cubicBezTo>
                    <a:pt x="182410" y="0"/>
                    <a:pt x="0" y="190214"/>
                    <a:pt x="0" y="424855"/>
                  </a:cubicBezTo>
                  <a:cubicBezTo>
                    <a:pt x="0" y="659495"/>
                    <a:pt x="182410" y="849709"/>
                    <a:pt x="407425" y="849709"/>
                  </a:cubicBezTo>
                  <a:cubicBezTo>
                    <a:pt x="632439" y="849709"/>
                    <a:pt x="814849" y="659495"/>
                    <a:pt x="814849" y="424855"/>
                  </a:cubicBezTo>
                  <a:cubicBezTo>
                    <a:pt x="814849" y="190214"/>
                    <a:pt x="632439" y="0"/>
                    <a:pt x="407425" y="0"/>
                  </a:cubicBezTo>
                  <a:close/>
                </a:path>
              </a:pathLst>
            </a:custGeom>
            <a:solidFill>
              <a:srgbClr val="545454"/>
            </a:solidFill>
          </p:spPr>
        </p:sp>
        <p:sp>
          <p:nvSpPr>
            <p:cNvPr name="TextBox 7" id="7"/>
            <p:cNvSpPr txBox="true"/>
            <p:nvPr/>
          </p:nvSpPr>
          <p:spPr>
            <a:xfrm>
              <a:off x="76392" y="41560"/>
              <a:ext cx="662065" cy="728489"/>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6914260" y="334577"/>
            <a:ext cx="3564987" cy="3696571"/>
            <a:chOff x="0" y="0"/>
            <a:chExt cx="812800" cy="842801"/>
          </a:xfrm>
        </p:grpSpPr>
        <p:sp>
          <p:nvSpPr>
            <p:cNvPr name="Freeform 9" id="9"/>
            <p:cNvSpPr/>
            <p:nvPr/>
          </p:nvSpPr>
          <p:spPr>
            <a:xfrm flipH="false" flipV="false" rot="0">
              <a:off x="0" y="0"/>
              <a:ext cx="812800" cy="842801"/>
            </a:xfrm>
            <a:custGeom>
              <a:avLst/>
              <a:gdLst/>
              <a:ahLst/>
              <a:cxnLst/>
              <a:rect r="r" b="b" t="t" l="l"/>
              <a:pathLst>
                <a:path h="842801" w="812800">
                  <a:moveTo>
                    <a:pt x="406400" y="0"/>
                  </a:moveTo>
                  <a:cubicBezTo>
                    <a:pt x="181951" y="0"/>
                    <a:pt x="0" y="188667"/>
                    <a:pt x="0" y="421400"/>
                  </a:cubicBezTo>
                  <a:cubicBezTo>
                    <a:pt x="0" y="654133"/>
                    <a:pt x="181951" y="842801"/>
                    <a:pt x="406400" y="842801"/>
                  </a:cubicBezTo>
                  <a:cubicBezTo>
                    <a:pt x="630849" y="842801"/>
                    <a:pt x="812800" y="654133"/>
                    <a:pt x="812800" y="421400"/>
                  </a:cubicBezTo>
                  <a:cubicBezTo>
                    <a:pt x="812800" y="188667"/>
                    <a:pt x="630849" y="0"/>
                    <a:pt x="406400" y="0"/>
                  </a:cubicBezTo>
                  <a:close/>
                </a:path>
              </a:pathLst>
            </a:custGeom>
            <a:solidFill>
              <a:srgbClr val="545454"/>
            </a:solidFill>
          </p:spPr>
        </p:sp>
        <p:sp>
          <p:nvSpPr>
            <p:cNvPr name="TextBox 10" id="10"/>
            <p:cNvSpPr txBox="true"/>
            <p:nvPr/>
          </p:nvSpPr>
          <p:spPr>
            <a:xfrm>
              <a:off x="76200" y="40913"/>
              <a:ext cx="660400" cy="72287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2741841" y="5454048"/>
            <a:ext cx="3562350" cy="3714750"/>
            <a:chOff x="0" y="0"/>
            <a:chExt cx="833808" cy="869479"/>
          </a:xfrm>
        </p:grpSpPr>
        <p:sp>
          <p:nvSpPr>
            <p:cNvPr name="Freeform 12" id="12"/>
            <p:cNvSpPr/>
            <p:nvPr/>
          </p:nvSpPr>
          <p:spPr>
            <a:xfrm flipH="false" flipV="false" rot="0">
              <a:off x="0" y="0"/>
              <a:ext cx="833808" cy="869479"/>
            </a:xfrm>
            <a:custGeom>
              <a:avLst/>
              <a:gdLst/>
              <a:ahLst/>
              <a:cxnLst/>
              <a:rect r="r" b="b" t="t" l="l"/>
              <a:pathLst>
                <a:path h="869479" w="833808">
                  <a:moveTo>
                    <a:pt x="416904" y="0"/>
                  </a:moveTo>
                  <a:cubicBezTo>
                    <a:pt x="186654" y="0"/>
                    <a:pt x="0" y="194639"/>
                    <a:pt x="0" y="434739"/>
                  </a:cubicBezTo>
                  <a:cubicBezTo>
                    <a:pt x="0" y="674839"/>
                    <a:pt x="186654" y="869479"/>
                    <a:pt x="416904" y="869479"/>
                  </a:cubicBezTo>
                  <a:cubicBezTo>
                    <a:pt x="647154" y="869479"/>
                    <a:pt x="833808" y="674839"/>
                    <a:pt x="833808" y="434739"/>
                  </a:cubicBezTo>
                  <a:cubicBezTo>
                    <a:pt x="833808" y="194639"/>
                    <a:pt x="647154" y="0"/>
                    <a:pt x="416904" y="0"/>
                  </a:cubicBezTo>
                  <a:close/>
                </a:path>
              </a:pathLst>
            </a:custGeom>
            <a:solidFill>
              <a:srgbClr val="545454"/>
            </a:solidFill>
          </p:spPr>
        </p:sp>
        <p:sp>
          <p:nvSpPr>
            <p:cNvPr name="TextBox 13" id="13"/>
            <p:cNvSpPr txBox="true"/>
            <p:nvPr/>
          </p:nvSpPr>
          <p:spPr>
            <a:xfrm>
              <a:off x="78169" y="43414"/>
              <a:ext cx="677469" cy="744552"/>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11403172" y="1428750"/>
            <a:ext cx="3562350" cy="3714750"/>
            <a:chOff x="0" y="0"/>
            <a:chExt cx="814849" cy="849709"/>
          </a:xfrm>
        </p:grpSpPr>
        <p:sp>
          <p:nvSpPr>
            <p:cNvPr name="Freeform 15" id="15"/>
            <p:cNvSpPr/>
            <p:nvPr/>
          </p:nvSpPr>
          <p:spPr>
            <a:xfrm flipH="false" flipV="false" rot="0">
              <a:off x="0" y="0"/>
              <a:ext cx="814849" cy="849709"/>
            </a:xfrm>
            <a:custGeom>
              <a:avLst/>
              <a:gdLst/>
              <a:ahLst/>
              <a:cxnLst/>
              <a:rect r="r" b="b" t="t" l="l"/>
              <a:pathLst>
                <a:path h="849709" w="814849">
                  <a:moveTo>
                    <a:pt x="407425" y="0"/>
                  </a:moveTo>
                  <a:cubicBezTo>
                    <a:pt x="182410" y="0"/>
                    <a:pt x="0" y="190214"/>
                    <a:pt x="0" y="424855"/>
                  </a:cubicBezTo>
                  <a:cubicBezTo>
                    <a:pt x="0" y="659495"/>
                    <a:pt x="182410" y="849709"/>
                    <a:pt x="407425" y="849709"/>
                  </a:cubicBezTo>
                  <a:cubicBezTo>
                    <a:pt x="632439" y="849709"/>
                    <a:pt x="814849" y="659495"/>
                    <a:pt x="814849" y="424855"/>
                  </a:cubicBezTo>
                  <a:cubicBezTo>
                    <a:pt x="814849" y="190214"/>
                    <a:pt x="632439" y="0"/>
                    <a:pt x="407425" y="0"/>
                  </a:cubicBezTo>
                  <a:close/>
                </a:path>
              </a:pathLst>
            </a:custGeom>
            <a:solidFill>
              <a:srgbClr val="545454"/>
            </a:solidFill>
          </p:spPr>
        </p:sp>
        <p:sp>
          <p:nvSpPr>
            <p:cNvPr name="TextBox 16" id="16"/>
            <p:cNvSpPr txBox="true"/>
            <p:nvPr/>
          </p:nvSpPr>
          <p:spPr>
            <a:xfrm>
              <a:off x="76392" y="41560"/>
              <a:ext cx="662065" cy="728489"/>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6914260" y="6486519"/>
            <a:ext cx="3562350" cy="3714750"/>
            <a:chOff x="0" y="0"/>
            <a:chExt cx="812199" cy="846945"/>
          </a:xfrm>
        </p:grpSpPr>
        <p:sp>
          <p:nvSpPr>
            <p:cNvPr name="Freeform 18" id="18"/>
            <p:cNvSpPr/>
            <p:nvPr/>
          </p:nvSpPr>
          <p:spPr>
            <a:xfrm flipH="false" flipV="false" rot="0">
              <a:off x="0" y="0"/>
              <a:ext cx="812199" cy="846945"/>
            </a:xfrm>
            <a:custGeom>
              <a:avLst/>
              <a:gdLst/>
              <a:ahLst/>
              <a:cxnLst/>
              <a:rect r="r" b="b" t="t" l="l"/>
              <a:pathLst>
                <a:path h="846945" w="812199">
                  <a:moveTo>
                    <a:pt x="406099" y="0"/>
                  </a:moveTo>
                  <a:cubicBezTo>
                    <a:pt x="181817" y="0"/>
                    <a:pt x="0" y="189595"/>
                    <a:pt x="0" y="423473"/>
                  </a:cubicBezTo>
                  <a:cubicBezTo>
                    <a:pt x="0" y="657350"/>
                    <a:pt x="181817" y="846945"/>
                    <a:pt x="406099" y="846945"/>
                  </a:cubicBezTo>
                  <a:cubicBezTo>
                    <a:pt x="630382" y="846945"/>
                    <a:pt x="812199" y="657350"/>
                    <a:pt x="812199" y="423473"/>
                  </a:cubicBezTo>
                  <a:cubicBezTo>
                    <a:pt x="812199" y="189595"/>
                    <a:pt x="630382" y="0"/>
                    <a:pt x="406099" y="0"/>
                  </a:cubicBezTo>
                  <a:close/>
                </a:path>
              </a:pathLst>
            </a:custGeom>
            <a:solidFill>
              <a:srgbClr val="545454"/>
            </a:solidFill>
          </p:spPr>
        </p:sp>
        <p:sp>
          <p:nvSpPr>
            <p:cNvPr name="TextBox 19" id="19"/>
            <p:cNvSpPr txBox="true"/>
            <p:nvPr/>
          </p:nvSpPr>
          <p:spPr>
            <a:xfrm>
              <a:off x="76144" y="41301"/>
              <a:ext cx="659912" cy="726243"/>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6678004" y="4250014"/>
            <a:ext cx="4034861" cy="2017431"/>
            <a:chOff x="0" y="0"/>
            <a:chExt cx="812800" cy="406400"/>
          </a:xfrm>
        </p:grpSpPr>
        <p:sp>
          <p:nvSpPr>
            <p:cNvPr name="Freeform 21" id="21"/>
            <p:cNvSpPr/>
            <p:nvPr/>
          </p:nvSpPr>
          <p:spPr>
            <a:xfrm flipH="false" flipV="false" rot="0">
              <a:off x="0" y="0"/>
              <a:ext cx="812800" cy="406400"/>
            </a:xfrm>
            <a:custGeom>
              <a:avLst/>
              <a:gdLst/>
              <a:ahLst/>
              <a:cxnLst/>
              <a:rect r="r" b="b" t="t" l="l"/>
              <a:pathLst>
                <a:path h="406400" w="812800">
                  <a:moveTo>
                    <a:pt x="609600" y="0"/>
                  </a:moveTo>
                  <a:lnTo>
                    <a:pt x="203200" y="0"/>
                  </a:lnTo>
                  <a:lnTo>
                    <a:pt x="0" y="203200"/>
                  </a:lnTo>
                  <a:lnTo>
                    <a:pt x="203200" y="406400"/>
                  </a:lnTo>
                  <a:lnTo>
                    <a:pt x="609600" y="406400"/>
                  </a:lnTo>
                  <a:lnTo>
                    <a:pt x="812800" y="203200"/>
                  </a:lnTo>
                  <a:lnTo>
                    <a:pt x="609600" y="0"/>
                  </a:lnTo>
                  <a:close/>
                </a:path>
              </a:pathLst>
            </a:custGeom>
            <a:solidFill>
              <a:srgbClr val="05004E"/>
            </a:solidFill>
          </p:spPr>
        </p:sp>
        <p:sp>
          <p:nvSpPr>
            <p:cNvPr name="TextBox 22" id="22"/>
            <p:cNvSpPr txBox="true"/>
            <p:nvPr/>
          </p:nvSpPr>
          <p:spPr>
            <a:xfrm>
              <a:off x="152400" y="-66675"/>
              <a:ext cx="508000" cy="473075"/>
            </a:xfrm>
            <a:prstGeom prst="rect">
              <a:avLst/>
            </a:prstGeom>
          </p:spPr>
          <p:txBody>
            <a:bodyPr anchor="ctr" rtlCol="false" tIns="50800" lIns="50800" bIns="50800" rIns="50800"/>
            <a:lstStyle/>
            <a:p>
              <a:pPr algn="ctr">
                <a:lnSpc>
                  <a:spcPts val="4759"/>
                </a:lnSpc>
              </a:pPr>
              <a:r>
                <a:rPr lang="en-US" sz="3399">
                  <a:solidFill>
                    <a:srgbClr val="F0F2EB"/>
                  </a:solidFill>
                  <a:latin typeface="League Spartan"/>
                  <a:ea typeface="League Spartan"/>
                  <a:cs typeface="League Spartan"/>
                  <a:sym typeface="League Spartan"/>
                </a:rPr>
                <a:t>PROCESS</a:t>
              </a:r>
            </a:p>
          </p:txBody>
        </p:sp>
      </p:grpSp>
      <p:sp>
        <p:nvSpPr>
          <p:cNvPr name="TextBox 23" id="23"/>
          <p:cNvSpPr txBox="true"/>
          <p:nvPr/>
        </p:nvSpPr>
        <p:spPr>
          <a:xfrm rot="0">
            <a:off x="7300746" y="1025574"/>
            <a:ext cx="2792016" cy="2266953"/>
          </a:xfrm>
          <a:prstGeom prst="rect">
            <a:avLst/>
          </a:prstGeom>
        </p:spPr>
        <p:txBody>
          <a:bodyPr anchor="t" rtlCol="false" tIns="0" lIns="0" bIns="0" rIns="0">
            <a:spAutoFit/>
          </a:bodyPr>
          <a:lstStyle/>
          <a:p>
            <a:pPr algn="ctr">
              <a:lnSpc>
                <a:spcPts val="3674"/>
              </a:lnSpc>
            </a:pPr>
            <a:r>
              <a:rPr lang="en-US" sz="2624">
                <a:solidFill>
                  <a:srgbClr val="FFFFFF"/>
                </a:solidFill>
                <a:latin typeface="League Spartan"/>
                <a:ea typeface="League Spartan"/>
                <a:cs typeface="League Spartan"/>
                <a:sym typeface="League Spartan"/>
              </a:rPr>
              <a:t>Some form of </a:t>
            </a:r>
          </a:p>
          <a:p>
            <a:pPr algn="ctr">
              <a:lnSpc>
                <a:spcPts val="3674"/>
              </a:lnSpc>
            </a:pPr>
            <a:r>
              <a:rPr lang="en-US" sz="2624">
                <a:solidFill>
                  <a:srgbClr val="FFFFFF"/>
                </a:solidFill>
                <a:latin typeface="League Spartan"/>
                <a:ea typeface="League Spartan"/>
                <a:cs typeface="League Spartan"/>
                <a:sym typeface="League Spartan"/>
              </a:rPr>
              <a:t>prohibited</a:t>
            </a:r>
          </a:p>
          <a:p>
            <a:pPr algn="ctr">
              <a:lnSpc>
                <a:spcPts val="3674"/>
              </a:lnSpc>
            </a:pPr>
            <a:r>
              <a:rPr lang="en-US" sz="2624">
                <a:solidFill>
                  <a:srgbClr val="FFFFFF"/>
                </a:solidFill>
                <a:latin typeface="League Spartan"/>
                <a:ea typeface="League Spartan"/>
                <a:cs typeface="League Spartan"/>
                <a:sym typeface="League Spartan"/>
              </a:rPr>
              <a:t> contact and/or </a:t>
            </a:r>
          </a:p>
          <a:p>
            <a:pPr algn="ctr">
              <a:lnSpc>
                <a:spcPts val="3674"/>
              </a:lnSpc>
            </a:pPr>
            <a:r>
              <a:rPr lang="en-US" sz="2624">
                <a:solidFill>
                  <a:srgbClr val="FFFFFF"/>
                </a:solidFill>
                <a:latin typeface="League Spartan"/>
                <a:ea typeface="League Spartan"/>
                <a:cs typeface="League Spartan"/>
                <a:sym typeface="League Spartan"/>
              </a:rPr>
              <a:t>behavior takes</a:t>
            </a:r>
          </a:p>
          <a:p>
            <a:pPr algn="ctr">
              <a:lnSpc>
                <a:spcPts val="3674"/>
              </a:lnSpc>
              <a:spcBef>
                <a:spcPct val="0"/>
              </a:spcBef>
            </a:pPr>
            <a:r>
              <a:rPr lang="en-US" sz="2624">
                <a:solidFill>
                  <a:srgbClr val="FFFFFF"/>
                </a:solidFill>
                <a:latin typeface="League Spartan"/>
                <a:ea typeface="League Spartan"/>
                <a:cs typeface="League Spartan"/>
                <a:sym typeface="League Spartan"/>
              </a:rPr>
              <a:t>place.</a:t>
            </a:r>
          </a:p>
        </p:txBody>
      </p:sp>
      <p:sp>
        <p:nvSpPr>
          <p:cNvPr name="TextBox 24" id="24"/>
          <p:cNvSpPr txBox="true"/>
          <p:nvPr/>
        </p:nvSpPr>
        <p:spPr>
          <a:xfrm rot="0">
            <a:off x="11862900" y="1906004"/>
            <a:ext cx="2642893" cy="2725420"/>
          </a:xfrm>
          <a:prstGeom prst="rect">
            <a:avLst/>
          </a:prstGeom>
        </p:spPr>
        <p:txBody>
          <a:bodyPr anchor="t" rtlCol="false" tIns="0" lIns="0" bIns="0" rIns="0">
            <a:spAutoFit/>
          </a:bodyPr>
          <a:lstStyle/>
          <a:p>
            <a:pPr algn="ctr">
              <a:lnSpc>
                <a:spcPts val="3079"/>
              </a:lnSpc>
            </a:pPr>
            <a:r>
              <a:rPr lang="en-US" sz="2199">
                <a:solidFill>
                  <a:srgbClr val="FFFFFF"/>
                </a:solidFill>
                <a:latin typeface="League Spartan"/>
                <a:ea typeface="League Spartan"/>
                <a:cs typeface="League Spartan"/>
                <a:sym typeface="League Spartan"/>
              </a:rPr>
              <a:t>A report is made</a:t>
            </a:r>
          </a:p>
          <a:p>
            <a:pPr algn="ctr">
              <a:lnSpc>
                <a:spcPts val="3079"/>
              </a:lnSpc>
            </a:pPr>
            <a:r>
              <a:rPr lang="en-US" sz="2199">
                <a:solidFill>
                  <a:srgbClr val="FFFFFF"/>
                </a:solidFill>
                <a:latin typeface="League Spartan"/>
                <a:ea typeface="League Spartan"/>
                <a:cs typeface="League Spartan"/>
                <a:sym typeface="League Spartan"/>
              </a:rPr>
              <a:t>to Titile IX Coordinator</a:t>
            </a:r>
          </a:p>
          <a:p>
            <a:pPr algn="ctr">
              <a:lnSpc>
                <a:spcPts val="3079"/>
              </a:lnSpc>
            </a:pPr>
            <a:r>
              <a:rPr lang="en-US" sz="2199">
                <a:solidFill>
                  <a:srgbClr val="FFFFFF"/>
                </a:solidFill>
                <a:latin typeface="League Spartan"/>
                <a:ea typeface="League Spartan"/>
                <a:cs typeface="League Spartan"/>
                <a:sym typeface="League Spartan"/>
              </a:rPr>
              <a:t>Confidential Employee</a:t>
            </a:r>
          </a:p>
          <a:p>
            <a:pPr algn="ctr">
              <a:lnSpc>
                <a:spcPts val="3079"/>
              </a:lnSpc>
            </a:pPr>
            <a:r>
              <a:rPr lang="en-US" sz="2199">
                <a:solidFill>
                  <a:srgbClr val="FFFFFF"/>
                </a:solidFill>
                <a:latin typeface="League Spartan"/>
                <a:ea typeface="League Spartan"/>
                <a:cs typeface="League Spartan"/>
                <a:sym typeface="League Spartan"/>
              </a:rPr>
              <a:t>Anonymously</a:t>
            </a:r>
          </a:p>
          <a:p>
            <a:pPr algn="ctr">
              <a:lnSpc>
                <a:spcPts val="3079"/>
              </a:lnSpc>
              <a:spcBef>
                <a:spcPct val="0"/>
              </a:spcBef>
            </a:pPr>
            <a:r>
              <a:rPr lang="en-US" sz="2199">
                <a:solidFill>
                  <a:srgbClr val="FFFFFF"/>
                </a:solidFill>
                <a:latin typeface="League Spartan"/>
                <a:ea typeface="League Spartan"/>
                <a:cs typeface="League Spartan"/>
                <a:sym typeface="League Spartan"/>
              </a:rPr>
              <a:t>Law Enforcement</a:t>
            </a:r>
          </a:p>
        </p:txBody>
      </p:sp>
      <p:sp>
        <p:nvSpPr>
          <p:cNvPr name="TextBox 25" id="25"/>
          <p:cNvSpPr txBox="true"/>
          <p:nvPr/>
        </p:nvSpPr>
        <p:spPr>
          <a:xfrm rot="0">
            <a:off x="11381930" y="6506421"/>
            <a:ext cx="2986197" cy="2011088"/>
          </a:xfrm>
          <a:prstGeom prst="rect">
            <a:avLst/>
          </a:prstGeom>
        </p:spPr>
        <p:txBody>
          <a:bodyPr anchor="t" rtlCol="false" tIns="0" lIns="0" bIns="0" rIns="0">
            <a:spAutoFit/>
          </a:bodyPr>
          <a:lstStyle/>
          <a:p>
            <a:pPr algn="ctr">
              <a:lnSpc>
                <a:spcPts val="4051"/>
              </a:lnSpc>
              <a:spcBef>
                <a:spcPct val="0"/>
              </a:spcBef>
            </a:pPr>
            <a:r>
              <a:rPr lang="en-US" sz="2893">
                <a:solidFill>
                  <a:srgbClr val="FFFFFF"/>
                </a:solidFill>
                <a:latin typeface="League Spartan"/>
                <a:ea typeface="League Spartan"/>
                <a:cs typeface="League Spartan"/>
                <a:sym typeface="League Spartan"/>
              </a:rPr>
              <a:t>Title IX Coordinator contacts Complainant.</a:t>
            </a:r>
          </a:p>
        </p:txBody>
      </p:sp>
      <p:sp>
        <p:nvSpPr>
          <p:cNvPr name="TextBox 26" id="26"/>
          <p:cNvSpPr txBox="true"/>
          <p:nvPr/>
        </p:nvSpPr>
        <p:spPr>
          <a:xfrm rot="0">
            <a:off x="7535001" y="7018061"/>
            <a:ext cx="2320868" cy="2951271"/>
          </a:xfrm>
          <a:prstGeom prst="rect">
            <a:avLst/>
          </a:prstGeom>
        </p:spPr>
        <p:txBody>
          <a:bodyPr anchor="t" rtlCol="false" tIns="0" lIns="0" bIns="0" rIns="0">
            <a:spAutoFit/>
          </a:bodyPr>
          <a:lstStyle/>
          <a:p>
            <a:pPr algn="ctr">
              <a:lnSpc>
                <a:spcPts val="3339"/>
              </a:lnSpc>
              <a:spcBef>
                <a:spcPct val="0"/>
              </a:spcBef>
            </a:pPr>
            <a:r>
              <a:rPr lang="en-US" sz="2385">
                <a:solidFill>
                  <a:srgbClr val="FFFFFF"/>
                </a:solidFill>
                <a:latin typeface="League Spartan"/>
                <a:ea typeface="League Spartan"/>
                <a:cs typeface="League Spartan"/>
                <a:sym typeface="League Spartan"/>
              </a:rPr>
              <a:t>Complainant fills out a detailed formal complaint and submits it to who.</a:t>
            </a:r>
          </a:p>
        </p:txBody>
      </p:sp>
      <p:sp>
        <p:nvSpPr>
          <p:cNvPr name="TextBox 27" id="27"/>
          <p:cNvSpPr txBox="true"/>
          <p:nvPr/>
        </p:nvSpPr>
        <p:spPr>
          <a:xfrm rot="0">
            <a:off x="2941960" y="6224498"/>
            <a:ext cx="3069295" cy="2584459"/>
          </a:xfrm>
          <a:prstGeom prst="rect">
            <a:avLst/>
          </a:prstGeom>
        </p:spPr>
        <p:txBody>
          <a:bodyPr anchor="t" rtlCol="false" tIns="0" lIns="0" bIns="0" rIns="0">
            <a:spAutoFit/>
          </a:bodyPr>
          <a:lstStyle/>
          <a:p>
            <a:pPr algn="ctr">
              <a:lnSpc>
                <a:spcPts val="2974"/>
              </a:lnSpc>
            </a:pPr>
            <a:r>
              <a:rPr lang="en-US" sz="2124" u="sng">
                <a:solidFill>
                  <a:srgbClr val="FFFFFF"/>
                </a:solidFill>
                <a:latin typeface="League Spartan"/>
                <a:ea typeface="League Spartan"/>
                <a:cs typeface="League Spartan"/>
                <a:sym typeface="League Spartan"/>
              </a:rPr>
              <a:t>Grievance Process</a:t>
            </a:r>
          </a:p>
          <a:p>
            <a:pPr algn="ctr">
              <a:lnSpc>
                <a:spcPts val="2974"/>
              </a:lnSpc>
            </a:pPr>
            <a:r>
              <a:rPr lang="en-US" sz="2124">
                <a:solidFill>
                  <a:srgbClr val="FFFFFF"/>
                </a:solidFill>
                <a:latin typeface="League Spartan"/>
                <a:ea typeface="League Spartan"/>
                <a:cs typeface="League Spartan"/>
                <a:sym typeface="League Spartan"/>
              </a:rPr>
              <a:t>Gather Evidence</a:t>
            </a:r>
          </a:p>
          <a:p>
            <a:pPr algn="ctr">
              <a:lnSpc>
                <a:spcPts val="2974"/>
              </a:lnSpc>
            </a:pPr>
            <a:r>
              <a:rPr lang="en-US" sz="2124">
                <a:solidFill>
                  <a:srgbClr val="FFFFFF"/>
                </a:solidFill>
                <a:latin typeface="League Spartan"/>
                <a:ea typeface="League Spartan"/>
                <a:cs typeface="League Spartan"/>
                <a:sym typeface="League Spartan"/>
              </a:rPr>
              <a:t>Notice of Allegations</a:t>
            </a:r>
          </a:p>
          <a:p>
            <a:pPr algn="ctr">
              <a:lnSpc>
                <a:spcPts val="2974"/>
              </a:lnSpc>
            </a:pPr>
            <a:r>
              <a:rPr lang="en-US" sz="2124">
                <a:solidFill>
                  <a:srgbClr val="FFFFFF"/>
                </a:solidFill>
                <a:latin typeface="League Spartan"/>
                <a:ea typeface="League Spartan"/>
                <a:cs typeface="League Spartan"/>
                <a:sym typeface="League Spartan"/>
              </a:rPr>
              <a:t>(Recorded)</a:t>
            </a:r>
          </a:p>
          <a:p>
            <a:pPr algn="ctr">
              <a:lnSpc>
                <a:spcPts val="2974"/>
              </a:lnSpc>
            </a:pPr>
            <a:r>
              <a:rPr lang="en-US" sz="2124">
                <a:solidFill>
                  <a:srgbClr val="FFFFFF"/>
                </a:solidFill>
                <a:latin typeface="League Spartan"/>
                <a:ea typeface="League Spartan"/>
                <a:cs typeface="League Spartan"/>
                <a:sym typeface="League Spartan"/>
              </a:rPr>
              <a:t> Live Hearing</a:t>
            </a:r>
          </a:p>
          <a:p>
            <a:pPr algn="ctr">
              <a:lnSpc>
                <a:spcPts val="2974"/>
              </a:lnSpc>
              <a:spcBef>
                <a:spcPct val="0"/>
              </a:spcBef>
            </a:pPr>
            <a:r>
              <a:rPr lang="en-US" sz="2124">
                <a:solidFill>
                  <a:srgbClr val="FFFFFF"/>
                </a:solidFill>
                <a:latin typeface="League Spartan"/>
                <a:ea typeface="League Spartan"/>
                <a:cs typeface="League Spartan"/>
                <a:sym typeface="League Spartan"/>
              </a:rPr>
              <a:t>(Written) Determination</a:t>
            </a:r>
          </a:p>
        </p:txBody>
      </p:sp>
      <p:sp>
        <p:nvSpPr>
          <p:cNvPr name="TextBox 28" id="28"/>
          <p:cNvSpPr txBox="true"/>
          <p:nvPr/>
        </p:nvSpPr>
        <p:spPr>
          <a:xfrm rot="0">
            <a:off x="2635389" y="1857604"/>
            <a:ext cx="3087990" cy="2392410"/>
          </a:xfrm>
          <a:prstGeom prst="rect">
            <a:avLst/>
          </a:prstGeom>
        </p:spPr>
        <p:txBody>
          <a:bodyPr anchor="t" rtlCol="false" tIns="0" lIns="0" bIns="0" rIns="0">
            <a:spAutoFit/>
          </a:bodyPr>
          <a:lstStyle/>
          <a:p>
            <a:pPr algn="ctr">
              <a:lnSpc>
                <a:spcPts val="3837"/>
              </a:lnSpc>
            </a:pPr>
            <a:r>
              <a:rPr lang="en-US" sz="2741">
                <a:solidFill>
                  <a:srgbClr val="FFFFFF"/>
                </a:solidFill>
                <a:latin typeface="League Spartan"/>
                <a:ea typeface="League Spartan"/>
                <a:cs typeface="League Spartan"/>
                <a:sym typeface="League Spartan"/>
              </a:rPr>
              <a:t>Appeal of Final Determination</a:t>
            </a:r>
          </a:p>
          <a:p>
            <a:pPr algn="ctr">
              <a:lnSpc>
                <a:spcPts val="3837"/>
              </a:lnSpc>
              <a:spcBef>
                <a:spcPct val="0"/>
              </a:spcBef>
            </a:pPr>
            <a:r>
              <a:rPr lang="en-US" sz="2741">
                <a:solidFill>
                  <a:srgbClr val="FFFFFF"/>
                </a:solidFill>
                <a:latin typeface="League Spartan"/>
                <a:ea typeface="League Spartan"/>
                <a:cs typeface="League Spartan"/>
                <a:sym typeface="League Spartan"/>
              </a:rPr>
              <a:t>(must be filed within 5 business days)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9D9D9"/>
        </a:solidFill>
      </p:bgPr>
    </p:bg>
    <p:spTree>
      <p:nvGrpSpPr>
        <p:cNvPr id="1" name=""/>
        <p:cNvGrpSpPr/>
        <p:nvPr/>
      </p:nvGrpSpPr>
      <p:grpSpPr>
        <a:xfrm>
          <a:off x="0" y="0"/>
          <a:ext cx="0" cy="0"/>
          <a:chOff x="0" y="0"/>
          <a:chExt cx="0" cy="0"/>
        </a:xfrm>
      </p:grpSpPr>
      <p:grpSp>
        <p:nvGrpSpPr>
          <p:cNvPr name="Group 2" id="2"/>
          <p:cNvGrpSpPr/>
          <p:nvPr/>
        </p:nvGrpSpPr>
        <p:grpSpPr>
          <a:xfrm rot="0">
            <a:off x="-1181008" y="6577071"/>
            <a:ext cx="21665738" cy="4482984"/>
            <a:chOff x="0" y="0"/>
            <a:chExt cx="5490819" cy="1136137"/>
          </a:xfrm>
        </p:grpSpPr>
        <p:sp>
          <p:nvSpPr>
            <p:cNvPr name="Freeform 3" id="3"/>
            <p:cNvSpPr/>
            <p:nvPr/>
          </p:nvSpPr>
          <p:spPr>
            <a:xfrm flipH="false" flipV="false" rot="0">
              <a:off x="0" y="0"/>
              <a:ext cx="5490819" cy="1136137"/>
            </a:xfrm>
            <a:custGeom>
              <a:avLst/>
              <a:gdLst/>
              <a:ahLst/>
              <a:cxnLst/>
              <a:rect r="r" b="b" t="t" l="l"/>
              <a:pathLst>
                <a:path h="1136137" w="5490819">
                  <a:moveTo>
                    <a:pt x="9291" y="0"/>
                  </a:moveTo>
                  <a:lnTo>
                    <a:pt x="5481529" y="0"/>
                  </a:lnTo>
                  <a:cubicBezTo>
                    <a:pt x="5486660" y="0"/>
                    <a:pt x="5490819" y="4160"/>
                    <a:pt x="5490819" y="9291"/>
                  </a:cubicBezTo>
                  <a:lnTo>
                    <a:pt x="5490819" y="1126847"/>
                  </a:lnTo>
                  <a:cubicBezTo>
                    <a:pt x="5490819" y="1131978"/>
                    <a:pt x="5486660" y="1136137"/>
                    <a:pt x="5481529" y="1136137"/>
                  </a:cubicBezTo>
                  <a:lnTo>
                    <a:pt x="9291" y="1136137"/>
                  </a:lnTo>
                  <a:cubicBezTo>
                    <a:pt x="4160" y="1136137"/>
                    <a:pt x="0" y="1131978"/>
                    <a:pt x="0" y="1126847"/>
                  </a:cubicBezTo>
                  <a:lnTo>
                    <a:pt x="0" y="9291"/>
                  </a:lnTo>
                  <a:cubicBezTo>
                    <a:pt x="0" y="4160"/>
                    <a:pt x="4160" y="0"/>
                    <a:pt x="9291" y="0"/>
                  </a:cubicBezTo>
                  <a:close/>
                </a:path>
              </a:pathLst>
            </a:custGeom>
            <a:solidFill>
              <a:srgbClr val="08043E"/>
            </a:solidFill>
          </p:spPr>
        </p:sp>
        <p:sp>
          <p:nvSpPr>
            <p:cNvPr name="TextBox 4" id="4"/>
            <p:cNvSpPr txBox="true"/>
            <p:nvPr/>
          </p:nvSpPr>
          <p:spPr>
            <a:xfrm>
              <a:off x="0" y="-38100"/>
              <a:ext cx="5490819" cy="1174237"/>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2420226" y="786931"/>
            <a:ext cx="13443564" cy="1333500"/>
          </a:xfrm>
          <a:prstGeom prst="rect">
            <a:avLst/>
          </a:prstGeom>
        </p:spPr>
        <p:txBody>
          <a:bodyPr anchor="t" rtlCol="false" tIns="0" lIns="0" bIns="0" rIns="0">
            <a:spAutoFit/>
          </a:bodyPr>
          <a:lstStyle/>
          <a:p>
            <a:pPr algn="ctr">
              <a:lnSpc>
                <a:spcPts val="10542"/>
              </a:lnSpc>
            </a:pPr>
            <a:r>
              <a:rPr lang="en-US" sz="8785">
                <a:solidFill>
                  <a:srgbClr val="08043E"/>
                </a:solidFill>
                <a:latin typeface="League Spartan"/>
                <a:ea typeface="League Spartan"/>
                <a:cs typeface="League Spartan"/>
                <a:sym typeface="League Spartan"/>
              </a:rPr>
              <a:t>ADDITIONAL INFO.</a:t>
            </a:r>
          </a:p>
        </p:txBody>
      </p:sp>
      <p:sp>
        <p:nvSpPr>
          <p:cNvPr name="TextBox 6" id="6"/>
          <p:cNvSpPr txBox="true"/>
          <p:nvPr/>
        </p:nvSpPr>
        <p:spPr>
          <a:xfrm rot="0">
            <a:off x="1273718" y="2119004"/>
            <a:ext cx="15740564" cy="2238375"/>
          </a:xfrm>
          <a:prstGeom prst="rect">
            <a:avLst/>
          </a:prstGeom>
        </p:spPr>
        <p:txBody>
          <a:bodyPr anchor="t" rtlCol="false" tIns="0" lIns="0" bIns="0" rIns="0">
            <a:spAutoFit/>
          </a:bodyPr>
          <a:lstStyle/>
          <a:p>
            <a:pPr algn="ctr">
              <a:lnSpc>
                <a:spcPts val="3547"/>
              </a:lnSpc>
            </a:pPr>
            <a:r>
              <a:rPr lang="en-US" sz="2956" b="true">
                <a:solidFill>
                  <a:srgbClr val="545454"/>
                </a:solidFill>
                <a:latin typeface="Nunito Bold"/>
                <a:ea typeface="Nunito Bold"/>
                <a:cs typeface="Nunito Bold"/>
                <a:sym typeface="Nunito Bold"/>
              </a:rPr>
              <a:t>Champion Christian College is committed to upholding all legal and biblical standards as they relate to Title IX. While we strive to prevent incidents of misconduct, it is our mission to address any such situations with the seriousness, urgency, and care they deserve.  Additionally, individuals are encouraged to contact external agencies if they believe their concerns have not been adequately addressed.</a:t>
            </a:r>
          </a:p>
        </p:txBody>
      </p:sp>
      <p:grpSp>
        <p:nvGrpSpPr>
          <p:cNvPr name="Group 7" id="7"/>
          <p:cNvGrpSpPr/>
          <p:nvPr/>
        </p:nvGrpSpPr>
        <p:grpSpPr>
          <a:xfrm rot="0">
            <a:off x="2158652" y="4595504"/>
            <a:ext cx="2604338" cy="2604338"/>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CE07"/>
            </a:solidFill>
            <a:ln w="38100" cap="sq">
              <a:solidFill>
                <a:srgbClr val="F4F4F4"/>
              </a:solidFill>
              <a:prstDash val="solid"/>
              <a:miter/>
            </a:ln>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7798175" y="4487948"/>
            <a:ext cx="2604338" cy="2604338"/>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CE07"/>
            </a:solidFill>
            <a:ln w="38100" cap="sq">
              <a:solidFill>
                <a:srgbClr val="F4F4F4"/>
              </a:solidFill>
              <a:prstDash val="solid"/>
              <a:miter/>
            </a:ln>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3" id="13"/>
          <p:cNvGrpSpPr/>
          <p:nvPr/>
        </p:nvGrpSpPr>
        <p:grpSpPr>
          <a:xfrm rot="0">
            <a:off x="13437699" y="4595504"/>
            <a:ext cx="2604338" cy="2604338"/>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CCE07"/>
            </a:solidFill>
            <a:ln w="38100" cap="sq">
              <a:solidFill>
                <a:srgbClr val="F4F4F4"/>
              </a:solidFill>
              <a:prstDash val="solid"/>
              <a:miter/>
            </a:ln>
          </p:spPr>
        </p:sp>
        <p:sp>
          <p:nvSpPr>
            <p:cNvPr name="TextBox 15" id="1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true" flipV="true" rot="0">
            <a:off x="15319693" y="-326067"/>
            <a:ext cx="3528999" cy="4892996"/>
          </a:xfrm>
          <a:custGeom>
            <a:avLst/>
            <a:gdLst/>
            <a:ahLst/>
            <a:cxnLst/>
            <a:rect r="r" b="b" t="t" l="l"/>
            <a:pathLst>
              <a:path h="4892996" w="3528999">
                <a:moveTo>
                  <a:pt x="3528999" y="4892996"/>
                </a:moveTo>
                <a:lnTo>
                  <a:pt x="0" y="4892996"/>
                </a:lnTo>
                <a:lnTo>
                  <a:pt x="0" y="0"/>
                </a:lnTo>
                <a:lnTo>
                  <a:pt x="3528999" y="0"/>
                </a:lnTo>
                <a:lnTo>
                  <a:pt x="3528999" y="4892996"/>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true" rot="0">
            <a:off x="-96423" y="-326067"/>
            <a:ext cx="3234301" cy="4484395"/>
          </a:xfrm>
          <a:custGeom>
            <a:avLst/>
            <a:gdLst/>
            <a:ahLst/>
            <a:cxnLst/>
            <a:rect r="r" b="b" t="t" l="l"/>
            <a:pathLst>
              <a:path h="4484395" w="3234301">
                <a:moveTo>
                  <a:pt x="0" y="4484395"/>
                </a:moveTo>
                <a:lnTo>
                  <a:pt x="3234301" y="4484395"/>
                </a:lnTo>
                <a:lnTo>
                  <a:pt x="3234301" y="0"/>
                </a:lnTo>
                <a:lnTo>
                  <a:pt x="0" y="0"/>
                </a:lnTo>
                <a:lnTo>
                  <a:pt x="0" y="4484395"/>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0">
            <a:off x="2420226" y="5462578"/>
            <a:ext cx="2081189" cy="1311149"/>
          </a:xfrm>
          <a:custGeom>
            <a:avLst/>
            <a:gdLst/>
            <a:ahLst/>
            <a:cxnLst/>
            <a:rect r="r" b="b" t="t" l="l"/>
            <a:pathLst>
              <a:path h="1311149" w="2081189">
                <a:moveTo>
                  <a:pt x="0" y="0"/>
                </a:moveTo>
                <a:lnTo>
                  <a:pt x="2081190" y="0"/>
                </a:lnTo>
                <a:lnTo>
                  <a:pt x="2081190" y="1311150"/>
                </a:lnTo>
                <a:lnTo>
                  <a:pt x="0" y="13111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8358833" y="4822402"/>
            <a:ext cx="1483023" cy="1935430"/>
          </a:xfrm>
          <a:custGeom>
            <a:avLst/>
            <a:gdLst/>
            <a:ahLst/>
            <a:cxnLst/>
            <a:rect r="r" b="b" t="t" l="l"/>
            <a:pathLst>
              <a:path h="1935430" w="1483023">
                <a:moveTo>
                  <a:pt x="0" y="0"/>
                </a:moveTo>
                <a:lnTo>
                  <a:pt x="1483023" y="0"/>
                </a:lnTo>
                <a:lnTo>
                  <a:pt x="1483023" y="1935430"/>
                </a:lnTo>
                <a:lnTo>
                  <a:pt x="0" y="193543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false" rot="0">
            <a:off x="13862717" y="5021619"/>
            <a:ext cx="1754302" cy="1752109"/>
          </a:xfrm>
          <a:custGeom>
            <a:avLst/>
            <a:gdLst/>
            <a:ahLst/>
            <a:cxnLst/>
            <a:rect r="r" b="b" t="t" l="l"/>
            <a:pathLst>
              <a:path h="1752109" w="1754302">
                <a:moveTo>
                  <a:pt x="0" y="0"/>
                </a:moveTo>
                <a:lnTo>
                  <a:pt x="1754301" y="0"/>
                </a:lnTo>
                <a:lnTo>
                  <a:pt x="1754301" y="1752109"/>
                </a:lnTo>
                <a:lnTo>
                  <a:pt x="0" y="17521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1" id="21"/>
          <p:cNvSpPr txBox="true"/>
          <p:nvPr/>
        </p:nvSpPr>
        <p:spPr>
          <a:xfrm rot="0">
            <a:off x="1520728" y="7495117"/>
            <a:ext cx="4054809" cy="2305638"/>
          </a:xfrm>
          <a:prstGeom prst="rect">
            <a:avLst/>
          </a:prstGeom>
        </p:spPr>
        <p:txBody>
          <a:bodyPr anchor="t" rtlCol="false" tIns="0" lIns="0" bIns="0" rIns="0">
            <a:spAutoFit/>
          </a:bodyPr>
          <a:lstStyle/>
          <a:p>
            <a:pPr algn="ctr">
              <a:lnSpc>
                <a:spcPts val="3023"/>
              </a:lnSpc>
            </a:pPr>
            <a:r>
              <a:rPr lang="en-US" sz="3023">
                <a:solidFill>
                  <a:srgbClr val="F4F4F4"/>
                </a:solidFill>
                <a:latin typeface="Nunito"/>
                <a:ea typeface="Nunito"/>
                <a:cs typeface="Nunito"/>
                <a:sym typeface="Nunito"/>
              </a:rPr>
              <a:t>For more details on how to make a formal complaint please acces our FULL TITLE IX POLICY on our website.</a:t>
            </a:r>
          </a:p>
        </p:txBody>
      </p:sp>
      <p:sp>
        <p:nvSpPr>
          <p:cNvPr name="TextBox 22" id="22"/>
          <p:cNvSpPr txBox="true"/>
          <p:nvPr/>
        </p:nvSpPr>
        <p:spPr>
          <a:xfrm rot="0">
            <a:off x="7072940" y="7087917"/>
            <a:ext cx="4054809" cy="3169238"/>
          </a:xfrm>
          <a:prstGeom prst="rect">
            <a:avLst/>
          </a:prstGeom>
        </p:spPr>
        <p:txBody>
          <a:bodyPr anchor="t" rtlCol="false" tIns="0" lIns="0" bIns="0" rIns="0">
            <a:spAutoFit/>
          </a:bodyPr>
          <a:lstStyle/>
          <a:p>
            <a:pPr algn="ctr">
              <a:lnSpc>
                <a:spcPts val="2523"/>
              </a:lnSpc>
            </a:pPr>
            <a:r>
              <a:rPr lang="en-US" sz="2523">
                <a:solidFill>
                  <a:srgbClr val="F4F4F4"/>
                </a:solidFill>
                <a:latin typeface="Nunito"/>
                <a:ea typeface="Nunito"/>
                <a:cs typeface="Nunito"/>
                <a:sym typeface="Nunito"/>
              </a:rPr>
              <a:t>Students may report to external agencies.</a:t>
            </a:r>
          </a:p>
          <a:p>
            <a:pPr algn="ctr">
              <a:lnSpc>
                <a:spcPts val="2523"/>
              </a:lnSpc>
            </a:pPr>
            <a:r>
              <a:rPr lang="en-US" sz="2523">
                <a:solidFill>
                  <a:srgbClr val="F4F4F4"/>
                </a:solidFill>
                <a:latin typeface="Nunito"/>
                <a:ea typeface="Nunito"/>
                <a:cs typeface="Nunito"/>
                <a:sym typeface="Nunito"/>
              </a:rPr>
              <a:t>(1) U.S. Department of Education—Office of Civil Rights</a:t>
            </a:r>
          </a:p>
          <a:p>
            <a:pPr algn="ctr">
              <a:lnSpc>
                <a:spcPts val="2523"/>
              </a:lnSpc>
            </a:pPr>
            <a:r>
              <a:rPr lang="en-US" sz="2523">
                <a:solidFill>
                  <a:srgbClr val="F4F4F4"/>
                </a:solidFill>
                <a:latin typeface="Nunito"/>
                <a:ea typeface="Nunito"/>
                <a:cs typeface="Nunito"/>
                <a:sym typeface="Nunito"/>
              </a:rPr>
              <a:t>(2) Transnational Association of Christian Schools</a:t>
            </a:r>
          </a:p>
          <a:p>
            <a:pPr algn="ctr">
              <a:lnSpc>
                <a:spcPts val="2523"/>
              </a:lnSpc>
            </a:pPr>
            <a:r>
              <a:rPr lang="en-US" sz="2523">
                <a:solidFill>
                  <a:srgbClr val="F4F4F4"/>
                </a:solidFill>
                <a:latin typeface="Nunito"/>
                <a:ea typeface="Nunito"/>
                <a:cs typeface="Nunito"/>
                <a:sym typeface="Nunito"/>
              </a:rPr>
              <a:t>(3) Arkansas Department of Education.</a:t>
            </a:r>
          </a:p>
        </p:txBody>
      </p:sp>
      <p:sp>
        <p:nvSpPr>
          <p:cNvPr name="TextBox 23" id="23"/>
          <p:cNvSpPr txBox="true"/>
          <p:nvPr/>
        </p:nvSpPr>
        <p:spPr>
          <a:xfrm rot="0">
            <a:off x="12712463" y="7247467"/>
            <a:ext cx="4054809" cy="2813638"/>
          </a:xfrm>
          <a:prstGeom prst="rect">
            <a:avLst/>
          </a:prstGeom>
        </p:spPr>
        <p:txBody>
          <a:bodyPr anchor="t" rtlCol="false" tIns="0" lIns="0" bIns="0" rIns="0">
            <a:spAutoFit/>
          </a:bodyPr>
          <a:lstStyle/>
          <a:p>
            <a:pPr algn="ctr">
              <a:lnSpc>
                <a:spcPts val="2823"/>
              </a:lnSpc>
            </a:pPr>
            <a:r>
              <a:rPr lang="en-US" sz="2823">
                <a:solidFill>
                  <a:srgbClr val="F4F4F4"/>
                </a:solidFill>
                <a:latin typeface="Nunito"/>
                <a:ea typeface="Nunito"/>
                <a:cs typeface="Nunito"/>
                <a:sym typeface="Nunito"/>
              </a:rPr>
              <a:t>Employees may report to external agencies.</a:t>
            </a:r>
          </a:p>
          <a:p>
            <a:pPr algn="ctr">
              <a:lnSpc>
                <a:spcPts val="2823"/>
              </a:lnSpc>
            </a:pPr>
            <a:r>
              <a:rPr lang="en-US" sz="2823">
                <a:solidFill>
                  <a:srgbClr val="F4F4F4"/>
                </a:solidFill>
                <a:latin typeface="Nunito"/>
                <a:ea typeface="Nunito"/>
                <a:cs typeface="Nunito"/>
                <a:sym typeface="Nunito"/>
              </a:rPr>
              <a:t>(1) U.S. Equal Employment Opportunity Commission</a:t>
            </a:r>
          </a:p>
          <a:p>
            <a:pPr algn="ctr">
              <a:lnSpc>
                <a:spcPts val="2723"/>
              </a:lnSpc>
            </a:pPr>
            <a:r>
              <a:rPr lang="en-US" sz="2723">
                <a:solidFill>
                  <a:srgbClr val="F4F4F4"/>
                </a:solidFill>
                <a:latin typeface="Nunito"/>
                <a:ea typeface="Nunito"/>
                <a:cs typeface="Nunito"/>
                <a:sym typeface="Nunito"/>
              </a:rPr>
              <a:t>(2) Arkansas Human Rights Commission (AHRC)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DAGwjYWCxdw</dc:identifier>
  <dcterms:modified xsi:type="dcterms:W3CDTF">2011-08-01T06:04:30Z</dcterms:modified>
  <cp:revision>1</cp:revision>
  <dc:title>Title IX</dc:title>
</cp:coreProperties>
</file>