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Paalalabas Wide" charset="1" panose="00000000000000000000"/>
      <p:regular r:id="rId17"/>
    </p:embeddedFont>
    <p:embeddedFont>
      <p:font typeface="Garet Bold" charset="1" panose="00000000000000000000"/>
      <p:regular r:id="rId18"/>
    </p:embeddedFont>
    <p:embeddedFont>
      <p:font typeface="Garet" charset="1" panose="00000000000000000000"/>
      <p:regular r:id="rId19"/>
    </p:embeddedFont>
    <p:embeddedFont>
      <p:font typeface="Canva Sans Bold" charset="1" panose="020B0803030501040103"/>
      <p:regular r:id="rId20"/>
    </p:embeddedFont>
    <p:embeddedFont>
      <p:font typeface="Canva Sans" charset="1" panose="020B0503030501040103"/>
      <p:regular r:id="rId21"/>
    </p:embeddedFont>
    <p:embeddedFont>
      <p:font typeface="League Spartan" charset="1" panose="00000800000000000000"/>
      <p:regular r:id="rId22"/>
    </p:embeddedFont>
    <p:embeddedFont>
      <p:font typeface="Nunito" charset="1" panose="00000000000000000000"/>
      <p:regular r:id="rId23"/>
    </p:embeddedFont>
    <p:embeddedFont>
      <p:font typeface="Nunito Bold" charset="1" panose="0000000000000000000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25.png" Type="http://schemas.openxmlformats.org/officeDocument/2006/relationships/image"/><Relationship Id="rId7" Target="../media/image26.svg" Type="http://schemas.openxmlformats.org/officeDocument/2006/relationships/image"/><Relationship Id="rId8" Target="../media/image27.png" Type="http://schemas.openxmlformats.org/officeDocument/2006/relationships/image"/><Relationship Id="rId9" Target="../media/image28.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png" Type="http://schemas.openxmlformats.org/officeDocument/2006/relationships/image"/><Relationship Id="rId4" Target="../media/image15.png" Type="http://schemas.openxmlformats.org/officeDocument/2006/relationships/image"/><Relationship Id="rId5" Target="../media/image16.pn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grpSp>
        <p:nvGrpSpPr>
          <p:cNvPr name="Group 2" id="2"/>
          <p:cNvGrpSpPr/>
          <p:nvPr/>
        </p:nvGrpSpPr>
        <p:grpSpPr>
          <a:xfrm rot="0">
            <a:off x="848495" y="-341834"/>
            <a:ext cx="6133237" cy="8449060"/>
            <a:chOff x="0" y="0"/>
            <a:chExt cx="1615338" cy="2225267"/>
          </a:xfrm>
        </p:grpSpPr>
        <p:sp>
          <p:nvSpPr>
            <p:cNvPr name="Freeform 3" id="3"/>
            <p:cNvSpPr/>
            <p:nvPr/>
          </p:nvSpPr>
          <p:spPr>
            <a:xfrm flipH="false" flipV="false" rot="0">
              <a:off x="0" y="0"/>
              <a:ext cx="1615338" cy="2225267"/>
            </a:xfrm>
            <a:custGeom>
              <a:avLst/>
              <a:gdLst/>
              <a:ahLst/>
              <a:cxnLst/>
              <a:rect r="r" b="b" t="t" l="l"/>
              <a:pathLst>
                <a:path h="2225267" w="1615338">
                  <a:moveTo>
                    <a:pt x="25246" y="0"/>
                  </a:moveTo>
                  <a:lnTo>
                    <a:pt x="1590092" y="0"/>
                  </a:lnTo>
                  <a:cubicBezTo>
                    <a:pt x="1596788" y="0"/>
                    <a:pt x="1603209" y="2660"/>
                    <a:pt x="1607944" y="7394"/>
                  </a:cubicBezTo>
                  <a:cubicBezTo>
                    <a:pt x="1612678" y="12129"/>
                    <a:pt x="1615338" y="18550"/>
                    <a:pt x="1615338" y="25246"/>
                  </a:cubicBezTo>
                  <a:lnTo>
                    <a:pt x="1615338" y="2200021"/>
                  </a:lnTo>
                  <a:cubicBezTo>
                    <a:pt x="1615338" y="2213964"/>
                    <a:pt x="1604035" y="2225267"/>
                    <a:pt x="1590092" y="2225267"/>
                  </a:cubicBezTo>
                  <a:lnTo>
                    <a:pt x="25246" y="2225267"/>
                  </a:lnTo>
                  <a:cubicBezTo>
                    <a:pt x="11303" y="2225267"/>
                    <a:pt x="0" y="2213964"/>
                    <a:pt x="0" y="2200021"/>
                  </a:cubicBezTo>
                  <a:lnTo>
                    <a:pt x="0" y="25246"/>
                  </a:lnTo>
                  <a:cubicBezTo>
                    <a:pt x="0" y="11303"/>
                    <a:pt x="11303" y="0"/>
                    <a:pt x="25246" y="0"/>
                  </a:cubicBezTo>
                  <a:close/>
                </a:path>
              </a:pathLst>
            </a:custGeom>
            <a:solidFill>
              <a:srgbClr val="00235E"/>
            </a:solidFill>
          </p:spPr>
        </p:sp>
        <p:sp>
          <p:nvSpPr>
            <p:cNvPr name="TextBox 4" id="4"/>
            <p:cNvSpPr txBox="true"/>
            <p:nvPr/>
          </p:nvSpPr>
          <p:spPr>
            <a:xfrm>
              <a:off x="0" y="-38100"/>
              <a:ext cx="1615338" cy="2263367"/>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4880136" y="5661150"/>
            <a:ext cx="2891083" cy="5120751"/>
            <a:chOff x="0" y="0"/>
            <a:chExt cx="761438" cy="1348675"/>
          </a:xfrm>
        </p:grpSpPr>
        <p:sp>
          <p:nvSpPr>
            <p:cNvPr name="Freeform 6" id="6"/>
            <p:cNvSpPr/>
            <p:nvPr/>
          </p:nvSpPr>
          <p:spPr>
            <a:xfrm flipH="false" flipV="false" rot="0">
              <a:off x="0" y="0"/>
              <a:ext cx="761438" cy="1348675"/>
            </a:xfrm>
            <a:custGeom>
              <a:avLst/>
              <a:gdLst/>
              <a:ahLst/>
              <a:cxnLst/>
              <a:rect r="r" b="b" t="t" l="l"/>
              <a:pathLst>
                <a:path h="1348675" w="761438">
                  <a:moveTo>
                    <a:pt x="53557" y="0"/>
                  </a:moveTo>
                  <a:lnTo>
                    <a:pt x="707880" y="0"/>
                  </a:lnTo>
                  <a:cubicBezTo>
                    <a:pt x="722085" y="0"/>
                    <a:pt x="735707" y="5643"/>
                    <a:pt x="745751" y="15687"/>
                  </a:cubicBezTo>
                  <a:cubicBezTo>
                    <a:pt x="755795" y="25730"/>
                    <a:pt x="761438" y="39353"/>
                    <a:pt x="761438" y="53557"/>
                  </a:cubicBezTo>
                  <a:lnTo>
                    <a:pt x="761438" y="1295118"/>
                  </a:lnTo>
                  <a:cubicBezTo>
                    <a:pt x="761438" y="1324697"/>
                    <a:pt x="737459" y="1348675"/>
                    <a:pt x="707880" y="1348675"/>
                  </a:cubicBezTo>
                  <a:lnTo>
                    <a:pt x="53557" y="1348675"/>
                  </a:lnTo>
                  <a:cubicBezTo>
                    <a:pt x="39353" y="1348675"/>
                    <a:pt x="25730" y="1343033"/>
                    <a:pt x="15687" y="1332989"/>
                  </a:cubicBezTo>
                  <a:cubicBezTo>
                    <a:pt x="5643" y="1322945"/>
                    <a:pt x="0" y="1309322"/>
                    <a:pt x="0" y="1295118"/>
                  </a:cubicBezTo>
                  <a:lnTo>
                    <a:pt x="0" y="53557"/>
                  </a:lnTo>
                  <a:cubicBezTo>
                    <a:pt x="0" y="39353"/>
                    <a:pt x="5643" y="25730"/>
                    <a:pt x="15687" y="15687"/>
                  </a:cubicBezTo>
                  <a:cubicBezTo>
                    <a:pt x="25730" y="5643"/>
                    <a:pt x="39353" y="0"/>
                    <a:pt x="53557" y="0"/>
                  </a:cubicBezTo>
                  <a:close/>
                </a:path>
              </a:pathLst>
            </a:custGeom>
            <a:solidFill>
              <a:srgbClr val="00235E"/>
            </a:solidFill>
          </p:spPr>
        </p:sp>
        <p:sp>
          <p:nvSpPr>
            <p:cNvPr name="TextBox 7" id="7"/>
            <p:cNvSpPr txBox="true"/>
            <p:nvPr/>
          </p:nvSpPr>
          <p:spPr>
            <a:xfrm>
              <a:off x="0" y="-38100"/>
              <a:ext cx="761438" cy="1386775"/>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287059" y="-141101"/>
            <a:ext cx="6694673" cy="8362627"/>
          </a:xfrm>
          <a:custGeom>
            <a:avLst/>
            <a:gdLst/>
            <a:ahLst/>
            <a:cxnLst/>
            <a:rect r="r" b="b" t="t" l="l"/>
            <a:pathLst>
              <a:path h="8362627" w="6694673">
                <a:moveTo>
                  <a:pt x="0" y="0"/>
                </a:moveTo>
                <a:lnTo>
                  <a:pt x="6694673" y="0"/>
                </a:lnTo>
                <a:lnTo>
                  <a:pt x="6694673" y="8362627"/>
                </a:lnTo>
                <a:lnTo>
                  <a:pt x="0" y="8362627"/>
                </a:lnTo>
                <a:lnTo>
                  <a:pt x="0" y="0"/>
                </a:lnTo>
                <a:close/>
              </a:path>
            </a:pathLst>
          </a:custGeom>
          <a:blipFill>
            <a:blip r:embed="rId2"/>
            <a:stretch>
              <a:fillRect l="-10990" t="0" r="-13923" b="0"/>
            </a:stretch>
          </a:blipFill>
        </p:spPr>
      </p:sp>
      <p:sp>
        <p:nvSpPr>
          <p:cNvPr name="Freeform 9" id="9"/>
          <p:cNvSpPr/>
          <p:nvPr/>
        </p:nvSpPr>
        <p:spPr>
          <a:xfrm flipH="false" flipV="false" rot="0">
            <a:off x="15171380" y="6397484"/>
            <a:ext cx="2370195" cy="3203884"/>
          </a:xfrm>
          <a:custGeom>
            <a:avLst/>
            <a:gdLst/>
            <a:ahLst/>
            <a:cxnLst/>
            <a:rect r="r" b="b" t="t" l="l"/>
            <a:pathLst>
              <a:path h="3203884" w="2370195">
                <a:moveTo>
                  <a:pt x="0" y="0"/>
                </a:moveTo>
                <a:lnTo>
                  <a:pt x="2370195" y="0"/>
                </a:lnTo>
                <a:lnTo>
                  <a:pt x="2370195" y="3203883"/>
                </a:lnTo>
                <a:lnTo>
                  <a:pt x="0" y="3203883"/>
                </a:lnTo>
                <a:lnTo>
                  <a:pt x="0" y="0"/>
                </a:lnTo>
                <a:close/>
              </a:path>
            </a:pathLst>
          </a:custGeom>
          <a:blipFill>
            <a:blip r:embed="rId3"/>
            <a:stretch>
              <a:fillRect l="-3513" t="0" r="-914" b="0"/>
            </a:stretch>
          </a:blipFill>
        </p:spPr>
      </p:sp>
      <p:sp>
        <p:nvSpPr>
          <p:cNvPr name="TextBox 10" id="10"/>
          <p:cNvSpPr txBox="true"/>
          <p:nvPr/>
        </p:nvSpPr>
        <p:spPr>
          <a:xfrm rot="0">
            <a:off x="7068223" y="966812"/>
            <a:ext cx="8008853" cy="5975351"/>
          </a:xfrm>
          <a:prstGeom prst="rect">
            <a:avLst/>
          </a:prstGeom>
        </p:spPr>
        <p:txBody>
          <a:bodyPr anchor="t" rtlCol="false" tIns="0" lIns="0" bIns="0" rIns="0">
            <a:spAutoFit/>
          </a:bodyPr>
          <a:lstStyle/>
          <a:p>
            <a:pPr algn="ctr">
              <a:lnSpc>
                <a:spcPts val="11899"/>
              </a:lnSpc>
            </a:pPr>
            <a:r>
              <a:rPr lang="en-US" sz="8499">
                <a:solidFill>
                  <a:srgbClr val="00235E"/>
                </a:solidFill>
                <a:latin typeface="Paalalabas Wide"/>
                <a:ea typeface="Paalalabas Wide"/>
                <a:cs typeface="Paalalabas Wide"/>
                <a:sym typeface="Paalalabas Wide"/>
              </a:rPr>
              <a:t>STUDENT</a:t>
            </a:r>
          </a:p>
          <a:p>
            <a:pPr algn="ctr">
              <a:lnSpc>
                <a:spcPts val="11899"/>
              </a:lnSpc>
              <a:spcBef>
                <a:spcPct val="0"/>
              </a:spcBef>
            </a:pPr>
            <a:r>
              <a:rPr lang="en-US" sz="8499">
                <a:solidFill>
                  <a:srgbClr val="00235E"/>
                </a:solidFill>
                <a:latin typeface="Paalalabas Wide"/>
                <a:ea typeface="Paalalabas Wide"/>
                <a:cs typeface="Paalalabas Wide"/>
                <a:sym typeface="Paalalabas Wide"/>
              </a:rPr>
              <a:t>ORIENTATION</a:t>
            </a:r>
          </a:p>
          <a:p>
            <a:pPr algn="ctr">
              <a:lnSpc>
                <a:spcPts val="11899"/>
              </a:lnSpc>
              <a:spcBef>
                <a:spcPct val="0"/>
              </a:spcBef>
            </a:pPr>
            <a:r>
              <a:rPr lang="en-US" sz="8499">
                <a:solidFill>
                  <a:srgbClr val="00235E"/>
                </a:solidFill>
                <a:latin typeface="Paalalabas Wide"/>
                <a:ea typeface="Paalalabas Wide"/>
                <a:cs typeface="Paalalabas Wide"/>
                <a:sym typeface="Paalalabas Wide"/>
              </a:rPr>
              <a:t>&amp;</a:t>
            </a:r>
          </a:p>
          <a:p>
            <a:pPr algn="ctr">
              <a:lnSpc>
                <a:spcPts val="11899"/>
              </a:lnSpc>
              <a:spcBef>
                <a:spcPct val="0"/>
              </a:spcBef>
            </a:pPr>
            <a:r>
              <a:rPr lang="en-US" sz="8499">
                <a:solidFill>
                  <a:srgbClr val="00235E"/>
                </a:solidFill>
                <a:latin typeface="Paalalabas Wide"/>
                <a:ea typeface="Paalalabas Wide"/>
                <a:cs typeface="Paalalabas Wide"/>
                <a:sym typeface="Paalalabas Wide"/>
              </a:rPr>
              <a:t>TITLE IX</a:t>
            </a:r>
          </a:p>
        </p:txBody>
      </p:sp>
      <p:sp>
        <p:nvSpPr>
          <p:cNvPr name="TextBox 11" id="11"/>
          <p:cNvSpPr txBox="true"/>
          <p:nvPr/>
        </p:nvSpPr>
        <p:spPr>
          <a:xfrm rot="0">
            <a:off x="-440342" y="8790205"/>
            <a:ext cx="7725422" cy="831416"/>
          </a:xfrm>
          <a:prstGeom prst="rect">
            <a:avLst/>
          </a:prstGeom>
        </p:spPr>
        <p:txBody>
          <a:bodyPr anchor="t" rtlCol="false" tIns="0" lIns="0" bIns="0" rIns="0">
            <a:spAutoFit/>
          </a:bodyPr>
          <a:lstStyle/>
          <a:p>
            <a:pPr algn="ctr">
              <a:lnSpc>
                <a:spcPts val="6703"/>
              </a:lnSpc>
              <a:spcBef>
                <a:spcPct val="0"/>
              </a:spcBef>
            </a:pPr>
            <a:r>
              <a:rPr lang="en-US" sz="4787">
                <a:solidFill>
                  <a:srgbClr val="00235E"/>
                </a:solidFill>
                <a:latin typeface="Paalalabas Wide"/>
                <a:ea typeface="Paalalabas Wide"/>
                <a:cs typeface="Paalalabas Wide"/>
                <a:sym typeface="Paalalabas Wide"/>
              </a:rPr>
              <a:t>2025-2026</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grpSp>
        <p:nvGrpSpPr>
          <p:cNvPr name="Group 2" id="2"/>
          <p:cNvGrpSpPr/>
          <p:nvPr/>
        </p:nvGrpSpPr>
        <p:grpSpPr>
          <a:xfrm rot="0">
            <a:off x="-1181008" y="6577071"/>
            <a:ext cx="21665738" cy="4482984"/>
            <a:chOff x="0" y="0"/>
            <a:chExt cx="5490819" cy="1136137"/>
          </a:xfrm>
        </p:grpSpPr>
        <p:sp>
          <p:nvSpPr>
            <p:cNvPr name="Freeform 3" id="3"/>
            <p:cNvSpPr/>
            <p:nvPr/>
          </p:nvSpPr>
          <p:spPr>
            <a:xfrm flipH="false" flipV="false" rot="0">
              <a:off x="0" y="0"/>
              <a:ext cx="5490819" cy="1136137"/>
            </a:xfrm>
            <a:custGeom>
              <a:avLst/>
              <a:gdLst/>
              <a:ahLst/>
              <a:cxnLst/>
              <a:rect r="r" b="b" t="t" l="l"/>
              <a:pathLst>
                <a:path h="1136137" w="5490819">
                  <a:moveTo>
                    <a:pt x="9291" y="0"/>
                  </a:moveTo>
                  <a:lnTo>
                    <a:pt x="5481529" y="0"/>
                  </a:lnTo>
                  <a:cubicBezTo>
                    <a:pt x="5486660" y="0"/>
                    <a:pt x="5490819" y="4160"/>
                    <a:pt x="5490819" y="9291"/>
                  </a:cubicBezTo>
                  <a:lnTo>
                    <a:pt x="5490819" y="1126847"/>
                  </a:lnTo>
                  <a:cubicBezTo>
                    <a:pt x="5490819" y="1131978"/>
                    <a:pt x="5486660" y="1136137"/>
                    <a:pt x="5481529" y="1136137"/>
                  </a:cubicBezTo>
                  <a:lnTo>
                    <a:pt x="9291" y="1136137"/>
                  </a:lnTo>
                  <a:cubicBezTo>
                    <a:pt x="4160" y="1136137"/>
                    <a:pt x="0" y="1131978"/>
                    <a:pt x="0" y="1126847"/>
                  </a:cubicBezTo>
                  <a:lnTo>
                    <a:pt x="0" y="9291"/>
                  </a:lnTo>
                  <a:cubicBezTo>
                    <a:pt x="0" y="4160"/>
                    <a:pt x="4160" y="0"/>
                    <a:pt x="9291" y="0"/>
                  </a:cubicBezTo>
                  <a:close/>
                </a:path>
              </a:pathLst>
            </a:custGeom>
            <a:solidFill>
              <a:srgbClr val="00235E"/>
            </a:solidFill>
          </p:spPr>
        </p:sp>
        <p:sp>
          <p:nvSpPr>
            <p:cNvPr name="TextBox 4" id="4"/>
            <p:cNvSpPr txBox="true"/>
            <p:nvPr/>
          </p:nvSpPr>
          <p:spPr>
            <a:xfrm>
              <a:off x="0" y="-38100"/>
              <a:ext cx="5490819" cy="1174237"/>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2422218" y="377356"/>
            <a:ext cx="13443564" cy="1743075"/>
          </a:xfrm>
          <a:prstGeom prst="rect">
            <a:avLst/>
          </a:prstGeom>
        </p:spPr>
        <p:txBody>
          <a:bodyPr anchor="t" rtlCol="false" tIns="0" lIns="0" bIns="0" rIns="0">
            <a:spAutoFit/>
          </a:bodyPr>
          <a:lstStyle/>
          <a:p>
            <a:pPr algn="ctr">
              <a:lnSpc>
                <a:spcPts val="6959"/>
              </a:lnSpc>
            </a:pPr>
            <a:r>
              <a:rPr lang="en-US" sz="5799">
                <a:solidFill>
                  <a:srgbClr val="08043E"/>
                </a:solidFill>
                <a:latin typeface="League Spartan"/>
                <a:ea typeface="League Spartan"/>
                <a:cs typeface="League Spartan"/>
                <a:sym typeface="League Spartan"/>
              </a:rPr>
              <a:t>ADDITIONAL INFO AND REPORTING</a:t>
            </a:r>
          </a:p>
        </p:txBody>
      </p:sp>
      <p:sp>
        <p:nvSpPr>
          <p:cNvPr name="TextBox 6" id="6"/>
          <p:cNvSpPr txBox="true"/>
          <p:nvPr/>
        </p:nvSpPr>
        <p:spPr>
          <a:xfrm rot="0">
            <a:off x="1231144" y="2080904"/>
            <a:ext cx="15740564" cy="2238375"/>
          </a:xfrm>
          <a:prstGeom prst="rect">
            <a:avLst/>
          </a:prstGeom>
        </p:spPr>
        <p:txBody>
          <a:bodyPr anchor="t" rtlCol="false" tIns="0" lIns="0" bIns="0" rIns="0">
            <a:spAutoFit/>
          </a:bodyPr>
          <a:lstStyle/>
          <a:p>
            <a:pPr algn="ctr">
              <a:lnSpc>
                <a:spcPts val="3547"/>
              </a:lnSpc>
            </a:pPr>
            <a:r>
              <a:rPr lang="en-US" sz="2956" b="true">
                <a:solidFill>
                  <a:srgbClr val="545454"/>
                </a:solidFill>
                <a:latin typeface="Nunito Bold"/>
                <a:ea typeface="Nunito Bold"/>
                <a:cs typeface="Nunito Bold"/>
                <a:sym typeface="Nunito Bold"/>
              </a:rPr>
              <a:t>Champion Christian College is committed to upholding all legal and biblical standards as they relate to Title IX. While we strive to prevent incidents of misconduct, it is our mission to address any such situations with the seriousness, urgency, and care they deserve.  Additionally, individuals are encouraged to contact external agencies if they believe their concerns have not been adequately addressed.</a:t>
            </a:r>
          </a:p>
        </p:txBody>
      </p:sp>
      <p:grpSp>
        <p:nvGrpSpPr>
          <p:cNvPr name="Group 7" id="7"/>
          <p:cNvGrpSpPr/>
          <p:nvPr/>
        </p:nvGrpSpPr>
        <p:grpSpPr>
          <a:xfrm rot="0">
            <a:off x="2160815" y="4881002"/>
            <a:ext cx="2604338" cy="2604338"/>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a:ln w="38100" cap="sq">
              <a:solidFill>
                <a:srgbClr val="F2F2F2"/>
              </a:solidFill>
              <a:prstDash val="solid"/>
              <a:miter/>
            </a:ln>
          </p:spPr>
        </p:sp>
        <p:sp>
          <p:nvSpPr>
            <p:cNvPr name="TextBox 9" id="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7799257" y="4367383"/>
            <a:ext cx="2604338" cy="2604338"/>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a:ln w="38100" cap="sq">
              <a:solidFill>
                <a:srgbClr val="F2F2F2"/>
              </a:solidFill>
              <a:prstDash val="solid"/>
              <a:miter/>
            </a:ln>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13437699" y="4738379"/>
            <a:ext cx="2604338" cy="2604338"/>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a:ln w="38100" cap="sq">
              <a:solidFill>
                <a:srgbClr val="F2F2F2"/>
              </a:solidFill>
              <a:prstDash val="solid"/>
              <a:miter/>
            </a:ln>
          </p:spPr>
        </p:sp>
        <p:sp>
          <p:nvSpPr>
            <p:cNvPr name="TextBox 15" id="1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6" id="16"/>
          <p:cNvSpPr/>
          <p:nvPr/>
        </p:nvSpPr>
        <p:spPr>
          <a:xfrm flipH="true" flipV="true" rot="0">
            <a:off x="15319693" y="-326067"/>
            <a:ext cx="3528999" cy="4892996"/>
          </a:xfrm>
          <a:custGeom>
            <a:avLst/>
            <a:gdLst/>
            <a:ahLst/>
            <a:cxnLst/>
            <a:rect r="r" b="b" t="t" l="l"/>
            <a:pathLst>
              <a:path h="4892996" w="3528999">
                <a:moveTo>
                  <a:pt x="3528999" y="4892996"/>
                </a:moveTo>
                <a:lnTo>
                  <a:pt x="0" y="4892996"/>
                </a:lnTo>
                <a:lnTo>
                  <a:pt x="0" y="0"/>
                </a:lnTo>
                <a:lnTo>
                  <a:pt x="3528999" y="0"/>
                </a:lnTo>
                <a:lnTo>
                  <a:pt x="3528999" y="4892996"/>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7" id="17"/>
          <p:cNvSpPr/>
          <p:nvPr/>
        </p:nvSpPr>
        <p:spPr>
          <a:xfrm flipH="false" flipV="true" rot="0">
            <a:off x="-96423" y="-326067"/>
            <a:ext cx="3234301" cy="4484395"/>
          </a:xfrm>
          <a:custGeom>
            <a:avLst/>
            <a:gdLst/>
            <a:ahLst/>
            <a:cxnLst/>
            <a:rect r="r" b="b" t="t" l="l"/>
            <a:pathLst>
              <a:path h="4484395" w="3234301">
                <a:moveTo>
                  <a:pt x="0" y="4484395"/>
                </a:moveTo>
                <a:lnTo>
                  <a:pt x="3234301" y="4484395"/>
                </a:lnTo>
                <a:lnTo>
                  <a:pt x="3234301" y="0"/>
                </a:lnTo>
                <a:lnTo>
                  <a:pt x="0" y="0"/>
                </a:lnTo>
                <a:lnTo>
                  <a:pt x="0" y="4484395"/>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8" id="18"/>
          <p:cNvSpPr/>
          <p:nvPr/>
        </p:nvSpPr>
        <p:spPr>
          <a:xfrm flipH="false" flipV="false" rot="0">
            <a:off x="2420226" y="5744464"/>
            <a:ext cx="2081189" cy="1311149"/>
          </a:xfrm>
          <a:custGeom>
            <a:avLst/>
            <a:gdLst/>
            <a:ahLst/>
            <a:cxnLst/>
            <a:rect r="r" b="b" t="t" l="l"/>
            <a:pathLst>
              <a:path h="1311149" w="2081189">
                <a:moveTo>
                  <a:pt x="0" y="0"/>
                </a:moveTo>
                <a:lnTo>
                  <a:pt x="2081190" y="0"/>
                </a:lnTo>
                <a:lnTo>
                  <a:pt x="2081190" y="1311149"/>
                </a:lnTo>
                <a:lnTo>
                  <a:pt x="0" y="131114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9" id="19"/>
          <p:cNvSpPr/>
          <p:nvPr/>
        </p:nvSpPr>
        <p:spPr>
          <a:xfrm flipH="false" flipV="false" rot="0">
            <a:off x="8358833" y="4776749"/>
            <a:ext cx="1483023" cy="1935430"/>
          </a:xfrm>
          <a:custGeom>
            <a:avLst/>
            <a:gdLst/>
            <a:ahLst/>
            <a:cxnLst/>
            <a:rect r="r" b="b" t="t" l="l"/>
            <a:pathLst>
              <a:path h="1935430" w="1483023">
                <a:moveTo>
                  <a:pt x="0" y="0"/>
                </a:moveTo>
                <a:lnTo>
                  <a:pt x="1483023" y="0"/>
                </a:lnTo>
                <a:lnTo>
                  <a:pt x="1483023" y="1935430"/>
                </a:lnTo>
                <a:lnTo>
                  <a:pt x="0" y="193543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0" id="20"/>
          <p:cNvSpPr/>
          <p:nvPr/>
        </p:nvSpPr>
        <p:spPr>
          <a:xfrm flipH="false" flipV="false" rot="0">
            <a:off x="13862717" y="5219613"/>
            <a:ext cx="1754302" cy="1752109"/>
          </a:xfrm>
          <a:custGeom>
            <a:avLst/>
            <a:gdLst/>
            <a:ahLst/>
            <a:cxnLst/>
            <a:rect r="r" b="b" t="t" l="l"/>
            <a:pathLst>
              <a:path h="1752109" w="1754302">
                <a:moveTo>
                  <a:pt x="0" y="0"/>
                </a:moveTo>
                <a:lnTo>
                  <a:pt x="1754301" y="0"/>
                </a:lnTo>
                <a:lnTo>
                  <a:pt x="1754301" y="1752108"/>
                </a:lnTo>
                <a:lnTo>
                  <a:pt x="0" y="175210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1" id="21"/>
          <p:cNvSpPr txBox="true"/>
          <p:nvPr/>
        </p:nvSpPr>
        <p:spPr>
          <a:xfrm rot="0">
            <a:off x="1520728" y="7818715"/>
            <a:ext cx="4054809" cy="2305638"/>
          </a:xfrm>
          <a:prstGeom prst="rect">
            <a:avLst/>
          </a:prstGeom>
        </p:spPr>
        <p:txBody>
          <a:bodyPr anchor="t" rtlCol="false" tIns="0" lIns="0" bIns="0" rIns="0">
            <a:spAutoFit/>
          </a:bodyPr>
          <a:lstStyle/>
          <a:p>
            <a:pPr algn="ctr">
              <a:lnSpc>
                <a:spcPts val="3023"/>
              </a:lnSpc>
            </a:pPr>
            <a:r>
              <a:rPr lang="en-US" sz="3023">
                <a:solidFill>
                  <a:srgbClr val="F4F4F4"/>
                </a:solidFill>
                <a:latin typeface="Nunito"/>
                <a:ea typeface="Nunito"/>
                <a:cs typeface="Nunito"/>
                <a:sym typeface="Nunito"/>
              </a:rPr>
              <a:t>For more details on how to make a formal complaint please acces our FULL TITLE IX POLICY on our website.</a:t>
            </a:r>
          </a:p>
        </p:txBody>
      </p:sp>
      <p:sp>
        <p:nvSpPr>
          <p:cNvPr name="TextBox 22" id="22"/>
          <p:cNvSpPr txBox="true"/>
          <p:nvPr/>
        </p:nvSpPr>
        <p:spPr>
          <a:xfrm rot="0">
            <a:off x="12714455" y="7443517"/>
            <a:ext cx="4054809" cy="2813638"/>
          </a:xfrm>
          <a:prstGeom prst="rect">
            <a:avLst/>
          </a:prstGeom>
        </p:spPr>
        <p:txBody>
          <a:bodyPr anchor="t" rtlCol="false" tIns="0" lIns="0" bIns="0" rIns="0">
            <a:spAutoFit/>
          </a:bodyPr>
          <a:lstStyle/>
          <a:p>
            <a:pPr algn="ctr">
              <a:lnSpc>
                <a:spcPts val="2823"/>
              </a:lnSpc>
            </a:pPr>
            <a:r>
              <a:rPr lang="en-US" sz="2823">
                <a:solidFill>
                  <a:srgbClr val="F4F4F4"/>
                </a:solidFill>
                <a:latin typeface="Nunito"/>
                <a:ea typeface="Nunito"/>
                <a:cs typeface="Nunito"/>
                <a:sym typeface="Nunito"/>
              </a:rPr>
              <a:t>Employees may report to external agencies.</a:t>
            </a:r>
          </a:p>
          <a:p>
            <a:pPr algn="ctr">
              <a:lnSpc>
                <a:spcPts val="2823"/>
              </a:lnSpc>
            </a:pPr>
            <a:r>
              <a:rPr lang="en-US" sz="2823">
                <a:solidFill>
                  <a:srgbClr val="F4F4F4"/>
                </a:solidFill>
                <a:latin typeface="Nunito"/>
                <a:ea typeface="Nunito"/>
                <a:cs typeface="Nunito"/>
                <a:sym typeface="Nunito"/>
              </a:rPr>
              <a:t>(1) U.S. Equal Employment Opportunity Commission</a:t>
            </a:r>
          </a:p>
          <a:p>
            <a:pPr algn="ctr">
              <a:lnSpc>
                <a:spcPts val="2723"/>
              </a:lnSpc>
            </a:pPr>
            <a:r>
              <a:rPr lang="en-US" sz="2723">
                <a:solidFill>
                  <a:srgbClr val="F4F4F4"/>
                </a:solidFill>
                <a:latin typeface="Nunito"/>
                <a:ea typeface="Nunito"/>
                <a:cs typeface="Nunito"/>
                <a:sym typeface="Nunito"/>
              </a:rPr>
              <a:t>(2) Arkansas Human Rights Commission (AHRC) </a:t>
            </a:r>
          </a:p>
        </p:txBody>
      </p:sp>
      <p:sp>
        <p:nvSpPr>
          <p:cNvPr name="TextBox 23" id="23"/>
          <p:cNvSpPr txBox="true"/>
          <p:nvPr/>
        </p:nvSpPr>
        <p:spPr>
          <a:xfrm rot="0">
            <a:off x="7116595" y="6955115"/>
            <a:ext cx="4054809" cy="3169238"/>
          </a:xfrm>
          <a:prstGeom prst="rect">
            <a:avLst/>
          </a:prstGeom>
        </p:spPr>
        <p:txBody>
          <a:bodyPr anchor="t" rtlCol="false" tIns="0" lIns="0" bIns="0" rIns="0">
            <a:spAutoFit/>
          </a:bodyPr>
          <a:lstStyle/>
          <a:p>
            <a:pPr algn="ctr">
              <a:lnSpc>
                <a:spcPts val="2523"/>
              </a:lnSpc>
            </a:pPr>
            <a:r>
              <a:rPr lang="en-US" sz="2523">
                <a:solidFill>
                  <a:srgbClr val="F4F4F4"/>
                </a:solidFill>
                <a:latin typeface="Nunito"/>
                <a:ea typeface="Nunito"/>
                <a:cs typeface="Nunito"/>
                <a:sym typeface="Nunito"/>
              </a:rPr>
              <a:t>Students may report to external agencies.</a:t>
            </a:r>
          </a:p>
          <a:p>
            <a:pPr algn="ctr">
              <a:lnSpc>
                <a:spcPts val="2523"/>
              </a:lnSpc>
            </a:pPr>
            <a:r>
              <a:rPr lang="en-US" sz="2523">
                <a:solidFill>
                  <a:srgbClr val="F4F4F4"/>
                </a:solidFill>
                <a:latin typeface="Nunito"/>
                <a:ea typeface="Nunito"/>
                <a:cs typeface="Nunito"/>
                <a:sym typeface="Nunito"/>
              </a:rPr>
              <a:t>(1) U.S. Department of Education—Office of Civil Rights</a:t>
            </a:r>
          </a:p>
          <a:p>
            <a:pPr algn="ctr">
              <a:lnSpc>
                <a:spcPts val="2523"/>
              </a:lnSpc>
            </a:pPr>
            <a:r>
              <a:rPr lang="en-US" sz="2523">
                <a:solidFill>
                  <a:srgbClr val="F4F4F4"/>
                </a:solidFill>
                <a:latin typeface="Nunito"/>
                <a:ea typeface="Nunito"/>
                <a:cs typeface="Nunito"/>
                <a:sym typeface="Nunito"/>
              </a:rPr>
              <a:t>(2) Transnational Association of Christian Schools</a:t>
            </a:r>
          </a:p>
          <a:p>
            <a:pPr algn="ctr">
              <a:lnSpc>
                <a:spcPts val="2523"/>
              </a:lnSpc>
            </a:pPr>
            <a:r>
              <a:rPr lang="en-US" sz="2523">
                <a:solidFill>
                  <a:srgbClr val="F4F4F4"/>
                </a:solidFill>
                <a:latin typeface="Nunito"/>
                <a:ea typeface="Nunito"/>
                <a:cs typeface="Nunito"/>
                <a:sym typeface="Nunito"/>
              </a:rPr>
              <a:t>(3) Arkansas Department of Education.</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655929" y="678064"/>
            <a:ext cx="5186088" cy="8930872"/>
          </a:xfrm>
          <a:custGeom>
            <a:avLst/>
            <a:gdLst/>
            <a:ahLst/>
            <a:cxnLst/>
            <a:rect r="r" b="b" t="t" l="l"/>
            <a:pathLst>
              <a:path h="8930872" w="5186088">
                <a:moveTo>
                  <a:pt x="0" y="0"/>
                </a:moveTo>
                <a:lnTo>
                  <a:pt x="5186089" y="0"/>
                </a:lnTo>
                <a:lnTo>
                  <a:pt x="5186089" y="8930872"/>
                </a:lnTo>
                <a:lnTo>
                  <a:pt x="0" y="8930872"/>
                </a:lnTo>
                <a:lnTo>
                  <a:pt x="0" y="0"/>
                </a:lnTo>
                <a:close/>
              </a:path>
            </a:pathLst>
          </a:custGeom>
          <a:blipFill>
            <a:blip r:embed="rId2"/>
            <a:stretch>
              <a:fillRect l="0" t="-1847" r="0" b="-1847"/>
            </a:stretch>
          </a:blipFill>
        </p:spPr>
      </p:sp>
      <p:sp>
        <p:nvSpPr>
          <p:cNvPr name="TextBox 3" id="3"/>
          <p:cNvSpPr txBox="true"/>
          <p:nvPr/>
        </p:nvSpPr>
        <p:spPr>
          <a:xfrm rot="0">
            <a:off x="6733370" y="1763613"/>
            <a:ext cx="11036470" cy="2875062"/>
          </a:xfrm>
          <a:prstGeom prst="rect">
            <a:avLst/>
          </a:prstGeom>
        </p:spPr>
        <p:txBody>
          <a:bodyPr anchor="t" rtlCol="false" tIns="0" lIns="0" bIns="0" rIns="0">
            <a:spAutoFit/>
          </a:bodyPr>
          <a:lstStyle/>
          <a:p>
            <a:pPr algn="ctr">
              <a:lnSpc>
                <a:spcPts val="23462"/>
              </a:lnSpc>
              <a:spcBef>
                <a:spcPct val="0"/>
              </a:spcBef>
            </a:pPr>
            <a:r>
              <a:rPr lang="en-US" sz="16758">
                <a:solidFill>
                  <a:srgbClr val="00235E"/>
                </a:solidFill>
                <a:latin typeface="Paalalabas Wide"/>
                <a:ea typeface="Paalalabas Wide"/>
                <a:cs typeface="Paalalabas Wide"/>
                <a:sym typeface="Paalalabas Wide"/>
              </a:rPr>
              <a:t>THANK YOU</a:t>
            </a:r>
          </a:p>
        </p:txBody>
      </p:sp>
      <p:sp>
        <p:nvSpPr>
          <p:cNvPr name="TextBox 4" id="4"/>
          <p:cNvSpPr txBox="true"/>
          <p:nvPr/>
        </p:nvSpPr>
        <p:spPr>
          <a:xfrm rot="0">
            <a:off x="7022843" y="3992547"/>
            <a:ext cx="10746997" cy="2073307"/>
          </a:xfrm>
          <a:prstGeom prst="rect">
            <a:avLst/>
          </a:prstGeom>
        </p:spPr>
        <p:txBody>
          <a:bodyPr anchor="t" rtlCol="false" tIns="0" lIns="0" bIns="0" rIns="0">
            <a:spAutoFit/>
          </a:bodyPr>
          <a:lstStyle/>
          <a:p>
            <a:pPr algn="ctr">
              <a:lnSpc>
                <a:spcPts val="16973"/>
              </a:lnSpc>
              <a:spcBef>
                <a:spcPct val="0"/>
              </a:spcBef>
            </a:pPr>
            <a:r>
              <a:rPr lang="en-US" sz="12123">
                <a:solidFill>
                  <a:srgbClr val="00235E"/>
                </a:solidFill>
                <a:latin typeface="Paalalabas Wide"/>
                <a:ea typeface="Paalalabas Wide"/>
                <a:cs typeface="Paalalabas Wide"/>
                <a:sym typeface="Paalalabas Wide"/>
              </a:rPr>
              <a:t>FOR LISTENING!</a:t>
            </a:r>
          </a:p>
        </p:txBody>
      </p:sp>
      <p:sp>
        <p:nvSpPr>
          <p:cNvPr name="TextBox 5" id="5"/>
          <p:cNvSpPr txBox="true"/>
          <p:nvPr/>
        </p:nvSpPr>
        <p:spPr>
          <a:xfrm rot="0">
            <a:off x="8260421" y="7429500"/>
            <a:ext cx="7982367" cy="1828800"/>
          </a:xfrm>
          <a:prstGeom prst="rect">
            <a:avLst/>
          </a:prstGeom>
        </p:spPr>
        <p:txBody>
          <a:bodyPr anchor="t" rtlCol="false" tIns="0" lIns="0" bIns="0" rIns="0">
            <a:spAutoFit/>
          </a:bodyPr>
          <a:lstStyle/>
          <a:p>
            <a:pPr algn="ctr">
              <a:lnSpc>
                <a:spcPts val="3627"/>
              </a:lnSpc>
            </a:pPr>
            <a:r>
              <a:rPr lang="en-US" sz="3023">
                <a:solidFill>
                  <a:srgbClr val="737373"/>
                </a:solidFill>
                <a:latin typeface="Nunito"/>
                <a:ea typeface="Nunito"/>
                <a:cs typeface="Nunito"/>
                <a:sym typeface="Nunito"/>
              </a:rPr>
              <a:t>In compliance with the USDE, this orientation and Title IX slide show was updated August 25, 2025 by Title IX Coordinator, Angel Ellison.</a:t>
            </a:r>
          </a:p>
        </p:txBody>
      </p:sp>
      <p:sp>
        <p:nvSpPr>
          <p:cNvPr name="AutoShape 6" id="6"/>
          <p:cNvSpPr/>
          <p:nvPr/>
        </p:nvSpPr>
        <p:spPr>
          <a:xfrm>
            <a:off x="8825828" y="6499672"/>
            <a:ext cx="6851554" cy="0"/>
          </a:xfrm>
          <a:prstGeom prst="line">
            <a:avLst/>
          </a:prstGeom>
          <a:ln cap="flat" w="95250">
            <a:solidFill>
              <a:srgbClr val="545454"/>
            </a:solidFill>
            <a:prstDash val="solid"/>
            <a:headEnd type="none" len="sm" w="sm"/>
            <a:tailEnd type="none" len="sm" w="sm"/>
          </a:ln>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545454"/>
        </a:solidFill>
      </p:bgPr>
    </p:bg>
    <p:spTree>
      <p:nvGrpSpPr>
        <p:cNvPr id="1" name=""/>
        <p:cNvGrpSpPr/>
        <p:nvPr/>
      </p:nvGrpSpPr>
      <p:grpSpPr>
        <a:xfrm>
          <a:off x="0" y="0"/>
          <a:ext cx="0" cy="0"/>
          <a:chOff x="0" y="0"/>
          <a:chExt cx="0" cy="0"/>
        </a:xfrm>
      </p:grpSpPr>
      <p:grpSp>
        <p:nvGrpSpPr>
          <p:cNvPr name="Group 2" id="2"/>
          <p:cNvGrpSpPr/>
          <p:nvPr/>
        </p:nvGrpSpPr>
        <p:grpSpPr>
          <a:xfrm rot="0">
            <a:off x="0" y="-1316363"/>
            <a:ext cx="18288000" cy="8936602"/>
            <a:chOff x="0" y="0"/>
            <a:chExt cx="4816593" cy="2353673"/>
          </a:xfrm>
        </p:grpSpPr>
        <p:sp>
          <p:nvSpPr>
            <p:cNvPr name="Freeform 3" id="3"/>
            <p:cNvSpPr/>
            <p:nvPr/>
          </p:nvSpPr>
          <p:spPr>
            <a:xfrm flipH="false" flipV="false" rot="0">
              <a:off x="0" y="0"/>
              <a:ext cx="4816592" cy="2353673"/>
            </a:xfrm>
            <a:custGeom>
              <a:avLst/>
              <a:gdLst/>
              <a:ahLst/>
              <a:cxnLst/>
              <a:rect r="r" b="b" t="t" l="l"/>
              <a:pathLst>
                <a:path h="2353673" w="4816592">
                  <a:moveTo>
                    <a:pt x="42333" y="0"/>
                  </a:moveTo>
                  <a:lnTo>
                    <a:pt x="4774259" y="0"/>
                  </a:lnTo>
                  <a:cubicBezTo>
                    <a:pt x="4785487" y="0"/>
                    <a:pt x="4796254" y="4460"/>
                    <a:pt x="4804193" y="12399"/>
                  </a:cubicBezTo>
                  <a:cubicBezTo>
                    <a:pt x="4812132" y="20338"/>
                    <a:pt x="4816592" y="31106"/>
                    <a:pt x="4816592" y="42333"/>
                  </a:cubicBezTo>
                  <a:lnTo>
                    <a:pt x="4816592" y="2311340"/>
                  </a:lnTo>
                  <a:cubicBezTo>
                    <a:pt x="4816592" y="2322567"/>
                    <a:pt x="4812132" y="2333335"/>
                    <a:pt x="4804193" y="2341274"/>
                  </a:cubicBezTo>
                  <a:cubicBezTo>
                    <a:pt x="4796254" y="2349213"/>
                    <a:pt x="4785487" y="2353673"/>
                    <a:pt x="4774259" y="2353673"/>
                  </a:cubicBezTo>
                  <a:lnTo>
                    <a:pt x="42333" y="2353673"/>
                  </a:lnTo>
                  <a:cubicBezTo>
                    <a:pt x="31106" y="2353673"/>
                    <a:pt x="20338" y="2349213"/>
                    <a:pt x="12399" y="2341274"/>
                  </a:cubicBezTo>
                  <a:cubicBezTo>
                    <a:pt x="4460" y="2333335"/>
                    <a:pt x="0" y="2322567"/>
                    <a:pt x="0" y="2311340"/>
                  </a:cubicBezTo>
                  <a:lnTo>
                    <a:pt x="0" y="42333"/>
                  </a:lnTo>
                  <a:cubicBezTo>
                    <a:pt x="0" y="31106"/>
                    <a:pt x="4460" y="20338"/>
                    <a:pt x="12399" y="12399"/>
                  </a:cubicBezTo>
                  <a:cubicBezTo>
                    <a:pt x="20338" y="4460"/>
                    <a:pt x="31106" y="0"/>
                    <a:pt x="42333" y="0"/>
                  </a:cubicBezTo>
                  <a:close/>
                </a:path>
              </a:pathLst>
            </a:custGeom>
            <a:solidFill>
              <a:srgbClr val="F2F2F2"/>
            </a:solidFill>
          </p:spPr>
        </p:sp>
        <p:sp>
          <p:nvSpPr>
            <p:cNvPr name="TextBox 4" id="4"/>
            <p:cNvSpPr txBox="true"/>
            <p:nvPr/>
          </p:nvSpPr>
          <p:spPr>
            <a:xfrm>
              <a:off x="0" y="-38100"/>
              <a:ext cx="4816593" cy="239177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028700" y="663893"/>
            <a:ext cx="5246370" cy="8908763"/>
            <a:chOff x="0" y="0"/>
            <a:chExt cx="812800" cy="1380201"/>
          </a:xfrm>
        </p:grpSpPr>
        <p:sp>
          <p:nvSpPr>
            <p:cNvPr name="Freeform 6" id="6"/>
            <p:cNvSpPr/>
            <p:nvPr/>
          </p:nvSpPr>
          <p:spPr>
            <a:xfrm flipH="false" flipV="false" rot="0">
              <a:off x="0" y="0"/>
              <a:ext cx="812800" cy="1380201"/>
            </a:xfrm>
            <a:custGeom>
              <a:avLst/>
              <a:gdLst/>
              <a:ahLst/>
              <a:cxnLst/>
              <a:rect r="r" b="b" t="t" l="l"/>
              <a:pathLst>
                <a:path h="1380201" w="812800">
                  <a:moveTo>
                    <a:pt x="33940" y="0"/>
                  </a:moveTo>
                  <a:lnTo>
                    <a:pt x="778860" y="0"/>
                  </a:lnTo>
                  <a:cubicBezTo>
                    <a:pt x="797604" y="0"/>
                    <a:pt x="812800" y="15196"/>
                    <a:pt x="812800" y="33940"/>
                  </a:cubicBezTo>
                  <a:lnTo>
                    <a:pt x="812800" y="1346260"/>
                  </a:lnTo>
                  <a:cubicBezTo>
                    <a:pt x="812800" y="1355262"/>
                    <a:pt x="809224" y="1363895"/>
                    <a:pt x="802859" y="1370260"/>
                  </a:cubicBezTo>
                  <a:cubicBezTo>
                    <a:pt x="796494" y="1376625"/>
                    <a:pt x="787861" y="1380201"/>
                    <a:pt x="778860" y="1380201"/>
                  </a:cubicBezTo>
                  <a:lnTo>
                    <a:pt x="33940" y="1380201"/>
                  </a:lnTo>
                  <a:cubicBezTo>
                    <a:pt x="15196" y="1380201"/>
                    <a:pt x="0" y="1365005"/>
                    <a:pt x="0" y="1346260"/>
                  </a:cubicBezTo>
                  <a:lnTo>
                    <a:pt x="0" y="33940"/>
                  </a:lnTo>
                  <a:cubicBezTo>
                    <a:pt x="0" y="15196"/>
                    <a:pt x="15196" y="0"/>
                    <a:pt x="33940" y="0"/>
                  </a:cubicBezTo>
                  <a:close/>
                </a:path>
              </a:pathLst>
            </a:custGeom>
            <a:blipFill>
              <a:blip r:embed="rId2"/>
              <a:stretch>
                <a:fillRect l="-14171" t="0" r="-14171" b="0"/>
              </a:stretch>
            </a:blipFill>
          </p:spPr>
        </p:sp>
      </p:grpSp>
      <p:sp>
        <p:nvSpPr>
          <p:cNvPr name="TextBox 7" id="7"/>
          <p:cNvSpPr txBox="true"/>
          <p:nvPr/>
        </p:nvSpPr>
        <p:spPr>
          <a:xfrm rot="0">
            <a:off x="7127364" y="1655517"/>
            <a:ext cx="10394207" cy="5477396"/>
          </a:xfrm>
          <a:prstGeom prst="rect">
            <a:avLst/>
          </a:prstGeom>
        </p:spPr>
        <p:txBody>
          <a:bodyPr anchor="t" rtlCol="false" tIns="0" lIns="0" bIns="0" rIns="0">
            <a:spAutoFit/>
          </a:bodyPr>
          <a:lstStyle/>
          <a:p>
            <a:pPr algn="l">
              <a:lnSpc>
                <a:spcPts val="3646"/>
              </a:lnSpc>
            </a:pPr>
            <a:r>
              <a:rPr lang="en-US" sz="2604" b="true">
                <a:solidFill>
                  <a:srgbClr val="00235E"/>
                </a:solidFill>
                <a:latin typeface="Garet Bold"/>
                <a:ea typeface="Garet Bold"/>
                <a:cs typeface="Garet Bold"/>
                <a:sym typeface="Garet Bold"/>
              </a:rPr>
              <a:t>Champion Christian College's mission is </a:t>
            </a:r>
            <a:r>
              <a:rPr lang="en-US" sz="2604" b="true">
                <a:solidFill>
                  <a:srgbClr val="00235E"/>
                </a:solidFill>
                <a:latin typeface="Garet Bold"/>
                <a:ea typeface="Garet Bold"/>
                <a:cs typeface="Garet Bold"/>
                <a:sym typeface="Garet Bold"/>
              </a:rPr>
              <a:t>to develop Christ-centered servant leaders through a challenging academic environment in order to impact the world for the kingdom of God.</a:t>
            </a:r>
          </a:p>
          <a:p>
            <a:pPr algn="ctr">
              <a:lnSpc>
                <a:spcPts val="3646"/>
              </a:lnSpc>
            </a:pPr>
            <a:r>
              <a:rPr lang="en-US" b="true" sz="2604">
                <a:solidFill>
                  <a:srgbClr val="00235E"/>
                </a:solidFill>
                <a:latin typeface="Garet Bold"/>
                <a:ea typeface="Garet Bold"/>
                <a:cs typeface="Garet Bold"/>
                <a:sym typeface="Garet Bold"/>
              </a:rPr>
              <a:t>WHAT DOES THIS MEAN?</a:t>
            </a:r>
          </a:p>
          <a:p>
            <a:pPr algn="l">
              <a:lnSpc>
                <a:spcPts val="3646"/>
              </a:lnSpc>
            </a:pPr>
          </a:p>
          <a:p>
            <a:pPr algn="l">
              <a:lnSpc>
                <a:spcPts val="3646"/>
              </a:lnSpc>
            </a:pPr>
            <a:r>
              <a:rPr lang="en-US" sz="2604" b="true">
                <a:solidFill>
                  <a:srgbClr val="00235E"/>
                </a:solidFill>
                <a:latin typeface="Garet Bold"/>
                <a:ea typeface="Garet Bold"/>
                <a:cs typeface="Garet Bold"/>
                <a:sym typeface="Garet Bold"/>
              </a:rPr>
              <a:t>The college emphasizes a biblical worldview and the integration of faith and learning. Champion aims to develop students into leaders that serve others with humility and compassion. Champion understands the importance of nurturing the mind, spirit, and character of students while fostering academic achievement.</a:t>
            </a:r>
          </a:p>
        </p:txBody>
      </p:sp>
      <p:sp>
        <p:nvSpPr>
          <p:cNvPr name="TextBox 8" id="8"/>
          <p:cNvSpPr txBox="true"/>
          <p:nvPr/>
        </p:nvSpPr>
        <p:spPr>
          <a:xfrm rot="0">
            <a:off x="6999602" y="163758"/>
            <a:ext cx="10649731" cy="1548909"/>
          </a:xfrm>
          <a:prstGeom prst="rect">
            <a:avLst/>
          </a:prstGeom>
        </p:spPr>
        <p:txBody>
          <a:bodyPr anchor="t" rtlCol="false" tIns="0" lIns="0" bIns="0" rIns="0">
            <a:spAutoFit/>
          </a:bodyPr>
          <a:lstStyle/>
          <a:p>
            <a:pPr algn="ctr">
              <a:lnSpc>
                <a:spcPts val="12619"/>
              </a:lnSpc>
              <a:spcBef>
                <a:spcPct val="0"/>
              </a:spcBef>
            </a:pPr>
            <a:r>
              <a:rPr lang="en-US" sz="9014">
                <a:solidFill>
                  <a:srgbClr val="00235E"/>
                </a:solidFill>
                <a:latin typeface="Paalalabas Wide"/>
                <a:ea typeface="Paalalabas Wide"/>
                <a:cs typeface="Paalalabas Wide"/>
                <a:sym typeface="Paalalabas Wide"/>
              </a:rPr>
              <a:t>Mission statement</a:t>
            </a:r>
          </a:p>
        </p:txBody>
      </p:sp>
    </p:spTree>
  </p:cSld>
  <p:clrMapOvr>
    <a:masterClrMapping/>
  </p:clrMapOvr>
  <p:transition spd="slow">
    <p:push dir="r"/>
  </p:transition>
</p:sld>
</file>

<file path=ppt/slides/slide3.xml><?xml version="1.0" encoding="utf-8"?>
<p:sld xmlns:p="http://schemas.openxmlformats.org/presentationml/2006/main" xmlns:a="http://schemas.openxmlformats.org/drawingml/2006/main">
  <p:cSld>
    <p:bg>
      <p:bgPr>
        <a:solidFill>
          <a:srgbClr val="F2F2F2"/>
        </a:solidFill>
      </p:bgPr>
    </p:bg>
    <p:spTree>
      <p:nvGrpSpPr>
        <p:cNvPr id="1" name=""/>
        <p:cNvGrpSpPr/>
        <p:nvPr/>
      </p:nvGrpSpPr>
      <p:grpSpPr>
        <a:xfrm>
          <a:off x="0" y="0"/>
          <a:ext cx="0" cy="0"/>
          <a:chOff x="0" y="0"/>
          <a:chExt cx="0" cy="0"/>
        </a:xfrm>
      </p:grpSpPr>
      <p:grpSp>
        <p:nvGrpSpPr>
          <p:cNvPr name="Group 2" id="2"/>
          <p:cNvGrpSpPr/>
          <p:nvPr/>
        </p:nvGrpSpPr>
        <p:grpSpPr>
          <a:xfrm rot="0">
            <a:off x="1028700" y="-203939"/>
            <a:ext cx="4963136" cy="7083943"/>
            <a:chOff x="0" y="0"/>
            <a:chExt cx="1307163" cy="1865730"/>
          </a:xfrm>
        </p:grpSpPr>
        <p:sp>
          <p:nvSpPr>
            <p:cNvPr name="Freeform 3" id="3"/>
            <p:cNvSpPr/>
            <p:nvPr/>
          </p:nvSpPr>
          <p:spPr>
            <a:xfrm flipH="false" flipV="false" rot="0">
              <a:off x="0" y="0"/>
              <a:ext cx="1307163" cy="1865730"/>
            </a:xfrm>
            <a:custGeom>
              <a:avLst/>
              <a:gdLst/>
              <a:ahLst/>
              <a:cxnLst/>
              <a:rect r="r" b="b" t="t" l="l"/>
              <a:pathLst>
                <a:path h="1865730" w="1307163">
                  <a:moveTo>
                    <a:pt x="31198" y="0"/>
                  </a:moveTo>
                  <a:lnTo>
                    <a:pt x="1275966" y="0"/>
                  </a:lnTo>
                  <a:cubicBezTo>
                    <a:pt x="1293196" y="0"/>
                    <a:pt x="1307163" y="13968"/>
                    <a:pt x="1307163" y="31198"/>
                  </a:cubicBezTo>
                  <a:lnTo>
                    <a:pt x="1307163" y="1834532"/>
                  </a:lnTo>
                  <a:cubicBezTo>
                    <a:pt x="1307163" y="1842806"/>
                    <a:pt x="1303877" y="1850742"/>
                    <a:pt x="1298026" y="1856592"/>
                  </a:cubicBezTo>
                  <a:cubicBezTo>
                    <a:pt x="1292175" y="1862443"/>
                    <a:pt x="1284240" y="1865730"/>
                    <a:pt x="1275966" y="1865730"/>
                  </a:cubicBezTo>
                  <a:lnTo>
                    <a:pt x="31198" y="1865730"/>
                  </a:lnTo>
                  <a:cubicBezTo>
                    <a:pt x="22924" y="1865730"/>
                    <a:pt x="14988" y="1862443"/>
                    <a:pt x="9138" y="1856592"/>
                  </a:cubicBezTo>
                  <a:cubicBezTo>
                    <a:pt x="3287" y="1850742"/>
                    <a:pt x="0" y="1842806"/>
                    <a:pt x="0" y="1834532"/>
                  </a:cubicBezTo>
                  <a:lnTo>
                    <a:pt x="0" y="31198"/>
                  </a:lnTo>
                  <a:cubicBezTo>
                    <a:pt x="0" y="22924"/>
                    <a:pt x="3287" y="14988"/>
                    <a:pt x="9138" y="9138"/>
                  </a:cubicBezTo>
                  <a:cubicBezTo>
                    <a:pt x="14988" y="3287"/>
                    <a:pt x="22924" y="0"/>
                    <a:pt x="31198" y="0"/>
                  </a:cubicBezTo>
                  <a:close/>
                </a:path>
              </a:pathLst>
            </a:custGeom>
            <a:solidFill>
              <a:srgbClr val="00235E"/>
            </a:solidFill>
          </p:spPr>
        </p:sp>
        <p:sp>
          <p:nvSpPr>
            <p:cNvPr name="TextBox 4" id="4"/>
            <p:cNvSpPr txBox="true"/>
            <p:nvPr/>
          </p:nvSpPr>
          <p:spPr>
            <a:xfrm>
              <a:off x="0" y="-38100"/>
              <a:ext cx="1307163" cy="190383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6704378" y="-203939"/>
            <a:ext cx="4963136" cy="7083943"/>
            <a:chOff x="0" y="0"/>
            <a:chExt cx="1307163" cy="1865730"/>
          </a:xfrm>
        </p:grpSpPr>
        <p:sp>
          <p:nvSpPr>
            <p:cNvPr name="Freeform 6" id="6"/>
            <p:cNvSpPr/>
            <p:nvPr/>
          </p:nvSpPr>
          <p:spPr>
            <a:xfrm flipH="false" flipV="false" rot="0">
              <a:off x="0" y="0"/>
              <a:ext cx="1307163" cy="1865730"/>
            </a:xfrm>
            <a:custGeom>
              <a:avLst/>
              <a:gdLst/>
              <a:ahLst/>
              <a:cxnLst/>
              <a:rect r="r" b="b" t="t" l="l"/>
              <a:pathLst>
                <a:path h="1865730" w="1307163">
                  <a:moveTo>
                    <a:pt x="31198" y="0"/>
                  </a:moveTo>
                  <a:lnTo>
                    <a:pt x="1275966" y="0"/>
                  </a:lnTo>
                  <a:cubicBezTo>
                    <a:pt x="1293196" y="0"/>
                    <a:pt x="1307163" y="13968"/>
                    <a:pt x="1307163" y="31198"/>
                  </a:cubicBezTo>
                  <a:lnTo>
                    <a:pt x="1307163" y="1834532"/>
                  </a:lnTo>
                  <a:cubicBezTo>
                    <a:pt x="1307163" y="1842806"/>
                    <a:pt x="1303877" y="1850742"/>
                    <a:pt x="1298026" y="1856592"/>
                  </a:cubicBezTo>
                  <a:cubicBezTo>
                    <a:pt x="1292175" y="1862443"/>
                    <a:pt x="1284240" y="1865730"/>
                    <a:pt x="1275966" y="1865730"/>
                  </a:cubicBezTo>
                  <a:lnTo>
                    <a:pt x="31198" y="1865730"/>
                  </a:lnTo>
                  <a:cubicBezTo>
                    <a:pt x="22924" y="1865730"/>
                    <a:pt x="14988" y="1862443"/>
                    <a:pt x="9138" y="1856592"/>
                  </a:cubicBezTo>
                  <a:cubicBezTo>
                    <a:pt x="3287" y="1850742"/>
                    <a:pt x="0" y="1842806"/>
                    <a:pt x="0" y="1834532"/>
                  </a:cubicBezTo>
                  <a:lnTo>
                    <a:pt x="0" y="31198"/>
                  </a:lnTo>
                  <a:cubicBezTo>
                    <a:pt x="0" y="22924"/>
                    <a:pt x="3287" y="14988"/>
                    <a:pt x="9138" y="9138"/>
                  </a:cubicBezTo>
                  <a:cubicBezTo>
                    <a:pt x="14988" y="3287"/>
                    <a:pt x="22924" y="0"/>
                    <a:pt x="31198" y="0"/>
                  </a:cubicBezTo>
                  <a:close/>
                </a:path>
              </a:pathLst>
            </a:custGeom>
            <a:solidFill>
              <a:srgbClr val="00235E"/>
            </a:solidFill>
          </p:spPr>
        </p:sp>
        <p:sp>
          <p:nvSpPr>
            <p:cNvPr name="TextBox 7" id="7"/>
            <p:cNvSpPr txBox="true"/>
            <p:nvPr/>
          </p:nvSpPr>
          <p:spPr>
            <a:xfrm>
              <a:off x="0" y="-38100"/>
              <a:ext cx="1307163" cy="190383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12296164" y="-203939"/>
            <a:ext cx="4963136" cy="7083943"/>
            <a:chOff x="0" y="0"/>
            <a:chExt cx="1307163" cy="1865730"/>
          </a:xfrm>
        </p:grpSpPr>
        <p:sp>
          <p:nvSpPr>
            <p:cNvPr name="Freeform 9" id="9"/>
            <p:cNvSpPr/>
            <p:nvPr/>
          </p:nvSpPr>
          <p:spPr>
            <a:xfrm flipH="false" flipV="false" rot="0">
              <a:off x="0" y="0"/>
              <a:ext cx="1307163" cy="1865730"/>
            </a:xfrm>
            <a:custGeom>
              <a:avLst/>
              <a:gdLst/>
              <a:ahLst/>
              <a:cxnLst/>
              <a:rect r="r" b="b" t="t" l="l"/>
              <a:pathLst>
                <a:path h="1865730" w="1307163">
                  <a:moveTo>
                    <a:pt x="31198" y="0"/>
                  </a:moveTo>
                  <a:lnTo>
                    <a:pt x="1275966" y="0"/>
                  </a:lnTo>
                  <a:cubicBezTo>
                    <a:pt x="1293196" y="0"/>
                    <a:pt x="1307163" y="13968"/>
                    <a:pt x="1307163" y="31198"/>
                  </a:cubicBezTo>
                  <a:lnTo>
                    <a:pt x="1307163" y="1834532"/>
                  </a:lnTo>
                  <a:cubicBezTo>
                    <a:pt x="1307163" y="1842806"/>
                    <a:pt x="1303877" y="1850742"/>
                    <a:pt x="1298026" y="1856592"/>
                  </a:cubicBezTo>
                  <a:cubicBezTo>
                    <a:pt x="1292175" y="1862443"/>
                    <a:pt x="1284240" y="1865730"/>
                    <a:pt x="1275966" y="1865730"/>
                  </a:cubicBezTo>
                  <a:lnTo>
                    <a:pt x="31198" y="1865730"/>
                  </a:lnTo>
                  <a:cubicBezTo>
                    <a:pt x="22924" y="1865730"/>
                    <a:pt x="14988" y="1862443"/>
                    <a:pt x="9138" y="1856592"/>
                  </a:cubicBezTo>
                  <a:cubicBezTo>
                    <a:pt x="3287" y="1850742"/>
                    <a:pt x="0" y="1842806"/>
                    <a:pt x="0" y="1834532"/>
                  </a:cubicBezTo>
                  <a:lnTo>
                    <a:pt x="0" y="31198"/>
                  </a:lnTo>
                  <a:cubicBezTo>
                    <a:pt x="0" y="22924"/>
                    <a:pt x="3287" y="14988"/>
                    <a:pt x="9138" y="9138"/>
                  </a:cubicBezTo>
                  <a:cubicBezTo>
                    <a:pt x="14988" y="3287"/>
                    <a:pt x="22924" y="0"/>
                    <a:pt x="31198" y="0"/>
                  </a:cubicBezTo>
                  <a:close/>
                </a:path>
              </a:pathLst>
            </a:custGeom>
            <a:solidFill>
              <a:srgbClr val="00235E"/>
            </a:solidFill>
          </p:spPr>
        </p:sp>
        <p:sp>
          <p:nvSpPr>
            <p:cNvPr name="TextBox 10" id="10"/>
            <p:cNvSpPr txBox="true"/>
            <p:nvPr/>
          </p:nvSpPr>
          <p:spPr>
            <a:xfrm>
              <a:off x="0" y="-38100"/>
              <a:ext cx="1307163" cy="1903830"/>
            </a:xfrm>
            <a:prstGeom prst="rect">
              <a:avLst/>
            </a:prstGeom>
          </p:spPr>
          <p:txBody>
            <a:bodyPr anchor="ctr" rtlCol="false" tIns="50800" lIns="50800" bIns="50800" rIns="50800"/>
            <a:lstStyle/>
            <a:p>
              <a:pPr algn="ctr">
                <a:lnSpc>
                  <a:spcPts val="2659"/>
                </a:lnSpc>
                <a:spcBef>
                  <a:spcPct val="0"/>
                </a:spcBef>
              </a:pPr>
            </a:p>
          </p:txBody>
        </p:sp>
      </p:grpSp>
      <p:sp>
        <p:nvSpPr>
          <p:cNvPr name="TextBox 11" id="11"/>
          <p:cNvSpPr txBox="true"/>
          <p:nvPr/>
        </p:nvSpPr>
        <p:spPr>
          <a:xfrm rot="0">
            <a:off x="704963" y="7232429"/>
            <a:ext cx="16798666" cy="2015340"/>
          </a:xfrm>
          <a:prstGeom prst="rect">
            <a:avLst/>
          </a:prstGeom>
        </p:spPr>
        <p:txBody>
          <a:bodyPr anchor="t" rtlCol="false" tIns="0" lIns="0" bIns="0" rIns="0">
            <a:spAutoFit/>
          </a:bodyPr>
          <a:lstStyle/>
          <a:p>
            <a:pPr algn="ctr">
              <a:lnSpc>
                <a:spcPts val="16493"/>
              </a:lnSpc>
              <a:spcBef>
                <a:spcPct val="0"/>
              </a:spcBef>
            </a:pPr>
            <a:r>
              <a:rPr lang="en-US" sz="11780">
                <a:solidFill>
                  <a:srgbClr val="00235E"/>
                </a:solidFill>
                <a:latin typeface="Paalalabas Wide"/>
                <a:ea typeface="Paalalabas Wide"/>
                <a:cs typeface="Paalalabas Wide"/>
                <a:sym typeface="Paalalabas Wide"/>
              </a:rPr>
              <a:t>STUDENT EXPECTATIONS</a:t>
            </a:r>
          </a:p>
        </p:txBody>
      </p:sp>
      <p:sp>
        <p:nvSpPr>
          <p:cNvPr name="TextBox 12" id="12"/>
          <p:cNvSpPr txBox="true"/>
          <p:nvPr/>
        </p:nvSpPr>
        <p:spPr>
          <a:xfrm rot="0">
            <a:off x="3965907" y="2804633"/>
            <a:ext cx="2491582" cy="4666468"/>
          </a:xfrm>
          <a:prstGeom prst="rect">
            <a:avLst/>
          </a:prstGeom>
        </p:spPr>
        <p:txBody>
          <a:bodyPr anchor="t" rtlCol="false" tIns="0" lIns="0" bIns="0" rIns="0">
            <a:spAutoFit/>
          </a:bodyPr>
          <a:lstStyle/>
          <a:p>
            <a:pPr algn="ctr">
              <a:lnSpc>
                <a:spcPts val="38611"/>
              </a:lnSpc>
              <a:spcBef>
                <a:spcPct val="0"/>
              </a:spcBef>
            </a:pPr>
            <a:r>
              <a:rPr lang="en-US" sz="27579">
                <a:solidFill>
                  <a:srgbClr val="737373"/>
                </a:solidFill>
                <a:latin typeface="Paalalabas Wide"/>
                <a:ea typeface="Paalalabas Wide"/>
                <a:cs typeface="Paalalabas Wide"/>
                <a:sym typeface="Paalalabas Wide"/>
              </a:rPr>
              <a:t>1</a:t>
            </a:r>
          </a:p>
        </p:txBody>
      </p:sp>
      <p:sp>
        <p:nvSpPr>
          <p:cNvPr name="TextBox 13" id="13"/>
          <p:cNvSpPr txBox="true"/>
          <p:nvPr/>
        </p:nvSpPr>
        <p:spPr>
          <a:xfrm rot="0">
            <a:off x="1324096" y="1470511"/>
            <a:ext cx="3980106" cy="3844622"/>
          </a:xfrm>
          <a:prstGeom prst="rect">
            <a:avLst/>
          </a:prstGeom>
        </p:spPr>
        <p:txBody>
          <a:bodyPr anchor="t" rtlCol="false" tIns="0" lIns="0" bIns="0" rIns="0">
            <a:spAutoFit/>
          </a:bodyPr>
          <a:lstStyle/>
          <a:p>
            <a:pPr algn="ctr">
              <a:lnSpc>
                <a:spcPts val="4391"/>
              </a:lnSpc>
            </a:pPr>
            <a:r>
              <a:rPr lang="en-US" sz="3136" b="true">
                <a:solidFill>
                  <a:srgbClr val="F2F2F2"/>
                </a:solidFill>
                <a:latin typeface="Garet Bold"/>
                <a:ea typeface="Garet Bold"/>
                <a:cs typeface="Garet Bold"/>
                <a:sym typeface="Garet Bold"/>
              </a:rPr>
              <a:t>All accepted students have signed the student handbook, affirming their understanding of its policies.</a:t>
            </a:r>
          </a:p>
        </p:txBody>
      </p:sp>
      <p:sp>
        <p:nvSpPr>
          <p:cNvPr name="TextBox 14" id="14"/>
          <p:cNvSpPr txBox="true"/>
          <p:nvPr/>
        </p:nvSpPr>
        <p:spPr>
          <a:xfrm rot="0">
            <a:off x="9315611" y="2804633"/>
            <a:ext cx="2403670" cy="4666468"/>
          </a:xfrm>
          <a:prstGeom prst="rect">
            <a:avLst/>
          </a:prstGeom>
        </p:spPr>
        <p:txBody>
          <a:bodyPr anchor="t" rtlCol="false" tIns="0" lIns="0" bIns="0" rIns="0">
            <a:spAutoFit/>
          </a:bodyPr>
          <a:lstStyle/>
          <a:p>
            <a:pPr algn="ctr">
              <a:lnSpc>
                <a:spcPts val="38611"/>
              </a:lnSpc>
              <a:spcBef>
                <a:spcPct val="0"/>
              </a:spcBef>
            </a:pPr>
            <a:r>
              <a:rPr lang="en-US" sz="27579">
                <a:solidFill>
                  <a:srgbClr val="737373"/>
                </a:solidFill>
                <a:latin typeface="Paalalabas Wide"/>
                <a:ea typeface="Paalalabas Wide"/>
                <a:cs typeface="Paalalabas Wide"/>
                <a:sym typeface="Paalalabas Wide"/>
              </a:rPr>
              <a:t>2</a:t>
            </a:r>
          </a:p>
        </p:txBody>
      </p:sp>
      <p:sp>
        <p:nvSpPr>
          <p:cNvPr name="TextBox 15" id="15"/>
          <p:cNvSpPr txBox="true"/>
          <p:nvPr/>
        </p:nvSpPr>
        <p:spPr>
          <a:xfrm rot="0">
            <a:off x="7471340" y="981075"/>
            <a:ext cx="3429212" cy="5217726"/>
          </a:xfrm>
          <a:prstGeom prst="rect">
            <a:avLst/>
          </a:prstGeom>
        </p:spPr>
        <p:txBody>
          <a:bodyPr anchor="t" rtlCol="false" tIns="0" lIns="0" bIns="0" rIns="0">
            <a:spAutoFit/>
          </a:bodyPr>
          <a:lstStyle/>
          <a:p>
            <a:pPr algn="ctr">
              <a:lnSpc>
                <a:spcPts val="3783"/>
              </a:lnSpc>
            </a:pPr>
            <a:r>
              <a:rPr lang="en-US" sz="2702" b="true">
                <a:solidFill>
                  <a:srgbClr val="F2F2F2"/>
                </a:solidFill>
                <a:latin typeface="Garet Bold"/>
                <a:ea typeface="Garet Bold"/>
                <a:cs typeface="Garet Bold"/>
                <a:sym typeface="Garet Bold"/>
              </a:rPr>
              <a:t>Students are expected to uphold academic integrity at all times. </a:t>
            </a:r>
          </a:p>
          <a:p>
            <a:pPr algn="ctr">
              <a:lnSpc>
                <a:spcPts val="3783"/>
              </a:lnSpc>
            </a:pPr>
            <a:r>
              <a:rPr lang="en-US" sz="2702" b="true">
                <a:solidFill>
                  <a:srgbClr val="F2F2F2"/>
                </a:solidFill>
                <a:latin typeface="Garet Bold"/>
                <a:ea typeface="Garet Bold"/>
                <a:cs typeface="Garet Bold"/>
                <a:sym typeface="Garet Bold"/>
              </a:rPr>
              <a:t>If a student is finding a class challenging, we encourage them to reach out to their academic advisor </a:t>
            </a:r>
            <a:r>
              <a:rPr lang="en-US" sz="2702">
                <a:solidFill>
                  <a:srgbClr val="F2F2F2"/>
                </a:solidFill>
                <a:latin typeface="Garet"/>
                <a:ea typeface="Garet"/>
                <a:cs typeface="Garet"/>
                <a:sym typeface="Garet"/>
              </a:rPr>
              <a:t>. </a:t>
            </a:r>
          </a:p>
        </p:txBody>
      </p:sp>
      <p:sp>
        <p:nvSpPr>
          <p:cNvPr name="TextBox 16" id="16"/>
          <p:cNvSpPr txBox="true"/>
          <p:nvPr/>
        </p:nvSpPr>
        <p:spPr>
          <a:xfrm rot="0">
            <a:off x="14806307" y="2804633"/>
            <a:ext cx="2697322" cy="4666468"/>
          </a:xfrm>
          <a:prstGeom prst="rect">
            <a:avLst/>
          </a:prstGeom>
        </p:spPr>
        <p:txBody>
          <a:bodyPr anchor="t" rtlCol="false" tIns="0" lIns="0" bIns="0" rIns="0">
            <a:spAutoFit/>
          </a:bodyPr>
          <a:lstStyle/>
          <a:p>
            <a:pPr algn="ctr">
              <a:lnSpc>
                <a:spcPts val="38611"/>
              </a:lnSpc>
              <a:spcBef>
                <a:spcPct val="0"/>
              </a:spcBef>
            </a:pPr>
            <a:r>
              <a:rPr lang="en-US" sz="27579">
                <a:solidFill>
                  <a:srgbClr val="737373"/>
                </a:solidFill>
                <a:latin typeface="Paalalabas Wide"/>
                <a:ea typeface="Paalalabas Wide"/>
                <a:cs typeface="Paalalabas Wide"/>
                <a:sym typeface="Paalalabas Wide"/>
              </a:rPr>
              <a:t>3</a:t>
            </a:r>
          </a:p>
        </p:txBody>
      </p:sp>
      <p:sp>
        <p:nvSpPr>
          <p:cNvPr name="TextBox 17" id="17"/>
          <p:cNvSpPr txBox="true"/>
          <p:nvPr/>
        </p:nvSpPr>
        <p:spPr>
          <a:xfrm rot="0">
            <a:off x="12903078" y="1461101"/>
            <a:ext cx="3806457" cy="4781549"/>
          </a:xfrm>
          <a:prstGeom prst="rect">
            <a:avLst/>
          </a:prstGeom>
        </p:spPr>
        <p:txBody>
          <a:bodyPr anchor="t" rtlCol="false" tIns="0" lIns="0" bIns="0" rIns="0">
            <a:spAutoFit/>
          </a:bodyPr>
          <a:lstStyle/>
          <a:p>
            <a:pPr algn="ctr">
              <a:lnSpc>
                <a:spcPts val="4200"/>
              </a:lnSpc>
            </a:pPr>
            <a:r>
              <a:rPr lang="en-US" sz="3000" b="true">
                <a:solidFill>
                  <a:srgbClr val="F2F2F2"/>
                </a:solidFill>
                <a:latin typeface="Garet Bold"/>
                <a:ea typeface="Garet Bold"/>
                <a:cs typeface="Garet Bold"/>
                <a:sym typeface="Garet Bold"/>
              </a:rPr>
              <a:t>Students are expected to maintain good financial standing by submitting their monthly payment by the first of each month.</a:t>
            </a:r>
          </a:p>
        </p:txBody>
      </p:sp>
      <p:sp>
        <p:nvSpPr>
          <p:cNvPr name="TextBox 18" id="18"/>
          <p:cNvSpPr txBox="true"/>
          <p:nvPr/>
        </p:nvSpPr>
        <p:spPr>
          <a:xfrm rot="0">
            <a:off x="1277267" y="263575"/>
            <a:ext cx="4466003" cy="663818"/>
          </a:xfrm>
          <a:prstGeom prst="rect">
            <a:avLst/>
          </a:prstGeom>
        </p:spPr>
        <p:txBody>
          <a:bodyPr anchor="t" rtlCol="false" tIns="0" lIns="0" bIns="0" rIns="0">
            <a:spAutoFit/>
          </a:bodyPr>
          <a:lstStyle/>
          <a:p>
            <a:pPr algn="ctr">
              <a:lnSpc>
                <a:spcPts val="5411"/>
              </a:lnSpc>
              <a:spcBef>
                <a:spcPct val="0"/>
              </a:spcBef>
            </a:pPr>
            <a:r>
              <a:rPr lang="en-US" b="true" sz="3865" u="sng">
                <a:solidFill>
                  <a:srgbClr val="FFFFFF"/>
                </a:solidFill>
                <a:latin typeface="Garet Bold"/>
                <a:ea typeface="Garet Bold"/>
                <a:cs typeface="Garet Bold"/>
                <a:sym typeface="Garet Bold"/>
              </a:rPr>
              <a:t>Code Of Conduct</a:t>
            </a:r>
          </a:p>
        </p:txBody>
      </p:sp>
      <p:sp>
        <p:nvSpPr>
          <p:cNvPr name="TextBox 19" id="19"/>
          <p:cNvSpPr txBox="true"/>
          <p:nvPr/>
        </p:nvSpPr>
        <p:spPr>
          <a:xfrm rot="0">
            <a:off x="7044244" y="239486"/>
            <a:ext cx="4542733" cy="687907"/>
          </a:xfrm>
          <a:prstGeom prst="rect">
            <a:avLst/>
          </a:prstGeom>
        </p:spPr>
        <p:txBody>
          <a:bodyPr anchor="t" rtlCol="false" tIns="0" lIns="0" bIns="0" rIns="0">
            <a:spAutoFit/>
          </a:bodyPr>
          <a:lstStyle/>
          <a:p>
            <a:pPr algn="ctr">
              <a:lnSpc>
                <a:spcPts val="5658"/>
              </a:lnSpc>
              <a:spcBef>
                <a:spcPct val="0"/>
              </a:spcBef>
            </a:pPr>
            <a:r>
              <a:rPr lang="en-US" b="true" sz="4042" u="sng">
                <a:solidFill>
                  <a:srgbClr val="FFFFFF"/>
                </a:solidFill>
                <a:latin typeface="Garet Bold"/>
                <a:ea typeface="Garet Bold"/>
                <a:cs typeface="Garet Bold"/>
                <a:sym typeface="Garet Bold"/>
              </a:rPr>
              <a:t>Academic</a:t>
            </a:r>
          </a:p>
        </p:txBody>
      </p:sp>
      <p:sp>
        <p:nvSpPr>
          <p:cNvPr name="TextBox 20" id="20"/>
          <p:cNvSpPr txBox="true"/>
          <p:nvPr/>
        </p:nvSpPr>
        <p:spPr>
          <a:xfrm rot="0">
            <a:off x="12492078" y="263575"/>
            <a:ext cx="4571308" cy="687261"/>
          </a:xfrm>
          <a:prstGeom prst="rect">
            <a:avLst/>
          </a:prstGeom>
        </p:spPr>
        <p:txBody>
          <a:bodyPr anchor="t" rtlCol="false" tIns="0" lIns="0" bIns="0" rIns="0">
            <a:spAutoFit/>
          </a:bodyPr>
          <a:lstStyle/>
          <a:p>
            <a:pPr algn="ctr">
              <a:lnSpc>
                <a:spcPts val="5694"/>
              </a:lnSpc>
              <a:spcBef>
                <a:spcPct val="0"/>
              </a:spcBef>
            </a:pPr>
            <a:r>
              <a:rPr lang="en-US" b="true" sz="4067" u="sng">
                <a:solidFill>
                  <a:srgbClr val="FFFFFF"/>
                </a:solidFill>
                <a:latin typeface="Garet Bold"/>
                <a:ea typeface="Garet Bold"/>
                <a:cs typeface="Garet Bold"/>
                <a:sym typeface="Garet Bold"/>
              </a:rPr>
              <a:t>Financial</a:t>
            </a:r>
          </a:p>
        </p:txBody>
      </p:sp>
      <p:sp>
        <p:nvSpPr>
          <p:cNvPr name="AutoShape 21" id="21"/>
          <p:cNvSpPr/>
          <p:nvPr/>
        </p:nvSpPr>
        <p:spPr>
          <a:xfrm>
            <a:off x="4765860" y="9608946"/>
            <a:ext cx="8676873" cy="0"/>
          </a:xfrm>
          <a:prstGeom prst="line">
            <a:avLst/>
          </a:prstGeom>
          <a:ln cap="flat" w="95250">
            <a:solidFill>
              <a:srgbClr val="737373"/>
            </a:solidFill>
            <a:prstDash val="solid"/>
            <a:headEnd type="none" len="sm" w="sm"/>
            <a:tailEnd type="none" len="sm" w="sm"/>
          </a:ln>
        </p:spPr>
      </p:sp>
    </p:spTree>
  </p:cSld>
  <p:clrMapOvr>
    <a:masterClrMapping/>
  </p:clrMapOvr>
  <p:transition spd="slow">
    <p:push dir="r"/>
  </p:transition>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235E"/>
        </a:solidFill>
      </p:bgPr>
    </p:bg>
    <p:spTree>
      <p:nvGrpSpPr>
        <p:cNvPr id="1" name=""/>
        <p:cNvGrpSpPr/>
        <p:nvPr/>
      </p:nvGrpSpPr>
      <p:grpSpPr>
        <a:xfrm>
          <a:off x="0" y="0"/>
          <a:ext cx="0" cy="0"/>
          <a:chOff x="0" y="0"/>
          <a:chExt cx="0" cy="0"/>
        </a:xfrm>
      </p:grpSpPr>
      <p:grpSp>
        <p:nvGrpSpPr>
          <p:cNvPr name="Group 2" id="2"/>
          <p:cNvGrpSpPr/>
          <p:nvPr/>
        </p:nvGrpSpPr>
        <p:grpSpPr>
          <a:xfrm rot="0">
            <a:off x="0" y="-687391"/>
            <a:ext cx="18288000" cy="3086100"/>
            <a:chOff x="0" y="0"/>
            <a:chExt cx="4816593" cy="812800"/>
          </a:xfrm>
        </p:grpSpPr>
        <p:sp>
          <p:nvSpPr>
            <p:cNvPr name="Freeform 3" id="3"/>
            <p:cNvSpPr/>
            <p:nvPr/>
          </p:nvSpPr>
          <p:spPr>
            <a:xfrm flipH="false" flipV="false" rot="0">
              <a:off x="0" y="0"/>
              <a:ext cx="4816592" cy="812800"/>
            </a:xfrm>
            <a:custGeom>
              <a:avLst/>
              <a:gdLst/>
              <a:ahLst/>
              <a:cxnLst/>
              <a:rect r="r" b="b" t="t" l="l"/>
              <a:pathLst>
                <a:path h="812800" w="4816592">
                  <a:moveTo>
                    <a:pt x="21590" y="0"/>
                  </a:moveTo>
                  <a:lnTo>
                    <a:pt x="4795002" y="0"/>
                  </a:lnTo>
                  <a:cubicBezTo>
                    <a:pt x="4800728" y="0"/>
                    <a:pt x="4806220" y="2275"/>
                    <a:pt x="4810269" y="6324"/>
                  </a:cubicBezTo>
                  <a:cubicBezTo>
                    <a:pt x="4814318" y="10372"/>
                    <a:pt x="4816592" y="15864"/>
                    <a:pt x="4816592" y="21590"/>
                  </a:cubicBezTo>
                  <a:lnTo>
                    <a:pt x="4816592" y="791210"/>
                  </a:lnTo>
                  <a:cubicBezTo>
                    <a:pt x="4816592" y="803134"/>
                    <a:pt x="4806926" y="812800"/>
                    <a:pt x="4795002" y="812800"/>
                  </a:cubicBezTo>
                  <a:lnTo>
                    <a:pt x="21590" y="812800"/>
                  </a:lnTo>
                  <a:cubicBezTo>
                    <a:pt x="9666" y="812800"/>
                    <a:pt x="0" y="803134"/>
                    <a:pt x="0" y="791210"/>
                  </a:cubicBezTo>
                  <a:lnTo>
                    <a:pt x="0" y="21590"/>
                  </a:lnTo>
                  <a:cubicBezTo>
                    <a:pt x="0" y="9666"/>
                    <a:pt x="9666" y="0"/>
                    <a:pt x="21590" y="0"/>
                  </a:cubicBezTo>
                  <a:close/>
                </a:path>
              </a:pathLst>
            </a:custGeom>
            <a:solidFill>
              <a:srgbClr val="F2F2F2"/>
            </a:solidFill>
          </p:spPr>
        </p:sp>
        <p:sp>
          <p:nvSpPr>
            <p:cNvPr name="TextBox 4" id="4"/>
            <p:cNvSpPr txBox="true"/>
            <p:nvPr/>
          </p:nvSpPr>
          <p:spPr>
            <a:xfrm>
              <a:off x="0" y="-38100"/>
              <a:ext cx="4816593" cy="850900"/>
            </a:xfrm>
            <a:prstGeom prst="rect">
              <a:avLst/>
            </a:prstGeom>
          </p:spPr>
          <p:txBody>
            <a:bodyPr anchor="ctr" rtlCol="false" tIns="50800" lIns="50800" bIns="50800" rIns="50800"/>
            <a:lstStyle/>
            <a:p>
              <a:pPr algn="ctr">
                <a:lnSpc>
                  <a:spcPts val="2519"/>
                </a:lnSpc>
              </a:pPr>
            </a:p>
          </p:txBody>
        </p:sp>
      </p:grpSp>
      <p:sp>
        <p:nvSpPr>
          <p:cNvPr name="Freeform 5" id="5"/>
          <p:cNvSpPr/>
          <p:nvPr/>
        </p:nvSpPr>
        <p:spPr>
          <a:xfrm flipH="false" flipV="false" rot="0">
            <a:off x="766688" y="6614985"/>
            <a:ext cx="1944858" cy="1944858"/>
          </a:xfrm>
          <a:custGeom>
            <a:avLst/>
            <a:gdLst/>
            <a:ahLst/>
            <a:cxnLst/>
            <a:rect r="r" b="b" t="t" l="l"/>
            <a:pathLst>
              <a:path h="1944858" w="1944858">
                <a:moveTo>
                  <a:pt x="0" y="0"/>
                </a:moveTo>
                <a:lnTo>
                  <a:pt x="1944858" y="0"/>
                </a:lnTo>
                <a:lnTo>
                  <a:pt x="1944858" y="1944857"/>
                </a:lnTo>
                <a:lnTo>
                  <a:pt x="0" y="1944857"/>
                </a:lnTo>
                <a:lnTo>
                  <a:pt x="0" y="0"/>
                </a:lnTo>
                <a:close/>
              </a:path>
            </a:pathLst>
          </a:custGeom>
          <a:blipFill>
            <a:blip r:embed="rId2"/>
            <a:stretch>
              <a:fillRect l="0" t="0" r="0" b="0"/>
            </a:stretch>
          </a:blipFill>
        </p:spPr>
      </p:sp>
      <p:sp>
        <p:nvSpPr>
          <p:cNvPr name="Freeform 6" id="6"/>
          <p:cNvSpPr/>
          <p:nvPr/>
        </p:nvSpPr>
        <p:spPr>
          <a:xfrm flipH="false" flipV="false" rot="0">
            <a:off x="6635886" y="3878947"/>
            <a:ext cx="5375788" cy="4560607"/>
          </a:xfrm>
          <a:custGeom>
            <a:avLst/>
            <a:gdLst/>
            <a:ahLst/>
            <a:cxnLst/>
            <a:rect r="r" b="b" t="t" l="l"/>
            <a:pathLst>
              <a:path h="4560607" w="5375788">
                <a:moveTo>
                  <a:pt x="0" y="0"/>
                </a:moveTo>
                <a:lnTo>
                  <a:pt x="5375788" y="0"/>
                </a:lnTo>
                <a:lnTo>
                  <a:pt x="5375788" y="4560607"/>
                </a:lnTo>
                <a:lnTo>
                  <a:pt x="0" y="4560607"/>
                </a:lnTo>
                <a:lnTo>
                  <a:pt x="0" y="0"/>
                </a:lnTo>
                <a:close/>
              </a:path>
            </a:pathLst>
          </a:custGeom>
          <a:blipFill>
            <a:blip r:embed="rId3"/>
            <a:stretch>
              <a:fillRect l="0" t="0" r="0" b="0"/>
            </a:stretch>
          </a:blipFill>
        </p:spPr>
      </p:sp>
      <p:sp>
        <p:nvSpPr>
          <p:cNvPr name="Freeform 7" id="7"/>
          <p:cNvSpPr/>
          <p:nvPr/>
        </p:nvSpPr>
        <p:spPr>
          <a:xfrm flipH="false" flipV="false" rot="0">
            <a:off x="14988078" y="6697256"/>
            <a:ext cx="2561856" cy="2561856"/>
          </a:xfrm>
          <a:custGeom>
            <a:avLst/>
            <a:gdLst/>
            <a:ahLst/>
            <a:cxnLst/>
            <a:rect r="r" b="b" t="t" l="l"/>
            <a:pathLst>
              <a:path h="2561856" w="2561856">
                <a:moveTo>
                  <a:pt x="0" y="0"/>
                </a:moveTo>
                <a:lnTo>
                  <a:pt x="2561856" y="0"/>
                </a:lnTo>
                <a:lnTo>
                  <a:pt x="2561856" y="2561857"/>
                </a:lnTo>
                <a:lnTo>
                  <a:pt x="0" y="256185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3328893" y="3604439"/>
            <a:ext cx="2312132" cy="2392892"/>
          </a:xfrm>
          <a:custGeom>
            <a:avLst/>
            <a:gdLst/>
            <a:ahLst/>
            <a:cxnLst/>
            <a:rect r="r" b="b" t="t" l="l"/>
            <a:pathLst>
              <a:path h="2392892" w="2312132">
                <a:moveTo>
                  <a:pt x="0" y="0"/>
                </a:moveTo>
                <a:lnTo>
                  <a:pt x="2312132" y="0"/>
                </a:lnTo>
                <a:lnTo>
                  <a:pt x="2312132" y="2392891"/>
                </a:lnTo>
                <a:lnTo>
                  <a:pt x="0" y="239289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2840526" y="4215349"/>
            <a:ext cx="1935888" cy="2481908"/>
          </a:xfrm>
          <a:custGeom>
            <a:avLst/>
            <a:gdLst/>
            <a:ahLst/>
            <a:cxnLst/>
            <a:rect r="r" b="b" t="t" l="l"/>
            <a:pathLst>
              <a:path h="2481908" w="1935888">
                <a:moveTo>
                  <a:pt x="0" y="0"/>
                </a:moveTo>
                <a:lnTo>
                  <a:pt x="1935888" y="0"/>
                </a:lnTo>
                <a:lnTo>
                  <a:pt x="1935888" y="2481907"/>
                </a:lnTo>
                <a:lnTo>
                  <a:pt x="0" y="248190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0" id="10"/>
          <p:cNvSpPr txBox="true"/>
          <p:nvPr/>
        </p:nvSpPr>
        <p:spPr>
          <a:xfrm rot="0">
            <a:off x="13049899" y="2818423"/>
            <a:ext cx="2870120" cy="583660"/>
          </a:xfrm>
          <a:prstGeom prst="rect">
            <a:avLst/>
          </a:prstGeom>
        </p:spPr>
        <p:txBody>
          <a:bodyPr anchor="t" rtlCol="false" tIns="0" lIns="0" bIns="0" rIns="0">
            <a:spAutoFit/>
          </a:bodyPr>
          <a:lstStyle/>
          <a:p>
            <a:pPr algn="ctr">
              <a:lnSpc>
                <a:spcPts val="4869"/>
              </a:lnSpc>
              <a:spcBef>
                <a:spcPct val="0"/>
              </a:spcBef>
            </a:pPr>
            <a:r>
              <a:rPr lang="en-US" sz="3478">
                <a:solidFill>
                  <a:srgbClr val="F2F2F2"/>
                </a:solidFill>
                <a:latin typeface="Garet"/>
                <a:ea typeface="Garet"/>
                <a:cs typeface="Garet"/>
                <a:sym typeface="Garet"/>
              </a:rPr>
              <a:t>Be Punctual</a:t>
            </a:r>
          </a:p>
        </p:txBody>
      </p:sp>
      <p:sp>
        <p:nvSpPr>
          <p:cNvPr name="TextBox 11" id="11"/>
          <p:cNvSpPr txBox="true"/>
          <p:nvPr/>
        </p:nvSpPr>
        <p:spPr>
          <a:xfrm rot="0">
            <a:off x="14017833" y="9387700"/>
            <a:ext cx="4502345" cy="583660"/>
          </a:xfrm>
          <a:prstGeom prst="rect">
            <a:avLst/>
          </a:prstGeom>
        </p:spPr>
        <p:txBody>
          <a:bodyPr anchor="t" rtlCol="false" tIns="0" lIns="0" bIns="0" rIns="0">
            <a:spAutoFit/>
          </a:bodyPr>
          <a:lstStyle/>
          <a:p>
            <a:pPr algn="ctr">
              <a:lnSpc>
                <a:spcPts val="4869"/>
              </a:lnSpc>
              <a:spcBef>
                <a:spcPct val="0"/>
              </a:spcBef>
            </a:pPr>
            <a:r>
              <a:rPr lang="en-US" sz="3478">
                <a:solidFill>
                  <a:srgbClr val="F2F2F2"/>
                </a:solidFill>
                <a:latin typeface="Garet"/>
                <a:ea typeface="Garet"/>
                <a:cs typeface="Garet"/>
                <a:sym typeface="Garet"/>
              </a:rPr>
              <a:t>NO PHONES</a:t>
            </a:r>
          </a:p>
        </p:txBody>
      </p:sp>
      <p:sp>
        <p:nvSpPr>
          <p:cNvPr name="TextBox 12" id="12"/>
          <p:cNvSpPr txBox="true"/>
          <p:nvPr/>
        </p:nvSpPr>
        <p:spPr>
          <a:xfrm rot="0">
            <a:off x="252412" y="433143"/>
            <a:ext cx="17783176" cy="1727660"/>
          </a:xfrm>
          <a:prstGeom prst="rect">
            <a:avLst/>
          </a:prstGeom>
        </p:spPr>
        <p:txBody>
          <a:bodyPr anchor="t" rtlCol="false" tIns="0" lIns="0" bIns="0" rIns="0">
            <a:spAutoFit/>
          </a:bodyPr>
          <a:lstStyle/>
          <a:p>
            <a:pPr algn="ctr">
              <a:lnSpc>
                <a:spcPts val="14128"/>
              </a:lnSpc>
              <a:spcBef>
                <a:spcPct val="0"/>
              </a:spcBef>
            </a:pPr>
            <a:r>
              <a:rPr lang="en-US" sz="10091">
                <a:solidFill>
                  <a:srgbClr val="00235E"/>
                </a:solidFill>
                <a:latin typeface="Paalalabas Wide"/>
                <a:ea typeface="Paalalabas Wide"/>
                <a:cs typeface="Paalalabas Wide"/>
                <a:sym typeface="Paalalabas Wide"/>
              </a:rPr>
              <a:t>Chapel</a:t>
            </a:r>
          </a:p>
        </p:txBody>
      </p:sp>
      <p:sp>
        <p:nvSpPr>
          <p:cNvPr name="TextBox 13" id="13"/>
          <p:cNvSpPr txBox="true"/>
          <p:nvPr/>
        </p:nvSpPr>
        <p:spPr>
          <a:xfrm rot="0">
            <a:off x="2023639" y="2774250"/>
            <a:ext cx="3569661" cy="1198515"/>
          </a:xfrm>
          <a:prstGeom prst="rect">
            <a:avLst/>
          </a:prstGeom>
        </p:spPr>
        <p:txBody>
          <a:bodyPr anchor="t" rtlCol="false" tIns="0" lIns="0" bIns="0" rIns="0">
            <a:spAutoFit/>
          </a:bodyPr>
          <a:lstStyle/>
          <a:p>
            <a:pPr algn="ctr">
              <a:lnSpc>
                <a:spcPts val="4869"/>
              </a:lnSpc>
              <a:spcBef>
                <a:spcPct val="0"/>
              </a:spcBef>
            </a:pPr>
            <a:r>
              <a:rPr lang="en-US" sz="3478">
                <a:solidFill>
                  <a:srgbClr val="F2F2F2"/>
                </a:solidFill>
                <a:latin typeface="Garet"/>
                <a:ea typeface="Garet"/>
                <a:cs typeface="Garet"/>
                <a:sym typeface="Garet"/>
              </a:rPr>
              <a:t>Check in via Populi</a:t>
            </a:r>
          </a:p>
        </p:txBody>
      </p:sp>
      <p:sp>
        <p:nvSpPr>
          <p:cNvPr name="TextBox 14" id="14"/>
          <p:cNvSpPr txBox="true"/>
          <p:nvPr/>
        </p:nvSpPr>
        <p:spPr>
          <a:xfrm rot="0">
            <a:off x="0" y="8817017"/>
            <a:ext cx="3550071" cy="1198515"/>
          </a:xfrm>
          <a:prstGeom prst="rect">
            <a:avLst/>
          </a:prstGeom>
        </p:spPr>
        <p:txBody>
          <a:bodyPr anchor="t" rtlCol="false" tIns="0" lIns="0" bIns="0" rIns="0">
            <a:spAutoFit/>
          </a:bodyPr>
          <a:lstStyle/>
          <a:p>
            <a:pPr algn="ctr">
              <a:lnSpc>
                <a:spcPts val="4869"/>
              </a:lnSpc>
              <a:spcBef>
                <a:spcPct val="0"/>
              </a:spcBef>
            </a:pPr>
            <a:r>
              <a:rPr lang="en-US" sz="3478">
                <a:solidFill>
                  <a:srgbClr val="F2F2F2"/>
                </a:solidFill>
                <a:latin typeface="Garet"/>
                <a:ea typeface="Garet"/>
                <a:cs typeface="Garet"/>
                <a:sym typeface="Garet"/>
              </a:rPr>
              <a:t>No Headphones</a:t>
            </a:r>
          </a:p>
        </p:txBody>
      </p:sp>
    </p:spTree>
  </p:cSld>
  <p:clrMapOvr>
    <a:masterClrMapping/>
  </p:clrMapOvr>
  <p:transition spd="slow">
    <p:push dir="r"/>
  </p:transition>
</p:sld>
</file>

<file path=ppt/slides/slide5.xml><?xml version="1.0" encoding="utf-8"?>
<p:sld xmlns:p="http://schemas.openxmlformats.org/presentationml/2006/main" xmlns:a="http://schemas.openxmlformats.org/drawingml/2006/main">
  <p:cSld>
    <p:bg>
      <p:bgPr>
        <a:solidFill>
          <a:srgbClr val="F2F2F2"/>
        </a:solidFill>
      </p:bgPr>
    </p:bg>
    <p:spTree>
      <p:nvGrpSpPr>
        <p:cNvPr id="1" name=""/>
        <p:cNvGrpSpPr/>
        <p:nvPr/>
      </p:nvGrpSpPr>
      <p:grpSpPr>
        <a:xfrm>
          <a:off x="0" y="0"/>
          <a:ext cx="0" cy="0"/>
          <a:chOff x="0" y="0"/>
          <a:chExt cx="0" cy="0"/>
        </a:xfrm>
      </p:grpSpPr>
      <p:sp>
        <p:nvSpPr>
          <p:cNvPr name="TextBox 2" id="2"/>
          <p:cNvSpPr txBox="true"/>
          <p:nvPr/>
        </p:nvSpPr>
        <p:spPr>
          <a:xfrm rot="0">
            <a:off x="6670471" y="2821040"/>
            <a:ext cx="4591200" cy="3489326"/>
          </a:xfrm>
          <a:prstGeom prst="rect">
            <a:avLst/>
          </a:prstGeom>
        </p:spPr>
        <p:txBody>
          <a:bodyPr anchor="t" rtlCol="false" tIns="0" lIns="0" bIns="0" rIns="0">
            <a:spAutoFit/>
          </a:bodyPr>
          <a:lstStyle/>
          <a:p>
            <a:pPr algn="ctr">
              <a:lnSpc>
                <a:spcPts val="13999"/>
              </a:lnSpc>
            </a:pPr>
            <a:r>
              <a:rPr lang="en-US" sz="9999">
                <a:solidFill>
                  <a:srgbClr val="00235E"/>
                </a:solidFill>
                <a:latin typeface="Paalalabas Wide"/>
                <a:ea typeface="Paalalabas Wide"/>
                <a:cs typeface="Paalalabas Wide"/>
                <a:sym typeface="Paalalabas Wide"/>
              </a:rPr>
              <a:t>Dress</a:t>
            </a:r>
          </a:p>
          <a:p>
            <a:pPr algn="ctr">
              <a:lnSpc>
                <a:spcPts val="13999"/>
              </a:lnSpc>
              <a:spcBef>
                <a:spcPct val="0"/>
              </a:spcBef>
            </a:pPr>
            <a:r>
              <a:rPr lang="en-US" sz="9999">
                <a:solidFill>
                  <a:srgbClr val="00235E"/>
                </a:solidFill>
                <a:latin typeface="Paalalabas Wide"/>
                <a:ea typeface="Paalalabas Wide"/>
                <a:cs typeface="Paalalabas Wide"/>
                <a:sym typeface="Paalalabas Wide"/>
              </a:rPr>
              <a:t>code</a:t>
            </a:r>
          </a:p>
        </p:txBody>
      </p:sp>
      <p:sp>
        <p:nvSpPr>
          <p:cNvPr name="TextBox 3" id="3"/>
          <p:cNvSpPr txBox="true"/>
          <p:nvPr/>
        </p:nvSpPr>
        <p:spPr>
          <a:xfrm rot="0">
            <a:off x="1028700" y="544513"/>
            <a:ext cx="4171419" cy="863600"/>
          </a:xfrm>
          <a:prstGeom prst="rect">
            <a:avLst/>
          </a:prstGeom>
        </p:spPr>
        <p:txBody>
          <a:bodyPr anchor="t" rtlCol="false" tIns="0" lIns="0" bIns="0" rIns="0">
            <a:spAutoFit/>
          </a:bodyPr>
          <a:lstStyle/>
          <a:p>
            <a:pPr algn="ctr">
              <a:lnSpc>
                <a:spcPts val="7000"/>
              </a:lnSpc>
              <a:spcBef>
                <a:spcPct val="0"/>
              </a:spcBef>
            </a:pPr>
            <a:r>
              <a:rPr lang="en-US" b="true" sz="5000">
                <a:solidFill>
                  <a:srgbClr val="00235E"/>
                </a:solidFill>
                <a:latin typeface="Garet Bold"/>
                <a:ea typeface="Garet Bold"/>
                <a:cs typeface="Garet Bold"/>
                <a:sym typeface="Garet Bold"/>
              </a:rPr>
              <a:t>Allowed</a:t>
            </a:r>
          </a:p>
        </p:txBody>
      </p:sp>
      <p:grpSp>
        <p:nvGrpSpPr>
          <p:cNvPr name="Group 4" id="4"/>
          <p:cNvGrpSpPr/>
          <p:nvPr/>
        </p:nvGrpSpPr>
        <p:grpSpPr>
          <a:xfrm rot="0">
            <a:off x="178252" y="1408112"/>
            <a:ext cx="6492218" cy="6171065"/>
            <a:chOff x="0" y="0"/>
            <a:chExt cx="1237148" cy="1175949"/>
          </a:xfrm>
        </p:grpSpPr>
        <p:sp>
          <p:nvSpPr>
            <p:cNvPr name="Freeform 5" id="5"/>
            <p:cNvSpPr/>
            <p:nvPr/>
          </p:nvSpPr>
          <p:spPr>
            <a:xfrm flipH="false" flipV="false" rot="0">
              <a:off x="0" y="0"/>
              <a:ext cx="1237148" cy="1175949"/>
            </a:xfrm>
            <a:custGeom>
              <a:avLst/>
              <a:gdLst/>
              <a:ahLst/>
              <a:cxnLst/>
              <a:rect r="r" b="b" t="t" l="l"/>
              <a:pathLst>
                <a:path h="1175949" w="1237148">
                  <a:moveTo>
                    <a:pt x="23850" y="0"/>
                  </a:moveTo>
                  <a:lnTo>
                    <a:pt x="1213298" y="0"/>
                  </a:lnTo>
                  <a:cubicBezTo>
                    <a:pt x="1219623" y="0"/>
                    <a:pt x="1225690" y="2513"/>
                    <a:pt x="1230163" y="6985"/>
                  </a:cubicBezTo>
                  <a:cubicBezTo>
                    <a:pt x="1234635" y="11458"/>
                    <a:pt x="1237148" y="17524"/>
                    <a:pt x="1237148" y="23850"/>
                  </a:cubicBezTo>
                  <a:lnTo>
                    <a:pt x="1237148" y="1152099"/>
                  </a:lnTo>
                  <a:cubicBezTo>
                    <a:pt x="1237148" y="1165271"/>
                    <a:pt x="1226470" y="1175949"/>
                    <a:pt x="1213298" y="1175949"/>
                  </a:cubicBezTo>
                  <a:lnTo>
                    <a:pt x="23850" y="1175949"/>
                  </a:lnTo>
                  <a:cubicBezTo>
                    <a:pt x="10678" y="1175949"/>
                    <a:pt x="0" y="1165271"/>
                    <a:pt x="0" y="1152099"/>
                  </a:cubicBezTo>
                  <a:lnTo>
                    <a:pt x="0" y="23850"/>
                  </a:lnTo>
                  <a:cubicBezTo>
                    <a:pt x="0" y="10678"/>
                    <a:pt x="10678" y="0"/>
                    <a:pt x="23850" y="0"/>
                  </a:cubicBezTo>
                  <a:close/>
                </a:path>
              </a:pathLst>
            </a:custGeom>
            <a:solidFill>
              <a:srgbClr val="00235E"/>
            </a:solidFill>
          </p:spPr>
        </p:sp>
        <p:sp>
          <p:nvSpPr>
            <p:cNvPr name="TextBox 6" id="6"/>
            <p:cNvSpPr txBox="true"/>
            <p:nvPr/>
          </p:nvSpPr>
          <p:spPr>
            <a:xfrm>
              <a:off x="0" y="-38100"/>
              <a:ext cx="1237148" cy="1214049"/>
            </a:xfrm>
            <a:prstGeom prst="rect">
              <a:avLst/>
            </a:prstGeom>
          </p:spPr>
          <p:txBody>
            <a:bodyPr anchor="ctr" rtlCol="false" tIns="50800" lIns="50800" bIns="50800" rIns="50800"/>
            <a:lstStyle/>
            <a:p>
              <a:pPr algn="ctr">
                <a:lnSpc>
                  <a:spcPts val="2659"/>
                </a:lnSpc>
                <a:spcBef>
                  <a:spcPct val="0"/>
                </a:spcBef>
              </a:pPr>
            </a:p>
          </p:txBody>
        </p:sp>
      </p:grpSp>
      <p:sp>
        <p:nvSpPr>
          <p:cNvPr name="TextBox 7" id="7"/>
          <p:cNvSpPr txBox="true"/>
          <p:nvPr/>
        </p:nvSpPr>
        <p:spPr>
          <a:xfrm rot="0">
            <a:off x="12981324" y="690190"/>
            <a:ext cx="3814911" cy="863600"/>
          </a:xfrm>
          <a:prstGeom prst="rect">
            <a:avLst/>
          </a:prstGeom>
        </p:spPr>
        <p:txBody>
          <a:bodyPr anchor="t" rtlCol="false" tIns="0" lIns="0" bIns="0" rIns="0">
            <a:spAutoFit/>
          </a:bodyPr>
          <a:lstStyle/>
          <a:p>
            <a:pPr algn="ctr">
              <a:lnSpc>
                <a:spcPts val="7000"/>
              </a:lnSpc>
              <a:spcBef>
                <a:spcPct val="0"/>
              </a:spcBef>
            </a:pPr>
            <a:r>
              <a:rPr lang="en-US" b="true" sz="5000">
                <a:solidFill>
                  <a:srgbClr val="00235E"/>
                </a:solidFill>
                <a:latin typeface="Canva Sans Bold"/>
                <a:ea typeface="Canva Sans Bold"/>
                <a:cs typeface="Canva Sans Bold"/>
                <a:sym typeface="Canva Sans Bold"/>
              </a:rPr>
              <a:t>Not Allowed</a:t>
            </a:r>
          </a:p>
        </p:txBody>
      </p:sp>
      <p:grpSp>
        <p:nvGrpSpPr>
          <p:cNvPr name="Group 8" id="8"/>
          <p:cNvGrpSpPr/>
          <p:nvPr/>
        </p:nvGrpSpPr>
        <p:grpSpPr>
          <a:xfrm rot="0">
            <a:off x="11642670" y="1553790"/>
            <a:ext cx="6492218" cy="6223851"/>
            <a:chOff x="0" y="0"/>
            <a:chExt cx="1237148" cy="1186008"/>
          </a:xfrm>
        </p:grpSpPr>
        <p:sp>
          <p:nvSpPr>
            <p:cNvPr name="Freeform 9" id="9"/>
            <p:cNvSpPr/>
            <p:nvPr/>
          </p:nvSpPr>
          <p:spPr>
            <a:xfrm flipH="false" flipV="false" rot="0">
              <a:off x="0" y="0"/>
              <a:ext cx="1237148" cy="1186008"/>
            </a:xfrm>
            <a:custGeom>
              <a:avLst/>
              <a:gdLst/>
              <a:ahLst/>
              <a:cxnLst/>
              <a:rect r="r" b="b" t="t" l="l"/>
              <a:pathLst>
                <a:path h="1186008" w="1237148">
                  <a:moveTo>
                    <a:pt x="23850" y="0"/>
                  </a:moveTo>
                  <a:lnTo>
                    <a:pt x="1213298" y="0"/>
                  </a:lnTo>
                  <a:cubicBezTo>
                    <a:pt x="1219623" y="0"/>
                    <a:pt x="1225690" y="2513"/>
                    <a:pt x="1230163" y="6985"/>
                  </a:cubicBezTo>
                  <a:cubicBezTo>
                    <a:pt x="1234635" y="11458"/>
                    <a:pt x="1237148" y="17524"/>
                    <a:pt x="1237148" y="23850"/>
                  </a:cubicBezTo>
                  <a:lnTo>
                    <a:pt x="1237148" y="1162158"/>
                  </a:lnTo>
                  <a:cubicBezTo>
                    <a:pt x="1237148" y="1175330"/>
                    <a:pt x="1226470" y="1186008"/>
                    <a:pt x="1213298" y="1186008"/>
                  </a:cubicBezTo>
                  <a:lnTo>
                    <a:pt x="23850" y="1186008"/>
                  </a:lnTo>
                  <a:cubicBezTo>
                    <a:pt x="10678" y="1186008"/>
                    <a:pt x="0" y="1175330"/>
                    <a:pt x="0" y="1162158"/>
                  </a:cubicBezTo>
                  <a:lnTo>
                    <a:pt x="0" y="23850"/>
                  </a:lnTo>
                  <a:cubicBezTo>
                    <a:pt x="0" y="10678"/>
                    <a:pt x="10678" y="0"/>
                    <a:pt x="23850" y="0"/>
                  </a:cubicBezTo>
                  <a:close/>
                </a:path>
              </a:pathLst>
            </a:custGeom>
            <a:solidFill>
              <a:srgbClr val="00235E"/>
            </a:solidFill>
          </p:spPr>
        </p:sp>
        <p:sp>
          <p:nvSpPr>
            <p:cNvPr name="TextBox 10" id="10"/>
            <p:cNvSpPr txBox="true"/>
            <p:nvPr/>
          </p:nvSpPr>
          <p:spPr>
            <a:xfrm>
              <a:off x="0" y="-38100"/>
              <a:ext cx="1237148" cy="1224108"/>
            </a:xfrm>
            <a:prstGeom prst="rect">
              <a:avLst/>
            </a:prstGeom>
          </p:spPr>
          <p:txBody>
            <a:bodyPr anchor="ctr" rtlCol="false" tIns="50800" lIns="50800" bIns="50800" rIns="50800"/>
            <a:lstStyle/>
            <a:p>
              <a:pPr algn="ctr">
                <a:lnSpc>
                  <a:spcPts val="2659"/>
                </a:lnSpc>
                <a:spcBef>
                  <a:spcPct val="0"/>
                </a:spcBef>
              </a:pPr>
            </a:p>
          </p:txBody>
        </p:sp>
      </p:grpSp>
      <p:sp>
        <p:nvSpPr>
          <p:cNvPr name="TextBox 11" id="11"/>
          <p:cNvSpPr txBox="true"/>
          <p:nvPr/>
        </p:nvSpPr>
        <p:spPr>
          <a:xfrm rot="0">
            <a:off x="424851" y="1487115"/>
            <a:ext cx="5999020" cy="5380827"/>
          </a:xfrm>
          <a:prstGeom prst="rect">
            <a:avLst/>
          </a:prstGeom>
        </p:spPr>
        <p:txBody>
          <a:bodyPr anchor="t" rtlCol="false" tIns="0" lIns="0" bIns="0" rIns="0">
            <a:spAutoFit/>
          </a:bodyPr>
          <a:lstStyle/>
          <a:p>
            <a:pPr algn="ctr">
              <a:lnSpc>
                <a:spcPts val="4768"/>
              </a:lnSpc>
            </a:pPr>
            <a:r>
              <a:rPr lang="en-US" sz="3406">
                <a:solidFill>
                  <a:srgbClr val="FFFFFF"/>
                </a:solidFill>
                <a:latin typeface="Canva Sans"/>
                <a:ea typeface="Canva Sans"/>
                <a:cs typeface="Canva Sans"/>
                <a:sym typeface="Canva Sans"/>
              </a:rPr>
              <a:t>Hats</a:t>
            </a:r>
          </a:p>
          <a:p>
            <a:pPr algn="ctr">
              <a:lnSpc>
                <a:spcPts val="4768"/>
              </a:lnSpc>
            </a:pPr>
            <a:r>
              <a:rPr lang="en-US" sz="3406">
                <a:solidFill>
                  <a:srgbClr val="FFFFFF"/>
                </a:solidFill>
                <a:latin typeface="Canva Sans"/>
                <a:ea typeface="Canva Sans"/>
                <a:cs typeface="Canva Sans"/>
                <a:sym typeface="Canva Sans"/>
              </a:rPr>
              <a:t>Beanies</a:t>
            </a:r>
          </a:p>
          <a:p>
            <a:pPr algn="ctr">
              <a:lnSpc>
                <a:spcPts val="4768"/>
              </a:lnSpc>
            </a:pPr>
            <a:r>
              <a:rPr lang="en-US" sz="3406">
                <a:solidFill>
                  <a:srgbClr val="FFFFFF"/>
                </a:solidFill>
                <a:latin typeface="Canva Sans"/>
                <a:ea typeface="Canva Sans"/>
                <a:cs typeface="Canva Sans"/>
                <a:sym typeface="Canva Sans"/>
              </a:rPr>
              <a:t>Head Scarf (females only)</a:t>
            </a:r>
          </a:p>
          <a:p>
            <a:pPr algn="ctr">
              <a:lnSpc>
                <a:spcPts val="4768"/>
              </a:lnSpc>
              <a:spcBef>
                <a:spcPct val="0"/>
              </a:spcBef>
            </a:pPr>
            <a:r>
              <a:rPr lang="en-US" sz="3406">
                <a:solidFill>
                  <a:srgbClr val="FFFFFF"/>
                </a:solidFill>
                <a:latin typeface="Canva Sans"/>
                <a:ea typeface="Canva Sans"/>
                <a:cs typeface="Canva Sans"/>
                <a:sym typeface="Canva Sans"/>
              </a:rPr>
              <a:t>Tank Tops 2"</a:t>
            </a:r>
          </a:p>
          <a:p>
            <a:pPr algn="ctr">
              <a:lnSpc>
                <a:spcPts val="4768"/>
              </a:lnSpc>
              <a:spcBef>
                <a:spcPct val="0"/>
              </a:spcBef>
            </a:pPr>
            <a:r>
              <a:rPr lang="en-US" sz="3406">
                <a:solidFill>
                  <a:srgbClr val="FFFFFF"/>
                </a:solidFill>
                <a:latin typeface="Canva Sans"/>
                <a:ea typeface="Canva Sans"/>
                <a:cs typeface="Canva Sans"/>
                <a:sym typeface="Canva Sans"/>
              </a:rPr>
              <a:t>Slides and flip flops</a:t>
            </a:r>
          </a:p>
          <a:p>
            <a:pPr algn="ctr">
              <a:lnSpc>
                <a:spcPts val="4768"/>
              </a:lnSpc>
              <a:spcBef>
                <a:spcPct val="0"/>
              </a:spcBef>
            </a:pPr>
            <a:r>
              <a:rPr lang="en-US" sz="3406">
                <a:solidFill>
                  <a:srgbClr val="FFFFFF"/>
                </a:solidFill>
                <a:latin typeface="Canva Sans"/>
                <a:ea typeface="Canva Sans"/>
                <a:cs typeface="Canva Sans"/>
                <a:sym typeface="Canva Sans"/>
              </a:rPr>
              <a:t>*Shorts 2pm and after OR in the lobby or cafeteria if you are an on campus student and getting a meal to go.*</a:t>
            </a:r>
          </a:p>
        </p:txBody>
      </p:sp>
      <p:sp>
        <p:nvSpPr>
          <p:cNvPr name="TextBox 12" id="12"/>
          <p:cNvSpPr txBox="true"/>
          <p:nvPr/>
        </p:nvSpPr>
        <p:spPr>
          <a:xfrm rot="0">
            <a:off x="12053470" y="1496640"/>
            <a:ext cx="5670619" cy="6719407"/>
          </a:xfrm>
          <a:prstGeom prst="rect">
            <a:avLst/>
          </a:prstGeom>
        </p:spPr>
        <p:txBody>
          <a:bodyPr anchor="t" rtlCol="false" tIns="0" lIns="0" bIns="0" rIns="0">
            <a:spAutoFit/>
          </a:bodyPr>
          <a:lstStyle/>
          <a:p>
            <a:pPr algn="ctr">
              <a:lnSpc>
                <a:spcPts val="4488"/>
              </a:lnSpc>
            </a:pPr>
            <a:r>
              <a:rPr lang="en-US" sz="3206">
                <a:solidFill>
                  <a:srgbClr val="FFFFFF"/>
                </a:solidFill>
                <a:latin typeface="Canva Sans"/>
                <a:ea typeface="Canva Sans"/>
                <a:cs typeface="Canva Sans"/>
                <a:sym typeface="Canva Sans"/>
              </a:rPr>
              <a:t>Slippers</a:t>
            </a:r>
          </a:p>
          <a:p>
            <a:pPr algn="ctr">
              <a:lnSpc>
                <a:spcPts val="4488"/>
              </a:lnSpc>
            </a:pPr>
            <a:r>
              <a:rPr lang="en-US" sz="3206">
                <a:solidFill>
                  <a:srgbClr val="FFFFFF"/>
                </a:solidFill>
                <a:latin typeface="Canva Sans"/>
                <a:ea typeface="Canva Sans"/>
                <a:cs typeface="Canva Sans"/>
                <a:sym typeface="Canva Sans"/>
              </a:rPr>
              <a:t>Pajama Pants</a:t>
            </a:r>
          </a:p>
          <a:p>
            <a:pPr algn="ctr">
              <a:lnSpc>
                <a:spcPts val="4488"/>
              </a:lnSpc>
            </a:pPr>
            <a:r>
              <a:rPr lang="en-US" sz="3206">
                <a:solidFill>
                  <a:srgbClr val="FFFFFF"/>
                </a:solidFill>
                <a:latin typeface="Canva Sans"/>
                <a:ea typeface="Canva Sans"/>
                <a:cs typeface="Canva Sans"/>
                <a:sym typeface="Canva Sans"/>
              </a:rPr>
              <a:t>Vulgar or inappropriate Imagery or Words</a:t>
            </a:r>
          </a:p>
          <a:p>
            <a:pPr algn="ctr">
              <a:lnSpc>
                <a:spcPts val="4488"/>
              </a:lnSpc>
            </a:pPr>
            <a:r>
              <a:rPr lang="en-US" sz="3206">
                <a:solidFill>
                  <a:srgbClr val="FFFFFF"/>
                </a:solidFill>
                <a:latin typeface="Canva Sans"/>
                <a:ea typeface="Canva Sans"/>
                <a:cs typeface="Canva Sans"/>
                <a:sym typeface="Canva Sans"/>
              </a:rPr>
              <a:t>Exposed Undergarments</a:t>
            </a:r>
          </a:p>
          <a:p>
            <a:pPr algn="ctr">
              <a:lnSpc>
                <a:spcPts val="4488"/>
              </a:lnSpc>
            </a:pPr>
            <a:r>
              <a:rPr lang="en-US" sz="3206">
                <a:solidFill>
                  <a:srgbClr val="FFFFFF"/>
                </a:solidFill>
                <a:latin typeface="Canva Sans"/>
                <a:ea typeface="Canva Sans"/>
                <a:cs typeface="Canva Sans"/>
                <a:sym typeface="Canva Sans"/>
              </a:rPr>
              <a:t>Any top exposing a students midriff.</a:t>
            </a:r>
          </a:p>
          <a:p>
            <a:pPr algn="ctr">
              <a:lnSpc>
                <a:spcPts val="4488"/>
              </a:lnSpc>
            </a:pPr>
            <a:r>
              <a:rPr lang="en-US" sz="3206">
                <a:solidFill>
                  <a:srgbClr val="FFFFFF"/>
                </a:solidFill>
                <a:latin typeface="Canva Sans"/>
                <a:ea typeface="Canva Sans"/>
                <a:cs typeface="Canva Sans"/>
                <a:sym typeface="Canva Sans"/>
              </a:rPr>
              <a:t>Bonnets (lobby only)</a:t>
            </a:r>
          </a:p>
          <a:p>
            <a:pPr algn="ctr">
              <a:lnSpc>
                <a:spcPts val="4488"/>
              </a:lnSpc>
            </a:pPr>
            <a:r>
              <a:rPr lang="en-US" sz="3206">
                <a:solidFill>
                  <a:srgbClr val="FFFFFF"/>
                </a:solidFill>
                <a:latin typeface="Canva Sans"/>
                <a:ea typeface="Canva Sans"/>
                <a:cs typeface="Canva Sans"/>
                <a:sym typeface="Canva Sans"/>
              </a:rPr>
              <a:t>Du-rag (lobby only)</a:t>
            </a:r>
          </a:p>
          <a:p>
            <a:pPr algn="ctr">
              <a:lnSpc>
                <a:spcPts val="4488"/>
              </a:lnSpc>
              <a:spcBef>
                <a:spcPct val="0"/>
              </a:spcBef>
            </a:pPr>
            <a:r>
              <a:rPr lang="en-US" sz="3206">
                <a:solidFill>
                  <a:srgbClr val="FFFFFF"/>
                </a:solidFill>
                <a:latin typeface="Canva Sans"/>
                <a:ea typeface="Canva Sans"/>
                <a:cs typeface="Canva Sans"/>
                <a:sym typeface="Canva Sans"/>
              </a:rPr>
              <a:t>Being barefoot on the office/classroom floor .</a:t>
            </a:r>
          </a:p>
          <a:p>
            <a:pPr algn="ctr">
              <a:lnSpc>
                <a:spcPts val="4488"/>
              </a:lnSpc>
              <a:spcBef>
                <a:spcPct val="0"/>
              </a:spcBef>
            </a:pPr>
          </a:p>
        </p:txBody>
      </p:sp>
    </p:spTree>
  </p:cSld>
  <p:clrMapOvr>
    <a:masterClrMapping/>
  </p:clrMapOvr>
  <p:transition spd="slow">
    <p:push dir="r"/>
  </p:transition>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grpSp>
        <p:nvGrpSpPr>
          <p:cNvPr name="Group 2" id="2"/>
          <p:cNvGrpSpPr/>
          <p:nvPr/>
        </p:nvGrpSpPr>
        <p:grpSpPr>
          <a:xfrm rot="5400000">
            <a:off x="4723218" y="2793680"/>
            <a:ext cx="3086100" cy="2700338"/>
            <a:chOff x="0" y="0"/>
            <a:chExt cx="812800" cy="711200"/>
          </a:xfrm>
        </p:grpSpPr>
        <p:sp>
          <p:nvSpPr>
            <p:cNvPr name="Freeform 3" id="3"/>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545454"/>
            </a:solidFill>
          </p:spPr>
        </p:sp>
        <p:sp>
          <p:nvSpPr>
            <p:cNvPr name="TextBox 4" id="4"/>
            <p:cNvSpPr txBox="true"/>
            <p:nvPr/>
          </p:nvSpPr>
          <p:spPr>
            <a:xfrm>
              <a:off x="127000" y="292100"/>
              <a:ext cx="558800" cy="3683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771525" y="180364"/>
            <a:ext cx="4963136" cy="7926969"/>
            <a:chOff x="0" y="0"/>
            <a:chExt cx="812800" cy="1298179"/>
          </a:xfrm>
        </p:grpSpPr>
        <p:sp>
          <p:nvSpPr>
            <p:cNvPr name="Freeform 6" id="6"/>
            <p:cNvSpPr/>
            <p:nvPr/>
          </p:nvSpPr>
          <p:spPr>
            <a:xfrm flipH="false" flipV="false" rot="0">
              <a:off x="0" y="0"/>
              <a:ext cx="812800" cy="1298179"/>
            </a:xfrm>
            <a:custGeom>
              <a:avLst/>
              <a:gdLst/>
              <a:ahLst/>
              <a:cxnLst/>
              <a:rect r="r" b="b" t="t" l="l"/>
              <a:pathLst>
                <a:path h="1298179" w="812800">
                  <a:moveTo>
                    <a:pt x="127000" y="0"/>
                  </a:moveTo>
                  <a:lnTo>
                    <a:pt x="685800" y="0"/>
                  </a:lnTo>
                  <a:cubicBezTo>
                    <a:pt x="755940" y="0"/>
                    <a:pt x="812800" y="56860"/>
                    <a:pt x="812800" y="127000"/>
                  </a:cubicBezTo>
                  <a:lnTo>
                    <a:pt x="812800" y="1171179"/>
                  </a:lnTo>
                  <a:cubicBezTo>
                    <a:pt x="812800" y="1241319"/>
                    <a:pt x="755940" y="1298179"/>
                    <a:pt x="685800" y="1298179"/>
                  </a:cubicBezTo>
                  <a:lnTo>
                    <a:pt x="127000" y="1298179"/>
                  </a:lnTo>
                  <a:cubicBezTo>
                    <a:pt x="93318" y="1298179"/>
                    <a:pt x="61015" y="1284799"/>
                    <a:pt x="37197" y="1260982"/>
                  </a:cubicBezTo>
                  <a:cubicBezTo>
                    <a:pt x="13380" y="1237165"/>
                    <a:pt x="0" y="1204862"/>
                    <a:pt x="0" y="1171179"/>
                  </a:cubicBezTo>
                  <a:lnTo>
                    <a:pt x="0" y="127000"/>
                  </a:lnTo>
                  <a:cubicBezTo>
                    <a:pt x="0" y="56860"/>
                    <a:pt x="56860" y="0"/>
                    <a:pt x="127000" y="0"/>
                  </a:cubicBezTo>
                  <a:close/>
                </a:path>
              </a:pathLst>
            </a:custGeom>
            <a:solidFill>
              <a:srgbClr val="00235E"/>
            </a:solidFill>
          </p:spPr>
        </p:sp>
        <p:sp>
          <p:nvSpPr>
            <p:cNvPr name="TextBox 7" id="7"/>
            <p:cNvSpPr txBox="true"/>
            <p:nvPr/>
          </p:nvSpPr>
          <p:spPr>
            <a:xfrm>
              <a:off x="0" y="-38100"/>
              <a:ext cx="812800" cy="1336279"/>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5400000">
            <a:off x="10705434" y="2793680"/>
            <a:ext cx="3086100" cy="2700338"/>
            <a:chOff x="0" y="0"/>
            <a:chExt cx="812800" cy="711200"/>
          </a:xfrm>
        </p:grpSpPr>
        <p:sp>
          <p:nvSpPr>
            <p:cNvPr name="Freeform 9" id="9"/>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545454"/>
            </a:solidFill>
          </p:spPr>
        </p:sp>
        <p:sp>
          <p:nvSpPr>
            <p:cNvPr name="TextBox 10" id="10"/>
            <p:cNvSpPr txBox="true"/>
            <p:nvPr/>
          </p:nvSpPr>
          <p:spPr>
            <a:xfrm>
              <a:off x="127000" y="292100"/>
              <a:ext cx="558800" cy="36830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6790390" y="180364"/>
            <a:ext cx="4963136" cy="7926969"/>
            <a:chOff x="0" y="0"/>
            <a:chExt cx="812800" cy="1298179"/>
          </a:xfrm>
        </p:grpSpPr>
        <p:sp>
          <p:nvSpPr>
            <p:cNvPr name="Freeform 12" id="12"/>
            <p:cNvSpPr/>
            <p:nvPr/>
          </p:nvSpPr>
          <p:spPr>
            <a:xfrm flipH="false" flipV="false" rot="0">
              <a:off x="0" y="0"/>
              <a:ext cx="812800" cy="1298179"/>
            </a:xfrm>
            <a:custGeom>
              <a:avLst/>
              <a:gdLst/>
              <a:ahLst/>
              <a:cxnLst/>
              <a:rect r="r" b="b" t="t" l="l"/>
              <a:pathLst>
                <a:path h="1298179" w="812800">
                  <a:moveTo>
                    <a:pt x="127000" y="0"/>
                  </a:moveTo>
                  <a:lnTo>
                    <a:pt x="685800" y="0"/>
                  </a:lnTo>
                  <a:cubicBezTo>
                    <a:pt x="755940" y="0"/>
                    <a:pt x="812800" y="56860"/>
                    <a:pt x="812800" y="127000"/>
                  </a:cubicBezTo>
                  <a:lnTo>
                    <a:pt x="812800" y="1171179"/>
                  </a:lnTo>
                  <a:cubicBezTo>
                    <a:pt x="812800" y="1241319"/>
                    <a:pt x="755940" y="1298179"/>
                    <a:pt x="685800" y="1298179"/>
                  </a:cubicBezTo>
                  <a:lnTo>
                    <a:pt x="127000" y="1298179"/>
                  </a:lnTo>
                  <a:cubicBezTo>
                    <a:pt x="93318" y="1298179"/>
                    <a:pt x="61015" y="1284799"/>
                    <a:pt x="37197" y="1260982"/>
                  </a:cubicBezTo>
                  <a:cubicBezTo>
                    <a:pt x="13380" y="1237165"/>
                    <a:pt x="0" y="1204862"/>
                    <a:pt x="0" y="1171179"/>
                  </a:cubicBezTo>
                  <a:lnTo>
                    <a:pt x="0" y="127000"/>
                  </a:lnTo>
                  <a:cubicBezTo>
                    <a:pt x="0" y="56860"/>
                    <a:pt x="56860" y="0"/>
                    <a:pt x="127000" y="0"/>
                  </a:cubicBezTo>
                  <a:close/>
                </a:path>
              </a:pathLst>
            </a:custGeom>
            <a:solidFill>
              <a:srgbClr val="00235E"/>
            </a:solidFill>
          </p:spPr>
        </p:sp>
        <p:sp>
          <p:nvSpPr>
            <p:cNvPr name="TextBox 13" id="13"/>
            <p:cNvSpPr txBox="true"/>
            <p:nvPr/>
          </p:nvSpPr>
          <p:spPr>
            <a:xfrm>
              <a:off x="0" y="-38100"/>
              <a:ext cx="812800" cy="1336279"/>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0">
            <a:off x="12810801" y="180364"/>
            <a:ext cx="4963136" cy="7926969"/>
            <a:chOff x="0" y="0"/>
            <a:chExt cx="812800" cy="1298179"/>
          </a:xfrm>
        </p:grpSpPr>
        <p:sp>
          <p:nvSpPr>
            <p:cNvPr name="Freeform 15" id="15"/>
            <p:cNvSpPr/>
            <p:nvPr/>
          </p:nvSpPr>
          <p:spPr>
            <a:xfrm flipH="false" flipV="false" rot="0">
              <a:off x="0" y="0"/>
              <a:ext cx="812800" cy="1298179"/>
            </a:xfrm>
            <a:custGeom>
              <a:avLst/>
              <a:gdLst/>
              <a:ahLst/>
              <a:cxnLst/>
              <a:rect r="r" b="b" t="t" l="l"/>
              <a:pathLst>
                <a:path h="1298179" w="812800">
                  <a:moveTo>
                    <a:pt x="127000" y="0"/>
                  </a:moveTo>
                  <a:lnTo>
                    <a:pt x="685800" y="0"/>
                  </a:lnTo>
                  <a:cubicBezTo>
                    <a:pt x="755940" y="0"/>
                    <a:pt x="812800" y="56860"/>
                    <a:pt x="812800" y="127000"/>
                  </a:cubicBezTo>
                  <a:lnTo>
                    <a:pt x="812800" y="1171179"/>
                  </a:lnTo>
                  <a:cubicBezTo>
                    <a:pt x="812800" y="1241319"/>
                    <a:pt x="755940" y="1298179"/>
                    <a:pt x="685800" y="1298179"/>
                  </a:cubicBezTo>
                  <a:lnTo>
                    <a:pt x="127000" y="1298179"/>
                  </a:lnTo>
                  <a:cubicBezTo>
                    <a:pt x="93318" y="1298179"/>
                    <a:pt x="61015" y="1284799"/>
                    <a:pt x="37197" y="1260982"/>
                  </a:cubicBezTo>
                  <a:cubicBezTo>
                    <a:pt x="13380" y="1237165"/>
                    <a:pt x="0" y="1204862"/>
                    <a:pt x="0" y="1171179"/>
                  </a:cubicBezTo>
                  <a:lnTo>
                    <a:pt x="0" y="127000"/>
                  </a:lnTo>
                  <a:cubicBezTo>
                    <a:pt x="0" y="56860"/>
                    <a:pt x="56860" y="0"/>
                    <a:pt x="127000" y="0"/>
                  </a:cubicBezTo>
                  <a:close/>
                </a:path>
              </a:pathLst>
            </a:custGeom>
            <a:solidFill>
              <a:srgbClr val="00235E"/>
            </a:solidFill>
          </p:spPr>
        </p:sp>
        <p:sp>
          <p:nvSpPr>
            <p:cNvPr name="TextBox 16" id="16"/>
            <p:cNvSpPr txBox="true"/>
            <p:nvPr/>
          </p:nvSpPr>
          <p:spPr>
            <a:xfrm>
              <a:off x="0" y="-57150"/>
              <a:ext cx="812800" cy="1355329"/>
            </a:xfrm>
            <a:prstGeom prst="rect">
              <a:avLst/>
            </a:prstGeom>
          </p:spPr>
          <p:txBody>
            <a:bodyPr anchor="ctr" rtlCol="false" tIns="50800" lIns="50800" bIns="50800" rIns="50800"/>
            <a:lstStyle/>
            <a:p>
              <a:pPr algn="ctr">
                <a:lnSpc>
                  <a:spcPts val="4200"/>
                </a:lnSpc>
              </a:pPr>
              <a:r>
                <a:rPr lang="en-US" sz="3000">
                  <a:solidFill>
                    <a:srgbClr val="FFFFFF"/>
                  </a:solidFill>
                  <a:latin typeface="Garet"/>
                  <a:ea typeface="Garet"/>
                  <a:cs typeface="Garet"/>
                  <a:sym typeface="Garet"/>
                </a:rPr>
                <a:t>If a student believes </a:t>
              </a:r>
            </a:p>
            <a:p>
              <a:pPr algn="ctr">
                <a:lnSpc>
                  <a:spcPts val="4200"/>
                </a:lnSpc>
              </a:pPr>
              <a:r>
                <a:rPr lang="en-US" sz="3000">
                  <a:solidFill>
                    <a:srgbClr val="FFFFFF"/>
                  </a:solidFill>
                  <a:latin typeface="Garet"/>
                  <a:ea typeface="Garet"/>
                  <a:cs typeface="Garet"/>
                  <a:sym typeface="Garet"/>
                </a:rPr>
                <a:t>they have experienced treatment that violates Title IX protections, </a:t>
              </a:r>
            </a:p>
            <a:p>
              <a:pPr algn="ctr">
                <a:lnSpc>
                  <a:spcPts val="4200"/>
                </a:lnSpc>
              </a:pPr>
              <a:r>
                <a:rPr lang="en-US" sz="3000">
                  <a:solidFill>
                    <a:srgbClr val="FFFFFF"/>
                  </a:solidFill>
                  <a:latin typeface="Garet"/>
                  <a:ea typeface="Garet"/>
                  <a:cs typeface="Garet"/>
                  <a:sym typeface="Garet"/>
                </a:rPr>
                <a:t>they may file a </a:t>
              </a:r>
            </a:p>
            <a:p>
              <a:pPr algn="ctr">
                <a:lnSpc>
                  <a:spcPts val="4200"/>
                </a:lnSpc>
                <a:spcBef>
                  <a:spcPct val="0"/>
                </a:spcBef>
              </a:pPr>
              <a:r>
                <a:rPr lang="en-US" sz="3000">
                  <a:solidFill>
                    <a:srgbClr val="FFFFFF"/>
                  </a:solidFill>
                  <a:latin typeface="Garet"/>
                  <a:ea typeface="Garet"/>
                  <a:cs typeface="Garet"/>
                  <a:sym typeface="Garet"/>
                </a:rPr>
                <a:t>complaint through the link provided on the college website under Student Complaint Procedures or reach out to a Title IX Contact.</a:t>
              </a:r>
            </a:p>
          </p:txBody>
        </p:sp>
      </p:grpSp>
      <p:sp>
        <p:nvSpPr>
          <p:cNvPr name="Freeform 17" id="17"/>
          <p:cNvSpPr/>
          <p:nvPr/>
        </p:nvSpPr>
        <p:spPr>
          <a:xfrm flipH="false" flipV="false" rot="0">
            <a:off x="886692" y="5828570"/>
            <a:ext cx="4732802" cy="1577601"/>
          </a:xfrm>
          <a:custGeom>
            <a:avLst/>
            <a:gdLst/>
            <a:ahLst/>
            <a:cxnLst/>
            <a:rect r="r" b="b" t="t" l="l"/>
            <a:pathLst>
              <a:path h="1577601" w="4732802">
                <a:moveTo>
                  <a:pt x="0" y="0"/>
                </a:moveTo>
                <a:lnTo>
                  <a:pt x="4732802" y="0"/>
                </a:lnTo>
                <a:lnTo>
                  <a:pt x="4732802" y="1577600"/>
                </a:lnTo>
                <a:lnTo>
                  <a:pt x="0" y="1577600"/>
                </a:lnTo>
                <a:lnTo>
                  <a:pt x="0" y="0"/>
                </a:lnTo>
                <a:close/>
              </a:path>
            </a:pathLst>
          </a:custGeom>
          <a:blipFill>
            <a:blip r:embed="rId2"/>
            <a:stretch>
              <a:fillRect l="0" t="0" r="0" b="0"/>
            </a:stretch>
          </a:blipFill>
        </p:spPr>
      </p:sp>
      <p:sp>
        <p:nvSpPr>
          <p:cNvPr name="TextBox 18" id="18"/>
          <p:cNvSpPr txBox="true"/>
          <p:nvPr/>
        </p:nvSpPr>
        <p:spPr>
          <a:xfrm rot="0">
            <a:off x="6980016" y="1067470"/>
            <a:ext cx="4585430" cy="5549900"/>
          </a:xfrm>
          <a:prstGeom prst="rect">
            <a:avLst/>
          </a:prstGeom>
        </p:spPr>
        <p:txBody>
          <a:bodyPr anchor="t" rtlCol="false" tIns="0" lIns="0" bIns="0" rIns="0">
            <a:spAutoFit/>
          </a:bodyPr>
          <a:lstStyle/>
          <a:p>
            <a:pPr algn="ctr">
              <a:lnSpc>
                <a:spcPts val="4900"/>
              </a:lnSpc>
            </a:pPr>
            <a:r>
              <a:rPr lang="en-US" sz="3500">
                <a:solidFill>
                  <a:srgbClr val="F2F2F2"/>
                </a:solidFill>
                <a:latin typeface="Garet"/>
                <a:ea typeface="Garet"/>
                <a:cs typeface="Garet"/>
                <a:sym typeface="Garet"/>
              </a:rPr>
              <a:t> Title IX is a comprehensive federal law that prohibits discrimination on the basis of sex in any federally funded education program or activity.</a:t>
            </a:r>
          </a:p>
        </p:txBody>
      </p:sp>
      <p:sp>
        <p:nvSpPr>
          <p:cNvPr name="TextBox 19" id="19"/>
          <p:cNvSpPr txBox="true"/>
          <p:nvPr/>
        </p:nvSpPr>
        <p:spPr>
          <a:xfrm rot="0">
            <a:off x="827747" y="8020367"/>
            <a:ext cx="16888421" cy="1727660"/>
          </a:xfrm>
          <a:prstGeom prst="rect">
            <a:avLst/>
          </a:prstGeom>
        </p:spPr>
        <p:txBody>
          <a:bodyPr anchor="t" rtlCol="false" tIns="0" lIns="0" bIns="0" rIns="0">
            <a:spAutoFit/>
          </a:bodyPr>
          <a:lstStyle/>
          <a:p>
            <a:pPr algn="ctr">
              <a:lnSpc>
                <a:spcPts val="14128"/>
              </a:lnSpc>
              <a:spcBef>
                <a:spcPct val="0"/>
              </a:spcBef>
            </a:pPr>
            <a:r>
              <a:rPr lang="en-US" sz="10091">
                <a:solidFill>
                  <a:srgbClr val="00235E"/>
                </a:solidFill>
                <a:latin typeface="Paalalabas Wide"/>
                <a:ea typeface="Paalalabas Wide"/>
                <a:cs typeface="Paalalabas Wide"/>
                <a:sym typeface="Paalalabas Wide"/>
              </a:rPr>
              <a:t>Accreditation &amp; Title ix</a:t>
            </a:r>
          </a:p>
        </p:txBody>
      </p:sp>
      <p:sp>
        <p:nvSpPr>
          <p:cNvPr name="TextBox 20" id="20"/>
          <p:cNvSpPr txBox="true"/>
          <p:nvPr/>
        </p:nvSpPr>
        <p:spPr>
          <a:xfrm rot="0">
            <a:off x="989775" y="962025"/>
            <a:ext cx="4526635" cy="4780902"/>
          </a:xfrm>
          <a:prstGeom prst="rect">
            <a:avLst/>
          </a:prstGeom>
        </p:spPr>
        <p:txBody>
          <a:bodyPr anchor="t" rtlCol="false" tIns="0" lIns="0" bIns="0" rIns="0">
            <a:spAutoFit/>
          </a:bodyPr>
          <a:lstStyle/>
          <a:p>
            <a:pPr algn="ctr">
              <a:lnSpc>
                <a:spcPts val="4760"/>
              </a:lnSpc>
            </a:pPr>
            <a:r>
              <a:rPr lang="en-US" sz="3400">
                <a:solidFill>
                  <a:srgbClr val="F2F2F2"/>
                </a:solidFill>
                <a:latin typeface="Garet"/>
                <a:ea typeface="Garet"/>
                <a:cs typeface="Garet"/>
                <a:sym typeface="Garet"/>
              </a:rPr>
              <a:t>Champion Christian College is fully accredited by the Transnational Association of Christian Colleges and Schools (TRACS).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grpSp>
        <p:nvGrpSpPr>
          <p:cNvPr name="Group 2" id="2"/>
          <p:cNvGrpSpPr/>
          <p:nvPr/>
        </p:nvGrpSpPr>
        <p:grpSpPr>
          <a:xfrm rot="0">
            <a:off x="5886439" y="562315"/>
            <a:ext cx="6515123" cy="3104054"/>
            <a:chOff x="0" y="0"/>
            <a:chExt cx="812800" cy="387249"/>
          </a:xfrm>
        </p:grpSpPr>
        <p:sp>
          <p:nvSpPr>
            <p:cNvPr name="Freeform 3" id="3"/>
            <p:cNvSpPr/>
            <p:nvPr/>
          </p:nvSpPr>
          <p:spPr>
            <a:xfrm flipH="false" flipV="false" rot="0">
              <a:off x="0" y="0"/>
              <a:ext cx="812800" cy="387249"/>
            </a:xfrm>
            <a:custGeom>
              <a:avLst/>
              <a:gdLst/>
              <a:ahLst/>
              <a:cxnLst/>
              <a:rect r="r" b="b" t="t" l="l"/>
              <a:pathLst>
                <a:path h="387249" w="812800">
                  <a:moveTo>
                    <a:pt x="812800" y="0"/>
                  </a:moveTo>
                  <a:lnTo>
                    <a:pt x="0" y="0"/>
                  </a:lnTo>
                  <a:lnTo>
                    <a:pt x="101600" y="193625"/>
                  </a:lnTo>
                  <a:lnTo>
                    <a:pt x="0" y="387249"/>
                  </a:lnTo>
                  <a:lnTo>
                    <a:pt x="812800" y="387249"/>
                  </a:lnTo>
                  <a:lnTo>
                    <a:pt x="711200" y="193625"/>
                  </a:lnTo>
                  <a:lnTo>
                    <a:pt x="812800" y="0"/>
                  </a:lnTo>
                  <a:close/>
                </a:path>
              </a:pathLst>
            </a:custGeom>
            <a:solidFill>
              <a:srgbClr val="00235E"/>
            </a:solidFill>
          </p:spPr>
        </p:sp>
        <p:sp>
          <p:nvSpPr>
            <p:cNvPr name="TextBox 4" id="4"/>
            <p:cNvSpPr txBox="true"/>
            <p:nvPr/>
          </p:nvSpPr>
          <p:spPr>
            <a:xfrm>
              <a:off x="88900" y="-104775"/>
              <a:ext cx="635000" cy="492024"/>
            </a:xfrm>
            <a:prstGeom prst="rect">
              <a:avLst/>
            </a:prstGeom>
          </p:spPr>
          <p:txBody>
            <a:bodyPr anchor="ctr" rtlCol="false" tIns="50800" lIns="50800" bIns="50800" rIns="50800"/>
            <a:lstStyle/>
            <a:p>
              <a:pPr algn="ctr">
                <a:lnSpc>
                  <a:spcPts val="7419"/>
                </a:lnSpc>
              </a:pPr>
              <a:r>
                <a:rPr lang="en-US" sz="5299">
                  <a:solidFill>
                    <a:srgbClr val="FFFFFF"/>
                  </a:solidFill>
                  <a:latin typeface="League Spartan"/>
                  <a:ea typeface="League Spartan"/>
                  <a:cs typeface="League Spartan"/>
                  <a:sym typeface="League Spartan"/>
                </a:rPr>
                <a:t>POINTS</a:t>
              </a:r>
            </a:p>
            <a:p>
              <a:pPr algn="ctr">
                <a:lnSpc>
                  <a:spcPts val="7419"/>
                </a:lnSpc>
              </a:pPr>
              <a:r>
                <a:rPr lang="en-US" sz="5299">
                  <a:solidFill>
                    <a:srgbClr val="FFFFFF"/>
                  </a:solidFill>
                  <a:latin typeface="League Spartan"/>
                  <a:ea typeface="League Spartan"/>
                  <a:cs typeface="League Spartan"/>
                  <a:sym typeface="League Spartan"/>
                </a:rPr>
                <a:t>OF </a:t>
              </a:r>
            </a:p>
            <a:p>
              <a:pPr algn="ctr">
                <a:lnSpc>
                  <a:spcPts val="7419"/>
                </a:lnSpc>
              </a:pPr>
              <a:r>
                <a:rPr lang="en-US" sz="5299">
                  <a:solidFill>
                    <a:srgbClr val="FFFFFF"/>
                  </a:solidFill>
                  <a:latin typeface="League Spartan"/>
                  <a:ea typeface="League Spartan"/>
                  <a:cs typeface="League Spartan"/>
                  <a:sym typeface="League Spartan"/>
                </a:rPr>
                <a:t>CONTACT</a:t>
              </a:r>
            </a:p>
          </p:txBody>
        </p:sp>
      </p:grpSp>
      <p:sp>
        <p:nvSpPr>
          <p:cNvPr name="Freeform 5" id="5"/>
          <p:cNvSpPr/>
          <p:nvPr/>
        </p:nvSpPr>
        <p:spPr>
          <a:xfrm flipH="false" flipV="false" rot="0">
            <a:off x="7703287" y="4429384"/>
            <a:ext cx="2889282" cy="3549979"/>
          </a:xfrm>
          <a:custGeom>
            <a:avLst/>
            <a:gdLst/>
            <a:ahLst/>
            <a:cxnLst/>
            <a:rect r="r" b="b" t="t" l="l"/>
            <a:pathLst>
              <a:path h="3549979" w="2889282">
                <a:moveTo>
                  <a:pt x="0" y="0"/>
                </a:moveTo>
                <a:lnTo>
                  <a:pt x="2889282" y="0"/>
                </a:lnTo>
                <a:lnTo>
                  <a:pt x="2889282" y="3549980"/>
                </a:lnTo>
                <a:lnTo>
                  <a:pt x="0" y="3549980"/>
                </a:lnTo>
                <a:lnTo>
                  <a:pt x="0" y="0"/>
                </a:lnTo>
                <a:close/>
              </a:path>
            </a:pathLst>
          </a:custGeom>
          <a:blipFill>
            <a:blip r:embed="rId2"/>
            <a:stretch>
              <a:fillRect l="0" t="-6739" r="0" b="-1778"/>
            </a:stretch>
          </a:blipFill>
        </p:spPr>
      </p:sp>
      <p:sp>
        <p:nvSpPr>
          <p:cNvPr name="Freeform 6" id="6"/>
          <p:cNvSpPr/>
          <p:nvPr/>
        </p:nvSpPr>
        <p:spPr>
          <a:xfrm flipH="false" flipV="false" rot="0">
            <a:off x="11259319" y="4429384"/>
            <a:ext cx="2990363" cy="3549979"/>
          </a:xfrm>
          <a:custGeom>
            <a:avLst/>
            <a:gdLst/>
            <a:ahLst/>
            <a:cxnLst/>
            <a:rect r="r" b="b" t="t" l="l"/>
            <a:pathLst>
              <a:path h="3549979" w="2990363">
                <a:moveTo>
                  <a:pt x="0" y="0"/>
                </a:moveTo>
                <a:lnTo>
                  <a:pt x="2990363" y="0"/>
                </a:lnTo>
                <a:lnTo>
                  <a:pt x="2990363" y="3549980"/>
                </a:lnTo>
                <a:lnTo>
                  <a:pt x="0" y="3549980"/>
                </a:lnTo>
                <a:lnTo>
                  <a:pt x="0" y="0"/>
                </a:lnTo>
                <a:close/>
              </a:path>
            </a:pathLst>
          </a:custGeom>
          <a:blipFill>
            <a:blip r:embed="rId3"/>
            <a:stretch>
              <a:fillRect l="0" t="0" r="0" b="-5295"/>
            </a:stretch>
          </a:blipFill>
        </p:spPr>
      </p:sp>
      <p:sp>
        <p:nvSpPr>
          <p:cNvPr name="Freeform 7" id="7"/>
          <p:cNvSpPr/>
          <p:nvPr/>
        </p:nvSpPr>
        <p:spPr>
          <a:xfrm flipH="false" flipV="false" rot="0">
            <a:off x="14914197" y="4389473"/>
            <a:ext cx="2867705" cy="3589890"/>
          </a:xfrm>
          <a:custGeom>
            <a:avLst/>
            <a:gdLst/>
            <a:ahLst/>
            <a:cxnLst/>
            <a:rect r="r" b="b" t="t" l="l"/>
            <a:pathLst>
              <a:path h="3589890" w="2867705">
                <a:moveTo>
                  <a:pt x="0" y="0"/>
                </a:moveTo>
                <a:lnTo>
                  <a:pt x="2867705" y="0"/>
                </a:lnTo>
                <a:lnTo>
                  <a:pt x="2867705" y="3589891"/>
                </a:lnTo>
                <a:lnTo>
                  <a:pt x="0" y="3589891"/>
                </a:lnTo>
                <a:lnTo>
                  <a:pt x="0" y="0"/>
                </a:lnTo>
                <a:close/>
              </a:path>
            </a:pathLst>
          </a:custGeom>
          <a:blipFill>
            <a:blip r:embed="rId4"/>
            <a:stretch>
              <a:fillRect l="0" t="0" r="0" b="0"/>
            </a:stretch>
          </a:blipFill>
        </p:spPr>
      </p:sp>
      <p:grpSp>
        <p:nvGrpSpPr>
          <p:cNvPr name="Group 8" id="8"/>
          <p:cNvGrpSpPr/>
          <p:nvPr/>
        </p:nvGrpSpPr>
        <p:grpSpPr>
          <a:xfrm rot="0">
            <a:off x="-1716" y="1379389"/>
            <a:ext cx="3086100" cy="1543050"/>
            <a:chOff x="0" y="0"/>
            <a:chExt cx="812800" cy="406400"/>
          </a:xfrm>
        </p:grpSpPr>
        <p:sp>
          <p:nvSpPr>
            <p:cNvPr name="Freeform 9" id="9"/>
            <p:cNvSpPr/>
            <p:nvPr/>
          </p:nvSpPr>
          <p:spPr>
            <a:xfrm flipH="false" flipV="false" rot="0">
              <a:off x="0" y="0"/>
              <a:ext cx="812800" cy="406400"/>
            </a:xfrm>
            <a:custGeom>
              <a:avLst/>
              <a:gdLst/>
              <a:ahLst/>
              <a:cxnLst/>
              <a:rect r="r" b="b" t="t" l="l"/>
              <a:pathLst>
                <a:path h="406400" w="812800">
                  <a:moveTo>
                    <a:pt x="0" y="0"/>
                  </a:moveTo>
                  <a:lnTo>
                    <a:pt x="609600" y="0"/>
                  </a:lnTo>
                  <a:lnTo>
                    <a:pt x="812800" y="203200"/>
                  </a:lnTo>
                  <a:lnTo>
                    <a:pt x="609600" y="406400"/>
                  </a:lnTo>
                  <a:lnTo>
                    <a:pt x="0" y="406400"/>
                  </a:lnTo>
                  <a:lnTo>
                    <a:pt x="203200" y="203200"/>
                  </a:lnTo>
                  <a:lnTo>
                    <a:pt x="0" y="0"/>
                  </a:lnTo>
                  <a:close/>
                </a:path>
              </a:pathLst>
            </a:custGeom>
            <a:solidFill>
              <a:srgbClr val="00235E"/>
            </a:solidFill>
          </p:spPr>
        </p:sp>
        <p:sp>
          <p:nvSpPr>
            <p:cNvPr name="TextBox 10" id="10"/>
            <p:cNvSpPr txBox="true"/>
            <p:nvPr/>
          </p:nvSpPr>
          <p:spPr>
            <a:xfrm>
              <a:off x="177800" y="-38100"/>
              <a:ext cx="558800" cy="44450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10800000">
            <a:off x="15210874" y="1342817"/>
            <a:ext cx="3086100" cy="1543050"/>
            <a:chOff x="0" y="0"/>
            <a:chExt cx="812800" cy="406400"/>
          </a:xfrm>
        </p:grpSpPr>
        <p:sp>
          <p:nvSpPr>
            <p:cNvPr name="Freeform 12" id="12"/>
            <p:cNvSpPr/>
            <p:nvPr/>
          </p:nvSpPr>
          <p:spPr>
            <a:xfrm flipH="false" flipV="false" rot="0">
              <a:off x="0" y="0"/>
              <a:ext cx="812800" cy="406400"/>
            </a:xfrm>
            <a:custGeom>
              <a:avLst/>
              <a:gdLst/>
              <a:ahLst/>
              <a:cxnLst/>
              <a:rect r="r" b="b" t="t" l="l"/>
              <a:pathLst>
                <a:path h="406400" w="812800">
                  <a:moveTo>
                    <a:pt x="0" y="0"/>
                  </a:moveTo>
                  <a:lnTo>
                    <a:pt x="609600" y="0"/>
                  </a:lnTo>
                  <a:lnTo>
                    <a:pt x="812800" y="203200"/>
                  </a:lnTo>
                  <a:lnTo>
                    <a:pt x="609600" y="406400"/>
                  </a:lnTo>
                  <a:lnTo>
                    <a:pt x="0" y="406400"/>
                  </a:lnTo>
                  <a:lnTo>
                    <a:pt x="203200" y="203200"/>
                  </a:lnTo>
                  <a:lnTo>
                    <a:pt x="0" y="0"/>
                  </a:lnTo>
                  <a:close/>
                </a:path>
              </a:pathLst>
            </a:custGeom>
            <a:solidFill>
              <a:srgbClr val="00235E"/>
            </a:solidFill>
          </p:spPr>
        </p:sp>
        <p:sp>
          <p:nvSpPr>
            <p:cNvPr name="TextBox 13" id="13"/>
            <p:cNvSpPr txBox="true"/>
            <p:nvPr/>
          </p:nvSpPr>
          <p:spPr>
            <a:xfrm>
              <a:off x="177800" y="-38100"/>
              <a:ext cx="558800" cy="444500"/>
            </a:xfrm>
            <a:prstGeom prst="rect">
              <a:avLst/>
            </a:prstGeom>
          </p:spPr>
          <p:txBody>
            <a:bodyPr anchor="ctr" rtlCol="false" tIns="50800" lIns="50800" bIns="50800" rIns="50800"/>
            <a:lstStyle/>
            <a:p>
              <a:pPr algn="ctr">
                <a:lnSpc>
                  <a:spcPts val="2659"/>
                </a:lnSpc>
              </a:pPr>
            </a:p>
          </p:txBody>
        </p:sp>
      </p:grpSp>
      <p:sp>
        <p:nvSpPr>
          <p:cNvPr name="AutoShape 14" id="14"/>
          <p:cNvSpPr/>
          <p:nvPr/>
        </p:nvSpPr>
        <p:spPr>
          <a:xfrm flipH="true" flipV="true">
            <a:off x="4889892" y="562315"/>
            <a:ext cx="996547" cy="1588598"/>
          </a:xfrm>
          <a:prstGeom prst="line">
            <a:avLst/>
          </a:prstGeom>
          <a:ln cap="flat" w="142875">
            <a:solidFill>
              <a:srgbClr val="545454"/>
            </a:solidFill>
            <a:prstDash val="solid"/>
            <a:headEnd type="none" len="sm" w="sm"/>
            <a:tailEnd type="none" len="sm" w="sm"/>
          </a:ln>
        </p:spPr>
      </p:sp>
      <p:sp>
        <p:nvSpPr>
          <p:cNvPr name="AutoShape 15" id="15"/>
          <p:cNvSpPr/>
          <p:nvPr/>
        </p:nvSpPr>
        <p:spPr>
          <a:xfrm flipH="true">
            <a:off x="4889892" y="2114342"/>
            <a:ext cx="996547" cy="1552027"/>
          </a:xfrm>
          <a:prstGeom prst="line">
            <a:avLst/>
          </a:prstGeom>
          <a:ln cap="flat" w="142875">
            <a:solidFill>
              <a:srgbClr val="545454"/>
            </a:solidFill>
            <a:prstDash val="solid"/>
            <a:headEnd type="none" len="sm" w="sm"/>
            <a:tailEnd type="none" len="sm" w="sm"/>
          </a:ln>
        </p:spPr>
      </p:sp>
      <p:sp>
        <p:nvSpPr>
          <p:cNvPr name="AutoShape 16" id="16"/>
          <p:cNvSpPr/>
          <p:nvPr/>
        </p:nvSpPr>
        <p:spPr>
          <a:xfrm flipV="true">
            <a:off x="12401561" y="524353"/>
            <a:ext cx="877187" cy="1626561"/>
          </a:xfrm>
          <a:prstGeom prst="line">
            <a:avLst/>
          </a:prstGeom>
          <a:ln cap="flat" w="142875">
            <a:solidFill>
              <a:srgbClr val="545454"/>
            </a:solidFill>
            <a:prstDash val="solid"/>
            <a:headEnd type="none" len="sm" w="sm"/>
            <a:tailEnd type="none" len="sm" w="sm"/>
          </a:ln>
        </p:spPr>
      </p:sp>
      <p:sp>
        <p:nvSpPr>
          <p:cNvPr name="AutoShape 17" id="17"/>
          <p:cNvSpPr/>
          <p:nvPr/>
        </p:nvSpPr>
        <p:spPr>
          <a:xfrm>
            <a:off x="12401561" y="2114342"/>
            <a:ext cx="998105" cy="1594012"/>
          </a:xfrm>
          <a:prstGeom prst="line">
            <a:avLst/>
          </a:prstGeom>
          <a:ln cap="flat" w="142875">
            <a:solidFill>
              <a:srgbClr val="545454"/>
            </a:solidFill>
            <a:prstDash val="solid"/>
            <a:headEnd type="none" len="sm" w="sm"/>
            <a:tailEnd type="none" len="sm" w="sm"/>
          </a:ln>
        </p:spPr>
      </p:sp>
      <p:sp>
        <p:nvSpPr>
          <p:cNvPr name="Freeform 18" id="18"/>
          <p:cNvSpPr/>
          <p:nvPr/>
        </p:nvSpPr>
        <p:spPr>
          <a:xfrm flipH="false" flipV="false" rot="0">
            <a:off x="4180133" y="4429384"/>
            <a:ext cx="2871912" cy="3589890"/>
          </a:xfrm>
          <a:custGeom>
            <a:avLst/>
            <a:gdLst/>
            <a:ahLst/>
            <a:cxnLst/>
            <a:rect r="r" b="b" t="t" l="l"/>
            <a:pathLst>
              <a:path h="3589890" w="2871912">
                <a:moveTo>
                  <a:pt x="0" y="0"/>
                </a:moveTo>
                <a:lnTo>
                  <a:pt x="2871912" y="0"/>
                </a:lnTo>
                <a:lnTo>
                  <a:pt x="2871912" y="3589891"/>
                </a:lnTo>
                <a:lnTo>
                  <a:pt x="0" y="3589891"/>
                </a:lnTo>
                <a:lnTo>
                  <a:pt x="0" y="0"/>
                </a:lnTo>
                <a:close/>
              </a:path>
            </a:pathLst>
          </a:custGeom>
          <a:blipFill>
            <a:blip r:embed="rId5"/>
            <a:stretch>
              <a:fillRect l="0" t="0" r="0" b="0"/>
            </a:stretch>
          </a:blipFill>
        </p:spPr>
      </p:sp>
      <p:sp>
        <p:nvSpPr>
          <p:cNvPr name="Freeform 19" id="19"/>
          <p:cNvSpPr/>
          <p:nvPr/>
        </p:nvSpPr>
        <p:spPr>
          <a:xfrm flipH="false" flipV="false" rot="0">
            <a:off x="327261" y="4575727"/>
            <a:ext cx="3403636" cy="3403636"/>
          </a:xfrm>
          <a:custGeom>
            <a:avLst/>
            <a:gdLst/>
            <a:ahLst/>
            <a:cxnLst/>
            <a:rect r="r" b="b" t="t" l="l"/>
            <a:pathLst>
              <a:path h="3403636" w="3403636">
                <a:moveTo>
                  <a:pt x="0" y="0"/>
                </a:moveTo>
                <a:lnTo>
                  <a:pt x="3403636" y="0"/>
                </a:lnTo>
                <a:lnTo>
                  <a:pt x="3403636" y="3403637"/>
                </a:lnTo>
                <a:lnTo>
                  <a:pt x="0" y="340363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0" id="20"/>
          <p:cNvSpPr txBox="true"/>
          <p:nvPr/>
        </p:nvSpPr>
        <p:spPr>
          <a:xfrm rot="0">
            <a:off x="4540607" y="8695550"/>
            <a:ext cx="2150963" cy="931546"/>
          </a:xfrm>
          <a:prstGeom prst="rect">
            <a:avLst/>
          </a:prstGeom>
        </p:spPr>
        <p:txBody>
          <a:bodyPr anchor="t" rtlCol="false" tIns="0" lIns="0" bIns="0" rIns="0">
            <a:spAutoFit/>
          </a:bodyPr>
          <a:lstStyle/>
          <a:p>
            <a:pPr algn="ctr">
              <a:lnSpc>
                <a:spcPts val="3779"/>
              </a:lnSpc>
            </a:pPr>
            <a:r>
              <a:rPr lang="en-US" sz="2699">
                <a:solidFill>
                  <a:srgbClr val="05004E"/>
                </a:solidFill>
                <a:latin typeface="League Spartan"/>
                <a:ea typeface="League Spartan"/>
                <a:cs typeface="League Spartan"/>
                <a:sym typeface="League Spartan"/>
              </a:rPr>
              <a:t>Key Official</a:t>
            </a:r>
          </a:p>
          <a:p>
            <a:pPr algn="ctr">
              <a:lnSpc>
                <a:spcPts val="3779"/>
              </a:lnSpc>
              <a:spcBef>
                <a:spcPct val="0"/>
              </a:spcBef>
            </a:pPr>
            <a:r>
              <a:rPr lang="en-US" sz="2699">
                <a:solidFill>
                  <a:srgbClr val="05004E"/>
                </a:solidFill>
                <a:latin typeface="League Spartan"/>
                <a:ea typeface="League Spartan"/>
                <a:cs typeface="League Spartan"/>
                <a:sym typeface="League Spartan"/>
              </a:rPr>
              <a:t>Paul Lindley</a:t>
            </a:r>
          </a:p>
        </p:txBody>
      </p:sp>
      <p:sp>
        <p:nvSpPr>
          <p:cNvPr name="TextBox 21" id="21"/>
          <p:cNvSpPr txBox="true"/>
          <p:nvPr/>
        </p:nvSpPr>
        <p:spPr>
          <a:xfrm rot="0">
            <a:off x="15443091" y="8402954"/>
            <a:ext cx="2338811" cy="1884046"/>
          </a:xfrm>
          <a:prstGeom prst="rect">
            <a:avLst/>
          </a:prstGeom>
        </p:spPr>
        <p:txBody>
          <a:bodyPr anchor="t" rtlCol="false" tIns="0" lIns="0" bIns="0" rIns="0">
            <a:spAutoFit/>
          </a:bodyPr>
          <a:lstStyle/>
          <a:p>
            <a:pPr algn="ctr">
              <a:lnSpc>
                <a:spcPts val="3779"/>
              </a:lnSpc>
            </a:pPr>
            <a:r>
              <a:rPr lang="en-US" sz="2699">
                <a:solidFill>
                  <a:srgbClr val="05004E"/>
                </a:solidFill>
                <a:latin typeface="League Spartan"/>
                <a:ea typeface="League Spartan"/>
                <a:cs typeface="League Spartan"/>
                <a:sym typeface="League Spartan"/>
              </a:rPr>
              <a:t>Confidential Employee</a:t>
            </a:r>
          </a:p>
          <a:p>
            <a:pPr algn="ctr">
              <a:lnSpc>
                <a:spcPts val="3779"/>
              </a:lnSpc>
              <a:spcBef>
                <a:spcPct val="0"/>
              </a:spcBef>
            </a:pPr>
            <a:r>
              <a:rPr lang="en-US" sz="2699">
                <a:solidFill>
                  <a:srgbClr val="05004E"/>
                </a:solidFill>
                <a:latin typeface="League Spartan"/>
                <a:ea typeface="League Spartan"/>
                <a:cs typeface="League Spartan"/>
                <a:sym typeface="League Spartan"/>
              </a:rPr>
              <a:t>Coach J. Clark</a:t>
            </a:r>
          </a:p>
        </p:txBody>
      </p:sp>
      <p:sp>
        <p:nvSpPr>
          <p:cNvPr name="TextBox 22" id="22"/>
          <p:cNvSpPr txBox="true"/>
          <p:nvPr/>
        </p:nvSpPr>
        <p:spPr>
          <a:xfrm rot="0">
            <a:off x="11684327" y="8768715"/>
            <a:ext cx="2140347" cy="931546"/>
          </a:xfrm>
          <a:prstGeom prst="rect">
            <a:avLst/>
          </a:prstGeom>
        </p:spPr>
        <p:txBody>
          <a:bodyPr anchor="t" rtlCol="false" tIns="0" lIns="0" bIns="0" rIns="0">
            <a:spAutoFit/>
          </a:bodyPr>
          <a:lstStyle/>
          <a:p>
            <a:pPr algn="ctr">
              <a:lnSpc>
                <a:spcPts val="3779"/>
              </a:lnSpc>
            </a:pPr>
            <a:r>
              <a:rPr lang="en-US" sz="2699">
                <a:solidFill>
                  <a:srgbClr val="05004E"/>
                </a:solidFill>
                <a:latin typeface="League Spartan"/>
                <a:ea typeface="League Spartan"/>
                <a:cs typeface="League Spartan"/>
                <a:sym typeface="League Spartan"/>
              </a:rPr>
              <a:t>Key Official</a:t>
            </a:r>
          </a:p>
          <a:p>
            <a:pPr algn="ctr">
              <a:lnSpc>
                <a:spcPts val="3779"/>
              </a:lnSpc>
              <a:spcBef>
                <a:spcPct val="0"/>
              </a:spcBef>
            </a:pPr>
            <a:r>
              <a:rPr lang="en-US" sz="2699">
                <a:solidFill>
                  <a:srgbClr val="05004E"/>
                </a:solidFill>
                <a:latin typeface="League Spartan"/>
                <a:ea typeface="League Spartan"/>
                <a:cs typeface="League Spartan"/>
                <a:sym typeface="League Spartan"/>
              </a:rPr>
              <a:t>Dr. Malone</a:t>
            </a:r>
          </a:p>
        </p:txBody>
      </p:sp>
      <p:sp>
        <p:nvSpPr>
          <p:cNvPr name="TextBox 23" id="23"/>
          <p:cNvSpPr txBox="true"/>
          <p:nvPr/>
        </p:nvSpPr>
        <p:spPr>
          <a:xfrm rot="0">
            <a:off x="7924730" y="8530590"/>
            <a:ext cx="2140347" cy="1407796"/>
          </a:xfrm>
          <a:prstGeom prst="rect">
            <a:avLst/>
          </a:prstGeom>
        </p:spPr>
        <p:txBody>
          <a:bodyPr anchor="t" rtlCol="false" tIns="0" lIns="0" bIns="0" rIns="0">
            <a:spAutoFit/>
          </a:bodyPr>
          <a:lstStyle/>
          <a:p>
            <a:pPr algn="ctr">
              <a:lnSpc>
                <a:spcPts val="3779"/>
              </a:lnSpc>
            </a:pPr>
            <a:r>
              <a:rPr lang="en-US" sz="2699">
                <a:solidFill>
                  <a:srgbClr val="05004E"/>
                </a:solidFill>
                <a:latin typeface="League Spartan"/>
                <a:ea typeface="League Spartan"/>
                <a:cs typeface="League Spartan"/>
                <a:sym typeface="League Spartan"/>
              </a:rPr>
              <a:t>Key Official</a:t>
            </a:r>
          </a:p>
          <a:p>
            <a:pPr algn="ctr">
              <a:lnSpc>
                <a:spcPts val="3779"/>
              </a:lnSpc>
              <a:spcBef>
                <a:spcPct val="0"/>
              </a:spcBef>
            </a:pPr>
            <a:r>
              <a:rPr lang="en-US" sz="2699">
                <a:solidFill>
                  <a:srgbClr val="05004E"/>
                </a:solidFill>
                <a:latin typeface="League Spartan"/>
                <a:ea typeface="League Spartan"/>
                <a:cs typeface="League Spartan"/>
                <a:sym typeface="League Spartan"/>
              </a:rPr>
              <a:t>Coach D. Ellison</a:t>
            </a:r>
          </a:p>
        </p:txBody>
      </p:sp>
      <p:sp>
        <p:nvSpPr>
          <p:cNvPr name="TextBox 24" id="24"/>
          <p:cNvSpPr txBox="true"/>
          <p:nvPr/>
        </p:nvSpPr>
        <p:spPr>
          <a:xfrm rot="0">
            <a:off x="827753" y="8402954"/>
            <a:ext cx="2256631" cy="1407796"/>
          </a:xfrm>
          <a:prstGeom prst="rect">
            <a:avLst/>
          </a:prstGeom>
        </p:spPr>
        <p:txBody>
          <a:bodyPr anchor="t" rtlCol="false" tIns="0" lIns="0" bIns="0" rIns="0">
            <a:spAutoFit/>
          </a:bodyPr>
          <a:lstStyle/>
          <a:p>
            <a:pPr algn="ctr">
              <a:lnSpc>
                <a:spcPts val="3779"/>
              </a:lnSpc>
            </a:pPr>
            <a:r>
              <a:rPr lang="en-US" sz="2699">
                <a:solidFill>
                  <a:srgbClr val="05004E"/>
                </a:solidFill>
                <a:latin typeface="League Spartan"/>
                <a:ea typeface="League Spartan"/>
                <a:cs typeface="League Spartan"/>
                <a:sym typeface="League Spartan"/>
              </a:rPr>
              <a:t>Title IX  </a:t>
            </a:r>
          </a:p>
          <a:p>
            <a:pPr algn="ctr">
              <a:lnSpc>
                <a:spcPts val="3779"/>
              </a:lnSpc>
            </a:pPr>
            <a:r>
              <a:rPr lang="en-US" sz="2699">
                <a:solidFill>
                  <a:srgbClr val="05004E"/>
                </a:solidFill>
                <a:latin typeface="League Spartan"/>
                <a:ea typeface="League Spartan"/>
                <a:cs typeface="League Spartan"/>
                <a:sym typeface="League Spartan"/>
              </a:rPr>
              <a:t>Coordinator</a:t>
            </a:r>
          </a:p>
          <a:p>
            <a:pPr algn="ctr">
              <a:lnSpc>
                <a:spcPts val="3779"/>
              </a:lnSpc>
              <a:spcBef>
                <a:spcPct val="0"/>
              </a:spcBef>
            </a:pPr>
            <a:r>
              <a:rPr lang="en-US" sz="2699">
                <a:solidFill>
                  <a:srgbClr val="05004E"/>
                </a:solidFill>
                <a:latin typeface="League Spartan"/>
                <a:ea typeface="League Spartan"/>
                <a:cs typeface="League Spartan"/>
                <a:sym typeface="League Spartan"/>
              </a:rPr>
              <a:t>Angel Ellison</a:t>
            </a:r>
          </a:p>
        </p:txBody>
      </p:sp>
    </p:spTree>
  </p:cSld>
  <p:clrMapOvr>
    <a:masterClrMapping/>
  </p:clrMapOvr>
  <p:transition spd="slow">
    <p:push dir="r"/>
  </p:transition>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grpSp>
        <p:nvGrpSpPr>
          <p:cNvPr name="Group 2" id="2"/>
          <p:cNvGrpSpPr/>
          <p:nvPr/>
        </p:nvGrpSpPr>
        <p:grpSpPr>
          <a:xfrm rot="0">
            <a:off x="-990599" y="5143500"/>
            <a:ext cx="16564808" cy="3960694"/>
            <a:chOff x="0" y="0"/>
            <a:chExt cx="4362748" cy="1043146"/>
          </a:xfrm>
        </p:grpSpPr>
        <p:sp>
          <p:nvSpPr>
            <p:cNvPr name="Freeform 3" id="3"/>
            <p:cNvSpPr/>
            <p:nvPr/>
          </p:nvSpPr>
          <p:spPr>
            <a:xfrm flipH="false" flipV="false" rot="0">
              <a:off x="0" y="0"/>
              <a:ext cx="4362748" cy="1043146"/>
            </a:xfrm>
            <a:custGeom>
              <a:avLst/>
              <a:gdLst/>
              <a:ahLst/>
              <a:cxnLst/>
              <a:rect r="r" b="b" t="t" l="l"/>
              <a:pathLst>
                <a:path h="1043146" w="4362748">
                  <a:moveTo>
                    <a:pt x="0" y="0"/>
                  </a:moveTo>
                  <a:lnTo>
                    <a:pt x="4362748" y="0"/>
                  </a:lnTo>
                  <a:lnTo>
                    <a:pt x="4362748" y="1043146"/>
                  </a:lnTo>
                  <a:lnTo>
                    <a:pt x="0" y="1043146"/>
                  </a:lnTo>
                  <a:close/>
                </a:path>
              </a:pathLst>
            </a:custGeom>
            <a:solidFill>
              <a:srgbClr val="00235E"/>
            </a:solidFill>
          </p:spPr>
        </p:sp>
        <p:sp>
          <p:nvSpPr>
            <p:cNvPr name="TextBox 4" id="4"/>
            <p:cNvSpPr txBox="true"/>
            <p:nvPr/>
          </p:nvSpPr>
          <p:spPr>
            <a:xfrm>
              <a:off x="0" y="-38100"/>
              <a:ext cx="4362748" cy="1081246"/>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348877" y="9472238"/>
            <a:ext cx="16948793" cy="3960694"/>
            <a:chOff x="0" y="0"/>
            <a:chExt cx="4463880" cy="1043146"/>
          </a:xfrm>
        </p:grpSpPr>
        <p:sp>
          <p:nvSpPr>
            <p:cNvPr name="Freeform 6" id="6"/>
            <p:cNvSpPr/>
            <p:nvPr/>
          </p:nvSpPr>
          <p:spPr>
            <a:xfrm flipH="false" flipV="false" rot="0">
              <a:off x="0" y="0"/>
              <a:ext cx="4463879" cy="1043146"/>
            </a:xfrm>
            <a:custGeom>
              <a:avLst/>
              <a:gdLst/>
              <a:ahLst/>
              <a:cxnLst/>
              <a:rect r="r" b="b" t="t" l="l"/>
              <a:pathLst>
                <a:path h="1043146" w="4463879">
                  <a:moveTo>
                    <a:pt x="0" y="0"/>
                  </a:moveTo>
                  <a:lnTo>
                    <a:pt x="4463879" y="0"/>
                  </a:lnTo>
                  <a:lnTo>
                    <a:pt x="4463879" y="1043146"/>
                  </a:lnTo>
                  <a:lnTo>
                    <a:pt x="0" y="1043146"/>
                  </a:lnTo>
                  <a:close/>
                </a:path>
              </a:pathLst>
            </a:custGeom>
            <a:solidFill>
              <a:srgbClr val="545454"/>
            </a:solidFill>
          </p:spPr>
        </p:sp>
        <p:sp>
          <p:nvSpPr>
            <p:cNvPr name="TextBox 7" id="7"/>
            <p:cNvSpPr txBox="true"/>
            <p:nvPr/>
          </p:nvSpPr>
          <p:spPr>
            <a:xfrm>
              <a:off x="0" y="-38100"/>
              <a:ext cx="4463880" cy="1081246"/>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true" flipV="false" rot="0">
            <a:off x="13958514" y="1853949"/>
            <a:ext cx="5282804" cy="10088688"/>
          </a:xfrm>
          <a:custGeom>
            <a:avLst/>
            <a:gdLst/>
            <a:ahLst/>
            <a:cxnLst/>
            <a:rect r="r" b="b" t="t" l="l"/>
            <a:pathLst>
              <a:path h="10088688" w="5282804">
                <a:moveTo>
                  <a:pt x="5282803" y="0"/>
                </a:moveTo>
                <a:lnTo>
                  <a:pt x="0" y="0"/>
                </a:lnTo>
                <a:lnTo>
                  <a:pt x="0" y="10088688"/>
                </a:lnTo>
                <a:lnTo>
                  <a:pt x="5282803" y="10088688"/>
                </a:lnTo>
                <a:lnTo>
                  <a:pt x="5282803"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1028700" y="771525"/>
            <a:ext cx="11518970" cy="4000500"/>
          </a:xfrm>
          <a:prstGeom prst="rect">
            <a:avLst/>
          </a:prstGeom>
        </p:spPr>
        <p:txBody>
          <a:bodyPr anchor="t" rtlCol="false" tIns="0" lIns="0" bIns="0" rIns="0">
            <a:spAutoFit/>
          </a:bodyPr>
          <a:lstStyle/>
          <a:p>
            <a:pPr algn="ctr">
              <a:lnSpc>
                <a:spcPts val="10542"/>
              </a:lnSpc>
            </a:pPr>
            <a:r>
              <a:rPr lang="en-US" sz="8785">
                <a:solidFill>
                  <a:srgbClr val="05004E"/>
                </a:solidFill>
                <a:latin typeface="League Spartan"/>
                <a:ea typeface="League Spartan"/>
                <a:cs typeface="League Spartan"/>
                <a:sym typeface="League Spartan"/>
              </a:rPr>
              <a:t>CHAMPION IS </a:t>
            </a:r>
          </a:p>
          <a:p>
            <a:pPr algn="ctr">
              <a:lnSpc>
                <a:spcPts val="10542"/>
              </a:lnSpc>
            </a:pPr>
            <a:r>
              <a:rPr lang="en-US" sz="8785">
                <a:solidFill>
                  <a:srgbClr val="05004E"/>
                </a:solidFill>
                <a:latin typeface="League Spartan"/>
                <a:ea typeface="League Spartan"/>
                <a:cs typeface="League Spartan"/>
                <a:sym typeface="League Spartan"/>
              </a:rPr>
              <a:t>COMMITTED TO </a:t>
            </a:r>
          </a:p>
          <a:p>
            <a:pPr algn="ctr">
              <a:lnSpc>
                <a:spcPts val="10542"/>
              </a:lnSpc>
            </a:pPr>
            <a:r>
              <a:rPr lang="en-US" sz="8785">
                <a:solidFill>
                  <a:srgbClr val="05004E"/>
                </a:solidFill>
                <a:latin typeface="League Spartan"/>
                <a:ea typeface="League Spartan"/>
                <a:cs typeface="League Spartan"/>
                <a:sym typeface="League Spartan"/>
              </a:rPr>
              <a:t>YOU!</a:t>
            </a:r>
          </a:p>
        </p:txBody>
      </p:sp>
      <p:sp>
        <p:nvSpPr>
          <p:cNvPr name="TextBox 10" id="10"/>
          <p:cNvSpPr txBox="true"/>
          <p:nvPr/>
        </p:nvSpPr>
        <p:spPr>
          <a:xfrm rot="0">
            <a:off x="1028700" y="5523449"/>
            <a:ext cx="10957443" cy="3200795"/>
          </a:xfrm>
          <a:prstGeom prst="rect">
            <a:avLst/>
          </a:prstGeom>
        </p:spPr>
        <p:txBody>
          <a:bodyPr anchor="t" rtlCol="false" tIns="0" lIns="0" bIns="0" rIns="0">
            <a:spAutoFit/>
          </a:bodyPr>
          <a:lstStyle/>
          <a:p>
            <a:pPr algn="l">
              <a:lnSpc>
                <a:spcPts val="3627"/>
              </a:lnSpc>
            </a:pPr>
            <a:r>
              <a:rPr lang="en-US" sz="3023">
                <a:solidFill>
                  <a:srgbClr val="F4F4F4"/>
                </a:solidFill>
                <a:latin typeface="Nunito"/>
                <a:ea typeface="Nunito"/>
                <a:cs typeface="Nunito"/>
                <a:sym typeface="Nunito"/>
              </a:rPr>
              <a:t>Champion Christian College is committed to addressing all reports of sexual misconduct and harassment with seriousness and urgency. Individuals found in violation of this Title IX Policy will be subject to prompt disciplinary action. Reports that fall outside the defined scope of this policy may be referred to the College President and designated administrative officials for further evaluation.</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F2F2F2"/>
        </a:solidFill>
      </p:bgPr>
    </p:bg>
    <p:spTree>
      <p:nvGrpSpPr>
        <p:cNvPr id="1" name=""/>
        <p:cNvGrpSpPr/>
        <p:nvPr/>
      </p:nvGrpSpPr>
      <p:grpSpPr>
        <a:xfrm>
          <a:off x="0" y="0"/>
          <a:ext cx="0" cy="0"/>
          <a:chOff x="0" y="0"/>
          <a:chExt cx="0" cy="0"/>
        </a:xfrm>
      </p:grpSpPr>
      <p:grpSp>
        <p:nvGrpSpPr>
          <p:cNvPr name="Group 2" id="2"/>
          <p:cNvGrpSpPr/>
          <p:nvPr/>
        </p:nvGrpSpPr>
        <p:grpSpPr>
          <a:xfrm rot="0">
            <a:off x="1916187" y="4672289"/>
            <a:ext cx="14482358" cy="4586011"/>
            <a:chOff x="0" y="0"/>
            <a:chExt cx="3670312" cy="1162248"/>
          </a:xfrm>
        </p:grpSpPr>
        <p:sp>
          <p:nvSpPr>
            <p:cNvPr name="Freeform 3" id="3"/>
            <p:cNvSpPr/>
            <p:nvPr/>
          </p:nvSpPr>
          <p:spPr>
            <a:xfrm flipH="false" flipV="false" rot="0">
              <a:off x="0" y="0"/>
              <a:ext cx="3670312" cy="1162248"/>
            </a:xfrm>
            <a:custGeom>
              <a:avLst/>
              <a:gdLst/>
              <a:ahLst/>
              <a:cxnLst/>
              <a:rect r="r" b="b" t="t" l="l"/>
              <a:pathLst>
                <a:path h="1162248" w="3670312">
                  <a:moveTo>
                    <a:pt x="13899" y="0"/>
                  </a:moveTo>
                  <a:lnTo>
                    <a:pt x="3656413" y="0"/>
                  </a:lnTo>
                  <a:cubicBezTo>
                    <a:pt x="3664089" y="0"/>
                    <a:pt x="3670312" y="6223"/>
                    <a:pt x="3670312" y="13899"/>
                  </a:cubicBezTo>
                  <a:lnTo>
                    <a:pt x="3670312" y="1148349"/>
                  </a:lnTo>
                  <a:cubicBezTo>
                    <a:pt x="3670312" y="1152035"/>
                    <a:pt x="3668848" y="1155570"/>
                    <a:pt x="3666241" y="1158177"/>
                  </a:cubicBezTo>
                  <a:cubicBezTo>
                    <a:pt x="3663635" y="1160784"/>
                    <a:pt x="3660099" y="1162248"/>
                    <a:pt x="3656413" y="1162248"/>
                  </a:cubicBezTo>
                  <a:lnTo>
                    <a:pt x="13899" y="1162248"/>
                  </a:lnTo>
                  <a:cubicBezTo>
                    <a:pt x="10213" y="1162248"/>
                    <a:pt x="6677" y="1160784"/>
                    <a:pt x="4071" y="1158177"/>
                  </a:cubicBezTo>
                  <a:cubicBezTo>
                    <a:pt x="1464" y="1155570"/>
                    <a:pt x="0" y="1152035"/>
                    <a:pt x="0" y="1148349"/>
                  </a:cubicBezTo>
                  <a:lnTo>
                    <a:pt x="0" y="13899"/>
                  </a:lnTo>
                  <a:cubicBezTo>
                    <a:pt x="0" y="10213"/>
                    <a:pt x="1464" y="6677"/>
                    <a:pt x="4071" y="4071"/>
                  </a:cubicBezTo>
                  <a:cubicBezTo>
                    <a:pt x="6677" y="1464"/>
                    <a:pt x="10213" y="0"/>
                    <a:pt x="13899" y="0"/>
                  </a:cubicBezTo>
                  <a:close/>
                </a:path>
              </a:pathLst>
            </a:custGeom>
            <a:solidFill>
              <a:srgbClr val="00235E"/>
            </a:solidFill>
          </p:spPr>
        </p:sp>
        <p:sp>
          <p:nvSpPr>
            <p:cNvPr name="TextBox 4" id="4"/>
            <p:cNvSpPr txBox="true"/>
            <p:nvPr/>
          </p:nvSpPr>
          <p:spPr>
            <a:xfrm>
              <a:off x="0" y="-38100"/>
              <a:ext cx="3670312" cy="1200348"/>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3567524" y="2996289"/>
            <a:ext cx="2711876" cy="2711876"/>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2134276" y="2924602"/>
            <a:ext cx="2783562" cy="2783562"/>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778790" y="1214813"/>
            <a:ext cx="16655392" cy="1228725"/>
          </a:xfrm>
          <a:prstGeom prst="rect">
            <a:avLst/>
          </a:prstGeom>
        </p:spPr>
        <p:txBody>
          <a:bodyPr anchor="t" rtlCol="false" tIns="0" lIns="0" bIns="0" rIns="0">
            <a:spAutoFit/>
          </a:bodyPr>
          <a:lstStyle/>
          <a:p>
            <a:pPr algn="l">
              <a:lnSpc>
                <a:spcPts val="9600"/>
              </a:lnSpc>
            </a:pPr>
            <a:r>
              <a:rPr lang="en-US" sz="8000">
                <a:solidFill>
                  <a:srgbClr val="00235E"/>
                </a:solidFill>
                <a:latin typeface="League Spartan"/>
                <a:ea typeface="League Spartan"/>
                <a:cs typeface="League Spartan"/>
                <a:sym typeface="League Spartan"/>
              </a:rPr>
              <a:t>WHO DOES TITLE IX APPLY TO?</a:t>
            </a:r>
          </a:p>
        </p:txBody>
      </p:sp>
      <p:sp>
        <p:nvSpPr>
          <p:cNvPr name="TextBox 12" id="12"/>
          <p:cNvSpPr txBox="true"/>
          <p:nvPr/>
        </p:nvSpPr>
        <p:spPr>
          <a:xfrm rot="0">
            <a:off x="6226186" y="2291138"/>
            <a:ext cx="6033096" cy="1377949"/>
          </a:xfrm>
          <a:prstGeom prst="rect">
            <a:avLst/>
          </a:prstGeom>
        </p:spPr>
        <p:txBody>
          <a:bodyPr anchor="t" rtlCol="false" tIns="0" lIns="0" bIns="0" rIns="0">
            <a:spAutoFit/>
          </a:bodyPr>
          <a:lstStyle/>
          <a:p>
            <a:pPr algn="ctr">
              <a:lnSpc>
                <a:spcPts val="11200"/>
              </a:lnSpc>
              <a:spcBef>
                <a:spcPct val="0"/>
              </a:spcBef>
            </a:pPr>
            <a:r>
              <a:rPr lang="en-US" sz="8000">
                <a:solidFill>
                  <a:srgbClr val="05004E"/>
                </a:solidFill>
                <a:latin typeface="League Spartan"/>
                <a:ea typeface="League Spartan"/>
                <a:cs typeface="League Spartan"/>
                <a:sym typeface="League Spartan"/>
              </a:rPr>
              <a:t>EVERYONE.</a:t>
            </a:r>
          </a:p>
        </p:txBody>
      </p:sp>
      <p:sp>
        <p:nvSpPr>
          <p:cNvPr name="TextBox 13" id="13"/>
          <p:cNvSpPr txBox="true"/>
          <p:nvPr/>
        </p:nvSpPr>
        <p:spPr>
          <a:xfrm rot="0">
            <a:off x="3892976" y="3923601"/>
            <a:ext cx="2060972" cy="688975"/>
          </a:xfrm>
          <a:prstGeom prst="rect">
            <a:avLst/>
          </a:prstGeom>
        </p:spPr>
        <p:txBody>
          <a:bodyPr anchor="t" rtlCol="false" tIns="0" lIns="0" bIns="0" rIns="0">
            <a:spAutoFit/>
          </a:bodyPr>
          <a:lstStyle/>
          <a:p>
            <a:pPr algn="ctr">
              <a:lnSpc>
                <a:spcPts val="5600"/>
              </a:lnSpc>
              <a:spcBef>
                <a:spcPct val="0"/>
              </a:spcBef>
            </a:pPr>
            <a:r>
              <a:rPr lang="en-US" sz="4000">
                <a:solidFill>
                  <a:srgbClr val="F4F4F4"/>
                </a:solidFill>
                <a:latin typeface="League Spartan"/>
                <a:ea typeface="League Spartan"/>
                <a:cs typeface="League Spartan"/>
                <a:sym typeface="League Spartan"/>
              </a:rPr>
              <a:t>Student</a:t>
            </a:r>
          </a:p>
        </p:txBody>
      </p:sp>
      <p:sp>
        <p:nvSpPr>
          <p:cNvPr name="TextBox 14" id="14"/>
          <p:cNvSpPr txBox="true"/>
          <p:nvPr/>
        </p:nvSpPr>
        <p:spPr>
          <a:xfrm rot="0">
            <a:off x="12246631" y="3887758"/>
            <a:ext cx="2558852" cy="688975"/>
          </a:xfrm>
          <a:prstGeom prst="rect">
            <a:avLst/>
          </a:prstGeom>
        </p:spPr>
        <p:txBody>
          <a:bodyPr anchor="t" rtlCol="false" tIns="0" lIns="0" bIns="0" rIns="0">
            <a:spAutoFit/>
          </a:bodyPr>
          <a:lstStyle/>
          <a:p>
            <a:pPr algn="ctr">
              <a:lnSpc>
                <a:spcPts val="5600"/>
              </a:lnSpc>
              <a:spcBef>
                <a:spcPct val="0"/>
              </a:spcBef>
            </a:pPr>
            <a:r>
              <a:rPr lang="en-US" sz="4000">
                <a:solidFill>
                  <a:srgbClr val="F4F4F4"/>
                </a:solidFill>
                <a:latin typeface="League Spartan"/>
                <a:ea typeface="League Spartan"/>
                <a:cs typeface="League Spartan"/>
                <a:sym typeface="League Spartan"/>
              </a:rPr>
              <a:t>Employee</a:t>
            </a:r>
          </a:p>
        </p:txBody>
      </p:sp>
      <p:sp>
        <p:nvSpPr>
          <p:cNvPr name="TextBox 15" id="15"/>
          <p:cNvSpPr txBox="true"/>
          <p:nvPr/>
        </p:nvSpPr>
        <p:spPr>
          <a:xfrm rot="0">
            <a:off x="1916187" y="6070114"/>
            <a:ext cx="14627511" cy="2684682"/>
          </a:xfrm>
          <a:prstGeom prst="rect">
            <a:avLst/>
          </a:prstGeom>
        </p:spPr>
        <p:txBody>
          <a:bodyPr anchor="t" rtlCol="false" tIns="0" lIns="0" bIns="0" rIns="0">
            <a:spAutoFit/>
          </a:bodyPr>
          <a:lstStyle/>
          <a:p>
            <a:pPr algn="ctr">
              <a:lnSpc>
                <a:spcPts val="3035"/>
              </a:lnSpc>
            </a:pPr>
            <a:r>
              <a:rPr lang="en-US" sz="3035">
                <a:solidFill>
                  <a:srgbClr val="F4F4F4"/>
                </a:solidFill>
                <a:latin typeface="League Spartan"/>
                <a:ea typeface="League Spartan"/>
                <a:cs typeface="League Spartan"/>
                <a:sym typeface="League Spartan"/>
              </a:rPr>
              <a:t>The College’s most important expectations of its administration, </a:t>
            </a:r>
          </a:p>
          <a:p>
            <a:pPr algn="ctr">
              <a:lnSpc>
                <a:spcPts val="3035"/>
              </a:lnSpc>
            </a:pPr>
            <a:r>
              <a:rPr lang="en-US" sz="3035">
                <a:solidFill>
                  <a:srgbClr val="F4F4F4"/>
                </a:solidFill>
                <a:latin typeface="League Spartan"/>
                <a:ea typeface="League Spartan"/>
                <a:cs typeface="League Spartan"/>
                <a:sym typeface="League Spartan"/>
              </a:rPr>
              <a:t>faculty, staff, and students are precisely those made </a:t>
            </a:r>
            <a:r>
              <a:rPr lang="en-US" sz="3035">
                <a:solidFill>
                  <a:srgbClr val="F4F4F4"/>
                </a:solidFill>
                <a:latin typeface="League Spartan"/>
                <a:ea typeface="League Spartan"/>
                <a:cs typeface="League Spartan"/>
                <a:sym typeface="League Spartan"/>
              </a:rPr>
              <a:t>clear in the Bible. </a:t>
            </a:r>
          </a:p>
          <a:p>
            <a:pPr algn="ctr">
              <a:lnSpc>
                <a:spcPts val="3035"/>
              </a:lnSpc>
            </a:pPr>
            <a:r>
              <a:rPr lang="en-US" sz="3035">
                <a:solidFill>
                  <a:srgbClr val="F4F4F4"/>
                </a:solidFill>
                <a:latin typeface="League Spartan"/>
                <a:ea typeface="League Spartan"/>
                <a:cs typeface="League Spartan"/>
                <a:sym typeface="League Spartan"/>
              </a:rPr>
              <a:t>Violations of these include, but are not limited to, those who, </a:t>
            </a:r>
          </a:p>
          <a:p>
            <a:pPr algn="ctr">
              <a:lnSpc>
                <a:spcPts val="3035"/>
              </a:lnSpc>
            </a:pPr>
            <a:r>
              <a:rPr lang="en-US" sz="3035">
                <a:solidFill>
                  <a:srgbClr val="F4F4F4"/>
                </a:solidFill>
                <a:latin typeface="League Spartan"/>
                <a:ea typeface="League Spartan"/>
                <a:cs typeface="League Spartan"/>
                <a:sym typeface="League Spartan"/>
              </a:rPr>
              <a:t>whether knowingly, negligently, recklessly, or in any other way,</a:t>
            </a:r>
          </a:p>
          <a:p>
            <a:pPr algn="ctr">
              <a:lnSpc>
                <a:spcPts val="3035"/>
              </a:lnSpc>
            </a:pPr>
            <a:r>
              <a:rPr lang="en-US" sz="3035">
                <a:solidFill>
                  <a:srgbClr val="F4F4F4"/>
                </a:solidFill>
                <a:latin typeface="League Spartan"/>
                <a:ea typeface="League Spartan"/>
                <a:cs typeface="League Spartan"/>
                <a:sym typeface="League Spartan"/>
              </a:rPr>
              <a:t> participate in or promote the following:</a:t>
            </a:r>
          </a:p>
          <a:p>
            <a:pPr algn="ctr">
              <a:lnSpc>
                <a:spcPts val="3035"/>
              </a:lnSpc>
            </a:pPr>
            <a:r>
              <a:rPr lang="en-US" sz="3035">
                <a:solidFill>
                  <a:srgbClr val="F4F4F4"/>
                </a:solidFill>
                <a:latin typeface="League Spartan"/>
                <a:ea typeface="League Spartan"/>
                <a:cs typeface="League Spartan"/>
                <a:sym typeface="League Spartan"/>
              </a:rPr>
              <a:t>Any kind of sexual immorality/impurity/perversion and/or harrassment.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DAGvvP97emY</dc:identifier>
  <dcterms:modified xsi:type="dcterms:W3CDTF">2011-08-01T06:04:30Z</dcterms:modified>
  <cp:revision>1</cp:revision>
  <dc:title>Student Orientation and Title IX</dc:title>
</cp:coreProperties>
</file>