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Lst>
  <p:notesMasterIdLst>
    <p:notesMasterId r:id="rId45"/>
  </p:notesMasterIdLst>
  <p:sldIdLst>
    <p:sldId id="292" r:id="rId7"/>
    <p:sldId id="317" r:id="rId8"/>
    <p:sldId id="358" r:id="rId9"/>
    <p:sldId id="290" r:id="rId10"/>
    <p:sldId id="320" r:id="rId11"/>
    <p:sldId id="256" r:id="rId12"/>
    <p:sldId id="257" r:id="rId13"/>
    <p:sldId id="258" r:id="rId14"/>
    <p:sldId id="259" r:id="rId15"/>
    <p:sldId id="260" r:id="rId16"/>
    <p:sldId id="261" r:id="rId17"/>
    <p:sldId id="262" r:id="rId18"/>
    <p:sldId id="263" r:id="rId19"/>
    <p:sldId id="266" r:id="rId20"/>
    <p:sldId id="267" r:id="rId21"/>
    <p:sldId id="265" r:id="rId22"/>
    <p:sldId id="268" r:id="rId23"/>
    <p:sldId id="269" r:id="rId24"/>
    <p:sldId id="283" r:id="rId25"/>
    <p:sldId id="282" r:id="rId26"/>
    <p:sldId id="270" r:id="rId27"/>
    <p:sldId id="271" r:id="rId28"/>
    <p:sldId id="272" r:id="rId29"/>
    <p:sldId id="279" r:id="rId30"/>
    <p:sldId id="273" r:id="rId31"/>
    <p:sldId id="274" r:id="rId32"/>
    <p:sldId id="288" r:id="rId33"/>
    <p:sldId id="276" r:id="rId34"/>
    <p:sldId id="275" r:id="rId35"/>
    <p:sldId id="277" r:id="rId36"/>
    <p:sldId id="278" r:id="rId37"/>
    <p:sldId id="284" r:id="rId38"/>
    <p:sldId id="285" r:id="rId39"/>
    <p:sldId id="289" r:id="rId40"/>
    <p:sldId id="286" r:id="rId41"/>
    <p:sldId id="287" r:id="rId42"/>
    <p:sldId id="361"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74D"/>
    <a:srgbClr val="586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8E6C6-887E-4D69-92E2-00BF7368CEE8}" v="3" dt="2025-12-03T21:41:46.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3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Johnson" userId="3f9a7def-335f-4ac4-91c3-a28f194af420" providerId="ADAL" clId="{21A20D98-EDD1-4E43-AE36-2DA1B832B3E9}"/>
    <pc:docChg chg="undo custSel addSld delSld modSld sldOrd">
      <pc:chgData name="Kelli Johnson" userId="3f9a7def-335f-4ac4-91c3-a28f194af420" providerId="ADAL" clId="{21A20D98-EDD1-4E43-AE36-2DA1B832B3E9}" dt="2025-12-03T21:46:37.554" v="60" actId="2085"/>
      <pc:docMkLst>
        <pc:docMk/>
      </pc:docMkLst>
      <pc:sldChg chg="addSp delSp modSp mod">
        <pc:chgData name="Kelli Johnson" userId="3f9a7def-335f-4ac4-91c3-a28f194af420" providerId="ADAL" clId="{21A20D98-EDD1-4E43-AE36-2DA1B832B3E9}" dt="2025-12-03T21:46:37.554" v="60" actId="2085"/>
        <pc:sldMkLst>
          <pc:docMk/>
          <pc:sldMk cId="1746774474" sldId="256"/>
        </pc:sldMkLst>
        <pc:spChg chg="mod ord">
          <ac:chgData name="Kelli Johnson" userId="3f9a7def-335f-4ac4-91c3-a28f194af420" providerId="ADAL" clId="{21A20D98-EDD1-4E43-AE36-2DA1B832B3E9}" dt="2025-12-03T21:45:46.190" v="57" actId="207"/>
          <ac:spMkLst>
            <pc:docMk/>
            <pc:sldMk cId="1746774474" sldId="256"/>
            <ac:spMk id="2" creationId="{75612E32-E265-440F-A62E-B3EA3715D3DE}"/>
          </ac:spMkLst>
        </pc:spChg>
        <pc:spChg chg="add del mod ord">
          <ac:chgData name="Kelli Johnson" userId="3f9a7def-335f-4ac4-91c3-a28f194af420" providerId="ADAL" clId="{21A20D98-EDD1-4E43-AE36-2DA1B832B3E9}" dt="2025-12-03T21:46:37.554" v="60" actId="2085"/>
          <ac:spMkLst>
            <pc:docMk/>
            <pc:sldMk cId="1746774474" sldId="256"/>
            <ac:spMk id="3" creationId="{6E13EA65-8CB7-1AEA-53CA-F182CEA130A0}"/>
          </ac:spMkLst>
        </pc:spChg>
      </pc:sldChg>
      <pc:sldChg chg="add ord">
        <pc:chgData name="Kelli Johnson" userId="3f9a7def-335f-4ac4-91c3-a28f194af420" providerId="ADAL" clId="{21A20D98-EDD1-4E43-AE36-2DA1B832B3E9}" dt="2025-12-03T21:41:51.598" v="6"/>
        <pc:sldMkLst>
          <pc:docMk/>
          <pc:sldMk cId="2397648263" sldId="290"/>
        </pc:sldMkLst>
      </pc:sldChg>
      <pc:sldChg chg="add">
        <pc:chgData name="Kelli Johnson" userId="3f9a7def-335f-4ac4-91c3-a28f194af420" providerId="ADAL" clId="{21A20D98-EDD1-4E43-AE36-2DA1B832B3E9}" dt="2025-12-03T21:41:12.352" v="3"/>
        <pc:sldMkLst>
          <pc:docMk/>
          <pc:sldMk cId="2274803865" sldId="291"/>
        </pc:sldMkLst>
      </pc:sldChg>
      <pc:sldChg chg="add">
        <pc:chgData name="Kelli Johnson" userId="3f9a7def-335f-4ac4-91c3-a28f194af420" providerId="ADAL" clId="{21A20D98-EDD1-4E43-AE36-2DA1B832B3E9}" dt="2025-12-03T21:41:46.904" v="4"/>
        <pc:sldMkLst>
          <pc:docMk/>
          <pc:sldMk cId="404312828" sldId="292"/>
        </pc:sldMkLst>
      </pc:sldChg>
      <pc:sldChg chg="modSp add mod">
        <pc:chgData name="Kelli Johnson" userId="3f9a7def-335f-4ac4-91c3-a28f194af420" providerId="ADAL" clId="{21A20D98-EDD1-4E43-AE36-2DA1B832B3E9}" dt="2025-12-03T21:42:24.972" v="20" actId="20577"/>
        <pc:sldMkLst>
          <pc:docMk/>
          <pc:sldMk cId="1018037138" sldId="317"/>
        </pc:sldMkLst>
        <pc:spChg chg="mod">
          <ac:chgData name="Kelli Johnson" userId="3f9a7def-335f-4ac4-91c3-a28f194af420" providerId="ADAL" clId="{21A20D98-EDD1-4E43-AE36-2DA1B832B3E9}" dt="2025-12-03T21:42:24.972" v="20" actId="20577"/>
          <ac:spMkLst>
            <pc:docMk/>
            <pc:sldMk cId="1018037138" sldId="317"/>
            <ac:spMk id="3" creationId="{AC5A046E-8A40-E492-B9E6-DDF886039D16}"/>
          </ac:spMkLst>
        </pc:spChg>
      </pc:sldChg>
      <pc:sldChg chg="add">
        <pc:chgData name="Kelli Johnson" userId="3f9a7def-335f-4ac4-91c3-a28f194af420" providerId="ADAL" clId="{21A20D98-EDD1-4E43-AE36-2DA1B832B3E9}" dt="2025-12-03T21:41:46.904" v="4"/>
        <pc:sldMkLst>
          <pc:docMk/>
          <pc:sldMk cId="4260472954" sldId="320"/>
        </pc:sldMkLst>
      </pc:sldChg>
      <pc:sldChg chg="add del">
        <pc:chgData name="Kelli Johnson" userId="3f9a7def-335f-4ac4-91c3-a28f194af420" providerId="ADAL" clId="{21A20D98-EDD1-4E43-AE36-2DA1B832B3E9}" dt="2025-12-03T21:42:51.372" v="24" actId="47"/>
        <pc:sldMkLst>
          <pc:docMk/>
          <pc:sldMk cId="2809879748" sldId="322"/>
        </pc:sldMkLst>
      </pc:sldChg>
      <pc:sldChg chg="add">
        <pc:chgData name="Kelli Johnson" userId="3f9a7def-335f-4ac4-91c3-a28f194af420" providerId="ADAL" clId="{21A20D98-EDD1-4E43-AE36-2DA1B832B3E9}" dt="2025-12-03T21:41:46.904" v="4"/>
        <pc:sldMkLst>
          <pc:docMk/>
          <pc:sldMk cId="512877158" sldId="358"/>
        </pc:sldMkLst>
      </pc:sldChg>
      <pc:sldChg chg="add del">
        <pc:chgData name="Kelli Johnson" userId="3f9a7def-335f-4ac4-91c3-a28f194af420" providerId="ADAL" clId="{21A20D98-EDD1-4E43-AE36-2DA1B832B3E9}" dt="2025-12-03T21:41:53.734" v="7" actId="47"/>
        <pc:sldMkLst>
          <pc:docMk/>
          <pc:sldMk cId="1365327631" sldId="359"/>
        </pc:sldMkLst>
      </pc:sldChg>
      <pc:sldChg chg="add del">
        <pc:chgData name="Kelli Johnson" userId="3f9a7def-335f-4ac4-91c3-a28f194af420" providerId="ADAL" clId="{21A20D98-EDD1-4E43-AE36-2DA1B832B3E9}" dt="2025-12-03T21:42:34.480" v="21" actId="47"/>
        <pc:sldMkLst>
          <pc:docMk/>
          <pc:sldMk cId="3102219552" sldId="360"/>
        </pc:sldMkLst>
      </pc:sldChg>
      <pc:sldChg chg="modSp add mod ord">
        <pc:chgData name="Kelli Johnson" userId="3f9a7def-335f-4ac4-91c3-a28f194af420" providerId="ADAL" clId="{21A20D98-EDD1-4E43-AE36-2DA1B832B3E9}" dt="2025-12-03T21:43:07.906" v="39" actId="13926"/>
        <pc:sldMkLst>
          <pc:docMk/>
          <pc:sldMk cId="1562290028" sldId="361"/>
        </pc:sldMkLst>
        <pc:spChg chg="mod">
          <ac:chgData name="Kelli Johnson" userId="3f9a7def-335f-4ac4-91c3-a28f194af420" providerId="ADAL" clId="{21A20D98-EDD1-4E43-AE36-2DA1B832B3E9}" dt="2025-12-03T21:43:07.906" v="39" actId="13926"/>
          <ac:spMkLst>
            <pc:docMk/>
            <pc:sldMk cId="1562290028" sldId="361"/>
            <ac:spMk id="3" creationId="{223975CD-B579-42F3-DBB1-BD741F3698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9FEF6-4CF7-4C24-885C-9C726DD7FD81}"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792F2-14F6-495A-A8AE-3574F371BA41}" type="slidenum">
              <a:rPr lang="en-US" smtClean="0"/>
              <a:t>‹#›</a:t>
            </a:fld>
            <a:endParaRPr lang="en-US"/>
          </a:p>
        </p:txBody>
      </p:sp>
    </p:spTree>
    <p:extLst>
      <p:ext uri="{BB962C8B-B14F-4D97-AF65-F5344CB8AC3E}">
        <p14:creationId xmlns:p14="http://schemas.microsoft.com/office/powerpoint/2010/main" val="16765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eac@thechnc.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E446F-CEBC-4530-A214-135D16AFE4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85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everyone, to the CHNC webinar on NICU Emergency Preparedness and Disaster Management. </a:t>
            </a:r>
            <a:r>
              <a:rPr lang="en-US" sz="1200" kern="100" dirty="0">
                <a:solidFill>
                  <a:srgbClr val="155FA0"/>
                </a:solidFill>
                <a:ea typeface="Aptos" panose="020B0004020202020204" pitchFamily="34" charset="0"/>
                <a:cs typeface="Arial" panose="020B0604020202020204" pitchFamily="34" charset="0"/>
              </a:rPr>
              <a:t>This series is developed</a:t>
            </a:r>
            <a:r>
              <a:rPr lang="en-US" sz="1200" kern="100" dirty="0">
                <a:solidFill>
                  <a:srgbClr val="155FA0"/>
                </a:solidFill>
                <a:effectLst/>
                <a:ea typeface="Aptos" panose="020B0004020202020204" pitchFamily="34" charset="0"/>
                <a:cs typeface="Arial" panose="020B0604020202020204" pitchFamily="34" charset="0"/>
              </a:rPr>
              <a:t> in collaboration with the CHNC Educational Advisory Committee, CHNC Transport Focus Group, and the Pediatric Pandemic Network</a:t>
            </a:r>
            <a:r>
              <a:rPr lang="en-US" sz="1200" i="1" kern="100" dirty="0">
                <a:solidFill>
                  <a:srgbClr val="155FA0"/>
                </a:solidFill>
                <a:effectLst/>
                <a:ea typeface="Aptos" panose="020B0004020202020204" pitchFamily="34" charset="0"/>
                <a:cs typeface="Arial" panose="020B0604020202020204" pitchFamily="34" charset="0"/>
              </a:rPr>
              <a:t>. </a:t>
            </a:r>
            <a:endParaRPr lang="en-US" sz="1200" kern="100" dirty="0">
              <a:solidFill>
                <a:srgbClr val="155FA0"/>
              </a:solidFill>
              <a:effectLst/>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chemeClr val="accent2">
                    <a:lumMod val="75000"/>
                  </a:schemeClr>
                </a:solidFill>
                <a:effectLst/>
                <a:ea typeface="Aptos" panose="020B0004020202020204" pitchFamily="34" charset="0"/>
                <a:cs typeface="Arial" panose="020B0604020202020204" pitchFamily="34" charset="0"/>
              </a:rPr>
              <a:t>If you are registered for this call, you should have all the 2025 invites on your calendar. If you need to register, </a:t>
            </a:r>
            <a:r>
              <a:rPr lang="en-US" sz="1200" b="0" kern="100" dirty="0">
                <a:solidFill>
                  <a:schemeClr val="accent2">
                    <a:lumMod val="75000"/>
                  </a:schemeClr>
                </a:solidFill>
                <a:ea typeface="Aptos" panose="020B0004020202020204" pitchFamily="34" charset="0"/>
                <a:cs typeface="Arial" panose="020B0604020202020204" pitchFamily="34" charset="0"/>
              </a:rPr>
              <a:t>please reach out to </a:t>
            </a:r>
            <a:r>
              <a:rPr lang="en-US" sz="1200" b="0" kern="100" dirty="0">
                <a:solidFill>
                  <a:schemeClr val="accent2">
                    <a:lumMod val="75000"/>
                  </a:schemeClr>
                </a:solidFill>
                <a:ea typeface="Aptos" panose="020B0004020202020204" pitchFamily="34" charset="0"/>
                <a:cs typeface="Arial" panose="020B0604020202020204" pitchFamily="34" charset="0"/>
                <a:hlinkClick r:id="rId3"/>
              </a:rPr>
              <a:t>eac@thechnc.org</a:t>
            </a:r>
            <a:r>
              <a:rPr lang="en-US" sz="1200" b="0" kern="100" dirty="0">
                <a:solidFill>
                  <a:schemeClr val="accent2">
                    <a:lumMod val="75000"/>
                  </a:schemeClr>
                </a:solidFill>
                <a:ea typeface="Aptos" panose="020B0004020202020204" pitchFamily="34" charset="0"/>
                <a:cs typeface="Arial" panose="020B0604020202020204" pitchFamily="34" charset="0"/>
              </a:rPr>
              <a:t> </a:t>
            </a:r>
            <a:endParaRPr lang="en-US" sz="1200" b="0" kern="100" dirty="0">
              <a:solidFill>
                <a:schemeClr val="accent2">
                  <a:lumMod val="75000"/>
                </a:schemeClr>
              </a:solidFill>
              <a:effectLst/>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ea typeface="Aptos" panose="020B0004020202020204" pitchFamily="34" charset="0"/>
                <a:cs typeface="Arial" panose="020B0604020202020204" pitchFamily="34" charset="0"/>
              </a:rPr>
              <a:t>Next call </a:t>
            </a:r>
            <a:r>
              <a:rPr lang="en-US" sz="1200" kern="100" dirty="0">
                <a:effectLst/>
                <a:ea typeface="Aptos" panose="020B0004020202020204" pitchFamily="34" charset="0"/>
                <a:cs typeface="Arial" panose="020B0604020202020204" pitchFamily="34" charset="0"/>
              </a:rPr>
              <a:t>will be </a:t>
            </a:r>
            <a:r>
              <a:rPr lang="en-US" sz="1200" b="1" kern="100" dirty="0">
                <a:effectLst/>
                <a:ea typeface="Aptos" panose="020B0004020202020204" pitchFamily="34" charset="0"/>
                <a:cs typeface="Arial" panose="020B0604020202020204" pitchFamily="34" charset="0"/>
              </a:rPr>
              <a:t>DATE</a:t>
            </a:r>
            <a:r>
              <a:rPr lang="en-US" sz="1200" kern="100" dirty="0">
                <a:effectLst/>
                <a:ea typeface="Aptos" panose="020B0004020202020204" pitchFamily="34" charset="0"/>
                <a:cs typeface="Arial" panose="020B0604020202020204" pitchFamily="34" charset="0"/>
              </a:rPr>
              <a:t>, 3-4pm CT / 4-5pm ET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E446F-CEBC-4530-A214-135D16AFE4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35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series is a collaboration between the Educational Advisory Committee, the CHNC Transport focus group, and the Pediatric Pandemic Network. We aim to provide 16-18 monthly webinars that cover varied topics of specific relevance to Level IV NICUs but are also relevant to regional NICUs, transport teams, hospital administrators, and local and state emergency preparedness personnel.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E446F-CEBC-4530-A214-135D16AFE4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17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to add at start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75DD0-D1D2-41E0-92FC-2CDD2CB4455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734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content is provided for CHNC participants as educational material for informational purposes only. This material does not constitute the provision of medical advice or a specific standard for care and is not intended to be a substitute for independent professional medical judgment, advice, diagnosis, or treatment.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E446F-CEBC-4530-A214-135D16AFE4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48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D4B15-ED71-00D1-EC98-AACE3A9E5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80AC9-F64C-8D5D-FC83-B7E1CC95C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0D52B-8D3E-3C8D-0E4A-85300958BD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CD4030-7D7D-0436-802B-17F2A26FB1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E446F-CEBC-4530-A214-135D16AFE4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35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to add at the end of </a:t>
            </a:r>
            <a:r>
              <a:rPr lang="en-US"/>
              <a:t>the presentation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75DD0-D1D2-41E0-92FC-2CDD2CB4455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830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3DE1-E829-449D-B76D-05F0BA4C5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843615-EBB4-40F7-8BCC-9899874FA0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CD93C5-6172-49CF-9007-8D5620A3F566}"/>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5" name="Footer Placeholder 4">
            <a:extLst>
              <a:ext uri="{FF2B5EF4-FFF2-40B4-BE49-F238E27FC236}">
                <a16:creationId xmlns:a16="http://schemas.microsoft.com/office/drawing/2014/main" id="{2590A782-A196-4569-8DDA-9A26DF3EC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BE07C-AF61-4A55-87B0-014B8B3CCEEB}"/>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80721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E69B-F927-444C-A3CD-ED4C3079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7DBF5-1902-4918-8CAA-C1BDF3E4D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DAA3-D2E9-449D-AF80-45640D0556ED}"/>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5" name="Footer Placeholder 4">
            <a:extLst>
              <a:ext uri="{FF2B5EF4-FFF2-40B4-BE49-F238E27FC236}">
                <a16:creationId xmlns:a16="http://schemas.microsoft.com/office/drawing/2014/main" id="{F8A87681-A135-4C6F-8145-520F6A46E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E183C-4004-4BD0-9006-E221E53853F2}"/>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313897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AAB6C-23E6-4D00-99DB-0FA332682F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E4582A-F6BA-416F-833A-2DD3C24BC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40088-FA21-4948-AAF5-BE77648115AF}"/>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5" name="Footer Placeholder 4">
            <a:extLst>
              <a:ext uri="{FF2B5EF4-FFF2-40B4-BE49-F238E27FC236}">
                <a16:creationId xmlns:a16="http://schemas.microsoft.com/office/drawing/2014/main" id="{B7131F6E-D894-48E1-A019-479AA2D4D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9BD71-19A5-4008-858E-E73DE380122F}"/>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267441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165E-2C41-4656-A655-AA368C919A38}"/>
              </a:ext>
            </a:extLst>
          </p:cNvPr>
          <p:cNvSpPr>
            <a:spLocks noGrp="1"/>
          </p:cNvSpPr>
          <p:nvPr>
            <p:ph type="ctrTitle" hasCustomPrompt="1"/>
          </p:nvPr>
        </p:nvSpPr>
        <p:spPr>
          <a:xfrm>
            <a:off x="1524000" y="1122363"/>
            <a:ext cx="9265920" cy="2306637"/>
          </a:xfrm>
        </p:spPr>
        <p:txBody>
          <a:bodyPr anchor="b"/>
          <a:lstStyle>
            <a:lvl1pPr algn="r">
              <a:defRPr sz="6000">
                <a:solidFill>
                  <a:schemeClr val="bg1"/>
                </a:solidFill>
                <a:latin typeface="Gotham Bold" pitchFamily="50" charset="0"/>
                <a:cs typeface="Gotham Bold" pitchFamily="50" charset="0"/>
              </a:defRPr>
            </a:lvl1pPr>
          </a:lstStyle>
          <a:p>
            <a:r>
              <a:rPr lang="en-US"/>
              <a:t>Title slide</a:t>
            </a:r>
          </a:p>
        </p:txBody>
      </p:sp>
      <p:sp>
        <p:nvSpPr>
          <p:cNvPr id="3" name="Subtitle 2">
            <a:extLst>
              <a:ext uri="{FF2B5EF4-FFF2-40B4-BE49-F238E27FC236}">
                <a16:creationId xmlns:a16="http://schemas.microsoft.com/office/drawing/2014/main" id="{BA50A674-BF45-46D5-9B79-DA5CFE936DA7}"/>
              </a:ext>
            </a:extLst>
          </p:cNvPr>
          <p:cNvSpPr>
            <a:spLocks noGrp="1"/>
          </p:cNvSpPr>
          <p:nvPr>
            <p:ph type="subTitle" idx="1"/>
          </p:nvPr>
        </p:nvSpPr>
        <p:spPr>
          <a:xfrm>
            <a:off x="1524000" y="3602038"/>
            <a:ext cx="9144000"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0016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65BE-8C67-41F0-8C51-CC55DE988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8BCED-B12A-40E8-BF59-14DEB39C62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9059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04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D938-5D75-4C68-AA59-BDDED2FD3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D8D22-DF32-496E-A500-7714BE7B60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DE578-1411-4269-BC13-43C0DE392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74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89EA-645B-47E1-805E-1B4C0AD56F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74708-5DB9-452D-9442-2DDBB879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099E2-5099-4BB0-A91A-DCE473EAF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1785F-3692-43C6-94B8-D496DD29F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578207-8204-418F-8E8E-B32E60AF58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81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8F4B-C4D5-4BCA-BD44-03759166F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14FFD0-A068-42DB-8B51-39C5F241D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233783-F701-4BB5-B620-E1C648798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9C74C-DBB7-40F9-9669-7598DDE89E85}"/>
              </a:ext>
            </a:extLst>
          </p:cNvPr>
          <p:cNvSpPr>
            <a:spLocks noGrp="1"/>
          </p:cNvSpPr>
          <p:nvPr>
            <p:ph type="dt" sz="half" idx="10"/>
          </p:nvPr>
        </p:nvSpPr>
        <p:spPr>
          <a:xfrm>
            <a:off x="838200" y="6356350"/>
            <a:ext cx="2743200" cy="365125"/>
          </a:xfrm>
          <a:prstGeom prst="rect">
            <a:avLst/>
          </a:prstGeom>
        </p:spPr>
        <p:txBody>
          <a:bodyPr/>
          <a:lstStyle/>
          <a:p>
            <a:fld id="{DDB8AE08-E8D2-4EC6-8A91-61AD65DB05FE}" type="datetimeFigureOut">
              <a:rPr lang="en-US" smtClean="0"/>
              <a:t>12/3/2025</a:t>
            </a:fld>
            <a:endParaRPr lang="en-US"/>
          </a:p>
        </p:txBody>
      </p:sp>
      <p:sp>
        <p:nvSpPr>
          <p:cNvPr id="6" name="Footer Placeholder 5">
            <a:extLst>
              <a:ext uri="{FF2B5EF4-FFF2-40B4-BE49-F238E27FC236}">
                <a16:creationId xmlns:a16="http://schemas.microsoft.com/office/drawing/2014/main" id="{29DE803F-F309-40B8-8D19-0DF5E2917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A60061-7AF5-40E9-93F7-D4A01C13FCB2}"/>
              </a:ext>
            </a:extLst>
          </p:cNvPr>
          <p:cNvSpPr>
            <a:spLocks noGrp="1"/>
          </p:cNvSpPr>
          <p:nvPr>
            <p:ph type="sldNum" sz="quarter" idx="12"/>
          </p:nvPr>
        </p:nvSpPr>
        <p:spPr>
          <a:xfrm>
            <a:off x="8610600" y="6356350"/>
            <a:ext cx="2743200" cy="365125"/>
          </a:xfrm>
          <a:prstGeom prst="rect">
            <a:avLst/>
          </a:prstGeom>
        </p:spPr>
        <p:txBody>
          <a:bodyPr/>
          <a:lstStyle/>
          <a:p>
            <a:fld id="{AA81DEBC-87D6-4FA3-A167-F0B9BC3730AC}" type="slidenum">
              <a:rPr lang="en-US" smtClean="0"/>
              <a:t>‹#›</a:t>
            </a:fld>
            <a:endParaRPr lang="en-US"/>
          </a:p>
        </p:txBody>
      </p:sp>
    </p:spTree>
    <p:extLst>
      <p:ext uri="{BB962C8B-B14F-4D97-AF65-F5344CB8AC3E}">
        <p14:creationId xmlns:p14="http://schemas.microsoft.com/office/powerpoint/2010/main" val="140674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165E-2C41-4656-A655-AA368C919A38}"/>
              </a:ext>
            </a:extLst>
          </p:cNvPr>
          <p:cNvSpPr>
            <a:spLocks noGrp="1"/>
          </p:cNvSpPr>
          <p:nvPr>
            <p:ph type="ctrTitle" hasCustomPrompt="1"/>
          </p:nvPr>
        </p:nvSpPr>
        <p:spPr>
          <a:xfrm>
            <a:off x="1524000" y="1122363"/>
            <a:ext cx="9265920" cy="2306637"/>
          </a:xfrm>
        </p:spPr>
        <p:txBody>
          <a:bodyPr anchor="b"/>
          <a:lstStyle>
            <a:lvl1pPr algn="ctr">
              <a:defRPr sz="6000">
                <a:solidFill>
                  <a:schemeClr val="bg1"/>
                </a:solidFill>
                <a:latin typeface="Gotham Bold" pitchFamily="50" charset="0"/>
                <a:cs typeface="Gotham Bold" pitchFamily="50" charset="0"/>
              </a:defRPr>
            </a:lvl1pPr>
          </a:lstStyle>
          <a:p>
            <a:r>
              <a:rPr lang="en-US"/>
              <a:t>Title slide</a:t>
            </a:r>
          </a:p>
        </p:txBody>
      </p:sp>
      <p:sp>
        <p:nvSpPr>
          <p:cNvPr id="3" name="Subtitle 2">
            <a:extLst>
              <a:ext uri="{FF2B5EF4-FFF2-40B4-BE49-F238E27FC236}">
                <a16:creationId xmlns:a16="http://schemas.microsoft.com/office/drawing/2014/main" id="{BA50A674-BF45-46D5-9B79-DA5CFE936DA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0787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Presenta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EEE1-1453-4B7C-B415-5CD0A844AE7B}"/>
              </a:ext>
            </a:extLst>
          </p:cNvPr>
          <p:cNvSpPr>
            <a:spLocks noGrp="1"/>
          </p:cNvSpPr>
          <p:nvPr>
            <p:ph type="ctrTitle" hasCustomPrompt="1"/>
          </p:nvPr>
        </p:nvSpPr>
        <p:spPr>
          <a:xfrm>
            <a:off x="0" y="1612234"/>
            <a:ext cx="12192000" cy="989185"/>
          </a:xfrm>
          <a:prstGeom prst="rect">
            <a:avLst/>
          </a:prstGeom>
        </p:spPr>
        <p:txBody>
          <a:bodyPr anchor="b">
            <a:noAutofit/>
          </a:bodyPr>
          <a:lstStyle>
            <a:lvl1pPr algn="ctr">
              <a:defRPr sz="6000">
                <a:solidFill>
                  <a:schemeClr val="bg1"/>
                </a:solidFill>
              </a:defRPr>
            </a:lvl1pPr>
          </a:lstStyle>
          <a:p>
            <a:r>
              <a:rPr lang="en-US" dirty="0"/>
              <a:t>Subtitle Slide</a:t>
            </a:r>
          </a:p>
        </p:txBody>
      </p:sp>
      <p:sp>
        <p:nvSpPr>
          <p:cNvPr id="3" name="Subtitle 2">
            <a:extLst>
              <a:ext uri="{FF2B5EF4-FFF2-40B4-BE49-F238E27FC236}">
                <a16:creationId xmlns:a16="http://schemas.microsoft.com/office/drawing/2014/main" id="{78B2746C-8B43-4BA5-9770-2F1A43064A80}"/>
              </a:ext>
            </a:extLst>
          </p:cNvPr>
          <p:cNvSpPr>
            <a:spLocks noGrp="1"/>
          </p:cNvSpPr>
          <p:nvPr>
            <p:ph type="subTitle" idx="1" hasCustomPrompt="1"/>
          </p:nvPr>
        </p:nvSpPr>
        <p:spPr>
          <a:xfrm>
            <a:off x="0" y="2601419"/>
            <a:ext cx="12192000" cy="989185"/>
          </a:xfrm>
        </p:spPr>
        <p:txBody>
          <a:bodyPr>
            <a:noAutofit/>
          </a:bodyPr>
          <a:lstStyle>
            <a:lvl1pPr marL="0" indent="0" algn="ctr">
              <a:buNone/>
              <a:defRPr sz="53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 Line</a:t>
            </a:r>
          </a:p>
        </p:txBody>
      </p:sp>
    </p:spTree>
    <p:extLst>
      <p:ext uri="{BB962C8B-B14F-4D97-AF65-F5344CB8AC3E}">
        <p14:creationId xmlns:p14="http://schemas.microsoft.com/office/powerpoint/2010/main" val="315570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01A2-12AF-4859-807A-8C4E39107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23742-9CEE-490F-9641-302009CEC2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862AF-8BEE-4DB8-A1A5-CEE2144F137C}"/>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5" name="Footer Placeholder 4">
            <a:extLst>
              <a:ext uri="{FF2B5EF4-FFF2-40B4-BE49-F238E27FC236}">
                <a16:creationId xmlns:a16="http://schemas.microsoft.com/office/drawing/2014/main" id="{B632F12A-9479-4139-B417-6280461D1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AB968-8042-4543-BE54-2CC4E731BA35}"/>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421343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EEE1-1453-4B7C-B415-5CD0A844AE7B}"/>
              </a:ext>
            </a:extLst>
          </p:cNvPr>
          <p:cNvSpPr>
            <a:spLocks noGrp="1"/>
          </p:cNvSpPr>
          <p:nvPr>
            <p:ph type="ctrTitle" hasCustomPrompt="1"/>
          </p:nvPr>
        </p:nvSpPr>
        <p:spPr>
          <a:xfrm>
            <a:off x="0" y="1105607"/>
            <a:ext cx="12192000" cy="989185"/>
          </a:xfrm>
          <a:prstGeom prst="rect">
            <a:avLst/>
          </a:prstGeom>
        </p:spPr>
        <p:txBody>
          <a:bodyPr anchor="b">
            <a:noAutofit/>
          </a:bodyPr>
          <a:lstStyle>
            <a:lvl1pPr algn="ctr">
              <a:defRPr sz="5000">
                <a:solidFill>
                  <a:schemeClr val="tx1"/>
                </a:solidFill>
              </a:defRPr>
            </a:lvl1pPr>
          </a:lstStyle>
          <a:p>
            <a:r>
              <a:rPr lang="en-US" dirty="0"/>
              <a:t>Subtitle Slide</a:t>
            </a:r>
          </a:p>
        </p:txBody>
      </p:sp>
      <p:sp>
        <p:nvSpPr>
          <p:cNvPr id="3" name="Subtitle 2">
            <a:extLst>
              <a:ext uri="{FF2B5EF4-FFF2-40B4-BE49-F238E27FC236}">
                <a16:creationId xmlns:a16="http://schemas.microsoft.com/office/drawing/2014/main" id="{78B2746C-8B43-4BA5-9770-2F1A43064A80}"/>
              </a:ext>
            </a:extLst>
          </p:cNvPr>
          <p:cNvSpPr>
            <a:spLocks noGrp="1"/>
          </p:cNvSpPr>
          <p:nvPr>
            <p:ph type="subTitle" idx="1" hasCustomPrompt="1"/>
          </p:nvPr>
        </p:nvSpPr>
        <p:spPr>
          <a:xfrm>
            <a:off x="0" y="2094792"/>
            <a:ext cx="12192000" cy="989185"/>
          </a:xfrm>
        </p:spPr>
        <p:txBody>
          <a:bodyPr>
            <a:noAutofit/>
          </a:bodyPr>
          <a:lstStyle>
            <a:lvl1pPr marL="0" indent="0" algn="ctr">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 Line</a:t>
            </a:r>
          </a:p>
        </p:txBody>
      </p:sp>
    </p:spTree>
    <p:extLst>
      <p:ext uri="{BB962C8B-B14F-4D97-AF65-F5344CB8AC3E}">
        <p14:creationId xmlns:p14="http://schemas.microsoft.com/office/powerpoint/2010/main" val="2698448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sclos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38F8-9C47-4D80-A8C2-42FDBC371A46}"/>
              </a:ext>
            </a:extLst>
          </p:cNvPr>
          <p:cNvSpPr>
            <a:spLocks noGrp="1"/>
          </p:cNvSpPr>
          <p:nvPr>
            <p:ph type="title" hasCustomPrompt="1"/>
          </p:nvPr>
        </p:nvSpPr>
        <p:spPr>
          <a:xfrm>
            <a:off x="158577" y="200605"/>
            <a:ext cx="11357919" cy="602584"/>
          </a:xfrm>
          <a:prstGeom prst="rect">
            <a:avLst/>
          </a:prstGeom>
        </p:spPr>
        <p:txBody>
          <a:bodyPr/>
          <a:lstStyle>
            <a:lvl1pPr>
              <a:defRPr>
                <a:solidFill>
                  <a:srgbClr val="136DAB"/>
                </a:solidFill>
              </a:defRPr>
            </a:lvl1pPr>
          </a:lstStyle>
          <a:p>
            <a:r>
              <a:rPr lang="en-US" dirty="0"/>
              <a:t>Disclosure Slide</a:t>
            </a:r>
          </a:p>
        </p:txBody>
      </p:sp>
      <p:sp>
        <p:nvSpPr>
          <p:cNvPr id="3" name="Content Placeholder 2">
            <a:extLst>
              <a:ext uri="{FF2B5EF4-FFF2-40B4-BE49-F238E27FC236}">
                <a16:creationId xmlns:a16="http://schemas.microsoft.com/office/drawing/2014/main" id="{3BF8ABF1-EDF7-467C-83D3-A3205BA4FBC6}"/>
              </a:ext>
            </a:extLst>
          </p:cNvPr>
          <p:cNvSpPr>
            <a:spLocks noGrp="1"/>
          </p:cNvSpPr>
          <p:nvPr>
            <p:ph idx="1" hasCustomPrompt="1"/>
          </p:nvPr>
        </p:nvSpPr>
        <p:spPr>
          <a:xfrm>
            <a:off x="838200" y="1302027"/>
            <a:ext cx="10851292" cy="2126973"/>
          </a:xfrm>
        </p:spPr>
        <p:txBody>
          <a:bodyPr>
            <a:noAutofit/>
          </a:bodyPr>
          <a:lstStyle>
            <a:lvl1pPr marL="0" indent="0">
              <a:buNone/>
              <a:defRPr sz="2600"/>
            </a:lvl1pPr>
          </a:lstStyle>
          <a:p>
            <a:r>
              <a:rPr lang="en-US" dirty="0"/>
              <a:t>INSERT Disclosure Statement</a:t>
            </a:r>
            <a:br>
              <a:rPr lang="en-US" dirty="0"/>
            </a:br>
            <a:br>
              <a:rPr lang="en-US" dirty="0"/>
            </a:br>
            <a:br>
              <a:rPr lang="en-US" dirty="0"/>
            </a:br>
            <a:br>
              <a:rPr lang="en-US" dirty="0"/>
            </a:br>
            <a:br>
              <a:rPr lang="en-US" dirty="0"/>
            </a:br>
            <a:endParaRPr lang="en-US" dirty="0"/>
          </a:p>
          <a:p>
            <a:pPr marL="0" indent="0">
              <a:buNone/>
            </a:pPr>
            <a:endParaRPr lang="en-US" dirty="0"/>
          </a:p>
          <a:p>
            <a:pPr marL="0" indent="0">
              <a:buNone/>
            </a:pPr>
            <a:r>
              <a:rPr lang="en-US" dirty="0"/>
              <a:t>This content is provided for CHNC participants as educational material for informational purposes only. This document does not constitute the provision of medical advice or a specific standard for care and is not intended to be a substitute for independent professional medical judgment, advice, diagnosis, or treatment.</a:t>
            </a:r>
          </a:p>
        </p:txBody>
      </p:sp>
    </p:spTree>
    <p:extLst>
      <p:ext uri="{BB962C8B-B14F-4D97-AF65-F5344CB8AC3E}">
        <p14:creationId xmlns:p14="http://schemas.microsoft.com/office/powerpoint/2010/main" val="38351005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Slide (Prefer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38F8-9C47-4D80-A8C2-42FDBC371A46}"/>
              </a:ext>
            </a:extLst>
          </p:cNvPr>
          <p:cNvSpPr>
            <a:spLocks noGrp="1"/>
          </p:cNvSpPr>
          <p:nvPr>
            <p:ph type="title" hasCustomPrompt="1"/>
          </p:nvPr>
        </p:nvSpPr>
        <p:spPr>
          <a:xfrm>
            <a:off x="195648" y="163535"/>
            <a:ext cx="11611231" cy="614941"/>
          </a:xfrm>
          <a:prstGeom prst="rect">
            <a:avLst/>
          </a:prstGeom>
        </p:spPr>
        <p:txBody>
          <a:bodyPr/>
          <a:lstStyle>
            <a:lvl1pPr>
              <a:defRPr>
                <a:solidFill>
                  <a:srgbClr val="136DAB"/>
                </a:solidFill>
              </a:defRPr>
            </a:lvl1pPr>
          </a:lstStyle>
          <a:p>
            <a:r>
              <a:rPr lang="en-US" dirty="0"/>
              <a:t>Content Slide (Preferred Option)</a:t>
            </a:r>
          </a:p>
        </p:txBody>
      </p:sp>
      <p:sp>
        <p:nvSpPr>
          <p:cNvPr id="3" name="Content Placeholder 2">
            <a:extLst>
              <a:ext uri="{FF2B5EF4-FFF2-40B4-BE49-F238E27FC236}">
                <a16:creationId xmlns:a16="http://schemas.microsoft.com/office/drawing/2014/main" id="{3BF8ABF1-EDF7-467C-83D3-A3205BA4FBC6}"/>
              </a:ext>
            </a:extLst>
          </p:cNvPr>
          <p:cNvSpPr>
            <a:spLocks noGrp="1"/>
          </p:cNvSpPr>
          <p:nvPr>
            <p:ph idx="1" hasCustomPrompt="1"/>
          </p:nvPr>
        </p:nvSpPr>
        <p:spPr>
          <a:xfrm>
            <a:off x="417040" y="1203171"/>
            <a:ext cx="11357919" cy="4874937"/>
          </a:xfrm>
        </p:spPr>
        <p:txBody>
          <a:bodyPr>
            <a:noAutofit/>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33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2 (Secondary O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38F8-9C47-4D80-A8C2-42FDBC371A46}"/>
              </a:ext>
            </a:extLst>
          </p:cNvPr>
          <p:cNvSpPr>
            <a:spLocks noGrp="1"/>
          </p:cNvSpPr>
          <p:nvPr>
            <p:ph type="title" hasCustomPrompt="1"/>
          </p:nvPr>
        </p:nvSpPr>
        <p:spPr>
          <a:xfrm>
            <a:off x="195645" y="262388"/>
            <a:ext cx="10826579" cy="553157"/>
          </a:xfrm>
          <a:prstGeom prst="rect">
            <a:avLst/>
          </a:prstGeom>
        </p:spPr>
        <p:txBody>
          <a:bodyPr/>
          <a:lstStyle>
            <a:lvl1pPr>
              <a:defRPr>
                <a:solidFill>
                  <a:srgbClr val="136DAB"/>
                </a:solidFill>
              </a:defRPr>
            </a:lvl1pPr>
          </a:lstStyle>
          <a:p>
            <a:r>
              <a:rPr lang="en-US" dirty="0"/>
              <a:t>Content Slide (Secondary Option)</a:t>
            </a:r>
          </a:p>
        </p:txBody>
      </p:sp>
      <p:sp>
        <p:nvSpPr>
          <p:cNvPr id="3" name="Content Placeholder 2">
            <a:extLst>
              <a:ext uri="{FF2B5EF4-FFF2-40B4-BE49-F238E27FC236}">
                <a16:creationId xmlns:a16="http://schemas.microsoft.com/office/drawing/2014/main" id="{3BF8ABF1-EDF7-467C-83D3-A3205BA4FBC6}"/>
              </a:ext>
            </a:extLst>
          </p:cNvPr>
          <p:cNvSpPr>
            <a:spLocks noGrp="1"/>
          </p:cNvSpPr>
          <p:nvPr>
            <p:ph idx="1" hasCustomPrompt="1"/>
          </p:nvPr>
        </p:nvSpPr>
        <p:spPr>
          <a:xfrm>
            <a:off x="383058" y="1062681"/>
            <a:ext cx="10639165" cy="4966003"/>
          </a:xfrm>
        </p:spPr>
        <p:txBody>
          <a:bodyPr>
            <a:noAutofit/>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6574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ntent Slide -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C909-6817-4869-87F7-72C42D7DAA20}"/>
              </a:ext>
            </a:extLst>
          </p:cNvPr>
          <p:cNvSpPr>
            <a:spLocks noGrp="1"/>
          </p:cNvSpPr>
          <p:nvPr>
            <p:ph type="title" hasCustomPrompt="1"/>
          </p:nvPr>
        </p:nvSpPr>
        <p:spPr>
          <a:xfrm>
            <a:off x="206976" y="216844"/>
            <a:ext cx="11304372" cy="536917"/>
          </a:xfrm>
          <a:prstGeom prst="rect">
            <a:avLst/>
          </a:prstGeom>
        </p:spPr>
        <p:txBody>
          <a:bodyPr>
            <a:noAutofit/>
          </a:bodyPr>
          <a:lstStyle>
            <a:lvl1pPr>
              <a:defRPr>
                <a:solidFill>
                  <a:srgbClr val="136DAB"/>
                </a:solidFill>
              </a:defRPr>
            </a:lvl1pPr>
          </a:lstStyle>
          <a:p>
            <a:r>
              <a:rPr lang="en-US" dirty="0"/>
              <a:t>Content Slide (Preferred)</a:t>
            </a:r>
          </a:p>
        </p:txBody>
      </p:sp>
      <p:sp>
        <p:nvSpPr>
          <p:cNvPr id="3" name="Content Placeholder 2">
            <a:extLst>
              <a:ext uri="{FF2B5EF4-FFF2-40B4-BE49-F238E27FC236}">
                <a16:creationId xmlns:a16="http://schemas.microsoft.com/office/drawing/2014/main" id="{457156E5-24CC-44E3-8A3D-27844E33C6A8}"/>
              </a:ext>
            </a:extLst>
          </p:cNvPr>
          <p:cNvSpPr>
            <a:spLocks noGrp="1"/>
          </p:cNvSpPr>
          <p:nvPr>
            <p:ph sz="half" idx="1" hasCustomPrompt="1"/>
          </p:nvPr>
        </p:nvSpPr>
        <p:spPr>
          <a:xfrm>
            <a:off x="677562" y="1096576"/>
            <a:ext cx="5181600" cy="4711099"/>
          </a:xfrm>
        </p:spPr>
        <p:txBody>
          <a:bodyPr>
            <a:noAutofit/>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AAA7EB-F57B-449C-AE5D-EACE558D9642}"/>
              </a:ext>
            </a:extLst>
          </p:cNvPr>
          <p:cNvSpPr>
            <a:spLocks noGrp="1"/>
          </p:cNvSpPr>
          <p:nvPr>
            <p:ph sz="half" idx="2" hasCustomPrompt="1"/>
          </p:nvPr>
        </p:nvSpPr>
        <p:spPr>
          <a:xfrm>
            <a:off x="6431691" y="1096577"/>
            <a:ext cx="5181600" cy="4711098"/>
          </a:xfrm>
        </p:spPr>
        <p:txBody>
          <a:bodyPr>
            <a:noAutofit/>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65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ntent Slide (2) - Side by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C909-6817-4869-87F7-72C42D7DAA20}"/>
              </a:ext>
            </a:extLst>
          </p:cNvPr>
          <p:cNvSpPr>
            <a:spLocks noGrp="1"/>
          </p:cNvSpPr>
          <p:nvPr>
            <p:ph type="title" hasCustomPrompt="1"/>
          </p:nvPr>
        </p:nvSpPr>
        <p:spPr>
          <a:xfrm>
            <a:off x="158577" y="130347"/>
            <a:ext cx="10935729" cy="648130"/>
          </a:xfrm>
          <a:prstGeom prst="rect">
            <a:avLst/>
          </a:prstGeom>
        </p:spPr>
        <p:txBody>
          <a:bodyPr>
            <a:noAutofit/>
          </a:bodyPr>
          <a:lstStyle>
            <a:lvl1pPr>
              <a:defRPr>
                <a:solidFill>
                  <a:srgbClr val="136DAB"/>
                </a:solidFill>
              </a:defRPr>
            </a:lvl1pPr>
          </a:lstStyle>
          <a:p>
            <a:r>
              <a:rPr lang="en-US" dirty="0"/>
              <a:t>Content Slide (Secondary Option)</a:t>
            </a:r>
          </a:p>
        </p:txBody>
      </p:sp>
      <p:sp>
        <p:nvSpPr>
          <p:cNvPr id="3" name="Content Placeholder 2">
            <a:extLst>
              <a:ext uri="{FF2B5EF4-FFF2-40B4-BE49-F238E27FC236}">
                <a16:creationId xmlns:a16="http://schemas.microsoft.com/office/drawing/2014/main" id="{457156E5-24CC-44E3-8A3D-27844E33C6A8}"/>
              </a:ext>
            </a:extLst>
          </p:cNvPr>
          <p:cNvSpPr>
            <a:spLocks noGrp="1"/>
          </p:cNvSpPr>
          <p:nvPr>
            <p:ph sz="half" idx="1"/>
          </p:nvPr>
        </p:nvSpPr>
        <p:spPr>
          <a:xfrm>
            <a:off x="282145" y="1253330"/>
            <a:ext cx="5181600" cy="482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AA7EB-F57B-449C-AE5D-EACE558D9642}"/>
              </a:ext>
            </a:extLst>
          </p:cNvPr>
          <p:cNvSpPr>
            <a:spLocks noGrp="1"/>
          </p:cNvSpPr>
          <p:nvPr>
            <p:ph sz="half" idx="2"/>
          </p:nvPr>
        </p:nvSpPr>
        <p:spPr>
          <a:xfrm>
            <a:off x="6036274" y="1253331"/>
            <a:ext cx="5181600" cy="482619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248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Content Slide - Photo &amp;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AFB5-BFE5-4FBE-8341-6DBF26D72427}"/>
              </a:ext>
            </a:extLst>
          </p:cNvPr>
          <p:cNvSpPr>
            <a:spLocks noGrp="1"/>
          </p:cNvSpPr>
          <p:nvPr>
            <p:ph type="title" hasCustomPrompt="1"/>
          </p:nvPr>
        </p:nvSpPr>
        <p:spPr>
          <a:xfrm>
            <a:off x="172524" y="125801"/>
            <a:ext cx="11467542" cy="729049"/>
          </a:xfrm>
          <a:prstGeom prst="rect">
            <a:avLst/>
          </a:prstGeom>
        </p:spPr>
        <p:txBody>
          <a:bodyPr anchor="b">
            <a:normAutofit/>
          </a:bodyPr>
          <a:lstStyle>
            <a:lvl1pPr>
              <a:defRPr sz="4400">
                <a:solidFill>
                  <a:srgbClr val="136DAB"/>
                </a:solidFill>
              </a:defRPr>
            </a:lvl1pPr>
          </a:lstStyle>
          <a:p>
            <a:r>
              <a:rPr lang="en-US" dirty="0"/>
              <a:t>Content Slide (Preferred)</a:t>
            </a:r>
          </a:p>
        </p:txBody>
      </p:sp>
      <p:sp>
        <p:nvSpPr>
          <p:cNvPr id="3" name="Picture Placeholder 2">
            <a:extLst>
              <a:ext uri="{FF2B5EF4-FFF2-40B4-BE49-F238E27FC236}">
                <a16:creationId xmlns:a16="http://schemas.microsoft.com/office/drawing/2014/main" id="{B5386769-5FE8-4DB1-A7A6-A16CEF36D90A}"/>
              </a:ext>
            </a:extLst>
          </p:cNvPr>
          <p:cNvSpPr>
            <a:spLocks noGrp="1"/>
          </p:cNvSpPr>
          <p:nvPr>
            <p:ph type="pic" idx="1"/>
          </p:nvPr>
        </p:nvSpPr>
        <p:spPr>
          <a:xfrm>
            <a:off x="5181599" y="1130642"/>
            <a:ext cx="6619103"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5DF19-1D5F-4D06-A9EF-6330D59224C8}"/>
              </a:ext>
            </a:extLst>
          </p:cNvPr>
          <p:cNvSpPr>
            <a:spLocks noGrp="1"/>
          </p:cNvSpPr>
          <p:nvPr>
            <p:ph type="body" sz="half" idx="2" hasCustomPrompt="1"/>
          </p:nvPr>
        </p:nvSpPr>
        <p:spPr>
          <a:xfrm>
            <a:off x="333161" y="1130642"/>
            <a:ext cx="4387120" cy="4873625"/>
          </a:xfrm>
        </p:spPr>
        <p:txBody>
          <a:bodyPr>
            <a:no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 Text</a:t>
            </a:r>
          </a:p>
          <a:p>
            <a:pPr lvl="0"/>
            <a:endParaRPr lang="en-US"/>
          </a:p>
        </p:txBody>
      </p:sp>
    </p:spTree>
    <p:extLst>
      <p:ext uri="{BB962C8B-B14F-4D97-AF65-F5344CB8AC3E}">
        <p14:creationId xmlns:p14="http://schemas.microsoft.com/office/powerpoint/2010/main" val="3073777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Content Slide 2 - Photo &amp;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AFB5-BFE5-4FBE-8341-6DBF26D72427}"/>
              </a:ext>
            </a:extLst>
          </p:cNvPr>
          <p:cNvSpPr>
            <a:spLocks noGrp="1"/>
          </p:cNvSpPr>
          <p:nvPr>
            <p:ph type="title" hasCustomPrompt="1"/>
          </p:nvPr>
        </p:nvSpPr>
        <p:spPr>
          <a:xfrm>
            <a:off x="160166" y="124684"/>
            <a:ext cx="10837347" cy="729049"/>
          </a:xfrm>
          <a:prstGeom prst="rect">
            <a:avLst/>
          </a:prstGeom>
        </p:spPr>
        <p:txBody>
          <a:bodyPr anchor="b">
            <a:normAutofit/>
          </a:bodyPr>
          <a:lstStyle>
            <a:lvl1pPr>
              <a:defRPr sz="4400">
                <a:solidFill>
                  <a:srgbClr val="136DAB"/>
                </a:solidFill>
              </a:defRPr>
            </a:lvl1pPr>
          </a:lstStyle>
          <a:p>
            <a:r>
              <a:rPr lang="en-US" dirty="0"/>
              <a:t>Content Slide (Secondary Option)</a:t>
            </a:r>
          </a:p>
        </p:txBody>
      </p:sp>
      <p:sp>
        <p:nvSpPr>
          <p:cNvPr id="3" name="Picture Placeholder 2">
            <a:extLst>
              <a:ext uri="{FF2B5EF4-FFF2-40B4-BE49-F238E27FC236}">
                <a16:creationId xmlns:a16="http://schemas.microsoft.com/office/drawing/2014/main" id="{B5386769-5FE8-4DB1-A7A6-A16CEF36D90A}"/>
              </a:ext>
            </a:extLst>
          </p:cNvPr>
          <p:cNvSpPr>
            <a:spLocks noGrp="1"/>
          </p:cNvSpPr>
          <p:nvPr>
            <p:ph type="pic" idx="1"/>
          </p:nvPr>
        </p:nvSpPr>
        <p:spPr>
          <a:xfrm>
            <a:off x="5181599" y="1130642"/>
            <a:ext cx="5988909"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5DF19-1D5F-4D06-A9EF-6330D59224C8}"/>
              </a:ext>
            </a:extLst>
          </p:cNvPr>
          <p:cNvSpPr>
            <a:spLocks noGrp="1"/>
          </p:cNvSpPr>
          <p:nvPr>
            <p:ph type="body" sz="half" idx="2" hasCustomPrompt="1"/>
          </p:nvPr>
        </p:nvSpPr>
        <p:spPr>
          <a:xfrm>
            <a:off x="333161" y="1130642"/>
            <a:ext cx="4387120" cy="4873625"/>
          </a:xfrm>
        </p:spPr>
        <p:txBody>
          <a:bodyPr>
            <a:no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 Text</a:t>
            </a:r>
          </a:p>
          <a:p>
            <a:pPr lvl="0"/>
            <a:endParaRPr lang="en-US"/>
          </a:p>
        </p:txBody>
      </p:sp>
    </p:spTree>
    <p:extLst>
      <p:ext uri="{BB962C8B-B14F-4D97-AF65-F5344CB8AC3E}">
        <p14:creationId xmlns:p14="http://schemas.microsoft.com/office/powerpoint/2010/main" val="2623340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2410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07ED-2810-498F-A5F7-3A2A1C87F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9933E0-BB2C-4609-9EE8-1FCCDCBE5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4C94D8-11CE-4B36-83F5-192EAAEF20DF}"/>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5" name="Footer Placeholder 4">
            <a:extLst>
              <a:ext uri="{FF2B5EF4-FFF2-40B4-BE49-F238E27FC236}">
                <a16:creationId xmlns:a16="http://schemas.microsoft.com/office/drawing/2014/main" id="{485397BF-A528-41A8-990D-35A8D0414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68BEB-C7D5-4EF6-B286-7BB9B2EC0C09}"/>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126708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409E-8A00-46AE-9C47-DAD00132E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2F9E1-1AE6-4E7B-A7E3-FFB977E63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91FF3-1FA8-47D1-9ECD-466470370C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BF69BD-F929-429A-9BA3-886121FC18D9}"/>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6" name="Footer Placeholder 5">
            <a:extLst>
              <a:ext uri="{FF2B5EF4-FFF2-40B4-BE49-F238E27FC236}">
                <a16:creationId xmlns:a16="http://schemas.microsoft.com/office/drawing/2014/main" id="{B7F87C23-F885-4B27-BE2D-0DD0A7780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3F167-D5B7-4D06-A74D-7EC28F8F4D5C}"/>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8344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28CB-A689-4869-AAFA-FCE37CB26B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5DFE99-09A7-4AB9-9EE3-15D033695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BD7F5-0F56-471F-8B0C-2A8ADD5189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5EA174-A8CB-4769-9C04-E83F8D8AD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2D714-CB6F-4278-8EF3-0DDAE901D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3B9866-9C25-40B2-83E3-F878F609B97B}"/>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8" name="Footer Placeholder 7">
            <a:extLst>
              <a:ext uri="{FF2B5EF4-FFF2-40B4-BE49-F238E27FC236}">
                <a16:creationId xmlns:a16="http://schemas.microsoft.com/office/drawing/2014/main" id="{7E6347D3-8548-47D8-BEB8-864341BC81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4D577F-B890-43F0-BE9A-5CE2E1F4DDF8}"/>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76423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62CA-0237-4B6C-BB79-6CDD43259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E399AE-6BFF-41DD-95C1-FCA7FDAB174B}"/>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4" name="Footer Placeholder 3">
            <a:extLst>
              <a:ext uri="{FF2B5EF4-FFF2-40B4-BE49-F238E27FC236}">
                <a16:creationId xmlns:a16="http://schemas.microsoft.com/office/drawing/2014/main" id="{85A60364-291C-43AF-A04F-06D593669D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00C96F-011C-4599-B2DC-ECA8ABF9530A}"/>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40315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9AF717-A364-4433-9597-BFFD5CFE408C}"/>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3" name="Footer Placeholder 2">
            <a:extLst>
              <a:ext uri="{FF2B5EF4-FFF2-40B4-BE49-F238E27FC236}">
                <a16:creationId xmlns:a16="http://schemas.microsoft.com/office/drawing/2014/main" id="{A8804579-120F-4C3A-B0B2-D30631AE5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81C82-C81F-439E-92B0-6AB60007E94B}"/>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294910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0E9C-13EB-4734-A635-91B923E48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DD786-C6A1-47F0-AC15-6CEAAFF4C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5A9B15-1D57-4E78-AD9D-94A3F977F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878C7-7D82-48CA-9343-4F85D50FE785}"/>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6" name="Footer Placeholder 5">
            <a:extLst>
              <a:ext uri="{FF2B5EF4-FFF2-40B4-BE49-F238E27FC236}">
                <a16:creationId xmlns:a16="http://schemas.microsoft.com/office/drawing/2014/main" id="{27E087B7-8367-40B8-A248-846F77206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B48EF-6F9A-4C60-8221-22474749A766}"/>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97660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4FA9-5287-4356-979F-9A88DF6C4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B4FE87-10F8-4E57-B3EF-AE4C30CA7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3E1AD2-F89D-4D1A-AF39-4239333CF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7D38-EECC-44B6-A191-15FB1F729FFC}"/>
              </a:ext>
            </a:extLst>
          </p:cNvPr>
          <p:cNvSpPr>
            <a:spLocks noGrp="1"/>
          </p:cNvSpPr>
          <p:nvPr>
            <p:ph type="dt" sz="half" idx="10"/>
          </p:nvPr>
        </p:nvSpPr>
        <p:spPr/>
        <p:txBody>
          <a:bodyPr/>
          <a:lstStyle/>
          <a:p>
            <a:fld id="{FDF088E6-EA42-4A2D-B906-5BD0C7C0DA9D}" type="datetimeFigureOut">
              <a:rPr lang="en-US" smtClean="0"/>
              <a:t>12/3/2025</a:t>
            </a:fld>
            <a:endParaRPr lang="en-US"/>
          </a:p>
        </p:txBody>
      </p:sp>
      <p:sp>
        <p:nvSpPr>
          <p:cNvPr id="6" name="Footer Placeholder 5">
            <a:extLst>
              <a:ext uri="{FF2B5EF4-FFF2-40B4-BE49-F238E27FC236}">
                <a16:creationId xmlns:a16="http://schemas.microsoft.com/office/drawing/2014/main" id="{72C40D99-8DD6-42CE-8D96-E17DD3238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713ABD-BE52-42F6-80BC-62CF3A704B8C}"/>
              </a:ext>
            </a:extLst>
          </p:cNvPr>
          <p:cNvSpPr>
            <a:spLocks noGrp="1"/>
          </p:cNvSpPr>
          <p:nvPr>
            <p:ph type="sldNum" sz="quarter" idx="12"/>
          </p:nvPr>
        </p:nvSpPr>
        <p:spPr/>
        <p:txBody>
          <a:bodyPr/>
          <a:lstStyle/>
          <a:p>
            <a:fld id="{BAC6C578-2E9A-413E-956C-ED72AE05BE7C}" type="slidenum">
              <a:rPr lang="en-US" smtClean="0"/>
              <a:t>‹#›</a:t>
            </a:fld>
            <a:endParaRPr lang="en-US"/>
          </a:p>
        </p:txBody>
      </p:sp>
    </p:spTree>
    <p:extLst>
      <p:ext uri="{BB962C8B-B14F-4D97-AF65-F5344CB8AC3E}">
        <p14:creationId xmlns:p14="http://schemas.microsoft.com/office/powerpoint/2010/main" val="222532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14351-ED65-40D8-84C1-15CA51E54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8C8E9F-E74B-4749-A764-82F698BDB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38C2A-EBA0-45CC-BA62-8FEB775B8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088E6-EA42-4A2D-B906-5BD0C7C0DA9D}" type="datetimeFigureOut">
              <a:rPr lang="en-US" smtClean="0"/>
              <a:t>12/3/2025</a:t>
            </a:fld>
            <a:endParaRPr lang="en-US"/>
          </a:p>
        </p:txBody>
      </p:sp>
      <p:sp>
        <p:nvSpPr>
          <p:cNvPr id="5" name="Footer Placeholder 4">
            <a:extLst>
              <a:ext uri="{FF2B5EF4-FFF2-40B4-BE49-F238E27FC236}">
                <a16:creationId xmlns:a16="http://schemas.microsoft.com/office/drawing/2014/main" id="{F18E8439-94E3-4B6F-991D-29B99AC58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50D5C6-881D-4C07-BAE1-B676EEE20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6C578-2E9A-413E-956C-ED72AE05BE7C}" type="slidenum">
              <a:rPr lang="en-US" smtClean="0"/>
              <a:t>‹#›</a:t>
            </a:fld>
            <a:endParaRPr lang="en-US"/>
          </a:p>
        </p:txBody>
      </p:sp>
    </p:spTree>
    <p:extLst>
      <p:ext uri="{BB962C8B-B14F-4D97-AF65-F5344CB8AC3E}">
        <p14:creationId xmlns:p14="http://schemas.microsoft.com/office/powerpoint/2010/main" val="160023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6DA91-4784-4BF1-8BBE-2F92F9661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D1FD3-0647-4042-82D3-B3758639A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29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rgbClr val="182857"/>
          </a:solidFill>
          <a:latin typeface="Gotham Bold" pitchFamily="50" charset="0"/>
          <a:ea typeface="+mj-ea"/>
          <a:cs typeface="Gotham Bold"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Gotham Book"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Gotham Book"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Gotham Book"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Gotham Book"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Gotham Book"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F5ED7-A9CD-462B-8891-74E92DF1F120}"/>
              </a:ext>
            </a:extLst>
          </p:cNvPr>
          <p:cNvSpPr>
            <a:spLocks noGrp="1"/>
          </p:cNvSpPr>
          <p:nvPr>
            <p:ph type="title"/>
          </p:nvPr>
        </p:nvSpPr>
        <p:spPr>
          <a:xfrm>
            <a:off x="164428" y="209037"/>
            <a:ext cx="11580340" cy="589466"/>
          </a:xfrm>
          <a:prstGeom prst="rect">
            <a:avLst/>
          </a:prstGeom>
        </p:spPr>
        <p:txBody>
          <a:bodyPr vert="horz" lIns="91440" tIns="45720" rIns="91440" bIns="45720" rtlCol="0" anchor="ctr">
            <a:noAutofit/>
          </a:bodyPr>
          <a:lstStyle/>
          <a:p>
            <a:r>
              <a:rPr lang="en-US" dirty="0"/>
              <a:t>Content Slide</a:t>
            </a:r>
          </a:p>
        </p:txBody>
      </p:sp>
      <p:sp>
        <p:nvSpPr>
          <p:cNvPr id="3" name="Text Placeholder 2">
            <a:extLst>
              <a:ext uri="{FF2B5EF4-FFF2-40B4-BE49-F238E27FC236}">
                <a16:creationId xmlns:a16="http://schemas.microsoft.com/office/drawing/2014/main" id="{D4070C65-8F06-4DF6-A79C-78B594E2EBF4}"/>
              </a:ext>
            </a:extLst>
          </p:cNvPr>
          <p:cNvSpPr>
            <a:spLocks noGrp="1"/>
          </p:cNvSpPr>
          <p:nvPr>
            <p:ph type="body" idx="1"/>
          </p:nvPr>
        </p:nvSpPr>
        <p:spPr>
          <a:xfrm>
            <a:off x="441754" y="1056135"/>
            <a:ext cx="11308492" cy="50357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3393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xStyles>
    <p:titleStyle>
      <a:lvl1pPr algn="l" defTabSz="914400" rtl="0" eaLnBrk="1" latinLnBrk="0" hangingPunct="1">
        <a:lnSpc>
          <a:spcPct val="90000"/>
        </a:lnSpc>
        <a:spcBef>
          <a:spcPct val="0"/>
        </a:spcBef>
        <a:buNone/>
        <a:defRPr sz="4400" b="1" i="0" kern="1200" baseline="0">
          <a:solidFill>
            <a:srgbClr val="136DAB"/>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ac@thechnc.org"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5VcSwejU2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mailto:eac@thechnc.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e.pedspandemicnetwork.org/cod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ce.pedspandemicnetwor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9BC9-C62D-405D-BBA8-4386E4FC84AA}"/>
              </a:ext>
            </a:extLst>
          </p:cNvPr>
          <p:cNvSpPr>
            <a:spLocks noGrp="1"/>
          </p:cNvSpPr>
          <p:nvPr>
            <p:ph type="ctrTitle"/>
          </p:nvPr>
        </p:nvSpPr>
        <p:spPr>
          <a:xfrm>
            <a:off x="1" y="1647825"/>
            <a:ext cx="12191999" cy="2076450"/>
          </a:xfrm>
        </p:spPr>
        <p:txBody>
          <a:bodyPr>
            <a:noAutofit/>
          </a:bodyPr>
          <a:lstStyle/>
          <a:p>
            <a:r>
              <a:rPr lang="en-US" dirty="0">
                <a:effectLst/>
                <a:latin typeface="Aptos" panose="020B0004020202020204" pitchFamily="34" charset="0"/>
                <a:ea typeface="Aptos" panose="020B0004020202020204" pitchFamily="34" charset="0"/>
                <a:cs typeface="Times New Roman" panose="02020603050405020304" pitchFamily="18" charset="0"/>
              </a:rPr>
              <a:t>CHNC Educational Web Series: </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4000" b="0" dirty="0">
                <a:effectLst/>
                <a:latin typeface="Aptos" panose="020B0004020202020204" pitchFamily="34" charset="0"/>
                <a:ea typeface="Aptos" panose="020B0004020202020204" pitchFamily="34" charset="0"/>
                <a:cs typeface="Times New Roman" panose="02020603050405020304" pitchFamily="18" charset="0"/>
              </a:rPr>
              <a:t>Emergency Preparedness and </a:t>
            </a:r>
            <a:br>
              <a:rPr lang="en-US" sz="4000" b="0" dirty="0">
                <a:effectLst/>
                <a:latin typeface="Aptos" panose="020B0004020202020204" pitchFamily="34" charset="0"/>
                <a:ea typeface="Aptos" panose="020B0004020202020204" pitchFamily="34" charset="0"/>
                <a:cs typeface="Times New Roman" panose="02020603050405020304" pitchFamily="18" charset="0"/>
              </a:rPr>
            </a:br>
            <a:r>
              <a:rPr lang="en-US" sz="4000" b="0" dirty="0">
                <a:effectLst/>
                <a:latin typeface="Aptos" panose="020B0004020202020204" pitchFamily="34" charset="0"/>
                <a:ea typeface="Aptos" panose="020B0004020202020204" pitchFamily="34" charset="0"/>
                <a:cs typeface="Times New Roman" panose="02020603050405020304" pitchFamily="18" charset="0"/>
              </a:rPr>
              <a:t>Disaster Management for NICUs</a:t>
            </a:r>
            <a:endParaRPr lang="en-US" sz="4000" b="0" dirty="0">
              <a:latin typeface="Arial"/>
              <a:cs typeface="Arial"/>
            </a:endParaRPr>
          </a:p>
        </p:txBody>
      </p:sp>
    </p:spTree>
    <p:extLst>
      <p:ext uri="{BB962C8B-B14F-4D97-AF65-F5344CB8AC3E}">
        <p14:creationId xmlns:p14="http://schemas.microsoft.com/office/powerpoint/2010/main" val="40431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Examples of 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119322" y="2354089"/>
            <a:ext cx="9708995" cy="4205737"/>
          </a:xfrm>
        </p:spPr>
        <p:txBody>
          <a:bodyPr anchor="ctr">
            <a:normAutofit fontScale="85000" lnSpcReduction="20000"/>
          </a:bodyPr>
          <a:lstStyle/>
          <a:p>
            <a:pPr lvl="1"/>
            <a:endParaRPr lang="en-US" sz="2600" b="1" dirty="0"/>
          </a:p>
          <a:p>
            <a:pPr lvl="1">
              <a:spcAft>
                <a:spcPts val="1200"/>
              </a:spcAft>
            </a:pPr>
            <a:r>
              <a:rPr lang="en-US" sz="3400" b="1" dirty="0"/>
              <a:t>Threatening behavior</a:t>
            </a:r>
            <a:r>
              <a:rPr lang="en-US" sz="3400" dirty="0"/>
              <a:t> – shaking fists, destroying property, vandalism, sabotage, theft, throwing objects.</a:t>
            </a:r>
          </a:p>
          <a:p>
            <a:pPr lvl="1">
              <a:spcAft>
                <a:spcPts val="1200"/>
              </a:spcAft>
            </a:pPr>
            <a:r>
              <a:rPr lang="en-US" sz="3400" b="1" dirty="0"/>
              <a:t>Verbal or written threats</a:t>
            </a:r>
            <a:r>
              <a:rPr lang="en-US" sz="3400" dirty="0"/>
              <a:t> - expression of intent to inflict harm.</a:t>
            </a:r>
          </a:p>
          <a:p>
            <a:pPr lvl="1"/>
            <a:r>
              <a:rPr lang="en-US" sz="3400" b="1" dirty="0"/>
              <a:t>Harassment</a:t>
            </a:r>
            <a:r>
              <a:rPr lang="en-US" sz="3400" dirty="0"/>
              <a:t> - behavior that demeans, embarrasses, humiliates, annoys, alarms or verbally abuses a person and that is known or would be expected to be unwelcome. Included are words, gestures, pranks, arguments, psychological trauma, rumors, intimidation, bullying, or other inappropriate activities.</a:t>
            </a:r>
          </a:p>
          <a:p>
            <a:endParaRPr lang="en-US" sz="2400" dirty="0"/>
          </a:p>
        </p:txBody>
      </p:sp>
    </p:spTree>
    <p:extLst>
      <p:ext uri="{BB962C8B-B14F-4D97-AF65-F5344CB8AC3E}">
        <p14:creationId xmlns:p14="http://schemas.microsoft.com/office/powerpoint/2010/main" val="32458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Examples of 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119322" y="2540001"/>
            <a:ext cx="9708995" cy="3567173"/>
          </a:xfrm>
        </p:spPr>
        <p:txBody>
          <a:bodyPr anchor="ctr">
            <a:normAutofit fontScale="77500" lnSpcReduction="20000"/>
          </a:bodyPr>
          <a:lstStyle/>
          <a:p>
            <a:pPr lvl="1"/>
            <a:endParaRPr lang="en-US" sz="2800" b="1" dirty="0"/>
          </a:p>
          <a:p>
            <a:pPr lvl="1"/>
            <a:r>
              <a:rPr lang="en-US" sz="3300" b="1" dirty="0"/>
              <a:t>Verbal abuse</a:t>
            </a:r>
            <a:r>
              <a:rPr lang="en-US" sz="3300" dirty="0"/>
              <a:t> - swearing, insults or condescending language.</a:t>
            </a:r>
          </a:p>
          <a:p>
            <a:pPr lvl="1"/>
            <a:endParaRPr lang="en-US" sz="3300" dirty="0"/>
          </a:p>
          <a:p>
            <a:pPr lvl="1"/>
            <a:r>
              <a:rPr lang="en-US" sz="3300" b="1" dirty="0"/>
              <a:t>Physical attacks</a:t>
            </a:r>
            <a:r>
              <a:rPr lang="en-US" sz="3300" dirty="0"/>
              <a:t> - hitting, shoving, pushing or kicking. Extremes include rape, arson and murder.</a:t>
            </a:r>
          </a:p>
          <a:p>
            <a:pPr lvl="1"/>
            <a:endParaRPr lang="en-US" sz="3300" dirty="0"/>
          </a:p>
          <a:p>
            <a:pPr lvl="1"/>
            <a:r>
              <a:rPr lang="en-US" sz="3300" b="1" dirty="0"/>
              <a:t>Bullying</a:t>
            </a:r>
            <a:r>
              <a:rPr lang="en-US" sz="3300" dirty="0"/>
              <a:t> - uninvited physical contact; “sarcastic jokes” and “teasing” used as insult delivery systems; status slaps intended to humiliate their victims; rude interruptions; two-faced attacks; dirty looks; recruiting others to be bullies; treating someone as if they are invisible.</a:t>
            </a:r>
          </a:p>
          <a:p>
            <a:pPr lvl="1"/>
            <a:endParaRPr lang="en-US" sz="2600" b="1" dirty="0"/>
          </a:p>
          <a:p>
            <a:endParaRPr lang="en-US" sz="2400" dirty="0"/>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Tree>
    <p:extLst>
      <p:ext uri="{BB962C8B-B14F-4D97-AF65-F5344CB8AC3E}">
        <p14:creationId xmlns:p14="http://schemas.microsoft.com/office/powerpoint/2010/main" val="273077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Cost of 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958506" y="2327000"/>
            <a:ext cx="9708995" cy="4272583"/>
          </a:xfrm>
        </p:spPr>
        <p:txBody>
          <a:bodyPr anchor="ctr">
            <a:normAutofit/>
          </a:bodyPr>
          <a:lstStyle/>
          <a:p>
            <a:pPr lvl="1">
              <a:spcAft>
                <a:spcPts val="1200"/>
              </a:spcAft>
            </a:pPr>
            <a:r>
              <a:rPr lang="en-US" sz="2600" b="1" dirty="0"/>
              <a:t>18,000 workplace violence assaults are logged each week in the United States.</a:t>
            </a:r>
          </a:p>
          <a:p>
            <a:pPr lvl="1">
              <a:spcAft>
                <a:spcPts val="1200"/>
              </a:spcAft>
            </a:pPr>
            <a:r>
              <a:rPr lang="en-US" sz="2600" b="1" dirty="0"/>
              <a:t>Estimated cost to industry?  $121 billion each year in lost productivity, lawsuits and settlements, damaged reputation, and lost sales or contracts. </a:t>
            </a:r>
          </a:p>
          <a:p>
            <a:pPr lvl="1">
              <a:spcAft>
                <a:spcPts val="1200"/>
              </a:spcAft>
            </a:pPr>
            <a:r>
              <a:rPr lang="en-US" sz="2600" b="1" dirty="0"/>
              <a:t>According to OSHA, the healthcare and social assistance industry accounted for 72.8% of all WPV incidents in private industry.  </a:t>
            </a:r>
          </a:p>
          <a:p>
            <a:endParaRPr lang="en-US" sz="2400" dirty="0"/>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Tree>
    <p:extLst>
      <p:ext uri="{BB962C8B-B14F-4D97-AF65-F5344CB8AC3E}">
        <p14:creationId xmlns:p14="http://schemas.microsoft.com/office/powerpoint/2010/main" val="86925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Mitigating 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367624" y="2490436"/>
            <a:ext cx="9855579" cy="4148903"/>
          </a:xfrm>
        </p:spPr>
        <p:txBody>
          <a:bodyPr anchor="ctr">
            <a:normAutofit fontScale="92500" lnSpcReduction="20000"/>
          </a:bodyPr>
          <a:lstStyle/>
          <a:p>
            <a:pPr marL="0" indent="0">
              <a:spcAft>
                <a:spcPts val="600"/>
              </a:spcAft>
              <a:buNone/>
            </a:pPr>
            <a:r>
              <a:rPr lang="en-US" dirty="0"/>
              <a:t>Develop a no tolerance policy towards workplace violence</a:t>
            </a:r>
          </a:p>
          <a:p>
            <a:pPr lvl="1">
              <a:spcAft>
                <a:spcPts val="600"/>
              </a:spcAft>
            </a:pPr>
            <a:r>
              <a:rPr lang="en-US" sz="2600" dirty="0"/>
              <a:t>Covers employees, contractors, visitors or anyone else who interacts with company personnel.</a:t>
            </a:r>
          </a:p>
          <a:p>
            <a:pPr marL="0" indent="0">
              <a:spcAft>
                <a:spcPts val="600"/>
              </a:spcAft>
              <a:buNone/>
            </a:pPr>
            <a:r>
              <a:rPr lang="en-US" dirty="0"/>
              <a:t>Develop a well-written and implemented WPV prevention program, combined with engineering controls, administrative controls and training.  </a:t>
            </a:r>
          </a:p>
          <a:p>
            <a:pPr lvl="1">
              <a:spcAft>
                <a:spcPts val="600"/>
              </a:spcAft>
            </a:pPr>
            <a:r>
              <a:rPr lang="en-US" sz="2600" dirty="0"/>
              <a:t>Should be part of your safety and health program.</a:t>
            </a:r>
          </a:p>
          <a:p>
            <a:pPr lvl="1">
              <a:spcAft>
                <a:spcPts val="600"/>
              </a:spcAft>
            </a:pPr>
            <a:r>
              <a:rPr lang="en-US" sz="2600" dirty="0"/>
              <a:t>Should be in the employee handbook.</a:t>
            </a:r>
          </a:p>
          <a:p>
            <a:pPr lvl="1">
              <a:spcAft>
                <a:spcPts val="600"/>
              </a:spcAft>
            </a:pPr>
            <a:r>
              <a:rPr lang="en-US" sz="2600" dirty="0"/>
              <a:t>Critical that employees understand the WPV policy and understand that all claims of workplace violence will be investigated and remedied promptly.  </a:t>
            </a:r>
          </a:p>
          <a:p>
            <a:endParaRPr lang="en-US" sz="2400" dirty="0"/>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Tree>
    <p:extLst>
      <p:ext uri="{BB962C8B-B14F-4D97-AF65-F5344CB8AC3E}">
        <p14:creationId xmlns:p14="http://schemas.microsoft.com/office/powerpoint/2010/main" val="162825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Mitigating 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316765" y="2252311"/>
            <a:ext cx="9708995" cy="3567173"/>
          </a:xfrm>
        </p:spPr>
        <p:txBody>
          <a:bodyPr anchor="ctr">
            <a:normAutofit/>
          </a:bodyPr>
          <a:lstStyle/>
          <a:p>
            <a:r>
              <a:rPr lang="en-US" sz="2600" dirty="0"/>
              <a:t>Perform regular </a:t>
            </a:r>
            <a:r>
              <a:rPr lang="en-US" sz="2600"/>
              <a:t>background checks</a:t>
            </a:r>
            <a:endParaRPr lang="en-US" sz="2600" dirty="0"/>
          </a:p>
          <a:p>
            <a:r>
              <a:rPr lang="en-US" sz="2600" dirty="0"/>
              <a:t>Adopt a no tolerance policy</a:t>
            </a:r>
          </a:p>
          <a:p>
            <a:r>
              <a:rPr lang="en-US" sz="2600" dirty="0"/>
              <a:t>Get to know your employees</a:t>
            </a:r>
          </a:p>
          <a:p>
            <a:r>
              <a:rPr lang="en-US" sz="2600" dirty="0"/>
              <a:t>Get involved</a:t>
            </a:r>
          </a:p>
          <a:p>
            <a:r>
              <a:rPr lang="en-US" sz="2600" dirty="0"/>
              <a:t>Properly train staff on the warning signs of workplace violence.</a:t>
            </a:r>
          </a:p>
          <a:p>
            <a:r>
              <a:rPr lang="en-US" sz="2600" dirty="0"/>
              <a:t>Make it safe to speak up!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Tree>
    <p:extLst>
      <p:ext uri="{BB962C8B-B14F-4D97-AF65-F5344CB8AC3E}">
        <p14:creationId xmlns:p14="http://schemas.microsoft.com/office/powerpoint/2010/main" val="34416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Mitigating 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236357" y="2177170"/>
            <a:ext cx="9708995" cy="3775956"/>
          </a:xfrm>
        </p:spPr>
        <p:txBody>
          <a:bodyPr anchor="ctr">
            <a:normAutofit/>
          </a:bodyPr>
          <a:lstStyle/>
          <a:p>
            <a:pPr>
              <a:spcAft>
                <a:spcPts val="600"/>
              </a:spcAft>
            </a:pPr>
            <a:r>
              <a:rPr lang="en-US" sz="2600" dirty="0"/>
              <a:t>Provide help to employees who are experiencing stress</a:t>
            </a:r>
          </a:p>
          <a:p>
            <a:pPr lvl="1">
              <a:spcAft>
                <a:spcPts val="1200"/>
              </a:spcAft>
            </a:pPr>
            <a:r>
              <a:rPr lang="en-US" dirty="0"/>
              <a:t>It is okay to speak to someone, including EAP </a:t>
            </a:r>
          </a:p>
          <a:p>
            <a:pPr>
              <a:spcAft>
                <a:spcPts val="1200"/>
              </a:spcAft>
            </a:pPr>
            <a:r>
              <a:rPr lang="en-US" sz="2600" dirty="0"/>
              <a:t>Set rules for terminated employees.</a:t>
            </a:r>
          </a:p>
          <a:p>
            <a:pPr>
              <a:spcAft>
                <a:spcPts val="1200"/>
              </a:spcAft>
            </a:pPr>
            <a:r>
              <a:rPr lang="en-US" sz="2600" dirty="0"/>
              <a:t>Secure the workplace.</a:t>
            </a:r>
          </a:p>
          <a:p>
            <a:pPr>
              <a:spcAft>
                <a:spcPts val="1200"/>
              </a:spcAft>
            </a:pPr>
            <a:r>
              <a:rPr lang="en-US" sz="2600" dirty="0"/>
              <a:t>Work with security or law enforcement to investigate threats.</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Tree>
    <p:extLst>
      <p:ext uri="{BB962C8B-B14F-4D97-AF65-F5344CB8AC3E}">
        <p14:creationId xmlns:p14="http://schemas.microsoft.com/office/powerpoint/2010/main" val="149980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Warning Signs of Workplace Violence</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6905CCBE-4AC0-4C66-A7BA-06E4181F0866}"/>
              </a:ext>
            </a:extLst>
          </p:cNvPr>
          <p:cNvSpPr>
            <a:spLocks noGrp="1"/>
          </p:cNvSpPr>
          <p:nvPr>
            <p:ph idx="1"/>
          </p:nvPr>
        </p:nvSpPr>
        <p:spPr>
          <a:xfrm>
            <a:off x="1396337" y="2497249"/>
            <a:ext cx="10515600" cy="3783013"/>
          </a:xfrm>
        </p:spPr>
        <p:txBody>
          <a:bodyPr>
            <a:normAutofit/>
          </a:bodyPr>
          <a:lstStyle/>
          <a:p>
            <a:r>
              <a:rPr lang="en-US" sz="2600" dirty="0"/>
              <a:t>Threats</a:t>
            </a:r>
          </a:p>
          <a:p>
            <a:r>
              <a:rPr lang="en-US" sz="2600" dirty="0"/>
              <a:t>Unreasonable behaviors</a:t>
            </a:r>
          </a:p>
          <a:p>
            <a:r>
              <a:rPr lang="en-US" sz="2600" dirty="0"/>
              <a:t>Intimidation and control oriented</a:t>
            </a:r>
          </a:p>
          <a:p>
            <a:r>
              <a:rPr lang="en-US" sz="2600" dirty="0"/>
              <a:t>Paranoid</a:t>
            </a:r>
          </a:p>
          <a:p>
            <a:r>
              <a:rPr lang="en-US" sz="2600" dirty="0"/>
              <a:t>Angry, argumentative, and lacks impulse controls</a:t>
            </a:r>
          </a:p>
          <a:p>
            <a:r>
              <a:rPr lang="en-US" sz="2600" dirty="0"/>
              <a:t>Irresponsible – makes excuses and blames others</a:t>
            </a:r>
          </a:p>
          <a:p>
            <a:r>
              <a:rPr lang="en-US" sz="2600" dirty="0"/>
              <a:t>Anti-social behaviors – fascination with violence, applaud violence, talk of shooting sprees, obsession with weapons.</a:t>
            </a:r>
          </a:p>
        </p:txBody>
      </p:sp>
    </p:spTree>
    <p:extLst>
      <p:ext uri="{BB962C8B-B14F-4D97-AF65-F5344CB8AC3E}">
        <p14:creationId xmlns:p14="http://schemas.microsoft.com/office/powerpoint/2010/main" val="423945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Warning Signs of Workplace Violence</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6905CCBE-4AC0-4C66-A7BA-06E4181F0866}"/>
              </a:ext>
            </a:extLst>
          </p:cNvPr>
          <p:cNvSpPr>
            <a:spLocks noGrp="1"/>
          </p:cNvSpPr>
          <p:nvPr>
            <p:ph idx="1"/>
          </p:nvPr>
        </p:nvSpPr>
        <p:spPr>
          <a:xfrm>
            <a:off x="1274215" y="2686721"/>
            <a:ext cx="9948988" cy="3783012"/>
          </a:xfrm>
        </p:spPr>
        <p:txBody>
          <a:bodyPr>
            <a:normAutofit fontScale="92500" lnSpcReduction="10000"/>
          </a:bodyPr>
          <a:lstStyle/>
          <a:p>
            <a:pPr>
              <a:spcAft>
                <a:spcPts val="600"/>
              </a:spcAft>
            </a:pPr>
            <a:r>
              <a:rPr lang="en-US" dirty="0"/>
              <a:t>Vindictive – “one of these days I will make them pay…”</a:t>
            </a:r>
          </a:p>
          <a:p>
            <a:pPr>
              <a:spcAft>
                <a:spcPts val="600"/>
              </a:spcAft>
            </a:pPr>
            <a:r>
              <a:rPr lang="en-US" dirty="0"/>
              <a:t>Bizarre or weird behaviors – coupled with other signs, may be an indicator.</a:t>
            </a:r>
          </a:p>
          <a:p>
            <a:pPr>
              <a:spcAft>
                <a:spcPts val="600"/>
              </a:spcAft>
            </a:pPr>
            <a:r>
              <a:rPr lang="en-US" dirty="0"/>
              <a:t>Desperation – a person is experiencing extreme desperation with family, finances, or personal problems.</a:t>
            </a:r>
          </a:p>
          <a:p>
            <a:pPr>
              <a:spcAft>
                <a:spcPts val="600"/>
              </a:spcAft>
            </a:pPr>
            <a:r>
              <a:rPr lang="en-US" dirty="0"/>
              <a:t>Obsessive compulsive behaviors</a:t>
            </a:r>
          </a:p>
          <a:p>
            <a:pPr>
              <a:spcAft>
                <a:spcPts val="600"/>
              </a:spcAft>
            </a:pPr>
            <a:r>
              <a:rPr lang="en-US" dirty="0"/>
              <a:t>Substance abuse</a:t>
            </a:r>
          </a:p>
          <a:p>
            <a:pPr>
              <a:spcAft>
                <a:spcPts val="600"/>
              </a:spcAft>
            </a:pPr>
            <a:r>
              <a:rPr lang="en-US" dirty="0"/>
              <a:t>Chronic depression</a:t>
            </a:r>
          </a:p>
        </p:txBody>
      </p:sp>
    </p:spTree>
    <p:extLst>
      <p:ext uri="{BB962C8B-B14F-4D97-AF65-F5344CB8AC3E}">
        <p14:creationId xmlns:p14="http://schemas.microsoft.com/office/powerpoint/2010/main" val="38084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Warning Signs of Workplace Violence</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pic>
        <p:nvPicPr>
          <p:cNvPr id="3074" name="Picture 2" descr="Trust Your Instincts&amp;quot;- Mel Robbins wallpaper | Encouragement quotes,  Inspirational quotes, Mel robbins">
            <a:extLst>
              <a:ext uri="{FF2B5EF4-FFF2-40B4-BE49-F238E27FC236}">
                <a16:creationId xmlns:a16="http://schemas.microsoft.com/office/drawing/2014/main" id="{3DF66E5A-FD0E-4B7D-8B13-0EEC8E87F2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6882" y="2458735"/>
            <a:ext cx="2127944" cy="378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3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Warning Signs of Workplace Violence</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pic>
        <p:nvPicPr>
          <p:cNvPr id="2050" name="Picture 2" descr="GoNoodle | Speak Up: Get to Know Someone">
            <a:extLst>
              <a:ext uri="{FF2B5EF4-FFF2-40B4-BE49-F238E27FC236}">
                <a16:creationId xmlns:a16="http://schemas.microsoft.com/office/drawing/2014/main" id="{17988862-4010-4FA0-AFDB-42B697A197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8874" y="2533347"/>
            <a:ext cx="7735712" cy="363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1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A046E-8A40-E492-B9E6-DDF886039D16}"/>
              </a:ext>
            </a:extLst>
          </p:cNvPr>
          <p:cNvSpPr>
            <a:spLocks noGrp="1"/>
          </p:cNvSpPr>
          <p:nvPr>
            <p:ph idx="1"/>
          </p:nvPr>
        </p:nvSpPr>
        <p:spPr>
          <a:xfrm>
            <a:off x="401080" y="1619251"/>
            <a:ext cx="11389840" cy="4650920"/>
          </a:xfrm>
        </p:spPr>
        <p:txBody>
          <a:bodyPr/>
          <a:lstStyle/>
          <a:p>
            <a:pPr marL="0" marR="0" indent="0" algn="ctr">
              <a:lnSpc>
                <a:spcPct val="100000"/>
              </a:lnSpc>
              <a:spcBef>
                <a:spcPts val="0"/>
              </a:spcBef>
              <a:buNone/>
            </a:pPr>
            <a:r>
              <a:rPr lang="en-US" sz="3200" b="1" kern="100" dirty="0">
                <a:effectLst/>
                <a:ea typeface="Aptos" panose="020B0004020202020204" pitchFamily="34" charset="0"/>
                <a:cs typeface="Arial" panose="020B0604020202020204" pitchFamily="34" charset="0"/>
              </a:rPr>
              <a:t>Welcome to the Emergency Preparedness and </a:t>
            </a:r>
          </a:p>
          <a:p>
            <a:pPr marL="0" marR="0" indent="0" algn="ctr">
              <a:lnSpc>
                <a:spcPct val="100000"/>
              </a:lnSpc>
              <a:spcBef>
                <a:spcPts val="0"/>
              </a:spcBef>
              <a:buNone/>
            </a:pPr>
            <a:r>
              <a:rPr lang="en-US" sz="3200" b="1" kern="100" dirty="0">
                <a:effectLst/>
                <a:ea typeface="Aptos" panose="020B0004020202020204" pitchFamily="34" charset="0"/>
                <a:cs typeface="Arial" panose="020B0604020202020204" pitchFamily="34" charset="0"/>
              </a:rPr>
              <a:t>Disaster Management web series!</a:t>
            </a:r>
          </a:p>
          <a:p>
            <a:pPr marL="0" marR="0" indent="0">
              <a:lnSpc>
                <a:spcPct val="100000"/>
              </a:lnSpc>
              <a:spcBef>
                <a:spcPts val="0"/>
              </a:spcBef>
              <a:buNone/>
            </a:pPr>
            <a:endParaRPr lang="en-US" sz="1000" kern="100" dirty="0">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kern="100" dirty="0">
                <a:solidFill>
                  <a:srgbClr val="155FA0"/>
                </a:solidFill>
                <a:ea typeface="Aptos" panose="020B0004020202020204" pitchFamily="34" charset="0"/>
                <a:cs typeface="Arial" panose="020B0604020202020204" pitchFamily="34" charset="0"/>
              </a:rPr>
              <a:t>This series is developed</a:t>
            </a:r>
            <a:r>
              <a:rPr lang="en-US" sz="2400" kern="100" dirty="0">
                <a:solidFill>
                  <a:srgbClr val="155FA0"/>
                </a:solidFill>
                <a:effectLst/>
                <a:ea typeface="Aptos" panose="020B0004020202020204" pitchFamily="34" charset="0"/>
                <a:cs typeface="Arial" panose="020B0604020202020204" pitchFamily="34" charset="0"/>
              </a:rPr>
              <a:t> in collaboration with the CHNC Educational Advisory Committee, CHNC Transport Focus Group, and the Pediatric Pandemic Network</a:t>
            </a:r>
            <a:r>
              <a:rPr lang="en-US" sz="2400" i="1" kern="100" dirty="0">
                <a:solidFill>
                  <a:srgbClr val="155FA0"/>
                </a:solidFill>
                <a:effectLst/>
                <a:ea typeface="Aptos" panose="020B0004020202020204" pitchFamily="34" charset="0"/>
                <a:cs typeface="Arial" panose="020B0604020202020204" pitchFamily="34" charset="0"/>
              </a:rPr>
              <a:t>. </a:t>
            </a:r>
            <a:endParaRPr lang="en-US" sz="2400" kern="100" dirty="0">
              <a:solidFill>
                <a:srgbClr val="155FA0"/>
              </a:solidFill>
              <a:effectLst/>
              <a:ea typeface="Aptos" panose="020B0004020202020204" pitchFamily="34" charset="0"/>
              <a:cs typeface="Arial" panose="020B0604020202020204" pitchFamily="34" charset="0"/>
            </a:endParaRPr>
          </a:p>
          <a:p>
            <a:pPr marL="0" marR="0" indent="0">
              <a:lnSpc>
                <a:spcPct val="100000"/>
              </a:lnSpc>
              <a:spcBef>
                <a:spcPts val="0"/>
              </a:spcBef>
              <a:buNone/>
            </a:pPr>
            <a:endParaRPr lang="en-US" sz="1200" i="1" kern="100" dirty="0">
              <a:effectLst/>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kern="100" dirty="0">
                <a:effectLst/>
                <a:ea typeface="Aptos" panose="020B0004020202020204" pitchFamily="34" charset="0"/>
                <a:cs typeface="Arial" panose="020B0604020202020204" pitchFamily="34" charset="0"/>
              </a:rPr>
              <a:t>Calls occur the 2</a:t>
            </a:r>
            <a:r>
              <a:rPr lang="en-US" sz="2400" kern="100" baseline="30000" dirty="0">
                <a:effectLst/>
                <a:ea typeface="Aptos" panose="020B0004020202020204" pitchFamily="34" charset="0"/>
                <a:cs typeface="Arial" panose="020B0604020202020204" pitchFamily="34" charset="0"/>
              </a:rPr>
              <a:t>nd</a:t>
            </a:r>
            <a:r>
              <a:rPr lang="en-US" sz="2400" kern="100" dirty="0">
                <a:effectLst/>
                <a:ea typeface="Aptos" panose="020B0004020202020204" pitchFamily="34" charset="0"/>
                <a:cs typeface="Arial" panose="020B0604020202020204" pitchFamily="34" charset="0"/>
              </a:rPr>
              <a:t> Wednesday of each month</a:t>
            </a:r>
          </a:p>
          <a:p>
            <a:pPr marL="0" marR="0" indent="0" algn="ctr">
              <a:lnSpc>
                <a:spcPct val="100000"/>
              </a:lnSpc>
              <a:spcBef>
                <a:spcPts val="0"/>
              </a:spcBef>
              <a:buNone/>
            </a:pPr>
            <a:r>
              <a:rPr lang="en-US" sz="2400" kern="100" dirty="0">
                <a:effectLst/>
                <a:ea typeface="Aptos" panose="020B0004020202020204" pitchFamily="34" charset="0"/>
                <a:cs typeface="Arial" panose="020B0604020202020204" pitchFamily="34" charset="0"/>
              </a:rPr>
              <a:t>3-4pm CT / 4-5pm ET</a:t>
            </a:r>
            <a:endParaRPr lang="en-US" sz="2400" kern="100" dirty="0">
              <a:ea typeface="Aptos" panose="020B0004020202020204" pitchFamily="34" charset="0"/>
              <a:cs typeface="Arial" panose="020B0604020202020204" pitchFamily="34" charset="0"/>
            </a:endParaRPr>
          </a:p>
          <a:p>
            <a:pPr marL="0" marR="0" indent="0" algn="ctr">
              <a:lnSpc>
                <a:spcPct val="100000"/>
              </a:lnSpc>
              <a:spcBef>
                <a:spcPts val="0"/>
              </a:spcBef>
              <a:buNone/>
            </a:pPr>
            <a:endParaRPr lang="en-US" sz="1200" kern="100" dirty="0">
              <a:effectLst/>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b="1" kern="100" dirty="0">
                <a:effectLst/>
                <a:ea typeface="Aptos" panose="020B0004020202020204" pitchFamily="34" charset="0"/>
                <a:cs typeface="Arial" panose="020B0604020202020204" pitchFamily="34" charset="0"/>
              </a:rPr>
              <a:t>Next call </a:t>
            </a:r>
            <a:r>
              <a:rPr lang="en-US" sz="2400" kern="100" dirty="0">
                <a:effectLst/>
                <a:ea typeface="Aptos" panose="020B0004020202020204" pitchFamily="34" charset="0"/>
                <a:cs typeface="Arial" panose="020B0604020202020204" pitchFamily="34" charset="0"/>
              </a:rPr>
              <a:t>will be January 14, 3-4pm CT / 4-5pm ET  </a:t>
            </a:r>
          </a:p>
          <a:p>
            <a:pPr marL="0" marR="0" indent="0" algn="ctr">
              <a:lnSpc>
                <a:spcPct val="100000"/>
              </a:lnSpc>
              <a:spcBef>
                <a:spcPts val="0"/>
              </a:spcBef>
              <a:buNone/>
            </a:pPr>
            <a:endParaRPr lang="en-US" sz="2400" b="1" kern="100" dirty="0">
              <a:effectLst/>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b="1" kern="100" dirty="0">
                <a:solidFill>
                  <a:schemeClr val="accent2">
                    <a:lumMod val="75000"/>
                  </a:schemeClr>
                </a:solidFill>
                <a:effectLst/>
                <a:ea typeface="Aptos" panose="020B0004020202020204" pitchFamily="34" charset="0"/>
                <a:cs typeface="Arial" panose="020B0604020202020204" pitchFamily="34" charset="0"/>
              </a:rPr>
              <a:t>If you are registered for this call, you should have all the 2025 invites on your calendar. If you need to register, </a:t>
            </a:r>
            <a:r>
              <a:rPr lang="en-US" sz="2400" b="1" kern="100" dirty="0">
                <a:solidFill>
                  <a:schemeClr val="accent2">
                    <a:lumMod val="75000"/>
                  </a:schemeClr>
                </a:solidFill>
                <a:ea typeface="Aptos" panose="020B0004020202020204" pitchFamily="34" charset="0"/>
                <a:cs typeface="Arial" panose="020B0604020202020204" pitchFamily="34" charset="0"/>
              </a:rPr>
              <a:t>please reach out to </a:t>
            </a:r>
            <a:r>
              <a:rPr lang="en-US" sz="2400" b="1" kern="100" dirty="0">
                <a:solidFill>
                  <a:schemeClr val="accent2">
                    <a:lumMod val="75000"/>
                  </a:schemeClr>
                </a:solidFill>
                <a:ea typeface="Aptos" panose="020B0004020202020204" pitchFamily="34" charset="0"/>
                <a:cs typeface="Arial" panose="020B0604020202020204" pitchFamily="34" charset="0"/>
                <a:hlinkClick r:id="rId3"/>
              </a:rPr>
              <a:t>eac@thechnc.org</a:t>
            </a:r>
            <a:r>
              <a:rPr lang="en-US" sz="2400" b="1" kern="100" dirty="0">
                <a:solidFill>
                  <a:schemeClr val="accent2">
                    <a:lumMod val="75000"/>
                  </a:schemeClr>
                </a:solidFill>
                <a:ea typeface="Aptos" panose="020B0004020202020204" pitchFamily="34" charset="0"/>
                <a:cs typeface="Arial" panose="020B0604020202020204" pitchFamily="34" charset="0"/>
              </a:rPr>
              <a:t> </a:t>
            </a:r>
            <a:endParaRPr lang="en-US" sz="2400" b="1" kern="100" dirty="0">
              <a:solidFill>
                <a:schemeClr val="accent2">
                  <a:lumMod val="75000"/>
                </a:schemeClr>
              </a:solidFill>
              <a:effectLst/>
              <a:ea typeface="Aptos" panose="020B00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ED1459-359D-B0B4-E2D0-E2CC4D4B80A2}"/>
              </a:ext>
            </a:extLst>
          </p:cNvPr>
          <p:cNvPicPr>
            <a:picLocks noChangeAspect="1"/>
          </p:cNvPicPr>
          <p:nvPr/>
        </p:nvPicPr>
        <p:blipFill>
          <a:blip r:embed="rId4"/>
          <a:stretch>
            <a:fillRect/>
          </a:stretch>
        </p:blipFill>
        <p:spPr>
          <a:xfrm>
            <a:off x="3047890" y="2942"/>
            <a:ext cx="6096219" cy="1616309"/>
          </a:xfrm>
          <a:prstGeom prst="rect">
            <a:avLst/>
          </a:prstGeom>
        </p:spPr>
      </p:pic>
    </p:spTree>
    <p:extLst>
      <p:ext uri="{BB962C8B-B14F-4D97-AF65-F5344CB8AC3E}">
        <p14:creationId xmlns:p14="http://schemas.microsoft.com/office/powerpoint/2010/main" val="101803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pic>
        <p:nvPicPr>
          <p:cNvPr id="1026" name="Picture 2" descr="Chief Lee Lieber Spoke on Active Shooter Situations - The Sun Newspapers">
            <a:extLst>
              <a:ext uri="{FF2B5EF4-FFF2-40B4-BE49-F238E27FC236}">
                <a16:creationId xmlns:a16="http://schemas.microsoft.com/office/drawing/2014/main" id="{8475C3AA-A3DB-4497-81D0-F11D37E4EF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250" y="2258219"/>
            <a:ext cx="66675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7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Active Shooter Video: Run, Hide, Fight</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119322" y="2816062"/>
            <a:ext cx="9826763" cy="2095501"/>
          </a:xfrm>
        </p:spPr>
        <p:txBody>
          <a:bodyPr/>
          <a:lstStyle/>
          <a:p>
            <a:endParaRPr lang="en-US" dirty="0">
              <a:hlinkClick r:id="rId2"/>
            </a:endParaRPr>
          </a:p>
          <a:p>
            <a:r>
              <a:rPr lang="en-US" sz="2400" dirty="0">
                <a:hlinkClick r:id="rId2"/>
              </a:rPr>
              <a:t>RUN. HIDE. FIGHT.® Surviving an Active Shooter Event - English - YouTube</a:t>
            </a:r>
            <a:endParaRPr lang="en-US" sz="2400" dirty="0"/>
          </a:p>
        </p:txBody>
      </p:sp>
    </p:spTree>
    <p:extLst>
      <p:ext uri="{BB962C8B-B14F-4D97-AF65-F5344CB8AC3E}">
        <p14:creationId xmlns:p14="http://schemas.microsoft.com/office/powerpoint/2010/main" val="162297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is an Active Shooter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70270" y="2499576"/>
            <a:ext cx="9956410" cy="3835115"/>
          </a:xfrm>
        </p:spPr>
        <p:txBody>
          <a:bodyPr>
            <a:normAutofit/>
          </a:bodyPr>
          <a:lstStyle/>
          <a:p>
            <a:pPr>
              <a:spcAft>
                <a:spcPts val="1200"/>
              </a:spcAft>
            </a:pPr>
            <a:r>
              <a:rPr lang="en-US" sz="2600" dirty="0"/>
              <a:t>An Active Shooter is an individual actively engaged in killing or attempting to kill people in a confined and populated area; in most cases, active shooters use firearms(s) and there is no pattern or method to their selection of victims. </a:t>
            </a:r>
          </a:p>
          <a:p>
            <a:r>
              <a:rPr lang="en-US" sz="2600" dirty="0"/>
              <a:t>Because active shooter situations are often over within 10 to 15 minutes, before law enforcement arrives on the scene, individuals must be prepared both mentally and physically to deal with an active shooter situation.</a:t>
            </a:r>
            <a:endParaRPr lang="en-US" sz="2600" dirty="0">
              <a:hlinkClick r:id="rId2"/>
            </a:endParaRPr>
          </a:p>
        </p:txBody>
      </p:sp>
    </p:spTree>
    <p:extLst>
      <p:ext uri="{BB962C8B-B14F-4D97-AF65-F5344CB8AC3E}">
        <p14:creationId xmlns:p14="http://schemas.microsoft.com/office/powerpoint/2010/main" val="105660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to do in an Active Shooter event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372482"/>
            <a:ext cx="10000455" cy="4068075"/>
          </a:xfrm>
        </p:spPr>
        <p:txBody>
          <a:bodyPr>
            <a:normAutofit lnSpcReduction="10000"/>
          </a:bodyPr>
          <a:lstStyle/>
          <a:p>
            <a:pPr marL="0" indent="0">
              <a:spcAft>
                <a:spcPts val="600"/>
              </a:spcAft>
              <a:buNone/>
            </a:pPr>
            <a:r>
              <a:rPr lang="en-US" dirty="0"/>
              <a:t>Good practices for </a:t>
            </a:r>
            <a:r>
              <a:rPr lang="en-US" sz="2600" dirty="0"/>
              <a:t>coping with an active shooter situation:</a:t>
            </a:r>
          </a:p>
          <a:p>
            <a:pPr lvl="1">
              <a:spcAft>
                <a:spcPts val="600"/>
              </a:spcAft>
            </a:pPr>
            <a:r>
              <a:rPr lang="en-US" sz="2600" dirty="0"/>
              <a:t>Be aware of your environment and any possible dangers.</a:t>
            </a:r>
          </a:p>
          <a:p>
            <a:pPr lvl="1">
              <a:spcAft>
                <a:spcPts val="600"/>
              </a:spcAft>
            </a:pPr>
            <a:r>
              <a:rPr lang="en-US" sz="2600" dirty="0"/>
              <a:t>Take note of the two nearest exits in any facility you visit. </a:t>
            </a:r>
          </a:p>
          <a:p>
            <a:pPr lvl="1">
              <a:spcAft>
                <a:spcPts val="600"/>
              </a:spcAft>
            </a:pPr>
            <a:r>
              <a:rPr lang="en-US" sz="2600" dirty="0"/>
              <a:t>If you are in an office, stay there and secure the door.</a:t>
            </a:r>
          </a:p>
          <a:p>
            <a:pPr lvl="1">
              <a:spcAft>
                <a:spcPts val="600"/>
              </a:spcAft>
            </a:pPr>
            <a:r>
              <a:rPr lang="en-US" sz="2600" dirty="0"/>
              <a:t>If you are in a hallway, get into a room and secure the door. </a:t>
            </a:r>
          </a:p>
          <a:p>
            <a:pPr lvl="1">
              <a:spcAft>
                <a:spcPts val="600"/>
              </a:spcAft>
            </a:pPr>
            <a:r>
              <a:rPr lang="en-US" sz="2600" dirty="0"/>
              <a:t>As a last resort, attempt to take the active shooter down. When the shooter is at close range and you cannot flee, your chance of survival is much greater if you try to incapacitate him/her. </a:t>
            </a:r>
          </a:p>
          <a:p>
            <a:pPr lvl="1">
              <a:spcAft>
                <a:spcPts val="600"/>
              </a:spcAft>
            </a:pPr>
            <a:r>
              <a:rPr lang="en-US" sz="2600" dirty="0"/>
              <a:t>CALL 911 WHEN IT IS SAFE TO DO SO!</a:t>
            </a:r>
            <a:endParaRPr lang="en-US" sz="2600" dirty="0">
              <a:hlinkClick r:id="rId2"/>
            </a:endParaRPr>
          </a:p>
        </p:txBody>
      </p:sp>
    </p:spTree>
    <p:extLst>
      <p:ext uri="{BB962C8B-B14F-4D97-AF65-F5344CB8AC3E}">
        <p14:creationId xmlns:p14="http://schemas.microsoft.com/office/powerpoint/2010/main" val="226124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to tell 911.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66793" y="2388516"/>
            <a:ext cx="9956410" cy="3880438"/>
          </a:xfrm>
        </p:spPr>
        <p:txBody>
          <a:bodyPr>
            <a:normAutofit/>
          </a:bodyPr>
          <a:lstStyle/>
          <a:p>
            <a:pPr marL="0" indent="0">
              <a:spcAft>
                <a:spcPts val="600"/>
              </a:spcAft>
              <a:buNone/>
            </a:pPr>
            <a:r>
              <a:rPr lang="en-US" dirty="0"/>
              <a:t>Information to provide to law enforcement or 911 operator: </a:t>
            </a:r>
          </a:p>
          <a:p>
            <a:pPr lvl="1">
              <a:spcAft>
                <a:spcPts val="600"/>
              </a:spcAft>
            </a:pPr>
            <a:r>
              <a:rPr lang="en-US" sz="2600" dirty="0"/>
              <a:t>Location of the active shooter. </a:t>
            </a:r>
          </a:p>
          <a:p>
            <a:pPr lvl="1">
              <a:spcAft>
                <a:spcPts val="600"/>
              </a:spcAft>
            </a:pPr>
            <a:r>
              <a:rPr lang="en-US" sz="2600" dirty="0"/>
              <a:t>Number of shooters, if more than one.</a:t>
            </a:r>
          </a:p>
          <a:p>
            <a:pPr lvl="1">
              <a:spcAft>
                <a:spcPts val="600"/>
              </a:spcAft>
            </a:pPr>
            <a:r>
              <a:rPr lang="en-US" sz="2600" dirty="0"/>
              <a:t>Physical description of shooter/s.</a:t>
            </a:r>
          </a:p>
          <a:p>
            <a:pPr lvl="1">
              <a:spcAft>
                <a:spcPts val="600"/>
              </a:spcAft>
            </a:pPr>
            <a:r>
              <a:rPr lang="en-US" sz="2600" dirty="0"/>
              <a:t>Name of the shooter, if known.</a:t>
            </a:r>
          </a:p>
          <a:p>
            <a:pPr lvl="1">
              <a:spcAft>
                <a:spcPts val="600"/>
              </a:spcAft>
            </a:pPr>
            <a:r>
              <a:rPr lang="en-US" sz="2600" dirty="0"/>
              <a:t>Number and type of weapons held by the shooter/s.</a:t>
            </a:r>
          </a:p>
          <a:p>
            <a:pPr lvl="1">
              <a:spcAft>
                <a:spcPts val="600"/>
              </a:spcAft>
            </a:pPr>
            <a:r>
              <a:rPr lang="en-US" sz="2600" dirty="0"/>
              <a:t>Number of potential victims at the location.</a:t>
            </a:r>
          </a:p>
        </p:txBody>
      </p:sp>
    </p:spTree>
    <p:extLst>
      <p:ext uri="{BB962C8B-B14F-4D97-AF65-F5344CB8AC3E}">
        <p14:creationId xmlns:p14="http://schemas.microsoft.com/office/powerpoint/2010/main" val="408980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to do in an Active Shooter event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012494"/>
            <a:ext cx="10000455" cy="3922300"/>
          </a:xfrm>
        </p:spPr>
        <p:txBody>
          <a:bodyPr/>
          <a:lstStyle/>
          <a:p>
            <a:endParaRPr lang="en-US" dirty="0"/>
          </a:p>
          <a:p>
            <a:r>
              <a:rPr lang="en-US" dirty="0"/>
              <a:t>Quickly determine the most reasonable way to protect your own life. Remember that patients and visitors are likely to follow the lead of employees during an active shooter situation.</a:t>
            </a:r>
          </a:p>
          <a:p>
            <a:endParaRPr lang="en-US" dirty="0">
              <a:hlinkClick r:id="rId2"/>
            </a:endParaRPr>
          </a:p>
        </p:txBody>
      </p:sp>
    </p:spTree>
    <p:extLst>
      <p:ext uri="{BB962C8B-B14F-4D97-AF65-F5344CB8AC3E}">
        <p14:creationId xmlns:p14="http://schemas.microsoft.com/office/powerpoint/2010/main" val="256907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Get out!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432684"/>
            <a:ext cx="10000558" cy="3451281"/>
          </a:xfrm>
        </p:spPr>
        <p:txBody>
          <a:bodyPr>
            <a:normAutofit/>
          </a:bodyPr>
          <a:lstStyle/>
          <a:p>
            <a:pPr>
              <a:spcAft>
                <a:spcPts val="600"/>
              </a:spcAft>
            </a:pPr>
            <a:r>
              <a:rPr lang="en-US" sz="2600" dirty="0"/>
              <a:t>Evacuate If there is an accessible escape path, attempt to evacuate the premises.</a:t>
            </a:r>
          </a:p>
          <a:p>
            <a:pPr>
              <a:spcAft>
                <a:spcPts val="600"/>
              </a:spcAft>
            </a:pPr>
            <a:r>
              <a:rPr lang="en-US" sz="2600" dirty="0"/>
              <a:t>Have an escape route and plan in mind.</a:t>
            </a:r>
          </a:p>
          <a:p>
            <a:pPr>
              <a:spcAft>
                <a:spcPts val="600"/>
              </a:spcAft>
            </a:pPr>
            <a:r>
              <a:rPr lang="en-US" sz="2600" dirty="0"/>
              <a:t>Evacuate regardless of whether others agree to follow.</a:t>
            </a:r>
          </a:p>
          <a:p>
            <a:pPr>
              <a:spcAft>
                <a:spcPts val="600"/>
              </a:spcAft>
            </a:pPr>
            <a:r>
              <a:rPr lang="en-US" sz="2600" dirty="0"/>
              <a:t>Leave your belongings behind.</a:t>
            </a:r>
          </a:p>
          <a:p>
            <a:pPr>
              <a:spcAft>
                <a:spcPts val="600"/>
              </a:spcAft>
            </a:pPr>
            <a:r>
              <a:rPr lang="en-US" sz="2600" dirty="0"/>
              <a:t>Help others escape, if possible.</a:t>
            </a:r>
          </a:p>
          <a:p>
            <a:endParaRPr lang="en-US" dirty="0"/>
          </a:p>
          <a:p>
            <a:endParaRPr lang="en-US" dirty="0">
              <a:hlinkClick r:id="rId2"/>
            </a:endParaRPr>
          </a:p>
        </p:txBody>
      </p:sp>
    </p:spTree>
    <p:extLst>
      <p:ext uri="{BB962C8B-B14F-4D97-AF65-F5344CB8AC3E}">
        <p14:creationId xmlns:p14="http://schemas.microsoft.com/office/powerpoint/2010/main" val="112739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Get out!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432685"/>
            <a:ext cx="10000558" cy="3624924"/>
          </a:xfrm>
        </p:spPr>
        <p:txBody>
          <a:bodyPr>
            <a:normAutofit/>
          </a:bodyPr>
          <a:lstStyle/>
          <a:p>
            <a:pPr>
              <a:spcAft>
                <a:spcPts val="600"/>
              </a:spcAft>
            </a:pPr>
            <a:r>
              <a:rPr lang="en-US" sz="2600" dirty="0"/>
              <a:t>Prevent individuals from entering an area where the active shooter may be.</a:t>
            </a:r>
          </a:p>
          <a:p>
            <a:pPr>
              <a:spcAft>
                <a:spcPts val="600"/>
              </a:spcAft>
            </a:pPr>
            <a:r>
              <a:rPr lang="en-US" sz="2600" dirty="0"/>
              <a:t>Keep your hands visible.  </a:t>
            </a:r>
          </a:p>
          <a:p>
            <a:pPr>
              <a:spcAft>
                <a:spcPts val="600"/>
              </a:spcAft>
            </a:pPr>
            <a:r>
              <a:rPr lang="en-US" sz="2600" dirty="0"/>
              <a:t>Follow the instructions of any police officers.</a:t>
            </a:r>
          </a:p>
          <a:p>
            <a:pPr>
              <a:spcAft>
                <a:spcPts val="600"/>
              </a:spcAft>
            </a:pPr>
            <a:r>
              <a:rPr lang="en-US" sz="2600" dirty="0"/>
              <a:t>Do not attempt to move wounded people.</a:t>
            </a:r>
          </a:p>
          <a:p>
            <a:pPr>
              <a:spcAft>
                <a:spcPts val="600"/>
              </a:spcAft>
            </a:pPr>
            <a:r>
              <a:rPr lang="en-US" sz="2600" dirty="0"/>
              <a:t>Call 911 when you are safe.</a:t>
            </a:r>
          </a:p>
          <a:p>
            <a:endParaRPr lang="en-US" dirty="0"/>
          </a:p>
          <a:p>
            <a:endParaRPr lang="en-US" dirty="0">
              <a:hlinkClick r:id="rId2"/>
            </a:endParaRPr>
          </a:p>
        </p:txBody>
      </p:sp>
    </p:spTree>
    <p:extLst>
      <p:ext uri="{BB962C8B-B14F-4D97-AF65-F5344CB8AC3E}">
        <p14:creationId xmlns:p14="http://schemas.microsoft.com/office/powerpoint/2010/main" val="735528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Hide out!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266122"/>
            <a:ext cx="10000558" cy="4293703"/>
          </a:xfrm>
        </p:spPr>
        <p:txBody>
          <a:bodyPr>
            <a:normAutofit lnSpcReduction="10000"/>
          </a:bodyPr>
          <a:lstStyle/>
          <a:p>
            <a:pPr marL="0" indent="0">
              <a:spcAft>
                <a:spcPts val="600"/>
              </a:spcAft>
              <a:buNone/>
            </a:pPr>
            <a:r>
              <a:rPr lang="en-US" sz="2600" dirty="0"/>
              <a:t>If evacuation is not possible, find a place to hide where the active shooter is less likely to find you. Your hiding place should:  </a:t>
            </a:r>
          </a:p>
          <a:p>
            <a:pPr lvl="1">
              <a:spcAft>
                <a:spcPts val="600"/>
              </a:spcAft>
            </a:pPr>
            <a:r>
              <a:rPr lang="en-US" dirty="0"/>
              <a:t>Be out of the active shooter’s view. </a:t>
            </a:r>
          </a:p>
          <a:p>
            <a:pPr lvl="1">
              <a:spcAft>
                <a:spcPts val="600"/>
              </a:spcAft>
            </a:pPr>
            <a:r>
              <a:rPr lang="en-US" dirty="0"/>
              <a:t>Provide protection if shots are fired in your direction (i.e., an office with a closed and locked door).</a:t>
            </a:r>
          </a:p>
          <a:p>
            <a:pPr lvl="1">
              <a:spcAft>
                <a:spcPts val="600"/>
              </a:spcAft>
            </a:pPr>
            <a:r>
              <a:rPr lang="en-US" dirty="0"/>
              <a:t>Not trap you or restrict your options for movement. </a:t>
            </a:r>
          </a:p>
          <a:p>
            <a:pPr lvl="1">
              <a:spcAft>
                <a:spcPts val="600"/>
              </a:spcAft>
            </a:pPr>
            <a:r>
              <a:rPr lang="en-US" dirty="0"/>
              <a:t>To prevent an active shooter from entering your hiding place:</a:t>
            </a:r>
          </a:p>
          <a:p>
            <a:pPr lvl="2">
              <a:spcAft>
                <a:spcPts val="600"/>
              </a:spcAft>
            </a:pPr>
            <a:r>
              <a:rPr lang="en-US" sz="2400" dirty="0"/>
              <a:t>Lock the door </a:t>
            </a:r>
          </a:p>
          <a:p>
            <a:pPr lvl="2">
              <a:spcAft>
                <a:spcPts val="600"/>
              </a:spcAft>
            </a:pPr>
            <a:r>
              <a:rPr lang="en-US" sz="2400" dirty="0"/>
              <a:t>Blockade the door with heavy furniture</a:t>
            </a:r>
          </a:p>
          <a:p>
            <a:pPr lvl="2">
              <a:spcAft>
                <a:spcPts val="600"/>
              </a:spcAft>
            </a:pPr>
            <a:r>
              <a:rPr lang="en-US" sz="2400" dirty="0"/>
              <a:t>Silence your cell phone and be quiet  </a:t>
            </a:r>
          </a:p>
          <a:p>
            <a:endParaRPr lang="en-US" dirty="0">
              <a:hlinkClick r:id="rId2"/>
            </a:endParaRPr>
          </a:p>
        </p:txBody>
      </p:sp>
    </p:spTree>
    <p:extLst>
      <p:ext uri="{BB962C8B-B14F-4D97-AF65-F5344CB8AC3E}">
        <p14:creationId xmlns:p14="http://schemas.microsoft.com/office/powerpoint/2010/main" val="16437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Take out!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499576"/>
            <a:ext cx="10000558" cy="3835115"/>
          </a:xfrm>
        </p:spPr>
        <p:txBody>
          <a:bodyPr>
            <a:normAutofit/>
          </a:bodyPr>
          <a:lstStyle/>
          <a:p>
            <a:pPr marL="0" indent="0">
              <a:spcAft>
                <a:spcPts val="600"/>
              </a:spcAft>
              <a:buNone/>
            </a:pPr>
            <a:r>
              <a:rPr lang="en-US" dirty="0"/>
              <a:t>As a last resort, and only when your life is in imminent danger, attempt to disrupt and/or incapacitate the active shooter by: </a:t>
            </a:r>
          </a:p>
          <a:p>
            <a:pPr lvl="1">
              <a:spcAft>
                <a:spcPts val="600"/>
              </a:spcAft>
            </a:pPr>
            <a:r>
              <a:rPr lang="en-US" sz="2600" dirty="0"/>
              <a:t>Acting as aggressively as possible against him/her. </a:t>
            </a:r>
          </a:p>
          <a:p>
            <a:pPr lvl="1">
              <a:spcAft>
                <a:spcPts val="600"/>
              </a:spcAft>
            </a:pPr>
            <a:r>
              <a:rPr lang="en-US" sz="2600" dirty="0"/>
              <a:t>Throwing items and improvising weapons, such as IV poles or fire extinguishers.   </a:t>
            </a:r>
          </a:p>
          <a:p>
            <a:pPr lvl="1">
              <a:spcAft>
                <a:spcPts val="600"/>
              </a:spcAft>
            </a:pPr>
            <a:r>
              <a:rPr lang="en-US" sz="2600" dirty="0"/>
              <a:t>Yelling</a:t>
            </a:r>
          </a:p>
          <a:p>
            <a:pPr lvl="1">
              <a:spcAft>
                <a:spcPts val="600"/>
              </a:spcAft>
            </a:pPr>
            <a:r>
              <a:rPr lang="en-US" sz="2600" dirty="0"/>
              <a:t>Committing to your action.</a:t>
            </a:r>
            <a:endParaRPr lang="en-US" sz="2600" dirty="0">
              <a:hlinkClick r:id="rId2"/>
            </a:endParaRPr>
          </a:p>
        </p:txBody>
      </p:sp>
    </p:spTree>
    <p:extLst>
      <p:ext uri="{BB962C8B-B14F-4D97-AF65-F5344CB8AC3E}">
        <p14:creationId xmlns:p14="http://schemas.microsoft.com/office/powerpoint/2010/main" val="385308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C4FD-E706-C774-CC3A-8930AE41A221}"/>
              </a:ext>
            </a:extLst>
          </p:cNvPr>
          <p:cNvSpPr>
            <a:spLocks noGrp="1"/>
          </p:cNvSpPr>
          <p:nvPr>
            <p:ph type="title"/>
          </p:nvPr>
        </p:nvSpPr>
        <p:spPr/>
        <p:txBody>
          <a:bodyPr/>
          <a:lstStyle/>
          <a:p>
            <a:r>
              <a:rPr lang="en-US" dirty="0"/>
              <a:t>Pediatric Pandemic Network</a:t>
            </a:r>
          </a:p>
        </p:txBody>
      </p:sp>
      <p:pic>
        <p:nvPicPr>
          <p:cNvPr id="10" name="Content Placeholder 9" descr="A map of the united states&#10;&#10;AI-generated content may be incorrect.">
            <a:extLst>
              <a:ext uri="{FF2B5EF4-FFF2-40B4-BE49-F238E27FC236}">
                <a16:creationId xmlns:a16="http://schemas.microsoft.com/office/drawing/2014/main" id="{2DFEE878-E5EA-EB1E-479F-7B67065C41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0489" y="750976"/>
            <a:ext cx="8521921" cy="5503067"/>
          </a:xfrm>
        </p:spPr>
      </p:pic>
    </p:spTree>
    <p:extLst>
      <p:ext uri="{BB962C8B-B14F-4D97-AF65-F5344CB8AC3E}">
        <p14:creationId xmlns:p14="http://schemas.microsoft.com/office/powerpoint/2010/main" val="51287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happens next?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66690" y="2492261"/>
            <a:ext cx="9956513" cy="3835115"/>
          </a:xfrm>
        </p:spPr>
        <p:txBody>
          <a:bodyPr>
            <a:normAutofit/>
          </a:bodyPr>
          <a:lstStyle/>
          <a:p>
            <a:pPr marL="0" indent="0">
              <a:spcAft>
                <a:spcPts val="600"/>
              </a:spcAft>
              <a:buNone/>
            </a:pPr>
            <a:r>
              <a:rPr lang="en-US" sz="2600" dirty="0"/>
              <a:t>Law enforcement’s purpose is to stop the active shooter as soon as possible. </a:t>
            </a:r>
          </a:p>
          <a:p>
            <a:pPr>
              <a:spcAft>
                <a:spcPts val="600"/>
              </a:spcAft>
            </a:pPr>
            <a:r>
              <a:rPr lang="en-US" sz="2600" dirty="0"/>
              <a:t>Officers will proceed directly to the area in which the last shots were heard.  </a:t>
            </a:r>
          </a:p>
          <a:p>
            <a:pPr>
              <a:spcAft>
                <a:spcPts val="600"/>
              </a:spcAft>
            </a:pPr>
            <a:r>
              <a:rPr lang="en-US" sz="2600" dirty="0"/>
              <a:t>Officers usually arrive in teams of four (4), but things have changed… </a:t>
            </a:r>
          </a:p>
          <a:p>
            <a:pPr>
              <a:spcAft>
                <a:spcPts val="600"/>
              </a:spcAft>
            </a:pPr>
            <a:r>
              <a:rPr lang="en-US" sz="2600" dirty="0"/>
              <a:t>Officers may wear regular patrol uniforms or external bulletproof vests, Kevlar helmets, and other tactical equipment.</a:t>
            </a:r>
          </a:p>
          <a:p>
            <a:pPr>
              <a:spcAft>
                <a:spcPts val="600"/>
              </a:spcAft>
            </a:pPr>
            <a:r>
              <a:rPr lang="en-US" sz="2600" dirty="0"/>
              <a:t>Officers may be armed with rifles, shotguns, handguns.</a:t>
            </a:r>
          </a:p>
        </p:txBody>
      </p:sp>
    </p:spTree>
    <p:extLst>
      <p:ext uri="{BB962C8B-B14F-4D97-AF65-F5344CB8AC3E}">
        <p14:creationId xmlns:p14="http://schemas.microsoft.com/office/powerpoint/2010/main" val="29965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to do when you encounter officers.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306446" y="2432684"/>
            <a:ext cx="9916757" cy="3835115"/>
          </a:xfrm>
        </p:spPr>
        <p:txBody>
          <a:bodyPr>
            <a:normAutofit fontScale="92500" lnSpcReduction="20000"/>
          </a:bodyPr>
          <a:lstStyle/>
          <a:p>
            <a:pPr>
              <a:spcAft>
                <a:spcPts val="600"/>
              </a:spcAft>
            </a:pPr>
            <a:r>
              <a:rPr lang="en-US" dirty="0"/>
              <a:t>Remain calm and follow officers’ instructions.</a:t>
            </a:r>
          </a:p>
          <a:p>
            <a:pPr>
              <a:spcAft>
                <a:spcPts val="600"/>
              </a:spcAft>
            </a:pPr>
            <a:r>
              <a:rPr lang="en-US" dirty="0"/>
              <a:t>Put down any items in your hands (i.e., bags, jackets).</a:t>
            </a:r>
          </a:p>
          <a:p>
            <a:pPr>
              <a:spcAft>
                <a:spcPts val="600"/>
              </a:spcAft>
            </a:pPr>
            <a:r>
              <a:rPr lang="en-US" dirty="0"/>
              <a:t>Immediately raise hands and spread fingers.</a:t>
            </a:r>
          </a:p>
          <a:p>
            <a:pPr>
              <a:spcAft>
                <a:spcPts val="600"/>
              </a:spcAft>
            </a:pPr>
            <a:r>
              <a:rPr lang="en-US" dirty="0"/>
              <a:t>Keep hands visible at all times.</a:t>
            </a:r>
          </a:p>
          <a:p>
            <a:pPr>
              <a:spcAft>
                <a:spcPts val="600"/>
              </a:spcAft>
            </a:pPr>
            <a:r>
              <a:rPr lang="en-US" dirty="0"/>
              <a:t>Avoid making quick movements toward officers such as holding on to them for safety.</a:t>
            </a:r>
          </a:p>
          <a:p>
            <a:pPr>
              <a:spcAft>
                <a:spcPts val="600"/>
              </a:spcAft>
            </a:pPr>
            <a:r>
              <a:rPr lang="en-US" dirty="0"/>
              <a:t>Avoid pointing, screaming and/or yelling.</a:t>
            </a:r>
          </a:p>
          <a:p>
            <a:pPr>
              <a:spcAft>
                <a:spcPts val="600"/>
              </a:spcAft>
            </a:pPr>
            <a:r>
              <a:rPr lang="en-US" dirty="0"/>
              <a:t>Do not stop to ask officers for help or direction when evacuating, just proceed in the direction from which officers are entering the premise.</a:t>
            </a:r>
          </a:p>
        </p:txBody>
      </p:sp>
    </p:spTree>
    <p:extLst>
      <p:ext uri="{BB962C8B-B14F-4D97-AF65-F5344CB8AC3E}">
        <p14:creationId xmlns:p14="http://schemas.microsoft.com/office/powerpoint/2010/main" val="402739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Be aware!   </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66690" y="2341848"/>
            <a:ext cx="9956410" cy="4227917"/>
          </a:xfrm>
        </p:spPr>
        <p:txBody>
          <a:bodyPr>
            <a:normAutofit/>
          </a:bodyPr>
          <a:lstStyle/>
          <a:p>
            <a:pPr>
              <a:spcAft>
                <a:spcPts val="600"/>
              </a:spcAft>
            </a:pPr>
            <a:r>
              <a:rPr lang="en-US" sz="2600" dirty="0"/>
              <a:t>Monitor social media postings about your business.</a:t>
            </a:r>
          </a:p>
          <a:p>
            <a:pPr>
              <a:spcAft>
                <a:spcPts val="600"/>
              </a:spcAft>
            </a:pPr>
            <a:r>
              <a:rPr lang="en-US" sz="2600" dirty="0"/>
              <a:t>Alert your staff to threats</a:t>
            </a:r>
          </a:p>
          <a:p>
            <a:pPr lvl="1">
              <a:spcAft>
                <a:spcPts val="600"/>
              </a:spcAft>
            </a:pPr>
            <a:r>
              <a:rPr lang="en-US" dirty="0"/>
              <a:t>Create an open dialogue with employees so they are comfortable reporting threats or suspicious behaviors.</a:t>
            </a:r>
          </a:p>
          <a:p>
            <a:pPr>
              <a:spcAft>
                <a:spcPts val="600"/>
              </a:spcAft>
            </a:pPr>
            <a:r>
              <a:rPr lang="en-US" sz="2600" dirty="0"/>
              <a:t>Threat Assessment Team - Have security/public safety conduct risk assessments on any threat of violence to staff or the hospital.  </a:t>
            </a: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04943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Emergency Action and Notification Plans</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1222645" y="2537667"/>
            <a:ext cx="10329170" cy="3835115"/>
          </a:xfrm>
        </p:spPr>
        <p:txBody>
          <a:bodyPr>
            <a:normAutofit fontScale="92500" lnSpcReduction="10000"/>
          </a:bodyPr>
          <a:lstStyle/>
          <a:p>
            <a:r>
              <a:rPr lang="en-US" dirty="0"/>
              <a:t>Create a committee of employees who can create this plan, DO NOT place this on one employee’s shoulders</a:t>
            </a:r>
          </a:p>
          <a:p>
            <a:r>
              <a:rPr lang="en-US" dirty="0"/>
              <a:t>Emergency Action Plans should include: </a:t>
            </a:r>
          </a:p>
          <a:p>
            <a:pPr lvl="1"/>
            <a:r>
              <a:rPr lang="en-US" sz="2600" dirty="0"/>
              <a:t>How to communicate the danger. Text? PA? What about employees off site?</a:t>
            </a:r>
          </a:p>
          <a:p>
            <a:pPr lvl="1"/>
            <a:r>
              <a:rPr lang="en-US" sz="2600" dirty="0"/>
              <a:t>How to move to a safe location</a:t>
            </a:r>
          </a:p>
          <a:p>
            <a:r>
              <a:rPr lang="en-US" dirty="0"/>
              <a:t>Designate Safe Area’s within the building or work site </a:t>
            </a:r>
          </a:p>
          <a:p>
            <a:pPr lvl="1"/>
            <a:r>
              <a:rPr lang="en-US" sz="2600" dirty="0"/>
              <a:t>Establish medical supplies and training</a:t>
            </a:r>
          </a:p>
          <a:p>
            <a:r>
              <a:rPr lang="en-US" dirty="0"/>
              <a:t>Try and have the same rally points for any emergency. Plan for at least two rally points. These should be at opposite sides of the building and need to consider hazards, like open ground, bridges, tall buildings.</a:t>
            </a:r>
          </a:p>
          <a:p>
            <a:pPr marL="457200" lvl="1" indent="0">
              <a:buNone/>
            </a:pPr>
            <a:endParaRPr lang="en-US" dirty="0"/>
          </a:p>
        </p:txBody>
      </p:sp>
    </p:spTree>
    <p:extLst>
      <p:ext uri="{BB962C8B-B14F-4D97-AF65-F5344CB8AC3E}">
        <p14:creationId xmlns:p14="http://schemas.microsoft.com/office/powerpoint/2010/main" val="756151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64AE8-1ED2-CBC4-0FE6-ACE8536117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35C545-1AFC-72AE-E510-F2C216568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92616293-2237-D0AF-A144-E7CEF4A3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CC8DAD7-5A6E-A422-0981-6CDF33543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9AF441F-55CF-741A-2DAE-5DA418142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D0EFEB3C-28BD-BA88-0217-872636F35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3187C57-EF08-7943-BA62-88E2C8A0B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959E91D-D83C-D126-A2D2-1D73575181B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Pediatric Healthcare Data</a:t>
            </a:r>
          </a:p>
        </p:txBody>
      </p:sp>
      <p:sp>
        <p:nvSpPr>
          <p:cNvPr id="4" name="Rectangle 3">
            <a:extLst>
              <a:ext uri="{FF2B5EF4-FFF2-40B4-BE49-F238E27FC236}">
                <a16:creationId xmlns:a16="http://schemas.microsoft.com/office/drawing/2014/main" id="{D9199FC8-2F8C-4093-E172-F6C53F0CA9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8DF1BD41-3338-6884-F6D0-0CCED8C6C403}"/>
              </a:ext>
            </a:extLst>
          </p:cNvPr>
          <p:cNvSpPr>
            <a:spLocks noGrp="1"/>
          </p:cNvSpPr>
          <p:nvPr>
            <p:ph idx="1"/>
          </p:nvPr>
        </p:nvSpPr>
        <p:spPr>
          <a:xfrm>
            <a:off x="838200" y="2341847"/>
            <a:ext cx="10515600" cy="3835115"/>
          </a:xfrm>
        </p:spPr>
        <p:txBody>
          <a:bodyPr>
            <a:normAutofit/>
          </a:bodyPr>
          <a:lstStyle/>
          <a:p>
            <a:pPr lvl="1"/>
            <a:r>
              <a:rPr lang="en-US" dirty="0"/>
              <a:t>Polling of 874 pediatric nurses and 81 patient/family advisers:</a:t>
            </a:r>
          </a:p>
          <a:p>
            <a:pPr lvl="2"/>
            <a:r>
              <a:rPr lang="en-US" sz="2400" dirty="0"/>
              <a:t>Prefer Secure – Preserve – Fight measures.</a:t>
            </a:r>
          </a:p>
          <a:p>
            <a:pPr lvl="2"/>
            <a:r>
              <a:rPr lang="en-US" sz="2400" dirty="0"/>
              <a:t>Only 30% felt prepared for an active threat situation.  </a:t>
            </a:r>
          </a:p>
          <a:p>
            <a:pPr lvl="2"/>
            <a:r>
              <a:rPr lang="en-US" sz="2400" dirty="0"/>
              <a:t>Most respondents agreed that nurses have a professional duty to protect their patients, but agreed this is a personal choice, not a moral obligation.  </a:t>
            </a:r>
          </a:p>
          <a:p>
            <a:pPr lvl="2"/>
            <a:r>
              <a:rPr lang="en-US" sz="2400" dirty="0"/>
              <a:t>Most respondents reported they would not leave their patient/child during an active shooter event.  </a:t>
            </a:r>
          </a:p>
          <a:p>
            <a:pPr lvl="2"/>
            <a:endParaRPr lang="en-US" dirty="0"/>
          </a:p>
          <a:p>
            <a:pPr lvl="2"/>
            <a:r>
              <a:rPr lang="en-US" dirty="0"/>
              <a:t>Source: Journal of Pediatric Nursing, vol. 60, Sept-Oct. 2021</a:t>
            </a:r>
          </a:p>
        </p:txBody>
      </p:sp>
    </p:spTree>
    <p:extLst>
      <p:ext uri="{BB962C8B-B14F-4D97-AF65-F5344CB8AC3E}">
        <p14:creationId xmlns:p14="http://schemas.microsoft.com/office/powerpoint/2010/main" val="107147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Again…speak up!</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838200" y="2341847"/>
            <a:ext cx="10515600" cy="3835115"/>
          </a:xfrm>
        </p:spPr>
        <p:txBody>
          <a:bodyPr>
            <a:normAutofit/>
          </a:bodyPr>
          <a:lstStyle/>
          <a:p>
            <a:pPr marL="457200" lvl="1" indent="0">
              <a:buNone/>
            </a:pPr>
            <a:endParaRPr lang="en-US" dirty="0"/>
          </a:p>
          <a:p>
            <a:pPr marL="457200" lvl="1" indent="0">
              <a:buNone/>
            </a:pPr>
            <a:endParaRPr lang="en-US" sz="2800" dirty="0"/>
          </a:p>
          <a:p>
            <a:pPr marL="457200" lvl="1" indent="0">
              <a:buNone/>
            </a:pPr>
            <a:r>
              <a:rPr lang="en-US" sz="2800" b="1" dirty="0"/>
              <a:t>If you see something, say something! </a:t>
            </a:r>
          </a:p>
          <a:p>
            <a:pPr marL="457200" lvl="1" indent="0">
              <a:buNone/>
            </a:pPr>
            <a:endParaRPr lang="en-US" sz="2800" b="1" dirty="0"/>
          </a:p>
          <a:p>
            <a:pPr marL="457200" lvl="1" indent="0">
              <a:buNone/>
            </a:pPr>
            <a:r>
              <a:rPr lang="en-US" sz="2600" dirty="0"/>
              <a:t>Alert your manager, Security/Public Safety, or Human Resources if you believe an employee or coworker exhibits potentially violent behavior. </a:t>
            </a:r>
          </a:p>
          <a:p>
            <a:pPr marL="457200" lvl="1" indent="0">
              <a:buNone/>
            </a:pPr>
            <a:endParaRPr lang="en-US" dirty="0"/>
          </a:p>
        </p:txBody>
      </p:sp>
    </p:spTree>
    <p:extLst>
      <p:ext uri="{BB962C8B-B14F-4D97-AF65-F5344CB8AC3E}">
        <p14:creationId xmlns:p14="http://schemas.microsoft.com/office/powerpoint/2010/main" val="1485664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Questions and answers</a:t>
            </a:r>
          </a:p>
        </p:txBody>
      </p:sp>
      <p:sp>
        <p:nvSpPr>
          <p:cNvPr id="4" name="Rectangle 3">
            <a:extLst>
              <a:ext uri="{FF2B5EF4-FFF2-40B4-BE49-F238E27FC236}">
                <a16:creationId xmlns:a16="http://schemas.microsoft.com/office/drawing/2014/main" id="{4B164C50-7617-45D9-8BF3-48CF5BA64B20}"/>
              </a:ext>
            </a:extLst>
          </p:cNvPr>
          <p:cNvSpPr/>
          <p:nvPr/>
        </p:nvSpPr>
        <p:spPr>
          <a:xfrm>
            <a:off x="3048000" y="1474619"/>
            <a:ext cx="6096000" cy="707886"/>
          </a:xfrm>
          <a:prstGeom prst="rect">
            <a:avLst/>
          </a:prstGeom>
        </p:spPr>
        <p:txBody>
          <a:bodyPr>
            <a:spAutoFit/>
          </a:bodyPr>
          <a:lstStyle/>
          <a:p>
            <a:pPr lvl="1"/>
            <a:endParaRPr lang="en-US" sz="2000" b="1" dirty="0"/>
          </a:p>
          <a:p>
            <a:pPr lvl="1"/>
            <a:endParaRPr lang="en-US" sz="2000" dirty="0"/>
          </a:p>
        </p:txBody>
      </p:sp>
      <p:sp>
        <p:nvSpPr>
          <p:cNvPr id="3" name="Content Placeholder 2">
            <a:extLst>
              <a:ext uri="{FF2B5EF4-FFF2-40B4-BE49-F238E27FC236}">
                <a16:creationId xmlns:a16="http://schemas.microsoft.com/office/drawing/2014/main" id="{DC944ACA-739A-4D82-A42D-6ABF8FBCE5E3}"/>
              </a:ext>
            </a:extLst>
          </p:cNvPr>
          <p:cNvSpPr>
            <a:spLocks noGrp="1"/>
          </p:cNvSpPr>
          <p:nvPr>
            <p:ph idx="1"/>
          </p:nvPr>
        </p:nvSpPr>
        <p:spPr>
          <a:xfrm>
            <a:off x="838200" y="2341847"/>
            <a:ext cx="10515600" cy="3835115"/>
          </a:xfrm>
        </p:spPr>
        <p:txBody>
          <a:bodyPr>
            <a:normAutofit/>
          </a:bodyPr>
          <a:lstStyle/>
          <a:p>
            <a:pPr marL="457200" lvl="1" indent="0">
              <a:buNone/>
            </a:pPr>
            <a:endParaRPr lang="en-US" dirty="0"/>
          </a:p>
          <a:p>
            <a:pPr marL="457200" lvl="1" indent="0">
              <a:buNone/>
            </a:pPr>
            <a:endParaRPr lang="en-US" dirty="0"/>
          </a:p>
          <a:p>
            <a:pPr marL="457200" lvl="1" indent="0">
              <a:buNone/>
            </a:pPr>
            <a:r>
              <a:rPr lang="en-US" sz="2800" dirty="0"/>
              <a:t>Contact info: Michael.Lauer@BJC.org</a:t>
            </a:r>
          </a:p>
        </p:txBody>
      </p:sp>
    </p:spTree>
    <p:extLst>
      <p:ext uri="{BB962C8B-B14F-4D97-AF65-F5344CB8AC3E}">
        <p14:creationId xmlns:p14="http://schemas.microsoft.com/office/powerpoint/2010/main" val="2948305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29E9-BB99-534D-EE74-D2B9914584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DA0ECF-6C74-1E5E-E38E-3F88D04C3D13}"/>
              </a:ext>
            </a:extLst>
          </p:cNvPr>
          <p:cNvPicPr>
            <a:picLocks noChangeAspect="1"/>
          </p:cNvPicPr>
          <p:nvPr/>
        </p:nvPicPr>
        <p:blipFill>
          <a:blip r:embed="rId3"/>
          <a:srcRect l="4450" t="11539" r="5259"/>
          <a:stretch>
            <a:fillRect/>
          </a:stretch>
        </p:blipFill>
        <p:spPr>
          <a:xfrm>
            <a:off x="178419" y="111511"/>
            <a:ext cx="3847170" cy="2051825"/>
          </a:xfrm>
          <a:prstGeom prst="rect">
            <a:avLst/>
          </a:prstGeom>
        </p:spPr>
      </p:pic>
      <p:sp>
        <p:nvSpPr>
          <p:cNvPr id="3" name="Content Placeholder 2">
            <a:extLst>
              <a:ext uri="{FF2B5EF4-FFF2-40B4-BE49-F238E27FC236}">
                <a16:creationId xmlns:a16="http://schemas.microsoft.com/office/drawing/2014/main" id="{223975CD-B579-42F3-DBB1-BD741F3698C7}"/>
              </a:ext>
            </a:extLst>
          </p:cNvPr>
          <p:cNvSpPr>
            <a:spLocks noGrp="1"/>
          </p:cNvSpPr>
          <p:nvPr>
            <p:ph idx="1"/>
          </p:nvPr>
        </p:nvSpPr>
        <p:spPr>
          <a:xfrm>
            <a:off x="0" y="2589407"/>
            <a:ext cx="12192000" cy="3733334"/>
          </a:xfrm>
        </p:spPr>
        <p:txBody>
          <a:bodyPr/>
          <a:lstStyle/>
          <a:p>
            <a:pPr marL="0" marR="0" indent="0">
              <a:lnSpc>
                <a:spcPct val="100000"/>
              </a:lnSpc>
              <a:spcBef>
                <a:spcPts val="0"/>
              </a:spcBef>
              <a:buNone/>
            </a:pPr>
            <a:endParaRPr lang="en-US" sz="1000" kern="100" dirty="0">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kern="100" dirty="0">
                <a:solidFill>
                  <a:srgbClr val="155FA0"/>
                </a:solidFill>
                <a:ea typeface="Aptos" panose="020B0004020202020204" pitchFamily="34" charset="0"/>
                <a:cs typeface="Arial" panose="020B0604020202020204" pitchFamily="34" charset="0"/>
              </a:rPr>
              <a:t>This series is developed</a:t>
            </a:r>
            <a:r>
              <a:rPr lang="en-US" sz="2400" kern="100" dirty="0">
                <a:solidFill>
                  <a:srgbClr val="155FA0"/>
                </a:solidFill>
                <a:effectLst/>
                <a:ea typeface="Aptos" panose="020B0004020202020204" pitchFamily="34" charset="0"/>
                <a:cs typeface="Arial" panose="020B0604020202020204" pitchFamily="34" charset="0"/>
              </a:rPr>
              <a:t> in collaboration with the CHNC Educational Advisory Committee, CHNC Transport Focus Group, and the Pediatric Pandemic Network</a:t>
            </a:r>
            <a:r>
              <a:rPr lang="en-US" sz="2400" i="1" kern="100" dirty="0">
                <a:solidFill>
                  <a:srgbClr val="155FA0"/>
                </a:solidFill>
                <a:effectLst/>
                <a:ea typeface="Aptos" panose="020B0004020202020204" pitchFamily="34" charset="0"/>
                <a:cs typeface="Arial" panose="020B0604020202020204" pitchFamily="34" charset="0"/>
              </a:rPr>
              <a:t>. </a:t>
            </a:r>
            <a:endParaRPr lang="en-US" sz="2400" kern="100" dirty="0">
              <a:solidFill>
                <a:srgbClr val="155FA0"/>
              </a:solidFill>
              <a:effectLst/>
              <a:ea typeface="Aptos" panose="020B0004020202020204" pitchFamily="34" charset="0"/>
              <a:cs typeface="Arial" panose="020B0604020202020204" pitchFamily="34" charset="0"/>
            </a:endParaRPr>
          </a:p>
          <a:p>
            <a:pPr marL="0" marR="0" indent="0">
              <a:lnSpc>
                <a:spcPct val="100000"/>
              </a:lnSpc>
              <a:spcBef>
                <a:spcPts val="0"/>
              </a:spcBef>
              <a:buNone/>
            </a:pPr>
            <a:endParaRPr lang="en-US" sz="1200" i="1" kern="100" dirty="0">
              <a:effectLst/>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kern="100" dirty="0">
                <a:effectLst/>
                <a:ea typeface="Aptos" panose="020B0004020202020204" pitchFamily="34" charset="0"/>
                <a:cs typeface="Arial" panose="020B0604020202020204" pitchFamily="34" charset="0"/>
              </a:rPr>
              <a:t>Calls occur the 2</a:t>
            </a:r>
            <a:r>
              <a:rPr lang="en-US" sz="2400" kern="100" baseline="30000" dirty="0">
                <a:effectLst/>
                <a:ea typeface="Aptos" panose="020B0004020202020204" pitchFamily="34" charset="0"/>
                <a:cs typeface="Arial" panose="020B0604020202020204" pitchFamily="34" charset="0"/>
              </a:rPr>
              <a:t>nd</a:t>
            </a:r>
            <a:r>
              <a:rPr lang="en-US" sz="2400" kern="100" dirty="0">
                <a:effectLst/>
                <a:ea typeface="Aptos" panose="020B0004020202020204" pitchFamily="34" charset="0"/>
                <a:cs typeface="Arial" panose="020B0604020202020204" pitchFamily="34" charset="0"/>
              </a:rPr>
              <a:t> Wednesday of each month</a:t>
            </a:r>
          </a:p>
          <a:p>
            <a:pPr marL="0" marR="0" indent="0" algn="ctr">
              <a:lnSpc>
                <a:spcPct val="100000"/>
              </a:lnSpc>
              <a:spcBef>
                <a:spcPts val="0"/>
              </a:spcBef>
              <a:buNone/>
            </a:pPr>
            <a:r>
              <a:rPr lang="en-US" sz="2400" kern="100" dirty="0">
                <a:effectLst/>
                <a:ea typeface="Aptos" panose="020B0004020202020204" pitchFamily="34" charset="0"/>
                <a:cs typeface="Arial" panose="020B0604020202020204" pitchFamily="34" charset="0"/>
              </a:rPr>
              <a:t>3-4pm CT / 4-5pm ET</a:t>
            </a:r>
            <a:endParaRPr lang="en-US" sz="2400" kern="100" dirty="0">
              <a:ea typeface="Aptos" panose="020B0004020202020204" pitchFamily="34" charset="0"/>
              <a:cs typeface="Arial" panose="020B0604020202020204" pitchFamily="34" charset="0"/>
            </a:endParaRPr>
          </a:p>
          <a:p>
            <a:pPr marL="0" marR="0" indent="0" algn="ctr">
              <a:lnSpc>
                <a:spcPct val="100000"/>
              </a:lnSpc>
              <a:spcBef>
                <a:spcPts val="0"/>
              </a:spcBef>
              <a:buNone/>
            </a:pPr>
            <a:endParaRPr lang="en-US" sz="1200" kern="100" dirty="0">
              <a:effectLst/>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b="1" kern="100" dirty="0">
                <a:effectLst/>
                <a:ea typeface="Aptos" panose="020B0004020202020204" pitchFamily="34" charset="0"/>
                <a:cs typeface="Arial" panose="020B0604020202020204" pitchFamily="34" charset="0"/>
              </a:rPr>
              <a:t>Next call </a:t>
            </a:r>
            <a:r>
              <a:rPr lang="en-US" sz="2400" kern="100" dirty="0">
                <a:effectLst/>
                <a:ea typeface="Aptos" panose="020B0004020202020204" pitchFamily="34" charset="0"/>
                <a:cs typeface="Arial" panose="020B0604020202020204" pitchFamily="34" charset="0"/>
              </a:rPr>
              <a:t>will be January 14, 3-4pm CT / 4-5pm ET  </a:t>
            </a:r>
          </a:p>
          <a:p>
            <a:pPr marL="0" marR="0" indent="0" algn="ctr">
              <a:lnSpc>
                <a:spcPct val="100000"/>
              </a:lnSpc>
              <a:spcBef>
                <a:spcPts val="0"/>
              </a:spcBef>
              <a:buNone/>
            </a:pPr>
            <a:endParaRPr lang="en-US" sz="2400" b="1" kern="100" dirty="0">
              <a:effectLst/>
              <a:ea typeface="Aptos" panose="020B0004020202020204" pitchFamily="34" charset="0"/>
              <a:cs typeface="Arial" panose="020B0604020202020204" pitchFamily="34" charset="0"/>
            </a:endParaRPr>
          </a:p>
          <a:p>
            <a:pPr marL="0" marR="0" indent="0" algn="ctr">
              <a:lnSpc>
                <a:spcPct val="100000"/>
              </a:lnSpc>
              <a:spcBef>
                <a:spcPts val="0"/>
              </a:spcBef>
              <a:buNone/>
            </a:pPr>
            <a:r>
              <a:rPr lang="en-US" sz="2400" b="1" kern="100" dirty="0">
                <a:solidFill>
                  <a:srgbClr val="F57D48"/>
                </a:solidFill>
                <a:effectLst/>
                <a:ea typeface="Aptos" panose="020B0004020202020204" pitchFamily="34" charset="0"/>
                <a:cs typeface="Arial" panose="020B0604020202020204" pitchFamily="34" charset="0"/>
              </a:rPr>
              <a:t>If you are registered for this call, you should have all the 2025 invites on your calendar. If you need to register, </a:t>
            </a:r>
            <a:r>
              <a:rPr lang="en-US" sz="2400" b="1" kern="100" dirty="0">
                <a:solidFill>
                  <a:srgbClr val="F57D48"/>
                </a:solidFill>
                <a:ea typeface="Aptos" panose="020B0004020202020204" pitchFamily="34" charset="0"/>
                <a:cs typeface="Arial" panose="020B0604020202020204" pitchFamily="34" charset="0"/>
              </a:rPr>
              <a:t>please reach out to</a:t>
            </a:r>
            <a:r>
              <a:rPr lang="en-US" sz="2400" b="1" kern="100" dirty="0">
                <a:solidFill>
                  <a:schemeClr val="accent2">
                    <a:lumMod val="75000"/>
                  </a:schemeClr>
                </a:solidFill>
                <a:ea typeface="Aptos" panose="020B0004020202020204" pitchFamily="34" charset="0"/>
                <a:cs typeface="Arial" panose="020B0604020202020204" pitchFamily="34" charset="0"/>
              </a:rPr>
              <a:t> </a:t>
            </a:r>
            <a:r>
              <a:rPr lang="en-US" sz="2400" b="1" kern="100" dirty="0">
                <a:solidFill>
                  <a:schemeClr val="accent2">
                    <a:lumMod val="75000"/>
                  </a:schemeClr>
                </a:solidFill>
                <a:ea typeface="Aptos" panose="020B0004020202020204" pitchFamily="34" charset="0"/>
                <a:cs typeface="Arial" panose="020B0604020202020204" pitchFamily="34" charset="0"/>
                <a:hlinkClick r:id="rId4"/>
              </a:rPr>
              <a:t>eac@thechnc.org</a:t>
            </a:r>
            <a:r>
              <a:rPr lang="en-US" sz="2400" b="1" kern="100" dirty="0">
                <a:solidFill>
                  <a:schemeClr val="accent2">
                    <a:lumMod val="75000"/>
                  </a:schemeClr>
                </a:solidFill>
                <a:ea typeface="Aptos" panose="020B0004020202020204" pitchFamily="34" charset="0"/>
                <a:cs typeface="Arial" panose="020B0604020202020204" pitchFamily="34" charset="0"/>
              </a:rPr>
              <a:t> </a:t>
            </a:r>
            <a:endParaRPr lang="en-US" sz="2400" b="1" kern="100" dirty="0">
              <a:solidFill>
                <a:schemeClr val="accent2">
                  <a:lumMod val="75000"/>
                </a:schemeClr>
              </a:solidFill>
              <a:effectLst/>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7B5A914-844B-FC19-0292-21688786C9CF}"/>
              </a:ext>
            </a:extLst>
          </p:cNvPr>
          <p:cNvSpPr txBox="1"/>
          <p:nvPr/>
        </p:nvSpPr>
        <p:spPr>
          <a:xfrm>
            <a:off x="3902925" y="409010"/>
            <a:ext cx="741556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155FA0"/>
                </a:solidFill>
                <a:effectLst/>
                <a:uLnTx/>
                <a:uFillTx/>
                <a:latin typeface="Aptos" panose="020B0004020202020204" pitchFamily="34" charset="0"/>
                <a:ea typeface="Aptos" panose="020B0004020202020204" pitchFamily="34" charset="0"/>
                <a:cs typeface="Arial" panose="020B0604020202020204" pitchFamily="34" charset="0"/>
              </a:rPr>
              <a:t>Thank you for attending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155FA0"/>
                </a:solidFill>
                <a:effectLst/>
                <a:uLnTx/>
                <a:uFillTx/>
                <a:latin typeface="Aptos" panose="020B0004020202020204" pitchFamily="34" charset="0"/>
                <a:ea typeface="Aptos" panose="020B0004020202020204" pitchFamily="34" charset="0"/>
                <a:cs typeface="Arial" panose="020B0604020202020204" pitchFamily="34" charset="0"/>
              </a:rPr>
              <a:t>Emergency Preparedness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155FA0"/>
                </a:solidFill>
                <a:effectLst/>
                <a:uLnTx/>
                <a:uFillTx/>
                <a:latin typeface="Aptos" panose="020B0004020202020204" pitchFamily="34" charset="0"/>
                <a:ea typeface="Aptos" panose="020B0004020202020204" pitchFamily="34" charset="0"/>
                <a:cs typeface="Arial" panose="020B0604020202020204" pitchFamily="34" charset="0"/>
              </a:rPr>
              <a:t>Disaster Management web series!</a:t>
            </a:r>
          </a:p>
        </p:txBody>
      </p:sp>
    </p:spTree>
    <p:extLst>
      <p:ext uri="{BB962C8B-B14F-4D97-AF65-F5344CB8AC3E}">
        <p14:creationId xmlns:p14="http://schemas.microsoft.com/office/powerpoint/2010/main" val="1562290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CC80-9F7D-3398-F406-B78E651E2DAD}"/>
              </a:ext>
            </a:extLst>
          </p:cNvPr>
          <p:cNvSpPr>
            <a:spLocks noGrp="1"/>
          </p:cNvSpPr>
          <p:nvPr>
            <p:ph type="title"/>
          </p:nvPr>
        </p:nvSpPr>
        <p:spPr/>
        <p:txBody>
          <a:bodyPr>
            <a:normAutofit/>
          </a:bodyPr>
          <a:lstStyle/>
          <a:p>
            <a:r>
              <a:rPr lang="en-US" sz="3600" dirty="0"/>
              <a:t>Instructions for Claiming Continuing Education Credit</a:t>
            </a:r>
          </a:p>
        </p:txBody>
      </p:sp>
      <p:sp>
        <p:nvSpPr>
          <p:cNvPr id="3" name="Content Placeholder 2">
            <a:extLst>
              <a:ext uri="{FF2B5EF4-FFF2-40B4-BE49-F238E27FC236}">
                <a16:creationId xmlns:a16="http://schemas.microsoft.com/office/drawing/2014/main" id="{4546A5AA-54F2-C0AB-CADF-884E2B122C85}"/>
              </a:ext>
            </a:extLst>
          </p:cNvPr>
          <p:cNvSpPr>
            <a:spLocks noGrp="1"/>
          </p:cNvSpPr>
          <p:nvPr>
            <p:ph idx="1"/>
          </p:nvPr>
        </p:nvSpPr>
        <p:spPr>
          <a:xfrm>
            <a:off x="838200" y="1825625"/>
            <a:ext cx="10515600" cy="4328696"/>
          </a:xfrm>
        </p:spPr>
        <p:txBody>
          <a:bodyPr vert="horz" lIns="91440" tIns="45720" rIns="91440" bIns="45720" rtlCol="0" anchor="t">
            <a:noAutofit/>
          </a:bodyPr>
          <a:lstStyle/>
          <a:p>
            <a:pPr marL="342900" indent="-342900" defTabSz="685800">
              <a:lnSpc>
                <a:spcPct val="140000"/>
              </a:lnSpc>
              <a:spcBef>
                <a:spcPts val="0"/>
              </a:spcBef>
              <a:spcAft>
                <a:spcPts val="900"/>
              </a:spcAft>
              <a:buFont typeface="Calibri Light" panose="020F0302020204030204"/>
              <a:buAutoNum type="arabicPeriod"/>
              <a:defRPr/>
            </a:pPr>
            <a:r>
              <a:rPr kumimoji="0" lang="en-US" sz="1600" b="0" i="0" u="none" strike="noStrike" kern="1200" cap="none" spc="0" normalizeH="0" baseline="0" noProof="0" dirty="0">
                <a:ln>
                  <a:noFill/>
                </a:ln>
                <a:solidFill>
                  <a:prstClr val="black"/>
                </a:solidFill>
                <a:effectLst/>
                <a:uLnTx/>
                <a:uFillTx/>
                <a:latin typeface="Arial"/>
                <a:ea typeface="Aptos" panose="020B0004020202020204" pitchFamily="34" charset="0"/>
                <a:cs typeface="Arial"/>
              </a:rPr>
              <a:t>Text attendance code</a:t>
            </a:r>
            <a:r>
              <a:rPr lang="en-US" sz="1600" dirty="0">
                <a:solidFill>
                  <a:prstClr val="black"/>
                </a:solidFill>
                <a:latin typeface="Arial"/>
                <a:ea typeface="Aptos" panose="020B0004020202020204" pitchFamily="34" charset="0"/>
                <a:cs typeface="Arial"/>
              </a:rPr>
              <a:t> </a:t>
            </a:r>
            <a:r>
              <a:rPr lang="en-US" sz="1600" b="1" u="sng" dirty="0">
                <a:solidFill>
                  <a:prstClr val="black"/>
                </a:solidFill>
                <a:latin typeface="Arial"/>
                <a:ea typeface="Aptos" panose="020B0004020202020204" pitchFamily="34" charset="0"/>
                <a:cs typeface="Arial"/>
              </a:rPr>
              <a:t>FOHMEB</a:t>
            </a:r>
            <a:r>
              <a:rPr lang="en-US" sz="1600" dirty="0">
                <a:solidFill>
                  <a:prstClr val="black"/>
                </a:solidFill>
                <a:latin typeface="Arial"/>
                <a:ea typeface="Aptos" panose="020B0004020202020204" pitchFamily="34" charset="0"/>
                <a:cs typeface="Arial"/>
              </a:rPr>
              <a:t> </a:t>
            </a:r>
            <a:r>
              <a:rPr kumimoji="0" lang="en-US" sz="1600" b="0" i="0" u="none" strike="noStrike" kern="1200" cap="none" spc="0" normalizeH="0" baseline="0" noProof="0" dirty="0">
                <a:ln>
                  <a:noFill/>
                </a:ln>
                <a:solidFill>
                  <a:prstClr val="black"/>
                </a:solidFill>
                <a:effectLst/>
                <a:uLnTx/>
                <a:uFillTx/>
                <a:latin typeface="Arial"/>
                <a:ea typeface="Aptos" panose="020B0004020202020204" pitchFamily="34" charset="0"/>
                <a:cs typeface="Arial"/>
              </a:rPr>
              <a:t>to 216-412-9068 or enter it at </a:t>
            </a:r>
            <a:r>
              <a:rPr kumimoji="0" lang="en-US" sz="1600" b="0" i="0" u="sng" strike="noStrike" kern="1200" cap="none" spc="0" normalizeH="0" baseline="0" noProof="0" dirty="0">
                <a:ln>
                  <a:noFill/>
                </a:ln>
                <a:solidFill>
                  <a:srgbClr val="0000FF"/>
                </a:solidFill>
                <a:effectLst/>
                <a:uLnTx/>
                <a:uFillTx/>
                <a:latin typeface="Arial"/>
                <a:ea typeface="Aptos" panose="020B0004020202020204" pitchFamily="34" charset="0"/>
                <a:cs typeface="Arial"/>
                <a:hlinkClick r:id="rId3"/>
              </a:rPr>
              <a:t>https://ce.pedspandemicnetwork.org/code</a:t>
            </a:r>
            <a:r>
              <a:rPr kumimoji="0" lang="en-US" sz="1600" b="0" i="0" u="none" strike="noStrike" kern="1200" cap="none" spc="0" normalizeH="0" baseline="0" noProof="0" dirty="0">
                <a:ln>
                  <a:noFill/>
                </a:ln>
                <a:solidFill>
                  <a:prstClr val="black"/>
                </a:solidFill>
                <a:effectLst/>
                <a:uLnTx/>
                <a:uFillTx/>
                <a:latin typeface="Arial"/>
                <a:ea typeface="Aptos" panose="020B0004020202020204" pitchFamily="34" charset="0"/>
                <a:cs typeface="Arial"/>
              </a:rPr>
              <a:t> </a:t>
            </a:r>
            <a:endParaRPr lang="en-US">
              <a:solidFill>
                <a:prstClr val="black"/>
              </a:solidFill>
              <a:latin typeface="Arial"/>
              <a:cs typeface="Arial"/>
            </a:endParaRPr>
          </a:p>
          <a:p>
            <a:pPr marL="342900" marR="0" lvl="0" indent="-342900" algn="l" defTabSz="685800" rtl="0" eaLnBrk="1" fontAlgn="auto" latinLnBrk="0" hangingPunct="1">
              <a:lnSpc>
                <a:spcPct val="140000"/>
              </a:lnSpc>
              <a:spcBef>
                <a:spcPts val="0"/>
              </a:spcBef>
              <a:spcAft>
                <a:spcPts val="9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You must be logged in to your Pediatric Pandemic Network (PPN) CE website account to claim credit. </a:t>
            </a:r>
          </a:p>
          <a:p>
            <a:pPr marL="342900" marR="0" lvl="0" indent="-342900" algn="l" defTabSz="685800" rtl="0" eaLnBrk="1" fontAlgn="auto" latinLnBrk="0" hangingPunct="1">
              <a:lnSpc>
                <a:spcPct val="140000"/>
              </a:lnSpc>
              <a:spcBef>
                <a:spcPts val="0"/>
              </a:spcBef>
              <a:spcAft>
                <a:spcPts val="9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Log in to PPN CE website at </a:t>
            </a:r>
            <a:r>
              <a:rPr kumimoji="0" lang="en-US" sz="1600" b="0" i="0" u="sng" strike="noStrike" kern="1200" cap="none" spc="0" normalizeH="0" baseline="0" noProof="0" dirty="0">
                <a:ln>
                  <a:noFill/>
                </a:ln>
                <a:solidFill>
                  <a:srgbClr val="0000FF"/>
                </a:solidFill>
                <a:effectLst/>
                <a:uLnTx/>
                <a:uFillTx/>
                <a:latin typeface="Arial" panose="020B0604020202020204" pitchFamily="34" charset="0"/>
                <a:ea typeface="Aptos" panose="020B0004020202020204" pitchFamily="34" charset="0"/>
                <a:cs typeface="+mn-cs"/>
                <a:hlinkClick r:id="rId4"/>
              </a:rPr>
              <a:t>ce.pedspandemicnetwork.org</a:t>
            </a:r>
            <a:r>
              <a:rPr lang="en-US" sz="1600" dirty="0">
                <a:solidFill>
                  <a:prstClr val="black"/>
                </a:solidFill>
                <a:latin typeface="Arial" panose="020B0604020202020204" pitchFamily="34" charset="0"/>
                <a:ea typeface="Aptos" panose="020B0004020202020204" pitchFamily="34" charset="0"/>
                <a:cs typeface="+mn-cs"/>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(create an account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on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OpenPPN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PPN’s single sign-on app</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a:t>
            </a:r>
          </a:p>
          <a:p>
            <a:pPr marL="342900" marR="0" lvl="0" indent="-342900" algn="l" defTabSz="685800" rtl="0" eaLnBrk="1" fontAlgn="auto" latinLnBrk="0" hangingPunct="1">
              <a:lnSpc>
                <a:spcPct val="140000"/>
              </a:lnSpc>
              <a:spcBef>
                <a:spcPts val="0"/>
              </a:spcBef>
              <a:spcAft>
                <a:spcPts val="9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Set up your profile:</a:t>
            </a:r>
          </a:p>
          <a:p>
            <a:pPr lvl="2">
              <a:spcAft>
                <a:spcPts val="1200"/>
              </a:spcAft>
              <a:buFont typeface="Wingdings" panose="05000000000000000000" pitchFamily="2" charset="2"/>
              <a:buChar char="ü"/>
            </a:pPr>
            <a:r>
              <a:rPr lang="en-US" sz="1400" dirty="0">
                <a:latin typeface="Arial"/>
                <a:cs typeface="Arial"/>
              </a:rPr>
              <a:t>Select “profession” (i.e. nurse, physician, </a:t>
            </a:r>
            <a:r>
              <a:rPr lang="en-US" sz="1400" dirty="0" err="1">
                <a:latin typeface="Arial"/>
                <a:cs typeface="Arial"/>
              </a:rPr>
              <a:t>etc</a:t>
            </a:r>
            <a:r>
              <a:rPr lang="en-US" sz="1400" dirty="0">
                <a:latin typeface="Arial"/>
                <a:cs typeface="Arial"/>
              </a:rPr>
              <a:t>…)</a:t>
            </a:r>
          </a:p>
          <a:p>
            <a:pPr lvl="2">
              <a:spcAft>
                <a:spcPts val="1200"/>
              </a:spcAft>
              <a:buFont typeface="Wingdings" panose="05000000000000000000" pitchFamily="2" charset="2"/>
              <a:buChar char="ü"/>
            </a:pPr>
            <a:r>
              <a:rPr lang="en-US" sz="1400" dirty="0">
                <a:latin typeface="Arial" panose="020B0604020202020204" pitchFamily="34" charset="0"/>
                <a:cs typeface="Arial" panose="020B0604020202020204" pitchFamily="34" charset="0"/>
              </a:rPr>
              <a:t>Input mobile number used to text attendance code</a:t>
            </a:r>
          </a:p>
          <a:p>
            <a:pPr marL="342900" marR="0" lvl="0" indent="-342900" algn="l" defTabSz="685800" rtl="0" eaLnBrk="1" fontAlgn="auto" latinLnBrk="0" hangingPunct="1">
              <a:lnSpc>
                <a:spcPct val="140000"/>
              </a:lnSpc>
              <a:spcBef>
                <a:spcPts val="0"/>
              </a:spcBef>
              <a:spcAft>
                <a:spcPts val="9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Go to pending activities (Click My Account  &gt; My Activities  &gt; Pending Activities) and complete the course evaluation. </a:t>
            </a:r>
          </a:p>
          <a:p>
            <a:pPr marL="342900" marR="0" lvl="0" indent="-342900" algn="l" defTabSz="685800" rtl="0" eaLnBrk="1" fontAlgn="auto" latinLnBrk="0" hangingPunct="1">
              <a:lnSpc>
                <a:spcPct val="140000"/>
              </a:lnSpc>
              <a:spcBef>
                <a:spcPts val="0"/>
              </a:spcBef>
              <a:spcAft>
                <a:spcPts val="90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Generate and download CE certificate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04F8371-02EF-46DE-5E93-4D54C90B1065}"/>
              </a:ext>
            </a:extLst>
          </p:cNvPr>
          <p:cNvSpPr txBox="1"/>
          <p:nvPr/>
        </p:nvSpPr>
        <p:spPr>
          <a:xfrm>
            <a:off x="1859526" y="6154321"/>
            <a:ext cx="847294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500" b="1" i="1" u="none" strike="noStrike" kern="1200" cap="none" spc="0" normalizeH="0" baseline="0" noProof="0" dirty="0">
                <a:ln>
                  <a:noFill/>
                </a:ln>
                <a:solidFill>
                  <a:srgbClr val="E4002B"/>
                </a:solidFill>
                <a:effectLst/>
                <a:uLnTx/>
                <a:uFillTx/>
                <a:latin typeface="Gotham Book" pitchFamily="50" charset="0"/>
                <a:ea typeface="+mn-ea"/>
                <a:cs typeface="Gotham Book" pitchFamily="50" charset="0"/>
              </a:rPr>
              <a:t>Credit can be claimed up to 60 days from the date of the live event.</a:t>
            </a:r>
          </a:p>
        </p:txBody>
      </p:sp>
    </p:spTree>
    <p:extLst>
      <p:ext uri="{BB962C8B-B14F-4D97-AF65-F5344CB8AC3E}">
        <p14:creationId xmlns:p14="http://schemas.microsoft.com/office/powerpoint/2010/main" val="227480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D79C-D420-D531-0034-4F4E396680F9}"/>
              </a:ext>
            </a:extLst>
          </p:cNvPr>
          <p:cNvSpPr>
            <a:spLocks noGrp="1"/>
          </p:cNvSpPr>
          <p:nvPr>
            <p:ph type="title"/>
          </p:nvPr>
        </p:nvSpPr>
        <p:spPr>
          <a:xfrm>
            <a:off x="838200" y="365125"/>
            <a:ext cx="10515600" cy="814923"/>
          </a:xfrm>
        </p:spPr>
        <p:txBody>
          <a:bodyPr>
            <a:normAutofit/>
          </a:bodyPr>
          <a:lstStyle/>
          <a:p>
            <a:pPr algn="ctr"/>
            <a:r>
              <a:rPr lang="en-US" sz="3200" dirty="0"/>
              <a:t>Continuing Education Learner Notification</a:t>
            </a:r>
          </a:p>
        </p:txBody>
      </p:sp>
      <p:sp>
        <p:nvSpPr>
          <p:cNvPr id="3" name="Content Placeholder 2">
            <a:extLst>
              <a:ext uri="{FF2B5EF4-FFF2-40B4-BE49-F238E27FC236}">
                <a16:creationId xmlns:a16="http://schemas.microsoft.com/office/drawing/2014/main" id="{20C2175E-8DC0-9546-E280-D0000814950A}"/>
              </a:ext>
            </a:extLst>
          </p:cNvPr>
          <p:cNvSpPr>
            <a:spLocks noGrp="1"/>
          </p:cNvSpPr>
          <p:nvPr>
            <p:ph idx="1"/>
          </p:nvPr>
        </p:nvSpPr>
        <p:spPr>
          <a:xfrm>
            <a:off x="838200" y="1180048"/>
            <a:ext cx="10515600" cy="4161542"/>
          </a:xfrm>
        </p:spPr>
        <p:txBody>
          <a:bodyPr>
            <a:noAutofit/>
          </a:bodyPr>
          <a:lstStyle/>
          <a:p>
            <a:pPr marL="0" indent="0" algn="ctr">
              <a:lnSpc>
                <a:spcPct val="120000"/>
              </a:lnSpc>
              <a:spcBef>
                <a:spcPts val="0"/>
              </a:spcBef>
              <a:buNone/>
            </a:pPr>
            <a:r>
              <a:rPr lang="en-US" sz="1200" u="sng" dirty="0"/>
              <a:t>Relevant Financial Relationships​</a:t>
            </a:r>
          </a:p>
          <a:p>
            <a:pPr marL="0" indent="0" algn="ctr">
              <a:lnSpc>
                <a:spcPct val="120000"/>
              </a:lnSpc>
              <a:spcBef>
                <a:spcPts val="0"/>
              </a:spcBef>
              <a:spcAft>
                <a:spcPts val="1200"/>
              </a:spcAft>
              <a:buNone/>
            </a:pPr>
            <a:r>
              <a:rPr lang="en-US" sz="1200" dirty="0"/>
              <a:t>The planning committee and presenters have no relevant financial relationships with ineligible companies.</a:t>
            </a:r>
          </a:p>
          <a:p>
            <a:pPr marL="0" indent="0" algn="ctr">
              <a:lnSpc>
                <a:spcPct val="120000"/>
              </a:lnSpc>
              <a:spcBef>
                <a:spcPts val="0"/>
              </a:spcBef>
              <a:buNone/>
            </a:pPr>
            <a:r>
              <a:rPr lang="en-US" sz="1200" u="sng" dirty="0"/>
              <a:t>Financial and In-Kind Commercial Support</a:t>
            </a:r>
          </a:p>
          <a:p>
            <a:pPr marL="0" indent="0" algn="ctr">
              <a:lnSpc>
                <a:spcPct val="120000"/>
              </a:lnSpc>
              <a:spcBef>
                <a:spcPts val="0"/>
              </a:spcBef>
              <a:buNone/>
            </a:pPr>
            <a:r>
              <a:rPr lang="en-US" sz="1200" dirty="0"/>
              <a:t>No financial nor in-kind commercial support was received for this education activity.</a:t>
            </a:r>
          </a:p>
          <a:p>
            <a:pPr marL="0" indent="0">
              <a:lnSpc>
                <a:spcPct val="120000"/>
              </a:lnSpc>
              <a:spcBef>
                <a:spcPts val="0"/>
              </a:spcBef>
              <a:buNone/>
            </a:pPr>
            <a:endParaRPr lang="en-US" sz="1200" dirty="0"/>
          </a:p>
          <a:p>
            <a:pPr marL="0" indent="0" rtl="0">
              <a:lnSpc>
                <a:spcPct val="120000"/>
              </a:lnSpc>
              <a:spcBef>
                <a:spcPts val="0"/>
              </a:spcBef>
              <a:spcAft>
                <a:spcPts val="1200"/>
              </a:spcAft>
              <a:buNone/>
            </a:pPr>
            <a:r>
              <a:rPr lang="en-US" sz="1200" b="1" dirty="0"/>
              <a:t>Joint Accreditation: </a:t>
            </a:r>
            <a:r>
              <a:rPr lang="en-US" sz="1200" dirty="0">
                <a:effectLst/>
                <a:ea typeface="Calibri" panose="020F050202020403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 4008362</a:t>
            </a:r>
          </a:p>
          <a:p>
            <a:pPr marL="0" indent="0" rtl="0">
              <a:lnSpc>
                <a:spcPct val="120000"/>
              </a:lnSpc>
              <a:spcBef>
                <a:spcPts val="0"/>
              </a:spcBef>
              <a:spcAft>
                <a:spcPts val="600"/>
              </a:spcAft>
              <a:buNone/>
            </a:pPr>
            <a:r>
              <a:rPr lang="en-US" sz="1200" b="1" dirty="0">
                <a:effectLst/>
                <a:ea typeface="Calibri" panose="020F0502020204030204" pitchFamily="34" charset="0"/>
              </a:rPr>
              <a:t>Credit Designation</a:t>
            </a:r>
            <a:r>
              <a:rPr lang="en-US" sz="1200" b="1" dirty="0">
                <a:ea typeface="Calibri" panose="020F0502020204030204" pitchFamily="34" charset="0"/>
              </a:rPr>
              <a:t> Statements:</a:t>
            </a:r>
          </a:p>
          <a:p>
            <a:pPr marL="0" indent="0">
              <a:lnSpc>
                <a:spcPct val="120000"/>
              </a:lnSpc>
              <a:spcBef>
                <a:spcPts val="0"/>
              </a:spcBef>
              <a:buNone/>
            </a:pPr>
            <a:r>
              <a:rPr lang="en-US" sz="1200" b="1" dirty="0"/>
              <a:t>ACCME: </a:t>
            </a:r>
            <a:r>
              <a:rPr lang="en-US" sz="1200" dirty="0"/>
              <a:t>Children’s National Hospital designates this live/enduring activity for a maximum of 1.0 </a:t>
            </a:r>
            <a:r>
              <a:rPr lang="en-US" sz="1200" i="1" dirty="0"/>
              <a:t>AMA PRA Category 1 </a:t>
            </a:r>
            <a:r>
              <a:rPr lang="en-US" sz="1200" i="1" dirty="0" err="1"/>
              <a:t>Credits</a:t>
            </a:r>
            <a:r>
              <a:rPr lang="en-US" sz="1200" i="1" baseline="30000" dirty="0" err="1"/>
              <a:t>TM</a:t>
            </a:r>
            <a:r>
              <a:rPr lang="en-US" sz="1200" i="1" dirty="0"/>
              <a:t> </a:t>
            </a:r>
            <a:r>
              <a:rPr lang="en-US" sz="1200" dirty="0"/>
              <a:t>for physicians. Physicians should claim only the credit commensurate with the extent of their participation in the activity.</a:t>
            </a:r>
          </a:p>
          <a:p>
            <a:pPr marL="0" indent="0">
              <a:lnSpc>
                <a:spcPct val="120000"/>
              </a:lnSpc>
              <a:buNone/>
            </a:pPr>
            <a:r>
              <a:rPr lang="en-US" sz="1200" b="1" dirty="0"/>
              <a:t>ANCC</a:t>
            </a:r>
            <a:r>
              <a:rPr lang="en-US" sz="1200" dirty="0"/>
              <a:t>: Children’s National Hospital designates this activity for a maximum of 1.0 Live/Enduring ANCC contact hours.</a:t>
            </a:r>
          </a:p>
          <a:p>
            <a:pPr marL="0" indent="0">
              <a:lnSpc>
                <a:spcPct val="120000"/>
              </a:lnSpc>
              <a:buNone/>
            </a:pPr>
            <a:r>
              <a:rPr lang="en-US" sz="1200" b="1" dirty="0"/>
              <a:t>Pharmacy: </a:t>
            </a:r>
            <a:r>
              <a:rPr lang="en-US" sz="1200" dirty="0"/>
              <a:t>Children’s National Hospital is accredited by the Accreditation Council for Pharmacy Education (ACPE) as a provider of continuing pharmacy education.  This program meets ACPE criteria for 1.0 contact hours.</a:t>
            </a:r>
          </a:p>
          <a:p>
            <a:pPr marL="0" indent="0">
              <a:lnSpc>
                <a:spcPct val="120000"/>
              </a:lnSpc>
              <a:buNone/>
            </a:pPr>
            <a:endParaRPr lang="en-US" sz="1200" dirty="0"/>
          </a:p>
          <a:p>
            <a:pPr marL="0" indent="0">
              <a:lnSpc>
                <a:spcPct val="120000"/>
              </a:lnSpc>
              <a:buNone/>
            </a:pPr>
            <a:endParaRPr lang="en-US" sz="1200" dirty="0"/>
          </a:p>
          <a:p>
            <a:pPr marL="0" indent="0">
              <a:lnSpc>
                <a:spcPct val="120000"/>
              </a:lnSpc>
              <a:buNone/>
            </a:pPr>
            <a:endParaRPr lang="en-US" sz="1200" b="1" dirty="0"/>
          </a:p>
        </p:txBody>
      </p:sp>
      <p:pic>
        <p:nvPicPr>
          <p:cNvPr id="6" name="Picture 5" descr="A logo for a company&#10;&#10;AI-generated content may be incorrect.">
            <a:extLst>
              <a:ext uri="{FF2B5EF4-FFF2-40B4-BE49-F238E27FC236}">
                <a16:creationId xmlns:a16="http://schemas.microsoft.com/office/drawing/2014/main" id="{2EB88CC3-3AC6-82CE-4D9A-90DFF3E94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90" y="5388589"/>
            <a:ext cx="1607381" cy="1104286"/>
          </a:xfrm>
          <a:prstGeom prst="rect">
            <a:avLst/>
          </a:prstGeom>
        </p:spPr>
      </p:pic>
      <p:pic>
        <p:nvPicPr>
          <p:cNvPr id="1026" name="Picture 2">
            <a:extLst>
              <a:ext uri="{FF2B5EF4-FFF2-40B4-BE49-F238E27FC236}">
                <a16:creationId xmlns:a16="http://schemas.microsoft.com/office/drawing/2014/main" id="{F641A0AF-94AE-6279-2D25-1566D5034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160" y="5388589"/>
            <a:ext cx="2106014" cy="1104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994E23-7D30-A03B-9511-7B74D86F1509}"/>
              </a:ext>
            </a:extLst>
          </p:cNvPr>
          <p:cNvSpPr txBox="1"/>
          <p:nvPr/>
        </p:nvSpPr>
        <p:spPr>
          <a:xfrm>
            <a:off x="5361863" y="5460600"/>
            <a:ext cx="5078566" cy="960263"/>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Requirements to Claim Continuing Education (CE) Credit: </a:t>
            </a:r>
            <a:r>
              <a:rPr kumimoji="0" lang="en-US" sz="12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Participants may obtain CE credit for this session if you attend the entire session and complete an evaluation. A code and link/text number will be provided at the end of the session.</a:t>
            </a:r>
          </a:p>
        </p:txBody>
      </p:sp>
    </p:spTree>
    <p:extLst>
      <p:ext uri="{BB962C8B-B14F-4D97-AF65-F5344CB8AC3E}">
        <p14:creationId xmlns:p14="http://schemas.microsoft.com/office/powerpoint/2010/main" val="239764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0275-7A33-8E27-F559-CF9A70ADED43}"/>
              </a:ext>
            </a:extLst>
          </p:cNvPr>
          <p:cNvSpPr>
            <a:spLocks noGrp="1"/>
          </p:cNvSpPr>
          <p:nvPr>
            <p:ph type="title"/>
          </p:nvPr>
        </p:nvSpPr>
        <p:spPr/>
        <p:txBody>
          <a:bodyPr/>
          <a:lstStyle/>
          <a:p>
            <a:r>
              <a:rPr lang="en-US" dirty="0"/>
              <a:t>Disclosure</a:t>
            </a:r>
          </a:p>
        </p:txBody>
      </p:sp>
      <p:sp>
        <p:nvSpPr>
          <p:cNvPr id="4" name="TextBox 3">
            <a:extLst>
              <a:ext uri="{FF2B5EF4-FFF2-40B4-BE49-F238E27FC236}">
                <a16:creationId xmlns:a16="http://schemas.microsoft.com/office/drawing/2014/main" id="{ABEC5E3B-F9A5-8F0F-40F2-6925B88A1E86}"/>
              </a:ext>
            </a:extLst>
          </p:cNvPr>
          <p:cNvSpPr txBox="1"/>
          <p:nvPr/>
        </p:nvSpPr>
        <p:spPr>
          <a:xfrm>
            <a:off x="342900" y="1213009"/>
            <a:ext cx="10851292" cy="22159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content is provided for CHNC participants as educational material for informational purposes only. This material does not constitute the provision of medical advice or a specific standard for care and is not intended to be a substitute for independent professional medical judgment, advice, diagnosis, or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47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orkplace Violence: Prevention &amp; Response">
            <a:extLst>
              <a:ext uri="{FF2B5EF4-FFF2-40B4-BE49-F238E27FC236}">
                <a16:creationId xmlns:a16="http://schemas.microsoft.com/office/drawing/2014/main" id="{F192E2A3-5BF1-48BF-80BC-84471FD4A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white logo&#10;&#10;AI-generated content may be incorrect.">
            <a:extLst>
              <a:ext uri="{FF2B5EF4-FFF2-40B4-BE49-F238E27FC236}">
                <a16:creationId xmlns:a16="http://schemas.microsoft.com/office/drawing/2014/main" id="{CE7B928B-3049-2C54-9BA9-E7B68DBBBE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328138"/>
            <a:ext cx="2716822" cy="1107830"/>
          </a:xfrm>
          <a:prstGeom prst="rect">
            <a:avLst/>
          </a:prstGeom>
          <a:noFill/>
          <a:ln>
            <a:noFill/>
          </a:ln>
        </p:spPr>
      </p:pic>
      <p:sp>
        <p:nvSpPr>
          <p:cNvPr id="3" name="Rectangle: Rounded Corners 2">
            <a:extLst>
              <a:ext uri="{FF2B5EF4-FFF2-40B4-BE49-F238E27FC236}">
                <a16:creationId xmlns:a16="http://schemas.microsoft.com/office/drawing/2014/main" id="{6E13EA65-8CB7-1AEA-53CA-F182CEA130A0}"/>
              </a:ext>
            </a:extLst>
          </p:cNvPr>
          <p:cNvSpPr/>
          <p:nvPr/>
        </p:nvSpPr>
        <p:spPr>
          <a:xfrm>
            <a:off x="8131246" y="3546204"/>
            <a:ext cx="4285129" cy="1671918"/>
          </a:xfrm>
          <a:prstGeom prst="roundRect">
            <a:avLst/>
          </a:prstGeom>
          <a:solidFill>
            <a:srgbClr val="4E57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12E32-E265-440F-A62E-B3EA3715D3DE}"/>
              </a:ext>
            </a:extLst>
          </p:cNvPr>
          <p:cNvSpPr>
            <a:spLocks noGrp="1"/>
          </p:cNvSpPr>
          <p:nvPr>
            <p:ph type="ctrTitle"/>
          </p:nvPr>
        </p:nvSpPr>
        <p:spPr>
          <a:xfrm>
            <a:off x="8196504" y="3610072"/>
            <a:ext cx="3852041" cy="1498034"/>
          </a:xfrm>
        </p:spPr>
        <p:txBody>
          <a:bodyPr>
            <a:normAutofit/>
          </a:bodyPr>
          <a:lstStyle/>
          <a:p>
            <a:r>
              <a:rPr lang="en-US" sz="2400" b="1" dirty="0">
                <a:solidFill>
                  <a:schemeClr val="bg1"/>
                </a:solidFill>
              </a:rPr>
              <a:t>Michael Lauer</a:t>
            </a:r>
            <a:br>
              <a:rPr lang="en-US" sz="2400" b="1" dirty="0">
                <a:solidFill>
                  <a:schemeClr val="bg1"/>
                </a:solidFill>
              </a:rPr>
            </a:br>
            <a:r>
              <a:rPr lang="en-US" sz="2400" b="1" dirty="0">
                <a:solidFill>
                  <a:schemeClr val="bg1"/>
                </a:solidFill>
              </a:rPr>
              <a:t>Vice President, Emergency Management, EH&amp;S and Security</a:t>
            </a:r>
          </a:p>
        </p:txBody>
      </p:sp>
    </p:spTree>
    <p:extLst>
      <p:ext uri="{BB962C8B-B14F-4D97-AF65-F5344CB8AC3E}">
        <p14:creationId xmlns:p14="http://schemas.microsoft.com/office/powerpoint/2010/main" val="174677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74E6814-C660-4F3F-ACFB-AAEE1489FC53}"/>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Introduction</a:t>
            </a:r>
            <a:br>
              <a:rPr lang="en-US" dirty="0">
                <a:solidFill>
                  <a:srgbClr val="FFFFFF"/>
                </a:solidFill>
              </a:rPr>
            </a:br>
            <a:r>
              <a:rPr lang="en-US" dirty="0">
                <a:solidFill>
                  <a:srgbClr val="FFFFFF"/>
                </a:solidFill>
              </a:rPr>
              <a:t>Mike Lauer</a:t>
            </a:r>
          </a:p>
        </p:txBody>
      </p:sp>
      <p:sp>
        <p:nvSpPr>
          <p:cNvPr id="3" name="Content Placeholder 2">
            <a:extLst>
              <a:ext uri="{FF2B5EF4-FFF2-40B4-BE49-F238E27FC236}">
                <a16:creationId xmlns:a16="http://schemas.microsoft.com/office/drawing/2014/main" id="{7DF0DEB7-2768-49F8-91A2-AA165C74C767}"/>
              </a:ext>
            </a:extLst>
          </p:cNvPr>
          <p:cNvSpPr>
            <a:spLocks noGrp="1"/>
          </p:cNvSpPr>
          <p:nvPr>
            <p:ph idx="1"/>
          </p:nvPr>
        </p:nvSpPr>
        <p:spPr>
          <a:xfrm>
            <a:off x="4978708" y="171450"/>
            <a:ext cx="6525220" cy="6371082"/>
          </a:xfrm>
        </p:spPr>
        <p:txBody>
          <a:bodyPr anchor="ctr">
            <a:normAutofit/>
          </a:bodyPr>
          <a:lstStyle/>
          <a:p>
            <a:pPr>
              <a:spcAft>
                <a:spcPts val="600"/>
              </a:spcAft>
            </a:pPr>
            <a:r>
              <a:rPr lang="en-US" sz="2200" dirty="0"/>
              <a:t>Currently Vice President of Emergency Management, EH&amp;S and Public Safety for BJC Health.</a:t>
            </a:r>
          </a:p>
          <a:p>
            <a:pPr>
              <a:spcAft>
                <a:spcPts val="600"/>
              </a:spcAft>
            </a:pPr>
            <a:r>
              <a:rPr lang="en-US" sz="2200" dirty="0"/>
              <a:t>Former Director of Public Safety for Saint Louis University</a:t>
            </a:r>
          </a:p>
          <a:p>
            <a:pPr>
              <a:spcAft>
                <a:spcPts val="600"/>
              </a:spcAft>
            </a:pPr>
            <a:r>
              <a:rPr lang="en-US" sz="2200" dirty="0"/>
              <a:t>Former commander of Homicide for St. Louis Police Department</a:t>
            </a:r>
          </a:p>
          <a:p>
            <a:pPr lvl="1">
              <a:spcAft>
                <a:spcPts val="600"/>
              </a:spcAft>
            </a:pPr>
            <a:r>
              <a:rPr lang="en-US" sz="2200" dirty="0"/>
              <a:t>Served the City of St. Louis for 20 years as a police officer, detective, sergeant and lieutenant.</a:t>
            </a:r>
          </a:p>
          <a:p>
            <a:pPr lvl="2">
              <a:spcAft>
                <a:spcPts val="600"/>
              </a:spcAft>
            </a:pPr>
            <a:r>
              <a:rPr lang="en-US" sz="2200" dirty="0"/>
              <a:t>Assignments included the 5</a:t>
            </a:r>
            <a:r>
              <a:rPr lang="en-US" sz="2200" baseline="30000" dirty="0"/>
              <a:t>th</a:t>
            </a:r>
            <a:r>
              <a:rPr lang="en-US" sz="2200" dirty="0"/>
              <a:t> District, Gang Unit, Homicide, Internal Affairs, Commander of Communications/911 and then commander of Homicide for final three years of his career.  </a:t>
            </a:r>
          </a:p>
          <a:p>
            <a:pPr lvl="1"/>
            <a:r>
              <a:rPr lang="en-US" sz="2600" dirty="0"/>
              <a:t>Graduate of the FBI National Academy</a:t>
            </a:r>
          </a:p>
        </p:txBody>
      </p:sp>
    </p:spTree>
    <p:extLst>
      <p:ext uri="{BB962C8B-B14F-4D97-AF65-F5344CB8AC3E}">
        <p14:creationId xmlns:p14="http://schemas.microsoft.com/office/powerpoint/2010/main" val="389651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Today’s Program</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353667" y="2177170"/>
            <a:ext cx="9708995" cy="3567173"/>
          </a:xfrm>
        </p:spPr>
        <p:txBody>
          <a:bodyPr anchor="ctr">
            <a:normAutofit/>
          </a:bodyPr>
          <a:lstStyle/>
          <a:p>
            <a:r>
              <a:rPr lang="en-US" dirty="0"/>
              <a:t>Violence in the workplace</a:t>
            </a:r>
          </a:p>
          <a:p>
            <a:endParaRPr lang="en-US" dirty="0"/>
          </a:p>
          <a:p>
            <a:r>
              <a:rPr lang="en-US" dirty="0"/>
              <a:t>Violence in the community</a:t>
            </a:r>
          </a:p>
          <a:p>
            <a:endParaRPr lang="en-US" dirty="0"/>
          </a:p>
          <a:p>
            <a:r>
              <a:rPr lang="en-US" dirty="0"/>
              <a:t>Active shooter preparedness and response</a:t>
            </a:r>
          </a:p>
        </p:txBody>
      </p:sp>
    </p:spTree>
    <p:extLst>
      <p:ext uri="{BB962C8B-B14F-4D97-AF65-F5344CB8AC3E}">
        <p14:creationId xmlns:p14="http://schemas.microsoft.com/office/powerpoint/2010/main" val="353132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A9C6201-555E-4EEE-A031-1E4F6DBFA0AE}"/>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Workplace Violence</a:t>
            </a:r>
          </a:p>
        </p:txBody>
      </p:sp>
      <p:sp>
        <p:nvSpPr>
          <p:cNvPr id="3" name="Content Placeholder 2">
            <a:extLst>
              <a:ext uri="{FF2B5EF4-FFF2-40B4-BE49-F238E27FC236}">
                <a16:creationId xmlns:a16="http://schemas.microsoft.com/office/drawing/2014/main" id="{A2C419CF-F0EC-4651-9562-F28A50315876}"/>
              </a:ext>
            </a:extLst>
          </p:cNvPr>
          <p:cNvSpPr>
            <a:spLocks noGrp="1"/>
          </p:cNvSpPr>
          <p:nvPr>
            <p:ph idx="1"/>
          </p:nvPr>
        </p:nvSpPr>
        <p:spPr>
          <a:xfrm>
            <a:off x="1368637" y="1977580"/>
            <a:ext cx="9708995" cy="3567173"/>
          </a:xfrm>
        </p:spPr>
        <p:txBody>
          <a:bodyPr anchor="ctr">
            <a:normAutofit/>
          </a:bodyPr>
          <a:lstStyle/>
          <a:p>
            <a:r>
              <a:rPr lang="en-US" sz="2600" dirty="0"/>
              <a:t>OSHA defines workplace violence as “</a:t>
            </a:r>
            <a:r>
              <a:rPr lang="en-US" sz="2600" b="1" dirty="0"/>
              <a:t>any act or threat of physical violence, harassment, intimidation or other threatening disruptive behavior that occurs at the work site</a:t>
            </a:r>
            <a:r>
              <a:rPr lang="en-US" sz="2600" dirty="0"/>
              <a:t>.” </a:t>
            </a:r>
          </a:p>
          <a:p>
            <a:pPr marL="0" indent="0">
              <a:buNone/>
            </a:pPr>
            <a:endParaRPr lang="en-US" sz="2600" dirty="0"/>
          </a:p>
          <a:p>
            <a:r>
              <a:rPr lang="en-US" sz="2600" dirty="0"/>
              <a:t>OSHA estimates that about 2 million workers report violent workplace incidents each year across all industries. </a:t>
            </a:r>
          </a:p>
        </p:txBody>
      </p:sp>
    </p:spTree>
    <p:extLst>
      <p:ext uri="{BB962C8B-B14F-4D97-AF65-F5344CB8AC3E}">
        <p14:creationId xmlns:p14="http://schemas.microsoft.com/office/powerpoint/2010/main" val="4245598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N_PowerPoint.potx" id="{2DC1BC4C-6AEB-4F2F-AEBB-CBB52F8DADC7}" vid="{F17491EB-65E8-4B9F-B060-55B69F168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287798-3e40-47c1-8c0f-5ee9f7082a51" xsi:nil="true"/>
    <lcf76f155ced4ddcb4097134ff3c332f xmlns="18faa041-ce35-4a5f-bd3f-a37178f23d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2CBCCA1F04E43AD63686FC7764558" ma:contentTypeVersion="13" ma:contentTypeDescription="Create a new document." ma:contentTypeScope="" ma:versionID="8d01fb7daab1cbb8188c3cb61c0df4e3">
  <xsd:schema xmlns:xsd="http://www.w3.org/2001/XMLSchema" xmlns:xs="http://www.w3.org/2001/XMLSchema" xmlns:p="http://schemas.microsoft.com/office/2006/metadata/properties" xmlns:ns2="18faa041-ce35-4a5f-bd3f-a37178f23d1f" xmlns:ns3="95287798-3e40-47c1-8c0f-5ee9f7082a51" targetNamespace="http://schemas.microsoft.com/office/2006/metadata/properties" ma:root="true" ma:fieldsID="7fa9c4caf8845cab88662fee19d9b9b3" ns2:_="" ns3:_="">
    <xsd:import namespace="18faa041-ce35-4a5f-bd3f-a37178f23d1f"/>
    <xsd:import namespace="95287798-3e40-47c1-8c0f-5ee9f7082a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aa041-ce35-4a5f-bd3f-a37178f23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409a41-a3fb-4630-b8e9-a6a0bc8d51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287798-3e40-47c1-8c0f-5ee9f7082a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f03234-d204-4abd-8d1b-4344e60c7b12}" ma:internalName="TaxCatchAll" ma:showField="CatchAllData" ma:web="95287798-3e40-47c1-8c0f-5ee9f7082a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ABD9B1-7437-448F-A1FD-A82E52FA7F50}">
  <ds:schemaRefs>
    <ds:schemaRef ds:uri="http://purl.org/dc/dcmitype/"/>
    <ds:schemaRef ds:uri="http://schemas.microsoft.com/office/infopath/2007/PartnerControls"/>
    <ds:schemaRef ds:uri="http://schemas.microsoft.com/office/2006/documentManagement/types"/>
    <ds:schemaRef ds:uri="eeea877d-e78b-4faa-a6f1-55be0c63e013"/>
    <ds:schemaRef ds:uri="http://purl.org/dc/elements/1.1/"/>
    <ds:schemaRef ds:uri="http://schemas.microsoft.com/office/2006/metadata/properties"/>
    <ds:schemaRef ds:uri="http://purl.org/dc/terms/"/>
    <ds:schemaRef ds:uri="http://schemas.openxmlformats.org/package/2006/metadata/core-properties"/>
    <ds:schemaRef ds:uri="afd4ae2a-99e5-4224-a4c8-2bfedb3786db"/>
    <ds:schemaRef ds:uri="http://www.w3.org/XML/1998/namespace"/>
    <ds:schemaRef ds:uri="95287798-3e40-47c1-8c0f-5ee9f7082a51"/>
    <ds:schemaRef ds:uri="18faa041-ce35-4a5f-bd3f-a37178f23d1f"/>
  </ds:schemaRefs>
</ds:datastoreItem>
</file>

<file path=customXml/itemProps2.xml><?xml version="1.0" encoding="utf-8"?>
<ds:datastoreItem xmlns:ds="http://schemas.openxmlformats.org/officeDocument/2006/customXml" ds:itemID="{F8746496-8C12-4A34-A073-723645660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aa041-ce35-4a5f-bd3f-a37178f23d1f"/>
    <ds:schemaRef ds:uri="95287798-3e40-47c1-8c0f-5ee9f7082a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8C3CB5-B152-400E-B14A-BF3DB9D5B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2008</TotalTime>
  <Words>2643</Words>
  <Application>Microsoft Office PowerPoint</Application>
  <PresentationFormat>Widescreen</PresentationFormat>
  <Paragraphs>234</Paragraphs>
  <Slides>38</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Aptos</vt:lpstr>
      <vt:lpstr>Arial</vt:lpstr>
      <vt:lpstr>Calibri</vt:lpstr>
      <vt:lpstr>Calibri Light</vt:lpstr>
      <vt:lpstr>Gotham Bold</vt:lpstr>
      <vt:lpstr>Gotham Book</vt:lpstr>
      <vt:lpstr>Wingdings</vt:lpstr>
      <vt:lpstr>Office Theme</vt:lpstr>
      <vt:lpstr>PPN PPT template</vt:lpstr>
      <vt:lpstr>1_Office Theme</vt:lpstr>
      <vt:lpstr>CHNC Educational Web Series:  Emergency Preparedness and  Disaster Management for NICUs</vt:lpstr>
      <vt:lpstr>PowerPoint Presentation</vt:lpstr>
      <vt:lpstr>Pediatric Pandemic Network</vt:lpstr>
      <vt:lpstr>Continuing Education Learner Notification</vt:lpstr>
      <vt:lpstr>Disclosure</vt:lpstr>
      <vt:lpstr>Michael Lauer Vice President, Emergency Management, EH&amp;S and Security</vt:lpstr>
      <vt:lpstr>Introduction Mike Lauer</vt:lpstr>
      <vt:lpstr>Today’s Program</vt:lpstr>
      <vt:lpstr>Workplace Violence</vt:lpstr>
      <vt:lpstr>Examples of Workplace Violence</vt:lpstr>
      <vt:lpstr>Examples of Workplace Violence</vt:lpstr>
      <vt:lpstr>Cost of Workplace Violence</vt:lpstr>
      <vt:lpstr>Mitigating Workplace Violence</vt:lpstr>
      <vt:lpstr>Mitigating Workplace Violence</vt:lpstr>
      <vt:lpstr>Mitigating Workplace Violence</vt:lpstr>
      <vt:lpstr>Warning Signs of Workplace Violence</vt:lpstr>
      <vt:lpstr>Warning Signs of Workplace Violence</vt:lpstr>
      <vt:lpstr>Warning Signs of Workplace Violence</vt:lpstr>
      <vt:lpstr>Warning Signs of Workplace Violence</vt:lpstr>
      <vt:lpstr>PowerPoint Presentation</vt:lpstr>
      <vt:lpstr>Active Shooter Video: Run, Hide, Fight</vt:lpstr>
      <vt:lpstr>What is an Active Shooter </vt:lpstr>
      <vt:lpstr>What to do in an Active Shooter event </vt:lpstr>
      <vt:lpstr>What to tell 911.   </vt:lpstr>
      <vt:lpstr>What to do in an Active Shooter event </vt:lpstr>
      <vt:lpstr>Get out!  </vt:lpstr>
      <vt:lpstr>Get out!  </vt:lpstr>
      <vt:lpstr>Hide out!  </vt:lpstr>
      <vt:lpstr>Take out!  </vt:lpstr>
      <vt:lpstr>What happens next?    </vt:lpstr>
      <vt:lpstr>What to do when you encounter officers.   </vt:lpstr>
      <vt:lpstr>Be aware!   </vt:lpstr>
      <vt:lpstr>Emergency Action and Notification Plans</vt:lpstr>
      <vt:lpstr>Pediatric Healthcare Data</vt:lpstr>
      <vt:lpstr>Again…speak up!</vt:lpstr>
      <vt:lpstr>Questions and answers</vt:lpstr>
      <vt:lpstr>PowerPoint Presentation</vt:lpstr>
      <vt:lpstr>Instructions for Claiming Continuing Education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Lauer Executive Director, Emergency Management, EH&amp;S and Security</dc:title>
  <dc:creator>Michael Lauer</dc:creator>
  <cp:lastModifiedBy>Kelli Johnson</cp:lastModifiedBy>
  <cp:revision>17</cp:revision>
  <dcterms:created xsi:type="dcterms:W3CDTF">2021-08-17T18:54:57Z</dcterms:created>
  <dcterms:modified xsi:type="dcterms:W3CDTF">2025-12-03T21:46:45Z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0x010100AE72CBCCA1F04E43AD63686FC7764558</vt:lpwstr>
  </property>
  <property fmtid="{D5CDD505-2E9C-101B-9397-08002B2CF9AE}" pid="3" name="MediaServiceImageTags">
    <vt:lpwstr/>
  </property>
</Properties>
</file>