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4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5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6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2" r:id="rId6"/>
    <p:sldMasterId id="2147483960" r:id="rId7"/>
    <p:sldMasterId id="2147483686" r:id="rId8"/>
    <p:sldMasterId id="2147484203" r:id="rId9"/>
    <p:sldMasterId id="2147484224" r:id="rId10"/>
    <p:sldMasterId id="2147484257" r:id="rId11"/>
    <p:sldMasterId id="2147484240" r:id="rId12"/>
  </p:sldMasterIdLst>
  <p:notesMasterIdLst>
    <p:notesMasterId r:id="rId75"/>
  </p:notesMasterIdLst>
  <p:handoutMasterIdLst>
    <p:handoutMasterId r:id="rId76"/>
  </p:handoutMasterIdLst>
  <p:sldIdLst>
    <p:sldId id="274" r:id="rId13"/>
    <p:sldId id="482" r:id="rId14"/>
    <p:sldId id="369" r:id="rId15"/>
    <p:sldId id="375" r:id="rId16"/>
    <p:sldId id="376" r:id="rId17"/>
    <p:sldId id="377" r:id="rId18"/>
    <p:sldId id="2134804883" r:id="rId19"/>
    <p:sldId id="397" r:id="rId20"/>
    <p:sldId id="2134804884" r:id="rId21"/>
    <p:sldId id="428" r:id="rId22"/>
    <p:sldId id="429" r:id="rId23"/>
    <p:sldId id="480" r:id="rId24"/>
    <p:sldId id="404" r:id="rId25"/>
    <p:sldId id="430" r:id="rId26"/>
    <p:sldId id="431" r:id="rId27"/>
    <p:sldId id="432" r:id="rId28"/>
    <p:sldId id="398" r:id="rId29"/>
    <p:sldId id="433" r:id="rId30"/>
    <p:sldId id="434" r:id="rId31"/>
    <p:sldId id="435" r:id="rId32"/>
    <p:sldId id="413" r:id="rId33"/>
    <p:sldId id="451" r:id="rId34"/>
    <p:sldId id="452" r:id="rId35"/>
    <p:sldId id="453" r:id="rId36"/>
    <p:sldId id="454" r:id="rId37"/>
    <p:sldId id="455" r:id="rId38"/>
    <p:sldId id="456" r:id="rId39"/>
    <p:sldId id="457" r:id="rId40"/>
    <p:sldId id="458" r:id="rId41"/>
    <p:sldId id="459" r:id="rId42"/>
    <p:sldId id="460" r:id="rId43"/>
    <p:sldId id="461" r:id="rId44"/>
    <p:sldId id="462" r:id="rId45"/>
    <p:sldId id="463" r:id="rId46"/>
    <p:sldId id="464" r:id="rId47"/>
    <p:sldId id="465" r:id="rId48"/>
    <p:sldId id="466" r:id="rId49"/>
    <p:sldId id="467" r:id="rId50"/>
    <p:sldId id="468" r:id="rId51"/>
    <p:sldId id="479" r:id="rId52"/>
    <p:sldId id="469" r:id="rId53"/>
    <p:sldId id="470" r:id="rId54"/>
    <p:sldId id="471" r:id="rId55"/>
    <p:sldId id="472" r:id="rId56"/>
    <p:sldId id="473" r:id="rId57"/>
    <p:sldId id="474" r:id="rId58"/>
    <p:sldId id="475" r:id="rId59"/>
    <p:sldId id="476" r:id="rId60"/>
    <p:sldId id="477" r:id="rId61"/>
    <p:sldId id="484" r:id="rId62"/>
    <p:sldId id="2134804890" r:id="rId63"/>
    <p:sldId id="2134804891" r:id="rId64"/>
    <p:sldId id="485" r:id="rId65"/>
    <p:sldId id="2134804876" r:id="rId66"/>
    <p:sldId id="2134804875" r:id="rId67"/>
    <p:sldId id="2134804877" r:id="rId68"/>
    <p:sldId id="2134804880" r:id="rId69"/>
    <p:sldId id="2134804887" r:id="rId70"/>
    <p:sldId id="2134804881" r:id="rId71"/>
    <p:sldId id="2134804888" r:id="rId72"/>
    <p:sldId id="2134804889" r:id="rId73"/>
    <p:sldId id="2134804886" r:id="rId74"/>
  </p:sldIdLst>
  <p:sldSz cx="12192000" cy="6858000"/>
  <p:notesSz cx="6858000" cy="9144000"/>
  <p:defaultTextStyle>
    <a:defPPr>
      <a:defRPr lang="en-GB"/>
    </a:defPPr>
    <a:lvl1pPr marL="0" algn="l" defTabSz="3600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180000" algn="l" defTabSz="3600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450000" algn="l" defTabSz="3600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720000" algn="l" defTabSz="3600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990000" algn="l" defTabSz="3600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260000" algn="l" defTabSz="3600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1530000" algn="l" defTabSz="3600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1800000" algn="l" defTabSz="3600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070000" algn="l" defTabSz="3600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B436F4F-C6D9-0BEF-89F0-5050F188AB4B}" name="Ferrando, Lesley" initials="FL" userId="S::Lesley.Ferrando@ricardo.com::4b90cb77-6b04-4ba4-9d1e-e291875cc867" providerId="AD"/>
  <p188:author id="{187C84B9-1D18-9D8C-D71C-64178A05AF3E}" name="Nieto, Maria" initials="NM" userId="S::Maria.Nieto@ricardo.com::288f3152-5caa-4933-9715-33bc907ae66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3AAAE"/>
    <a:srgbClr val="8AA5B4"/>
    <a:srgbClr val="6EA2BD"/>
    <a:srgbClr val="4FA0C9"/>
    <a:srgbClr val="2DA1D8"/>
    <a:srgbClr val="139FDF"/>
    <a:srgbClr val="009BDF"/>
    <a:srgbClr val="FF6161"/>
    <a:srgbClr val="FF15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827C0940-B00D-47F7-909F-A3DD2118664B}">
  <a:tblStyle styleId="{827C0940-B00D-47F7-909F-A3DD2118664B}" styleName="Ricardo Blue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269F434-09BB-40EA-9E3C-C5A156DC71C7}" styleName="Ricardo Grey - White Cells - No Banding">
    <a:wholeTbl>
      <a:tcTxStyle>
        <a:fontRef idx="minor">
          <a:prstClr val="black"/>
        </a:fontRef>
      </a:tcTxStyle>
      <a:tcStyle>
        <a:tcBdr>
          <a:left>
            <a:ln w="6350" cmpd="sng">
              <a:solidFill>
                <a:srgbClr val="AEAAA3"/>
              </a:solidFill>
            </a:ln>
          </a:left>
          <a:right>
            <a:ln w="6350" cmpd="sng">
              <a:solidFill>
                <a:srgbClr val="AEAAA3"/>
              </a:solidFill>
            </a:ln>
          </a:right>
          <a:top>
            <a:ln w="6350" cmpd="sng">
              <a:solidFill>
                <a:srgbClr val="AEAAA3"/>
              </a:solidFill>
            </a:ln>
          </a:top>
          <a:bottom>
            <a:ln w="6350" cmpd="sng">
              <a:solidFill>
                <a:srgbClr val="AEAAA3"/>
              </a:solidFill>
            </a:ln>
          </a:bottom>
          <a:insideH>
            <a:ln w="6350" cmpd="sng">
              <a:solidFill>
                <a:srgbClr val="AEAAA3"/>
              </a:solidFill>
            </a:ln>
          </a:insideH>
          <a:insideV>
            <a:ln w="6350" cmpd="sng">
              <a:solidFill>
                <a:srgbClr val="AEAAA3"/>
              </a:solidFill>
            </a:ln>
          </a:insideV>
        </a:tcBdr>
        <a:fill>
          <a:solidFill>
            <a:prstClr val="white"/>
          </a:solidFill>
        </a:fill>
      </a:tcStyle>
    </a:wholeTbl>
    <a:band1H>
      <a:tcStyle>
        <a:tcBdr/>
        <a:fill>
          <a:solidFill>
            <a:prstClr val="white"/>
          </a:solidFill>
        </a:fill>
      </a:tcStyle>
    </a:band1H>
    <a:band2H>
      <a:tcStyle>
        <a:tcBdr/>
      </a:tcStyle>
    </a:band2H>
    <a:band1V>
      <a:tcStyle>
        <a:tcBdr/>
        <a:fill>
          <a:solidFill>
            <a:prstClr val="white"/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</a:tcTxStyle>
      <a:tcStyle>
        <a:tcBdr/>
        <a:fill>
          <a:solidFill>
            <a:srgbClr val="D2D2D0"/>
          </a:solidFill>
        </a:fill>
      </a:tcStyle>
    </a:lastCol>
    <a:firstCol>
      <a:tcTxStyle b="on">
        <a:fontRef idx="minor">
          <a:prstClr val="black"/>
        </a:fontRef>
      </a:tcTxStyle>
      <a:tcStyle>
        <a:tcBdr/>
        <a:fill>
          <a:solidFill>
            <a:srgbClr val="D2D2D0"/>
          </a:solidFill>
        </a:fill>
      </a:tcStyle>
    </a:firstCol>
    <a:lastRow>
      <a:tcTxStyle b="on">
        <a:fontRef idx="minor">
          <a:prstClr val="black"/>
        </a:fontRef>
      </a:tcTxStyle>
      <a:tcStyle>
        <a:tcBdr/>
        <a:fill>
          <a:solidFill>
            <a:srgbClr val="D2D2D0"/>
          </a:solidFill>
        </a:fill>
      </a:tcStyle>
    </a:lastRow>
    <a:firstRow>
      <a:tcTxStyle b="on">
        <a:fontRef idx="minor">
          <a:prstClr val="black"/>
        </a:fontRef>
      </a:tcTxStyle>
      <a:tcStyle>
        <a:tcBdr/>
        <a:fill>
          <a:solidFill>
            <a:srgbClr val="D2D2D0"/>
          </a:solidFill>
        </a:fill>
      </a:tcStyle>
    </a:firstRow>
  </a:tblStyle>
  <a:tblStyle styleId="{0C5E6A1F-E130-4238-A1E4-FC8CCA460979}" styleName="Clear Table, No Borders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860" autoAdjust="0"/>
    <p:restoredTop sz="96357" autoAdjust="0"/>
  </p:normalViewPr>
  <p:slideViewPr>
    <p:cSldViewPr snapToGrid="0" showGuides="1">
      <p:cViewPr varScale="1">
        <p:scale>
          <a:sx n="114" d="100"/>
          <a:sy n="114" d="100"/>
        </p:scale>
        <p:origin x="654" y="10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howGuides="1">
      <p:cViewPr varScale="1">
        <p:scale>
          <a:sx n="63" d="100"/>
          <a:sy n="63" d="100"/>
        </p:scale>
        <p:origin x="3134" y="8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slide" Target="slides/slide14.xml"/><Relationship Id="rId39" Type="http://schemas.openxmlformats.org/officeDocument/2006/relationships/slide" Target="slides/slide27.xml"/><Relationship Id="rId21" Type="http://schemas.openxmlformats.org/officeDocument/2006/relationships/slide" Target="slides/slide9.xml"/><Relationship Id="rId34" Type="http://schemas.openxmlformats.org/officeDocument/2006/relationships/slide" Target="slides/slide22.xml"/><Relationship Id="rId42" Type="http://schemas.openxmlformats.org/officeDocument/2006/relationships/slide" Target="slides/slide30.xml"/><Relationship Id="rId47" Type="http://schemas.openxmlformats.org/officeDocument/2006/relationships/slide" Target="slides/slide35.xml"/><Relationship Id="rId50" Type="http://schemas.openxmlformats.org/officeDocument/2006/relationships/slide" Target="slides/slide38.xml"/><Relationship Id="rId55" Type="http://schemas.openxmlformats.org/officeDocument/2006/relationships/slide" Target="slides/slide43.xml"/><Relationship Id="rId63" Type="http://schemas.openxmlformats.org/officeDocument/2006/relationships/slide" Target="slides/slide51.xml"/><Relationship Id="rId68" Type="http://schemas.openxmlformats.org/officeDocument/2006/relationships/slide" Target="slides/slide56.xml"/><Relationship Id="rId76" Type="http://schemas.openxmlformats.org/officeDocument/2006/relationships/handoutMaster" Target="handoutMasters/handoutMaster1.xml"/><Relationship Id="rId7" Type="http://schemas.openxmlformats.org/officeDocument/2006/relationships/slideMaster" Target="slideMasters/slideMaster2.xml"/><Relationship Id="rId71" Type="http://schemas.openxmlformats.org/officeDocument/2006/relationships/slide" Target="slides/slide59.xml"/><Relationship Id="rId2" Type="http://schemas.openxmlformats.org/officeDocument/2006/relationships/customXml" Target="../customXml/item2.xml"/><Relationship Id="rId16" Type="http://schemas.openxmlformats.org/officeDocument/2006/relationships/slide" Target="slides/slide4.xml"/><Relationship Id="rId29" Type="http://schemas.openxmlformats.org/officeDocument/2006/relationships/slide" Target="slides/slide17.xml"/><Relationship Id="rId11" Type="http://schemas.openxmlformats.org/officeDocument/2006/relationships/slideMaster" Target="slideMasters/slideMaster6.xml"/><Relationship Id="rId24" Type="http://schemas.openxmlformats.org/officeDocument/2006/relationships/slide" Target="slides/slide12.xml"/><Relationship Id="rId32" Type="http://schemas.openxmlformats.org/officeDocument/2006/relationships/slide" Target="slides/slide20.xml"/><Relationship Id="rId37" Type="http://schemas.openxmlformats.org/officeDocument/2006/relationships/slide" Target="slides/slide25.xml"/><Relationship Id="rId40" Type="http://schemas.openxmlformats.org/officeDocument/2006/relationships/slide" Target="slides/slide28.xml"/><Relationship Id="rId45" Type="http://schemas.openxmlformats.org/officeDocument/2006/relationships/slide" Target="slides/slide33.xml"/><Relationship Id="rId53" Type="http://schemas.openxmlformats.org/officeDocument/2006/relationships/slide" Target="slides/slide41.xml"/><Relationship Id="rId58" Type="http://schemas.openxmlformats.org/officeDocument/2006/relationships/slide" Target="slides/slide46.xml"/><Relationship Id="rId66" Type="http://schemas.openxmlformats.org/officeDocument/2006/relationships/slide" Target="slides/slide54.xml"/><Relationship Id="rId74" Type="http://schemas.openxmlformats.org/officeDocument/2006/relationships/slide" Target="slides/slide62.xml"/><Relationship Id="rId79" Type="http://schemas.openxmlformats.org/officeDocument/2006/relationships/theme" Target="theme/theme1.xml"/><Relationship Id="rId5" Type="http://schemas.openxmlformats.org/officeDocument/2006/relationships/customXml" Target="../customXml/item5.xml"/><Relationship Id="rId61" Type="http://schemas.openxmlformats.org/officeDocument/2006/relationships/slide" Target="slides/slide49.xml"/><Relationship Id="rId10" Type="http://schemas.openxmlformats.org/officeDocument/2006/relationships/slideMaster" Target="slideMasters/slideMaster5.xml"/><Relationship Id="rId19" Type="http://schemas.openxmlformats.org/officeDocument/2006/relationships/slide" Target="slides/slide7.xml"/><Relationship Id="rId31" Type="http://schemas.openxmlformats.org/officeDocument/2006/relationships/slide" Target="slides/slide19.xml"/><Relationship Id="rId44" Type="http://schemas.openxmlformats.org/officeDocument/2006/relationships/slide" Target="slides/slide32.xml"/><Relationship Id="rId52" Type="http://schemas.openxmlformats.org/officeDocument/2006/relationships/slide" Target="slides/slide40.xml"/><Relationship Id="rId60" Type="http://schemas.openxmlformats.org/officeDocument/2006/relationships/slide" Target="slides/slide48.xml"/><Relationship Id="rId65" Type="http://schemas.openxmlformats.org/officeDocument/2006/relationships/slide" Target="slides/slide53.xml"/><Relationship Id="rId73" Type="http://schemas.openxmlformats.org/officeDocument/2006/relationships/slide" Target="slides/slide61.xml"/><Relationship Id="rId78" Type="http://schemas.openxmlformats.org/officeDocument/2006/relationships/viewProps" Target="viewProps.xml"/><Relationship Id="rId81" Type="http://schemas.microsoft.com/office/2018/10/relationships/authors" Target="authors.xml"/><Relationship Id="rId4" Type="http://schemas.openxmlformats.org/officeDocument/2006/relationships/customXml" Target="../customXml/item4.xml"/><Relationship Id="rId9" Type="http://schemas.openxmlformats.org/officeDocument/2006/relationships/slideMaster" Target="slideMasters/slideMaster4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slide" Target="slides/slide18.xml"/><Relationship Id="rId35" Type="http://schemas.openxmlformats.org/officeDocument/2006/relationships/slide" Target="slides/slide23.xml"/><Relationship Id="rId43" Type="http://schemas.openxmlformats.org/officeDocument/2006/relationships/slide" Target="slides/slide31.xml"/><Relationship Id="rId48" Type="http://schemas.openxmlformats.org/officeDocument/2006/relationships/slide" Target="slides/slide36.xml"/><Relationship Id="rId56" Type="http://schemas.openxmlformats.org/officeDocument/2006/relationships/slide" Target="slides/slide44.xml"/><Relationship Id="rId64" Type="http://schemas.openxmlformats.org/officeDocument/2006/relationships/slide" Target="slides/slide52.xml"/><Relationship Id="rId69" Type="http://schemas.openxmlformats.org/officeDocument/2006/relationships/slide" Target="slides/slide57.xml"/><Relationship Id="rId77" Type="http://schemas.openxmlformats.org/officeDocument/2006/relationships/presProps" Target="presProps.xml"/><Relationship Id="rId8" Type="http://schemas.openxmlformats.org/officeDocument/2006/relationships/slideMaster" Target="slideMasters/slideMaster3.xml"/><Relationship Id="rId51" Type="http://schemas.openxmlformats.org/officeDocument/2006/relationships/slide" Target="slides/slide39.xml"/><Relationship Id="rId72" Type="http://schemas.openxmlformats.org/officeDocument/2006/relationships/slide" Target="slides/slide60.xml"/><Relationship Id="rId80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7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openxmlformats.org/officeDocument/2006/relationships/slide" Target="slides/slide21.xml"/><Relationship Id="rId38" Type="http://schemas.openxmlformats.org/officeDocument/2006/relationships/slide" Target="slides/slide26.xml"/><Relationship Id="rId46" Type="http://schemas.openxmlformats.org/officeDocument/2006/relationships/slide" Target="slides/slide34.xml"/><Relationship Id="rId59" Type="http://schemas.openxmlformats.org/officeDocument/2006/relationships/slide" Target="slides/slide47.xml"/><Relationship Id="rId67" Type="http://schemas.openxmlformats.org/officeDocument/2006/relationships/slide" Target="slides/slide55.xml"/><Relationship Id="rId20" Type="http://schemas.openxmlformats.org/officeDocument/2006/relationships/slide" Target="slides/slide8.xml"/><Relationship Id="rId41" Type="http://schemas.openxmlformats.org/officeDocument/2006/relationships/slide" Target="slides/slide29.xml"/><Relationship Id="rId54" Type="http://schemas.openxmlformats.org/officeDocument/2006/relationships/slide" Target="slides/slide42.xml"/><Relationship Id="rId62" Type="http://schemas.openxmlformats.org/officeDocument/2006/relationships/slide" Target="slides/slide50.xml"/><Relationship Id="rId70" Type="http://schemas.openxmlformats.org/officeDocument/2006/relationships/slide" Target="slides/slide58.xml"/><Relationship Id="rId75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36" Type="http://schemas.openxmlformats.org/officeDocument/2006/relationships/slide" Target="slides/slide24.xml"/><Relationship Id="rId49" Type="http://schemas.openxmlformats.org/officeDocument/2006/relationships/slide" Target="slides/slide37.xml"/><Relationship Id="rId57" Type="http://schemas.openxmlformats.org/officeDocument/2006/relationships/slide" Target="slides/slide4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B4204E2-2B3F-47EB-85E8-44891621B062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420F0ACC-BAD6-4ECC-82AD-1D65E2204519}">
      <dgm:prSet phldrT="[Text]"/>
      <dgm:spPr>
        <a:solidFill>
          <a:srgbClr val="92D050"/>
        </a:solidFill>
      </dgm:spPr>
      <dgm:t>
        <a:bodyPr/>
        <a:lstStyle/>
        <a:p>
          <a:r>
            <a:rPr lang="en-GB" dirty="0"/>
            <a:t>BELCO submitted report on “Tariff Design Modernisation Strategy” </a:t>
          </a:r>
        </a:p>
      </dgm:t>
    </dgm:pt>
    <dgm:pt modelId="{872FA675-01D5-488C-974E-057834A02FDE}" type="parTrans" cxnId="{B1411CD6-F899-4D7F-98DE-00C859076246}">
      <dgm:prSet/>
      <dgm:spPr/>
      <dgm:t>
        <a:bodyPr/>
        <a:lstStyle/>
        <a:p>
          <a:endParaRPr lang="en-GB"/>
        </a:p>
      </dgm:t>
    </dgm:pt>
    <dgm:pt modelId="{D4488286-9E1D-4E9D-9E68-69749B1E46CF}" type="sibTrans" cxnId="{B1411CD6-F899-4D7F-98DE-00C859076246}">
      <dgm:prSet/>
      <dgm:spPr/>
      <dgm:t>
        <a:bodyPr/>
        <a:lstStyle/>
        <a:p>
          <a:endParaRPr lang="en-GB"/>
        </a:p>
      </dgm:t>
    </dgm:pt>
    <dgm:pt modelId="{CFBCE474-A8D3-4FCA-A36B-F1C136F22BC1}">
      <dgm:prSet phldrT="[Text]"/>
      <dgm:spPr>
        <a:solidFill>
          <a:srgbClr val="92D050"/>
        </a:solidFill>
      </dgm:spPr>
      <dgm:t>
        <a:bodyPr/>
        <a:lstStyle/>
        <a:p>
          <a:r>
            <a:rPr lang="en-GB" dirty="0"/>
            <a:t>BELCO submitted a rate redesign model </a:t>
          </a:r>
        </a:p>
      </dgm:t>
    </dgm:pt>
    <dgm:pt modelId="{3511BD9D-5122-4CDA-85A9-BF829D71837D}" type="parTrans" cxnId="{5444F929-4409-42BB-8357-F8604A876E13}">
      <dgm:prSet/>
      <dgm:spPr/>
      <dgm:t>
        <a:bodyPr/>
        <a:lstStyle/>
        <a:p>
          <a:endParaRPr lang="en-GB"/>
        </a:p>
      </dgm:t>
    </dgm:pt>
    <dgm:pt modelId="{BB9D3F44-66E4-47BA-B550-0E684E556B51}" type="sibTrans" cxnId="{5444F929-4409-42BB-8357-F8604A876E13}">
      <dgm:prSet/>
      <dgm:spPr/>
      <dgm:t>
        <a:bodyPr/>
        <a:lstStyle/>
        <a:p>
          <a:endParaRPr lang="en-GB"/>
        </a:p>
      </dgm:t>
    </dgm:pt>
    <dgm:pt modelId="{408FA024-D306-4BD3-B231-6C1F743B4A18}">
      <dgm:prSet phldrT="[Text]"/>
      <dgm:spPr>
        <a:solidFill>
          <a:srgbClr val="92D050"/>
        </a:solidFill>
      </dgm:spPr>
      <dgm:t>
        <a:bodyPr/>
        <a:lstStyle/>
        <a:p>
          <a:r>
            <a:rPr lang="en-GB" dirty="0"/>
            <a:t>RA released a Public Report to collate public feedback</a:t>
          </a:r>
        </a:p>
      </dgm:t>
    </dgm:pt>
    <dgm:pt modelId="{A9904B25-1697-4706-AA92-434D08B7393C}" type="parTrans" cxnId="{52A92289-08BB-41AC-BEBD-939CABB71BA2}">
      <dgm:prSet/>
      <dgm:spPr/>
      <dgm:t>
        <a:bodyPr/>
        <a:lstStyle/>
        <a:p>
          <a:endParaRPr lang="en-GB"/>
        </a:p>
      </dgm:t>
    </dgm:pt>
    <dgm:pt modelId="{383D8BB5-EDCC-459A-8031-0243F0DA7862}" type="sibTrans" cxnId="{52A92289-08BB-41AC-BEBD-939CABB71BA2}">
      <dgm:prSet/>
      <dgm:spPr/>
      <dgm:t>
        <a:bodyPr/>
        <a:lstStyle/>
        <a:p>
          <a:endParaRPr lang="en-GB"/>
        </a:p>
      </dgm:t>
    </dgm:pt>
    <dgm:pt modelId="{204A73C6-9ED9-45B5-A912-3128BA0664CD}">
      <dgm:prSet/>
      <dgm:spPr>
        <a:solidFill>
          <a:srgbClr val="FF9021"/>
        </a:solidFill>
      </dgm:spPr>
      <dgm:t>
        <a:bodyPr/>
        <a:lstStyle/>
        <a:p>
          <a:r>
            <a:rPr lang="en-GB" dirty="0"/>
            <a:t>Discussions with BELCO</a:t>
          </a:r>
        </a:p>
      </dgm:t>
    </dgm:pt>
    <dgm:pt modelId="{1D7CBA2E-7066-4010-AF64-5D9F60194F75}" type="parTrans" cxnId="{E7D4877A-B27F-437E-9853-E466EEECE88E}">
      <dgm:prSet/>
      <dgm:spPr/>
      <dgm:t>
        <a:bodyPr/>
        <a:lstStyle/>
        <a:p>
          <a:endParaRPr lang="en-GB"/>
        </a:p>
      </dgm:t>
    </dgm:pt>
    <dgm:pt modelId="{7CDC76E8-97FC-429C-814B-CAB43662A81E}" type="sibTrans" cxnId="{E7D4877A-B27F-437E-9853-E466EEECE88E}">
      <dgm:prSet/>
      <dgm:spPr/>
      <dgm:t>
        <a:bodyPr/>
        <a:lstStyle/>
        <a:p>
          <a:endParaRPr lang="en-GB"/>
        </a:p>
      </dgm:t>
    </dgm:pt>
    <dgm:pt modelId="{13F33DB0-45BC-4660-811C-FB54EBBC6D52}">
      <dgm:prSet/>
      <dgm:spPr>
        <a:solidFill>
          <a:srgbClr val="FF6161"/>
        </a:solidFill>
      </dgm:spPr>
      <dgm:t>
        <a:bodyPr/>
        <a:lstStyle/>
        <a:p>
          <a:r>
            <a:rPr lang="en-GB" dirty="0"/>
            <a:t>Refining and finalising rate redesign model</a:t>
          </a:r>
        </a:p>
      </dgm:t>
    </dgm:pt>
    <dgm:pt modelId="{E81440D3-B287-460A-A355-9D269F9AE02D}" type="parTrans" cxnId="{1278462F-F197-4039-ABE7-E30D9D2420FA}">
      <dgm:prSet/>
      <dgm:spPr/>
      <dgm:t>
        <a:bodyPr/>
        <a:lstStyle/>
        <a:p>
          <a:endParaRPr lang="en-GB"/>
        </a:p>
      </dgm:t>
    </dgm:pt>
    <dgm:pt modelId="{0F81828C-B264-440B-9920-54693DC8DC90}" type="sibTrans" cxnId="{1278462F-F197-4039-ABE7-E30D9D2420FA}">
      <dgm:prSet/>
      <dgm:spPr/>
      <dgm:t>
        <a:bodyPr/>
        <a:lstStyle/>
        <a:p>
          <a:endParaRPr lang="en-GB"/>
        </a:p>
      </dgm:t>
    </dgm:pt>
    <dgm:pt modelId="{F4A84AA8-0C4E-4786-8393-8FAE3F5E440E}">
      <dgm:prSet/>
      <dgm:spPr>
        <a:solidFill>
          <a:srgbClr val="FF6161"/>
        </a:solidFill>
      </dgm:spPr>
      <dgm:t>
        <a:bodyPr/>
        <a:lstStyle/>
        <a:p>
          <a:r>
            <a:rPr lang="en-GB" dirty="0"/>
            <a:t>Calculate and implement rates with approved revenue allowance</a:t>
          </a:r>
        </a:p>
      </dgm:t>
    </dgm:pt>
    <dgm:pt modelId="{2ED9699B-7728-4637-8FD7-F320E4A6BB93}" type="parTrans" cxnId="{5CA33C29-5329-44EC-909F-1B8C198FE2BC}">
      <dgm:prSet/>
      <dgm:spPr/>
      <dgm:t>
        <a:bodyPr/>
        <a:lstStyle/>
        <a:p>
          <a:endParaRPr lang="en-GB"/>
        </a:p>
      </dgm:t>
    </dgm:pt>
    <dgm:pt modelId="{7BC89829-7738-4422-B008-E0E29A9ABB84}" type="sibTrans" cxnId="{5CA33C29-5329-44EC-909F-1B8C198FE2BC}">
      <dgm:prSet/>
      <dgm:spPr/>
      <dgm:t>
        <a:bodyPr/>
        <a:lstStyle/>
        <a:p>
          <a:endParaRPr lang="en-GB"/>
        </a:p>
      </dgm:t>
    </dgm:pt>
    <dgm:pt modelId="{40512CA5-E1BF-4FE6-BC5D-AAD979B3234C}">
      <dgm:prSet/>
      <dgm:spPr>
        <a:solidFill>
          <a:srgbClr val="FF6161"/>
        </a:solidFill>
      </dgm:spPr>
      <dgm:t>
        <a:bodyPr/>
        <a:lstStyle/>
        <a:p>
          <a:r>
            <a:rPr lang="en-GB" dirty="0"/>
            <a:t>Conduct customer impact analysis</a:t>
          </a:r>
        </a:p>
      </dgm:t>
    </dgm:pt>
    <dgm:pt modelId="{18D799AD-4334-4C53-8F4D-BB91963297C3}" type="parTrans" cxnId="{17DA3317-7B08-4A96-8732-0CFD329A9546}">
      <dgm:prSet/>
      <dgm:spPr/>
      <dgm:t>
        <a:bodyPr/>
        <a:lstStyle/>
        <a:p>
          <a:endParaRPr lang="en-GB"/>
        </a:p>
      </dgm:t>
    </dgm:pt>
    <dgm:pt modelId="{2BD5858C-16C9-4D65-BE06-03E6C0D56F30}" type="sibTrans" cxnId="{17DA3317-7B08-4A96-8732-0CFD329A9546}">
      <dgm:prSet/>
      <dgm:spPr/>
      <dgm:t>
        <a:bodyPr/>
        <a:lstStyle/>
        <a:p>
          <a:endParaRPr lang="en-GB"/>
        </a:p>
      </dgm:t>
    </dgm:pt>
    <dgm:pt modelId="{3647FC49-827E-4C47-AA4C-C92809DC7528}" type="pres">
      <dgm:prSet presAssocID="{DB4204E2-2B3F-47EB-85E8-44891621B062}" presName="Name0" presStyleCnt="0">
        <dgm:presLayoutVars>
          <dgm:chMax val="7"/>
          <dgm:chPref val="7"/>
          <dgm:dir/>
        </dgm:presLayoutVars>
      </dgm:prSet>
      <dgm:spPr/>
    </dgm:pt>
    <dgm:pt modelId="{3B3F3C76-A610-40AE-8A7F-3365EC925AD2}" type="pres">
      <dgm:prSet presAssocID="{DB4204E2-2B3F-47EB-85E8-44891621B062}" presName="Name1" presStyleCnt="0"/>
      <dgm:spPr/>
    </dgm:pt>
    <dgm:pt modelId="{0FDCE72F-BE47-440E-AEC4-B436A8EC9699}" type="pres">
      <dgm:prSet presAssocID="{DB4204E2-2B3F-47EB-85E8-44891621B062}" presName="cycle" presStyleCnt="0"/>
      <dgm:spPr/>
    </dgm:pt>
    <dgm:pt modelId="{8551C363-BC1E-4F0C-B3D7-1860B47EB568}" type="pres">
      <dgm:prSet presAssocID="{DB4204E2-2B3F-47EB-85E8-44891621B062}" presName="srcNode" presStyleLbl="node1" presStyleIdx="0" presStyleCnt="7"/>
      <dgm:spPr/>
    </dgm:pt>
    <dgm:pt modelId="{BEC5FFFC-4F05-4FD3-94C5-D60610FBF325}" type="pres">
      <dgm:prSet presAssocID="{DB4204E2-2B3F-47EB-85E8-44891621B062}" presName="conn" presStyleLbl="parChTrans1D2" presStyleIdx="0" presStyleCnt="1"/>
      <dgm:spPr/>
    </dgm:pt>
    <dgm:pt modelId="{3A676455-56B0-4D53-A2D8-37E928C611D1}" type="pres">
      <dgm:prSet presAssocID="{DB4204E2-2B3F-47EB-85E8-44891621B062}" presName="extraNode" presStyleLbl="node1" presStyleIdx="0" presStyleCnt="7"/>
      <dgm:spPr/>
    </dgm:pt>
    <dgm:pt modelId="{B91DC194-8F6A-46C2-9A8A-F6430CA2D32C}" type="pres">
      <dgm:prSet presAssocID="{DB4204E2-2B3F-47EB-85E8-44891621B062}" presName="dstNode" presStyleLbl="node1" presStyleIdx="0" presStyleCnt="7"/>
      <dgm:spPr/>
    </dgm:pt>
    <dgm:pt modelId="{CA1AA66B-DB6E-483F-9E25-96F36F53DF09}" type="pres">
      <dgm:prSet presAssocID="{420F0ACC-BAD6-4ECC-82AD-1D65E2204519}" presName="text_1" presStyleLbl="node1" presStyleIdx="0" presStyleCnt="7">
        <dgm:presLayoutVars>
          <dgm:bulletEnabled val="1"/>
        </dgm:presLayoutVars>
      </dgm:prSet>
      <dgm:spPr/>
    </dgm:pt>
    <dgm:pt modelId="{96CACF64-6758-4EEB-B10C-7160978F6C0B}" type="pres">
      <dgm:prSet presAssocID="{420F0ACC-BAD6-4ECC-82AD-1D65E2204519}" presName="accent_1" presStyleCnt="0"/>
      <dgm:spPr/>
    </dgm:pt>
    <dgm:pt modelId="{ABF0FE56-6A39-4F01-845D-D90DB97C3A6C}" type="pres">
      <dgm:prSet presAssocID="{420F0ACC-BAD6-4ECC-82AD-1D65E2204519}" presName="accentRepeatNode" presStyleLbl="solidFgAcc1" presStyleIdx="0" presStyleCnt="7"/>
      <dgm:spPr>
        <a:ln>
          <a:solidFill>
            <a:srgbClr val="92D050"/>
          </a:solidFill>
        </a:ln>
      </dgm:spPr>
    </dgm:pt>
    <dgm:pt modelId="{8F37BDE7-AB7F-4EC8-90A8-108D93E9B976}" type="pres">
      <dgm:prSet presAssocID="{CFBCE474-A8D3-4FCA-A36B-F1C136F22BC1}" presName="text_2" presStyleLbl="node1" presStyleIdx="1" presStyleCnt="7">
        <dgm:presLayoutVars>
          <dgm:bulletEnabled val="1"/>
        </dgm:presLayoutVars>
      </dgm:prSet>
      <dgm:spPr/>
    </dgm:pt>
    <dgm:pt modelId="{646406DE-2CFF-40DC-95C7-887243A1C043}" type="pres">
      <dgm:prSet presAssocID="{CFBCE474-A8D3-4FCA-A36B-F1C136F22BC1}" presName="accent_2" presStyleCnt="0"/>
      <dgm:spPr/>
    </dgm:pt>
    <dgm:pt modelId="{AC941C49-9835-4EF4-B5A9-0E933C73D118}" type="pres">
      <dgm:prSet presAssocID="{CFBCE474-A8D3-4FCA-A36B-F1C136F22BC1}" presName="accentRepeatNode" presStyleLbl="solidFgAcc1" presStyleIdx="1" presStyleCnt="7"/>
      <dgm:spPr>
        <a:ln>
          <a:solidFill>
            <a:srgbClr val="92D050"/>
          </a:solidFill>
        </a:ln>
      </dgm:spPr>
    </dgm:pt>
    <dgm:pt modelId="{0A84BC75-77C4-47FD-8AD7-D7C75A934759}" type="pres">
      <dgm:prSet presAssocID="{408FA024-D306-4BD3-B231-6C1F743B4A18}" presName="text_3" presStyleLbl="node1" presStyleIdx="2" presStyleCnt="7">
        <dgm:presLayoutVars>
          <dgm:bulletEnabled val="1"/>
        </dgm:presLayoutVars>
      </dgm:prSet>
      <dgm:spPr/>
    </dgm:pt>
    <dgm:pt modelId="{F2D34EAA-501A-4A00-A481-060C469AFCC7}" type="pres">
      <dgm:prSet presAssocID="{408FA024-D306-4BD3-B231-6C1F743B4A18}" presName="accent_3" presStyleCnt="0"/>
      <dgm:spPr/>
    </dgm:pt>
    <dgm:pt modelId="{8BAB17A1-064B-4464-B3FA-E6230DDF770E}" type="pres">
      <dgm:prSet presAssocID="{408FA024-D306-4BD3-B231-6C1F743B4A18}" presName="accentRepeatNode" presStyleLbl="solidFgAcc1" presStyleIdx="2" presStyleCnt="7"/>
      <dgm:spPr>
        <a:ln>
          <a:solidFill>
            <a:srgbClr val="92D050"/>
          </a:solidFill>
        </a:ln>
      </dgm:spPr>
    </dgm:pt>
    <dgm:pt modelId="{3BDB6CC6-44C2-4D89-8224-92D2BBFD4058}" type="pres">
      <dgm:prSet presAssocID="{204A73C6-9ED9-45B5-A912-3128BA0664CD}" presName="text_4" presStyleLbl="node1" presStyleIdx="3" presStyleCnt="7">
        <dgm:presLayoutVars>
          <dgm:bulletEnabled val="1"/>
        </dgm:presLayoutVars>
      </dgm:prSet>
      <dgm:spPr/>
    </dgm:pt>
    <dgm:pt modelId="{43FE9CD1-FBF1-4E04-9A37-1E8CF820823F}" type="pres">
      <dgm:prSet presAssocID="{204A73C6-9ED9-45B5-A912-3128BA0664CD}" presName="accent_4" presStyleCnt="0"/>
      <dgm:spPr/>
    </dgm:pt>
    <dgm:pt modelId="{43DFA69C-1FEC-484C-B6E7-0D007B4B6523}" type="pres">
      <dgm:prSet presAssocID="{204A73C6-9ED9-45B5-A912-3128BA0664CD}" presName="accentRepeatNode" presStyleLbl="solidFgAcc1" presStyleIdx="3" presStyleCnt="7"/>
      <dgm:spPr>
        <a:ln>
          <a:solidFill>
            <a:srgbClr val="FF9021"/>
          </a:solidFill>
        </a:ln>
      </dgm:spPr>
    </dgm:pt>
    <dgm:pt modelId="{2383ADE3-3223-4A57-AFE6-EA014477A673}" type="pres">
      <dgm:prSet presAssocID="{13F33DB0-45BC-4660-811C-FB54EBBC6D52}" presName="text_5" presStyleLbl="node1" presStyleIdx="4" presStyleCnt="7">
        <dgm:presLayoutVars>
          <dgm:bulletEnabled val="1"/>
        </dgm:presLayoutVars>
      </dgm:prSet>
      <dgm:spPr/>
    </dgm:pt>
    <dgm:pt modelId="{1B808D3D-1532-44E2-B7E7-87020FB96E2E}" type="pres">
      <dgm:prSet presAssocID="{13F33DB0-45BC-4660-811C-FB54EBBC6D52}" presName="accent_5" presStyleCnt="0"/>
      <dgm:spPr/>
    </dgm:pt>
    <dgm:pt modelId="{DAEAE785-2D1F-4FFD-9988-037DFC6A3F3D}" type="pres">
      <dgm:prSet presAssocID="{13F33DB0-45BC-4660-811C-FB54EBBC6D52}" presName="accentRepeatNode" presStyleLbl="solidFgAcc1" presStyleIdx="4" presStyleCnt="7"/>
      <dgm:spPr>
        <a:ln>
          <a:solidFill>
            <a:srgbClr val="FF6161"/>
          </a:solidFill>
        </a:ln>
      </dgm:spPr>
    </dgm:pt>
    <dgm:pt modelId="{9D8DDA97-0301-42AE-ACF7-6E275E22CD16}" type="pres">
      <dgm:prSet presAssocID="{40512CA5-E1BF-4FE6-BC5D-AAD979B3234C}" presName="text_6" presStyleLbl="node1" presStyleIdx="5" presStyleCnt="7">
        <dgm:presLayoutVars>
          <dgm:bulletEnabled val="1"/>
        </dgm:presLayoutVars>
      </dgm:prSet>
      <dgm:spPr/>
    </dgm:pt>
    <dgm:pt modelId="{65E25DB5-96C8-456A-BB69-41C817C77564}" type="pres">
      <dgm:prSet presAssocID="{40512CA5-E1BF-4FE6-BC5D-AAD979B3234C}" presName="accent_6" presStyleCnt="0"/>
      <dgm:spPr/>
    </dgm:pt>
    <dgm:pt modelId="{1DD8B47C-968E-488E-A46A-AB402717ACEB}" type="pres">
      <dgm:prSet presAssocID="{40512CA5-E1BF-4FE6-BC5D-AAD979B3234C}" presName="accentRepeatNode" presStyleLbl="solidFgAcc1" presStyleIdx="5" presStyleCnt="7"/>
      <dgm:spPr>
        <a:ln>
          <a:solidFill>
            <a:srgbClr val="FF6161"/>
          </a:solidFill>
        </a:ln>
      </dgm:spPr>
    </dgm:pt>
    <dgm:pt modelId="{CB196FE6-00CB-46BE-BEA1-7E45224B0F08}" type="pres">
      <dgm:prSet presAssocID="{F4A84AA8-0C4E-4786-8393-8FAE3F5E440E}" presName="text_7" presStyleLbl="node1" presStyleIdx="6" presStyleCnt="7">
        <dgm:presLayoutVars>
          <dgm:bulletEnabled val="1"/>
        </dgm:presLayoutVars>
      </dgm:prSet>
      <dgm:spPr/>
    </dgm:pt>
    <dgm:pt modelId="{1ABB5ECC-A2B0-40F5-8F48-D22D7FEC5E79}" type="pres">
      <dgm:prSet presAssocID="{F4A84AA8-0C4E-4786-8393-8FAE3F5E440E}" presName="accent_7" presStyleCnt="0"/>
      <dgm:spPr/>
    </dgm:pt>
    <dgm:pt modelId="{863AF76B-840D-41FF-AE3B-35859CC4EA19}" type="pres">
      <dgm:prSet presAssocID="{F4A84AA8-0C4E-4786-8393-8FAE3F5E440E}" presName="accentRepeatNode" presStyleLbl="solidFgAcc1" presStyleIdx="6" presStyleCnt="7"/>
      <dgm:spPr>
        <a:ln>
          <a:solidFill>
            <a:srgbClr val="FF6161"/>
          </a:solidFill>
        </a:ln>
      </dgm:spPr>
    </dgm:pt>
  </dgm:ptLst>
  <dgm:cxnLst>
    <dgm:cxn modelId="{D8FDB900-D860-4A30-9B6E-364072ED9E41}" type="presOf" srcId="{F4A84AA8-0C4E-4786-8393-8FAE3F5E440E}" destId="{CB196FE6-00CB-46BE-BEA1-7E45224B0F08}" srcOrd="0" destOrd="0" presId="urn:microsoft.com/office/officeart/2008/layout/VerticalCurvedList"/>
    <dgm:cxn modelId="{17DA3317-7B08-4A96-8732-0CFD329A9546}" srcId="{DB4204E2-2B3F-47EB-85E8-44891621B062}" destId="{40512CA5-E1BF-4FE6-BC5D-AAD979B3234C}" srcOrd="5" destOrd="0" parTransId="{18D799AD-4334-4C53-8F4D-BB91963297C3}" sibTransId="{2BD5858C-16C9-4D65-BE06-03E6C0D56F30}"/>
    <dgm:cxn modelId="{E456D41F-1C04-4A10-9BE8-D83D74A00938}" type="presOf" srcId="{408FA024-D306-4BD3-B231-6C1F743B4A18}" destId="{0A84BC75-77C4-47FD-8AD7-D7C75A934759}" srcOrd="0" destOrd="0" presId="urn:microsoft.com/office/officeart/2008/layout/VerticalCurvedList"/>
    <dgm:cxn modelId="{5CA33C29-5329-44EC-909F-1B8C198FE2BC}" srcId="{DB4204E2-2B3F-47EB-85E8-44891621B062}" destId="{F4A84AA8-0C4E-4786-8393-8FAE3F5E440E}" srcOrd="6" destOrd="0" parTransId="{2ED9699B-7728-4637-8FD7-F320E4A6BB93}" sibTransId="{7BC89829-7738-4422-B008-E0E29A9ABB84}"/>
    <dgm:cxn modelId="{5444F929-4409-42BB-8357-F8604A876E13}" srcId="{DB4204E2-2B3F-47EB-85E8-44891621B062}" destId="{CFBCE474-A8D3-4FCA-A36B-F1C136F22BC1}" srcOrd="1" destOrd="0" parTransId="{3511BD9D-5122-4CDA-85A9-BF829D71837D}" sibTransId="{BB9D3F44-66E4-47BA-B550-0E684E556B51}"/>
    <dgm:cxn modelId="{1278462F-F197-4039-ABE7-E30D9D2420FA}" srcId="{DB4204E2-2B3F-47EB-85E8-44891621B062}" destId="{13F33DB0-45BC-4660-811C-FB54EBBC6D52}" srcOrd="4" destOrd="0" parTransId="{E81440D3-B287-460A-A355-9D269F9AE02D}" sibTransId="{0F81828C-B264-440B-9920-54693DC8DC90}"/>
    <dgm:cxn modelId="{9C34433D-A66C-4422-B0E0-2510A9699D3A}" type="presOf" srcId="{D4488286-9E1D-4E9D-9E68-69749B1E46CF}" destId="{BEC5FFFC-4F05-4FD3-94C5-D60610FBF325}" srcOrd="0" destOrd="0" presId="urn:microsoft.com/office/officeart/2008/layout/VerticalCurvedList"/>
    <dgm:cxn modelId="{30A78D60-7095-4EDB-B26F-675F8152AAD1}" type="presOf" srcId="{204A73C6-9ED9-45B5-A912-3128BA0664CD}" destId="{3BDB6CC6-44C2-4D89-8224-92D2BBFD4058}" srcOrd="0" destOrd="0" presId="urn:microsoft.com/office/officeart/2008/layout/VerticalCurvedList"/>
    <dgm:cxn modelId="{194DAF68-68B3-41AA-B828-F90F8068F97F}" type="presOf" srcId="{420F0ACC-BAD6-4ECC-82AD-1D65E2204519}" destId="{CA1AA66B-DB6E-483F-9E25-96F36F53DF09}" srcOrd="0" destOrd="0" presId="urn:microsoft.com/office/officeart/2008/layout/VerticalCurvedList"/>
    <dgm:cxn modelId="{6D474E79-2D71-4B00-B816-303393262ADE}" type="presOf" srcId="{40512CA5-E1BF-4FE6-BC5D-AAD979B3234C}" destId="{9D8DDA97-0301-42AE-ACF7-6E275E22CD16}" srcOrd="0" destOrd="0" presId="urn:microsoft.com/office/officeart/2008/layout/VerticalCurvedList"/>
    <dgm:cxn modelId="{E7D4877A-B27F-437E-9853-E466EEECE88E}" srcId="{DB4204E2-2B3F-47EB-85E8-44891621B062}" destId="{204A73C6-9ED9-45B5-A912-3128BA0664CD}" srcOrd="3" destOrd="0" parTransId="{1D7CBA2E-7066-4010-AF64-5D9F60194F75}" sibTransId="{7CDC76E8-97FC-429C-814B-CAB43662A81E}"/>
    <dgm:cxn modelId="{52A92289-08BB-41AC-BEBD-939CABB71BA2}" srcId="{DB4204E2-2B3F-47EB-85E8-44891621B062}" destId="{408FA024-D306-4BD3-B231-6C1F743B4A18}" srcOrd="2" destOrd="0" parTransId="{A9904B25-1697-4706-AA92-434D08B7393C}" sibTransId="{383D8BB5-EDCC-459A-8031-0243F0DA7862}"/>
    <dgm:cxn modelId="{0C2BEF8C-455A-4816-9C89-AD1F1532686E}" type="presOf" srcId="{DB4204E2-2B3F-47EB-85E8-44891621B062}" destId="{3647FC49-827E-4C47-AA4C-C92809DC7528}" srcOrd="0" destOrd="0" presId="urn:microsoft.com/office/officeart/2008/layout/VerticalCurvedList"/>
    <dgm:cxn modelId="{2C1AA09A-14A3-43E5-AAED-8822400451C5}" type="presOf" srcId="{13F33DB0-45BC-4660-811C-FB54EBBC6D52}" destId="{2383ADE3-3223-4A57-AFE6-EA014477A673}" srcOrd="0" destOrd="0" presId="urn:microsoft.com/office/officeart/2008/layout/VerticalCurvedList"/>
    <dgm:cxn modelId="{E2B907B9-842F-412F-BBE2-3E957481811D}" type="presOf" srcId="{CFBCE474-A8D3-4FCA-A36B-F1C136F22BC1}" destId="{8F37BDE7-AB7F-4EC8-90A8-108D93E9B976}" srcOrd="0" destOrd="0" presId="urn:microsoft.com/office/officeart/2008/layout/VerticalCurvedList"/>
    <dgm:cxn modelId="{B1411CD6-F899-4D7F-98DE-00C859076246}" srcId="{DB4204E2-2B3F-47EB-85E8-44891621B062}" destId="{420F0ACC-BAD6-4ECC-82AD-1D65E2204519}" srcOrd="0" destOrd="0" parTransId="{872FA675-01D5-488C-974E-057834A02FDE}" sibTransId="{D4488286-9E1D-4E9D-9E68-69749B1E46CF}"/>
    <dgm:cxn modelId="{3F1D70E2-1BA4-4457-A84D-4E4507FB284A}" type="presParOf" srcId="{3647FC49-827E-4C47-AA4C-C92809DC7528}" destId="{3B3F3C76-A610-40AE-8A7F-3365EC925AD2}" srcOrd="0" destOrd="0" presId="urn:microsoft.com/office/officeart/2008/layout/VerticalCurvedList"/>
    <dgm:cxn modelId="{3F0F35BA-BD7A-46AA-BDEA-2F7455FA07C9}" type="presParOf" srcId="{3B3F3C76-A610-40AE-8A7F-3365EC925AD2}" destId="{0FDCE72F-BE47-440E-AEC4-B436A8EC9699}" srcOrd="0" destOrd="0" presId="urn:microsoft.com/office/officeart/2008/layout/VerticalCurvedList"/>
    <dgm:cxn modelId="{09524B74-F655-4457-A2CC-89B6FF451CB6}" type="presParOf" srcId="{0FDCE72F-BE47-440E-AEC4-B436A8EC9699}" destId="{8551C363-BC1E-4F0C-B3D7-1860B47EB568}" srcOrd="0" destOrd="0" presId="urn:microsoft.com/office/officeart/2008/layout/VerticalCurvedList"/>
    <dgm:cxn modelId="{14A61749-80A5-48CA-9232-9BEB9219BD49}" type="presParOf" srcId="{0FDCE72F-BE47-440E-AEC4-B436A8EC9699}" destId="{BEC5FFFC-4F05-4FD3-94C5-D60610FBF325}" srcOrd="1" destOrd="0" presId="urn:microsoft.com/office/officeart/2008/layout/VerticalCurvedList"/>
    <dgm:cxn modelId="{A3244BDB-EEB0-44B1-B3C7-2AB445F914EE}" type="presParOf" srcId="{0FDCE72F-BE47-440E-AEC4-B436A8EC9699}" destId="{3A676455-56B0-4D53-A2D8-37E928C611D1}" srcOrd="2" destOrd="0" presId="urn:microsoft.com/office/officeart/2008/layout/VerticalCurvedList"/>
    <dgm:cxn modelId="{E14E31E1-D7D5-411C-9939-2E72353921F5}" type="presParOf" srcId="{0FDCE72F-BE47-440E-AEC4-B436A8EC9699}" destId="{B91DC194-8F6A-46C2-9A8A-F6430CA2D32C}" srcOrd="3" destOrd="0" presId="urn:microsoft.com/office/officeart/2008/layout/VerticalCurvedList"/>
    <dgm:cxn modelId="{993E599D-86A3-473C-A7C5-59335D3396DA}" type="presParOf" srcId="{3B3F3C76-A610-40AE-8A7F-3365EC925AD2}" destId="{CA1AA66B-DB6E-483F-9E25-96F36F53DF09}" srcOrd="1" destOrd="0" presId="urn:microsoft.com/office/officeart/2008/layout/VerticalCurvedList"/>
    <dgm:cxn modelId="{EA995603-CA84-4299-9EB5-36C0C341D14B}" type="presParOf" srcId="{3B3F3C76-A610-40AE-8A7F-3365EC925AD2}" destId="{96CACF64-6758-4EEB-B10C-7160978F6C0B}" srcOrd="2" destOrd="0" presId="urn:microsoft.com/office/officeart/2008/layout/VerticalCurvedList"/>
    <dgm:cxn modelId="{152DE42F-7A43-4C4B-8E99-AB69D854F8E0}" type="presParOf" srcId="{96CACF64-6758-4EEB-B10C-7160978F6C0B}" destId="{ABF0FE56-6A39-4F01-845D-D90DB97C3A6C}" srcOrd="0" destOrd="0" presId="urn:microsoft.com/office/officeart/2008/layout/VerticalCurvedList"/>
    <dgm:cxn modelId="{529225D8-9370-465D-8519-E14847E5A8CD}" type="presParOf" srcId="{3B3F3C76-A610-40AE-8A7F-3365EC925AD2}" destId="{8F37BDE7-AB7F-4EC8-90A8-108D93E9B976}" srcOrd="3" destOrd="0" presId="urn:microsoft.com/office/officeart/2008/layout/VerticalCurvedList"/>
    <dgm:cxn modelId="{9402B5FA-95D4-4515-8102-992DBA5D6217}" type="presParOf" srcId="{3B3F3C76-A610-40AE-8A7F-3365EC925AD2}" destId="{646406DE-2CFF-40DC-95C7-887243A1C043}" srcOrd="4" destOrd="0" presId="urn:microsoft.com/office/officeart/2008/layout/VerticalCurvedList"/>
    <dgm:cxn modelId="{7B415AF2-0ACB-45CD-84AB-D289F316CCA2}" type="presParOf" srcId="{646406DE-2CFF-40DC-95C7-887243A1C043}" destId="{AC941C49-9835-4EF4-B5A9-0E933C73D118}" srcOrd="0" destOrd="0" presId="urn:microsoft.com/office/officeart/2008/layout/VerticalCurvedList"/>
    <dgm:cxn modelId="{A36738D3-FD3F-4870-97DB-4CCF95BD6EF0}" type="presParOf" srcId="{3B3F3C76-A610-40AE-8A7F-3365EC925AD2}" destId="{0A84BC75-77C4-47FD-8AD7-D7C75A934759}" srcOrd="5" destOrd="0" presId="urn:microsoft.com/office/officeart/2008/layout/VerticalCurvedList"/>
    <dgm:cxn modelId="{2344A2AA-A689-4585-AB12-2A581644D5E0}" type="presParOf" srcId="{3B3F3C76-A610-40AE-8A7F-3365EC925AD2}" destId="{F2D34EAA-501A-4A00-A481-060C469AFCC7}" srcOrd="6" destOrd="0" presId="urn:microsoft.com/office/officeart/2008/layout/VerticalCurvedList"/>
    <dgm:cxn modelId="{7FC35EC7-E522-4AFF-B009-AC7EB38D0E21}" type="presParOf" srcId="{F2D34EAA-501A-4A00-A481-060C469AFCC7}" destId="{8BAB17A1-064B-4464-B3FA-E6230DDF770E}" srcOrd="0" destOrd="0" presId="urn:microsoft.com/office/officeart/2008/layout/VerticalCurvedList"/>
    <dgm:cxn modelId="{721D21CD-0466-46D6-8F6A-278913212513}" type="presParOf" srcId="{3B3F3C76-A610-40AE-8A7F-3365EC925AD2}" destId="{3BDB6CC6-44C2-4D89-8224-92D2BBFD4058}" srcOrd="7" destOrd="0" presId="urn:microsoft.com/office/officeart/2008/layout/VerticalCurvedList"/>
    <dgm:cxn modelId="{AC8D936D-696E-43AF-86EC-2E8D1C343611}" type="presParOf" srcId="{3B3F3C76-A610-40AE-8A7F-3365EC925AD2}" destId="{43FE9CD1-FBF1-4E04-9A37-1E8CF820823F}" srcOrd="8" destOrd="0" presId="urn:microsoft.com/office/officeart/2008/layout/VerticalCurvedList"/>
    <dgm:cxn modelId="{A98C6C4A-5AAD-4D04-97A0-AA6E51A853AF}" type="presParOf" srcId="{43FE9CD1-FBF1-4E04-9A37-1E8CF820823F}" destId="{43DFA69C-1FEC-484C-B6E7-0D007B4B6523}" srcOrd="0" destOrd="0" presId="urn:microsoft.com/office/officeart/2008/layout/VerticalCurvedList"/>
    <dgm:cxn modelId="{941FF6FC-BB83-42B2-A436-6421A40B6603}" type="presParOf" srcId="{3B3F3C76-A610-40AE-8A7F-3365EC925AD2}" destId="{2383ADE3-3223-4A57-AFE6-EA014477A673}" srcOrd="9" destOrd="0" presId="urn:microsoft.com/office/officeart/2008/layout/VerticalCurvedList"/>
    <dgm:cxn modelId="{E579DEBF-6D6F-418D-A11E-799E83C95E6B}" type="presParOf" srcId="{3B3F3C76-A610-40AE-8A7F-3365EC925AD2}" destId="{1B808D3D-1532-44E2-B7E7-87020FB96E2E}" srcOrd="10" destOrd="0" presId="urn:microsoft.com/office/officeart/2008/layout/VerticalCurvedList"/>
    <dgm:cxn modelId="{3A8C7C54-F7F6-4FE9-945A-268E5ABF96EA}" type="presParOf" srcId="{1B808D3D-1532-44E2-B7E7-87020FB96E2E}" destId="{DAEAE785-2D1F-4FFD-9988-037DFC6A3F3D}" srcOrd="0" destOrd="0" presId="urn:microsoft.com/office/officeart/2008/layout/VerticalCurvedList"/>
    <dgm:cxn modelId="{AC9AE82A-CD0E-495E-AF64-3983E8B71714}" type="presParOf" srcId="{3B3F3C76-A610-40AE-8A7F-3365EC925AD2}" destId="{9D8DDA97-0301-42AE-ACF7-6E275E22CD16}" srcOrd="11" destOrd="0" presId="urn:microsoft.com/office/officeart/2008/layout/VerticalCurvedList"/>
    <dgm:cxn modelId="{0A138957-E711-483F-BBE0-A8B431BA68BB}" type="presParOf" srcId="{3B3F3C76-A610-40AE-8A7F-3365EC925AD2}" destId="{65E25DB5-96C8-456A-BB69-41C817C77564}" srcOrd="12" destOrd="0" presId="urn:microsoft.com/office/officeart/2008/layout/VerticalCurvedList"/>
    <dgm:cxn modelId="{C1682D66-D395-4955-9A31-D363BD69637D}" type="presParOf" srcId="{65E25DB5-96C8-456A-BB69-41C817C77564}" destId="{1DD8B47C-968E-488E-A46A-AB402717ACEB}" srcOrd="0" destOrd="0" presId="urn:microsoft.com/office/officeart/2008/layout/VerticalCurvedList"/>
    <dgm:cxn modelId="{40664EDC-65D7-4062-A3F9-FD90F95F3401}" type="presParOf" srcId="{3B3F3C76-A610-40AE-8A7F-3365EC925AD2}" destId="{CB196FE6-00CB-46BE-BEA1-7E45224B0F08}" srcOrd="13" destOrd="0" presId="urn:microsoft.com/office/officeart/2008/layout/VerticalCurvedList"/>
    <dgm:cxn modelId="{D9DF5A14-D0F4-4152-A1AC-F2F9D544C3F9}" type="presParOf" srcId="{3B3F3C76-A610-40AE-8A7F-3365EC925AD2}" destId="{1ABB5ECC-A2B0-40F5-8F48-D22D7FEC5E79}" srcOrd="14" destOrd="0" presId="urn:microsoft.com/office/officeart/2008/layout/VerticalCurvedList"/>
    <dgm:cxn modelId="{F482E0CB-D01B-48E4-83C6-324603D0444C}" type="presParOf" srcId="{1ABB5ECC-A2B0-40F5-8F48-D22D7FEC5E79}" destId="{863AF76B-840D-41FF-AE3B-35859CC4EA1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B4204E2-2B3F-47EB-85E8-44891621B062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420F0ACC-BAD6-4ECC-82AD-1D65E2204519}">
      <dgm:prSet phldrT="[Text]"/>
      <dgm:spPr>
        <a:solidFill>
          <a:srgbClr val="92D050"/>
        </a:solidFill>
      </dgm:spPr>
      <dgm:t>
        <a:bodyPr/>
        <a:lstStyle/>
        <a:p>
          <a:r>
            <a:rPr lang="en-GB" dirty="0"/>
            <a:t>BELCO submitted report on “Tariff Design Modernisation Strategy” </a:t>
          </a:r>
        </a:p>
      </dgm:t>
    </dgm:pt>
    <dgm:pt modelId="{872FA675-01D5-488C-974E-057834A02FDE}" type="parTrans" cxnId="{B1411CD6-F899-4D7F-98DE-00C859076246}">
      <dgm:prSet/>
      <dgm:spPr/>
      <dgm:t>
        <a:bodyPr/>
        <a:lstStyle/>
        <a:p>
          <a:endParaRPr lang="en-GB"/>
        </a:p>
      </dgm:t>
    </dgm:pt>
    <dgm:pt modelId="{D4488286-9E1D-4E9D-9E68-69749B1E46CF}" type="sibTrans" cxnId="{B1411CD6-F899-4D7F-98DE-00C859076246}">
      <dgm:prSet/>
      <dgm:spPr/>
      <dgm:t>
        <a:bodyPr/>
        <a:lstStyle/>
        <a:p>
          <a:endParaRPr lang="en-GB"/>
        </a:p>
      </dgm:t>
    </dgm:pt>
    <dgm:pt modelId="{CFBCE474-A8D3-4FCA-A36B-F1C136F22BC1}">
      <dgm:prSet phldrT="[Text]"/>
      <dgm:spPr>
        <a:solidFill>
          <a:srgbClr val="92D050"/>
        </a:solidFill>
      </dgm:spPr>
      <dgm:t>
        <a:bodyPr/>
        <a:lstStyle/>
        <a:p>
          <a:r>
            <a:rPr lang="en-GB" dirty="0"/>
            <a:t>BELCO submitted a rate redesign model </a:t>
          </a:r>
        </a:p>
      </dgm:t>
    </dgm:pt>
    <dgm:pt modelId="{3511BD9D-5122-4CDA-85A9-BF829D71837D}" type="parTrans" cxnId="{5444F929-4409-42BB-8357-F8604A876E13}">
      <dgm:prSet/>
      <dgm:spPr/>
      <dgm:t>
        <a:bodyPr/>
        <a:lstStyle/>
        <a:p>
          <a:endParaRPr lang="en-GB"/>
        </a:p>
      </dgm:t>
    </dgm:pt>
    <dgm:pt modelId="{BB9D3F44-66E4-47BA-B550-0E684E556B51}" type="sibTrans" cxnId="{5444F929-4409-42BB-8357-F8604A876E13}">
      <dgm:prSet/>
      <dgm:spPr/>
      <dgm:t>
        <a:bodyPr/>
        <a:lstStyle/>
        <a:p>
          <a:endParaRPr lang="en-GB"/>
        </a:p>
      </dgm:t>
    </dgm:pt>
    <dgm:pt modelId="{408FA024-D306-4BD3-B231-6C1F743B4A18}">
      <dgm:prSet phldrT="[Text]"/>
      <dgm:spPr>
        <a:solidFill>
          <a:srgbClr val="92D050"/>
        </a:solidFill>
      </dgm:spPr>
      <dgm:t>
        <a:bodyPr/>
        <a:lstStyle/>
        <a:p>
          <a:r>
            <a:rPr lang="en-GB" dirty="0"/>
            <a:t>RA released a Public Report to collate public feedback</a:t>
          </a:r>
        </a:p>
      </dgm:t>
    </dgm:pt>
    <dgm:pt modelId="{A9904B25-1697-4706-AA92-434D08B7393C}" type="parTrans" cxnId="{52A92289-08BB-41AC-BEBD-939CABB71BA2}">
      <dgm:prSet/>
      <dgm:spPr/>
      <dgm:t>
        <a:bodyPr/>
        <a:lstStyle/>
        <a:p>
          <a:endParaRPr lang="en-GB"/>
        </a:p>
      </dgm:t>
    </dgm:pt>
    <dgm:pt modelId="{383D8BB5-EDCC-459A-8031-0243F0DA7862}" type="sibTrans" cxnId="{52A92289-08BB-41AC-BEBD-939CABB71BA2}">
      <dgm:prSet/>
      <dgm:spPr/>
      <dgm:t>
        <a:bodyPr/>
        <a:lstStyle/>
        <a:p>
          <a:endParaRPr lang="en-GB"/>
        </a:p>
      </dgm:t>
    </dgm:pt>
    <dgm:pt modelId="{204A73C6-9ED9-45B5-A912-3128BA0664CD}">
      <dgm:prSet/>
      <dgm:spPr>
        <a:solidFill>
          <a:srgbClr val="FF9021"/>
        </a:solidFill>
      </dgm:spPr>
      <dgm:t>
        <a:bodyPr/>
        <a:lstStyle/>
        <a:p>
          <a:r>
            <a:rPr lang="en-GB" dirty="0"/>
            <a:t>Discussions with BELCO</a:t>
          </a:r>
        </a:p>
      </dgm:t>
    </dgm:pt>
    <dgm:pt modelId="{1D7CBA2E-7066-4010-AF64-5D9F60194F75}" type="parTrans" cxnId="{E7D4877A-B27F-437E-9853-E466EEECE88E}">
      <dgm:prSet/>
      <dgm:spPr/>
      <dgm:t>
        <a:bodyPr/>
        <a:lstStyle/>
        <a:p>
          <a:endParaRPr lang="en-GB"/>
        </a:p>
      </dgm:t>
    </dgm:pt>
    <dgm:pt modelId="{7CDC76E8-97FC-429C-814B-CAB43662A81E}" type="sibTrans" cxnId="{E7D4877A-B27F-437E-9853-E466EEECE88E}">
      <dgm:prSet/>
      <dgm:spPr/>
      <dgm:t>
        <a:bodyPr/>
        <a:lstStyle/>
        <a:p>
          <a:endParaRPr lang="en-GB"/>
        </a:p>
      </dgm:t>
    </dgm:pt>
    <dgm:pt modelId="{13F33DB0-45BC-4660-811C-FB54EBBC6D52}">
      <dgm:prSet/>
      <dgm:spPr>
        <a:solidFill>
          <a:srgbClr val="FF6161"/>
        </a:solidFill>
      </dgm:spPr>
      <dgm:t>
        <a:bodyPr/>
        <a:lstStyle/>
        <a:p>
          <a:r>
            <a:rPr lang="en-GB" dirty="0"/>
            <a:t>Refining and finalising rate redesign model</a:t>
          </a:r>
        </a:p>
      </dgm:t>
    </dgm:pt>
    <dgm:pt modelId="{E81440D3-B287-460A-A355-9D269F9AE02D}" type="parTrans" cxnId="{1278462F-F197-4039-ABE7-E30D9D2420FA}">
      <dgm:prSet/>
      <dgm:spPr/>
      <dgm:t>
        <a:bodyPr/>
        <a:lstStyle/>
        <a:p>
          <a:endParaRPr lang="en-GB"/>
        </a:p>
      </dgm:t>
    </dgm:pt>
    <dgm:pt modelId="{0F81828C-B264-440B-9920-54693DC8DC90}" type="sibTrans" cxnId="{1278462F-F197-4039-ABE7-E30D9D2420FA}">
      <dgm:prSet/>
      <dgm:spPr/>
      <dgm:t>
        <a:bodyPr/>
        <a:lstStyle/>
        <a:p>
          <a:endParaRPr lang="en-GB"/>
        </a:p>
      </dgm:t>
    </dgm:pt>
    <dgm:pt modelId="{F4A84AA8-0C4E-4786-8393-8FAE3F5E440E}">
      <dgm:prSet/>
      <dgm:spPr>
        <a:solidFill>
          <a:srgbClr val="FF6161"/>
        </a:solidFill>
      </dgm:spPr>
      <dgm:t>
        <a:bodyPr/>
        <a:lstStyle/>
        <a:p>
          <a:r>
            <a:rPr lang="en-GB" dirty="0"/>
            <a:t>Calculate and implement rates with approved revenue allowance</a:t>
          </a:r>
        </a:p>
      </dgm:t>
    </dgm:pt>
    <dgm:pt modelId="{2ED9699B-7728-4637-8FD7-F320E4A6BB93}" type="parTrans" cxnId="{5CA33C29-5329-44EC-909F-1B8C198FE2BC}">
      <dgm:prSet/>
      <dgm:spPr/>
      <dgm:t>
        <a:bodyPr/>
        <a:lstStyle/>
        <a:p>
          <a:endParaRPr lang="en-GB"/>
        </a:p>
      </dgm:t>
    </dgm:pt>
    <dgm:pt modelId="{7BC89829-7738-4422-B008-E0E29A9ABB84}" type="sibTrans" cxnId="{5CA33C29-5329-44EC-909F-1B8C198FE2BC}">
      <dgm:prSet/>
      <dgm:spPr/>
      <dgm:t>
        <a:bodyPr/>
        <a:lstStyle/>
        <a:p>
          <a:endParaRPr lang="en-GB"/>
        </a:p>
      </dgm:t>
    </dgm:pt>
    <dgm:pt modelId="{40512CA5-E1BF-4FE6-BC5D-AAD979B3234C}">
      <dgm:prSet/>
      <dgm:spPr>
        <a:solidFill>
          <a:srgbClr val="FF6161"/>
        </a:solidFill>
      </dgm:spPr>
      <dgm:t>
        <a:bodyPr/>
        <a:lstStyle/>
        <a:p>
          <a:r>
            <a:rPr lang="en-GB" dirty="0"/>
            <a:t>Conduct customer impact analysis</a:t>
          </a:r>
        </a:p>
      </dgm:t>
    </dgm:pt>
    <dgm:pt modelId="{18D799AD-4334-4C53-8F4D-BB91963297C3}" type="parTrans" cxnId="{17DA3317-7B08-4A96-8732-0CFD329A9546}">
      <dgm:prSet/>
      <dgm:spPr/>
      <dgm:t>
        <a:bodyPr/>
        <a:lstStyle/>
        <a:p>
          <a:endParaRPr lang="en-GB"/>
        </a:p>
      </dgm:t>
    </dgm:pt>
    <dgm:pt modelId="{2BD5858C-16C9-4D65-BE06-03E6C0D56F30}" type="sibTrans" cxnId="{17DA3317-7B08-4A96-8732-0CFD329A9546}">
      <dgm:prSet/>
      <dgm:spPr/>
      <dgm:t>
        <a:bodyPr/>
        <a:lstStyle/>
        <a:p>
          <a:endParaRPr lang="en-GB"/>
        </a:p>
      </dgm:t>
    </dgm:pt>
    <dgm:pt modelId="{3647FC49-827E-4C47-AA4C-C92809DC7528}" type="pres">
      <dgm:prSet presAssocID="{DB4204E2-2B3F-47EB-85E8-44891621B062}" presName="Name0" presStyleCnt="0">
        <dgm:presLayoutVars>
          <dgm:chMax val="7"/>
          <dgm:chPref val="7"/>
          <dgm:dir/>
        </dgm:presLayoutVars>
      </dgm:prSet>
      <dgm:spPr/>
    </dgm:pt>
    <dgm:pt modelId="{3B3F3C76-A610-40AE-8A7F-3365EC925AD2}" type="pres">
      <dgm:prSet presAssocID="{DB4204E2-2B3F-47EB-85E8-44891621B062}" presName="Name1" presStyleCnt="0"/>
      <dgm:spPr/>
    </dgm:pt>
    <dgm:pt modelId="{0FDCE72F-BE47-440E-AEC4-B436A8EC9699}" type="pres">
      <dgm:prSet presAssocID="{DB4204E2-2B3F-47EB-85E8-44891621B062}" presName="cycle" presStyleCnt="0"/>
      <dgm:spPr/>
    </dgm:pt>
    <dgm:pt modelId="{8551C363-BC1E-4F0C-B3D7-1860B47EB568}" type="pres">
      <dgm:prSet presAssocID="{DB4204E2-2B3F-47EB-85E8-44891621B062}" presName="srcNode" presStyleLbl="node1" presStyleIdx="0" presStyleCnt="7"/>
      <dgm:spPr/>
    </dgm:pt>
    <dgm:pt modelId="{BEC5FFFC-4F05-4FD3-94C5-D60610FBF325}" type="pres">
      <dgm:prSet presAssocID="{DB4204E2-2B3F-47EB-85E8-44891621B062}" presName="conn" presStyleLbl="parChTrans1D2" presStyleIdx="0" presStyleCnt="1"/>
      <dgm:spPr/>
    </dgm:pt>
    <dgm:pt modelId="{3A676455-56B0-4D53-A2D8-37E928C611D1}" type="pres">
      <dgm:prSet presAssocID="{DB4204E2-2B3F-47EB-85E8-44891621B062}" presName="extraNode" presStyleLbl="node1" presStyleIdx="0" presStyleCnt="7"/>
      <dgm:spPr/>
    </dgm:pt>
    <dgm:pt modelId="{B91DC194-8F6A-46C2-9A8A-F6430CA2D32C}" type="pres">
      <dgm:prSet presAssocID="{DB4204E2-2B3F-47EB-85E8-44891621B062}" presName="dstNode" presStyleLbl="node1" presStyleIdx="0" presStyleCnt="7"/>
      <dgm:spPr/>
    </dgm:pt>
    <dgm:pt modelId="{CA1AA66B-DB6E-483F-9E25-96F36F53DF09}" type="pres">
      <dgm:prSet presAssocID="{420F0ACC-BAD6-4ECC-82AD-1D65E2204519}" presName="text_1" presStyleLbl="node1" presStyleIdx="0" presStyleCnt="7">
        <dgm:presLayoutVars>
          <dgm:bulletEnabled val="1"/>
        </dgm:presLayoutVars>
      </dgm:prSet>
      <dgm:spPr/>
    </dgm:pt>
    <dgm:pt modelId="{96CACF64-6758-4EEB-B10C-7160978F6C0B}" type="pres">
      <dgm:prSet presAssocID="{420F0ACC-BAD6-4ECC-82AD-1D65E2204519}" presName="accent_1" presStyleCnt="0"/>
      <dgm:spPr/>
    </dgm:pt>
    <dgm:pt modelId="{ABF0FE56-6A39-4F01-845D-D90DB97C3A6C}" type="pres">
      <dgm:prSet presAssocID="{420F0ACC-BAD6-4ECC-82AD-1D65E2204519}" presName="accentRepeatNode" presStyleLbl="solidFgAcc1" presStyleIdx="0" presStyleCnt="7"/>
      <dgm:spPr>
        <a:ln>
          <a:solidFill>
            <a:srgbClr val="92D050"/>
          </a:solidFill>
        </a:ln>
      </dgm:spPr>
    </dgm:pt>
    <dgm:pt modelId="{8F37BDE7-AB7F-4EC8-90A8-108D93E9B976}" type="pres">
      <dgm:prSet presAssocID="{CFBCE474-A8D3-4FCA-A36B-F1C136F22BC1}" presName="text_2" presStyleLbl="node1" presStyleIdx="1" presStyleCnt="7">
        <dgm:presLayoutVars>
          <dgm:bulletEnabled val="1"/>
        </dgm:presLayoutVars>
      </dgm:prSet>
      <dgm:spPr/>
    </dgm:pt>
    <dgm:pt modelId="{646406DE-2CFF-40DC-95C7-887243A1C043}" type="pres">
      <dgm:prSet presAssocID="{CFBCE474-A8D3-4FCA-A36B-F1C136F22BC1}" presName="accent_2" presStyleCnt="0"/>
      <dgm:spPr/>
    </dgm:pt>
    <dgm:pt modelId="{AC941C49-9835-4EF4-B5A9-0E933C73D118}" type="pres">
      <dgm:prSet presAssocID="{CFBCE474-A8D3-4FCA-A36B-F1C136F22BC1}" presName="accentRepeatNode" presStyleLbl="solidFgAcc1" presStyleIdx="1" presStyleCnt="7"/>
      <dgm:spPr>
        <a:ln>
          <a:solidFill>
            <a:srgbClr val="92D050"/>
          </a:solidFill>
        </a:ln>
      </dgm:spPr>
    </dgm:pt>
    <dgm:pt modelId="{0A84BC75-77C4-47FD-8AD7-D7C75A934759}" type="pres">
      <dgm:prSet presAssocID="{408FA024-D306-4BD3-B231-6C1F743B4A18}" presName="text_3" presStyleLbl="node1" presStyleIdx="2" presStyleCnt="7">
        <dgm:presLayoutVars>
          <dgm:bulletEnabled val="1"/>
        </dgm:presLayoutVars>
      </dgm:prSet>
      <dgm:spPr/>
    </dgm:pt>
    <dgm:pt modelId="{F2D34EAA-501A-4A00-A481-060C469AFCC7}" type="pres">
      <dgm:prSet presAssocID="{408FA024-D306-4BD3-B231-6C1F743B4A18}" presName="accent_3" presStyleCnt="0"/>
      <dgm:spPr/>
    </dgm:pt>
    <dgm:pt modelId="{8BAB17A1-064B-4464-B3FA-E6230DDF770E}" type="pres">
      <dgm:prSet presAssocID="{408FA024-D306-4BD3-B231-6C1F743B4A18}" presName="accentRepeatNode" presStyleLbl="solidFgAcc1" presStyleIdx="2" presStyleCnt="7"/>
      <dgm:spPr>
        <a:ln>
          <a:solidFill>
            <a:srgbClr val="92D050"/>
          </a:solidFill>
        </a:ln>
      </dgm:spPr>
    </dgm:pt>
    <dgm:pt modelId="{3BDB6CC6-44C2-4D89-8224-92D2BBFD4058}" type="pres">
      <dgm:prSet presAssocID="{204A73C6-9ED9-45B5-A912-3128BA0664CD}" presName="text_4" presStyleLbl="node1" presStyleIdx="3" presStyleCnt="7">
        <dgm:presLayoutVars>
          <dgm:bulletEnabled val="1"/>
        </dgm:presLayoutVars>
      </dgm:prSet>
      <dgm:spPr/>
    </dgm:pt>
    <dgm:pt modelId="{43FE9CD1-FBF1-4E04-9A37-1E8CF820823F}" type="pres">
      <dgm:prSet presAssocID="{204A73C6-9ED9-45B5-A912-3128BA0664CD}" presName="accent_4" presStyleCnt="0"/>
      <dgm:spPr/>
    </dgm:pt>
    <dgm:pt modelId="{43DFA69C-1FEC-484C-B6E7-0D007B4B6523}" type="pres">
      <dgm:prSet presAssocID="{204A73C6-9ED9-45B5-A912-3128BA0664CD}" presName="accentRepeatNode" presStyleLbl="solidFgAcc1" presStyleIdx="3" presStyleCnt="7"/>
      <dgm:spPr>
        <a:ln>
          <a:solidFill>
            <a:srgbClr val="FF9021"/>
          </a:solidFill>
        </a:ln>
      </dgm:spPr>
    </dgm:pt>
    <dgm:pt modelId="{2383ADE3-3223-4A57-AFE6-EA014477A673}" type="pres">
      <dgm:prSet presAssocID="{13F33DB0-45BC-4660-811C-FB54EBBC6D52}" presName="text_5" presStyleLbl="node1" presStyleIdx="4" presStyleCnt="7">
        <dgm:presLayoutVars>
          <dgm:bulletEnabled val="1"/>
        </dgm:presLayoutVars>
      </dgm:prSet>
      <dgm:spPr/>
    </dgm:pt>
    <dgm:pt modelId="{1B808D3D-1532-44E2-B7E7-87020FB96E2E}" type="pres">
      <dgm:prSet presAssocID="{13F33DB0-45BC-4660-811C-FB54EBBC6D52}" presName="accent_5" presStyleCnt="0"/>
      <dgm:spPr/>
    </dgm:pt>
    <dgm:pt modelId="{DAEAE785-2D1F-4FFD-9988-037DFC6A3F3D}" type="pres">
      <dgm:prSet presAssocID="{13F33DB0-45BC-4660-811C-FB54EBBC6D52}" presName="accentRepeatNode" presStyleLbl="solidFgAcc1" presStyleIdx="4" presStyleCnt="7"/>
      <dgm:spPr>
        <a:ln>
          <a:solidFill>
            <a:srgbClr val="FF6161"/>
          </a:solidFill>
        </a:ln>
      </dgm:spPr>
    </dgm:pt>
    <dgm:pt modelId="{9D8DDA97-0301-42AE-ACF7-6E275E22CD16}" type="pres">
      <dgm:prSet presAssocID="{40512CA5-E1BF-4FE6-BC5D-AAD979B3234C}" presName="text_6" presStyleLbl="node1" presStyleIdx="5" presStyleCnt="7">
        <dgm:presLayoutVars>
          <dgm:bulletEnabled val="1"/>
        </dgm:presLayoutVars>
      </dgm:prSet>
      <dgm:spPr/>
    </dgm:pt>
    <dgm:pt modelId="{65E25DB5-96C8-456A-BB69-41C817C77564}" type="pres">
      <dgm:prSet presAssocID="{40512CA5-E1BF-4FE6-BC5D-AAD979B3234C}" presName="accent_6" presStyleCnt="0"/>
      <dgm:spPr/>
    </dgm:pt>
    <dgm:pt modelId="{1DD8B47C-968E-488E-A46A-AB402717ACEB}" type="pres">
      <dgm:prSet presAssocID="{40512CA5-E1BF-4FE6-BC5D-AAD979B3234C}" presName="accentRepeatNode" presStyleLbl="solidFgAcc1" presStyleIdx="5" presStyleCnt="7"/>
      <dgm:spPr>
        <a:ln>
          <a:solidFill>
            <a:srgbClr val="FF6161"/>
          </a:solidFill>
        </a:ln>
      </dgm:spPr>
    </dgm:pt>
    <dgm:pt modelId="{CB196FE6-00CB-46BE-BEA1-7E45224B0F08}" type="pres">
      <dgm:prSet presAssocID="{F4A84AA8-0C4E-4786-8393-8FAE3F5E440E}" presName="text_7" presStyleLbl="node1" presStyleIdx="6" presStyleCnt="7">
        <dgm:presLayoutVars>
          <dgm:bulletEnabled val="1"/>
        </dgm:presLayoutVars>
      </dgm:prSet>
      <dgm:spPr/>
    </dgm:pt>
    <dgm:pt modelId="{1ABB5ECC-A2B0-40F5-8F48-D22D7FEC5E79}" type="pres">
      <dgm:prSet presAssocID="{F4A84AA8-0C4E-4786-8393-8FAE3F5E440E}" presName="accent_7" presStyleCnt="0"/>
      <dgm:spPr/>
    </dgm:pt>
    <dgm:pt modelId="{863AF76B-840D-41FF-AE3B-35859CC4EA19}" type="pres">
      <dgm:prSet presAssocID="{F4A84AA8-0C4E-4786-8393-8FAE3F5E440E}" presName="accentRepeatNode" presStyleLbl="solidFgAcc1" presStyleIdx="6" presStyleCnt="7"/>
      <dgm:spPr>
        <a:ln>
          <a:solidFill>
            <a:srgbClr val="FF6161"/>
          </a:solidFill>
        </a:ln>
      </dgm:spPr>
    </dgm:pt>
  </dgm:ptLst>
  <dgm:cxnLst>
    <dgm:cxn modelId="{D8FDB900-D860-4A30-9B6E-364072ED9E41}" type="presOf" srcId="{F4A84AA8-0C4E-4786-8393-8FAE3F5E440E}" destId="{CB196FE6-00CB-46BE-BEA1-7E45224B0F08}" srcOrd="0" destOrd="0" presId="urn:microsoft.com/office/officeart/2008/layout/VerticalCurvedList"/>
    <dgm:cxn modelId="{17DA3317-7B08-4A96-8732-0CFD329A9546}" srcId="{DB4204E2-2B3F-47EB-85E8-44891621B062}" destId="{40512CA5-E1BF-4FE6-BC5D-AAD979B3234C}" srcOrd="5" destOrd="0" parTransId="{18D799AD-4334-4C53-8F4D-BB91963297C3}" sibTransId="{2BD5858C-16C9-4D65-BE06-03E6C0D56F30}"/>
    <dgm:cxn modelId="{E456D41F-1C04-4A10-9BE8-D83D74A00938}" type="presOf" srcId="{408FA024-D306-4BD3-B231-6C1F743B4A18}" destId="{0A84BC75-77C4-47FD-8AD7-D7C75A934759}" srcOrd="0" destOrd="0" presId="urn:microsoft.com/office/officeart/2008/layout/VerticalCurvedList"/>
    <dgm:cxn modelId="{5CA33C29-5329-44EC-909F-1B8C198FE2BC}" srcId="{DB4204E2-2B3F-47EB-85E8-44891621B062}" destId="{F4A84AA8-0C4E-4786-8393-8FAE3F5E440E}" srcOrd="6" destOrd="0" parTransId="{2ED9699B-7728-4637-8FD7-F320E4A6BB93}" sibTransId="{7BC89829-7738-4422-B008-E0E29A9ABB84}"/>
    <dgm:cxn modelId="{5444F929-4409-42BB-8357-F8604A876E13}" srcId="{DB4204E2-2B3F-47EB-85E8-44891621B062}" destId="{CFBCE474-A8D3-4FCA-A36B-F1C136F22BC1}" srcOrd="1" destOrd="0" parTransId="{3511BD9D-5122-4CDA-85A9-BF829D71837D}" sibTransId="{BB9D3F44-66E4-47BA-B550-0E684E556B51}"/>
    <dgm:cxn modelId="{1278462F-F197-4039-ABE7-E30D9D2420FA}" srcId="{DB4204E2-2B3F-47EB-85E8-44891621B062}" destId="{13F33DB0-45BC-4660-811C-FB54EBBC6D52}" srcOrd="4" destOrd="0" parTransId="{E81440D3-B287-460A-A355-9D269F9AE02D}" sibTransId="{0F81828C-B264-440B-9920-54693DC8DC90}"/>
    <dgm:cxn modelId="{9C34433D-A66C-4422-B0E0-2510A9699D3A}" type="presOf" srcId="{D4488286-9E1D-4E9D-9E68-69749B1E46CF}" destId="{BEC5FFFC-4F05-4FD3-94C5-D60610FBF325}" srcOrd="0" destOrd="0" presId="urn:microsoft.com/office/officeart/2008/layout/VerticalCurvedList"/>
    <dgm:cxn modelId="{30A78D60-7095-4EDB-B26F-675F8152AAD1}" type="presOf" srcId="{204A73C6-9ED9-45B5-A912-3128BA0664CD}" destId="{3BDB6CC6-44C2-4D89-8224-92D2BBFD4058}" srcOrd="0" destOrd="0" presId="urn:microsoft.com/office/officeart/2008/layout/VerticalCurvedList"/>
    <dgm:cxn modelId="{194DAF68-68B3-41AA-B828-F90F8068F97F}" type="presOf" srcId="{420F0ACC-BAD6-4ECC-82AD-1D65E2204519}" destId="{CA1AA66B-DB6E-483F-9E25-96F36F53DF09}" srcOrd="0" destOrd="0" presId="urn:microsoft.com/office/officeart/2008/layout/VerticalCurvedList"/>
    <dgm:cxn modelId="{6D474E79-2D71-4B00-B816-303393262ADE}" type="presOf" srcId="{40512CA5-E1BF-4FE6-BC5D-AAD979B3234C}" destId="{9D8DDA97-0301-42AE-ACF7-6E275E22CD16}" srcOrd="0" destOrd="0" presId="urn:microsoft.com/office/officeart/2008/layout/VerticalCurvedList"/>
    <dgm:cxn modelId="{E7D4877A-B27F-437E-9853-E466EEECE88E}" srcId="{DB4204E2-2B3F-47EB-85E8-44891621B062}" destId="{204A73C6-9ED9-45B5-A912-3128BA0664CD}" srcOrd="3" destOrd="0" parTransId="{1D7CBA2E-7066-4010-AF64-5D9F60194F75}" sibTransId="{7CDC76E8-97FC-429C-814B-CAB43662A81E}"/>
    <dgm:cxn modelId="{52A92289-08BB-41AC-BEBD-939CABB71BA2}" srcId="{DB4204E2-2B3F-47EB-85E8-44891621B062}" destId="{408FA024-D306-4BD3-B231-6C1F743B4A18}" srcOrd="2" destOrd="0" parTransId="{A9904B25-1697-4706-AA92-434D08B7393C}" sibTransId="{383D8BB5-EDCC-459A-8031-0243F0DA7862}"/>
    <dgm:cxn modelId="{0C2BEF8C-455A-4816-9C89-AD1F1532686E}" type="presOf" srcId="{DB4204E2-2B3F-47EB-85E8-44891621B062}" destId="{3647FC49-827E-4C47-AA4C-C92809DC7528}" srcOrd="0" destOrd="0" presId="urn:microsoft.com/office/officeart/2008/layout/VerticalCurvedList"/>
    <dgm:cxn modelId="{2C1AA09A-14A3-43E5-AAED-8822400451C5}" type="presOf" srcId="{13F33DB0-45BC-4660-811C-FB54EBBC6D52}" destId="{2383ADE3-3223-4A57-AFE6-EA014477A673}" srcOrd="0" destOrd="0" presId="urn:microsoft.com/office/officeart/2008/layout/VerticalCurvedList"/>
    <dgm:cxn modelId="{E2B907B9-842F-412F-BBE2-3E957481811D}" type="presOf" srcId="{CFBCE474-A8D3-4FCA-A36B-F1C136F22BC1}" destId="{8F37BDE7-AB7F-4EC8-90A8-108D93E9B976}" srcOrd="0" destOrd="0" presId="urn:microsoft.com/office/officeart/2008/layout/VerticalCurvedList"/>
    <dgm:cxn modelId="{B1411CD6-F899-4D7F-98DE-00C859076246}" srcId="{DB4204E2-2B3F-47EB-85E8-44891621B062}" destId="{420F0ACC-BAD6-4ECC-82AD-1D65E2204519}" srcOrd="0" destOrd="0" parTransId="{872FA675-01D5-488C-974E-057834A02FDE}" sibTransId="{D4488286-9E1D-4E9D-9E68-69749B1E46CF}"/>
    <dgm:cxn modelId="{3F1D70E2-1BA4-4457-A84D-4E4507FB284A}" type="presParOf" srcId="{3647FC49-827E-4C47-AA4C-C92809DC7528}" destId="{3B3F3C76-A610-40AE-8A7F-3365EC925AD2}" srcOrd="0" destOrd="0" presId="urn:microsoft.com/office/officeart/2008/layout/VerticalCurvedList"/>
    <dgm:cxn modelId="{3F0F35BA-BD7A-46AA-BDEA-2F7455FA07C9}" type="presParOf" srcId="{3B3F3C76-A610-40AE-8A7F-3365EC925AD2}" destId="{0FDCE72F-BE47-440E-AEC4-B436A8EC9699}" srcOrd="0" destOrd="0" presId="urn:microsoft.com/office/officeart/2008/layout/VerticalCurvedList"/>
    <dgm:cxn modelId="{09524B74-F655-4457-A2CC-89B6FF451CB6}" type="presParOf" srcId="{0FDCE72F-BE47-440E-AEC4-B436A8EC9699}" destId="{8551C363-BC1E-4F0C-B3D7-1860B47EB568}" srcOrd="0" destOrd="0" presId="urn:microsoft.com/office/officeart/2008/layout/VerticalCurvedList"/>
    <dgm:cxn modelId="{14A61749-80A5-48CA-9232-9BEB9219BD49}" type="presParOf" srcId="{0FDCE72F-BE47-440E-AEC4-B436A8EC9699}" destId="{BEC5FFFC-4F05-4FD3-94C5-D60610FBF325}" srcOrd="1" destOrd="0" presId="urn:microsoft.com/office/officeart/2008/layout/VerticalCurvedList"/>
    <dgm:cxn modelId="{A3244BDB-EEB0-44B1-B3C7-2AB445F914EE}" type="presParOf" srcId="{0FDCE72F-BE47-440E-AEC4-B436A8EC9699}" destId="{3A676455-56B0-4D53-A2D8-37E928C611D1}" srcOrd="2" destOrd="0" presId="urn:microsoft.com/office/officeart/2008/layout/VerticalCurvedList"/>
    <dgm:cxn modelId="{E14E31E1-D7D5-411C-9939-2E72353921F5}" type="presParOf" srcId="{0FDCE72F-BE47-440E-AEC4-B436A8EC9699}" destId="{B91DC194-8F6A-46C2-9A8A-F6430CA2D32C}" srcOrd="3" destOrd="0" presId="urn:microsoft.com/office/officeart/2008/layout/VerticalCurvedList"/>
    <dgm:cxn modelId="{993E599D-86A3-473C-A7C5-59335D3396DA}" type="presParOf" srcId="{3B3F3C76-A610-40AE-8A7F-3365EC925AD2}" destId="{CA1AA66B-DB6E-483F-9E25-96F36F53DF09}" srcOrd="1" destOrd="0" presId="urn:microsoft.com/office/officeart/2008/layout/VerticalCurvedList"/>
    <dgm:cxn modelId="{EA995603-CA84-4299-9EB5-36C0C341D14B}" type="presParOf" srcId="{3B3F3C76-A610-40AE-8A7F-3365EC925AD2}" destId="{96CACF64-6758-4EEB-B10C-7160978F6C0B}" srcOrd="2" destOrd="0" presId="urn:microsoft.com/office/officeart/2008/layout/VerticalCurvedList"/>
    <dgm:cxn modelId="{152DE42F-7A43-4C4B-8E99-AB69D854F8E0}" type="presParOf" srcId="{96CACF64-6758-4EEB-B10C-7160978F6C0B}" destId="{ABF0FE56-6A39-4F01-845D-D90DB97C3A6C}" srcOrd="0" destOrd="0" presId="urn:microsoft.com/office/officeart/2008/layout/VerticalCurvedList"/>
    <dgm:cxn modelId="{529225D8-9370-465D-8519-E14847E5A8CD}" type="presParOf" srcId="{3B3F3C76-A610-40AE-8A7F-3365EC925AD2}" destId="{8F37BDE7-AB7F-4EC8-90A8-108D93E9B976}" srcOrd="3" destOrd="0" presId="urn:microsoft.com/office/officeart/2008/layout/VerticalCurvedList"/>
    <dgm:cxn modelId="{9402B5FA-95D4-4515-8102-992DBA5D6217}" type="presParOf" srcId="{3B3F3C76-A610-40AE-8A7F-3365EC925AD2}" destId="{646406DE-2CFF-40DC-95C7-887243A1C043}" srcOrd="4" destOrd="0" presId="urn:microsoft.com/office/officeart/2008/layout/VerticalCurvedList"/>
    <dgm:cxn modelId="{7B415AF2-0ACB-45CD-84AB-D289F316CCA2}" type="presParOf" srcId="{646406DE-2CFF-40DC-95C7-887243A1C043}" destId="{AC941C49-9835-4EF4-B5A9-0E933C73D118}" srcOrd="0" destOrd="0" presId="urn:microsoft.com/office/officeart/2008/layout/VerticalCurvedList"/>
    <dgm:cxn modelId="{A36738D3-FD3F-4870-97DB-4CCF95BD6EF0}" type="presParOf" srcId="{3B3F3C76-A610-40AE-8A7F-3365EC925AD2}" destId="{0A84BC75-77C4-47FD-8AD7-D7C75A934759}" srcOrd="5" destOrd="0" presId="urn:microsoft.com/office/officeart/2008/layout/VerticalCurvedList"/>
    <dgm:cxn modelId="{2344A2AA-A689-4585-AB12-2A581644D5E0}" type="presParOf" srcId="{3B3F3C76-A610-40AE-8A7F-3365EC925AD2}" destId="{F2D34EAA-501A-4A00-A481-060C469AFCC7}" srcOrd="6" destOrd="0" presId="urn:microsoft.com/office/officeart/2008/layout/VerticalCurvedList"/>
    <dgm:cxn modelId="{7FC35EC7-E522-4AFF-B009-AC7EB38D0E21}" type="presParOf" srcId="{F2D34EAA-501A-4A00-A481-060C469AFCC7}" destId="{8BAB17A1-064B-4464-B3FA-E6230DDF770E}" srcOrd="0" destOrd="0" presId="urn:microsoft.com/office/officeart/2008/layout/VerticalCurvedList"/>
    <dgm:cxn modelId="{721D21CD-0466-46D6-8F6A-278913212513}" type="presParOf" srcId="{3B3F3C76-A610-40AE-8A7F-3365EC925AD2}" destId="{3BDB6CC6-44C2-4D89-8224-92D2BBFD4058}" srcOrd="7" destOrd="0" presId="urn:microsoft.com/office/officeart/2008/layout/VerticalCurvedList"/>
    <dgm:cxn modelId="{AC8D936D-696E-43AF-86EC-2E8D1C343611}" type="presParOf" srcId="{3B3F3C76-A610-40AE-8A7F-3365EC925AD2}" destId="{43FE9CD1-FBF1-4E04-9A37-1E8CF820823F}" srcOrd="8" destOrd="0" presId="urn:microsoft.com/office/officeart/2008/layout/VerticalCurvedList"/>
    <dgm:cxn modelId="{A98C6C4A-5AAD-4D04-97A0-AA6E51A853AF}" type="presParOf" srcId="{43FE9CD1-FBF1-4E04-9A37-1E8CF820823F}" destId="{43DFA69C-1FEC-484C-B6E7-0D007B4B6523}" srcOrd="0" destOrd="0" presId="urn:microsoft.com/office/officeart/2008/layout/VerticalCurvedList"/>
    <dgm:cxn modelId="{941FF6FC-BB83-42B2-A436-6421A40B6603}" type="presParOf" srcId="{3B3F3C76-A610-40AE-8A7F-3365EC925AD2}" destId="{2383ADE3-3223-4A57-AFE6-EA014477A673}" srcOrd="9" destOrd="0" presId="urn:microsoft.com/office/officeart/2008/layout/VerticalCurvedList"/>
    <dgm:cxn modelId="{E579DEBF-6D6F-418D-A11E-799E83C95E6B}" type="presParOf" srcId="{3B3F3C76-A610-40AE-8A7F-3365EC925AD2}" destId="{1B808D3D-1532-44E2-B7E7-87020FB96E2E}" srcOrd="10" destOrd="0" presId="urn:microsoft.com/office/officeart/2008/layout/VerticalCurvedList"/>
    <dgm:cxn modelId="{3A8C7C54-F7F6-4FE9-945A-268E5ABF96EA}" type="presParOf" srcId="{1B808D3D-1532-44E2-B7E7-87020FB96E2E}" destId="{DAEAE785-2D1F-4FFD-9988-037DFC6A3F3D}" srcOrd="0" destOrd="0" presId="urn:microsoft.com/office/officeart/2008/layout/VerticalCurvedList"/>
    <dgm:cxn modelId="{AC9AE82A-CD0E-495E-AF64-3983E8B71714}" type="presParOf" srcId="{3B3F3C76-A610-40AE-8A7F-3365EC925AD2}" destId="{9D8DDA97-0301-42AE-ACF7-6E275E22CD16}" srcOrd="11" destOrd="0" presId="urn:microsoft.com/office/officeart/2008/layout/VerticalCurvedList"/>
    <dgm:cxn modelId="{0A138957-E711-483F-BBE0-A8B431BA68BB}" type="presParOf" srcId="{3B3F3C76-A610-40AE-8A7F-3365EC925AD2}" destId="{65E25DB5-96C8-456A-BB69-41C817C77564}" srcOrd="12" destOrd="0" presId="urn:microsoft.com/office/officeart/2008/layout/VerticalCurvedList"/>
    <dgm:cxn modelId="{C1682D66-D395-4955-9A31-D363BD69637D}" type="presParOf" srcId="{65E25DB5-96C8-456A-BB69-41C817C77564}" destId="{1DD8B47C-968E-488E-A46A-AB402717ACEB}" srcOrd="0" destOrd="0" presId="urn:microsoft.com/office/officeart/2008/layout/VerticalCurvedList"/>
    <dgm:cxn modelId="{40664EDC-65D7-4062-A3F9-FD90F95F3401}" type="presParOf" srcId="{3B3F3C76-A610-40AE-8A7F-3365EC925AD2}" destId="{CB196FE6-00CB-46BE-BEA1-7E45224B0F08}" srcOrd="13" destOrd="0" presId="urn:microsoft.com/office/officeart/2008/layout/VerticalCurvedList"/>
    <dgm:cxn modelId="{D9DF5A14-D0F4-4152-A1AC-F2F9D544C3F9}" type="presParOf" srcId="{3B3F3C76-A610-40AE-8A7F-3365EC925AD2}" destId="{1ABB5ECC-A2B0-40F5-8F48-D22D7FEC5E79}" srcOrd="14" destOrd="0" presId="urn:microsoft.com/office/officeart/2008/layout/VerticalCurvedList"/>
    <dgm:cxn modelId="{F482E0CB-D01B-48E4-83C6-324603D0444C}" type="presParOf" srcId="{1ABB5ECC-A2B0-40F5-8F48-D22D7FEC5E79}" destId="{863AF76B-840D-41FF-AE3B-35859CC4EA1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B4204E2-2B3F-47EB-85E8-44891621B062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420F0ACC-BAD6-4ECC-82AD-1D65E2204519}">
      <dgm:prSet phldrT="[Text]"/>
      <dgm:spPr>
        <a:solidFill>
          <a:srgbClr val="92D050"/>
        </a:solidFill>
      </dgm:spPr>
      <dgm:t>
        <a:bodyPr/>
        <a:lstStyle/>
        <a:p>
          <a:r>
            <a:rPr lang="en-GB" dirty="0"/>
            <a:t>BELCO submitted report on “Tariff Design Modernisation Strategy” </a:t>
          </a:r>
        </a:p>
      </dgm:t>
    </dgm:pt>
    <dgm:pt modelId="{872FA675-01D5-488C-974E-057834A02FDE}" type="parTrans" cxnId="{B1411CD6-F899-4D7F-98DE-00C859076246}">
      <dgm:prSet/>
      <dgm:spPr/>
      <dgm:t>
        <a:bodyPr/>
        <a:lstStyle/>
        <a:p>
          <a:endParaRPr lang="en-GB"/>
        </a:p>
      </dgm:t>
    </dgm:pt>
    <dgm:pt modelId="{D4488286-9E1D-4E9D-9E68-69749B1E46CF}" type="sibTrans" cxnId="{B1411CD6-F899-4D7F-98DE-00C859076246}">
      <dgm:prSet/>
      <dgm:spPr/>
      <dgm:t>
        <a:bodyPr/>
        <a:lstStyle/>
        <a:p>
          <a:endParaRPr lang="en-GB"/>
        </a:p>
      </dgm:t>
    </dgm:pt>
    <dgm:pt modelId="{CFBCE474-A8D3-4FCA-A36B-F1C136F22BC1}">
      <dgm:prSet phldrT="[Text]"/>
      <dgm:spPr>
        <a:solidFill>
          <a:srgbClr val="92D050"/>
        </a:solidFill>
      </dgm:spPr>
      <dgm:t>
        <a:bodyPr/>
        <a:lstStyle/>
        <a:p>
          <a:r>
            <a:rPr lang="en-GB" dirty="0"/>
            <a:t>BELCO submitted a rate redesign model </a:t>
          </a:r>
        </a:p>
      </dgm:t>
    </dgm:pt>
    <dgm:pt modelId="{3511BD9D-5122-4CDA-85A9-BF829D71837D}" type="parTrans" cxnId="{5444F929-4409-42BB-8357-F8604A876E13}">
      <dgm:prSet/>
      <dgm:spPr/>
      <dgm:t>
        <a:bodyPr/>
        <a:lstStyle/>
        <a:p>
          <a:endParaRPr lang="en-GB"/>
        </a:p>
      </dgm:t>
    </dgm:pt>
    <dgm:pt modelId="{BB9D3F44-66E4-47BA-B550-0E684E556B51}" type="sibTrans" cxnId="{5444F929-4409-42BB-8357-F8604A876E13}">
      <dgm:prSet/>
      <dgm:spPr/>
      <dgm:t>
        <a:bodyPr/>
        <a:lstStyle/>
        <a:p>
          <a:endParaRPr lang="en-GB"/>
        </a:p>
      </dgm:t>
    </dgm:pt>
    <dgm:pt modelId="{408FA024-D306-4BD3-B231-6C1F743B4A18}">
      <dgm:prSet phldrT="[Text]"/>
      <dgm:spPr>
        <a:solidFill>
          <a:srgbClr val="92D050"/>
        </a:solidFill>
      </dgm:spPr>
      <dgm:t>
        <a:bodyPr/>
        <a:lstStyle/>
        <a:p>
          <a:r>
            <a:rPr lang="en-GB" dirty="0"/>
            <a:t>RA released a Public Report to collate public feedback</a:t>
          </a:r>
        </a:p>
      </dgm:t>
    </dgm:pt>
    <dgm:pt modelId="{A9904B25-1697-4706-AA92-434D08B7393C}" type="parTrans" cxnId="{52A92289-08BB-41AC-BEBD-939CABB71BA2}">
      <dgm:prSet/>
      <dgm:spPr/>
      <dgm:t>
        <a:bodyPr/>
        <a:lstStyle/>
        <a:p>
          <a:endParaRPr lang="en-GB"/>
        </a:p>
      </dgm:t>
    </dgm:pt>
    <dgm:pt modelId="{383D8BB5-EDCC-459A-8031-0243F0DA7862}" type="sibTrans" cxnId="{52A92289-08BB-41AC-BEBD-939CABB71BA2}">
      <dgm:prSet/>
      <dgm:spPr/>
      <dgm:t>
        <a:bodyPr/>
        <a:lstStyle/>
        <a:p>
          <a:endParaRPr lang="en-GB"/>
        </a:p>
      </dgm:t>
    </dgm:pt>
    <dgm:pt modelId="{204A73C6-9ED9-45B5-A912-3128BA0664CD}">
      <dgm:prSet/>
      <dgm:spPr>
        <a:solidFill>
          <a:srgbClr val="FF9021"/>
        </a:solidFill>
      </dgm:spPr>
      <dgm:t>
        <a:bodyPr/>
        <a:lstStyle/>
        <a:p>
          <a:r>
            <a:rPr lang="en-GB" dirty="0"/>
            <a:t>Discussions with BELCO</a:t>
          </a:r>
        </a:p>
      </dgm:t>
    </dgm:pt>
    <dgm:pt modelId="{1D7CBA2E-7066-4010-AF64-5D9F60194F75}" type="parTrans" cxnId="{E7D4877A-B27F-437E-9853-E466EEECE88E}">
      <dgm:prSet/>
      <dgm:spPr/>
      <dgm:t>
        <a:bodyPr/>
        <a:lstStyle/>
        <a:p>
          <a:endParaRPr lang="en-GB"/>
        </a:p>
      </dgm:t>
    </dgm:pt>
    <dgm:pt modelId="{7CDC76E8-97FC-429C-814B-CAB43662A81E}" type="sibTrans" cxnId="{E7D4877A-B27F-437E-9853-E466EEECE88E}">
      <dgm:prSet/>
      <dgm:spPr/>
      <dgm:t>
        <a:bodyPr/>
        <a:lstStyle/>
        <a:p>
          <a:endParaRPr lang="en-GB"/>
        </a:p>
      </dgm:t>
    </dgm:pt>
    <dgm:pt modelId="{13F33DB0-45BC-4660-811C-FB54EBBC6D52}">
      <dgm:prSet/>
      <dgm:spPr>
        <a:solidFill>
          <a:srgbClr val="FF6161"/>
        </a:solidFill>
      </dgm:spPr>
      <dgm:t>
        <a:bodyPr/>
        <a:lstStyle/>
        <a:p>
          <a:r>
            <a:rPr lang="en-GB" dirty="0"/>
            <a:t>Refining and finalising rate redesign model</a:t>
          </a:r>
        </a:p>
      </dgm:t>
    </dgm:pt>
    <dgm:pt modelId="{E81440D3-B287-460A-A355-9D269F9AE02D}" type="parTrans" cxnId="{1278462F-F197-4039-ABE7-E30D9D2420FA}">
      <dgm:prSet/>
      <dgm:spPr/>
      <dgm:t>
        <a:bodyPr/>
        <a:lstStyle/>
        <a:p>
          <a:endParaRPr lang="en-GB"/>
        </a:p>
      </dgm:t>
    </dgm:pt>
    <dgm:pt modelId="{0F81828C-B264-440B-9920-54693DC8DC90}" type="sibTrans" cxnId="{1278462F-F197-4039-ABE7-E30D9D2420FA}">
      <dgm:prSet/>
      <dgm:spPr/>
      <dgm:t>
        <a:bodyPr/>
        <a:lstStyle/>
        <a:p>
          <a:endParaRPr lang="en-GB"/>
        </a:p>
      </dgm:t>
    </dgm:pt>
    <dgm:pt modelId="{F4A84AA8-0C4E-4786-8393-8FAE3F5E440E}">
      <dgm:prSet/>
      <dgm:spPr>
        <a:solidFill>
          <a:srgbClr val="FF6161"/>
        </a:solidFill>
      </dgm:spPr>
      <dgm:t>
        <a:bodyPr/>
        <a:lstStyle/>
        <a:p>
          <a:r>
            <a:rPr lang="en-GB" dirty="0"/>
            <a:t>Calculate and implement rates with approved revenue allowance</a:t>
          </a:r>
        </a:p>
      </dgm:t>
    </dgm:pt>
    <dgm:pt modelId="{2ED9699B-7728-4637-8FD7-F320E4A6BB93}" type="parTrans" cxnId="{5CA33C29-5329-44EC-909F-1B8C198FE2BC}">
      <dgm:prSet/>
      <dgm:spPr/>
      <dgm:t>
        <a:bodyPr/>
        <a:lstStyle/>
        <a:p>
          <a:endParaRPr lang="en-GB"/>
        </a:p>
      </dgm:t>
    </dgm:pt>
    <dgm:pt modelId="{7BC89829-7738-4422-B008-E0E29A9ABB84}" type="sibTrans" cxnId="{5CA33C29-5329-44EC-909F-1B8C198FE2BC}">
      <dgm:prSet/>
      <dgm:spPr/>
      <dgm:t>
        <a:bodyPr/>
        <a:lstStyle/>
        <a:p>
          <a:endParaRPr lang="en-GB"/>
        </a:p>
      </dgm:t>
    </dgm:pt>
    <dgm:pt modelId="{40512CA5-E1BF-4FE6-BC5D-AAD979B3234C}">
      <dgm:prSet/>
      <dgm:spPr>
        <a:solidFill>
          <a:srgbClr val="FF6161"/>
        </a:solidFill>
      </dgm:spPr>
      <dgm:t>
        <a:bodyPr/>
        <a:lstStyle/>
        <a:p>
          <a:r>
            <a:rPr lang="en-GB" dirty="0"/>
            <a:t>Conduct customer impact analysis</a:t>
          </a:r>
        </a:p>
      </dgm:t>
    </dgm:pt>
    <dgm:pt modelId="{18D799AD-4334-4C53-8F4D-BB91963297C3}" type="parTrans" cxnId="{17DA3317-7B08-4A96-8732-0CFD329A9546}">
      <dgm:prSet/>
      <dgm:spPr/>
      <dgm:t>
        <a:bodyPr/>
        <a:lstStyle/>
        <a:p>
          <a:endParaRPr lang="en-GB"/>
        </a:p>
      </dgm:t>
    </dgm:pt>
    <dgm:pt modelId="{2BD5858C-16C9-4D65-BE06-03E6C0D56F30}" type="sibTrans" cxnId="{17DA3317-7B08-4A96-8732-0CFD329A9546}">
      <dgm:prSet/>
      <dgm:spPr/>
      <dgm:t>
        <a:bodyPr/>
        <a:lstStyle/>
        <a:p>
          <a:endParaRPr lang="en-GB"/>
        </a:p>
      </dgm:t>
    </dgm:pt>
    <dgm:pt modelId="{3647FC49-827E-4C47-AA4C-C92809DC7528}" type="pres">
      <dgm:prSet presAssocID="{DB4204E2-2B3F-47EB-85E8-44891621B062}" presName="Name0" presStyleCnt="0">
        <dgm:presLayoutVars>
          <dgm:chMax val="7"/>
          <dgm:chPref val="7"/>
          <dgm:dir/>
        </dgm:presLayoutVars>
      </dgm:prSet>
      <dgm:spPr/>
    </dgm:pt>
    <dgm:pt modelId="{3B3F3C76-A610-40AE-8A7F-3365EC925AD2}" type="pres">
      <dgm:prSet presAssocID="{DB4204E2-2B3F-47EB-85E8-44891621B062}" presName="Name1" presStyleCnt="0"/>
      <dgm:spPr/>
    </dgm:pt>
    <dgm:pt modelId="{0FDCE72F-BE47-440E-AEC4-B436A8EC9699}" type="pres">
      <dgm:prSet presAssocID="{DB4204E2-2B3F-47EB-85E8-44891621B062}" presName="cycle" presStyleCnt="0"/>
      <dgm:spPr/>
    </dgm:pt>
    <dgm:pt modelId="{8551C363-BC1E-4F0C-B3D7-1860B47EB568}" type="pres">
      <dgm:prSet presAssocID="{DB4204E2-2B3F-47EB-85E8-44891621B062}" presName="srcNode" presStyleLbl="node1" presStyleIdx="0" presStyleCnt="7"/>
      <dgm:spPr/>
    </dgm:pt>
    <dgm:pt modelId="{BEC5FFFC-4F05-4FD3-94C5-D60610FBF325}" type="pres">
      <dgm:prSet presAssocID="{DB4204E2-2B3F-47EB-85E8-44891621B062}" presName="conn" presStyleLbl="parChTrans1D2" presStyleIdx="0" presStyleCnt="1"/>
      <dgm:spPr/>
    </dgm:pt>
    <dgm:pt modelId="{3A676455-56B0-4D53-A2D8-37E928C611D1}" type="pres">
      <dgm:prSet presAssocID="{DB4204E2-2B3F-47EB-85E8-44891621B062}" presName="extraNode" presStyleLbl="node1" presStyleIdx="0" presStyleCnt="7"/>
      <dgm:spPr/>
    </dgm:pt>
    <dgm:pt modelId="{B91DC194-8F6A-46C2-9A8A-F6430CA2D32C}" type="pres">
      <dgm:prSet presAssocID="{DB4204E2-2B3F-47EB-85E8-44891621B062}" presName="dstNode" presStyleLbl="node1" presStyleIdx="0" presStyleCnt="7"/>
      <dgm:spPr/>
    </dgm:pt>
    <dgm:pt modelId="{CA1AA66B-DB6E-483F-9E25-96F36F53DF09}" type="pres">
      <dgm:prSet presAssocID="{420F0ACC-BAD6-4ECC-82AD-1D65E2204519}" presName="text_1" presStyleLbl="node1" presStyleIdx="0" presStyleCnt="7">
        <dgm:presLayoutVars>
          <dgm:bulletEnabled val="1"/>
        </dgm:presLayoutVars>
      </dgm:prSet>
      <dgm:spPr/>
    </dgm:pt>
    <dgm:pt modelId="{96CACF64-6758-4EEB-B10C-7160978F6C0B}" type="pres">
      <dgm:prSet presAssocID="{420F0ACC-BAD6-4ECC-82AD-1D65E2204519}" presName="accent_1" presStyleCnt="0"/>
      <dgm:spPr/>
    </dgm:pt>
    <dgm:pt modelId="{ABF0FE56-6A39-4F01-845D-D90DB97C3A6C}" type="pres">
      <dgm:prSet presAssocID="{420F0ACC-BAD6-4ECC-82AD-1D65E2204519}" presName="accentRepeatNode" presStyleLbl="solidFgAcc1" presStyleIdx="0" presStyleCnt="7"/>
      <dgm:spPr>
        <a:ln>
          <a:solidFill>
            <a:srgbClr val="92D050"/>
          </a:solidFill>
        </a:ln>
      </dgm:spPr>
    </dgm:pt>
    <dgm:pt modelId="{8F37BDE7-AB7F-4EC8-90A8-108D93E9B976}" type="pres">
      <dgm:prSet presAssocID="{CFBCE474-A8D3-4FCA-A36B-F1C136F22BC1}" presName="text_2" presStyleLbl="node1" presStyleIdx="1" presStyleCnt="7">
        <dgm:presLayoutVars>
          <dgm:bulletEnabled val="1"/>
        </dgm:presLayoutVars>
      </dgm:prSet>
      <dgm:spPr/>
    </dgm:pt>
    <dgm:pt modelId="{646406DE-2CFF-40DC-95C7-887243A1C043}" type="pres">
      <dgm:prSet presAssocID="{CFBCE474-A8D3-4FCA-A36B-F1C136F22BC1}" presName="accent_2" presStyleCnt="0"/>
      <dgm:spPr/>
    </dgm:pt>
    <dgm:pt modelId="{AC941C49-9835-4EF4-B5A9-0E933C73D118}" type="pres">
      <dgm:prSet presAssocID="{CFBCE474-A8D3-4FCA-A36B-F1C136F22BC1}" presName="accentRepeatNode" presStyleLbl="solidFgAcc1" presStyleIdx="1" presStyleCnt="7"/>
      <dgm:spPr>
        <a:ln>
          <a:solidFill>
            <a:srgbClr val="92D050"/>
          </a:solidFill>
        </a:ln>
      </dgm:spPr>
    </dgm:pt>
    <dgm:pt modelId="{0A84BC75-77C4-47FD-8AD7-D7C75A934759}" type="pres">
      <dgm:prSet presAssocID="{408FA024-D306-4BD3-B231-6C1F743B4A18}" presName="text_3" presStyleLbl="node1" presStyleIdx="2" presStyleCnt="7">
        <dgm:presLayoutVars>
          <dgm:bulletEnabled val="1"/>
        </dgm:presLayoutVars>
      </dgm:prSet>
      <dgm:spPr/>
    </dgm:pt>
    <dgm:pt modelId="{F2D34EAA-501A-4A00-A481-060C469AFCC7}" type="pres">
      <dgm:prSet presAssocID="{408FA024-D306-4BD3-B231-6C1F743B4A18}" presName="accent_3" presStyleCnt="0"/>
      <dgm:spPr/>
    </dgm:pt>
    <dgm:pt modelId="{8BAB17A1-064B-4464-B3FA-E6230DDF770E}" type="pres">
      <dgm:prSet presAssocID="{408FA024-D306-4BD3-B231-6C1F743B4A18}" presName="accentRepeatNode" presStyleLbl="solidFgAcc1" presStyleIdx="2" presStyleCnt="7"/>
      <dgm:spPr>
        <a:ln>
          <a:solidFill>
            <a:srgbClr val="92D050"/>
          </a:solidFill>
        </a:ln>
      </dgm:spPr>
    </dgm:pt>
    <dgm:pt modelId="{3BDB6CC6-44C2-4D89-8224-92D2BBFD4058}" type="pres">
      <dgm:prSet presAssocID="{204A73C6-9ED9-45B5-A912-3128BA0664CD}" presName="text_4" presStyleLbl="node1" presStyleIdx="3" presStyleCnt="7">
        <dgm:presLayoutVars>
          <dgm:bulletEnabled val="1"/>
        </dgm:presLayoutVars>
      </dgm:prSet>
      <dgm:spPr/>
    </dgm:pt>
    <dgm:pt modelId="{43FE9CD1-FBF1-4E04-9A37-1E8CF820823F}" type="pres">
      <dgm:prSet presAssocID="{204A73C6-9ED9-45B5-A912-3128BA0664CD}" presName="accent_4" presStyleCnt="0"/>
      <dgm:spPr/>
    </dgm:pt>
    <dgm:pt modelId="{43DFA69C-1FEC-484C-B6E7-0D007B4B6523}" type="pres">
      <dgm:prSet presAssocID="{204A73C6-9ED9-45B5-A912-3128BA0664CD}" presName="accentRepeatNode" presStyleLbl="solidFgAcc1" presStyleIdx="3" presStyleCnt="7"/>
      <dgm:spPr>
        <a:ln>
          <a:solidFill>
            <a:srgbClr val="FF9021"/>
          </a:solidFill>
        </a:ln>
      </dgm:spPr>
    </dgm:pt>
    <dgm:pt modelId="{2383ADE3-3223-4A57-AFE6-EA014477A673}" type="pres">
      <dgm:prSet presAssocID="{13F33DB0-45BC-4660-811C-FB54EBBC6D52}" presName="text_5" presStyleLbl="node1" presStyleIdx="4" presStyleCnt="7">
        <dgm:presLayoutVars>
          <dgm:bulletEnabled val="1"/>
        </dgm:presLayoutVars>
      </dgm:prSet>
      <dgm:spPr/>
    </dgm:pt>
    <dgm:pt modelId="{1B808D3D-1532-44E2-B7E7-87020FB96E2E}" type="pres">
      <dgm:prSet presAssocID="{13F33DB0-45BC-4660-811C-FB54EBBC6D52}" presName="accent_5" presStyleCnt="0"/>
      <dgm:spPr/>
    </dgm:pt>
    <dgm:pt modelId="{DAEAE785-2D1F-4FFD-9988-037DFC6A3F3D}" type="pres">
      <dgm:prSet presAssocID="{13F33DB0-45BC-4660-811C-FB54EBBC6D52}" presName="accentRepeatNode" presStyleLbl="solidFgAcc1" presStyleIdx="4" presStyleCnt="7"/>
      <dgm:spPr>
        <a:ln>
          <a:solidFill>
            <a:srgbClr val="FF6161"/>
          </a:solidFill>
        </a:ln>
      </dgm:spPr>
    </dgm:pt>
    <dgm:pt modelId="{9D8DDA97-0301-42AE-ACF7-6E275E22CD16}" type="pres">
      <dgm:prSet presAssocID="{40512CA5-E1BF-4FE6-BC5D-AAD979B3234C}" presName="text_6" presStyleLbl="node1" presStyleIdx="5" presStyleCnt="7">
        <dgm:presLayoutVars>
          <dgm:bulletEnabled val="1"/>
        </dgm:presLayoutVars>
      </dgm:prSet>
      <dgm:spPr/>
    </dgm:pt>
    <dgm:pt modelId="{65E25DB5-96C8-456A-BB69-41C817C77564}" type="pres">
      <dgm:prSet presAssocID="{40512CA5-E1BF-4FE6-BC5D-AAD979B3234C}" presName="accent_6" presStyleCnt="0"/>
      <dgm:spPr/>
    </dgm:pt>
    <dgm:pt modelId="{1DD8B47C-968E-488E-A46A-AB402717ACEB}" type="pres">
      <dgm:prSet presAssocID="{40512CA5-E1BF-4FE6-BC5D-AAD979B3234C}" presName="accentRepeatNode" presStyleLbl="solidFgAcc1" presStyleIdx="5" presStyleCnt="7"/>
      <dgm:spPr>
        <a:ln>
          <a:solidFill>
            <a:srgbClr val="FF6161"/>
          </a:solidFill>
        </a:ln>
      </dgm:spPr>
    </dgm:pt>
    <dgm:pt modelId="{CB196FE6-00CB-46BE-BEA1-7E45224B0F08}" type="pres">
      <dgm:prSet presAssocID="{F4A84AA8-0C4E-4786-8393-8FAE3F5E440E}" presName="text_7" presStyleLbl="node1" presStyleIdx="6" presStyleCnt="7">
        <dgm:presLayoutVars>
          <dgm:bulletEnabled val="1"/>
        </dgm:presLayoutVars>
      </dgm:prSet>
      <dgm:spPr/>
    </dgm:pt>
    <dgm:pt modelId="{1ABB5ECC-A2B0-40F5-8F48-D22D7FEC5E79}" type="pres">
      <dgm:prSet presAssocID="{F4A84AA8-0C4E-4786-8393-8FAE3F5E440E}" presName="accent_7" presStyleCnt="0"/>
      <dgm:spPr/>
    </dgm:pt>
    <dgm:pt modelId="{863AF76B-840D-41FF-AE3B-35859CC4EA19}" type="pres">
      <dgm:prSet presAssocID="{F4A84AA8-0C4E-4786-8393-8FAE3F5E440E}" presName="accentRepeatNode" presStyleLbl="solidFgAcc1" presStyleIdx="6" presStyleCnt="7"/>
      <dgm:spPr>
        <a:ln>
          <a:solidFill>
            <a:srgbClr val="FF6161"/>
          </a:solidFill>
        </a:ln>
      </dgm:spPr>
    </dgm:pt>
  </dgm:ptLst>
  <dgm:cxnLst>
    <dgm:cxn modelId="{D8FDB900-D860-4A30-9B6E-364072ED9E41}" type="presOf" srcId="{F4A84AA8-0C4E-4786-8393-8FAE3F5E440E}" destId="{CB196FE6-00CB-46BE-BEA1-7E45224B0F08}" srcOrd="0" destOrd="0" presId="urn:microsoft.com/office/officeart/2008/layout/VerticalCurvedList"/>
    <dgm:cxn modelId="{17DA3317-7B08-4A96-8732-0CFD329A9546}" srcId="{DB4204E2-2B3F-47EB-85E8-44891621B062}" destId="{40512CA5-E1BF-4FE6-BC5D-AAD979B3234C}" srcOrd="5" destOrd="0" parTransId="{18D799AD-4334-4C53-8F4D-BB91963297C3}" sibTransId="{2BD5858C-16C9-4D65-BE06-03E6C0D56F30}"/>
    <dgm:cxn modelId="{E456D41F-1C04-4A10-9BE8-D83D74A00938}" type="presOf" srcId="{408FA024-D306-4BD3-B231-6C1F743B4A18}" destId="{0A84BC75-77C4-47FD-8AD7-D7C75A934759}" srcOrd="0" destOrd="0" presId="urn:microsoft.com/office/officeart/2008/layout/VerticalCurvedList"/>
    <dgm:cxn modelId="{5CA33C29-5329-44EC-909F-1B8C198FE2BC}" srcId="{DB4204E2-2B3F-47EB-85E8-44891621B062}" destId="{F4A84AA8-0C4E-4786-8393-8FAE3F5E440E}" srcOrd="6" destOrd="0" parTransId="{2ED9699B-7728-4637-8FD7-F320E4A6BB93}" sibTransId="{7BC89829-7738-4422-B008-E0E29A9ABB84}"/>
    <dgm:cxn modelId="{5444F929-4409-42BB-8357-F8604A876E13}" srcId="{DB4204E2-2B3F-47EB-85E8-44891621B062}" destId="{CFBCE474-A8D3-4FCA-A36B-F1C136F22BC1}" srcOrd="1" destOrd="0" parTransId="{3511BD9D-5122-4CDA-85A9-BF829D71837D}" sibTransId="{BB9D3F44-66E4-47BA-B550-0E684E556B51}"/>
    <dgm:cxn modelId="{1278462F-F197-4039-ABE7-E30D9D2420FA}" srcId="{DB4204E2-2B3F-47EB-85E8-44891621B062}" destId="{13F33DB0-45BC-4660-811C-FB54EBBC6D52}" srcOrd="4" destOrd="0" parTransId="{E81440D3-B287-460A-A355-9D269F9AE02D}" sibTransId="{0F81828C-B264-440B-9920-54693DC8DC90}"/>
    <dgm:cxn modelId="{9C34433D-A66C-4422-B0E0-2510A9699D3A}" type="presOf" srcId="{D4488286-9E1D-4E9D-9E68-69749B1E46CF}" destId="{BEC5FFFC-4F05-4FD3-94C5-D60610FBF325}" srcOrd="0" destOrd="0" presId="urn:microsoft.com/office/officeart/2008/layout/VerticalCurvedList"/>
    <dgm:cxn modelId="{30A78D60-7095-4EDB-B26F-675F8152AAD1}" type="presOf" srcId="{204A73C6-9ED9-45B5-A912-3128BA0664CD}" destId="{3BDB6CC6-44C2-4D89-8224-92D2BBFD4058}" srcOrd="0" destOrd="0" presId="urn:microsoft.com/office/officeart/2008/layout/VerticalCurvedList"/>
    <dgm:cxn modelId="{194DAF68-68B3-41AA-B828-F90F8068F97F}" type="presOf" srcId="{420F0ACC-BAD6-4ECC-82AD-1D65E2204519}" destId="{CA1AA66B-DB6E-483F-9E25-96F36F53DF09}" srcOrd="0" destOrd="0" presId="urn:microsoft.com/office/officeart/2008/layout/VerticalCurvedList"/>
    <dgm:cxn modelId="{6D474E79-2D71-4B00-B816-303393262ADE}" type="presOf" srcId="{40512CA5-E1BF-4FE6-BC5D-AAD979B3234C}" destId="{9D8DDA97-0301-42AE-ACF7-6E275E22CD16}" srcOrd="0" destOrd="0" presId="urn:microsoft.com/office/officeart/2008/layout/VerticalCurvedList"/>
    <dgm:cxn modelId="{E7D4877A-B27F-437E-9853-E466EEECE88E}" srcId="{DB4204E2-2B3F-47EB-85E8-44891621B062}" destId="{204A73C6-9ED9-45B5-A912-3128BA0664CD}" srcOrd="3" destOrd="0" parTransId="{1D7CBA2E-7066-4010-AF64-5D9F60194F75}" sibTransId="{7CDC76E8-97FC-429C-814B-CAB43662A81E}"/>
    <dgm:cxn modelId="{52A92289-08BB-41AC-BEBD-939CABB71BA2}" srcId="{DB4204E2-2B3F-47EB-85E8-44891621B062}" destId="{408FA024-D306-4BD3-B231-6C1F743B4A18}" srcOrd="2" destOrd="0" parTransId="{A9904B25-1697-4706-AA92-434D08B7393C}" sibTransId="{383D8BB5-EDCC-459A-8031-0243F0DA7862}"/>
    <dgm:cxn modelId="{0C2BEF8C-455A-4816-9C89-AD1F1532686E}" type="presOf" srcId="{DB4204E2-2B3F-47EB-85E8-44891621B062}" destId="{3647FC49-827E-4C47-AA4C-C92809DC7528}" srcOrd="0" destOrd="0" presId="urn:microsoft.com/office/officeart/2008/layout/VerticalCurvedList"/>
    <dgm:cxn modelId="{2C1AA09A-14A3-43E5-AAED-8822400451C5}" type="presOf" srcId="{13F33DB0-45BC-4660-811C-FB54EBBC6D52}" destId="{2383ADE3-3223-4A57-AFE6-EA014477A673}" srcOrd="0" destOrd="0" presId="urn:microsoft.com/office/officeart/2008/layout/VerticalCurvedList"/>
    <dgm:cxn modelId="{E2B907B9-842F-412F-BBE2-3E957481811D}" type="presOf" srcId="{CFBCE474-A8D3-4FCA-A36B-F1C136F22BC1}" destId="{8F37BDE7-AB7F-4EC8-90A8-108D93E9B976}" srcOrd="0" destOrd="0" presId="urn:microsoft.com/office/officeart/2008/layout/VerticalCurvedList"/>
    <dgm:cxn modelId="{B1411CD6-F899-4D7F-98DE-00C859076246}" srcId="{DB4204E2-2B3F-47EB-85E8-44891621B062}" destId="{420F0ACC-BAD6-4ECC-82AD-1D65E2204519}" srcOrd="0" destOrd="0" parTransId="{872FA675-01D5-488C-974E-057834A02FDE}" sibTransId="{D4488286-9E1D-4E9D-9E68-69749B1E46CF}"/>
    <dgm:cxn modelId="{3F1D70E2-1BA4-4457-A84D-4E4507FB284A}" type="presParOf" srcId="{3647FC49-827E-4C47-AA4C-C92809DC7528}" destId="{3B3F3C76-A610-40AE-8A7F-3365EC925AD2}" srcOrd="0" destOrd="0" presId="urn:microsoft.com/office/officeart/2008/layout/VerticalCurvedList"/>
    <dgm:cxn modelId="{3F0F35BA-BD7A-46AA-BDEA-2F7455FA07C9}" type="presParOf" srcId="{3B3F3C76-A610-40AE-8A7F-3365EC925AD2}" destId="{0FDCE72F-BE47-440E-AEC4-B436A8EC9699}" srcOrd="0" destOrd="0" presId="urn:microsoft.com/office/officeart/2008/layout/VerticalCurvedList"/>
    <dgm:cxn modelId="{09524B74-F655-4457-A2CC-89B6FF451CB6}" type="presParOf" srcId="{0FDCE72F-BE47-440E-AEC4-B436A8EC9699}" destId="{8551C363-BC1E-4F0C-B3D7-1860B47EB568}" srcOrd="0" destOrd="0" presId="urn:microsoft.com/office/officeart/2008/layout/VerticalCurvedList"/>
    <dgm:cxn modelId="{14A61749-80A5-48CA-9232-9BEB9219BD49}" type="presParOf" srcId="{0FDCE72F-BE47-440E-AEC4-B436A8EC9699}" destId="{BEC5FFFC-4F05-4FD3-94C5-D60610FBF325}" srcOrd="1" destOrd="0" presId="urn:microsoft.com/office/officeart/2008/layout/VerticalCurvedList"/>
    <dgm:cxn modelId="{A3244BDB-EEB0-44B1-B3C7-2AB445F914EE}" type="presParOf" srcId="{0FDCE72F-BE47-440E-AEC4-B436A8EC9699}" destId="{3A676455-56B0-4D53-A2D8-37E928C611D1}" srcOrd="2" destOrd="0" presId="urn:microsoft.com/office/officeart/2008/layout/VerticalCurvedList"/>
    <dgm:cxn modelId="{E14E31E1-D7D5-411C-9939-2E72353921F5}" type="presParOf" srcId="{0FDCE72F-BE47-440E-AEC4-B436A8EC9699}" destId="{B91DC194-8F6A-46C2-9A8A-F6430CA2D32C}" srcOrd="3" destOrd="0" presId="urn:microsoft.com/office/officeart/2008/layout/VerticalCurvedList"/>
    <dgm:cxn modelId="{993E599D-86A3-473C-A7C5-59335D3396DA}" type="presParOf" srcId="{3B3F3C76-A610-40AE-8A7F-3365EC925AD2}" destId="{CA1AA66B-DB6E-483F-9E25-96F36F53DF09}" srcOrd="1" destOrd="0" presId="urn:microsoft.com/office/officeart/2008/layout/VerticalCurvedList"/>
    <dgm:cxn modelId="{EA995603-CA84-4299-9EB5-36C0C341D14B}" type="presParOf" srcId="{3B3F3C76-A610-40AE-8A7F-3365EC925AD2}" destId="{96CACF64-6758-4EEB-B10C-7160978F6C0B}" srcOrd="2" destOrd="0" presId="urn:microsoft.com/office/officeart/2008/layout/VerticalCurvedList"/>
    <dgm:cxn modelId="{152DE42F-7A43-4C4B-8E99-AB69D854F8E0}" type="presParOf" srcId="{96CACF64-6758-4EEB-B10C-7160978F6C0B}" destId="{ABF0FE56-6A39-4F01-845D-D90DB97C3A6C}" srcOrd="0" destOrd="0" presId="urn:microsoft.com/office/officeart/2008/layout/VerticalCurvedList"/>
    <dgm:cxn modelId="{529225D8-9370-465D-8519-E14847E5A8CD}" type="presParOf" srcId="{3B3F3C76-A610-40AE-8A7F-3365EC925AD2}" destId="{8F37BDE7-AB7F-4EC8-90A8-108D93E9B976}" srcOrd="3" destOrd="0" presId="urn:microsoft.com/office/officeart/2008/layout/VerticalCurvedList"/>
    <dgm:cxn modelId="{9402B5FA-95D4-4515-8102-992DBA5D6217}" type="presParOf" srcId="{3B3F3C76-A610-40AE-8A7F-3365EC925AD2}" destId="{646406DE-2CFF-40DC-95C7-887243A1C043}" srcOrd="4" destOrd="0" presId="urn:microsoft.com/office/officeart/2008/layout/VerticalCurvedList"/>
    <dgm:cxn modelId="{7B415AF2-0ACB-45CD-84AB-D289F316CCA2}" type="presParOf" srcId="{646406DE-2CFF-40DC-95C7-887243A1C043}" destId="{AC941C49-9835-4EF4-B5A9-0E933C73D118}" srcOrd="0" destOrd="0" presId="urn:microsoft.com/office/officeart/2008/layout/VerticalCurvedList"/>
    <dgm:cxn modelId="{A36738D3-FD3F-4870-97DB-4CCF95BD6EF0}" type="presParOf" srcId="{3B3F3C76-A610-40AE-8A7F-3365EC925AD2}" destId="{0A84BC75-77C4-47FD-8AD7-D7C75A934759}" srcOrd="5" destOrd="0" presId="urn:microsoft.com/office/officeart/2008/layout/VerticalCurvedList"/>
    <dgm:cxn modelId="{2344A2AA-A689-4585-AB12-2A581644D5E0}" type="presParOf" srcId="{3B3F3C76-A610-40AE-8A7F-3365EC925AD2}" destId="{F2D34EAA-501A-4A00-A481-060C469AFCC7}" srcOrd="6" destOrd="0" presId="urn:microsoft.com/office/officeart/2008/layout/VerticalCurvedList"/>
    <dgm:cxn modelId="{7FC35EC7-E522-4AFF-B009-AC7EB38D0E21}" type="presParOf" srcId="{F2D34EAA-501A-4A00-A481-060C469AFCC7}" destId="{8BAB17A1-064B-4464-B3FA-E6230DDF770E}" srcOrd="0" destOrd="0" presId="urn:microsoft.com/office/officeart/2008/layout/VerticalCurvedList"/>
    <dgm:cxn modelId="{721D21CD-0466-46D6-8F6A-278913212513}" type="presParOf" srcId="{3B3F3C76-A610-40AE-8A7F-3365EC925AD2}" destId="{3BDB6CC6-44C2-4D89-8224-92D2BBFD4058}" srcOrd="7" destOrd="0" presId="urn:microsoft.com/office/officeart/2008/layout/VerticalCurvedList"/>
    <dgm:cxn modelId="{AC8D936D-696E-43AF-86EC-2E8D1C343611}" type="presParOf" srcId="{3B3F3C76-A610-40AE-8A7F-3365EC925AD2}" destId="{43FE9CD1-FBF1-4E04-9A37-1E8CF820823F}" srcOrd="8" destOrd="0" presId="urn:microsoft.com/office/officeart/2008/layout/VerticalCurvedList"/>
    <dgm:cxn modelId="{A98C6C4A-5AAD-4D04-97A0-AA6E51A853AF}" type="presParOf" srcId="{43FE9CD1-FBF1-4E04-9A37-1E8CF820823F}" destId="{43DFA69C-1FEC-484C-B6E7-0D007B4B6523}" srcOrd="0" destOrd="0" presId="urn:microsoft.com/office/officeart/2008/layout/VerticalCurvedList"/>
    <dgm:cxn modelId="{941FF6FC-BB83-42B2-A436-6421A40B6603}" type="presParOf" srcId="{3B3F3C76-A610-40AE-8A7F-3365EC925AD2}" destId="{2383ADE3-3223-4A57-AFE6-EA014477A673}" srcOrd="9" destOrd="0" presId="urn:microsoft.com/office/officeart/2008/layout/VerticalCurvedList"/>
    <dgm:cxn modelId="{E579DEBF-6D6F-418D-A11E-799E83C95E6B}" type="presParOf" srcId="{3B3F3C76-A610-40AE-8A7F-3365EC925AD2}" destId="{1B808D3D-1532-44E2-B7E7-87020FB96E2E}" srcOrd="10" destOrd="0" presId="urn:microsoft.com/office/officeart/2008/layout/VerticalCurvedList"/>
    <dgm:cxn modelId="{3A8C7C54-F7F6-4FE9-945A-268E5ABF96EA}" type="presParOf" srcId="{1B808D3D-1532-44E2-B7E7-87020FB96E2E}" destId="{DAEAE785-2D1F-4FFD-9988-037DFC6A3F3D}" srcOrd="0" destOrd="0" presId="urn:microsoft.com/office/officeart/2008/layout/VerticalCurvedList"/>
    <dgm:cxn modelId="{AC9AE82A-CD0E-495E-AF64-3983E8B71714}" type="presParOf" srcId="{3B3F3C76-A610-40AE-8A7F-3365EC925AD2}" destId="{9D8DDA97-0301-42AE-ACF7-6E275E22CD16}" srcOrd="11" destOrd="0" presId="urn:microsoft.com/office/officeart/2008/layout/VerticalCurvedList"/>
    <dgm:cxn modelId="{0A138957-E711-483F-BBE0-A8B431BA68BB}" type="presParOf" srcId="{3B3F3C76-A610-40AE-8A7F-3365EC925AD2}" destId="{65E25DB5-96C8-456A-BB69-41C817C77564}" srcOrd="12" destOrd="0" presId="urn:microsoft.com/office/officeart/2008/layout/VerticalCurvedList"/>
    <dgm:cxn modelId="{C1682D66-D395-4955-9A31-D363BD69637D}" type="presParOf" srcId="{65E25DB5-96C8-456A-BB69-41C817C77564}" destId="{1DD8B47C-968E-488E-A46A-AB402717ACEB}" srcOrd="0" destOrd="0" presId="urn:microsoft.com/office/officeart/2008/layout/VerticalCurvedList"/>
    <dgm:cxn modelId="{40664EDC-65D7-4062-A3F9-FD90F95F3401}" type="presParOf" srcId="{3B3F3C76-A610-40AE-8A7F-3365EC925AD2}" destId="{CB196FE6-00CB-46BE-BEA1-7E45224B0F08}" srcOrd="13" destOrd="0" presId="urn:microsoft.com/office/officeart/2008/layout/VerticalCurvedList"/>
    <dgm:cxn modelId="{D9DF5A14-D0F4-4152-A1AC-F2F9D544C3F9}" type="presParOf" srcId="{3B3F3C76-A610-40AE-8A7F-3365EC925AD2}" destId="{1ABB5ECC-A2B0-40F5-8F48-D22D7FEC5E79}" srcOrd="14" destOrd="0" presId="urn:microsoft.com/office/officeart/2008/layout/VerticalCurvedList"/>
    <dgm:cxn modelId="{F482E0CB-D01B-48E4-83C6-324603D0444C}" type="presParOf" srcId="{1ABB5ECC-A2B0-40F5-8F48-D22D7FEC5E79}" destId="{863AF76B-840D-41FF-AE3B-35859CC4EA1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9DD895D-4BB4-4D59-8CE1-D88BCF9F1B6F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GB"/>
        </a:p>
      </dgm:t>
    </dgm:pt>
    <dgm:pt modelId="{13822C3E-D4CD-4970-B9A3-BC637AA94E34}">
      <dgm:prSet phldrT="[Text]"/>
      <dgm:spPr/>
      <dgm:t>
        <a:bodyPr/>
        <a:lstStyle/>
        <a:p>
          <a:r>
            <a:rPr lang="en-GB" dirty="0"/>
            <a:t>What has been the impact on demand during system peak time? </a:t>
          </a:r>
        </a:p>
      </dgm:t>
    </dgm:pt>
    <dgm:pt modelId="{C22DD295-2489-44DC-A2A0-C1454BBA0996}" type="parTrans" cxnId="{DC15F5F3-A3FB-43ED-8F0B-3B6191C054E9}">
      <dgm:prSet/>
      <dgm:spPr/>
      <dgm:t>
        <a:bodyPr/>
        <a:lstStyle/>
        <a:p>
          <a:endParaRPr lang="en-GB"/>
        </a:p>
      </dgm:t>
    </dgm:pt>
    <dgm:pt modelId="{BB629604-4840-43D5-8AAC-7CB347BF8965}" type="sibTrans" cxnId="{DC15F5F3-A3FB-43ED-8F0B-3B6191C054E9}">
      <dgm:prSet/>
      <dgm:spPr/>
      <dgm:t>
        <a:bodyPr/>
        <a:lstStyle/>
        <a:p>
          <a:endParaRPr lang="en-GB"/>
        </a:p>
      </dgm:t>
    </dgm:pt>
    <dgm:pt modelId="{4BDC6EF1-E5D8-493E-9397-59595A9ADD71}">
      <dgm:prSet phldrT="[Text]"/>
      <dgm:spPr/>
      <dgm:t>
        <a:bodyPr/>
        <a:lstStyle/>
        <a:p>
          <a:r>
            <a:rPr lang="en-GB" dirty="0"/>
            <a:t>What has been the impact on customer load profile?</a:t>
          </a:r>
        </a:p>
      </dgm:t>
    </dgm:pt>
    <dgm:pt modelId="{05976582-B544-4DED-B1FA-CC6D3CF1A645}" type="parTrans" cxnId="{74D838BA-6725-4D1A-A538-D776B8AA56F1}">
      <dgm:prSet/>
      <dgm:spPr/>
      <dgm:t>
        <a:bodyPr/>
        <a:lstStyle/>
        <a:p>
          <a:endParaRPr lang="en-GB"/>
        </a:p>
      </dgm:t>
    </dgm:pt>
    <dgm:pt modelId="{1C4461C2-E5D2-465B-A957-EC4C69251FE5}" type="sibTrans" cxnId="{74D838BA-6725-4D1A-A538-D776B8AA56F1}">
      <dgm:prSet/>
      <dgm:spPr/>
      <dgm:t>
        <a:bodyPr/>
        <a:lstStyle/>
        <a:p>
          <a:endParaRPr lang="en-GB"/>
        </a:p>
      </dgm:t>
    </dgm:pt>
    <dgm:pt modelId="{B36DA8DA-8117-4060-B648-C70A4025C03D}">
      <dgm:prSet phldrT="[Text]"/>
      <dgm:spPr/>
      <dgm:t>
        <a:bodyPr/>
        <a:lstStyle/>
        <a:p>
          <a:r>
            <a:rPr lang="en-GB" dirty="0"/>
            <a:t>What has been the average kWh shift between periods (by customer and total)?</a:t>
          </a:r>
        </a:p>
      </dgm:t>
    </dgm:pt>
    <dgm:pt modelId="{0A11F978-9706-4D31-A3EE-7C139CDD5A3B}" type="parTrans" cxnId="{06D67278-15B5-4945-B224-130517740CC2}">
      <dgm:prSet/>
      <dgm:spPr/>
      <dgm:t>
        <a:bodyPr/>
        <a:lstStyle/>
        <a:p>
          <a:endParaRPr lang="en-GB"/>
        </a:p>
      </dgm:t>
    </dgm:pt>
    <dgm:pt modelId="{AA1CABF3-6E54-437F-BFDF-8AE66A889463}" type="sibTrans" cxnId="{06D67278-15B5-4945-B224-130517740CC2}">
      <dgm:prSet/>
      <dgm:spPr/>
      <dgm:t>
        <a:bodyPr/>
        <a:lstStyle/>
        <a:p>
          <a:endParaRPr lang="en-GB"/>
        </a:p>
      </dgm:t>
    </dgm:pt>
    <dgm:pt modelId="{E8260DBE-E617-4C5D-BBC4-D4783BAA5B39}">
      <dgm:prSet/>
      <dgm:spPr/>
      <dgm:t>
        <a:bodyPr/>
        <a:lstStyle/>
        <a:p>
          <a:r>
            <a:rPr lang="en-GB" dirty="0"/>
            <a:t>Have customers purchased an EV because of the scheme? If so, how many?</a:t>
          </a:r>
        </a:p>
      </dgm:t>
    </dgm:pt>
    <dgm:pt modelId="{0ED9DDD7-6F06-44C9-B65D-1C46237E2010}" type="parTrans" cxnId="{7E6E5BAA-B3A7-41CB-AD58-E7E041BC5D65}">
      <dgm:prSet/>
      <dgm:spPr/>
      <dgm:t>
        <a:bodyPr/>
        <a:lstStyle/>
        <a:p>
          <a:endParaRPr lang="en-GB"/>
        </a:p>
      </dgm:t>
    </dgm:pt>
    <dgm:pt modelId="{A6C195F9-35D3-4510-BCA3-18551B6FEF4D}" type="sibTrans" cxnId="{7E6E5BAA-B3A7-41CB-AD58-E7E041BC5D65}">
      <dgm:prSet/>
      <dgm:spPr/>
      <dgm:t>
        <a:bodyPr/>
        <a:lstStyle/>
        <a:p>
          <a:endParaRPr lang="en-GB"/>
        </a:p>
      </dgm:t>
    </dgm:pt>
    <dgm:pt modelId="{9C8A01F9-AB81-45FA-AAD4-93DD35C7924E}">
      <dgm:prSet/>
      <dgm:spPr/>
      <dgm:t>
        <a:bodyPr/>
        <a:lstStyle/>
        <a:p>
          <a:r>
            <a:rPr lang="en-GB" dirty="0"/>
            <a:t>How much have customers saved ($) throughout the scheme (average and total)? How much has BELCO saved (e.g. fuel, maintenance, balancing)?</a:t>
          </a:r>
        </a:p>
      </dgm:t>
    </dgm:pt>
    <dgm:pt modelId="{D3E12896-5891-4C20-B296-70CDAC0E4FE0}" type="parTrans" cxnId="{4E5493E4-EBDC-46DC-A514-F48D76E7A45C}">
      <dgm:prSet/>
      <dgm:spPr/>
      <dgm:t>
        <a:bodyPr/>
        <a:lstStyle/>
        <a:p>
          <a:endParaRPr lang="en-GB"/>
        </a:p>
      </dgm:t>
    </dgm:pt>
    <dgm:pt modelId="{D712F906-1743-4E83-88AE-FD250F5B876E}" type="sibTrans" cxnId="{4E5493E4-EBDC-46DC-A514-F48D76E7A45C}">
      <dgm:prSet/>
      <dgm:spPr/>
      <dgm:t>
        <a:bodyPr/>
        <a:lstStyle/>
        <a:p>
          <a:endParaRPr lang="en-GB"/>
        </a:p>
      </dgm:t>
    </dgm:pt>
    <dgm:pt modelId="{92300FA1-B9E3-45AA-87CF-FE638CFE2A92}">
      <dgm:prSet/>
      <dgm:spPr/>
      <dgm:t>
        <a:bodyPr/>
        <a:lstStyle/>
        <a:p>
          <a:r>
            <a:rPr lang="en-GB" dirty="0"/>
            <a:t>How much has the pilot scheme cost ($) per year?</a:t>
          </a:r>
        </a:p>
      </dgm:t>
    </dgm:pt>
    <dgm:pt modelId="{355714DB-F958-4859-AC77-F45650160323}" type="parTrans" cxnId="{E2C00F32-1150-40A3-A1E6-BCB6402A9242}">
      <dgm:prSet/>
      <dgm:spPr/>
      <dgm:t>
        <a:bodyPr/>
        <a:lstStyle/>
        <a:p>
          <a:endParaRPr lang="en-GB"/>
        </a:p>
      </dgm:t>
    </dgm:pt>
    <dgm:pt modelId="{7911169B-8647-4300-9DCC-E29D7B9580D9}" type="sibTrans" cxnId="{E2C00F32-1150-40A3-A1E6-BCB6402A9242}">
      <dgm:prSet/>
      <dgm:spPr/>
      <dgm:t>
        <a:bodyPr/>
        <a:lstStyle/>
        <a:p>
          <a:endParaRPr lang="en-GB"/>
        </a:p>
      </dgm:t>
    </dgm:pt>
    <dgm:pt modelId="{C0D38BC5-830E-43FF-9398-A56F8C79C4DC}">
      <dgm:prSet/>
      <dgm:spPr/>
      <dgm:t>
        <a:bodyPr/>
        <a:lstStyle/>
        <a:p>
          <a:r>
            <a:rPr lang="en-GB" dirty="0"/>
            <a:t>Have customers had a positive experience with the scheme?</a:t>
          </a:r>
        </a:p>
      </dgm:t>
    </dgm:pt>
    <dgm:pt modelId="{3F5BE42C-CE31-4363-B86E-AAF1E5A8D5AC}" type="parTrans" cxnId="{BEFD03B0-870C-4CC2-9353-2E34037B547E}">
      <dgm:prSet/>
      <dgm:spPr/>
      <dgm:t>
        <a:bodyPr/>
        <a:lstStyle/>
        <a:p>
          <a:endParaRPr lang="en-GB"/>
        </a:p>
      </dgm:t>
    </dgm:pt>
    <dgm:pt modelId="{BF27B6E3-D6E9-4534-AA46-AA01A1AB9FD2}" type="sibTrans" cxnId="{BEFD03B0-870C-4CC2-9353-2E34037B547E}">
      <dgm:prSet/>
      <dgm:spPr/>
      <dgm:t>
        <a:bodyPr/>
        <a:lstStyle/>
        <a:p>
          <a:endParaRPr lang="en-GB"/>
        </a:p>
      </dgm:t>
    </dgm:pt>
    <dgm:pt modelId="{9A6D4750-0C9F-414A-B086-90EE853F58E9}" type="pres">
      <dgm:prSet presAssocID="{99DD895D-4BB4-4D59-8CE1-D88BCF9F1B6F}" presName="Name0" presStyleCnt="0">
        <dgm:presLayoutVars>
          <dgm:chMax val="7"/>
          <dgm:chPref val="7"/>
          <dgm:dir/>
        </dgm:presLayoutVars>
      </dgm:prSet>
      <dgm:spPr/>
    </dgm:pt>
    <dgm:pt modelId="{97C6EA10-412A-4DEB-A1F2-E8EBA1A8E331}" type="pres">
      <dgm:prSet presAssocID="{99DD895D-4BB4-4D59-8CE1-D88BCF9F1B6F}" presName="Name1" presStyleCnt="0"/>
      <dgm:spPr/>
    </dgm:pt>
    <dgm:pt modelId="{8783E221-84B0-420C-8A24-F32D938AD345}" type="pres">
      <dgm:prSet presAssocID="{99DD895D-4BB4-4D59-8CE1-D88BCF9F1B6F}" presName="cycle" presStyleCnt="0"/>
      <dgm:spPr/>
    </dgm:pt>
    <dgm:pt modelId="{6233C3EB-85E9-4A99-81C0-571A65C2D92C}" type="pres">
      <dgm:prSet presAssocID="{99DD895D-4BB4-4D59-8CE1-D88BCF9F1B6F}" presName="srcNode" presStyleLbl="node1" presStyleIdx="0" presStyleCnt="7"/>
      <dgm:spPr/>
    </dgm:pt>
    <dgm:pt modelId="{9FA3B631-7AB2-4D9A-BCD2-E51EDE74F11E}" type="pres">
      <dgm:prSet presAssocID="{99DD895D-4BB4-4D59-8CE1-D88BCF9F1B6F}" presName="conn" presStyleLbl="parChTrans1D2" presStyleIdx="0" presStyleCnt="1"/>
      <dgm:spPr/>
    </dgm:pt>
    <dgm:pt modelId="{894F3D87-4259-4653-ACE8-C0FE67DD43DD}" type="pres">
      <dgm:prSet presAssocID="{99DD895D-4BB4-4D59-8CE1-D88BCF9F1B6F}" presName="extraNode" presStyleLbl="node1" presStyleIdx="0" presStyleCnt="7"/>
      <dgm:spPr/>
    </dgm:pt>
    <dgm:pt modelId="{1A3B46B3-7E67-4BDA-8C88-6B5514F19D2F}" type="pres">
      <dgm:prSet presAssocID="{99DD895D-4BB4-4D59-8CE1-D88BCF9F1B6F}" presName="dstNode" presStyleLbl="node1" presStyleIdx="0" presStyleCnt="7"/>
      <dgm:spPr/>
    </dgm:pt>
    <dgm:pt modelId="{FC33A4C6-BD00-4921-BEA3-D8BBE83FDE90}" type="pres">
      <dgm:prSet presAssocID="{13822C3E-D4CD-4970-B9A3-BC637AA94E34}" presName="text_1" presStyleLbl="node1" presStyleIdx="0" presStyleCnt="7">
        <dgm:presLayoutVars>
          <dgm:bulletEnabled val="1"/>
        </dgm:presLayoutVars>
      </dgm:prSet>
      <dgm:spPr/>
    </dgm:pt>
    <dgm:pt modelId="{A46827ED-9A72-4E5A-BC05-2817A0481304}" type="pres">
      <dgm:prSet presAssocID="{13822C3E-D4CD-4970-B9A3-BC637AA94E34}" presName="accent_1" presStyleCnt="0"/>
      <dgm:spPr/>
    </dgm:pt>
    <dgm:pt modelId="{26A9831B-737F-4B0D-92DF-873BBD057219}" type="pres">
      <dgm:prSet presAssocID="{13822C3E-D4CD-4970-B9A3-BC637AA94E34}" presName="accentRepeatNode" presStyleLbl="solidFgAcc1" presStyleIdx="0" presStyleCnt="7"/>
      <dgm:spPr/>
    </dgm:pt>
    <dgm:pt modelId="{E91B145E-DB00-4D15-9879-5659EFBF73FB}" type="pres">
      <dgm:prSet presAssocID="{4BDC6EF1-E5D8-493E-9397-59595A9ADD71}" presName="text_2" presStyleLbl="node1" presStyleIdx="1" presStyleCnt="7">
        <dgm:presLayoutVars>
          <dgm:bulletEnabled val="1"/>
        </dgm:presLayoutVars>
      </dgm:prSet>
      <dgm:spPr/>
    </dgm:pt>
    <dgm:pt modelId="{E17D4A17-64C4-4B69-806B-A52568D39F62}" type="pres">
      <dgm:prSet presAssocID="{4BDC6EF1-E5D8-493E-9397-59595A9ADD71}" presName="accent_2" presStyleCnt="0"/>
      <dgm:spPr/>
    </dgm:pt>
    <dgm:pt modelId="{7B0C1A3E-1475-4B5F-848A-842942D31CFE}" type="pres">
      <dgm:prSet presAssocID="{4BDC6EF1-E5D8-493E-9397-59595A9ADD71}" presName="accentRepeatNode" presStyleLbl="solidFgAcc1" presStyleIdx="1" presStyleCnt="7"/>
      <dgm:spPr/>
    </dgm:pt>
    <dgm:pt modelId="{81921954-9929-4B8F-9360-F9CD2CA7C09A}" type="pres">
      <dgm:prSet presAssocID="{B36DA8DA-8117-4060-B648-C70A4025C03D}" presName="text_3" presStyleLbl="node1" presStyleIdx="2" presStyleCnt="7">
        <dgm:presLayoutVars>
          <dgm:bulletEnabled val="1"/>
        </dgm:presLayoutVars>
      </dgm:prSet>
      <dgm:spPr/>
    </dgm:pt>
    <dgm:pt modelId="{DFEE0911-2215-4DBA-BFE3-D8EDE07E9740}" type="pres">
      <dgm:prSet presAssocID="{B36DA8DA-8117-4060-B648-C70A4025C03D}" presName="accent_3" presStyleCnt="0"/>
      <dgm:spPr/>
    </dgm:pt>
    <dgm:pt modelId="{3F194731-B086-47F2-B5F6-0CB7E6583FA6}" type="pres">
      <dgm:prSet presAssocID="{B36DA8DA-8117-4060-B648-C70A4025C03D}" presName="accentRepeatNode" presStyleLbl="solidFgAcc1" presStyleIdx="2" presStyleCnt="7"/>
      <dgm:spPr/>
    </dgm:pt>
    <dgm:pt modelId="{3EBA060B-A2F1-4B5E-8B5E-CA67F454053B}" type="pres">
      <dgm:prSet presAssocID="{E8260DBE-E617-4C5D-BBC4-D4783BAA5B39}" presName="text_4" presStyleLbl="node1" presStyleIdx="3" presStyleCnt="7">
        <dgm:presLayoutVars>
          <dgm:bulletEnabled val="1"/>
        </dgm:presLayoutVars>
      </dgm:prSet>
      <dgm:spPr/>
    </dgm:pt>
    <dgm:pt modelId="{625740C3-4E15-4DDA-B62E-25C6804D56FE}" type="pres">
      <dgm:prSet presAssocID="{E8260DBE-E617-4C5D-BBC4-D4783BAA5B39}" presName="accent_4" presStyleCnt="0"/>
      <dgm:spPr/>
    </dgm:pt>
    <dgm:pt modelId="{CB5F7982-56D8-4CA0-AC6A-968F11E7A0A3}" type="pres">
      <dgm:prSet presAssocID="{E8260DBE-E617-4C5D-BBC4-D4783BAA5B39}" presName="accentRepeatNode" presStyleLbl="solidFgAcc1" presStyleIdx="3" presStyleCnt="7"/>
      <dgm:spPr/>
    </dgm:pt>
    <dgm:pt modelId="{C6BA57F0-62A2-40E5-9F75-EAF31453BD8C}" type="pres">
      <dgm:prSet presAssocID="{9C8A01F9-AB81-45FA-AAD4-93DD35C7924E}" presName="text_5" presStyleLbl="node1" presStyleIdx="4" presStyleCnt="7">
        <dgm:presLayoutVars>
          <dgm:bulletEnabled val="1"/>
        </dgm:presLayoutVars>
      </dgm:prSet>
      <dgm:spPr/>
    </dgm:pt>
    <dgm:pt modelId="{C176AE39-2CA5-4409-A365-E20F7955CBE9}" type="pres">
      <dgm:prSet presAssocID="{9C8A01F9-AB81-45FA-AAD4-93DD35C7924E}" presName="accent_5" presStyleCnt="0"/>
      <dgm:spPr/>
    </dgm:pt>
    <dgm:pt modelId="{2534C788-AE0C-45FE-A78F-BF81F1C56210}" type="pres">
      <dgm:prSet presAssocID="{9C8A01F9-AB81-45FA-AAD4-93DD35C7924E}" presName="accentRepeatNode" presStyleLbl="solidFgAcc1" presStyleIdx="4" presStyleCnt="7"/>
      <dgm:spPr/>
    </dgm:pt>
    <dgm:pt modelId="{0995C038-9A05-4DE5-85AE-4F49E6118F34}" type="pres">
      <dgm:prSet presAssocID="{92300FA1-B9E3-45AA-87CF-FE638CFE2A92}" presName="text_6" presStyleLbl="node1" presStyleIdx="5" presStyleCnt="7">
        <dgm:presLayoutVars>
          <dgm:bulletEnabled val="1"/>
        </dgm:presLayoutVars>
      </dgm:prSet>
      <dgm:spPr/>
    </dgm:pt>
    <dgm:pt modelId="{A971243E-2B89-4BFC-B1AE-2CD67F599322}" type="pres">
      <dgm:prSet presAssocID="{92300FA1-B9E3-45AA-87CF-FE638CFE2A92}" presName="accent_6" presStyleCnt="0"/>
      <dgm:spPr/>
    </dgm:pt>
    <dgm:pt modelId="{6D7B6C7A-95CD-4301-8851-6C1A44C8A115}" type="pres">
      <dgm:prSet presAssocID="{92300FA1-B9E3-45AA-87CF-FE638CFE2A92}" presName="accentRepeatNode" presStyleLbl="solidFgAcc1" presStyleIdx="5" presStyleCnt="7"/>
      <dgm:spPr/>
    </dgm:pt>
    <dgm:pt modelId="{FCE20837-A1B7-4184-914E-ABAAC016545C}" type="pres">
      <dgm:prSet presAssocID="{C0D38BC5-830E-43FF-9398-A56F8C79C4DC}" presName="text_7" presStyleLbl="node1" presStyleIdx="6" presStyleCnt="7">
        <dgm:presLayoutVars>
          <dgm:bulletEnabled val="1"/>
        </dgm:presLayoutVars>
      </dgm:prSet>
      <dgm:spPr/>
    </dgm:pt>
    <dgm:pt modelId="{152562A1-D298-4CF9-88CF-11ED98B436B4}" type="pres">
      <dgm:prSet presAssocID="{C0D38BC5-830E-43FF-9398-A56F8C79C4DC}" presName="accent_7" presStyleCnt="0"/>
      <dgm:spPr/>
    </dgm:pt>
    <dgm:pt modelId="{D6A76B7F-427D-4EE5-8BED-073D1C760460}" type="pres">
      <dgm:prSet presAssocID="{C0D38BC5-830E-43FF-9398-A56F8C79C4DC}" presName="accentRepeatNode" presStyleLbl="solidFgAcc1" presStyleIdx="6" presStyleCnt="7"/>
      <dgm:spPr/>
    </dgm:pt>
  </dgm:ptLst>
  <dgm:cxnLst>
    <dgm:cxn modelId="{EC5F261A-AA96-4A52-9FFA-D289A5D0F881}" type="presOf" srcId="{4BDC6EF1-E5D8-493E-9397-59595A9ADD71}" destId="{E91B145E-DB00-4D15-9879-5659EFBF73FB}" srcOrd="0" destOrd="0" presId="urn:microsoft.com/office/officeart/2008/layout/VerticalCurvedList"/>
    <dgm:cxn modelId="{E2C00F32-1150-40A3-A1E6-BCB6402A9242}" srcId="{99DD895D-4BB4-4D59-8CE1-D88BCF9F1B6F}" destId="{92300FA1-B9E3-45AA-87CF-FE638CFE2A92}" srcOrd="5" destOrd="0" parTransId="{355714DB-F958-4859-AC77-F45650160323}" sibTransId="{7911169B-8647-4300-9DCC-E29D7B9580D9}"/>
    <dgm:cxn modelId="{2410793A-428C-49F6-9EE2-9AF1C506A2BD}" type="presOf" srcId="{92300FA1-B9E3-45AA-87CF-FE638CFE2A92}" destId="{0995C038-9A05-4DE5-85AE-4F49E6118F34}" srcOrd="0" destOrd="0" presId="urn:microsoft.com/office/officeart/2008/layout/VerticalCurvedList"/>
    <dgm:cxn modelId="{8DF9286F-C081-45D0-9A62-6F19FB874963}" type="presOf" srcId="{E8260DBE-E617-4C5D-BBC4-D4783BAA5B39}" destId="{3EBA060B-A2F1-4B5E-8B5E-CA67F454053B}" srcOrd="0" destOrd="0" presId="urn:microsoft.com/office/officeart/2008/layout/VerticalCurvedList"/>
    <dgm:cxn modelId="{F0AA7A57-EB3B-40CB-8B0E-E5507F1185CC}" type="presOf" srcId="{99DD895D-4BB4-4D59-8CE1-D88BCF9F1B6F}" destId="{9A6D4750-0C9F-414A-B086-90EE853F58E9}" srcOrd="0" destOrd="0" presId="urn:microsoft.com/office/officeart/2008/layout/VerticalCurvedList"/>
    <dgm:cxn modelId="{06D67278-15B5-4945-B224-130517740CC2}" srcId="{99DD895D-4BB4-4D59-8CE1-D88BCF9F1B6F}" destId="{B36DA8DA-8117-4060-B648-C70A4025C03D}" srcOrd="2" destOrd="0" parTransId="{0A11F978-9706-4D31-A3EE-7C139CDD5A3B}" sibTransId="{AA1CABF3-6E54-437F-BFDF-8AE66A889463}"/>
    <dgm:cxn modelId="{7135D87E-AA9D-43CF-8639-C1F6221F1155}" type="presOf" srcId="{9C8A01F9-AB81-45FA-AAD4-93DD35C7924E}" destId="{C6BA57F0-62A2-40E5-9F75-EAF31453BD8C}" srcOrd="0" destOrd="0" presId="urn:microsoft.com/office/officeart/2008/layout/VerticalCurvedList"/>
    <dgm:cxn modelId="{9FC35E7F-B53E-4E54-B3A2-1F7415BF26A1}" type="presOf" srcId="{BB629604-4840-43D5-8AAC-7CB347BF8965}" destId="{9FA3B631-7AB2-4D9A-BCD2-E51EDE74F11E}" srcOrd="0" destOrd="0" presId="urn:microsoft.com/office/officeart/2008/layout/VerticalCurvedList"/>
    <dgm:cxn modelId="{61BD49A6-9531-43C2-BE85-418272BC38C1}" type="presOf" srcId="{C0D38BC5-830E-43FF-9398-A56F8C79C4DC}" destId="{FCE20837-A1B7-4184-914E-ABAAC016545C}" srcOrd="0" destOrd="0" presId="urn:microsoft.com/office/officeart/2008/layout/VerticalCurvedList"/>
    <dgm:cxn modelId="{7E6E5BAA-B3A7-41CB-AD58-E7E041BC5D65}" srcId="{99DD895D-4BB4-4D59-8CE1-D88BCF9F1B6F}" destId="{E8260DBE-E617-4C5D-BBC4-D4783BAA5B39}" srcOrd="3" destOrd="0" parTransId="{0ED9DDD7-6F06-44C9-B65D-1C46237E2010}" sibTransId="{A6C195F9-35D3-4510-BCA3-18551B6FEF4D}"/>
    <dgm:cxn modelId="{BEFD03B0-870C-4CC2-9353-2E34037B547E}" srcId="{99DD895D-4BB4-4D59-8CE1-D88BCF9F1B6F}" destId="{C0D38BC5-830E-43FF-9398-A56F8C79C4DC}" srcOrd="6" destOrd="0" parTransId="{3F5BE42C-CE31-4363-B86E-AAF1E5A8D5AC}" sibTransId="{BF27B6E3-D6E9-4534-AA46-AA01A1AB9FD2}"/>
    <dgm:cxn modelId="{74D838BA-6725-4D1A-A538-D776B8AA56F1}" srcId="{99DD895D-4BB4-4D59-8CE1-D88BCF9F1B6F}" destId="{4BDC6EF1-E5D8-493E-9397-59595A9ADD71}" srcOrd="1" destOrd="0" parTransId="{05976582-B544-4DED-B1FA-CC6D3CF1A645}" sibTransId="{1C4461C2-E5D2-465B-A957-EC4C69251FE5}"/>
    <dgm:cxn modelId="{A3EE6ABD-0DFF-4732-9D92-49CB45537204}" type="presOf" srcId="{13822C3E-D4CD-4970-B9A3-BC637AA94E34}" destId="{FC33A4C6-BD00-4921-BEA3-D8BBE83FDE90}" srcOrd="0" destOrd="0" presId="urn:microsoft.com/office/officeart/2008/layout/VerticalCurvedList"/>
    <dgm:cxn modelId="{71F1A5CA-6C6E-48E7-9D84-1633FE9EB92D}" type="presOf" srcId="{B36DA8DA-8117-4060-B648-C70A4025C03D}" destId="{81921954-9929-4B8F-9360-F9CD2CA7C09A}" srcOrd="0" destOrd="0" presId="urn:microsoft.com/office/officeart/2008/layout/VerticalCurvedList"/>
    <dgm:cxn modelId="{4E5493E4-EBDC-46DC-A514-F48D76E7A45C}" srcId="{99DD895D-4BB4-4D59-8CE1-D88BCF9F1B6F}" destId="{9C8A01F9-AB81-45FA-AAD4-93DD35C7924E}" srcOrd="4" destOrd="0" parTransId="{D3E12896-5891-4C20-B296-70CDAC0E4FE0}" sibTransId="{D712F906-1743-4E83-88AE-FD250F5B876E}"/>
    <dgm:cxn modelId="{DC15F5F3-A3FB-43ED-8F0B-3B6191C054E9}" srcId="{99DD895D-4BB4-4D59-8CE1-D88BCF9F1B6F}" destId="{13822C3E-D4CD-4970-B9A3-BC637AA94E34}" srcOrd="0" destOrd="0" parTransId="{C22DD295-2489-44DC-A2A0-C1454BBA0996}" sibTransId="{BB629604-4840-43D5-8AAC-7CB347BF8965}"/>
    <dgm:cxn modelId="{BD21725A-B100-4600-A486-FBEE87E96402}" type="presParOf" srcId="{9A6D4750-0C9F-414A-B086-90EE853F58E9}" destId="{97C6EA10-412A-4DEB-A1F2-E8EBA1A8E331}" srcOrd="0" destOrd="0" presId="urn:microsoft.com/office/officeart/2008/layout/VerticalCurvedList"/>
    <dgm:cxn modelId="{DA43292A-54FB-456B-A347-3ED7DC246A0D}" type="presParOf" srcId="{97C6EA10-412A-4DEB-A1F2-E8EBA1A8E331}" destId="{8783E221-84B0-420C-8A24-F32D938AD345}" srcOrd="0" destOrd="0" presId="urn:microsoft.com/office/officeart/2008/layout/VerticalCurvedList"/>
    <dgm:cxn modelId="{E3E7CFC6-7127-46C1-8B45-99F198638850}" type="presParOf" srcId="{8783E221-84B0-420C-8A24-F32D938AD345}" destId="{6233C3EB-85E9-4A99-81C0-571A65C2D92C}" srcOrd="0" destOrd="0" presId="urn:microsoft.com/office/officeart/2008/layout/VerticalCurvedList"/>
    <dgm:cxn modelId="{0DA2A235-377C-4C67-B11F-E0A973B04126}" type="presParOf" srcId="{8783E221-84B0-420C-8A24-F32D938AD345}" destId="{9FA3B631-7AB2-4D9A-BCD2-E51EDE74F11E}" srcOrd="1" destOrd="0" presId="urn:microsoft.com/office/officeart/2008/layout/VerticalCurvedList"/>
    <dgm:cxn modelId="{642D0E45-54D9-422A-83DE-CF4C5AB9EBB8}" type="presParOf" srcId="{8783E221-84B0-420C-8A24-F32D938AD345}" destId="{894F3D87-4259-4653-ACE8-C0FE67DD43DD}" srcOrd="2" destOrd="0" presId="urn:microsoft.com/office/officeart/2008/layout/VerticalCurvedList"/>
    <dgm:cxn modelId="{5D2DB593-C2B8-48BB-A17A-F7F84AC03BE4}" type="presParOf" srcId="{8783E221-84B0-420C-8A24-F32D938AD345}" destId="{1A3B46B3-7E67-4BDA-8C88-6B5514F19D2F}" srcOrd="3" destOrd="0" presId="urn:microsoft.com/office/officeart/2008/layout/VerticalCurvedList"/>
    <dgm:cxn modelId="{1ADCAC92-1E5C-452B-821D-04A78F32FE4F}" type="presParOf" srcId="{97C6EA10-412A-4DEB-A1F2-E8EBA1A8E331}" destId="{FC33A4C6-BD00-4921-BEA3-D8BBE83FDE90}" srcOrd="1" destOrd="0" presId="urn:microsoft.com/office/officeart/2008/layout/VerticalCurvedList"/>
    <dgm:cxn modelId="{91799F46-ACF7-4918-A163-8FB0ACC98CF2}" type="presParOf" srcId="{97C6EA10-412A-4DEB-A1F2-E8EBA1A8E331}" destId="{A46827ED-9A72-4E5A-BC05-2817A0481304}" srcOrd="2" destOrd="0" presId="urn:microsoft.com/office/officeart/2008/layout/VerticalCurvedList"/>
    <dgm:cxn modelId="{1261A970-88AC-4036-A66D-220A2918FC86}" type="presParOf" srcId="{A46827ED-9A72-4E5A-BC05-2817A0481304}" destId="{26A9831B-737F-4B0D-92DF-873BBD057219}" srcOrd="0" destOrd="0" presId="urn:microsoft.com/office/officeart/2008/layout/VerticalCurvedList"/>
    <dgm:cxn modelId="{7A9F8778-F992-48A1-8270-2207133ADF85}" type="presParOf" srcId="{97C6EA10-412A-4DEB-A1F2-E8EBA1A8E331}" destId="{E91B145E-DB00-4D15-9879-5659EFBF73FB}" srcOrd="3" destOrd="0" presId="urn:microsoft.com/office/officeart/2008/layout/VerticalCurvedList"/>
    <dgm:cxn modelId="{4F182CF9-A021-41C6-97ED-328C8032DE15}" type="presParOf" srcId="{97C6EA10-412A-4DEB-A1F2-E8EBA1A8E331}" destId="{E17D4A17-64C4-4B69-806B-A52568D39F62}" srcOrd="4" destOrd="0" presId="urn:microsoft.com/office/officeart/2008/layout/VerticalCurvedList"/>
    <dgm:cxn modelId="{D887F3A0-7EC9-450B-9554-87C0A9738076}" type="presParOf" srcId="{E17D4A17-64C4-4B69-806B-A52568D39F62}" destId="{7B0C1A3E-1475-4B5F-848A-842942D31CFE}" srcOrd="0" destOrd="0" presId="urn:microsoft.com/office/officeart/2008/layout/VerticalCurvedList"/>
    <dgm:cxn modelId="{D9CDD981-80DB-40D7-ACC1-0236C4CCB265}" type="presParOf" srcId="{97C6EA10-412A-4DEB-A1F2-E8EBA1A8E331}" destId="{81921954-9929-4B8F-9360-F9CD2CA7C09A}" srcOrd="5" destOrd="0" presId="urn:microsoft.com/office/officeart/2008/layout/VerticalCurvedList"/>
    <dgm:cxn modelId="{B1A2CABB-D94A-4287-B737-5CC4D436871F}" type="presParOf" srcId="{97C6EA10-412A-4DEB-A1F2-E8EBA1A8E331}" destId="{DFEE0911-2215-4DBA-BFE3-D8EDE07E9740}" srcOrd="6" destOrd="0" presId="urn:microsoft.com/office/officeart/2008/layout/VerticalCurvedList"/>
    <dgm:cxn modelId="{B911C260-8287-4C5C-8C00-DF78BC4C7824}" type="presParOf" srcId="{DFEE0911-2215-4DBA-BFE3-D8EDE07E9740}" destId="{3F194731-B086-47F2-B5F6-0CB7E6583FA6}" srcOrd="0" destOrd="0" presId="urn:microsoft.com/office/officeart/2008/layout/VerticalCurvedList"/>
    <dgm:cxn modelId="{81E6E6EB-5101-4992-BB44-143AB28A15F8}" type="presParOf" srcId="{97C6EA10-412A-4DEB-A1F2-E8EBA1A8E331}" destId="{3EBA060B-A2F1-4B5E-8B5E-CA67F454053B}" srcOrd="7" destOrd="0" presId="urn:microsoft.com/office/officeart/2008/layout/VerticalCurvedList"/>
    <dgm:cxn modelId="{54E0E560-D273-43D9-8EB0-3B8C16D4CB54}" type="presParOf" srcId="{97C6EA10-412A-4DEB-A1F2-E8EBA1A8E331}" destId="{625740C3-4E15-4DDA-B62E-25C6804D56FE}" srcOrd="8" destOrd="0" presId="urn:microsoft.com/office/officeart/2008/layout/VerticalCurvedList"/>
    <dgm:cxn modelId="{338D33DF-311F-464E-905A-B4B73AC3BCCA}" type="presParOf" srcId="{625740C3-4E15-4DDA-B62E-25C6804D56FE}" destId="{CB5F7982-56D8-4CA0-AC6A-968F11E7A0A3}" srcOrd="0" destOrd="0" presId="urn:microsoft.com/office/officeart/2008/layout/VerticalCurvedList"/>
    <dgm:cxn modelId="{9693292E-FE71-4B9B-B8C5-8222B9537FF5}" type="presParOf" srcId="{97C6EA10-412A-4DEB-A1F2-E8EBA1A8E331}" destId="{C6BA57F0-62A2-40E5-9F75-EAF31453BD8C}" srcOrd="9" destOrd="0" presId="urn:microsoft.com/office/officeart/2008/layout/VerticalCurvedList"/>
    <dgm:cxn modelId="{33499D6B-0747-48D1-8993-00546392D072}" type="presParOf" srcId="{97C6EA10-412A-4DEB-A1F2-E8EBA1A8E331}" destId="{C176AE39-2CA5-4409-A365-E20F7955CBE9}" srcOrd="10" destOrd="0" presId="urn:microsoft.com/office/officeart/2008/layout/VerticalCurvedList"/>
    <dgm:cxn modelId="{7DDA0A20-D118-4609-8281-DE40AC8CB554}" type="presParOf" srcId="{C176AE39-2CA5-4409-A365-E20F7955CBE9}" destId="{2534C788-AE0C-45FE-A78F-BF81F1C56210}" srcOrd="0" destOrd="0" presId="urn:microsoft.com/office/officeart/2008/layout/VerticalCurvedList"/>
    <dgm:cxn modelId="{675F5C36-3A04-4C6D-8C49-BE1308CCACA0}" type="presParOf" srcId="{97C6EA10-412A-4DEB-A1F2-E8EBA1A8E331}" destId="{0995C038-9A05-4DE5-85AE-4F49E6118F34}" srcOrd="11" destOrd="0" presId="urn:microsoft.com/office/officeart/2008/layout/VerticalCurvedList"/>
    <dgm:cxn modelId="{7E082A9A-7371-406D-8993-18383C6BCC56}" type="presParOf" srcId="{97C6EA10-412A-4DEB-A1F2-E8EBA1A8E331}" destId="{A971243E-2B89-4BFC-B1AE-2CD67F599322}" srcOrd="12" destOrd="0" presId="urn:microsoft.com/office/officeart/2008/layout/VerticalCurvedList"/>
    <dgm:cxn modelId="{9524C33B-8619-4239-9247-B209C8961EA8}" type="presParOf" srcId="{A971243E-2B89-4BFC-B1AE-2CD67F599322}" destId="{6D7B6C7A-95CD-4301-8851-6C1A44C8A115}" srcOrd="0" destOrd="0" presId="urn:microsoft.com/office/officeart/2008/layout/VerticalCurvedList"/>
    <dgm:cxn modelId="{2DD4C6E9-DB1F-4DB9-9EDE-DD311AB60A61}" type="presParOf" srcId="{97C6EA10-412A-4DEB-A1F2-E8EBA1A8E331}" destId="{FCE20837-A1B7-4184-914E-ABAAC016545C}" srcOrd="13" destOrd="0" presId="urn:microsoft.com/office/officeart/2008/layout/VerticalCurvedList"/>
    <dgm:cxn modelId="{E54718F9-81A0-4D33-B4DA-C52AFF30FE6E}" type="presParOf" srcId="{97C6EA10-412A-4DEB-A1F2-E8EBA1A8E331}" destId="{152562A1-D298-4CF9-88CF-11ED98B436B4}" srcOrd="14" destOrd="0" presId="urn:microsoft.com/office/officeart/2008/layout/VerticalCurvedList"/>
    <dgm:cxn modelId="{810ED677-3E5A-4EC1-9830-7C05CB1C9382}" type="presParOf" srcId="{152562A1-D298-4CF9-88CF-11ED98B436B4}" destId="{D6A76B7F-427D-4EE5-8BED-073D1C760460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998A24C-BEDC-4FE3-88A7-143CD547AC69}" type="doc">
      <dgm:prSet loTypeId="urn:microsoft.com/office/officeart/2011/layout/Circle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E80FF229-7ECB-447E-8F1F-99964725A3AF}">
      <dgm:prSet phldrT="[Text]" custT="1"/>
      <dgm:spPr>
        <a:ln>
          <a:solidFill>
            <a:schemeClr val="accent2"/>
          </a:solidFill>
        </a:ln>
      </dgm:spPr>
      <dgm:t>
        <a:bodyPr/>
        <a:lstStyle/>
        <a:p>
          <a:r>
            <a:rPr lang="en-GB" sz="1600" dirty="0"/>
            <a:t>Discussions between RA and BELCO</a:t>
          </a:r>
        </a:p>
      </dgm:t>
    </dgm:pt>
    <dgm:pt modelId="{A6500A27-1C57-49A0-B5CC-3ECBBFFF15AD}" type="parTrans" cxnId="{1888AB77-18CB-4E17-A38B-CB936FD92AA8}">
      <dgm:prSet/>
      <dgm:spPr/>
      <dgm:t>
        <a:bodyPr/>
        <a:lstStyle/>
        <a:p>
          <a:endParaRPr lang="en-GB" sz="2400"/>
        </a:p>
      </dgm:t>
    </dgm:pt>
    <dgm:pt modelId="{C0F425F5-6F46-409A-BFE0-837830621A49}" type="sibTrans" cxnId="{1888AB77-18CB-4E17-A38B-CB936FD92AA8}">
      <dgm:prSet/>
      <dgm:spPr/>
      <dgm:t>
        <a:bodyPr/>
        <a:lstStyle/>
        <a:p>
          <a:endParaRPr lang="en-GB" sz="2400"/>
        </a:p>
      </dgm:t>
    </dgm:pt>
    <dgm:pt modelId="{F755C1A7-1439-4AAB-8492-4FF476D75A8E}">
      <dgm:prSet phldrT="[Text]" custT="1"/>
      <dgm:spPr>
        <a:ln>
          <a:solidFill>
            <a:schemeClr val="accent6"/>
          </a:solidFill>
        </a:ln>
      </dgm:spPr>
      <dgm:t>
        <a:bodyPr/>
        <a:lstStyle/>
        <a:p>
          <a:r>
            <a:rPr lang="en-GB" sz="1600" dirty="0"/>
            <a:t>BELCO provides TOU model with scenarios of periods &amp; mark-ups/discounts</a:t>
          </a:r>
        </a:p>
      </dgm:t>
    </dgm:pt>
    <dgm:pt modelId="{2B7CB538-C569-4C77-A188-CB6AF81B791F}" type="parTrans" cxnId="{5B800ECF-FD40-4F69-86B9-FA2CE39064CF}">
      <dgm:prSet/>
      <dgm:spPr/>
      <dgm:t>
        <a:bodyPr/>
        <a:lstStyle/>
        <a:p>
          <a:endParaRPr lang="en-GB" sz="2400"/>
        </a:p>
      </dgm:t>
    </dgm:pt>
    <dgm:pt modelId="{402366BE-5013-4EDF-B81D-F60158CF52BD}" type="sibTrans" cxnId="{5B800ECF-FD40-4F69-86B9-FA2CE39064CF}">
      <dgm:prSet/>
      <dgm:spPr/>
      <dgm:t>
        <a:bodyPr/>
        <a:lstStyle/>
        <a:p>
          <a:endParaRPr lang="en-GB" sz="2400"/>
        </a:p>
      </dgm:t>
    </dgm:pt>
    <dgm:pt modelId="{993967C4-ACC5-45AD-8A3D-D9081FBC58F0}">
      <dgm:prSet phldrT="[Text]" custT="1"/>
      <dgm:spPr>
        <a:ln>
          <a:solidFill>
            <a:schemeClr val="accent3"/>
          </a:solidFill>
        </a:ln>
      </dgm:spPr>
      <dgm:t>
        <a:bodyPr/>
        <a:lstStyle/>
        <a:p>
          <a:r>
            <a:rPr lang="en-GB" sz="1600" dirty="0"/>
            <a:t>BELCO provides analysis of potential impact on customer</a:t>
          </a:r>
        </a:p>
      </dgm:t>
    </dgm:pt>
    <dgm:pt modelId="{DEF0F50F-BDE3-479E-BF5F-703FA9D8DEE4}" type="parTrans" cxnId="{BE1ABDAA-0010-4ACF-AFA4-3135C9EBC662}">
      <dgm:prSet/>
      <dgm:spPr/>
      <dgm:t>
        <a:bodyPr/>
        <a:lstStyle/>
        <a:p>
          <a:endParaRPr lang="en-GB" sz="2400"/>
        </a:p>
      </dgm:t>
    </dgm:pt>
    <dgm:pt modelId="{D8CD12E6-68CE-4F3F-A70A-0D1449852065}" type="sibTrans" cxnId="{BE1ABDAA-0010-4ACF-AFA4-3135C9EBC662}">
      <dgm:prSet/>
      <dgm:spPr/>
      <dgm:t>
        <a:bodyPr/>
        <a:lstStyle/>
        <a:p>
          <a:endParaRPr lang="en-GB" sz="2400"/>
        </a:p>
      </dgm:t>
    </dgm:pt>
    <dgm:pt modelId="{D5417173-D0A3-4C8D-8552-A6E1A98C527B}">
      <dgm:prSet custT="1"/>
      <dgm:spPr>
        <a:ln>
          <a:solidFill>
            <a:schemeClr val="accent3"/>
          </a:solidFill>
        </a:ln>
      </dgm:spPr>
      <dgm:t>
        <a:bodyPr/>
        <a:lstStyle/>
        <a:p>
          <a:r>
            <a:rPr lang="en-GB" sz="1600" dirty="0"/>
            <a:t>Refine model with selected mark-ups/discounts and periods</a:t>
          </a:r>
        </a:p>
      </dgm:t>
    </dgm:pt>
    <dgm:pt modelId="{E1B89B76-7A32-4E41-9758-1FC5D1B12ACF}" type="parTrans" cxnId="{0D4A6B83-82BD-4DB8-89E0-5259F95E7D43}">
      <dgm:prSet/>
      <dgm:spPr/>
      <dgm:t>
        <a:bodyPr/>
        <a:lstStyle/>
        <a:p>
          <a:endParaRPr lang="en-GB" sz="2400"/>
        </a:p>
      </dgm:t>
    </dgm:pt>
    <dgm:pt modelId="{1CA0F250-D543-461A-BF1B-B1600C468DC4}" type="sibTrans" cxnId="{0D4A6B83-82BD-4DB8-89E0-5259F95E7D43}">
      <dgm:prSet/>
      <dgm:spPr/>
      <dgm:t>
        <a:bodyPr/>
        <a:lstStyle/>
        <a:p>
          <a:endParaRPr lang="en-GB" sz="2400"/>
        </a:p>
      </dgm:t>
    </dgm:pt>
    <dgm:pt modelId="{BA8883B7-A0F1-40AC-80F3-4FEEB913D080}">
      <dgm:prSet custT="1"/>
      <dgm:spPr>
        <a:ln>
          <a:solidFill>
            <a:schemeClr val="accent3"/>
          </a:solidFill>
        </a:ln>
      </dgm:spPr>
      <dgm:t>
        <a:bodyPr/>
        <a:lstStyle/>
        <a:p>
          <a:r>
            <a:rPr lang="en-GB" sz="1600" dirty="0"/>
            <a:t>Customer consultation,  selection process……</a:t>
          </a:r>
        </a:p>
      </dgm:t>
    </dgm:pt>
    <dgm:pt modelId="{6784B63E-1111-4576-B0C6-DEE66542D951}" type="parTrans" cxnId="{6BF20AC0-D5C6-42AA-B653-10B321671A0F}">
      <dgm:prSet/>
      <dgm:spPr/>
      <dgm:t>
        <a:bodyPr/>
        <a:lstStyle/>
        <a:p>
          <a:endParaRPr lang="en-GB" sz="2400"/>
        </a:p>
      </dgm:t>
    </dgm:pt>
    <dgm:pt modelId="{B0B690A0-FDF3-4308-BFE1-B03E75754F9E}" type="sibTrans" cxnId="{6BF20AC0-D5C6-42AA-B653-10B321671A0F}">
      <dgm:prSet/>
      <dgm:spPr/>
      <dgm:t>
        <a:bodyPr/>
        <a:lstStyle/>
        <a:p>
          <a:endParaRPr lang="en-GB" sz="2400"/>
        </a:p>
      </dgm:t>
    </dgm:pt>
    <dgm:pt modelId="{F35A0CFE-3400-4DBF-9EE3-D9CB46F88EEC}" type="pres">
      <dgm:prSet presAssocID="{9998A24C-BEDC-4FE3-88A7-143CD547AC69}" presName="Name0" presStyleCnt="0">
        <dgm:presLayoutVars>
          <dgm:chMax val="11"/>
          <dgm:chPref val="11"/>
          <dgm:dir/>
          <dgm:resizeHandles/>
        </dgm:presLayoutVars>
      </dgm:prSet>
      <dgm:spPr/>
    </dgm:pt>
    <dgm:pt modelId="{A1562E89-F4F2-4A59-95E0-FD37ABA8C2F3}" type="pres">
      <dgm:prSet presAssocID="{BA8883B7-A0F1-40AC-80F3-4FEEB913D080}" presName="Accent5" presStyleCnt="0"/>
      <dgm:spPr/>
    </dgm:pt>
    <dgm:pt modelId="{1BA39E9F-7607-4F9E-9B28-D0E091EE6FE3}" type="pres">
      <dgm:prSet presAssocID="{BA8883B7-A0F1-40AC-80F3-4FEEB913D080}" presName="Accent" presStyleLbl="node1" presStyleIdx="0" presStyleCnt="5"/>
      <dgm:spPr>
        <a:solidFill>
          <a:schemeClr val="accent3"/>
        </a:solidFill>
        <a:ln>
          <a:solidFill>
            <a:schemeClr val="accent3"/>
          </a:solidFill>
        </a:ln>
      </dgm:spPr>
    </dgm:pt>
    <dgm:pt modelId="{BB189890-9D38-43C5-BE5B-48087915E03A}" type="pres">
      <dgm:prSet presAssocID="{BA8883B7-A0F1-40AC-80F3-4FEEB913D080}" presName="ParentBackground5" presStyleCnt="0"/>
      <dgm:spPr/>
    </dgm:pt>
    <dgm:pt modelId="{8F6F8D72-27C4-4B3E-B599-01D0E66802C0}" type="pres">
      <dgm:prSet presAssocID="{BA8883B7-A0F1-40AC-80F3-4FEEB913D080}" presName="ParentBackground" presStyleLbl="fgAcc1" presStyleIdx="0" presStyleCnt="5"/>
      <dgm:spPr/>
    </dgm:pt>
    <dgm:pt modelId="{1C4D6A77-E163-42F1-B375-41698D6B053F}" type="pres">
      <dgm:prSet presAssocID="{BA8883B7-A0F1-40AC-80F3-4FEEB913D080}" presName="Parent5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C21531BE-B238-4358-A5BD-BEB7101D89DA}" type="pres">
      <dgm:prSet presAssocID="{D5417173-D0A3-4C8D-8552-A6E1A98C527B}" presName="Accent4" presStyleCnt="0"/>
      <dgm:spPr/>
    </dgm:pt>
    <dgm:pt modelId="{66E31187-5EDD-43F6-AD29-97460D757DCC}" type="pres">
      <dgm:prSet presAssocID="{D5417173-D0A3-4C8D-8552-A6E1A98C527B}" presName="Accent" presStyleLbl="node1" presStyleIdx="1" presStyleCnt="5"/>
      <dgm:spPr>
        <a:solidFill>
          <a:schemeClr val="accent3"/>
        </a:solidFill>
      </dgm:spPr>
    </dgm:pt>
    <dgm:pt modelId="{3D581CBA-843D-4429-82E4-BBCB27398125}" type="pres">
      <dgm:prSet presAssocID="{D5417173-D0A3-4C8D-8552-A6E1A98C527B}" presName="ParentBackground4" presStyleCnt="0"/>
      <dgm:spPr/>
    </dgm:pt>
    <dgm:pt modelId="{FC9022D1-C4D7-4275-9D43-93D82F5305DA}" type="pres">
      <dgm:prSet presAssocID="{D5417173-D0A3-4C8D-8552-A6E1A98C527B}" presName="ParentBackground" presStyleLbl="fgAcc1" presStyleIdx="1" presStyleCnt="5"/>
      <dgm:spPr/>
    </dgm:pt>
    <dgm:pt modelId="{A7D4E124-1D8C-4F21-860D-85643F90D551}" type="pres">
      <dgm:prSet presAssocID="{D5417173-D0A3-4C8D-8552-A6E1A98C527B}" presName="Parent4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1CC6C96A-EFB3-4B05-969D-A964FC46CCDD}" type="pres">
      <dgm:prSet presAssocID="{993967C4-ACC5-45AD-8A3D-D9081FBC58F0}" presName="Accent3" presStyleCnt="0"/>
      <dgm:spPr/>
    </dgm:pt>
    <dgm:pt modelId="{AABA18FB-CF80-41F9-9BB7-5571816B3FC6}" type="pres">
      <dgm:prSet presAssocID="{993967C4-ACC5-45AD-8A3D-D9081FBC58F0}" presName="Accent" presStyleLbl="node1" presStyleIdx="2" presStyleCnt="5"/>
      <dgm:spPr>
        <a:solidFill>
          <a:schemeClr val="accent3"/>
        </a:solidFill>
        <a:ln>
          <a:solidFill>
            <a:schemeClr val="accent3"/>
          </a:solidFill>
        </a:ln>
      </dgm:spPr>
    </dgm:pt>
    <dgm:pt modelId="{016445A1-78ED-4388-B0BB-A21FB30CF833}" type="pres">
      <dgm:prSet presAssocID="{993967C4-ACC5-45AD-8A3D-D9081FBC58F0}" presName="ParentBackground3" presStyleCnt="0"/>
      <dgm:spPr/>
    </dgm:pt>
    <dgm:pt modelId="{633BC3EE-3F09-4F9E-A9C3-700A41219CA1}" type="pres">
      <dgm:prSet presAssocID="{993967C4-ACC5-45AD-8A3D-D9081FBC58F0}" presName="ParentBackground" presStyleLbl="fgAcc1" presStyleIdx="2" presStyleCnt="5"/>
      <dgm:spPr/>
    </dgm:pt>
    <dgm:pt modelId="{623999F9-4E95-414E-8E02-D55344AE1255}" type="pres">
      <dgm:prSet presAssocID="{993967C4-ACC5-45AD-8A3D-D9081FBC58F0}" presName="Parent3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5BB04146-5C18-44BD-B980-30496E5979B4}" type="pres">
      <dgm:prSet presAssocID="{F755C1A7-1439-4AAB-8492-4FF476D75A8E}" presName="Accent2" presStyleCnt="0"/>
      <dgm:spPr/>
    </dgm:pt>
    <dgm:pt modelId="{FA80A5B8-3513-44F4-9E76-47F3089B2F4A}" type="pres">
      <dgm:prSet presAssocID="{F755C1A7-1439-4AAB-8492-4FF476D75A8E}" presName="Accent" presStyleLbl="node1" presStyleIdx="3" presStyleCnt="5"/>
      <dgm:spPr>
        <a:solidFill>
          <a:schemeClr val="accent6"/>
        </a:solidFill>
      </dgm:spPr>
    </dgm:pt>
    <dgm:pt modelId="{6196845F-CCA5-4E74-89B4-7C6F13515F75}" type="pres">
      <dgm:prSet presAssocID="{F755C1A7-1439-4AAB-8492-4FF476D75A8E}" presName="ParentBackground2" presStyleCnt="0"/>
      <dgm:spPr/>
    </dgm:pt>
    <dgm:pt modelId="{18F7CDFD-50CD-48FA-A432-FBB167EA4DBB}" type="pres">
      <dgm:prSet presAssocID="{F755C1A7-1439-4AAB-8492-4FF476D75A8E}" presName="ParentBackground" presStyleLbl="fgAcc1" presStyleIdx="3" presStyleCnt="5"/>
      <dgm:spPr/>
    </dgm:pt>
    <dgm:pt modelId="{BF6B9786-B3A8-4029-81E0-3CD4DE427104}" type="pres">
      <dgm:prSet presAssocID="{F755C1A7-1439-4AAB-8492-4FF476D75A8E}" presName="Parent2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28068862-69AB-42EC-A8CD-E62AA2564A62}" type="pres">
      <dgm:prSet presAssocID="{E80FF229-7ECB-447E-8F1F-99964725A3AF}" presName="Accent1" presStyleCnt="0"/>
      <dgm:spPr/>
    </dgm:pt>
    <dgm:pt modelId="{92A2B4DF-E493-49DA-B50B-50749A3EF00B}" type="pres">
      <dgm:prSet presAssocID="{E80FF229-7ECB-447E-8F1F-99964725A3AF}" presName="Accent" presStyleLbl="node1" presStyleIdx="4" presStyleCnt="5"/>
      <dgm:spPr>
        <a:solidFill>
          <a:schemeClr val="accent2"/>
        </a:solidFill>
        <a:ln>
          <a:solidFill>
            <a:schemeClr val="accent2"/>
          </a:solidFill>
        </a:ln>
      </dgm:spPr>
    </dgm:pt>
    <dgm:pt modelId="{6D46111C-CBFC-40B9-A02C-80CB300DDD7C}" type="pres">
      <dgm:prSet presAssocID="{E80FF229-7ECB-447E-8F1F-99964725A3AF}" presName="ParentBackground1" presStyleCnt="0"/>
      <dgm:spPr/>
    </dgm:pt>
    <dgm:pt modelId="{917E6F38-7AE3-4E6E-88EA-A3FBFD0A3149}" type="pres">
      <dgm:prSet presAssocID="{E80FF229-7ECB-447E-8F1F-99964725A3AF}" presName="ParentBackground" presStyleLbl="fgAcc1" presStyleIdx="4" presStyleCnt="5"/>
      <dgm:spPr/>
    </dgm:pt>
    <dgm:pt modelId="{40B6C1EE-8EF7-4CF6-9FA7-744276D9CA08}" type="pres">
      <dgm:prSet presAssocID="{E80FF229-7ECB-447E-8F1F-99964725A3AF}" presName="Parent1" presStyleLbl="revTx" presStyleIdx="0" presStyleCnt="0">
        <dgm:presLayoutVars>
          <dgm:chMax val="1"/>
          <dgm:chPref val="1"/>
          <dgm:bulletEnabled val="1"/>
        </dgm:presLayoutVars>
      </dgm:prSet>
      <dgm:spPr/>
    </dgm:pt>
  </dgm:ptLst>
  <dgm:cxnLst>
    <dgm:cxn modelId="{186FCF23-42D7-4E0C-AF0C-1235BAEEAFFE}" type="presOf" srcId="{D5417173-D0A3-4C8D-8552-A6E1A98C527B}" destId="{A7D4E124-1D8C-4F21-860D-85643F90D551}" srcOrd="1" destOrd="0" presId="urn:microsoft.com/office/officeart/2011/layout/CircleProcess"/>
    <dgm:cxn modelId="{85CAAA5E-CDF1-4024-8C36-DF9E7E7409B1}" type="presOf" srcId="{F755C1A7-1439-4AAB-8492-4FF476D75A8E}" destId="{BF6B9786-B3A8-4029-81E0-3CD4DE427104}" srcOrd="1" destOrd="0" presId="urn:microsoft.com/office/officeart/2011/layout/CircleProcess"/>
    <dgm:cxn modelId="{DF0E0F43-4172-4DA8-96B8-E272D383796B}" type="presOf" srcId="{E80FF229-7ECB-447E-8F1F-99964725A3AF}" destId="{917E6F38-7AE3-4E6E-88EA-A3FBFD0A3149}" srcOrd="0" destOrd="0" presId="urn:microsoft.com/office/officeart/2011/layout/CircleProcess"/>
    <dgm:cxn modelId="{D5ABC452-12DC-41E4-ACD2-72369F541FB6}" type="presOf" srcId="{D5417173-D0A3-4C8D-8552-A6E1A98C527B}" destId="{FC9022D1-C4D7-4275-9D43-93D82F5305DA}" srcOrd="0" destOrd="0" presId="urn:microsoft.com/office/officeart/2011/layout/CircleProcess"/>
    <dgm:cxn modelId="{D65EF676-390D-4191-BDBB-D7B7351EC54F}" type="presOf" srcId="{BA8883B7-A0F1-40AC-80F3-4FEEB913D080}" destId="{8F6F8D72-27C4-4B3E-B599-01D0E66802C0}" srcOrd="0" destOrd="0" presId="urn:microsoft.com/office/officeart/2011/layout/CircleProcess"/>
    <dgm:cxn modelId="{1888AB77-18CB-4E17-A38B-CB936FD92AA8}" srcId="{9998A24C-BEDC-4FE3-88A7-143CD547AC69}" destId="{E80FF229-7ECB-447E-8F1F-99964725A3AF}" srcOrd="0" destOrd="0" parTransId="{A6500A27-1C57-49A0-B5CC-3ECBBFFF15AD}" sibTransId="{C0F425F5-6F46-409A-BFE0-837830621A49}"/>
    <dgm:cxn modelId="{F599E159-F4D5-400A-9D25-A9BD7A99766C}" type="presOf" srcId="{E80FF229-7ECB-447E-8F1F-99964725A3AF}" destId="{40B6C1EE-8EF7-4CF6-9FA7-744276D9CA08}" srcOrd="1" destOrd="0" presId="urn:microsoft.com/office/officeart/2011/layout/CircleProcess"/>
    <dgm:cxn modelId="{0D4A6B83-82BD-4DB8-89E0-5259F95E7D43}" srcId="{9998A24C-BEDC-4FE3-88A7-143CD547AC69}" destId="{D5417173-D0A3-4C8D-8552-A6E1A98C527B}" srcOrd="3" destOrd="0" parTransId="{E1B89B76-7A32-4E41-9758-1FC5D1B12ACF}" sibTransId="{1CA0F250-D543-461A-BF1B-B1600C468DC4}"/>
    <dgm:cxn modelId="{CF0FB785-FD2A-4F05-BC7E-89CA9014536F}" type="presOf" srcId="{F755C1A7-1439-4AAB-8492-4FF476D75A8E}" destId="{18F7CDFD-50CD-48FA-A432-FBB167EA4DBB}" srcOrd="0" destOrd="0" presId="urn:microsoft.com/office/officeart/2011/layout/CircleProcess"/>
    <dgm:cxn modelId="{5B0C0B91-CD35-434E-9A24-708F3BCC02A0}" type="presOf" srcId="{9998A24C-BEDC-4FE3-88A7-143CD547AC69}" destId="{F35A0CFE-3400-4DBF-9EE3-D9CB46F88EEC}" srcOrd="0" destOrd="0" presId="urn:microsoft.com/office/officeart/2011/layout/CircleProcess"/>
    <dgm:cxn modelId="{BE1ABDAA-0010-4ACF-AFA4-3135C9EBC662}" srcId="{9998A24C-BEDC-4FE3-88A7-143CD547AC69}" destId="{993967C4-ACC5-45AD-8A3D-D9081FBC58F0}" srcOrd="2" destOrd="0" parTransId="{DEF0F50F-BDE3-479E-BF5F-703FA9D8DEE4}" sibTransId="{D8CD12E6-68CE-4F3F-A70A-0D1449852065}"/>
    <dgm:cxn modelId="{F263DBAD-42F3-4053-B8CC-CC54BAC5D7FF}" type="presOf" srcId="{993967C4-ACC5-45AD-8A3D-D9081FBC58F0}" destId="{633BC3EE-3F09-4F9E-A9C3-700A41219CA1}" srcOrd="0" destOrd="0" presId="urn:microsoft.com/office/officeart/2011/layout/CircleProcess"/>
    <dgm:cxn modelId="{EABA86BF-9660-4411-B8B5-E392B3BC3BB0}" type="presOf" srcId="{993967C4-ACC5-45AD-8A3D-D9081FBC58F0}" destId="{623999F9-4E95-414E-8E02-D55344AE1255}" srcOrd="1" destOrd="0" presId="urn:microsoft.com/office/officeart/2011/layout/CircleProcess"/>
    <dgm:cxn modelId="{6BF20AC0-D5C6-42AA-B653-10B321671A0F}" srcId="{9998A24C-BEDC-4FE3-88A7-143CD547AC69}" destId="{BA8883B7-A0F1-40AC-80F3-4FEEB913D080}" srcOrd="4" destOrd="0" parTransId="{6784B63E-1111-4576-B0C6-DEE66542D951}" sibTransId="{B0B690A0-FDF3-4308-BFE1-B03E75754F9E}"/>
    <dgm:cxn modelId="{341C7BC5-F47F-4F5B-9A76-86AE5A2BB1EE}" type="presOf" srcId="{BA8883B7-A0F1-40AC-80F3-4FEEB913D080}" destId="{1C4D6A77-E163-42F1-B375-41698D6B053F}" srcOrd="1" destOrd="0" presId="urn:microsoft.com/office/officeart/2011/layout/CircleProcess"/>
    <dgm:cxn modelId="{5B800ECF-FD40-4F69-86B9-FA2CE39064CF}" srcId="{9998A24C-BEDC-4FE3-88A7-143CD547AC69}" destId="{F755C1A7-1439-4AAB-8492-4FF476D75A8E}" srcOrd="1" destOrd="0" parTransId="{2B7CB538-C569-4C77-A188-CB6AF81B791F}" sibTransId="{402366BE-5013-4EDF-B81D-F60158CF52BD}"/>
    <dgm:cxn modelId="{9E9F7D36-7DA7-4D24-9661-19424103F5CD}" type="presParOf" srcId="{F35A0CFE-3400-4DBF-9EE3-D9CB46F88EEC}" destId="{A1562E89-F4F2-4A59-95E0-FD37ABA8C2F3}" srcOrd="0" destOrd="0" presId="urn:microsoft.com/office/officeart/2011/layout/CircleProcess"/>
    <dgm:cxn modelId="{FF87158C-D224-4865-925A-B3C26CC211CC}" type="presParOf" srcId="{A1562E89-F4F2-4A59-95E0-FD37ABA8C2F3}" destId="{1BA39E9F-7607-4F9E-9B28-D0E091EE6FE3}" srcOrd="0" destOrd="0" presId="urn:microsoft.com/office/officeart/2011/layout/CircleProcess"/>
    <dgm:cxn modelId="{02DF0D14-6198-44B9-B4DD-67BB0236B4D9}" type="presParOf" srcId="{F35A0CFE-3400-4DBF-9EE3-D9CB46F88EEC}" destId="{BB189890-9D38-43C5-BE5B-48087915E03A}" srcOrd="1" destOrd="0" presId="urn:microsoft.com/office/officeart/2011/layout/CircleProcess"/>
    <dgm:cxn modelId="{0CDB6AE6-668B-4B75-AD05-2C091D325639}" type="presParOf" srcId="{BB189890-9D38-43C5-BE5B-48087915E03A}" destId="{8F6F8D72-27C4-4B3E-B599-01D0E66802C0}" srcOrd="0" destOrd="0" presId="urn:microsoft.com/office/officeart/2011/layout/CircleProcess"/>
    <dgm:cxn modelId="{C0CFD448-7299-418F-BF89-CC006E5DA847}" type="presParOf" srcId="{F35A0CFE-3400-4DBF-9EE3-D9CB46F88EEC}" destId="{1C4D6A77-E163-42F1-B375-41698D6B053F}" srcOrd="2" destOrd="0" presId="urn:microsoft.com/office/officeart/2011/layout/CircleProcess"/>
    <dgm:cxn modelId="{8611E722-0AC6-4DB9-9DDF-30CA8B5E6891}" type="presParOf" srcId="{F35A0CFE-3400-4DBF-9EE3-D9CB46F88EEC}" destId="{C21531BE-B238-4358-A5BD-BEB7101D89DA}" srcOrd="3" destOrd="0" presId="urn:microsoft.com/office/officeart/2011/layout/CircleProcess"/>
    <dgm:cxn modelId="{1B0C3E30-3550-4237-A921-676CF7DFEB4B}" type="presParOf" srcId="{C21531BE-B238-4358-A5BD-BEB7101D89DA}" destId="{66E31187-5EDD-43F6-AD29-97460D757DCC}" srcOrd="0" destOrd="0" presId="urn:microsoft.com/office/officeart/2011/layout/CircleProcess"/>
    <dgm:cxn modelId="{4F447394-9C73-49DC-B1BD-FA170CDA2F1A}" type="presParOf" srcId="{F35A0CFE-3400-4DBF-9EE3-D9CB46F88EEC}" destId="{3D581CBA-843D-4429-82E4-BBCB27398125}" srcOrd="4" destOrd="0" presId="urn:microsoft.com/office/officeart/2011/layout/CircleProcess"/>
    <dgm:cxn modelId="{EE00B652-B6BC-4CBE-BFA0-91B663D34556}" type="presParOf" srcId="{3D581CBA-843D-4429-82E4-BBCB27398125}" destId="{FC9022D1-C4D7-4275-9D43-93D82F5305DA}" srcOrd="0" destOrd="0" presId="urn:microsoft.com/office/officeart/2011/layout/CircleProcess"/>
    <dgm:cxn modelId="{B400B908-F673-48A4-B152-8EEAC1B06037}" type="presParOf" srcId="{F35A0CFE-3400-4DBF-9EE3-D9CB46F88EEC}" destId="{A7D4E124-1D8C-4F21-860D-85643F90D551}" srcOrd="5" destOrd="0" presId="urn:microsoft.com/office/officeart/2011/layout/CircleProcess"/>
    <dgm:cxn modelId="{DD1BFB34-D1F3-4FD2-8EDE-EADBAD1293DE}" type="presParOf" srcId="{F35A0CFE-3400-4DBF-9EE3-D9CB46F88EEC}" destId="{1CC6C96A-EFB3-4B05-969D-A964FC46CCDD}" srcOrd="6" destOrd="0" presId="urn:microsoft.com/office/officeart/2011/layout/CircleProcess"/>
    <dgm:cxn modelId="{41DC6510-CEEF-478D-88AB-0D3765D38D9F}" type="presParOf" srcId="{1CC6C96A-EFB3-4B05-969D-A964FC46CCDD}" destId="{AABA18FB-CF80-41F9-9BB7-5571816B3FC6}" srcOrd="0" destOrd="0" presId="urn:microsoft.com/office/officeart/2011/layout/CircleProcess"/>
    <dgm:cxn modelId="{5BBD1DA0-21E8-4DCD-BEA3-DDB4BC0BFD1C}" type="presParOf" srcId="{F35A0CFE-3400-4DBF-9EE3-D9CB46F88EEC}" destId="{016445A1-78ED-4388-B0BB-A21FB30CF833}" srcOrd="7" destOrd="0" presId="urn:microsoft.com/office/officeart/2011/layout/CircleProcess"/>
    <dgm:cxn modelId="{46C4FF21-CB95-4BEA-98CE-344DF49AE9B5}" type="presParOf" srcId="{016445A1-78ED-4388-B0BB-A21FB30CF833}" destId="{633BC3EE-3F09-4F9E-A9C3-700A41219CA1}" srcOrd="0" destOrd="0" presId="urn:microsoft.com/office/officeart/2011/layout/CircleProcess"/>
    <dgm:cxn modelId="{2B231180-E78D-41D4-85D2-62DCE8854F12}" type="presParOf" srcId="{F35A0CFE-3400-4DBF-9EE3-D9CB46F88EEC}" destId="{623999F9-4E95-414E-8E02-D55344AE1255}" srcOrd="8" destOrd="0" presId="urn:microsoft.com/office/officeart/2011/layout/CircleProcess"/>
    <dgm:cxn modelId="{B9C6D35C-242A-47FB-A1BF-7A98047E5CDA}" type="presParOf" srcId="{F35A0CFE-3400-4DBF-9EE3-D9CB46F88EEC}" destId="{5BB04146-5C18-44BD-B980-30496E5979B4}" srcOrd="9" destOrd="0" presId="urn:microsoft.com/office/officeart/2011/layout/CircleProcess"/>
    <dgm:cxn modelId="{F04C4167-EC1A-432F-8E36-0752293D43D3}" type="presParOf" srcId="{5BB04146-5C18-44BD-B980-30496E5979B4}" destId="{FA80A5B8-3513-44F4-9E76-47F3089B2F4A}" srcOrd="0" destOrd="0" presId="urn:microsoft.com/office/officeart/2011/layout/CircleProcess"/>
    <dgm:cxn modelId="{CD4B58BB-EF64-4DF3-BD23-7760C98E720F}" type="presParOf" srcId="{F35A0CFE-3400-4DBF-9EE3-D9CB46F88EEC}" destId="{6196845F-CCA5-4E74-89B4-7C6F13515F75}" srcOrd="10" destOrd="0" presId="urn:microsoft.com/office/officeart/2011/layout/CircleProcess"/>
    <dgm:cxn modelId="{540F1B42-01EF-4B7E-A032-758C4E6A219A}" type="presParOf" srcId="{6196845F-CCA5-4E74-89B4-7C6F13515F75}" destId="{18F7CDFD-50CD-48FA-A432-FBB167EA4DBB}" srcOrd="0" destOrd="0" presId="urn:microsoft.com/office/officeart/2011/layout/CircleProcess"/>
    <dgm:cxn modelId="{351E947E-4A7A-492E-AE11-D4D4C670B69F}" type="presParOf" srcId="{F35A0CFE-3400-4DBF-9EE3-D9CB46F88EEC}" destId="{BF6B9786-B3A8-4029-81E0-3CD4DE427104}" srcOrd="11" destOrd="0" presId="urn:microsoft.com/office/officeart/2011/layout/CircleProcess"/>
    <dgm:cxn modelId="{E199F6A6-7B2D-4978-B959-07BE2B8AF832}" type="presParOf" srcId="{F35A0CFE-3400-4DBF-9EE3-D9CB46F88EEC}" destId="{28068862-69AB-42EC-A8CD-E62AA2564A62}" srcOrd="12" destOrd="0" presId="urn:microsoft.com/office/officeart/2011/layout/CircleProcess"/>
    <dgm:cxn modelId="{B346B5D8-D6B3-4ABF-BC60-B7773CD32D53}" type="presParOf" srcId="{28068862-69AB-42EC-A8CD-E62AA2564A62}" destId="{92A2B4DF-E493-49DA-B50B-50749A3EF00B}" srcOrd="0" destOrd="0" presId="urn:microsoft.com/office/officeart/2011/layout/CircleProcess"/>
    <dgm:cxn modelId="{965DDB60-CD85-4A2B-B613-5FEF11C29F41}" type="presParOf" srcId="{F35A0CFE-3400-4DBF-9EE3-D9CB46F88EEC}" destId="{6D46111C-CBFC-40B9-A02C-80CB300DDD7C}" srcOrd="13" destOrd="0" presId="urn:microsoft.com/office/officeart/2011/layout/CircleProcess"/>
    <dgm:cxn modelId="{0059184B-1022-4E2E-8141-6FA6E3B2C277}" type="presParOf" srcId="{6D46111C-CBFC-40B9-A02C-80CB300DDD7C}" destId="{917E6F38-7AE3-4E6E-88EA-A3FBFD0A3149}" srcOrd="0" destOrd="0" presId="urn:microsoft.com/office/officeart/2011/layout/CircleProcess"/>
    <dgm:cxn modelId="{E0661C4C-2002-49F5-A919-12ECBEAC25C9}" type="presParOf" srcId="{F35A0CFE-3400-4DBF-9EE3-D9CB46F88EEC}" destId="{40B6C1EE-8EF7-4CF6-9FA7-744276D9CA08}" srcOrd="14" destOrd="0" presId="urn:microsoft.com/office/officeart/2011/layout/Circle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C5FFFC-4F05-4FD3-94C5-D60610FBF325}">
      <dsp:nvSpPr>
        <dsp:cNvPr id="0" name=""/>
        <dsp:cNvSpPr/>
      </dsp:nvSpPr>
      <dsp:spPr>
        <a:xfrm>
          <a:off x="-5766984" y="-883209"/>
          <a:ext cx="6869963" cy="6869963"/>
        </a:xfrm>
        <a:prstGeom prst="blockArc">
          <a:avLst>
            <a:gd name="adj1" fmla="val 18900000"/>
            <a:gd name="adj2" fmla="val 2700000"/>
            <a:gd name="adj3" fmla="val 314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1AA66B-DB6E-483F-9E25-96F36F53DF09}">
      <dsp:nvSpPr>
        <dsp:cNvPr id="0" name=""/>
        <dsp:cNvSpPr/>
      </dsp:nvSpPr>
      <dsp:spPr>
        <a:xfrm>
          <a:off x="358013" y="232007"/>
          <a:ext cx="7701854" cy="463810"/>
        </a:xfrm>
        <a:prstGeom prst="rect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149" tIns="48260" rIns="48260" bIns="4826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BELCO submitted report on “Tariff Design Modernisation Strategy” </a:t>
          </a:r>
        </a:p>
      </dsp:txBody>
      <dsp:txXfrm>
        <a:off x="358013" y="232007"/>
        <a:ext cx="7701854" cy="463810"/>
      </dsp:txXfrm>
    </dsp:sp>
    <dsp:sp modelId="{ABF0FE56-6A39-4F01-845D-D90DB97C3A6C}">
      <dsp:nvSpPr>
        <dsp:cNvPr id="0" name=""/>
        <dsp:cNvSpPr/>
      </dsp:nvSpPr>
      <dsp:spPr>
        <a:xfrm>
          <a:off x="68132" y="174030"/>
          <a:ext cx="579762" cy="57976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92D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37BDE7-AB7F-4EC8-90A8-108D93E9B976}">
      <dsp:nvSpPr>
        <dsp:cNvPr id="0" name=""/>
        <dsp:cNvSpPr/>
      </dsp:nvSpPr>
      <dsp:spPr>
        <a:xfrm>
          <a:off x="778035" y="928130"/>
          <a:ext cx="7281832" cy="463810"/>
        </a:xfrm>
        <a:prstGeom prst="rect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149" tIns="48260" rIns="48260" bIns="4826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BELCO submitted a rate redesign model </a:t>
          </a:r>
        </a:p>
      </dsp:txBody>
      <dsp:txXfrm>
        <a:off x="778035" y="928130"/>
        <a:ext cx="7281832" cy="463810"/>
      </dsp:txXfrm>
    </dsp:sp>
    <dsp:sp modelId="{AC941C49-9835-4EF4-B5A9-0E933C73D118}">
      <dsp:nvSpPr>
        <dsp:cNvPr id="0" name=""/>
        <dsp:cNvSpPr/>
      </dsp:nvSpPr>
      <dsp:spPr>
        <a:xfrm>
          <a:off x="488153" y="870154"/>
          <a:ext cx="579762" cy="57976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92D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84BC75-77C4-47FD-8AD7-D7C75A934759}">
      <dsp:nvSpPr>
        <dsp:cNvPr id="0" name=""/>
        <dsp:cNvSpPr/>
      </dsp:nvSpPr>
      <dsp:spPr>
        <a:xfrm>
          <a:off x="1008205" y="1623743"/>
          <a:ext cx="7051662" cy="463810"/>
        </a:xfrm>
        <a:prstGeom prst="rect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149" tIns="48260" rIns="48260" bIns="4826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RA released a Public Report to collate public feedback</a:t>
          </a:r>
        </a:p>
      </dsp:txBody>
      <dsp:txXfrm>
        <a:off x="1008205" y="1623743"/>
        <a:ext cx="7051662" cy="463810"/>
      </dsp:txXfrm>
    </dsp:sp>
    <dsp:sp modelId="{8BAB17A1-064B-4464-B3FA-E6230DDF770E}">
      <dsp:nvSpPr>
        <dsp:cNvPr id="0" name=""/>
        <dsp:cNvSpPr/>
      </dsp:nvSpPr>
      <dsp:spPr>
        <a:xfrm>
          <a:off x="718323" y="1565767"/>
          <a:ext cx="579762" cy="57976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92D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DB6CC6-44C2-4D89-8224-92D2BBFD4058}">
      <dsp:nvSpPr>
        <dsp:cNvPr id="0" name=""/>
        <dsp:cNvSpPr/>
      </dsp:nvSpPr>
      <dsp:spPr>
        <a:xfrm>
          <a:off x="1081696" y="2319866"/>
          <a:ext cx="6978171" cy="463810"/>
        </a:xfrm>
        <a:prstGeom prst="rect">
          <a:avLst/>
        </a:prstGeom>
        <a:solidFill>
          <a:srgbClr val="FF902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149" tIns="48260" rIns="48260" bIns="4826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Discussions with BELCO</a:t>
          </a:r>
        </a:p>
      </dsp:txBody>
      <dsp:txXfrm>
        <a:off x="1081696" y="2319866"/>
        <a:ext cx="6978171" cy="463810"/>
      </dsp:txXfrm>
    </dsp:sp>
    <dsp:sp modelId="{43DFA69C-1FEC-484C-B6E7-0D007B4B6523}">
      <dsp:nvSpPr>
        <dsp:cNvPr id="0" name=""/>
        <dsp:cNvSpPr/>
      </dsp:nvSpPr>
      <dsp:spPr>
        <a:xfrm>
          <a:off x="791814" y="2261890"/>
          <a:ext cx="579762" cy="57976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FF902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83ADE3-3223-4A57-AFE6-EA014477A673}">
      <dsp:nvSpPr>
        <dsp:cNvPr id="0" name=""/>
        <dsp:cNvSpPr/>
      </dsp:nvSpPr>
      <dsp:spPr>
        <a:xfrm>
          <a:off x="1008205" y="3015990"/>
          <a:ext cx="7051662" cy="463810"/>
        </a:xfrm>
        <a:prstGeom prst="rect">
          <a:avLst/>
        </a:prstGeom>
        <a:solidFill>
          <a:srgbClr val="FF616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149" tIns="48260" rIns="48260" bIns="4826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Refining and finalising rate redesign model</a:t>
          </a:r>
        </a:p>
      </dsp:txBody>
      <dsp:txXfrm>
        <a:off x="1008205" y="3015990"/>
        <a:ext cx="7051662" cy="463810"/>
      </dsp:txXfrm>
    </dsp:sp>
    <dsp:sp modelId="{DAEAE785-2D1F-4FFD-9988-037DFC6A3F3D}">
      <dsp:nvSpPr>
        <dsp:cNvPr id="0" name=""/>
        <dsp:cNvSpPr/>
      </dsp:nvSpPr>
      <dsp:spPr>
        <a:xfrm>
          <a:off x="718323" y="2958014"/>
          <a:ext cx="579762" cy="57976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FF616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8DDA97-0301-42AE-ACF7-6E275E22CD16}">
      <dsp:nvSpPr>
        <dsp:cNvPr id="0" name=""/>
        <dsp:cNvSpPr/>
      </dsp:nvSpPr>
      <dsp:spPr>
        <a:xfrm>
          <a:off x="778035" y="3711603"/>
          <a:ext cx="7281832" cy="463810"/>
        </a:xfrm>
        <a:prstGeom prst="rect">
          <a:avLst/>
        </a:prstGeom>
        <a:solidFill>
          <a:srgbClr val="FF616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149" tIns="48260" rIns="48260" bIns="4826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Conduct customer impact analysis</a:t>
          </a:r>
        </a:p>
      </dsp:txBody>
      <dsp:txXfrm>
        <a:off x="778035" y="3711603"/>
        <a:ext cx="7281832" cy="463810"/>
      </dsp:txXfrm>
    </dsp:sp>
    <dsp:sp modelId="{1DD8B47C-968E-488E-A46A-AB402717ACEB}">
      <dsp:nvSpPr>
        <dsp:cNvPr id="0" name=""/>
        <dsp:cNvSpPr/>
      </dsp:nvSpPr>
      <dsp:spPr>
        <a:xfrm>
          <a:off x="488153" y="3653627"/>
          <a:ext cx="579762" cy="57976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FF616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196FE6-00CB-46BE-BEA1-7E45224B0F08}">
      <dsp:nvSpPr>
        <dsp:cNvPr id="0" name=""/>
        <dsp:cNvSpPr/>
      </dsp:nvSpPr>
      <dsp:spPr>
        <a:xfrm>
          <a:off x="358013" y="4407726"/>
          <a:ext cx="7701854" cy="463810"/>
        </a:xfrm>
        <a:prstGeom prst="rect">
          <a:avLst/>
        </a:prstGeom>
        <a:solidFill>
          <a:srgbClr val="FF616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149" tIns="48260" rIns="48260" bIns="4826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Calculate and implement rates with approved revenue allowance</a:t>
          </a:r>
        </a:p>
      </dsp:txBody>
      <dsp:txXfrm>
        <a:off x="358013" y="4407726"/>
        <a:ext cx="7701854" cy="463810"/>
      </dsp:txXfrm>
    </dsp:sp>
    <dsp:sp modelId="{863AF76B-840D-41FF-AE3B-35859CC4EA19}">
      <dsp:nvSpPr>
        <dsp:cNvPr id="0" name=""/>
        <dsp:cNvSpPr/>
      </dsp:nvSpPr>
      <dsp:spPr>
        <a:xfrm>
          <a:off x="68132" y="4349750"/>
          <a:ext cx="579762" cy="57976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FF616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C5FFFC-4F05-4FD3-94C5-D60610FBF325}">
      <dsp:nvSpPr>
        <dsp:cNvPr id="0" name=""/>
        <dsp:cNvSpPr/>
      </dsp:nvSpPr>
      <dsp:spPr>
        <a:xfrm>
          <a:off x="-5766984" y="-883209"/>
          <a:ext cx="6869963" cy="6869963"/>
        </a:xfrm>
        <a:prstGeom prst="blockArc">
          <a:avLst>
            <a:gd name="adj1" fmla="val 18900000"/>
            <a:gd name="adj2" fmla="val 2700000"/>
            <a:gd name="adj3" fmla="val 314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1AA66B-DB6E-483F-9E25-96F36F53DF09}">
      <dsp:nvSpPr>
        <dsp:cNvPr id="0" name=""/>
        <dsp:cNvSpPr/>
      </dsp:nvSpPr>
      <dsp:spPr>
        <a:xfrm>
          <a:off x="358013" y="232007"/>
          <a:ext cx="7701854" cy="463810"/>
        </a:xfrm>
        <a:prstGeom prst="rect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149" tIns="48260" rIns="48260" bIns="4826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BELCO submitted report on “Tariff Design Modernisation Strategy” </a:t>
          </a:r>
        </a:p>
      </dsp:txBody>
      <dsp:txXfrm>
        <a:off x="358013" y="232007"/>
        <a:ext cx="7701854" cy="463810"/>
      </dsp:txXfrm>
    </dsp:sp>
    <dsp:sp modelId="{ABF0FE56-6A39-4F01-845D-D90DB97C3A6C}">
      <dsp:nvSpPr>
        <dsp:cNvPr id="0" name=""/>
        <dsp:cNvSpPr/>
      </dsp:nvSpPr>
      <dsp:spPr>
        <a:xfrm>
          <a:off x="68132" y="174030"/>
          <a:ext cx="579762" cy="57976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92D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37BDE7-AB7F-4EC8-90A8-108D93E9B976}">
      <dsp:nvSpPr>
        <dsp:cNvPr id="0" name=""/>
        <dsp:cNvSpPr/>
      </dsp:nvSpPr>
      <dsp:spPr>
        <a:xfrm>
          <a:off x="778035" y="928130"/>
          <a:ext cx="7281832" cy="463810"/>
        </a:xfrm>
        <a:prstGeom prst="rect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149" tIns="48260" rIns="48260" bIns="4826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BELCO submitted a rate redesign model </a:t>
          </a:r>
        </a:p>
      </dsp:txBody>
      <dsp:txXfrm>
        <a:off x="778035" y="928130"/>
        <a:ext cx="7281832" cy="463810"/>
      </dsp:txXfrm>
    </dsp:sp>
    <dsp:sp modelId="{AC941C49-9835-4EF4-B5A9-0E933C73D118}">
      <dsp:nvSpPr>
        <dsp:cNvPr id="0" name=""/>
        <dsp:cNvSpPr/>
      </dsp:nvSpPr>
      <dsp:spPr>
        <a:xfrm>
          <a:off x="488153" y="870154"/>
          <a:ext cx="579762" cy="57976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92D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84BC75-77C4-47FD-8AD7-D7C75A934759}">
      <dsp:nvSpPr>
        <dsp:cNvPr id="0" name=""/>
        <dsp:cNvSpPr/>
      </dsp:nvSpPr>
      <dsp:spPr>
        <a:xfrm>
          <a:off x="1008205" y="1623743"/>
          <a:ext cx="7051662" cy="463810"/>
        </a:xfrm>
        <a:prstGeom prst="rect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149" tIns="48260" rIns="48260" bIns="4826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RA released a Public Report to collate public feedback</a:t>
          </a:r>
        </a:p>
      </dsp:txBody>
      <dsp:txXfrm>
        <a:off x="1008205" y="1623743"/>
        <a:ext cx="7051662" cy="463810"/>
      </dsp:txXfrm>
    </dsp:sp>
    <dsp:sp modelId="{8BAB17A1-064B-4464-B3FA-E6230DDF770E}">
      <dsp:nvSpPr>
        <dsp:cNvPr id="0" name=""/>
        <dsp:cNvSpPr/>
      </dsp:nvSpPr>
      <dsp:spPr>
        <a:xfrm>
          <a:off x="718323" y="1565767"/>
          <a:ext cx="579762" cy="57976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92D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DB6CC6-44C2-4D89-8224-92D2BBFD4058}">
      <dsp:nvSpPr>
        <dsp:cNvPr id="0" name=""/>
        <dsp:cNvSpPr/>
      </dsp:nvSpPr>
      <dsp:spPr>
        <a:xfrm>
          <a:off x="1081696" y="2319866"/>
          <a:ext cx="6978171" cy="463810"/>
        </a:xfrm>
        <a:prstGeom prst="rect">
          <a:avLst/>
        </a:prstGeom>
        <a:solidFill>
          <a:srgbClr val="FF902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149" tIns="48260" rIns="48260" bIns="4826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Discussions with BELCO</a:t>
          </a:r>
        </a:p>
      </dsp:txBody>
      <dsp:txXfrm>
        <a:off x="1081696" y="2319866"/>
        <a:ext cx="6978171" cy="463810"/>
      </dsp:txXfrm>
    </dsp:sp>
    <dsp:sp modelId="{43DFA69C-1FEC-484C-B6E7-0D007B4B6523}">
      <dsp:nvSpPr>
        <dsp:cNvPr id="0" name=""/>
        <dsp:cNvSpPr/>
      </dsp:nvSpPr>
      <dsp:spPr>
        <a:xfrm>
          <a:off x="791814" y="2261890"/>
          <a:ext cx="579762" cy="57976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FF902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83ADE3-3223-4A57-AFE6-EA014477A673}">
      <dsp:nvSpPr>
        <dsp:cNvPr id="0" name=""/>
        <dsp:cNvSpPr/>
      </dsp:nvSpPr>
      <dsp:spPr>
        <a:xfrm>
          <a:off x="1008205" y="3015990"/>
          <a:ext cx="7051662" cy="463810"/>
        </a:xfrm>
        <a:prstGeom prst="rect">
          <a:avLst/>
        </a:prstGeom>
        <a:solidFill>
          <a:srgbClr val="FF616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149" tIns="48260" rIns="48260" bIns="4826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Refining and finalising rate redesign model</a:t>
          </a:r>
        </a:p>
      </dsp:txBody>
      <dsp:txXfrm>
        <a:off x="1008205" y="3015990"/>
        <a:ext cx="7051662" cy="463810"/>
      </dsp:txXfrm>
    </dsp:sp>
    <dsp:sp modelId="{DAEAE785-2D1F-4FFD-9988-037DFC6A3F3D}">
      <dsp:nvSpPr>
        <dsp:cNvPr id="0" name=""/>
        <dsp:cNvSpPr/>
      </dsp:nvSpPr>
      <dsp:spPr>
        <a:xfrm>
          <a:off x="718323" y="2958014"/>
          <a:ext cx="579762" cy="57976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FF616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8DDA97-0301-42AE-ACF7-6E275E22CD16}">
      <dsp:nvSpPr>
        <dsp:cNvPr id="0" name=""/>
        <dsp:cNvSpPr/>
      </dsp:nvSpPr>
      <dsp:spPr>
        <a:xfrm>
          <a:off x="778035" y="3711603"/>
          <a:ext cx="7281832" cy="463810"/>
        </a:xfrm>
        <a:prstGeom prst="rect">
          <a:avLst/>
        </a:prstGeom>
        <a:solidFill>
          <a:srgbClr val="FF616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149" tIns="48260" rIns="48260" bIns="4826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Conduct customer impact analysis</a:t>
          </a:r>
        </a:p>
      </dsp:txBody>
      <dsp:txXfrm>
        <a:off x="778035" y="3711603"/>
        <a:ext cx="7281832" cy="463810"/>
      </dsp:txXfrm>
    </dsp:sp>
    <dsp:sp modelId="{1DD8B47C-968E-488E-A46A-AB402717ACEB}">
      <dsp:nvSpPr>
        <dsp:cNvPr id="0" name=""/>
        <dsp:cNvSpPr/>
      </dsp:nvSpPr>
      <dsp:spPr>
        <a:xfrm>
          <a:off x="488153" y="3653627"/>
          <a:ext cx="579762" cy="57976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FF616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196FE6-00CB-46BE-BEA1-7E45224B0F08}">
      <dsp:nvSpPr>
        <dsp:cNvPr id="0" name=""/>
        <dsp:cNvSpPr/>
      </dsp:nvSpPr>
      <dsp:spPr>
        <a:xfrm>
          <a:off x="358013" y="4407726"/>
          <a:ext cx="7701854" cy="463810"/>
        </a:xfrm>
        <a:prstGeom prst="rect">
          <a:avLst/>
        </a:prstGeom>
        <a:solidFill>
          <a:srgbClr val="FF616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149" tIns="48260" rIns="48260" bIns="4826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Calculate and implement rates with approved revenue allowance</a:t>
          </a:r>
        </a:p>
      </dsp:txBody>
      <dsp:txXfrm>
        <a:off x="358013" y="4407726"/>
        <a:ext cx="7701854" cy="463810"/>
      </dsp:txXfrm>
    </dsp:sp>
    <dsp:sp modelId="{863AF76B-840D-41FF-AE3B-35859CC4EA19}">
      <dsp:nvSpPr>
        <dsp:cNvPr id="0" name=""/>
        <dsp:cNvSpPr/>
      </dsp:nvSpPr>
      <dsp:spPr>
        <a:xfrm>
          <a:off x="68132" y="4349750"/>
          <a:ext cx="579762" cy="57976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FF616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C5FFFC-4F05-4FD3-94C5-D60610FBF325}">
      <dsp:nvSpPr>
        <dsp:cNvPr id="0" name=""/>
        <dsp:cNvSpPr/>
      </dsp:nvSpPr>
      <dsp:spPr>
        <a:xfrm>
          <a:off x="-5766984" y="-883209"/>
          <a:ext cx="6869963" cy="6869963"/>
        </a:xfrm>
        <a:prstGeom prst="blockArc">
          <a:avLst>
            <a:gd name="adj1" fmla="val 18900000"/>
            <a:gd name="adj2" fmla="val 2700000"/>
            <a:gd name="adj3" fmla="val 314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1AA66B-DB6E-483F-9E25-96F36F53DF09}">
      <dsp:nvSpPr>
        <dsp:cNvPr id="0" name=""/>
        <dsp:cNvSpPr/>
      </dsp:nvSpPr>
      <dsp:spPr>
        <a:xfrm>
          <a:off x="358013" y="232007"/>
          <a:ext cx="7701854" cy="463810"/>
        </a:xfrm>
        <a:prstGeom prst="rect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149" tIns="48260" rIns="48260" bIns="4826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BELCO submitted report on “Tariff Design Modernisation Strategy” </a:t>
          </a:r>
        </a:p>
      </dsp:txBody>
      <dsp:txXfrm>
        <a:off x="358013" y="232007"/>
        <a:ext cx="7701854" cy="463810"/>
      </dsp:txXfrm>
    </dsp:sp>
    <dsp:sp modelId="{ABF0FE56-6A39-4F01-845D-D90DB97C3A6C}">
      <dsp:nvSpPr>
        <dsp:cNvPr id="0" name=""/>
        <dsp:cNvSpPr/>
      </dsp:nvSpPr>
      <dsp:spPr>
        <a:xfrm>
          <a:off x="68132" y="174030"/>
          <a:ext cx="579762" cy="57976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92D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37BDE7-AB7F-4EC8-90A8-108D93E9B976}">
      <dsp:nvSpPr>
        <dsp:cNvPr id="0" name=""/>
        <dsp:cNvSpPr/>
      </dsp:nvSpPr>
      <dsp:spPr>
        <a:xfrm>
          <a:off x="778035" y="928130"/>
          <a:ext cx="7281832" cy="463810"/>
        </a:xfrm>
        <a:prstGeom prst="rect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149" tIns="48260" rIns="48260" bIns="4826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BELCO submitted a rate redesign model </a:t>
          </a:r>
        </a:p>
      </dsp:txBody>
      <dsp:txXfrm>
        <a:off x="778035" y="928130"/>
        <a:ext cx="7281832" cy="463810"/>
      </dsp:txXfrm>
    </dsp:sp>
    <dsp:sp modelId="{AC941C49-9835-4EF4-B5A9-0E933C73D118}">
      <dsp:nvSpPr>
        <dsp:cNvPr id="0" name=""/>
        <dsp:cNvSpPr/>
      </dsp:nvSpPr>
      <dsp:spPr>
        <a:xfrm>
          <a:off x="488153" y="870154"/>
          <a:ext cx="579762" cy="57976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92D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84BC75-77C4-47FD-8AD7-D7C75A934759}">
      <dsp:nvSpPr>
        <dsp:cNvPr id="0" name=""/>
        <dsp:cNvSpPr/>
      </dsp:nvSpPr>
      <dsp:spPr>
        <a:xfrm>
          <a:off x="1008205" y="1623743"/>
          <a:ext cx="7051662" cy="463810"/>
        </a:xfrm>
        <a:prstGeom prst="rect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149" tIns="48260" rIns="48260" bIns="4826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RA released a Public Report to collate public feedback</a:t>
          </a:r>
        </a:p>
      </dsp:txBody>
      <dsp:txXfrm>
        <a:off x="1008205" y="1623743"/>
        <a:ext cx="7051662" cy="463810"/>
      </dsp:txXfrm>
    </dsp:sp>
    <dsp:sp modelId="{8BAB17A1-064B-4464-B3FA-E6230DDF770E}">
      <dsp:nvSpPr>
        <dsp:cNvPr id="0" name=""/>
        <dsp:cNvSpPr/>
      </dsp:nvSpPr>
      <dsp:spPr>
        <a:xfrm>
          <a:off x="718323" y="1565767"/>
          <a:ext cx="579762" cy="57976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92D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DB6CC6-44C2-4D89-8224-92D2BBFD4058}">
      <dsp:nvSpPr>
        <dsp:cNvPr id="0" name=""/>
        <dsp:cNvSpPr/>
      </dsp:nvSpPr>
      <dsp:spPr>
        <a:xfrm>
          <a:off x="1081696" y="2319866"/>
          <a:ext cx="6978171" cy="463810"/>
        </a:xfrm>
        <a:prstGeom prst="rect">
          <a:avLst/>
        </a:prstGeom>
        <a:solidFill>
          <a:srgbClr val="FF902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149" tIns="48260" rIns="48260" bIns="4826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Discussions with BELCO</a:t>
          </a:r>
        </a:p>
      </dsp:txBody>
      <dsp:txXfrm>
        <a:off x="1081696" y="2319866"/>
        <a:ext cx="6978171" cy="463810"/>
      </dsp:txXfrm>
    </dsp:sp>
    <dsp:sp modelId="{43DFA69C-1FEC-484C-B6E7-0D007B4B6523}">
      <dsp:nvSpPr>
        <dsp:cNvPr id="0" name=""/>
        <dsp:cNvSpPr/>
      </dsp:nvSpPr>
      <dsp:spPr>
        <a:xfrm>
          <a:off x="791814" y="2261890"/>
          <a:ext cx="579762" cy="57976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FF902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83ADE3-3223-4A57-AFE6-EA014477A673}">
      <dsp:nvSpPr>
        <dsp:cNvPr id="0" name=""/>
        <dsp:cNvSpPr/>
      </dsp:nvSpPr>
      <dsp:spPr>
        <a:xfrm>
          <a:off x="1008205" y="3015990"/>
          <a:ext cx="7051662" cy="463810"/>
        </a:xfrm>
        <a:prstGeom prst="rect">
          <a:avLst/>
        </a:prstGeom>
        <a:solidFill>
          <a:srgbClr val="FF616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149" tIns="48260" rIns="48260" bIns="4826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Refining and finalising rate redesign model</a:t>
          </a:r>
        </a:p>
      </dsp:txBody>
      <dsp:txXfrm>
        <a:off x="1008205" y="3015990"/>
        <a:ext cx="7051662" cy="463810"/>
      </dsp:txXfrm>
    </dsp:sp>
    <dsp:sp modelId="{DAEAE785-2D1F-4FFD-9988-037DFC6A3F3D}">
      <dsp:nvSpPr>
        <dsp:cNvPr id="0" name=""/>
        <dsp:cNvSpPr/>
      </dsp:nvSpPr>
      <dsp:spPr>
        <a:xfrm>
          <a:off x="718323" y="2958014"/>
          <a:ext cx="579762" cy="57976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FF616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8DDA97-0301-42AE-ACF7-6E275E22CD16}">
      <dsp:nvSpPr>
        <dsp:cNvPr id="0" name=""/>
        <dsp:cNvSpPr/>
      </dsp:nvSpPr>
      <dsp:spPr>
        <a:xfrm>
          <a:off x="778035" y="3711603"/>
          <a:ext cx="7281832" cy="463810"/>
        </a:xfrm>
        <a:prstGeom prst="rect">
          <a:avLst/>
        </a:prstGeom>
        <a:solidFill>
          <a:srgbClr val="FF616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149" tIns="48260" rIns="48260" bIns="4826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Conduct customer impact analysis</a:t>
          </a:r>
        </a:p>
      </dsp:txBody>
      <dsp:txXfrm>
        <a:off x="778035" y="3711603"/>
        <a:ext cx="7281832" cy="463810"/>
      </dsp:txXfrm>
    </dsp:sp>
    <dsp:sp modelId="{1DD8B47C-968E-488E-A46A-AB402717ACEB}">
      <dsp:nvSpPr>
        <dsp:cNvPr id="0" name=""/>
        <dsp:cNvSpPr/>
      </dsp:nvSpPr>
      <dsp:spPr>
        <a:xfrm>
          <a:off x="488153" y="3653627"/>
          <a:ext cx="579762" cy="57976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FF616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196FE6-00CB-46BE-BEA1-7E45224B0F08}">
      <dsp:nvSpPr>
        <dsp:cNvPr id="0" name=""/>
        <dsp:cNvSpPr/>
      </dsp:nvSpPr>
      <dsp:spPr>
        <a:xfrm>
          <a:off x="358013" y="4407726"/>
          <a:ext cx="7701854" cy="463810"/>
        </a:xfrm>
        <a:prstGeom prst="rect">
          <a:avLst/>
        </a:prstGeom>
        <a:solidFill>
          <a:srgbClr val="FF616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149" tIns="48260" rIns="48260" bIns="4826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Calculate and implement rates with approved revenue allowance</a:t>
          </a:r>
        </a:p>
      </dsp:txBody>
      <dsp:txXfrm>
        <a:off x="358013" y="4407726"/>
        <a:ext cx="7701854" cy="463810"/>
      </dsp:txXfrm>
    </dsp:sp>
    <dsp:sp modelId="{863AF76B-840D-41FF-AE3B-35859CC4EA19}">
      <dsp:nvSpPr>
        <dsp:cNvPr id="0" name=""/>
        <dsp:cNvSpPr/>
      </dsp:nvSpPr>
      <dsp:spPr>
        <a:xfrm>
          <a:off x="68132" y="4349750"/>
          <a:ext cx="579762" cy="57976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FF616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A3B631-7AB2-4D9A-BCD2-E51EDE74F11E}">
      <dsp:nvSpPr>
        <dsp:cNvPr id="0" name=""/>
        <dsp:cNvSpPr/>
      </dsp:nvSpPr>
      <dsp:spPr>
        <a:xfrm>
          <a:off x="-6122738" y="-937410"/>
          <a:ext cx="7293488" cy="7293488"/>
        </a:xfrm>
        <a:prstGeom prst="blockArc">
          <a:avLst>
            <a:gd name="adj1" fmla="val 18900000"/>
            <a:gd name="adj2" fmla="val 2700000"/>
            <a:gd name="adj3" fmla="val 296"/>
          </a:avLst>
        </a:pr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33A4C6-BD00-4921-BEA3-D8BBE83FDE90}">
      <dsp:nvSpPr>
        <dsp:cNvPr id="0" name=""/>
        <dsp:cNvSpPr/>
      </dsp:nvSpPr>
      <dsp:spPr>
        <a:xfrm>
          <a:off x="380119" y="246332"/>
          <a:ext cx="7675541" cy="49244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0881" tIns="38100" rIns="38100" bIns="3810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What has been the impact on demand during system peak time? </a:t>
          </a:r>
        </a:p>
      </dsp:txBody>
      <dsp:txXfrm>
        <a:off x="380119" y="246332"/>
        <a:ext cx="7675541" cy="492448"/>
      </dsp:txXfrm>
    </dsp:sp>
    <dsp:sp modelId="{26A9831B-737F-4B0D-92DF-873BBD057219}">
      <dsp:nvSpPr>
        <dsp:cNvPr id="0" name=""/>
        <dsp:cNvSpPr/>
      </dsp:nvSpPr>
      <dsp:spPr>
        <a:xfrm>
          <a:off x="72339" y="184776"/>
          <a:ext cx="615560" cy="61556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1B145E-DB00-4D15-9879-5659EFBF73FB}">
      <dsp:nvSpPr>
        <dsp:cNvPr id="0" name=""/>
        <dsp:cNvSpPr/>
      </dsp:nvSpPr>
      <dsp:spPr>
        <a:xfrm>
          <a:off x="826075" y="985438"/>
          <a:ext cx="7229585" cy="492448"/>
        </a:xfrm>
        <a:prstGeom prst="rect">
          <a:avLst/>
        </a:prstGeom>
        <a:solidFill>
          <a:schemeClr val="accent2">
            <a:hueOff val="35204"/>
            <a:satOff val="-15607"/>
            <a:lumOff val="372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0881" tIns="38100" rIns="38100" bIns="3810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What has been the impact on customer load profile?</a:t>
          </a:r>
        </a:p>
      </dsp:txBody>
      <dsp:txXfrm>
        <a:off x="826075" y="985438"/>
        <a:ext cx="7229585" cy="492448"/>
      </dsp:txXfrm>
    </dsp:sp>
    <dsp:sp modelId="{7B0C1A3E-1475-4B5F-848A-842942D31CFE}">
      <dsp:nvSpPr>
        <dsp:cNvPr id="0" name=""/>
        <dsp:cNvSpPr/>
      </dsp:nvSpPr>
      <dsp:spPr>
        <a:xfrm>
          <a:off x="518295" y="923882"/>
          <a:ext cx="615560" cy="61556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35204"/>
              <a:satOff val="-15607"/>
              <a:lumOff val="372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921954-9929-4B8F-9360-F9CD2CA7C09A}">
      <dsp:nvSpPr>
        <dsp:cNvPr id="0" name=""/>
        <dsp:cNvSpPr/>
      </dsp:nvSpPr>
      <dsp:spPr>
        <a:xfrm>
          <a:off x="1070457" y="1724003"/>
          <a:ext cx="6985203" cy="492448"/>
        </a:xfrm>
        <a:prstGeom prst="rect">
          <a:avLst/>
        </a:prstGeom>
        <a:solidFill>
          <a:schemeClr val="accent2">
            <a:hueOff val="70408"/>
            <a:satOff val="-31214"/>
            <a:lumOff val="745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0881" tIns="38100" rIns="38100" bIns="3810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What has been the average kWh shift between periods (by customer and total)?</a:t>
          </a:r>
        </a:p>
      </dsp:txBody>
      <dsp:txXfrm>
        <a:off x="1070457" y="1724003"/>
        <a:ext cx="6985203" cy="492448"/>
      </dsp:txXfrm>
    </dsp:sp>
    <dsp:sp modelId="{3F194731-B086-47F2-B5F6-0CB7E6583FA6}">
      <dsp:nvSpPr>
        <dsp:cNvPr id="0" name=""/>
        <dsp:cNvSpPr/>
      </dsp:nvSpPr>
      <dsp:spPr>
        <a:xfrm>
          <a:off x="762677" y="1662447"/>
          <a:ext cx="615560" cy="61556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70408"/>
              <a:satOff val="-31214"/>
              <a:lumOff val="745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BA060B-A2F1-4B5E-8B5E-CA67F454053B}">
      <dsp:nvSpPr>
        <dsp:cNvPr id="0" name=""/>
        <dsp:cNvSpPr/>
      </dsp:nvSpPr>
      <dsp:spPr>
        <a:xfrm>
          <a:off x="1148486" y="2463109"/>
          <a:ext cx="6907174" cy="492448"/>
        </a:xfrm>
        <a:prstGeom prst="rect">
          <a:avLst/>
        </a:prstGeom>
        <a:solidFill>
          <a:schemeClr val="accent2">
            <a:hueOff val="105612"/>
            <a:satOff val="-46821"/>
            <a:lumOff val="1117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0881" tIns="38100" rIns="38100" bIns="3810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Have customers purchased an EV because of the scheme? If so, how many?</a:t>
          </a:r>
        </a:p>
      </dsp:txBody>
      <dsp:txXfrm>
        <a:off x="1148486" y="2463109"/>
        <a:ext cx="6907174" cy="492448"/>
      </dsp:txXfrm>
    </dsp:sp>
    <dsp:sp modelId="{CB5F7982-56D8-4CA0-AC6A-968F11E7A0A3}">
      <dsp:nvSpPr>
        <dsp:cNvPr id="0" name=""/>
        <dsp:cNvSpPr/>
      </dsp:nvSpPr>
      <dsp:spPr>
        <a:xfrm>
          <a:off x="840706" y="2401553"/>
          <a:ext cx="615560" cy="61556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105612"/>
              <a:satOff val="-46821"/>
              <a:lumOff val="1117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BA57F0-62A2-40E5-9F75-EAF31453BD8C}">
      <dsp:nvSpPr>
        <dsp:cNvPr id="0" name=""/>
        <dsp:cNvSpPr/>
      </dsp:nvSpPr>
      <dsp:spPr>
        <a:xfrm>
          <a:off x="1070457" y="3202215"/>
          <a:ext cx="6985203" cy="492448"/>
        </a:xfrm>
        <a:prstGeom prst="rect">
          <a:avLst/>
        </a:prstGeom>
        <a:solidFill>
          <a:schemeClr val="accent2">
            <a:hueOff val="140815"/>
            <a:satOff val="-62427"/>
            <a:lumOff val="149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0881" tIns="38100" rIns="38100" bIns="3810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How much have customers saved ($) throughout the scheme (average and total)? How much has BELCO saved (e.g. fuel, maintenance, balancing)?</a:t>
          </a:r>
        </a:p>
      </dsp:txBody>
      <dsp:txXfrm>
        <a:off x="1070457" y="3202215"/>
        <a:ext cx="6985203" cy="492448"/>
      </dsp:txXfrm>
    </dsp:sp>
    <dsp:sp modelId="{2534C788-AE0C-45FE-A78F-BF81F1C56210}">
      <dsp:nvSpPr>
        <dsp:cNvPr id="0" name=""/>
        <dsp:cNvSpPr/>
      </dsp:nvSpPr>
      <dsp:spPr>
        <a:xfrm>
          <a:off x="762677" y="3140659"/>
          <a:ext cx="615560" cy="61556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140815"/>
              <a:satOff val="-62427"/>
              <a:lumOff val="1490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95C038-9A05-4DE5-85AE-4F49E6118F34}">
      <dsp:nvSpPr>
        <dsp:cNvPr id="0" name=""/>
        <dsp:cNvSpPr/>
      </dsp:nvSpPr>
      <dsp:spPr>
        <a:xfrm>
          <a:off x="826075" y="3940779"/>
          <a:ext cx="7229585" cy="492448"/>
        </a:xfrm>
        <a:prstGeom prst="rect">
          <a:avLst/>
        </a:prstGeom>
        <a:solidFill>
          <a:schemeClr val="accent2">
            <a:hueOff val="176019"/>
            <a:satOff val="-78034"/>
            <a:lumOff val="1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0881" tIns="38100" rIns="38100" bIns="3810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How much has the pilot scheme cost ($) per year?</a:t>
          </a:r>
        </a:p>
      </dsp:txBody>
      <dsp:txXfrm>
        <a:off x="826075" y="3940779"/>
        <a:ext cx="7229585" cy="492448"/>
      </dsp:txXfrm>
    </dsp:sp>
    <dsp:sp modelId="{6D7B6C7A-95CD-4301-8851-6C1A44C8A115}">
      <dsp:nvSpPr>
        <dsp:cNvPr id="0" name=""/>
        <dsp:cNvSpPr/>
      </dsp:nvSpPr>
      <dsp:spPr>
        <a:xfrm>
          <a:off x="518295" y="3879223"/>
          <a:ext cx="615560" cy="61556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176019"/>
              <a:satOff val="-78034"/>
              <a:lumOff val="1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E20837-A1B7-4184-914E-ABAAC016545C}">
      <dsp:nvSpPr>
        <dsp:cNvPr id="0" name=""/>
        <dsp:cNvSpPr/>
      </dsp:nvSpPr>
      <dsp:spPr>
        <a:xfrm>
          <a:off x="380119" y="4679885"/>
          <a:ext cx="7675541" cy="492448"/>
        </a:xfrm>
        <a:prstGeom prst="rect">
          <a:avLst/>
        </a:prstGeom>
        <a:solidFill>
          <a:schemeClr val="accent2">
            <a:hueOff val="211223"/>
            <a:satOff val="-93641"/>
            <a:lumOff val="22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0881" tIns="38100" rIns="38100" bIns="3810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Have customers had a positive experience with the scheme?</a:t>
          </a:r>
        </a:p>
      </dsp:txBody>
      <dsp:txXfrm>
        <a:off x="380119" y="4679885"/>
        <a:ext cx="7675541" cy="492448"/>
      </dsp:txXfrm>
    </dsp:sp>
    <dsp:sp modelId="{D6A76B7F-427D-4EE5-8BED-073D1C760460}">
      <dsp:nvSpPr>
        <dsp:cNvPr id="0" name=""/>
        <dsp:cNvSpPr/>
      </dsp:nvSpPr>
      <dsp:spPr>
        <a:xfrm>
          <a:off x="72339" y="4618329"/>
          <a:ext cx="615560" cy="61556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211223"/>
              <a:satOff val="-93641"/>
              <a:lumOff val="2235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A39E9F-7607-4F9E-9B28-D0E091EE6FE3}">
      <dsp:nvSpPr>
        <dsp:cNvPr id="0" name=""/>
        <dsp:cNvSpPr/>
      </dsp:nvSpPr>
      <dsp:spPr>
        <a:xfrm>
          <a:off x="9406209" y="1922423"/>
          <a:ext cx="2144768" cy="2145119"/>
        </a:xfrm>
        <a:prstGeom prst="ellipse">
          <a:avLst/>
        </a:prstGeom>
        <a:solidFill>
          <a:schemeClr val="accent3"/>
        </a:solidFill>
        <a:ln w="1270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6F8D72-27C4-4B3E-B599-01D0E66802C0}">
      <dsp:nvSpPr>
        <dsp:cNvPr id="0" name=""/>
        <dsp:cNvSpPr/>
      </dsp:nvSpPr>
      <dsp:spPr>
        <a:xfrm>
          <a:off x="9476979" y="1993939"/>
          <a:ext cx="2002088" cy="200208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Customer consultation,  selection process……</a:t>
          </a:r>
        </a:p>
      </dsp:txBody>
      <dsp:txXfrm>
        <a:off x="9763481" y="2280006"/>
        <a:ext cx="1430226" cy="1429954"/>
      </dsp:txXfrm>
    </dsp:sp>
    <dsp:sp modelId="{66E31187-5EDD-43F6-AD29-97460D757DCC}">
      <dsp:nvSpPr>
        <dsp:cNvPr id="0" name=""/>
        <dsp:cNvSpPr/>
      </dsp:nvSpPr>
      <dsp:spPr>
        <a:xfrm rot="2700000">
          <a:off x="7188513" y="1922534"/>
          <a:ext cx="2144520" cy="2144520"/>
        </a:xfrm>
        <a:prstGeom prst="teardrop">
          <a:avLst>
            <a:gd name="adj" fmla="val 100000"/>
          </a:avLst>
        </a:prstGeom>
        <a:solidFill>
          <a:schemeClr val="accent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9022D1-C4D7-4275-9D43-93D82F5305DA}">
      <dsp:nvSpPr>
        <dsp:cNvPr id="0" name=""/>
        <dsp:cNvSpPr/>
      </dsp:nvSpPr>
      <dsp:spPr>
        <a:xfrm>
          <a:off x="7261441" y="1993939"/>
          <a:ext cx="2002088" cy="200208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Refine model with selected mark-ups/discounts and periods</a:t>
          </a:r>
        </a:p>
      </dsp:txBody>
      <dsp:txXfrm>
        <a:off x="7546801" y="2280006"/>
        <a:ext cx="1430226" cy="1429954"/>
      </dsp:txXfrm>
    </dsp:sp>
    <dsp:sp modelId="{AABA18FB-CF80-41F9-9BB7-5571816B3FC6}">
      <dsp:nvSpPr>
        <dsp:cNvPr id="0" name=""/>
        <dsp:cNvSpPr/>
      </dsp:nvSpPr>
      <dsp:spPr>
        <a:xfrm rot="2700000">
          <a:off x="4972975" y="1922534"/>
          <a:ext cx="2144520" cy="2144520"/>
        </a:xfrm>
        <a:prstGeom prst="teardrop">
          <a:avLst>
            <a:gd name="adj" fmla="val 100000"/>
          </a:avLst>
        </a:prstGeom>
        <a:solidFill>
          <a:schemeClr val="accent3"/>
        </a:solidFill>
        <a:ln w="1270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3BC3EE-3F09-4F9E-A9C3-700A41219CA1}">
      <dsp:nvSpPr>
        <dsp:cNvPr id="0" name=""/>
        <dsp:cNvSpPr/>
      </dsp:nvSpPr>
      <dsp:spPr>
        <a:xfrm>
          <a:off x="5044761" y="1993939"/>
          <a:ext cx="2002088" cy="200208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BELCO provides analysis of potential impact on customer</a:t>
          </a:r>
        </a:p>
      </dsp:txBody>
      <dsp:txXfrm>
        <a:off x="5330122" y="2280006"/>
        <a:ext cx="1430226" cy="1429954"/>
      </dsp:txXfrm>
    </dsp:sp>
    <dsp:sp modelId="{FA80A5B8-3513-44F4-9E76-47F3089B2F4A}">
      <dsp:nvSpPr>
        <dsp:cNvPr id="0" name=""/>
        <dsp:cNvSpPr/>
      </dsp:nvSpPr>
      <dsp:spPr>
        <a:xfrm rot="2700000">
          <a:off x="2756295" y="1922534"/>
          <a:ext cx="2144520" cy="2144520"/>
        </a:xfrm>
        <a:prstGeom prst="teardrop">
          <a:avLst>
            <a:gd name="adj" fmla="val 100000"/>
          </a:avLst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F7CDFD-50CD-48FA-A432-FBB167EA4DBB}">
      <dsp:nvSpPr>
        <dsp:cNvPr id="0" name=""/>
        <dsp:cNvSpPr/>
      </dsp:nvSpPr>
      <dsp:spPr>
        <a:xfrm>
          <a:off x="2828082" y="1993939"/>
          <a:ext cx="2002088" cy="200208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BELCO provides TOU model with scenarios of periods &amp; mark-ups/discounts</a:t>
          </a:r>
        </a:p>
      </dsp:txBody>
      <dsp:txXfrm>
        <a:off x="3114584" y="2280006"/>
        <a:ext cx="1430226" cy="1429954"/>
      </dsp:txXfrm>
    </dsp:sp>
    <dsp:sp modelId="{92A2B4DF-E493-49DA-B50B-50749A3EF00B}">
      <dsp:nvSpPr>
        <dsp:cNvPr id="0" name=""/>
        <dsp:cNvSpPr/>
      </dsp:nvSpPr>
      <dsp:spPr>
        <a:xfrm rot="2700000">
          <a:off x="539616" y="1922534"/>
          <a:ext cx="2144520" cy="2144520"/>
        </a:xfrm>
        <a:prstGeom prst="teardrop">
          <a:avLst>
            <a:gd name="adj" fmla="val 100000"/>
          </a:avLst>
        </a:prstGeom>
        <a:solidFill>
          <a:schemeClr val="accent2"/>
        </a:solidFill>
        <a:ln w="1270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7E6F38-7AE3-4E6E-88EA-A3FBFD0A3149}">
      <dsp:nvSpPr>
        <dsp:cNvPr id="0" name=""/>
        <dsp:cNvSpPr/>
      </dsp:nvSpPr>
      <dsp:spPr>
        <a:xfrm>
          <a:off x="611403" y="1993939"/>
          <a:ext cx="2002088" cy="200208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Discussions between RA and BELCO</a:t>
          </a:r>
        </a:p>
      </dsp:txBody>
      <dsp:txXfrm>
        <a:off x="897904" y="2280006"/>
        <a:ext cx="1430226" cy="14299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1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fgAcc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12B206F-0710-43C1-AFB7-5BDC551F0CC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3FCE032-486A-4ED1-98F2-9B3210739F8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E7CFAD-6A43-461A-8A6C-87C19A8419B8}" type="datetimeFigureOut">
              <a:rPr lang="en-GB" smtClean="0"/>
              <a:t>04/10/2023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5DCA11-064C-4E9F-A554-8C602A097B1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1CF0F4-4A47-47C3-A03B-C6DB20AF989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44F304-90F7-41FD-8D04-20B871E143F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790337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A0CC95-D03B-8441-857E-CC0CA58746C2}" type="datetimeFigureOut">
              <a:rPr lang="en-GB" smtClean="0"/>
              <a:t>04/10/2023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D8DC97-1D82-504C-9303-F3711F42643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83146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8DC97-1D82-504C-9303-F3711F42643E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895452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36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D8DC97-1D82-504C-9303-F3711F42643E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360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75493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36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D8DC97-1D82-504C-9303-F3711F42643E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360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74412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36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D8DC97-1D82-504C-9303-F3711F42643E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360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85537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36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D8DC97-1D82-504C-9303-F3711F42643E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360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98645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Proposed approach?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8DC97-1D82-504C-9303-F3711F42643E}" type="slidenum">
              <a:rPr lang="en-GB" smtClean="0"/>
              <a:t>23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37309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8DC97-1D82-504C-9303-F3711F42643E}" type="slidenum">
              <a:rPr lang="en-GB" smtClean="0"/>
              <a:t>54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5945001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8DC97-1D82-504C-9303-F3711F42643E}" type="slidenum">
              <a:rPr lang="en-GB" smtClean="0"/>
              <a:t>56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780801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8DC97-1D82-504C-9303-F3711F42643E}" type="slidenum">
              <a:rPr lang="en-GB" smtClean="0"/>
              <a:t>60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649296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8DC97-1D82-504C-9303-F3711F42643E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142792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8DC97-1D82-504C-9303-F3711F42643E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64254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8DC97-1D82-504C-9303-F3711F42643E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958910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36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D8DC97-1D82-504C-9303-F3711F42643E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360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06570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36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D8DC97-1D82-504C-9303-F3711F42643E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360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61288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36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D8DC97-1D82-504C-9303-F3711F42643E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360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551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36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D8DC97-1D82-504C-9303-F3711F42643E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360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44756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36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D8DC97-1D82-504C-9303-F3711F42643E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360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98796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Imag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view of the earth from space&#10;&#10;Description automatically generated with medium confidence">
            <a:extLst>
              <a:ext uri="{FF2B5EF4-FFF2-40B4-BE49-F238E27FC236}">
                <a16:creationId xmlns:a16="http://schemas.microsoft.com/office/drawing/2014/main" id="{7878A044-EA40-4349-BCA2-7C49E058F871}"/>
              </a:ext>
            </a:extLst>
          </p:cNvPr>
          <p:cNvPicPr>
            <a:picLocks/>
          </p:cNvPicPr>
          <p:nvPr userDrawn="1"/>
        </p:nvPicPr>
        <p:blipFill rotWithShape="1">
          <a:blip r:embed="rId2">
            <a:alphaModFix/>
          </a:blip>
          <a:srcRect l="5950" r="9663" b="39501"/>
          <a:stretch/>
        </p:blipFill>
        <p:spPr>
          <a:xfrm>
            <a:off x="-1" y="0"/>
            <a:ext cx="12192001" cy="4149725"/>
          </a:xfrm>
          <a:prstGeom prst="rect">
            <a:avLst/>
          </a:prstGeom>
          <a:solidFill>
            <a:srgbClr val="009BDF"/>
          </a:solidFill>
        </p:spPr>
      </p:pic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6E889A10-DFD7-8C49-939C-B62B45146AA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4964" y="5301000"/>
            <a:ext cx="9360000" cy="630820"/>
          </a:xfrm>
          <a:prstGeom prst="rect">
            <a:avLst/>
          </a:prstGeom>
        </p:spPr>
        <p:txBody>
          <a:bodyPr lIns="0" tIns="126000" rIns="0" bIns="71999" anchor="t">
            <a:spAutoFit/>
          </a:bodyPr>
          <a:lstStyle>
            <a:lvl1pPr marL="0" indent="0">
              <a:spcBef>
                <a:spcPts val="1200"/>
              </a:spcBef>
              <a:buFont typeface="Arial" panose="020B0604020202020204" pitchFamily="34" charset="0"/>
              <a:buNone/>
              <a:defRPr sz="2800">
                <a:solidFill>
                  <a:srgbClr val="FFFFFF"/>
                </a:solidFill>
              </a:defRPr>
            </a:lvl1pPr>
          </a:lstStyle>
          <a:p>
            <a:pPr lvl="0"/>
            <a:r>
              <a:rPr lang="en-GB" dirty="0"/>
              <a:t>Click to edit subtitle &amp; date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5A7AD6D5-57AE-2C46-9B1B-C31CC60DD836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638895" y="260350"/>
            <a:ext cx="1218143" cy="785171"/>
            <a:chOff x="9844088" y="250825"/>
            <a:chExt cx="2058987" cy="1327150"/>
          </a:xfrm>
          <a:solidFill>
            <a:srgbClr val="FFFFFF"/>
          </a:solidFill>
        </p:grpSpPr>
        <p:sp>
          <p:nvSpPr>
            <p:cNvPr id="9" name="Freeform 1">
              <a:extLst>
                <a:ext uri="{FF2B5EF4-FFF2-40B4-BE49-F238E27FC236}">
                  <a16:creationId xmlns:a16="http://schemas.microsoft.com/office/drawing/2014/main" id="{5B56EA21-E08E-614B-90D6-0C37238DDB6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9844088" y="250825"/>
              <a:ext cx="112712" cy="798513"/>
            </a:xfrm>
            <a:custGeom>
              <a:avLst/>
              <a:gdLst>
                <a:gd name="T0" fmla="*/ 312 w 313"/>
                <a:gd name="T1" fmla="*/ 0 h 2219"/>
                <a:gd name="T2" fmla="*/ 0 w 313"/>
                <a:gd name="T3" fmla="*/ 0 h 2219"/>
                <a:gd name="T4" fmla="*/ 0 w 313"/>
                <a:gd name="T5" fmla="*/ 2218 h 2219"/>
                <a:gd name="T6" fmla="*/ 312 w 313"/>
                <a:gd name="T7" fmla="*/ 2218 h 2219"/>
                <a:gd name="T8" fmla="*/ 312 w 313"/>
                <a:gd name="T9" fmla="*/ 0 h 2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3" h="2219">
                  <a:moveTo>
                    <a:pt x="312" y="0"/>
                  </a:moveTo>
                  <a:lnTo>
                    <a:pt x="0" y="0"/>
                  </a:lnTo>
                  <a:lnTo>
                    <a:pt x="0" y="2218"/>
                  </a:lnTo>
                  <a:lnTo>
                    <a:pt x="312" y="2218"/>
                  </a:lnTo>
                  <a:lnTo>
                    <a:pt x="312" y="0"/>
                  </a:lnTo>
                </a:path>
              </a:pathLst>
            </a:custGeom>
            <a:grpFill/>
            <a:ln>
              <a:noFill/>
            </a:ln>
            <a:effectLst/>
          </p:spPr>
          <p:txBody>
            <a:bodyPr wrap="none" anchor="ctr"/>
            <a:lstStyle/>
            <a:p>
              <a:endParaRPr lang="en-GB" sz="1351" dirty="0"/>
            </a:p>
          </p:txBody>
        </p:sp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57B2F302-D9B4-324E-9346-9A828867C00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0023475" y="250825"/>
              <a:ext cx="1879600" cy="798513"/>
            </a:xfrm>
            <a:custGeom>
              <a:avLst/>
              <a:gdLst>
                <a:gd name="T0" fmla="*/ 5186 w 5219"/>
                <a:gd name="T1" fmla="*/ 2218 h 2219"/>
                <a:gd name="T2" fmla="*/ 5186 w 5219"/>
                <a:gd name="T3" fmla="*/ 2218 h 2219"/>
                <a:gd name="T4" fmla="*/ 4249 w 5219"/>
                <a:gd name="T5" fmla="*/ 1157 h 2219"/>
                <a:gd name="T6" fmla="*/ 4936 w 5219"/>
                <a:gd name="T7" fmla="*/ 1000 h 2219"/>
                <a:gd name="T8" fmla="*/ 4874 w 5219"/>
                <a:gd name="T9" fmla="*/ 219 h 2219"/>
                <a:gd name="T10" fmla="*/ 3811 w 5219"/>
                <a:gd name="T11" fmla="*/ 0 h 2219"/>
                <a:gd name="T12" fmla="*/ 0 w 5219"/>
                <a:gd name="T13" fmla="*/ 0 h 2219"/>
                <a:gd name="T14" fmla="*/ 0 w 5219"/>
                <a:gd name="T15" fmla="*/ 2218 h 2219"/>
                <a:gd name="T16" fmla="*/ 1875 w 5219"/>
                <a:gd name="T17" fmla="*/ 2218 h 2219"/>
                <a:gd name="T18" fmla="*/ 1875 w 5219"/>
                <a:gd name="T19" fmla="*/ 1438 h 2219"/>
                <a:gd name="T20" fmla="*/ 2405 w 5219"/>
                <a:gd name="T21" fmla="*/ 1438 h 2219"/>
                <a:gd name="T22" fmla="*/ 2843 w 5219"/>
                <a:gd name="T23" fmla="*/ 1813 h 2219"/>
                <a:gd name="T24" fmla="*/ 2843 w 5219"/>
                <a:gd name="T25" fmla="*/ 2218 h 2219"/>
                <a:gd name="T26" fmla="*/ 5186 w 5219"/>
                <a:gd name="T27" fmla="*/ 2218 h 2219"/>
                <a:gd name="T28" fmla="*/ 2811 w 5219"/>
                <a:gd name="T29" fmla="*/ 844 h 2219"/>
                <a:gd name="T30" fmla="*/ 2811 w 5219"/>
                <a:gd name="T31" fmla="*/ 844 h 2219"/>
                <a:gd name="T32" fmla="*/ 2593 w 5219"/>
                <a:gd name="T33" fmla="*/ 907 h 2219"/>
                <a:gd name="T34" fmla="*/ 1906 w 5219"/>
                <a:gd name="T35" fmla="*/ 907 h 2219"/>
                <a:gd name="T36" fmla="*/ 1906 w 5219"/>
                <a:gd name="T37" fmla="*/ 563 h 2219"/>
                <a:gd name="T38" fmla="*/ 2593 w 5219"/>
                <a:gd name="T39" fmla="*/ 563 h 2219"/>
                <a:gd name="T40" fmla="*/ 2811 w 5219"/>
                <a:gd name="T41" fmla="*/ 625 h 2219"/>
                <a:gd name="T42" fmla="*/ 2811 w 5219"/>
                <a:gd name="T43" fmla="*/ 844 h 2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219" h="2219">
                  <a:moveTo>
                    <a:pt x="5186" y="2218"/>
                  </a:moveTo>
                  <a:lnTo>
                    <a:pt x="5186" y="2218"/>
                  </a:lnTo>
                  <a:cubicBezTo>
                    <a:pt x="5186" y="1625"/>
                    <a:pt x="4905" y="1313"/>
                    <a:pt x="4249" y="1157"/>
                  </a:cubicBezTo>
                  <a:cubicBezTo>
                    <a:pt x="4499" y="1157"/>
                    <a:pt x="4749" y="1125"/>
                    <a:pt x="4936" y="1000"/>
                  </a:cubicBezTo>
                  <a:cubicBezTo>
                    <a:pt x="5093" y="844"/>
                    <a:pt x="5218" y="500"/>
                    <a:pt x="4874" y="219"/>
                  </a:cubicBezTo>
                  <a:cubicBezTo>
                    <a:pt x="4655" y="32"/>
                    <a:pt x="4280" y="0"/>
                    <a:pt x="381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218"/>
                    <a:pt x="0" y="2218"/>
                    <a:pt x="0" y="2218"/>
                  </a:cubicBezTo>
                  <a:cubicBezTo>
                    <a:pt x="1875" y="2218"/>
                    <a:pt x="1875" y="2218"/>
                    <a:pt x="1875" y="2218"/>
                  </a:cubicBezTo>
                  <a:cubicBezTo>
                    <a:pt x="1875" y="1438"/>
                    <a:pt x="1875" y="1438"/>
                    <a:pt x="1875" y="1438"/>
                  </a:cubicBezTo>
                  <a:cubicBezTo>
                    <a:pt x="2405" y="1438"/>
                    <a:pt x="2405" y="1438"/>
                    <a:pt x="2405" y="1438"/>
                  </a:cubicBezTo>
                  <a:cubicBezTo>
                    <a:pt x="2624" y="1438"/>
                    <a:pt x="2843" y="1532"/>
                    <a:pt x="2843" y="1813"/>
                  </a:cubicBezTo>
                  <a:cubicBezTo>
                    <a:pt x="2843" y="2218"/>
                    <a:pt x="2843" y="2218"/>
                    <a:pt x="2843" y="2218"/>
                  </a:cubicBezTo>
                  <a:lnTo>
                    <a:pt x="5186" y="2218"/>
                  </a:lnTo>
                  <a:close/>
                  <a:moveTo>
                    <a:pt x="2811" y="844"/>
                  </a:moveTo>
                  <a:lnTo>
                    <a:pt x="2811" y="844"/>
                  </a:lnTo>
                  <a:cubicBezTo>
                    <a:pt x="2749" y="875"/>
                    <a:pt x="2655" y="907"/>
                    <a:pt x="2593" y="907"/>
                  </a:cubicBezTo>
                  <a:cubicBezTo>
                    <a:pt x="1906" y="907"/>
                    <a:pt x="1906" y="907"/>
                    <a:pt x="1906" y="907"/>
                  </a:cubicBezTo>
                  <a:cubicBezTo>
                    <a:pt x="1906" y="563"/>
                    <a:pt x="1906" y="563"/>
                    <a:pt x="1906" y="563"/>
                  </a:cubicBezTo>
                  <a:cubicBezTo>
                    <a:pt x="2125" y="563"/>
                    <a:pt x="2344" y="563"/>
                    <a:pt x="2593" y="563"/>
                  </a:cubicBezTo>
                  <a:cubicBezTo>
                    <a:pt x="2686" y="563"/>
                    <a:pt x="2749" y="594"/>
                    <a:pt x="2811" y="625"/>
                  </a:cubicBezTo>
                  <a:cubicBezTo>
                    <a:pt x="2843" y="688"/>
                    <a:pt x="2843" y="782"/>
                    <a:pt x="2811" y="844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wrap="none" anchor="ctr"/>
            <a:lstStyle/>
            <a:p>
              <a:endParaRPr lang="en-GB" sz="1351" dirty="0"/>
            </a:p>
          </p:txBody>
        </p:sp>
        <p:sp>
          <p:nvSpPr>
            <p:cNvPr id="12" name="Freeform 3">
              <a:extLst>
                <a:ext uri="{FF2B5EF4-FFF2-40B4-BE49-F238E27FC236}">
                  <a16:creationId xmlns:a16="http://schemas.microsoft.com/office/drawing/2014/main" id="{0A306B75-EB5D-5E41-BE1F-CD0B44027B6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9844088" y="1116013"/>
              <a:ext cx="2047875" cy="461962"/>
            </a:xfrm>
            <a:custGeom>
              <a:avLst/>
              <a:gdLst>
                <a:gd name="T0" fmla="*/ 3343 w 5687"/>
                <a:gd name="T1" fmla="*/ 375 h 1282"/>
                <a:gd name="T2" fmla="*/ 3186 w 5687"/>
                <a:gd name="T3" fmla="*/ 343 h 1282"/>
                <a:gd name="T4" fmla="*/ 3249 w 5687"/>
                <a:gd name="T5" fmla="*/ 593 h 1282"/>
                <a:gd name="T6" fmla="*/ 3343 w 5687"/>
                <a:gd name="T7" fmla="*/ 375 h 1282"/>
                <a:gd name="T8" fmla="*/ 2375 w 5687"/>
                <a:gd name="T9" fmla="*/ 750 h 1282"/>
                <a:gd name="T10" fmla="*/ 2500 w 5687"/>
                <a:gd name="T11" fmla="*/ 437 h 1282"/>
                <a:gd name="T12" fmla="*/ 656 w 5687"/>
                <a:gd name="T13" fmla="*/ 375 h 1282"/>
                <a:gd name="T14" fmla="*/ 562 w 5687"/>
                <a:gd name="T15" fmla="*/ 343 h 1282"/>
                <a:gd name="T16" fmla="*/ 500 w 5687"/>
                <a:gd name="T17" fmla="*/ 593 h 1282"/>
                <a:gd name="T18" fmla="*/ 656 w 5687"/>
                <a:gd name="T19" fmla="*/ 562 h 1282"/>
                <a:gd name="T20" fmla="*/ 4030 w 5687"/>
                <a:gd name="T21" fmla="*/ 343 h 1282"/>
                <a:gd name="T22" fmla="*/ 3905 w 5687"/>
                <a:gd name="T23" fmla="*/ 343 h 1282"/>
                <a:gd name="T24" fmla="*/ 3999 w 5687"/>
                <a:gd name="T25" fmla="*/ 906 h 1282"/>
                <a:gd name="T26" fmla="*/ 4030 w 5687"/>
                <a:gd name="T27" fmla="*/ 343 h 1282"/>
                <a:gd name="T28" fmla="*/ 0 w 5687"/>
                <a:gd name="T29" fmla="*/ 0 h 1282"/>
                <a:gd name="T30" fmla="*/ 5686 w 5687"/>
                <a:gd name="T31" fmla="*/ 1281 h 1282"/>
                <a:gd name="T32" fmla="*/ 0 w 5687"/>
                <a:gd name="T33" fmla="*/ 0 h 1282"/>
                <a:gd name="T34" fmla="*/ 750 w 5687"/>
                <a:gd name="T35" fmla="*/ 1093 h 1282"/>
                <a:gd name="T36" fmla="*/ 500 w 5687"/>
                <a:gd name="T37" fmla="*/ 1093 h 1282"/>
                <a:gd name="T38" fmla="*/ 312 w 5687"/>
                <a:gd name="T39" fmla="*/ 187 h 1282"/>
                <a:gd name="T40" fmla="*/ 875 w 5687"/>
                <a:gd name="T41" fmla="*/ 437 h 1282"/>
                <a:gd name="T42" fmla="*/ 969 w 5687"/>
                <a:gd name="T43" fmla="*/ 1093 h 1282"/>
                <a:gd name="T44" fmla="*/ 1219 w 5687"/>
                <a:gd name="T45" fmla="*/ 1093 h 1282"/>
                <a:gd name="T46" fmla="*/ 1031 w 5687"/>
                <a:gd name="T47" fmla="*/ 1093 h 1282"/>
                <a:gd name="T48" fmla="*/ 1219 w 5687"/>
                <a:gd name="T49" fmla="*/ 187 h 1282"/>
                <a:gd name="T50" fmla="*/ 1781 w 5687"/>
                <a:gd name="T51" fmla="*/ 1093 h 1282"/>
                <a:gd name="T52" fmla="*/ 1312 w 5687"/>
                <a:gd name="T53" fmla="*/ 625 h 1282"/>
                <a:gd name="T54" fmla="*/ 2000 w 5687"/>
                <a:gd name="T55" fmla="*/ 218 h 1282"/>
                <a:gd name="T56" fmla="*/ 1781 w 5687"/>
                <a:gd name="T57" fmla="*/ 343 h 1282"/>
                <a:gd name="T58" fmla="*/ 1781 w 5687"/>
                <a:gd name="T59" fmla="*/ 937 h 1282"/>
                <a:gd name="T60" fmla="*/ 2000 w 5687"/>
                <a:gd name="T61" fmla="*/ 812 h 1282"/>
                <a:gd name="T62" fmla="*/ 1781 w 5687"/>
                <a:gd name="T63" fmla="*/ 1093 h 1282"/>
                <a:gd name="T64" fmla="*/ 2750 w 5687"/>
                <a:gd name="T65" fmla="*/ 1093 h 1282"/>
                <a:gd name="T66" fmla="*/ 2344 w 5687"/>
                <a:gd name="T67" fmla="*/ 906 h 1282"/>
                <a:gd name="T68" fmla="*/ 2062 w 5687"/>
                <a:gd name="T69" fmla="*/ 1093 h 1282"/>
                <a:gd name="T70" fmla="*/ 2594 w 5687"/>
                <a:gd name="T71" fmla="*/ 187 h 1282"/>
                <a:gd name="T72" fmla="*/ 2750 w 5687"/>
                <a:gd name="T73" fmla="*/ 1093 h 1282"/>
                <a:gd name="T74" fmla="*/ 3436 w 5687"/>
                <a:gd name="T75" fmla="*/ 1093 h 1282"/>
                <a:gd name="T76" fmla="*/ 3186 w 5687"/>
                <a:gd name="T77" fmla="*/ 1093 h 1282"/>
                <a:gd name="T78" fmla="*/ 2999 w 5687"/>
                <a:gd name="T79" fmla="*/ 187 h 1282"/>
                <a:gd name="T80" fmla="*/ 3561 w 5687"/>
                <a:gd name="T81" fmla="*/ 437 h 1282"/>
                <a:gd name="T82" fmla="*/ 3655 w 5687"/>
                <a:gd name="T83" fmla="*/ 1093 h 1282"/>
                <a:gd name="T84" fmla="*/ 3968 w 5687"/>
                <a:gd name="T85" fmla="*/ 1093 h 1282"/>
                <a:gd name="T86" fmla="*/ 3718 w 5687"/>
                <a:gd name="T87" fmla="*/ 1093 h 1282"/>
                <a:gd name="T88" fmla="*/ 3968 w 5687"/>
                <a:gd name="T89" fmla="*/ 187 h 1282"/>
                <a:gd name="T90" fmla="*/ 3968 w 5687"/>
                <a:gd name="T91" fmla="*/ 1093 h 1282"/>
                <a:gd name="T92" fmla="*/ 4968 w 5687"/>
                <a:gd name="T93" fmla="*/ 1093 h 1282"/>
                <a:gd name="T94" fmla="*/ 4968 w 5687"/>
                <a:gd name="T95" fmla="*/ 187 h 1282"/>
                <a:gd name="T96" fmla="*/ 4968 w 5687"/>
                <a:gd name="T97" fmla="*/ 1093 h 1282"/>
                <a:gd name="T98" fmla="*/ 4968 w 5687"/>
                <a:gd name="T99" fmla="*/ 343 h 1282"/>
                <a:gd name="T100" fmla="*/ 4968 w 5687"/>
                <a:gd name="T101" fmla="*/ 937 h 1282"/>
                <a:gd name="T102" fmla="*/ 4968 w 5687"/>
                <a:gd name="T103" fmla="*/ 343 h 1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5687" h="1282">
                  <a:moveTo>
                    <a:pt x="3343" y="375"/>
                  </a:moveTo>
                  <a:lnTo>
                    <a:pt x="3343" y="375"/>
                  </a:lnTo>
                  <a:cubicBezTo>
                    <a:pt x="3311" y="343"/>
                    <a:pt x="3280" y="343"/>
                    <a:pt x="3249" y="343"/>
                  </a:cubicBezTo>
                  <a:cubicBezTo>
                    <a:pt x="3218" y="343"/>
                    <a:pt x="3186" y="343"/>
                    <a:pt x="3186" y="343"/>
                  </a:cubicBezTo>
                  <a:cubicBezTo>
                    <a:pt x="3186" y="593"/>
                    <a:pt x="3186" y="593"/>
                    <a:pt x="3186" y="593"/>
                  </a:cubicBezTo>
                  <a:cubicBezTo>
                    <a:pt x="3186" y="593"/>
                    <a:pt x="3218" y="593"/>
                    <a:pt x="3249" y="593"/>
                  </a:cubicBezTo>
                  <a:cubicBezTo>
                    <a:pt x="3280" y="593"/>
                    <a:pt x="3343" y="593"/>
                    <a:pt x="3343" y="562"/>
                  </a:cubicBezTo>
                  <a:cubicBezTo>
                    <a:pt x="3405" y="531"/>
                    <a:pt x="3405" y="406"/>
                    <a:pt x="3343" y="375"/>
                  </a:cubicBezTo>
                  <a:close/>
                  <a:moveTo>
                    <a:pt x="2375" y="750"/>
                  </a:moveTo>
                  <a:lnTo>
                    <a:pt x="2375" y="750"/>
                  </a:lnTo>
                  <a:cubicBezTo>
                    <a:pt x="2625" y="750"/>
                    <a:pt x="2625" y="750"/>
                    <a:pt x="2625" y="750"/>
                  </a:cubicBezTo>
                  <a:cubicBezTo>
                    <a:pt x="2500" y="437"/>
                    <a:pt x="2500" y="437"/>
                    <a:pt x="2500" y="437"/>
                  </a:cubicBezTo>
                  <a:lnTo>
                    <a:pt x="2375" y="750"/>
                  </a:lnTo>
                  <a:close/>
                  <a:moveTo>
                    <a:pt x="656" y="375"/>
                  </a:moveTo>
                  <a:lnTo>
                    <a:pt x="656" y="375"/>
                  </a:lnTo>
                  <a:cubicBezTo>
                    <a:pt x="625" y="343"/>
                    <a:pt x="594" y="343"/>
                    <a:pt x="562" y="343"/>
                  </a:cubicBezTo>
                  <a:cubicBezTo>
                    <a:pt x="531" y="343"/>
                    <a:pt x="500" y="343"/>
                    <a:pt x="500" y="343"/>
                  </a:cubicBezTo>
                  <a:cubicBezTo>
                    <a:pt x="500" y="593"/>
                    <a:pt x="500" y="593"/>
                    <a:pt x="500" y="593"/>
                  </a:cubicBezTo>
                  <a:cubicBezTo>
                    <a:pt x="500" y="593"/>
                    <a:pt x="531" y="593"/>
                    <a:pt x="562" y="593"/>
                  </a:cubicBezTo>
                  <a:cubicBezTo>
                    <a:pt x="594" y="593"/>
                    <a:pt x="656" y="593"/>
                    <a:pt x="656" y="562"/>
                  </a:cubicBezTo>
                  <a:cubicBezTo>
                    <a:pt x="719" y="531"/>
                    <a:pt x="719" y="406"/>
                    <a:pt x="656" y="375"/>
                  </a:cubicBezTo>
                  <a:close/>
                  <a:moveTo>
                    <a:pt x="4030" y="343"/>
                  </a:moveTo>
                  <a:lnTo>
                    <a:pt x="4030" y="343"/>
                  </a:lnTo>
                  <a:cubicBezTo>
                    <a:pt x="3905" y="343"/>
                    <a:pt x="3905" y="343"/>
                    <a:pt x="3905" y="343"/>
                  </a:cubicBezTo>
                  <a:cubicBezTo>
                    <a:pt x="3905" y="906"/>
                    <a:pt x="3905" y="906"/>
                    <a:pt x="3905" y="906"/>
                  </a:cubicBezTo>
                  <a:cubicBezTo>
                    <a:pt x="3999" y="906"/>
                    <a:pt x="3999" y="906"/>
                    <a:pt x="3999" y="906"/>
                  </a:cubicBezTo>
                  <a:cubicBezTo>
                    <a:pt x="3999" y="906"/>
                    <a:pt x="4249" y="906"/>
                    <a:pt x="4249" y="625"/>
                  </a:cubicBezTo>
                  <a:cubicBezTo>
                    <a:pt x="4249" y="343"/>
                    <a:pt x="4030" y="343"/>
                    <a:pt x="4030" y="343"/>
                  </a:cubicBezTo>
                  <a:close/>
                  <a:moveTo>
                    <a:pt x="0" y="0"/>
                  </a:moveTo>
                  <a:lnTo>
                    <a:pt x="0" y="0"/>
                  </a:lnTo>
                  <a:cubicBezTo>
                    <a:pt x="0" y="1281"/>
                    <a:pt x="0" y="1281"/>
                    <a:pt x="0" y="1281"/>
                  </a:cubicBezTo>
                  <a:cubicBezTo>
                    <a:pt x="5686" y="1281"/>
                    <a:pt x="5686" y="1281"/>
                    <a:pt x="5686" y="1281"/>
                  </a:cubicBezTo>
                  <a:cubicBezTo>
                    <a:pt x="5686" y="0"/>
                    <a:pt x="5686" y="0"/>
                    <a:pt x="5686" y="0"/>
                  </a:cubicBezTo>
                  <a:lnTo>
                    <a:pt x="0" y="0"/>
                  </a:lnTo>
                  <a:close/>
                  <a:moveTo>
                    <a:pt x="750" y="1093"/>
                  </a:moveTo>
                  <a:lnTo>
                    <a:pt x="750" y="1093"/>
                  </a:lnTo>
                  <a:cubicBezTo>
                    <a:pt x="500" y="718"/>
                    <a:pt x="500" y="718"/>
                    <a:pt x="500" y="718"/>
                  </a:cubicBezTo>
                  <a:cubicBezTo>
                    <a:pt x="500" y="1093"/>
                    <a:pt x="500" y="1093"/>
                    <a:pt x="500" y="1093"/>
                  </a:cubicBezTo>
                  <a:cubicBezTo>
                    <a:pt x="312" y="1093"/>
                    <a:pt x="312" y="1093"/>
                    <a:pt x="312" y="1093"/>
                  </a:cubicBezTo>
                  <a:cubicBezTo>
                    <a:pt x="312" y="187"/>
                    <a:pt x="312" y="187"/>
                    <a:pt x="312" y="187"/>
                  </a:cubicBezTo>
                  <a:cubicBezTo>
                    <a:pt x="500" y="187"/>
                    <a:pt x="500" y="187"/>
                    <a:pt x="500" y="187"/>
                  </a:cubicBezTo>
                  <a:cubicBezTo>
                    <a:pt x="719" y="187"/>
                    <a:pt x="875" y="187"/>
                    <a:pt x="875" y="437"/>
                  </a:cubicBezTo>
                  <a:cubicBezTo>
                    <a:pt x="906" y="718"/>
                    <a:pt x="687" y="718"/>
                    <a:pt x="687" y="718"/>
                  </a:cubicBezTo>
                  <a:cubicBezTo>
                    <a:pt x="969" y="1093"/>
                    <a:pt x="969" y="1093"/>
                    <a:pt x="969" y="1093"/>
                  </a:cubicBezTo>
                  <a:lnTo>
                    <a:pt x="750" y="1093"/>
                  </a:lnTo>
                  <a:close/>
                  <a:moveTo>
                    <a:pt x="1219" y="1093"/>
                  </a:moveTo>
                  <a:lnTo>
                    <a:pt x="1219" y="1093"/>
                  </a:lnTo>
                  <a:cubicBezTo>
                    <a:pt x="1031" y="1093"/>
                    <a:pt x="1031" y="1093"/>
                    <a:pt x="1031" y="1093"/>
                  </a:cubicBezTo>
                  <a:cubicBezTo>
                    <a:pt x="1031" y="187"/>
                    <a:pt x="1031" y="187"/>
                    <a:pt x="1031" y="187"/>
                  </a:cubicBezTo>
                  <a:cubicBezTo>
                    <a:pt x="1219" y="187"/>
                    <a:pt x="1219" y="187"/>
                    <a:pt x="1219" y="187"/>
                  </a:cubicBezTo>
                  <a:lnTo>
                    <a:pt x="1219" y="1093"/>
                  </a:lnTo>
                  <a:close/>
                  <a:moveTo>
                    <a:pt x="1781" y="1093"/>
                  </a:moveTo>
                  <a:lnTo>
                    <a:pt x="1781" y="1093"/>
                  </a:lnTo>
                  <a:cubicBezTo>
                    <a:pt x="1500" y="1093"/>
                    <a:pt x="1312" y="906"/>
                    <a:pt x="1312" y="625"/>
                  </a:cubicBezTo>
                  <a:cubicBezTo>
                    <a:pt x="1312" y="375"/>
                    <a:pt x="1500" y="187"/>
                    <a:pt x="1781" y="187"/>
                  </a:cubicBezTo>
                  <a:cubicBezTo>
                    <a:pt x="1844" y="187"/>
                    <a:pt x="1937" y="187"/>
                    <a:pt x="2000" y="218"/>
                  </a:cubicBezTo>
                  <a:cubicBezTo>
                    <a:pt x="2000" y="468"/>
                    <a:pt x="2000" y="468"/>
                    <a:pt x="2000" y="468"/>
                  </a:cubicBezTo>
                  <a:cubicBezTo>
                    <a:pt x="1937" y="375"/>
                    <a:pt x="1875" y="343"/>
                    <a:pt x="1781" y="343"/>
                  </a:cubicBezTo>
                  <a:cubicBezTo>
                    <a:pt x="1625" y="343"/>
                    <a:pt x="1469" y="468"/>
                    <a:pt x="1469" y="625"/>
                  </a:cubicBezTo>
                  <a:cubicBezTo>
                    <a:pt x="1469" y="812"/>
                    <a:pt x="1625" y="937"/>
                    <a:pt x="1781" y="937"/>
                  </a:cubicBezTo>
                  <a:cubicBezTo>
                    <a:pt x="1875" y="937"/>
                    <a:pt x="1937" y="875"/>
                    <a:pt x="2000" y="812"/>
                  </a:cubicBezTo>
                  <a:lnTo>
                    <a:pt x="2000" y="812"/>
                  </a:lnTo>
                  <a:cubicBezTo>
                    <a:pt x="2000" y="1031"/>
                    <a:pt x="2000" y="1031"/>
                    <a:pt x="2000" y="1031"/>
                  </a:cubicBezTo>
                  <a:cubicBezTo>
                    <a:pt x="1937" y="1093"/>
                    <a:pt x="1844" y="1093"/>
                    <a:pt x="1781" y="1093"/>
                  </a:cubicBezTo>
                  <a:close/>
                  <a:moveTo>
                    <a:pt x="2750" y="1093"/>
                  </a:moveTo>
                  <a:lnTo>
                    <a:pt x="2750" y="1093"/>
                  </a:lnTo>
                  <a:cubicBezTo>
                    <a:pt x="2687" y="906"/>
                    <a:pt x="2687" y="906"/>
                    <a:pt x="2687" y="906"/>
                  </a:cubicBezTo>
                  <a:cubicBezTo>
                    <a:pt x="2344" y="906"/>
                    <a:pt x="2344" y="906"/>
                    <a:pt x="2344" y="906"/>
                  </a:cubicBezTo>
                  <a:cubicBezTo>
                    <a:pt x="2250" y="1093"/>
                    <a:pt x="2250" y="1093"/>
                    <a:pt x="2250" y="1093"/>
                  </a:cubicBezTo>
                  <a:cubicBezTo>
                    <a:pt x="2062" y="1093"/>
                    <a:pt x="2062" y="1093"/>
                    <a:pt x="2062" y="1093"/>
                  </a:cubicBezTo>
                  <a:cubicBezTo>
                    <a:pt x="2406" y="187"/>
                    <a:pt x="2406" y="187"/>
                    <a:pt x="2406" y="187"/>
                  </a:cubicBezTo>
                  <a:cubicBezTo>
                    <a:pt x="2594" y="187"/>
                    <a:pt x="2594" y="187"/>
                    <a:pt x="2594" y="187"/>
                  </a:cubicBezTo>
                  <a:cubicBezTo>
                    <a:pt x="2936" y="1093"/>
                    <a:pt x="2936" y="1093"/>
                    <a:pt x="2936" y="1093"/>
                  </a:cubicBezTo>
                  <a:lnTo>
                    <a:pt x="2750" y="1093"/>
                  </a:lnTo>
                  <a:close/>
                  <a:moveTo>
                    <a:pt x="3436" y="1093"/>
                  </a:moveTo>
                  <a:lnTo>
                    <a:pt x="3436" y="1093"/>
                  </a:lnTo>
                  <a:cubicBezTo>
                    <a:pt x="3186" y="718"/>
                    <a:pt x="3186" y="718"/>
                    <a:pt x="3186" y="718"/>
                  </a:cubicBezTo>
                  <a:cubicBezTo>
                    <a:pt x="3186" y="1093"/>
                    <a:pt x="3186" y="1093"/>
                    <a:pt x="3186" y="1093"/>
                  </a:cubicBezTo>
                  <a:cubicBezTo>
                    <a:pt x="2999" y="1093"/>
                    <a:pt x="2999" y="1093"/>
                    <a:pt x="2999" y="1093"/>
                  </a:cubicBezTo>
                  <a:cubicBezTo>
                    <a:pt x="2999" y="187"/>
                    <a:pt x="2999" y="187"/>
                    <a:pt x="2999" y="187"/>
                  </a:cubicBezTo>
                  <a:cubicBezTo>
                    <a:pt x="3186" y="187"/>
                    <a:pt x="3186" y="187"/>
                    <a:pt x="3186" y="187"/>
                  </a:cubicBezTo>
                  <a:cubicBezTo>
                    <a:pt x="3405" y="187"/>
                    <a:pt x="3561" y="187"/>
                    <a:pt x="3561" y="437"/>
                  </a:cubicBezTo>
                  <a:cubicBezTo>
                    <a:pt x="3593" y="718"/>
                    <a:pt x="3374" y="718"/>
                    <a:pt x="3374" y="718"/>
                  </a:cubicBezTo>
                  <a:cubicBezTo>
                    <a:pt x="3655" y="1093"/>
                    <a:pt x="3655" y="1093"/>
                    <a:pt x="3655" y="1093"/>
                  </a:cubicBezTo>
                  <a:lnTo>
                    <a:pt x="3436" y="1093"/>
                  </a:lnTo>
                  <a:close/>
                  <a:moveTo>
                    <a:pt x="3968" y="1093"/>
                  </a:moveTo>
                  <a:lnTo>
                    <a:pt x="3968" y="1093"/>
                  </a:lnTo>
                  <a:cubicBezTo>
                    <a:pt x="3718" y="1093"/>
                    <a:pt x="3718" y="1093"/>
                    <a:pt x="3718" y="1093"/>
                  </a:cubicBezTo>
                  <a:cubicBezTo>
                    <a:pt x="3718" y="187"/>
                    <a:pt x="3718" y="187"/>
                    <a:pt x="3718" y="187"/>
                  </a:cubicBezTo>
                  <a:cubicBezTo>
                    <a:pt x="3968" y="187"/>
                    <a:pt x="3968" y="187"/>
                    <a:pt x="3968" y="187"/>
                  </a:cubicBezTo>
                  <a:cubicBezTo>
                    <a:pt x="3968" y="187"/>
                    <a:pt x="4436" y="156"/>
                    <a:pt x="4436" y="625"/>
                  </a:cubicBezTo>
                  <a:cubicBezTo>
                    <a:pt x="4436" y="1093"/>
                    <a:pt x="3968" y="1093"/>
                    <a:pt x="3968" y="1093"/>
                  </a:cubicBezTo>
                  <a:close/>
                  <a:moveTo>
                    <a:pt x="4968" y="1093"/>
                  </a:moveTo>
                  <a:lnTo>
                    <a:pt x="4968" y="1093"/>
                  </a:lnTo>
                  <a:cubicBezTo>
                    <a:pt x="4718" y="1093"/>
                    <a:pt x="4499" y="906"/>
                    <a:pt x="4499" y="625"/>
                  </a:cubicBezTo>
                  <a:cubicBezTo>
                    <a:pt x="4499" y="375"/>
                    <a:pt x="4718" y="187"/>
                    <a:pt x="4968" y="187"/>
                  </a:cubicBezTo>
                  <a:cubicBezTo>
                    <a:pt x="5218" y="187"/>
                    <a:pt x="5436" y="375"/>
                    <a:pt x="5436" y="625"/>
                  </a:cubicBezTo>
                  <a:cubicBezTo>
                    <a:pt x="5436" y="906"/>
                    <a:pt x="5218" y="1093"/>
                    <a:pt x="4968" y="1093"/>
                  </a:cubicBezTo>
                  <a:close/>
                  <a:moveTo>
                    <a:pt x="4968" y="343"/>
                  </a:moveTo>
                  <a:lnTo>
                    <a:pt x="4968" y="343"/>
                  </a:lnTo>
                  <a:cubicBezTo>
                    <a:pt x="4811" y="343"/>
                    <a:pt x="4686" y="468"/>
                    <a:pt x="4686" y="625"/>
                  </a:cubicBezTo>
                  <a:cubicBezTo>
                    <a:pt x="4686" y="812"/>
                    <a:pt x="4811" y="937"/>
                    <a:pt x="4968" y="937"/>
                  </a:cubicBezTo>
                  <a:cubicBezTo>
                    <a:pt x="5124" y="937"/>
                    <a:pt x="5249" y="812"/>
                    <a:pt x="5249" y="625"/>
                  </a:cubicBezTo>
                  <a:cubicBezTo>
                    <a:pt x="5249" y="468"/>
                    <a:pt x="5124" y="343"/>
                    <a:pt x="4968" y="34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wrap="none" anchor="ctr"/>
            <a:lstStyle/>
            <a:p>
              <a:endParaRPr lang="en-GB" sz="1351" dirty="0"/>
            </a:p>
          </p:txBody>
        </p:sp>
      </p:grpSp>
      <p:sp>
        <p:nvSpPr>
          <p:cNvPr id="23" name="Title 22">
            <a:extLst>
              <a:ext uri="{FF2B5EF4-FFF2-40B4-BE49-F238E27FC236}">
                <a16:creationId xmlns:a16="http://schemas.microsoft.com/office/drawing/2014/main" id="{59E409F1-B372-4CC1-A67B-5C2570143D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4964" y="4656998"/>
            <a:ext cx="9360000" cy="644002"/>
          </a:xfrm>
        </p:spPr>
        <p:txBody>
          <a:bodyPr tIns="71999" bIns="71999" anchor="b"/>
          <a:lstStyle>
            <a:lvl1pPr>
              <a:defRPr/>
            </a:lvl1pPr>
          </a:lstStyle>
          <a:p>
            <a:r>
              <a:rPr lang="en-GB" dirty="0"/>
              <a:t>Presentation title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AD90EA90-0888-424B-893B-ED99FD9436BD}"/>
              </a:ext>
            </a:extLst>
          </p:cNvPr>
          <p:cNvCxnSpPr>
            <a:cxnSpLocks/>
          </p:cNvCxnSpPr>
          <p:nvPr userDrawn="1"/>
        </p:nvCxnSpPr>
        <p:spPr>
          <a:xfrm>
            <a:off x="334964" y="5301000"/>
            <a:ext cx="9360000" cy="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996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614" userDrawn="1">
          <p15:clr>
            <a:srgbClr val="FBAE40"/>
          </p15:clr>
        </p15:guide>
        <p15:guide id="2" pos="6108" userDrawn="1">
          <p15:clr>
            <a:srgbClr val="FBAE40"/>
          </p15:clr>
        </p15:guide>
        <p15:guide id="3" orient="horz" pos="3339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/Conte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22">
            <a:extLst>
              <a:ext uri="{FF2B5EF4-FFF2-40B4-BE49-F238E27FC236}">
                <a16:creationId xmlns:a16="http://schemas.microsoft.com/office/drawing/2014/main" id="{59E409F1-B372-4CC1-A67B-5C2570143D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4965" y="2898557"/>
            <a:ext cx="2088001" cy="533203"/>
          </a:xfrm>
          <a:prstGeom prst="rect">
            <a:avLst/>
          </a:prstGeom>
        </p:spPr>
        <p:txBody>
          <a:bodyPr lIns="0" tIns="71999" rIns="0" bIns="71999" anchor="b" anchorCtr="0">
            <a:spAutoFit/>
          </a:bodyPr>
          <a:lstStyle>
            <a:lvl1pPr algn="ctr">
              <a:defRPr lang="en-GB" sz="2800" b="0" dirty="0">
                <a:solidFill>
                  <a:srgbClr val="FFFFFF"/>
                </a:solidFill>
              </a:defRPr>
            </a:lvl1pPr>
          </a:lstStyle>
          <a:p>
            <a:pPr lvl="0" algn="ctr"/>
            <a:r>
              <a:rPr lang="en-GB" dirty="0"/>
              <a:t>Slide title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5A7AD6D5-57AE-2C46-9B1B-C31CC60DD836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638895" y="260350"/>
            <a:ext cx="1218143" cy="785171"/>
            <a:chOff x="9844088" y="250825"/>
            <a:chExt cx="2058987" cy="1327150"/>
          </a:xfrm>
          <a:solidFill>
            <a:srgbClr val="FFFFFF"/>
          </a:solidFill>
        </p:grpSpPr>
        <p:sp>
          <p:nvSpPr>
            <p:cNvPr id="9" name="Freeform 1">
              <a:extLst>
                <a:ext uri="{FF2B5EF4-FFF2-40B4-BE49-F238E27FC236}">
                  <a16:creationId xmlns:a16="http://schemas.microsoft.com/office/drawing/2014/main" id="{5B56EA21-E08E-614B-90D6-0C37238DDB6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9844088" y="250825"/>
              <a:ext cx="112712" cy="798513"/>
            </a:xfrm>
            <a:custGeom>
              <a:avLst/>
              <a:gdLst>
                <a:gd name="T0" fmla="*/ 312 w 313"/>
                <a:gd name="T1" fmla="*/ 0 h 2219"/>
                <a:gd name="T2" fmla="*/ 0 w 313"/>
                <a:gd name="T3" fmla="*/ 0 h 2219"/>
                <a:gd name="T4" fmla="*/ 0 w 313"/>
                <a:gd name="T5" fmla="*/ 2218 h 2219"/>
                <a:gd name="T6" fmla="*/ 312 w 313"/>
                <a:gd name="T7" fmla="*/ 2218 h 2219"/>
                <a:gd name="T8" fmla="*/ 312 w 313"/>
                <a:gd name="T9" fmla="*/ 0 h 2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3" h="2219">
                  <a:moveTo>
                    <a:pt x="312" y="0"/>
                  </a:moveTo>
                  <a:lnTo>
                    <a:pt x="0" y="0"/>
                  </a:lnTo>
                  <a:lnTo>
                    <a:pt x="0" y="2218"/>
                  </a:lnTo>
                  <a:lnTo>
                    <a:pt x="312" y="2218"/>
                  </a:lnTo>
                  <a:lnTo>
                    <a:pt x="312" y="0"/>
                  </a:lnTo>
                </a:path>
              </a:pathLst>
            </a:custGeom>
            <a:grpFill/>
            <a:ln>
              <a:noFill/>
            </a:ln>
            <a:effectLst/>
          </p:spPr>
          <p:txBody>
            <a:bodyPr wrap="none" anchor="ctr"/>
            <a:lstStyle/>
            <a:p>
              <a:endParaRPr lang="en-GB" sz="1351" dirty="0"/>
            </a:p>
          </p:txBody>
        </p:sp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57B2F302-D9B4-324E-9346-9A828867C00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0023475" y="250825"/>
              <a:ext cx="1879600" cy="798513"/>
            </a:xfrm>
            <a:custGeom>
              <a:avLst/>
              <a:gdLst>
                <a:gd name="T0" fmla="*/ 5186 w 5219"/>
                <a:gd name="T1" fmla="*/ 2218 h 2219"/>
                <a:gd name="T2" fmla="*/ 5186 w 5219"/>
                <a:gd name="T3" fmla="*/ 2218 h 2219"/>
                <a:gd name="T4" fmla="*/ 4249 w 5219"/>
                <a:gd name="T5" fmla="*/ 1157 h 2219"/>
                <a:gd name="T6" fmla="*/ 4936 w 5219"/>
                <a:gd name="T7" fmla="*/ 1000 h 2219"/>
                <a:gd name="T8" fmla="*/ 4874 w 5219"/>
                <a:gd name="T9" fmla="*/ 219 h 2219"/>
                <a:gd name="T10" fmla="*/ 3811 w 5219"/>
                <a:gd name="T11" fmla="*/ 0 h 2219"/>
                <a:gd name="T12" fmla="*/ 0 w 5219"/>
                <a:gd name="T13" fmla="*/ 0 h 2219"/>
                <a:gd name="T14" fmla="*/ 0 w 5219"/>
                <a:gd name="T15" fmla="*/ 2218 h 2219"/>
                <a:gd name="T16" fmla="*/ 1875 w 5219"/>
                <a:gd name="T17" fmla="*/ 2218 h 2219"/>
                <a:gd name="T18" fmla="*/ 1875 w 5219"/>
                <a:gd name="T19" fmla="*/ 1438 h 2219"/>
                <a:gd name="T20" fmla="*/ 2405 w 5219"/>
                <a:gd name="T21" fmla="*/ 1438 h 2219"/>
                <a:gd name="T22" fmla="*/ 2843 w 5219"/>
                <a:gd name="T23" fmla="*/ 1813 h 2219"/>
                <a:gd name="T24" fmla="*/ 2843 w 5219"/>
                <a:gd name="T25" fmla="*/ 2218 h 2219"/>
                <a:gd name="T26" fmla="*/ 5186 w 5219"/>
                <a:gd name="T27" fmla="*/ 2218 h 2219"/>
                <a:gd name="T28" fmla="*/ 2811 w 5219"/>
                <a:gd name="T29" fmla="*/ 844 h 2219"/>
                <a:gd name="T30" fmla="*/ 2811 w 5219"/>
                <a:gd name="T31" fmla="*/ 844 h 2219"/>
                <a:gd name="T32" fmla="*/ 2593 w 5219"/>
                <a:gd name="T33" fmla="*/ 907 h 2219"/>
                <a:gd name="T34" fmla="*/ 1906 w 5219"/>
                <a:gd name="T35" fmla="*/ 907 h 2219"/>
                <a:gd name="T36" fmla="*/ 1906 w 5219"/>
                <a:gd name="T37" fmla="*/ 563 h 2219"/>
                <a:gd name="T38" fmla="*/ 2593 w 5219"/>
                <a:gd name="T39" fmla="*/ 563 h 2219"/>
                <a:gd name="T40" fmla="*/ 2811 w 5219"/>
                <a:gd name="T41" fmla="*/ 625 h 2219"/>
                <a:gd name="T42" fmla="*/ 2811 w 5219"/>
                <a:gd name="T43" fmla="*/ 844 h 2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219" h="2219">
                  <a:moveTo>
                    <a:pt x="5186" y="2218"/>
                  </a:moveTo>
                  <a:lnTo>
                    <a:pt x="5186" y="2218"/>
                  </a:lnTo>
                  <a:cubicBezTo>
                    <a:pt x="5186" y="1625"/>
                    <a:pt x="4905" y="1313"/>
                    <a:pt x="4249" y="1157"/>
                  </a:cubicBezTo>
                  <a:cubicBezTo>
                    <a:pt x="4499" y="1157"/>
                    <a:pt x="4749" y="1125"/>
                    <a:pt x="4936" y="1000"/>
                  </a:cubicBezTo>
                  <a:cubicBezTo>
                    <a:pt x="5093" y="844"/>
                    <a:pt x="5218" y="500"/>
                    <a:pt x="4874" y="219"/>
                  </a:cubicBezTo>
                  <a:cubicBezTo>
                    <a:pt x="4655" y="32"/>
                    <a:pt x="4280" y="0"/>
                    <a:pt x="381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218"/>
                    <a:pt x="0" y="2218"/>
                    <a:pt x="0" y="2218"/>
                  </a:cubicBezTo>
                  <a:cubicBezTo>
                    <a:pt x="1875" y="2218"/>
                    <a:pt x="1875" y="2218"/>
                    <a:pt x="1875" y="2218"/>
                  </a:cubicBezTo>
                  <a:cubicBezTo>
                    <a:pt x="1875" y="1438"/>
                    <a:pt x="1875" y="1438"/>
                    <a:pt x="1875" y="1438"/>
                  </a:cubicBezTo>
                  <a:cubicBezTo>
                    <a:pt x="2405" y="1438"/>
                    <a:pt x="2405" y="1438"/>
                    <a:pt x="2405" y="1438"/>
                  </a:cubicBezTo>
                  <a:cubicBezTo>
                    <a:pt x="2624" y="1438"/>
                    <a:pt x="2843" y="1532"/>
                    <a:pt x="2843" y="1813"/>
                  </a:cubicBezTo>
                  <a:cubicBezTo>
                    <a:pt x="2843" y="2218"/>
                    <a:pt x="2843" y="2218"/>
                    <a:pt x="2843" y="2218"/>
                  </a:cubicBezTo>
                  <a:lnTo>
                    <a:pt x="5186" y="2218"/>
                  </a:lnTo>
                  <a:close/>
                  <a:moveTo>
                    <a:pt x="2811" y="844"/>
                  </a:moveTo>
                  <a:lnTo>
                    <a:pt x="2811" y="844"/>
                  </a:lnTo>
                  <a:cubicBezTo>
                    <a:pt x="2749" y="875"/>
                    <a:pt x="2655" y="907"/>
                    <a:pt x="2593" y="907"/>
                  </a:cubicBezTo>
                  <a:cubicBezTo>
                    <a:pt x="1906" y="907"/>
                    <a:pt x="1906" y="907"/>
                    <a:pt x="1906" y="907"/>
                  </a:cubicBezTo>
                  <a:cubicBezTo>
                    <a:pt x="1906" y="563"/>
                    <a:pt x="1906" y="563"/>
                    <a:pt x="1906" y="563"/>
                  </a:cubicBezTo>
                  <a:cubicBezTo>
                    <a:pt x="2125" y="563"/>
                    <a:pt x="2344" y="563"/>
                    <a:pt x="2593" y="563"/>
                  </a:cubicBezTo>
                  <a:cubicBezTo>
                    <a:pt x="2686" y="563"/>
                    <a:pt x="2749" y="594"/>
                    <a:pt x="2811" y="625"/>
                  </a:cubicBezTo>
                  <a:cubicBezTo>
                    <a:pt x="2843" y="688"/>
                    <a:pt x="2843" y="782"/>
                    <a:pt x="2811" y="844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wrap="none" anchor="ctr"/>
            <a:lstStyle/>
            <a:p>
              <a:endParaRPr lang="en-GB" sz="1351" dirty="0"/>
            </a:p>
          </p:txBody>
        </p:sp>
        <p:sp>
          <p:nvSpPr>
            <p:cNvPr id="12" name="Freeform 3">
              <a:extLst>
                <a:ext uri="{FF2B5EF4-FFF2-40B4-BE49-F238E27FC236}">
                  <a16:creationId xmlns:a16="http://schemas.microsoft.com/office/drawing/2014/main" id="{0A306B75-EB5D-5E41-BE1F-CD0B44027B6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9844088" y="1116013"/>
              <a:ext cx="2047875" cy="461962"/>
            </a:xfrm>
            <a:custGeom>
              <a:avLst/>
              <a:gdLst>
                <a:gd name="T0" fmla="*/ 3343 w 5687"/>
                <a:gd name="T1" fmla="*/ 375 h 1282"/>
                <a:gd name="T2" fmla="*/ 3186 w 5687"/>
                <a:gd name="T3" fmla="*/ 343 h 1282"/>
                <a:gd name="T4" fmla="*/ 3249 w 5687"/>
                <a:gd name="T5" fmla="*/ 593 h 1282"/>
                <a:gd name="T6" fmla="*/ 3343 w 5687"/>
                <a:gd name="T7" fmla="*/ 375 h 1282"/>
                <a:gd name="T8" fmla="*/ 2375 w 5687"/>
                <a:gd name="T9" fmla="*/ 750 h 1282"/>
                <a:gd name="T10" fmla="*/ 2500 w 5687"/>
                <a:gd name="T11" fmla="*/ 437 h 1282"/>
                <a:gd name="T12" fmla="*/ 656 w 5687"/>
                <a:gd name="T13" fmla="*/ 375 h 1282"/>
                <a:gd name="T14" fmla="*/ 562 w 5687"/>
                <a:gd name="T15" fmla="*/ 343 h 1282"/>
                <a:gd name="T16" fmla="*/ 500 w 5687"/>
                <a:gd name="T17" fmla="*/ 593 h 1282"/>
                <a:gd name="T18" fmla="*/ 656 w 5687"/>
                <a:gd name="T19" fmla="*/ 562 h 1282"/>
                <a:gd name="T20" fmla="*/ 4030 w 5687"/>
                <a:gd name="T21" fmla="*/ 343 h 1282"/>
                <a:gd name="T22" fmla="*/ 3905 w 5687"/>
                <a:gd name="T23" fmla="*/ 343 h 1282"/>
                <a:gd name="T24" fmla="*/ 3999 w 5687"/>
                <a:gd name="T25" fmla="*/ 906 h 1282"/>
                <a:gd name="T26" fmla="*/ 4030 w 5687"/>
                <a:gd name="T27" fmla="*/ 343 h 1282"/>
                <a:gd name="T28" fmla="*/ 0 w 5687"/>
                <a:gd name="T29" fmla="*/ 0 h 1282"/>
                <a:gd name="T30" fmla="*/ 5686 w 5687"/>
                <a:gd name="T31" fmla="*/ 1281 h 1282"/>
                <a:gd name="T32" fmla="*/ 0 w 5687"/>
                <a:gd name="T33" fmla="*/ 0 h 1282"/>
                <a:gd name="T34" fmla="*/ 750 w 5687"/>
                <a:gd name="T35" fmla="*/ 1093 h 1282"/>
                <a:gd name="T36" fmla="*/ 500 w 5687"/>
                <a:gd name="T37" fmla="*/ 1093 h 1282"/>
                <a:gd name="T38" fmla="*/ 312 w 5687"/>
                <a:gd name="T39" fmla="*/ 187 h 1282"/>
                <a:gd name="T40" fmla="*/ 875 w 5687"/>
                <a:gd name="T41" fmla="*/ 437 h 1282"/>
                <a:gd name="T42" fmla="*/ 969 w 5687"/>
                <a:gd name="T43" fmla="*/ 1093 h 1282"/>
                <a:gd name="T44" fmla="*/ 1219 w 5687"/>
                <a:gd name="T45" fmla="*/ 1093 h 1282"/>
                <a:gd name="T46" fmla="*/ 1031 w 5687"/>
                <a:gd name="T47" fmla="*/ 1093 h 1282"/>
                <a:gd name="T48" fmla="*/ 1219 w 5687"/>
                <a:gd name="T49" fmla="*/ 187 h 1282"/>
                <a:gd name="T50" fmla="*/ 1781 w 5687"/>
                <a:gd name="T51" fmla="*/ 1093 h 1282"/>
                <a:gd name="T52" fmla="*/ 1312 w 5687"/>
                <a:gd name="T53" fmla="*/ 625 h 1282"/>
                <a:gd name="T54" fmla="*/ 2000 w 5687"/>
                <a:gd name="T55" fmla="*/ 218 h 1282"/>
                <a:gd name="T56" fmla="*/ 1781 w 5687"/>
                <a:gd name="T57" fmla="*/ 343 h 1282"/>
                <a:gd name="T58" fmla="*/ 1781 w 5687"/>
                <a:gd name="T59" fmla="*/ 937 h 1282"/>
                <a:gd name="T60" fmla="*/ 2000 w 5687"/>
                <a:gd name="T61" fmla="*/ 812 h 1282"/>
                <a:gd name="T62" fmla="*/ 1781 w 5687"/>
                <a:gd name="T63" fmla="*/ 1093 h 1282"/>
                <a:gd name="T64" fmla="*/ 2750 w 5687"/>
                <a:gd name="T65" fmla="*/ 1093 h 1282"/>
                <a:gd name="T66" fmla="*/ 2344 w 5687"/>
                <a:gd name="T67" fmla="*/ 906 h 1282"/>
                <a:gd name="T68" fmla="*/ 2062 w 5687"/>
                <a:gd name="T69" fmla="*/ 1093 h 1282"/>
                <a:gd name="T70" fmla="*/ 2594 w 5687"/>
                <a:gd name="T71" fmla="*/ 187 h 1282"/>
                <a:gd name="T72" fmla="*/ 2750 w 5687"/>
                <a:gd name="T73" fmla="*/ 1093 h 1282"/>
                <a:gd name="T74" fmla="*/ 3436 w 5687"/>
                <a:gd name="T75" fmla="*/ 1093 h 1282"/>
                <a:gd name="T76" fmla="*/ 3186 w 5687"/>
                <a:gd name="T77" fmla="*/ 1093 h 1282"/>
                <a:gd name="T78" fmla="*/ 2999 w 5687"/>
                <a:gd name="T79" fmla="*/ 187 h 1282"/>
                <a:gd name="T80" fmla="*/ 3561 w 5687"/>
                <a:gd name="T81" fmla="*/ 437 h 1282"/>
                <a:gd name="T82" fmla="*/ 3655 w 5687"/>
                <a:gd name="T83" fmla="*/ 1093 h 1282"/>
                <a:gd name="T84" fmla="*/ 3968 w 5687"/>
                <a:gd name="T85" fmla="*/ 1093 h 1282"/>
                <a:gd name="T86" fmla="*/ 3718 w 5687"/>
                <a:gd name="T87" fmla="*/ 1093 h 1282"/>
                <a:gd name="T88" fmla="*/ 3968 w 5687"/>
                <a:gd name="T89" fmla="*/ 187 h 1282"/>
                <a:gd name="T90" fmla="*/ 3968 w 5687"/>
                <a:gd name="T91" fmla="*/ 1093 h 1282"/>
                <a:gd name="T92" fmla="*/ 4968 w 5687"/>
                <a:gd name="T93" fmla="*/ 1093 h 1282"/>
                <a:gd name="T94" fmla="*/ 4968 w 5687"/>
                <a:gd name="T95" fmla="*/ 187 h 1282"/>
                <a:gd name="T96" fmla="*/ 4968 w 5687"/>
                <a:gd name="T97" fmla="*/ 1093 h 1282"/>
                <a:gd name="T98" fmla="*/ 4968 w 5687"/>
                <a:gd name="T99" fmla="*/ 343 h 1282"/>
                <a:gd name="T100" fmla="*/ 4968 w 5687"/>
                <a:gd name="T101" fmla="*/ 937 h 1282"/>
                <a:gd name="T102" fmla="*/ 4968 w 5687"/>
                <a:gd name="T103" fmla="*/ 343 h 1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5687" h="1282">
                  <a:moveTo>
                    <a:pt x="3343" y="375"/>
                  </a:moveTo>
                  <a:lnTo>
                    <a:pt x="3343" y="375"/>
                  </a:lnTo>
                  <a:cubicBezTo>
                    <a:pt x="3311" y="343"/>
                    <a:pt x="3280" y="343"/>
                    <a:pt x="3249" y="343"/>
                  </a:cubicBezTo>
                  <a:cubicBezTo>
                    <a:pt x="3218" y="343"/>
                    <a:pt x="3186" y="343"/>
                    <a:pt x="3186" y="343"/>
                  </a:cubicBezTo>
                  <a:cubicBezTo>
                    <a:pt x="3186" y="593"/>
                    <a:pt x="3186" y="593"/>
                    <a:pt x="3186" y="593"/>
                  </a:cubicBezTo>
                  <a:cubicBezTo>
                    <a:pt x="3186" y="593"/>
                    <a:pt x="3218" y="593"/>
                    <a:pt x="3249" y="593"/>
                  </a:cubicBezTo>
                  <a:cubicBezTo>
                    <a:pt x="3280" y="593"/>
                    <a:pt x="3343" y="593"/>
                    <a:pt x="3343" y="562"/>
                  </a:cubicBezTo>
                  <a:cubicBezTo>
                    <a:pt x="3405" y="531"/>
                    <a:pt x="3405" y="406"/>
                    <a:pt x="3343" y="375"/>
                  </a:cubicBezTo>
                  <a:close/>
                  <a:moveTo>
                    <a:pt x="2375" y="750"/>
                  </a:moveTo>
                  <a:lnTo>
                    <a:pt x="2375" y="750"/>
                  </a:lnTo>
                  <a:cubicBezTo>
                    <a:pt x="2625" y="750"/>
                    <a:pt x="2625" y="750"/>
                    <a:pt x="2625" y="750"/>
                  </a:cubicBezTo>
                  <a:cubicBezTo>
                    <a:pt x="2500" y="437"/>
                    <a:pt x="2500" y="437"/>
                    <a:pt x="2500" y="437"/>
                  </a:cubicBezTo>
                  <a:lnTo>
                    <a:pt x="2375" y="750"/>
                  </a:lnTo>
                  <a:close/>
                  <a:moveTo>
                    <a:pt x="656" y="375"/>
                  </a:moveTo>
                  <a:lnTo>
                    <a:pt x="656" y="375"/>
                  </a:lnTo>
                  <a:cubicBezTo>
                    <a:pt x="625" y="343"/>
                    <a:pt x="594" y="343"/>
                    <a:pt x="562" y="343"/>
                  </a:cubicBezTo>
                  <a:cubicBezTo>
                    <a:pt x="531" y="343"/>
                    <a:pt x="500" y="343"/>
                    <a:pt x="500" y="343"/>
                  </a:cubicBezTo>
                  <a:cubicBezTo>
                    <a:pt x="500" y="593"/>
                    <a:pt x="500" y="593"/>
                    <a:pt x="500" y="593"/>
                  </a:cubicBezTo>
                  <a:cubicBezTo>
                    <a:pt x="500" y="593"/>
                    <a:pt x="531" y="593"/>
                    <a:pt x="562" y="593"/>
                  </a:cubicBezTo>
                  <a:cubicBezTo>
                    <a:pt x="594" y="593"/>
                    <a:pt x="656" y="593"/>
                    <a:pt x="656" y="562"/>
                  </a:cubicBezTo>
                  <a:cubicBezTo>
                    <a:pt x="719" y="531"/>
                    <a:pt x="719" y="406"/>
                    <a:pt x="656" y="375"/>
                  </a:cubicBezTo>
                  <a:close/>
                  <a:moveTo>
                    <a:pt x="4030" y="343"/>
                  </a:moveTo>
                  <a:lnTo>
                    <a:pt x="4030" y="343"/>
                  </a:lnTo>
                  <a:cubicBezTo>
                    <a:pt x="3905" y="343"/>
                    <a:pt x="3905" y="343"/>
                    <a:pt x="3905" y="343"/>
                  </a:cubicBezTo>
                  <a:cubicBezTo>
                    <a:pt x="3905" y="906"/>
                    <a:pt x="3905" y="906"/>
                    <a:pt x="3905" y="906"/>
                  </a:cubicBezTo>
                  <a:cubicBezTo>
                    <a:pt x="3999" y="906"/>
                    <a:pt x="3999" y="906"/>
                    <a:pt x="3999" y="906"/>
                  </a:cubicBezTo>
                  <a:cubicBezTo>
                    <a:pt x="3999" y="906"/>
                    <a:pt x="4249" y="906"/>
                    <a:pt x="4249" y="625"/>
                  </a:cubicBezTo>
                  <a:cubicBezTo>
                    <a:pt x="4249" y="343"/>
                    <a:pt x="4030" y="343"/>
                    <a:pt x="4030" y="343"/>
                  </a:cubicBezTo>
                  <a:close/>
                  <a:moveTo>
                    <a:pt x="0" y="0"/>
                  </a:moveTo>
                  <a:lnTo>
                    <a:pt x="0" y="0"/>
                  </a:lnTo>
                  <a:cubicBezTo>
                    <a:pt x="0" y="1281"/>
                    <a:pt x="0" y="1281"/>
                    <a:pt x="0" y="1281"/>
                  </a:cubicBezTo>
                  <a:cubicBezTo>
                    <a:pt x="5686" y="1281"/>
                    <a:pt x="5686" y="1281"/>
                    <a:pt x="5686" y="1281"/>
                  </a:cubicBezTo>
                  <a:cubicBezTo>
                    <a:pt x="5686" y="0"/>
                    <a:pt x="5686" y="0"/>
                    <a:pt x="5686" y="0"/>
                  </a:cubicBezTo>
                  <a:lnTo>
                    <a:pt x="0" y="0"/>
                  </a:lnTo>
                  <a:close/>
                  <a:moveTo>
                    <a:pt x="750" y="1093"/>
                  </a:moveTo>
                  <a:lnTo>
                    <a:pt x="750" y="1093"/>
                  </a:lnTo>
                  <a:cubicBezTo>
                    <a:pt x="500" y="718"/>
                    <a:pt x="500" y="718"/>
                    <a:pt x="500" y="718"/>
                  </a:cubicBezTo>
                  <a:cubicBezTo>
                    <a:pt x="500" y="1093"/>
                    <a:pt x="500" y="1093"/>
                    <a:pt x="500" y="1093"/>
                  </a:cubicBezTo>
                  <a:cubicBezTo>
                    <a:pt x="312" y="1093"/>
                    <a:pt x="312" y="1093"/>
                    <a:pt x="312" y="1093"/>
                  </a:cubicBezTo>
                  <a:cubicBezTo>
                    <a:pt x="312" y="187"/>
                    <a:pt x="312" y="187"/>
                    <a:pt x="312" y="187"/>
                  </a:cubicBezTo>
                  <a:cubicBezTo>
                    <a:pt x="500" y="187"/>
                    <a:pt x="500" y="187"/>
                    <a:pt x="500" y="187"/>
                  </a:cubicBezTo>
                  <a:cubicBezTo>
                    <a:pt x="719" y="187"/>
                    <a:pt x="875" y="187"/>
                    <a:pt x="875" y="437"/>
                  </a:cubicBezTo>
                  <a:cubicBezTo>
                    <a:pt x="906" y="718"/>
                    <a:pt x="687" y="718"/>
                    <a:pt x="687" y="718"/>
                  </a:cubicBezTo>
                  <a:cubicBezTo>
                    <a:pt x="969" y="1093"/>
                    <a:pt x="969" y="1093"/>
                    <a:pt x="969" y="1093"/>
                  </a:cubicBezTo>
                  <a:lnTo>
                    <a:pt x="750" y="1093"/>
                  </a:lnTo>
                  <a:close/>
                  <a:moveTo>
                    <a:pt x="1219" y="1093"/>
                  </a:moveTo>
                  <a:lnTo>
                    <a:pt x="1219" y="1093"/>
                  </a:lnTo>
                  <a:cubicBezTo>
                    <a:pt x="1031" y="1093"/>
                    <a:pt x="1031" y="1093"/>
                    <a:pt x="1031" y="1093"/>
                  </a:cubicBezTo>
                  <a:cubicBezTo>
                    <a:pt x="1031" y="187"/>
                    <a:pt x="1031" y="187"/>
                    <a:pt x="1031" y="187"/>
                  </a:cubicBezTo>
                  <a:cubicBezTo>
                    <a:pt x="1219" y="187"/>
                    <a:pt x="1219" y="187"/>
                    <a:pt x="1219" y="187"/>
                  </a:cubicBezTo>
                  <a:lnTo>
                    <a:pt x="1219" y="1093"/>
                  </a:lnTo>
                  <a:close/>
                  <a:moveTo>
                    <a:pt x="1781" y="1093"/>
                  </a:moveTo>
                  <a:lnTo>
                    <a:pt x="1781" y="1093"/>
                  </a:lnTo>
                  <a:cubicBezTo>
                    <a:pt x="1500" y="1093"/>
                    <a:pt x="1312" y="906"/>
                    <a:pt x="1312" y="625"/>
                  </a:cubicBezTo>
                  <a:cubicBezTo>
                    <a:pt x="1312" y="375"/>
                    <a:pt x="1500" y="187"/>
                    <a:pt x="1781" y="187"/>
                  </a:cubicBezTo>
                  <a:cubicBezTo>
                    <a:pt x="1844" y="187"/>
                    <a:pt x="1937" y="187"/>
                    <a:pt x="2000" y="218"/>
                  </a:cubicBezTo>
                  <a:cubicBezTo>
                    <a:pt x="2000" y="468"/>
                    <a:pt x="2000" y="468"/>
                    <a:pt x="2000" y="468"/>
                  </a:cubicBezTo>
                  <a:cubicBezTo>
                    <a:pt x="1937" y="375"/>
                    <a:pt x="1875" y="343"/>
                    <a:pt x="1781" y="343"/>
                  </a:cubicBezTo>
                  <a:cubicBezTo>
                    <a:pt x="1625" y="343"/>
                    <a:pt x="1469" y="468"/>
                    <a:pt x="1469" y="625"/>
                  </a:cubicBezTo>
                  <a:cubicBezTo>
                    <a:pt x="1469" y="812"/>
                    <a:pt x="1625" y="937"/>
                    <a:pt x="1781" y="937"/>
                  </a:cubicBezTo>
                  <a:cubicBezTo>
                    <a:pt x="1875" y="937"/>
                    <a:pt x="1937" y="875"/>
                    <a:pt x="2000" y="812"/>
                  </a:cubicBezTo>
                  <a:lnTo>
                    <a:pt x="2000" y="812"/>
                  </a:lnTo>
                  <a:cubicBezTo>
                    <a:pt x="2000" y="1031"/>
                    <a:pt x="2000" y="1031"/>
                    <a:pt x="2000" y="1031"/>
                  </a:cubicBezTo>
                  <a:cubicBezTo>
                    <a:pt x="1937" y="1093"/>
                    <a:pt x="1844" y="1093"/>
                    <a:pt x="1781" y="1093"/>
                  </a:cubicBezTo>
                  <a:close/>
                  <a:moveTo>
                    <a:pt x="2750" y="1093"/>
                  </a:moveTo>
                  <a:lnTo>
                    <a:pt x="2750" y="1093"/>
                  </a:lnTo>
                  <a:cubicBezTo>
                    <a:pt x="2687" y="906"/>
                    <a:pt x="2687" y="906"/>
                    <a:pt x="2687" y="906"/>
                  </a:cubicBezTo>
                  <a:cubicBezTo>
                    <a:pt x="2344" y="906"/>
                    <a:pt x="2344" y="906"/>
                    <a:pt x="2344" y="906"/>
                  </a:cubicBezTo>
                  <a:cubicBezTo>
                    <a:pt x="2250" y="1093"/>
                    <a:pt x="2250" y="1093"/>
                    <a:pt x="2250" y="1093"/>
                  </a:cubicBezTo>
                  <a:cubicBezTo>
                    <a:pt x="2062" y="1093"/>
                    <a:pt x="2062" y="1093"/>
                    <a:pt x="2062" y="1093"/>
                  </a:cubicBezTo>
                  <a:cubicBezTo>
                    <a:pt x="2406" y="187"/>
                    <a:pt x="2406" y="187"/>
                    <a:pt x="2406" y="187"/>
                  </a:cubicBezTo>
                  <a:cubicBezTo>
                    <a:pt x="2594" y="187"/>
                    <a:pt x="2594" y="187"/>
                    <a:pt x="2594" y="187"/>
                  </a:cubicBezTo>
                  <a:cubicBezTo>
                    <a:pt x="2936" y="1093"/>
                    <a:pt x="2936" y="1093"/>
                    <a:pt x="2936" y="1093"/>
                  </a:cubicBezTo>
                  <a:lnTo>
                    <a:pt x="2750" y="1093"/>
                  </a:lnTo>
                  <a:close/>
                  <a:moveTo>
                    <a:pt x="3436" y="1093"/>
                  </a:moveTo>
                  <a:lnTo>
                    <a:pt x="3436" y="1093"/>
                  </a:lnTo>
                  <a:cubicBezTo>
                    <a:pt x="3186" y="718"/>
                    <a:pt x="3186" y="718"/>
                    <a:pt x="3186" y="718"/>
                  </a:cubicBezTo>
                  <a:cubicBezTo>
                    <a:pt x="3186" y="1093"/>
                    <a:pt x="3186" y="1093"/>
                    <a:pt x="3186" y="1093"/>
                  </a:cubicBezTo>
                  <a:cubicBezTo>
                    <a:pt x="2999" y="1093"/>
                    <a:pt x="2999" y="1093"/>
                    <a:pt x="2999" y="1093"/>
                  </a:cubicBezTo>
                  <a:cubicBezTo>
                    <a:pt x="2999" y="187"/>
                    <a:pt x="2999" y="187"/>
                    <a:pt x="2999" y="187"/>
                  </a:cubicBezTo>
                  <a:cubicBezTo>
                    <a:pt x="3186" y="187"/>
                    <a:pt x="3186" y="187"/>
                    <a:pt x="3186" y="187"/>
                  </a:cubicBezTo>
                  <a:cubicBezTo>
                    <a:pt x="3405" y="187"/>
                    <a:pt x="3561" y="187"/>
                    <a:pt x="3561" y="437"/>
                  </a:cubicBezTo>
                  <a:cubicBezTo>
                    <a:pt x="3593" y="718"/>
                    <a:pt x="3374" y="718"/>
                    <a:pt x="3374" y="718"/>
                  </a:cubicBezTo>
                  <a:cubicBezTo>
                    <a:pt x="3655" y="1093"/>
                    <a:pt x="3655" y="1093"/>
                    <a:pt x="3655" y="1093"/>
                  </a:cubicBezTo>
                  <a:lnTo>
                    <a:pt x="3436" y="1093"/>
                  </a:lnTo>
                  <a:close/>
                  <a:moveTo>
                    <a:pt x="3968" y="1093"/>
                  </a:moveTo>
                  <a:lnTo>
                    <a:pt x="3968" y="1093"/>
                  </a:lnTo>
                  <a:cubicBezTo>
                    <a:pt x="3718" y="1093"/>
                    <a:pt x="3718" y="1093"/>
                    <a:pt x="3718" y="1093"/>
                  </a:cubicBezTo>
                  <a:cubicBezTo>
                    <a:pt x="3718" y="187"/>
                    <a:pt x="3718" y="187"/>
                    <a:pt x="3718" y="187"/>
                  </a:cubicBezTo>
                  <a:cubicBezTo>
                    <a:pt x="3968" y="187"/>
                    <a:pt x="3968" y="187"/>
                    <a:pt x="3968" y="187"/>
                  </a:cubicBezTo>
                  <a:cubicBezTo>
                    <a:pt x="3968" y="187"/>
                    <a:pt x="4436" y="156"/>
                    <a:pt x="4436" y="625"/>
                  </a:cubicBezTo>
                  <a:cubicBezTo>
                    <a:pt x="4436" y="1093"/>
                    <a:pt x="3968" y="1093"/>
                    <a:pt x="3968" y="1093"/>
                  </a:cubicBezTo>
                  <a:close/>
                  <a:moveTo>
                    <a:pt x="4968" y="1093"/>
                  </a:moveTo>
                  <a:lnTo>
                    <a:pt x="4968" y="1093"/>
                  </a:lnTo>
                  <a:cubicBezTo>
                    <a:pt x="4718" y="1093"/>
                    <a:pt x="4499" y="906"/>
                    <a:pt x="4499" y="625"/>
                  </a:cubicBezTo>
                  <a:cubicBezTo>
                    <a:pt x="4499" y="375"/>
                    <a:pt x="4718" y="187"/>
                    <a:pt x="4968" y="187"/>
                  </a:cubicBezTo>
                  <a:cubicBezTo>
                    <a:pt x="5218" y="187"/>
                    <a:pt x="5436" y="375"/>
                    <a:pt x="5436" y="625"/>
                  </a:cubicBezTo>
                  <a:cubicBezTo>
                    <a:pt x="5436" y="906"/>
                    <a:pt x="5218" y="1093"/>
                    <a:pt x="4968" y="1093"/>
                  </a:cubicBezTo>
                  <a:close/>
                  <a:moveTo>
                    <a:pt x="4968" y="343"/>
                  </a:moveTo>
                  <a:lnTo>
                    <a:pt x="4968" y="343"/>
                  </a:lnTo>
                  <a:cubicBezTo>
                    <a:pt x="4811" y="343"/>
                    <a:pt x="4686" y="468"/>
                    <a:pt x="4686" y="625"/>
                  </a:cubicBezTo>
                  <a:cubicBezTo>
                    <a:pt x="4686" y="812"/>
                    <a:pt x="4811" y="937"/>
                    <a:pt x="4968" y="937"/>
                  </a:cubicBezTo>
                  <a:cubicBezTo>
                    <a:pt x="5124" y="937"/>
                    <a:pt x="5249" y="812"/>
                    <a:pt x="5249" y="625"/>
                  </a:cubicBezTo>
                  <a:cubicBezTo>
                    <a:pt x="5249" y="468"/>
                    <a:pt x="5124" y="343"/>
                    <a:pt x="4968" y="34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wrap="none" anchor="ctr"/>
            <a:lstStyle/>
            <a:p>
              <a:endParaRPr lang="en-GB" sz="1351" dirty="0"/>
            </a:p>
          </p:txBody>
        </p:sp>
      </p:grpSp>
      <p:sp>
        <p:nvSpPr>
          <p:cNvPr id="5" name="Table Placeholder 4">
            <a:extLst>
              <a:ext uri="{FF2B5EF4-FFF2-40B4-BE49-F238E27FC236}">
                <a16:creationId xmlns:a16="http://schemas.microsoft.com/office/drawing/2014/main" id="{75DF8761-F51C-48F9-8FBD-228B9EC2486E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2746375" y="2293206"/>
            <a:ext cx="8497889" cy="227159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rgbClr val="FFFFFF"/>
                </a:solidFill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17558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083">
          <p15:clr>
            <a:srgbClr val="FBAE40"/>
          </p15:clr>
        </p15:guide>
        <p15:guide id="2" orient="horz" pos="867" userDrawn="1">
          <p15:clr>
            <a:srgbClr val="FBAE40"/>
          </p15:clr>
        </p15:guide>
        <p15:guide id="3" orient="horz" pos="3952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>
            <a:extLst>
              <a:ext uri="{FF2B5EF4-FFF2-40B4-BE49-F238E27FC236}">
                <a16:creationId xmlns:a16="http://schemas.microsoft.com/office/drawing/2014/main" id="{086DCCAA-44A0-43C2-B5DA-3F1E84563A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4AA12D6-F2F6-489F-A369-37440A80B0B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38337" y="1304925"/>
            <a:ext cx="11518700" cy="4787900"/>
          </a:xfrm>
        </p:spPr>
        <p:txBody>
          <a:bodyPr vert="horz" lIns="0" tIns="0" rIns="0" bIns="0" rtlCol="0">
            <a:noAutofit/>
          </a:bodyPr>
          <a:lstStyle>
            <a:lvl1pPr>
              <a:defRPr lang="en-GB" dirty="0"/>
            </a:lvl1pPr>
            <a:lvl2pPr>
              <a:defRPr lang="en-GB" dirty="0"/>
            </a:lvl2pPr>
            <a:lvl3pPr>
              <a:defRPr lang="en-GB" dirty="0"/>
            </a:lvl3pPr>
            <a:lvl4pPr>
              <a:defRPr lang="en-GB" dirty="0"/>
            </a:lvl4pPr>
            <a:lvl5pPr>
              <a:defRPr lang="en-GB" dirty="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marL="450000" lvl="1" indent="-179388"/>
            <a:r>
              <a:rPr lang="en-GB" dirty="0"/>
              <a:t>Second level</a:t>
            </a:r>
          </a:p>
          <a:p>
            <a:pPr marL="720000" lvl="2" indent="-179388"/>
            <a:r>
              <a:rPr lang="en-GB" dirty="0"/>
              <a:t>Third level</a:t>
            </a:r>
          </a:p>
          <a:p>
            <a:pPr marL="990600" lvl="3" indent="-179388"/>
            <a:r>
              <a:rPr lang="en-GB" dirty="0"/>
              <a:t>Fourth level</a:t>
            </a:r>
          </a:p>
          <a:p>
            <a:pPr marL="1260000" lvl="4" indent="-179388"/>
            <a:r>
              <a:rPr lang="en-GB" dirty="0"/>
              <a:t>Fifth level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0D320B2-970D-4525-94B4-3FADB12DFC57}"/>
              </a:ext>
            </a:extLst>
          </p:cNvPr>
          <p:cNvCxnSpPr>
            <a:cxnSpLocks/>
          </p:cNvCxnSpPr>
          <p:nvPr userDrawn="1"/>
        </p:nvCxnSpPr>
        <p:spPr>
          <a:xfrm>
            <a:off x="334800" y="1130400"/>
            <a:ext cx="11518701" cy="0"/>
          </a:xfrm>
          <a:prstGeom prst="line">
            <a:avLst/>
          </a:prstGeom>
          <a:ln w="19050">
            <a:solidFill>
              <a:srgbClr val="1A45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D50B9108-F2CC-4E81-A74B-F835A18305A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36000" y="262800"/>
            <a:ext cx="5760000" cy="169277"/>
          </a:xfrm>
          <a:noFill/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rgbClr val="A3AAAE"/>
                </a:solidFill>
              </a:defRPr>
            </a:lvl1pPr>
            <a:lvl2pPr marL="180000" indent="0">
              <a:buNone/>
              <a:defRPr sz="1100">
                <a:solidFill>
                  <a:srgbClr val="A3AAAE"/>
                </a:solidFill>
              </a:defRPr>
            </a:lvl2pPr>
            <a:lvl3pPr marL="360000" indent="0">
              <a:buNone/>
              <a:defRPr sz="1100">
                <a:solidFill>
                  <a:srgbClr val="A3AAAE"/>
                </a:solidFill>
              </a:defRPr>
            </a:lvl3pPr>
            <a:lvl4pPr marL="540000" indent="0">
              <a:buNone/>
              <a:defRPr sz="1100">
                <a:solidFill>
                  <a:srgbClr val="A3AAAE"/>
                </a:solidFill>
              </a:defRPr>
            </a:lvl4pPr>
            <a:lvl5pPr marL="720000" indent="0">
              <a:buNone/>
              <a:defRPr sz="1100">
                <a:solidFill>
                  <a:srgbClr val="A3AAAE"/>
                </a:solidFill>
              </a:defRPr>
            </a:lvl5pPr>
          </a:lstStyle>
          <a:p>
            <a:pPr lvl="0"/>
            <a:r>
              <a:rPr lang="en-GB" dirty="0"/>
              <a:t>Click to edit section title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40E81343-7D3A-4DCE-ADE2-A571EFF8FB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29095" y="6551112"/>
            <a:ext cx="1152000" cy="15388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>
              <a:defRPr lang="en-GB" sz="100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## Month 2022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EAF03A49-FA65-4CEC-8D08-C6A1B563A5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61095" y="6551112"/>
            <a:ext cx="7071154" cy="15388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lang="en-GB" sz="1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Footer Info</a:t>
            </a:r>
          </a:p>
        </p:txBody>
      </p:sp>
    </p:spTree>
    <p:extLst>
      <p:ext uri="{BB962C8B-B14F-4D97-AF65-F5344CB8AC3E}">
        <p14:creationId xmlns:p14="http://schemas.microsoft.com/office/powerpoint/2010/main" val="19074870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894D6C8A-D143-48A9-8DCC-C80034F02D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0" y="727200"/>
            <a:ext cx="11520000" cy="405683"/>
          </a:xfrm>
        </p:spPr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23572F-1485-421C-A65B-7F18A4F1485B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338336" y="1304925"/>
            <a:ext cx="5616000" cy="4788000"/>
          </a:xfrm>
        </p:spPr>
        <p:txBody>
          <a:bodyPr vert="horz" lIns="0" tIns="0" rIns="0" bIns="0" rtlCol="0">
            <a:noAutofit/>
          </a:bodyPr>
          <a:lstStyle>
            <a:lvl1pPr>
              <a:defRPr lang="en-GB" dirty="0"/>
            </a:lvl1pPr>
            <a:lvl2pPr>
              <a:defRPr lang="en-GB" dirty="0"/>
            </a:lvl2pPr>
            <a:lvl3pPr>
              <a:defRPr lang="en-GB" dirty="0"/>
            </a:lvl3pPr>
            <a:lvl4pPr>
              <a:defRPr lang="en-GB" dirty="0"/>
            </a:lvl4pPr>
            <a:lvl5pPr>
              <a:defRPr lang="en-GB" dirty="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marL="450000" lvl="1" indent="-179388"/>
            <a:r>
              <a:rPr lang="en-GB" dirty="0"/>
              <a:t>Second level</a:t>
            </a:r>
          </a:p>
          <a:p>
            <a:pPr marL="720000" lvl="2" indent="-179388"/>
            <a:r>
              <a:rPr lang="en-GB" dirty="0"/>
              <a:t>Third level</a:t>
            </a:r>
          </a:p>
          <a:p>
            <a:pPr marL="990600" lvl="3" indent="-179388"/>
            <a:r>
              <a:rPr lang="en-GB" dirty="0"/>
              <a:t>Fourth level</a:t>
            </a:r>
          </a:p>
          <a:p>
            <a:pPr marL="1260000" lvl="4" indent="-179388"/>
            <a:r>
              <a:rPr lang="en-GB" dirty="0"/>
              <a:t>Fifth level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4DC4D40-CC27-4506-8D92-3D98926FA12B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6240000" y="1304925"/>
            <a:ext cx="5616000" cy="4788000"/>
          </a:xfrm>
        </p:spPr>
        <p:txBody>
          <a:bodyPr vert="horz" lIns="0" tIns="0" rIns="0" bIns="0" rtlCol="0">
            <a:noAutofit/>
          </a:bodyPr>
          <a:lstStyle>
            <a:lvl1pPr>
              <a:defRPr lang="en-GB" dirty="0"/>
            </a:lvl1pPr>
            <a:lvl2pPr>
              <a:defRPr lang="en-GB" dirty="0"/>
            </a:lvl2pPr>
            <a:lvl3pPr>
              <a:defRPr lang="en-GB" dirty="0"/>
            </a:lvl3pPr>
            <a:lvl4pPr>
              <a:defRPr lang="en-GB" dirty="0"/>
            </a:lvl4pPr>
            <a:lvl5pPr>
              <a:defRPr lang="en-GB" dirty="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marL="450000" lvl="1" indent="-179388"/>
            <a:r>
              <a:rPr lang="en-GB" dirty="0"/>
              <a:t>Second level</a:t>
            </a:r>
          </a:p>
          <a:p>
            <a:pPr marL="720000" lvl="2" indent="-179388"/>
            <a:r>
              <a:rPr lang="en-GB" dirty="0"/>
              <a:t>Third level</a:t>
            </a:r>
          </a:p>
          <a:p>
            <a:pPr marL="990600" lvl="3" indent="-179388"/>
            <a:r>
              <a:rPr lang="en-GB" dirty="0"/>
              <a:t>Fourth level</a:t>
            </a:r>
          </a:p>
          <a:p>
            <a:pPr marL="1260000" lvl="4" indent="-179388"/>
            <a:r>
              <a:rPr lang="en-GB" dirty="0"/>
              <a:t>Fifth level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5D275D5D-7B42-4C43-9262-875E6196F6C9}"/>
              </a:ext>
            </a:extLst>
          </p:cNvPr>
          <p:cNvCxnSpPr>
            <a:cxnSpLocks/>
          </p:cNvCxnSpPr>
          <p:nvPr userDrawn="1"/>
        </p:nvCxnSpPr>
        <p:spPr>
          <a:xfrm>
            <a:off x="334800" y="1130400"/>
            <a:ext cx="11518701" cy="0"/>
          </a:xfrm>
          <a:prstGeom prst="line">
            <a:avLst/>
          </a:prstGeom>
          <a:ln w="19050">
            <a:solidFill>
              <a:srgbClr val="1A45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8DF416E-1BB1-4FCB-B61E-929058850CB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36000" y="262800"/>
            <a:ext cx="5760000" cy="169277"/>
          </a:xfrm>
          <a:noFill/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en-US" sz="1100" smtClean="0">
                <a:solidFill>
                  <a:srgbClr val="A3AAAE"/>
                </a:solidFill>
              </a:defRPr>
            </a:lvl1pPr>
            <a:lvl2pPr>
              <a:defRPr lang="en-US" sz="1100" smtClean="0">
                <a:solidFill>
                  <a:srgbClr val="A3AAAE"/>
                </a:solidFill>
              </a:defRPr>
            </a:lvl2pPr>
            <a:lvl3pPr>
              <a:defRPr lang="en-US" sz="1100" smtClean="0">
                <a:solidFill>
                  <a:srgbClr val="A3AAAE"/>
                </a:solidFill>
              </a:defRPr>
            </a:lvl3pPr>
            <a:lvl4pPr>
              <a:defRPr lang="en-US" sz="1100" smtClean="0">
                <a:solidFill>
                  <a:srgbClr val="A3AAAE"/>
                </a:solidFill>
              </a:defRPr>
            </a:lvl4pPr>
            <a:lvl5pPr>
              <a:defRPr lang="en-GB" sz="1100">
                <a:solidFill>
                  <a:srgbClr val="A3AAAE"/>
                </a:solidFill>
              </a:defRPr>
            </a:lvl5pPr>
          </a:lstStyle>
          <a:p>
            <a:pPr marL="180000" lvl="0" indent="-180000"/>
            <a:r>
              <a:rPr lang="en-GB" dirty="0"/>
              <a:t>Click to edit section title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D6D346DE-8635-4C26-A8BD-EC17FAA6E7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29095" y="6551112"/>
            <a:ext cx="1152000" cy="15388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>
              <a:defRPr lang="en-GB" sz="100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## Month 2022</a:t>
            </a: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013604B0-A437-45A8-9C33-CF12FFE7C7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61095" y="6551112"/>
            <a:ext cx="7071154" cy="15388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lang="en-GB" sz="1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Footer Info</a:t>
            </a:r>
          </a:p>
        </p:txBody>
      </p:sp>
    </p:spTree>
    <p:extLst>
      <p:ext uri="{BB962C8B-B14F-4D97-AF65-F5344CB8AC3E}">
        <p14:creationId xmlns:p14="http://schemas.microsoft.com/office/powerpoint/2010/main" val="23186076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25">
            <a:extLst>
              <a:ext uri="{FF2B5EF4-FFF2-40B4-BE49-F238E27FC236}">
                <a16:creationId xmlns:a16="http://schemas.microsoft.com/office/drawing/2014/main" id="{89915B13-F42B-4D31-B0DB-30FCC962C6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A64B76-2DB7-420D-AE65-AACCE3DF3E6D}"/>
              </a:ext>
            </a:extLst>
          </p:cNvPr>
          <p:cNvSpPr>
            <a:spLocks noGrp="1"/>
          </p:cNvSpPr>
          <p:nvPr>
            <p:ph sz="quarter" idx="28"/>
          </p:nvPr>
        </p:nvSpPr>
        <p:spPr>
          <a:xfrm>
            <a:off x="338336" y="1304925"/>
            <a:ext cx="5616000" cy="1440000"/>
          </a:xfrm>
        </p:spPr>
        <p:txBody>
          <a:bodyPr vert="horz" lIns="0" tIns="0" rIns="0" bIns="0" rtlCol="0">
            <a:noAutofit/>
          </a:bodyPr>
          <a:lstStyle>
            <a:lvl1pPr>
              <a:defRPr lang="en-GB" dirty="0"/>
            </a:lvl1pPr>
            <a:lvl2pPr>
              <a:defRPr lang="en-GB" dirty="0"/>
            </a:lvl2pPr>
            <a:lvl3pPr>
              <a:defRPr lang="en-GB" dirty="0"/>
            </a:lvl3pPr>
            <a:lvl4pPr>
              <a:defRPr lang="en-GB" dirty="0"/>
            </a:lvl4pPr>
            <a:lvl5pPr>
              <a:defRPr lang="en-GB" dirty="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marL="450000" lvl="1" indent="-179388"/>
            <a:r>
              <a:rPr lang="en-GB" dirty="0"/>
              <a:t>Second level</a:t>
            </a:r>
          </a:p>
          <a:p>
            <a:pPr marL="720000" lvl="2" indent="-179388"/>
            <a:r>
              <a:rPr lang="en-GB" dirty="0"/>
              <a:t>Third level</a:t>
            </a:r>
          </a:p>
          <a:p>
            <a:pPr marL="990600" lvl="3" indent="-179388"/>
            <a:r>
              <a:rPr lang="en-GB" dirty="0"/>
              <a:t>Fourth level</a:t>
            </a:r>
          </a:p>
          <a:p>
            <a:pPr marL="1260000" lvl="4" indent="-179388"/>
            <a:r>
              <a:rPr lang="en-GB" dirty="0"/>
              <a:t>Fifth level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335D94E-B7B2-41AF-8ACA-65EBCE84C37C}"/>
              </a:ext>
            </a:extLst>
          </p:cNvPr>
          <p:cNvSpPr>
            <a:spLocks noGrp="1"/>
          </p:cNvSpPr>
          <p:nvPr>
            <p:ph sz="quarter" idx="29"/>
          </p:nvPr>
        </p:nvSpPr>
        <p:spPr>
          <a:xfrm>
            <a:off x="338336" y="2932126"/>
            <a:ext cx="5616000" cy="3160800"/>
          </a:xfrm>
        </p:spPr>
        <p:txBody>
          <a:bodyPr vert="horz" lIns="0" tIns="0" rIns="0" bIns="0" rtlCol="0">
            <a:noAutofit/>
          </a:bodyPr>
          <a:lstStyle>
            <a:lvl1pPr>
              <a:defRPr lang="en-GB" dirty="0"/>
            </a:lvl1pPr>
            <a:lvl2pPr>
              <a:defRPr lang="en-GB" dirty="0"/>
            </a:lvl2pPr>
            <a:lvl3pPr>
              <a:defRPr lang="en-GB" dirty="0"/>
            </a:lvl3pPr>
            <a:lvl4pPr>
              <a:defRPr lang="en-GB" dirty="0"/>
            </a:lvl4pPr>
            <a:lvl5pPr>
              <a:defRPr lang="en-GB" dirty="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marL="450000" lvl="1" indent="-179388"/>
            <a:r>
              <a:rPr lang="en-GB" dirty="0"/>
              <a:t>Second level</a:t>
            </a:r>
          </a:p>
          <a:p>
            <a:pPr marL="720000" lvl="2" indent="-179388"/>
            <a:r>
              <a:rPr lang="en-GB" dirty="0"/>
              <a:t>Third level</a:t>
            </a:r>
          </a:p>
          <a:p>
            <a:pPr marL="990600" lvl="3" indent="-179388"/>
            <a:r>
              <a:rPr lang="en-GB" dirty="0"/>
              <a:t>Fourth level</a:t>
            </a:r>
          </a:p>
          <a:p>
            <a:pPr marL="1260000" lvl="4" indent="-179388"/>
            <a:r>
              <a:rPr lang="en-GB" dirty="0"/>
              <a:t>Fifth level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5C2A747-6563-48A3-B274-81B6631396CF}"/>
              </a:ext>
            </a:extLst>
          </p:cNvPr>
          <p:cNvSpPr>
            <a:spLocks noGrp="1"/>
          </p:cNvSpPr>
          <p:nvPr>
            <p:ph sz="quarter" idx="30"/>
          </p:nvPr>
        </p:nvSpPr>
        <p:spPr>
          <a:xfrm>
            <a:off x="6241038" y="1304926"/>
            <a:ext cx="5616000" cy="4788000"/>
          </a:xfrm>
        </p:spPr>
        <p:txBody>
          <a:bodyPr vert="horz" lIns="0" tIns="0" rIns="0" bIns="0" rtlCol="0">
            <a:noAutofit/>
          </a:bodyPr>
          <a:lstStyle>
            <a:lvl1pPr>
              <a:defRPr lang="en-GB" dirty="0"/>
            </a:lvl1pPr>
            <a:lvl2pPr>
              <a:defRPr lang="en-GB" dirty="0"/>
            </a:lvl2pPr>
            <a:lvl3pPr>
              <a:defRPr lang="en-GB" dirty="0"/>
            </a:lvl3pPr>
            <a:lvl4pPr>
              <a:defRPr lang="en-GB" dirty="0"/>
            </a:lvl4pPr>
            <a:lvl5pPr>
              <a:defRPr lang="en-GB" dirty="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marL="450000" lvl="1" indent="-179388"/>
            <a:r>
              <a:rPr lang="en-GB" dirty="0"/>
              <a:t>Second level</a:t>
            </a:r>
          </a:p>
          <a:p>
            <a:pPr marL="720000" lvl="2" indent="-179388"/>
            <a:r>
              <a:rPr lang="en-GB" dirty="0"/>
              <a:t>Third level</a:t>
            </a:r>
          </a:p>
          <a:p>
            <a:pPr marL="990600" lvl="3" indent="-179388"/>
            <a:r>
              <a:rPr lang="en-GB" dirty="0"/>
              <a:t>Fourth level</a:t>
            </a:r>
          </a:p>
          <a:p>
            <a:pPr marL="1260000" lvl="4" indent="-179388"/>
            <a:r>
              <a:rPr lang="en-GB" dirty="0"/>
              <a:t>Fifth level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8FB6D8F4-3523-41A4-8DEB-79A9E546503E}"/>
              </a:ext>
            </a:extLst>
          </p:cNvPr>
          <p:cNvCxnSpPr>
            <a:cxnSpLocks/>
          </p:cNvCxnSpPr>
          <p:nvPr userDrawn="1"/>
        </p:nvCxnSpPr>
        <p:spPr>
          <a:xfrm>
            <a:off x="334800" y="1130400"/>
            <a:ext cx="11518701" cy="0"/>
          </a:xfrm>
          <a:prstGeom prst="line">
            <a:avLst/>
          </a:prstGeom>
          <a:ln w="19050">
            <a:solidFill>
              <a:srgbClr val="1A45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9C4AB94C-971B-4BB7-A11A-3D6F427270F7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36000" y="262800"/>
            <a:ext cx="5760000" cy="169277"/>
          </a:xfrm>
          <a:noFill/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en-US" sz="1100" smtClean="0">
                <a:solidFill>
                  <a:srgbClr val="A3AAAE"/>
                </a:solidFill>
              </a:defRPr>
            </a:lvl1pPr>
            <a:lvl2pPr>
              <a:defRPr lang="en-US" sz="1100" smtClean="0">
                <a:solidFill>
                  <a:srgbClr val="A3AAAE"/>
                </a:solidFill>
              </a:defRPr>
            </a:lvl2pPr>
            <a:lvl3pPr>
              <a:defRPr lang="en-US" sz="1100" smtClean="0">
                <a:solidFill>
                  <a:srgbClr val="A3AAAE"/>
                </a:solidFill>
              </a:defRPr>
            </a:lvl3pPr>
            <a:lvl4pPr>
              <a:defRPr lang="en-US" sz="1100" smtClean="0">
                <a:solidFill>
                  <a:srgbClr val="A3AAAE"/>
                </a:solidFill>
              </a:defRPr>
            </a:lvl4pPr>
            <a:lvl5pPr>
              <a:defRPr lang="en-GB" sz="1100">
                <a:solidFill>
                  <a:srgbClr val="A3AAAE"/>
                </a:solidFill>
              </a:defRPr>
            </a:lvl5pPr>
          </a:lstStyle>
          <a:p>
            <a:pPr marL="180000" lvl="0" indent="-180000"/>
            <a:r>
              <a:rPr lang="en-GB" dirty="0"/>
              <a:t>Click to edit section title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624DD528-CA70-4302-A546-100B22899D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29095" y="6551112"/>
            <a:ext cx="1152000" cy="15388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>
              <a:defRPr lang="en-GB" sz="100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## Month 2022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113C96B3-86C5-4EBD-B403-B7C3A13088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61095" y="6551112"/>
            <a:ext cx="7071154" cy="15388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lang="en-GB" sz="1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Footer Info</a:t>
            </a:r>
          </a:p>
        </p:txBody>
      </p:sp>
    </p:spTree>
    <p:extLst>
      <p:ext uri="{BB962C8B-B14F-4D97-AF65-F5344CB8AC3E}">
        <p14:creationId xmlns:p14="http://schemas.microsoft.com/office/powerpoint/2010/main" val="398604106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F8F50382-5763-4797-9C1C-AFF9C14F93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0C889B6B-814B-424D-9246-128BBF50AB14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334964" y="4544824"/>
            <a:ext cx="3708000" cy="1548001"/>
          </a:xfrm>
          <a:prstGeom prst="rect">
            <a:avLst/>
          </a:prstGeom>
          <a:noFill/>
        </p:spPr>
        <p:txBody>
          <a:bodyPr anchor="ctr" anchorCtr="0"/>
          <a:lstStyle>
            <a:lvl1pPr marL="0" indent="0" algn="ctr">
              <a:buNone/>
              <a:defRPr sz="1867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78181A48-4B1C-F44A-B7BD-697454A18DE5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4242000" y="4544826"/>
            <a:ext cx="3708000" cy="1548000"/>
          </a:xfrm>
          <a:prstGeom prst="rect">
            <a:avLst/>
          </a:prstGeom>
          <a:noFill/>
        </p:spPr>
        <p:txBody>
          <a:bodyPr anchor="ctr" anchorCtr="0"/>
          <a:lstStyle>
            <a:lvl1pPr marL="0" indent="0" algn="ctr">
              <a:buNone/>
              <a:defRPr sz="1867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B9D13357-A400-D646-8E82-41A67F69815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8149037" y="4544826"/>
            <a:ext cx="3708000" cy="1548000"/>
          </a:xfrm>
          <a:prstGeom prst="rect">
            <a:avLst/>
          </a:prstGeom>
          <a:noFill/>
        </p:spPr>
        <p:txBody>
          <a:bodyPr anchor="ctr" anchorCtr="0"/>
          <a:lstStyle>
            <a:lvl1pPr marL="0" indent="0" algn="ctr">
              <a:buNone/>
              <a:defRPr sz="1867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AD612A-00CD-4401-BFD4-DCEEBEFFC7FA}"/>
              </a:ext>
            </a:extLst>
          </p:cNvPr>
          <p:cNvSpPr>
            <a:spLocks noGrp="1"/>
          </p:cNvSpPr>
          <p:nvPr>
            <p:ph sz="quarter" idx="37"/>
          </p:nvPr>
        </p:nvSpPr>
        <p:spPr>
          <a:xfrm>
            <a:off x="338337" y="1304926"/>
            <a:ext cx="11518700" cy="3096000"/>
          </a:xfrm>
        </p:spPr>
        <p:txBody>
          <a:bodyPr vert="horz" lIns="0" tIns="0" rIns="0" bIns="0" rtlCol="0">
            <a:noAutofit/>
          </a:bodyPr>
          <a:lstStyle>
            <a:lvl1pPr>
              <a:defRPr lang="en-GB" dirty="0"/>
            </a:lvl1pPr>
            <a:lvl2pPr>
              <a:defRPr lang="en-GB" dirty="0"/>
            </a:lvl2pPr>
            <a:lvl3pPr>
              <a:defRPr lang="en-GB" dirty="0"/>
            </a:lvl3pPr>
            <a:lvl4pPr>
              <a:defRPr lang="en-GB" dirty="0"/>
            </a:lvl4pPr>
            <a:lvl5pPr>
              <a:defRPr lang="en-GB" dirty="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marL="450000" lvl="1" indent="-179388"/>
            <a:r>
              <a:rPr lang="en-GB" dirty="0"/>
              <a:t>Second level</a:t>
            </a:r>
          </a:p>
          <a:p>
            <a:pPr marL="720000" lvl="2" indent="-179388"/>
            <a:r>
              <a:rPr lang="en-GB" dirty="0"/>
              <a:t>Third level</a:t>
            </a:r>
          </a:p>
          <a:p>
            <a:pPr marL="990600" lvl="3" indent="-179388"/>
            <a:r>
              <a:rPr lang="en-GB" dirty="0"/>
              <a:t>Fourth level</a:t>
            </a:r>
          </a:p>
          <a:p>
            <a:pPr marL="1260000" lvl="4" indent="-179388"/>
            <a:r>
              <a:rPr lang="en-GB" dirty="0"/>
              <a:t>Fifth level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D5838DB-6302-4EB5-8479-76FD886DDABA}"/>
              </a:ext>
            </a:extLst>
          </p:cNvPr>
          <p:cNvCxnSpPr>
            <a:cxnSpLocks/>
          </p:cNvCxnSpPr>
          <p:nvPr userDrawn="1"/>
        </p:nvCxnSpPr>
        <p:spPr>
          <a:xfrm>
            <a:off x="334800" y="1130400"/>
            <a:ext cx="11518701" cy="0"/>
          </a:xfrm>
          <a:prstGeom prst="line">
            <a:avLst/>
          </a:prstGeom>
          <a:ln w="19050">
            <a:solidFill>
              <a:srgbClr val="1A45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144157B6-AB9F-4EF8-9BEC-321094F62B0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36000" y="262800"/>
            <a:ext cx="5760000" cy="169277"/>
          </a:xfrm>
          <a:noFill/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en-US" sz="1100" smtClean="0">
                <a:solidFill>
                  <a:srgbClr val="A3AAAE"/>
                </a:solidFill>
              </a:defRPr>
            </a:lvl1pPr>
            <a:lvl2pPr>
              <a:defRPr lang="en-US" sz="1100" smtClean="0">
                <a:solidFill>
                  <a:srgbClr val="A3AAAE"/>
                </a:solidFill>
              </a:defRPr>
            </a:lvl2pPr>
            <a:lvl3pPr>
              <a:defRPr lang="en-US" sz="1100" smtClean="0">
                <a:solidFill>
                  <a:srgbClr val="A3AAAE"/>
                </a:solidFill>
              </a:defRPr>
            </a:lvl3pPr>
            <a:lvl4pPr>
              <a:defRPr lang="en-US" sz="1100" smtClean="0">
                <a:solidFill>
                  <a:srgbClr val="A3AAAE"/>
                </a:solidFill>
              </a:defRPr>
            </a:lvl4pPr>
            <a:lvl5pPr>
              <a:defRPr lang="en-GB" sz="1100">
                <a:solidFill>
                  <a:srgbClr val="A3AAAE"/>
                </a:solidFill>
              </a:defRPr>
            </a:lvl5pPr>
          </a:lstStyle>
          <a:p>
            <a:pPr marL="180000" lvl="0" indent="-180000"/>
            <a:r>
              <a:rPr lang="en-GB" dirty="0"/>
              <a:t>Click to edit section title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DC911101-2605-41F2-B0EC-DFE1CD99A3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29095" y="6551112"/>
            <a:ext cx="1152000" cy="15388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>
              <a:defRPr lang="en-GB" sz="100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## Month 2022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A1C89B8F-8E34-47ED-AE26-2A4A4AF100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61095" y="6551112"/>
            <a:ext cx="7071154" cy="15388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lang="en-GB" sz="1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Footer Info</a:t>
            </a:r>
          </a:p>
        </p:txBody>
      </p:sp>
    </p:spTree>
    <p:extLst>
      <p:ext uri="{BB962C8B-B14F-4D97-AF65-F5344CB8AC3E}">
        <p14:creationId xmlns:p14="http://schemas.microsoft.com/office/powerpoint/2010/main" val="18031471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D78F45A4-F6E8-4F55-8CD5-B08B33E221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15AEB10-86B1-4F33-8141-7C20FABCB010}"/>
              </a:ext>
            </a:extLst>
          </p:cNvPr>
          <p:cNvCxnSpPr>
            <a:cxnSpLocks/>
          </p:cNvCxnSpPr>
          <p:nvPr userDrawn="1"/>
        </p:nvCxnSpPr>
        <p:spPr>
          <a:xfrm>
            <a:off x="334800" y="1130400"/>
            <a:ext cx="11518701" cy="0"/>
          </a:xfrm>
          <a:prstGeom prst="line">
            <a:avLst/>
          </a:prstGeom>
          <a:ln w="19050">
            <a:solidFill>
              <a:srgbClr val="1A45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DE8A456-D2F9-43DA-9F28-62E365F7C1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6000" y="262801"/>
            <a:ext cx="5760000" cy="169277"/>
          </a:xfrm>
          <a:noFill/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en-US" sz="1100" smtClean="0">
                <a:solidFill>
                  <a:srgbClr val="A3AAAE"/>
                </a:solidFill>
              </a:defRPr>
            </a:lvl1pPr>
            <a:lvl2pPr>
              <a:defRPr lang="en-US" sz="1100" smtClean="0">
                <a:solidFill>
                  <a:srgbClr val="A3AAAE"/>
                </a:solidFill>
              </a:defRPr>
            </a:lvl2pPr>
            <a:lvl3pPr>
              <a:defRPr lang="en-US" sz="1100" smtClean="0">
                <a:solidFill>
                  <a:srgbClr val="A3AAAE"/>
                </a:solidFill>
              </a:defRPr>
            </a:lvl3pPr>
            <a:lvl4pPr>
              <a:defRPr lang="en-US" sz="1100" smtClean="0">
                <a:solidFill>
                  <a:srgbClr val="A3AAAE"/>
                </a:solidFill>
              </a:defRPr>
            </a:lvl4pPr>
            <a:lvl5pPr>
              <a:defRPr lang="en-GB" sz="1100">
                <a:solidFill>
                  <a:srgbClr val="A3AAAE"/>
                </a:solidFill>
              </a:defRPr>
            </a:lvl5pPr>
          </a:lstStyle>
          <a:p>
            <a:pPr marL="180000" lvl="0" indent="-180000"/>
            <a:r>
              <a:rPr lang="en-GB" dirty="0"/>
              <a:t>Click to edit section title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B4E02386-20C0-4550-BCA7-FB8EAE6F19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29095" y="6551112"/>
            <a:ext cx="1152000" cy="15388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>
              <a:defRPr lang="en-GB" sz="100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## Month 2022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C453E3B2-F024-4412-89B3-D1572E2714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61095" y="6551112"/>
            <a:ext cx="7071154" cy="15388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lang="en-GB" sz="1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Footer Info</a:t>
            </a:r>
          </a:p>
        </p:txBody>
      </p:sp>
    </p:spTree>
    <p:extLst>
      <p:ext uri="{BB962C8B-B14F-4D97-AF65-F5344CB8AC3E}">
        <p14:creationId xmlns:p14="http://schemas.microsoft.com/office/powerpoint/2010/main" val="17019040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icardo Core Blu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1CAF285-4BF8-024E-A84E-B3A1898E0A96}"/>
              </a:ext>
            </a:extLst>
          </p:cNvPr>
          <p:cNvSpPr>
            <a:spLocks/>
          </p:cNvSpPr>
          <p:nvPr userDrawn="1"/>
        </p:nvSpPr>
        <p:spPr>
          <a:xfrm>
            <a:off x="156000" y="154799"/>
            <a:ext cx="11880426" cy="6550801"/>
          </a:xfrm>
          <a:prstGeom prst="rect">
            <a:avLst/>
          </a:prstGeom>
          <a:solidFill>
            <a:srgbClr val="1A45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1" dirty="0">
              <a:solidFill>
                <a:srgbClr val="FFFFFF"/>
              </a:solidFill>
            </a:endParaRPr>
          </a:p>
        </p:txBody>
      </p:sp>
      <p:sp>
        <p:nvSpPr>
          <p:cNvPr id="80" name="Title 1">
            <a:extLst>
              <a:ext uri="{FF2B5EF4-FFF2-40B4-BE49-F238E27FC236}">
                <a16:creationId xmlns:a16="http://schemas.microsoft.com/office/drawing/2014/main" id="{EA1BC91F-10A2-7B4F-B8D5-EB9E3C4A5E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4963" y="3506332"/>
            <a:ext cx="5760000" cy="644002"/>
          </a:xfrm>
          <a:prstGeom prst="rect">
            <a:avLst/>
          </a:prstGeom>
        </p:spPr>
        <p:txBody>
          <a:bodyPr lIns="0" tIns="72000" rIns="0" bIns="72000" anchor="b"/>
          <a:lstStyle>
            <a:lvl1pPr marL="0" indent="0">
              <a:tabLst>
                <a:tab pos="6925387" algn="l"/>
              </a:tabLst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GB" dirty="0"/>
              <a:t>Click to edit divider title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955D3021-2263-A649-90D2-4F6EB353983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4962" y="4150334"/>
            <a:ext cx="5760000" cy="2189636"/>
          </a:xfrm>
          <a:prstGeom prst="rect">
            <a:avLst/>
          </a:prstGeom>
        </p:spPr>
        <p:txBody>
          <a:bodyPr lIns="0" tIns="126000" rIns="0" bIns="72000"/>
          <a:lstStyle>
            <a:lvl1pPr>
              <a:buNone/>
              <a:defRPr sz="2400">
                <a:solidFill>
                  <a:srgbClr val="FFFFFF"/>
                </a:solidFill>
              </a:defRPr>
            </a:lvl1pPr>
          </a:lstStyle>
          <a:p>
            <a:r>
              <a:rPr lang="en-GB" sz="2800" b="0" dirty="0"/>
              <a:t>Click to edit subtitle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31E601D-2A6A-4532-BD2F-057BD317A356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494432" y="476250"/>
            <a:ext cx="1218143" cy="785171"/>
            <a:chOff x="9844088" y="250825"/>
            <a:chExt cx="2058987" cy="1327150"/>
          </a:xfrm>
          <a:solidFill>
            <a:srgbClr val="FFFFFF"/>
          </a:solidFill>
        </p:grpSpPr>
        <p:sp>
          <p:nvSpPr>
            <p:cNvPr id="16" name="Freeform 1">
              <a:extLst>
                <a:ext uri="{FF2B5EF4-FFF2-40B4-BE49-F238E27FC236}">
                  <a16:creationId xmlns:a16="http://schemas.microsoft.com/office/drawing/2014/main" id="{D965313E-A7C4-4ED6-B183-8F8243E6A52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9844088" y="250825"/>
              <a:ext cx="112712" cy="798513"/>
            </a:xfrm>
            <a:custGeom>
              <a:avLst/>
              <a:gdLst>
                <a:gd name="T0" fmla="*/ 312 w 313"/>
                <a:gd name="T1" fmla="*/ 0 h 2219"/>
                <a:gd name="T2" fmla="*/ 0 w 313"/>
                <a:gd name="T3" fmla="*/ 0 h 2219"/>
                <a:gd name="T4" fmla="*/ 0 w 313"/>
                <a:gd name="T5" fmla="*/ 2218 h 2219"/>
                <a:gd name="T6" fmla="*/ 312 w 313"/>
                <a:gd name="T7" fmla="*/ 2218 h 2219"/>
                <a:gd name="T8" fmla="*/ 312 w 313"/>
                <a:gd name="T9" fmla="*/ 0 h 2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3" h="2219">
                  <a:moveTo>
                    <a:pt x="312" y="0"/>
                  </a:moveTo>
                  <a:lnTo>
                    <a:pt x="0" y="0"/>
                  </a:lnTo>
                  <a:lnTo>
                    <a:pt x="0" y="2218"/>
                  </a:lnTo>
                  <a:lnTo>
                    <a:pt x="312" y="2218"/>
                  </a:lnTo>
                  <a:lnTo>
                    <a:pt x="312" y="0"/>
                  </a:lnTo>
                </a:path>
              </a:pathLst>
            </a:custGeom>
            <a:grpFill/>
            <a:ln>
              <a:noFill/>
            </a:ln>
            <a:effectLst/>
          </p:spPr>
          <p:txBody>
            <a:bodyPr wrap="none" anchor="ctr"/>
            <a:lstStyle/>
            <a:p>
              <a:endParaRPr lang="en-GB" sz="1351" dirty="0"/>
            </a:p>
          </p:txBody>
        </p:sp>
        <p:sp>
          <p:nvSpPr>
            <p:cNvPr id="17" name="Freeform 2">
              <a:extLst>
                <a:ext uri="{FF2B5EF4-FFF2-40B4-BE49-F238E27FC236}">
                  <a16:creationId xmlns:a16="http://schemas.microsoft.com/office/drawing/2014/main" id="{545329A0-B38F-4321-8B02-431CD05B81C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0023475" y="250825"/>
              <a:ext cx="1879600" cy="798513"/>
            </a:xfrm>
            <a:custGeom>
              <a:avLst/>
              <a:gdLst>
                <a:gd name="T0" fmla="*/ 5186 w 5219"/>
                <a:gd name="T1" fmla="*/ 2218 h 2219"/>
                <a:gd name="T2" fmla="*/ 5186 w 5219"/>
                <a:gd name="T3" fmla="*/ 2218 h 2219"/>
                <a:gd name="T4" fmla="*/ 4249 w 5219"/>
                <a:gd name="T5" fmla="*/ 1157 h 2219"/>
                <a:gd name="T6" fmla="*/ 4936 w 5219"/>
                <a:gd name="T7" fmla="*/ 1000 h 2219"/>
                <a:gd name="T8" fmla="*/ 4874 w 5219"/>
                <a:gd name="T9" fmla="*/ 219 h 2219"/>
                <a:gd name="T10" fmla="*/ 3811 w 5219"/>
                <a:gd name="T11" fmla="*/ 0 h 2219"/>
                <a:gd name="T12" fmla="*/ 0 w 5219"/>
                <a:gd name="T13" fmla="*/ 0 h 2219"/>
                <a:gd name="T14" fmla="*/ 0 w 5219"/>
                <a:gd name="T15" fmla="*/ 2218 h 2219"/>
                <a:gd name="T16" fmla="*/ 1875 w 5219"/>
                <a:gd name="T17" fmla="*/ 2218 h 2219"/>
                <a:gd name="T18" fmla="*/ 1875 w 5219"/>
                <a:gd name="T19" fmla="*/ 1438 h 2219"/>
                <a:gd name="T20" fmla="*/ 2405 w 5219"/>
                <a:gd name="T21" fmla="*/ 1438 h 2219"/>
                <a:gd name="T22" fmla="*/ 2843 w 5219"/>
                <a:gd name="T23" fmla="*/ 1813 h 2219"/>
                <a:gd name="T24" fmla="*/ 2843 w 5219"/>
                <a:gd name="T25" fmla="*/ 2218 h 2219"/>
                <a:gd name="T26" fmla="*/ 5186 w 5219"/>
                <a:gd name="T27" fmla="*/ 2218 h 2219"/>
                <a:gd name="T28" fmla="*/ 2811 w 5219"/>
                <a:gd name="T29" fmla="*/ 844 h 2219"/>
                <a:gd name="T30" fmla="*/ 2811 w 5219"/>
                <a:gd name="T31" fmla="*/ 844 h 2219"/>
                <a:gd name="T32" fmla="*/ 2593 w 5219"/>
                <a:gd name="T33" fmla="*/ 907 h 2219"/>
                <a:gd name="T34" fmla="*/ 1906 w 5219"/>
                <a:gd name="T35" fmla="*/ 907 h 2219"/>
                <a:gd name="T36" fmla="*/ 1906 w 5219"/>
                <a:gd name="T37" fmla="*/ 563 h 2219"/>
                <a:gd name="T38" fmla="*/ 2593 w 5219"/>
                <a:gd name="T39" fmla="*/ 563 h 2219"/>
                <a:gd name="T40" fmla="*/ 2811 w 5219"/>
                <a:gd name="T41" fmla="*/ 625 h 2219"/>
                <a:gd name="T42" fmla="*/ 2811 w 5219"/>
                <a:gd name="T43" fmla="*/ 844 h 2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219" h="2219">
                  <a:moveTo>
                    <a:pt x="5186" y="2218"/>
                  </a:moveTo>
                  <a:lnTo>
                    <a:pt x="5186" y="2218"/>
                  </a:lnTo>
                  <a:cubicBezTo>
                    <a:pt x="5186" y="1625"/>
                    <a:pt x="4905" y="1313"/>
                    <a:pt x="4249" y="1157"/>
                  </a:cubicBezTo>
                  <a:cubicBezTo>
                    <a:pt x="4499" y="1157"/>
                    <a:pt x="4749" y="1125"/>
                    <a:pt x="4936" y="1000"/>
                  </a:cubicBezTo>
                  <a:cubicBezTo>
                    <a:pt x="5093" y="844"/>
                    <a:pt x="5218" y="500"/>
                    <a:pt x="4874" y="219"/>
                  </a:cubicBezTo>
                  <a:cubicBezTo>
                    <a:pt x="4655" y="32"/>
                    <a:pt x="4280" y="0"/>
                    <a:pt x="381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218"/>
                    <a:pt x="0" y="2218"/>
                    <a:pt x="0" y="2218"/>
                  </a:cubicBezTo>
                  <a:cubicBezTo>
                    <a:pt x="1875" y="2218"/>
                    <a:pt x="1875" y="2218"/>
                    <a:pt x="1875" y="2218"/>
                  </a:cubicBezTo>
                  <a:cubicBezTo>
                    <a:pt x="1875" y="1438"/>
                    <a:pt x="1875" y="1438"/>
                    <a:pt x="1875" y="1438"/>
                  </a:cubicBezTo>
                  <a:cubicBezTo>
                    <a:pt x="2405" y="1438"/>
                    <a:pt x="2405" y="1438"/>
                    <a:pt x="2405" y="1438"/>
                  </a:cubicBezTo>
                  <a:cubicBezTo>
                    <a:pt x="2624" y="1438"/>
                    <a:pt x="2843" y="1532"/>
                    <a:pt x="2843" y="1813"/>
                  </a:cubicBezTo>
                  <a:cubicBezTo>
                    <a:pt x="2843" y="2218"/>
                    <a:pt x="2843" y="2218"/>
                    <a:pt x="2843" y="2218"/>
                  </a:cubicBezTo>
                  <a:lnTo>
                    <a:pt x="5186" y="2218"/>
                  </a:lnTo>
                  <a:close/>
                  <a:moveTo>
                    <a:pt x="2811" y="844"/>
                  </a:moveTo>
                  <a:lnTo>
                    <a:pt x="2811" y="844"/>
                  </a:lnTo>
                  <a:cubicBezTo>
                    <a:pt x="2749" y="875"/>
                    <a:pt x="2655" y="907"/>
                    <a:pt x="2593" y="907"/>
                  </a:cubicBezTo>
                  <a:cubicBezTo>
                    <a:pt x="1906" y="907"/>
                    <a:pt x="1906" y="907"/>
                    <a:pt x="1906" y="907"/>
                  </a:cubicBezTo>
                  <a:cubicBezTo>
                    <a:pt x="1906" y="563"/>
                    <a:pt x="1906" y="563"/>
                    <a:pt x="1906" y="563"/>
                  </a:cubicBezTo>
                  <a:cubicBezTo>
                    <a:pt x="2125" y="563"/>
                    <a:pt x="2344" y="563"/>
                    <a:pt x="2593" y="563"/>
                  </a:cubicBezTo>
                  <a:cubicBezTo>
                    <a:pt x="2686" y="563"/>
                    <a:pt x="2749" y="594"/>
                    <a:pt x="2811" y="625"/>
                  </a:cubicBezTo>
                  <a:cubicBezTo>
                    <a:pt x="2843" y="688"/>
                    <a:pt x="2843" y="782"/>
                    <a:pt x="2811" y="844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wrap="none" anchor="ctr"/>
            <a:lstStyle/>
            <a:p>
              <a:endParaRPr lang="en-GB" sz="1351" dirty="0"/>
            </a:p>
          </p:txBody>
        </p:sp>
        <p:sp>
          <p:nvSpPr>
            <p:cNvPr id="18" name="Freeform 3">
              <a:extLst>
                <a:ext uri="{FF2B5EF4-FFF2-40B4-BE49-F238E27FC236}">
                  <a16:creationId xmlns:a16="http://schemas.microsoft.com/office/drawing/2014/main" id="{6DD19DC1-E3CC-4ACF-BA8F-721EB288B41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9844088" y="1116013"/>
              <a:ext cx="2047875" cy="461962"/>
            </a:xfrm>
            <a:custGeom>
              <a:avLst/>
              <a:gdLst>
                <a:gd name="T0" fmla="*/ 3343 w 5687"/>
                <a:gd name="T1" fmla="*/ 375 h 1282"/>
                <a:gd name="T2" fmla="*/ 3186 w 5687"/>
                <a:gd name="T3" fmla="*/ 343 h 1282"/>
                <a:gd name="T4" fmla="*/ 3249 w 5687"/>
                <a:gd name="T5" fmla="*/ 593 h 1282"/>
                <a:gd name="T6" fmla="*/ 3343 w 5687"/>
                <a:gd name="T7" fmla="*/ 375 h 1282"/>
                <a:gd name="T8" fmla="*/ 2375 w 5687"/>
                <a:gd name="T9" fmla="*/ 750 h 1282"/>
                <a:gd name="T10" fmla="*/ 2500 w 5687"/>
                <a:gd name="T11" fmla="*/ 437 h 1282"/>
                <a:gd name="T12" fmla="*/ 656 w 5687"/>
                <a:gd name="T13" fmla="*/ 375 h 1282"/>
                <a:gd name="T14" fmla="*/ 562 w 5687"/>
                <a:gd name="T15" fmla="*/ 343 h 1282"/>
                <a:gd name="T16" fmla="*/ 500 w 5687"/>
                <a:gd name="T17" fmla="*/ 593 h 1282"/>
                <a:gd name="T18" fmla="*/ 656 w 5687"/>
                <a:gd name="T19" fmla="*/ 562 h 1282"/>
                <a:gd name="T20" fmla="*/ 4030 w 5687"/>
                <a:gd name="T21" fmla="*/ 343 h 1282"/>
                <a:gd name="T22" fmla="*/ 3905 w 5687"/>
                <a:gd name="T23" fmla="*/ 343 h 1282"/>
                <a:gd name="T24" fmla="*/ 3999 w 5687"/>
                <a:gd name="T25" fmla="*/ 906 h 1282"/>
                <a:gd name="T26" fmla="*/ 4030 w 5687"/>
                <a:gd name="T27" fmla="*/ 343 h 1282"/>
                <a:gd name="T28" fmla="*/ 0 w 5687"/>
                <a:gd name="T29" fmla="*/ 0 h 1282"/>
                <a:gd name="T30" fmla="*/ 5686 w 5687"/>
                <a:gd name="T31" fmla="*/ 1281 h 1282"/>
                <a:gd name="T32" fmla="*/ 0 w 5687"/>
                <a:gd name="T33" fmla="*/ 0 h 1282"/>
                <a:gd name="T34" fmla="*/ 750 w 5687"/>
                <a:gd name="T35" fmla="*/ 1093 h 1282"/>
                <a:gd name="T36" fmla="*/ 500 w 5687"/>
                <a:gd name="T37" fmla="*/ 1093 h 1282"/>
                <a:gd name="T38" fmla="*/ 312 w 5687"/>
                <a:gd name="T39" fmla="*/ 187 h 1282"/>
                <a:gd name="T40" fmla="*/ 875 w 5687"/>
                <a:gd name="T41" fmla="*/ 437 h 1282"/>
                <a:gd name="T42" fmla="*/ 969 w 5687"/>
                <a:gd name="T43" fmla="*/ 1093 h 1282"/>
                <a:gd name="T44" fmla="*/ 1219 w 5687"/>
                <a:gd name="T45" fmla="*/ 1093 h 1282"/>
                <a:gd name="T46" fmla="*/ 1031 w 5687"/>
                <a:gd name="T47" fmla="*/ 1093 h 1282"/>
                <a:gd name="T48" fmla="*/ 1219 w 5687"/>
                <a:gd name="T49" fmla="*/ 187 h 1282"/>
                <a:gd name="T50" fmla="*/ 1781 w 5687"/>
                <a:gd name="T51" fmla="*/ 1093 h 1282"/>
                <a:gd name="T52" fmla="*/ 1312 w 5687"/>
                <a:gd name="T53" fmla="*/ 625 h 1282"/>
                <a:gd name="T54" fmla="*/ 2000 w 5687"/>
                <a:gd name="T55" fmla="*/ 218 h 1282"/>
                <a:gd name="T56" fmla="*/ 1781 w 5687"/>
                <a:gd name="T57" fmla="*/ 343 h 1282"/>
                <a:gd name="T58" fmla="*/ 1781 w 5687"/>
                <a:gd name="T59" fmla="*/ 937 h 1282"/>
                <a:gd name="T60" fmla="*/ 2000 w 5687"/>
                <a:gd name="T61" fmla="*/ 812 h 1282"/>
                <a:gd name="T62" fmla="*/ 1781 w 5687"/>
                <a:gd name="T63" fmla="*/ 1093 h 1282"/>
                <a:gd name="T64" fmla="*/ 2750 w 5687"/>
                <a:gd name="T65" fmla="*/ 1093 h 1282"/>
                <a:gd name="T66" fmla="*/ 2344 w 5687"/>
                <a:gd name="T67" fmla="*/ 906 h 1282"/>
                <a:gd name="T68" fmla="*/ 2062 w 5687"/>
                <a:gd name="T69" fmla="*/ 1093 h 1282"/>
                <a:gd name="T70" fmla="*/ 2594 w 5687"/>
                <a:gd name="T71" fmla="*/ 187 h 1282"/>
                <a:gd name="T72" fmla="*/ 2750 w 5687"/>
                <a:gd name="T73" fmla="*/ 1093 h 1282"/>
                <a:gd name="T74" fmla="*/ 3436 w 5687"/>
                <a:gd name="T75" fmla="*/ 1093 h 1282"/>
                <a:gd name="T76" fmla="*/ 3186 w 5687"/>
                <a:gd name="T77" fmla="*/ 1093 h 1282"/>
                <a:gd name="T78" fmla="*/ 2999 w 5687"/>
                <a:gd name="T79" fmla="*/ 187 h 1282"/>
                <a:gd name="T80" fmla="*/ 3561 w 5687"/>
                <a:gd name="T81" fmla="*/ 437 h 1282"/>
                <a:gd name="T82" fmla="*/ 3655 w 5687"/>
                <a:gd name="T83" fmla="*/ 1093 h 1282"/>
                <a:gd name="T84" fmla="*/ 3968 w 5687"/>
                <a:gd name="T85" fmla="*/ 1093 h 1282"/>
                <a:gd name="T86" fmla="*/ 3718 w 5687"/>
                <a:gd name="T87" fmla="*/ 1093 h 1282"/>
                <a:gd name="T88" fmla="*/ 3968 w 5687"/>
                <a:gd name="T89" fmla="*/ 187 h 1282"/>
                <a:gd name="T90" fmla="*/ 3968 w 5687"/>
                <a:gd name="T91" fmla="*/ 1093 h 1282"/>
                <a:gd name="T92" fmla="*/ 4968 w 5687"/>
                <a:gd name="T93" fmla="*/ 1093 h 1282"/>
                <a:gd name="T94" fmla="*/ 4968 w 5687"/>
                <a:gd name="T95" fmla="*/ 187 h 1282"/>
                <a:gd name="T96" fmla="*/ 4968 w 5687"/>
                <a:gd name="T97" fmla="*/ 1093 h 1282"/>
                <a:gd name="T98" fmla="*/ 4968 w 5687"/>
                <a:gd name="T99" fmla="*/ 343 h 1282"/>
                <a:gd name="T100" fmla="*/ 4968 w 5687"/>
                <a:gd name="T101" fmla="*/ 937 h 1282"/>
                <a:gd name="T102" fmla="*/ 4968 w 5687"/>
                <a:gd name="T103" fmla="*/ 343 h 1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5687" h="1282">
                  <a:moveTo>
                    <a:pt x="3343" y="375"/>
                  </a:moveTo>
                  <a:lnTo>
                    <a:pt x="3343" y="375"/>
                  </a:lnTo>
                  <a:cubicBezTo>
                    <a:pt x="3311" y="343"/>
                    <a:pt x="3280" y="343"/>
                    <a:pt x="3249" y="343"/>
                  </a:cubicBezTo>
                  <a:cubicBezTo>
                    <a:pt x="3218" y="343"/>
                    <a:pt x="3186" y="343"/>
                    <a:pt x="3186" y="343"/>
                  </a:cubicBezTo>
                  <a:cubicBezTo>
                    <a:pt x="3186" y="593"/>
                    <a:pt x="3186" y="593"/>
                    <a:pt x="3186" y="593"/>
                  </a:cubicBezTo>
                  <a:cubicBezTo>
                    <a:pt x="3186" y="593"/>
                    <a:pt x="3218" y="593"/>
                    <a:pt x="3249" y="593"/>
                  </a:cubicBezTo>
                  <a:cubicBezTo>
                    <a:pt x="3280" y="593"/>
                    <a:pt x="3343" y="593"/>
                    <a:pt x="3343" y="562"/>
                  </a:cubicBezTo>
                  <a:cubicBezTo>
                    <a:pt x="3405" y="531"/>
                    <a:pt x="3405" y="406"/>
                    <a:pt x="3343" y="375"/>
                  </a:cubicBezTo>
                  <a:close/>
                  <a:moveTo>
                    <a:pt x="2375" y="750"/>
                  </a:moveTo>
                  <a:lnTo>
                    <a:pt x="2375" y="750"/>
                  </a:lnTo>
                  <a:cubicBezTo>
                    <a:pt x="2625" y="750"/>
                    <a:pt x="2625" y="750"/>
                    <a:pt x="2625" y="750"/>
                  </a:cubicBezTo>
                  <a:cubicBezTo>
                    <a:pt x="2500" y="437"/>
                    <a:pt x="2500" y="437"/>
                    <a:pt x="2500" y="437"/>
                  </a:cubicBezTo>
                  <a:lnTo>
                    <a:pt x="2375" y="750"/>
                  </a:lnTo>
                  <a:close/>
                  <a:moveTo>
                    <a:pt x="656" y="375"/>
                  </a:moveTo>
                  <a:lnTo>
                    <a:pt x="656" y="375"/>
                  </a:lnTo>
                  <a:cubicBezTo>
                    <a:pt x="625" y="343"/>
                    <a:pt x="594" y="343"/>
                    <a:pt x="562" y="343"/>
                  </a:cubicBezTo>
                  <a:cubicBezTo>
                    <a:pt x="531" y="343"/>
                    <a:pt x="500" y="343"/>
                    <a:pt x="500" y="343"/>
                  </a:cubicBezTo>
                  <a:cubicBezTo>
                    <a:pt x="500" y="593"/>
                    <a:pt x="500" y="593"/>
                    <a:pt x="500" y="593"/>
                  </a:cubicBezTo>
                  <a:cubicBezTo>
                    <a:pt x="500" y="593"/>
                    <a:pt x="531" y="593"/>
                    <a:pt x="562" y="593"/>
                  </a:cubicBezTo>
                  <a:cubicBezTo>
                    <a:pt x="594" y="593"/>
                    <a:pt x="656" y="593"/>
                    <a:pt x="656" y="562"/>
                  </a:cubicBezTo>
                  <a:cubicBezTo>
                    <a:pt x="719" y="531"/>
                    <a:pt x="719" y="406"/>
                    <a:pt x="656" y="375"/>
                  </a:cubicBezTo>
                  <a:close/>
                  <a:moveTo>
                    <a:pt x="4030" y="343"/>
                  </a:moveTo>
                  <a:lnTo>
                    <a:pt x="4030" y="343"/>
                  </a:lnTo>
                  <a:cubicBezTo>
                    <a:pt x="3905" y="343"/>
                    <a:pt x="3905" y="343"/>
                    <a:pt x="3905" y="343"/>
                  </a:cubicBezTo>
                  <a:cubicBezTo>
                    <a:pt x="3905" y="906"/>
                    <a:pt x="3905" y="906"/>
                    <a:pt x="3905" y="906"/>
                  </a:cubicBezTo>
                  <a:cubicBezTo>
                    <a:pt x="3999" y="906"/>
                    <a:pt x="3999" y="906"/>
                    <a:pt x="3999" y="906"/>
                  </a:cubicBezTo>
                  <a:cubicBezTo>
                    <a:pt x="3999" y="906"/>
                    <a:pt x="4249" y="906"/>
                    <a:pt x="4249" y="625"/>
                  </a:cubicBezTo>
                  <a:cubicBezTo>
                    <a:pt x="4249" y="343"/>
                    <a:pt x="4030" y="343"/>
                    <a:pt x="4030" y="343"/>
                  </a:cubicBezTo>
                  <a:close/>
                  <a:moveTo>
                    <a:pt x="0" y="0"/>
                  </a:moveTo>
                  <a:lnTo>
                    <a:pt x="0" y="0"/>
                  </a:lnTo>
                  <a:cubicBezTo>
                    <a:pt x="0" y="1281"/>
                    <a:pt x="0" y="1281"/>
                    <a:pt x="0" y="1281"/>
                  </a:cubicBezTo>
                  <a:cubicBezTo>
                    <a:pt x="5686" y="1281"/>
                    <a:pt x="5686" y="1281"/>
                    <a:pt x="5686" y="1281"/>
                  </a:cubicBezTo>
                  <a:cubicBezTo>
                    <a:pt x="5686" y="0"/>
                    <a:pt x="5686" y="0"/>
                    <a:pt x="5686" y="0"/>
                  </a:cubicBezTo>
                  <a:lnTo>
                    <a:pt x="0" y="0"/>
                  </a:lnTo>
                  <a:close/>
                  <a:moveTo>
                    <a:pt x="750" y="1093"/>
                  </a:moveTo>
                  <a:lnTo>
                    <a:pt x="750" y="1093"/>
                  </a:lnTo>
                  <a:cubicBezTo>
                    <a:pt x="500" y="718"/>
                    <a:pt x="500" y="718"/>
                    <a:pt x="500" y="718"/>
                  </a:cubicBezTo>
                  <a:cubicBezTo>
                    <a:pt x="500" y="1093"/>
                    <a:pt x="500" y="1093"/>
                    <a:pt x="500" y="1093"/>
                  </a:cubicBezTo>
                  <a:cubicBezTo>
                    <a:pt x="312" y="1093"/>
                    <a:pt x="312" y="1093"/>
                    <a:pt x="312" y="1093"/>
                  </a:cubicBezTo>
                  <a:cubicBezTo>
                    <a:pt x="312" y="187"/>
                    <a:pt x="312" y="187"/>
                    <a:pt x="312" y="187"/>
                  </a:cubicBezTo>
                  <a:cubicBezTo>
                    <a:pt x="500" y="187"/>
                    <a:pt x="500" y="187"/>
                    <a:pt x="500" y="187"/>
                  </a:cubicBezTo>
                  <a:cubicBezTo>
                    <a:pt x="719" y="187"/>
                    <a:pt x="875" y="187"/>
                    <a:pt x="875" y="437"/>
                  </a:cubicBezTo>
                  <a:cubicBezTo>
                    <a:pt x="906" y="718"/>
                    <a:pt x="687" y="718"/>
                    <a:pt x="687" y="718"/>
                  </a:cubicBezTo>
                  <a:cubicBezTo>
                    <a:pt x="969" y="1093"/>
                    <a:pt x="969" y="1093"/>
                    <a:pt x="969" y="1093"/>
                  </a:cubicBezTo>
                  <a:lnTo>
                    <a:pt x="750" y="1093"/>
                  </a:lnTo>
                  <a:close/>
                  <a:moveTo>
                    <a:pt x="1219" y="1093"/>
                  </a:moveTo>
                  <a:lnTo>
                    <a:pt x="1219" y="1093"/>
                  </a:lnTo>
                  <a:cubicBezTo>
                    <a:pt x="1031" y="1093"/>
                    <a:pt x="1031" y="1093"/>
                    <a:pt x="1031" y="1093"/>
                  </a:cubicBezTo>
                  <a:cubicBezTo>
                    <a:pt x="1031" y="187"/>
                    <a:pt x="1031" y="187"/>
                    <a:pt x="1031" y="187"/>
                  </a:cubicBezTo>
                  <a:cubicBezTo>
                    <a:pt x="1219" y="187"/>
                    <a:pt x="1219" y="187"/>
                    <a:pt x="1219" y="187"/>
                  </a:cubicBezTo>
                  <a:lnTo>
                    <a:pt x="1219" y="1093"/>
                  </a:lnTo>
                  <a:close/>
                  <a:moveTo>
                    <a:pt x="1781" y="1093"/>
                  </a:moveTo>
                  <a:lnTo>
                    <a:pt x="1781" y="1093"/>
                  </a:lnTo>
                  <a:cubicBezTo>
                    <a:pt x="1500" y="1093"/>
                    <a:pt x="1312" y="906"/>
                    <a:pt x="1312" y="625"/>
                  </a:cubicBezTo>
                  <a:cubicBezTo>
                    <a:pt x="1312" y="375"/>
                    <a:pt x="1500" y="187"/>
                    <a:pt x="1781" y="187"/>
                  </a:cubicBezTo>
                  <a:cubicBezTo>
                    <a:pt x="1844" y="187"/>
                    <a:pt x="1937" y="187"/>
                    <a:pt x="2000" y="218"/>
                  </a:cubicBezTo>
                  <a:cubicBezTo>
                    <a:pt x="2000" y="468"/>
                    <a:pt x="2000" y="468"/>
                    <a:pt x="2000" y="468"/>
                  </a:cubicBezTo>
                  <a:cubicBezTo>
                    <a:pt x="1937" y="375"/>
                    <a:pt x="1875" y="343"/>
                    <a:pt x="1781" y="343"/>
                  </a:cubicBezTo>
                  <a:cubicBezTo>
                    <a:pt x="1625" y="343"/>
                    <a:pt x="1469" y="468"/>
                    <a:pt x="1469" y="625"/>
                  </a:cubicBezTo>
                  <a:cubicBezTo>
                    <a:pt x="1469" y="812"/>
                    <a:pt x="1625" y="937"/>
                    <a:pt x="1781" y="937"/>
                  </a:cubicBezTo>
                  <a:cubicBezTo>
                    <a:pt x="1875" y="937"/>
                    <a:pt x="1937" y="875"/>
                    <a:pt x="2000" y="812"/>
                  </a:cubicBezTo>
                  <a:lnTo>
                    <a:pt x="2000" y="812"/>
                  </a:lnTo>
                  <a:cubicBezTo>
                    <a:pt x="2000" y="1031"/>
                    <a:pt x="2000" y="1031"/>
                    <a:pt x="2000" y="1031"/>
                  </a:cubicBezTo>
                  <a:cubicBezTo>
                    <a:pt x="1937" y="1093"/>
                    <a:pt x="1844" y="1093"/>
                    <a:pt x="1781" y="1093"/>
                  </a:cubicBezTo>
                  <a:close/>
                  <a:moveTo>
                    <a:pt x="2750" y="1093"/>
                  </a:moveTo>
                  <a:lnTo>
                    <a:pt x="2750" y="1093"/>
                  </a:lnTo>
                  <a:cubicBezTo>
                    <a:pt x="2687" y="906"/>
                    <a:pt x="2687" y="906"/>
                    <a:pt x="2687" y="906"/>
                  </a:cubicBezTo>
                  <a:cubicBezTo>
                    <a:pt x="2344" y="906"/>
                    <a:pt x="2344" y="906"/>
                    <a:pt x="2344" y="906"/>
                  </a:cubicBezTo>
                  <a:cubicBezTo>
                    <a:pt x="2250" y="1093"/>
                    <a:pt x="2250" y="1093"/>
                    <a:pt x="2250" y="1093"/>
                  </a:cubicBezTo>
                  <a:cubicBezTo>
                    <a:pt x="2062" y="1093"/>
                    <a:pt x="2062" y="1093"/>
                    <a:pt x="2062" y="1093"/>
                  </a:cubicBezTo>
                  <a:cubicBezTo>
                    <a:pt x="2406" y="187"/>
                    <a:pt x="2406" y="187"/>
                    <a:pt x="2406" y="187"/>
                  </a:cubicBezTo>
                  <a:cubicBezTo>
                    <a:pt x="2594" y="187"/>
                    <a:pt x="2594" y="187"/>
                    <a:pt x="2594" y="187"/>
                  </a:cubicBezTo>
                  <a:cubicBezTo>
                    <a:pt x="2936" y="1093"/>
                    <a:pt x="2936" y="1093"/>
                    <a:pt x="2936" y="1093"/>
                  </a:cubicBezTo>
                  <a:lnTo>
                    <a:pt x="2750" y="1093"/>
                  </a:lnTo>
                  <a:close/>
                  <a:moveTo>
                    <a:pt x="3436" y="1093"/>
                  </a:moveTo>
                  <a:lnTo>
                    <a:pt x="3436" y="1093"/>
                  </a:lnTo>
                  <a:cubicBezTo>
                    <a:pt x="3186" y="718"/>
                    <a:pt x="3186" y="718"/>
                    <a:pt x="3186" y="718"/>
                  </a:cubicBezTo>
                  <a:cubicBezTo>
                    <a:pt x="3186" y="1093"/>
                    <a:pt x="3186" y="1093"/>
                    <a:pt x="3186" y="1093"/>
                  </a:cubicBezTo>
                  <a:cubicBezTo>
                    <a:pt x="2999" y="1093"/>
                    <a:pt x="2999" y="1093"/>
                    <a:pt x="2999" y="1093"/>
                  </a:cubicBezTo>
                  <a:cubicBezTo>
                    <a:pt x="2999" y="187"/>
                    <a:pt x="2999" y="187"/>
                    <a:pt x="2999" y="187"/>
                  </a:cubicBezTo>
                  <a:cubicBezTo>
                    <a:pt x="3186" y="187"/>
                    <a:pt x="3186" y="187"/>
                    <a:pt x="3186" y="187"/>
                  </a:cubicBezTo>
                  <a:cubicBezTo>
                    <a:pt x="3405" y="187"/>
                    <a:pt x="3561" y="187"/>
                    <a:pt x="3561" y="437"/>
                  </a:cubicBezTo>
                  <a:cubicBezTo>
                    <a:pt x="3593" y="718"/>
                    <a:pt x="3374" y="718"/>
                    <a:pt x="3374" y="718"/>
                  </a:cubicBezTo>
                  <a:cubicBezTo>
                    <a:pt x="3655" y="1093"/>
                    <a:pt x="3655" y="1093"/>
                    <a:pt x="3655" y="1093"/>
                  </a:cubicBezTo>
                  <a:lnTo>
                    <a:pt x="3436" y="1093"/>
                  </a:lnTo>
                  <a:close/>
                  <a:moveTo>
                    <a:pt x="3968" y="1093"/>
                  </a:moveTo>
                  <a:lnTo>
                    <a:pt x="3968" y="1093"/>
                  </a:lnTo>
                  <a:cubicBezTo>
                    <a:pt x="3718" y="1093"/>
                    <a:pt x="3718" y="1093"/>
                    <a:pt x="3718" y="1093"/>
                  </a:cubicBezTo>
                  <a:cubicBezTo>
                    <a:pt x="3718" y="187"/>
                    <a:pt x="3718" y="187"/>
                    <a:pt x="3718" y="187"/>
                  </a:cubicBezTo>
                  <a:cubicBezTo>
                    <a:pt x="3968" y="187"/>
                    <a:pt x="3968" y="187"/>
                    <a:pt x="3968" y="187"/>
                  </a:cubicBezTo>
                  <a:cubicBezTo>
                    <a:pt x="3968" y="187"/>
                    <a:pt x="4436" y="156"/>
                    <a:pt x="4436" y="625"/>
                  </a:cubicBezTo>
                  <a:cubicBezTo>
                    <a:pt x="4436" y="1093"/>
                    <a:pt x="3968" y="1093"/>
                    <a:pt x="3968" y="1093"/>
                  </a:cubicBezTo>
                  <a:close/>
                  <a:moveTo>
                    <a:pt x="4968" y="1093"/>
                  </a:moveTo>
                  <a:lnTo>
                    <a:pt x="4968" y="1093"/>
                  </a:lnTo>
                  <a:cubicBezTo>
                    <a:pt x="4718" y="1093"/>
                    <a:pt x="4499" y="906"/>
                    <a:pt x="4499" y="625"/>
                  </a:cubicBezTo>
                  <a:cubicBezTo>
                    <a:pt x="4499" y="375"/>
                    <a:pt x="4718" y="187"/>
                    <a:pt x="4968" y="187"/>
                  </a:cubicBezTo>
                  <a:cubicBezTo>
                    <a:pt x="5218" y="187"/>
                    <a:pt x="5436" y="375"/>
                    <a:pt x="5436" y="625"/>
                  </a:cubicBezTo>
                  <a:cubicBezTo>
                    <a:pt x="5436" y="906"/>
                    <a:pt x="5218" y="1093"/>
                    <a:pt x="4968" y="1093"/>
                  </a:cubicBezTo>
                  <a:close/>
                  <a:moveTo>
                    <a:pt x="4968" y="343"/>
                  </a:moveTo>
                  <a:lnTo>
                    <a:pt x="4968" y="343"/>
                  </a:lnTo>
                  <a:cubicBezTo>
                    <a:pt x="4811" y="343"/>
                    <a:pt x="4686" y="468"/>
                    <a:pt x="4686" y="625"/>
                  </a:cubicBezTo>
                  <a:cubicBezTo>
                    <a:pt x="4686" y="812"/>
                    <a:pt x="4811" y="937"/>
                    <a:pt x="4968" y="937"/>
                  </a:cubicBezTo>
                  <a:cubicBezTo>
                    <a:pt x="5124" y="937"/>
                    <a:pt x="5249" y="812"/>
                    <a:pt x="5249" y="625"/>
                  </a:cubicBezTo>
                  <a:cubicBezTo>
                    <a:pt x="5249" y="468"/>
                    <a:pt x="5124" y="343"/>
                    <a:pt x="4968" y="34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wrap="none" anchor="ctr"/>
            <a:lstStyle/>
            <a:p>
              <a:endParaRPr lang="en-GB" sz="1351" dirty="0"/>
            </a:p>
          </p:txBody>
        </p:sp>
      </p:grp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9266094-2ADC-9D40-9D8D-3E0B74F860B1}"/>
              </a:ext>
            </a:extLst>
          </p:cNvPr>
          <p:cNvCxnSpPr>
            <a:cxnSpLocks/>
          </p:cNvCxnSpPr>
          <p:nvPr userDrawn="1"/>
        </p:nvCxnSpPr>
        <p:spPr>
          <a:xfrm>
            <a:off x="334963" y="4150334"/>
            <a:ext cx="5760000" cy="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68840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6">
          <p15:clr>
            <a:srgbClr val="FBAE40"/>
          </p15:clr>
        </p15:guide>
        <p15:guide id="2" orient="horz" pos="4224">
          <p15:clr>
            <a:srgbClr val="FBAE40"/>
          </p15:clr>
        </p15:guide>
        <p15:guide id="3" pos="98">
          <p15:clr>
            <a:srgbClr val="FBAE40"/>
          </p15:clr>
        </p15:guide>
        <p15:guide id="4" pos="7582">
          <p15:clr>
            <a:srgbClr val="FBAE40"/>
          </p15:clr>
        </p15:guide>
        <p15:guide id="5" pos="7378">
          <p15:clr>
            <a:srgbClr val="FBAE40"/>
          </p15:clr>
        </p15:guide>
        <p15:guide id="6" orient="horz" pos="30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re Blu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>
            <a:extLst>
              <a:ext uri="{FF2B5EF4-FFF2-40B4-BE49-F238E27FC236}">
                <a16:creationId xmlns:a16="http://schemas.microsoft.com/office/drawing/2014/main" id="{086DCCAA-44A0-43C2-B5DA-3F1E84563A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4AA12D6-F2F6-489F-A369-37440A80B0B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38337" y="1304925"/>
            <a:ext cx="11518700" cy="4608000"/>
          </a:xfrm>
        </p:spPr>
        <p:txBody>
          <a:bodyPr vert="horz" lIns="0" tIns="0" rIns="0" bIns="0" rtlCol="0">
            <a:noAutofit/>
          </a:bodyPr>
          <a:lstStyle>
            <a:lvl1pPr>
              <a:defRPr lang="en-GB" dirty="0">
                <a:solidFill>
                  <a:srgbClr val="FFFFFF"/>
                </a:solidFill>
              </a:defRPr>
            </a:lvl1pPr>
            <a:lvl2pPr>
              <a:defRPr lang="en-GB" dirty="0">
                <a:solidFill>
                  <a:srgbClr val="FFFFFF"/>
                </a:solidFill>
              </a:defRPr>
            </a:lvl2pPr>
            <a:lvl3pPr>
              <a:defRPr lang="en-GB" dirty="0">
                <a:solidFill>
                  <a:srgbClr val="FFFFFF"/>
                </a:solidFill>
              </a:defRPr>
            </a:lvl3pPr>
            <a:lvl4pPr>
              <a:defRPr lang="en-GB" dirty="0">
                <a:solidFill>
                  <a:srgbClr val="FFFFFF"/>
                </a:solidFill>
              </a:defRPr>
            </a:lvl4pPr>
            <a:lvl5pPr>
              <a:defRPr lang="en-GB" dirty="0">
                <a:solidFill>
                  <a:srgbClr val="FFFFFF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marL="450000" lvl="1" indent="-179388"/>
            <a:r>
              <a:rPr lang="en-GB" dirty="0"/>
              <a:t>Second level</a:t>
            </a:r>
          </a:p>
          <a:p>
            <a:pPr marL="720000" lvl="2" indent="-179388"/>
            <a:r>
              <a:rPr lang="en-GB" dirty="0"/>
              <a:t>Third level</a:t>
            </a:r>
          </a:p>
          <a:p>
            <a:pPr marL="990600" lvl="3" indent="-179388"/>
            <a:r>
              <a:rPr lang="en-GB" dirty="0"/>
              <a:t>Fourth level</a:t>
            </a:r>
          </a:p>
          <a:p>
            <a:pPr marL="1260000" lvl="4" indent="-179388"/>
            <a:r>
              <a:rPr lang="en-GB" dirty="0"/>
              <a:t>Fifth level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0D320B2-970D-4525-94B4-3FADB12DFC57}"/>
              </a:ext>
            </a:extLst>
          </p:cNvPr>
          <p:cNvCxnSpPr>
            <a:cxnSpLocks/>
          </p:cNvCxnSpPr>
          <p:nvPr userDrawn="1"/>
        </p:nvCxnSpPr>
        <p:spPr>
          <a:xfrm>
            <a:off x="334800" y="1130400"/>
            <a:ext cx="11518701" cy="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D50B9108-F2CC-4E81-A74B-F835A18305A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36000" y="262800"/>
            <a:ext cx="5760000" cy="169277"/>
          </a:xfrm>
          <a:noFill/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1pPr>
            <a:lvl2pPr marL="180000" indent="0">
              <a:buNone/>
              <a:defRPr sz="1100">
                <a:solidFill>
                  <a:srgbClr val="A3AAAE"/>
                </a:solidFill>
              </a:defRPr>
            </a:lvl2pPr>
            <a:lvl3pPr marL="360000" indent="0">
              <a:buNone/>
              <a:defRPr sz="1100">
                <a:solidFill>
                  <a:srgbClr val="A3AAAE"/>
                </a:solidFill>
              </a:defRPr>
            </a:lvl3pPr>
            <a:lvl4pPr marL="540000" indent="0">
              <a:buNone/>
              <a:defRPr sz="1100">
                <a:solidFill>
                  <a:srgbClr val="A3AAAE"/>
                </a:solidFill>
              </a:defRPr>
            </a:lvl4pPr>
            <a:lvl5pPr marL="720000" indent="0">
              <a:buNone/>
              <a:defRPr sz="1100">
                <a:solidFill>
                  <a:srgbClr val="A3AAAE"/>
                </a:solidFill>
              </a:defRPr>
            </a:lvl5pPr>
          </a:lstStyle>
          <a:p>
            <a:pPr lvl="0"/>
            <a:r>
              <a:rPr lang="en-GB" dirty="0"/>
              <a:t>Click to edit section title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29081A30-117B-43BD-AEEC-3E2B32FEA5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29095" y="6551112"/>
            <a:ext cx="1152000" cy="15388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>
              <a:defRPr lang="en-GB" sz="100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## Month 2022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1B7060E3-8C0D-4969-ACA6-182482719B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61095" y="6551112"/>
            <a:ext cx="7071154" cy="15388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lang="en-GB" sz="1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Footer Info</a:t>
            </a:r>
          </a:p>
        </p:txBody>
      </p:sp>
    </p:spTree>
    <p:extLst>
      <p:ext uri="{BB962C8B-B14F-4D97-AF65-F5344CB8AC3E}">
        <p14:creationId xmlns:p14="http://schemas.microsoft.com/office/powerpoint/2010/main" val="189324928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re Blu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894D6C8A-D143-48A9-8DCC-C80034F02D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0" y="727200"/>
            <a:ext cx="11520000" cy="405683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23572F-1485-421C-A65B-7F18A4F1485B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338336" y="1304925"/>
            <a:ext cx="5616000" cy="4608000"/>
          </a:xfrm>
        </p:spPr>
        <p:txBody>
          <a:bodyPr vert="horz" lIns="0" tIns="0" rIns="0" bIns="0" rtlCol="0">
            <a:noAutofit/>
          </a:bodyPr>
          <a:lstStyle>
            <a:lvl1pPr>
              <a:defRPr lang="en-GB">
                <a:solidFill>
                  <a:srgbClr val="FFFFFF"/>
                </a:solidFill>
              </a:defRPr>
            </a:lvl1pPr>
            <a:lvl2pPr>
              <a:defRPr lang="en-GB">
                <a:solidFill>
                  <a:srgbClr val="FFFFFF"/>
                </a:solidFill>
              </a:defRPr>
            </a:lvl2pPr>
            <a:lvl3pPr>
              <a:defRPr lang="en-GB">
                <a:solidFill>
                  <a:srgbClr val="FFFFFF"/>
                </a:solidFill>
              </a:defRPr>
            </a:lvl3pPr>
            <a:lvl4pPr>
              <a:defRPr lang="en-GB">
                <a:solidFill>
                  <a:srgbClr val="FFFFFF"/>
                </a:solidFill>
              </a:defRPr>
            </a:lvl4pPr>
            <a:lvl5pPr>
              <a:defRPr lang="en-GB" dirty="0">
                <a:solidFill>
                  <a:srgbClr val="FFFFFF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marL="450000" lvl="1" indent="-179388"/>
            <a:r>
              <a:rPr lang="en-GB" dirty="0"/>
              <a:t>Second level</a:t>
            </a:r>
          </a:p>
          <a:p>
            <a:pPr marL="720000" lvl="2" indent="-179388"/>
            <a:r>
              <a:rPr lang="en-GB" dirty="0"/>
              <a:t>Third level</a:t>
            </a:r>
          </a:p>
          <a:p>
            <a:pPr marL="990600" lvl="3" indent="-179388"/>
            <a:r>
              <a:rPr lang="en-GB" dirty="0"/>
              <a:t>Fourth level</a:t>
            </a:r>
          </a:p>
          <a:p>
            <a:pPr marL="1260000" lvl="4" indent="-179388"/>
            <a:r>
              <a:rPr lang="en-GB" dirty="0"/>
              <a:t>Fifth level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4DC4D40-CC27-4506-8D92-3D98926FA12B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6240000" y="1304925"/>
            <a:ext cx="5616000" cy="4608000"/>
          </a:xfrm>
        </p:spPr>
        <p:txBody>
          <a:bodyPr vert="horz" lIns="0" tIns="0" rIns="0" bIns="0" rtlCol="0">
            <a:noAutofit/>
          </a:bodyPr>
          <a:lstStyle>
            <a:lvl1pPr>
              <a:defRPr lang="en-GB">
                <a:solidFill>
                  <a:srgbClr val="FFFFFF"/>
                </a:solidFill>
              </a:defRPr>
            </a:lvl1pPr>
            <a:lvl2pPr>
              <a:defRPr lang="en-GB">
                <a:solidFill>
                  <a:srgbClr val="FFFFFF"/>
                </a:solidFill>
              </a:defRPr>
            </a:lvl2pPr>
            <a:lvl3pPr>
              <a:defRPr lang="en-GB">
                <a:solidFill>
                  <a:srgbClr val="FFFFFF"/>
                </a:solidFill>
              </a:defRPr>
            </a:lvl3pPr>
            <a:lvl4pPr>
              <a:defRPr lang="en-GB">
                <a:solidFill>
                  <a:srgbClr val="FFFFFF"/>
                </a:solidFill>
              </a:defRPr>
            </a:lvl4pPr>
            <a:lvl5pPr>
              <a:defRPr lang="en-GB" dirty="0">
                <a:solidFill>
                  <a:srgbClr val="FFFFFF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marL="450000" lvl="1" indent="-179388"/>
            <a:r>
              <a:rPr lang="en-GB" dirty="0"/>
              <a:t>Second level</a:t>
            </a:r>
          </a:p>
          <a:p>
            <a:pPr marL="720000" lvl="2" indent="-179388"/>
            <a:r>
              <a:rPr lang="en-GB" dirty="0"/>
              <a:t>Third level</a:t>
            </a:r>
          </a:p>
          <a:p>
            <a:pPr marL="990600" lvl="3" indent="-179388"/>
            <a:r>
              <a:rPr lang="en-GB" dirty="0"/>
              <a:t>Fourth level</a:t>
            </a:r>
          </a:p>
          <a:p>
            <a:pPr marL="1260000" lvl="4" indent="-179388"/>
            <a:r>
              <a:rPr lang="en-GB" dirty="0"/>
              <a:t>Fifth level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5D275D5D-7B42-4C43-9262-875E6196F6C9}"/>
              </a:ext>
            </a:extLst>
          </p:cNvPr>
          <p:cNvCxnSpPr>
            <a:cxnSpLocks/>
          </p:cNvCxnSpPr>
          <p:nvPr userDrawn="1"/>
        </p:nvCxnSpPr>
        <p:spPr>
          <a:xfrm>
            <a:off x="334800" y="1130400"/>
            <a:ext cx="11518701" cy="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8DF416E-1BB1-4FCB-B61E-929058850CB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36000" y="262800"/>
            <a:ext cx="5760000" cy="169277"/>
          </a:xfrm>
          <a:noFill/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en-US" sz="1100" smtClean="0">
                <a:solidFill>
                  <a:srgbClr val="FFFFFF"/>
                </a:solidFill>
              </a:defRPr>
            </a:lvl1pPr>
            <a:lvl2pPr>
              <a:defRPr lang="en-US" sz="1100" smtClean="0">
                <a:solidFill>
                  <a:srgbClr val="A3AAAE"/>
                </a:solidFill>
              </a:defRPr>
            </a:lvl2pPr>
            <a:lvl3pPr>
              <a:defRPr lang="en-US" sz="1100" smtClean="0">
                <a:solidFill>
                  <a:srgbClr val="A3AAAE"/>
                </a:solidFill>
              </a:defRPr>
            </a:lvl3pPr>
            <a:lvl4pPr>
              <a:defRPr lang="en-US" sz="1100" smtClean="0">
                <a:solidFill>
                  <a:srgbClr val="A3AAAE"/>
                </a:solidFill>
              </a:defRPr>
            </a:lvl4pPr>
            <a:lvl5pPr>
              <a:defRPr lang="en-GB" sz="1100">
                <a:solidFill>
                  <a:srgbClr val="A3AAAE"/>
                </a:solidFill>
              </a:defRPr>
            </a:lvl5pPr>
          </a:lstStyle>
          <a:p>
            <a:pPr marL="180000" lvl="0" indent="-180000"/>
            <a:r>
              <a:rPr lang="en-GB" dirty="0"/>
              <a:t>Click to edit section title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A4C00292-BF55-48A8-AA76-D17299A168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29095" y="6551112"/>
            <a:ext cx="1152000" cy="15388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>
              <a:defRPr lang="en-GB" sz="100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## Month 2022</a:t>
            </a: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688B3C3D-1C93-40AF-A9BA-5970E688CD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61095" y="6551112"/>
            <a:ext cx="7071154" cy="15388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lang="en-GB" sz="1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Footer Info</a:t>
            </a:r>
          </a:p>
        </p:txBody>
      </p:sp>
    </p:spTree>
    <p:extLst>
      <p:ext uri="{BB962C8B-B14F-4D97-AF65-F5344CB8AC3E}">
        <p14:creationId xmlns:p14="http://schemas.microsoft.com/office/powerpoint/2010/main" val="15388378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re Blue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25">
            <a:extLst>
              <a:ext uri="{FF2B5EF4-FFF2-40B4-BE49-F238E27FC236}">
                <a16:creationId xmlns:a16="http://schemas.microsoft.com/office/drawing/2014/main" id="{89915B13-F42B-4D31-B0DB-30FCC962C6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A64B76-2DB7-420D-AE65-AACCE3DF3E6D}"/>
              </a:ext>
            </a:extLst>
          </p:cNvPr>
          <p:cNvSpPr>
            <a:spLocks noGrp="1"/>
          </p:cNvSpPr>
          <p:nvPr>
            <p:ph sz="quarter" idx="28"/>
          </p:nvPr>
        </p:nvSpPr>
        <p:spPr>
          <a:xfrm>
            <a:off x="338336" y="1304925"/>
            <a:ext cx="5616000" cy="1440000"/>
          </a:xfrm>
        </p:spPr>
        <p:txBody>
          <a:bodyPr vert="horz" lIns="0" tIns="0" rIns="0" bIns="0" rtlCol="0">
            <a:noAutofit/>
          </a:bodyPr>
          <a:lstStyle>
            <a:lvl1pPr>
              <a:defRPr lang="en-GB" dirty="0">
                <a:solidFill>
                  <a:srgbClr val="FFFFFF"/>
                </a:solidFill>
              </a:defRPr>
            </a:lvl1pPr>
            <a:lvl2pPr>
              <a:defRPr lang="en-GB" dirty="0">
                <a:solidFill>
                  <a:srgbClr val="FFFFFF"/>
                </a:solidFill>
              </a:defRPr>
            </a:lvl2pPr>
            <a:lvl3pPr>
              <a:defRPr lang="en-GB" dirty="0">
                <a:solidFill>
                  <a:srgbClr val="FFFFFF"/>
                </a:solidFill>
              </a:defRPr>
            </a:lvl3pPr>
            <a:lvl4pPr>
              <a:defRPr lang="en-GB" dirty="0">
                <a:solidFill>
                  <a:srgbClr val="FFFFFF"/>
                </a:solidFill>
              </a:defRPr>
            </a:lvl4pPr>
            <a:lvl5pPr>
              <a:defRPr lang="en-GB" dirty="0">
                <a:solidFill>
                  <a:srgbClr val="FFFFFF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marL="450000" lvl="1" indent="-179388"/>
            <a:r>
              <a:rPr lang="en-GB" dirty="0"/>
              <a:t>Second level</a:t>
            </a:r>
          </a:p>
          <a:p>
            <a:pPr marL="720000" lvl="2" indent="-179388"/>
            <a:r>
              <a:rPr lang="en-GB" dirty="0"/>
              <a:t>Third level</a:t>
            </a:r>
          </a:p>
          <a:p>
            <a:pPr marL="990600" lvl="3" indent="-179388"/>
            <a:r>
              <a:rPr lang="en-GB" dirty="0"/>
              <a:t>Fourth level</a:t>
            </a:r>
          </a:p>
          <a:p>
            <a:pPr marL="1260000" lvl="4" indent="-179388"/>
            <a:r>
              <a:rPr lang="en-GB" dirty="0"/>
              <a:t>Fifth level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335D94E-B7B2-41AF-8ACA-65EBCE84C37C}"/>
              </a:ext>
            </a:extLst>
          </p:cNvPr>
          <p:cNvSpPr>
            <a:spLocks noGrp="1"/>
          </p:cNvSpPr>
          <p:nvPr>
            <p:ph sz="quarter" idx="29"/>
          </p:nvPr>
        </p:nvSpPr>
        <p:spPr>
          <a:xfrm>
            <a:off x="338336" y="2950127"/>
            <a:ext cx="5616000" cy="2962800"/>
          </a:xfrm>
        </p:spPr>
        <p:txBody>
          <a:bodyPr vert="horz" lIns="0" tIns="0" rIns="0" bIns="0" rtlCol="0">
            <a:noAutofit/>
          </a:bodyPr>
          <a:lstStyle>
            <a:lvl1pPr>
              <a:defRPr lang="en-GB">
                <a:solidFill>
                  <a:srgbClr val="FFFFFF"/>
                </a:solidFill>
              </a:defRPr>
            </a:lvl1pPr>
            <a:lvl2pPr>
              <a:defRPr lang="en-GB">
                <a:solidFill>
                  <a:srgbClr val="FFFFFF"/>
                </a:solidFill>
              </a:defRPr>
            </a:lvl2pPr>
            <a:lvl3pPr>
              <a:defRPr lang="en-GB">
                <a:solidFill>
                  <a:srgbClr val="FFFFFF"/>
                </a:solidFill>
              </a:defRPr>
            </a:lvl3pPr>
            <a:lvl4pPr>
              <a:defRPr lang="en-GB">
                <a:solidFill>
                  <a:srgbClr val="FFFFFF"/>
                </a:solidFill>
              </a:defRPr>
            </a:lvl4pPr>
            <a:lvl5pPr>
              <a:defRPr lang="en-GB" dirty="0">
                <a:solidFill>
                  <a:srgbClr val="FFFFFF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marL="450000" lvl="1" indent="-179388"/>
            <a:r>
              <a:rPr lang="en-GB" dirty="0"/>
              <a:t>Second level</a:t>
            </a:r>
          </a:p>
          <a:p>
            <a:pPr marL="720000" lvl="2" indent="-179388"/>
            <a:r>
              <a:rPr lang="en-GB" dirty="0"/>
              <a:t>Third level</a:t>
            </a:r>
          </a:p>
          <a:p>
            <a:pPr marL="990600" lvl="3" indent="-179388"/>
            <a:r>
              <a:rPr lang="en-GB" dirty="0"/>
              <a:t>Fourth level</a:t>
            </a:r>
          </a:p>
          <a:p>
            <a:pPr marL="1260000" lvl="4" indent="-179388"/>
            <a:r>
              <a:rPr lang="en-GB" dirty="0"/>
              <a:t>Fifth level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5C2A747-6563-48A3-B274-81B6631396CF}"/>
              </a:ext>
            </a:extLst>
          </p:cNvPr>
          <p:cNvSpPr>
            <a:spLocks noGrp="1"/>
          </p:cNvSpPr>
          <p:nvPr>
            <p:ph sz="quarter" idx="30"/>
          </p:nvPr>
        </p:nvSpPr>
        <p:spPr>
          <a:xfrm>
            <a:off x="6241038" y="1304927"/>
            <a:ext cx="5616000" cy="4608000"/>
          </a:xfrm>
        </p:spPr>
        <p:txBody>
          <a:bodyPr vert="horz" lIns="0" tIns="0" rIns="0" bIns="0" rtlCol="0">
            <a:noAutofit/>
          </a:bodyPr>
          <a:lstStyle>
            <a:lvl1pPr>
              <a:defRPr lang="en-GB">
                <a:solidFill>
                  <a:srgbClr val="FFFFFF"/>
                </a:solidFill>
              </a:defRPr>
            </a:lvl1pPr>
            <a:lvl2pPr>
              <a:defRPr lang="en-GB">
                <a:solidFill>
                  <a:srgbClr val="FFFFFF"/>
                </a:solidFill>
              </a:defRPr>
            </a:lvl2pPr>
            <a:lvl3pPr>
              <a:defRPr lang="en-GB">
                <a:solidFill>
                  <a:srgbClr val="FFFFFF"/>
                </a:solidFill>
              </a:defRPr>
            </a:lvl3pPr>
            <a:lvl4pPr>
              <a:defRPr lang="en-GB">
                <a:solidFill>
                  <a:srgbClr val="FFFFFF"/>
                </a:solidFill>
              </a:defRPr>
            </a:lvl4pPr>
            <a:lvl5pPr>
              <a:defRPr lang="en-GB" dirty="0">
                <a:solidFill>
                  <a:srgbClr val="FFFFFF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marL="450000" lvl="1" indent="-179388"/>
            <a:r>
              <a:rPr lang="en-GB" dirty="0"/>
              <a:t>Second level</a:t>
            </a:r>
          </a:p>
          <a:p>
            <a:pPr marL="720000" lvl="2" indent="-179388"/>
            <a:r>
              <a:rPr lang="en-GB" dirty="0"/>
              <a:t>Third level</a:t>
            </a:r>
          </a:p>
          <a:p>
            <a:pPr marL="990600" lvl="3" indent="-179388"/>
            <a:r>
              <a:rPr lang="en-GB" dirty="0"/>
              <a:t>Fourth level</a:t>
            </a:r>
          </a:p>
          <a:p>
            <a:pPr marL="1260000" lvl="4" indent="-179388"/>
            <a:r>
              <a:rPr lang="en-GB" dirty="0"/>
              <a:t>Fifth level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8FB6D8F4-3523-41A4-8DEB-79A9E546503E}"/>
              </a:ext>
            </a:extLst>
          </p:cNvPr>
          <p:cNvCxnSpPr>
            <a:cxnSpLocks/>
          </p:cNvCxnSpPr>
          <p:nvPr userDrawn="1"/>
        </p:nvCxnSpPr>
        <p:spPr>
          <a:xfrm>
            <a:off x="334800" y="1130400"/>
            <a:ext cx="11518701" cy="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9C4AB94C-971B-4BB7-A11A-3D6F427270F7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36000" y="262800"/>
            <a:ext cx="5760000" cy="169277"/>
          </a:xfrm>
          <a:noFill/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en-US" sz="1100" smtClean="0">
                <a:solidFill>
                  <a:srgbClr val="FFFFFF"/>
                </a:solidFill>
              </a:defRPr>
            </a:lvl1pPr>
            <a:lvl2pPr>
              <a:defRPr lang="en-US" sz="1100" smtClean="0">
                <a:solidFill>
                  <a:srgbClr val="A3AAAE"/>
                </a:solidFill>
              </a:defRPr>
            </a:lvl2pPr>
            <a:lvl3pPr>
              <a:defRPr lang="en-US" sz="1100" smtClean="0">
                <a:solidFill>
                  <a:srgbClr val="A3AAAE"/>
                </a:solidFill>
              </a:defRPr>
            </a:lvl3pPr>
            <a:lvl4pPr>
              <a:defRPr lang="en-US" sz="1100" smtClean="0">
                <a:solidFill>
                  <a:srgbClr val="A3AAAE"/>
                </a:solidFill>
              </a:defRPr>
            </a:lvl4pPr>
            <a:lvl5pPr>
              <a:defRPr lang="en-GB" sz="1100">
                <a:solidFill>
                  <a:srgbClr val="A3AAAE"/>
                </a:solidFill>
              </a:defRPr>
            </a:lvl5pPr>
          </a:lstStyle>
          <a:p>
            <a:pPr marL="180000" lvl="0" indent="-180000"/>
            <a:r>
              <a:rPr lang="en-GB" dirty="0"/>
              <a:t>Click to edit section title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71423850-AF32-4FD2-B775-CB05CDC17B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29095" y="6551112"/>
            <a:ext cx="1152000" cy="15388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>
              <a:defRPr lang="en-GB" sz="100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## Month 2022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746DF8D9-AEF6-4CC3-9DC6-67F0507A26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61095" y="6551112"/>
            <a:ext cx="7071154" cy="15388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lang="en-GB" sz="1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Footer Info</a:t>
            </a:r>
          </a:p>
        </p:txBody>
      </p:sp>
    </p:spTree>
    <p:extLst>
      <p:ext uri="{BB962C8B-B14F-4D97-AF65-F5344CB8AC3E}">
        <p14:creationId xmlns:p14="http://schemas.microsoft.com/office/powerpoint/2010/main" val="11286869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verlay Imag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view of the earth from space&#10;&#10;Description automatically generated with medium confidence">
            <a:extLst>
              <a:ext uri="{FF2B5EF4-FFF2-40B4-BE49-F238E27FC236}">
                <a16:creationId xmlns:a16="http://schemas.microsoft.com/office/drawing/2014/main" id="{9C031A83-143C-4066-9A10-A16D77B501DE}"/>
              </a:ext>
            </a:extLst>
          </p:cNvPr>
          <p:cNvPicPr>
            <a:picLocks/>
          </p:cNvPicPr>
          <p:nvPr userDrawn="1"/>
        </p:nvPicPr>
        <p:blipFill rotWithShape="1">
          <a:blip r:embed="rId2">
            <a:alphaModFix amt="30000"/>
          </a:blip>
          <a:srcRect l="5950" r="9663"/>
          <a:stretch/>
        </p:blipFill>
        <p:spPr>
          <a:xfrm>
            <a:off x="-1" y="0"/>
            <a:ext cx="12192001" cy="6859200"/>
          </a:xfrm>
          <a:prstGeom prst="rect">
            <a:avLst/>
          </a:prstGeom>
          <a:solidFill>
            <a:srgbClr val="009BDF"/>
          </a:solidFill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B3E52576-1E91-4238-A66B-C076F95E51EF}"/>
              </a:ext>
            </a:extLst>
          </p:cNvPr>
          <p:cNvSpPr/>
          <p:nvPr userDrawn="1"/>
        </p:nvSpPr>
        <p:spPr>
          <a:xfrm>
            <a:off x="0" y="2312988"/>
            <a:ext cx="8148638" cy="3460751"/>
          </a:xfrm>
          <a:prstGeom prst="rect">
            <a:avLst/>
          </a:prstGeom>
          <a:solidFill>
            <a:srgbClr val="1A45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>
              <a:solidFill>
                <a:srgbClr val="FFFFFF"/>
              </a:solidFill>
            </a:endParaRP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6E889A10-DFD7-8C49-939C-B62B45146AA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4964" y="4150334"/>
            <a:ext cx="7488000" cy="630820"/>
          </a:xfrm>
          <a:prstGeom prst="rect">
            <a:avLst/>
          </a:prstGeom>
        </p:spPr>
        <p:txBody>
          <a:bodyPr lIns="0" tIns="126000" rIns="0" bIns="71999" anchor="t">
            <a:spAutoFit/>
          </a:bodyPr>
          <a:lstStyle>
            <a:lvl1pPr marL="0" indent="0">
              <a:spcBef>
                <a:spcPts val="1200"/>
              </a:spcBef>
              <a:buFont typeface="Arial" panose="020B0604020202020204" pitchFamily="34" charset="0"/>
              <a:buNone/>
              <a:defRPr sz="2800">
                <a:solidFill>
                  <a:srgbClr val="FFFFFF"/>
                </a:solidFill>
              </a:defRPr>
            </a:lvl1pPr>
          </a:lstStyle>
          <a:p>
            <a:pPr lvl="0"/>
            <a:r>
              <a:rPr lang="en-GB" dirty="0"/>
              <a:t>Click to edit subtitle &amp; date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5A7AD6D5-57AE-2C46-9B1B-C31CC60DD836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638895" y="260350"/>
            <a:ext cx="1218143" cy="785171"/>
            <a:chOff x="9844088" y="250825"/>
            <a:chExt cx="2058987" cy="1327150"/>
          </a:xfrm>
          <a:solidFill>
            <a:srgbClr val="FFFFFF"/>
          </a:solidFill>
        </p:grpSpPr>
        <p:sp>
          <p:nvSpPr>
            <p:cNvPr id="9" name="Freeform 1">
              <a:extLst>
                <a:ext uri="{FF2B5EF4-FFF2-40B4-BE49-F238E27FC236}">
                  <a16:creationId xmlns:a16="http://schemas.microsoft.com/office/drawing/2014/main" id="{5B56EA21-E08E-614B-90D6-0C37238DDB6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9844088" y="250825"/>
              <a:ext cx="112712" cy="798513"/>
            </a:xfrm>
            <a:custGeom>
              <a:avLst/>
              <a:gdLst>
                <a:gd name="T0" fmla="*/ 312 w 313"/>
                <a:gd name="T1" fmla="*/ 0 h 2219"/>
                <a:gd name="T2" fmla="*/ 0 w 313"/>
                <a:gd name="T3" fmla="*/ 0 h 2219"/>
                <a:gd name="T4" fmla="*/ 0 w 313"/>
                <a:gd name="T5" fmla="*/ 2218 h 2219"/>
                <a:gd name="T6" fmla="*/ 312 w 313"/>
                <a:gd name="T7" fmla="*/ 2218 h 2219"/>
                <a:gd name="T8" fmla="*/ 312 w 313"/>
                <a:gd name="T9" fmla="*/ 0 h 2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3" h="2219">
                  <a:moveTo>
                    <a:pt x="312" y="0"/>
                  </a:moveTo>
                  <a:lnTo>
                    <a:pt x="0" y="0"/>
                  </a:lnTo>
                  <a:lnTo>
                    <a:pt x="0" y="2218"/>
                  </a:lnTo>
                  <a:lnTo>
                    <a:pt x="312" y="2218"/>
                  </a:lnTo>
                  <a:lnTo>
                    <a:pt x="312" y="0"/>
                  </a:lnTo>
                </a:path>
              </a:pathLst>
            </a:custGeom>
            <a:grpFill/>
            <a:ln>
              <a:noFill/>
            </a:ln>
            <a:effectLst/>
          </p:spPr>
          <p:txBody>
            <a:bodyPr wrap="none" anchor="ctr"/>
            <a:lstStyle/>
            <a:p>
              <a:endParaRPr lang="en-GB" sz="1351" dirty="0">
                <a:solidFill>
                  <a:srgbClr val="FFFFFF"/>
                </a:solidFill>
              </a:endParaRPr>
            </a:p>
          </p:txBody>
        </p:sp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57B2F302-D9B4-324E-9346-9A828867C00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0023475" y="250825"/>
              <a:ext cx="1879600" cy="798513"/>
            </a:xfrm>
            <a:custGeom>
              <a:avLst/>
              <a:gdLst>
                <a:gd name="T0" fmla="*/ 5186 w 5219"/>
                <a:gd name="T1" fmla="*/ 2218 h 2219"/>
                <a:gd name="T2" fmla="*/ 5186 w 5219"/>
                <a:gd name="T3" fmla="*/ 2218 h 2219"/>
                <a:gd name="T4" fmla="*/ 4249 w 5219"/>
                <a:gd name="T5" fmla="*/ 1157 h 2219"/>
                <a:gd name="T6" fmla="*/ 4936 w 5219"/>
                <a:gd name="T7" fmla="*/ 1000 h 2219"/>
                <a:gd name="T8" fmla="*/ 4874 w 5219"/>
                <a:gd name="T9" fmla="*/ 219 h 2219"/>
                <a:gd name="T10" fmla="*/ 3811 w 5219"/>
                <a:gd name="T11" fmla="*/ 0 h 2219"/>
                <a:gd name="T12" fmla="*/ 0 w 5219"/>
                <a:gd name="T13" fmla="*/ 0 h 2219"/>
                <a:gd name="T14" fmla="*/ 0 w 5219"/>
                <a:gd name="T15" fmla="*/ 2218 h 2219"/>
                <a:gd name="T16" fmla="*/ 1875 w 5219"/>
                <a:gd name="T17" fmla="*/ 2218 h 2219"/>
                <a:gd name="T18" fmla="*/ 1875 w 5219"/>
                <a:gd name="T19" fmla="*/ 1438 h 2219"/>
                <a:gd name="T20" fmla="*/ 2405 w 5219"/>
                <a:gd name="T21" fmla="*/ 1438 h 2219"/>
                <a:gd name="T22" fmla="*/ 2843 w 5219"/>
                <a:gd name="T23" fmla="*/ 1813 h 2219"/>
                <a:gd name="T24" fmla="*/ 2843 w 5219"/>
                <a:gd name="T25" fmla="*/ 2218 h 2219"/>
                <a:gd name="T26" fmla="*/ 5186 w 5219"/>
                <a:gd name="T27" fmla="*/ 2218 h 2219"/>
                <a:gd name="T28" fmla="*/ 2811 w 5219"/>
                <a:gd name="T29" fmla="*/ 844 h 2219"/>
                <a:gd name="T30" fmla="*/ 2811 w 5219"/>
                <a:gd name="T31" fmla="*/ 844 h 2219"/>
                <a:gd name="T32" fmla="*/ 2593 w 5219"/>
                <a:gd name="T33" fmla="*/ 907 h 2219"/>
                <a:gd name="T34" fmla="*/ 1906 w 5219"/>
                <a:gd name="T35" fmla="*/ 907 h 2219"/>
                <a:gd name="T36" fmla="*/ 1906 w 5219"/>
                <a:gd name="T37" fmla="*/ 563 h 2219"/>
                <a:gd name="T38" fmla="*/ 2593 w 5219"/>
                <a:gd name="T39" fmla="*/ 563 h 2219"/>
                <a:gd name="T40" fmla="*/ 2811 w 5219"/>
                <a:gd name="T41" fmla="*/ 625 h 2219"/>
                <a:gd name="T42" fmla="*/ 2811 w 5219"/>
                <a:gd name="T43" fmla="*/ 844 h 2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219" h="2219">
                  <a:moveTo>
                    <a:pt x="5186" y="2218"/>
                  </a:moveTo>
                  <a:lnTo>
                    <a:pt x="5186" y="2218"/>
                  </a:lnTo>
                  <a:cubicBezTo>
                    <a:pt x="5186" y="1625"/>
                    <a:pt x="4905" y="1313"/>
                    <a:pt x="4249" y="1157"/>
                  </a:cubicBezTo>
                  <a:cubicBezTo>
                    <a:pt x="4499" y="1157"/>
                    <a:pt x="4749" y="1125"/>
                    <a:pt x="4936" y="1000"/>
                  </a:cubicBezTo>
                  <a:cubicBezTo>
                    <a:pt x="5093" y="844"/>
                    <a:pt x="5218" y="500"/>
                    <a:pt x="4874" y="219"/>
                  </a:cubicBezTo>
                  <a:cubicBezTo>
                    <a:pt x="4655" y="32"/>
                    <a:pt x="4280" y="0"/>
                    <a:pt x="381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218"/>
                    <a:pt x="0" y="2218"/>
                    <a:pt x="0" y="2218"/>
                  </a:cubicBezTo>
                  <a:cubicBezTo>
                    <a:pt x="1875" y="2218"/>
                    <a:pt x="1875" y="2218"/>
                    <a:pt x="1875" y="2218"/>
                  </a:cubicBezTo>
                  <a:cubicBezTo>
                    <a:pt x="1875" y="1438"/>
                    <a:pt x="1875" y="1438"/>
                    <a:pt x="1875" y="1438"/>
                  </a:cubicBezTo>
                  <a:cubicBezTo>
                    <a:pt x="2405" y="1438"/>
                    <a:pt x="2405" y="1438"/>
                    <a:pt x="2405" y="1438"/>
                  </a:cubicBezTo>
                  <a:cubicBezTo>
                    <a:pt x="2624" y="1438"/>
                    <a:pt x="2843" y="1532"/>
                    <a:pt x="2843" y="1813"/>
                  </a:cubicBezTo>
                  <a:cubicBezTo>
                    <a:pt x="2843" y="2218"/>
                    <a:pt x="2843" y="2218"/>
                    <a:pt x="2843" y="2218"/>
                  </a:cubicBezTo>
                  <a:lnTo>
                    <a:pt x="5186" y="2218"/>
                  </a:lnTo>
                  <a:close/>
                  <a:moveTo>
                    <a:pt x="2811" y="844"/>
                  </a:moveTo>
                  <a:lnTo>
                    <a:pt x="2811" y="844"/>
                  </a:lnTo>
                  <a:cubicBezTo>
                    <a:pt x="2749" y="875"/>
                    <a:pt x="2655" y="907"/>
                    <a:pt x="2593" y="907"/>
                  </a:cubicBezTo>
                  <a:cubicBezTo>
                    <a:pt x="1906" y="907"/>
                    <a:pt x="1906" y="907"/>
                    <a:pt x="1906" y="907"/>
                  </a:cubicBezTo>
                  <a:cubicBezTo>
                    <a:pt x="1906" y="563"/>
                    <a:pt x="1906" y="563"/>
                    <a:pt x="1906" y="563"/>
                  </a:cubicBezTo>
                  <a:cubicBezTo>
                    <a:pt x="2125" y="563"/>
                    <a:pt x="2344" y="563"/>
                    <a:pt x="2593" y="563"/>
                  </a:cubicBezTo>
                  <a:cubicBezTo>
                    <a:pt x="2686" y="563"/>
                    <a:pt x="2749" y="594"/>
                    <a:pt x="2811" y="625"/>
                  </a:cubicBezTo>
                  <a:cubicBezTo>
                    <a:pt x="2843" y="688"/>
                    <a:pt x="2843" y="782"/>
                    <a:pt x="2811" y="844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wrap="none" anchor="ctr"/>
            <a:lstStyle/>
            <a:p>
              <a:endParaRPr lang="en-GB" sz="1351" dirty="0">
                <a:solidFill>
                  <a:srgbClr val="FFFFFF"/>
                </a:solidFill>
              </a:endParaRPr>
            </a:p>
          </p:txBody>
        </p:sp>
        <p:sp>
          <p:nvSpPr>
            <p:cNvPr id="12" name="Freeform 3">
              <a:extLst>
                <a:ext uri="{FF2B5EF4-FFF2-40B4-BE49-F238E27FC236}">
                  <a16:creationId xmlns:a16="http://schemas.microsoft.com/office/drawing/2014/main" id="{0A306B75-EB5D-5E41-BE1F-CD0B44027B6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9844088" y="1116013"/>
              <a:ext cx="2047875" cy="461962"/>
            </a:xfrm>
            <a:custGeom>
              <a:avLst/>
              <a:gdLst>
                <a:gd name="T0" fmla="*/ 3343 w 5687"/>
                <a:gd name="T1" fmla="*/ 375 h 1282"/>
                <a:gd name="T2" fmla="*/ 3186 w 5687"/>
                <a:gd name="T3" fmla="*/ 343 h 1282"/>
                <a:gd name="T4" fmla="*/ 3249 w 5687"/>
                <a:gd name="T5" fmla="*/ 593 h 1282"/>
                <a:gd name="T6" fmla="*/ 3343 w 5687"/>
                <a:gd name="T7" fmla="*/ 375 h 1282"/>
                <a:gd name="T8" fmla="*/ 2375 w 5687"/>
                <a:gd name="T9" fmla="*/ 750 h 1282"/>
                <a:gd name="T10" fmla="*/ 2500 w 5687"/>
                <a:gd name="T11" fmla="*/ 437 h 1282"/>
                <a:gd name="T12" fmla="*/ 656 w 5687"/>
                <a:gd name="T13" fmla="*/ 375 h 1282"/>
                <a:gd name="T14" fmla="*/ 562 w 5687"/>
                <a:gd name="T15" fmla="*/ 343 h 1282"/>
                <a:gd name="T16" fmla="*/ 500 w 5687"/>
                <a:gd name="T17" fmla="*/ 593 h 1282"/>
                <a:gd name="T18" fmla="*/ 656 w 5687"/>
                <a:gd name="T19" fmla="*/ 562 h 1282"/>
                <a:gd name="T20" fmla="*/ 4030 w 5687"/>
                <a:gd name="T21" fmla="*/ 343 h 1282"/>
                <a:gd name="T22" fmla="*/ 3905 w 5687"/>
                <a:gd name="T23" fmla="*/ 343 h 1282"/>
                <a:gd name="T24" fmla="*/ 3999 w 5687"/>
                <a:gd name="T25" fmla="*/ 906 h 1282"/>
                <a:gd name="T26" fmla="*/ 4030 w 5687"/>
                <a:gd name="T27" fmla="*/ 343 h 1282"/>
                <a:gd name="T28" fmla="*/ 0 w 5687"/>
                <a:gd name="T29" fmla="*/ 0 h 1282"/>
                <a:gd name="T30" fmla="*/ 5686 w 5687"/>
                <a:gd name="T31" fmla="*/ 1281 h 1282"/>
                <a:gd name="T32" fmla="*/ 0 w 5687"/>
                <a:gd name="T33" fmla="*/ 0 h 1282"/>
                <a:gd name="T34" fmla="*/ 750 w 5687"/>
                <a:gd name="T35" fmla="*/ 1093 h 1282"/>
                <a:gd name="T36" fmla="*/ 500 w 5687"/>
                <a:gd name="T37" fmla="*/ 1093 h 1282"/>
                <a:gd name="T38" fmla="*/ 312 w 5687"/>
                <a:gd name="T39" fmla="*/ 187 h 1282"/>
                <a:gd name="T40" fmla="*/ 875 w 5687"/>
                <a:gd name="T41" fmla="*/ 437 h 1282"/>
                <a:gd name="T42" fmla="*/ 969 w 5687"/>
                <a:gd name="T43" fmla="*/ 1093 h 1282"/>
                <a:gd name="T44" fmla="*/ 1219 w 5687"/>
                <a:gd name="T45" fmla="*/ 1093 h 1282"/>
                <a:gd name="T46" fmla="*/ 1031 w 5687"/>
                <a:gd name="T47" fmla="*/ 1093 h 1282"/>
                <a:gd name="T48" fmla="*/ 1219 w 5687"/>
                <a:gd name="T49" fmla="*/ 187 h 1282"/>
                <a:gd name="T50" fmla="*/ 1781 w 5687"/>
                <a:gd name="T51" fmla="*/ 1093 h 1282"/>
                <a:gd name="T52" fmla="*/ 1312 w 5687"/>
                <a:gd name="T53" fmla="*/ 625 h 1282"/>
                <a:gd name="T54" fmla="*/ 2000 w 5687"/>
                <a:gd name="T55" fmla="*/ 218 h 1282"/>
                <a:gd name="T56" fmla="*/ 1781 w 5687"/>
                <a:gd name="T57" fmla="*/ 343 h 1282"/>
                <a:gd name="T58" fmla="*/ 1781 w 5687"/>
                <a:gd name="T59" fmla="*/ 937 h 1282"/>
                <a:gd name="T60" fmla="*/ 2000 w 5687"/>
                <a:gd name="T61" fmla="*/ 812 h 1282"/>
                <a:gd name="T62" fmla="*/ 1781 w 5687"/>
                <a:gd name="T63" fmla="*/ 1093 h 1282"/>
                <a:gd name="T64" fmla="*/ 2750 w 5687"/>
                <a:gd name="T65" fmla="*/ 1093 h 1282"/>
                <a:gd name="T66" fmla="*/ 2344 w 5687"/>
                <a:gd name="T67" fmla="*/ 906 h 1282"/>
                <a:gd name="T68" fmla="*/ 2062 w 5687"/>
                <a:gd name="T69" fmla="*/ 1093 h 1282"/>
                <a:gd name="T70" fmla="*/ 2594 w 5687"/>
                <a:gd name="T71" fmla="*/ 187 h 1282"/>
                <a:gd name="T72" fmla="*/ 2750 w 5687"/>
                <a:gd name="T73" fmla="*/ 1093 h 1282"/>
                <a:gd name="T74" fmla="*/ 3436 w 5687"/>
                <a:gd name="T75" fmla="*/ 1093 h 1282"/>
                <a:gd name="T76" fmla="*/ 3186 w 5687"/>
                <a:gd name="T77" fmla="*/ 1093 h 1282"/>
                <a:gd name="T78" fmla="*/ 2999 w 5687"/>
                <a:gd name="T79" fmla="*/ 187 h 1282"/>
                <a:gd name="T80" fmla="*/ 3561 w 5687"/>
                <a:gd name="T81" fmla="*/ 437 h 1282"/>
                <a:gd name="T82" fmla="*/ 3655 w 5687"/>
                <a:gd name="T83" fmla="*/ 1093 h 1282"/>
                <a:gd name="T84" fmla="*/ 3968 w 5687"/>
                <a:gd name="T85" fmla="*/ 1093 h 1282"/>
                <a:gd name="T86" fmla="*/ 3718 w 5687"/>
                <a:gd name="T87" fmla="*/ 1093 h 1282"/>
                <a:gd name="T88" fmla="*/ 3968 w 5687"/>
                <a:gd name="T89" fmla="*/ 187 h 1282"/>
                <a:gd name="T90" fmla="*/ 3968 w 5687"/>
                <a:gd name="T91" fmla="*/ 1093 h 1282"/>
                <a:gd name="T92" fmla="*/ 4968 w 5687"/>
                <a:gd name="T93" fmla="*/ 1093 h 1282"/>
                <a:gd name="T94" fmla="*/ 4968 w 5687"/>
                <a:gd name="T95" fmla="*/ 187 h 1282"/>
                <a:gd name="T96" fmla="*/ 4968 w 5687"/>
                <a:gd name="T97" fmla="*/ 1093 h 1282"/>
                <a:gd name="T98" fmla="*/ 4968 w 5687"/>
                <a:gd name="T99" fmla="*/ 343 h 1282"/>
                <a:gd name="T100" fmla="*/ 4968 w 5687"/>
                <a:gd name="T101" fmla="*/ 937 h 1282"/>
                <a:gd name="T102" fmla="*/ 4968 w 5687"/>
                <a:gd name="T103" fmla="*/ 343 h 1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5687" h="1282">
                  <a:moveTo>
                    <a:pt x="3343" y="375"/>
                  </a:moveTo>
                  <a:lnTo>
                    <a:pt x="3343" y="375"/>
                  </a:lnTo>
                  <a:cubicBezTo>
                    <a:pt x="3311" y="343"/>
                    <a:pt x="3280" y="343"/>
                    <a:pt x="3249" y="343"/>
                  </a:cubicBezTo>
                  <a:cubicBezTo>
                    <a:pt x="3218" y="343"/>
                    <a:pt x="3186" y="343"/>
                    <a:pt x="3186" y="343"/>
                  </a:cubicBezTo>
                  <a:cubicBezTo>
                    <a:pt x="3186" y="593"/>
                    <a:pt x="3186" y="593"/>
                    <a:pt x="3186" y="593"/>
                  </a:cubicBezTo>
                  <a:cubicBezTo>
                    <a:pt x="3186" y="593"/>
                    <a:pt x="3218" y="593"/>
                    <a:pt x="3249" y="593"/>
                  </a:cubicBezTo>
                  <a:cubicBezTo>
                    <a:pt x="3280" y="593"/>
                    <a:pt x="3343" y="593"/>
                    <a:pt x="3343" y="562"/>
                  </a:cubicBezTo>
                  <a:cubicBezTo>
                    <a:pt x="3405" y="531"/>
                    <a:pt x="3405" y="406"/>
                    <a:pt x="3343" y="375"/>
                  </a:cubicBezTo>
                  <a:close/>
                  <a:moveTo>
                    <a:pt x="2375" y="750"/>
                  </a:moveTo>
                  <a:lnTo>
                    <a:pt x="2375" y="750"/>
                  </a:lnTo>
                  <a:cubicBezTo>
                    <a:pt x="2625" y="750"/>
                    <a:pt x="2625" y="750"/>
                    <a:pt x="2625" y="750"/>
                  </a:cubicBezTo>
                  <a:cubicBezTo>
                    <a:pt x="2500" y="437"/>
                    <a:pt x="2500" y="437"/>
                    <a:pt x="2500" y="437"/>
                  </a:cubicBezTo>
                  <a:lnTo>
                    <a:pt x="2375" y="750"/>
                  </a:lnTo>
                  <a:close/>
                  <a:moveTo>
                    <a:pt x="656" y="375"/>
                  </a:moveTo>
                  <a:lnTo>
                    <a:pt x="656" y="375"/>
                  </a:lnTo>
                  <a:cubicBezTo>
                    <a:pt x="625" y="343"/>
                    <a:pt x="594" y="343"/>
                    <a:pt x="562" y="343"/>
                  </a:cubicBezTo>
                  <a:cubicBezTo>
                    <a:pt x="531" y="343"/>
                    <a:pt x="500" y="343"/>
                    <a:pt x="500" y="343"/>
                  </a:cubicBezTo>
                  <a:cubicBezTo>
                    <a:pt x="500" y="593"/>
                    <a:pt x="500" y="593"/>
                    <a:pt x="500" y="593"/>
                  </a:cubicBezTo>
                  <a:cubicBezTo>
                    <a:pt x="500" y="593"/>
                    <a:pt x="531" y="593"/>
                    <a:pt x="562" y="593"/>
                  </a:cubicBezTo>
                  <a:cubicBezTo>
                    <a:pt x="594" y="593"/>
                    <a:pt x="656" y="593"/>
                    <a:pt x="656" y="562"/>
                  </a:cubicBezTo>
                  <a:cubicBezTo>
                    <a:pt x="719" y="531"/>
                    <a:pt x="719" y="406"/>
                    <a:pt x="656" y="375"/>
                  </a:cubicBezTo>
                  <a:close/>
                  <a:moveTo>
                    <a:pt x="4030" y="343"/>
                  </a:moveTo>
                  <a:lnTo>
                    <a:pt x="4030" y="343"/>
                  </a:lnTo>
                  <a:cubicBezTo>
                    <a:pt x="3905" y="343"/>
                    <a:pt x="3905" y="343"/>
                    <a:pt x="3905" y="343"/>
                  </a:cubicBezTo>
                  <a:cubicBezTo>
                    <a:pt x="3905" y="906"/>
                    <a:pt x="3905" y="906"/>
                    <a:pt x="3905" y="906"/>
                  </a:cubicBezTo>
                  <a:cubicBezTo>
                    <a:pt x="3999" y="906"/>
                    <a:pt x="3999" y="906"/>
                    <a:pt x="3999" y="906"/>
                  </a:cubicBezTo>
                  <a:cubicBezTo>
                    <a:pt x="3999" y="906"/>
                    <a:pt x="4249" y="906"/>
                    <a:pt x="4249" y="625"/>
                  </a:cubicBezTo>
                  <a:cubicBezTo>
                    <a:pt x="4249" y="343"/>
                    <a:pt x="4030" y="343"/>
                    <a:pt x="4030" y="343"/>
                  </a:cubicBezTo>
                  <a:close/>
                  <a:moveTo>
                    <a:pt x="0" y="0"/>
                  </a:moveTo>
                  <a:lnTo>
                    <a:pt x="0" y="0"/>
                  </a:lnTo>
                  <a:cubicBezTo>
                    <a:pt x="0" y="1281"/>
                    <a:pt x="0" y="1281"/>
                    <a:pt x="0" y="1281"/>
                  </a:cubicBezTo>
                  <a:cubicBezTo>
                    <a:pt x="5686" y="1281"/>
                    <a:pt x="5686" y="1281"/>
                    <a:pt x="5686" y="1281"/>
                  </a:cubicBezTo>
                  <a:cubicBezTo>
                    <a:pt x="5686" y="0"/>
                    <a:pt x="5686" y="0"/>
                    <a:pt x="5686" y="0"/>
                  </a:cubicBezTo>
                  <a:lnTo>
                    <a:pt x="0" y="0"/>
                  </a:lnTo>
                  <a:close/>
                  <a:moveTo>
                    <a:pt x="750" y="1093"/>
                  </a:moveTo>
                  <a:lnTo>
                    <a:pt x="750" y="1093"/>
                  </a:lnTo>
                  <a:cubicBezTo>
                    <a:pt x="500" y="718"/>
                    <a:pt x="500" y="718"/>
                    <a:pt x="500" y="718"/>
                  </a:cubicBezTo>
                  <a:cubicBezTo>
                    <a:pt x="500" y="1093"/>
                    <a:pt x="500" y="1093"/>
                    <a:pt x="500" y="1093"/>
                  </a:cubicBezTo>
                  <a:cubicBezTo>
                    <a:pt x="312" y="1093"/>
                    <a:pt x="312" y="1093"/>
                    <a:pt x="312" y="1093"/>
                  </a:cubicBezTo>
                  <a:cubicBezTo>
                    <a:pt x="312" y="187"/>
                    <a:pt x="312" y="187"/>
                    <a:pt x="312" y="187"/>
                  </a:cubicBezTo>
                  <a:cubicBezTo>
                    <a:pt x="500" y="187"/>
                    <a:pt x="500" y="187"/>
                    <a:pt x="500" y="187"/>
                  </a:cubicBezTo>
                  <a:cubicBezTo>
                    <a:pt x="719" y="187"/>
                    <a:pt x="875" y="187"/>
                    <a:pt x="875" y="437"/>
                  </a:cubicBezTo>
                  <a:cubicBezTo>
                    <a:pt x="906" y="718"/>
                    <a:pt x="687" y="718"/>
                    <a:pt x="687" y="718"/>
                  </a:cubicBezTo>
                  <a:cubicBezTo>
                    <a:pt x="969" y="1093"/>
                    <a:pt x="969" y="1093"/>
                    <a:pt x="969" y="1093"/>
                  </a:cubicBezTo>
                  <a:lnTo>
                    <a:pt x="750" y="1093"/>
                  </a:lnTo>
                  <a:close/>
                  <a:moveTo>
                    <a:pt x="1219" y="1093"/>
                  </a:moveTo>
                  <a:lnTo>
                    <a:pt x="1219" y="1093"/>
                  </a:lnTo>
                  <a:cubicBezTo>
                    <a:pt x="1031" y="1093"/>
                    <a:pt x="1031" y="1093"/>
                    <a:pt x="1031" y="1093"/>
                  </a:cubicBezTo>
                  <a:cubicBezTo>
                    <a:pt x="1031" y="187"/>
                    <a:pt x="1031" y="187"/>
                    <a:pt x="1031" y="187"/>
                  </a:cubicBezTo>
                  <a:cubicBezTo>
                    <a:pt x="1219" y="187"/>
                    <a:pt x="1219" y="187"/>
                    <a:pt x="1219" y="187"/>
                  </a:cubicBezTo>
                  <a:lnTo>
                    <a:pt x="1219" y="1093"/>
                  </a:lnTo>
                  <a:close/>
                  <a:moveTo>
                    <a:pt x="1781" y="1093"/>
                  </a:moveTo>
                  <a:lnTo>
                    <a:pt x="1781" y="1093"/>
                  </a:lnTo>
                  <a:cubicBezTo>
                    <a:pt x="1500" y="1093"/>
                    <a:pt x="1312" y="906"/>
                    <a:pt x="1312" y="625"/>
                  </a:cubicBezTo>
                  <a:cubicBezTo>
                    <a:pt x="1312" y="375"/>
                    <a:pt x="1500" y="187"/>
                    <a:pt x="1781" y="187"/>
                  </a:cubicBezTo>
                  <a:cubicBezTo>
                    <a:pt x="1844" y="187"/>
                    <a:pt x="1937" y="187"/>
                    <a:pt x="2000" y="218"/>
                  </a:cubicBezTo>
                  <a:cubicBezTo>
                    <a:pt x="2000" y="468"/>
                    <a:pt x="2000" y="468"/>
                    <a:pt x="2000" y="468"/>
                  </a:cubicBezTo>
                  <a:cubicBezTo>
                    <a:pt x="1937" y="375"/>
                    <a:pt x="1875" y="343"/>
                    <a:pt x="1781" y="343"/>
                  </a:cubicBezTo>
                  <a:cubicBezTo>
                    <a:pt x="1625" y="343"/>
                    <a:pt x="1469" y="468"/>
                    <a:pt x="1469" y="625"/>
                  </a:cubicBezTo>
                  <a:cubicBezTo>
                    <a:pt x="1469" y="812"/>
                    <a:pt x="1625" y="937"/>
                    <a:pt x="1781" y="937"/>
                  </a:cubicBezTo>
                  <a:cubicBezTo>
                    <a:pt x="1875" y="937"/>
                    <a:pt x="1937" y="875"/>
                    <a:pt x="2000" y="812"/>
                  </a:cubicBezTo>
                  <a:lnTo>
                    <a:pt x="2000" y="812"/>
                  </a:lnTo>
                  <a:cubicBezTo>
                    <a:pt x="2000" y="1031"/>
                    <a:pt x="2000" y="1031"/>
                    <a:pt x="2000" y="1031"/>
                  </a:cubicBezTo>
                  <a:cubicBezTo>
                    <a:pt x="1937" y="1093"/>
                    <a:pt x="1844" y="1093"/>
                    <a:pt x="1781" y="1093"/>
                  </a:cubicBezTo>
                  <a:close/>
                  <a:moveTo>
                    <a:pt x="2750" y="1093"/>
                  </a:moveTo>
                  <a:lnTo>
                    <a:pt x="2750" y="1093"/>
                  </a:lnTo>
                  <a:cubicBezTo>
                    <a:pt x="2687" y="906"/>
                    <a:pt x="2687" y="906"/>
                    <a:pt x="2687" y="906"/>
                  </a:cubicBezTo>
                  <a:cubicBezTo>
                    <a:pt x="2344" y="906"/>
                    <a:pt x="2344" y="906"/>
                    <a:pt x="2344" y="906"/>
                  </a:cubicBezTo>
                  <a:cubicBezTo>
                    <a:pt x="2250" y="1093"/>
                    <a:pt x="2250" y="1093"/>
                    <a:pt x="2250" y="1093"/>
                  </a:cubicBezTo>
                  <a:cubicBezTo>
                    <a:pt x="2062" y="1093"/>
                    <a:pt x="2062" y="1093"/>
                    <a:pt x="2062" y="1093"/>
                  </a:cubicBezTo>
                  <a:cubicBezTo>
                    <a:pt x="2406" y="187"/>
                    <a:pt x="2406" y="187"/>
                    <a:pt x="2406" y="187"/>
                  </a:cubicBezTo>
                  <a:cubicBezTo>
                    <a:pt x="2594" y="187"/>
                    <a:pt x="2594" y="187"/>
                    <a:pt x="2594" y="187"/>
                  </a:cubicBezTo>
                  <a:cubicBezTo>
                    <a:pt x="2936" y="1093"/>
                    <a:pt x="2936" y="1093"/>
                    <a:pt x="2936" y="1093"/>
                  </a:cubicBezTo>
                  <a:lnTo>
                    <a:pt x="2750" y="1093"/>
                  </a:lnTo>
                  <a:close/>
                  <a:moveTo>
                    <a:pt x="3436" y="1093"/>
                  </a:moveTo>
                  <a:lnTo>
                    <a:pt x="3436" y="1093"/>
                  </a:lnTo>
                  <a:cubicBezTo>
                    <a:pt x="3186" y="718"/>
                    <a:pt x="3186" y="718"/>
                    <a:pt x="3186" y="718"/>
                  </a:cubicBezTo>
                  <a:cubicBezTo>
                    <a:pt x="3186" y="1093"/>
                    <a:pt x="3186" y="1093"/>
                    <a:pt x="3186" y="1093"/>
                  </a:cubicBezTo>
                  <a:cubicBezTo>
                    <a:pt x="2999" y="1093"/>
                    <a:pt x="2999" y="1093"/>
                    <a:pt x="2999" y="1093"/>
                  </a:cubicBezTo>
                  <a:cubicBezTo>
                    <a:pt x="2999" y="187"/>
                    <a:pt x="2999" y="187"/>
                    <a:pt x="2999" y="187"/>
                  </a:cubicBezTo>
                  <a:cubicBezTo>
                    <a:pt x="3186" y="187"/>
                    <a:pt x="3186" y="187"/>
                    <a:pt x="3186" y="187"/>
                  </a:cubicBezTo>
                  <a:cubicBezTo>
                    <a:pt x="3405" y="187"/>
                    <a:pt x="3561" y="187"/>
                    <a:pt x="3561" y="437"/>
                  </a:cubicBezTo>
                  <a:cubicBezTo>
                    <a:pt x="3593" y="718"/>
                    <a:pt x="3374" y="718"/>
                    <a:pt x="3374" y="718"/>
                  </a:cubicBezTo>
                  <a:cubicBezTo>
                    <a:pt x="3655" y="1093"/>
                    <a:pt x="3655" y="1093"/>
                    <a:pt x="3655" y="1093"/>
                  </a:cubicBezTo>
                  <a:lnTo>
                    <a:pt x="3436" y="1093"/>
                  </a:lnTo>
                  <a:close/>
                  <a:moveTo>
                    <a:pt x="3968" y="1093"/>
                  </a:moveTo>
                  <a:lnTo>
                    <a:pt x="3968" y="1093"/>
                  </a:lnTo>
                  <a:cubicBezTo>
                    <a:pt x="3718" y="1093"/>
                    <a:pt x="3718" y="1093"/>
                    <a:pt x="3718" y="1093"/>
                  </a:cubicBezTo>
                  <a:cubicBezTo>
                    <a:pt x="3718" y="187"/>
                    <a:pt x="3718" y="187"/>
                    <a:pt x="3718" y="187"/>
                  </a:cubicBezTo>
                  <a:cubicBezTo>
                    <a:pt x="3968" y="187"/>
                    <a:pt x="3968" y="187"/>
                    <a:pt x="3968" y="187"/>
                  </a:cubicBezTo>
                  <a:cubicBezTo>
                    <a:pt x="3968" y="187"/>
                    <a:pt x="4436" y="156"/>
                    <a:pt x="4436" y="625"/>
                  </a:cubicBezTo>
                  <a:cubicBezTo>
                    <a:pt x="4436" y="1093"/>
                    <a:pt x="3968" y="1093"/>
                    <a:pt x="3968" y="1093"/>
                  </a:cubicBezTo>
                  <a:close/>
                  <a:moveTo>
                    <a:pt x="4968" y="1093"/>
                  </a:moveTo>
                  <a:lnTo>
                    <a:pt x="4968" y="1093"/>
                  </a:lnTo>
                  <a:cubicBezTo>
                    <a:pt x="4718" y="1093"/>
                    <a:pt x="4499" y="906"/>
                    <a:pt x="4499" y="625"/>
                  </a:cubicBezTo>
                  <a:cubicBezTo>
                    <a:pt x="4499" y="375"/>
                    <a:pt x="4718" y="187"/>
                    <a:pt x="4968" y="187"/>
                  </a:cubicBezTo>
                  <a:cubicBezTo>
                    <a:pt x="5218" y="187"/>
                    <a:pt x="5436" y="375"/>
                    <a:pt x="5436" y="625"/>
                  </a:cubicBezTo>
                  <a:cubicBezTo>
                    <a:pt x="5436" y="906"/>
                    <a:pt x="5218" y="1093"/>
                    <a:pt x="4968" y="1093"/>
                  </a:cubicBezTo>
                  <a:close/>
                  <a:moveTo>
                    <a:pt x="4968" y="343"/>
                  </a:moveTo>
                  <a:lnTo>
                    <a:pt x="4968" y="343"/>
                  </a:lnTo>
                  <a:cubicBezTo>
                    <a:pt x="4811" y="343"/>
                    <a:pt x="4686" y="468"/>
                    <a:pt x="4686" y="625"/>
                  </a:cubicBezTo>
                  <a:cubicBezTo>
                    <a:pt x="4686" y="812"/>
                    <a:pt x="4811" y="937"/>
                    <a:pt x="4968" y="937"/>
                  </a:cubicBezTo>
                  <a:cubicBezTo>
                    <a:pt x="5124" y="937"/>
                    <a:pt x="5249" y="812"/>
                    <a:pt x="5249" y="625"/>
                  </a:cubicBezTo>
                  <a:cubicBezTo>
                    <a:pt x="5249" y="468"/>
                    <a:pt x="5124" y="343"/>
                    <a:pt x="4968" y="34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wrap="none" anchor="ctr"/>
            <a:lstStyle/>
            <a:p>
              <a:endParaRPr lang="en-GB" sz="1351" dirty="0">
                <a:solidFill>
                  <a:srgbClr val="FFFFFF"/>
                </a:solidFill>
              </a:endParaRPr>
            </a:p>
          </p:txBody>
        </p:sp>
      </p:grpSp>
      <p:sp>
        <p:nvSpPr>
          <p:cNvPr id="23" name="Title 22">
            <a:extLst>
              <a:ext uri="{FF2B5EF4-FFF2-40B4-BE49-F238E27FC236}">
                <a16:creationId xmlns:a16="http://schemas.microsoft.com/office/drawing/2014/main" id="{59E409F1-B372-4CC1-A67B-5C2570143D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4964" y="3506332"/>
            <a:ext cx="7488000" cy="644002"/>
          </a:xfrm>
        </p:spPr>
        <p:txBody>
          <a:bodyPr tIns="71999" bIns="71999" anchor="b"/>
          <a:lstStyle>
            <a:lvl1pPr>
              <a:defRPr/>
            </a:lvl1pPr>
          </a:lstStyle>
          <a:p>
            <a:r>
              <a:rPr lang="en-GB" dirty="0"/>
              <a:t>Presentation title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AD90EA90-0888-424B-893B-ED99FD9436BD}"/>
              </a:ext>
            </a:extLst>
          </p:cNvPr>
          <p:cNvCxnSpPr>
            <a:cxnSpLocks/>
          </p:cNvCxnSpPr>
          <p:nvPr userDrawn="1"/>
        </p:nvCxnSpPr>
        <p:spPr>
          <a:xfrm>
            <a:off x="334964" y="4150334"/>
            <a:ext cx="7488000" cy="0"/>
          </a:xfrm>
          <a:prstGeom prst="line">
            <a:avLst/>
          </a:prstGeom>
          <a:noFill/>
          <a:ln w="19050" cap="flat" cmpd="sng" algn="ctr">
            <a:solidFill>
              <a:srgbClr val="FFFFFF"/>
            </a:solidFill>
            <a:prstDash val="solid"/>
            <a:miter lim="800000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02860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614" userDrawn="1">
          <p15:clr>
            <a:srgbClr val="FBAE40"/>
          </p15:clr>
        </p15:guide>
        <p15:guide id="2" orient="horz" pos="3430" userDrawn="1">
          <p15:clr>
            <a:srgbClr val="FBAE40"/>
          </p15:clr>
        </p15:guide>
        <p15:guide id="3" orient="horz" pos="3634" userDrawn="1">
          <p15:clr>
            <a:srgbClr val="FBAE40"/>
          </p15:clr>
        </p15:guide>
        <p15:guide id="4" orient="horz" pos="1661" userDrawn="1">
          <p15:clr>
            <a:srgbClr val="FBAE40"/>
          </p15:clr>
        </p15:guide>
        <p15:guide id="5" orient="horz" pos="1457" userDrawn="1">
          <p15:clr>
            <a:srgbClr val="FBAE40"/>
          </p15:clr>
        </p15:guide>
        <p15:guide id="6" pos="4929" userDrawn="1">
          <p15:clr>
            <a:srgbClr val="FBAE40"/>
          </p15:clr>
        </p15:guide>
        <p15:guide id="7" pos="5133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re Blue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F8F50382-5763-4797-9C1C-AFF9C14F93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0C889B6B-814B-424D-9246-128BBF50AB14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334964" y="4366800"/>
            <a:ext cx="3708000" cy="1548001"/>
          </a:xfrm>
          <a:prstGeom prst="rect">
            <a:avLst/>
          </a:prstGeom>
          <a:noFill/>
        </p:spPr>
        <p:txBody>
          <a:bodyPr anchor="ctr" anchorCtr="0"/>
          <a:lstStyle>
            <a:lvl1pPr marL="0" indent="0" algn="ctr">
              <a:buNone/>
              <a:defRPr sz="1867">
                <a:solidFill>
                  <a:srgbClr val="FFFFFF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78181A48-4B1C-F44A-B7BD-697454A18DE5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4242000" y="4366800"/>
            <a:ext cx="3708000" cy="1548000"/>
          </a:xfrm>
          <a:prstGeom prst="rect">
            <a:avLst/>
          </a:prstGeom>
          <a:noFill/>
        </p:spPr>
        <p:txBody>
          <a:bodyPr anchor="ctr" anchorCtr="0"/>
          <a:lstStyle>
            <a:lvl1pPr marL="0" indent="0" algn="ctr">
              <a:buNone/>
              <a:defRPr sz="1867"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B9D13357-A400-D646-8E82-41A67F69815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8149037" y="4366800"/>
            <a:ext cx="3708000" cy="1548000"/>
          </a:xfrm>
          <a:prstGeom prst="rect">
            <a:avLst/>
          </a:prstGeom>
          <a:noFill/>
        </p:spPr>
        <p:txBody>
          <a:bodyPr anchor="ctr" anchorCtr="0"/>
          <a:lstStyle>
            <a:lvl1pPr marL="0" indent="0" algn="ctr">
              <a:buNone/>
              <a:defRPr sz="1867"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AD612A-00CD-4401-BFD4-DCEEBEFFC7FA}"/>
              </a:ext>
            </a:extLst>
          </p:cNvPr>
          <p:cNvSpPr>
            <a:spLocks noGrp="1"/>
          </p:cNvSpPr>
          <p:nvPr>
            <p:ph sz="quarter" idx="37"/>
          </p:nvPr>
        </p:nvSpPr>
        <p:spPr>
          <a:xfrm>
            <a:off x="338337" y="1304926"/>
            <a:ext cx="11518700" cy="2916000"/>
          </a:xfrm>
        </p:spPr>
        <p:txBody>
          <a:bodyPr vert="horz" lIns="0" tIns="0" rIns="0" bIns="0" rtlCol="0">
            <a:noAutofit/>
          </a:bodyPr>
          <a:lstStyle>
            <a:lvl1pPr>
              <a:defRPr lang="en-GB" dirty="0">
                <a:solidFill>
                  <a:srgbClr val="FFFFFF"/>
                </a:solidFill>
              </a:defRPr>
            </a:lvl1pPr>
            <a:lvl2pPr>
              <a:defRPr lang="en-GB" dirty="0">
                <a:solidFill>
                  <a:srgbClr val="FFFFFF"/>
                </a:solidFill>
              </a:defRPr>
            </a:lvl2pPr>
            <a:lvl3pPr>
              <a:defRPr lang="en-GB" dirty="0">
                <a:solidFill>
                  <a:srgbClr val="FFFFFF"/>
                </a:solidFill>
              </a:defRPr>
            </a:lvl3pPr>
            <a:lvl4pPr>
              <a:defRPr lang="en-GB" dirty="0">
                <a:solidFill>
                  <a:srgbClr val="FFFFFF"/>
                </a:solidFill>
              </a:defRPr>
            </a:lvl4pPr>
            <a:lvl5pPr>
              <a:defRPr lang="en-GB" dirty="0">
                <a:solidFill>
                  <a:srgbClr val="FFFFFF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marL="450000" lvl="1" indent="-179388"/>
            <a:r>
              <a:rPr lang="en-GB" dirty="0"/>
              <a:t>Second level</a:t>
            </a:r>
          </a:p>
          <a:p>
            <a:pPr marL="720000" lvl="2" indent="-179388"/>
            <a:r>
              <a:rPr lang="en-GB" dirty="0"/>
              <a:t>Third level</a:t>
            </a:r>
          </a:p>
          <a:p>
            <a:pPr marL="990600" lvl="3" indent="-179388"/>
            <a:r>
              <a:rPr lang="en-GB" dirty="0"/>
              <a:t>Fourth level</a:t>
            </a:r>
          </a:p>
          <a:p>
            <a:pPr marL="1260000" lvl="4" indent="-179388"/>
            <a:r>
              <a:rPr lang="en-GB" dirty="0"/>
              <a:t>Fifth level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D5838DB-6302-4EB5-8479-76FD886DDABA}"/>
              </a:ext>
            </a:extLst>
          </p:cNvPr>
          <p:cNvCxnSpPr>
            <a:cxnSpLocks/>
          </p:cNvCxnSpPr>
          <p:nvPr userDrawn="1"/>
        </p:nvCxnSpPr>
        <p:spPr>
          <a:xfrm>
            <a:off x="334800" y="1130400"/>
            <a:ext cx="11518701" cy="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144157B6-AB9F-4EF8-9BEC-321094F62B0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36000" y="262800"/>
            <a:ext cx="5760000" cy="169277"/>
          </a:xfrm>
          <a:noFill/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en-US" sz="1100" smtClean="0">
                <a:solidFill>
                  <a:srgbClr val="FFFFFF"/>
                </a:solidFill>
              </a:defRPr>
            </a:lvl1pPr>
            <a:lvl2pPr>
              <a:defRPr lang="en-US" sz="1100" smtClean="0">
                <a:solidFill>
                  <a:srgbClr val="A3AAAE"/>
                </a:solidFill>
              </a:defRPr>
            </a:lvl2pPr>
            <a:lvl3pPr>
              <a:defRPr lang="en-US" sz="1100" smtClean="0">
                <a:solidFill>
                  <a:srgbClr val="A3AAAE"/>
                </a:solidFill>
              </a:defRPr>
            </a:lvl3pPr>
            <a:lvl4pPr>
              <a:defRPr lang="en-US" sz="1100" smtClean="0">
                <a:solidFill>
                  <a:srgbClr val="A3AAAE"/>
                </a:solidFill>
              </a:defRPr>
            </a:lvl4pPr>
            <a:lvl5pPr>
              <a:defRPr lang="en-GB" sz="1100">
                <a:solidFill>
                  <a:srgbClr val="A3AAAE"/>
                </a:solidFill>
              </a:defRPr>
            </a:lvl5pPr>
          </a:lstStyle>
          <a:p>
            <a:pPr marL="180000" lvl="0" indent="-180000"/>
            <a:r>
              <a:rPr lang="en-GB" dirty="0"/>
              <a:t>Click to edit section title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50F3D9C4-F02B-472B-B303-642A4D0572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29095" y="6551112"/>
            <a:ext cx="1152000" cy="15388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>
              <a:defRPr lang="en-GB" sz="100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## Month 2022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76223C0D-8877-4CE2-8D10-0628E70446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61095" y="6551112"/>
            <a:ext cx="7071154" cy="15388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lang="en-GB" sz="1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Footer Info</a:t>
            </a:r>
          </a:p>
        </p:txBody>
      </p:sp>
    </p:spTree>
    <p:extLst>
      <p:ext uri="{BB962C8B-B14F-4D97-AF65-F5344CB8AC3E}">
        <p14:creationId xmlns:p14="http://schemas.microsoft.com/office/powerpoint/2010/main" val="278059078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re Blue 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8C576C5-9524-4D22-8431-17BF4516D56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6000" y="262801"/>
            <a:ext cx="5760000" cy="169277"/>
          </a:xfrm>
          <a:noFill/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en-US" sz="1100" smtClean="0">
                <a:solidFill>
                  <a:srgbClr val="FFFFFF"/>
                </a:solidFill>
              </a:defRPr>
            </a:lvl1pPr>
            <a:lvl2pPr>
              <a:defRPr lang="en-US" sz="1100" smtClean="0">
                <a:solidFill>
                  <a:srgbClr val="A3AAAE"/>
                </a:solidFill>
              </a:defRPr>
            </a:lvl2pPr>
            <a:lvl3pPr>
              <a:defRPr lang="en-US" sz="1100" smtClean="0">
                <a:solidFill>
                  <a:srgbClr val="A3AAAE"/>
                </a:solidFill>
              </a:defRPr>
            </a:lvl3pPr>
            <a:lvl4pPr>
              <a:defRPr lang="en-US" sz="1100" smtClean="0">
                <a:solidFill>
                  <a:srgbClr val="A3AAAE"/>
                </a:solidFill>
              </a:defRPr>
            </a:lvl4pPr>
            <a:lvl5pPr>
              <a:defRPr lang="en-GB" sz="1100">
                <a:solidFill>
                  <a:srgbClr val="A3AAAE"/>
                </a:solidFill>
              </a:defRPr>
            </a:lvl5pPr>
          </a:lstStyle>
          <a:p>
            <a:pPr marL="180000" lvl="0" indent="-180000"/>
            <a:r>
              <a:rPr lang="en-GB" dirty="0"/>
              <a:t>Click to edit section title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78E8C55-4D89-490D-BE39-4418D4C250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29095" y="6551112"/>
            <a:ext cx="1152000" cy="15388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>
              <a:defRPr lang="en-GB" sz="100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## Month 2022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2E3E041-ADEB-4BCE-97AC-DE1A435B47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61095" y="6551112"/>
            <a:ext cx="7071154" cy="15388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lang="en-GB" sz="1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Footer Info</a:t>
            </a:r>
          </a:p>
        </p:txBody>
      </p:sp>
    </p:spTree>
    <p:extLst>
      <p:ext uri="{BB962C8B-B14F-4D97-AF65-F5344CB8AC3E}">
        <p14:creationId xmlns:p14="http://schemas.microsoft.com/office/powerpoint/2010/main" val="25474156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cardo Grey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>
            <a:extLst>
              <a:ext uri="{FF2B5EF4-FFF2-40B4-BE49-F238E27FC236}">
                <a16:creationId xmlns:a16="http://schemas.microsoft.com/office/drawing/2014/main" id="{086DCCAA-44A0-43C2-B5DA-3F1E84563A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1A4596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4AA12D6-F2F6-489F-A369-37440A80B0B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38337" y="1304925"/>
            <a:ext cx="11518700" cy="4608000"/>
          </a:xfrm>
        </p:spPr>
        <p:txBody>
          <a:bodyPr vert="horz" lIns="0" tIns="0" rIns="0" bIns="0" rtlCol="0">
            <a:noAutofit/>
          </a:bodyPr>
          <a:lstStyle>
            <a:lvl1pPr>
              <a:defRPr lang="en-GB"/>
            </a:lvl1pPr>
            <a:lvl2pPr>
              <a:defRPr lang="en-GB"/>
            </a:lvl2pPr>
            <a:lvl3pPr>
              <a:defRPr lang="en-GB"/>
            </a:lvl3pPr>
            <a:lvl4pPr>
              <a:defRPr lang="en-GB"/>
            </a:lvl4pPr>
            <a:lvl5pPr>
              <a:defRPr lang="en-GB" dirty="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marL="450000" lvl="1" indent="-179388"/>
            <a:r>
              <a:rPr lang="en-GB" dirty="0"/>
              <a:t>Second level</a:t>
            </a:r>
          </a:p>
          <a:p>
            <a:pPr marL="720000" lvl="2" indent="-179388"/>
            <a:r>
              <a:rPr lang="en-GB" dirty="0"/>
              <a:t>Third level</a:t>
            </a:r>
          </a:p>
          <a:p>
            <a:pPr marL="990600" lvl="3" indent="-179388"/>
            <a:r>
              <a:rPr lang="en-GB" dirty="0"/>
              <a:t>Fourth level</a:t>
            </a:r>
          </a:p>
          <a:p>
            <a:pPr marL="1260000" lvl="4" indent="-179388"/>
            <a:r>
              <a:rPr lang="en-GB" dirty="0"/>
              <a:t>Fifth level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0D320B2-970D-4525-94B4-3FADB12DFC57}"/>
              </a:ext>
            </a:extLst>
          </p:cNvPr>
          <p:cNvCxnSpPr>
            <a:cxnSpLocks/>
          </p:cNvCxnSpPr>
          <p:nvPr userDrawn="1"/>
        </p:nvCxnSpPr>
        <p:spPr>
          <a:xfrm>
            <a:off x="334800" y="1130400"/>
            <a:ext cx="11518701" cy="0"/>
          </a:xfrm>
          <a:prstGeom prst="line">
            <a:avLst/>
          </a:prstGeom>
          <a:ln w="19050">
            <a:solidFill>
              <a:srgbClr val="1A45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D50B9108-F2CC-4E81-A74B-F835A18305A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36000" y="262800"/>
            <a:ext cx="5760000" cy="169277"/>
          </a:xfrm>
          <a:noFill/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rgbClr val="A3AAAE"/>
                </a:solidFill>
              </a:defRPr>
            </a:lvl1pPr>
            <a:lvl2pPr marL="180000" indent="0">
              <a:buNone/>
              <a:defRPr sz="1100">
                <a:solidFill>
                  <a:srgbClr val="A3AAAE"/>
                </a:solidFill>
              </a:defRPr>
            </a:lvl2pPr>
            <a:lvl3pPr marL="360000" indent="0">
              <a:buNone/>
              <a:defRPr sz="1100">
                <a:solidFill>
                  <a:srgbClr val="A3AAAE"/>
                </a:solidFill>
              </a:defRPr>
            </a:lvl3pPr>
            <a:lvl4pPr marL="540000" indent="0">
              <a:buNone/>
              <a:defRPr sz="1100">
                <a:solidFill>
                  <a:srgbClr val="A3AAAE"/>
                </a:solidFill>
              </a:defRPr>
            </a:lvl4pPr>
            <a:lvl5pPr marL="720000" indent="0">
              <a:buNone/>
              <a:defRPr sz="1100">
                <a:solidFill>
                  <a:srgbClr val="A3AAAE"/>
                </a:solidFill>
              </a:defRPr>
            </a:lvl5pPr>
          </a:lstStyle>
          <a:p>
            <a:pPr lvl="0"/>
            <a:r>
              <a:rPr lang="en-GB" dirty="0"/>
              <a:t>Click to edit section title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DB632D7D-5AF8-4E5C-AAA7-C437F025AA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29095" y="6551112"/>
            <a:ext cx="1152000" cy="15388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>
              <a:defRPr lang="en-GB" sz="100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## Month 2022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01A968D2-9925-45F4-A7B2-FA9652DE03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61095" y="6551112"/>
            <a:ext cx="7071154" cy="15388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lang="en-GB" sz="1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Footer Info</a:t>
            </a:r>
          </a:p>
        </p:txBody>
      </p:sp>
    </p:spTree>
    <p:extLst>
      <p:ext uri="{BB962C8B-B14F-4D97-AF65-F5344CB8AC3E}">
        <p14:creationId xmlns:p14="http://schemas.microsoft.com/office/powerpoint/2010/main" val="27472792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cardo Grey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894D6C8A-D143-48A9-8DCC-C80034F02D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0" y="727200"/>
            <a:ext cx="11520000" cy="405683"/>
          </a:xfrm>
        </p:spPr>
        <p:txBody>
          <a:bodyPr/>
          <a:lstStyle>
            <a:lvl1pPr>
              <a:defRPr>
                <a:solidFill>
                  <a:srgbClr val="1A4596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23572F-1485-421C-A65B-7F18A4F1485B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338336" y="1304925"/>
            <a:ext cx="5616000" cy="4608000"/>
          </a:xfrm>
        </p:spPr>
        <p:txBody>
          <a:bodyPr vert="horz" lIns="0" tIns="0" rIns="0" bIns="0" rtlCol="0">
            <a:noAutofit/>
          </a:bodyPr>
          <a:lstStyle>
            <a:lvl1pPr>
              <a:defRPr lang="en-GB"/>
            </a:lvl1pPr>
            <a:lvl2pPr>
              <a:defRPr lang="en-GB"/>
            </a:lvl2pPr>
            <a:lvl3pPr>
              <a:defRPr lang="en-GB"/>
            </a:lvl3pPr>
            <a:lvl4pPr>
              <a:defRPr lang="en-GB"/>
            </a:lvl4pPr>
            <a:lvl5pPr>
              <a:defRPr lang="en-GB" dirty="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marL="450000" lvl="1" indent="-179388"/>
            <a:r>
              <a:rPr lang="en-GB" dirty="0"/>
              <a:t>Second level</a:t>
            </a:r>
          </a:p>
          <a:p>
            <a:pPr marL="720000" lvl="2" indent="-179388"/>
            <a:r>
              <a:rPr lang="en-GB" dirty="0"/>
              <a:t>Third level</a:t>
            </a:r>
          </a:p>
          <a:p>
            <a:pPr marL="990600" lvl="3" indent="-179388"/>
            <a:r>
              <a:rPr lang="en-GB" dirty="0"/>
              <a:t>Fourth level</a:t>
            </a:r>
          </a:p>
          <a:p>
            <a:pPr marL="1260000" lvl="4" indent="-179388"/>
            <a:r>
              <a:rPr lang="en-GB" dirty="0"/>
              <a:t>Fifth level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4DC4D40-CC27-4506-8D92-3D98926FA12B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6240000" y="1304925"/>
            <a:ext cx="5616000" cy="4608000"/>
          </a:xfrm>
        </p:spPr>
        <p:txBody>
          <a:bodyPr vert="horz" lIns="0" tIns="0" rIns="0" bIns="0" rtlCol="0">
            <a:noAutofit/>
          </a:bodyPr>
          <a:lstStyle>
            <a:lvl1pPr>
              <a:defRPr lang="en-GB"/>
            </a:lvl1pPr>
            <a:lvl2pPr>
              <a:defRPr lang="en-GB"/>
            </a:lvl2pPr>
            <a:lvl3pPr>
              <a:defRPr lang="en-GB"/>
            </a:lvl3pPr>
            <a:lvl4pPr>
              <a:defRPr lang="en-GB"/>
            </a:lvl4pPr>
            <a:lvl5pPr>
              <a:defRPr lang="en-GB" dirty="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marL="450000" lvl="1" indent="-179388"/>
            <a:r>
              <a:rPr lang="en-GB" dirty="0"/>
              <a:t>Second level</a:t>
            </a:r>
          </a:p>
          <a:p>
            <a:pPr marL="720000" lvl="2" indent="-179388"/>
            <a:r>
              <a:rPr lang="en-GB" dirty="0"/>
              <a:t>Third level</a:t>
            </a:r>
          </a:p>
          <a:p>
            <a:pPr marL="990600" lvl="3" indent="-179388"/>
            <a:r>
              <a:rPr lang="en-GB" dirty="0"/>
              <a:t>Fourth level</a:t>
            </a:r>
          </a:p>
          <a:p>
            <a:pPr marL="1260000" lvl="4" indent="-179388"/>
            <a:r>
              <a:rPr lang="en-GB" dirty="0"/>
              <a:t>Fifth level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5D275D5D-7B42-4C43-9262-875E6196F6C9}"/>
              </a:ext>
            </a:extLst>
          </p:cNvPr>
          <p:cNvCxnSpPr>
            <a:cxnSpLocks/>
          </p:cNvCxnSpPr>
          <p:nvPr userDrawn="1"/>
        </p:nvCxnSpPr>
        <p:spPr>
          <a:xfrm>
            <a:off x="334800" y="1130400"/>
            <a:ext cx="11518701" cy="0"/>
          </a:xfrm>
          <a:prstGeom prst="line">
            <a:avLst/>
          </a:prstGeom>
          <a:ln w="19050">
            <a:solidFill>
              <a:srgbClr val="1A45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8DF416E-1BB1-4FCB-B61E-929058850CB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36000" y="262800"/>
            <a:ext cx="5760000" cy="169277"/>
          </a:xfrm>
          <a:noFill/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en-US" sz="1100" smtClean="0">
                <a:solidFill>
                  <a:srgbClr val="A3AAAE"/>
                </a:solidFill>
              </a:defRPr>
            </a:lvl1pPr>
            <a:lvl2pPr>
              <a:defRPr lang="en-US" sz="1100" smtClean="0">
                <a:solidFill>
                  <a:srgbClr val="A3AAAE"/>
                </a:solidFill>
              </a:defRPr>
            </a:lvl2pPr>
            <a:lvl3pPr>
              <a:defRPr lang="en-US" sz="1100" smtClean="0">
                <a:solidFill>
                  <a:srgbClr val="A3AAAE"/>
                </a:solidFill>
              </a:defRPr>
            </a:lvl3pPr>
            <a:lvl4pPr>
              <a:defRPr lang="en-US" sz="1100" smtClean="0">
                <a:solidFill>
                  <a:srgbClr val="A3AAAE"/>
                </a:solidFill>
              </a:defRPr>
            </a:lvl4pPr>
            <a:lvl5pPr>
              <a:defRPr lang="en-GB" sz="1100">
                <a:solidFill>
                  <a:srgbClr val="A3AAAE"/>
                </a:solidFill>
              </a:defRPr>
            </a:lvl5pPr>
          </a:lstStyle>
          <a:p>
            <a:pPr marL="180000" lvl="0" indent="-180000"/>
            <a:r>
              <a:rPr lang="en-GB" dirty="0"/>
              <a:t>Click to edit section title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3A579657-9C89-4223-8DF1-D4AD974DBD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29095" y="6551112"/>
            <a:ext cx="1152000" cy="15388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>
              <a:defRPr lang="en-GB" sz="100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## Month 2022</a:t>
            </a: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6D75D84D-4F35-4869-9F19-79BDEB4101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61095" y="6551112"/>
            <a:ext cx="7071154" cy="15388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lang="en-GB" sz="1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Footer Info</a:t>
            </a:r>
          </a:p>
        </p:txBody>
      </p:sp>
    </p:spTree>
    <p:extLst>
      <p:ext uri="{BB962C8B-B14F-4D97-AF65-F5344CB8AC3E}">
        <p14:creationId xmlns:p14="http://schemas.microsoft.com/office/powerpoint/2010/main" val="175891229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cardo Grey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25">
            <a:extLst>
              <a:ext uri="{FF2B5EF4-FFF2-40B4-BE49-F238E27FC236}">
                <a16:creationId xmlns:a16="http://schemas.microsoft.com/office/drawing/2014/main" id="{89915B13-F42B-4D31-B0DB-30FCC962C6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1A4596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A64B76-2DB7-420D-AE65-AACCE3DF3E6D}"/>
              </a:ext>
            </a:extLst>
          </p:cNvPr>
          <p:cNvSpPr>
            <a:spLocks noGrp="1"/>
          </p:cNvSpPr>
          <p:nvPr>
            <p:ph sz="quarter" idx="28"/>
          </p:nvPr>
        </p:nvSpPr>
        <p:spPr>
          <a:xfrm>
            <a:off x="338336" y="1304925"/>
            <a:ext cx="5616000" cy="1440000"/>
          </a:xfrm>
        </p:spPr>
        <p:txBody>
          <a:bodyPr vert="horz" lIns="0" tIns="0" rIns="0" bIns="0" rtlCol="0">
            <a:noAutofit/>
          </a:bodyPr>
          <a:lstStyle>
            <a:lvl1pPr>
              <a:defRPr lang="en-GB"/>
            </a:lvl1pPr>
            <a:lvl2pPr>
              <a:defRPr lang="en-GB"/>
            </a:lvl2pPr>
            <a:lvl3pPr>
              <a:defRPr lang="en-GB"/>
            </a:lvl3pPr>
            <a:lvl4pPr>
              <a:defRPr lang="en-GB"/>
            </a:lvl4pPr>
            <a:lvl5pPr>
              <a:defRPr lang="en-GB" dirty="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marL="450000" lvl="1" indent="-179388"/>
            <a:r>
              <a:rPr lang="en-GB" dirty="0"/>
              <a:t>Second level</a:t>
            </a:r>
          </a:p>
          <a:p>
            <a:pPr marL="720000" lvl="2" indent="-179388"/>
            <a:r>
              <a:rPr lang="en-GB" dirty="0"/>
              <a:t>Third level</a:t>
            </a:r>
          </a:p>
          <a:p>
            <a:pPr marL="990600" lvl="3" indent="-179388"/>
            <a:r>
              <a:rPr lang="en-GB" dirty="0"/>
              <a:t>Fourth level</a:t>
            </a:r>
          </a:p>
          <a:p>
            <a:pPr marL="1260000" lvl="4" indent="-179388"/>
            <a:r>
              <a:rPr lang="en-GB" dirty="0"/>
              <a:t>Fifth level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335D94E-B7B2-41AF-8ACA-65EBCE84C37C}"/>
              </a:ext>
            </a:extLst>
          </p:cNvPr>
          <p:cNvSpPr>
            <a:spLocks noGrp="1"/>
          </p:cNvSpPr>
          <p:nvPr>
            <p:ph sz="quarter" idx="29"/>
          </p:nvPr>
        </p:nvSpPr>
        <p:spPr>
          <a:xfrm>
            <a:off x="338336" y="2950127"/>
            <a:ext cx="5616000" cy="2962800"/>
          </a:xfrm>
        </p:spPr>
        <p:txBody>
          <a:bodyPr vert="horz" lIns="0" tIns="0" rIns="0" bIns="0" rtlCol="0">
            <a:noAutofit/>
          </a:bodyPr>
          <a:lstStyle>
            <a:lvl1pPr>
              <a:defRPr lang="en-GB"/>
            </a:lvl1pPr>
            <a:lvl2pPr>
              <a:defRPr lang="en-GB"/>
            </a:lvl2pPr>
            <a:lvl3pPr>
              <a:defRPr lang="en-GB"/>
            </a:lvl3pPr>
            <a:lvl4pPr>
              <a:defRPr lang="en-GB"/>
            </a:lvl4pPr>
            <a:lvl5pPr>
              <a:defRPr lang="en-GB" dirty="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marL="450000" lvl="1" indent="-179388"/>
            <a:r>
              <a:rPr lang="en-GB" dirty="0"/>
              <a:t>Second level</a:t>
            </a:r>
          </a:p>
          <a:p>
            <a:pPr marL="720000" lvl="2" indent="-179388"/>
            <a:r>
              <a:rPr lang="en-GB" dirty="0"/>
              <a:t>Third level</a:t>
            </a:r>
          </a:p>
          <a:p>
            <a:pPr marL="990600" lvl="3" indent="-179388"/>
            <a:r>
              <a:rPr lang="en-GB" dirty="0"/>
              <a:t>Fourth level</a:t>
            </a:r>
          </a:p>
          <a:p>
            <a:pPr marL="1260000" lvl="4" indent="-179388"/>
            <a:r>
              <a:rPr lang="en-GB" dirty="0"/>
              <a:t>Fifth level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5C2A747-6563-48A3-B274-81B6631396CF}"/>
              </a:ext>
            </a:extLst>
          </p:cNvPr>
          <p:cNvSpPr>
            <a:spLocks noGrp="1"/>
          </p:cNvSpPr>
          <p:nvPr>
            <p:ph sz="quarter" idx="30"/>
          </p:nvPr>
        </p:nvSpPr>
        <p:spPr>
          <a:xfrm>
            <a:off x="6241038" y="1304927"/>
            <a:ext cx="5616000" cy="4608000"/>
          </a:xfrm>
        </p:spPr>
        <p:txBody>
          <a:bodyPr vert="horz" lIns="0" tIns="0" rIns="0" bIns="0" rtlCol="0">
            <a:noAutofit/>
          </a:bodyPr>
          <a:lstStyle>
            <a:lvl1pPr>
              <a:defRPr lang="en-GB"/>
            </a:lvl1pPr>
            <a:lvl2pPr>
              <a:defRPr lang="en-GB"/>
            </a:lvl2pPr>
            <a:lvl3pPr>
              <a:defRPr lang="en-GB"/>
            </a:lvl3pPr>
            <a:lvl4pPr>
              <a:defRPr lang="en-GB"/>
            </a:lvl4pPr>
            <a:lvl5pPr>
              <a:defRPr lang="en-GB" dirty="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marL="450000" lvl="1" indent="-179388"/>
            <a:r>
              <a:rPr lang="en-GB" dirty="0"/>
              <a:t>Second level</a:t>
            </a:r>
          </a:p>
          <a:p>
            <a:pPr marL="720000" lvl="2" indent="-179388"/>
            <a:r>
              <a:rPr lang="en-GB" dirty="0"/>
              <a:t>Third level</a:t>
            </a:r>
          </a:p>
          <a:p>
            <a:pPr marL="990600" lvl="3" indent="-179388"/>
            <a:r>
              <a:rPr lang="en-GB" dirty="0"/>
              <a:t>Fourth level</a:t>
            </a:r>
          </a:p>
          <a:p>
            <a:pPr marL="1260000" lvl="4" indent="-179388"/>
            <a:r>
              <a:rPr lang="en-GB" dirty="0"/>
              <a:t>Fifth level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8FB6D8F4-3523-41A4-8DEB-79A9E546503E}"/>
              </a:ext>
            </a:extLst>
          </p:cNvPr>
          <p:cNvCxnSpPr>
            <a:cxnSpLocks/>
          </p:cNvCxnSpPr>
          <p:nvPr userDrawn="1"/>
        </p:nvCxnSpPr>
        <p:spPr>
          <a:xfrm>
            <a:off x="334800" y="1130400"/>
            <a:ext cx="11518701" cy="0"/>
          </a:xfrm>
          <a:prstGeom prst="line">
            <a:avLst/>
          </a:prstGeom>
          <a:ln w="19050">
            <a:solidFill>
              <a:srgbClr val="1A45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9C4AB94C-971B-4BB7-A11A-3D6F427270F7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36000" y="262800"/>
            <a:ext cx="5760000" cy="169277"/>
          </a:xfrm>
          <a:noFill/>
        </p:spPr>
        <p:txBody>
          <a:bodyPr vert="horz" lIns="0" tIns="0" rIns="0" bIns="0" rtlCol="0">
            <a:noAutofit/>
          </a:bodyPr>
          <a:lstStyle>
            <a:lvl1pPr marL="0" indent="0" algn="l">
              <a:buNone/>
              <a:defRPr lang="en-US" sz="1100" smtClean="0">
                <a:solidFill>
                  <a:srgbClr val="A3AAAE"/>
                </a:solidFill>
              </a:defRPr>
            </a:lvl1pPr>
            <a:lvl2pPr>
              <a:defRPr lang="en-US" sz="1100" smtClean="0">
                <a:solidFill>
                  <a:srgbClr val="A3AAAE"/>
                </a:solidFill>
              </a:defRPr>
            </a:lvl2pPr>
            <a:lvl3pPr>
              <a:defRPr lang="en-US" sz="1100" smtClean="0">
                <a:solidFill>
                  <a:srgbClr val="A3AAAE"/>
                </a:solidFill>
              </a:defRPr>
            </a:lvl3pPr>
            <a:lvl4pPr>
              <a:defRPr lang="en-US" sz="1100" smtClean="0">
                <a:solidFill>
                  <a:srgbClr val="A3AAAE"/>
                </a:solidFill>
              </a:defRPr>
            </a:lvl4pPr>
            <a:lvl5pPr>
              <a:defRPr lang="en-GB" sz="1100">
                <a:solidFill>
                  <a:srgbClr val="A3AAAE"/>
                </a:solidFill>
              </a:defRPr>
            </a:lvl5pPr>
          </a:lstStyle>
          <a:p>
            <a:pPr marL="180000" lvl="0" indent="-180000"/>
            <a:r>
              <a:rPr lang="en-GB" dirty="0"/>
              <a:t>Click to edit section title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2619D45C-2CA9-4E25-B724-84C26DD815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29095" y="6551112"/>
            <a:ext cx="1152000" cy="15388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>
              <a:defRPr lang="en-GB" sz="100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## Month 2022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3F8FE5BD-2D38-4CAB-8B81-5D594941F6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61095" y="6551112"/>
            <a:ext cx="7071154" cy="15388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lang="en-GB" sz="1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Footer Info</a:t>
            </a:r>
          </a:p>
        </p:txBody>
      </p:sp>
    </p:spTree>
    <p:extLst>
      <p:ext uri="{BB962C8B-B14F-4D97-AF65-F5344CB8AC3E}">
        <p14:creationId xmlns:p14="http://schemas.microsoft.com/office/powerpoint/2010/main" val="24322643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cardo Grey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F8F50382-5763-4797-9C1C-AFF9C14F93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1A4596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0C889B6B-814B-424D-9246-128BBF50AB14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334964" y="4366800"/>
            <a:ext cx="3708000" cy="1548001"/>
          </a:xfrm>
          <a:prstGeom prst="rect">
            <a:avLst/>
          </a:prstGeom>
          <a:noFill/>
        </p:spPr>
        <p:txBody>
          <a:bodyPr anchor="ctr" anchorCtr="0"/>
          <a:lstStyle>
            <a:lvl1pPr marL="0" indent="0" algn="ctr">
              <a:buNone/>
              <a:defRPr sz="1867">
                <a:solidFill>
                  <a:srgbClr val="000000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78181A48-4B1C-F44A-B7BD-697454A18DE5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4242000" y="4366800"/>
            <a:ext cx="3708000" cy="1548000"/>
          </a:xfrm>
          <a:prstGeom prst="rect">
            <a:avLst/>
          </a:prstGeom>
          <a:noFill/>
        </p:spPr>
        <p:txBody>
          <a:bodyPr anchor="ctr" anchorCtr="0"/>
          <a:lstStyle>
            <a:lvl1pPr marL="0" indent="0" algn="ctr">
              <a:buNone/>
              <a:defRPr sz="1867">
                <a:solidFill>
                  <a:srgbClr val="000000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B9D13357-A400-D646-8E82-41A67F69815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8149037" y="4366800"/>
            <a:ext cx="3708000" cy="1548000"/>
          </a:xfrm>
          <a:prstGeom prst="rect">
            <a:avLst/>
          </a:prstGeom>
          <a:noFill/>
        </p:spPr>
        <p:txBody>
          <a:bodyPr anchor="ctr" anchorCtr="0"/>
          <a:lstStyle>
            <a:lvl1pPr marL="0" indent="0" algn="ctr">
              <a:buNone/>
              <a:defRPr sz="1867">
                <a:solidFill>
                  <a:srgbClr val="000000"/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AD612A-00CD-4401-BFD4-DCEEBEFFC7FA}"/>
              </a:ext>
            </a:extLst>
          </p:cNvPr>
          <p:cNvSpPr>
            <a:spLocks noGrp="1"/>
          </p:cNvSpPr>
          <p:nvPr>
            <p:ph sz="quarter" idx="37"/>
          </p:nvPr>
        </p:nvSpPr>
        <p:spPr>
          <a:xfrm>
            <a:off x="338337" y="1304926"/>
            <a:ext cx="11518700" cy="2916000"/>
          </a:xfrm>
        </p:spPr>
        <p:txBody>
          <a:bodyPr vert="horz" lIns="0" tIns="0" rIns="0" bIns="0" rtlCol="0">
            <a:noAutofit/>
          </a:bodyPr>
          <a:lstStyle>
            <a:lvl1pPr>
              <a:defRPr lang="en-GB"/>
            </a:lvl1pPr>
            <a:lvl2pPr>
              <a:defRPr lang="en-GB"/>
            </a:lvl2pPr>
            <a:lvl3pPr>
              <a:defRPr lang="en-GB"/>
            </a:lvl3pPr>
            <a:lvl4pPr>
              <a:defRPr lang="en-GB"/>
            </a:lvl4pPr>
            <a:lvl5pPr>
              <a:defRPr lang="en-GB" dirty="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marL="450000" lvl="1" indent="-179388"/>
            <a:r>
              <a:rPr lang="en-GB" dirty="0"/>
              <a:t>Second level</a:t>
            </a:r>
          </a:p>
          <a:p>
            <a:pPr marL="720000" lvl="2" indent="-179388"/>
            <a:r>
              <a:rPr lang="en-GB" dirty="0"/>
              <a:t>Third level</a:t>
            </a:r>
          </a:p>
          <a:p>
            <a:pPr marL="990600" lvl="3" indent="-179388"/>
            <a:r>
              <a:rPr lang="en-GB" dirty="0"/>
              <a:t>Fourth level</a:t>
            </a:r>
          </a:p>
          <a:p>
            <a:pPr marL="1260000" lvl="4" indent="-179388"/>
            <a:r>
              <a:rPr lang="en-GB" dirty="0"/>
              <a:t>Fifth level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D5838DB-6302-4EB5-8479-76FD886DDABA}"/>
              </a:ext>
            </a:extLst>
          </p:cNvPr>
          <p:cNvCxnSpPr>
            <a:cxnSpLocks/>
          </p:cNvCxnSpPr>
          <p:nvPr userDrawn="1"/>
        </p:nvCxnSpPr>
        <p:spPr>
          <a:xfrm>
            <a:off x="334800" y="1130400"/>
            <a:ext cx="11518701" cy="0"/>
          </a:xfrm>
          <a:prstGeom prst="line">
            <a:avLst/>
          </a:prstGeom>
          <a:ln w="19050">
            <a:solidFill>
              <a:srgbClr val="1A45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144157B6-AB9F-4EF8-9BEC-321094F62B0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36000" y="262800"/>
            <a:ext cx="5760000" cy="169277"/>
          </a:xfrm>
          <a:noFill/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en-US" sz="1100" smtClean="0">
                <a:solidFill>
                  <a:srgbClr val="A3AAAE"/>
                </a:solidFill>
              </a:defRPr>
            </a:lvl1pPr>
            <a:lvl2pPr>
              <a:defRPr lang="en-US" sz="1100" smtClean="0">
                <a:solidFill>
                  <a:srgbClr val="A3AAAE"/>
                </a:solidFill>
              </a:defRPr>
            </a:lvl2pPr>
            <a:lvl3pPr>
              <a:defRPr lang="en-US" sz="1100" smtClean="0">
                <a:solidFill>
                  <a:srgbClr val="A3AAAE"/>
                </a:solidFill>
              </a:defRPr>
            </a:lvl3pPr>
            <a:lvl4pPr>
              <a:defRPr lang="en-US" sz="1100" smtClean="0">
                <a:solidFill>
                  <a:srgbClr val="A3AAAE"/>
                </a:solidFill>
              </a:defRPr>
            </a:lvl4pPr>
            <a:lvl5pPr>
              <a:defRPr lang="en-GB" sz="1100">
                <a:solidFill>
                  <a:srgbClr val="A3AAAE"/>
                </a:solidFill>
              </a:defRPr>
            </a:lvl5pPr>
          </a:lstStyle>
          <a:p>
            <a:pPr marL="180000" lvl="0" indent="-180000"/>
            <a:r>
              <a:rPr lang="en-GB" dirty="0"/>
              <a:t>Click to edit section title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FDCD99D9-DC30-48E5-86E3-B25E355D82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29095" y="6551112"/>
            <a:ext cx="1152000" cy="15388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>
              <a:defRPr lang="en-GB" sz="100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## Month 2022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846D2B0E-BEFE-4849-93E8-0922906744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61095" y="6551112"/>
            <a:ext cx="7071154" cy="15388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lang="en-GB" sz="1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Footer Info</a:t>
            </a:r>
          </a:p>
        </p:txBody>
      </p:sp>
    </p:spTree>
    <p:extLst>
      <p:ext uri="{BB962C8B-B14F-4D97-AF65-F5344CB8AC3E}">
        <p14:creationId xmlns:p14="http://schemas.microsoft.com/office/powerpoint/2010/main" val="25611240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cardo Grey 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18323D3-A1CD-4B7C-93E4-0D7B3806C4F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6000" y="262801"/>
            <a:ext cx="5760000" cy="169277"/>
          </a:xfrm>
          <a:noFill/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en-US" sz="1100" smtClean="0">
                <a:solidFill>
                  <a:srgbClr val="A3AAAE"/>
                </a:solidFill>
              </a:defRPr>
            </a:lvl1pPr>
            <a:lvl2pPr>
              <a:defRPr lang="en-US" sz="1100" smtClean="0">
                <a:solidFill>
                  <a:srgbClr val="A3AAAE"/>
                </a:solidFill>
              </a:defRPr>
            </a:lvl2pPr>
            <a:lvl3pPr>
              <a:defRPr lang="en-US" sz="1100" smtClean="0">
                <a:solidFill>
                  <a:srgbClr val="A3AAAE"/>
                </a:solidFill>
              </a:defRPr>
            </a:lvl3pPr>
            <a:lvl4pPr>
              <a:defRPr lang="en-US" sz="1100" smtClean="0">
                <a:solidFill>
                  <a:srgbClr val="A3AAAE"/>
                </a:solidFill>
              </a:defRPr>
            </a:lvl4pPr>
            <a:lvl5pPr>
              <a:defRPr lang="en-GB" sz="1100">
                <a:solidFill>
                  <a:srgbClr val="A3AAAE"/>
                </a:solidFill>
              </a:defRPr>
            </a:lvl5pPr>
          </a:lstStyle>
          <a:p>
            <a:pPr marL="180000" lvl="0" indent="-180000"/>
            <a:r>
              <a:rPr lang="en-GB" dirty="0"/>
              <a:t>Click to edit section title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5DA6A9B-B4B1-415C-AD3C-A460C9D405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29095" y="6551112"/>
            <a:ext cx="1152000" cy="15388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>
              <a:defRPr lang="en-GB" sz="100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## Month 2022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2BEB1ED-CC33-489B-BD85-9C08232EEE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61095" y="6551112"/>
            <a:ext cx="7071154" cy="15388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lang="en-GB" sz="1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Footer Info</a:t>
            </a:r>
          </a:p>
        </p:txBody>
      </p:sp>
    </p:spTree>
    <p:extLst>
      <p:ext uri="{BB962C8B-B14F-4D97-AF65-F5344CB8AC3E}">
        <p14:creationId xmlns:p14="http://schemas.microsoft.com/office/powerpoint/2010/main" val="38046273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01 (No Title Underlin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>
            <a:extLst>
              <a:ext uri="{FF2B5EF4-FFF2-40B4-BE49-F238E27FC236}">
                <a16:creationId xmlns:a16="http://schemas.microsoft.com/office/drawing/2014/main" id="{086DCCAA-44A0-43C2-B5DA-3F1E84563A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4AA12D6-F2F6-489F-A369-37440A80B0B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38337" y="1304925"/>
            <a:ext cx="11518700" cy="4787900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D50B9108-F2CC-4E81-A74B-F835A18305A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36000" y="262800"/>
            <a:ext cx="5760000" cy="169277"/>
          </a:xfrm>
          <a:noFill/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rgbClr val="A3AAAE"/>
                </a:solidFill>
              </a:defRPr>
            </a:lvl1pPr>
            <a:lvl2pPr marL="180000" indent="0">
              <a:buNone/>
              <a:defRPr sz="1100">
                <a:solidFill>
                  <a:srgbClr val="A3AAAE"/>
                </a:solidFill>
              </a:defRPr>
            </a:lvl2pPr>
            <a:lvl3pPr marL="360000" indent="0">
              <a:buNone/>
              <a:defRPr sz="1100">
                <a:solidFill>
                  <a:srgbClr val="A3AAAE"/>
                </a:solidFill>
              </a:defRPr>
            </a:lvl3pPr>
            <a:lvl4pPr marL="540000" indent="0">
              <a:buNone/>
              <a:defRPr sz="1100">
                <a:solidFill>
                  <a:srgbClr val="A3AAAE"/>
                </a:solidFill>
              </a:defRPr>
            </a:lvl4pPr>
            <a:lvl5pPr marL="720000" indent="0">
              <a:buNone/>
              <a:defRPr sz="1100">
                <a:solidFill>
                  <a:srgbClr val="A3AAAE"/>
                </a:solidFill>
              </a:defRPr>
            </a:lvl5pPr>
          </a:lstStyle>
          <a:p>
            <a:pPr lvl="0"/>
            <a:r>
              <a:rPr lang="en-GB" dirty="0"/>
              <a:t>Click to edit section title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6E58FFDF-68B2-4562-970D-6E29A248B1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29095" y="6551112"/>
            <a:ext cx="1152000" cy="15388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>
              <a:defRPr lang="en-GB" sz="100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## Month 2022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038E90B7-DB66-43D4-BE89-1D6B1FC7FE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61095" y="6551112"/>
            <a:ext cx="7071154" cy="15388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lang="en-GB" sz="1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Footer Info</a:t>
            </a:r>
          </a:p>
        </p:txBody>
      </p:sp>
    </p:spTree>
    <p:extLst>
      <p:ext uri="{BB962C8B-B14F-4D97-AF65-F5344CB8AC3E}">
        <p14:creationId xmlns:p14="http://schemas.microsoft.com/office/powerpoint/2010/main" val="25119195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02 (No Title Underlin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894D6C8A-D143-48A9-8DCC-C80034F02D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0" y="727200"/>
            <a:ext cx="11520000" cy="405683"/>
          </a:xfrm>
        </p:spPr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23572F-1485-421C-A65B-7F18A4F1485B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338336" y="1304925"/>
            <a:ext cx="5616000" cy="4788000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4DC4D40-CC27-4506-8D92-3D98926FA12B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6240000" y="1304925"/>
            <a:ext cx="5616000" cy="4788000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8DF416E-1BB1-4FCB-B61E-929058850CB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36000" y="262800"/>
            <a:ext cx="5760000" cy="169277"/>
          </a:xfrm>
          <a:noFill/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en-US" sz="1100" smtClean="0">
                <a:solidFill>
                  <a:srgbClr val="A3AAAE"/>
                </a:solidFill>
              </a:defRPr>
            </a:lvl1pPr>
            <a:lvl2pPr>
              <a:defRPr lang="en-US" sz="1100" smtClean="0">
                <a:solidFill>
                  <a:srgbClr val="A3AAAE"/>
                </a:solidFill>
              </a:defRPr>
            </a:lvl2pPr>
            <a:lvl3pPr>
              <a:defRPr lang="en-US" sz="1100" smtClean="0">
                <a:solidFill>
                  <a:srgbClr val="A3AAAE"/>
                </a:solidFill>
              </a:defRPr>
            </a:lvl3pPr>
            <a:lvl4pPr>
              <a:defRPr lang="en-US" sz="1100" smtClean="0">
                <a:solidFill>
                  <a:srgbClr val="A3AAAE"/>
                </a:solidFill>
              </a:defRPr>
            </a:lvl4pPr>
            <a:lvl5pPr>
              <a:defRPr lang="en-GB" sz="1100">
                <a:solidFill>
                  <a:srgbClr val="A3AAAE"/>
                </a:solidFill>
              </a:defRPr>
            </a:lvl5pPr>
          </a:lstStyle>
          <a:p>
            <a:pPr marL="180000" lvl="0" indent="-180000"/>
            <a:r>
              <a:rPr lang="en-GB" dirty="0"/>
              <a:t>Click to edit section title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A844C357-CFB7-4BB8-83DF-496FE51046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29095" y="6551112"/>
            <a:ext cx="1152000" cy="15388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>
              <a:defRPr lang="en-GB" sz="100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## Month 2022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25C6763E-95D9-43BC-9387-3869DD3CE9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61095" y="6551112"/>
            <a:ext cx="7071154" cy="15388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lang="en-GB" sz="1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Footer Info</a:t>
            </a:r>
          </a:p>
        </p:txBody>
      </p:sp>
    </p:spTree>
    <p:extLst>
      <p:ext uri="{BB962C8B-B14F-4D97-AF65-F5344CB8AC3E}">
        <p14:creationId xmlns:p14="http://schemas.microsoft.com/office/powerpoint/2010/main" val="65165916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03 (No Title Underlin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25">
            <a:extLst>
              <a:ext uri="{FF2B5EF4-FFF2-40B4-BE49-F238E27FC236}">
                <a16:creationId xmlns:a16="http://schemas.microsoft.com/office/drawing/2014/main" id="{89915B13-F42B-4D31-B0DB-30FCC962C6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A64B76-2DB7-420D-AE65-AACCE3DF3E6D}"/>
              </a:ext>
            </a:extLst>
          </p:cNvPr>
          <p:cNvSpPr>
            <a:spLocks noGrp="1"/>
          </p:cNvSpPr>
          <p:nvPr>
            <p:ph sz="quarter" idx="28"/>
          </p:nvPr>
        </p:nvSpPr>
        <p:spPr>
          <a:xfrm>
            <a:off x="338336" y="1304925"/>
            <a:ext cx="5616000" cy="1440000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335D94E-B7B2-41AF-8ACA-65EBCE84C37C}"/>
              </a:ext>
            </a:extLst>
          </p:cNvPr>
          <p:cNvSpPr>
            <a:spLocks noGrp="1"/>
          </p:cNvSpPr>
          <p:nvPr>
            <p:ph sz="quarter" idx="29"/>
          </p:nvPr>
        </p:nvSpPr>
        <p:spPr>
          <a:xfrm>
            <a:off x="338336" y="2932126"/>
            <a:ext cx="5616000" cy="3160800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5C2A747-6563-48A3-B274-81B6631396CF}"/>
              </a:ext>
            </a:extLst>
          </p:cNvPr>
          <p:cNvSpPr>
            <a:spLocks noGrp="1"/>
          </p:cNvSpPr>
          <p:nvPr>
            <p:ph sz="quarter" idx="30"/>
          </p:nvPr>
        </p:nvSpPr>
        <p:spPr>
          <a:xfrm>
            <a:off x="6241038" y="1304926"/>
            <a:ext cx="5616000" cy="4788000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9C4AB94C-971B-4BB7-A11A-3D6F427270F7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36000" y="262800"/>
            <a:ext cx="5760000" cy="169277"/>
          </a:xfrm>
          <a:noFill/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en-US" sz="1100" smtClean="0">
                <a:solidFill>
                  <a:srgbClr val="A3AAAE"/>
                </a:solidFill>
              </a:defRPr>
            </a:lvl1pPr>
            <a:lvl2pPr>
              <a:defRPr lang="en-US" sz="1100" smtClean="0">
                <a:solidFill>
                  <a:srgbClr val="A3AAAE"/>
                </a:solidFill>
              </a:defRPr>
            </a:lvl2pPr>
            <a:lvl3pPr>
              <a:defRPr lang="en-US" sz="1100" smtClean="0">
                <a:solidFill>
                  <a:srgbClr val="A3AAAE"/>
                </a:solidFill>
              </a:defRPr>
            </a:lvl3pPr>
            <a:lvl4pPr>
              <a:defRPr lang="en-US" sz="1100" smtClean="0">
                <a:solidFill>
                  <a:srgbClr val="A3AAAE"/>
                </a:solidFill>
              </a:defRPr>
            </a:lvl4pPr>
            <a:lvl5pPr>
              <a:defRPr lang="en-GB" sz="1100">
                <a:solidFill>
                  <a:srgbClr val="A3AAAE"/>
                </a:solidFill>
              </a:defRPr>
            </a:lvl5pPr>
          </a:lstStyle>
          <a:p>
            <a:pPr marL="180000" lvl="0" indent="-180000"/>
            <a:r>
              <a:rPr lang="en-GB" dirty="0"/>
              <a:t>Click to edit section title</a:t>
            </a: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79D883B0-1A3B-4BFF-B3A9-117AB9C9E4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29095" y="6551112"/>
            <a:ext cx="1152000" cy="15388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>
              <a:defRPr lang="en-GB" sz="100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## Month 2022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6C7305B8-6F93-4166-8AB4-9C2DAE19EA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61095" y="6551112"/>
            <a:ext cx="7071154" cy="15388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lang="en-GB" sz="1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Footer Info</a:t>
            </a:r>
          </a:p>
        </p:txBody>
      </p:sp>
    </p:spTree>
    <p:extLst>
      <p:ext uri="{BB962C8B-B14F-4D97-AF65-F5344CB8AC3E}">
        <p14:creationId xmlns:p14="http://schemas.microsoft.com/office/powerpoint/2010/main" val="90255847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Imag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6E889A10-DFD7-8C49-939C-B62B45146AA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4964" y="5302800"/>
            <a:ext cx="9360000" cy="630820"/>
          </a:xfrm>
          <a:prstGeom prst="rect">
            <a:avLst/>
          </a:prstGeom>
        </p:spPr>
        <p:txBody>
          <a:bodyPr lIns="0" tIns="126000" rIns="0" bIns="71999" anchor="t">
            <a:spAutoFit/>
          </a:bodyPr>
          <a:lstStyle>
            <a:lvl1pPr marL="0" indent="0">
              <a:spcBef>
                <a:spcPts val="1200"/>
              </a:spcBef>
              <a:buFont typeface="Arial" panose="020B0604020202020204" pitchFamily="34" charset="0"/>
              <a:buNone/>
              <a:defRPr sz="2800">
                <a:solidFill>
                  <a:srgbClr val="FFFFFF"/>
                </a:solidFill>
              </a:defRPr>
            </a:lvl1pPr>
          </a:lstStyle>
          <a:p>
            <a:pPr lvl="0"/>
            <a:r>
              <a:rPr lang="en-GB" dirty="0"/>
              <a:t>Click to edit subtitle &amp; date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5A7AD6D5-57AE-2C46-9B1B-C31CC60DD836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638895" y="5812479"/>
            <a:ext cx="1218143" cy="785171"/>
            <a:chOff x="9844088" y="250825"/>
            <a:chExt cx="2058987" cy="1327150"/>
          </a:xfrm>
          <a:solidFill>
            <a:srgbClr val="FFFFFF"/>
          </a:solidFill>
        </p:grpSpPr>
        <p:sp>
          <p:nvSpPr>
            <p:cNvPr id="9" name="Freeform 1">
              <a:extLst>
                <a:ext uri="{FF2B5EF4-FFF2-40B4-BE49-F238E27FC236}">
                  <a16:creationId xmlns:a16="http://schemas.microsoft.com/office/drawing/2014/main" id="{5B56EA21-E08E-614B-90D6-0C37238DDB6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9844088" y="250825"/>
              <a:ext cx="112712" cy="798513"/>
            </a:xfrm>
            <a:custGeom>
              <a:avLst/>
              <a:gdLst>
                <a:gd name="T0" fmla="*/ 312 w 313"/>
                <a:gd name="T1" fmla="*/ 0 h 2219"/>
                <a:gd name="T2" fmla="*/ 0 w 313"/>
                <a:gd name="T3" fmla="*/ 0 h 2219"/>
                <a:gd name="T4" fmla="*/ 0 w 313"/>
                <a:gd name="T5" fmla="*/ 2218 h 2219"/>
                <a:gd name="T6" fmla="*/ 312 w 313"/>
                <a:gd name="T7" fmla="*/ 2218 h 2219"/>
                <a:gd name="T8" fmla="*/ 312 w 313"/>
                <a:gd name="T9" fmla="*/ 0 h 2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3" h="2219">
                  <a:moveTo>
                    <a:pt x="312" y="0"/>
                  </a:moveTo>
                  <a:lnTo>
                    <a:pt x="0" y="0"/>
                  </a:lnTo>
                  <a:lnTo>
                    <a:pt x="0" y="2218"/>
                  </a:lnTo>
                  <a:lnTo>
                    <a:pt x="312" y="2218"/>
                  </a:lnTo>
                  <a:lnTo>
                    <a:pt x="312" y="0"/>
                  </a:lnTo>
                </a:path>
              </a:pathLst>
            </a:custGeom>
            <a:grpFill/>
            <a:ln>
              <a:noFill/>
            </a:ln>
            <a:effectLst/>
          </p:spPr>
          <p:txBody>
            <a:bodyPr wrap="none" anchor="ctr"/>
            <a:lstStyle/>
            <a:p>
              <a:endParaRPr lang="en-GB" sz="1351" dirty="0">
                <a:solidFill>
                  <a:srgbClr val="FFFFFF"/>
                </a:solidFill>
              </a:endParaRPr>
            </a:p>
          </p:txBody>
        </p:sp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57B2F302-D9B4-324E-9346-9A828867C00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0023475" y="250825"/>
              <a:ext cx="1879600" cy="798513"/>
            </a:xfrm>
            <a:custGeom>
              <a:avLst/>
              <a:gdLst>
                <a:gd name="T0" fmla="*/ 5186 w 5219"/>
                <a:gd name="T1" fmla="*/ 2218 h 2219"/>
                <a:gd name="T2" fmla="*/ 5186 w 5219"/>
                <a:gd name="T3" fmla="*/ 2218 h 2219"/>
                <a:gd name="T4" fmla="*/ 4249 w 5219"/>
                <a:gd name="T5" fmla="*/ 1157 h 2219"/>
                <a:gd name="T6" fmla="*/ 4936 w 5219"/>
                <a:gd name="T7" fmla="*/ 1000 h 2219"/>
                <a:gd name="T8" fmla="*/ 4874 w 5219"/>
                <a:gd name="T9" fmla="*/ 219 h 2219"/>
                <a:gd name="T10" fmla="*/ 3811 w 5219"/>
                <a:gd name="T11" fmla="*/ 0 h 2219"/>
                <a:gd name="T12" fmla="*/ 0 w 5219"/>
                <a:gd name="T13" fmla="*/ 0 h 2219"/>
                <a:gd name="T14" fmla="*/ 0 w 5219"/>
                <a:gd name="T15" fmla="*/ 2218 h 2219"/>
                <a:gd name="T16" fmla="*/ 1875 w 5219"/>
                <a:gd name="T17" fmla="*/ 2218 h 2219"/>
                <a:gd name="T18" fmla="*/ 1875 w 5219"/>
                <a:gd name="T19" fmla="*/ 1438 h 2219"/>
                <a:gd name="T20" fmla="*/ 2405 w 5219"/>
                <a:gd name="T21" fmla="*/ 1438 h 2219"/>
                <a:gd name="T22" fmla="*/ 2843 w 5219"/>
                <a:gd name="T23" fmla="*/ 1813 h 2219"/>
                <a:gd name="T24" fmla="*/ 2843 w 5219"/>
                <a:gd name="T25" fmla="*/ 2218 h 2219"/>
                <a:gd name="T26" fmla="*/ 5186 w 5219"/>
                <a:gd name="T27" fmla="*/ 2218 h 2219"/>
                <a:gd name="T28" fmla="*/ 2811 w 5219"/>
                <a:gd name="T29" fmla="*/ 844 h 2219"/>
                <a:gd name="T30" fmla="*/ 2811 w 5219"/>
                <a:gd name="T31" fmla="*/ 844 h 2219"/>
                <a:gd name="T32" fmla="*/ 2593 w 5219"/>
                <a:gd name="T33" fmla="*/ 907 h 2219"/>
                <a:gd name="T34" fmla="*/ 1906 w 5219"/>
                <a:gd name="T35" fmla="*/ 907 h 2219"/>
                <a:gd name="T36" fmla="*/ 1906 w 5219"/>
                <a:gd name="T37" fmla="*/ 563 h 2219"/>
                <a:gd name="T38" fmla="*/ 2593 w 5219"/>
                <a:gd name="T39" fmla="*/ 563 h 2219"/>
                <a:gd name="T40" fmla="*/ 2811 w 5219"/>
                <a:gd name="T41" fmla="*/ 625 h 2219"/>
                <a:gd name="T42" fmla="*/ 2811 w 5219"/>
                <a:gd name="T43" fmla="*/ 844 h 2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219" h="2219">
                  <a:moveTo>
                    <a:pt x="5186" y="2218"/>
                  </a:moveTo>
                  <a:lnTo>
                    <a:pt x="5186" y="2218"/>
                  </a:lnTo>
                  <a:cubicBezTo>
                    <a:pt x="5186" y="1625"/>
                    <a:pt x="4905" y="1313"/>
                    <a:pt x="4249" y="1157"/>
                  </a:cubicBezTo>
                  <a:cubicBezTo>
                    <a:pt x="4499" y="1157"/>
                    <a:pt x="4749" y="1125"/>
                    <a:pt x="4936" y="1000"/>
                  </a:cubicBezTo>
                  <a:cubicBezTo>
                    <a:pt x="5093" y="844"/>
                    <a:pt x="5218" y="500"/>
                    <a:pt x="4874" y="219"/>
                  </a:cubicBezTo>
                  <a:cubicBezTo>
                    <a:pt x="4655" y="32"/>
                    <a:pt x="4280" y="0"/>
                    <a:pt x="381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218"/>
                    <a:pt x="0" y="2218"/>
                    <a:pt x="0" y="2218"/>
                  </a:cubicBezTo>
                  <a:cubicBezTo>
                    <a:pt x="1875" y="2218"/>
                    <a:pt x="1875" y="2218"/>
                    <a:pt x="1875" y="2218"/>
                  </a:cubicBezTo>
                  <a:cubicBezTo>
                    <a:pt x="1875" y="1438"/>
                    <a:pt x="1875" y="1438"/>
                    <a:pt x="1875" y="1438"/>
                  </a:cubicBezTo>
                  <a:cubicBezTo>
                    <a:pt x="2405" y="1438"/>
                    <a:pt x="2405" y="1438"/>
                    <a:pt x="2405" y="1438"/>
                  </a:cubicBezTo>
                  <a:cubicBezTo>
                    <a:pt x="2624" y="1438"/>
                    <a:pt x="2843" y="1532"/>
                    <a:pt x="2843" y="1813"/>
                  </a:cubicBezTo>
                  <a:cubicBezTo>
                    <a:pt x="2843" y="2218"/>
                    <a:pt x="2843" y="2218"/>
                    <a:pt x="2843" y="2218"/>
                  </a:cubicBezTo>
                  <a:lnTo>
                    <a:pt x="5186" y="2218"/>
                  </a:lnTo>
                  <a:close/>
                  <a:moveTo>
                    <a:pt x="2811" y="844"/>
                  </a:moveTo>
                  <a:lnTo>
                    <a:pt x="2811" y="844"/>
                  </a:lnTo>
                  <a:cubicBezTo>
                    <a:pt x="2749" y="875"/>
                    <a:pt x="2655" y="907"/>
                    <a:pt x="2593" y="907"/>
                  </a:cubicBezTo>
                  <a:cubicBezTo>
                    <a:pt x="1906" y="907"/>
                    <a:pt x="1906" y="907"/>
                    <a:pt x="1906" y="907"/>
                  </a:cubicBezTo>
                  <a:cubicBezTo>
                    <a:pt x="1906" y="563"/>
                    <a:pt x="1906" y="563"/>
                    <a:pt x="1906" y="563"/>
                  </a:cubicBezTo>
                  <a:cubicBezTo>
                    <a:pt x="2125" y="563"/>
                    <a:pt x="2344" y="563"/>
                    <a:pt x="2593" y="563"/>
                  </a:cubicBezTo>
                  <a:cubicBezTo>
                    <a:pt x="2686" y="563"/>
                    <a:pt x="2749" y="594"/>
                    <a:pt x="2811" y="625"/>
                  </a:cubicBezTo>
                  <a:cubicBezTo>
                    <a:pt x="2843" y="688"/>
                    <a:pt x="2843" y="782"/>
                    <a:pt x="2811" y="844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wrap="none" anchor="ctr"/>
            <a:lstStyle/>
            <a:p>
              <a:endParaRPr lang="en-GB" sz="1351" dirty="0">
                <a:solidFill>
                  <a:srgbClr val="FFFFFF"/>
                </a:solidFill>
              </a:endParaRPr>
            </a:p>
          </p:txBody>
        </p:sp>
        <p:sp>
          <p:nvSpPr>
            <p:cNvPr id="12" name="Freeform 3">
              <a:extLst>
                <a:ext uri="{FF2B5EF4-FFF2-40B4-BE49-F238E27FC236}">
                  <a16:creationId xmlns:a16="http://schemas.microsoft.com/office/drawing/2014/main" id="{0A306B75-EB5D-5E41-BE1F-CD0B44027B6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9844088" y="1116013"/>
              <a:ext cx="2047875" cy="461962"/>
            </a:xfrm>
            <a:custGeom>
              <a:avLst/>
              <a:gdLst>
                <a:gd name="T0" fmla="*/ 3343 w 5687"/>
                <a:gd name="T1" fmla="*/ 375 h 1282"/>
                <a:gd name="T2" fmla="*/ 3186 w 5687"/>
                <a:gd name="T3" fmla="*/ 343 h 1282"/>
                <a:gd name="T4" fmla="*/ 3249 w 5687"/>
                <a:gd name="T5" fmla="*/ 593 h 1282"/>
                <a:gd name="T6" fmla="*/ 3343 w 5687"/>
                <a:gd name="T7" fmla="*/ 375 h 1282"/>
                <a:gd name="T8" fmla="*/ 2375 w 5687"/>
                <a:gd name="T9" fmla="*/ 750 h 1282"/>
                <a:gd name="T10" fmla="*/ 2500 w 5687"/>
                <a:gd name="T11" fmla="*/ 437 h 1282"/>
                <a:gd name="T12" fmla="*/ 656 w 5687"/>
                <a:gd name="T13" fmla="*/ 375 h 1282"/>
                <a:gd name="T14" fmla="*/ 562 w 5687"/>
                <a:gd name="T15" fmla="*/ 343 h 1282"/>
                <a:gd name="T16" fmla="*/ 500 w 5687"/>
                <a:gd name="T17" fmla="*/ 593 h 1282"/>
                <a:gd name="T18" fmla="*/ 656 w 5687"/>
                <a:gd name="T19" fmla="*/ 562 h 1282"/>
                <a:gd name="T20" fmla="*/ 4030 w 5687"/>
                <a:gd name="T21" fmla="*/ 343 h 1282"/>
                <a:gd name="T22" fmla="*/ 3905 w 5687"/>
                <a:gd name="T23" fmla="*/ 343 h 1282"/>
                <a:gd name="T24" fmla="*/ 3999 w 5687"/>
                <a:gd name="T25" fmla="*/ 906 h 1282"/>
                <a:gd name="T26" fmla="*/ 4030 w 5687"/>
                <a:gd name="T27" fmla="*/ 343 h 1282"/>
                <a:gd name="T28" fmla="*/ 0 w 5687"/>
                <a:gd name="T29" fmla="*/ 0 h 1282"/>
                <a:gd name="T30" fmla="*/ 5686 w 5687"/>
                <a:gd name="T31" fmla="*/ 1281 h 1282"/>
                <a:gd name="T32" fmla="*/ 0 w 5687"/>
                <a:gd name="T33" fmla="*/ 0 h 1282"/>
                <a:gd name="T34" fmla="*/ 750 w 5687"/>
                <a:gd name="T35" fmla="*/ 1093 h 1282"/>
                <a:gd name="T36" fmla="*/ 500 w 5687"/>
                <a:gd name="T37" fmla="*/ 1093 h 1282"/>
                <a:gd name="T38" fmla="*/ 312 w 5687"/>
                <a:gd name="T39" fmla="*/ 187 h 1282"/>
                <a:gd name="T40" fmla="*/ 875 w 5687"/>
                <a:gd name="T41" fmla="*/ 437 h 1282"/>
                <a:gd name="T42" fmla="*/ 969 w 5687"/>
                <a:gd name="T43" fmla="*/ 1093 h 1282"/>
                <a:gd name="T44" fmla="*/ 1219 w 5687"/>
                <a:gd name="T45" fmla="*/ 1093 h 1282"/>
                <a:gd name="T46" fmla="*/ 1031 w 5687"/>
                <a:gd name="T47" fmla="*/ 1093 h 1282"/>
                <a:gd name="T48" fmla="*/ 1219 w 5687"/>
                <a:gd name="T49" fmla="*/ 187 h 1282"/>
                <a:gd name="T50" fmla="*/ 1781 w 5687"/>
                <a:gd name="T51" fmla="*/ 1093 h 1282"/>
                <a:gd name="T52" fmla="*/ 1312 w 5687"/>
                <a:gd name="T53" fmla="*/ 625 h 1282"/>
                <a:gd name="T54" fmla="*/ 2000 w 5687"/>
                <a:gd name="T55" fmla="*/ 218 h 1282"/>
                <a:gd name="T56" fmla="*/ 1781 w 5687"/>
                <a:gd name="T57" fmla="*/ 343 h 1282"/>
                <a:gd name="T58" fmla="*/ 1781 w 5687"/>
                <a:gd name="T59" fmla="*/ 937 h 1282"/>
                <a:gd name="T60" fmla="*/ 2000 w 5687"/>
                <a:gd name="T61" fmla="*/ 812 h 1282"/>
                <a:gd name="T62" fmla="*/ 1781 w 5687"/>
                <a:gd name="T63" fmla="*/ 1093 h 1282"/>
                <a:gd name="T64" fmla="*/ 2750 w 5687"/>
                <a:gd name="T65" fmla="*/ 1093 h 1282"/>
                <a:gd name="T66" fmla="*/ 2344 w 5687"/>
                <a:gd name="T67" fmla="*/ 906 h 1282"/>
                <a:gd name="T68" fmla="*/ 2062 w 5687"/>
                <a:gd name="T69" fmla="*/ 1093 h 1282"/>
                <a:gd name="T70" fmla="*/ 2594 w 5687"/>
                <a:gd name="T71" fmla="*/ 187 h 1282"/>
                <a:gd name="T72" fmla="*/ 2750 w 5687"/>
                <a:gd name="T73" fmla="*/ 1093 h 1282"/>
                <a:gd name="T74" fmla="*/ 3436 w 5687"/>
                <a:gd name="T75" fmla="*/ 1093 h 1282"/>
                <a:gd name="T76" fmla="*/ 3186 w 5687"/>
                <a:gd name="T77" fmla="*/ 1093 h 1282"/>
                <a:gd name="T78" fmla="*/ 2999 w 5687"/>
                <a:gd name="T79" fmla="*/ 187 h 1282"/>
                <a:gd name="T80" fmla="*/ 3561 w 5687"/>
                <a:gd name="T81" fmla="*/ 437 h 1282"/>
                <a:gd name="T82" fmla="*/ 3655 w 5687"/>
                <a:gd name="T83" fmla="*/ 1093 h 1282"/>
                <a:gd name="T84" fmla="*/ 3968 w 5687"/>
                <a:gd name="T85" fmla="*/ 1093 h 1282"/>
                <a:gd name="T86" fmla="*/ 3718 w 5687"/>
                <a:gd name="T87" fmla="*/ 1093 h 1282"/>
                <a:gd name="T88" fmla="*/ 3968 w 5687"/>
                <a:gd name="T89" fmla="*/ 187 h 1282"/>
                <a:gd name="T90" fmla="*/ 3968 w 5687"/>
                <a:gd name="T91" fmla="*/ 1093 h 1282"/>
                <a:gd name="T92" fmla="*/ 4968 w 5687"/>
                <a:gd name="T93" fmla="*/ 1093 h 1282"/>
                <a:gd name="T94" fmla="*/ 4968 w 5687"/>
                <a:gd name="T95" fmla="*/ 187 h 1282"/>
                <a:gd name="T96" fmla="*/ 4968 w 5687"/>
                <a:gd name="T97" fmla="*/ 1093 h 1282"/>
                <a:gd name="T98" fmla="*/ 4968 w 5687"/>
                <a:gd name="T99" fmla="*/ 343 h 1282"/>
                <a:gd name="T100" fmla="*/ 4968 w 5687"/>
                <a:gd name="T101" fmla="*/ 937 h 1282"/>
                <a:gd name="T102" fmla="*/ 4968 w 5687"/>
                <a:gd name="T103" fmla="*/ 343 h 1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5687" h="1282">
                  <a:moveTo>
                    <a:pt x="3343" y="375"/>
                  </a:moveTo>
                  <a:lnTo>
                    <a:pt x="3343" y="375"/>
                  </a:lnTo>
                  <a:cubicBezTo>
                    <a:pt x="3311" y="343"/>
                    <a:pt x="3280" y="343"/>
                    <a:pt x="3249" y="343"/>
                  </a:cubicBezTo>
                  <a:cubicBezTo>
                    <a:pt x="3218" y="343"/>
                    <a:pt x="3186" y="343"/>
                    <a:pt x="3186" y="343"/>
                  </a:cubicBezTo>
                  <a:cubicBezTo>
                    <a:pt x="3186" y="593"/>
                    <a:pt x="3186" y="593"/>
                    <a:pt x="3186" y="593"/>
                  </a:cubicBezTo>
                  <a:cubicBezTo>
                    <a:pt x="3186" y="593"/>
                    <a:pt x="3218" y="593"/>
                    <a:pt x="3249" y="593"/>
                  </a:cubicBezTo>
                  <a:cubicBezTo>
                    <a:pt x="3280" y="593"/>
                    <a:pt x="3343" y="593"/>
                    <a:pt x="3343" y="562"/>
                  </a:cubicBezTo>
                  <a:cubicBezTo>
                    <a:pt x="3405" y="531"/>
                    <a:pt x="3405" y="406"/>
                    <a:pt x="3343" y="375"/>
                  </a:cubicBezTo>
                  <a:close/>
                  <a:moveTo>
                    <a:pt x="2375" y="750"/>
                  </a:moveTo>
                  <a:lnTo>
                    <a:pt x="2375" y="750"/>
                  </a:lnTo>
                  <a:cubicBezTo>
                    <a:pt x="2625" y="750"/>
                    <a:pt x="2625" y="750"/>
                    <a:pt x="2625" y="750"/>
                  </a:cubicBezTo>
                  <a:cubicBezTo>
                    <a:pt x="2500" y="437"/>
                    <a:pt x="2500" y="437"/>
                    <a:pt x="2500" y="437"/>
                  </a:cubicBezTo>
                  <a:lnTo>
                    <a:pt x="2375" y="750"/>
                  </a:lnTo>
                  <a:close/>
                  <a:moveTo>
                    <a:pt x="656" y="375"/>
                  </a:moveTo>
                  <a:lnTo>
                    <a:pt x="656" y="375"/>
                  </a:lnTo>
                  <a:cubicBezTo>
                    <a:pt x="625" y="343"/>
                    <a:pt x="594" y="343"/>
                    <a:pt x="562" y="343"/>
                  </a:cubicBezTo>
                  <a:cubicBezTo>
                    <a:pt x="531" y="343"/>
                    <a:pt x="500" y="343"/>
                    <a:pt x="500" y="343"/>
                  </a:cubicBezTo>
                  <a:cubicBezTo>
                    <a:pt x="500" y="593"/>
                    <a:pt x="500" y="593"/>
                    <a:pt x="500" y="593"/>
                  </a:cubicBezTo>
                  <a:cubicBezTo>
                    <a:pt x="500" y="593"/>
                    <a:pt x="531" y="593"/>
                    <a:pt x="562" y="593"/>
                  </a:cubicBezTo>
                  <a:cubicBezTo>
                    <a:pt x="594" y="593"/>
                    <a:pt x="656" y="593"/>
                    <a:pt x="656" y="562"/>
                  </a:cubicBezTo>
                  <a:cubicBezTo>
                    <a:pt x="719" y="531"/>
                    <a:pt x="719" y="406"/>
                    <a:pt x="656" y="375"/>
                  </a:cubicBezTo>
                  <a:close/>
                  <a:moveTo>
                    <a:pt x="4030" y="343"/>
                  </a:moveTo>
                  <a:lnTo>
                    <a:pt x="4030" y="343"/>
                  </a:lnTo>
                  <a:cubicBezTo>
                    <a:pt x="3905" y="343"/>
                    <a:pt x="3905" y="343"/>
                    <a:pt x="3905" y="343"/>
                  </a:cubicBezTo>
                  <a:cubicBezTo>
                    <a:pt x="3905" y="906"/>
                    <a:pt x="3905" y="906"/>
                    <a:pt x="3905" y="906"/>
                  </a:cubicBezTo>
                  <a:cubicBezTo>
                    <a:pt x="3999" y="906"/>
                    <a:pt x="3999" y="906"/>
                    <a:pt x="3999" y="906"/>
                  </a:cubicBezTo>
                  <a:cubicBezTo>
                    <a:pt x="3999" y="906"/>
                    <a:pt x="4249" y="906"/>
                    <a:pt x="4249" y="625"/>
                  </a:cubicBezTo>
                  <a:cubicBezTo>
                    <a:pt x="4249" y="343"/>
                    <a:pt x="4030" y="343"/>
                    <a:pt x="4030" y="343"/>
                  </a:cubicBezTo>
                  <a:close/>
                  <a:moveTo>
                    <a:pt x="0" y="0"/>
                  </a:moveTo>
                  <a:lnTo>
                    <a:pt x="0" y="0"/>
                  </a:lnTo>
                  <a:cubicBezTo>
                    <a:pt x="0" y="1281"/>
                    <a:pt x="0" y="1281"/>
                    <a:pt x="0" y="1281"/>
                  </a:cubicBezTo>
                  <a:cubicBezTo>
                    <a:pt x="5686" y="1281"/>
                    <a:pt x="5686" y="1281"/>
                    <a:pt x="5686" y="1281"/>
                  </a:cubicBezTo>
                  <a:cubicBezTo>
                    <a:pt x="5686" y="0"/>
                    <a:pt x="5686" y="0"/>
                    <a:pt x="5686" y="0"/>
                  </a:cubicBezTo>
                  <a:lnTo>
                    <a:pt x="0" y="0"/>
                  </a:lnTo>
                  <a:close/>
                  <a:moveTo>
                    <a:pt x="750" y="1093"/>
                  </a:moveTo>
                  <a:lnTo>
                    <a:pt x="750" y="1093"/>
                  </a:lnTo>
                  <a:cubicBezTo>
                    <a:pt x="500" y="718"/>
                    <a:pt x="500" y="718"/>
                    <a:pt x="500" y="718"/>
                  </a:cubicBezTo>
                  <a:cubicBezTo>
                    <a:pt x="500" y="1093"/>
                    <a:pt x="500" y="1093"/>
                    <a:pt x="500" y="1093"/>
                  </a:cubicBezTo>
                  <a:cubicBezTo>
                    <a:pt x="312" y="1093"/>
                    <a:pt x="312" y="1093"/>
                    <a:pt x="312" y="1093"/>
                  </a:cubicBezTo>
                  <a:cubicBezTo>
                    <a:pt x="312" y="187"/>
                    <a:pt x="312" y="187"/>
                    <a:pt x="312" y="187"/>
                  </a:cubicBezTo>
                  <a:cubicBezTo>
                    <a:pt x="500" y="187"/>
                    <a:pt x="500" y="187"/>
                    <a:pt x="500" y="187"/>
                  </a:cubicBezTo>
                  <a:cubicBezTo>
                    <a:pt x="719" y="187"/>
                    <a:pt x="875" y="187"/>
                    <a:pt x="875" y="437"/>
                  </a:cubicBezTo>
                  <a:cubicBezTo>
                    <a:pt x="906" y="718"/>
                    <a:pt x="687" y="718"/>
                    <a:pt x="687" y="718"/>
                  </a:cubicBezTo>
                  <a:cubicBezTo>
                    <a:pt x="969" y="1093"/>
                    <a:pt x="969" y="1093"/>
                    <a:pt x="969" y="1093"/>
                  </a:cubicBezTo>
                  <a:lnTo>
                    <a:pt x="750" y="1093"/>
                  </a:lnTo>
                  <a:close/>
                  <a:moveTo>
                    <a:pt x="1219" y="1093"/>
                  </a:moveTo>
                  <a:lnTo>
                    <a:pt x="1219" y="1093"/>
                  </a:lnTo>
                  <a:cubicBezTo>
                    <a:pt x="1031" y="1093"/>
                    <a:pt x="1031" y="1093"/>
                    <a:pt x="1031" y="1093"/>
                  </a:cubicBezTo>
                  <a:cubicBezTo>
                    <a:pt x="1031" y="187"/>
                    <a:pt x="1031" y="187"/>
                    <a:pt x="1031" y="187"/>
                  </a:cubicBezTo>
                  <a:cubicBezTo>
                    <a:pt x="1219" y="187"/>
                    <a:pt x="1219" y="187"/>
                    <a:pt x="1219" y="187"/>
                  </a:cubicBezTo>
                  <a:lnTo>
                    <a:pt x="1219" y="1093"/>
                  </a:lnTo>
                  <a:close/>
                  <a:moveTo>
                    <a:pt x="1781" y="1093"/>
                  </a:moveTo>
                  <a:lnTo>
                    <a:pt x="1781" y="1093"/>
                  </a:lnTo>
                  <a:cubicBezTo>
                    <a:pt x="1500" y="1093"/>
                    <a:pt x="1312" y="906"/>
                    <a:pt x="1312" y="625"/>
                  </a:cubicBezTo>
                  <a:cubicBezTo>
                    <a:pt x="1312" y="375"/>
                    <a:pt x="1500" y="187"/>
                    <a:pt x="1781" y="187"/>
                  </a:cubicBezTo>
                  <a:cubicBezTo>
                    <a:pt x="1844" y="187"/>
                    <a:pt x="1937" y="187"/>
                    <a:pt x="2000" y="218"/>
                  </a:cubicBezTo>
                  <a:cubicBezTo>
                    <a:pt x="2000" y="468"/>
                    <a:pt x="2000" y="468"/>
                    <a:pt x="2000" y="468"/>
                  </a:cubicBezTo>
                  <a:cubicBezTo>
                    <a:pt x="1937" y="375"/>
                    <a:pt x="1875" y="343"/>
                    <a:pt x="1781" y="343"/>
                  </a:cubicBezTo>
                  <a:cubicBezTo>
                    <a:pt x="1625" y="343"/>
                    <a:pt x="1469" y="468"/>
                    <a:pt x="1469" y="625"/>
                  </a:cubicBezTo>
                  <a:cubicBezTo>
                    <a:pt x="1469" y="812"/>
                    <a:pt x="1625" y="937"/>
                    <a:pt x="1781" y="937"/>
                  </a:cubicBezTo>
                  <a:cubicBezTo>
                    <a:pt x="1875" y="937"/>
                    <a:pt x="1937" y="875"/>
                    <a:pt x="2000" y="812"/>
                  </a:cubicBezTo>
                  <a:lnTo>
                    <a:pt x="2000" y="812"/>
                  </a:lnTo>
                  <a:cubicBezTo>
                    <a:pt x="2000" y="1031"/>
                    <a:pt x="2000" y="1031"/>
                    <a:pt x="2000" y="1031"/>
                  </a:cubicBezTo>
                  <a:cubicBezTo>
                    <a:pt x="1937" y="1093"/>
                    <a:pt x="1844" y="1093"/>
                    <a:pt x="1781" y="1093"/>
                  </a:cubicBezTo>
                  <a:close/>
                  <a:moveTo>
                    <a:pt x="2750" y="1093"/>
                  </a:moveTo>
                  <a:lnTo>
                    <a:pt x="2750" y="1093"/>
                  </a:lnTo>
                  <a:cubicBezTo>
                    <a:pt x="2687" y="906"/>
                    <a:pt x="2687" y="906"/>
                    <a:pt x="2687" y="906"/>
                  </a:cubicBezTo>
                  <a:cubicBezTo>
                    <a:pt x="2344" y="906"/>
                    <a:pt x="2344" y="906"/>
                    <a:pt x="2344" y="906"/>
                  </a:cubicBezTo>
                  <a:cubicBezTo>
                    <a:pt x="2250" y="1093"/>
                    <a:pt x="2250" y="1093"/>
                    <a:pt x="2250" y="1093"/>
                  </a:cubicBezTo>
                  <a:cubicBezTo>
                    <a:pt x="2062" y="1093"/>
                    <a:pt x="2062" y="1093"/>
                    <a:pt x="2062" y="1093"/>
                  </a:cubicBezTo>
                  <a:cubicBezTo>
                    <a:pt x="2406" y="187"/>
                    <a:pt x="2406" y="187"/>
                    <a:pt x="2406" y="187"/>
                  </a:cubicBezTo>
                  <a:cubicBezTo>
                    <a:pt x="2594" y="187"/>
                    <a:pt x="2594" y="187"/>
                    <a:pt x="2594" y="187"/>
                  </a:cubicBezTo>
                  <a:cubicBezTo>
                    <a:pt x="2936" y="1093"/>
                    <a:pt x="2936" y="1093"/>
                    <a:pt x="2936" y="1093"/>
                  </a:cubicBezTo>
                  <a:lnTo>
                    <a:pt x="2750" y="1093"/>
                  </a:lnTo>
                  <a:close/>
                  <a:moveTo>
                    <a:pt x="3436" y="1093"/>
                  </a:moveTo>
                  <a:lnTo>
                    <a:pt x="3436" y="1093"/>
                  </a:lnTo>
                  <a:cubicBezTo>
                    <a:pt x="3186" y="718"/>
                    <a:pt x="3186" y="718"/>
                    <a:pt x="3186" y="718"/>
                  </a:cubicBezTo>
                  <a:cubicBezTo>
                    <a:pt x="3186" y="1093"/>
                    <a:pt x="3186" y="1093"/>
                    <a:pt x="3186" y="1093"/>
                  </a:cubicBezTo>
                  <a:cubicBezTo>
                    <a:pt x="2999" y="1093"/>
                    <a:pt x="2999" y="1093"/>
                    <a:pt x="2999" y="1093"/>
                  </a:cubicBezTo>
                  <a:cubicBezTo>
                    <a:pt x="2999" y="187"/>
                    <a:pt x="2999" y="187"/>
                    <a:pt x="2999" y="187"/>
                  </a:cubicBezTo>
                  <a:cubicBezTo>
                    <a:pt x="3186" y="187"/>
                    <a:pt x="3186" y="187"/>
                    <a:pt x="3186" y="187"/>
                  </a:cubicBezTo>
                  <a:cubicBezTo>
                    <a:pt x="3405" y="187"/>
                    <a:pt x="3561" y="187"/>
                    <a:pt x="3561" y="437"/>
                  </a:cubicBezTo>
                  <a:cubicBezTo>
                    <a:pt x="3593" y="718"/>
                    <a:pt x="3374" y="718"/>
                    <a:pt x="3374" y="718"/>
                  </a:cubicBezTo>
                  <a:cubicBezTo>
                    <a:pt x="3655" y="1093"/>
                    <a:pt x="3655" y="1093"/>
                    <a:pt x="3655" y="1093"/>
                  </a:cubicBezTo>
                  <a:lnTo>
                    <a:pt x="3436" y="1093"/>
                  </a:lnTo>
                  <a:close/>
                  <a:moveTo>
                    <a:pt x="3968" y="1093"/>
                  </a:moveTo>
                  <a:lnTo>
                    <a:pt x="3968" y="1093"/>
                  </a:lnTo>
                  <a:cubicBezTo>
                    <a:pt x="3718" y="1093"/>
                    <a:pt x="3718" y="1093"/>
                    <a:pt x="3718" y="1093"/>
                  </a:cubicBezTo>
                  <a:cubicBezTo>
                    <a:pt x="3718" y="187"/>
                    <a:pt x="3718" y="187"/>
                    <a:pt x="3718" y="187"/>
                  </a:cubicBezTo>
                  <a:cubicBezTo>
                    <a:pt x="3968" y="187"/>
                    <a:pt x="3968" y="187"/>
                    <a:pt x="3968" y="187"/>
                  </a:cubicBezTo>
                  <a:cubicBezTo>
                    <a:pt x="3968" y="187"/>
                    <a:pt x="4436" y="156"/>
                    <a:pt x="4436" y="625"/>
                  </a:cubicBezTo>
                  <a:cubicBezTo>
                    <a:pt x="4436" y="1093"/>
                    <a:pt x="3968" y="1093"/>
                    <a:pt x="3968" y="1093"/>
                  </a:cubicBezTo>
                  <a:close/>
                  <a:moveTo>
                    <a:pt x="4968" y="1093"/>
                  </a:moveTo>
                  <a:lnTo>
                    <a:pt x="4968" y="1093"/>
                  </a:lnTo>
                  <a:cubicBezTo>
                    <a:pt x="4718" y="1093"/>
                    <a:pt x="4499" y="906"/>
                    <a:pt x="4499" y="625"/>
                  </a:cubicBezTo>
                  <a:cubicBezTo>
                    <a:pt x="4499" y="375"/>
                    <a:pt x="4718" y="187"/>
                    <a:pt x="4968" y="187"/>
                  </a:cubicBezTo>
                  <a:cubicBezTo>
                    <a:pt x="5218" y="187"/>
                    <a:pt x="5436" y="375"/>
                    <a:pt x="5436" y="625"/>
                  </a:cubicBezTo>
                  <a:cubicBezTo>
                    <a:pt x="5436" y="906"/>
                    <a:pt x="5218" y="1093"/>
                    <a:pt x="4968" y="1093"/>
                  </a:cubicBezTo>
                  <a:close/>
                  <a:moveTo>
                    <a:pt x="4968" y="343"/>
                  </a:moveTo>
                  <a:lnTo>
                    <a:pt x="4968" y="343"/>
                  </a:lnTo>
                  <a:cubicBezTo>
                    <a:pt x="4811" y="343"/>
                    <a:pt x="4686" y="468"/>
                    <a:pt x="4686" y="625"/>
                  </a:cubicBezTo>
                  <a:cubicBezTo>
                    <a:pt x="4686" y="812"/>
                    <a:pt x="4811" y="937"/>
                    <a:pt x="4968" y="937"/>
                  </a:cubicBezTo>
                  <a:cubicBezTo>
                    <a:pt x="5124" y="937"/>
                    <a:pt x="5249" y="812"/>
                    <a:pt x="5249" y="625"/>
                  </a:cubicBezTo>
                  <a:cubicBezTo>
                    <a:pt x="5249" y="468"/>
                    <a:pt x="5124" y="343"/>
                    <a:pt x="4968" y="34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wrap="none" anchor="ctr"/>
            <a:lstStyle/>
            <a:p>
              <a:endParaRPr lang="en-GB" sz="1351" dirty="0">
                <a:solidFill>
                  <a:srgbClr val="FFFFFF"/>
                </a:solidFill>
              </a:endParaRPr>
            </a:p>
          </p:txBody>
        </p:sp>
      </p:grp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AD90EA90-0888-424B-893B-ED99FD9436BD}"/>
              </a:ext>
            </a:extLst>
          </p:cNvPr>
          <p:cNvCxnSpPr>
            <a:cxnSpLocks/>
          </p:cNvCxnSpPr>
          <p:nvPr userDrawn="1"/>
        </p:nvCxnSpPr>
        <p:spPr>
          <a:xfrm>
            <a:off x="334964" y="5302800"/>
            <a:ext cx="9360000" cy="0"/>
          </a:xfrm>
          <a:prstGeom prst="line">
            <a:avLst/>
          </a:prstGeom>
          <a:noFill/>
          <a:ln w="19050" cap="flat" cmpd="sng" algn="ctr">
            <a:solidFill>
              <a:srgbClr val="FFFFFF"/>
            </a:solidFill>
            <a:prstDash val="solid"/>
            <a:miter lim="800000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itle 22">
            <a:extLst>
              <a:ext uri="{FF2B5EF4-FFF2-40B4-BE49-F238E27FC236}">
                <a16:creationId xmlns:a16="http://schemas.microsoft.com/office/drawing/2014/main" id="{59E409F1-B372-4CC1-A67B-5C2570143D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4964" y="4658798"/>
            <a:ext cx="9360000" cy="644002"/>
          </a:xfrm>
        </p:spPr>
        <p:txBody>
          <a:bodyPr tIns="71999" bIns="71999" anchor="b"/>
          <a:lstStyle>
            <a:lvl1pPr>
              <a:defRPr/>
            </a:lvl1pPr>
          </a:lstStyle>
          <a:p>
            <a:r>
              <a:rPr lang="en-GB" dirty="0"/>
              <a:t>Presentation title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D6C7803-C191-438C-8563-84AE332363B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41497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068575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614">
          <p15:clr>
            <a:srgbClr val="FBAE40"/>
          </p15:clr>
        </p15:guide>
        <p15:guide id="2" pos="6108" userDrawn="1">
          <p15:clr>
            <a:srgbClr val="FBAE40"/>
          </p15:clr>
        </p15:guide>
        <p15:guide id="3" orient="horz" pos="3339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04 (No Title Underlin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F8F50382-5763-4797-9C1C-AFF9C14F93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0C889B6B-814B-424D-9246-128BBF50AB14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334964" y="4544824"/>
            <a:ext cx="3708000" cy="1548001"/>
          </a:xfrm>
          <a:prstGeom prst="rect">
            <a:avLst/>
          </a:prstGeom>
          <a:noFill/>
        </p:spPr>
        <p:txBody>
          <a:bodyPr anchor="ctr" anchorCtr="0"/>
          <a:lstStyle>
            <a:lvl1pPr marL="0" indent="0" algn="ctr">
              <a:buNone/>
              <a:defRPr sz="1867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78181A48-4B1C-F44A-B7BD-697454A18DE5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4242000" y="4544826"/>
            <a:ext cx="3708000" cy="1548000"/>
          </a:xfrm>
          <a:prstGeom prst="rect">
            <a:avLst/>
          </a:prstGeom>
          <a:noFill/>
        </p:spPr>
        <p:txBody>
          <a:bodyPr anchor="ctr" anchorCtr="0"/>
          <a:lstStyle>
            <a:lvl1pPr marL="0" indent="0" algn="ctr">
              <a:buNone/>
              <a:defRPr sz="1867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B9D13357-A400-D646-8E82-41A67F69815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8149037" y="4544826"/>
            <a:ext cx="3708000" cy="1548000"/>
          </a:xfrm>
          <a:prstGeom prst="rect">
            <a:avLst/>
          </a:prstGeom>
          <a:noFill/>
        </p:spPr>
        <p:txBody>
          <a:bodyPr anchor="ctr" anchorCtr="0"/>
          <a:lstStyle>
            <a:lvl1pPr marL="0" indent="0" algn="ctr">
              <a:buNone/>
              <a:defRPr sz="1867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AD612A-00CD-4401-BFD4-DCEEBEFFC7FA}"/>
              </a:ext>
            </a:extLst>
          </p:cNvPr>
          <p:cNvSpPr>
            <a:spLocks noGrp="1"/>
          </p:cNvSpPr>
          <p:nvPr>
            <p:ph sz="quarter" idx="37"/>
          </p:nvPr>
        </p:nvSpPr>
        <p:spPr>
          <a:xfrm>
            <a:off x="338337" y="1304926"/>
            <a:ext cx="11518700" cy="3096000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144157B6-AB9F-4EF8-9BEC-321094F62B0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36000" y="262800"/>
            <a:ext cx="5760000" cy="169277"/>
          </a:xfrm>
          <a:noFill/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en-US" sz="1100" smtClean="0">
                <a:solidFill>
                  <a:srgbClr val="A3AAAE"/>
                </a:solidFill>
              </a:defRPr>
            </a:lvl1pPr>
            <a:lvl2pPr>
              <a:defRPr lang="en-US" sz="1100" smtClean="0">
                <a:solidFill>
                  <a:srgbClr val="A3AAAE"/>
                </a:solidFill>
              </a:defRPr>
            </a:lvl2pPr>
            <a:lvl3pPr>
              <a:defRPr lang="en-US" sz="1100" smtClean="0">
                <a:solidFill>
                  <a:srgbClr val="A3AAAE"/>
                </a:solidFill>
              </a:defRPr>
            </a:lvl3pPr>
            <a:lvl4pPr>
              <a:defRPr lang="en-US" sz="1100" smtClean="0">
                <a:solidFill>
                  <a:srgbClr val="A3AAAE"/>
                </a:solidFill>
              </a:defRPr>
            </a:lvl4pPr>
            <a:lvl5pPr>
              <a:defRPr lang="en-GB" sz="1100">
                <a:solidFill>
                  <a:srgbClr val="A3AAAE"/>
                </a:solidFill>
              </a:defRPr>
            </a:lvl5pPr>
          </a:lstStyle>
          <a:p>
            <a:pPr marL="180000" lvl="0" indent="-180000"/>
            <a:r>
              <a:rPr lang="en-GB" dirty="0"/>
              <a:t>Click to edit section title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02B4093F-58EE-46A9-9278-DBEB9CA70E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29095" y="6551112"/>
            <a:ext cx="1152000" cy="15388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>
              <a:defRPr lang="en-GB" sz="100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## Month 2022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E2816567-D7C3-4DB2-8882-12BC846CDA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61095" y="6551112"/>
            <a:ext cx="7071154" cy="15388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lang="en-GB" sz="1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Footer Info</a:t>
            </a:r>
          </a:p>
        </p:txBody>
      </p:sp>
    </p:spTree>
    <p:extLst>
      <p:ext uri="{BB962C8B-B14F-4D97-AF65-F5344CB8AC3E}">
        <p14:creationId xmlns:p14="http://schemas.microsoft.com/office/powerpoint/2010/main" val="278319825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05 (No Title Underlin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D68CAE-D193-485C-B61F-23422087D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E4831D7-01F4-468F-8ECB-B58CF0E2968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6000" y="262801"/>
            <a:ext cx="5760000" cy="169277"/>
          </a:xfrm>
          <a:noFill/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en-US" sz="1100" smtClean="0">
                <a:solidFill>
                  <a:srgbClr val="A3AAAE"/>
                </a:solidFill>
              </a:defRPr>
            </a:lvl1pPr>
            <a:lvl2pPr>
              <a:defRPr lang="en-US" sz="1100" smtClean="0">
                <a:solidFill>
                  <a:srgbClr val="A3AAAE"/>
                </a:solidFill>
              </a:defRPr>
            </a:lvl2pPr>
            <a:lvl3pPr>
              <a:defRPr lang="en-US" sz="1100" smtClean="0">
                <a:solidFill>
                  <a:srgbClr val="A3AAAE"/>
                </a:solidFill>
              </a:defRPr>
            </a:lvl3pPr>
            <a:lvl4pPr>
              <a:defRPr lang="en-US" sz="1100" smtClean="0">
                <a:solidFill>
                  <a:srgbClr val="A3AAAE"/>
                </a:solidFill>
              </a:defRPr>
            </a:lvl4pPr>
            <a:lvl5pPr>
              <a:defRPr lang="en-GB" sz="1100">
                <a:solidFill>
                  <a:srgbClr val="A3AAAE"/>
                </a:solidFill>
              </a:defRPr>
            </a:lvl5pPr>
          </a:lstStyle>
          <a:p>
            <a:pPr marL="180000" lvl="0" indent="-180000"/>
            <a:r>
              <a:rPr lang="en-GB" dirty="0"/>
              <a:t>Click to edit section title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64B7C402-CC76-4C92-BAA0-329D8B7475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29095" y="6551112"/>
            <a:ext cx="1152000" cy="15388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>
              <a:defRPr lang="en-GB" sz="100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## Month 2022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7D856772-38AB-49AF-B84D-691936529C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61095" y="6551112"/>
            <a:ext cx="7071154" cy="15388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lang="en-GB" sz="1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Footer Info</a:t>
            </a:r>
          </a:p>
        </p:txBody>
      </p:sp>
    </p:spTree>
    <p:extLst>
      <p:ext uri="{BB962C8B-B14F-4D97-AF65-F5344CB8AC3E}">
        <p14:creationId xmlns:p14="http://schemas.microsoft.com/office/powerpoint/2010/main" val="204091413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36167C2D-A813-4EA7-8AC2-338E84B6DD91}"/>
              </a:ext>
            </a:extLst>
          </p:cNvPr>
          <p:cNvSpPr/>
          <p:nvPr userDrawn="1"/>
        </p:nvSpPr>
        <p:spPr>
          <a:xfrm>
            <a:off x="6095999" y="154799"/>
            <a:ext cx="5940000" cy="5940000"/>
          </a:xfrm>
          <a:prstGeom prst="rect">
            <a:avLst/>
          </a:prstGeom>
          <a:solidFill>
            <a:srgbClr val="D0D2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1" dirty="0">
              <a:solidFill>
                <a:srgbClr val="000000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92A685F-B163-4A73-ADA3-85341EC8414F}"/>
              </a:ext>
            </a:extLst>
          </p:cNvPr>
          <p:cNvSpPr/>
          <p:nvPr userDrawn="1"/>
        </p:nvSpPr>
        <p:spPr>
          <a:xfrm>
            <a:off x="156001" y="154799"/>
            <a:ext cx="5940000" cy="5940000"/>
          </a:xfrm>
          <a:prstGeom prst="rect">
            <a:avLst/>
          </a:prstGeom>
          <a:solidFill>
            <a:srgbClr val="D0D2D2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1" dirty="0">
              <a:solidFill>
                <a:srgbClr val="000000"/>
              </a:solidFill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894D6C8A-D143-48A9-8DCC-C80034F02D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0" y="727200"/>
            <a:ext cx="5580000" cy="405683"/>
          </a:xfrm>
        </p:spPr>
        <p:txBody>
          <a:bodyPr/>
          <a:lstStyle>
            <a:lvl1pPr>
              <a:defRPr>
                <a:solidFill>
                  <a:srgbClr val="1A4596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23572F-1485-421C-A65B-7F18A4F1485B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336000" y="1304925"/>
            <a:ext cx="5578800" cy="4608000"/>
          </a:xfrm>
        </p:spPr>
        <p:txBody>
          <a:bodyPr vert="horz" lIns="0" tIns="0" rIns="0" bIns="0" rtlCol="0">
            <a:noAutofit/>
          </a:bodyPr>
          <a:lstStyle>
            <a:lvl1pPr>
              <a:defRPr lang="en-GB"/>
            </a:lvl1pPr>
            <a:lvl2pPr>
              <a:defRPr lang="en-GB"/>
            </a:lvl2pPr>
            <a:lvl3pPr>
              <a:defRPr lang="en-GB"/>
            </a:lvl3pPr>
            <a:lvl4pPr>
              <a:defRPr lang="en-GB"/>
            </a:lvl4pPr>
            <a:lvl5pPr>
              <a:defRPr lang="en-GB" dirty="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marL="450000" lvl="1" indent="-179388"/>
            <a:r>
              <a:rPr lang="en-GB" dirty="0"/>
              <a:t>Second level</a:t>
            </a:r>
          </a:p>
          <a:p>
            <a:pPr marL="720000" lvl="2" indent="-179388"/>
            <a:r>
              <a:rPr lang="en-GB" dirty="0"/>
              <a:t>Third level</a:t>
            </a:r>
          </a:p>
          <a:p>
            <a:pPr marL="990600" lvl="3" indent="-179388"/>
            <a:r>
              <a:rPr lang="en-GB" dirty="0"/>
              <a:t>Fourth level</a:t>
            </a:r>
          </a:p>
          <a:p>
            <a:pPr marL="1260000" lvl="4" indent="-179388"/>
            <a:r>
              <a:rPr lang="en-GB" dirty="0"/>
              <a:t>Fifth level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5D275D5D-7B42-4C43-9262-875E6196F6C9}"/>
              </a:ext>
            </a:extLst>
          </p:cNvPr>
          <p:cNvCxnSpPr>
            <a:cxnSpLocks/>
          </p:cNvCxnSpPr>
          <p:nvPr userDrawn="1"/>
        </p:nvCxnSpPr>
        <p:spPr>
          <a:xfrm>
            <a:off x="336000" y="1130400"/>
            <a:ext cx="5580000" cy="0"/>
          </a:xfrm>
          <a:prstGeom prst="line">
            <a:avLst/>
          </a:prstGeom>
          <a:ln w="19050">
            <a:solidFill>
              <a:srgbClr val="1A45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8DF416E-1BB1-4FCB-B61E-929058850CB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36000" y="262800"/>
            <a:ext cx="5580000" cy="169277"/>
          </a:xfrm>
          <a:noFill/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en-US" sz="1100" smtClean="0">
                <a:solidFill>
                  <a:srgbClr val="A3AAAE"/>
                </a:solidFill>
              </a:defRPr>
            </a:lvl1pPr>
            <a:lvl2pPr>
              <a:defRPr lang="en-US" sz="1100" smtClean="0">
                <a:solidFill>
                  <a:srgbClr val="A3AAAE"/>
                </a:solidFill>
              </a:defRPr>
            </a:lvl2pPr>
            <a:lvl3pPr>
              <a:defRPr lang="en-US" sz="1100" smtClean="0">
                <a:solidFill>
                  <a:srgbClr val="A3AAAE"/>
                </a:solidFill>
              </a:defRPr>
            </a:lvl3pPr>
            <a:lvl4pPr>
              <a:defRPr lang="en-US" sz="1100" smtClean="0">
                <a:solidFill>
                  <a:srgbClr val="A3AAAE"/>
                </a:solidFill>
              </a:defRPr>
            </a:lvl4pPr>
            <a:lvl5pPr>
              <a:defRPr lang="en-GB" sz="1100">
                <a:solidFill>
                  <a:srgbClr val="A3AAAE"/>
                </a:solidFill>
              </a:defRPr>
            </a:lvl5pPr>
          </a:lstStyle>
          <a:p>
            <a:pPr marL="180000" lvl="0" indent="-180000"/>
            <a:r>
              <a:rPr lang="en-GB" dirty="0"/>
              <a:t>Click to edit section title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6735949-423C-4A32-B6C7-7CEDD60FB4D6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6096000" y="152400"/>
            <a:ext cx="5939999" cy="5939999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GB" dirty="0"/>
              <a:t>Click to add image</a:t>
            </a:r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8D6F0109-328D-444B-A10C-C4B8DECE7F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29095" y="6551112"/>
            <a:ext cx="1152000" cy="15388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>
              <a:defRPr lang="en-GB" sz="100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## Month 2022</a:t>
            </a:r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4F3F32B1-13C1-42D3-A785-37EA25BDB4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61095" y="6551112"/>
            <a:ext cx="7071154" cy="15388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lang="en-GB" sz="1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Footer Info</a:t>
            </a:r>
          </a:p>
        </p:txBody>
      </p:sp>
    </p:spTree>
    <p:extLst>
      <p:ext uri="{BB962C8B-B14F-4D97-AF65-F5344CB8AC3E}">
        <p14:creationId xmlns:p14="http://schemas.microsoft.com/office/powerpoint/2010/main" val="41615028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36167C2D-A813-4EA7-8AC2-338E84B6DD91}"/>
              </a:ext>
            </a:extLst>
          </p:cNvPr>
          <p:cNvSpPr/>
          <p:nvPr userDrawn="1"/>
        </p:nvSpPr>
        <p:spPr>
          <a:xfrm>
            <a:off x="6095999" y="154799"/>
            <a:ext cx="5940000" cy="2970000"/>
          </a:xfrm>
          <a:prstGeom prst="rect">
            <a:avLst/>
          </a:prstGeom>
          <a:solidFill>
            <a:srgbClr val="D0D2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1" dirty="0">
              <a:solidFill>
                <a:srgbClr val="000000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92A685F-B163-4A73-ADA3-85341EC8414F}"/>
              </a:ext>
            </a:extLst>
          </p:cNvPr>
          <p:cNvSpPr/>
          <p:nvPr userDrawn="1"/>
        </p:nvSpPr>
        <p:spPr>
          <a:xfrm>
            <a:off x="156001" y="154799"/>
            <a:ext cx="5940000" cy="2970000"/>
          </a:xfrm>
          <a:prstGeom prst="rect">
            <a:avLst/>
          </a:prstGeom>
          <a:solidFill>
            <a:srgbClr val="D0D2D2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1" dirty="0">
              <a:solidFill>
                <a:srgbClr val="000000"/>
              </a:solidFill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894D6C8A-D143-48A9-8DCC-C80034F02D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0" y="727200"/>
            <a:ext cx="5580000" cy="405683"/>
          </a:xfrm>
        </p:spPr>
        <p:txBody>
          <a:bodyPr/>
          <a:lstStyle>
            <a:lvl1pPr>
              <a:defRPr>
                <a:solidFill>
                  <a:srgbClr val="1A4596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5D275D5D-7B42-4C43-9262-875E6196F6C9}"/>
              </a:ext>
            </a:extLst>
          </p:cNvPr>
          <p:cNvCxnSpPr>
            <a:cxnSpLocks/>
          </p:cNvCxnSpPr>
          <p:nvPr userDrawn="1"/>
        </p:nvCxnSpPr>
        <p:spPr>
          <a:xfrm>
            <a:off x="336000" y="1130400"/>
            <a:ext cx="5580000" cy="0"/>
          </a:xfrm>
          <a:prstGeom prst="line">
            <a:avLst/>
          </a:prstGeom>
          <a:ln w="19050">
            <a:solidFill>
              <a:srgbClr val="1A45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8DF416E-1BB1-4FCB-B61E-929058850CB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36000" y="262800"/>
            <a:ext cx="5580000" cy="169277"/>
          </a:xfrm>
          <a:noFill/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en-US" sz="1100" smtClean="0">
                <a:solidFill>
                  <a:srgbClr val="A3AAAE"/>
                </a:solidFill>
              </a:defRPr>
            </a:lvl1pPr>
            <a:lvl2pPr>
              <a:defRPr lang="en-US" sz="1100" smtClean="0">
                <a:solidFill>
                  <a:srgbClr val="A3AAAE"/>
                </a:solidFill>
              </a:defRPr>
            </a:lvl2pPr>
            <a:lvl3pPr>
              <a:defRPr lang="en-US" sz="1100" smtClean="0">
                <a:solidFill>
                  <a:srgbClr val="A3AAAE"/>
                </a:solidFill>
              </a:defRPr>
            </a:lvl3pPr>
            <a:lvl4pPr>
              <a:defRPr lang="en-US" sz="1100" smtClean="0">
                <a:solidFill>
                  <a:srgbClr val="A3AAAE"/>
                </a:solidFill>
              </a:defRPr>
            </a:lvl4pPr>
            <a:lvl5pPr>
              <a:defRPr lang="en-GB" sz="1100">
                <a:solidFill>
                  <a:srgbClr val="A3AAAE"/>
                </a:solidFill>
              </a:defRPr>
            </a:lvl5pPr>
          </a:lstStyle>
          <a:p>
            <a:pPr marL="180000" lvl="0" indent="-180000"/>
            <a:r>
              <a:rPr lang="en-GB" dirty="0"/>
              <a:t>Click to edit section title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6735949-423C-4A32-B6C7-7CEDD60FB4D6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6096000" y="154799"/>
            <a:ext cx="5939999" cy="29700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GB" dirty="0"/>
              <a:t>Click to add image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1711B8A-5451-4EA2-879A-4546609C94DF}"/>
              </a:ext>
            </a:extLst>
          </p:cNvPr>
          <p:cNvSpPr/>
          <p:nvPr userDrawn="1"/>
        </p:nvSpPr>
        <p:spPr>
          <a:xfrm>
            <a:off x="6095999" y="3124799"/>
            <a:ext cx="5940000" cy="2970000"/>
          </a:xfrm>
          <a:prstGeom prst="rect">
            <a:avLst/>
          </a:prstGeom>
          <a:solidFill>
            <a:srgbClr val="009B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1" dirty="0">
              <a:solidFill>
                <a:srgbClr val="FFFFFF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CC087DD-5D47-4DFD-AEBD-AF2327FBF529}"/>
              </a:ext>
            </a:extLst>
          </p:cNvPr>
          <p:cNvSpPr/>
          <p:nvPr userDrawn="1"/>
        </p:nvSpPr>
        <p:spPr>
          <a:xfrm>
            <a:off x="156001" y="3124799"/>
            <a:ext cx="5940000" cy="2970000"/>
          </a:xfrm>
          <a:prstGeom prst="rect">
            <a:avLst/>
          </a:prstGeom>
          <a:solidFill>
            <a:srgbClr val="D0D2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1" dirty="0">
              <a:solidFill>
                <a:srgbClr val="000000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E1A813-B520-4E86-87D3-A58FD5B115E9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156001" y="3124799"/>
            <a:ext cx="5939999" cy="29700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GB" dirty="0"/>
              <a:t>Click to add image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8F49427-7FF0-4FF0-8556-C1B5A5C09F0A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6276599" y="3304800"/>
            <a:ext cx="5578800" cy="2608638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A4176D93-9CF6-4286-ADB8-E56B7DBBF180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36000" y="1304925"/>
            <a:ext cx="5578800" cy="164159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80000" indent="0">
              <a:buNone/>
              <a:defRPr/>
            </a:lvl2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9A511B51-A5D0-483F-9792-B4AF6D42E3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29095" y="6551112"/>
            <a:ext cx="1152000" cy="15388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>
              <a:defRPr lang="en-GB" sz="100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## Month 2022</a:t>
            </a: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FC940AD3-A832-43EE-840A-83DE8F6033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61095" y="6551112"/>
            <a:ext cx="7071154" cy="15388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lang="en-GB" sz="1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Footer Info</a:t>
            </a:r>
          </a:p>
        </p:txBody>
      </p:sp>
    </p:spTree>
    <p:extLst>
      <p:ext uri="{BB962C8B-B14F-4D97-AF65-F5344CB8AC3E}">
        <p14:creationId xmlns:p14="http://schemas.microsoft.com/office/powerpoint/2010/main" val="397143311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36167C2D-A813-4EA7-8AC2-338E84B6DD91}"/>
              </a:ext>
            </a:extLst>
          </p:cNvPr>
          <p:cNvSpPr/>
          <p:nvPr userDrawn="1"/>
        </p:nvSpPr>
        <p:spPr>
          <a:xfrm>
            <a:off x="6095999" y="154799"/>
            <a:ext cx="5940000" cy="2970000"/>
          </a:xfrm>
          <a:prstGeom prst="rect">
            <a:avLst/>
          </a:prstGeom>
          <a:solidFill>
            <a:srgbClr val="D0D2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1" dirty="0">
              <a:solidFill>
                <a:srgbClr val="000000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92A685F-B163-4A73-ADA3-85341EC8414F}"/>
              </a:ext>
            </a:extLst>
          </p:cNvPr>
          <p:cNvSpPr/>
          <p:nvPr userDrawn="1"/>
        </p:nvSpPr>
        <p:spPr>
          <a:xfrm>
            <a:off x="156001" y="154799"/>
            <a:ext cx="5940000" cy="2970000"/>
          </a:xfrm>
          <a:prstGeom prst="rect">
            <a:avLst/>
          </a:prstGeom>
          <a:solidFill>
            <a:srgbClr val="D0D2D2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1" dirty="0">
              <a:solidFill>
                <a:srgbClr val="000000"/>
              </a:solidFill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894D6C8A-D143-48A9-8DCC-C80034F02D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0" y="727200"/>
            <a:ext cx="5580000" cy="405683"/>
          </a:xfrm>
        </p:spPr>
        <p:txBody>
          <a:bodyPr/>
          <a:lstStyle>
            <a:lvl1pPr>
              <a:defRPr>
                <a:solidFill>
                  <a:srgbClr val="1A4596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5D275D5D-7B42-4C43-9262-875E6196F6C9}"/>
              </a:ext>
            </a:extLst>
          </p:cNvPr>
          <p:cNvCxnSpPr>
            <a:cxnSpLocks/>
          </p:cNvCxnSpPr>
          <p:nvPr userDrawn="1"/>
        </p:nvCxnSpPr>
        <p:spPr>
          <a:xfrm>
            <a:off x="336000" y="1130400"/>
            <a:ext cx="5580000" cy="0"/>
          </a:xfrm>
          <a:prstGeom prst="line">
            <a:avLst/>
          </a:prstGeom>
          <a:ln w="19050">
            <a:solidFill>
              <a:srgbClr val="1A45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8DF416E-1BB1-4FCB-B61E-929058850CB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36000" y="262800"/>
            <a:ext cx="5580000" cy="169277"/>
          </a:xfrm>
          <a:noFill/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en-US" sz="1100" smtClean="0">
                <a:solidFill>
                  <a:srgbClr val="A3AAAE"/>
                </a:solidFill>
              </a:defRPr>
            </a:lvl1pPr>
            <a:lvl2pPr>
              <a:defRPr lang="en-US" sz="1100" smtClean="0">
                <a:solidFill>
                  <a:srgbClr val="A3AAAE"/>
                </a:solidFill>
              </a:defRPr>
            </a:lvl2pPr>
            <a:lvl3pPr>
              <a:defRPr lang="en-US" sz="1100" smtClean="0">
                <a:solidFill>
                  <a:srgbClr val="A3AAAE"/>
                </a:solidFill>
              </a:defRPr>
            </a:lvl3pPr>
            <a:lvl4pPr>
              <a:defRPr lang="en-US" sz="1100" smtClean="0">
                <a:solidFill>
                  <a:srgbClr val="A3AAAE"/>
                </a:solidFill>
              </a:defRPr>
            </a:lvl4pPr>
            <a:lvl5pPr>
              <a:defRPr lang="en-GB" sz="1100">
                <a:solidFill>
                  <a:srgbClr val="A3AAAE"/>
                </a:solidFill>
              </a:defRPr>
            </a:lvl5pPr>
          </a:lstStyle>
          <a:p>
            <a:pPr marL="180000" lvl="0" indent="-180000"/>
            <a:r>
              <a:rPr lang="en-GB" dirty="0"/>
              <a:t>Click to edit section title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6735949-423C-4A32-B6C7-7CEDD60FB4D6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6096000" y="154799"/>
            <a:ext cx="5939999" cy="29700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GB" dirty="0"/>
              <a:t>Click to add image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1711B8A-5451-4EA2-879A-4546609C94DF}"/>
              </a:ext>
            </a:extLst>
          </p:cNvPr>
          <p:cNvSpPr/>
          <p:nvPr userDrawn="1"/>
        </p:nvSpPr>
        <p:spPr>
          <a:xfrm>
            <a:off x="3126001" y="3124799"/>
            <a:ext cx="2970000" cy="2970000"/>
          </a:xfrm>
          <a:prstGeom prst="rect">
            <a:avLst/>
          </a:prstGeom>
          <a:solidFill>
            <a:srgbClr val="009B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1" dirty="0">
              <a:solidFill>
                <a:srgbClr val="FFFFFF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CC087DD-5D47-4DFD-AEBD-AF2327FBF529}"/>
              </a:ext>
            </a:extLst>
          </p:cNvPr>
          <p:cNvSpPr/>
          <p:nvPr userDrawn="1"/>
        </p:nvSpPr>
        <p:spPr>
          <a:xfrm>
            <a:off x="156001" y="3124799"/>
            <a:ext cx="2970000" cy="2970000"/>
          </a:xfrm>
          <a:prstGeom prst="rect">
            <a:avLst/>
          </a:prstGeom>
          <a:solidFill>
            <a:srgbClr val="D0D2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1" dirty="0">
              <a:solidFill>
                <a:srgbClr val="000000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E1A813-B520-4E86-87D3-A58FD5B115E9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156001" y="3124799"/>
            <a:ext cx="2970000" cy="29700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GB" dirty="0"/>
              <a:t>Click to add image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8F49427-7FF0-4FF0-8556-C1B5A5C09F0A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3306001" y="3304800"/>
            <a:ext cx="2610000" cy="2608638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A4176D93-9CF6-4286-ADB8-E56B7DBBF180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36000" y="1304925"/>
            <a:ext cx="5578800" cy="164159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80000" indent="0">
              <a:buNone/>
              <a:defRPr/>
            </a:lvl2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B340F44-52BE-402B-AA7D-0C9969136437}"/>
              </a:ext>
            </a:extLst>
          </p:cNvPr>
          <p:cNvSpPr/>
          <p:nvPr userDrawn="1"/>
        </p:nvSpPr>
        <p:spPr>
          <a:xfrm>
            <a:off x="9065999" y="3124799"/>
            <a:ext cx="2970000" cy="2970000"/>
          </a:xfrm>
          <a:prstGeom prst="rect">
            <a:avLst/>
          </a:prstGeom>
          <a:solidFill>
            <a:srgbClr val="D0D2D2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1" dirty="0">
              <a:solidFill>
                <a:srgbClr val="000000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4057541-5E35-470E-85B8-3C7ED41B2F32}"/>
              </a:ext>
            </a:extLst>
          </p:cNvPr>
          <p:cNvSpPr/>
          <p:nvPr userDrawn="1"/>
        </p:nvSpPr>
        <p:spPr>
          <a:xfrm>
            <a:off x="6096000" y="3124799"/>
            <a:ext cx="2970000" cy="2970000"/>
          </a:xfrm>
          <a:prstGeom prst="rect">
            <a:avLst/>
          </a:prstGeom>
          <a:solidFill>
            <a:srgbClr val="D0D2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1" dirty="0">
              <a:solidFill>
                <a:srgbClr val="0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F540D2-68B1-4F54-B9FA-B47A3E216818}"/>
              </a:ext>
            </a:extLst>
          </p:cNvPr>
          <p:cNvSpPr>
            <a:spLocks noGrp="1"/>
          </p:cNvSpPr>
          <p:nvPr>
            <p:ph sz="quarter" idx="34" hasCustomPrompt="1"/>
          </p:nvPr>
        </p:nvSpPr>
        <p:spPr>
          <a:xfrm>
            <a:off x="6096000" y="3124799"/>
            <a:ext cx="2970000" cy="29700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GB" dirty="0"/>
              <a:t>Click to add image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060B659F-EFC3-40EE-AFF1-82063DF8BF4C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245999" y="3305480"/>
            <a:ext cx="2610000" cy="260863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B44EA04F-065D-4369-8149-BEC8ADF189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29095" y="6551112"/>
            <a:ext cx="1152000" cy="15388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>
              <a:defRPr lang="en-GB" sz="100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## Month 2022</a:t>
            </a:r>
          </a:p>
        </p:txBody>
      </p:sp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B5D4EF99-8902-4A9E-AFF5-5DD0E08DA1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61095" y="6551112"/>
            <a:ext cx="7071154" cy="15388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lang="en-GB" sz="1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Footer Info</a:t>
            </a:r>
          </a:p>
        </p:txBody>
      </p:sp>
    </p:spTree>
    <p:extLst>
      <p:ext uri="{BB962C8B-B14F-4D97-AF65-F5344CB8AC3E}">
        <p14:creationId xmlns:p14="http://schemas.microsoft.com/office/powerpoint/2010/main" val="6790336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36167C2D-A813-4EA7-8AC2-338E84B6DD91}"/>
              </a:ext>
            </a:extLst>
          </p:cNvPr>
          <p:cNvSpPr/>
          <p:nvPr userDrawn="1"/>
        </p:nvSpPr>
        <p:spPr>
          <a:xfrm>
            <a:off x="6095999" y="154799"/>
            <a:ext cx="5940000" cy="2970000"/>
          </a:xfrm>
          <a:prstGeom prst="rect">
            <a:avLst/>
          </a:prstGeom>
          <a:solidFill>
            <a:srgbClr val="D0D2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1" dirty="0">
              <a:solidFill>
                <a:srgbClr val="000000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92A685F-B163-4A73-ADA3-85341EC8414F}"/>
              </a:ext>
            </a:extLst>
          </p:cNvPr>
          <p:cNvSpPr/>
          <p:nvPr userDrawn="1"/>
        </p:nvSpPr>
        <p:spPr>
          <a:xfrm>
            <a:off x="156001" y="154799"/>
            <a:ext cx="5940000" cy="2970000"/>
          </a:xfrm>
          <a:prstGeom prst="rect">
            <a:avLst/>
          </a:prstGeom>
          <a:solidFill>
            <a:srgbClr val="D0D2D2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1" dirty="0">
              <a:solidFill>
                <a:srgbClr val="000000"/>
              </a:solidFill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894D6C8A-D143-48A9-8DCC-C80034F02D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0" y="727200"/>
            <a:ext cx="5580000" cy="405683"/>
          </a:xfrm>
        </p:spPr>
        <p:txBody>
          <a:bodyPr/>
          <a:lstStyle>
            <a:lvl1pPr>
              <a:defRPr>
                <a:solidFill>
                  <a:srgbClr val="1A4596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5D275D5D-7B42-4C43-9262-875E6196F6C9}"/>
              </a:ext>
            </a:extLst>
          </p:cNvPr>
          <p:cNvCxnSpPr>
            <a:cxnSpLocks/>
          </p:cNvCxnSpPr>
          <p:nvPr userDrawn="1"/>
        </p:nvCxnSpPr>
        <p:spPr>
          <a:xfrm>
            <a:off x="336000" y="1130400"/>
            <a:ext cx="5580000" cy="0"/>
          </a:xfrm>
          <a:prstGeom prst="line">
            <a:avLst/>
          </a:prstGeom>
          <a:ln w="19050">
            <a:solidFill>
              <a:srgbClr val="1A45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8DF416E-1BB1-4FCB-B61E-929058850CB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36000" y="262800"/>
            <a:ext cx="5580000" cy="169277"/>
          </a:xfrm>
          <a:noFill/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en-US" sz="1100" smtClean="0">
                <a:solidFill>
                  <a:srgbClr val="A3AAAE"/>
                </a:solidFill>
              </a:defRPr>
            </a:lvl1pPr>
            <a:lvl2pPr>
              <a:defRPr lang="en-US" sz="1100" smtClean="0">
                <a:solidFill>
                  <a:srgbClr val="A3AAAE"/>
                </a:solidFill>
              </a:defRPr>
            </a:lvl2pPr>
            <a:lvl3pPr>
              <a:defRPr lang="en-US" sz="1100" smtClean="0">
                <a:solidFill>
                  <a:srgbClr val="A3AAAE"/>
                </a:solidFill>
              </a:defRPr>
            </a:lvl3pPr>
            <a:lvl4pPr>
              <a:defRPr lang="en-US" sz="1100" smtClean="0">
                <a:solidFill>
                  <a:srgbClr val="A3AAAE"/>
                </a:solidFill>
              </a:defRPr>
            </a:lvl4pPr>
            <a:lvl5pPr>
              <a:defRPr lang="en-GB" sz="1100">
                <a:solidFill>
                  <a:srgbClr val="A3AAAE"/>
                </a:solidFill>
              </a:defRPr>
            </a:lvl5pPr>
          </a:lstStyle>
          <a:p>
            <a:pPr marL="180000" lvl="0" indent="-180000"/>
            <a:r>
              <a:rPr lang="en-GB" dirty="0"/>
              <a:t>Click to edit section title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6735949-423C-4A32-B6C7-7CEDD60FB4D6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6096000" y="154799"/>
            <a:ext cx="5939999" cy="29700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GB" dirty="0"/>
              <a:t>Click to add image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1711B8A-5451-4EA2-879A-4546609C94DF}"/>
              </a:ext>
            </a:extLst>
          </p:cNvPr>
          <p:cNvSpPr/>
          <p:nvPr userDrawn="1"/>
        </p:nvSpPr>
        <p:spPr>
          <a:xfrm>
            <a:off x="3126001" y="3124799"/>
            <a:ext cx="2970000" cy="2970000"/>
          </a:xfrm>
          <a:prstGeom prst="rect">
            <a:avLst/>
          </a:prstGeom>
          <a:solidFill>
            <a:srgbClr val="1A45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1" dirty="0">
              <a:solidFill>
                <a:srgbClr val="FFFFFF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CC087DD-5D47-4DFD-AEBD-AF2327FBF529}"/>
              </a:ext>
            </a:extLst>
          </p:cNvPr>
          <p:cNvSpPr/>
          <p:nvPr userDrawn="1"/>
        </p:nvSpPr>
        <p:spPr>
          <a:xfrm>
            <a:off x="156001" y="3124799"/>
            <a:ext cx="2970000" cy="2970000"/>
          </a:xfrm>
          <a:prstGeom prst="rect">
            <a:avLst/>
          </a:prstGeom>
          <a:solidFill>
            <a:srgbClr val="D0D2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1" dirty="0">
              <a:solidFill>
                <a:srgbClr val="000000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E1A813-B520-4E86-87D3-A58FD5B115E9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156001" y="3124799"/>
            <a:ext cx="2970000" cy="29700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GB" dirty="0"/>
              <a:t>Click to add image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8F49427-7FF0-4FF0-8556-C1B5A5C09F0A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3306001" y="3304800"/>
            <a:ext cx="2610000" cy="2608638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A4176D93-9CF6-4286-ADB8-E56B7DBBF180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36000" y="1304925"/>
            <a:ext cx="5578800" cy="164159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80000" indent="0">
              <a:buNone/>
              <a:defRPr/>
            </a:lvl2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B340F44-52BE-402B-AA7D-0C9969136437}"/>
              </a:ext>
            </a:extLst>
          </p:cNvPr>
          <p:cNvSpPr/>
          <p:nvPr userDrawn="1"/>
        </p:nvSpPr>
        <p:spPr>
          <a:xfrm>
            <a:off x="9065999" y="3124799"/>
            <a:ext cx="2970000" cy="2970000"/>
          </a:xfrm>
          <a:prstGeom prst="rect">
            <a:avLst/>
          </a:prstGeom>
          <a:solidFill>
            <a:srgbClr val="1F16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1" dirty="0">
              <a:solidFill>
                <a:srgbClr val="FFFFFF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4057541-5E35-470E-85B8-3C7ED41B2F32}"/>
              </a:ext>
            </a:extLst>
          </p:cNvPr>
          <p:cNvSpPr/>
          <p:nvPr userDrawn="1"/>
        </p:nvSpPr>
        <p:spPr>
          <a:xfrm>
            <a:off x="6096000" y="3124799"/>
            <a:ext cx="2970000" cy="2970000"/>
          </a:xfrm>
          <a:prstGeom prst="rect">
            <a:avLst/>
          </a:prstGeom>
          <a:solidFill>
            <a:srgbClr val="D0D2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1" dirty="0">
              <a:solidFill>
                <a:srgbClr val="0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F540D2-68B1-4F54-B9FA-B47A3E216818}"/>
              </a:ext>
            </a:extLst>
          </p:cNvPr>
          <p:cNvSpPr>
            <a:spLocks noGrp="1"/>
          </p:cNvSpPr>
          <p:nvPr>
            <p:ph sz="quarter" idx="34" hasCustomPrompt="1"/>
          </p:nvPr>
        </p:nvSpPr>
        <p:spPr>
          <a:xfrm>
            <a:off x="6096000" y="3124799"/>
            <a:ext cx="2970000" cy="29700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GB" dirty="0"/>
              <a:t>Click to add image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060B659F-EFC3-40EE-AFF1-82063DF8BF4C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245999" y="3305480"/>
            <a:ext cx="2610000" cy="2608638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C2E8B9B9-F504-4B23-937A-49AE46FF41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29095" y="6551112"/>
            <a:ext cx="1152000" cy="15388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>
              <a:defRPr lang="en-GB" sz="100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## Month 2022</a:t>
            </a:r>
          </a:p>
        </p:txBody>
      </p:sp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16C4A931-ECBC-48F6-AAD0-6D4A1A0400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61095" y="6551112"/>
            <a:ext cx="7071154" cy="15388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lang="en-GB" sz="1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Footer Info</a:t>
            </a:r>
          </a:p>
        </p:txBody>
      </p:sp>
    </p:spTree>
    <p:extLst>
      <p:ext uri="{BB962C8B-B14F-4D97-AF65-F5344CB8AC3E}">
        <p14:creationId xmlns:p14="http://schemas.microsoft.com/office/powerpoint/2010/main" val="9026544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36167C2D-A813-4EA7-8AC2-338E84B6DD91}"/>
              </a:ext>
            </a:extLst>
          </p:cNvPr>
          <p:cNvSpPr/>
          <p:nvPr userDrawn="1"/>
        </p:nvSpPr>
        <p:spPr>
          <a:xfrm>
            <a:off x="6095999" y="154799"/>
            <a:ext cx="5940000" cy="3960000"/>
          </a:xfrm>
          <a:prstGeom prst="rect">
            <a:avLst/>
          </a:prstGeom>
          <a:solidFill>
            <a:srgbClr val="D0D2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1" dirty="0">
              <a:solidFill>
                <a:srgbClr val="000000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92A685F-B163-4A73-ADA3-85341EC8414F}"/>
              </a:ext>
            </a:extLst>
          </p:cNvPr>
          <p:cNvSpPr/>
          <p:nvPr userDrawn="1"/>
        </p:nvSpPr>
        <p:spPr>
          <a:xfrm>
            <a:off x="156001" y="154798"/>
            <a:ext cx="5940000" cy="3958637"/>
          </a:xfrm>
          <a:prstGeom prst="rect">
            <a:avLst/>
          </a:prstGeom>
          <a:solidFill>
            <a:srgbClr val="D0D2D2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1" dirty="0">
              <a:solidFill>
                <a:srgbClr val="000000"/>
              </a:solidFill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894D6C8A-D143-48A9-8DCC-C80034F02D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0" y="727200"/>
            <a:ext cx="5580000" cy="405683"/>
          </a:xfrm>
        </p:spPr>
        <p:txBody>
          <a:bodyPr/>
          <a:lstStyle>
            <a:lvl1pPr>
              <a:defRPr>
                <a:solidFill>
                  <a:srgbClr val="1A4596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5D275D5D-7B42-4C43-9262-875E6196F6C9}"/>
              </a:ext>
            </a:extLst>
          </p:cNvPr>
          <p:cNvCxnSpPr>
            <a:cxnSpLocks/>
          </p:cNvCxnSpPr>
          <p:nvPr userDrawn="1"/>
        </p:nvCxnSpPr>
        <p:spPr>
          <a:xfrm>
            <a:off x="336000" y="1130400"/>
            <a:ext cx="5580000" cy="0"/>
          </a:xfrm>
          <a:prstGeom prst="line">
            <a:avLst/>
          </a:prstGeom>
          <a:ln w="19050">
            <a:solidFill>
              <a:srgbClr val="1A45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8DF416E-1BB1-4FCB-B61E-929058850CB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36000" y="262800"/>
            <a:ext cx="5580000" cy="169277"/>
          </a:xfrm>
          <a:noFill/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en-US" sz="1100" smtClean="0">
                <a:solidFill>
                  <a:srgbClr val="A3AAAE"/>
                </a:solidFill>
              </a:defRPr>
            </a:lvl1pPr>
            <a:lvl2pPr>
              <a:defRPr lang="en-US" sz="1100" smtClean="0">
                <a:solidFill>
                  <a:srgbClr val="A3AAAE"/>
                </a:solidFill>
              </a:defRPr>
            </a:lvl2pPr>
            <a:lvl3pPr>
              <a:defRPr lang="en-US" sz="1100" smtClean="0">
                <a:solidFill>
                  <a:srgbClr val="A3AAAE"/>
                </a:solidFill>
              </a:defRPr>
            </a:lvl3pPr>
            <a:lvl4pPr>
              <a:defRPr lang="en-US" sz="1100" smtClean="0">
                <a:solidFill>
                  <a:srgbClr val="A3AAAE"/>
                </a:solidFill>
              </a:defRPr>
            </a:lvl4pPr>
            <a:lvl5pPr>
              <a:defRPr lang="en-GB" sz="1100">
                <a:solidFill>
                  <a:srgbClr val="A3AAAE"/>
                </a:solidFill>
              </a:defRPr>
            </a:lvl5pPr>
          </a:lstStyle>
          <a:p>
            <a:pPr marL="180000" lvl="0" indent="-180000"/>
            <a:r>
              <a:rPr lang="en-GB" dirty="0"/>
              <a:t>Click to edit section title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6735949-423C-4A32-B6C7-7CEDD60FB4D6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6096000" y="154799"/>
            <a:ext cx="5939999" cy="39600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GB" dirty="0"/>
              <a:t>Click to add image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1711B8A-5451-4EA2-879A-4546609C94DF}"/>
              </a:ext>
            </a:extLst>
          </p:cNvPr>
          <p:cNvSpPr/>
          <p:nvPr userDrawn="1"/>
        </p:nvSpPr>
        <p:spPr>
          <a:xfrm>
            <a:off x="3126001" y="4114799"/>
            <a:ext cx="2970000" cy="1980000"/>
          </a:xfrm>
          <a:prstGeom prst="rect">
            <a:avLst/>
          </a:prstGeom>
          <a:solidFill>
            <a:srgbClr val="1F16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1" dirty="0">
              <a:solidFill>
                <a:srgbClr val="FFFFFF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CC087DD-5D47-4DFD-AEBD-AF2327FBF529}"/>
              </a:ext>
            </a:extLst>
          </p:cNvPr>
          <p:cNvSpPr/>
          <p:nvPr userDrawn="1"/>
        </p:nvSpPr>
        <p:spPr>
          <a:xfrm>
            <a:off x="156001" y="4114797"/>
            <a:ext cx="2970000" cy="1980001"/>
          </a:xfrm>
          <a:prstGeom prst="rect">
            <a:avLst/>
          </a:prstGeom>
          <a:solidFill>
            <a:srgbClr val="D0D2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1" dirty="0">
              <a:solidFill>
                <a:srgbClr val="000000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E1A813-B520-4E86-87D3-A58FD5B115E9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156001" y="4114799"/>
            <a:ext cx="2970000" cy="19800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GB" dirty="0"/>
              <a:t>Click to add image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8F49427-7FF0-4FF0-8556-C1B5A5C09F0A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3306001" y="4294798"/>
            <a:ext cx="2610000" cy="1618639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A4176D93-9CF6-4286-ADB8-E56B7DBBF180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36000" y="1304925"/>
            <a:ext cx="5578800" cy="26280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80000" indent="0">
              <a:buNone/>
              <a:defRPr/>
            </a:lvl2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B340F44-52BE-402B-AA7D-0C9969136437}"/>
              </a:ext>
            </a:extLst>
          </p:cNvPr>
          <p:cNvSpPr/>
          <p:nvPr userDrawn="1"/>
        </p:nvSpPr>
        <p:spPr>
          <a:xfrm>
            <a:off x="6096000" y="4114799"/>
            <a:ext cx="5939998" cy="1980000"/>
          </a:xfrm>
          <a:prstGeom prst="rect">
            <a:avLst/>
          </a:prstGeom>
          <a:solidFill>
            <a:srgbClr val="1A45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1" dirty="0">
              <a:solidFill>
                <a:srgbClr val="FFFFFF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060B659F-EFC3-40EE-AFF1-82063DF8BF4C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6276599" y="4294799"/>
            <a:ext cx="5578800" cy="16200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F9595AE0-AABE-42DF-804E-0BDA830BD0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29095" y="6551112"/>
            <a:ext cx="1152000" cy="15388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>
              <a:defRPr lang="en-GB" sz="100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## Month 2022</a:t>
            </a:r>
          </a:p>
        </p:txBody>
      </p: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141CA7B3-1E4B-4CEE-96A4-3480871F72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61095" y="6551112"/>
            <a:ext cx="7071154" cy="15388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lang="en-GB" sz="1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Footer Info</a:t>
            </a:r>
          </a:p>
        </p:txBody>
      </p:sp>
    </p:spTree>
    <p:extLst>
      <p:ext uri="{BB962C8B-B14F-4D97-AF65-F5344CB8AC3E}">
        <p14:creationId xmlns:p14="http://schemas.microsoft.com/office/powerpoint/2010/main" val="25855525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6E889A10-DFD7-8C49-939C-B62B45146AA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4964" y="3429000"/>
            <a:ext cx="9360000" cy="630820"/>
          </a:xfrm>
          <a:prstGeom prst="rect">
            <a:avLst/>
          </a:prstGeom>
        </p:spPr>
        <p:txBody>
          <a:bodyPr lIns="0" tIns="126000" rIns="0" bIns="71999" anchor="t">
            <a:spAutoFit/>
          </a:bodyPr>
          <a:lstStyle>
            <a:lvl1pPr marL="0" indent="0">
              <a:spcBef>
                <a:spcPts val="1200"/>
              </a:spcBef>
              <a:buFont typeface="Arial" panose="020B0604020202020204" pitchFamily="34" charset="0"/>
              <a:buNone/>
              <a:defRPr sz="2800">
                <a:solidFill>
                  <a:srgbClr val="FFFFFF"/>
                </a:solidFill>
              </a:defRPr>
            </a:lvl1pPr>
          </a:lstStyle>
          <a:p>
            <a:pPr lvl="0"/>
            <a:r>
              <a:rPr lang="en-GB" dirty="0"/>
              <a:t>Click to edit subtitle &amp; date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5A7AD6D5-57AE-2C46-9B1B-C31CC60DD836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638895" y="260350"/>
            <a:ext cx="1218143" cy="785171"/>
            <a:chOff x="9844088" y="250825"/>
            <a:chExt cx="2058987" cy="1327150"/>
          </a:xfrm>
          <a:solidFill>
            <a:srgbClr val="FFFFFF"/>
          </a:solidFill>
        </p:grpSpPr>
        <p:sp>
          <p:nvSpPr>
            <p:cNvPr id="9" name="Freeform 1">
              <a:extLst>
                <a:ext uri="{FF2B5EF4-FFF2-40B4-BE49-F238E27FC236}">
                  <a16:creationId xmlns:a16="http://schemas.microsoft.com/office/drawing/2014/main" id="{5B56EA21-E08E-614B-90D6-0C37238DDB6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9844088" y="250825"/>
              <a:ext cx="112712" cy="798513"/>
            </a:xfrm>
            <a:custGeom>
              <a:avLst/>
              <a:gdLst>
                <a:gd name="T0" fmla="*/ 312 w 313"/>
                <a:gd name="T1" fmla="*/ 0 h 2219"/>
                <a:gd name="T2" fmla="*/ 0 w 313"/>
                <a:gd name="T3" fmla="*/ 0 h 2219"/>
                <a:gd name="T4" fmla="*/ 0 w 313"/>
                <a:gd name="T5" fmla="*/ 2218 h 2219"/>
                <a:gd name="T6" fmla="*/ 312 w 313"/>
                <a:gd name="T7" fmla="*/ 2218 h 2219"/>
                <a:gd name="T8" fmla="*/ 312 w 313"/>
                <a:gd name="T9" fmla="*/ 0 h 2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3" h="2219">
                  <a:moveTo>
                    <a:pt x="312" y="0"/>
                  </a:moveTo>
                  <a:lnTo>
                    <a:pt x="0" y="0"/>
                  </a:lnTo>
                  <a:lnTo>
                    <a:pt x="0" y="2218"/>
                  </a:lnTo>
                  <a:lnTo>
                    <a:pt x="312" y="2218"/>
                  </a:lnTo>
                  <a:lnTo>
                    <a:pt x="312" y="0"/>
                  </a:lnTo>
                </a:path>
              </a:pathLst>
            </a:custGeom>
            <a:grpFill/>
            <a:ln>
              <a:noFill/>
            </a:ln>
            <a:effectLst/>
          </p:spPr>
          <p:txBody>
            <a:bodyPr wrap="none" anchor="ctr"/>
            <a:lstStyle/>
            <a:p>
              <a:endParaRPr lang="en-GB" sz="1351" dirty="0">
                <a:solidFill>
                  <a:srgbClr val="FFFFFF"/>
                </a:solidFill>
              </a:endParaRPr>
            </a:p>
          </p:txBody>
        </p:sp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57B2F302-D9B4-324E-9346-9A828867C00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0023475" y="250825"/>
              <a:ext cx="1879600" cy="798513"/>
            </a:xfrm>
            <a:custGeom>
              <a:avLst/>
              <a:gdLst>
                <a:gd name="T0" fmla="*/ 5186 w 5219"/>
                <a:gd name="T1" fmla="*/ 2218 h 2219"/>
                <a:gd name="T2" fmla="*/ 5186 w 5219"/>
                <a:gd name="T3" fmla="*/ 2218 h 2219"/>
                <a:gd name="T4" fmla="*/ 4249 w 5219"/>
                <a:gd name="T5" fmla="*/ 1157 h 2219"/>
                <a:gd name="T6" fmla="*/ 4936 w 5219"/>
                <a:gd name="T7" fmla="*/ 1000 h 2219"/>
                <a:gd name="T8" fmla="*/ 4874 w 5219"/>
                <a:gd name="T9" fmla="*/ 219 h 2219"/>
                <a:gd name="T10" fmla="*/ 3811 w 5219"/>
                <a:gd name="T11" fmla="*/ 0 h 2219"/>
                <a:gd name="T12" fmla="*/ 0 w 5219"/>
                <a:gd name="T13" fmla="*/ 0 h 2219"/>
                <a:gd name="T14" fmla="*/ 0 w 5219"/>
                <a:gd name="T15" fmla="*/ 2218 h 2219"/>
                <a:gd name="T16" fmla="*/ 1875 w 5219"/>
                <a:gd name="T17" fmla="*/ 2218 h 2219"/>
                <a:gd name="T18" fmla="*/ 1875 w 5219"/>
                <a:gd name="T19" fmla="*/ 1438 h 2219"/>
                <a:gd name="T20" fmla="*/ 2405 w 5219"/>
                <a:gd name="T21" fmla="*/ 1438 h 2219"/>
                <a:gd name="T22" fmla="*/ 2843 w 5219"/>
                <a:gd name="T23" fmla="*/ 1813 h 2219"/>
                <a:gd name="T24" fmla="*/ 2843 w 5219"/>
                <a:gd name="T25" fmla="*/ 2218 h 2219"/>
                <a:gd name="T26" fmla="*/ 5186 w 5219"/>
                <a:gd name="T27" fmla="*/ 2218 h 2219"/>
                <a:gd name="T28" fmla="*/ 2811 w 5219"/>
                <a:gd name="T29" fmla="*/ 844 h 2219"/>
                <a:gd name="T30" fmla="*/ 2811 w 5219"/>
                <a:gd name="T31" fmla="*/ 844 h 2219"/>
                <a:gd name="T32" fmla="*/ 2593 w 5219"/>
                <a:gd name="T33" fmla="*/ 907 h 2219"/>
                <a:gd name="T34" fmla="*/ 1906 w 5219"/>
                <a:gd name="T35" fmla="*/ 907 h 2219"/>
                <a:gd name="T36" fmla="*/ 1906 w 5219"/>
                <a:gd name="T37" fmla="*/ 563 h 2219"/>
                <a:gd name="T38" fmla="*/ 2593 w 5219"/>
                <a:gd name="T39" fmla="*/ 563 h 2219"/>
                <a:gd name="T40" fmla="*/ 2811 w 5219"/>
                <a:gd name="T41" fmla="*/ 625 h 2219"/>
                <a:gd name="T42" fmla="*/ 2811 w 5219"/>
                <a:gd name="T43" fmla="*/ 844 h 2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219" h="2219">
                  <a:moveTo>
                    <a:pt x="5186" y="2218"/>
                  </a:moveTo>
                  <a:lnTo>
                    <a:pt x="5186" y="2218"/>
                  </a:lnTo>
                  <a:cubicBezTo>
                    <a:pt x="5186" y="1625"/>
                    <a:pt x="4905" y="1313"/>
                    <a:pt x="4249" y="1157"/>
                  </a:cubicBezTo>
                  <a:cubicBezTo>
                    <a:pt x="4499" y="1157"/>
                    <a:pt x="4749" y="1125"/>
                    <a:pt x="4936" y="1000"/>
                  </a:cubicBezTo>
                  <a:cubicBezTo>
                    <a:pt x="5093" y="844"/>
                    <a:pt x="5218" y="500"/>
                    <a:pt x="4874" y="219"/>
                  </a:cubicBezTo>
                  <a:cubicBezTo>
                    <a:pt x="4655" y="32"/>
                    <a:pt x="4280" y="0"/>
                    <a:pt x="381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218"/>
                    <a:pt x="0" y="2218"/>
                    <a:pt x="0" y="2218"/>
                  </a:cubicBezTo>
                  <a:cubicBezTo>
                    <a:pt x="1875" y="2218"/>
                    <a:pt x="1875" y="2218"/>
                    <a:pt x="1875" y="2218"/>
                  </a:cubicBezTo>
                  <a:cubicBezTo>
                    <a:pt x="1875" y="1438"/>
                    <a:pt x="1875" y="1438"/>
                    <a:pt x="1875" y="1438"/>
                  </a:cubicBezTo>
                  <a:cubicBezTo>
                    <a:pt x="2405" y="1438"/>
                    <a:pt x="2405" y="1438"/>
                    <a:pt x="2405" y="1438"/>
                  </a:cubicBezTo>
                  <a:cubicBezTo>
                    <a:pt x="2624" y="1438"/>
                    <a:pt x="2843" y="1532"/>
                    <a:pt x="2843" y="1813"/>
                  </a:cubicBezTo>
                  <a:cubicBezTo>
                    <a:pt x="2843" y="2218"/>
                    <a:pt x="2843" y="2218"/>
                    <a:pt x="2843" y="2218"/>
                  </a:cubicBezTo>
                  <a:lnTo>
                    <a:pt x="5186" y="2218"/>
                  </a:lnTo>
                  <a:close/>
                  <a:moveTo>
                    <a:pt x="2811" y="844"/>
                  </a:moveTo>
                  <a:lnTo>
                    <a:pt x="2811" y="844"/>
                  </a:lnTo>
                  <a:cubicBezTo>
                    <a:pt x="2749" y="875"/>
                    <a:pt x="2655" y="907"/>
                    <a:pt x="2593" y="907"/>
                  </a:cubicBezTo>
                  <a:cubicBezTo>
                    <a:pt x="1906" y="907"/>
                    <a:pt x="1906" y="907"/>
                    <a:pt x="1906" y="907"/>
                  </a:cubicBezTo>
                  <a:cubicBezTo>
                    <a:pt x="1906" y="563"/>
                    <a:pt x="1906" y="563"/>
                    <a:pt x="1906" y="563"/>
                  </a:cubicBezTo>
                  <a:cubicBezTo>
                    <a:pt x="2125" y="563"/>
                    <a:pt x="2344" y="563"/>
                    <a:pt x="2593" y="563"/>
                  </a:cubicBezTo>
                  <a:cubicBezTo>
                    <a:pt x="2686" y="563"/>
                    <a:pt x="2749" y="594"/>
                    <a:pt x="2811" y="625"/>
                  </a:cubicBezTo>
                  <a:cubicBezTo>
                    <a:pt x="2843" y="688"/>
                    <a:pt x="2843" y="782"/>
                    <a:pt x="2811" y="844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wrap="none" anchor="ctr"/>
            <a:lstStyle/>
            <a:p>
              <a:endParaRPr lang="en-GB" sz="1351" dirty="0">
                <a:solidFill>
                  <a:srgbClr val="FFFFFF"/>
                </a:solidFill>
              </a:endParaRPr>
            </a:p>
          </p:txBody>
        </p:sp>
        <p:sp>
          <p:nvSpPr>
            <p:cNvPr id="12" name="Freeform 3">
              <a:extLst>
                <a:ext uri="{FF2B5EF4-FFF2-40B4-BE49-F238E27FC236}">
                  <a16:creationId xmlns:a16="http://schemas.microsoft.com/office/drawing/2014/main" id="{0A306B75-EB5D-5E41-BE1F-CD0B44027B6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9844088" y="1116013"/>
              <a:ext cx="2047875" cy="461962"/>
            </a:xfrm>
            <a:custGeom>
              <a:avLst/>
              <a:gdLst>
                <a:gd name="T0" fmla="*/ 3343 w 5687"/>
                <a:gd name="T1" fmla="*/ 375 h 1282"/>
                <a:gd name="T2" fmla="*/ 3186 w 5687"/>
                <a:gd name="T3" fmla="*/ 343 h 1282"/>
                <a:gd name="T4" fmla="*/ 3249 w 5687"/>
                <a:gd name="T5" fmla="*/ 593 h 1282"/>
                <a:gd name="T6" fmla="*/ 3343 w 5687"/>
                <a:gd name="T7" fmla="*/ 375 h 1282"/>
                <a:gd name="T8" fmla="*/ 2375 w 5687"/>
                <a:gd name="T9" fmla="*/ 750 h 1282"/>
                <a:gd name="T10" fmla="*/ 2500 w 5687"/>
                <a:gd name="T11" fmla="*/ 437 h 1282"/>
                <a:gd name="T12" fmla="*/ 656 w 5687"/>
                <a:gd name="T13" fmla="*/ 375 h 1282"/>
                <a:gd name="T14" fmla="*/ 562 w 5687"/>
                <a:gd name="T15" fmla="*/ 343 h 1282"/>
                <a:gd name="T16" fmla="*/ 500 w 5687"/>
                <a:gd name="T17" fmla="*/ 593 h 1282"/>
                <a:gd name="T18" fmla="*/ 656 w 5687"/>
                <a:gd name="T19" fmla="*/ 562 h 1282"/>
                <a:gd name="T20" fmla="*/ 4030 w 5687"/>
                <a:gd name="T21" fmla="*/ 343 h 1282"/>
                <a:gd name="T22" fmla="*/ 3905 w 5687"/>
                <a:gd name="T23" fmla="*/ 343 h 1282"/>
                <a:gd name="T24" fmla="*/ 3999 w 5687"/>
                <a:gd name="T25" fmla="*/ 906 h 1282"/>
                <a:gd name="T26" fmla="*/ 4030 w 5687"/>
                <a:gd name="T27" fmla="*/ 343 h 1282"/>
                <a:gd name="T28" fmla="*/ 0 w 5687"/>
                <a:gd name="T29" fmla="*/ 0 h 1282"/>
                <a:gd name="T30" fmla="*/ 5686 w 5687"/>
                <a:gd name="T31" fmla="*/ 1281 h 1282"/>
                <a:gd name="T32" fmla="*/ 0 w 5687"/>
                <a:gd name="T33" fmla="*/ 0 h 1282"/>
                <a:gd name="T34" fmla="*/ 750 w 5687"/>
                <a:gd name="T35" fmla="*/ 1093 h 1282"/>
                <a:gd name="T36" fmla="*/ 500 w 5687"/>
                <a:gd name="T37" fmla="*/ 1093 h 1282"/>
                <a:gd name="T38" fmla="*/ 312 w 5687"/>
                <a:gd name="T39" fmla="*/ 187 h 1282"/>
                <a:gd name="T40" fmla="*/ 875 w 5687"/>
                <a:gd name="T41" fmla="*/ 437 h 1282"/>
                <a:gd name="T42" fmla="*/ 969 w 5687"/>
                <a:gd name="T43" fmla="*/ 1093 h 1282"/>
                <a:gd name="T44" fmla="*/ 1219 w 5687"/>
                <a:gd name="T45" fmla="*/ 1093 h 1282"/>
                <a:gd name="T46" fmla="*/ 1031 w 5687"/>
                <a:gd name="T47" fmla="*/ 1093 h 1282"/>
                <a:gd name="T48" fmla="*/ 1219 w 5687"/>
                <a:gd name="T49" fmla="*/ 187 h 1282"/>
                <a:gd name="T50" fmla="*/ 1781 w 5687"/>
                <a:gd name="T51" fmla="*/ 1093 h 1282"/>
                <a:gd name="T52" fmla="*/ 1312 w 5687"/>
                <a:gd name="T53" fmla="*/ 625 h 1282"/>
                <a:gd name="T54" fmla="*/ 2000 w 5687"/>
                <a:gd name="T55" fmla="*/ 218 h 1282"/>
                <a:gd name="T56" fmla="*/ 1781 w 5687"/>
                <a:gd name="T57" fmla="*/ 343 h 1282"/>
                <a:gd name="T58" fmla="*/ 1781 w 5687"/>
                <a:gd name="T59" fmla="*/ 937 h 1282"/>
                <a:gd name="T60" fmla="*/ 2000 w 5687"/>
                <a:gd name="T61" fmla="*/ 812 h 1282"/>
                <a:gd name="T62" fmla="*/ 1781 w 5687"/>
                <a:gd name="T63" fmla="*/ 1093 h 1282"/>
                <a:gd name="T64" fmla="*/ 2750 w 5687"/>
                <a:gd name="T65" fmla="*/ 1093 h 1282"/>
                <a:gd name="T66" fmla="*/ 2344 w 5687"/>
                <a:gd name="T67" fmla="*/ 906 h 1282"/>
                <a:gd name="T68" fmla="*/ 2062 w 5687"/>
                <a:gd name="T69" fmla="*/ 1093 h 1282"/>
                <a:gd name="T70" fmla="*/ 2594 w 5687"/>
                <a:gd name="T71" fmla="*/ 187 h 1282"/>
                <a:gd name="T72" fmla="*/ 2750 w 5687"/>
                <a:gd name="T73" fmla="*/ 1093 h 1282"/>
                <a:gd name="T74" fmla="*/ 3436 w 5687"/>
                <a:gd name="T75" fmla="*/ 1093 h 1282"/>
                <a:gd name="T76" fmla="*/ 3186 w 5687"/>
                <a:gd name="T77" fmla="*/ 1093 h 1282"/>
                <a:gd name="T78" fmla="*/ 2999 w 5687"/>
                <a:gd name="T79" fmla="*/ 187 h 1282"/>
                <a:gd name="T80" fmla="*/ 3561 w 5687"/>
                <a:gd name="T81" fmla="*/ 437 h 1282"/>
                <a:gd name="T82" fmla="*/ 3655 w 5687"/>
                <a:gd name="T83" fmla="*/ 1093 h 1282"/>
                <a:gd name="T84" fmla="*/ 3968 w 5687"/>
                <a:gd name="T85" fmla="*/ 1093 h 1282"/>
                <a:gd name="T86" fmla="*/ 3718 w 5687"/>
                <a:gd name="T87" fmla="*/ 1093 h 1282"/>
                <a:gd name="T88" fmla="*/ 3968 w 5687"/>
                <a:gd name="T89" fmla="*/ 187 h 1282"/>
                <a:gd name="T90" fmla="*/ 3968 w 5687"/>
                <a:gd name="T91" fmla="*/ 1093 h 1282"/>
                <a:gd name="T92" fmla="*/ 4968 w 5687"/>
                <a:gd name="T93" fmla="*/ 1093 h 1282"/>
                <a:gd name="T94" fmla="*/ 4968 w 5687"/>
                <a:gd name="T95" fmla="*/ 187 h 1282"/>
                <a:gd name="T96" fmla="*/ 4968 w 5687"/>
                <a:gd name="T97" fmla="*/ 1093 h 1282"/>
                <a:gd name="T98" fmla="*/ 4968 w 5687"/>
                <a:gd name="T99" fmla="*/ 343 h 1282"/>
                <a:gd name="T100" fmla="*/ 4968 w 5687"/>
                <a:gd name="T101" fmla="*/ 937 h 1282"/>
                <a:gd name="T102" fmla="*/ 4968 w 5687"/>
                <a:gd name="T103" fmla="*/ 343 h 1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5687" h="1282">
                  <a:moveTo>
                    <a:pt x="3343" y="375"/>
                  </a:moveTo>
                  <a:lnTo>
                    <a:pt x="3343" y="375"/>
                  </a:lnTo>
                  <a:cubicBezTo>
                    <a:pt x="3311" y="343"/>
                    <a:pt x="3280" y="343"/>
                    <a:pt x="3249" y="343"/>
                  </a:cubicBezTo>
                  <a:cubicBezTo>
                    <a:pt x="3218" y="343"/>
                    <a:pt x="3186" y="343"/>
                    <a:pt x="3186" y="343"/>
                  </a:cubicBezTo>
                  <a:cubicBezTo>
                    <a:pt x="3186" y="593"/>
                    <a:pt x="3186" y="593"/>
                    <a:pt x="3186" y="593"/>
                  </a:cubicBezTo>
                  <a:cubicBezTo>
                    <a:pt x="3186" y="593"/>
                    <a:pt x="3218" y="593"/>
                    <a:pt x="3249" y="593"/>
                  </a:cubicBezTo>
                  <a:cubicBezTo>
                    <a:pt x="3280" y="593"/>
                    <a:pt x="3343" y="593"/>
                    <a:pt x="3343" y="562"/>
                  </a:cubicBezTo>
                  <a:cubicBezTo>
                    <a:pt x="3405" y="531"/>
                    <a:pt x="3405" y="406"/>
                    <a:pt x="3343" y="375"/>
                  </a:cubicBezTo>
                  <a:close/>
                  <a:moveTo>
                    <a:pt x="2375" y="750"/>
                  </a:moveTo>
                  <a:lnTo>
                    <a:pt x="2375" y="750"/>
                  </a:lnTo>
                  <a:cubicBezTo>
                    <a:pt x="2625" y="750"/>
                    <a:pt x="2625" y="750"/>
                    <a:pt x="2625" y="750"/>
                  </a:cubicBezTo>
                  <a:cubicBezTo>
                    <a:pt x="2500" y="437"/>
                    <a:pt x="2500" y="437"/>
                    <a:pt x="2500" y="437"/>
                  </a:cubicBezTo>
                  <a:lnTo>
                    <a:pt x="2375" y="750"/>
                  </a:lnTo>
                  <a:close/>
                  <a:moveTo>
                    <a:pt x="656" y="375"/>
                  </a:moveTo>
                  <a:lnTo>
                    <a:pt x="656" y="375"/>
                  </a:lnTo>
                  <a:cubicBezTo>
                    <a:pt x="625" y="343"/>
                    <a:pt x="594" y="343"/>
                    <a:pt x="562" y="343"/>
                  </a:cubicBezTo>
                  <a:cubicBezTo>
                    <a:pt x="531" y="343"/>
                    <a:pt x="500" y="343"/>
                    <a:pt x="500" y="343"/>
                  </a:cubicBezTo>
                  <a:cubicBezTo>
                    <a:pt x="500" y="593"/>
                    <a:pt x="500" y="593"/>
                    <a:pt x="500" y="593"/>
                  </a:cubicBezTo>
                  <a:cubicBezTo>
                    <a:pt x="500" y="593"/>
                    <a:pt x="531" y="593"/>
                    <a:pt x="562" y="593"/>
                  </a:cubicBezTo>
                  <a:cubicBezTo>
                    <a:pt x="594" y="593"/>
                    <a:pt x="656" y="593"/>
                    <a:pt x="656" y="562"/>
                  </a:cubicBezTo>
                  <a:cubicBezTo>
                    <a:pt x="719" y="531"/>
                    <a:pt x="719" y="406"/>
                    <a:pt x="656" y="375"/>
                  </a:cubicBezTo>
                  <a:close/>
                  <a:moveTo>
                    <a:pt x="4030" y="343"/>
                  </a:moveTo>
                  <a:lnTo>
                    <a:pt x="4030" y="343"/>
                  </a:lnTo>
                  <a:cubicBezTo>
                    <a:pt x="3905" y="343"/>
                    <a:pt x="3905" y="343"/>
                    <a:pt x="3905" y="343"/>
                  </a:cubicBezTo>
                  <a:cubicBezTo>
                    <a:pt x="3905" y="906"/>
                    <a:pt x="3905" y="906"/>
                    <a:pt x="3905" y="906"/>
                  </a:cubicBezTo>
                  <a:cubicBezTo>
                    <a:pt x="3999" y="906"/>
                    <a:pt x="3999" y="906"/>
                    <a:pt x="3999" y="906"/>
                  </a:cubicBezTo>
                  <a:cubicBezTo>
                    <a:pt x="3999" y="906"/>
                    <a:pt x="4249" y="906"/>
                    <a:pt x="4249" y="625"/>
                  </a:cubicBezTo>
                  <a:cubicBezTo>
                    <a:pt x="4249" y="343"/>
                    <a:pt x="4030" y="343"/>
                    <a:pt x="4030" y="343"/>
                  </a:cubicBezTo>
                  <a:close/>
                  <a:moveTo>
                    <a:pt x="0" y="0"/>
                  </a:moveTo>
                  <a:lnTo>
                    <a:pt x="0" y="0"/>
                  </a:lnTo>
                  <a:cubicBezTo>
                    <a:pt x="0" y="1281"/>
                    <a:pt x="0" y="1281"/>
                    <a:pt x="0" y="1281"/>
                  </a:cubicBezTo>
                  <a:cubicBezTo>
                    <a:pt x="5686" y="1281"/>
                    <a:pt x="5686" y="1281"/>
                    <a:pt x="5686" y="1281"/>
                  </a:cubicBezTo>
                  <a:cubicBezTo>
                    <a:pt x="5686" y="0"/>
                    <a:pt x="5686" y="0"/>
                    <a:pt x="5686" y="0"/>
                  </a:cubicBezTo>
                  <a:lnTo>
                    <a:pt x="0" y="0"/>
                  </a:lnTo>
                  <a:close/>
                  <a:moveTo>
                    <a:pt x="750" y="1093"/>
                  </a:moveTo>
                  <a:lnTo>
                    <a:pt x="750" y="1093"/>
                  </a:lnTo>
                  <a:cubicBezTo>
                    <a:pt x="500" y="718"/>
                    <a:pt x="500" y="718"/>
                    <a:pt x="500" y="718"/>
                  </a:cubicBezTo>
                  <a:cubicBezTo>
                    <a:pt x="500" y="1093"/>
                    <a:pt x="500" y="1093"/>
                    <a:pt x="500" y="1093"/>
                  </a:cubicBezTo>
                  <a:cubicBezTo>
                    <a:pt x="312" y="1093"/>
                    <a:pt x="312" y="1093"/>
                    <a:pt x="312" y="1093"/>
                  </a:cubicBezTo>
                  <a:cubicBezTo>
                    <a:pt x="312" y="187"/>
                    <a:pt x="312" y="187"/>
                    <a:pt x="312" y="187"/>
                  </a:cubicBezTo>
                  <a:cubicBezTo>
                    <a:pt x="500" y="187"/>
                    <a:pt x="500" y="187"/>
                    <a:pt x="500" y="187"/>
                  </a:cubicBezTo>
                  <a:cubicBezTo>
                    <a:pt x="719" y="187"/>
                    <a:pt x="875" y="187"/>
                    <a:pt x="875" y="437"/>
                  </a:cubicBezTo>
                  <a:cubicBezTo>
                    <a:pt x="906" y="718"/>
                    <a:pt x="687" y="718"/>
                    <a:pt x="687" y="718"/>
                  </a:cubicBezTo>
                  <a:cubicBezTo>
                    <a:pt x="969" y="1093"/>
                    <a:pt x="969" y="1093"/>
                    <a:pt x="969" y="1093"/>
                  </a:cubicBezTo>
                  <a:lnTo>
                    <a:pt x="750" y="1093"/>
                  </a:lnTo>
                  <a:close/>
                  <a:moveTo>
                    <a:pt x="1219" y="1093"/>
                  </a:moveTo>
                  <a:lnTo>
                    <a:pt x="1219" y="1093"/>
                  </a:lnTo>
                  <a:cubicBezTo>
                    <a:pt x="1031" y="1093"/>
                    <a:pt x="1031" y="1093"/>
                    <a:pt x="1031" y="1093"/>
                  </a:cubicBezTo>
                  <a:cubicBezTo>
                    <a:pt x="1031" y="187"/>
                    <a:pt x="1031" y="187"/>
                    <a:pt x="1031" y="187"/>
                  </a:cubicBezTo>
                  <a:cubicBezTo>
                    <a:pt x="1219" y="187"/>
                    <a:pt x="1219" y="187"/>
                    <a:pt x="1219" y="187"/>
                  </a:cubicBezTo>
                  <a:lnTo>
                    <a:pt x="1219" y="1093"/>
                  </a:lnTo>
                  <a:close/>
                  <a:moveTo>
                    <a:pt x="1781" y="1093"/>
                  </a:moveTo>
                  <a:lnTo>
                    <a:pt x="1781" y="1093"/>
                  </a:lnTo>
                  <a:cubicBezTo>
                    <a:pt x="1500" y="1093"/>
                    <a:pt x="1312" y="906"/>
                    <a:pt x="1312" y="625"/>
                  </a:cubicBezTo>
                  <a:cubicBezTo>
                    <a:pt x="1312" y="375"/>
                    <a:pt x="1500" y="187"/>
                    <a:pt x="1781" y="187"/>
                  </a:cubicBezTo>
                  <a:cubicBezTo>
                    <a:pt x="1844" y="187"/>
                    <a:pt x="1937" y="187"/>
                    <a:pt x="2000" y="218"/>
                  </a:cubicBezTo>
                  <a:cubicBezTo>
                    <a:pt x="2000" y="468"/>
                    <a:pt x="2000" y="468"/>
                    <a:pt x="2000" y="468"/>
                  </a:cubicBezTo>
                  <a:cubicBezTo>
                    <a:pt x="1937" y="375"/>
                    <a:pt x="1875" y="343"/>
                    <a:pt x="1781" y="343"/>
                  </a:cubicBezTo>
                  <a:cubicBezTo>
                    <a:pt x="1625" y="343"/>
                    <a:pt x="1469" y="468"/>
                    <a:pt x="1469" y="625"/>
                  </a:cubicBezTo>
                  <a:cubicBezTo>
                    <a:pt x="1469" y="812"/>
                    <a:pt x="1625" y="937"/>
                    <a:pt x="1781" y="937"/>
                  </a:cubicBezTo>
                  <a:cubicBezTo>
                    <a:pt x="1875" y="937"/>
                    <a:pt x="1937" y="875"/>
                    <a:pt x="2000" y="812"/>
                  </a:cubicBezTo>
                  <a:lnTo>
                    <a:pt x="2000" y="812"/>
                  </a:lnTo>
                  <a:cubicBezTo>
                    <a:pt x="2000" y="1031"/>
                    <a:pt x="2000" y="1031"/>
                    <a:pt x="2000" y="1031"/>
                  </a:cubicBezTo>
                  <a:cubicBezTo>
                    <a:pt x="1937" y="1093"/>
                    <a:pt x="1844" y="1093"/>
                    <a:pt x="1781" y="1093"/>
                  </a:cubicBezTo>
                  <a:close/>
                  <a:moveTo>
                    <a:pt x="2750" y="1093"/>
                  </a:moveTo>
                  <a:lnTo>
                    <a:pt x="2750" y="1093"/>
                  </a:lnTo>
                  <a:cubicBezTo>
                    <a:pt x="2687" y="906"/>
                    <a:pt x="2687" y="906"/>
                    <a:pt x="2687" y="906"/>
                  </a:cubicBezTo>
                  <a:cubicBezTo>
                    <a:pt x="2344" y="906"/>
                    <a:pt x="2344" y="906"/>
                    <a:pt x="2344" y="906"/>
                  </a:cubicBezTo>
                  <a:cubicBezTo>
                    <a:pt x="2250" y="1093"/>
                    <a:pt x="2250" y="1093"/>
                    <a:pt x="2250" y="1093"/>
                  </a:cubicBezTo>
                  <a:cubicBezTo>
                    <a:pt x="2062" y="1093"/>
                    <a:pt x="2062" y="1093"/>
                    <a:pt x="2062" y="1093"/>
                  </a:cubicBezTo>
                  <a:cubicBezTo>
                    <a:pt x="2406" y="187"/>
                    <a:pt x="2406" y="187"/>
                    <a:pt x="2406" y="187"/>
                  </a:cubicBezTo>
                  <a:cubicBezTo>
                    <a:pt x="2594" y="187"/>
                    <a:pt x="2594" y="187"/>
                    <a:pt x="2594" y="187"/>
                  </a:cubicBezTo>
                  <a:cubicBezTo>
                    <a:pt x="2936" y="1093"/>
                    <a:pt x="2936" y="1093"/>
                    <a:pt x="2936" y="1093"/>
                  </a:cubicBezTo>
                  <a:lnTo>
                    <a:pt x="2750" y="1093"/>
                  </a:lnTo>
                  <a:close/>
                  <a:moveTo>
                    <a:pt x="3436" y="1093"/>
                  </a:moveTo>
                  <a:lnTo>
                    <a:pt x="3436" y="1093"/>
                  </a:lnTo>
                  <a:cubicBezTo>
                    <a:pt x="3186" y="718"/>
                    <a:pt x="3186" y="718"/>
                    <a:pt x="3186" y="718"/>
                  </a:cubicBezTo>
                  <a:cubicBezTo>
                    <a:pt x="3186" y="1093"/>
                    <a:pt x="3186" y="1093"/>
                    <a:pt x="3186" y="1093"/>
                  </a:cubicBezTo>
                  <a:cubicBezTo>
                    <a:pt x="2999" y="1093"/>
                    <a:pt x="2999" y="1093"/>
                    <a:pt x="2999" y="1093"/>
                  </a:cubicBezTo>
                  <a:cubicBezTo>
                    <a:pt x="2999" y="187"/>
                    <a:pt x="2999" y="187"/>
                    <a:pt x="2999" y="187"/>
                  </a:cubicBezTo>
                  <a:cubicBezTo>
                    <a:pt x="3186" y="187"/>
                    <a:pt x="3186" y="187"/>
                    <a:pt x="3186" y="187"/>
                  </a:cubicBezTo>
                  <a:cubicBezTo>
                    <a:pt x="3405" y="187"/>
                    <a:pt x="3561" y="187"/>
                    <a:pt x="3561" y="437"/>
                  </a:cubicBezTo>
                  <a:cubicBezTo>
                    <a:pt x="3593" y="718"/>
                    <a:pt x="3374" y="718"/>
                    <a:pt x="3374" y="718"/>
                  </a:cubicBezTo>
                  <a:cubicBezTo>
                    <a:pt x="3655" y="1093"/>
                    <a:pt x="3655" y="1093"/>
                    <a:pt x="3655" y="1093"/>
                  </a:cubicBezTo>
                  <a:lnTo>
                    <a:pt x="3436" y="1093"/>
                  </a:lnTo>
                  <a:close/>
                  <a:moveTo>
                    <a:pt x="3968" y="1093"/>
                  </a:moveTo>
                  <a:lnTo>
                    <a:pt x="3968" y="1093"/>
                  </a:lnTo>
                  <a:cubicBezTo>
                    <a:pt x="3718" y="1093"/>
                    <a:pt x="3718" y="1093"/>
                    <a:pt x="3718" y="1093"/>
                  </a:cubicBezTo>
                  <a:cubicBezTo>
                    <a:pt x="3718" y="187"/>
                    <a:pt x="3718" y="187"/>
                    <a:pt x="3718" y="187"/>
                  </a:cubicBezTo>
                  <a:cubicBezTo>
                    <a:pt x="3968" y="187"/>
                    <a:pt x="3968" y="187"/>
                    <a:pt x="3968" y="187"/>
                  </a:cubicBezTo>
                  <a:cubicBezTo>
                    <a:pt x="3968" y="187"/>
                    <a:pt x="4436" y="156"/>
                    <a:pt x="4436" y="625"/>
                  </a:cubicBezTo>
                  <a:cubicBezTo>
                    <a:pt x="4436" y="1093"/>
                    <a:pt x="3968" y="1093"/>
                    <a:pt x="3968" y="1093"/>
                  </a:cubicBezTo>
                  <a:close/>
                  <a:moveTo>
                    <a:pt x="4968" y="1093"/>
                  </a:moveTo>
                  <a:lnTo>
                    <a:pt x="4968" y="1093"/>
                  </a:lnTo>
                  <a:cubicBezTo>
                    <a:pt x="4718" y="1093"/>
                    <a:pt x="4499" y="906"/>
                    <a:pt x="4499" y="625"/>
                  </a:cubicBezTo>
                  <a:cubicBezTo>
                    <a:pt x="4499" y="375"/>
                    <a:pt x="4718" y="187"/>
                    <a:pt x="4968" y="187"/>
                  </a:cubicBezTo>
                  <a:cubicBezTo>
                    <a:pt x="5218" y="187"/>
                    <a:pt x="5436" y="375"/>
                    <a:pt x="5436" y="625"/>
                  </a:cubicBezTo>
                  <a:cubicBezTo>
                    <a:pt x="5436" y="906"/>
                    <a:pt x="5218" y="1093"/>
                    <a:pt x="4968" y="1093"/>
                  </a:cubicBezTo>
                  <a:close/>
                  <a:moveTo>
                    <a:pt x="4968" y="343"/>
                  </a:moveTo>
                  <a:lnTo>
                    <a:pt x="4968" y="343"/>
                  </a:lnTo>
                  <a:cubicBezTo>
                    <a:pt x="4811" y="343"/>
                    <a:pt x="4686" y="468"/>
                    <a:pt x="4686" y="625"/>
                  </a:cubicBezTo>
                  <a:cubicBezTo>
                    <a:pt x="4686" y="812"/>
                    <a:pt x="4811" y="937"/>
                    <a:pt x="4968" y="937"/>
                  </a:cubicBezTo>
                  <a:cubicBezTo>
                    <a:pt x="5124" y="937"/>
                    <a:pt x="5249" y="812"/>
                    <a:pt x="5249" y="625"/>
                  </a:cubicBezTo>
                  <a:cubicBezTo>
                    <a:pt x="5249" y="468"/>
                    <a:pt x="5124" y="343"/>
                    <a:pt x="4968" y="34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wrap="none" anchor="ctr"/>
            <a:lstStyle/>
            <a:p>
              <a:endParaRPr lang="en-GB" sz="1351" dirty="0">
                <a:solidFill>
                  <a:srgbClr val="FFFFFF"/>
                </a:solidFill>
              </a:endParaRPr>
            </a:p>
          </p:txBody>
        </p:sp>
      </p:grp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AD90EA90-0888-424B-893B-ED99FD9436BD}"/>
              </a:ext>
            </a:extLst>
          </p:cNvPr>
          <p:cNvCxnSpPr>
            <a:cxnSpLocks/>
          </p:cNvCxnSpPr>
          <p:nvPr userDrawn="1"/>
        </p:nvCxnSpPr>
        <p:spPr>
          <a:xfrm>
            <a:off x="334964" y="3429000"/>
            <a:ext cx="9360000" cy="0"/>
          </a:xfrm>
          <a:prstGeom prst="line">
            <a:avLst/>
          </a:prstGeom>
          <a:noFill/>
          <a:ln w="19050" cap="flat" cmpd="sng" algn="ctr">
            <a:solidFill>
              <a:srgbClr val="FFFFFF"/>
            </a:solidFill>
            <a:prstDash val="solid"/>
            <a:miter lim="800000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itle 22">
            <a:extLst>
              <a:ext uri="{FF2B5EF4-FFF2-40B4-BE49-F238E27FC236}">
                <a16:creationId xmlns:a16="http://schemas.microsoft.com/office/drawing/2014/main" id="{59E409F1-B372-4CC1-A67B-5C2570143D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4964" y="2784998"/>
            <a:ext cx="9360000" cy="644002"/>
          </a:xfrm>
        </p:spPr>
        <p:txBody>
          <a:bodyPr tIns="71999" bIns="71999" anchor="b"/>
          <a:lstStyle>
            <a:lvl1pPr>
              <a:defRPr/>
            </a:lvl1pPr>
          </a:lstStyle>
          <a:p>
            <a:r>
              <a:rPr lang="en-GB" dirty="0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6973185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7" pos="6108" userDrawn="1">
          <p15:clr>
            <a:srgbClr val="FBAE40"/>
          </p15:clr>
        </p15:guide>
        <p15:guide id="8" orient="horz" pos="216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or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6E889A10-DFD7-8C49-939C-B62B45146AA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4964" y="3429000"/>
            <a:ext cx="5436000" cy="630820"/>
          </a:xfrm>
          <a:prstGeom prst="rect">
            <a:avLst/>
          </a:prstGeom>
        </p:spPr>
        <p:txBody>
          <a:bodyPr lIns="0" tIns="126000" rIns="0" bIns="71999" anchor="t">
            <a:sp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2800">
                <a:solidFill>
                  <a:srgbClr val="FFFFFF"/>
                </a:solidFill>
              </a:defRPr>
            </a:lvl1pPr>
          </a:lstStyle>
          <a:p>
            <a:pPr lvl="0"/>
            <a:r>
              <a:rPr lang="en-GB" dirty="0"/>
              <a:t>Click to edit subtitle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5A7AD6D5-57AE-2C46-9B1B-C31CC60DD836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554007" y="260350"/>
            <a:ext cx="1218143" cy="785171"/>
            <a:chOff x="9844088" y="250825"/>
            <a:chExt cx="2058987" cy="1327150"/>
          </a:xfrm>
          <a:solidFill>
            <a:srgbClr val="FFFFFF"/>
          </a:solidFill>
        </p:grpSpPr>
        <p:sp>
          <p:nvSpPr>
            <p:cNvPr id="9" name="Freeform 1">
              <a:extLst>
                <a:ext uri="{FF2B5EF4-FFF2-40B4-BE49-F238E27FC236}">
                  <a16:creationId xmlns:a16="http://schemas.microsoft.com/office/drawing/2014/main" id="{5B56EA21-E08E-614B-90D6-0C37238DDB6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9844088" y="250825"/>
              <a:ext cx="112712" cy="798513"/>
            </a:xfrm>
            <a:custGeom>
              <a:avLst/>
              <a:gdLst>
                <a:gd name="T0" fmla="*/ 312 w 313"/>
                <a:gd name="T1" fmla="*/ 0 h 2219"/>
                <a:gd name="T2" fmla="*/ 0 w 313"/>
                <a:gd name="T3" fmla="*/ 0 h 2219"/>
                <a:gd name="T4" fmla="*/ 0 w 313"/>
                <a:gd name="T5" fmla="*/ 2218 h 2219"/>
                <a:gd name="T6" fmla="*/ 312 w 313"/>
                <a:gd name="T7" fmla="*/ 2218 h 2219"/>
                <a:gd name="T8" fmla="*/ 312 w 313"/>
                <a:gd name="T9" fmla="*/ 0 h 2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3" h="2219">
                  <a:moveTo>
                    <a:pt x="312" y="0"/>
                  </a:moveTo>
                  <a:lnTo>
                    <a:pt x="0" y="0"/>
                  </a:lnTo>
                  <a:lnTo>
                    <a:pt x="0" y="2218"/>
                  </a:lnTo>
                  <a:lnTo>
                    <a:pt x="312" y="2218"/>
                  </a:lnTo>
                  <a:lnTo>
                    <a:pt x="312" y="0"/>
                  </a:lnTo>
                </a:path>
              </a:pathLst>
            </a:custGeom>
            <a:grpFill/>
            <a:ln>
              <a:noFill/>
            </a:ln>
            <a:effectLst/>
          </p:spPr>
          <p:txBody>
            <a:bodyPr wrap="none" anchor="ctr"/>
            <a:lstStyle/>
            <a:p>
              <a:endParaRPr lang="en-GB" sz="1351" dirty="0">
                <a:solidFill>
                  <a:srgbClr val="FFFFFF"/>
                </a:solidFill>
              </a:endParaRPr>
            </a:p>
          </p:txBody>
        </p:sp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57B2F302-D9B4-324E-9346-9A828867C00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0023475" y="250825"/>
              <a:ext cx="1879600" cy="798513"/>
            </a:xfrm>
            <a:custGeom>
              <a:avLst/>
              <a:gdLst>
                <a:gd name="T0" fmla="*/ 5186 w 5219"/>
                <a:gd name="T1" fmla="*/ 2218 h 2219"/>
                <a:gd name="T2" fmla="*/ 5186 w 5219"/>
                <a:gd name="T3" fmla="*/ 2218 h 2219"/>
                <a:gd name="T4" fmla="*/ 4249 w 5219"/>
                <a:gd name="T5" fmla="*/ 1157 h 2219"/>
                <a:gd name="T6" fmla="*/ 4936 w 5219"/>
                <a:gd name="T7" fmla="*/ 1000 h 2219"/>
                <a:gd name="T8" fmla="*/ 4874 w 5219"/>
                <a:gd name="T9" fmla="*/ 219 h 2219"/>
                <a:gd name="T10" fmla="*/ 3811 w 5219"/>
                <a:gd name="T11" fmla="*/ 0 h 2219"/>
                <a:gd name="T12" fmla="*/ 0 w 5219"/>
                <a:gd name="T13" fmla="*/ 0 h 2219"/>
                <a:gd name="T14" fmla="*/ 0 w 5219"/>
                <a:gd name="T15" fmla="*/ 2218 h 2219"/>
                <a:gd name="T16" fmla="*/ 1875 w 5219"/>
                <a:gd name="T17" fmla="*/ 2218 h 2219"/>
                <a:gd name="T18" fmla="*/ 1875 w 5219"/>
                <a:gd name="T19" fmla="*/ 1438 h 2219"/>
                <a:gd name="T20" fmla="*/ 2405 w 5219"/>
                <a:gd name="T21" fmla="*/ 1438 h 2219"/>
                <a:gd name="T22" fmla="*/ 2843 w 5219"/>
                <a:gd name="T23" fmla="*/ 1813 h 2219"/>
                <a:gd name="T24" fmla="*/ 2843 w 5219"/>
                <a:gd name="T25" fmla="*/ 2218 h 2219"/>
                <a:gd name="T26" fmla="*/ 5186 w 5219"/>
                <a:gd name="T27" fmla="*/ 2218 h 2219"/>
                <a:gd name="T28" fmla="*/ 2811 w 5219"/>
                <a:gd name="T29" fmla="*/ 844 h 2219"/>
                <a:gd name="T30" fmla="*/ 2811 w 5219"/>
                <a:gd name="T31" fmla="*/ 844 h 2219"/>
                <a:gd name="T32" fmla="*/ 2593 w 5219"/>
                <a:gd name="T33" fmla="*/ 907 h 2219"/>
                <a:gd name="T34" fmla="*/ 1906 w 5219"/>
                <a:gd name="T35" fmla="*/ 907 h 2219"/>
                <a:gd name="T36" fmla="*/ 1906 w 5219"/>
                <a:gd name="T37" fmla="*/ 563 h 2219"/>
                <a:gd name="T38" fmla="*/ 2593 w 5219"/>
                <a:gd name="T39" fmla="*/ 563 h 2219"/>
                <a:gd name="T40" fmla="*/ 2811 w 5219"/>
                <a:gd name="T41" fmla="*/ 625 h 2219"/>
                <a:gd name="T42" fmla="*/ 2811 w 5219"/>
                <a:gd name="T43" fmla="*/ 844 h 2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219" h="2219">
                  <a:moveTo>
                    <a:pt x="5186" y="2218"/>
                  </a:moveTo>
                  <a:lnTo>
                    <a:pt x="5186" y="2218"/>
                  </a:lnTo>
                  <a:cubicBezTo>
                    <a:pt x="5186" y="1625"/>
                    <a:pt x="4905" y="1313"/>
                    <a:pt x="4249" y="1157"/>
                  </a:cubicBezTo>
                  <a:cubicBezTo>
                    <a:pt x="4499" y="1157"/>
                    <a:pt x="4749" y="1125"/>
                    <a:pt x="4936" y="1000"/>
                  </a:cubicBezTo>
                  <a:cubicBezTo>
                    <a:pt x="5093" y="844"/>
                    <a:pt x="5218" y="500"/>
                    <a:pt x="4874" y="219"/>
                  </a:cubicBezTo>
                  <a:cubicBezTo>
                    <a:pt x="4655" y="32"/>
                    <a:pt x="4280" y="0"/>
                    <a:pt x="381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218"/>
                    <a:pt x="0" y="2218"/>
                    <a:pt x="0" y="2218"/>
                  </a:cubicBezTo>
                  <a:cubicBezTo>
                    <a:pt x="1875" y="2218"/>
                    <a:pt x="1875" y="2218"/>
                    <a:pt x="1875" y="2218"/>
                  </a:cubicBezTo>
                  <a:cubicBezTo>
                    <a:pt x="1875" y="1438"/>
                    <a:pt x="1875" y="1438"/>
                    <a:pt x="1875" y="1438"/>
                  </a:cubicBezTo>
                  <a:cubicBezTo>
                    <a:pt x="2405" y="1438"/>
                    <a:pt x="2405" y="1438"/>
                    <a:pt x="2405" y="1438"/>
                  </a:cubicBezTo>
                  <a:cubicBezTo>
                    <a:pt x="2624" y="1438"/>
                    <a:pt x="2843" y="1532"/>
                    <a:pt x="2843" y="1813"/>
                  </a:cubicBezTo>
                  <a:cubicBezTo>
                    <a:pt x="2843" y="2218"/>
                    <a:pt x="2843" y="2218"/>
                    <a:pt x="2843" y="2218"/>
                  </a:cubicBezTo>
                  <a:lnTo>
                    <a:pt x="5186" y="2218"/>
                  </a:lnTo>
                  <a:close/>
                  <a:moveTo>
                    <a:pt x="2811" y="844"/>
                  </a:moveTo>
                  <a:lnTo>
                    <a:pt x="2811" y="844"/>
                  </a:lnTo>
                  <a:cubicBezTo>
                    <a:pt x="2749" y="875"/>
                    <a:pt x="2655" y="907"/>
                    <a:pt x="2593" y="907"/>
                  </a:cubicBezTo>
                  <a:cubicBezTo>
                    <a:pt x="1906" y="907"/>
                    <a:pt x="1906" y="907"/>
                    <a:pt x="1906" y="907"/>
                  </a:cubicBezTo>
                  <a:cubicBezTo>
                    <a:pt x="1906" y="563"/>
                    <a:pt x="1906" y="563"/>
                    <a:pt x="1906" y="563"/>
                  </a:cubicBezTo>
                  <a:cubicBezTo>
                    <a:pt x="2125" y="563"/>
                    <a:pt x="2344" y="563"/>
                    <a:pt x="2593" y="563"/>
                  </a:cubicBezTo>
                  <a:cubicBezTo>
                    <a:pt x="2686" y="563"/>
                    <a:pt x="2749" y="594"/>
                    <a:pt x="2811" y="625"/>
                  </a:cubicBezTo>
                  <a:cubicBezTo>
                    <a:pt x="2843" y="688"/>
                    <a:pt x="2843" y="782"/>
                    <a:pt x="2811" y="844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wrap="none" anchor="ctr"/>
            <a:lstStyle/>
            <a:p>
              <a:endParaRPr lang="en-GB" sz="1351" dirty="0">
                <a:solidFill>
                  <a:srgbClr val="FFFFFF"/>
                </a:solidFill>
              </a:endParaRPr>
            </a:p>
          </p:txBody>
        </p:sp>
        <p:sp>
          <p:nvSpPr>
            <p:cNvPr id="12" name="Freeform 3">
              <a:extLst>
                <a:ext uri="{FF2B5EF4-FFF2-40B4-BE49-F238E27FC236}">
                  <a16:creationId xmlns:a16="http://schemas.microsoft.com/office/drawing/2014/main" id="{0A306B75-EB5D-5E41-BE1F-CD0B44027B6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9844088" y="1116013"/>
              <a:ext cx="2047875" cy="461962"/>
            </a:xfrm>
            <a:custGeom>
              <a:avLst/>
              <a:gdLst>
                <a:gd name="T0" fmla="*/ 3343 w 5687"/>
                <a:gd name="T1" fmla="*/ 375 h 1282"/>
                <a:gd name="T2" fmla="*/ 3186 w 5687"/>
                <a:gd name="T3" fmla="*/ 343 h 1282"/>
                <a:gd name="T4" fmla="*/ 3249 w 5687"/>
                <a:gd name="T5" fmla="*/ 593 h 1282"/>
                <a:gd name="T6" fmla="*/ 3343 w 5687"/>
                <a:gd name="T7" fmla="*/ 375 h 1282"/>
                <a:gd name="T8" fmla="*/ 2375 w 5687"/>
                <a:gd name="T9" fmla="*/ 750 h 1282"/>
                <a:gd name="T10" fmla="*/ 2500 w 5687"/>
                <a:gd name="T11" fmla="*/ 437 h 1282"/>
                <a:gd name="T12" fmla="*/ 656 w 5687"/>
                <a:gd name="T13" fmla="*/ 375 h 1282"/>
                <a:gd name="T14" fmla="*/ 562 w 5687"/>
                <a:gd name="T15" fmla="*/ 343 h 1282"/>
                <a:gd name="T16" fmla="*/ 500 w 5687"/>
                <a:gd name="T17" fmla="*/ 593 h 1282"/>
                <a:gd name="T18" fmla="*/ 656 w 5687"/>
                <a:gd name="T19" fmla="*/ 562 h 1282"/>
                <a:gd name="T20" fmla="*/ 4030 w 5687"/>
                <a:gd name="T21" fmla="*/ 343 h 1282"/>
                <a:gd name="T22" fmla="*/ 3905 w 5687"/>
                <a:gd name="T23" fmla="*/ 343 h 1282"/>
                <a:gd name="T24" fmla="*/ 3999 w 5687"/>
                <a:gd name="T25" fmla="*/ 906 h 1282"/>
                <a:gd name="T26" fmla="*/ 4030 w 5687"/>
                <a:gd name="T27" fmla="*/ 343 h 1282"/>
                <a:gd name="T28" fmla="*/ 0 w 5687"/>
                <a:gd name="T29" fmla="*/ 0 h 1282"/>
                <a:gd name="T30" fmla="*/ 5686 w 5687"/>
                <a:gd name="T31" fmla="*/ 1281 h 1282"/>
                <a:gd name="T32" fmla="*/ 0 w 5687"/>
                <a:gd name="T33" fmla="*/ 0 h 1282"/>
                <a:gd name="T34" fmla="*/ 750 w 5687"/>
                <a:gd name="T35" fmla="*/ 1093 h 1282"/>
                <a:gd name="T36" fmla="*/ 500 w 5687"/>
                <a:gd name="T37" fmla="*/ 1093 h 1282"/>
                <a:gd name="T38" fmla="*/ 312 w 5687"/>
                <a:gd name="T39" fmla="*/ 187 h 1282"/>
                <a:gd name="T40" fmla="*/ 875 w 5687"/>
                <a:gd name="T41" fmla="*/ 437 h 1282"/>
                <a:gd name="T42" fmla="*/ 969 w 5687"/>
                <a:gd name="T43" fmla="*/ 1093 h 1282"/>
                <a:gd name="T44" fmla="*/ 1219 w 5687"/>
                <a:gd name="T45" fmla="*/ 1093 h 1282"/>
                <a:gd name="T46" fmla="*/ 1031 w 5687"/>
                <a:gd name="T47" fmla="*/ 1093 h 1282"/>
                <a:gd name="T48" fmla="*/ 1219 w 5687"/>
                <a:gd name="T49" fmla="*/ 187 h 1282"/>
                <a:gd name="T50" fmla="*/ 1781 w 5687"/>
                <a:gd name="T51" fmla="*/ 1093 h 1282"/>
                <a:gd name="T52" fmla="*/ 1312 w 5687"/>
                <a:gd name="T53" fmla="*/ 625 h 1282"/>
                <a:gd name="T54" fmla="*/ 2000 w 5687"/>
                <a:gd name="T55" fmla="*/ 218 h 1282"/>
                <a:gd name="T56" fmla="*/ 1781 w 5687"/>
                <a:gd name="T57" fmla="*/ 343 h 1282"/>
                <a:gd name="T58" fmla="*/ 1781 w 5687"/>
                <a:gd name="T59" fmla="*/ 937 h 1282"/>
                <a:gd name="T60" fmla="*/ 2000 w 5687"/>
                <a:gd name="T61" fmla="*/ 812 h 1282"/>
                <a:gd name="T62" fmla="*/ 1781 w 5687"/>
                <a:gd name="T63" fmla="*/ 1093 h 1282"/>
                <a:gd name="T64" fmla="*/ 2750 w 5687"/>
                <a:gd name="T65" fmla="*/ 1093 h 1282"/>
                <a:gd name="T66" fmla="*/ 2344 w 5687"/>
                <a:gd name="T67" fmla="*/ 906 h 1282"/>
                <a:gd name="T68" fmla="*/ 2062 w 5687"/>
                <a:gd name="T69" fmla="*/ 1093 h 1282"/>
                <a:gd name="T70" fmla="*/ 2594 w 5687"/>
                <a:gd name="T71" fmla="*/ 187 h 1282"/>
                <a:gd name="T72" fmla="*/ 2750 w 5687"/>
                <a:gd name="T73" fmla="*/ 1093 h 1282"/>
                <a:gd name="T74" fmla="*/ 3436 w 5687"/>
                <a:gd name="T75" fmla="*/ 1093 h 1282"/>
                <a:gd name="T76" fmla="*/ 3186 w 5687"/>
                <a:gd name="T77" fmla="*/ 1093 h 1282"/>
                <a:gd name="T78" fmla="*/ 2999 w 5687"/>
                <a:gd name="T79" fmla="*/ 187 h 1282"/>
                <a:gd name="T80" fmla="*/ 3561 w 5687"/>
                <a:gd name="T81" fmla="*/ 437 h 1282"/>
                <a:gd name="T82" fmla="*/ 3655 w 5687"/>
                <a:gd name="T83" fmla="*/ 1093 h 1282"/>
                <a:gd name="T84" fmla="*/ 3968 w 5687"/>
                <a:gd name="T85" fmla="*/ 1093 h 1282"/>
                <a:gd name="T86" fmla="*/ 3718 w 5687"/>
                <a:gd name="T87" fmla="*/ 1093 h 1282"/>
                <a:gd name="T88" fmla="*/ 3968 w 5687"/>
                <a:gd name="T89" fmla="*/ 187 h 1282"/>
                <a:gd name="T90" fmla="*/ 3968 w 5687"/>
                <a:gd name="T91" fmla="*/ 1093 h 1282"/>
                <a:gd name="T92" fmla="*/ 4968 w 5687"/>
                <a:gd name="T93" fmla="*/ 1093 h 1282"/>
                <a:gd name="T94" fmla="*/ 4968 w 5687"/>
                <a:gd name="T95" fmla="*/ 187 h 1282"/>
                <a:gd name="T96" fmla="*/ 4968 w 5687"/>
                <a:gd name="T97" fmla="*/ 1093 h 1282"/>
                <a:gd name="T98" fmla="*/ 4968 w 5687"/>
                <a:gd name="T99" fmla="*/ 343 h 1282"/>
                <a:gd name="T100" fmla="*/ 4968 w 5687"/>
                <a:gd name="T101" fmla="*/ 937 h 1282"/>
                <a:gd name="T102" fmla="*/ 4968 w 5687"/>
                <a:gd name="T103" fmla="*/ 343 h 1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5687" h="1282">
                  <a:moveTo>
                    <a:pt x="3343" y="375"/>
                  </a:moveTo>
                  <a:lnTo>
                    <a:pt x="3343" y="375"/>
                  </a:lnTo>
                  <a:cubicBezTo>
                    <a:pt x="3311" y="343"/>
                    <a:pt x="3280" y="343"/>
                    <a:pt x="3249" y="343"/>
                  </a:cubicBezTo>
                  <a:cubicBezTo>
                    <a:pt x="3218" y="343"/>
                    <a:pt x="3186" y="343"/>
                    <a:pt x="3186" y="343"/>
                  </a:cubicBezTo>
                  <a:cubicBezTo>
                    <a:pt x="3186" y="593"/>
                    <a:pt x="3186" y="593"/>
                    <a:pt x="3186" y="593"/>
                  </a:cubicBezTo>
                  <a:cubicBezTo>
                    <a:pt x="3186" y="593"/>
                    <a:pt x="3218" y="593"/>
                    <a:pt x="3249" y="593"/>
                  </a:cubicBezTo>
                  <a:cubicBezTo>
                    <a:pt x="3280" y="593"/>
                    <a:pt x="3343" y="593"/>
                    <a:pt x="3343" y="562"/>
                  </a:cubicBezTo>
                  <a:cubicBezTo>
                    <a:pt x="3405" y="531"/>
                    <a:pt x="3405" y="406"/>
                    <a:pt x="3343" y="375"/>
                  </a:cubicBezTo>
                  <a:close/>
                  <a:moveTo>
                    <a:pt x="2375" y="750"/>
                  </a:moveTo>
                  <a:lnTo>
                    <a:pt x="2375" y="750"/>
                  </a:lnTo>
                  <a:cubicBezTo>
                    <a:pt x="2625" y="750"/>
                    <a:pt x="2625" y="750"/>
                    <a:pt x="2625" y="750"/>
                  </a:cubicBezTo>
                  <a:cubicBezTo>
                    <a:pt x="2500" y="437"/>
                    <a:pt x="2500" y="437"/>
                    <a:pt x="2500" y="437"/>
                  </a:cubicBezTo>
                  <a:lnTo>
                    <a:pt x="2375" y="750"/>
                  </a:lnTo>
                  <a:close/>
                  <a:moveTo>
                    <a:pt x="656" y="375"/>
                  </a:moveTo>
                  <a:lnTo>
                    <a:pt x="656" y="375"/>
                  </a:lnTo>
                  <a:cubicBezTo>
                    <a:pt x="625" y="343"/>
                    <a:pt x="594" y="343"/>
                    <a:pt x="562" y="343"/>
                  </a:cubicBezTo>
                  <a:cubicBezTo>
                    <a:pt x="531" y="343"/>
                    <a:pt x="500" y="343"/>
                    <a:pt x="500" y="343"/>
                  </a:cubicBezTo>
                  <a:cubicBezTo>
                    <a:pt x="500" y="593"/>
                    <a:pt x="500" y="593"/>
                    <a:pt x="500" y="593"/>
                  </a:cubicBezTo>
                  <a:cubicBezTo>
                    <a:pt x="500" y="593"/>
                    <a:pt x="531" y="593"/>
                    <a:pt x="562" y="593"/>
                  </a:cubicBezTo>
                  <a:cubicBezTo>
                    <a:pt x="594" y="593"/>
                    <a:pt x="656" y="593"/>
                    <a:pt x="656" y="562"/>
                  </a:cubicBezTo>
                  <a:cubicBezTo>
                    <a:pt x="719" y="531"/>
                    <a:pt x="719" y="406"/>
                    <a:pt x="656" y="375"/>
                  </a:cubicBezTo>
                  <a:close/>
                  <a:moveTo>
                    <a:pt x="4030" y="343"/>
                  </a:moveTo>
                  <a:lnTo>
                    <a:pt x="4030" y="343"/>
                  </a:lnTo>
                  <a:cubicBezTo>
                    <a:pt x="3905" y="343"/>
                    <a:pt x="3905" y="343"/>
                    <a:pt x="3905" y="343"/>
                  </a:cubicBezTo>
                  <a:cubicBezTo>
                    <a:pt x="3905" y="906"/>
                    <a:pt x="3905" y="906"/>
                    <a:pt x="3905" y="906"/>
                  </a:cubicBezTo>
                  <a:cubicBezTo>
                    <a:pt x="3999" y="906"/>
                    <a:pt x="3999" y="906"/>
                    <a:pt x="3999" y="906"/>
                  </a:cubicBezTo>
                  <a:cubicBezTo>
                    <a:pt x="3999" y="906"/>
                    <a:pt x="4249" y="906"/>
                    <a:pt x="4249" y="625"/>
                  </a:cubicBezTo>
                  <a:cubicBezTo>
                    <a:pt x="4249" y="343"/>
                    <a:pt x="4030" y="343"/>
                    <a:pt x="4030" y="343"/>
                  </a:cubicBezTo>
                  <a:close/>
                  <a:moveTo>
                    <a:pt x="0" y="0"/>
                  </a:moveTo>
                  <a:lnTo>
                    <a:pt x="0" y="0"/>
                  </a:lnTo>
                  <a:cubicBezTo>
                    <a:pt x="0" y="1281"/>
                    <a:pt x="0" y="1281"/>
                    <a:pt x="0" y="1281"/>
                  </a:cubicBezTo>
                  <a:cubicBezTo>
                    <a:pt x="5686" y="1281"/>
                    <a:pt x="5686" y="1281"/>
                    <a:pt x="5686" y="1281"/>
                  </a:cubicBezTo>
                  <a:cubicBezTo>
                    <a:pt x="5686" y="0"/>
                    <a:pt x="5686" y="0"/>
                    <a:pt x="5686" y="0"/>
                  </a:cubicBezTo>
                  <a:lnTo>
                    <a:pt x="0" y="0"/>
                  </a:lnTo>
                  <a:close/>
                  <a:moveTo>
                    <a:pt x="750" y="1093"/>
                  </a:moveTo>
                  <a:lnTo>
                    <a:pt x="750" y="1093"/>
                  </a:lnTo>
                  <a:cubicBezTo>
                    <a:pt x="500" y="718"/>
                    <a:pt x="500" y="718"/>
                    <a:pt x="500" y="718"/>
                  </a:cubicBezTo>
                  <a:cubicBezTo>
                    <a:pt x="500" y="1093"/>
                    <a:pt x="500" y="1093"/>
                    <a:pt x="500" y="1093"/>
                  </a:cubicBezTo>
                  <a:cubicBezTo>
                    <a:pt x="312" y="1093"/>
                    <a:pt x="312" y="1093"/>
                    <a:pt x="312" y="1093"/>
                  </a:cubicBezTo>
                  <a:cubicBezTo>
                    <a:pt x="312" y="187"/>
                    <a:pt x="312" y="187"/>
                    <a:pt x="312" y="187"/>
                  </a:cubicBezTo>
                  <a:cubicBezTo>
                    <a:pt x="500" y="187"/>
                    <a:pt x="500" y="187"/>
                    <a:pt x="500" y="187"/>
                  </a:cubicBezTo>
                  <a:cubicBezTo>
                    <a:pt x="719" y="187"/>
                    <a:pt x="875" y="187"/>
                    <a:pt x="875" y="437"/>
                  </a:cubicBezTo>
                  <a:cubicBezTo>
                    <a:pt x="906" y="718"/>
                    <a:pt x="687" y="718"/>
                    <a:pt x="687" y="718"/>
                  </a:cubicBezTo>
                  <a:cubicBezTo>
                    <a:pt x="969" y="1093"/>
                    <a:pt x="969" y="1093"/>
                    <a:pt x="969" y="1093"/>
                  </a:cubicBezTo>
                  <a:lnTo>
                    <a:pt x="750" y="1093"/>
                  </a:lnTo>
                  <a:close/>
                  <a:moveTo>
                    <a:pt x="1219" y="1093"/>
                  </a:moveTo>
                  <a:lnTo>
                    <a:pt x="1219" y="1093"/>
                  </a:lnTo>
                  <a:cubicBezTo>
                    <a:pt x="1031" y="1093"/>
                    <a:pt x="1031" y="1093"/>
                    <a:pt x="1031" y="1093"/>
                  </a:cubicBezTo>
                  <a:cubicBezTo>
                    <a:pt x="1031" y="187"/>
                    <a:pt x="1031" y="187"/>
                    <a:pt x="1031" y="187"/>
                  </a:cubicBezTo>
                  <a:cubicBezTo>
                    <a:pt x="1219" y="187"/>
                    <a:pt x="1219" y="187"/>
                    <a:pt x="1219" y="187"/>
                  </a:cubicBezTo>
                  <a:lnTo>
                    <a:pt x="1219" y="1093"/>
                  </a:lnTo>
                  <a:close/>
                  <a:moveTo>
                    <a:pt x="1781" y="1093"/>
                  </a:moveTo>
                  <a:lnTo>
                    <a:pt x="1781" y="1093"/>
                  </a:lnTo>
                  <a:cubicBezTo>
                    <a:pt x="1500" y="1093"/>
                    <a:pt x="1312" y="906"/>
                    <a:pt x="1312" y="625"/>
                  </a:cubicBezTo>
                  <a:cubicBezTo>
                    <a:pt x="1312" y="375"/>
                    <a:pt x="1500" y="187"/>
                    <a:pt x="1781" y="187"/>
                  </a:cubicBezTo>
                  <a:cubicBezTo>
                    <a:pt x="1844" y="187"/>
                    <a:pt x="1937" y="187"/>
                    <a:pt x="2000" y="218"/>
                  </a:cubicBezTo>
                  <a:cubicBezTo>
                    <a:pt x="2000" y="468"/>
                    <a:pt x="2000" y="468"/>
                    <a:pt x="2000" y="468"/>
                  </a:cubicBezTo>
                  <a:cubicBezTo>
                    <a:pt x="1937" y="375"/>
                    <a:pt x="1875" y="343"/>
                    <a:pt x="1781" y="343"/>
                  </a:cubicBezTo>
                  <a:cubicBezTo>
                    <a:pt x="1625" y="343"/>
                    <a:pt x="1469" y="468"/>
                    <a:pt x="1469" y="625"/>
                  </a:cubicBezTo>
                  <a:cubicBezTo>
                    <a:pt x="1469" y="812"/>
                    <a:pt x="1625" y="937"/>
                    <a:pt x="1781" y="937"/>
                  </a:cubicBezTo>
                  <a:cubicBezTo>
                    <a:pt x="1875" y="937"/>
                    <a:pt x="1937" y="875"/>
                    <a:pt x="2000" y="812"/>
                  </a:cubicBezTo>
                  <a:lnTo>
                    <a:pt x="2000" y="812"/>
                  </a:lnTo>
                  <a:cubicBezTo>
                    <a:pt x="2000" y="1031"/>
                    <a:pt x="2000" y="1031"/>
                    <a:pt x="2000" y="1031"/>
                  </a:cubicBezTo>
                  <a:cubicBezTo>
                    <a:pt x="1937" y="1093"/>
                    <a:pt x="1844" y="1093"/>
                    <a:pt x="1781" y="1093"/>
                  </a:cubicBezTo>
                  <a:close/>
                  <a:moveTo>
                    <a:pt x="2750" y="1093"/>
                  </a:moveTo>
                  <a:lnTo>
                    <a:pt x="2750" y="1093"/>
                  </a:lnTo>
                  <a:cubicBezTo>
                    <a:pt x="2687" y="906"/>
                    <a:pt x="2687" y="906"/>
                    <a:pt x="2687" y="906"/>
                  </a:cubicBezTo>
                  <a:cubicBezTo>
                    <a:pt x="2344" y="906"/>
                    <a:pt x="2344" y="906"/>
                    <a:pt x="2344" y="906"/>
                  </a:cubicBezTo>
                  <a:cubicBezTo>
                    <a:pt x="2250" y="1093"/>
                    <a:pt x="2250" y="1093"/>
                    <a:pt x="2250" y="1093"/>
                  </a:cubicBezTo>
                  <a:cubicBezTo>
                    <a:pt x="2062" y="1093"/>
                    <a:pt x="2062" y="1093"/>
                    <a:pt x="2062" y="1093"/>
                  </a:cubicBezTo>
                  <a:cubicBezTo>
                    <a:pt x="2406" y="187"/>
                    <a:pt x="2406" y="187"/>
                    <a:pt x="2406" y="187"/>
                  </a:cubicBezTo>
                  <a:cubicBezTo>
                    <a:pt x="2594" y="187"/>
                    <a:pt x="2594" y="187"/>
                    <a:pt x="2594" y="187"/>
                  </a:cubicBezTo>
                  <a:cubicBezTo>
                    <a:pt x="2936" y="1093"/>
                    <a:pt x="2936" y="1093"/>
                    <a:pt x="2936" y="1093"/>
                  </a:cubicBezTo>
                  <a:lnTo>
                    <a:pt x="2750" y="1093"/>
                  </a:lnTo>
                  <a:close/>
                  <a:moveTo>
                    <a:pt x="3436" y="1093"/>
                  </a:moveTo>
                  <a:lnTo>
                    <a:pt x="3436" y="1093"/>
                  </a:lnTo>
                  <a:cubicBezTo>
                    <a:pt x="3186" y="718"/>
                    <a:pt x="3186" y="718"/>
                    <a:pt x="3186" y="718"/>
                  </a:cubicBezTo>
                  <a:cubicBezTo>
                    <a:pt x="3186" y="1093"/>
                    <a:pt x="3186" y="1093"/>
                    <a:pt x="3186" y="1093"/>
                  </a:cubicBezTo>
                  <a:cubicBezTo>
                    <a:pt x="2999" y="1093"/>
                    <a:pt x="2999" y="1093"/>
                    <a:pt x="2999" y="1093"/>
                  </a:cubicBezTo>
                  <a:cubicBezTo>
                    <a:pt x="2999" y="187"/>
                    <a:pt x="2999" y="187"/>
                    <a:pt x="2999" y="187"/>
                  </a:cubicBezTo>
                  <a:cubicBezTo>
                    <a:pt x="3186" y="187"/>
                    <a:pt x="3186" y="187"/>
                    <a:pt x="3186" y="187"/>
                  </a:cubicBezTo>
                  <a:cubicBezTo>
                    <a:pt x="3405" y="187"/>
                    <a:pt x="3561" y="187"/>
                    <a:pt x="3561" y="437"/>
                  </a:cubicBezTo>
                  <a:cubicBezTo>
                    <a:pt x="3593" y="718"/>
                    <a:pt x="3374" y="718"/>
                    <a:pt x="3374" y="718"/>
                  </a:cubicBezTo>
                  <a:cubicBezTo>
                    <a:pt x="3655" y="1093"/>
                    <a:pt x="3655" y="1093"/>
                    <a:pt x="3655" y="1093"/>
                  </a:cubicBezTo>
                  <a:lnTo>
                    <a:pt x="3436" y="1093"/>
                  </a:lnTo>
                  <a:close/>
                  <a:moveTo>
                    <a:pt x="3968" y="1093"/>
                  </a:moveTo>
                  <a:lnTo>
                    <a:pt x="3968" y="1093"/>
                  </a:lnTo>
                  <a:cubicBezTo>
                    <a:pt x="3718" y="1093"/>
                    <a:pt x="3718" y="1093"/>
                    <a:pt x="3718" y="1093"/>
                  </a:cubicBezTo>
                  <a:cubicBezTo>
                    <a:pt x="3718" y="187"/>
                    <a:pt x="3718" y="187"/>
                    <a:pt x="3718" y="187"/>
                  </a:cubicBezTo>
                  <a:cubicBezTo>
                    <a:pt x="3968" y="187"/>
                    <a:pt x="3968" y="187"/>
                    <a:pt x="3968" y="187"/>
                  </a:cubicBezTo>
                  <a:cubicBezTo>
                    <a:pt x="3968" y="187"/>
                    <a:pt x="4436" y="156"/>
                    <a:pt x="4436" y="625"/>
                  </a:cubicBezTo>
                  <a:cubicBezTo>
                    <a:pt x="4436" y="1093"/>
                    <a:pt x="3968" y="1093"/>
                    <a:pt x="3968" y="1093"/>
                  </a:cubicBezTo>
                  <a:close/>
                  <a:moveTo>
                    <a:pt x="4968" y="1093"/>
                  </a:moveTo>
                  <a:lnTo>
                    <a:pt x="4968" y="1093"/>
                  </a:lnTo>
                  <a:cubicBezTo>
                    <a:pt x="4718" y="1093"/>
                    <a:pt x="4499" y="906"/>
                    <a:pt x="4499" y="625"/>
                  </a:cubicBezTo>
                  <a:cubicBezTo>
                    <a:pt x="4499" y="375"/>
                    <a:pt x="4718" y="187"/>
                    <a:pt x="4968" y="187"/>
                  </a:cubicBezTo>
                  <a:cubicBezTo>
                    <a:pt x="5218" y="187"/>
                    <a:pt x="5436" y="375"/>
                    <a:pt x="5436" y="625"/>
                  </a:cubicBezTo>
                  <a:cubicBezTo>
                    <a:pt x="5436" y="906"/>
                    <a:pt x="5218" y="1093"/>
                    <a:pt x="4968" y="1093"/>
                  </a:cubicBezTo>
                  <a:close/>
                  <a:moveTo>
                    <a:pt x="4968" y="343"/>
                  </a:moveTo>
                  <a:lnTo>
                    <a:pt x="4968" y="343"/>
                  </a:lnTo>
                  <a:cubicBezTo>
                    <a:pt x="4811" y="343"/>
                    <a:pt x="4686" y="468"/>
                    <a:pt x="4686" y="625"/>
                  </a:cubicBezTo>
                  <a:cubicBezTo>
                    <a:pt x="4686" y="812"/>
                    <a:pt x="4811" y="937"/>
                    <a:pt x="4968" y="937"/>
                  </a:cubicBezTo>
                  <a:cubicBezTo>
                    <a:pt x="5124" y="937"/>
                    <a:pt x="5249" y="812"/>
                    <a:pt x="5249" y="625"/>
                  </a:cubicBezTo>
                  <a:cubicBezTo>
                    <a:pt x="5249" y="468"/>
                    <a:pt x="5124" y="343"/>
                    <a:pt x="4968" y="34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wrap="none" anchor="ctr"/>
            <a:lstStyle/>
            <a:p>
              <a:endParaRPr lang="en-GB" sz="1351" dirty="0">
                <a:solidFill>
                  <a:srgbClr val="FFFFFF"/>
                </a:solidFill>
              </a:endParaRPr>
            </a:p>
          </p:txBody>
        </p:sp>
      </p:grpSp>
      <p:sp>
        <p:nvSpPr>
          <p:cNvPr id="23" name="Title 22">
            <a:extLst>
              <a:ext uri="{FF2B5EF4-FFF2-40B4-BE49-F238E27FC236}">
                <a16:creationId xmlns:a16="http://schemas.microsoft.com/office/drawing/2014/main" id="{59E409F1-B372-4CC1-A67B-5C2570143D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4964" y="2784998"/>
            <a:ext cx="5437186" cy="644002"/>
          </a:xfrm>
        </p:spPr>
        <p:txBody>
          <a:bodyPr tIns="71999" bIns="71999" anchor="b"/>
          <a:lstStyle>
            <a:lvl1pPr>
              <a:defRPr/>
            </a:lvl1pPr>
          </a:lstStyle>
          <a:p>
            <a:r>
              <a:rPr lang="en-GB" dirty="0"/>
              <a:t>Report title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71EBD2D-8903-4205-9E90-E49F8725DFFD}"/>
              </a:ext>
            </a:extLst>
          </p:cNvPr>
          <p:cNvSpPr/>
          <p:nvPr userDrawn="1"/>
        </p:nvSpPr>
        <p:spPr>
          <a:xfrm>
            <a:off x="6097200" y="5"/>
            <a:ext cx="6094800" cy="6857995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n>
                <a:noFill/>
              </a:ln>
              <a:solidFill>
                <a:srgbClr val="FFFFFF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916300C-A9FC-4C2E-ACFA-10B0FBDE285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19850" y="3068150"/>
            <a:ext cx="5437188" cy="360850"/>
          </a:xfrm>
          <a:prstGeom prst="rect">
            <a:avLst/>
          </a:prstGeom>
        </p:spPr>
        <p:txBody>
          <a:bodyPr lIns="0" tIns="0" rIns="0" bIns="144000" anchor="b">
            <a:spAutoFit/>
          </a:bodyPr>
          <a:lstStyle>
            <a:lvl1pPr marL="1620000" indent="-1620000" defTabSz="360000">
              <a:lnSpc>
                <a:spcPct val="100000"/>
              </a:lnSpc>
              <a:spcBef>
                <a:spcPts val="1200"/>
              </a:spcBef>
              <a:buNone/>
              <a:tabLst>
                <a:tab pos="1619250" algn="l"/>
              </a:tabLst>
              <a:defRPr sz="1400">
                <a:solidFill>
                  <a:srgbClr val="000000"/>
                </a:solidFill>
              </a:defRPr>
            </a:lvl1pPr>
            <a:lvl2pPr marL="457177" indent="0">
              <a:buNone/>
              <a:defRPr sz="1800"/>
            </a:lvl2pPr>
            <a:lvl3pPr marL="914353" indent="0">
              <a:buNone/>
              <a:defRPr sz="1800"/>
            </a:lvl3pPr>
            <a:lvl4pPr marL="1371531" indent="0">
              <a:buNone/>
              <a:defRPr sz="1800"/>
            </a:lvl4pPr>
            <a:lvl5pPr marL="1828709" indent="0">
              <a:buNone/>
              <a:defRPr sz="1800"/>
            </a:lvl5pPr>
          </a:lstStyle>
          <a:p>
            <a:pPr lvl="0"/>
            <a:r>
              <a:rPr lang="en-GB" dirty="0"/>
              <a:t>Report Meta-data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6EC58B0D-BC34-4C0A-9959-DBAE38E95D6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19850" y="3429000"/>
            <a:ext cx="5437188" cy="360850"/>
          </a:xfrm>
          <a:prstGeom prst="rect">
            <a:avLst/>
          </a:prstGeom>
        </p:spPr>
        <p:txBody>
          <a:bodyPr lIns="0" tIns="144000" rIns="0" bIns="0">
            <a:spAutoFit/>
          </a:bodyPr>
          <a:lstStyle>
            <a:lvl1pPr marL="1620000" indent="-1620000" defTabSz="360000">
              <a:lnSpc>
                <a:spcPct val="100000"/>
              </a:lnSpc>
              <a:spcBef>
                <a:spcPts val="0"/>
              </a:spcBef>
              <a:buNone/>
              <a:tabLst>
                <a:tab pos="1620000" algn="l"/>
              </a:tabLst>
              <a:defRPr sz="1400">
                <a:solidFill>
                  <a:srgbClr val="000000"/>
                </a:solidFill>
              </a:defRPr>
            </a:lvl1pPr>
            <a:lvl2pPr marL="457177" indent="0">
              <a:buNone/>
              <a:defRPr sz="1800"/>
            </a:lvl2pPr>
            <a:lvl3pPr marL="914353" indent="0">
              <a:buNone/>
              <a:defRPr sz="1800"/>
            </a:lvl3pPr>
            <a:lvl4pPr marL="1371531" indent="0">
              <a:buNone/>
              <a:defRPr sz="1800"/>
            </a:lvl4pPr>
            <a:lvl5pPr marL="1828709" indent="0">
              <a:buNone/>
              <a:defRPr sz="1800"/>
            </a:lvl5pPr>
          </a:lstStyle>
          <a:p>
            <a:pPr lvl="0"/>
            <a:r>
              <a:rPr lang="en-GB" dirty="0"/>
              <a:t>Report Author and Approver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AD90EA90-0888-424B-893B-ED99FD9436BD}"/>
              </a:ext>
            </a:extLst>
          </p:cNvPr>
          <p:cNvCxnSpPr>
            <a:cxnSpLocks/>
          </p:cNvCxnSpPr>
          <p:nvPr userDrawn="1"/>
        </p:nvCxnSpPr>
        <p:spPr>
          <a:xfrm>
            <a:off x="334964" y="3429000"/>
            <a:ext cx="5436000" cy="0"/>
          </a:xfrm>
          <a:prstGeom prst="line">
            <a:avLst/>
          </a:prstGeom>
          <a:noFill/>
          <a:ln w="19050" cap="flat" cmpd="sng" algn="ctr">
            <a:solidFill>
              <a:srgbClr val="FFFFFF"/>
            </a:solidFill>
            <a:prstDash val="solid"/>
            <a:miter lim="800000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47838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3840" userDrawn="1">
          <p15:clr>
            <a:srgbClr val="FBAE40"/>
          </p15:clr>
        </p15:guide>
        <p15:guide id="7" pos="3636" userDrawn="1">
          <p15:clr>
            <a:srgbClr val="FBAE40"/>
          </p15:clr>
        </p15:guide>
        <p15:guide id="8" pos="4044" userDrawn="1">
          <p15:clr>
            <a:srgbClr val="FBAE40"/>
          </p15:clr>
        </p15:guide>
        <p15:guide id="9" orient="horz" pos="216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cardo Core Blu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1CAF285-4BF8-024E-A84E-B3A1898E0A96}"/>
              </a:ext>
            </a:extLst>
          </p:cNvPr>
          <p:cNvSpPr>
            <a:spLocks/>
          </p:cNvSpPr>
          <p:nvPr userDrawn="1"/>
        </p:nvSpPr>
        <p:spPr>
          <a:xfrm>
            <a:off x="156000" y="154799"/>
            <a:ext cx="11880426" cy="6550801"/>
          </a:xfrm>
          <a:prstGeom prst="rect">
            <a:avLst/>
          </a:prstGeom>
          <a:solidFill>
            <a:srgbClr val="1A45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1" dirty="0">
              <a:solidFill>
                <a:srgbClr val="FFFFFF"/>
              </a:solidFill>
            </a:endParaRPr>
          </a:p>
        </p:txBody>
      </p:sp>
      <p:sp>
        <p:nvSpPr>
          <p:cNvPr id="80" name="Title 1">
            <a:extLst>
              <a:ext uri="{FF2B5EF4-FFF2-40B4-BE49-F238E27FC236}">
                <a16:creationId xmlns:a16="http://schemas.microsoft.com/office/drawing/2014/main" id="{EA1BC91F-10A2-7B4F-B8D5-EB9E3C4A5E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4963" y="3506332"/>
            <a:ext cx="5760000" cy="644002"/>
          </a:xfrm>
          <a:prstGeom prst="rect">
            <a:avLst/>
          </a:prstGeom>
        </p:spPr>
        <p:txBody>
          <a:bodyPr lIns="0" tIns="72000" rIns="0" bIns="72000" anchor="b"/>
          <a:lstStyle>
            <a:lvl1pPr marL="0" indent="0">
              <a:tabLst>
                <a:tab pos="6925387" algn="l"/>
              </a:tabLst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GB" dirty="0"/>
              <a:t>Click to edit divider title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955D3021-2263-A649-90D2-4F6EB353983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4962" y="4150334"/>
            <a:ext cx="5760000" cy="2189636"/>
          </a:xfrm>
          <a:prstGeom prst="rect">
            <a:avLst/>
          </a:prstGeom>
        </p:spPr>
        <p:txBody>
          <a:bodyPr lIns="0" tIns="126000" rIns="0" bIns="72000"/>
          <a:lstStyle>
            <a:lvl1pPr>
              <a:buNone/>
              <a:defRPr sz="2400">
                <a:solidFill>
                  <a:srgbClr val="FFFFFF"/>
                </a:solidFill>
              </a:defRPr>
            </a:lvl1pPr>
          </a:lstStyle>
          <a:p>
            <a:r>
              <a:rPr lang="en-GB" sz="2800" b="0" dirty="0"/>
              <a:t>Click to edit subtitle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31E601D-2A6A-4532-BD2F-057BD317A356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494432" y="476250"/>
            <a:ext cx="1218143" cy="785171"/>
            <a:chOff x="9844088" y="250825"/>
            <a:chExt cx="2058987" cy="1327150"/>
          </a:xfrm>
          <a:solidFill>
            <a:srgbClr val="FFFFFF"/>
          </a:solidFill>
        </p:grpSpPr>
        <p:sp>
          <p:nvSpPr>
            <p:cNvPr id="16" name="Freeform 1">
              <a:extLst>
                <a:ext uri="{FF2B5EF4-FFF2-40B4-BE49-F238E27FC236}">
                  <a16:creationId xmlns:a16="http://schemas.microsoft.com/office/drawing/2014/main" id="{D965313E-A7C4-4ED6-B183-8F8243E6A52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9844088" y="250825"/>
              <a:ext cx="112712" cy="798513"/>
            </a:xfrm>
            <a:custGeom>
              <a:avLst/>
              <a:gdLst>
                <a:gd name="T0" fmla="*/ 312 w 313"/>
                <a:gd name="T1" fmla="*/ 0 h 2219"/>
                <a:gd name="T2" fmla="*/ 0 w 313"/>
                <a:gd name="T3" fmla="*/ 0 h 2219"/>
                <a:gd name="T4" fmla="*/ 0 w 313"/>
                <a:gd name="T5" fmla="*/ 2218 h 2219"/>
                <a:gd name="T6" fmla="*/ 312 w 313"/>
                <a:gd name="T7" fmla="*/ 2218 h 2219"/>
                <a:gd name="T8" fmla="*/ 312 w 313"/>
                <a:gd name="T9" fmla="*/ 0 h 2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3" h="2219">
                  <a:moveTo>
                    <a:pt x="312" y="0"/>
                  </a:moveTo>
                  <a:lnTo>
                    <a:pt x="0" y="0"/>
                  </a:lnTo>
                  <a:lnTo>
                    <a:pt x="0" y="2218"/>
                  </a:lnTo>
                  <a:lnTo>
                    <a:pt x="312" y="2218"/>
                  </a:lnTo>
                  <a:lnTo>
                    <a:pt x="312" y="0"/>
                  </a:lnTo>
                </a:path>
              </a:pathLst>
            </a:custGeom>
            <a:grpFill/>
            <a:ln>
              <a:noFill/>
            </a:ln>
            <a:effectLst/>
          </p:spPr>
          <p:txBody>
            <a:bodyPr wrap="none" anchor="ctr"/>
            <a:lstStyle/>
            <a:p>
              <a:endParaRPr lang="en-GB" sz="1351" dirty="0"/>
            </a:p>
          </p:txBody>
        </p:sp>
        <p:sp>
          <p:nvSpPr>
            <p:cNvPr id="17" name="Freeform 2">
              <a:extLst>
                <a:ext uri="{FF2B5EF4-FFF2-40B4-BE49-F238E27FC236}">
                  <a16:creationId xmlns:a16="http://schemas.microsoft.com/office/drawing/2014/main" id="{545329A0-B38F-4321-8B02-431CD05B81C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0023475" y="250825"/>
              <a:ext cx="1879600" cy="798513"/>
            </a:xfrm>
            <a:custGeom>
              <a:avLst/>
              <a:gdLst>
                <a:gd name="T0" fmla="*/ 5186 w 5219"/>
                <a:gd name="T1" fmla="*/ 2218 h 2219"/>
                <a:gd name="T2" fmla="*/ 5186 w 5219"/>
                <a:gd name="T3" fmla="*/ 2218 h 2219"/>
                <a:gd name="T4" fmla="*/ 4249 w 5219"/>
                <a:gd name="T5" fmla="*/ 1157 h 2219"/>
                <a:gd name="T6" fmla="*/ 4936 w 5219"/>
                <a:gd name="T7" fmla="*/ 1000 h 2219"/>
                <a:gd name="T8" fmla="*/ 4874 w 5219"/>
                <a:gd name="T9" fmla="*/ 219 h 2219"/>
                <a:gd name="T10" fmla="*/ 3811 w 5219"/>
                <a:gd name="T11" fmla="*/ 0 h 2219"/>
                <a:gd name="T12" fmla="*/ 0 w 5219"/>
                <a:gd name="T13" fmla="*/ 0 h 2219"/>
                <a:gd name="T14" fmla="*/ 0 w 5219"/>
                <a:gd name="T15" fmla="*/ 2218 h 2219"/>
                <a:gd name="T16" fmla="*/ 1875 w 5219"/>
                <a:gd name="T17" fmla="*/ 2218 h 2219"/>
                <a:gd name="T18" fmla="*/ 1875 w 5219"/>
                <a:gd name="T19" fmla="*/ 1438 h 2219"/>
                <a:gd name="T20" fmla="*/ 2405 w 5219"/>
                <a:gd name="T21" fmla="*/ 1438 h 2219"/>
                <a:gd name="T22" fmla="*/ 2843 w 5219"/>
                <a:gd name="T23" fmla="*/ 1813 h 2219"/>
                <a:gd name="T24" fmla="*/ 2843 w 5219"/>
                <a:gd name="T25" fmla="*/ 2218 h 2219"/>
                <a:gd name="T26" fmla="*/ 5186 w 5219"/>
                <a:gd name="T27" fmla="*/ 2218 h 2219"/>
                <a:gd name="T28" fmla="*/ 2811 w 5219"/>
                <a:gd name="T29" fmla="*/ 844 h 2219"/>
                <a:gd name="T30" fmla="*/ 2811 w 5219"/>
                <a:gd name="T31" fmla="*/ 844 h 2219"/>
                <a:gd name="T32" fmla="*/ 2593 w 5219"/>
                <a:gd name="T33" fmla="*/ 907 h 2219"/>
                <a:gd name="T34" fmla="*/ 1906 w 5219"/>
                <a:gd name="T35" fmla="*/ 907 h 2219"/>
                <a:gd name="T36" fmla="*/ 1906 w 5219"/>
                <a:gd name="T37" fmla="*/ 563 h 2219"/>
                <a:gd name="T38" fmla="*/ 2593 w 5219"/>
                <a:gd name="T39" fmla="*/ 563 h 2219"/>
                <a:gd name="T40" fmla="*/ 2811 w 5219"/>
                <a:gd name="T41" fmla="*/ 625 h 2219"/>
                <a:gd name="T42" fmla="*/ 2811 w 5219"/>
                <a:gd name="T43" fmla="*/ 844 h 2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219" h="2219">
                  <a:moveTo>
                    <a:pt x="5186" y="2218"/>
                  </a:moveTo>
                  <a:lnTo>
                    <a:pt x="5186" y="2218"/>
                  </a:lnTo>
                  <a:cubicBezTo>
                    <a:pt x="5186" y="1625"/>
                    <a:pt x="4905" y="1313"/>
                    <a:pt x="4249" y="1157"/>
                  </a:cubicBezTo>
                  <a:cubicBezTo>
                    <a:pt x="4499" y="1157"/>
                    <a:pt x="4749" y="1125"/>
                    <a:pt x="4936" y="1000"/>
                  </a:cubicBezTo>
                  <a:cubicBezTo>
                    <a:pt x="5093" y="844"/>
                    <a:pt x="5218" y="500"/>
                    <a:pt x="4874" y="219"/>
                  </a:cubicBezTo>
                  <a:cubicBezTo>
                    <a:pt x="4655" y="32"/>
                    <a:pt x="4280" y="0"/>
                    <a:pt x="381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218"/>
                    <a:pt x="0" y="2218"/>
                    <a:pt x="0" y="2218"/>
                  </a:cubicBezTo>
                  <a:cubicBezTo>
                    <a:pt x="1875" y="2218"/>
                    <a:pt x="1875" y="2218"/>
                    <a:pt x="1875" y="2218"/>
                  </a:cubicBezTo>
                  <a:cubicBezTo>
                    <a:pt x="1875" y="1438"/>
                    <a:pt x="1875" y="1438"/>
                    <a:pt x="1875" y="1438"/>
                  </a:cubicBezTo>
                  <a:cubicBezTo>
                    <a:pt x="2405" y="1438"/>
                    <a:pt x="2405" y="1438"/>
                    <a:pt x="2405" y="1438"/>
                  </a:cubicBezTo>
                  <a:cubicBezTo>
                    <a:pt x="2624" y="1438"/>
                    <a:pt x="2843" y="1532"/>
                    <a:pt x="2843" y="1813"/>
                  </a:cubicBezTo>
                  <a:cubicBezTo>
                    <a:pt x="2843" y="2218"/>
                    <a:pt x="2843" y="2218"/>
                    <a:pt x="2843" y="2218"/>
                  </a:cubicBezTo>
                  <a:lnTo>
                    <a:pt x="5186" y="2218"/>
                  </a:lnTo>
                  <a:close/>
                  <a:moveTo>
                    <a:pt x="2811" y="844"/>
                  </a:moveTo>
                  <a:lnTo>
                    <a:pt x="2811" y="844"/>
                  </a:lnTo>
                  <a:cubicBezTo>
                    <a:pt x="2749" y="875"/>
                    <a:pt x="2655" y="907"/>
                    <a:pt x="2593" y="907"/>
                  </a:cubicBezTo>
                  <a:cubicBezTo>
                    <a:pt x="1906" y="907"/>
                    <a:pt x="1906" y="907"/>
                    <a:pt x="1906" y="907"/>
                  </a:cubicBezTo>
                  <a:cubicBezTo>
                    <a:pt x="1906" y="563"/>
                    <a:pt x="1906" y="563"/>
                    <a:pt x="1906" y="563"/>
                  </a:cubicBezTo>
                  <a:cubicBezTo>
                    <a:pt x="2125" y="563"/>
                    <a:pt x="2344" y="563"/>
                    <a:pt x="2593" y="563"/>
                  </a:cubicBezTo>
                  <a:cubicBezTo>
                    <a:pt x="2686" y="563"/>
                    <a:pt x="2749" y="594"/>
                    <a:pt x="2811" y="625"/>
                  </a:cubicBezTo>
                  <a:cubicBezTo>
                    <a:pt x="2843" y="688"/>
                    <a:pt x="2843" y="782"/>
                    <a:pt x="2811" y="844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wrap="none" anchor="ctr"/>
            <a:lstStyle/>
            <a:p>
              <a:endParaRPr lang="en-GB" sz="1351" dirty="0"/>
            </a:p>
          </p:txBody>
        </p:sp>
        <p:sp>
          <p:nvSpPr>
            <p:cNvPr id="18" name="Freeform 3">
              <a:extLst>
                <a:ext uri="{FF2B5EF4-FFF2-40B4-BE49-F238E27FC236}">
                  <a16:creationId xmlns:a16="http://schemas.microsoft.com/office/drawing/2014/main" id="{6DD19DC1-E3CC-4ACF-BA8F-721EB288B41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9844088" y="1116013"/>
              <a:ext cx="2047875" cy="461962"/>
            </a:xfrm>
            <a:custGeom>
              <a:avLst/>
              <a:gdLst>
                <a:gd name="T0" fmla="*/ 3343 w 5687"/>
                <a:gd name="T1" fmla="*/ 375 h 1282"/>
                <a:gd name="T2" fmla="*/ 3186 w 5687"/>
                <a:gd name="T3" fmla="*/ 343 h 1282"/>
                <a:gd name="T4" fmla="*/ 3249 w 5687"/>
                <a:gd name="T5" fmla="*/ 593 h 1282"/>
                <a:gd name="T6" fmla="*/ 3343 w 5687"/>
                <a:gd name="T7" fmla="*/ 375 h 1282"/>
                <a:gd name="T8" fmla="*/ 2375 w 5687"/>
                <a:gd name="T9" fmla="*/ 750 h 1282"/>
                <a:gd name="T10" fmla="*/ 2500 w 5687"/>
                <a:gd name="T11" fmla="*/ 437 h 1282"/>
                <a:gd name="T12" fmla="*/ 656 w 5687"/>
                <a:gd name="T13" fmla="*/ 375 h 1282"/>
                <a:gd name="T14" fmla="*/ 562 w 5687"/>
                <a:gd name="T15" fmla="*/ 343 h 1282"/>
                <a:gd name="T16" fmla="*/ 500 w 5687"/>
                <a:gd name="T17" fmla="*/ 593 h 1282"/>
                <a:gd name="T18" fmla="*/ 656 w 5687"/>
                <a:gd name="T19" fmla="*/ 562 h 1282"/>
                <a:gd name="T20" fmla="*/ 4030 w 5687"/>
                <a:gd name="T21" fmla="*/ 343 h 1282"/>
                <a:gd name="T22" fmla="*/ 3905 w 5687"/>
                <a:gd name="T23" fmla="*/ 343 h 1282"/>
                <a:gd name="T24" fmla="*/ 3999 w 5687"/>
                <a:gd name="T25" fmla="*/ 906 h 1282"/>
                <a:gd name="T26" fmla="*/ 4030 w 5687"/>
                <a:gd name="T27" fmla="*/ 343 h 1282"/>
                <a:gd name="T28" fmla="*/ 0 w 5687"/>
                <a:gd name="T29" fmla="*/ 0 h 1282"/>
                <a:gd name="T30" fmla="*/ 5686 w 5687"/>
                <a:gd name="T31" fmla="*/ 1281 h 1282"/>
                <a:gd name="T32" fmla="*/ 0 w 5687"/>
                <a:gd name="T33" fmla="*/ 0 h 1282"/>
                <a:gd name="T34" fmla="*/ 750 w 5687"/>
                <a:gd name="T35" fmla="*/ 1093 h 1282"/>
                <a:gd name="T36" fmla="*/ 500 w 5687"/>
                <a:gd name="T37" fmla="*/ 1093 h 1282"/>
                <a:gd name="T38" fmla="*/ 312 w 5687"/>
                <a:gd name="T39" fmla="*/ 187 h 1282"/>
                <a:gd name="T40" fmla="*/ 875 w 5687"/>
                <a:gd name="T41" fmla="*/ 437 h 1282"/>
                <a:gd name="T42" fmla="*/ 969 w 5687"/>
                <a:gd name="T43" fmla="*/ 1093 h 1282"/>
                <a:gd name="T44" fmla="*/ 1219 w 5687"/>
                <a:gd name="T45" fmla="*/ 1093 h 1282"/>
                <a:gd name="T46" fmla="*/ 1031 w 5687"/>
                <a:gd name="T47" fmla="*/ 1093 h 1282"/>
                <a:gd name="T48" fmla="*/ 1219 w 5687"/>
                <a:gd name="T49" fmla="*/ 187 h 1282"/>
                <a:gd name="T50" fmla="*/ 1781 w 5687"/>
                <a:gd name="T51" fmla="*/ 1093 h 1282"/>
                <a:gd name="T52" fmla="*/ 1312 w 5687"/>
                <a:gd name="T53" fmla="*/ 625 h 1282"/>
                <a:gd name="T54" fmla="*/ 2000 w 5687"/>
                <a:gd name="T55" fmla="*/ 218 h 1282"/>
                <a:gd name="T56" fmla="*/ 1781 w 5687"/>
                <a:gd name="T57" fmla="*/ 343 h 1282"/>
                <a:gd name="T58" fmla="*/ 1781 w 5687"/>
                <a:gd name="T59" fmla="*/ 937 h 1282"/>
                <a:gd name="T60" fmla="*/ 2000 w 5687"/>
                <a:gd name="T61" fmla="*/ 812 h 1282"/>
                <a:gd name="T62" fmla="*/ 1781 w 5687"/>
                <a:gd name="T63" fmla="*/ 1093 h 1282"/>
                <a:gd name="T64" fmla="*/ 2750 w 5687"/>
                <a:gd name="T65" fmla="*/ 1093 h 1282"/>
                <a:gd name="T66" fmla="*/ 2344 w 5687"/>
                <a:gd name="T67" fmla="*/ 906 h 1282"/>
                <a:gd name="T68" fmla="*/ 2062 w 5687"/>
                <a:gd name="T69" fmla="*/ 1093 h 1282"/>
                <a:gd name="T70" fmla="*/ 2594 w 5687"/>
                <a:gd name="T71" fmla="*/ 187 h 1282"/>
                <a:gd name="T72" fmla="*/ 2750 w 5687"/>
                <a:gd name="T73" fmla="*/ 1093 h 1282"/>
                <a:gd name="T74" fmla="*/ 3436 w 5687"/>
                <a:gd name="T75" fmla="*/ 1093 h 1282"/>
                <a:gd name="T76" fmla="*/ 3186 w 5687"/>
                <a:gd name="T77" fmla="*/ 1093 h 1282"/>
                <a:gd name="T78" fmla="*/ 2999 w 5687"/>
                <a:gd name="T79" fmla="*/ 187 h 1282"/>
                <a:gd name="T80" fmla="*/ 3561 w 5687"/>
                <a:gd name="T81" fmla="*/ 437 h 1282"/>
                <a:gd name="T82" fmla="*/ 3655 w 5687"/>
                <a:gd name="T83" fmla="*/ 1093 h 1282"/>
                <a:gd name="T84" fmla="*/ 3968 w 5687"/>
                <a:gd name="T85" fmla="*/ 1093 h 1282"/>
                <a:gd name="T86" fmla="*/ 3718 w 5687"/>
                <a:gd name="T87" fmla="*/ 1093 h 1282"/>
                <a:gd name="T88" fmla="*/ 3968 w 5687"/>
                <a:gd name="T89" fmla="*/ 187 h 1282"/>
                <a:gd name="T90" fmla="*/ 3968 w 5687"/>
                <a:gd name="T91" fmla="*/ 1093 h 1282"/>
                <a:gd name="T92" fmla="*/ 4968 w 5687"/>
                <a:gd name="T93" fmla="*/ 1093 h 1282"/>
                <a:gd name="T94" fmla="*/ 4968 w 5687"/>
                <a:gd name="T95" fmla="*/ 187 h 1282"/>
                <a:gd name="T96" fmla="*/ 4968 w 5687"/>
                <a:gd name="T97" fmla="*/ 1093 h 1282"/>
                <a:gd name="T98" fmla="*/ 4968 w 5687"/>
                <a:gd name="T99" fmla="*/ 343 h 1282"/>
                <a:gd name="T100" fmla="*/ 4968 w 5687"/>
                <a:gd name="T101" fmla="*/ 937 h 1282"/>
                <a:gd name="T102" fmla="*/ 4968 w 5687"/>
                <a:gd name="T103" fmla="*/ 343 h 1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5687" h="1282">
                  <a:moveTo>
                    <a:pt x="3343" y="375"/>
                  </a:moveTo>
                  <a:lnTo>
                    <a:pt x="3343" y="375"/>
                  </a:lnTo>
                  <a:cubicBezTo>
                    <a:pt x="3311" y="343"/>
                    <a:pt x="3280" y="343"/>
                    <a:pt x="3249" y="343"/>
                  </a:cubicBezTo>
                  <a:cubicBezTo>
                    <a:pt x="3218" y="343"/>
                    <a:pt x="3186" y="343"/>
                    <a:pt x="3186" y="343"/>
                  </a:cubicBezTo>
                  <a:cubicBezTo>
                    <a:pt x="3186" y="593"/>
                    <a:pt x="3186" y="593"/>
                    <a:pt x="3186" y="593"/>
                  </a:cubicBezTo>
                  <a:cubicBezTo>
                    <a:pt x="3186" y="593"/>
                    <a:pt x="3218" y="593"/>
                    <a:pt x="3249" y="593"/>
                  </a:cubicBezTo>
                  <a:cubicBezTo>
                    <a:pt x="3280" y="593"/>
                    <a:pt x="3343" y="593"/>
                    <a:pt x="3343" y="562"/>
                  </a:cubicBezTo>
                  <a:cubicBezTo>
                    <a:pt x="3405" y="531"/>
                    <a:pt x="3405" y="406"/>
                    <a:pt x="3343" y="375"/>
                  </a:cubicBezTo>
                  <a:close/>
                  <a:moveTo>
                    <a:pt x="2375" y="750"/>
                  </a:moveTo>
                  <a:lnTo>
                    <a:pt x="2375" y="750"/>
                  </a:lnTo>
                  <a:cubicBezTo>
                    <a:pt x="2625" y="750"/>
                    <a:pt x="2625" y="750"/>
                    <a:pt x="2625" y="750"/>
                  </a:cubicBezTo>
                  <a:cubicBezTo>
                    <a:pt x="2500" y="437"/>
                    <a:pt x="2500" y="437"/>
                    <a:pt x="2500" y="437"/>
                  </a:cubicBezTo>
                  <a:lnTo>
                    <a:pt x="2375" y="750"/>
                  </a:lnTo>
                  <a:close/>
                  <a:moveTo>
                    <a:pt x="656" y="375"/>
                  </a:moveTo>
                  <a:lnTo>
                    <a:pt x="656" y="375"/>
                  </a:lnTo>
                  <a:cubicBezTo>
                    <a:pt x="625" y="343"/>
                    <a:pt x="594" y="343"/>
                    <a:pt x="562" y="343"/>
                  </a:cubicBezTo>
                  <a:cubicBezTo>
                    <a:pt x="531" y="343"/>
                    <a:pt x="500" y="343"/>
                    <a:pt x="500" y="343"/>
                  </a:cubicBezTo>
                  <a:cubicBezTo>
                    <a:pt x="500" y="593"/>
                    <a:pt x="500" y="593"/>
                    <a:pt x="500" y="593"/>
                  </a:cubicBezTo>
                  <a:cubicBezTo>
                    <a:pt x="500" y="593"/>
                    <a:pt x="531" y="593"/>
                    <a:pt x="562" y="593"/>
                  </a:cubicBezTo>
                  <a:cubicBezTo>
                    <a:pt x="594" y="593"/>
                    <a:pt x="656" y="593"/>
                    <a:pt x="656" y="562"/>
                  </a:cubicBezTo>
                  <a:cubicBezTo>
                    <a:pt x="719" y="531"/>
                    <a:pt x="719" y="406"/>
                    <a:pt x="656" y="375"/>
                  </a:cubicBezTo>
                  <a:close/>
                  <a:moveTo>
                    <a:pt x="4030" y="343"/>
                  </a:moveTo>
                  <a:lnTo>
                    <a:pt x="4030" y="343"/>
                  </a:lnTo>
                  <a:cubicBezTo>
                    <a:pt x="3905" y="343"/>
                    <a:pt x="3905" y="343"/>
                    <a:pt x="3905" y="343"/>
                  </a:cubicBezTo>
                  <a:cubicBezTo>
                    <a:pt x="3905" y="906"/>
                    <a:pt x="3905" y="906"/>
                    <a:pt x="3905" y="906"/>
                  </a:cubicBezTo>
                  <a:cubicBezTo>
                    <a:pt x="3999" y="906"/>
                    <a:pt x="3999" y="906"/>
                    <a:pt x="3999" y="906"/>
                  </a:cubicBezTo>
                  <a:cubicBezTo>
                    <a:pt x="3999" y="906"/>
                    <a:pt x="4249" y="906"/>
                    <a:pt x="4249" y="625"/>
                  </a:cubicBezTo>
                  <a:cubicBezTo>
                    <a:pt x="4249" y="343"/>
                    <a:pt x="4030" y="343"/>
                    <a:pt x="4030" y="343"/>
                  </a:cubicBezTo>
                  <a:close/>
                  <a:moveTo>
                    <a:pt x="0" y="0"/>
                  </a:moveTo>
                  <a:lnTo>
                    <a:pt x="0" y="0"/>
                  </a:lnTo>
                  <a:cubicBezTo>
                    <a:pt x="0" y="1281"/>
                    <a:pt x="0" y="1281"/>
                    <a:pt x="0" y="1281"/>
                  </a:cubicBezTo>
                  <a:cubicBezTo>
                    <a:pt x="5686" y="1281"/>
                    <a:pt x="5686" y="1281"/>
                    <a:pt x="5686" y="1281"/>
                  </a:cubicBezTo>
                  <a:cubicBezTo>
                    <a:pt x="5686" y="0"/>
                    <a:pt x="5686" y="0"/>
                    <a:pt x="5686" y="0"/>
                  </a:cubicBezTo>
                  <a:lnTo>
                    <a:pt x="0" y="0"/>
                  </a:lnTo>
                  <a:close/>
                  <a:moveTo>
                    <a:pt x="750" y="1093"/>
                  </a:moveTo>
                  <a:lnTo>
                    <a:pt x="750" y="1093"/>
                  </a:lnTo>
                  <a:cubicBezTo>
                    <a:pt x="500" y="718"/>
                    <a:pt x="500" y="718"/>
                    <a:pt x="500" y="718"/>
                  </a:cubicBezTo>
                  <a:cubicBezTo>
                    <a:pt x="500" y="1093"/>
                    <a:pt x="500" y="1093"/>
                    <a:pt x="500" y="1093"/>
                  </a:cubicBezTo>
                  <a:cubicBezTo>
                    <a:pt x="312" y="1093"/>
                    <a:pt x="312" y="1093"/>
                    <a:pt x="312" y="1093"/>
                  </a:cubicBezTo>
                  <a:cubicBezTo>
                    <a:pt x="312" y="187"/>
                    <a:pt x="312" y="187"/>
                    <a:pt x="312" y="187"/>
                  </a:cubicBezTo>
                  <a:cubicBezTo>
                    <a:pt x="500" y="187"/>
                    <a:pt x="500" y="187"/>
                    <a:pt x="500" y="187"/>
                  </a:cubicBezTo>
                  <a:cubicBezTo>
                    <a:pt x="719" y="187"/>
                    <a:pt x="875" y="187"/>
                    <a:pt x="875" y="437"/>
                  </a:cubicBezTo>
                  <a:cubicBezTo>
                    <a:pt x="906" y="718"/>
                    <a:pt x="687" y="718"/>
                    <a:pt x="687" y="718"/>
                  </a:cubicBezTo>
                  <a:cubicBezTo>
                    <a:pt x="969" y="1093"/>
                    <a:pt x="969" y="1093"/>
                    <a:pt x="969" y="1093"/>
                  </a:cubicBezTo>
                  <a:lnTo>
                    <a:pt x="750" y="1093"/>
                  </a:lnTo>
                  <a:close/>
                  <a:moveTo>
                    <a:pt x="1219" y="1093"/>
                  </a:moveTo>
                  <a:lnTo>
                    <a:pt x="1219" y="1093"/>
                  </a:lnTo>
                  <a:cubicBezTo>
                    <a:pt x="1031" y="1093"/>
                    <a:pt x="1031" y="1093"/>
                    <a:pt x="1031" y="1093"/>
                  </a:cubicBezTo>
                  <a:cubicBezTo>
                    <a:pt x="1031" y="187"/>
                    <a:pt x="1031" y="187"/>
                    <a:pt x="1031" y="187"/>
                  </a:cubicBezTo>
                  <a:cubicBezTo>
                    <a:pt x="1219" y="187"/>
                    <a:pt x="1219" y="187"/>
                    <a:pt x="1219" y="187"/>
                  </a:cubicBezTo>
                  <a:lnTo>
                    <a:pt x="1219" y="1093"/>
                  </a:lnTo>
                  <a:close/>
                  <a:moveTo>
                    <a:pt x="1781" y="1093"/>
                  </a:moveTo>
                  <a:lnTo>
                    <a:pt x="1781" y="1093"/>
                  </a:lnTo>
                  <a:cubicBezTo>
                    <a:pt x="1500" y="1093"/>
                    <a:pt x="1312" y="906"/>
                    <a:pt x="1312" y="625"/>
                  </a:cubicBezTo>
                  <a:cubicBezTo>
                    <a:pt x="1312" y="375"/>
                    <a:pt x="1500" y="187"/>
                    <a:pt x="1781" y="187"/>
                  </a:cubicBezTo>
                  <a:cubicBezTo>
                    <a:pt x="1844" y="187"/>
                    <a:pt x="1937" y="187"/>
                    <a:pt x="2000" y="218"/>
                  </a:cubicBezTo>
                  <a:cubicBezTo>
                    <a:pt x="2000" y="468"/>
                    <a:pt x="2000" y="468"/>
                    <a:pt x="2000" y="468"/>
                  </a:cubicBezTo>
                  <a:cubicBezTo>
                    <a:pt x="1937" y="375"/>
                    <a:pt x="1875" y="343"/>
                    <a:pt x="1781" y="343"/>
                  </a:cubicBezTo>
                  <a:cubicBezTo>
                    <a:pt x="1625" y="343"/>
                    <a:pt x="1469" y="468"/>
                    <a:pt x="1469" y="625"/>
                  </a:cubicBezTo>
                  <a:cubicBezTo>
                    <a:pt x="1469" y="812"/>
                    <a:pt x="1625" y="937"/>
                    <a:pt x="1781" y="937"/>
                  </a:cubicBezTo>
                  <a:cubicBezTo>
                    <a:pt x="1875" y="937"/>
                    <a:pt x="1937" y="875"/>
                    <a:pt x="2000" y="812"/>
                  </a:cubicBezTo>
                  <a:lnTo>
                    <a:pt x="2000" y="812"/>
                  </a:lnTo>
                  <a:cubicBezTo>
                    <a:pt x="2000" y="1031"/>
                    <a:pt x="2000" y="1031"/>
                    <a:pt x="2000" y="1031"/>
                  </a:cubicBezTo>
                  <a:cubicBezTo>
                    <a:pt x="1937" y="1093"/>
                    <a:pt x="1844" y="1093"/>
                    <a:pt x="1781" y="1093"/>
                  </a:cubicBezTo>
                  <a:close/>
                  <a:moveTo>
                    <a:pt x="2750" y="1093"/>
                  </a:moveTo>
                  <a:lnTo>
                    <a:pt x="2750" y="1093"/>
                  </a:lnTo>
                  <a:cubicBezTo>
                    <a:pt x="2687" y="906"/>
                    <a:pt x="2687" y="906"/>
                    <a:pt x="2687" y="906"/>
                  </a:cubicBezTo>
                  <a:cubicBezTo>
                    <a:pt x="2344" y="906"/>
                    <a:pt x="2344" y="906"/>
                    <a:pt x="2344" y="906"/>
                  </a:cubicBezTo>
                  <a:cubicBezTo>
                    <a:pt x="2250" y="1093"/>
                    <a:pt x="2250" y="1093"/>
                    <a:pt x="2250" y="1093"/>
                  </a:cubicBezTo>
                  <a:cubicBezTo>
                    <a:pt x="2062" y="1093"/>
                    <a:pt x="2062" y="1093"/>
                    <a:pt x="2062" y="1093"/>
                  </a:cubicBezTo>
                  <a:cubicBezTo>
                    <a:pt x="2406" y="187"/>
                    <a:pt x="2406" y="187"/>
                    <a:pt x="2406" y="187"/>
                  </a:cubicBezTo>
                  <a:cubicBezTo>
                    <a:pt x="2594" y="187"/>
                    <a:pt x="2594" y="187"/>
                    <a:pt x="2594" y="187"/>
                  </a:cubicBezTo>
                  <a:cubicBezTo>
                    <a:pt x="2936" y="1093"/>
                    <a:pt x="2936" y="1093"/>
                    <a:pt x="2936" y="1093"/>
                  </a:cubicBezTo>
                  <a:lnTo>
                    <a:pt x="2750" y="1093"/>
                  </a:lnTo>
                  <a:close/>
                  <a:moveTo>
                    <a:pt x="3436" y="1093"/>
                  </a:moveTo>
                  <a:lnTo>
                    <a:pt x="3436" y="1093"/>
                  </a:lnTo>
                  <a:cubicBezTo>
                    <a:pt x="3186" y="718"/>
                    <a:pt x="3186" y="718"/>
                    <a:pt x="3186" y="718"/>
                  </a:cubicBezTo>
                  <a:cubicBezTo>
                    <a:pt x="3186" y="1093"/>
                    <a:pt x="3186" y="1093"/>
                    <a:pt x="3186" y="1093"/>
                  </a:cubicBezTo>
                  <a:cubicBezTo>
                    <a:pt x="2999" y="1093"/>
                    <a:pt x="2999" y="1093"/>
                    <a:pt x="2999" y="1093"/>
                  </a:cubicBezTo>
                  <a:cubicBezTo>
                    <a:pt x="2999" y="187"/>
                    <a:pt x="2999" y="187"/>
                    <a:pt x="2999" y="187"/>
                  </a:cubicBezTo>
                  <a:cubicBezTo>
                    <a:pt x="3186" y="187"/>
                    <a:pt x="3186" y="187"/>
                    <a:pt x="3186" y="187"/>
                  </a:cubicBezTo>
                  <a:cubicBezTo>
                    <a:pt x="3405" y="187"/>
                    <a:pt x="3561" y="187"/>
                    <a:pt x="3561" y="437"/>
                  </a:cubicBezTo>
                  <a:cubicBezTo>
                    <a:pt x="3593" y="718"/>
                    <a:pt x="3374" y="718"/>
                    <a:pt x="3374" y="718"/>
                  </a:cubicBezTo>
                  <a:cubicBezTo>
                    <a:pt x="3655" y="1093"/>
                    <a:pt x="3655" y="1093"/>
                    <a:pt x="3655" y="1093"/>
                  </a:cubicBezTo>
                  <a:lnTo>
                    <a:pt x="3436" y="1093"/>
                  </a:lnTo>
                  <a:close/>
                  <a:moveTo>
                    <a:pt x="3968" y="1093"/>
                  </a:moveTo>
                  <a:lnTo>
                    <a:pt x="3968" y="1093"/>
                  </a:lnTo>
                  <a:cubicBezTo>
                    <a:pt x="3718" y="1093"/>
                    <a:pt x="3718" y="1093"/>
                    <a:pt x="3718" y="1093"/>
                  </a:cubicBezTo>
                  <a:cubicBezTo>
                    <a:pt x="3718" y="187"/>
                    <a:pt x="3718" y="187"/>
                    <a:pt x="3718" y="187"/>
                  </a:cubicBezTo>
                  <a:cubicBezTo>
                    <a:pt x="3968" y="187"/>
                    <a:pt x="3968" y="187"/>
                    <a:pt x="3968" y="187"/>
                  </a:cubicBezTo>
                  <a:cubicBezTo>
                    <a:pt x="3968" y="187"/>
                    <a:pt x="4436" y="156"/>
                    <a:pt x="4436" y="625"/>
                  </a:cubicBezTo>
                  <a:cubicBezTo>
                    <a:pt x="4436" y="1093"/>
                    <a:pt x="3968" y="1093"/>
                    <a:pt x="3968" y="1093"/>
                  </a:cubicBezTo>
                  <a:close/>
                  <a:moveTo>
                    <a:pt x="4968" y="1093"/>
                  </a:moveTo>
                  <a:lnTo>
                    <a:pt x="4968" y="1093"/>
                  </a:lnTo>
                  <a:cubicBezTo>
                    <a:pt x="4718" y="1093"/>
                    <a:pt x="4499" y="906"/>
                    <a:pt x="4499" y="625"/>
                  </a:cubicBezTo>
                  <a:cubicBezTo>
                    <a:pt x="4499" y="375"/>
                    <a:pt x="4718" y="187"/>
                    <a:pt x="4968" y="187"/>
                  </a:cubicBezTo>
                  <a:cubicBezTo>
                    <a:pt x="5218" y="187"/>
                    <a:pt x="5436" y="375"/>
                    <a:pt x="5436" y="625"/>
                  </a:cubicBezTo>
                  <a:cubicBezTo>
                    <a:pt x="5436" y="906"/>
                    <a:pt x="5218" y="1093"/>
                    <a:pt x="4968" y="1093"/>
                  </a:cubicBezTo>
                  <a:close/>
                  <a:moveTo>
                    <a:pt x="4968" y="343"/>
                  </a:moveTo>
                  <a:lnTo>
                    <a:pt x="4968" y="343"/>
                  </a:lnTo>
                  <a:cubicBezTo>
                    <a:pt x="4811" y="343"/>
                    <a:pt x="4686" y="468"/>
                    <a:pt x="4686" y="625"/>
                  </a:cubicBezTo>
                  <a:cubicBezTo>
                    <a:pt x="4686" y="812"/>
                    <a:pt x="4811" y="937"/>
                    <a:pt x="4968" y="937"/>
                  </a:cubicBezTo>
                  <a:cubicBezTo>
                    <a:pt x="5124" y="937"/>
                    <a:pt x="5249" y="812"/>
                    <a:pt x="5249" y="625"/>
                  </a:cubicBezTo>
                  <a:cubicBezTo>
                    <a:pt x="5249" y="468"/>
                    <a:pt x="5124" y="343"/>
                    <a:pt x="4968" y="34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wrap="none" anchor="ctr"/>
            <a:lstStyle/>
            <a:p>
              <a:endParaRPr lang="en-GB" sz="1351" dirty="0"/>
            </a:p>
          </p:txBody>
        </p:sp>
      </p:grp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9266094-2ADC-9D40-9D8D-3E0B74F860B1}"/>
              </a:ext>
            </a:extLst>
          </p:cNvPr>
          <p:cNvCxnSpPr>
            <a:cxnSpLocks/>
          </p:cNvCxnSpPr>
          <p:nvPr userDrawn="1"/>
        </p:nvCxnSpPr>
        <p:spPr>
          <a:xfrm>
            <a:off x="334963" y="4150334"/>
            <a:ext cx="5760000" cy="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70520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6" userDrawn="1">
          <p15:clr>
            <a:srgbClr val="FBAE40"/>
          </p15:clr>
        </p15:guide>
        <p15:guide id="2" orient="horz" pos="4224" userDrawn="1">
          <p15:clr>
            <a:srgbClr val="FBAE40"/>
          </p15:clr>
        </p15:guide>
        <p15:guide id="3" pos="98" userDrawn="1">
          <p15:clr>
            <a:srgbClr val="FBAE40"/>
          </p15:clr>
        </p15:guide>
        <p15:guide id="4" pos="7582" userDrawn="1">
          <p15:clr>
            <a:srgbClr val="FBAE40"/>
          </p15:clr>
        </p15:guide>
        <p15:guide id="5" pos="7378" userDrawn="1">
          <p15:clr>
            <a:srgbClr val="FBAE40"/>
          </p15:clr>
        </p15:guide>
        <p15:guide id="6" orient="horz" pos="30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cardo Grey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1CAF285-4BF8-024E-A84E-B3A1898E0A96}"/>
              </a:ext>
            </a:extLst>
          </p:cNvPr>
          <p:cNvSpPr>
            <a:spLocks/>
          </p:cNvSpPr>
          <p:nvPr userDrawn="1"/>
        </p:nvSpPr>
        <p:spPr>
          <a:xfrm>
            <a:off x="154749" y="154799"/>
            <a:ext cx="11880426" cy="6550801"/>
          </a:xfrm>
          <a:prstGeom prst="rect">
            <a:avLst/>
          </a:prstGeom>
          <a:solidFill>
            <a:srgbClr val="D0D2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1" dirty="0">
              <a:solidFill>
                <a:srgbClr val="FFFFFF"/>
              </a:solidFill>
            </a:endParaRPr>
          </a:p>
        </p:txBody>
      </p:sp>
      <p:sp>
        <p:nvSpPr>
          <p:cNvPr id="80" name="Title 1">
            <a:extLst>
              <a:ext uri="{FF2B5EF4-FFF2-40B4-BE49-F238E27FC236}">
                <a16:creationId xmlns:a16="http://schemas.microsoft.com/office/drawing/2014/main" id="{EA1BC91F-10A2-7B4F-B8D5-EB9E3C4A5E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4963" y="3506332"/>
            <a:ext cx="5760000" cy="644002"/>
          </a:xfrm>
          <a:prstGeom prst="rect">
            <a:avLst/>
          </a:prstGeom>
        </p:spPr>
        <p:txBody>
          <a:bodyPr lIns="0" tIns="72000" rIns="0" bIns="72000" anchor="b"/>
          <a:lstStyle>
            <a:lvl1pPr marL="0" indent="0">
              <a:tabLst>
                <a:tab pos="6925387" algn="l"/>
              </a:tabLst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GB" dirty="0"/>
              <a:t>Click to edit divider title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955D3021-2263-A649-90D2-4F6EB353983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4962" y="4150334"/>
            <a:ext cx="5760000" cy="2189636"/>
          </a:xfrm>
          <a:prstGeom prst="rect">
            <a:avLst/>
          </a:prstGeom>
        </p:spPr>
        <p:txBody>
          <a:bodyPr lIns="0" tIns="126000" rIns="0" bIns="72000"/>
          <a:lstStyle>
            <a:lvl1pPr>
              <a:buNone/>
              <a:defRPr sz="2400">
                <a:solidFill>
                  <a:srgbClr val="FFFFFF"/>
                </a:solidFill>
              </a:defRPr>
            </a:lvl1pPr>
          </a:lstStyle>
          <a:p>
            <a:r>
              <a:rPr lang="en-GB" sz="2800" b="0" dirty="0"/>
              <a:t>Click to edit subtitle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8B554DF-2251-4757-AE23-4AC8FFE3355C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494432" y="476250"/>
            <a:ext cx="1218143" cy="785171"/>
            <a:chOff x="9844088" y="250825"/>
            <a:chExt cx="2058987" cy="1327150"/>
          </a:xfrm>
          <a:solidFill>
            <a:srgbClr val="FFFFFF"/>
          </a:solidFill>
        </p:grpSpPr>
        <p:sp>
          <p:nvSpPr>
            <p:cNvPr id="12" name="Freeform 1">
              <a:extLst>
                <a:ext uri="{FF2B5EF4-FFF2-40B4-BE49-F238E27FC236}">
                  <a16:creationId xmlns:a16="http://schemas.microsoft.com/office/drawing/2014/main" id="{7DFB2B19-616C-44B2-8612-D8DC8EC6A87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9844088" y="250825"/>
              <a:ext cx="112712" cy="798513"/>
            </a:xfrm>
            <a:custGeom>
              <a:avLst/>
              <a:gdLst>
                <a:gd name="T0" fmla="*/ 312 w 313"/>
                <a:gd name="T1" fmla="*/ 0 h 2219"/>
                <a:gd name="T2" fmla="*/ 0 w 313"/>
                <a:gd name="T3" fmla="*/ 0 h 2219"/>
                <a:gd name="T4" fmla="*/ 0 w 313"/>
                <a:gd name="T5" fmla="*/ 2218 h 2219"/>
                <a:gd name="T6" fmla="*/ 312 w 313"/>
                <a:gd name="T7" fmla="*/ 2218 h 2219"/>
                <a:gd name="T8" fmla="*/ 312 w 313"/>
                <a:gd name="T9" fmla="*/ 0 h 2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3" h="2219">
                  <a:moveTo>
                    <a:pt x="312" y="0"/>
                  </a:moveTo>
                  <a:lnTo>
                    <a:pt x="0" y="0"/>
                  </a:lnTo>
                  <a:lnTo>
                    <a:pt x="0" y="2218"/>
                  </a:lnTo>
                  <a:lnTo>
                    <a:pt x="312" y="2218"/>
                  </a:lnTo>
                  <a:lnTo>
                    <a:pt x="312" y="0"/>
                  </a:lnTo>
                </a:path>
              </a:pathLst>
            </a:custGeom>
            <a:grpFill/>
            <a:ln>
              <a:noFill/>
            </a:ln>
            <a:effectLst/>
          </p:spPr>
          <p:txBody>
            <a:bodyPr wrap="none" anchor="ctr"/>
            <a:lstStyle/>
            <a:p>
              <a:endParaRPr lang="en-GB" sz="1351" dirty="0"/>
            </a:p>
          </p:txBody>
        </p:sp>
        <p:sp>
          <p:nvSpPr>
            <p:cNvPr id="13" name="Freeform 2">
              <a:extLst>
                <a:ext uri="{FF2B5EF4-FFF2-40B4-BE49-F238E27FC236}">
                  <a16:creationId xmlns:a16="http://schemas.microsoft.com/office/drawing/2014/main" id="{5ED1E24F-A573-4121-B4AA-A4098918882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0023475" y="250825"/>
              <a:ext cx="1879600" cy="798513"/>
            </a:xfrm>
            <a:custGeom>
              <a:avLst/>
              <a:gdLst>
                <a:gd name="T0" fmla="*/ 5186 w 5219"/>
                <a:gd name="T1" fmla="*/ 2218 h 2219"/>
                <a:gd name="T2" fmla="*/ 5186 w 5219"/>
                <a:gd name="T3" fmla="*/ 2218 h 2219"/>
                <a:gd name="T4" fmla="*/ 4249 w 5219"/>
                <a:gd name="T5" fmla="*/ 1157 h 2219"/>
                <a:gd name="T6" fmla="*/ 4936 w 5219"/>
                <a:gd name="T7" fmla="*/ 1000 h 2219"/>
                <a:gd name="T8" fmla="*/ 4874 w 5219"/>
                <a:gd name="T9" fmla="*/ 219 h 2219"/>
                <a:gd name="T10" fmla="*/ 3811 w 5219"/>
                <a:gd name="T11" fmla="*/ 0 h 2219"/>
                <a:gd name="T12" fmla="*/ 0 w 5219"/>
                <a:gd name="T13" fmla="*/ 0 h 2219"/>
                <a:gd name="T14" fmla="*/ 0 w 5219"/>
                <a:gd name="T15" fmla="*/ 2218 h 2219"/>
                <a:gd name="T16" fmla="*/ 1875 w 5219"/>
                <a:gd name="T17" fmla="*/ 2218 h 2219"/>
                <a:gd name="T18" fmla="*/ 1875 w 5219"/>
                <a:gd name="T19" fmla="*/ 1438 h 2219"/>
                <a:gd name="T20" fmla="*/ 2405 w 5219"/>
                <a:gd name="T21" fmla="*/ 1438 h 2219"/>
                <a:gd name="T22" fmla="*/ 2843 w 5219"/>
                <a:gd name="T23" fmla="*/ 1813 h 2219"/>
                <a:gd name="T24" fmla="*/ 2843 w 5219"/>
                <a:gd name="T25" fmla="*/ 2218 h 2219"/>
                <a:gd name="T26" fmla="*/ 5186 w 5219"/>
                <a:gd name="T27" fmla="*/ 2218 h 2219"/>
                <a:gd name="T28" fmla="*/ 2811 w 5219"/>
                <a:gd name="T29" fmla="*/ 844 h 2219"/>
                <a:gd name="T30" fmla="*/ 2811 w 5219"/>
                <a:gd name="T31" fmla="*/ 844 h 2219"/>
                <a:gd name="T32" fmla="*/ 2593 w 5219"/>
                <a:gd name="T33" fmla="*/ 907 h 2219"/>
                <a:gd name="T34" fmla="*/ 1906 w 5219"/>
                <a:gd name="T35" fmla="*/ 907 h 2219"/>
                <a:gd name="T36" fmla="*/ 1906 w 5219"/>
                <a:gd name="T37" fmla="*/ 563 h 2219"/>
                <a:gd name="T38" fmla="*/ 2593 w 5219"/>
                <a:gd name="T39" fmla="*/ 563 h 2219"/>
                <a:gd name="T40" fmla="*/ 2811 w 5219"/>
                <a:gd name="T41" fmla="*/ 625 h 2219"/>
                <a:gd name="T42" fmla="*/ 2811 w 5219"/>
                <a:gd name="T43" fmla="*/ 844 h 2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219" h="2219">
                  <a:moveTo>
                    <a:pt x="5186" y="2218"/>
                  </a:moveTo>
                  <a:lnTo>
                    <a:pt x="5186" y="2218"/>
                  </a:lnTo>
                  <a:cubicBezTo>
                    <a:pt x="5186" y="1625"/>
                    <a:pt x="4905" y="1313"/>
                    <a:pt x="4249" y="1157"/>
                  </a:cubicBezTo>
                  <a:cubicBezTo>
                    <a:pt x="4499" y="1157"/>
                    <a:pt x="4749" y="1125"/>
                    <a:pt x="4936" y="1000"/>
                  </a:cubicBezTo>
                  <a:cubicBezTo>
                    <a:pt x="5093" y="844"/>
                    <a:pt x="5218" y="500"/>
                    <a:pt x="4874" y="219"/>
                  </a:cubicBezTo>
                  <a:cubicBezTo>
                    <a:pt x="4655" y="32"/>
                    <a:pt x="4280" y="0"/>
                    <a:pt x="381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218"/>
                    <a:pt x="0" y="2218"/>
                    <a:pt x="0" y="2218"/>
                  </a:cubicBezTo>
                  <a:cubicBezTo>
                    <a:pt x="1875" y="2218"/>
                    <a:pt x="1875" y="2218"/>
                    <a:pt x="1875" y="2218"/>
                  </a:cubicBezTo>
                  <a:cubicBezTo>
                    <a:pt x="1875" y="1438"/>
                    <a:pt x="1875" y="1438"/>
                    <a:pt x="1875" y="1438"/>
                  </a:cubicBezTo>
                  <a:cubicBezTo>
                    <a:pt x="2405" y="1438"/>
                    <a:pt x="2405" y="1438"/>
                    <a:pt x="2405" y="1438"/>
                  </a:cubicBezTo>
                  <a:cubicBezTo>
                    <a:pt x="2624" y="1438"/>
                    <a:pt x="2843" y="1532"/>
                    <a:pt x="2843" y="1813"/>
                  </a:cubicBezTo>
                  <a:cubicBezTo>
                    <a:pt x="2843" y="2218"/>
                    <a:pt x="2843" y="2218"/>
                    <a:pt x="2843" y="2218"/>
                  </a:cubicBezTo>
                  <a:lnTo>
                    <a:pt x="5186" y="2218"/>
                  </a:lnTo>
                  <a:close/>
                  <a:moveTo>
                    <a:pt x="2811" y="844"/>
                  </a:moveTo>
                  <a:lnTo>
                    <a:pt x="2811" y="844"/>
                  </a:lnTo>
                  <a:cubicBezTo>
                    <a:pt x="2749" y="875"/>
                    <a:pt x="2655" y="907"/>
                    <a:pt x="2593" y="907"/>
                  </a:cubicBezTo>
                  <a:cubicBezTo>
                    <a:pt x="1906" y="907"/>
                    <a:pt x="1906" y="907"/>
                    <a:pt x="1906" y="907"/>
                  </a:cubicBezTo>
                  <a:cubicBezTo>
                    <a:pt x="1906" y="563"/>
                    <a:pt x="1906" y="563"/>
                    <a:pt x="1906" y="563"/>
                  </a:cubicBezTo>
                  <a:cubicBezTo>
                    <a:pt x="2125" y="563"/>
                    <a:pt x="2344" y="563"/>
                    <a:pt x="2593" y="563"/>
                  </a:cubicBezTo>
                  <a:cubicBezTo>
                    <a:pt x="2686" y="563"/>
                    <a:pt x="2749" y="594"/>
                    <a:pt x="2811" y="625"/>
                  </a:cubicBezTo>
                  <a:cubicBezTo>
                    <a:pt x="2843" y="688"/>
                    <a:pt x="2843" y="782"/>
                    <a:pt x="2811" y="844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wrap="none" anchor="ctr"/>
            <a:lstStyle/>
            <a:p>
              <a:endParaRPr lang="en-GB" sz="1351" dirty="0"/>
            </a:p>
          </p:txBody>
        </p:sp>
        <p:sp>
          <p:nvSpPr>
            <p:cNvPr id="14" name="Freeform 3">
              <a:extLst>
                <a:ext uri="{FF2B5EF4-FFF2-40B4-BE49-F238E27FC236}">
                  <a16:creationId xmlns:a16="http://schemas.microsoft.com/office/drawing/2014/main" id="{D2BD2E5B-24A2-4374-A27B-F5E6E12F604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9844088" y="1116013"/>
              <a:ext cx="2047875" cy="461962"/>
            </a:xfrm>
            <a:custGeom>
              <a:avLst/>
              <a:gdLst>
                <a:gd name="T0" fmla="*/ 3343 w 5687"/>
                <a:gd name="T1" fmla="*/ 375 h 1282"/>
                <a:gd name="T2" fmla="*/ 3186 w 5687"/>
                <a:gd name="T3" fmla="*/ 343 h 1282"/>
                <a:gd name="T4" fmla="*/ 3249 w 5687"/>
                <a:gd name="T5" fmla="*/ 593 h 1282"/>
                <a:gd name="T6" fmla="*/ 3343 w 5687"/>
                <a:gd name="T7" fmla="*/ 375 h 1282"/>
                <a:gd name="T8" fmla="*/ 2375 w 5687"/>
                <a:gd name="T9" fmla="*/ 750 h 1282"/>
                <a:gd name="T10" fmla="*/ 2500 w 5687"/>
                <a:gd name="T11" fmla="*/ 437 h 1282"/>
                <a:gd name="T12" fmla="*/ 656 w 5687"/>
                <a:gd name="T13" fmla="*/ 375 h 1282"/>
                <a:gd name="T14" fmla="*/ 562 w 5687"/>
                <a:gd name="T15" fmla="*/ 343 h 1282"/>
                <a:gd name="T16" fmla="*/ 500 w 5687"/>
                <a:gd name="T17" fmla="*/ 593 h 1282"/>
                <a:gd name="T18" fmla="*/ 656 w 5687"/>
                <a:gd name="T19" fmla="*/ 562 h 1282"/>
                <a:gd name="T20" fmla="*/ 4030 w 5687"/>
                <a:gd name="T21" fmla="*/ 343 h 1282"/>
                <a:gd name="T22" fmla="*/ 3905 w 5687"/>
                <a:gd name="T23" fmla="*/ 343 h 1282"/>
                <a:gd name="T24" fmla="*/ 3999 w 5687"/>
                <a:gd name="T25" fmla="*/ 906 h 1282"/>
                <a:gd name="T26" fmla="*/ 4030 w 5687"/>
                <a:gd name="T27" fmla="*/ 343 h 1282"/>
                <a:gd name="T28" fmla="*/ 0 w 5687"/>
                <a:gd name="T29" fmla="*/ 0 h 1282"/>
                <a:gd name="T30" fmla="*/ 5686 w 5687"/>
                <a:gd name="T31" fmla="*/ 1281 h 1282"/>
                <a:gd name="T32" fmla="*/ 0 w 5687"/>
                <a:gd name="T33" fmla="*/ 0 h 1282"/>
                <a:gd name="T34" fmla="*/ 750 w 5687"/>
                <a:gd name="T35" fmla="*/ 1093 h 1282"/>
                <a:gd name="T36" fmla="*/ 500 w 5687"/>
                <a:gd name="T37" fmla="*/ 1093 h 1282"/>
                <a:gd name="T38" fmla="*/ 312 w 5687"/>
                <a:gd name="T39" fmla="*/ 187 h 1282"/>
                <a:gd name="T40" fmla="*/ 875 w 5687"/>
                <a:gd name="T41" fmla="*/ 437 h 1282"/>
                <a:gd name="T42" fmla="*/ 969 w 5687"/>
                <a:gd name="T43" fmla="*/ 1093 h 1282"/>
                <a:gd name="T44" fmla="*/ 1219 w 5687"/>
                <a:gd name="T45" fmla="*/ 1093 h 1282"/>
                <a:gd name="T46" fmla="*/ 1031 w 5687"/>
                <a:gd name="T47" fmla="*/ 1093 h 1282"/>
                <a:gd name="T48" fmla="*/ 1219 w 5687"/>
                <a:gd name="T49" fmla="*/ 187 h 1282"/>
                <a:gd name="T50" fmla="*/ 1781 w 5687"/>
                <a:gd name="T51" fmla="*/ 1093 h 1282"/>
                <a:gd name="T52" fmla="*/ 1312 w 5687"/>
                <a:gd name="T53" fmla="*/ 625 h 1282"/>
                <a:gd name="T54" fmla="*/ 2000 w 5687"/>
                <a:gd name="T55" fmla="*/ 218 h 1282"/>
                <a:gd name="T56" fmla="*/ 1781 w 5687"/>
                <a:gd name="T57" fmla="*/ 343 h 1282"/>
                <a:gd name="T58" fmla="*/ 1781 w 5687"/>
                <a:gd name="T59" fmla="*/ 937 h 1282"/>
                <a:gd name="T60" fmla="*/ 2000 w 5687"/>
                <a:gd name="T61" fmla="*/ 812 h 1282"/>
                <a:gd name="T62" fmla="*/ 1781 w 5687"/>
                <a:gd name="T63" fmla="*/ 1093 h 1282"/>
                <a:gd name="T64" fmla="*/ 2750 w 5687"/>
                <a:gd name="T65" fmla="*/ 1093 h 1282"/>
                <a:gd name="T66" fmla="*/ 2344 w 5687"/>
                <a:gd name="T67" fmla="*/ 906 h 1282"/>
                <a:gd name="T68" fmla="*/ 2062 w 5687"/>
                <a:gd name="T69" fmla="*/ 1093 h 1282"/>
                <a:gd name="T70" fmla="*/ 2594 w 5687"/>
                <a:gd name="T71" fmla="*/ 187 h 1282"/>
                <a:gd name="T72" fmla="*/ 2750 w 5687"/>
                <a:gd name="T73" fmla="*/ 1093 h 1282"/>
                <a:gd name="T74" fmla="*/ 3436 w 5687"/>
                <a:gd name="T75" fmla="*/ 1093 h 1282"/>
                <a:gd name="T76" fmla="*/ 3186 w 5687"/>
                <a:gd name="T77" fmla="*/ 1093 h 1282"/>
                <a:gd name="T78" fmla="*/ 2999 w 5687"/>
                <a:gd name="T79" fmla="*/ 187 h 1282"/>
                <a:gd name="T80" fmla="*/ 3561 w 5687"/>
                <a:gd name="T81" fmla="*/ 437 h 1282"/>
                <a:gd name="T82" fmla="*/ 3655 w 5687"/>
                <a:gd name="T83" fmla="*/ 1093 h 1282"/>
                <a:gd name="T84" fmla="*/ 3968 w 5687"/>
                <a:gd name="T85" fmla="*/ 1093 h 1282"/>
                <a:gd name="T86" fmla="*/ 3718 w 5687"/>
                <a:gd name="T87" fmla="*/ 1093 h 1282"/>
                <a:gd name="T88" fmla="*/ 3968 w 5687"/>
                <a:gd name="T89" fmla="*/ 187 h 1282"/>
                <a:gd name="T90" fmla="*/ 3968 w 5687"/>
                <a:gd name="T91" fmla="*/ 1093 h 1282"/>
                <a:gd name="T92" fmla="*/ 4968 w 5687"/>
                <a:gd name="T93" fmla="*/ 1093 h 1282"/>
                <a:gd name="T94" fmla="*/ 4968 w 5687"/>
                <a:gd name="T95" fmla="*/ 187 h 1282"/>
                <a:gd name="T96" fmla="*/ 4968 w 5687"/>
                <a:gd name="T97" fmla="*/ 1093 h 1282"/>
                <a:gd name="T98" fmla="*/ 4968 w 5687"/>
                <a:gd name="T99" fmla="*/ 343 h 1282"/>
                <a:gd name="T100" fmla="*/ 4968 w 5687"/>
                <a:gd name="T101" fmla="*/ 937 h 1282"/>
                <a:gd name="T102" fmla="*/ 4968 w 5687"/>
                <a:gd name="T103" fmla="*/ 343 h 1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5687" h="1282">
                  <a:moveTo>
                    <a:pt x="3343" y="375"/>
                  </a:moveTo>
                  <a:lnTo>
                    <a:pt x="3343" y="375"/>
                  </a:lnTo>
                  <a:cubicBezTo>
                    <a:pt x="3311" y="343"/>
                    <a:pt x="3280" y="343"/>
                    <a:pt x="3249" y="343"/>
                  </a:cubicBezTo>
                  <a:cubicBezTo>
                    <a:pt x="3218" y="343"/>
                    <a:pt x="3186" y="343"/>
                    <a:pt x="3186" y="343"/>
                  </a:cubicBezTo>
                  <a:cubicBezTo>
                    <a:pt x="3186" y="593"/>
                    <a:pt x="3186" y="593"/>
                    <a:pt x="3186" y="593"/>
                  </a:cubicBezTo>
                  <a:cubicBezTo>
                    <a:pt x="3186" y="593"/>
                    <a:pt x="3218" y="593"/>
                    <a:pt x="3249" y="593"/>
                  </a:cubicBezTo>
                  <a:cubicBezTo>
                    <a:pt x="3280" y="593"/>
                    <a:pt x="3343" y="593"/>
                    <a:pt x="3343" y="562"/>
                  </a:cubicBezTo>
                  <a:cubicBezTo>
                    <a:pt x="3405" y="531"/>
                    <a:pt x="3405" y="406"/>
                    <a:pt x="3343" y="375"/>
                  </a:cubicBezTo>
                  <a:close/>
                  <a:moveTo>
                    <a:pt x="2375" y="750"/>
                  </a:moveTo>
                  <a:lnTo>
                    <a:pt x="2375" y="750"/>
                  </a:lnTo>
                  <a:cubicBezTo>
                    <a:pt x="2625" y="750"/>
                    <a:pt x="2625" y="750"/>
                    <a:pt x="2625" y="750"/>
                  </a:cubicBezTo>
                  <a:cubicBezTo>
                    <a:pt x="2500" y="437"/>
                    <a:pt x="2500" y="437"/>
                    <a:pt x="2500" y="437"/>
                  </a:cubicBezTo>
                  <a:lnTo>
                    <a:pt x="2375" y="750"/>
                  </a:lnTo>
                  <a:close/>
                  <a:moveTo>
                    <a:pt x="656" y="375"/>
                  </a:moveTo>
                  <a:lnTo>
                    <a:pt x="656" y="375"/>
                  </a:lnTo>
                  <a:cubicBezTo>
                    <a:pt x="625" y="343"/>
                    <a:pt x="594" y="343"/>
                    <a:pt x="562" y="343"/>
                  </a:cubicBezTo>
                  <a:cubicBezTo>
                    <a:pt x="531" y="343"/>
                    <a:pt x="500" y="343"/>
                    <a:pt x="500" y="343"/>
                  </a:cubicBezTo>
                  <a:cubicBezTo>
                    <a:pt x="500" y="593"/>
                    <a:pt x="500" y="593"/>
                    <a:pt x="500" y="593"/>
                  </a:cubicBezTo>
                  <a:cubicBezTo>
                    <a:pt x="500" y="593"/>
                    <a:pt x="531" y="593"/>
                    <a:pt x="562" y="593"/>
                  </a:cubicBezTo>
                  <a:cubicBezTo>
                    <a:pt x="594" y="593"/>
                    <a:pt x="656" y="593"/>
                    <a:pt x="656" y="562"/>
                  </a:cubicBezTo>
                  <a:cubicBezTo>
                    <a:pt x="719" y="531"/>
                    <a:pt x="719" y="406"/>
                    <a:pt x="656" y="375"/>
                  </a:cubicBezTo>
                  <a:close/>
                  <a:moveTo>
                    <a:pt x="4030" y="343"/>
                  </a:moveTo>
                  <a:lnTo>
                    <a:pt x="4030" y="343"/>
                  </a:lnTo>
                  <a:cubicBezTo>
                    <a:pt x="3905" y="343"/>
                    <a:pt x="3905" y="343"/>
                    <a:pt x="3905" y="343"/>
                  </a:cubicBezTo>
                  <a:cubicBezTo>
                    <a:pt x="3905" y="906"/>
                    <a:pt x="3905" y="906"/>
                    <a:pt x="3905" y="906"/>
                  </a:cubicBezTo>
                  <a:cubicBezTo>
                    <a:pt x="3999" y="906"/>
                    <a:pt x="3999" y="906"/>
                    <a:pt x="3999" y="906"/>
                  </a:cubicBezTo>
                  <a:cubicBezTo>
                    <a:pt x="3999" y="906"/>
                    <a:pt x="4249" y="906"/>
                    <a:pt x="4249" y="625"/>
                  </a:cubicBezTo>
                  <a:cubicBezTo>
                    <a:pt x="4249" y="343"/>
                    <a:pt x="4030" y="343"/>
                    <a:pt x="4030" y="343"/>
                  </a:cubicBezTo>
                  <a:close/>
                  <a:moveTo>
                    <a:pt x="0" y="0"/>
                  </a:moveTo>
                  <a:lnTo>
                    <a:pt x="0" y="0"/>
                  </a:lnTo>
                  <a:cubicBezTo>
                    <a:pt x="0" y="1281"/>
                    <a:pt x="0" y="1281"/>
                    <a:pt x="0" y="1281"/>
                  </a:cubicBezTo>
                  <a:cubicBezTo>
                    <a:pt x="5686" y="1281"/>
                    <a:pt x="5686" y="1281"/>
                    <a:pt x="5686" y="1281"/>
                  </a:cubicBezTo>
                  <a:cubicBezTo>
                    <a:pt x="5686" y="0"/>
                    <a:pt x="5686" y="0"/>
                    <a:pt x="5686" y="0"/>
                  </a:cubicBezTo>
                  <a:lnTo>
                    <a:pt x="0" y="0"/>
                  </a:lnTo>
                  <a:close/>
                  <a:moveTo>
                    <a:pt x="750" y="1093"/>
                  </a:moveTo>
                  <a:lnTo>
                    <a:pt x="750" y="1093"/>
                  </a:lnTo>
                  <a:cubicBezTo>
                    <a:pt x="500" y="718"/>
                    <a:pt x="500" y="718"/>
                    <a:pt x="500" y="718"/>
                  </a:cubicBezTo>
                  <a:cubicBezTo>
                    <a:pt x="500" y="1093"/>
                    <a:pt x="500" y="1093"/>
                    <a:pt x="500" y="1093"/>
                  </a:cubicBezTo>
                  <a:cubicBezTo>
                    <a:pt x="312" y="1093"/>
                    <a:pt x="312" y="1093"/>
                    <a:pt x="312" y="1093"/>
                  </a:cubicBezTo>
                  <a:cubicBezTo>
                    <a:pt x="312" y="187"/>
                    <a:pt x="312" y="187"/>
                    <a:pt x="312" y="187"/>
                  </a:cubicBezTo>
                  <a:cubicBezTo>
                    <a:pt x="500" y="187"/>
                    <a:pt x="500" y="187"/>
                    <a:pt x="500" y="187"/>
                  </a:cubicBezTo>
                  <a:cubicBezTo>
                    <a:pt x="719" y="187"/>
                    <a:pt x="875" y="187"/>
                    <a:pt x="875" y="437"/>
                  </a:cubicBezTo>
                  <a:cubicBezTo>
                    <a:pt x="906" y="718"/>
                    <a:pt x="687" y="718"/>
                    <a:pt x="687" y="718"/>
                  </a:cubicBezTo>
                  <a:cubicBezTo>
                    <a:pt x="969" y="1093"/>
                    <a:pt x="969" y="1093"/>
                    <a:pt x="969" y="1093"/>
                  </a:cubicBezTo>
                  <a:lnTo>
                    <a:pt x="750" y="1093"/>
                  </a:lnTo>
                  <a:close/>
                  <a:moveTo>
                    <a:pt x="1219" y="1093"/>
                  </a:moveTo>
                  <a:lnTo>
                    <a:pt x="1219" y="1093"/>
                  </a:lnTo>
                  <a:cubicBezTo>
                    <a:pt x="1031" y="1093"/>
                    <a:pt x="1031" y="1093"/>
                    <a:pt x="1031" y="1093"/>
                  </a:cubicBezTo>
                  <a:cubicBezTo>
                    <a:pt x="1031" y="187"/>
                    <a:pt x="1031" y="187"/>
                    <a:pt x="1031" y="187"/>
                  </a:cubicBezTo>
                  <a:cubicBezTo>
                    <a:pt x="1219" y="187"/>
                    <a:pt x="1219" y="187"/>
                    <a:pt x="1219" y="187"/>
                  </a:cubicBezTo>
                  <a:lnTo>
                    <a:pt x="1219" y="1093"/>
                  </a:lnTo>
                  <a:close/>
                  <a:moveTo>
                    <a:pt x="1781" y="1093"/>
                  </a:moveTo>
                  <a:lnTo>
                    <a:pt x="1781" y="1093"/>
                  </a:lnTo>
                  <a:cubicBezTo>
                    <a:pt x="1500" y="1093"/>
                    <a:pt x="1312" y="906"/>
                    <a:pt x="1312" y="625"/>
                  </a:cubicBezTo>
                  <a:cubicBezTo>
                    <a:pt x="1312" y="375"/>
                    <a:pt x="1500" y="187"/>
                    <a:pt x="1781" y="187"/>
                  </a:cubicBezTo>
                  <a:cubicBezTo>
                    <a:pt x="1844" y="187"/>
                    <a:pt x="1937" y="187"/>
                    <a:pt x="2000" y="218"/>
                  </a:cubicBezTo>
                  <a:cubicBezTo>
                    <a:pt x="2000" y="468"/>
                    <a:pt x="2000" y="468"/>
                    <a:pt x="2000" y="468"/>
                  </a:cubicBezTo>
                  <a:cubicBezTo>
                    <a:pt x="1937" y="375"/>
                    <a:pt x="1875" y="343"/>
                    <a:pt x="1781" y="343"/>
                  </a:cubicBezTo>
                  <a:cubicBezTo>
                    <a:pt x="1625" y="343"/>
                    <a:pt x="1469" y="468"/>
                    <a:pt x="1469" y="625"/>
                  </a:cubicBezTo>
                  <a:cubicBezTo>
                    <a:pt x="1469" y="812"/>
                    <a:pt x="1625" y="937"/>
                    <a:pt x="1781" y="937"/>
                  </a:cubicBezTo>
                  <a:cubicBezTo>
                    <a:pt x="1875" y="937"/>
                    <a:pt x="1937" y="875"/>
                    <a:pt x="2000" y="812"/>
                  </a:cubicBezTo>
                  <a:lnTo>
                    <a:pt x="2000" y="812"/>
                  </a:lnTo>
                  <a:cubicBezTo>
                    <a:pt x="2000" y="1031"/>
                    <a:pt x="2000" y="1031"/>
                    <a:pt x="2000" y="1031"/>
                  </a:cubicBezTo>
                  <a:cubicBezTo>
                    <a:pt x="1937" y="1093"/>
                    <a:pt x="1844" y="1093"/>
                    <a:pt x="1781" y="1093"/>
                  </a:cubicBezTo>
                  <a:close/>
                  <a:moveTo>
                    <a:pt x="2750" y="1093"/>
                  </a:moveTo>
                  <a:lnTo>
                    <a:pt x="2750" y="1093"/>
                  </a:lnTo>
                  <a:cubicBezTo>
                    <a:pt x="2687" y="906"/>
                    <a:pt x="2687" y="906"/>
                    <a:pt x="2687" y="906"/>
                  </a:cubicBezTo>
                  <a:cubicBezTo>
                    <a:pt x="2344" y="906"/>
                    <a:pt x="2344" y="906"/>
                    <a:pt x="2344" y="906"/>
                  </a:cubicBezTo>
                  <a:cubicBezTo>
                    <a:pt x="2250" y="1093"/>
                    <a:pt x="2250" y="1093"/>
                    <a:pt x="2250" y="1093"/>
                  </a:cubicBezTo>
                  <a:cubicBezTo>
                    <a:pt x="2062" y="1093"/>
                    <a:pt x="2062" y="1093"/>
                    <a:pt x="2062" y="1093"/>
                  </a:cubicBezTo>
                  <a:cubicBezTo>
                    <a:pt x="2406" y="187"/>
                    <a:pt x="2406" y="187"/>
                    <a:pt x="2406" y="187"/>
                  </a:cubicBezTo>
                  <a:cubicBezTo>
                    <a:pt x="2594" y="187"/>
                    <a:pt x="2594" y="187"/>
                    <a:pt x="2594" y="187"/>
                  </a:cubicBezTo>
                  <a:cubicBezTo>
                    <a:pt x="2936" y="1093"/>
                    <a:pt x="2936" y="1093"/>
                    <a:pt x="2936" y="1093"/>
                  </a:cubicBezTo>
                  <a:lnTo>
                    <a:pt x="2750" y="1093"/>
                  </a:lnTo>
                  <a:close/>
                  <a:moveTo>
                    <a:pt x="3436" y="1093"/>
                  </a:moveTo>
                  <a:lnTo>
                    <a:pt x="3436" y="1093"/>
                  </a:lnTo>
                  <a:cubicBezTo>
                    <a:pt x="3186" y="718"/>
                    <a:pt x="3186" y="718"/>
                    <a:pt x="3186" y="718"/>
                  </a:cubicBezTo>
                  <a:cubicBezTo>
                    <a:pt x="3186" y="1093"/>
                    <a:pt x="3186" y="1093"/>
                    <a:pt x="3186" y="1093"/>
                  </a:cubicBezTo>
                  <a:cubicBezTo>
                    <a:pt x="2999" y="1093"/>
                    <a:pt x="2999" y="1093"/>
                    <a:pt x="2999" y="1093"/>
                  </a:cubicBezTo>
                  <a:cubicBezTo>
                    <a:pt x="2999" y="187"/>
                    <a:pt x="2999" y="187"/>
                    <a:pt x="2999" y="187"/>
                  </a:cubicBezTo>
                  <a:cubicBezTo>
                    <a:pt x="3186" y="187"/>
                    <a:pt x="3186" y="187"/>
                    <a:pt x="3186" y="187"/>
                  </a:cubicBezTo>
                  <a:cubicBezTo>
                    <a:pt x="3405" y="187"/>
                    <a:pt x="3561" y="187"/>
                    <a:pt x="3561" y="437"/>
                  </a:cubicBezTo>
                  <a:cubicBezTo>
                    <a:pt x="3593" y="718"/>
                    <a:pt x="3374" y="718"/>
                    <a:pt x="3374" y="718"/>
                  </a:cubicBezTo>
                  <a:cubicBezTo>
                    <a:pt x="3655" y="1093"/>
                    <a:pt x="3655" y="1093"/>
                    <a:pt x="3655" y="1093"/>
                  </a:cubicBezTo>
                  <a:lnTo>
                    <a:pt x="3436" y="1093"/>
                  </a:lnTo>
                  <a:close/>
                  <a:moveTo>
                    <a:pt x="3968" y="1093"/>
                  </a:moveTo>
                  <a:lnTo>
                    <a:pt x="3968" y="1093"/>
                  </a:lnTo>
                  <a:cubicBezTo>
                    <a:pt x="3718" y="1093"/>
                    <a:pt x="3718" y="1093"/>
                    <a:pt x="3718" y="1093"/>
                  </a:cubicBezTo>
                  <a:cubicBezTo>
                    <a:pt x="3718" y="187"/>
                    <a:pt x="3718" y="187"/>
                    <a:pt x="3718" y="187"/>
                  </a:cubicBezTo>
                  <a:cubicBezTo>
                    <a:pt x="3968" y="187"/>
                    <a:pt x="3968" y="187"/>
                    <a:pt x="3968" y="187"/>
                  </a:cubicBezTo>
                  <a:cubicBezTo>
                    <a:pt x="3968" y="187"/>
                    <a:pt x="4436" y="156"/>
                    <a:pt x="4436" y="625"/>
                  </a:cubicBezTo>
                  <a:cubicBezTo>
                    <a:pt x="4436" y="1093"/>
                    <a:pt x="3968" y="1093"/>
                    <a:pt x="3968" y="1093"/>
                  </a:cubicBezTo>
                  <a:close/>
                  <a:moveTo>
                    <a:pt x="4968" y="1093"/>
                  </a:moveTo>
                  <a:lnTo>
                    <a:pt x="4968" y="1093"/>
                  </a:lnTo>
                  <a:cubicBezTo>
                    <a:pt x="4718" y="1093"/>
                    <a:pt x="4499" y="906"/>
                    <a:pt x="4499" y="625"/>
                  </a:cubicBezTo>
                  <a:cubicBezTo>
                    <a:pt x="4499" y="375"/>
                    <a:pt x="4718" y="187"/>
                    <a:pt x="4968" y="187"/>
                  </a:cubicBezTo>
                  <a:cubicBezTo>
                    <a:pt x="5218" y="187"/>
                    <a:pt x="5436" y="375"/>
                    <a:pt x="5436" y="625"/>
                  </a:cubicBezTo>
                  <a:cubicBezTo>
                    <a:pt x="5436" y="906"/>
                    <a:pt x="5218" y="1093"/>
                    <a:pt x="4968" y="1093"/>
                  </a:cubicBezTo>
                  <a:close/>
                  <a:moveTo>
                    <a:pt x="4968" y="343"/>
                  </a:moveTo>
                  <a:lnTo>
                    <a:pt x="4968" y="343"/>
                  </a:lnTo>
                  <a:cubicBezTo>
                    <a:pt x="4811" y="343"/>
                    <a:pt x="4686" y="468"/>
                    <a:pt x="4686" y="625"/>
                  </a:cubicBezTo>
                  <a:cubicBezTo>
                    <a:pt x="4686" y="812"/>
                    <a:pt x="4811" y="937"/>
                    <a:pt x="4968" y="937"/>
                  </a:cubicBezTo>
                  <a:cubicBezTo>
                    <a:pt x="5124" y="937"/>
                    <a:pt x="5249" y="812"/>
                    <a:pt x="5249" y="625"/>
                  </a:cubicBezTo>
                  <a:cubicBezTo>
                    <a:pt x="5249" y="468"/>
                    <a:pt x="5124" y="343"/>
                    <a:pt x="4968" y="34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wrap="none" anchor="ctr"/>
            <a:lstStyle/>
            <a:p>
              <a:endParaRPr lang="en-GB" sz="1351" dirty="0"/>
            </a:p>
          </p:txBody>
        </p:sp>
      </p:grp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9266094-2ADC-9D40-9D8D-3E0B74F860B1}"/>
              </a:ext>
            </a:extLst>
          </p:cNvPr>
          <p:cNvCxnSpPr>
            <a:cxnSpLocks/>
          </p:cNvCxnSpPr>
          <p:nvPr userDrawn="1"/>
        </p:nvCxnSpPr>
        <p:spPr>
          <a:xfrm>
            <a:off x="334963" y="4150334"/>
            <a:ext cx="5760000" cy="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10872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6" userDrawn="1">
          <p15:clr>
            <a:srgbClr val="FBAE40"/>
          </p15:clr>
        </p15:guide>
        <p15:guide id="2" orient="horz" pos="4224" userDrawn="1">
          <p15:clr>
            <a:srgbClr val="FBAE40"/>
          </p15:clr>
        </p15:guide>
        <p15:guide id="3" pos="98" userDrawn="1">
          <p15:clr>
            <a:srgbClr val="FBAE40"/>
          </p15:clr>
        </p15:guide>
        <p15:guide id="4" pos="7582" userDrawn="1">
          <p15:clr>
            <a:srgbClr val="FBAE40"/>
          </p15:clr>
        </p15:guide>
        <p15:guide id="5" orient="horz" pos="300" userDrawn="1">
          <p15:clr>
            <a:srgbClr val="FBAE40"/>
          </p15:clr>
        </p15:guide>
        <p15:guide id="6" pos="7378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cardo Core Blue 50:50 Image">
    <p:bg>
      <p:bgPr>
        <a:solidFill>
          <a:srgbClr val="1A459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1CAF285-4BF8-024E-A84E-B3A1898E0A96}"/>
              </a:ext>
            </a:extLst>
          </p:cNvPr>
          <p:cNvSpPr>
            <a:spLocks/>
          </p:cNvSpPr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1" dirty="0">
              <a:solidFill>
                <a:srgbClr val="FFFFFF"/>
              </a:solidFill>
            </a:endParaRPr>
          </a:p>
        </p:txBody>
      </p:sp>
      <p:sp>
        <p:nvSpPr>
          <p:cNvPr id="80" name="Title 1">
            <a:extLst>
              <a:ext uri="{FF2B5EF4-FFF2-40B4-BE49-F238E27FC236}">
                <a16:creationId xmlns:a16="http://schemas.microsoft.com/office/drawing/2014/main" id="{EA1BC91F-10A2-7B4F-B8D5-EB9E3C4A5E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4962" y="3506332"/>
            <a:ext cx="5436000" cy="644002"/>
          </a:xfrm>
          <a:prstGeom prst="rect">
            <a:avLst/>
          </a:prstGeom>
        </p:spPr>
        <p:txBody>
          <a:bodyPr lIns="0" tIns="72000" rIns="0" bIns="72000" anchor="b"/>
          <a:lstStyle>
            <a:lvl1pPr marL="0" indent="0">
              <a:tabLst>
                <a:tab pos="6925387" algn="l"/>
              </a:tabLst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GB" dirty="0"/>
              <a:t>Click to edit divider title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955D3021-2263-A649-90D2-4F6EB353983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4962" y="4150334"/>
            <a:ext cx="5437188" cy="2189636"/>
          </a:xfrm>
          <a:prstGeom prst="rect">
            <a:avLst/>
          </a:prstGeom>
        </p:spPr>
        <p:txBody>
          <a:bodyPr lIns="0" tIns="126000" rIns="0" bIns="72000"/>
          <a:lstStyle>
            <a:lvl1pPr>
              <a:buNone/>
              <a:defRPr sz="2400">
                <a:solidFill>
                  <a:srgbClr val="FFFFFF"/>
                </a:solidFill>
              </a:defRPr>
            </a:lvl1pPr>
          </a:lstStyle>
          <a:p>
            <a:r>
              <a:rPr lang="en-GB" sz="2800" b="0" dirty="0"/>
              <a:t>Click to edit subtitle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9266094-2ADC-9D40-9D8D-3E0B74F860B1}"/>
              </a:ext>
            </a:extLst>
          </p:cNvPr>
          <p:cNvCxnSpPr>
            <a:cxnSpLocks/>
          </p:cNvCxnSpPr>
          <p:nvPr userDrawn="1"/>
        </p:nvCxnSpPr>
        <p:spPr>
          <a:xfrm>
            <a:off x="334963" y="4150334"/>
            <a:ext cx="5436000" cy="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FCC25D1-D430-45A4-9483-6CA62B601570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554007" y="260350"/>
            <a:ext cx="1218143" cy="785171"/>
            <a:chOff x="9844088" y="250825"/>
            <a:chExt cx="2058987" cy="1327150"/>
          </a:xfrm>
          <a:solidFill>
            <a:srgbClr val="FFFFFF"/>
          </a:solidFill>
        </p:grpSpPr>
        <p:sp>
          <p:nvSpPr>
            <p:cNvPr id="12" name="Freeform 1">
              <a:extLst>
                <a:ext uri="{FF2B5EF4-FFF2-40B4-BE49-F238E27FC236}">
                  <a16:creationId xmlns:a16="http://schemas.microsoft.com/office/drawing/2014/main" id="{42AF1752-19FC-4158-998B-FCF02DD666A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9844088" y="250825"/>
              <a:ext cx="112712" cy="798513"/>
            </a:xfrm>
            <a:custGeom>
              <a:avLst/>
              <a:gdLst>
                <a:gd name="T0" fmla="*/ 312 w 313"/>
                <a:gd name="T1" fmla="*/ 0 h 2219"/>
                <a:gd name="T2" fmla="*/ 0 w 313"/>
                <a:gd name="T3" fmla="*/ 0 h 2219"/>
                <a:gd name="T4" fmla="*/ 0 w 313"/>
                <a:gd name="T5" fmla="*/ 2218 h 2219"/>
                <a:gd name="T6" fmla="*/ 312 w 313"/>
                <a:gd name="T7" fmla="*/ 2218 h 2219"/>
                <a:gd name="T8" fmla="*/ 312 w 313"/>
                <a:gd name="T9" fmla="*/ 0 h 2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3" h="2219">
                  <a:moveTo>
                    <a:pt x="312" y="0"/>
                  </a:moveTo>
                  <a:lnTo>
                    <a:pt x="0" y="0"/>
                  </a:lnTo>
                  <a:lnTo>
                    <a:pt x="0" y="2218"/>
                  </a:lnTo>
                  <a:lnTo>
                    <a:pt x="312" y="2218"/>
                  </a:lnTo>
                  <a:lnTo>
                    <a:pt x="312" y="0"/>
                  </a:lnTo>
                </a:path>
              </a:pathLst>
            </a:custGeom>
            <a:grpFill/>
            <a:ln>
              <a:noFill/>
            </a:ln>
            <a:effectLst/>
          </p:spPr>
          <p:txBody>
            <a:bodyPr wrap="none" anchor="ctr"/>
            <a:lstStyle/>
            <a:p>
              <a:endParaRPr lang="en-GB" sz="1351" dirty="0"/>
            </a:p>
          </p:txBody>
        </p:sp>
        <p:sp>
          <p:nvSpPr>
            <p:cNvPr id="13" name="Freeform 2">
              <a:extLst>
                <a:ext uri="{FF2B5EF4-FFF2-40B4-BE49-F238E27FC236}">
                  <a16:creationId xmlns:a16="http://schemas.microsoft.com/office/drawing/2014/main" id="{75E49F27-6D87-4452-9BC8-A7965FBE6F6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0023475" y="250825"/>
              <a:ext cx="1879600" cy="798513"/>
            </a:xfrm>
            <a:custGeom>
              <a:avLst/>
              <a:gdLst>
                <a:gd name="T0" fmla="*/ 5186 w 5219"/>
                <a:gd name="T1" fmla="*/ 2218 h 2219"/>
                <a:gd name="T2" fmla="*/ 5186 w 5219"/>
                <a:gd name="T3" fmla="*/ 2218 h 2219"/>
                <a:gd name="T4" fmla="*/ 4249 w 5219"/>
                <a:gd name="T5" fmla="*/ 1157 h 2219"/>
                <a:gd name="T6" fmla="*/ 4936 w 5219"/>
                <a:gd name="T7" fmla="*/ 1000 h 2219"/>
                <a:gd name="T8" fmla="*/ 4874 w 5219"/>
                <a:gd name="T9" fmla="*/ 219 h 2219"/>
                <a:gd name="T10" fmla="*/ 3811 w 5219"/>
                <a:gd name="T11" fmla="*/ 0 h 2219"/>
                <a:gd name="T12" fmla="*/ 0 w 5219"/>
                <a:gd name="T13" fmla="*/ 0 h 2219"/>
                <a:gd name="T14" fmla="*/ 0 w 5219"/>
                <a:gd name="T15" fmla="*/ 2218 h 2219"/>
                <a:gd name="T16" fmla="*/ 1875 w 5219"/>
                <a:gd name="T17" fmla="*/ 2218 h 2219"/>
                <a:gd name="T18" fmla="*/ 1875 w 5219"/>
                <a:gd name="T19" fmla="*/ 1438 h 2219"/>
                <a:gd name="T20" fmla="*/ 2405 w 5219"/>
                <a:gd name="T21" fmla="*/ 1438 h 2219"/>
                <a:gd name="T22" fmla="*/ 2843 w 5219"/>
                <a:gd name="T23" fmla="*/ 1813 h 2219"/>
                <a:gd name="T24" fmla="*/ 2843 w 5219"/>
                <a:gd name="T25" fmla="*/ 2218 h 2219"/>
                <a:gd name="T26" fmla="*/ 5186 w 5219"/>
                <a:gd name="T27" fmla="*/ 2218 h 2219"/>
                <a:gd name="T28" fmla="*/ 2811 w 5219"/>
                <a:gd name="T29" fmla="*/ 844 h 2219"/>
                <a:gd name="T30" fmla="*/ 2811 w 5219"/>
                <a:gd name="T31" fmla="*/ 844 h 2219"/>
                <a:gd name="T32" fmla="*/ 2593 w 5219"/>
                <a:gd name="T33" fmla="*/ 907 h 2219"/>
                <a:gd name="T34" fmla="*/ 1906 w 5219"/>
                <a:gd name="T35" fmla="*/ 907 h 2219"/>
                <a:gd name="T36" fmla="*/ 1906 w 5219"/>
                <a:gd name="T37" fmla="*/ 563 h 2219"/>
                <a:gd name="T38" fmla="*/ 2593 w 5219"/>
                <a:gd name="T39" fmla="*/ 563 h 2219"/>
                <a:gd name="T40" fmla="*/ 2811 w 5219"/>
                <a:gd name="T41" fmla="*/ 625 h 2219"/>
                <a:gd name="T42" fmla="*/ 2811 w 5219"/>
                <a:gd name="T43" fmla="*/ 844 h 2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219" h="2219">
                  <a:moveTo>
                    <a:pt x="5186" y="2218"/>
                  </a:moveTo>
                  <a:lnTo>
                    <a:pt x="5186" y="2218"/>
                  </a:lnTo>
                  <a:cubicBezTo>
                    <a:pt x="5186" y="1625"/>
                    <a:pt x="4905" y="1313"/>
                    <a:pt x="4249" y="1157"/>
                  </a:cubicBezTo>
                  <a:cubicBezTo>
                    <a:pt x="4499" y="1157"/>
                    <a:pt x="4749" y="1125"/>
                    <a:pt x="4936" y="1000"/>
                  </a:cubicBezTo>
                  <a:cubicBezTo>
                    <a:pt x="5093" y="844"/>
                    <a:pt x="5218" y="500"/>
                    <a:pt x="4874" y="219"/>
                  </a:cubicBezTo>
                  <a:cubicBezTo>
                    <a:pt x="4655" y="32"/>
                    <a:pt x="4280" y="0"/>
                    <a:pt x="381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218"/>
                    <a:pt x="0" y="2218"/>
                    <a:pt x="0" y="2218"/>
                  </a:cubicBezTo>
                  <a:cubicBezTo>
                    <a:pt x="1875" y="2218"/>
                    <a:pt x="1875" y="2218"/>
                    <a:pt x="1875" y="2218"/>
                  </a:cubicBezTo>
                  <a:cubicBezTo>
                    <a:pt x="1875" y="1438"/>
                    <a:pt x="1875" y="1438"/>
                    <a:pt x="1875" y="1438"/>
                  </a:cubicBezTo>
                  <a:cubicBezTo>
                    <a:pt x="2405" y="1438"/>
                    <a:pt x="2405" y="1438"/>
                    <a:pt x="2405" y="1438"/>
                  </a:cubicBezTo>
                  <a:cubicBezTo>
                    <a:pt x="2624" y="1438"/>
                    <a:pt x="2843" y="1532"/>
                    <a:pt x="2843" y="1813"/>
                  </a:cubicBezTo>
                  <a:cubicBezTo>
                    <a:pt x="2843" y="2218"/>
                    <a:pt x="2843" y="2218"/>
                    <a:pt x="2843" y="2218"/>
                  </a:cubicBezTo>
                  <a:lnTo>
                    <a:pt x="5186" y="2218"/>
                  </a:lnTo>
                  <a:close/>
                  <a:moveTo>
                    <a:pt x="2811" y="844"/>
                  </a:moveTo>
                  <a:lnTo>
                    <a:pt x="2811" y="844"/>
                  </a:lnTo>
                  <a:cubicBezTo>
                    <a:pt x="2749" y="875"/>
                    <a:pt x="2655" y="907"/>
                    <a:pt x="2593" y="907"/>
                  </a:cubicBezTo>
                  <a:cubicBezTo>
                    <a:pt x="1906" y="907"/>
                    <a:pt x="1906" y="907"/>
                    <a:pt x="1906" y="907"/>
                  </a:cubicBezTo>
                  <a:cubicBezTo>
                    <a:pt x="1906" y="563"/>
                    <a:pt x="1906" y="563"/>
                    <a:pt x="1906" y="563"/>
                  </a:cubicBezTo>
                  <a:cubicBezTo>
                    <a:pt x="2125" y="563"/>
                    <a:pt x="2344" y="563"/>
                    <a:pt x="2593" y="563"/>
                  </a:cubicBezTo>
                  <a:cubicBezTo>
                    <a:pt x="2686" y="563"/>
                    <a:pt x="2749" y="594"/>
                    <a:pt x="2811" y="625"/>
                  </a:cubicBezTo>
                  <a:cubicBezTo>
                    <a:pt x="2843" y="688"/>
                    <a:pt x="2843" y="782"/>
                    <a:pt x="2811" y="844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wrap="none" anchor="ctr"/>
            <a:lstStyle/>
            <a:p>
              <a:endParaRPr lang="en-GB" sz="1351" dirty="0"/>
            </a:p>
          </p:txBody>
        </p:sp>
        <p:sp>
          <p:nvSpPr>
            <p:cNvPr id="14" name="Freeform 3">
              <a:extLst>
                <a:ext uri="{FF2B5EF4-FFF2-40B4-BE49-F238E27FC236}">
                  <a16:creationId xmlns:a16="http://schemas.microsoft.com/office/drawing/2014/main" id="{F1B38341-D94F-4EE9-82EA-580D0BA2D4B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9844088" y="1116013"/>
              <a:ext cx="2047875" cy="461962"/>
            </a:xfrm>
            <a:custGeom>
              <a:avLst/>
              <a:gdLst>
                <a:gd name="T0" fmla="*/ 3343 w 5687"/>
                <a:gd name="T1" fmla="*/ 375 h 1282"/>
                <a:gd name="T2" fmla="*/ 3186 w 5687"/>
                <a:gd name="T3" fmla="*/ 343 h 1282"/>
                <a:gd name="T4" fmla="*/ 3249 w 5687"/>
                <a:gd name="T5" fmla="*/ 593 h 1282"/>
                <a:gd name="T6" fmla="*/ 3343 w 5687"/>
                <a:gd name="T7" fmla="*/ 375 h 1282"/>
                <a:gd name="T8" fmla="*/ 2375 w 5687"/>
                <a:gd name="T9" fmla="*/ 750 h 1282"/>
                <a:gd name="T10" fmla="*/ 2500 w 5687"/>
                <a:gd name="T11" fmla="*/ 437 h 1282"/>
                <a:gd name="T12" fmla="*/ 656 w 5687"/>
                <a:gd name="T13" fmla="*/ 375 h 1282"/>
                <a:gd name="T14" fmla="*/ 562 w 5687"/>
                <a:gd name="T15" fmla="*/ 343 h 1282"/>
                <a:gd name="T16" fmla="*/ 500 w 5687"/>
                <a:gd name="T17" fmla="*/ 593 h 1282"/>
                <a:gd name="T18" fmla="*/ 656 w 5687"/>
                <a:gd name="T19" fmla="*/ 562 h 1282"/>
                <a:gd name="T20" fmla="*/ 4030 w 5687"/>
                <a:gd name="T21" fmla="*/ 343 h 1282"/>
                <a:gd name="T22" fmla="*/ 3905 w 5687"/>
                <a:gd name="T23" fmla="*/ 343 h 1282"/>
                <a:gd name="T24" fmla="*/ 3999 w 5687"/>
                <a:gd name="T25" fmla="*/ 906 h 1282"/>
                <a:gd name="T26" fmla="*/ 4030 w 5687"/>
                <a:gd name="T27" fmla="*/ 343 h 1282"/>
                <a:gd name="T28" fmla="*/ 0 w 5687"/>
                <a:gd name="T29" fmla="*/ 0 h 1282"/>
                <a:gd name="T30" fmla="*/ 5686 w 5687"/>
                <a:gd name="T31" fmla="*/ 1281 h 1282"/>
                <a:gd name="T32" fmla="*/ 0 w 5687"/>
                <a:gd name="T33" fmla="*/ 0 h 1282"/>
                <a:gd name="T34" fmla="*/ 750 w 5687"/>
                <a:gd name="T35" fmla="*/ 1093 h 1282"/>
                <a:gd name="T36" fmla="*/ 500 w 5687"/>
                <a:gd name="T37" fmla="*/ 1093 h 1282"/>
                <a:gd name="T38" fmla="*/ 312 w 5687"/>
                <a:gd name="T39" fmla="*/ 187 h 1282"/>
                <a:gd name="T40" fmla="*/ 875 w 5687"/>
                <a:gd name="T41" fmla="*/ 437 h 1282"/>
                <a:gd name="T42" fmla="*/ 969 w 5687"/>
                <a:gd name="T43" fmla="*/ 1093 h 1282"/>
                <a:gd name="T44" fmla="*/ 1219 w 5687"/>
                <a:gd name="T45" fmla="*/ 1093 h 1282"/>
                <a:gd name="T46" fmla="*/ 1031 w 5687"/>
                <a:gd name="T47" fmla="*/ 1093 h 1282"/>
                <a:gd name="T48" fmla="*/ 1219 w 5687"/>
                <a:gd name="T49" fmla="*/ 187 h 1282"/>
                <a:gd name="T50" fmla="*/ 1781 w 5687"/>
                <a:gd name="T51" fmla="*/ 1093 h 1282"/>
                <a:gd name="T52" fmla="*/ 1312 w 5687"/>
                <a:gd name="T53" fmla="*/ 625 h 1282"/>
                <a:gd name="T54" fmla="*/ 2000 w 5687"/>
                <a:gd name="T55" fmla="*/ 218 h 1282"/>
                <a:gd name="T56" fmla="*/ 1781 w 5687"/>
                <a:gd name="T57" fmla="*/ 343 h 1282"/>
                <a:gd name="T58" fmla="*/ 1781 w 5687"/>
                <a:gd name="T59" fmla="*/ 937 h 1282"/>
                <a:gd name="T60" fmla="*/ 2000 w 5687"/>
                <a:gd name="T61" fmla="*/ 812 h 1282"/>
                <a:gd name="T62" fmla="*/ 1781 w 5687"/>
                <a:gd name="T63" fmla="*/ 1093 h 1282"/>
                <a:gd name="T64" fmla="*/ 2750 w 5687"/>
                <a:gd name="T65" fmla="*/ 1093 h 1282"/>
                <a:gd name="T66" fmla="*/ 2344 w 5687"/>
                <a:gd name="T67" fmla="*/ 906 h 1282"/>
                <a:gd name="T68" fmla="*/ 2062 w 5687"/>
                <a:gd name="T69" fmla="*/ 1093 h 1282"/>
                <a:gd name="T70" fmla="*/ 2594 w 5687"/>
                <a:gd name="T71" fmla="*/ 187 h 1282"/>
                <a:gd name="T72" fmla="*/ 2750 w 5687"/>
                <a:gd name="T73" fmla="*/ 1093 h 1282"/>
                <a:gd name="T74" fmla="*/ 3436 w 5687"/>
                <a:gd name="T75" fmla="*/ 1093 h 1282"/>
                <a:gd name="T76" fmla="*/ 3186 w 5687"/>
                <a:gd name="T77" fmla="*/ 1093 h 1282"/>
                <a:gd name="T78" fmla="*/ 2999 w 5687"/>
                <a:gd name="T79" fmla="*/ 187 h 1282"/>
                <a:gd name="T80" fmla="*/ 3561 w 5687"/>
                <a:gd name="T81" fmla="*/ 437 h 1282"/>
                <a:gd name="T82" fmla="*/ 3655 w 5687"/>
                <a:gd name="T83" fmla="*/ 1093 h 1282"/>
                <a:gd name="T84" fmla="*/ 3968 w 5687"/>
                <a:gd name="T85" fmla="*/ 1093 h 1282"/>
                <a:gd name="T86" fmla="*/ 3718 w 5687"/>
                <a:gd name="T87" fmla="*/ 1093 h 1282"/>
                <a:gd name="T88" fmla="*/ 3968 w 5687"/>
                <a:gd name="T89" fmla="*/ 187 h 1282"/>
                <a:gd name="T90" fmla="*/ 3968 w 5687"/>
                <a:gd name="T91" fmla="*/ 1093 h 1282"/>
                <a:gd name="T92" fmla="*/ 4968 w 5687"/>
                <a:gd name="T93" fmla="*/ 1093 h 1282"/>
                <a:gd name="T94" fmla="*/ 4968 w 5687"/>
                <a:gd name="T95" fmla="*/ 187 h 1282"/>
                <a:gd name="T96" fmla="*/ 4968 w 5687"/>
                <a:gd name="T97" fmla="*/ 1093 h 1282"/>
                <a:gd name="T98" fmla="*/ 4968 w 5687"/>
                <a:gd name="T99" fmla="*/ 343 h 1282"/>
                <a:gd name="T100" fmla="*/ 4968 w 5687"/>
                <a:gd name="T101" fmla="*/ 937 h 1282"/>
                <a:gd name="T102" fmla="*/ 4968 w 5687"/>
                <a:gd name="T103" fmla="*/ 343 h 1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5687" h="1282">
                  <a:moveTo>
                    <a:pt x="3343" y="375"/>
                  </a:moveTo>
                  <a:lnTo>
                    <a:pt x="3343" y="375"/>
                  </a:lnTo>
                  <a:cubicBezTo>
                    <a:pt x="3311" y="343"/>
                    <a:pt x="3280" y="343"/>
                    <a:pt x="3249" y="343"/>
                  </a:cubicBezTo>
                  <a:cubicBezTo>
                    <a:pt x="3218" y="343"/>
                    <a:pt x="3186" y="343"/>
                    <a:pt x="3186" y="343"/>
                  </a:cubicBezTo>
                  <a:cubicBezTo>
                    <a:pt x="3186" y="593"/>
                    <a:pt x="3186" y="593"/>
                    <a:pt x="3186" y="593"/>
                  </a:cubicBezTo>
                  <a:cubicBezTo>
                    <a:pt x="3186" y="593"/>
                    <a:pt x="3218" y="593"/>
                    <a:pt x="3249" y="593"/>
                  </a:cubicBezTo>
                  <a:cubicBezTo>
                    <a:pt x="3280" y="593"/>
                    <a:pt x="3343" y="593"/>
                    <a:pt x="3343" y="562"/>
                  </a:cubicBezTo>
                  <a:cubicBezTo>
                    <a:pt x="3405" y="531"/>
                    <a:pt x="3405" y="406"/>
                    <a:pt x="3343" y="375"/>
                  </a:cubicBezTo>
                  <a:close/>
                  <a:moveTo>
                    <a:pt x="2375" y="750"/>
                  </a:moveTo>
                  <a:lnTo>
                    <a:pt x="2375" y="750"/>
                  </a:lnTo>
                  <a:cubicBezTo>
                    <a:pt x="2625" y="750"/>
                    <a:pt x="2625" y="750"/>
                    <a:pt x="2625" y="750"/>
                  </a:cubicBezTo>
                  <a:cubicBezTo>
                    <a:pt x="2500" y="437"/>
                    <a:pt x="2500" y="437"/>
                    <a:pt x="2500" y="437"/>
                  </a:cubicBezTo>
                  <a:lnTo>
                    <a:pt x="2375" y="750"/>
                  </a:lnTo>
                  <a:close/>
                  <a:moveTo>
                    <a:pt x="656" y="375"/>
                  </a:moveTo>
                  <a:lnTo>
                    <a:pt x="656" y="375"/>
                  </a:lnTo>
                  <a:cubicBezTo>
                    <a:pt x="625" y="343"/>
                    <a:pt x="594" y="343"/>
                    <a:pt x="562" y="343"/>
                  </a:cubicBezTo>
                  <a:cubicBezTo>
                    <a:pt x="531" y="343"/>
                    <a:pt x="500" y="343"/>
                    <a:pt x="500" y="343"/>
                  </a:cubicBezTo>
                  <a:cubicBezTo>
                    <a:pt x="500" y="593"/>
                    <a:pt x="500" y="593"/>
                    <a:pt x="500" y="593"/>
                  </a:cubicBezTo>
                  <a:cubicBezTo>
                    <a:pt x="500" y="593"/>
                    <a:pt x="531" y="593"/>
                    <a:pt x="562" y="593"/>
                  </a:cubicBezTo>
                  <a:cubicBezTo>
                    <a:pt x="594" y="593"/>
                    <a:pt x="656" y="593"/>
                    <a:pt x="656" y="562"/>
                  </a:cubicBezTo>
                  <a:cubicBezTo>
                    <a:pt x="719" y="531"/>
                    <a:pt x="719" y="406"/>
                    <a:pt x="656" y="375"/>
                  </a:cubicBezTo>
                  <a:close/>
                  <a:moveTo>
                    <a:pt x="4030" y="343"/>
                  </a:moveTo>
                  <a:lnTo>
                    <a:pt x="4030" y="343"/>
                  </a:lnTo>
                  <a:cubicBezTo>
                    <a:pt x="3905" y="343"/>
                    <a:pt x="3905" y="343"/>
                    <a:pt x="3905" y="343"/>
                  </a:cubicBezTo>
                  <a:cubicBezTo>
                    <a:pt x="3905" y="906"/>
                    <a:pt x="3905" y="906"/>
                    <a:pt x="3905" y="906"/>
                  </a:cubicBezTo>
                  <a:cubicBezTo>
                    <a:pt x="3999" y="906"/>
                    <a:pt x="3999" y="906"/>
                    <a:pt x="3999" y="906"/>
                  </a:cubicBezTo>
                  <a:cubicBezTo>
                    <a:pt x="3999" y="906"/>
                    <a:pt x="4249" y="906"/>
                    <a:pt x="4249" y="625"/>
                  </a:cubicBezTo>
                  <a:cubicBezTo>
                    <a:pt x="4249" y="343"/>
                    <a:pt x="4030" y="343"/>
                    <a:pt x="4030" y="343"/>
                  </a:cubicBezTo>
                  <a:close/>
                  <a:moveTo>
                    <a:pt x="0" y="0"/>
                  </a:moveTo>
                  <a:lnTo>
                    <a:pt x="0" y="0"/>
                  </a:lnTo>
                  <a:cubicBezTo>
                    <a:pt x="0" y="1281"/>
                    <a:pt x="0" y="1281"/>
                    <a:pt x="0" y="1281"/>
                  </a:cubicBezTo>
                  <a:cubicBezTo>
                    <a:pt x="5686" y="1281"/>
                    <a:pt x="5686" y="1281"/>
                    <a:pt x="5686" y="1281"/>
                  </a:cubicBezTo>
                  <a:cubicBezTo>
                    <a:pt x="5686" y="0"/>
                    <a:pt x="5686" y="0"/>
                    <a:pt x="5686" y="0"/>
                  </a:cubicBezTo>
                  <a:lnTo>
                    <a:pt x="0" y="0"/>
                  </a:lnTo>
                  <a:close/>
                  <a:moveTo>
                    <a:pt x="750" y="1093"/>
                  </a:moveTo>
                  <a:lnTo>
                    <a:pt x="750" y="1093"/>
                  </a:lnTo>
                  <a:cubicBezTo>
                    <a:pt x="500" y="718"/>
                    <a:pt x="500" y="718"/>
                    <a:pt x="500" y="718"/>
                  </a:cubicBezTo>
                  <a:cubicBezTo>
                    <a:pt x="500" y="1093"/>
                    <a:pt x="500" y="1093"/>
                    <a:pt x="500" y="1093"/>
                  </a:cubicBezTo>
                  <a:cubicBezTo>
                    <a:pt x="312" y="1093"/>
                    <a:pt x="312" y="1093"/>
                    <a:pt x="312" y="1093"/>
                  </a:cubicBezTo>
                  <a:cubicBezTo>
                    <a:pt x="312" y="187"/>
                    <a:pt x="312" y="187"/>
                    <a:pt x="312" y="187"/>
                  </a:cubicBezTo>
                  <a:cubicBezTo>
                    <a:pt x="500" y="187"/>
                    <a:pt x="500" y="187"/>
                    <a:pt x="500" y="187"/>
                  </a:cubicBezTo>
                  <a:cubicBezTo>
                    <a:pt x="719" y="187"/>
                    <a:pt x="875" y="187"/>
                    <a:pt x="875" y="437"/>
                  </a:cubicBezTo>
                  <a:cubicBezTo>
                    <a:pt x="906" y="718"/>
                    <a:pt x="687" y="718"/>
                    <a:pt x="687" y="718"/>
                  </a:cubicBezTo>
                  <a:cubicBezTo>
                    <a:pt x="969" y="1093"/>
                    <a:pt x="969" y="1093"/>
                    <a:pt x="969" y="1093"/>
                  </a:cubicBezTo>
                  <a:lnTo>
                    <a:pt x="750" y="1093"/>
                  </a:lnTo>
                  <a:close/>
                  <a:moveTo>
                    <a:pt x="1219" y="1093"/>
                  </a:moveTo>
                  <a:lnTo>
                    <a:pt x="1219" y="1093"/>
                  </a:lnTo>
                  <a:cubicBezTo>
                    <a:pt x="1031" y="1093"/>
                    <a:pt x="1031" y="1093"/>
                    <a:pt x="1031" y="1093"/>
                  </a:cubicBezTo>
                  <a:cubicBezTo>
                    <a:pt x="1031" y="187"/>
                    <a:pt x="1031" y="187"/>
                    <a:pt x="1031" y="187"/>
                  </a:cubicBezTo>
                  <a:cubicBezTo>
                    <a:pt x="1219" y="187"/>
                    <a:pt x="1219" y="187"/>
                    <a:pt x="1219" y="187"/>
                  </a:cubicBezTo>
                  <a:lnTo>
                    <a:pt x="1219" y="1093"/>
                  </a:lnTo>
                  <a:close/>
                  <a:moveTo>
                    <a:pt x="1781" y="1093"/>
                  </a:moveTo>
                  <a:lnTo>
                    <a:pt x="1781" y="1093"/>
                  </a:lnTo>
                  <a:cubicBezTo>
                    <a:pt x="1500" y="1093"/>
                    <a:pt x="1312" y="906"/>
                    <a:pt x="1312" y="625"/>
                  </a:cubicBezTo>
                  <a:cubicBezTo>
                    <a:pt x="1312" y="375"/>
                    <a:pt x="1500" y="187"/>
                    <a:pt x="1781" y="187"/>
                  </a:cubicBezTo>
                  <a:cubicBezTo>
                    <a:pt x="1844" y="187"/>
                    <a:pt x="1937" y="187"/>
                    <a:pt x="2000" y="218"/>
                  </a:cubicBezTo>
                  <a:cubicBezTo>
                    <a:pt x="2000" y="468"/>
                    <a:pt x="2000" y="468"/>
                    <a:pt x="2000" y="468"/>
                  </a:cubicBezTo>
                  <a:cubicBezTo>
                    <a:pt x="1937" y="375"/>
                    <a:pt x="1875" y="343"/>
                    <a:pt x="1781" y="343"/>
                  </a:cubicBezTo>
                  <a:cubicBezTo>
                    <a:pt x="1625" y="343"/>
                    <a:pt x="1469" y="468"/>
                    <a:pt x="1469" y="625"/>
                  </a:cubicBezTo>
                  <a:cubicBezTo>
                    <a:pt x="1469" y="812"/>
                    <a:pt x="1625" y="937"/>
                    <a:pt x="1781" y="937"/>
                  </a:cubicBezTo>
                  <a:cubicBezTo>
                    <a:pt x="1875" y="937"/>
                    <a:pt x="1937" y="875"/>
                    <a:pt x="2000" y="812"/>
                  </a:cubicBezTo>
                  <a:lnTo>
                    <a:pt x="2000" y="812"/>
                  </a:lnTo>
                  <a:cubicBezTo>
                    <a:pt x="2000" y="1031"/>
                    <a:pt x="2000" y="1031"/>
                    <a:pt x="2000" y="1031"/>
                  </a:cubicBezTo>
                  <a:cubicBezTo>
                    <a:pt x="1937" y="1093"/>
                    <a:pt x="1844" y="1093"/>
                    <a:pt x="1781" y="1093"/>
                  </a:cubicBezTo>
                  <a:close/>
                  <a:moveTo>
                    <a:pt x="2750" y="1093"/>
                  </a:moveTo>
                  <a:lnTo>
                    <a:pt x="2750" y="1093"/>
                  </a:lnTo>
                  <a:cubicBezTo>
                    <a:pt x="2687" y="906"/>
                    <a:pt x="2687" y="906"/>
                    <a:pt x="2687" y="906"/>
                  </a:cubicBezTo>
                  <a:cubicBezTo>
                    <a:pt x="2344" y="906"/>
                    <a:pt x="2344" y="906"/>
                    <a:pt x="2344" y="906"/>
                  </a:cubicBezTo>
                  <a:cubicBezTo>
                    <a:pt x="2250" y="1093"/>
                    <a:pt x="2250" y="1093"/>
                    <a:pt x="2250" y="1093"/>
                  </a:cubicBezTo>
                  <a:cubicBezTo>
                    <a:pt x="2062" y="1093"/>
                    <a:pt x="2062" y="1093"/>
                    <a:pt x="2062" y="1093"/>
                  </a:cubicBezTo>
                  <a:cubicBezTo>
                    <a:pt x="2406" y="187"/>
                    <a:pt x="2406" y="187"/>
                    <a:pt x="2406" y="187"/>
                  </a:cubicBezTo>
                  <a:cubicBezTo>
                    <a:pt x="2594" y="187"/>
                    <a:pt x="2594" y="187"/>
                    <a:pt x="2594" y="187"/>
                  </a:cubicBezTo>
                  <a:cubicBezTo>
                    <a:pt x="2936" y="1093"/>
                    <a:pt x="2936" y="1093"/>
                    <a:pt x="2936" y="1093"/>
                  </a:cubicBezTo>
                  <a:lnTo>
                    <a:pt x="2750" y="1093"/>
                  </a:lnTo>
                  <a:close/>
                  <a:moveTo>
                    <a:pt x="3436" y="1093"/>
                  </a:moveTo>
                  <a:lnTo>
                    <a:pt x="3436" y="1093"/>
                  </a:lnTo>
                  <a:cubicBezTo>
                    <a:pt x="3186" y="718"/>
                    <a:pt x="3186" y="718"/>
                    <a:pt x="3186" y="718"/>
                  </a:cubicBezTo>
                  <a:cubicBezTo>
                    <a:pt x="3186" y="1093"/>
                    <a:pt x="3186" y="1093"/>
                    <a:pt x="3186" y="1093"/>
                  </a:cubicBezTo>
                  <a:cubicBezTo>
                    <a:pt x="2999" y="1093"/>
                    <a:pt x="2999" y="1093"/>
                    <a:pt x="2999" y="1093"/>
                  </a:cubicBezTo>
                  <a:cubicBezTo>
                    <a:pt x="2999" y="187"/>
                    <a:pt x="2999" y="187"/>
                    <a:pt x="2999" y="187"/>
                  </a:cubicBezTo>
                  <a:cubicBezTo>
                    <a:pt x="3186" y="187"/>
                    <a:pt x="3186" y="187"/>
                    <a:pt x="3186" y="187"/>
                  </a:cubicBezTo>
                  <a:cubicBezTo>
                    <a:pt x="3405" y="187"/>
                    <a:pt x="3561" y="187"/>
                    <a:pt x="3561" y="437"/>
                  </a:cubicBezTo>
                  <a:cubicBezTo>
                    <a:pt x="3593" y="718"/>
                    <a:pt x="3374" y="718"/>
                    <a:pt x="3374" y="718"/>
                  </a:cubicBezTo>
                  <a:cubicBezTo>
                    <a:pt x="3655" y="1093"/>
                    <a:pt x="3655" y="1093"/>
                    <a:pt x="3655" y="1093"/>
                  </a:cubicBezTo>
                  <a:lnTo>
                    <a:pt x="3436" y="1093"/>
                  </a:lnTo>
                  <a:close/>
                  <a:moveTo>
                    <a:pt x="3968" y="1093"/>
                  </a:moveTo>
                  <a:lnTo>
                    <a:pt x="3968" y="1093"/>
                  </a:lnTo>
                  <a:cubicBezTo>
                    <a:pt x="3718" y="1093"/>
                    <a:pt x="3718" y="1093"/>
                    <a:pt x="3718" y="1093"/>
                  </a:cubicBezTo>
                  <a:cubicBezTo>
                    <a:pt x="3718" y="187"/>
                    <a:pt x="3718" y="187"/>
                    <a:pt x="3718" y="187"/>
                  </a:cubicBezTo>
                  <a:cubicBezTo>
                    <a:pt x="3968" y="187"/>
                    <a:pt x="3968" y="187"/>
                    <a:pt x="3968" y="187"/>
                  </a:cubicBezTo>
                  <a:cubicBezTo>
                    <a:pt x="3968" y="187"/>
                    <a:pt x="4436" y="156"/>
                    <a:pt x="4436" y="625"/>
                  </a:cubicBezTo>
                  <a:cubicBezTo>
                    <a:pt x="4436" y="1093"/>
                    <a:pt x="3968" y="1093"/>
                    <a:pt x="3968" y="1093"/>
                  </a:cubicBezTo>
                  <a:close/>
                  <a:moveTo>
                    <a:pt x="4968" y="1093"/>
                  </a:moveTo>
                  <a:lnTo>
                    <a:pt x="4968" y="1093"/>
                  </a:lnTo>
                  <a:cubicBezTo>
                    <a:pt x="4718" y="1093"/>
                    <a:pt x="4499" y="906"/>
                    <a:pt x="4499" y="625"/>
                  </a:cubicBezTo>
                  <a:cubicBezTo>
                    <a:pt x="4499" y="375"/>
                    <a:pt x="4718" y="187"/>
                    <a:pt x="4968" y="187"/>
                  </a:cubicBezTo>
                  <a:cubicBezTo>
                    <a:pt x="5218" y="187"/>
                    <a:pt x="5436" y="375"/>
                    <a:pt x="5436" y="625"/>
                  </a:cubicBezTo>
                  <a:cubicBezTo>
                    <a:pt x="5436" y="906"/>
                    <a:pt x="5218" y="1093"/>
                    <a:pt x="4968" y="1093"/>
                  </a:cubicBezTo>
                  <a:close/>
                  <a:moveTo>
                    <a:pt x="4968" y="343"/>
                  </a:moveTo>
                  <a:lnTo>
                    <a:pt x="4968" y="343"/>
                  </a:lnTo>
                  <a:cubicBezTo>
                    <a:pt x="4811" y="343"/>
                    <a:pt x="4686" y="468"/>
                    <a:pt x="4686" y="625"/>
                  </a:cubicBezTo>
                  <a:cubicBezTo>
                    <a:pt x="4686" y="812"/>
                    <a:pt x="4811" y="937"/>
                    <a:pt x="4968" y="937"/>
                  </a:cubicBezTo>
                  <a:cubicBezTo>
                    <a:pt x="5124" y="937"/>
                    <a:pt x="5249" y="812"/>
                    <a:pt x="5249" y="625"/>
                  </a:cubicBezTo>
                  <a:cubicBezTo>
                    <a:pt x="5249" y="468"/>
                    <a:pt x="5124" y="343"/>
                    <a:pt x="4968" y="34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wrap="none" anchor="ctr"/>
            <a:lstStyle/>
            <a:p>
              <a:endParaRPr lang="en-GB" sz="1351" dirty="0"/>
            </a:p>
          </p:txBody>
        </p:sp>
      </p:grp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39C9D7B-1C81-4D3B-9BED-D92E96E3DBE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D0D2D2"/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rgbClr val="FFFFFF"/>
                </a:solidFill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95333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pos="3636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cardo Core Grey 50:50 Image">
    <p:bg>
      <p:bgPr>
        <a:solidFill>
          <a:srgbClr val="D0D2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1CAF285-4BF8-024E-A84E-B3A1898E0A96}"/>
              </a:ext>
            </a:extLst>
          </p:cNvPr>
          <p:cNvSpPr>
            <a:spLocks/>
          </p:cNvSpPr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1" dirty="0">
              <a:solidFill>
                <a:srgbClr val="FFFFFF"/>
              </a:solidFill>
            </a:endParaRPr>
          </a:p>
        </p:txBody>
      </p:sp>
      <p:sp>
        <p:nvSpPr>
          <p:cNvPr id="80" name="Title 1">
            <a:extLst>
              <a:ext uri="{FF2B5EF4-FFF2-40B4-BE49-F238E27FC236}">
                <a16:creationId xmlns:a16="http://schemas.microsoft.com/office/drawing/2014/main" id="{EA1BC91F-10A2-7B4F-B8D5-EB9E3C4A5E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4962" y="3506332"/>
            <a:ext cx="5436000" cy="644002"/>
          </a:xfrm>
          <a:prstGeom prst="rect">
            <a:avLst/>
          </a:prstGeom>
        </p:spPr>
        <p:txBody>
          <a:bodyPr lIns="0" tIns="72000" rIns="0" bIns="72000" anchor="b"/>
          <a:lstStyle>
            <a:lvl1pPr marL="0" indent="0">
              <a:tabLst>
                <a:tab pos="6925387" algn="l"/>
              </a:tabLst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GB" dirty="0"/>
              <a:t>Click to edit divider title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955D3021-2263-A649-90D2-4F6EB353983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4962" y="4150334"/>
            <a:ext cx="5436000" cy="2189636"/>
          </a:xfrm>
          <a:prstGeom prst="rect">
            <a:avLst/>
          </a:prstGeom>
        </p:spPr>
        <p:txBody>
          <a:bodyPr lIns="0" tIns="126000" rIns="0" bIns="72000"/>
          <a:lstStyle>
            <a:lvl1pPr>
              <a:buNone/>
              <a:defRPr sz="2400">
                <a:solidFill>
                  <a:srgbClr val="FFFFFF"/>
                </a:solidFill>
              </a:defRPr>
            </a:lvl1pPr>
          </a:lstStyle>
          <a:p>
            <a:r>
              <a:rPr lang="en-GB" sz="2800" b="0" dirty="0"/>
              <a:t>Click to edit subtitle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9266094-2ADC-9D40-9D8D-3E0B74F860B1}"/>
              </a:ext>
            </a:extLst>
          </p:cNvPr>
          <p:cNvCxnSpPr>
            <a:cxnSpLocks/>
          </p:cNvCxnSpPr>
          <p:nvPr userDrawn="1"/>
        </p:nvCxnSpPr>
        <p:spPr>
          <a:xfrm>
            <a:off x="334963" y="4150334"/>
            <a:ext cx="5436000" cy="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FCC25D1-D430-45A4-9483-6CA62B601570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554007" y="260350"/>
            <a:ext cx="1218143" cy="785171"/>
            <a:chOff x="9844088" y="250825"/>
            <a:chExt cx="2058987" cy="1327150"/>
          </a:xfrm>
          <a:solidFill>
            <a:srgbClr val="FFFFFF"/>
          </a:solidFill>
        </p:grpSpPr>
        <p:sp>
          <p:nvSpPr>
            <p:cNvPr id="12" name="Freeform 1">
              <a:extLst>
                <a:ext uri="{FF2B5EF4-FFF2-40B4-BE49-F238E27FC236}">
                  <a16:creationId xmlns:a16="http://schemas.microsoft.com/office/drawing/2014/main" id="{42AF1752-19FC-4158-998B-FCF02DD666A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9844088" y="250825"/>
              <a:ext cx="112712" cy="798513"/>
            </a:xfrm>
            <a:custGeom>
              <a:avLst/>
              <a:gdLst>
                <a:gd name="T0" fmla="*/ 312 w 313"/>
                <a:gd name="T1" fmla="*/ 0 h 2219"/>
                <a:gd name="T2" fmla="*/ 0 w 313"/>
                <a:gd name="T3" fmla="*/ 0 h 2219"/>
                <a:gd name="T4" fmla="*/ 0 w 313"/>
                <a:gd name="T5" fmla="*/ 2218 h 2219"/>
                <a:gd name="T6" fmla="*/ 312 w 313"/>
                <a:gd name="T7" fmla="*/ 2218 h 2219"/>
                <a:gd name="T8" fmla="*/ 312 w 313"/>
                <a:gd name="T9" fmla="*/ 0 h 2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3" h="2219">
                  <a:moveTo>
                    <a:pt x="312" y="0"/>
                  </a:moveTo>
                  <a:lnTo>
                    <a:pt x="0" y="0"/>
                  </a:lnTo>
                  <a:lnTo>
                    <a:pt x="0" y="2218"/>
                  </a:lnTo>
                  <a:lnTo>
                    <a:pt x="312" y="2218"/>
                  </a:lnTo>
                  <a:lnTo>
                    <a:pt x="312" y="0"/>
                  </a:lnTo>
                </a:path>
              </a:pathLst>
            </a:custGeom>
            <a:grpFill/>
            <a:ln>
              <a:noFill/>
            </a:ln>
            <a:effectLst/>
          </p:spPr>
          <p:txBody>
            <a:bodyPr wrap="none" anchor="ctr"/>
            <a:lstStyle/>
            <a:p>
              <a:endParaRPr lang="en-GB" sz="1351" dirty="0"/>
            </a:p>
          </p:txBody>
        </p:sp>
        <p:sp>
          <p:nvSpPr>
            <p:cNvPr id="13" name="Freeform 2">
              <a:extLst>
                <a:ext uri="{FF2B5EF4-FFF2-40B4-BE49-F238E27FC236}">
                  <a16:creationId xmlns:a16="http://schemas.microsoft.com/office/drawing/2014/main" id="{75E49F27-6D87-4452-9BC8-A7965FBE6F6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0023475" y="250825"/>
              <a:ext cx="1879600" cy="798513"/>
            </a:xfrm>
            <a:custGeom>
              <a:avLst/>
              <a:gdLst>
                <a:gd name="T0" fmla="*/ 5186 w 5219"/>
                <a:gd name="T1" fmla="*/ 2218 h 2219"/>
                <a:gd name="T2" fmla="*/ 5186 w 5219"/>
                <a:gd name="T3" fmla="*/ 2218 h 2219"/>
                <a:gd name="T4" fmla="*/ 4249 w 5219"/>
                <a:gd name="T5" fmla="*/ 1157 h 2219"/>
                <a:gd name="T6" fmla="*/ 4936 w 5219"/>
                <a:gd name="T7" fmla="*/ 1000 h 2219"/>
                <a:gd name="T8" fmla="*/ 4874 w 5219"/>
                <a:gd name="T9" fmla="*/ 219 h 2219"/>
                <a:gd name="T10" fmla="*/ 3811 w 5219"/>
                <a:gd name="T11" fmla="*/ 0 h 2219"/>
                <a:gd name="T12" fmla="*/ 0 w 5219"/>
                <a:gd name="T13" fmla="*/ 0 h 2219"/>
                <a:gd name="T14" fmla="*/ 0 w 5219"/>
                <a:gd name="T15" fmla="*/ 2218 h 2219"/>
                <a:gd name="T16" fmla="*/ 1875 w 5219"/>
                <a:gd name="T17" fmla="*/ 2218 h 2219"/>
                <a:gd name="T18" fmla="*/ 1875 w 5219"/>
                <a:gd name="T19" fmla="*/ 1438 h 2219"/>
                <a:gd name="T20" fmla="*/ 2405 w 5219"/>
                <a:gd name="T21" fmla="*/ 1438 h 2219"/>
                <a:gd name="T22" fmla="*/ 2843 w 5219"/>
                <a:gd name="T23" fmla="*/ 1813 h 2219"/>
                <a:gd name="T24" fmla="*/ 2843 w 5219"/>
                <a:gd name="T25" fmla="*/ 2218 h 2219"/>
                <a:gd name="T26" fmla="*/ 5186 w 5219"/>
                <a:gd name="T27" fmla="*/ 2218 h 2219"/>
                <a:gd name="T28" fmla="*/ 2811 w 5219"/>
                <a:gd name="T29" fmla="*/ 844 h 2219"/>
                <a:gd name="T30" fmla="*/ 2811 w 5219"/>
                <a:gd name="T31" fmla="*/ 844 h 2219"/>
                <a:gd name="T32" fmla="*/ 2593 w 5219"/>
                <a:gd name="T33" fmla="*/ 907 h 2219"/>
                <a:gd name="T34" fmla="*/ 1906 w 5219"/>
                <a:gd name="T35" fmla="*/ 907 h 2219"/>
                <a:gd name="T36" fmla="*/ 1906 w 5219"/>
                <a:gd name="T37" fmla="*/ 563 h 2219"/>
                <a:gd name="T38" fmla="*/ 2593 w 5219"/>
                <a:gd name="T39" fmla="*/ 563 h 2219"/>
                <a:gd name="T40" fmla="*/ 2811 w 5219"/>
                <a:gd name="T41" fmla="*/ 625 h 2219"/>
                <a:gd name="T42" fmla="*/ 2811 w 5219"/>
                <a:gd name="T43" fmla="*/ 844 h 2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219" h="2219">
                  <a:moveTo>
                    <a:pt x="5186" y="2218"/>
                  </a:moveTo>
                  <a:lnTo>
                    <a:pt x="5186" y="2218"/>
                  </a:lnTo>
                  <a:cubicBezTo>
                    <a:pt x="5186" y="1625"/>
                    <a:pt x="4905" y="1313"/>
                    <a:pt x="4249" y="1157"/>
                  </a:cubicBezTo>
                  <a:cubicBezTo>
                    <a:pt x="4499" y="1157"/>
                    <a:pt x="4749" y="1125"/>
                    <a:pt x="4936" y="1000"/>
                  </a:cubicBezTo>
                  <a:cubicBezTo>
                    <a:pt x="5093" y="844"/>
                    <a:pt x="5218" y="500"/>
                    <a:pt x="4874" y="219"/>
                  </a:cubicBezTo>
                  <a:cubicBezTo>
                    <a:pt x="4655" y="32"/>
                    <a:pt x="4280" y="0"/>
                    <a:pt x="381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218"/>
                    <a:pt x="0" y="2218"/>
                    <a:pt x="0" y="2218"/>
                  </a:cubicBezTo>
                  <a:cubicBezTo>
                    <a:pt x="1875" y="2218"/>
                    <a:pt x="1875" y="2218"/>
                    <a:pt x="1875" y="2218"/>
                  </a:cubicBezTo>
                  <a:cubicBezTo>
                    <a:pt x="1875" y="1438"/>
                    <a:pt x="1875" y="1438"/>
                    <a:pt x="1875" y="1438"/>
                  </a:cubicBezTo>
                  <a:cubicBezTo>
                    <a:pt x="2405" y="1438"/>
                    <a:pt x="2405" y="1438"/>
                    <a:pt x="2405" y="1438"/>
                  </a:cubicBezTo>
                  <a:cubicBezTo>
                    <a:pt x="2624" y="1438"/>
                    <a:pt x="2843" y="1532"/>
                    <a:pt x="2843" y="1813"/>
                  </a:cubicBezTo>
                  <a:cubicBezTo>
                    <a:pt x="2843" y="2218"/>
                    <a:pt x="2843" y="2218"/>
                    <a:pt x="2843" y="2218"/>
                  </a:cubicBezTo>
                  <a:lnTo>
                    <a:pt x="5186" y="2218"/>
                  </a:lnTo>
                  <a:close/>
                  <a:moveTo>
                    <a:pt x="2811" y="844"/>
                  </a:moveTo>
                  <a:lnTo>
                    <a:pt x="2811" y="844"/>
                  </a:lnTo>
                  <a:cubicBezTo>
                    <a:pt x="2749" y="875"/>
                    <a:pt x="2655" y="907"/>
                    <a:pt x="2593" y="907"/>
                  </a:cubicBezTo>
                  <a:cubicBezTo>
                    <a:pt x="1906" y="907"/>
                    <a:pt x="1906" y="907"/>
                    <a:pt x="1906" y="907"/>
                  </a:cubicBezTo>
                  <a:cubicBezTo>
                    <a:pt x="1906" y="563"/>
                    <a:pt x="1906" y="563"/>
                    <a:pt x="1906" y="563"/>
                  </a:cubicBezTo>
                  <a:cubicBezTo>
                    <a:pt x="2125" y="563"/>
                    <a:pt x="2344" y="563"/>
                    <a:pt x="2593" y="563"/>
                  </a:cubicBezTo>
                  <a:cubicBezTo>
                    <a:pt x="2686" y="563"/>
                    <a:pt x="2749" y="594"/>
                    <a:pt x="2811" y="625"/>
                  </a:cubicBezTo>
                  <a:cubicBezTo>
                    <a:pt x="2843" y="688"/>
                    <a:pt x="2843" y="782"/>
                    <a:pt x="2811" y="844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wrap="none" anchor="ctr"/>
            <a:lstStyle/>
            <a:p>
              <a:endParaRPr lang="en-GB" sz="1351" dirty="0"/>
            </a:p>
          </p:txBody>
        </p:sp>
        <p:sp>
          <p:nvSpPr>
            <p:cNvPr id="14" name="Freeform 3">
              <a:extLst>
                <a:ext uri="{FF2B5EF4-FFF2-40B4-BE49-F238E27FC236}">
                  <a16:creationId xmlns:a16="http://schemas.microsoft.com/office/drawing/2014/main" id="{F1B38341-D94F-4EE9-82EA-580D0BA2D4B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9844088" y="1116013"/>
              <a:ext cx="2047875" cy="461962"/>
            </a:xfrm>
            <a:custGeom>
              <a:avLst/>
              <a:gdLst>
                <a:gd name="T0" fmla="*/ 3343 w 5687"/>
                <a:gd name="T1" fmla="*/ 375 h 1282"/>
                <a:gd name="T2" fmla="*/ 3186 w 5687"/>
                <a:gd name="T3" fmla="*/ 343 h 1282"/>
                <a:gd name="T4" fmla="*/ 3249 w 5687"/>
                <a:gd name="T5" fmla="*/ 593 h 1282"/>
                <a:gd name="T6" fmla="*/ 3343 w 5687"/>
                <a:gd name="T7" fmla="*/ 375 h 1282"/>
                <a:gd name="T8" fmla="*/ 2375 w 5687"/>
                <a:gd name="T9" fmla="*/ 750 h 1282"/>
                <a:gd name="T10" fmla="*/ 2500 w 5687"/>
                <a:gd name="T11" fmla="*/ 437 h 1282"/>
                <a:gd name="T12" fmla="*/ 656 w 5687"/>
                <a:gd name="T13" fmla="*/ 375 h 1282"/>
                <a:gd name="T14" fmla="*/ 562 w 5687"/>
                <a:gd name="T15" fmla="*/ 343 h 1282"/>
                <a:gd name="T16" fmla="*/ 500 w 5687"/>
                <a:gd name="T17" fmla="*/ 593 h 1282"/>
                <a:gd name="T18" fmla="*/ 656 w 5687"/>
                <a:gd name="T19" fmla="*/ 562 h 1282"/>
                <a:gd name="T20" fmla="*/ 4030 w 5687"/>
                <a:gd name="T21" fmla="*/ 343 h 1282"/>
                <a:gd name="T22" fmla="*/ 3905 w 5687"/>
                <a:gd name="T23" fmla="*/ 343 h 1282"/>
                <a:gd name="T24" fmla="*/ 3999 w 5687"/>
                <a:gd name="T25" fmla="*/ 906 h 1282"/>
                <a:gd name="T26" fmla="*/ 4030 w 5687"/>
                <a:gd name="T27" fmla="*/ 343 h 1282"/>
                <a:gd name="T28" fmla="*/ 0 w 5687"/>
                <a:gd name="T29" fmla="*/ 0 h 1282"/>
                <a:gd name="T30" fmla="*/ 5686 w 5687"/>
                <a:gd name="T31" fmla="*/ 1281 h 1282"/>
                <a:gd name="T32" fmla="*/ 0 w 5687"/>
                <a:gd name="T33" fmla="*/ 0 h 1282"/>
                <a:gd name="T34" fmla="*/ 750 w 5687"/>
                <a:gd name="T35" fmla="*/ 1093 h 1282"/>
                <a:gd name="T36" fmla="*/ 500 w 5687"/>
                <a:gd name="T37" fmla="*/ 1093 h 1282"/>
                <a:gd name="T38" fmla="*/ 312 w 5687"/>
                <a:gd name="T39" fmla="*/ 187 h 1282"/>
                <a:gd name="T40" fmla="*/ 875 w 5687"/>
                <a:gd name="T41" fmla="*/ 437 h 1282"/>
                <a:gd name="T42" fmla="*/ 969 w 5687"/>
                <a:gd name="T43" fmla="*/ 1093 h 1282"/>
                <a:gd name="T44" fmla="*/ 1219 w 5687"/>
                <a:gd name="T45" fmla="*/ 1093 h 1282"/>
                <a:gd name="T46" fmla="*/ 1031 w 5687"/>
                <a:gd name="T47" fmla="*/ 1093 h 1282"/>
                <a:gd name="T48" fmla="*/ 1219 w 5687"/>
                <a:gd name="T49" fmla="*/ 187 h 1282"/>
                <a:gd name="T50" fmla="*/ 1781 w 5687"/>
                <a:gd name="T51" fmla="*/ 1093 h 1282"/>
                <a:gd name="T52" fmla="*/ 1312 w 5687"/>
                <a:gd name="T53" fmla="*/ 625 h 1282"/>
                <a:gd name="T54" fmla="*/ 2000 w 5687"/>
                <a:gd name="T55" fmla="*/ 218 h 1282"/>
                <a:gd name="T56" fmla="*/ 1781 w 5687"/>
                <a:gd name="T57" fmla="*/ 343 h 1282"/>
                <a:gd name="T58" fmla="*/ 1781 w 5687"/>
                <a:gd name="T59" fmla="*/ 937 h 1282"/>
                <a:gd name="T60" fmla="*/ 2000 w 5687"/>
                <a:gd name="T61" fmla="*/ 812 h 1282"/>
                <a:gd name="T62" fmla="*/ 1781 w 5687"/>
                <a:gd name="T63" fmla="*/ 1093 h 1282"/>
                <a:gd name="T64" fmla="*/ 2750 w 5687"/>
                <a:gd name="T65" fmla="*/ 1093 h 1282"/>
                <a:gd name="T66" fmla="*/ 2344 w 5687"/>
                <a:gd name="T67" fmla="*/ 906 h 1282"/>
                <a:gd name="T68" fmla="*/ 2062 w 5687"/>
                <a:gd name="T69" fmla="*/ 1093 h 1282"/>
                <a:gd name="T70" fmla="*/ 2594 w 5687"/>
                <a:gd name="T71" fmla="*/ 187 h 1282"/>
                <a:gd name="T72" fmla="*/ 2750 w 5687"/>
                <a:gd name="T73" fmla="*/ 1093 h 1282"/>
                <a:gd name="T74" fmla="*/ 3436 w 5687"/>
                <a:gd name="T75" fmla="*/ 1093 h 1282"/>
                <a:gd name="T76" fmla="*/ 3186 w 5687"/>
                <a:gd name="T77" fmla="*/ 1093 h 1282"/>
                <a:gd name="T78" fmla="*/ 2999 w 5687"/>
                <a:gd name="T79" fmla="*/ 187 h 1282"/>
                <a:gd name="T80" fmla="*/ 3561 w 5687"/>
                <a:gd name="T81" fmla="*/ 437 h 1282"/>
                <a:gd name="T82" fmla="*/ 3655 w 5687"/>
                <a:gd name="T83" fmla="*/ 1093 h 1282"/>
                <a:gd name="T84" fmla="*/ 3968 w 5687"/>
                <a:gd name="T85" fmla="*/ 1093 h 1282"/>
                <a:gd name="T86" fmla="*/ 3718 w 5687"/>
                <a:gd name="T87" fmla="*/ 1093 h 1282"/>
                <a:gd name="T88" fmla="*/ 3968 w 5687"/>
                <a:gd name="T89" fmla="*/ 187 h 1282"/>
                <a:gd name="T90" fmla="*/ 3968 w 5687"/>
                <a:gd name="T91" fmla="*/ 1093 h 1282"/>
                <a:gd name="T92" fmla="*/ 4968 w 5687"/>
                <a:gd name="T93" fmla="*/ 1093 h 1282"/>
                <a:gd name="T94" fmla="*/ 4968 w 5687"/>
                <a:gd name="T95" fmla="*/ 187 h 1282"/>
                <a:gd name="T96" fmla="*/ 4968 w 5687"/>
                <a:gd name="T97" fmla="*/ 1093 h 1282"/>
                <a:gd name="T98" fmla="*/ 4968 w 5687"/>
                <a:gd name="T99" fmla="*/ 343 h 1282"/>
                <a:gd name="T100" fmla="*/ 4968 w 5687"/>
                <a:gd name="T101" fmla="*/ 937 h 1282"/>
                <a:gd name="T102" fmla="*/ 4968 w 5687"/>
                <a:gd name="T103" fmla="*/ 343 h 1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5687" h="1282">
                  <a:moveTo>
                    <a:pt x="3343" y="375"/>
                  </a:moveTo>
                  <a:lnTo>
                    <a:pt x="3343" y="375"/>
                  </a:lnTo>
                  <a:cubicBezTo>
                    <a:pt x="3311" y="343"/>
                    <a:pt x="3280" y="343"/>
                    <a:pt x="3249" y="343"/>
                  </a:cubicBezTo>
                  <a:cubicBezTo>
                    <a:pt x="3218" y="343"/>
                    <a:pt x="3186" y="343"/>
                    <a:pt x="3186" y="343"/>
                  </a:cubicBezTo>
                  <a:cubicBezTo>
                    <a:pt x="3186" y="593"/>
                    <a:pt x="3186" y="593"/>
                    <a:pt x="3186" y="593"/>
                  </a:cubicBezTo>
                  <a:cubicBezTo>
                    <a:pt x="3186" y="593"/>
                    <a:pt x="3218" y="593"/>
                    <a:pt x="3249" y="593"/>
                  </a:cubicBezTo>
                  <a:cubicBezTo>
                    <a:pt x="3280" y="593"/>
                    <a:pt x="3343" y="593"/>
                    <a:pt x="3343" y="562"/>
                  </a:cubicBezTo>
                  <a:cubicBezTo>
                    <a:pt x="3405" y="531"/>
                    <a:pt x="3405" y="406"/>
                    <a:pt x="3343" y="375"/>
                  </a:cubicBezTo>
                  <a:close/>
                  <a:moveTo>
                    <a:pt x="2375" y="750"/>
                  </a:moveTo>
                  <a:lnTo>
                    <a:pt x="2375" y="750"/>
                  </a:lnTo>
                  <a:cubicBezTo>
                    <a:pt x="2625" y="750"/>
                    <a:pt x="2625" y="750"/>
                    <a:pt x="2625" y="750"/>
                  </a:cubicBezTo>
                  <a:cubicBezTo>
                    <a:pt x="2500" y="437"/>
                    <a:pt x="2500" y="437"/>
                    <a:pt x="2500" y="437"/>
                  </a:cubicBezTo>
                  <a:lnTo>
                    <a:pt x="2375" y="750"/>
                  </a:lnTo>
                  <a:close/>
                  <a:moveTo>
                    <a:pt x="656" y="375"/>
                  </a:moveTo>
                  <a:lnTo>
                    <a:pt x="656" y="375"/>
                  </a:lnTo>
                  <a:cubicBezTo>
                    <a:pt x="625" y="343"/>
                    <a:pt x="594" y="343"/>
                    <a:pt x="562" y="343"/>
                  </a:cubicBezTo>
                  <a:cubicBezTo>
                    <a:pt x="531" y="343"/>
                    <a:pt x="500" y="343"/>
                    <a:pt x="500" y="343"/>
                  </a:cubicBezTo>
                  <a:cubicBezTo>
                    <a:pt x="500" y="593"/>
                    <a:pt x="500" y="593"/>
                    <a:pt x="500" y="593"/>
                  </a:cubicBezTo>
                  <a:cubicBezTo>
                    <a:pt x="500" y="593"/>
                    <a:pt x="531" y="593"/>
                    <a:pt x="562" y="593"/>
                  </a:cubicBezTo>
                  <a:cubicBezTo>
                    <a:pt x="594" y="593"/>
                    <a:pt x="656" y="593"/>
                    <a:pt x="656" y="562"/>
                  </a:cubicBezTo>
                  <a:cubicBezTo>
                    <a:pt x="719" y="531"/>
                    <a:pt x="719" y="406"/>
                    <a:pt x="656" y="375"/>
                  </a:cubicBezTo>
                  <a:close/>
                  <a:moveTo>
                    <a:pt x="4030" y="343"/>
                  </a:moveTo>
                  <a:lnTo>
                    <a:pt x="4030" y="343"/>
                  </a:lnTo>
                  <a:cubicBezTo>
                    <a:pt x="3905" y="343"/>
                    <a:pt x="3905" y="343"/>
                    <a:pt x="3905" y="343"/>
                  </a:cubicBezTo>
                  <a:cubicBezTo>
                    <a:pt x="3905" y="906"/>
                    <a:pt x="3905" y="906"/>
                    <a:pt x="3905" y="906"/>
                  </a:cubicBezTo>
                  <a:cubicBezTo>
                    <a:pt x="3999" y="906"/>
                    <a:pt x="3999" y="906"/>
                    <a:pt x="3999" y="906"/>
                  </a:cubicBezTo>
                  <a:cubicBezTo>
                    <a:pt x="3999" y="906"/>
                    <a:pt x="4249" y="906"/>
                    <a:pt x="4249" y="625"/>
                  </a:cubicBezTo>
                  <a:cubicBezTo>
                    <a:pt x="4249" y="343"/>
                    <a:pt x="4030" y="343"/>
                    <a:pt x="4030" y="343"/>
                  </a:cubicBezTo>
                  <a:close/>
                  <a:moveTo>
                    <a:pt x="0" y="0"/>
                  </a:moveTo>
                  <a:lnTo>
                    <a:pt x="0" y="0"/>
                  </a:lnTo>
                  <a:cubicBezTo>
                    <a:pt x="0" y="1281"/>
                    <a:pt x="0" y="1281"/>
                    <a:pt x="0" y="1281"/>
                  </a:cubicBezTo>
                  <a:cubicBezTo>
                    <a:pt x="5686" y="1281"/>
                    <a:pt x="5686" y="1281"/>
                    <a:pt x="5686" y="1281"/>
                  </a:cubicBezTo>
                  <a:cubicBezTo>
                    <a:pt x="5686" y="0"/>
                    <a:pt x="5686" y="0"/>
                    <a:pt x="5686" y="0"/>
                  </a:cubicBezTo>
                  <a:lnTo>
                    <a:pt x="0" y="0"/>
                  </a:lnTo>
                  <a:close/>
                  <a:moveTo>
                    <a:pt x="750" y="1093"/>
                  </a:moveTo>
                  <a:lnTo>
                    <a:pt x="750" y="1093"/>
                  </a:lnTo>
                  <a:cubicBezTo>
                    <a:pt x="500" y="718"/>
                    <a:pt x="500" y="718"/>
                    <a:pt x="500" y="718"/>
                  </a:cubicBezTo>
                  <a:cubicBezTo>
                    <a:pt x="500" y="1093"/>
                    <a:pt x="500" y="1093"/>
                    <a:pt x="500" y="1093"/>
                  </a:cubicBezTo>
                  <a:cubicBezTo>
                    <a:pt x="312" y="1093"/>
                    <a:pt x="312" y="1093"/>
                    <a:pt x="312" y="1093"/>
                  </a:cubicBezTo>
                  <a:cubicBezTo>
                    <a:pt x="312" y="187"/>
                    <a:pt x="312" y="187"/>
                    <a:pt x="312" y="187"/>
                  </a:cubicBezTo>
                  <a:cubicBezTo>
                    <a:pt x="500" y="187"/>
                    <a:pt x="500" y="187"/>
                    <a:pt x="500" y="187"/>
                  </a:cubicBezTo>
                  <a:cubicBezTo>
                    <a:pt x="719" y="187"/>
                    <a:pt x="875" y="187"/>
                    <a:pt x="875" y="437"/>
                  </a:cubicBezTo>
                  <a:cubicBezTo>
                    <a:pt x="906" y="718"/>
                    <a:pt x="687" y="718"/>
                    <a:pt x="687" y="718"/>
                  </a:cubicBezTo>
                  <a:cubicBezTo>
                    <a:pt x="969" y="1093"/>
                    <a:pt x="969" y="1093"/>
                    <a:pt x="969" y="1093"/>
                  </a:cubicBezTo>
                  <a:lnTo>
                    <a:pt x="750" y="1093"/>
                  </a:lnTo>
                  <a:close/>
                  <a:moveTo>
                    <a:pt x="1219" y="1093"/>
                  </a:moveTo>
                  <a:lnTo>
                    <a:pt x="1219" y="1093"/>
                  </a:lnTo>
                  <a:cubicBezTo>
                    <a:pt x="1031" y="1093"/>
                    <a:pt x="1031" y="1093"/>
                    <a:pt x="1031" y="1093"/>
                  </a:cubicBezTo>
                  <a:cubicBezTo>
                    <a:pt x="1031" y="187"/>
                    <a:pt x="1031" y="187"/>
                    <a:pt x="1031" y="187"/>
                  </a:cubicBezTo>
                  <a:cubicBezTo>
                    <a:pt x="1219" y="187"/>
                    <a:pt x="1219" y="187"/>
                    <a:pt x="1219" y="187"/>
                  </a:cubicBezTo>
                  <a:lnTo>
                    <a:pt x="1219" y="1093"/>
                  </a:lnTo>
                  <a:close/>
                  <a:moveTo>
                    <a:pt x="1781" y="1093"/>
                  </a:moveTo>
                  <a:lnTo>
                    <a:pt x="1781" y="1093"/>
                  </a:lnTo>
                  <a:cubicBezTo>
                    <a:pt x="1500" y="1093"/>
                    <a:pt x="1312" y="906"/>
                    <a:pt x="1312" y="625"/>
                  </a:cubicBezTo>
                  <a:cubicBezTo>
                    <a:pt x="1312" y="375"/>
                    <a:pt x="1500" y="187"/>
                    <a:pt x="1781" y="187"/>
                  </a:cubicBezTo>
                  <a:cubicBezTo>
                    <a:pt x="1844" y="187"/>
                    <a:pt x="1937" y="187"/>
                    <a:pt x="2000" y="218"/>
                  </a:cubicBezTo>
                  <a:cubicBezTo>
                    <a:pt x="2000" y="468"/>
                    <a:pt x="2000" y="468"/>
                    <a:pt x="2000" y="468"/>
                  </a:cubicBezTo>
                  <a:cubicBezTo>
                    <a:pt x="1937" y="375"/>
                    <a:pt x="1875" y="343"/>
                    <a:pt x="1781" y="343"/>
                  </a:cubicBezTo>
                  <a:cubicBezTo>
                    <a:pt x="1625" y="343"/>
                    <a:pt x="1469" y="468"/>
                    <a:pt x="1469" y="625"/>
                  </a:cubicBezTo>
                  <a:cubicBezTo>
                    <a:pt x="1469" y="812"/>
                    <a:pt x="1625" y="937"/>
                    <a:pt x="1781" y="937"/>
                  </a:cubicBezTo>
                  <a:cubicBezTo>
                    <a:pt x="1875" y="937"/>
                    <a:pt x="1937" y="875"/>
                    <a:pt x="2000" y="812"/>
                  </a:cubicBezTo>
                  <a:lnTo>
                    <a:pt x="2000" y="812"/>
                  </a:lnTo>
                  <a:cubicBezTo>
                    <a:pt x="2000" y="1031"/>
                    <a:pt x="2000" y="1031"/>
                    <a:pt x="2000" y="1031"/>
                  </a:cubicBezTo>
                  <a:cubicBezTo>
                    <a:pt x="1937" y="1093"/>
                    <a:pt x="1844" y="1093"/>
                    <a:pt x="1781" y="1093"/>
                  </a:cubicBezTo>
                  <a:close/>
                  <a:moveTo>
                    <a:pt x="2750" y="1093"/>
                  </a:moveTo>
                  <a:lnTo>
                    <a:pt x="2750" y="1093"/>
                  </a:lnTo>
                  <a:cubicBezTo>
                    <a:pt x="2687" y="906"/>
                    <a:pt x="2687" y="906"/>
                    <a:pt x="2687" y="906"/>
                  </a:cubicBezTo>
                  <a:cubicBezTo>
                    <a:pt x="2344" y="906"/>
                    <a:pt x="2344" y="906"/>
                    <a:pt x="2344" y="906"/>
                  </a:cubicBezTo>
                  <a:cubicBezTo>
                    <a:pt x="2250" y="1093"/>
                    <a:pt x="2250" y="1093"/>
                    <a:pt x="2250" y="1093"/>
                  </a:cubicBezTo>
                  <a:cubicBezTo>
                    <a:pt x="2062" y="1093"/>
                    <a:pt x="2062" y="1093"/>
                    <a:pt x="2062" y="1093"/>
                  </a:cubicBezTo>
                  <a:cubicBezTo>
                    <a:pt x="2406" y="187"/>
                    <a:pt x="2406" y="187"/>
                    <a:pt x="2406" y="187"/>
                  </a:cubicBezTo>
                  <a:cubicBezTo>
                    <a:pt x="2594" y="187"/>
                    <a:pt x="2594" y="187"/>
                    <a:pt x="2594" y="187"/>
                  </a:cubicBezTo>
                  <a:cubicBezTo>
                    <a:pt x="2936" y="1093"/>
                    <a:pt x="2936" y="1093"/>
                    <a:pt x="2936" y="1093"/>
                  </a:cubicBezTo>
                  <a:lnTo>
                    <a:pt x="2750" y="1093"/>
                  </a:lnTo>
                  <a:close/>
                  <a:moveTo>
                    <a:pt x="3436" y="1093"/>
                  </a:moveTo>
                  <a:lnTo>
                    <a:pt x="3436" y="1093"/>
                  </a:lnTo>
                  <a:cubicBezTo>
                    <a:pt x="3186" y="718"/>
                    <a:pt x="3186" y="718"/>
                    <a:pt x="3186" y="718"/>
                  </a:cubicBezTo>
                  <a:cubicBezTo>
                    <a:pt x="3186" y="1093"/>
                    <a:pt x="3186" y="1093"/>
                    <a:pt x="3186" y="1093"/>
                  </a:cubicBezTo>
                  <a:cubicBezTo>
                    <a:pt x="2999" y="1093"/>
                    <a:pt x="2999" y="1093"/>
                    <a:pt x="2999" y="1093"/>
                  </a:cubicBezTo>
                  <a:cubicBezTo>
                    <a:pt x="2999" y="187"/>
                    <a:pt x="2999" y="187"/>
                    <a:pt x="2999" y="187"/>
                  </a:cubicBezTo>
                  <a:cubicBezTo>
                    <a:pt x="3186" y="187"/>
                    <a:pt x="3186" y="187"/>
                    <a:pt x="3186" y="187"/>
                  </a:cubicBezTo>
                  <a:cubicBezTo>
                    <a:pt x="3405" y="187"/>
                    <a:pt x="3561" y="187"/>
                    <a:pt x="3561" y="437"/>
                  </a:cubicBezTo>
                  <a:cubicBezTo>
                    <a:pt x="3593" y="718"/>
                    <a:pt x="3374" y="718"/>
                    <a:pt x="3374" y="718"/>
                  </a:cubicBezTo>
                  <a:cubicBezTo>
                    <a:pt x="3655" y="1093"/>
                    <a:pt x="3655" y="1093"/>
                    <a:pt x="3655" y="1093"/>
                  </a:cubicBezTo>
                  <a:lnTo>
                    <a:pt x="3436" y="1093"/>
                  </a:lnTo>
                  <a:close/>
                  <a:moveTo>
                    <a:pt x="3968" y="1093"/>
                  </a:moveTo>
                  <a:lnTo>
                    <a:pt x="3968" y="1093"/>
                  </a:lnTo>
                  <a:cubicBezTo>
                    <a:pt x="3718" y="1093"/>
                    <a:pt x="3718" y="1093"/>
                    <a:pt x="3718" y="1093"/>
                  </a:cubicBezTo>
                  <a:cubicBezTo>
                    <a:pt x="3718" y="187"/>
                    <a:pt x="3718" y="187"/>
                    <a:pt x="3718" y="187"/>
                  </a:cubicBezTo>
                  <a:cubicBezTo>
                    <a:pt x="3968" y="187"/>
                    <a:pt x="3968" y="187"/>
                    <a:pt x="3968" y="187"/>
                  </a:cubicBezTo>
                  <a:cubicBezTo>
                    <a:pt x="3968" y="187"/>
                    <a:pt x="4436" y="156"/>
                    <a:pt x="4436" y="625"/>
                  </a:cubicBezTo>
                  <a:cubicBezTo>
                    <a:pt x="4436" y="1093"/>
                    <a:pt x="3968" y="1093"/>
                    <a:pt x="3968" y="1093"/>
                  </a:cubicBezTo>
                  <a:close/>
                  <a:moveTo>
                    <a:pt x="4968" y="1093"/>
                  </a:moveTo>
                  <a:lnTo>
                    <a:pt x="4968" y="1093"/>
                  </a:lnTo>
                  <a:cubicBezTo>
                    <a:pt x="4718" y="1093"/>
                    <a:pt x="4499" y="906"/>
                    <a:pt x="4499" y="625"/>
                  </a:cubicBezTo>
                  <a:cubicBezTo>
                    <a:pt x="4499" y="375"/>
                    <a:pt x="4718" y="187"/>
                    <a:pt x="4968" y="187"/>
                  </a:cubicBezTo>
                  <a:cubicBezTo>
                    <a:pt x="5218" y="187"/>
                    <a:pt x="5436" y="375"/>
                    <a:pt x="5436" y="625"/>
                  </a:cubicBezTo>
                  <a:cubicBezTo>
                    <a:pt x="5436" y="906"/>
                    <a:pt x="5218" y="1093"/>
                    <a:pt x="4968" y="1093"/>
                  </a:cubicBezTo>
                  <a:close/>
                  <a:moveTo>
                    <a:pt x="4968" y="343"/>
                  </a:moveTo>
                  <a:lnTo>
                    <a:pt x="4968" y="343"/>
                  </a:lnTo>
                  <a:cubicBezTo>
                    <a:pt x="4811" y="343"/>
                    <a:pt x="4686" y="468"/>
                    <a:pt x="4686" y="625"/>
                  </a:cubicBezTo>
                  <a:cubicBezTo>
                    <a:pt x="4686" y="812"/>
                    <a:pt x="4811" y="937"/>
                    <a:pt x="4968" y="937"/>
                  </a:cubicBezTo>
                  <a:cubicBezTo>
                    <a:pt x="5124" y="937"/>
                    <a:pt x="5249" y="812"/>
                    <a:pt x="5249" y="625"/>
                  </a:cubicBezTo>
                  <a:cubicBezTo>
                    <a:pt x="5249" y="468"/>
                    <a:pt x="5124" y="343"/>
                    <a:pt x="4968" y="34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wrap="none" anchor="ctr"/>
            <a:lstStyle/>
            <a:p>
              <a:endParaRPr lang="en-GB" sz="1351" dirty="0"/>
            </a:p>
          </p:txBody>
        </p:sp>
      </p:grp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39C9D7B-1C81-4D3B-9BED-D92E96E3DBE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FFFFFF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675339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pos="3636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emf"/><Relationship Id="rId3" Type="http://schemas.openxmlformats.org/officeDocument/2006/relationships/slideLayout" Target="../slideLayouts/slideLayout13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7" Type="http://schemas.openxmlformats.org/officeDocument/2006/relationships/image" Target="../media/image2.emf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21.xml"/><Relationship Id="rId4" Type="http://schemas.openxmlformats.org/officeDocument/2006/relationships/slideLayout" Target="../slideLayouts/slideLayout20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7" Type="http://schemas.openxmlformats.org/officeDocument/2006/relationships/image" Target="../media/image2.emf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theme" Target="../theme/theme5.xml"/><Relationship Id="rId5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7" Type="http://schemas.openxmlformats.org/officeDocument/2006/relationships/image" Target="../media/image2.emf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theme" Target="../theme/theme6.xml"/><Relationship Id="rId5" Type="http://schemas.openxmlformats.org/officeDocument/2006/relationships/slideLayout" Target="../slideLayouts/slideLayout31.xml"/><Relationship Id="rId4" Type="http://schemas.openxmlformats.org/officeDocument/2006/relationships/slideLayout" Target="../slideLayouts/slideLayout30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7" Type="http://schemas.openxmlformats.org/officeDocument/2006/relationships/image" Target="../media/image2.emf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theme" Target="../theme/theme7.xml"/><Relationship Id="rId5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A459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2">
            <a:extLst>
              <a:ext uri="{FF2B5EF4-FFF2-40B4-BE49-F238E27FC236}">
                <a16:creationId xmlns:a16="http://schemas.microsoft.com/office/drawing/2014/main" id="{2A16994E-EED3-4C01-B8EE-9906751AD6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4" y="4656997"/>
            <a:ext cx="9360000" cy="644002"/>
          </a:xfrm>
          <a:prstGeom prst="rect">
            <a:avLst/>
          </a:prstGeom>
        </p:spPr>
        <p:txBody>
          <a:bodyPr lIns="0" tIns="72000" rIns="0" bIns="72000" anchor="ctr" anchorCtr="0">
            <a:spAutoFit/>
          </a:bodyPr>
          <a:lstStyle/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53668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2" r:id="rId1"/>
    <p:sldLayoutId id="2147484196" r:id="rId2"/>
    <p:sldLayoutId id="2147484194" r:id="rId3"/>
    <p:sldLayoutId id="2147484195" r:id="rId4"/>
    <p:sldLayoutId id="2147484051" r:id="rId5"/>
  </p:sldLayoutIdLst>
  <p:hf hdr="0"/>
  <p:txStyles>
    <p:titleStyle>
      <a:lvl1pPr algn="l" defTabSz="360000" rtl="0" eaLnBrk="1" latinLnBrk="0" hangingPunct="1">
        <a:lnSpc>
          <a:spcPct val="90000"/>
        </a:lnSpc>
        <a:spcBef>
          <a:spcPct val="0"/>
        </a:spcBef>
        <a:buNone/>
        <a:defRPr lang="en-GB" sz="3600" b="0" kern="1200" dirty="0" smtClean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3600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0000" indent="-180000" algn="l" defTabSz="36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20000" indent="-180000" algn="l" defTabSz="36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990000" indent="-180000" algn="l" defTabSz="36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260000" indent="-180000" algn="l" defTabSz="36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530000" indent="-180000" algn="l" defTabSz="36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00000" indent="-180000" algn="l" defTabSz="36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70000" indent="-180000" algn="l" defTabSz="36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340000" indent="-180000" algn="l" defTabSz="36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B"/>
      </a:defPPr>
      <a:lvl1pPr marL="0" indent="0" algn="l" defTabSz="3600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450000" indent="-180000" algn="l" defTabSz="36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20000" indent="-180000" algn="l" defTabSz="36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990000" indent="-180000" algn="l" defTabSz="36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60000" indent="-180000" algn="l" defTabSz="36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530000" indent="-180000" algn="l" defTabSz="36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800000" indent="-180000" algn="l" defTabSz="36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070000" indent="-180000" algn="l" defTabSz="36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40000" indent="-180000" algn="l" defTabSz="36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4" userDrawn="1">
          <p15:clr>
            <a:srgbClr val="F26B43"/>
          </p15:clr>
        </p15:guide>
        <p15:guide id="2" pos="211" userDrawn="1">
          <p15:clr>
            <a:srgbClr val="F26B43"/>
          </p15:clr>
        </p15:guide>
        <p15:guide id="3" pos="7469" userDrawn="1">
          <p15:clr>
            <a:srgbClr val="F26B43"/>
          </p15:clr>
        </p15:guide>
        <p15:guide id="4" orient="horz" pos="4156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A459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5075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4200" r:id="rId2"/>
    <p:sldLayoutId id="2147484201" r:id="rId3"/>
    <p:sldLayoutId id="2147484202" r:id="rId4"/>
    <p:sldLayoutId id="2147484251" r:id="rId5"/>
  </p:sldLayoutIdLst>
  <p:hf hdr="0"/>
  <p:txStyles>
    <p:titleStyle>
      <a:lvl1pPr algn="l" defTabSz="3600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3600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0000" indent="-180000" algn="l" defTabSz="36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20000" indent="-180000" algn="l" defTabSz="36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99000" indent="-180000" algn="l" defTabSz="36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260000" indent="-180000" algn="l" defTabSz="36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530000" indent="-180000" algn="l" defTabSz="36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00000" indent="-180000" algn="l" defTabSz="36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70000" indent="-180000" algn="l" defTabSz="36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340000" indent="-180000" algn="l" defTabSz="36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B"/>
      </a:defPPr>
      <a:lvl1pPr marL="0" indent="0" algn="l" defTabSz="3600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450000" indent="-180000" algn="l" defTabSz="36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20000" indent="-180000" algn="l" defTabSz="36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99000" indent="-180000" algn="l" defTabSz="36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60000" indent="-180000" algn="l" defTabSz="36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530000" indent="-180000" algn="l" defTabSz="36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400000" indent="-180000" algn="l" defTabSz="36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070000" indent="-180000" algn="l" defTabSz="36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40000" indent="-180000" algn="l" defTabSz="36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4" userDrawn="1">
          <p15:clr>
            <a:srgbClr val="F26B43"/>
          </p15:clr>
        </p15:guide>
        <p15:guide id="5" pos="211" userDrawn="1">
          <p15:clr>
            <a:srgbClr val="F26B43"/>
          </p15:clr>
        </p15:guide>
        <p15:guide id="6" pos="7469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Stripe">
            <a:extLst>
              <a:ext uri="{FF2B5EF4-FFF2-40B4-BE49-F238E27FC236}">
                <a16:creationId xmlns:a16="http://schemas.microsoft.com/office/drawing/2014/main" id="{2198853E-8E27-394A-B32C-D2BEC11EC3A3}"/>
              </a:ext>
            </a:extLst>
          </p:cNvPr>
          <p:cNvSpPr/>
          <p:nvPr userDrawn="1"/>
        </p:nvSpPr>
        <p:spPr bwMode="auto">
          <a:xfrm>
            <a:off x="0" y="6273000"/>
            <a:ext cx="12192000" cy="585000"/>
          </a:xfrm>
          <a:prstGeom prst="rect">
            <a:avLst/>
          </a:prstGeom>
          <a:solidFill>
            <a:srgbClr val="D0D2D2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72000" rIns="72000" bIns="72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61962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C1BFA8A-17E3-C54D-8871-A7717E7AD191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9987824" y="6417000"/>
            <a:ext cx="2048601" cy="28800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51A5A23-71AE-7E45-AA74-3058E6FEABD3}"/>
              </a:ext>
            </a:extLst>
          </p:cNvPr>
          <p:cNvCxnSpPr>
            <a:cxnSpLocks/>
          </p:cNvCxnSpPr>
          <p:nvPr userDrawn="1"/>
        </p:nvCxnSpPr>
        <p:spPr>
          <a:xfrm flipH="1">
            <a:off x="156000" y="6417000"/>
            <a:ext cx="9678348" cy="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BC68F38-4F99-4719-919C-263D6D4397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6000" y="1306799"/>
            <a:ext cx="11520000" cy="478602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2" name="Title Placeholder 11">
            <a:extLst>
              <a:ext uri="{FF2B5EF4-FFF2-40B4-BE49-F238E27FC236}">
                <a16:creationId xmlns:a16="http://schemas.microsoft.com/office/drawing/2014/main" id="{2D76078D-5B4A-4A59-88BE-F2222B3CE2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0" y="727200"/>
            <a:ext cx="11520000" cy="405683"/>
          </a:xfrm>
          <a:prstGeom prst="rect">
            <a:avLst/>
          </a:prstGeom>
        </p:spPr>
        <p:txBody>
          <a:bodyPr vert="horz" lIns="0" tIns="0" rIns="0" bIns="36000" rtlCol="0" anchor="b">
            <a:spAutoFit/>
          </a:bodyPr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347759DE-3A82-446A-91F1-756419F029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29095" y="6551112"/>
            <a:ext cx="1152000" cy="15388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>
              <a:defRPr lang="en-GB" sz="100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## Month 2022</a:t>
            </a:r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B93767E4-6E67-4E01-A409-EE293806F6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61095" y="6551112"/>
            <a:ext cx="7071154" cy="15388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lang="en-GB" sz="1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Footer Info</a:t>
            </a:r>
          </a:p>
        </p:txBody>
      </p:sp>
      <p:sp>
        <p:nvSpPr>
          <p:cNvPr id="16" name="tbPageNum">
            <a:extLst>
              <a:ext uri="{FF2B5EF4-FFF2-40B4-BE49-F238E27FC236}">
                <a16:creationId xmlns:a16="http://schemas.microsoft.com/office/drawing/2014/main" id="{830A0284-4D85-44B5-B15B-A71C285A85F7}"/>
              </a:ext>
            </a:extLst>
          </p:cNvPr>
          <p:cNvSpPr txBox="1">
            <a:spLocks/>
          </p:cNvSpPr>
          <p:nvPr userDrawn="1"/>
        </p:nvSpPr>
        <p:spPr>
          <a:xfrm>
            <a:off x="155575" y="6551112"/>
            <a:ext cx="180425" cy="153888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fld id="{835048A8-FAD7-4F6A-BD5D-38292E793AAB}" type="slidenum">
              <a:rPr lang="en-GB" sz="1000" kern="1200" smtClean="0">
                <a:solidFill>
                  <a:srgbClr val="FFFFF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‹#›</a:t>
            </a:fld>
            <a:endParaRPr lang="en-GB" sz="1000" kern="1200" dirty="0">
              <a:solidFill>
                <a:srgbClr val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tbCopyright">
            <a:extLst>
              <a:ext uri="{FF2B5EF4-FFF2-40B4-BE49-F238E27FC236}">
                <a16:creationId xmlns:a16="http://schemas.microsoft.com/office/drawing/2014/main" id="{B5C7EF4C-1F22-43E1-965B-C8283F3ECCB9}"/>
              </a:ext>
            </a:extLst>
          </p:cNvPr>
          <p:cNvSpPr txBox="1"/>
          <p:nvPr userDrawn="1"/>
        </p:nvSpPr>
        <p:spPr>
          <a:xfrm>
            <a:off x="493095" y="6551112"/>
            <a:ext cx="756000" cy="153888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  <p:txBody>
          <a:bodyPr vert="horz" wrap="none" lIns="0" tIns="0" rIns="0" bIns="0" rtlCol="0" anchor="b">
            <a:noAutofit/>
          </a:bodyPr>
          <a:lstStyle/>
          <a:p>
            <a:pPr algn="l"/>
            <a:r>
              <a:rPr lang="en-GB" sz="1000" dirty="0">
                <a:solidFill>
                  <a:srgbClr val="FFFFFF"/>
                </a:solidFill>
              </a:rPr>
              <a:t>© Ricardo plc</a:t>
            </a:r>
          </a:p>
        </p:txBody>
      </p:sp>
    </p:spTree>
    <p:extLst>
      <p:ext uri="{BB962C8B-B14F-4D97-AF65-F5344CB8AC3E}">
        <p14:creationId xmlns:p14="http://schemas.microsoft.com/office/powerpoint/2010/main" val="1523653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30" r:id="rId1"/>
    <p:sldLayoutId id="2147484231" r:id="rId2"/>
    <p:sldLayoutId id="2147484232" r:id="rId3"/>
    <p:sldLayoutId id="2147484233" r:id="rId4"/>
    <p:sldLayoutId id="2147484234" r:id="rId5"/>
    <p:sldLayoutId id="2147484263" r:id="rId6"/>
  </p:sldLayoutIdLst>
  <p:hf hdr="0"/>
  <p:txStyles>
    <p:titleStyle>
      <a:lvl1pPr algn="ctr" defTabSz="360000" rtl="0" eaLnBrk="1" latinLnBrk="0" hangingPunct="1">
        <a:lnSpc>
          <a:spcPct val="100000"/>
        </a:lnSpc>
        <a:spcBef>
          <a:spcPct val="0"/>
        </a:spcBef>
        <a:buNone/>
        <a:defRPr lang="en-GB" sz="2400" kern="1200" cap="none" baseline="0" smtClean="0">
          <a:solidFill>
            <a:srgbClr val="1A4596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3600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 dirty="0">
          <a:solidFill>
            <a:srgbClr val="000000"/>
          </a:solidFill>
          <a:latin typeface="+mn-lt"/>
          <a:ea typeface="+mn-ea"/>
          <a:cs typeface="+mn-cs"/>
        </a:defRPr>
      </a:lvl1pPr>
      <a:lvl2pPr marL="450000" indent="-180000" algn="l" defTabSz="36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800" kern="1200" dirty="0">
          <a:solidFill>
            <a:srgbClr val="000000"/>
          </a:solidFill>
          <a:latin typeface="+mn-lt"/>
          <a:ea typeface="+mn-ea"/>
          <a:cs typeface="+mn-cs"/>
        </a:defRPr>
      </a:lvl2pPr>
      <a:lvl3pPr marL="720000" indent="-180000" algn="l" defTabSz="36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800" kern="1200" dirty="0">
          <a:solidFill>
            <a:srgbClr val="000000"/>
          </a:solidFill>
          <a:latin typeface="+mn-lt"/>
          <a:ea typeface="+mn-ea"/>
          <a:cs typeface="+mn-cs"/>
        </a:defRPr>
      </a:lvl3pPr>
      <a:lvl4pPr marL="990000" indent="-180000" algn="l" defTabSz="36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800" kern="1200" dirty="0">
          <a:solidFill>
            <a:srgbClr val="000000"/>
          </a:solidFill>
          <a:latin typeface="+mn-lt"/>
          <a:ea typeface="+mn-ea"/>
          <a:cs typeface="+mn-cs"/>
        </a:defRPr>
      </a:lvl4pPr>
      <a:lvl5pPr marL="1260000" indent="-180000" algn="l" defTabSz="36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800" kern="1200" dirty="0">
          <a:solidFill>
            <a:srgbClr val="000000"/>
          </a:solidFill>
          <a:latin typeface="+mn-lt"/>
          <a:ea typeface="+mn-ea"/>
          <a:cs typeface="+mn-cs"/>
        </a:defRPr>
      </a:lvl5pPr>
      <a:lvl6pPr marL="1530000" indent="-180000" algn="l" defTabSz="36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00000" indent="-180000" algn="l" defTabSz="36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70000" indent="-180000" algn="l" defTabSz="36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340000" indent="-180000" algn="l" defTabSz="36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B"/>
      </a:defPPr>
      <a:lvl1pPr marL="0" indent="0" algn="l" defTabSz="3600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None/>
        <a:defRPr sz="1400" kern="1200" dirty="0">
          <a:solidFill>
            <a:srgbClr val="000000"/>
          </a:solidFill>
          <a:latin typeface="+mn-lt"/>
          <a:ea typeface="+mn-ea"/>
          <a:cs typeface="+mn-cs"/>
        </a:defRPr>
      </a:lvl1pPr>
      <a:lvl2pPr marL="450000" indent="-180000" algn="l" defTabSz="36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400" kern="1200" dirty="0">
          <a:solidFill>
            <a:srgbClr val="000000"/>
          </a:solidFill>
          <a:latin typeface="+mn-lt"/>
          <a:ea typeface="+mn-ea"/>
          <a:cs typeface="+mn-cs"/>
        </a:defRPr>
      </a:lvl2pPr>
      <a:lvl3pPr marL="720000" indent="-180000" algn="l" defTabSz="36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400" kern="1200" dirty="0">
          <a:solidFill>
            <a:srgbClr val="000000"/>
          </a:solidFill>
          <a:latin typeface="+mn-lt"/>
          <a:ea typeface="+mn-ea"/>
          <a:cs typeface="+mn-cs"/>
        </a:defRPr>
      </a:lvl3pPr>
      <a:lvl4pPr marL="990000" indent="-180000" algn="l" defTabSz="36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400" kern="1200" dirty="0">
          <a:solidFill>
            <a:srgbClr val="000000"/>
          </a:solidFill>
          <a:latin typeface="+mn-lt"/>
          <a:ea typeface="+mn-ea"/>
          <a:cs typeface="+mn-cs"/>
        </a:defRPr>
      </a:lvl4pPr>
      <a:lvl5pPr marL="1260000" indent="-180000" algn="l" defTabSz="36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400" kern="1200" dirty="0">
          <a:solidFill>
            <a:srgbClr val="000000"/>
          </a:solidFill>
          <a:latin typeface="+mn-lt"/>
          <a:ea typeface="+mn-ea"/>
          <a:cs typeface="+mn-cs"/>
        </a:defRPr>
      </a:lvl5pPr>
      <a:lvl6pPr marL="1530000" indent="-180000" algn="l" defTabSz="36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800000" indent="-180000" algn="l" defTabSz="36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070000" indent="-180000" algn="l" defTabSz="36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40000" indent="-180000" algn="l" defTabSz="36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4" orient="horz" pos="709" userDrawn="1">
          <p15:clr>
            <a:srgbClr val="F26B43"/>
          </p15:clr>
        </p15:guide>
        <p15:guide id="5" orient="horz" pos="164" userDrawn="1">
          <p15:clr>
            <a:srgbClr val="F26B43"/>
          </p15:clr>
        </p15:guide>
        <p15:guide id="6" pos="7469" userDrawn="1">
          <p15:clr>
            <a:srgbClr val="F26B43"/>
          </p15:clr>
        </p15:guide>
        <p15:guide id="7" pos="211" userDrawn="1">
          <p15:clr>
            <a:srgbClr val="F26B43"/>
          </p15:clr>
        </p15:guide>
        <p15:guide id="10" orient="horz" pos="4224" userDrawn="1">
          <p15:clr>
            <a:srgbClr val="F26B43"/>
          </p15:clr>
        </p15:guide>
        <p15:guide id="11" orient="horz" pos="3952" userDrawn="1">
          <p15:clr>
            <a:srgbClr val="F26B43"/>
          </p15:clr>
        </p15:guide>
        <p15:guide id="12" orient="horz" pos="3838" userDrawn="1">
          <p15:clr>
            <a:srgbClr val="F26B43"/>
          </p15:clr>
        </p15:guide>
        <p15:guide id="13" orient="horz" pos="822" userDrawn="1">
          <p15:clr>
            <a:srgbClr val="F26B43"/>
          </p15:clr>
        </p15:guide>
        <p15:guide id="16" pos="7582" userDrawn="1">
          <p15:clr>
            <a:srgbClr val="F26B43"/>
          </p15:clr>
        </p15:guide>
        <p15:guide id="17" pos="98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569EDAB-4ED5-44C7-B53F-9E46B550CA13}"/>
              </a:ext>
            </a:extLst>
          </p:cNvPr>
          <p:cNvSpPr/>
          <p:nvPr userDrawn="1"/>
        </p:nvSpPr>
        <p:spPr>
          <a:xfrm>
            <a:off x="156000" y="154799"/>
            <a:ext cx="11880425" cy="5940000"/>
          </a:xfrm>
          <a:prstGeom prst="rect">
            <a:avLst/>
          </a:prstGeom>
          <a:solidFill>
            <a:srgbClr val="1A45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1" dirty="0">
              <a:solidFill>
                <a:schemeClr val="bg1"/>
              </a:solidFill>
            </a:endParaRPr>
          </a:p>
        </p:txBody>
      </p:sp>
      <p:sp>
        <p:nvSpPr>
          <p:cNvPr id="7" name="recStripe">
            <a:extLst>
              <a:ext uri="{FF2B5EF4-FFF2-40B4-BE49-F238E27FC236}">
                <a16:creationId xmlns:a16="http://schemas.microsoft.com/office/drawing/2014/main" id="{2198853E-8E27-394A-B32C-D2BEC11EC3A3}"/>
              </a:ext>
            </a:extLst>
          </p:cNvPr>
          <p:cNvSpPr/>
          <p:nvPr userDrawn="1"/>
        </p:nvSpPr>
        <p:spPr bwMode="auto">
          <a:xfrm>
            <a:off x="0" y="6273000"/>
            <a:ext cx="12192000" cy="585000"/>
          </a:xfrm>
          <a:prstGeom prst="rect">
            <a:avLst/>
          </a:prstGeom>
          <a:solidFill>
            <a:srgbClr val="D0D2D2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72000" rIns="72000" bIns="72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61962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C1BFA8A-17E3-C54D-8871-A7717E7AD191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9987824" y="6417000"/>
            <a:ext cx="2048601" cy="28800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51A5A23-71AE-7E45-AA74-3058E6FEABD3}"/>
              </a:ext>
            </a:extLst>
          </p:cNvPr>
          <p:cNvCxnSpPr>
            <a:cxnSpLocks/>
          </p:cNvCxnSpPr>
          <p:nvPr userDrawn="1"/>
        </p:nvCxnSpPr>
        <p:spPr>
          <a:xfrm flipH="1">
            <a:off x="156000" y="6417000"/>
            <a:ext cx="9678348" cy="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BC68F38-4F99-4719-919C-263D6D4397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6000" y="1306799"/>
            <a:ext cx="11520000" cy="4608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2" name="Title Placeholder 11">
            <a:extLst>
              <a:ext uri="{FF2B5EF4-FFF2-40B4-BE49-F238E27FC236}">
                <a16:creationId xmlns:a16="http://schemas.microsoft.com/office/drawing/2014/main" id="{2D76078D-5B4A-4A59-88BE-F2222B3CE2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0" y="727200"/>
            <a:ext cx="11520000" cy="405683"/>
          </a:xfrm>
          <a:prstGeom prst="rect">
            <a:avLst/>
          </a:prstGeom>
        </p:spPr>
        <p:txBody>
          <a:bodyPr vert="horz" lIns="0" tIns="0" rIns="0" bIns="36000" rtlCol="0" anchor="b">
            <a:spAutoFit/>
          </a:bodyPr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D1C47E0C-BD6B-448A-BCDC-924366B8A4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29095" y="6551112"/>
            <a:ext cx="1152000" cy="15388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>
              <a:defRPr lang="en-GB" sz="100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## Month 2022</a:t>
            </a:r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EFF65DD8-55B3-4049-93B4-68D7D28B61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61095" y="6551112"/>
            <a:ext cx="7071154" cy="15388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lang="en-GB" sz="1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Footer Info</a:t>
            </a:r>
          </a:p>
        </p:txBody>
      </p:sp>
      <p:sp>
        <p:nvSpPr>
          <p:cNvPr id="16" name="tbPageNum">
            <a:extLst>
              <a:ext uri="{FF2B5EF4-FFF2-40B4-BE49-F238E27FC236}">
                <a16:creationId xmlns:a16="http://schemas.microsoft.com/office/drawing/2014/main" id="{5F87920E-B154-4BCE-8E52-C376E798C44C}"/>
              </a:ext>
            </a:extLst>
          </p:cNvPr>
          <p:cNvSpPr txBox="1">
            <a:spLocks/>
          </p:cNvSpPr>
          <p:nvPr userDrawn="1"/>
        </p:nvSpPr>
        <p:spPr>
          <a:xfrm>
            <a:off x="155575" y="6551112"/>
            <a:ext cx="180425" cy="153888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fld id="{835048A8-FAD7-4F6A-BD5D-38292E793AAB}" type="slidenum">
              <a:rPr lang="en-GB" sz="1000" kern="1200" smtClean="0">
                <a:solidFill>
                  <a:srgbClr val="FFFFF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‹#›</a:t>
            </a:fld>
            <a:endParaRPr lang="en-GB" sz="1000" kern="1200" dirty="0">
              <a:solidFill>
                <a:srgbClr val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tbCopyright">
            <a:extLst>
              <a:ext uri="{FF2B5EF4-FFF2-40B4-BE49-F238E27FC236}">
                <a16:creationId xmlns:a16="http://schemas.microsoft.com/office/drawing/2014/main" id="{2E61B07E-B646-4D90-BD71-E2DD146F9C2E}"/>
              </a:ext>
            </a:extLst>
          </p:cNvPr>
          <p:cNvSpPr txBox="1"/>
          <p:nvPr userDrawn="1"/>
        </p:nvSpPr>
        <p:spPr>
          <a:xfrm>
            <a:off x="493095" y="6551112"/>
            <a:ext cx="756000" cy="153888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  <p:txBody>
          <a:bodyPr vert="horz" wrap="none" lIns="0" tIns="0" rIns="0" bIns="0" rtlCol="0" anchor="b">
            <a:noAutofit/>
          </a:bodyPr>
          <a:lstStyle/>
          <a:p>
            <a:pPr algn="l"/>
            <a:r>
              <a:rPr lang="en-GB" sz="1000" dirty="0">
                <a:solidFill>
                  <a:srgbClr val="FFFFFF"/>
                </a:solidFill>
              </a:rPr>
              <a:t>© Ricardo plc</a:t>
            </a:r>
          </a:p>
        </p:txBody>
      </p:sp>
    </p:spTree>
    <p:extLst>
      <p:ext uri="{BB962C8B-B14F-4D97-AF65-F5344CB8AC3E}">
        <p14:creationId xmlns:p14="http://schemas.microsoft.com/office/powerpoint/2010/main" val="3693007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09" r:id="rId1"/>
    <p:sldLayoutId id="2147484210" r:id="rId2"/>
    <p:sldLayoutId id="2147484211" r:id="rId3"/>
    <p:sldLayoutId id="2147484212" r:id="rId4"/>
    <p:sldLayoutId id="2147484213" r:id="rId5"/>
  </p:sldLayoutIdLst>
  <p:hf hdr="0"/>
  <p:txStyles>
    <p:titleStyle>
      <a:lvl1pPr marL="0" indent="0" algn="ctr" defTabSz="360000" rtl="0" eaLnBrk="1" latinLnBrk="0" hangingPunct="1">
        <a:lnSpc>
          <a:spcPct val="100000"/>
        </a:lnSpc>
        <a:spcBef>
          <a:spcPct val="0"/>
        </a:spcBef>
        <a:buNone/>
        <a:defRPr lang="en-GB" sz="2400" kern="1200" cap="none" baseline="0" smtClean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3600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 dirty="0">
          <a:solidFill>
            <a:srgbClr val="FFFFFF"/>
          </a:solidFill>
          <a:latin typeface="+mn-lt"/>
          <a:ea typeface="+mn-ea"/>
          <a:cs typeface="+mn-cs"/>
        </a:defRPr>
      </a:lvl1pPr>
      <a:lvl2pPr marL="450000" indent="-180000" algn="l" defTabSz="36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800" kern="1200" dirty="0">
          <a:solidFill>
            <a:srgbClr val="FFFFFF"/>
          </a:solidFill>
          <a:latin typeface="+mn-lt"/>
          <a:ea typeface="+mn-ea"/>
          <a:cs typeface="+mn-cs"/>
        </a:defRPr>
      </a:lvl2pPr>
      <a:lvl3pPr marL="720000" indent="-180000" algn="l" defTabSz="36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800" kern="1200" dirty="0">
          <a:solidFill>
            <a:srgbClr val="FFFFFF"/>
          </a:solidFill>
          <a:latin typeface="+mn-lt"/>
          <a:ea typeface="+mn-ea"/>
          <a:cs typeface="+mn-cs"/>
        </a:defRPr>
      </a:lvl3pPr>
      <a:lvl4pPr marL="990000" indent="-180000" algn="l" defTabSz="36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800" kern="1200" dirty="0">
          <a:solidFill>
            <a:srgbClr val="FFFFFF"/>
          </a:solidFill>
          <a:latin typeface="+mn-lt"/>
          <a:ea typeface="+mn-ea"/>
          <a:cs typeface="+mn-cs"/>
        </a:defRPr>
      </a:lvl4pPr>
      <a:lvl5pPr marL="1260000" indent="-180000" algn="l" defTabSz="36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800" kern="1200" dirty="0">
          <a:solidFill>
            <a:srgbClr val="FFFFFF"/>
          </a:solidFill>
          <a:latin typeface="+mn-lt"/>
          <a:ea typeface="+mn-ea"/>
          <a:cs typeface="+mn-cs"/>
        </a:defRPr>
      </a:lvl5pPr>
      <a:lvl6pPr marL="1530000" indent="-180000" algn="l" defTabSz="36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00000" indent="-180000" algn="l" defTabSz="36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70000" indent="-180000" algn="l" defTabSz="36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340000" indent="-180000" algn="l" defTabSz="36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B"/>
      </a:defPPr>
      <a:lvl1pPr marL="0" indent="0" algn="l" defTabSz="3600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None/>
        <a:defRPr sz="1400" kern="1200" dirty="0">
          <a:solidFill>
            <a:srgbClr val="FFFFFF"/>
          </a:solidFill>
          <a:latin typeface="+mn-lt"/>
          <a:ea typeface="+mn-ea"/>
          <a:cs typeface="+mn-cs"/>
        </a:defRPr>
      </a:lvl1pPr>
      <a:lvl2pPr marL="450000" indent="-180000" algn="l" defTabSz="36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400" kern="1200" dirty="0">
          <a:solidFill>
            <a:srgbClr val="FFFFFF"/>
          </a:solidFill>
          <a:latin typeface="+mn-lt"/>
          <a:ea typeface="+mn-ea"/>
          <a:cs typeface="+mn-cs"/>
        </a:defRPr>
      </a:lvl2pPr>
      <a:lvl3pPr marL="720000" indent="-180000" algn="l" defTabSz="36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400" kern="1200" dirty="0">
          <a:solidFill>
            <a:srgbClr val="FFFFFF"/>
          </a:solidFill>
          <a:latin typeface="+mn-lt"/>
          <a:ea typeface="+mn-ea"/>
          <a:cs typeface="+mn-cs"/>
        </a:defRPr>
      </a:lvl3pPr>
      <a:lvl4pPr marL="990000" indent="-180000" algn="l" defTabSz="36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400" kern="1200" dirty="0">
          <a:solidFill>
            <a:srgbClr val="FFFFFF"/>
          </a:solidFill>
          <a:latin typeface="+mn-lt"/>
          <a:ea typeface="+mn-ea"/>
          <a:cs typeface="+mn-cs"/>
        </a:defRPr>
      </a:lvl4pPr>
      <a:lvl5pPr marL="1260000" indent="-180000" algn="l" defTabSz="36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400" kern="1200" dirty="0">
          <a:solidFill>
            <a:srgbClr val="FFFFFF"/>
          </a:solidFill>
          <a:latin typeface="+mn-lt"/>
          <a:ea typeface="+mn-ea"/>
          <a:cs typeface="+mn-cs"/>
        </a:defRPr>
      </a:lvl5pPr>
      <a:lvl6pPr marL="1530000" indent="-180000" algn="l" defTabSz="36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800000" indent="-180000" algn="l" defTabSz="36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070000" indent="-180000" algn="l" defTabSz="36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40000" indent="-180000" algn="l" defTabSz="36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4" orient="horz" pos="709" userDrawn="1">
          <p15:clr>
            <a:srgbClr val="F26B43"/>
          </p15:clr>
        </p15:guide>
        <p15:guide id="5" orient="horz" pos="164" userDrawn="1">
          <p15:clr>
            <a:srgbClr val="F26B43"/>
          </p15:clr>
        </p15:guide>
        <p15:guide id="6" pos="7469" userDrawn="1">
          <p15:clr>
            <a:srgbClr val="F26B43"/>
          </p15:clr>
        </p15:guide>
        <p15:guide id="7" pos="211" userDrawn="1">
          <p15:clr>
            <a:srgbClr val="F26B43"/>
          </p15:clr>
        </p15:guide>
        <p15:guide id="10" orient="horz" pos="4224" userDrawn="1">
          <p15:clr>
            <a:srgbClr val="F26B43"/>
          </p15:clr>
        </p15:guide>
        <p15:guide id="11" orient="horz" pos="3952" userDrawn="1">
          <p15:clr>
            <a:srgbClr val="F26B43"/>
          </p15:clr>
        </p15:guide>
        <p15:guide id="12" orient="horz" pos="3838" userDrawn="1">
          <p15:clr>
            <a:srgbClr val="F26B43"/>
          </p15:clr>
        </p15:guide>
        <p15:guide id="13" orient="horz" pos="822" userDrawn="1">
          <p15:clr>
            <a:srgbClr val="F26B43"/>
          </p15:clr>
        </p15:guide>
        <p15:guide id="16" pos="7582" userDrawn="1">
          <p15:clr>
            <a:srgbClr val="F26B43"/>
          </p15:clr>
        </p15:guide>
        <p15:guide id="17" pos="98" userDrawn="1">
          <p15:clr>
            <a:srgbClr val="F26B43"/>
          </p15:clr>
        </p15:guide>
        <p15:guide id="18" orient="horz" pos="96" userDrawn="1">
          <p15:clr>
            <a:srgbClr val="F26B43"/>
          </p15:clr>
        </p15:guide>
        <p15:guide id="19" orient="horz" pos="3725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8AA0D4C1-5624-4254-BEC0-A660D7BAB6E4}"/>
              </a:ext>
            </a:extLst>
          </p:cNvPr>
          <p:cNvSpPr/>
          <p:nvPr userDrawn="1"/>
        </p:nvSpPr>
        <p:spPr>
          <a:xfrm>
            <a:off x="156000" y="154799"/>
            <a:ext cx="11880425" cy="5940000"/>
          </a:xfrm>
          <a:prstGeom prst="rect">
            <a:avLst/>
          </a:prstGeom>
          <a:solidFill>
            <a:srgbClr val="D0D2D2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1" dirty="0">
              <a:solidFill>
                <a:schemeClr val="bg1"/>
              </a:solidFill>
            </a:endParaRPr>
          </a:p>
        </p:txBody>
      </p:sp>
      <p:sp>
        <p:nvSpPr>
          <p:cNvPr id="7" name="recStripe">
            <a:extLst>
              <a:ext uri="{FF2B5EF4-FFF2-40B4-BE49-F238E27FC236}">
                <a16:creationId xmlns:a16="http://schemas.microsoft.com/office/drawing/2014/main" id="{2198853E-8E27-394A-B32C-D2BEC11EC3A3}"/>
              </a:ext>
            </a:extLst>
          </p:cNvPr>
          <p:cNvSpPr/>
          <p:nvPr userDrawn="1"/>
        </p:nvSpPr>
        <p:spPr bwMode="auto">
          <a:xfrm>
            <a:off x="0" y="6273000"/>
            <a:ext cx="12192000" cy="585000"/>
          </a:xfrm>
          <a:prstGeom prst="rect">
            <a:avLst/>
          </a:prstGeom>
          <a:solidFill>
            <a:srgbClr val="D0D2D2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72000" rIns="72000" bIns="72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61962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C1BFA8A-17E3-C54D-8871-A7717E7AD191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9987824" y="6417000"/>
            <a:ext cx="2048601" cy="28800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51A5A23-71AE-7E45-AA74-3058E6FEABD3}"/>
              </a:ext>
            </a:extLst>
          </p:cNvPr>
          <p:cNvCxnSpPr>
            <a:cxnSpLocks/>
          </p:cNvCxnSpPr>
          <p:nvPr userDrawn="1"/>
        </p:nvCxnSpPr>
        <p:spPr>
          <a:xfrm flipH="1">
            <a:off x="156000" y="6417000"/>
            <a:ext cx="9678348" cy="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BC68F38-4F99-4719-919C-263D6D4397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6000" y="1306799"/>
            <a:ext cx="11520000" cy="4608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2" name="Title Placeholder 11">
            <a:extLst>
              <a:ext uri="{FF2B5EF4-FFF2-40B4-BE49-F238E27FC236}">
                <a16:creationId xmlns:a16="http://schemas.microsoft.com/office/drawing/2014/main" id="{2D76078D-5B4A-4A59-88BE-F2222B3CE2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0" y="727200"/>
            <a:ext cx="11520000" cy="405683"/>
          </a:xfrm>
          <a:prstGeom prst="rect">
            <a:avLst/>
          </a:prstGeom>
        </p:spPr>
        <p:txBody>
          <a:bodyPr vert="horz" lIns="0" tIns="0" rIns="0" bIns="36000" rtlCol="0" anchor="b">
            <a:spAutoFit/>
          </a:bodyPr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347759DE-3A82-446A-91F1-756419F029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29095" y="6551112"/>
            <a:ext cx="1152000" cy="15388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>
              <a:defRPr lang="en-GB" sz="100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## Month 2022</a:t>
            </a:r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B93767E4-6E67-4E01-A409-EE293806F6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61095" y="6551112"/>
            <a:ext cx="7071154" cy="15388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lang="en-GB" sz="1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Footer Info</a:t>
            </a:r>
          </a:p>
        </p:txBody>
      </p:sp>
      <p:sp>
        <p:nvSpPr>
          <p:cNvPr id="16" name="tbPageNum">
            <a:extLst>
              <a:ext uri="{FF2B5EF4-FFF2-40B4-BE49-F238E27FC236}">
                <a16:creationId xmlns:a16="http://schemas.microsoft.com/office/drawing/2014/main" id="{830A0284-4D85-44B5-B15B-A71C285A85F7}"/>
              </a:ext>
            </a:extLst>
          </p:cNvPr>
          <p:cNvSpPr txBox="1">
            <a:spLocks/>
          </p:cNvSpPr>
          <p:nvPr userDrawn="1"/>
        </p:nvSpPr>
        <p:spPr>
          <a:xfrm>
            <a:off x="155575" y="6551112"/>
            <a:ext cx="180425" cy="153888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fld id="{835048A8-FAD7-4F6A-BD5D-38292E793AAB}" type="slidenum">
              <a:rPr lang="en-GB" sz="1000" kern="1200" smtClean="0">
                <a:solidFill>
                  <a:srgbClr val="FFFFF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‹#›</a:t>
            </a:fld>
            <a:endParaRPr lang="en-GB" sz="1000" kern="1200" dirty="0">
              <a:solidFill>
                <a:srgbClr val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tbCopyright">
            <a:extLst>
              <a:ext uri="{FF2B5EF4-FFF2-40B4-BE49-F238E27FC236}">
                <a16:creationId xmlns:a16="http://schemas.microsoft.com/office/drawing/2014/main" id="{B5C7EF4C-1F22-43E1-965B-C8283F3ECCB9}"/>
              </a:ext>
            </a:extLst>
          </p:cNvPr>
          <p:cNvSpPr txBox="1"/>
          <p:nvPr userDrawn="1"/>
        </p:nvSpPr>
        <p:spPr>
          <a:xfrm>
            <a:off x="493095" y="6551112"/>
            <a:ext cx="756000" cy="153888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  <p:txBody>
          <a:bodyPr vert="horz" wrap="none" lIns="0" tIns="0" rIns="0" bIns="0" rtlCol="0" anchor="b">
            <a:noAutofit/>
          </a:bodyPr>
          <a:lstStyle/>
          <a:p>
            <a:pPr algn="l"/>
            <a:r>
              <a:rPr lang="en-GB" sz="1000" dirty="0">
                <a:solidFill>
                  <a:srgbClr val="FFFFFF"/>
                </a:solidFill>
              </a:rPr>
              <a:t>© Ricardo plc</a:t>
            </a:r>
          </a:p>
        </p:txBody>
      </p:sp>
    </p:spTree>
    <p:extLst>
      <p:ext uri="{BB962C8B-B14F-4D97-AF65-F5344CB8AC3E}">
        <p14:creationId xmlns:p14="http://schemas.microsoft.com/office/powerpoint/2010/main" val="1523653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2" r:id="rId1"/>
    <p:sldLayoutId id="2147484253" r:id="rId2"/>
    <p:sldLayoutId id="2147484254" r:id="rId3"/>
    <p:sldLayoutId id="2147484255" r:id="rId4"/>
    <p:sldLayoutId id="2147484256" r:id="rId5"/>
  </p:sldLayoutIdLst>
  <p:hf hdr="0"/>
  <p:txStyles>
    <p:titleStyle>
      <a:lvl1pPr algn="ctr" defTabSz="360000" rtl="0" eaLnBrk="1" latinLnBrk="0" hangingPunct="1">
        <a:lnSpc>
          <a:spcPct val="100000"/>
        </a:lnSpc>
        <a:spcBef>
          <a:spcPct val="0"/>
        </a:spcBef>
        <a:buNone/>
        <a:defRPr lang="en-GB" sz="2400" kern="1200" cap="none" baseline="0" smtClean="0">
          <a:solidFill>
            <a:srgbClr val="1A4596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3600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 dirty="0">
          <a:solidFill>
            <a:srgbClr val="000000"/>
          </a:solidFill>
          <a:latin typeface="+mn-lt"/>
          <a:ea typeface="+mn-ea"/>
          <a:cs typeface="+mn-cs"/>
        </a:defRPr>
      </a:lvl1pPr>
      <a:lvl2pPr marL="450000" indent="-180000" algn="l" defTabSz="36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800" kern="1200" dirty="0">
          <a:solidFill>
            <a:srgbClr val="000000"/>
          </a:solidFill>
          <a:latin typeface="+mn-lt"/>
          <a:ea typeface="+mn-ea"/>
          <a:cs typeface="+mn-cs"/>
        </a:defRPr>
      </a:lvl2pPr>
      <a:lvl3pPr marL="720000" indent="-180000" algn="l" defTabSz="36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800" kern="1200" dirty="0">
          <a:solidFill>
            <a:srgbClr val="000000"/>
          </a:solidFill>
          <a:latin typeface="+mn-lt"/>
          <a:ea typeface="+mn-ea"/>
          <a:cs typeface="+mn-cs"/>
        </a:defRPr>
      </a:lvl3pPr>
      <a:lvl4pPr marL="990000" indent="-180000" algn="l" defTabSz="36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800" kern="1200" dirty="0">
          <a:solidFill>
            <a:srgbClr val="000000"/>
          </a:solidFill>
          <a:latin typeface="+mn-lt"/>
          <a:ea typeface="+mn-ea"/>
          <a:cs typeface="+mn-cs"/>
        </a:defRPr>
      </a:lvl4pPr>
      <a:lvl5pPr marL="1260000" indent="-180000" algn="l" defTabSz="36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800" kern="1200" dirty="0">
          <a:solidFill>
            <a:srgbClr val="000000"/>
          </a:solidFill>
          <a:latin typeface="+mn-lt"/>
          <a:ea typeface="+mn-ea"/>
          <a:cs typeface="+mn-cs"/>
        </a:defRPr>
      </a:lvl5pPr>
      <a:lvl6pPr marL="1530000" indent="-180000" algn="l" defTabSz="36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00000" indent="-180000" algn="l" defTabSz="36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70000" indent="-180000" algn="l" defTabSz="36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340000" indent="-180000" algn="l" defTabSz="36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B"/>
      </a:defPPr>
      <a:lvl1pPr marL="0" indent="0" algn="l" defTabSz="3600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None/>
        <a:defRPr sz="1400" kern="1200" dirty="0">
          <a:solidFill>
            <a:srgbClr val="000000"/>
          </a:solidFill>
          <a:latin typeface="+mn-lt"/>
          <a:ea typeface="+mn-ea"/>
          <a:cs typeface="+mn-cs"/>
        </a:defRPr>
      </a:lvl1pPr>
      <a:lvl2pPr marL="450000" indent="-180000" algn="l" defTabSz="36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400" kern="1200" dirty="0">
          <a:solidFill>
            <a:srgbClr val="000000"/>
          </a:solidFill>
          <a:latin typeface="+mn-lt"/>
          <a:ea typeface="+mn-ea"/>
          <a:cs typeface="+mn-cs"/>
        </a:defRPr>
      </a:lvl2pPr>
      <a:lvl3pPr marL="720000" indent="-180000" algn="l" defTabSz="36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400" kern="1200" dirty="0">
          <a:solidFill>
            <a:srgbClr val="000000"/>
          </a:solidFill>
          <a:latin typeface="+mn-lt"/>
          <a:ea typeface="+mn-ea"/>
          <a:cs typeface="+mn-cs"/>
        </a:defRPr>
      </a:lvl3pPr>
      <a:lvl4pPr marL="990000" indent="-180000" algn="l" defTabSz="36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400" kern="1200" dirty="0">
          <a:solidFill>
            <a:srgbClr val="000000"/>
          </a:solidFill>
          <a:latin typeface="+mn-lt"/>
          <a:ea typeface="+mn-ea"/>
          <a:cs typeface="+mn-cs"/>
        </a:defRPr>
      </a:lvl4pPr>
      <a:lvl5pPr marL="1260000" indent="-180000" algn="l" defTabSz="36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400" kern="1200" dirty="0">
          <a:solidFill>
            <a:srgbClr val="000000"/>
          </a:solidFill>
          <a:latin typeface="+mn-lt"/>
          <a:ea typeface="+mn-ea"/>
          <a:cs typeface="+mn-cs"/>
        </a:defRPr>
      </a:lvl5pPr>
      <a:lvl6pPr marL="1530000" indent="-180000" algn="l" defTabSz="36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800000" indent="-180000" algn="l" defTabSz="36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070000" indent="-180000" algn="l" defTabSz="36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40000" indent="-180000" algn="l" defTabSz="36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4" orient="horz" pos="709" userDrawn="1">
          <p15:clr>
            <a:srgbClr val="F26B43"/>
          </p15:clr>
        </p15:guide>
        <p15:guide id="5" orient="horz" pos="164" userDrawn="1">
          <p15:clr>
            <a:srgbClr val="F26B43"/>
          </p15:clr>
        </p15:guide>
        <p15:guide id="6" pos="7469" userDrawn="1">
          <p15:clr>
            <a:srgbClr val="F26B43"/>
          </p15:clr>
        </p15:guide>
        <p15:guide id="7" pos="211" userDrawn="1">
          <p15:clr>
            <a:srgbClr val="F26B43"/>
          </p15:clr>
        </p15:guide>
        <p15:guide id="10" orient="horz" pos="4224" userDrawn="1">
          <p15:clr>
            <a:srgbClr val="F26B43"/>
          </p15:clr>
        </p15:guide>
        <p15:guide id="11" orient="horz" pos="3952" userDrawn="1">
          <p15:clr>
            <a:srgbClr val="F26B43"/>
          </p15:clr>
        </p15:guide>
        <p15:guide id="12" orient="horz" pos="3838" userDrawn="1">
          <p15:clr>
            <a:srgbClr val="F26B43"/>
          </p15:clr>
        </p15:guide>
        <p15:guide id="13" orient="horz" pos="822" userDrawn="1">
          <p15:clr>
            <a:srgbClr val="F26B43"/>
          </p15:clr>
        </p15:guide>
        <p15:guide id="16" pos="7582" userDrawn="1">
          <p15:clr>
            <a:srgbClr val="F26B43"/>
          </p15:clr>
        </p15:guide>
        <p15:guide id="17" pos="98" userDrawn="1">
          <p15:clr>
            <a:srgbClr val="F26B43"/>
          </p15:clr>
        </p15:guide>
        <p15:guide id="18" orient="horz" pos="3725" userDrawn="1">
          <p15:clr>
            <a:srgbClr val="F26B43"/>
          </p15:clr>
        </p15:guide>
        <p15:guide id="19" orient="horz" pos="96" userDrawn="1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Stripe">
            <a:extLst>
              <a:ext uri="{FF2B5EF4-FFF2-40B4-BE49-F238E27FC236}">
                <a16:creationId xmlns:a16="http://schemas.microsoft.com/office/drawing/2014/main" id="{2198853E-8E27-394A-B32C-D2BEC11EC3A3}"/>
              </a:ext>
            </a:extLst>
          </p:cNvPr>
          <p:cNvSpPr/>
          <p:nvPr userDrawn="1"/>
        </p:nvSpPr>
        <p:spPr bwMode="auto">
          <a:xfrm>
            <a:off x="0" y="6273000"/>
            <a:ext cx="12192000" cy="585000"/>
          </a:xfrm>
          <a:prstGeom prst="rect">
            <a:avLst/>
          </a:prstGeom>
          <a:solidFill>
            <a:srgbClr val="D0D2D2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72000" rIns="72000" bIns="72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61962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C1BFA8A-17E3-C54D-8871-A7717E7AD191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9987824" y="6417000"/>
            <a:ext cx="2048601" cy="28800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51A5A23-71AE-7E45-AA74-3058E6FEABD3}"/>
              </a:ext>
            </a:extLst>
          </p:cNvPr>
          <p:cNvCxnSpPr>
            <a:cxnSpLocks/>
          </p:cNvCxnSpPr>
          <p:nvPr userDrawn="1"/>
        </p:nvCxnSpPr>
        <p:spPr>
          <a:xfrm flipH="1">
            <a:off x="156000" y="6417000"/>
            <a:ext cx="9678348" cy="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BC68F38-4F99-4719-919C-263D6D4397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6000" y="1306799"/>
            <a:ext cx="11520000" cy="4788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2" name="Title Placeholder 11">
            <a:extLst>
              <a:ext uri="{FF2B5EF4-FFF2-40B4-BE49-F238E27FC236}">
                <a16:creationId xmlns:a16="http://schemas.microsoft.com/office/drawing/2014/main" id="{2D76078D-5B4A-4A59-88BE-F2222B3CE2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0" y="727200"/>
            <a:ext cx="11520000" cy="405683"/>
          </a:xfrm>
          <a:prstGeom prst="rect">
            <a:avLst/>
          </a:prstGeom>
        </p:spPr>
        <p:txBody>
          <a:bodyPr vert="horz" lIns="0" tIns="0" rIns="0" bIns="36000" rtlCol="0" anchor="b">
            <a:spAutoFit/>
          </a:bodyPr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1AD93190-C9B6-4A7D-BD11-AFDBCC8E70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29095" y="6551112"/>
            <a:ext cx="1152000" cy="15388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>
              <a:defRPr lang="en-GB" sz="100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## Month 2022</a:t>
            </a:r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E6E5A08F-DA46-4A91-95E0-E8521BA5BC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61095" y="6551112"/>
            <a:ext cx="7071154" cy="15388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lang="en-GB" sz="1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Footer Info</a:t>
            </a:r>
          </a:p>
        </p:txBody>
      </p:sp>
      <p:sp>
        <p:nvSpPr>
          <p:cNvPr id="15" name="tbPageNum">
            <a:extLst>
              <a:ext uri="{FF2B5EF4-FFF2-40B4-BE49-F238E27FC236}">
                <a16:creationId xmlns:a16="http://schemas.microsoft.com/office/drawing/2014/main" id="{BCB9595C-F77E-40FF-ABD9-AEF16370076A}"/>
              </a:ext>
            </a:extLst>
          </p:cNvPr>
          <p:cNvSpPr txBox="1">
            <a:spLocks/>
          </p:cNvSpPr>
          <p:nvPr userDrawn="1"/>
        </p:nvSpPr>
        <p:spPr>
          <a:xfrm>
            <a:off x="155575" y="6551112"/>
            <a:ext cx="180425" cy="153888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fld id="{835048A8-FAD7-4F6A-BD5D-38292E793AAB}" type="slidenum">
              <a:rPr lang="en-GB" sz="1000" kern="1200" smtClean="0">
                <a:solidFill>
                  <a:srgbClr val="FFFFF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‹#›</a:t>
            </a:fld>
            <a:endParaRPr lang="en-GB" sz="1000" kern="1200" dirty="0">
              <a:solidFill>
                <a:srgbClr val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tbCopyright">
            <a:extLst>
              <a:ext uri="{FF2B5EF4-FFF2-40B4-BE49-F238E27FC236}">
                <a16:creationId xmlns:a16="http://schemas.microsoft.com/office/drawing/2014/main" id="{8EB4907E-2028-4D20-AAA3-9388AD029615}"/>
              </a:ext>
            </a:extLst>
          </p:cNvPr>
          <p:cNvSpPr txBox="1"/>
          <p:nvPr userDrawn="1"/>
        </p:nvSpPr>
        <p:spPr>
          <a:xfrm>
            <a:off x="493095" y="6551112"/>
            <a:ext cx="756000" cy="153888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  <p:txBody>
          <a:bodyPr vert="horz" wrap="none" lIns="0" tIns="0" rIns="0" bIns="0" rtlCol="0" anchor="b">
            <a:noAutofit/>
          </a:bodyPr>
          <a:lstStyle/>
          <a:p>
            <a:pPr algn="l"/>
            <a:r>
              <a:rPr lang="en-GB" sz="1000" dirty="0">
                <a:solidFill>
                  <a:srgbClr val="FFFFFF"/>
                </a:solidFill>
              </a:rPr>
              <a:t>© Ricardo plc</a:t>
            </a:r>
          </a:p>
        </p:txBody>
      </p:sp>
    </p:spTree>
    <p:extLst>
      <p:ext uri="{BB962C8B-B14F-4D97-AF65-F5344CB8AC3E}">
        <p14:creationId xmlns:p14="http://schemas.microsoft.com/office/powerpoint/2010/main" val="4077042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8" r:id="rId1"/>
    <p:sldLayoutId id="2147484259" r:id="rId2"/>
    <p:sldLayoutId id="2147484260" r:id="rId3"/>
    <p:sldLayoutId id="2147484261" r:id="rId4"/>
    <p:sldLayoutId id="2147484262" r:id="rId5"/>
  </p:sldLayoutIdLst>
  <p:hf hdr="0"/>
  <p:txStyles>
    <p:titleStyle>
      <a:lvl1pPr algn="ctr" defTabSz="360000" rtl="0" eaLnBrk="1" latinLnBrk="0" hangingPunct="1">
        <a:lnSpc>
          <a:spcPct val="100000"/>
        </a:lnSpc>
        <a:spcBef>
          <a:spcPct val="0"/>
        </a:spcBef>
        <a:buNone/>
        <a:defRPr lang="en-GB" sz="2400" kern="1200" cap="none" baseline="0" smtClean="0">
          <a:solidFill>
            <a:srgbClr val="1A4596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3600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 smtClean="0">
          <a:solidFill>
            <a:srgbClr val="000000"/>
          </a:solidFill>
          <a:latin typeface="+mn-lt"/>
          <a:ea typeface="+mn-ea"/>
          <a:cs typeface="+mn-cs"/>
        </a:defRPr>
      </a:lvl1pPr>
      <a:lvl2pPr marL="450000" indent="-180000" algn="l" defTabSz="36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800" kern="1200" smtClean="0">
          <a:solidFill>
            <a:srgbClr val="000000"/>
          </a:solidFill>
          <a:latin typeface="+mn-lt"/>
          <a:ea typeface="+mn-ea"/>
          <a:cs typeface="+mn-cs"/>
        </a:defRPr>
      </a:lvl2pPr>
      <a:lvl3pPr marL="720000" indent="-180000" algn="l" defTabSz="36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800" kern="1200" smtClean="0">
          <a:solidFill>
            <a:srgbClr val="000000"/>
          </a:solidFill>
          <a:latin typeface="+mn-lt"/>
          <a:ea typeface="+mn-ea"/>
          <a:cs typeface="+mn-cs"/>
        </a:defRPr>
      </a:lvl3pPr>
      <a:lvl4pPr marL="990000" indent="-180000" algn="l" defTabSz="36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800" kern="1200" smtClean="0">
          <a:solidFill>
            <a:srgbClr val="000000"/>
          </a:solidFill>
          <a:latin typeface="+mn-lt"/>
          <a:ea typeface="+mn-ea"/>
          <a:cs typeface="+mn-cs"/>
        </a:defRPr>
      </a:lvl4pPr>
      <a:lvl5pPr marL="1260000" indent="-180000" algn="l" defTabSz="36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800" kern="1200" smtClean="0">
          <a:solidFill>
            <a:srgbClr val="000000"/>
          </a:solidFill>
          <a:latin typeface="+mn-lt"/>
          <a:ea typeface="+mn-ea"/>
          <a:cs typeface="+mn-cs"/>
        </a:defRPr>
      </a:lvl5pPr>
      <a:lvl6pPr marL="1530000" indent="-180000" algn="l" defTabSz="36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00000" indent="-180000" algn="l" defTabSz="36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70000" indent="-180000" algn="l" defTabSz="36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340000" indent="-180000" algn="l" defTabSz="36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B"/>
      </a:defPPr>
      <a:lvl1pPr marL="0" indent="0" algn="l" defTabSz="3600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None/>
        <a:defRPr sz="1400" kern="1200" smtClean="0">
          <a:solidFill>
            <a:srgbClr val="000000"/>
          </a:solidFill>
          <a:latin typeface="+mn-lt"/>
          <a:ea typeface="+mn-ea"/>
          <a:cs typeface="+mn-cs"/>
        </a:defRPr>
      </a:lvl1pPr>
      <a:lvl2pPr marL="450000" indent="-180000" algn="l" defTabSz="36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400" kern="1200" smtClean="0">
          <a:solidFill>
            <a:srgbClr val="000000"/>
          </a:solidFill>
          <a:latin typeface="+mn-lt"/>
          <a:ea typeface="+mn-ea"/>
          <a:cs typeface="+mn-cs"/>
        </a:defRPr>
      </a:lvl2pPr>
      <a:lvl3pPr marL="720000" indent="-180000" algn="l" defTabSz="36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400" kern="1200" smtClean="0">
          <a:solidFill>
            <a:srgbClr val="000000"/>
          </a:solidFill>
          <a:latin typeface="+mn-lt"/>
          <a:ea typeface="+mn-ea"/>
          <a:cs typeface="+mn-cs"/>
        </a:defRPr>
      </a:lvl3pPr>
      <a:lvl4pPr marL="990000" indent="-180000" algn="l" defTabSz="36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400" kern="1200" smtClean="0">
          <a:solidFill>
            <a:srgbClr val="000000"/>
          </a:solidFill>
          <a:latin typeface="+mn-lt"/>
          <a:ea typeface="+mn-ea"/>
          <a:cs typeface="+mn-cs"/>
        </a:defRPr>
      </a:lvl4pPr>
      <a:lvl5pPr marL="1260000" indent="-180000" algn="l" defTabSz="36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400" kern="1200" smtClean="0">
          <a:solidFill>
            <a:srgbClr val="000000"/>
          </a:solidFill>
          <a:latin typeface="+mn-lt"/>
          <a:ea typeface="+mn-ea"/>
          <a:cs typeface="+mn-cs"/>
        </a:defRPr>
      </a:lvl5pPr>
      <a:lvl6pPr marL="1530000" indent="-180000" algn="l" defTabSz="36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800000" indent="-180000" algn="l" defTabSz="36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070000" indent="-180000" algn="l" defTabSz="36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40000" indent="-180000" algn="l" defTabSz="36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4" orient="horz" pos="709">
          <p15:clr>
            <a:srgbClr val="F26B43"/>
          </p15:clr>
        </p15:guide>
        <p15:guide id="5" orient="horz" pos="164">
          <p15:clr>
            <a:srgbClr val="F26B43"/>
          </p15:clr>
        </p15:guide>
        <p15:guide id="6" pos="7469">
          <p15:clr>
            <a:srgbClr val="F26B43"/>
          </p15:clr>
        </p15:guide>
        <p15:guide id="7" pos="211">
          <p15:clr>
            <a:srgbClr val="F26B43"/>
          </p15:clr>
        </p15:guide>
        <p15:guide id="10" orient="horz" pos="4224">
          <p15:clr>
            <a:srgbClr val="F26B43"/>
          </p15:clr>
        </p15:guide>
        <p15:guide id="11" orient="horz" pos="3952">
          <p15:clr>
            <a:srgbClr val="F26B43"/>
          </p15:clr>
        </p15:guide>
        <p15:guide id="12" orient="horz" pos="3838">
          <p15:clr>
            <a:srgbClr val="F26B43"/>
          </p15:clr>
        </p15:guide>
        <p15:guide id="13" orient="horz" pos="822">
          <p15:clr>
            <a:srgbClr val="F26B43"/>
          </p15:clr>
        </p15:guide>
        <p15:guide id="16" pos="7582">
          <p15:clr>
            <a:srgbClr val="F26B43"/>
          </p15:clr>
        </p15:guide>
        <p15:guide id="17" pos="98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Stripe">
            <a:extLst>
              <a:ext uri="{FF2B5EF4-FFF2-40B4-BE49-F238E27FC236}">
                <a16:creationId xmlns:a16="http://schemas.microsoft.com/office/drawing/2014/main" id="{2198853E-8E27-394A-B32C-D2BEC11EC3A3}"/>
              </a:ext>
            </a:extLst>
          </p:cNvPr>
          <p:cNvSpPr/>
          <p:nvPr userDrawn="1"/>
        </p:nvSpPr>
        <p:spPr bwMode="auto">
          <a:xfrm>
            <a:off x="0" y="6273000"/>
            <a:ext cx="12192000" cy="585000"/>
          </a:xfrm>
          <a:prstGeom prst="rect">
            <a:avLst/>
          </a:prstGeom>
          <a:solidFill>
            <a:srgbClr val="D0D2D2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72000" rIns="72000" bIns="72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61962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C1BFA8A-17E3-C54D-8871-A7717E7AD191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9987824" y="6417000"/>
            <a:ext cx="2048601" cy="28800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51A5A23-71AE-7E45-AA74-3058E6FEABD3}"/>
              </a:ext>
            </a:extLst>
          </p:cNvPr>
          <p:cNvCxnSpPr>
            <a:cxnSpLocks/>
          </p:cNvCxnSpPr>
          <p:nvPr userDrawn="1"/>
        </p:nvCxnSpPr>
        <p:spPr>
          <a:xfrm flipH="1">
            <a:off x="156000" y="6417000"/>
            <a:ext cx="9678348" cy="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BC68F38-4F99-4719-919C-263D6D4397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6000" y="1306799"/>
            <a:ext cx="11520000" cy="4788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marL="450000" lvl="1" indent="-179388"/>
            <a:r>
              <a:rPr lang="en-GB" dirty="0"/>
              <a:t>Second level</a:t>
            </a:r>
          </a:p>
          <a:p>
            <a:pPr marL="720000" lvl="2" indent="-179388"/>
            <a:r>
              <a:rPr lang="en-GB" dirty="0"/>
              <a:t>Third level</a:t>
            </a:r>
          </a:p>
          <a:p>
            <a:pPr marL="990600" lvl="3" indent="-179388"/>
            <a:r>
              <a:rPr lang="en-GB" dirty="0"/>
              <a:t>Fourth level</a:t>
            </a:r>
          </a:p>
          <a:p>
            <a:pPr marL="1260000" lvl="4" indent="-179388"/>
            <a:r>
              <a:rPr lang="en-GB" dirty="0"/>
              <a:t>Fifth level</a:t>
            </a:r>
          </a:p>
        </p:txBody>
      </p:sp>
      <p:sp>
        <p:nvSpPr>
          <p:cNvPr id="12" name="Title Placeholder 11">
            <a:extLst>
              <a:ext uri="{FF2B5EF4-FFF2-40B4-BE49-F238E27FC236}">
                <a16:creationId xmlns:a16="http://schemas.microsoft.com/office/drawing/2014/main" id="{2D76078D-5B4A-4A59-88BE-F2222B3CE2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0" y="727200"/>
            <a:ext cx="11520000" cy="405683"/>
          </a:xfrm>
          <a:prstGeom prst="rect">
            <a:avLst/>
          </a:prstGeom>
        </p:spPr>
        <p:txBody>
          <a:bodyPr vert="horz" lIns="0" tIns="0" rIns="0" bIns="36000" rtlCol="0" anchor="b">
            <a:spAutoFit/>
          </a:bodyPr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11" name="tbPageNum">
            <a:extLst>
              <a:ext uri="{FF2B5EF4-FFF2-40B4-BE49-F238E27FC236}">
                <a16:creationId xmlns:a16="http://schemas.microsoft.com/office/drawing/2014/main" id="{AE09BFEF-B8E0-4EAF-80E5-702121CDA5A0}"/>
              </a:ext>
            </a:extLst>
          </p:cNvPr>
          <p:cNvSpPr txBox="1">
            <a:spLocks/>
          </p:cNvSpPr>
          <p:nvPr userDrawn="1"/>
        </p:nvSpPr>
        <p:spPr>
          <a:xfrm>
            <a:off x="155575" y="6551112"/>
            <a:ext cx="180425" cy="153888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fld id="{835048A8-FAD7-4F6A-BD5D-38292E793AAB}" type="slidenum">
              <a:rPr lang="en-GB" sz="1000" kern="1200" smtClean="0">
                <a:solidFill>
                  <a:srgbClr val="FFFFF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‹#›</a:t>
            </a:fld>
            <a:endParaRPr lang="en-GB" sz="1000" kern="1200" dirty="0">
              <a:solidFill>
                <a:srgbClr val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8C01C76A-1A1E-4862-8AD6-29D52BFFDD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29095" y="6551112"/>
            <a:ext cx="1152000" cy="15388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>
              <a:defRPr lang="en-GB" sz="100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## Month 2022</a:t>
            </a:r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71062579-D36A-484E-AB3E-AED44D7A79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61095" y="6551112"/>
            <a:ext cx="7071154" cy="15388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lang="en-GB" sz="1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Footer Info</a:t>
            </a:r>
          </a:p>
        </p:txBody>
      </p:sp>
      <p:sp>
        <p:nvSpPr>
          <p:cNvPr id="15" name="tbCopyright">
            <a:extLst>
              <a:ext uri="{FF2B5EF4-FFF2-40B4-BE49-F238E27FC236}">
                <a16:creationId xmlns:a16="http://schemas.microsoft.com/office/drawing/2014/main" id="{9967298C-8A21-4EB8-A10E-49329557252E}"/>
              </a:ext>
            </a:extLst>
          </p:cNvPr>
          <p:cNvSpPr txBox="1"/>
          <p:nvPr userDrawn="1"/>
        </p:nvSpPr>
        <p:spPr>
          <a:xfrm>
            <a:off x="493095" y="6551112"/>
            <a:ext cx="756000" cy="153888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  <p:txBody>
          <a:bodyPr vert="horz" wrap="none" lIns="0" tIns="0" rIns="0" bIns="0" rtlCol="0" anchor="b">
            <a:noAutofit/>
          </a:bodyPr>
          <a:lstStyle/>
          <a:p>
            <a:pPr algn="l"/>
            <a:r>
              <a:rPr lang="en-GB" sz="1000" dirty="0">
                <a:solidFill>
                  <a:srgbClr val="FFFFFF"/>
                </a:solidFill>
              </a:rPr>
              <a:t>© Ricardo plc</a:t>
            </a:r>
          </a:p>
        </p:txBody>
      </p:sp>
    </p:spTree>
    <p:extLst>
      <p:ext uri="{BB962C8B-B14F-4D97-AF65-F5344CB8AC3E}">
        <p14:creationId xmlns:p14="http://schemas.microsoft.com/office/powerpoint/2010/main" val="3495534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46" r:id="rId1"/>
    <p:sldLayoutId id="2147484247" r:id="rId2"/>
    <p:sldLayoutId id="2147484248" r:id="rId3"/>
    <p:sldLayoutId id="2147484249" r:id="rId4"/>
    <p:sldLayoutId id="2147484250" r:id="rId5"/>
  </p:sldLayoutIdLst>
  <p:hf hdr="0"/>
  <p:txStyles>
    <p:titleStyle>
      <a:lvl1pPr algn="ctr" defTabSz="360000" rtl="0" eaLnBrk="1" latinLnBrk="0" hangingPunct="1">
        <a:lnSpc>
          <a:spcPct val="100000"/>
        </a:lnSpc>
        <a:spcBef>
          <a:spcPct val="0"/>
        </a:spcBef>
        <a:buNone/>
        <a:defRPr lang="en-GB" sz="2400" kern="1200" cap="none" baseline="0" smtClean="0">
          <a:solidFill>
            <a:srgbClr val="1A4596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3600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 dirty="0">
          <a:solidFill>
            <a:srgbClr val="000000"/>
          </a:solidFill>
          <a:latin typeface="+mn-lt"/>
          <a:ea typeface="+mn-ea"/>
          <a:cs typeface="+mn-cs"/>
        </a:defRPr>
      </a:lvl1pPr>
      <a:lvl2pPr marL="360000" indent="-180000" algn="l" defTabSz="36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800" kern="1200" dirty="0">
          <a:solidFill>
            <a:srgbClr val="000000"/>
          </a:solidFill>
          <a:latin typeface="+mn-lt"/>
          <a:ea typeface="+mn-ea"/>
          <a:cs typeface="+mn-cs"/>
        </a:defRPr>
      </a:lvl2pPr>
      <a:lvl3pPr marL="540000" indent="-180000" algn="l" defTabSz="36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800" kern="1200" dirty="0">
          <a:solidFill>
            <a:srgbClr val="000000"/>
          </a:solidFill>
          <a:latin typeface="+mn-lt"/>
          <a:ea typeface="+mn-ea"/>
          <a:cs typeface="+mn-cs"/>
        </a:defRPr>
      </a:lvl3pPr>
      <a:lvl4pPr marL="720000" indent="-180000" algn="l" defTabSz="36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800" kern="1200" dirty="0">
          <a:solidFill>
            <a:srgbClr val="000000"/>
          </a:solidFill>
          <a:latin typeface="+mn-lt"/>
          <a:ea typeface="+mn-ea"/>
          <a:cs typeface="+mn-cs"/>
        </a:defRPr>
      </a:lvl4pPr>
      <a:lvl5pPr marL="900000" indent="-180000" algn="l" defTabSz="36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800" kern="1200" dirty="0">
          <a:solidFill>
            <a:srgbClr val="000000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B"/>
      </a:defPPr>
      <a:lvl1pPr marL="0" indent="0" algn="l" defTabSz="3600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None/>
        <a:defRPr sz="1400" kern="1200" dirty="0">
          <a:solidFill>
            <a:srgbClr val="000000"/>
          </a:solidFill>
          <a:latin typeface="+mn-lt"/>
          <a:ea typeface="+mn-ea"/>
          <a:cs typeface="+mn-cs"/>
        </a:defRPr>
      </a:lvl1pPr>
      <a:lvl2pPr marL="360000" indent="-180000" algn="l" defTabSz="36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400" kern="1200" dirty="0">
          <a:solidFill>
            <a:srgbClr val="000000"/>
          </a:solidFill>
          <a:latin typeface="+mn-lt"/>
          <a:ea typeface="+mn-ea"/>
          <a:cs typeface="+mn-cs"/>
        </a:defRPr>
      </a:lvl2pPr>
      <a:lvl3pPr marL="540000" indent="-180000" algn="l" defTabSz="36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400" kern="1200" dirty="0">
          <a:solidFill>
            <a:srgbClr val="000000"/>
          </a:solidFill>
          <a:latin typeface="+mn-lt"/>
          <a:ea typeface="+mn-ea"/>
          <a:cs typeface="+mn-cs"/>
        </a:defRPr>
      </a:lvl3pPr>
      <a:lvl4pPr marL="720000" indent="-180000" algn="l" defTabSz="36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400" kern="1200" dirty="0">
          <a:solidFill>
            <a:srgbClr val="000000"/>
          </a:solidFill>
          <a:latin typeface="+mn-lt"/>
          <a:ea typeface="+mn-ea"/>
          <a:cs typeface="+mn-cs"/>
        </a:defRPr>
      </a:lvl4pPr>
      <a:lvl5pPr marL="900000" indent="-180000" algn="l" defTabSz="36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400" kern="1200" dirty="0">
          <a:solidFill>
            <a:srgbClr val="000000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4" orient="horz" pos="709" userDrawn="1">
          <p15:clr>
            <a:srgbClr val="F26B43"/>
          </p15:clr>
        </p15:guide>
        <p15:guide id="5" orient="horz" pos="164" userDrawn="1">
          <p15:clr>
            <a:srgbClr val="F26B43"/>
          </p15:clr>
        </p15:guide>
        <p15:guide id="6" pos="7469" userDrawn="1">
          <p15:clr>
            <a:srgbClr val="F26B43"/>
          </p15:clr>
        </p15:guide>
        <p15:guide id="7" pos="211" userDrawn="1">
          <p15:clr>
            <a:srgbClr val="F26B43"/>
          </p15:clr>
        </p15:guide>
        <p15:guide id="10" orient="horz" pos="4224" userDrawn="1">
          <p15:clr>
            <a:srgbClr val="F26B43"/>
          </p15:clr>
        </p15:guide>
        <p15:guide id="11" orient="horz" pos="3952" userDrawn="1">
          <p15:clr>
            <a:srgbClr val="F26B43"/>
          </p15:clr>
        </p15:guide>
        <p15:guide id="12" orient="horz" pos="3838" userDrawn="1">
          <p15:clr>
            <a:srgbClr val="F26B43"/>
          </p15:clr>
        </p15:guide>
        <p15:guide id="13" orient="horz" pos="822" userDrawn="1">
          <p15:clr>
            <a:srgbClr val="F26B43"/>
          </p15:clr>
        </p15:guide>
        <p15:guide id="16" pos="7582" userDrawn="1">
          <p15:clr>
            <a:srgbClr val="F26B43"/>
          </p15:clr>
        </p15:guide>
        <p15:guide id="17" pos="98" userDrawn="1">
          <p15:clr>
            <a:srgbClr val="F26B43"/>
          </p15:clr>
        </p15:guide>
        <p15:guide id="18" orient="horz" pos="96" userDrawn="1">
          <p15:clr>
            <a:srgbClr val="F26B43"/>
          </p15:clr>
        </p15:guide>
        <p15:guide id="19" orient="horz" pos="372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1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94.png"/><Relationship Id="rId5" Type="http://schemas.openxmlformats.org/officeDocument/2006/relationships/image" Target="../media/image8.png"/><Relationship Id="rId4" Type="http://schemas.openxmlformats.org/officeDocument/2006/relationships/image" Target="../media/image7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2.png"/><Relationship Id="rId4" Type="http://schemas.openxmlformats.org/officeDocument/2006/relationships/image" Target="../media/image1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0.png"/><Relationship Id="rId7" Type="http://schemas.openxmlformats.org/officeDocument/2006/relationships/image" Target="../media/image19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8.png"/><Relationship Id="rId5" Type="http://schemas.openxmlformats.org/officeDocument/2006/relationships/image" Target="../media/image170.png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png"/><Relationship Id="rId2" Type="http://schemas.openxmlformats.org/officeDocument/2006/relationships/image" Target="../media/image200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30.png"/><Relationship Id="rId4" Type="http://schemas.openxmlformats.org/officeDocument/2006/relationships/image" Target="../media/image2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0.png"/><Relationship Id="rId2" Type="http://schemas.openxmlformats.org/officeDocument/2006/relationships/image" Target="../media/image260.png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0.png"/><Relationship Id="rId7" Type="http://schemas.openxmlformats.org/officeDocument/2006/relationships/image" Target="../media/image33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2.png"/><Relationship Id="rId5" Type="http://schemas.openxmlformats.org/officeDocument/2006/relationships/image" Target="../media/image310.png"/><Relationship Id="rId4" Type="http://schemas.openxmlformats.org/officeDocument/2006/relationships/image" Target="../media/image3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10.png"/><Relationship Id="rId7" Type="http://schemas.openxmlformats.org/officeDocument/2006/relationships/image" Target="../media/image4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77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71.png"/><Relationship Id="rId7" Type="http://schemas.openxmlformats.org/officeDocument/2006/relationships/image" Target="../media/image81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Relationship Id="rId9" Type="http://schemas.openxmlformats.org/officeDocument/2006/relationships/image" Target="../media/image83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7" Type="http://schemas.openxmlformats.org/officeDocument/2006/relationships/image" Target="../media/image89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88.png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1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13.png"/><Relationship Id="rId18" Type="http://schemas.openxmlformats.org/officeDocument/2006/relationships/image" Target="../media/image18.svg"/><Relationship Id="rId3" Type="http://schemas.openxmlformats.org/officeDocument/2006/relationships/diagramLayout" Target="../diagrams/layout3.xml"/><Relationship Id="rId7" Type="http://schemas.openxmlformats.org/officeDocument/2006/relationships/image" Target="../media/image7.png"/><Relationship Id="rId12" Type="http://schemas.openxmlformats.org/officeDocument/2006/relationships/image" Target="../media/image12.svg"/><Relationship Id="rId17" Type="http://schemas.openxmlformats.org/officeDocument/2006/relationships/image" Target="../media/image17.png"/><Relationship Id="rId2" Type="http://schemas.openxmlformats.org/officeDocument/2006/relationships/diagramData" Target="../diagrams/data3.xml"/><Relationship Id="rId16" Type="http://schemas.openxmlformats.org/officeDocument/2006/relationships/image" Target="../media/image16.svg"/><Relationship Id="rId20" Type="http://schemas.openxmlformats.org/officeDocument/2006/relationships/image" Target="../media/image20.svg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3.xml"/><Relationship Id="rId11" Type="http://schemas.openxmlformats.org/officeDocument/2006/relationships/image" Target="../media/image11.png"/><Relationship Id="rId5" Type="http://schemas.openxmlformats.org/officeDocument/2006/relationships/diagramColors" Target="../diagrams/colors3.xml"/><Relationship Id="rId15" Type="http://schemas.openxmlformats.org/officeDocument/2006/relationships/image" Target="../media/image15.png"/><Relationship Id="rId10" Type="http://schemas.openxmlformats.org/officeDocument/2006/relationships/image" Target="../media/image10.svg"/><Relationship Id="rId19" Type="http://schemas.openxmlformats.org/officeDocument/2006/relationships/image" Target="../media/image19.png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9.png"/><Relationship Id="rId14" Type="http://schemas.openxmlformats.org/officeDocument/2006/relationships/image" Target="../media/image14.sv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svg"/><Relationship Id="rId13" Type="http://schemas.openxmlformats.org/officeDocument/2006/relationships/image" Target="../media/image103.png"/><Relationship Id="rId3" Type="http://schemas.openxmlformats.org/officeDocument/2006/relationships/image" Target="../media/image93.png"/><Relationship Id="rId7" Type="http://schemas.openxmlformats.org/officeDocument/2006/relationships/image" Target="../media/image97.png"/><Relationship Id="rId12" Type="http://schemas.openxmlformats.org/officeDocument/2006/relationships/image" Target="../media/image102.sv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96.svg"/><Relationship Id="rId11" Type="http://schemas.openxmlformats.org/officeDocument/2006/relationships/image" Target="../media/image101.png"/><Relationship Id="rId5" Type="http://schemas.openxmlformats.org/officeDocument/2006/relationships/image" Target="../media/image95.png"/><Relationship Id="rId10" Type="http://schemas.openxmlformats.org/officeDocument/2006/relationships/image" Target="../media/image100.svg"/><Relationship Id="rId4" Type="http://schemas.openxmlformats.org/officeDocument/2006/relationships/image" Target="../media/image94.svg"/><Relationship Id="rId9" Type="http://schemas.openxmlformats.org/officeDocument/2006/relationships/image" Target="../media/image99.png"/><Relationship Id="rId14" Type="http://schemas.openxmlformats.org/officeDocument/2006/relationships/image" Target="../media/image104.sv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svg"/><Relationship Id="rId7" Type="http://schemas.openxmlformats.org/officeDocument/2006/relationships/image" Target="../media/image109.sv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08.png"/><Relationship Id="rId5" Type="http://schemas.openxmlformats.org/officeDocument/2006/relationships/image" Target="../media/image107.svg"/><Relationship Id="rId4" Type="http://schemas.openxmlformats.org/officeDocument/2006/relationships/image" Target="../media/image106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svg"/><Relationship Id="rId7" Type="http://schemas.openxmlformats.org/officeDocument/2006/relationships/image" Target="../media/image114.sv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13.png"/><Relationship Id="rId5" Type="http://schemas.openxmlformats.org/officeDocument/2006/relationships/image" Target="../media/image112.svg"/><Relationship Id="rId4" Type="http://schemas.openxmlformats.org/officeDocument/2006/relationships/image" Target="../media/image111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sv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18.svg"/><Relationship Id="rId4" Type="http://schemas.openxmlformats.org/officeDocument/2006/relationships/image" Target="../media/image11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13.png"/><Relationship Id="rId18" Type="http://schemas.openxmlformats.org/officeDocument/2006/relationships/image" Target="../media/image18.svg"/><Relationship Id="rId3" Type="http://schemas.openxmlformats.org/officeDocument/2006/relationships/diagramLayout" Target="../diagrams/layout1.xml"/><Relationship Id="rId7" Type="http://schemas.openxmlformats.org/officeDocument/2006/relationships/image" Target="../media/image7.png"/><Relationship Id="rId12" Type="http://schemas.openxmlformats.org/officeDocument/2006/relationships/image" Target="../media/image12.svg"/><Relationship Id="rId17" Type="http://schemas.openxmlformats.org/officeDocument/2006/relationships/image" Target="../media/image17.png"/><Relationship Id="rId2" Type="http://schemas.openxmlformats.org/officeDocument/2006/relationships/diagramData" Target="../diagrams/data1.xml"/><Relationship Id="rId16" Type="http://schemas.openxmlformats.org/officeDocument/2006/relationships/image" Target="../media/image16.svg"/><Relationship Id="rId20" Type="http://schemas.openxmlformats.org/officeDocument/2006/relationships/image" Target="../media/image20.svg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1.xml"/><Relationship Id="rId11" Type="http://schemas.openxmlformats.org/officeDocument/2006/relationships/image" Target="../media/image11.png"/><Relationship Id="rId5" Type="http://schemas.openxmlformats.org/officeDocument/2006/relationships/diagramColors" Target="../diagrams/colors1.xml"/><Relationship Id="rId15" Type="http://schemas.openxmlformats.org/officeDocument/2006/relationships/image" Target="../media/image15.png"/><Relationship Id="rId10" Type="http://schemas.openxmlformats.org/officeDocument/2006/relationships/image" Target="../media/image10.svg"/><Relationship Id="rId19" Type="http://schemas.openxmlformats.org/officeDocument/2006/relationships/image" Target="../media/image19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9.png"/><Relationship Id="rId14" Type="http://schemas.openxmlformats.org/officeDocument/2006/relationships/image" Target="../media/image14.sv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png"/><Relationship Id="rId13" Type="http://schemas.openxmlformats.org/officeDocument/2006/relationships/image" Target="../media/image124.svg"/><Relationship Id="rId18" Type="http://schemas.openxmlformats.org/officeDocument/2006/relationships/image" Target="../media/image129.png"/><Relationship Id="rId3" Type="http://schemas.openxmlformats.org/officeDocument/2006/relationships/diagramData" Target="../diagrams/data4.xml"/><Relationship Id="rId21" Type="http://schemas.openxmlformats.org/officeDocument/2006/relationships/image" Target="../media/image132.svg"/><Relationship Id="rId7" Type="http://schemas.microsoft.com/office/2007/relationships/diagramDrawing" Target="../diagrams/drawing4.xml"/><Relationship Id="rId12" Type="http://schemas.openxmlformats.org/officeDocument/2006/relationships/image" Target="../media/image123.png"/><Relationship Id="rId17" Type="http://schemas.openxmlformats.org/officeDocument/2006/relationships/image" Target="../media/image128.sv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127.png"/><Relationship Id="rId20" Type="http://schemas.openxmlformats.org/officeDocument/2006/relationships/image" Target="../media/image131.png"/><Relationship Id="rId1" Type="http://schemas.openxmlformats.org/officeDocument/2006/relationships/slideLayout" Target="../slideLayouts/slideLayout11.xml"/><Relationship Id="rId6" Type="http://schemas.openxmlformats.org/officeDocument/2006/relationships/diagramColors" Target="../diagrams/colors4.xml"/><Relationship Id="rId11" Type="http://schemas.openxmlformats.org/officeDocument/2006/relationships/image" Target="../media/image122.svg"/><Relationship Id="rId5" Type="http://schemas.openxmlformats.org/officeDocument/2006/relationships/diagramQuickStyle" Target="../diagrams/quickStyle4.xml"/><Relationship Id="rId15" Type="http://schemas.openxmlformats.org/officeDocument/2006/relationships/image" Target="../media/image126.svg"/><Relationship Id="rId10" Type="http://schemas.openxmlformats.org/officeDocument/2006/relationships/image" Target="../media/image121.png"/><Relationship Id="rId19" Type="http://schemas.openxmlformats.org/officeDocument/2006/relationships/image" Target="../media/image130.svg"/><Relationship Id="rId4" Type="http://schemas.openxmlformats.org/officeDocument/2006/relationships/diagramLayout" Target="../diagrams/layout4.xml"/><Relationship Id="rId9" Type="http://schemas.openxmlformats.org/officeDocument/2006/relationships/image" Target="../media/image120.svg"/><Relationship Id="rId14" Type="http://schemas.openxmlformats.org/officeDocument/2006/relationships/image" Target="../media/image125.pn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13.png"/><Relationship Id="rId18" Type="http://schemas.openxmlformats.org/officeDocument/2006/relationships/image" Target="../media/image18.svg"/><Relationship Id="rId3" Type="http://schemas.openxmlformats.org/officeDocument/2006/relationships/diagramLayout" Target="../diagrams/layout2.xml"/><Relationship Id="rId7" Type="http://schemas.openxmlformats.org/officeDocument/2006/relationships/image" Target="../media/image7.png"/><Relationship Id="rId12" Type="http://schemas.openxmlformats.org/officeDocument/2006/relationships/image" Target="../media/image12.svg"/><Relationship Id="rId17" Type="http://schemas.openxmlformats.org/officeDocument/2006/relationships/image" Target="../media/image17.png"/><Relationship Id="rId2" Type="http://schemas.openxmlformats.org/officeDocument/2006/relationships/diagramData" Target="../diagrams/data2.xml"/><Relationship Id="rId16" Type="http://schemas.openxmlformats.org/officeDocument/2006/relationships/image" Target="../media/image16.svg"/><Relationship Id="rId20" Type="http://schemas.openxmlformats.org/officeDocument/2006/relationships/image" Target="../media/image20.svg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2.xml"/><Relationship Id="rId11" Type="http://schemas.openxmlformats.org/officeDocument/2006/relationships/image" Target="../media/image11.png"/><Relationship Id="rId5" Type="http://schemas.openxmlformats.org/officeDocument/2006/relationships/diagramColors" Target="../diagrams/colors2.xml"/><Relationship Id="rId15" Type="http://schemas.openxmlformats.org/officeDocument/2006/relationships/image" Target="../media/image15.png"/><Relationship Id="rId10" Type="http://schemas.openxmlformats.org/officeDocument/2006/relationships/image" Target="../media/image10.svg"/><Relationship Id="rId19" Type="http://schemas.openxmlformats.org/officeDocument/2006/relationships/image" Target="../media/image19.png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9.png"/><Relationship Id="rId14" Type="http://schemas.openxmlformats.org/officeDocument/2006/relationships/image" Target="../media/image14.sv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7A7CFCC-A194-4AA8-AA6B-4896A159CEA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13 October, 2023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78055E8-0CCD-4251-A843-13442D15A2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4" y="3659802"/>
            <a:ext cx="11029722" cy="1641198"/>
          </a:xfrm>
        </p:spPr>
        <p:txBody>
          <a:bodyPr/>
          <a:lstStyle/>
          <a:p>
            <a:r>
              <a:rPr lang="en-GB" dirty="0"/>
              <a:t>Review of approaches to unbundle BELCO’s volumetric charge and TOU Pilot Considerations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831201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4D6ED3-4C3E-4750-B516-40628D9D40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BELCO’s Proportion of Generation Volumetric charges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6D5F75-6BA6-4E69-8E7C-EC9F382A8C9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en-GB" dirty="0"/>
              <a:t>Rate Design Model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9C0A6DA-44E6-4AD9-9E35-96B789F464D0}"/>
                  </a:ext>
                </a:extLst>
              </p:cNvPr>
              <p:cNvSpPr txBox="1"/>
              <p:nvPr/>
            </p:nvSpPr>
            <p:spPr>
              <a:xfrm>
                <a:off x="642420" y="3891259"/>
                <a:ext cx="9120767" cy="4840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𝐴𝑙𝑙𝑜𝑐𝑎𝑡𝑖𝑜𝑛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𝑓𝑜𝑟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𝑣𝑜𝑙𝑢𝑚𝑒𝑡𝑟𝑖𝑐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𝑔𝑒𝑛𝑒𝑟𝑎𝑡𝑖𝑜𝑛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𝑐h𝑎𝑟𝑔𝑒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𝐶𝑖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GB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GB" i="1" baseline="-25000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𝐶𝑖</m:t>
                              </m:r>
                            </m:e>
                          </m:d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%+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𝑃𝑒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𝐶𝑖</m:t>
                              </m:r>
                            </m:e>
                          </m:d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%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∗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  <m:r>
                                <a:rPr lang="en-GB" i="1" baseline="-2500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d>
                                <m:d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𝐶𝑖</m:t>
                                  </m:r>
                                </m:e>
                              </m:d>
                            </m:num>
                            <m:den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  <m:r>
                                <a:rPr lang="en-GB" i="1" baseline="-2500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d>
                                <m:d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𝐶𝑖</m:t>
                                  </m:r>
                                </m:e>
                              </m:d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𝑇𝑑</m:t>
                              </m:r>
                              <m:d>
                                <m:d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𝐶𝑖</m:t>
                                  </m:r>
                                </m:e>
                              </m:d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𝐷𝑑</m:t>
                              </m:r>
                              <m:d>
                                <m:d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𝐶𝑖</m:t>
                                  </m:r>
                                </m:e>
                              </m:d>
                            </m:den>
                          </m:f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∗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  <m:r>
                            <a:rPr lang="en-GB" b="0" i="1" baseline="-25000" smtClean="0"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sSub>
                            <m:sSub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9C0A6DA-44E6-4AD9-9E35-96B789F464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420" y="3891259"/>
                <a:ext cx="9120767" cy="484043"/>
              </a:xfrm>
              <a:prstGeom prst="rect">
                <a:avLst/>
              </a:prstGeom>
              <a:blipFill>
                <a:blip r:embed="rId3"/>
                <a:stretch>
                  <a:fillRect b="-25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29">
            <a:extLst>
              <a:ext uri="{FF2B5EF4-FFF2-40B4-BE49-F238E27FC236}">
                <a16:creationId xmlns:a16="http://schemas.microsoft.com/office/drawing/2014/main" id="{087F7B7B-0DB2-4A5D-A797-71E84E532DCD}"/>
              </a:ext>
            </a:extLst>
          </p:cNvPr>
          <p:cNvSpPr txBox="1"/>
          <p:nvPr/>
        </p:nvSpPr>
        <p:spPr>
          <a:xfrm>
            <a:off x="277634" y="1192229"/>
            <a:ext cx="50336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ECOSS % for customer class Ci</a:t>
            </a:r>
          </a:p>
        </p:txBody>
      </p:sp>
      <p:graphicFrame>
        <p:nvGraphicFramePr>
          <p:cNvPr id="32" name="Table 7">
            <a:extLst>
              <a:ext uri="{FF2B5EF4-FFF2-40B4-BE49-F238E27FC236}">
                <a16:creationId xmlns:a16="http://schemas.microsoft.com/office/drawing/2014/main" id="{A9F17A7A-4446-4CCC-8467-25A206630D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0504746"/>
              </p:ext>
            </p:extLst>
          </p:nvPr>
        </p:nvGraphicFramePr>
        <p:xfrm>
          <a:off x="7509272" y="1507686"/>
          <a:ext cx="2869396" cy="2001456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025872">
                  <a:extLst>
                    <a:ext uri="{9D8B030D-6E8A-4147-A177-3AD203B41FA5}">
                      <a16:colId xmlns:a16="http://schemas.microsoft.com/office/drawing/2014/main" val="1388719306"/>
                    </a:ext>
                  </a:extLst>
                </a:gridCol>
                <a:gridCol w="1843524">
                  <a:extLst>
                    <a:ext uri="{9D8B030D-6E8A-4147-A177-3AD203B41FA5}">
                      <a16:colId xmlns:a16="http://schemas.microsoft.com/office/drawing/2014/main" val="102702243"/>
                    </a:ext>
                  </a:extLst>
                </a:gridCol>
              </a:tblGrid>
              <a:tr h="229591"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Share (%) of revenue for class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1475020"/>
                  </a:ext>
                </a:extLst>
              </a:tr>
              <a:tr h="280302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Energy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R</a:t>
                      </a:r>
                      <a:r>
                        <a:rPr lang="en-GB" baseline="-25000" dirty="0"/>
                        <a:t>e</a:t>
                      </a:r>
                      <a:r>
                        <a:rPr lang="en-GB" dirty="0"/>
                        <a:t> (%) for total energy – also Ret (%) by tier (t)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5627041"/>
                  </a:ext>
                </a:extLst>
              </a:tr>
              <a:tr h="375888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Demand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R</a:t>
                      </a:r>
                      <a:r>
                        <a:rPr lang="en-GB" baseline="-25000" dirty="0"/>
                        <a:t>d</a:t>
                      </a:r>
                      <a:r>
                        <a:rPr lang="en-GB" dirty="0"/>
                        <a:t> (%)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1456551"/>
                  </a:ext>
                </a:extLst>
              </a:tr>
              <a:tr h="375888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Customer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err="1"/>
                        <a:t>R</a:t>
                      </a:r>
                      <a:r>
                        <a:rPr lang="en-GB" baseline="-25000" dirty="0" err="1"/>
                        <a:t>c</a:t>
                      </a:r>
                      <a:r>
                        <a:rPr lang="en-GB" dirty="0"/>
                        <a:t> (%) 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2554008"/>
                  </a:ext>
                </a:extLst>
              </a:tr>
            </a:tbl>
          </a:graphicData>
        </a:graphic>
      </p:graphicFrame>
      <p:sp>
        <p:nvSpPr>
          <p:cNvPr id="33" name="TextBox 32">
            <a:extLst>
              <a:ext uri="{FF2B5EF4-FFF2-40B4-BE49-F238E27FC236}">
                <a16:creationId xmlns:a16="http://schemas.microsoft.com/office/drawing/2014/main" id="{CBD69270-7B49-4D95-8F83-F2D5AAF356D2}"/>
              </a:ext>
            </a:extLst>
          </p:cNvPr>
          <p:cNvSpPr txBox="1"/>
          <p:nvPr/>
        </p:nvSpPr>
        <p:spPr>
          <a:xfrm>
            <a:off x="6427136" y="1166396"/>
            <a:ext cx="50336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Provided in IR 4 for 3 scenarios for customer class Ci</a:t>
            </a:r>
          </a:p>
        </p:txBody>
      </p:sp>
      <p:graphicFrame>
        <p:nvGraphicFramePr>
          <p:cNvPr id="34" name="Table 7">
            <a:extLst>
              <a:ext uri="{FF2B5EF4-FFF2-40B4-BE49-F238E27FC236}">
                <a16:creationId xmlns:a16="http://schemas.microsoft.com/office/drawing/2014/main" id="{6C0C83A2-8F4E-4E8F-B192-C5ACD243DE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8161373"/>
              </p:ext>
            </p:extLst>
          </p:nvPr>
        </p:nvGraphicFramePr>
        <p:xfrm>
          <a:off x="642420" y="1507686"/>
          <a:ext cx="4668882" cy="201168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112818">
                  <a:extLst>
                    <a:ext uri="{9D8B030D-6E8A-4147-A177-3AD203B41FA5}">
                      <a16:colId xmlns:a16="http://schemas.microsoft.com/office/drawing/2014/main" val="1388719306"/>
                    </a:ext>
                  </a:extLst>
                </a:gridCol>
                <a:gridCol w="1778032">
                  <a:extLst>
                    <a:ext uri="{9D8B030D-6E8A-4147-A177-3AD203B41FA5}">
                      <a16:colId xmlns:a16="http://schemas.microsoft.com/office/drawing/2014/main" val="102702243"/>
                    </a:ext>
                  </a:extLst>
                </a:gridCol>
                <a:gridCol w="221738">
                  <a:extLst>
                    <a:ext uri="{9D8B030D-6E8A-4147-A177-3AD203B41FA5}">
                      <a16:colId xmlns:a16="http://schemas.microsoft.com/office/drawing/2014/main" val="3391749331"/>
                    </a:ext>
                  </a:extLst>
                </a:gridCol>
                <a:gridCol w="1556294">
                  <a:extLst>
                    <a:ext uri="{9D8B030D-6E8A-4147-A177-3AD203B41FA5}">
                      <a16:colId xmlns:a16="http://schemas.microsoft.com/office/drawing/2014/main" val="2676548368"/>
                    </a:ext>
                  </a:extLst>
                </a:gridCol>
              </a:tblGrid>
              <a:tr h="160510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GB" sz="1200" dirty="0"/>
                        <a:t>Production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Network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1475020"/>
                  </a:ext>
                </a:extLst>
              </a:tr>
              <a:tr h="272868">
                <a:tc>
                  <a:txBody>
                    <a:bodyPr/>
                    <a:lstStyle/>
                    <a:p>
                      <a:r>
                        <a:rPr lang="en-GB" sz="1200" dirty="0"/>
                        <a:t>Energy (Tot</a:t>
                      </a:r>
                      <a:r>
                        <a:rPr lang="en-GB" sz="1200" baseline="-25000" dirty="0"/>
                        <a:t>e</a:t>
                      </a:r>
                      <a:r>
                        <a:rPr lang="en-GB" sz="1200" dirty="0"/>
                        <a:t>)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GB" sz="1200" dirty="0"/>
                        <a:t>Production Energy (P</a:t>
                      </a:r>
                      <a:r>
                        <a:rPr lang="en-GB" sz="1200" baseline="-25000" dirty="0"/>
                        <a:t>e</a:t>
                      </a:r>
                      <a:r>
                        <a:rPr lang="en-GB" sz="1200" dirty="0"/>
                        <a:t>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5627041"/>
                  </a:ext>
                </a:extLst>
              </a:tr>
              <a:tr h="272868">
                <a:tc>
                  <a:txBody>
                    <a:bodyPr/>
                    <a:lstStyle/>
                    <a:p>
                      <a:r>
                        <a:rPr lang="en-GB" sz="1200" dirty="0"/>
                        <a:t>Demand (</a:t>
                      </a:r>
                      <a:r>
                        <a:rPr lang="en-GB" sz="1200" dirty="0" err="1"/>
                        <a:t>Tot</a:t>
                      </a:r>
                      <a:r>
                        <a:rPr lang="en-GB" sz="1200" baseline="-25000" dirty="0" err="1"/>
                        <a:t>d</a:t>
                      </a:r>
                      <a:r>
                        <a:rPr lang="en-GB" sz="1200" dirty="0"/>
                        <a:t>)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GB" sz="1200" dirty="0"/>
                        <a:t>Production Demand (P</a:t>
                      </a:r>
                      <a:r>
                        <a:rPr lang="en-GB" sz="1200" baseline="-25000" dirty="0"/>
                        <a:t>d</a:t>
                      </a:r>
                      <a:r>
                        <a:rPr lang="en-GB" sz="1200" dirty="0"/>
                        <a:t>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Transmission demand (T</a:t>
                      </a:r>
                      <a:r>
                        <a:rPr lang="en-GB" sz="1200" baseline="-25000" dirty="0"/>
                        <a:t>d</a:t>
                      </a:r>
                      <a:r>
                        <a:rPr lang="en-GB" sz="1200" dirty="0"/>
                        <a:t>), Distribution Demand (D</a:t>
                      </a:r>
                      <a:r>
                        <a:rPr lang="en-GB" sz="1200" baseline="-25000" dirty="0"/>
                        <a:t>d</a:t>
                      </a:r>
                      <a:r>
                        <a:rPr lang="en-GB" sz="1200" dirty="0"/>
                        <a:t>), N</a:t>
                      </a:r>
                      <a:r>
                        <a:rPr lang="en-GB" sz="1200" baseline="-25000" dirty="0"/>
                        <a:t>d</a:t>
                      </a:r>
                      <a:r>
                        <a:rPr lang="en-GB" sz="1200" dirty="0"/>
                        <a:t> = T</a:t>
                      </a:r>
                      <a:r>
                        <a:rPr lang="en-GB" sz="1200" baseline="-25000" dirty="0"/>
                        <a:t>d</a:t>
                      </a:r>
                      <a:r>
                        <a:rPr lang="en-GB" sz="1200" dirty="0"/>
                        <a:t> + D</a:t>
                      </a:r>
                      <a:r>
                        <a:rPr lang="en-GB" sz="1200" baseline="-25000" dirty="0"/>
                        <a:t>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1456551"/>
                  </a:ext>
                </a:extLst>
              </a:tr>
              <a:tr h="211444">
                <a:tc>
                  <a:txBody>
                    <a:bodyPr/>
                    <a:lstStyle/>
                    <a:p>
                      <a:r>
                        <a:rPr lang="en-GB" sz="1200" dirty="0"/>
                        <a:t>Customer (</a:t>
                      </a:r>
                      <a:r>
                        <a:rPr lang="en-GB" sz="1200" dirty="0" err="1"/>
                        <a:t>Tot</a:t>
                      </a:r>
                      <a:r>
                        <a:rPr lang="en-GB" sz="1200" baseline="-25000" dirty="0" err="1"/>
                        <a:t>c</a:t>
                      </a:r>
                      <a:r>
                        <a:rPr lang="en-GB" sz="12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r>
                        <a:rPr lang="en-GB" sz="1200" dirty="0"/>
                        <a:t>Network customer</a:t>
                      </a:r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2554008"/>
                  </a:ext>
                </a:extLst>
              </a:tr>
            </a:tbl>
          </a:graphicData>
        </a:graphic>
      </p:graphicFrame>
      <p:sp>
        <p:nvSpPr>
          <p:cNvPr id="14" name="Oval 13">
            <a:extLst>
              <a:ext uri="{FF2B5EF4-FFF2-40B4-BE49-F238E27FC236}">
                <a16:creationId xmlns:a16="http://schemas.microsoft.com/office/drawing/2014/main" id="{6EE1B711-FD54-4D9E-A923-22EC5802E4F6}"/>
              </a:ext>
            </a:extLst>
          </p:cNvPr>
          <p:cNvSpPr/>
          <p:nvPr/>
        </p:nvSpPr>
        <p:spPr>
          <a:xfrm>
            <a:off x="4974672" y="3709372"/>
            <a:ext cx="4211273" cy="854239"/>
          </a:xfrm>
          <a:prstGeom prst="ellipse">
            <a:avLst/>
          </a:prstGeom>
          <a:noFill/>
          <a:ln>
            <a:solidFill>
              <a:srgbClr val="DC241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88CBC3C-32C2-4647-95DE-AF1276CC746B}"/>
              </a:ext>
            </a:extLst>
          </p:cNvPr>
          <p:cNvSpPr txBox="1"/>
          <p:nvPr/>
        </p:nvSpPr>
        <p:spPr>
          <a:xfrm>
            <a:off x="9975478" y="4563611"/>
            <a:ext cx="17519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FF0000"/>
                </a:solidFill>
              </a:rPr>
              <a:t>We do not understand</a:t>
            </a:r>
          </a:p>
        </p:txBody>
      </p:sp>
      <p:cxnSp>
        <p:nvCxnSpPr>
          <p:cNvPr id="37" name="Connector: Elbow 36">
            <a:extLst>
              <a:ext uri="{FF2B5EF4-FFF2-40B4-BE49-F238E27FC236}">
                <a16:creationId xmlns:a16="http://schemas.microsoft.com/office/drawing/2014/main" id="{98D9FECA-93D1-451A-BF1E-B13CB9B06D18}"/>
              </a:ext>
            </a:extLst>
          </p:cNvPr>
          <p:cNvCxnSpPr>
            <a:cxnSpLocks/>
            <a:stCxn id="14" idx="4"/>
            <a:endCxn id="36" idx="1"/>
          </p:cNvCxnSpPr>
          <p:nvPr/>
        </p:nvCxnSpPr>
        <p:spPr>
          <a:xfrm rot="16200000" flipH="1">
            <a:off x="8397088" y="3246831"/>
            <a:ext cx="261610" cy="2895169"/>
          </a:xfrm>
          <a:prstGeom prst="bentConnector2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BA9F685E-4118-434D-9D99-BF7F90F2493A}"/>
              </a:ext>
            </a:extLst>
          </p:cNvPr>
          <p:cNvSpPr txBox="1"/>
          <p:nvPr/>
        </p:nvSpPr>
        <p:spPr>
          <a:xfrm>
            <a:off x="537829" y="4980982"/>
            <a:ext cx="4513277" cy="73866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1A4596"/>
                </a:solidFill>
              </a:rPr>
              <a:t>Then, to find the volumetric network charge – calculated as: 1 – customer charge % - generation volumetric charge % - demand charges % </a:t>
            </a:r>
          </a:p>
        </p:txBody>
      </p:sp>
      <p:sp>
        <p:nvSpPr>
          <p:cNvPr id="3" name="Footer Placeholder 5">
            <a:extLst>
              <a:ext uri="{FF2B5EF4-FFF2-40B4-BE49-F238E27FC236}">
                <a16:creationId xmlns:a16="http://schemas.microsoft.com/office/drawing/2014/main" id="{B86ADA3A-EA7E-03B4-D457-1F44D17AD0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61095" y="6551112"/>
            <a:ext cx="7071154" cy="153888"/>
          </a:xfrm>
        </p:spPr>
        <p:txBody>
          <a:bodyPr/>
          <a:lstStyle/>
          <a:p>
            <a:r>
              <a:rPr lang="en-GB" dirty="0"/>
              <a:t>Rate Design Workshop and Considerations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2822DC-2EC1-3A16-10C7-2047FB54B6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29095" y="6551112"/>
            <a:ext cx="1152000" cy="153888"/>
          </a:xfrm>
        </p:spPr>
        <p:txBody>
          <a:bodyPr/>
          <a:lstStyle/>
          <a:p>
            <a:r>
              <a:rPr lang="en-GB" dirty="0"/>
              <a:t>October 2023</a:t>
            </a:r>
          </a:p>
        </p:txBody>
      </p:sp>
    </p:spTree>
    <p:extLst>
      <p:ext uri="{BB962C8B-B14F-4D97-AF65-F5344CB8AC3E}">
        <p14:creationId xmlns:p14="http://schemas.microsoft.com/office/powerpoint/2010/main" val="2121838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 animBg="1"/>
      <p:bldP spid="36" grpId="0"/>
      <p:bldP spid="3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4D6ED3-4C3E-4750-B516-40628D9D40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BELCO’s Proportion of demand charges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D97BF3-1295-4F11-AB42-2D28402D62E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37300" y="3684772"/>
            <a:ext cx="11518700" cy="4787900"/>
          </a:xfrm>
        </p:spPr>
        <p:txBody>
          <a:bodyPr/>
          <a:lstStyle/>
          <a:p>
            <a:r>
              <a:rPr lang="en-GB" sz="1600" dirty="0"/>
              <a:t>BELCO gets the demand charge by splitting out </a:t>
            </a:r>
            <a:r>
              <a:rPr lang="en-GB" sz="1600" dirty="0">
                <a:solidFill>
                  <a:schemeClr val="accent6"/>
                </a:solidFill>
              </a:rPr>
              <a:t>into blocks first</a:t>
            </a:r>
          </a:p>
          <a:p>
            <a:r>
              <a:rPr lang="en-GB" sz="1600" dirty="0"/>
              <a:t>BELCO splits demand charge into network vs generation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802C515-51B6-42C0-9D6F-FCE0418B88DE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en-GB" dirty="0"/>
              <a:t>Rate Design Model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E9FC5EB-307C-4F1A-BE5D-A7EA37A1F208}"/>
                  </a:ext>
                </a:extLst>
              </p:cNvPr>
              <p:cNvSpPr txBox="1"/>
              <p:nvPr/>
            </p:nvSpPr>
            <p:spPr>
              <a:xfrm>
                <a:off x="-320910" y="4810293"/>
                <a:ext cx="10912086" cy="66684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𝐴𝑙𝑙𝑜𝑐𝑎𝑡𝑖𝑜𝑛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𝑓𝑜𝑟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𝑔𝑒𝑛𝑒𝑟𝑎𝑡𝑖𝑜𝑛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𝑑𝑒𝑚𝑎𝑛𝑑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𝑐h𝑎𝑟𝑔𝑒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𝐶𝑖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𝑏𝑙𝑜𝑐𝑘</m:t>
                          </m:r>
                        </m:e>
                      </m:d>
                      <m:r>
                        <a:rPr lang="en-GB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i="1" smtClean="0">
                          <a:latin typeface="Cambria Math" panose="02040503050406030204" pitchFamily="18" charset="0"/>
                        </a:rPr>
                        <m:t>𝑅𝑑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𝐶𝑖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%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∗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𝑒𝑖𝑡h𝑒𝑟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25%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𝑓𝑜𝑟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𝑏𝑙𝑜𝑐𝑘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1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𝑜𝑟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75%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𝑓𝑜𝑟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𝑏𝑙𝑜𝑐𝑘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2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𝑃𝑑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𝐶𝑖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%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∗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GB" b="0" i="1" baseline="-25000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𝐶𝑖</m:t>
                              </m:r>
                            </m:e>
                          </m:d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GB" b="0" i="1" baseline="-25000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𝐶𝑖</m:t>
                              </m:r>
                            </m:e>
                          </m:d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𝑁𝑑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𝐶𝑖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E9FC5EB-307C-4F1A-BE5D-A7EA37A1F2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20910" y="4810293"/>
                <a:ext cx="10912086" cy="666849"/>
              </a:xfrm>
              <a:prstGeom prst="rect">
                <a:avLst/>
              </a:prstGeom>
              <a:blipFill>
                <a:blip r:embed="rId3"/>
                <a:stretch>
                  <a:fillRect b="-1100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70291E5-006D-478C-ABA8-1360A13CB8C3}"/>
                  </a:ext>
                </a:extLst>
              </p:cNvPr>
              <p:cNvSpPr txBox="1"/>
              <p:nvPr/>
            </p:nvSpPr>
            <p:spPr>
              <a:xfrm>
                <a:off x="1039867" y="5652772"/>
                <a:ext cx="10112266" cy="42595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𝐴𝑙𝑙𝑜𝑐𝑎𝑡𝑖𝑜𝑛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𝑓𝑜𝑟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𝑛𝑒𝑡𝑤𝑜𝑟𝑘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𝑑𝑒𝑚𝑎𝑛𝑑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𝑐h𝑎𝑟𝑔𝑒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𝐶𝑖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𝑏𝑙𝑜𝑐𝑘</m:t>
                          </m:r>
                        </m:e>
                      </m:d>
                      <m:r>
                        <a:rPr lang="en-GB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i="1" smtClean="0">
                          <a:latin typeface="Cambria Math" panose="02040503050406030204" pitchFamily="18" charset="0"/>
                        </a:rPr>
                        <m:t>𝑅𝑑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𝐶𝑖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%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∗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𝑒𝑖𝑡h𝑒𝑟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25%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𝑓𝑜𝑟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𝑏𝑙𝑜𝑐𝑘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1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𝑜𝑟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75%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𝑓𝑜𝑟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𝑏𝑙𝑜𝑐𝑘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2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𝐴𝑙𝑙𝑜𝑐𝑎𝑡𝑖𝑜𝑛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𝑓𝑜𝑟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𝑔𝑒𝑛𝑒𝑟𝑎𝑡𝑖𝑜𝑛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𝑑𝑒𝑚𝑎𝑛𝑑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𝑐h𝑎𝑟𝑔𝑒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(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𝐶𝑖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𝑏𝑙𝑜𝑐𝑘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70291E5-006D-478C-ABA8-1360A13CB8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9867" y="5652772"/>
                <a:ext cx="10112266" cy="425950"/>
              </a:xfrm>
              <a:prstGeom prst="rect">
                <a:avLst/>
              </a:prstGeom>
              <a:blipFill>
                <a:blip r:embed="rId4"/>
                <a:stretch>
                  <a:fillRect b="-185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1B23A2DC-76C3-4BCE-ACDA-C0FCB4D6A331}"/>
              </a:ext>
            </a:extLst>
          </p:cNvPr>
          <p:cNvSpPr txBox="1"/>
          <p:nvPr/>
        </p:nvSpPr>
        <p:spPr>
          <a:xfrm>
            <a:off x="101465" y="1112549"/>
            <a:ext cx="50336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ECOSS % for customer class Ci</a:t>
            </a:r>
          </a:p>
        </p:txBody>
      </p:sp>
      <p:graphicFrame>
        <p:nvGraphicFramePr>
          <p:cNvPr id="10" name="Table 7">
            <a:extLst>
              <a:ext uri="{FF2B5EF4-FFF2-40B4-BE49-F238E27FC236}">
                <a16:creationId xmlns:a16="http://schemas.microsoft.com/office/drawing/2014/main" id="{DC4036FE-0336-4E2F-B927-3C038315CF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8823949"/>
              </p:ext>
            </p:extLst>
          </p:nvPr>
        </p:nvGraphicFramePr>
        <p:xfrm>
          <a:off x="466251" y="1428006"/>
          <a:ext cx="4668882" cy="201168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112818">
                  <a:extLst>
                    <a:ext uri="{9D8B030D-6E8A-4147-A177-3AD203B41FA5}">
                      <a16:colId xmlns:a16="http://schemas.microsoft.com/office/drawing/2014/main" val="1388719306"/>
                    </a:ext>
                  </a:extLst>
                </a:gridCol>
                <a:gridCol w="1778032">
                  <a:extLst>
                    <a:ext uri="{9D8B030D-6E8A-4147-A177-3AD203B41FA5}">
                      <a16:colId xmlns:a16="http://schemas.microsoft.com/office/drawing/2014/main" val="102702243"/>
                    </a:ext>
                  </a:extLst>
                </a:gridCol>
                <a:gridCol w="221738">
                  <a:extLst>
                    <a:ext uri="{9D8B030D-6E8A-4147-A177-3AD203B41FA5}">
                      <a16:colId xmlns:a16="http://schemas.microsoft.com/office/drawing/2014/main" val="3391749331"/>
                    </a:ext>
                  </a:extLst>
                </a:gridCol>
                <a:gridCol w="1556294">
                  <a:extLst>
                    <a:ext uri="{9D8B030D-6E8A-4147-A177-3AD203B41FA5}">
                      <a16:colId xmlns:a16="http://schemas.microsoft.com/office/drawing/2014/main" val="2676548368"/>
                    </a:ext>
                  </a:extLst>
                </a:gridCol>
              </a:tblGrid>
              <a:tr h="160510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GB" sz="1200" dirty="0"/>
                        <a:t>Production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Network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1475020"/>
                  </a:ext>
                </a:extLst>
              </a:tr>
              <a:tr h="272868">
                <a:tc>
                  <a:txBody>
                    <a:bodyPr/>
                    <a:lstStyle/>
                    <a:p>
                      <a:r>
                        <a:rPr lang="en-GB" sz="1200" dirty="0"/>
                        <a:t>Energy (Tot</a:t>
                      </a:r>
                      <a:r>
                        <a:rPr lang="en-GB" sz="1200" baseline="-25000" dirty="0"/>
                        <a:t>e</a:t>
                      </a:r>
                      <a:r>
                        <a:rPr lang="en-GB" sz="1200" dirty="0"/>
                        <a:t>)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GB" sz="1200" dirty="0"/>
                        <a:t>Production Energy (P</a:t>
                      </a:r>
                      <a:r>
                        <a:rPr lang="en-GB" sz="1200" baseline="-25000" dirty="0"/>
                        <a:t>e</a:t>
                      </a:r>
                      <a:r>
                        <a:rPr lang="en-GB" sz="1200" dirty="0"/>
                        <a:t>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5627041"/>
                  </a:ext>
                </a:extLst>
              </a:tr>
              <a:tr h="272868">
                <a:tc>
                  <a:txBody>
                    <a:bodyPr/>
                    <a:lstStyle/>
                    <a:p>
                      <a:r>
                        <a:rPr lang="en-GB" sz="1200" dirty="0"/>
                        <a:t>Demand (</a:t>
                      </a:r>
                      <a:r>
                        <a:rPr lang="en-GB" sz="1200" dirty="0" err="1"/>
                        <a:t>Tot</a:t>
                      </a:r>
                      <a:r>
                        <a:rPr lang="en-GB" sz="1200" baseline="-25000" dirty="0" err="1"/>
                        <a:t>d</a:t>
                      </a:r>
                      <a:r>
                        <a:rPr lang="en-GB" sz="1200" dirty="0"/>
                        <a:t>)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GB" sz="1200" dirty="0"/>
                        <a:t>Production Demand (P</a:t>
                      </a:r>
                      <a:r>
                        <a:rPr lang="en-GB" sz="1200" baseline="-25000" dirty="0"/>
                        <a:t>d</a:t>
                      </a:r>
                      <a:r>
                        <a:rPr lang="en-GB" sz="1200" dirty="0"/>
                        <a:t>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Transmission demand (T</a:t>
                      </a:r>
                      <a:r>
                        <a:rPr lang="en-GB" sz="1200" baseline="-25000" dirty="0"/>
                        <a:t>d</a:t>
                      </a:r>
                      <a:r>
                        <a:rPr lang="en-GB" sz="1200" dirty="0"/>
                        <a:t>), Distribution Demand (D</a:t>
                      </a:r>
                      <a:r>
                        <a:rPr lang="en-GB" sz="1200" baseline="-25000" dirty="0"/>
                        <a:t>d</a:t>
                      </a:r>
                      <a:r>
                        <a:rPr lang="en-GB" sz="1200" dirty="0"/>
                        <a:t>), N</a:t>
                      </a:r>
                      <a:r>
                        <a:rPr lang="en-GB" sz="1200" baseline="-25000" dirty="0"/>
                        <a:t>d</a:t>
                      </a:r>
                      <a:r>
                        <a:rPr lang="en-GB" sz="1200" dirty="0"/>
                        <a:t> = T</a:t>
                      </a:r>
                      <a:r>
                        <a:rPr lang="en-GB" sz="1200" baseline="-25000" dirty="0"/>
                        <a:t>d</a:t>
                      </a:r>
                      <a:r>
                        <a:rPr lang="en-GB" sz="1200" dirty="0"/>
                        <a:t> + D</a:t>
                      </a:r>
                      <a:r>
                        <a:rPr lang="en-GB" sz="1200" baseline="-25000" dirty="0"/>
                        <a:t>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1456551"/>
                  </a:ext>
                </a:extLst>
              </a:tr>
              <a:tr h="272868">
                <a:tc>
                  <a:txBody>
                    <a:bodyPr/>
                    <a:lstStyle/>
                    <a:p>
                      <a:r>
                        <a:rPr lang="en-GB" sz="1200" dirty="0"/>
                        <a:t>Customer (</a:t>
                      </a:r>
                      <a:r>
                        <a:rPr lang="en-GB" sz="1200" dirty="0" err="1"/>
                        <a:t>Tot</a:t>
                      </a:r>
                      <a:r>
                        <a:rPr lang="en-GB" sz="1200" baseline="-25000" dirty="0" err="1"/>
                        <a:t>c</a:t>
                      </a:r>
                      <a:r>
                        <a:rPr lang="en-GB" sz="12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r>
                        <a:rPr lang="en-GB" sz="1200" dirty="0"/>
                        <a:t>Network customer</a:t>
                      </a:r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2554008"/>
                  </a:ext>
                </a:extLst>
              </a:tr>
            </a:tbl>
          </a:graphicData>
        </a:graphic>
      </p:graphicFrame>
      <p:graphicFrame>
        <p:nvGraphicFramePr>
          <p:cNvPr id="11" name="Table 7">
            <a:extLst>
              <a:ext uri="{FF2B5EF4-FFF2-40B4-BE49-F238E27FC236}">
                <a16:creationId xmlns:a16="http://schemas.microsoft.com/office/drawing/2014/main" id="{89F717FA-959A-41D7-9387-AAE4D3F6A0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4050079"/>
              </p:ext>
            </p:extLst>
          </p:nvPr>
        </p:nvGraphicFramePr>
        <p:xfrm>
          <a:off x="7509272" y="1507686"/>
          <a:ext cx="2869396" cy="2001456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025872">
                  <a:extLst>
                    <a:ext uri="{9D8B030D-6E8A-4147-A177-3AD203B41FA5}">
                      <a16:colId xmlns:a16="http://schemas.microsoft.com/office/drawing/2014/main" val="1388719306"/>
                    </a:ext>
                  </a:extLst>
                </a:gridCol>
                <a:gridCol w="1843524">
                  <a:extLst>
                    <a:ext uri="{9D8B030D-6E8A-4147-A177-3AD203B41FA5}">
                      <a16:colId xmlns:a16="http://schemas.microsoft.com/office/drawing/2014/main" val="102702243"/>
                    </a:ext>
                  </a:extLst>
                </a:gridCol>
              </a:tblGrid>
              <a:tr h="229591"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Share (%) of revenue for class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1475020"/>
                  </a:ext>
                </a:extLst>
              </a:tr>
              <a:tr h="280302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Energy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R</a:t>
                      </a:r>
                      <a:r>
                        <a:rPr lang="en-GB" baseline="-25000" dirty="0"/>
                        <a:t>e</a:t>
                      </a:r>
                      <a:r>
                        <a:rPr lang="en-GB" dirty="0"/>
                        <a:t> (%) for total energy – also Ret (%) by tier (t)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5627041"/>
                  </a:ext>
                </a:extLst>
              </a:tr>
              <a:tr h="375888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Demand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R</a:t>
                      </a:r>
                      <a:r>
                        <a:rPr lang="en-GB" baseline="-25000" dirty="0"/>
                        <a:t>d</a:t>
                      </a:r>
                      <a:r>
                        <a:rPr lang="en-GB" dirty="0"/>
                        <a:t> (%)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1456551"/>
                  </a:ext>
                </a:extLst>
              </a:tr>
              <a:tr h="375888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Customer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err="1"/>
                        <a:t>R</a:t>
                      </a:r>
                      <a:r>
                        <a:rPr lang="en-GB" baseline="-25000" dirty="0" err="1"/>
                        <a:t>c</a:t>
                      </a:r>
                      <a:r>
                        <a:rPr lang="en-GB" dirty="0"/>
                        <a:t> (%) 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2554008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14F900AF-F826-4A62-893E-7B2D2FA4D21F}"/>
              </a:ext>
            </a:extLst>
          </p:cNvPr>
          <p:cNvSpPr txBox="1"/>
          <p:nvPr/>
        </p:nvSpPr>
        <p:spPr>
          <a:xfrm>
            <a:off x="6427136" y="1166396"/>
            <a:ext cx="50336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Provided in IR 4 for 3 scenarios for customer class Ci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1C25424F-7823-44E6-8E0F-095D7A51D5EE}"/>
              </a:ext>
            </a:extLst>
          </p:cNvPr>
          <p:cNvSpPr/>
          <p:nvPr/>
        </p:nvSpPr>
        <p:spPr>
          <a:xfrm>
            <a:off x="6096001" y="4837365"/>
            <a:ext cx="2962542" cy="854239"/>
          </a:xfrm>
          <a:prstGeom prst="ellipse">
            <a:avLst/>
          </a:prstGeom>
          <a:noFill/>
          <a:ln>
            <a:solidFill>
              <a:srgbClr val="DC241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49ECB55-7E60-42BB-A389-3F3FF96E107F}"/>
              </a:ext>
            </a:extLst>
          </p:cNvPr>
          <p:cNvSpPr txBox="1"/>
          <p:nvPr/>
        </p:nvSpPr>
        <p:spPr>
          <a:xfrm>
            <a:off x="9632648" y="4044013"/>
            <a:ext cx="17519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FF0000"/>
                </a:solidFill>
              </a:rPr>
              <a:t>We do not understand</a:t>
            </a:r>
          </a:p>
        </p:txBody>
      </p:sp>
      <p:cxnSp>
        <p:nvCxnSpPr>
          <p:cNvPr id="15" name="Connector: Elbow 14">
            <a:extLst>
              <a:ext uri="{FF2B5EF4-FFF2-40B4-BE49-F238E27FC236}">
                <a16:creationId xmlns:a16="http://schemas.microsoft.com/office/drawing/2014/main" id="{C6BFA3FD-0171-4978-B4FC-EC217A038EC5}"/>
              </a:ext>
            </a:extLst>
          </p:cNvPr>
          <p:cNvCxnSpPr>
            <a:cxnSpLocks/>
            <a:stCxn id="13" idx="4"/>
            <a:endCxn id="14" idx="1"/>
          </p:cNvCxnSpPr>
          <p:nvPr/>
        </p:nvCxnSpPr>
        <p:spPr>
          <a:xfrm rot="5400000" flipH="1" flipV="1">
            <a:off x="7911969" y="3970926"/>
            <a:ext cx="1385981" cy="2055376"/>
          </a:xfrm>
          <a:prstGeom prst="bentConnector4">
            <a:avLst>
              <a:gd name="adj1" fmla="val -10945"/>
              <a:gd name="adj2" fmla="val 86034"/>
            </a:avLst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Footer Placeholder 5">
            <a:extLst>
              <a:ext uri="{FF2B5EF4-FFF2-40B4-BE49-F238E27FC236}">
                <a16:creationId xmlns:a16="http://schemas.microsoft.com/office/drawing/2014/main" id="{8D60A505-F1F7-8C98-83FB-D210B267F7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61095" y="6551112"/>
            <a:ext cx="7071154" cy="153888"/>
          </a:xfrm>
        </p:spPr>
        <p:txBody>
          <a:bodyPr/>
          <a:lstStyle/>
          <a:p>
            <a:r>
              <a:rPr lang="en-GB" dirty="0"/>
              <a:t>Rate Design Workshop and Considerations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400615-0C4C-8DDE-A63D-7983DD937B6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29095" y="6551112"/>
            <a:ext cx="1152000" cy="153888"/>
          </a:xfrm>
        </p:spPr>
        <p:txBody>
          <a:bodyPr/>
          <a:lstStyle/>
          <a:p>
            <a:r>
              <a:rPr lang="en-GB" dirty="0"/>
              <a:t>October 2023</a:t>
            </a:r>
          </a:p>
        </p:txBody>
      </p:sp>
    </p:spTree>
    <p:extLst>
      <p:ext uri="{BB962C8B-B14F-4D97-AF65-F5344CB8AC3E}">
        <p14:creationId xmlns:p14="http://schemas.microsoft.com/office/powerpoint/2010/main" val="4122456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6" grpId="0"/>
      <p:bldP spid="17" grpId="0"/>
      <p:bldP spid="13" grpId="0" animBg="1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4D6ED3-4C3E-4750-B516-40628D9D40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Alternatives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D97BF3-1295-4F11-AB42-2D28402D62E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37300" y="1428006"/>
            <a:ext cx="11518700" cy="4787900"/>
          </a:xfrm>
        </p:spPr>
        <p:txBody>
          <a:bodyPr/>
          <a:lstStyle/>
          <a:p>
            <a:r>
              <a:rPr lang="en-GB" sz="1600"/>
              <a:t>We propose to consider 2 alternatives to BELCO’s approach</a:t>
            </a:r>
            <a:endParaRPr lang="en-GB" sz="1600" dirty="0"/>
          </a:p>
          <a:p>
            <a:r>
              <a:rPr lang="en-GB" sz="1600"/>
              <a:t>Alternative A considers volumetric charge allocation in isolation from fixed and demand charges</a:t>
            </a:r>
          </a:p>
          <a:p>
            <a:r>
              <a:rPr lang="en-GB" sz="1600"/>
              <a:t>Alternative B is more complex but more accurate: it recognises that the standing charge (customer driven) may be under cost-reflective and that residual revenues should be accounted for as 100% delivery</a:t>
            </a:r>
          </a:p>
          <a:p>
            <a:r>
              <a:rPr lang="en-GB" sz="1600"/>
              <a:t>Both alternatives follow a 2-stage calculation whereby</a:t>
            </a:r>
          </a:p>
          <a:p>
            <a:pPr marL="270000" lvl="1" indent="0">
              <a:buNone/>
            </a:pPr>
            <a:r>
              <a:rPr lang="en-GB" sz="1600" b="1"/>
              <a:t>STAGE 1 </a:t>
            </a:r>
            <a:r>
              <a:rPr lang="en-GB" sz="1600"/>
              <a:t>is the allocation of total revenues between types of charges by customer class</a:t>
            </a:r>
          </a:p>
          <a:p>
            <a:pPr marL="270000" lvl="1" indent="0">
              <a:buNone/>
            </a:pPr>
            <a:r>
              <a:rPr lang="en-GB" sz="1600" b="1"/>
              <a:t>STAGE 2</a:t>
            </a:r>
            <a:r>
              <a:rPr lang="en-GB" sz="1600"/>
              <a:t> is the allocation of class revenues by sub-class and by type of charge</a:t>
            </a:r>
            <a:endParaRPr lang="en-GB" sz="1600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802C515-51B6-42C0-9D6F-FCE0418B88DE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en-GB" dirty="0"/>
              <a:t>Rate Design Model</a:t>
            </a:r>
          </a:p>
        </p:txBody>
      </p:sp>
      <p:sp>
        <p:nvSpPr>
          <p:cNvPr id="4" name="Footer Placeholder 5">
            <a:extLst>
              <a:ext uri="{FF2B5EF4-FFF2-40B4-BE49-F238E27FC236}">
                <a16:creationId xmlns:a16="http://schemas.microsoft.com/office/drawing/2014/main" id="{3ED43584-5B18-5F62-DB6C-17E67A557B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61095" y="6551112"/>
            <a:ext cx="7071154" cy="153888"/>
          </a:xfrm>
        </p:spPr>
        <p:txBody>
          <a:bodyPr/>
          <a:lstStyle/>
          <a:p>
            <a:r>
              <a:rPr lang="en-GB" dirty="0"/>
              <a:t>Rate Design Workshop and Considerations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440FC4-7983-72F6-0D40-2B24139D55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29095" y="6551112"/>
            <a:ext cx="1152000" cy="153888"/>
          </a:xfrm>
        </p:spPr>
        <p:txBody>
          <a:bodyPr/>
          <a:lstStyle/>
          <a:p>
            <a:r>
              <a:rPr lang="en-GB" dirty="0"/>
              <a:t>October 2023</a:t>
            </a:r>
          </a:p>
        </p:txBody>
      </p:sp>
    </p:spTree>
    <p:extLst>
      <p:ext uri="{BB962C8B-B14F-4D97-AF65-F5344CB8AC3E}">
        <p14:creationId xmlns:p14="http://schemas.microsoft.com/office/powerpoint/2010/main" val="16708992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713B01-9BA2-491C-A9FA-4A85D1649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2" y="3143153"/>
            <a:ext cx="7208838" cy="1007181"/>
          </a:xfrm>
        </p:spPr>
        <p:txBody>
          <a:bodyPr/>
          <a:lstStyle/>
          <a:p>
            <a:r>
              <a:rPr lang="en-GB" dirty="0"/>
              <a:t>Alternative </a:t>
            </a:r>
            <a:r>
              <a:rPr lang="en-GB"/>
              <a:t>A- Staged calculation approach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707518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4D6ED3-4C3E-4750-B516-40628D9D40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Alternative A – Stage 1 calculations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6D5F75-6BA6-4E69-8E7C-EC9F382A8C9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en-GB" dirty="0"/>
              <a:t>Rate Design Model</a:t>
            </a:r>
          </a:p>
          <a:p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9C0A6DA-44E6-4AD9-9E35-96B789F464D0}"/>
                  </a:ext>
                </a:extLst>
              </p:cNvPr>
              <p:cNvSpPr txBox="1"/>
              <p:nvPr/>
            </p:nvSpPr>
            <p:spPr>
              <a:xfrm>
                <a:off x="457862" y="4259557"/>
                <a:ext cx="4150239" cy="23294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𝑅𝑒𝑣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𝑐𝑢𝑠𝑡𝑜𝑚𝑒𝑟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𝑐h𝑎𝑟𝑔𝑒</m:t>
                          </m:r>
                        </m:sub>
                      </m:sSub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𝐶𝑖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$</m:t>
                          </m:r>
                        </m:e>
                      </m:d>
                      <m:r>
                        <a:rPr lang="en-GB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i="1" smtClean="0">
                          <a:latin typeface="Cambria Math" panose="02040503050406030204" pitchFamily="18" charset="0"/>
                        </a:rPr>
                        <m:t>𝑅𝑐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𝐶𝑖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%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𝑅𝑒𝑣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𝐶𝑖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)($)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9C0A6DA-44E6-4AD9-9E35-96B789F464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862" y="4259557"/>
                <a:ext cx="4150239" cy="232949"/>
              </a:xfrm>
              <a:prstGeom prst="rect">
                <a:avLst/>
              </a:prstGeom>
              <a:blipFill>
                <a:blip r:embed="rId3"/>
                <a:stretch>
                  <a:fillRect t="-2632" r="-587" b="-2368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29">
            <a:extLst>
              <a:ext uri="{FF2B5EF4-FFF2-40B4-BE49-F238E27FC236}">
                <a16:creationId xmlns:a16="http://schemas.microsoft.com/office/drawing/2014/main" id="{087F7B7B-0DB2-4A5D-A797-71E84E532DCD}"/>
              </a:ext>
            </a:extLst>
          </p:cNvPr>
          <p:cNvSpPr txBox="1"/>
          <p:nvPr/>
        </p:nvSpPr>
        <p:spPr>
          <a:xfrm>
            <a:off x="277634" y="1192229"/>
            <a:ext cx="5033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ECOSS in $ by multiplying ECOSS % times revenue for 2023 for customer class Ci</a:t>
            </a:r>
          </a:p>
        </p:txBody>
      </p:sp>
      <p:graphicFrame>
        <p:nvGraphicFramePr>
          <p:cNvPr id="32" name="Table 7">
            <a:extLst>
              <a:ext uri="{FF2B5EF4-FFF2-40B4-BE49-F238E27FC236}">
                <a16:creationId xmlns:a16="http://schemas.microsoft.com/office/drawing/2014/main" id="{A9F17A7A-4446-4CCC-8467-25A206630D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9508008"/>
              </p:ext>
            </p:extLst>
          </p:nvPr>
        </p:nvGraphicFramePr>
        <p:xfrm>
          <a:off x="6853807" y="1507686"/>
          <a:ext cx="4303552" cy="164592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538614">
                  <a:extLst>
                    <a:ext uri="{9D8B030D-6E8A-4147-A177-3AD203B41FA5}">
                      <a16:colId xmlns:a16="http://schemas.microsoft.com/office/drawing/2014/main" val="1388719306"/>
                    </a:ext>
                  </a:extLst>
                </a:gridCol>
                <a:gridCol w="2764938">
                  <a:extLst>
                    <a:ext uri="{9D8B030D-6E8A-4147-A177-3AD203B41FA5}">
                      <a16:colId xmlns:a16="http://schemas.microsoft.com/office/drawing/2014/main" val="102702243"/>
                    </a:ext>
                  </a:extLst>
                </a:gridCol>
              </a:tblGrid>
              <a:tr h="396881"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Share (%) of revenue (Rev($)) for class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1475020"/>
                  </a:ext>
                </a:extLst>
              </a:tr>
              <a:tr h="396881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Energy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R</a:t>
                      </a:r>
                      <a:r>
                        <a:rPr lang="en-GB" baseline="-25000" dirty="0"/>
                        <a:t>e</a:t>
                      </a:r>
                      <a:r>
                        <a:rPr lang="en-GB" dirty="0"/>
                        <a:t> (%) for total energy – also Ret (%) by tier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5627041"/>
                  </a:ext>
                </a:extLst>
              </a:tr>
              <a:tr h="233459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Demand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R</a:t>
                      </a:r>
                      <a:r>
                        <a:rPr lang="en-GB" baseline="-25000" dirty="0"/>
                        <a:t>d</a:t>
                      </a:r>
                      <a:r>
                        <a:rPr lang="en-GB" dirty="0"/>
                        <a:t> (%)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1456551"/>
                  </a:ext>
                </a:extLst>
              </a:tr>
              <a:tr h="233459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Customer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err="1"/>
                        <a:t>R</a:t>
                      </a:r>
                      <a:r>
                        <a:rPr lang="en-GB" baseline="-25000" dirty="0" err="1"/>
                        <a:t>c</a:t>
                      </a:r>
                      <a:r>
                        <a:rPr lang="en-GB" dirty="0"/>
                        <a:t> (%) 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2554008"/>
                  </a:ext>
                </a:extLst>
              </a:tr>
            </a:tbl>
          </a:graphicData>
        </a:graphic>
      </p:graphicFrame>
      <p:sp>
        <p:nvSpPr>
          <p:cNvPr id="33" name="TextBox 32">
            <a:extLst>
              <a:ext uri="{FF2B5EF4-FFF2-40B4-BE49-F238E27FC236}">
                <a16:creationId xmlns:a16="http://schemas.microsoft.com/office/drawing/2014/main" id="{CBD69270-7B49-4D95-8F83-F2D5AAF356D2}"/>
              </a:ext>
            </a:extLst>
          </p:cNvPr>
          <p:cNvSpPr txBox="1"/>
          <p:nvPr/>
        </p:nvSpPr>
        <p:spPr>
          <a:xfrm>
            <a:off x="6427136" y="1166396"/>
            <a:ext cx="50336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Provided in IR 4 for 3 scenarios for customer class Ci</a:t>
            </a:r>
          </a:p>
        </p:txBody>
      </p:sp>
      <p:graphicFrame>
        <p:nvGraphicFramePr>
          <p:cNvPr id="34" name="Table 7">
            <a:extLst>
              <a:ext uri="{FF2B5EF4-FFF2-40B4-BE49-F238E27FC236}">
                <a16:creationId xmlns:a16="http://schemas.microsoft.com/office/drawing/2014/main" id="{6C0C83A2-8F4E-4E8F-B192-C5ACD243DE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4164690"/>
              </p:ext>
            </p:extLst>
          </p:nvPr>
        </p:nvGraphicFramePr>
        <p:xfrm>
          <a:off x="457862" y="1695034"/>
          <a:ext cx="5366718" cy="182880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279146">
                  <a:extLst>
                    <a:ext uri="{9D8B030D-6E8A-4147-A177-3AD203B41FA5}">
                      <a16:colId xmlns:a16="http://schemas.microsoft.com/office/drawing/2014/main" val="1388719306"/>
                    </a:ext>
                  </a:extLst>
                </a:gridCol>
                <a:gridCol w="1926725">
                  <a:extLst>
                    <a:ext uri="{9D8B030D-6E8A-4147-A177-3AD203B41FA5}">
                      <a16:colId xmlns:a16="http://schemas.microsoft.com/office/drawing/2014/main" val="102702243"/>
                    </a:ext>
                  </a:extLst>
                </a:gridCol>
                <a:gridCol w="117061">
                  <a:extLst>
                    <a:ext uri="{9D8B030D-6E8A-4147-A177-3AD203B41FA5}">
                      <a16:colId xmlns:a16="http://schemas.microsoft.com/office/drawing/2014/main" val="2676548368"/>
                    </a:ext>
                  </a:extLst>
                </a:gridCol>
                <a:gridCol w="2043786">
                  <a:extLst>
                    <a:ext uri="{9D8B030D-6E8A-4147-A177-3AD203B41FA5}">
                      <a16:colId xmlns:a16="http://schemas.microsoft.com/office/drawing/2014/main" val="1686607724"/>
                    </a:ext>
                  </a:extLst>
                </a:gridCol>
              </a:tblGrid>
              <a:tr h="181162">
                <a:tc>
                  <a:txBody>
                    <a:bodyPr/>
                    <a:lstStyle/>
                    <a:p>
                      <a:r>
                        <a:rPr lang="en-GB" sz="1200" dirty="0"/>
                        <a:t>$ value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Production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GB" sz="1200" dirty="0"/>
                        <a:t>Network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1475020"/>
                  </a:ext>
                </a:extLst>
              </a:tr>
              <a:tr h="255322">
                <a:tc>
                  <a:txBody>
                    <a:bodyPr/>
                    <a:lstStyle/>
                    <a:p>
                      <a:r>
                        <a:rPr lang="en-GB" sz="1200" dirty="0"/>
                        <a:t>Energy (</a:t>
                      </a:r>
                      <a:r>
                        <a:rPr lang="en-GB" sz="1200" dirty="0" err="1"/>
                        <a:t>STot</a:t>
                      </a:r>
                      <a:r>
                        <a:rPr lang="en-GB" sz="1200" baseline="-25000" dirty="0" err="1"/>
                        <a:t>e</a:t>
                      </a:r>
                      <a:r>
                        <a:rPr lang="en-GB" sz="12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Production Energy (</a:t>
                      </a:r>
                      <a:r>
                        <a:rPr lang="en-GB" sz="1200" dirty="0" err="1"/>
                        <a:t>SP</a:t>
                      </a:r>
                      <a:r>
                        <a:rPr lang="en-GB" sz="1200" baseline="-25000" dirty="0" err="1"/>
                        <a:t>e</a:t>
                      </a:r>
                      <a:r>
                        <a:rPr lang="en-GB" sz="1200" dirty="0"/>
                        <a:t>)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GB" sz="1200" dirty="0"/>
                        <a:t>0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5627041"/>
                  </a:ext>
                </a:extLst>
              </a:tr>
              <a:tr h="422712">
                <a:tc>
                  <a:txBody>
                    <a:bodyPr/>
                    <a:lstStyle/>
                    <a:p>
                      <a:r>
                        <a:rPr lang="en-GB" sz="1200" dirty="0"/>
                        <a:t>Demand (</a:t>
                      </a:r>
                      <a:r>
                        <a:rPr lang="en-GB" sz="1200" dirty="0" err="1"/>
                        <a:t>STot</a:t>
                      </a:r>
                      <a:r>
                        <a:rPr lang="en-GB" sz="1200" baseline="-25000" dirty="0" err="1"/>
                        <a:t>d</a:t>
                      </a:r>
                      <a:r>
                        <a:rPr lang="en-GB" sz="12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Production Demand (</a:t>
                      </a:r>
                      <a:r>
                        <a:rPr lang="en-GB" sz="1200" dirty="0" err="1"/>
                        <a:t>SP</a:t>
                      </a:r>
                      <a:r>
                        <a:rPr lang="en-GB" sz="1200" baseline="-25000" dirty="0" err="1"/>
                        <a:t>d</a:t>
                      </a:r>
                      <a:r>
                        <a:rPr lang="en-GB" sz="1200" dirty="0"/>
                        <a:t>)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GB" sz="1200" dirty="0"/>
                        <a:t>Transmission demand (</a:t>
                      </a:r>
                      <a:r>
                        <a:rPr lang="en-GB" sz="1200" dirty="0" err="1"/>
                        <a:t>ST</a:t>
                      </a:r>
                      <a:r>
                        <a:rPr lang="en-GB" sz="1200" baseline="-25000" dirty="0" err="1"/>
                        <a:t>d</a:t>
                      </a:r>
                      <a:r>
                        <a:rPr lang="en-GB" sz="1200" dirty="0"/>
                        <a:t>), Distribution Demand (</a:t>
                      </a:r>
                      <a:r>
                        <a:rPr lang="en-GB" sz="1200" dirty="0" err="1"/>
                        <a:t>SD</a:t>
                      </a:r>
                      <a:r>
                        <a:rPr lang="en-GB" sz="1200" baseline="-25000" dirty="0" err="1"/>
                        <a:t>d</a:t>
                      </a:r>
                      <a:r>
                        <a:rPr lang="en-GB" sz="1200" dirty="0"/>
                        <a:t>), </a:t>
                      </a:r>
                      <a:r>
                        <a:rPr lang="en-GB" sz="1200" dirty="0" err="1"/>
                        <a:t>SNd</a:t>
                      </a:r>
                      <a:r>
                        <a:rPr lang="en-GB" sz="1200" dirty="0"/>
                        <a:t> = </a:t>
                      </a:r>
                      <a:r>
                        <a:rPr lang="en-GB" sz="1200" dirty="0" err="1"/>
                        <a:t>ST</a:t>
                      </a:r>
                      <a:r>
                        <a:rPr lang="en-GB" sz="1200" baseline="-25000" dirty="0" err="1"/>
                        <a:t>d</a:t>
                      </a:r>
                      <a:r>
                        <a:rPr lang="en-GB" sz="1200" dirty="0"/>
                        <a:t> + </a:t>
                      </a:r>
                      <a:r>
                        <a:rPr lang="en-GB" sz="1200" dirty="0" err="1"/>
                        <a:t>SD</a:t>
                      </a:r>
                      <a:r>
                        <a:rPr lang="en-GB" sz="1200" baseline="-25000" dirty="0" err="1"/>
                        <a:t>d</a:t>
                      </a:r>
                      <a:endParaRPr lang="en-GB" sz="1200" baseline="-25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1456551"/>
                  </a:ext>
                </a:extLst>
              </a:tr>
              <a:tr h="610584">
                <a:tc>
                  <a:txBody>
                    <a:bodyPr/>
                    <a:lstStyle/>
                    <a:p>
                      <a:r>
                        <a:rPr lang="en-GB" sz="1200" dirty="0"/>
                        <a:t>Customer (</a:t>
                      </a:r>
                      <a:r>
                        <a:rPr lang="en-GB" sz="1200" dirty="0" err="1"/>
                        <a:t>STot</a:t>
                      </a:r>
                      <a:r>
                        <a:rPr lang="en-GB" sz="1200" baseline="-25000" dirty="0" err="1"/>
                        <a:t>c</a:t>
                      </a:r>
                      <a:r>
                        <a:rPr lang="en-GB" sz="1200" dirty="0"/>
                        <a:t>)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r>
                        <a:rPr lang="en-GB" sz="1200" dirty="0"/>
                        <a:t>Network customer</a:t>
                      </a: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360000" rtl="0" eaLnBrk="1" fontAlgn="auto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200" dirty="0"/>
                        <a:t>Established that residual customer is network-related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2554008"/>
                  </a:ext>
                </a:extLst>
              </a:tr>
            </a:tbl>
          </a:graphicData>
        </a:graphic>
      </p:graphicFrame>
      <p:sp>
        <p:nvSpPr>
          <p:cNvPr id="15" name="Oval 14">
            <a:extLst>
              <a:ext uri="{FF2B5EF4-FFF2-40B4-BE49-F238E27FC236}">
                <a16:creationId xmlns:a16="http://schemas.microsoft.com/office/drawing/2014/main" id="{C425B50C-35F4-4778-BD9C-E60C09434037}"/>
              </a:ext>
            </a:extLst>
          </p:cNvPr>
          <p:cNvSpPr/>
          <p:nvPr/>
        </p:nvSpPr>
        <p:spPr>
          <a:xfrm>
            <a:off x="457862" y="3504086"/>
            <a:ext cx="632298" cy="67625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230F0BC-C5A1-476E-8E93-50FD93304010}"/>
              </a:ext>
            </a:extLst>
          </p:cNvPr>
          <p:cNvSpPr txBox="1"/>
          <p:nvPr/>
        </p:nvSpPr>
        <p:spPr>
          <a:xfrm>
            <a:off x="1167981" y="3655051"/>
            <a:ext cx="57393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Customer charge revenue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539F63B-7A14-434A-BD06-E17B0089A8BC}"/>
              </a:ext>
            </a:extLst>
          </p:cNvPr>
          <p:cNvSpPr/>
          <p:nvPr/>
        </p:nvSpPr>
        <p:spPr>
          <a:xfrm>
            <a:off x="404369" y="4616131"/>
            <a:ext cx="632298" cy="67625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2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C0F83E2-0EE5-4122-902C-9ABD43517256}"/>
              </a:ext>
            </a:extLst>
          </p:cNvPr>
          <p:cNvSpPr txBox="1"/>
          <p:nvPr/>
        </p:nvSpPr>
        <p:spPr>
          <a:xfrm>
            <a:off x="1114488" y="4767096"/>
            <a:ext cx="57393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Demand charge revenue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45AF4643-781B-4898-83F1-59509E1FD8DE}"/>
                  </a:ext>
                </a:extLst>
              </p:cNvPr>
              <p:cNvSpPr txBox="1"/>
              <p:nvPr/>
            </p:nvSpPr>
            <p:spPr>
              <a:xfrm>
                <a:off x="457862" y="5488090"/>
                <a:ext cx="4086119" cy="23294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𝑅𝑒𝑣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𝑑𝑒𝑚𝑎𝑛𝑑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𝑐h𝑎𝑟𝑔𝑒</m:t>
                          </m:r>
                        </m:sub>
                      </m:sSub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𝐶𝑖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$</m:t>
                          </m:r>
                        </m:e>
                      </m:d>
                      <m:r>
                        <a:rPr lang="en-GB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i="1" smtClean="0">
                          <a:latin typeface="Cambria Math" panose="02040503050406030204" pitchFamily="18" charset="0"/>
                        </a:rPr>
                        <m:t>𝑅𝑑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𝐶𝑖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%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𝑅𝑒𝑣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𝐶𝑖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)($)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45AF4643-781B-4898-83F1-59509E1FD8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862" y="5488090"/>
                <a:ext cx="4086119" cy="232949"/>
              </a:xfrm>
              <a:prstGeom prst="rect">
                <a:avLst/>
              </a:prstGeom>
              <a:blipFill>
                <a:blip r:embed="rId4"/>
                <a:stretch>
                  <a:fillRect r="-597" b="-2631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Oval 19">
            <a:extLst>
              <a:ext uri="{FF2B5EF4-FFF2-40B4-BE49-F238E27FC236}">
                <a16:creationId xmlns:a16="http://schemas.microsoft.com/office/drawing/2014/main" id="{D12FEA9D-07D7-4F1A-B3C1-28E9A6240D9A}"/>
              </a:ext>
            </a:extLst>
          </p:cNvPr>
          <p:cNvSpPr/>
          <p:nvPr/>
        </p:nvSpPr>
        <p:spPr>
          <a:xfrm>
            <a:off x="6367423" y="3183535"/>
            <a:ext cx="632298" cy="67625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3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4BFE86B-0672-4763-9F25-A09ABCB24C0C}"/>
              </a:ext>
            </a:extLst>
          </p:cNvPr>
          <p:cNvSpPr txBox="1"/>
          <p:nvPr/>
        </p:nvSpPr>
        <p:spPr>
          <a:xfrm>
            <a:off x="7077542" y="3334500"/>
            <a:ext cx="42224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Volumetric Network charge revenue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687A94C9-69AD-4047-91ED-597B2E650A11}"/>
                  </a:ext>
                </a:extLst>
              </p:cNvPr>
              <p:cNvSpPr txBox="1"/>
              <p:nvPr/>
            </p:nvSpPr>
            <p:spPr>
              <a:xfrm>
                <a:off x="6177769" y="3887513"/>
                <a:ext cx="5556369" cy="65909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𝑅𝑒𝑣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𝑣𝑜𝑙𝑢𝑚𝑒𝑡𝑟𝑖𝑐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𝑛𝑒𝑡𝑤𝑜𝑟𝑘</m:t>
                          </m:r>
                        </m:sub>
                      </m:sSub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𝐶𝑖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$</m:t>
                          </m:r>
                        </m:e>
                      </m:d>
                      <m:r>
                        <a:rPr lang="en-GB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i="1" smtClean="0">
                          <a:latin typeface="Cambria Math" panose="02040503050406030204" pitchFamily="18" charset="0"/>
                        </a:rPr>
                        <m:t>𝑅𝑒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𝐶𝑖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%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𝑅𝑒𝑣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𝐶𝑖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($)∗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𝑆𝑁</m:t>
                          </m:r>
                          <m:r>
                            <a:rPr lang="en-GB" b="0" i="1" baseline="-25000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(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𝐶𝑖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𝑆𝑃</m:t>
                          </m:r>
                          <m:r>
                            <a:rPr lang="en-GB" b="0" i="1" baseline="-25000" smtClean="0">
                              <a:latin typeface="Cambria Math" panose="02040503050406030204" pitchFamily="18" charset="0"/>
                            </a:rPr>
                            <m:t>𝑒</m:t>
                          </m:r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𝐶𝑖</m:t>
                              </m:r>
                            </m:e>
                          </m:d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𝑆𝑃𝑑</m:t>
                          </m:r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𝐶𝑖</m:t>
                              </m:r>
                            </m:e>
                          </m:d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𝑆𝑁𝑑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𝐶𝑖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687A94C9-69AD-4047-91ED-597B2E650A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7769" y="3887513"/>
                <a:ext cx="5556369" cy="659091"/>
              </a:xfrm>
              <a:prstGeom prst="rect">
                <a:avLst/>
              </a:prstGeom>
              <a:blipFill>
                <a:blip r:embed="rId5"/>
                <a:stretch>
                  <a:fillRect t="-926" b="-1018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Oval 22">
            <a:extLst>
              <a:ext uri="{FF2B5EF4-FFF2-40B4-BE49-F238E27FC236}">
                <a16:creationId xmlns:a16="http://schemas.microsoft.com/office/drawing/2014/main" id="{49A66F38-1F36-466D-B736-FD0111EAC9ED}"/>
              </a:ext>
            </a:extLst>
          </p:cNvPr>
          <p:cNvSpPr/>
          <p:nvPr/>
        </p:nvSpPr>
        <p:spPr>
          <a:xfrm>
            <a:off x="6366428" y="4595797"/>
            <a:ext cx="632298" cy="67625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1367E36-37BA-4286-80D0-51EB4BC74FC6}"/>
                  </a:ext>
                </a:extLst>
              </p:cNvPr>
              <p:cNvSpPr txBox="1"/>
              <p:nvPr/>
            </p:nvSpPr>
            <p:spPr>
              <a:xfrm>
                <a:off x="6096000" y="5374344"/>
                <a:ext cx="5364804" cy="68929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𝑅𝑒𝑣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𝑣𝑜𝑙𝑢𝑚𝑒𝑡𝑟𝑖𝑐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𝑔𝑒𝑛𝑒𝑟𝑎𝑡𝑖𝑜𝑛</m:t>
                          </m:r>
                        </m:sub>
                      </m:sSub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𝐶𝑖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$</m:t>
                          </m:r>
                        </m:e>
                      </m:d>
                      <m:r>
                        <a:rPr lang="en-GB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i="1" smtClean="0">
                          <a:latin typeface="Cambria Math" panose="02040503050406030204" pitchFamily="18" charset="0"/>
                        </a:rPr>
                        <m:t>𝑅𝑒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(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𝐶𝑖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)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%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𝑅𝑒𝑣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𝐶𝑖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($)∗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𝑆𝑃</m:t>
                          </m:r>
                          <m:r>
                            <a:rPr lang="en-GB" b="0" i="1" baseline="-25000" smtClean="0">
                              <a:latin typeface="Cambria Math" panose="02040503050406030204" pitchFamily="18" charset="0"/>
                            </a:rPr>
                            <m:t>𝑒</m:t>
                          </m:r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𝐶𝑖</m:t>
                              </m:r>
                            </m:e>
                          </m:d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𝑆𝑃𝑑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𝐶𝑖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𝑆𝑃</m:t>
                          </m:r>
                          <m:r>
                            <a:rPr lang="en-GB" b="0" i="1" baseline="-25000" smtClean="0"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(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𝐶𝑖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)+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𝑆𝑃𝑑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𝐶𝑖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)+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𝑆𝑁𝑑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𝐶𝑖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1367E36-37BA-4286-80D0-51EB4BC74F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5374344"/>
                <a:ext cx="5364804" cy="689291"/>
              </a:xfrm>
              <a:prstGeom prst="rect">
                <a:avLst/>
              </a:prstGeom>
              <a:blipFill>
                <a:blip r:embed="rId6"/>
                <a:stretch>
                  <a:fillRect t="-885" b="-973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>
            <a:extLst>
              <a:ext uri="{FF2B5EF4-FFF2-40B4-BE49-F238E27FC236}">
                <a16:creationId xmlns:a16="http://schemas.microsoft.com/office/drawing/2014/main" id="{01DF5568-66EE-4F8C-8004-EEBEBC069D90}"/>
              </a:ext>
            </a:extLst>
          </p:cNvPr>
          <p:cNvSpPr txBox="1"/>
          <p:nvPr/>
        </p:nvSpPr>
        <p:spPr>
          <a:xfrm>
            <a:off x="7023054" y="4781232"/>
            <a:ext cx="42224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Volumetric generation charge revenue</a:t>
            </a:r>
          </a:p>
        </p:txBody>
      </p:sp>
      <p:sp>
        <p:nvSpPr>
          <p:cNvPr id="3" name="Footer Placeholder 5">
            <a:extLst>
              <a:ext uri="{FF2B5EF4-FFF2-40B4-BE49-F238E27FC236}">
                <a16:creationId xmlns:a16="http://schemas.microsoft.com/office/drawing/2014/main" id="{7D80C154-DD9C-5935-095D-4DC1F9C322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61095" y="6551112"/>
            <a:ext cx="7071154" cy="153888"/>
          </a:xfrm>
        </p:spPr>
        <p:txBody>
          <a:bodyPr/>
          <a:lstStyle/>
          <a:p>
            <a:r>
              <a:rPr lang="en-GB" dirty="0"/>
              <a:t>Rate Design Workshop and Considerations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AAA970-39EB-95B8-0227-F6BE27381F7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29095" y="6551112"/>
            <a:ext cx="1152000" cy="153888"/>
          </a:xfrm>
        </p:spPr>
        <p:txBody>
          <a:bodyPr/>
          <a:lstStyle/>
          <a:p>
            <a:r>
              <a:rPr lang="en-GB" dirty="0"/>
              <a:t>October 2023</a:t>
            </a:r>
          </a:p>
        </p:txBody>
      </p:sp>
    </p:spTree>
    <p:extLst>
      <p:ext uri="{BB962C8B-B14F-4D97-AF65-F5344CB8AC3E}">
        <p14:creationId xmlns:p14="http://schemas.microsoft.com/office/powerpoint/2010/main" val="3904693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 animBg="1"/>
      <p:bldP spid="16" grpId="0"/>
      <p:bldP spid="17" grpId="0" animBg="1"/>
      <p:bldP spid="18" grpId="0"/>
      <p:bldP spid="19" grpId="0"/>
      <p:bldP spid="20" grpId="0" animBg="1"/>
      <p:bldP spid="21" grpId="0"/>
      <p:bldP spid="22" grpId="0"/>
      <p:bldP spid="23" grpId="0" animBg="1"/>
      <p:bldP spid="24" grpId="0"/>
      <p:bldP spid="2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4D6ED3-4C3E-4750-B516-40628D9D40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Alternative A – Stage 2 Calculations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6D5F75-6BA6-4E69-8E7C-EC9F382A8C9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en-GB" dirty="0"/>
              <a:t>Rate Design Model</a:t>
            </a:r>
          </a:p>
          <a:p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9C0A6DA-44E6-4AD9-9E35-96B789F464D0}"/>
                  </a:ext>
                </a:extLst>
              </p:cNvPr>
              <p:cNvSpPr txBox="1"/>
              <p:nvPr/>
            </p:nvSpPr>
            <p:spPr>
              <a:xfrm>
                <a:off x="1167981" y="3845319"/>
                <a:ext cx="10783658" cy="46224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𝐴𝑙𝑙𝑜𝑐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𝑐𝑢𝑠𝑡𝑜𝑚𝑒𝑟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𝑐h𝑎𝑟𝑔𝑒</m:t>
                          </m:r>
                        </m:sub>
                      </m:sSub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𝑟𝑒𝑠𝑖𝑑𝑒𝑛𝑡𝑖𝑎𝑙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𝑡𝑖𝑒𝑟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%</m:t>
                          </m:r>
                        </m:e>
                      </m:d>
                      <m:r>
                        <a:rPr lang="en-GB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𝑅𝑒𝑣</m:t>
                              </m:r>
                            </m:e>
                            <m:sub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𝑐𝑢𝑠𝑡𝑜𝑚𝑒𝑟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𝑐h𝑎𝑟𝑔𝑒</m:t>
                              </m:r>
                            </m:sub>
                          </m:sSub>
                          <m:d>
                            <m:d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𝐶𝑖</m:t>
                              </m:r>
                            </m:e>
                          </m:d>
                          <m:d>
                            <m:d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$</m:t>
                              </m:r>
                            </m:e>
                          </m:d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𝑅𝑒𝑣</m:t>
                          </m:r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𝐶𝑖</m:t>
                              </m:r>
                            </m:e>
                          </m:d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$</m:t>
                              </m:r>
                            </m:e>
                          </m:d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∗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𝑟𝑒𝑣𝑒𝑛𝑢𝑒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𝑟𝑒𝑐𝑜𝑣𝑒𝑟𝑒𝑑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𝑡𝑖𝑒𝑟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𝑎𝑡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𝑐𝑢𝑟𝑟𝑒𝑛𝑡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𝑟𝑎𝑡𝑒𝑠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𝑡𝑜𝑡𝑎𝑙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𝑟𝑒𝑣𝑒𝑛𝑢𝑒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𝑟𝑒𝑐𝑜𝑣𝑒𝑟𝑒𝑑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𝑓𝑟𝑜𝑚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𝑐𝑢𝑠𝑡𝑜𝑚𝑒𝑟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𝑐h𝑎𝑟𝑔𝑒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𝑎𝑡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𝑐𝑢𝑟𝑟𝑒𝑛𝑡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𝑟𝑎𝑡𝑒𝑠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9C0A6DA-44E6-4AD9-9E35-96B789F464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7981" y="3845319"/>
                <a:ext cx="10783658" cy="462242"/>
              </a:xfrm>
              <a:prstGeom prst="rect">
                <a:avLst/>
              </a:prstGeom>
              <a:blipFill>
                <a:blip r:embed="rId3"/>
                <a:stretch>
                  <a:fillRect l="-283" t="-3947" r="-57" b="-144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29">
            <a:extLst>
              <a:ext uri="{FF2B5EF4-FFF2-40B4-BE49-F238E27FC236}">
                <a16:creationId xmlns:a16="http://schemas.microsoft.com/office/drawing/2014/main" id="{087F7B7B-0DB2-4A5D-A797-71E84E532DCD}"/>
              </a:ext>
            </a:extLst>
          </p:cNvPr>
          <p:cNvSpPr txBox="1"/>
          <p:nvPr/>
        </p:nvSpPr>
        <p:spPr>
          <a:xfrm>
            <a:off x="277634" y="1192229"/>
            <a:ext cx="5033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ECOSS in $ by multiplying ECOSS % times revenue for 2023 for customer class Ci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BD69270-7B49-4D95-8F83-F2D5AAF356D2}"/>
              </a:ext>
            </a:extLst>
          </p:cNvPr>
          <p:cNvSpPr txBox="1"/>
          <p:nvPr/>
        </p:nvSpPr>
        <p:spPr>
          <a:xfrm>
            <a:off x="6427136" y="1166396"/>
            <a:ext cx="50336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Provided in IR 4 for 3 scenarios for customer class Ci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425B50C-35F4-4778-BD9C-E60C09434037}"/>
              </a:ext>
            </a:extLst>
          </p:cNvPr>
          <p:cNvSpPr/>
          <p:nvPr/>
        </p:nvSpPr>
        <p:spPr>
          <a:xfrm>
            <a:off x="457862" y="3470530"/>
            <a:ext cx="632298" cy="67625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230F0BC-C5A1-476E-8E93-50FD93304010}"/>
              </a:ext>
            </a:extLst>
          </p:cNvPr>
          <p:cNvSpPr txBox="1"/>
          <p:nvPr/>
        </p:nvSpPr>
        <p:spPr>
          <a:xfrm>
            <a:off x="1167981" y="3621495"/>
            <a:ext cx="57393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Customer charge allocation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539F63B-7A14-434A-BD06-E17B0089A8BC}"/>
              </a:ext>
            </a:extLst>
          </p:cNvPr>
          <p:cNvSpPr/>
          <p:nvPr/>
        </p:nvSpPr>
        <p:spPr>
          <a:xfrm>
            <a:off x="404369" y="4582575"/>
            <a:ext cx="632298" cy="67625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2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C0F83E2-0EE5-4122-902C-9ABD43517256}"/>
              </a:ext>
            </a:extLst>
          </p:cNvPr>
          <p:cNvSpPr txBox="1"/>
          <p:nvPr/>
        </p:nvSpPr>
        <p:spPr>
          <a:xfrm>
            <a:off x="1114488" y="4733540"/>
            <a:ext cx="57393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Demand charge revenue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45AF4643-781B-4898-83F1-59509E1FD8DE}"/>
                  </a:ext>
                </a:extLst>
              </p:cNvPr>
              <p:cNvSpPr txBox="1"/>
              <p:nvPr/>
            </p:nvSpPr>
            <p:spPr>
              <a:xfrm>
                <a:off x="457862" y="5454534"/>
                <a:ext cx="9342365" cy="45589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𝐴𝑙𝑙𝑜𝑐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𝑑𝑒𝑚𝑎𝑛𝑑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𝑐h𝑎𝑟𝑔𝑒</m:t>
                          </m:r>
                        </m:sub>
                      </m:sSub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𝐶𝑖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𝑠𝑢𝑏𝑐𝑙𝑎𝑠𝑠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%</m:t>
                          </m:r>
                        </m:e>
                      </m:d>
                      <m:r>
                        <a:rPr lang="en-GB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i="1" smtClean="0">
                          <a:latin typeface="Cambria Math" panose="02040503050406030204" pitchFamily="18" charset="0"/>
                        </a:rPr>
                        <m:t>𝑅𝑑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𝐶𝑖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%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∗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𝑟𝑒𝑣𝑒𝑛𝑢𝑒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𝑟𝑒𝑐𝑜𝑣𝑒𝑟𝑒𝑑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𝑓𝑟𝑜𝑚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𝑠𝑢𝑏𝑐𝑙𝑎𝑠𝑠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𝑜𝑟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</m:d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𝑎𝑡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𝑐𝑢𝑟𝑟𝑒𝑛𝑡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𝑟𝑎𝑡𝑒𝑠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𝑡𝑜𝑡𝑎𝑙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𝑟𝑒𝑣𝑒𝑛𝑢𝑒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𝑟𝑒𝑐𝑜𝑣𝑒𝑟𝑒𝑑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𝑓𝑟𝑜𝑚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𝑎𝑙𝑙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𝑠𝑢𝑏𝑐𝑙𝑎𝑠𝑠𝑒𝑠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𝑎𝑡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𝑐𝑢𝑟𝑟𝑒𝑛𝑡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𝑟𝑎𝑡𝑒𝑠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45AF4643-781B-4898-83F1-59509E1FD8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862" y="5454534"/>
                <a:ext cx="9342365" cy="455894"/>
              </a:xfrm>
              <a:prstGeom prst="rect">
                <a:avLst/>
              </a:prstGeom>
              <a:blipFill>
                <a:blip r:embed="rId4"/>
                <a:stretch>
                  <a:fillRect t="-1333" b="-14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E79EB823-A153-456E-B58B-7BB30A9EC6D4}"/>
                  </a:ext>
                </a:extLst>
              </p:cNvPr>
              <p:cNvSpPr txBox="1"/>
              <p:nvPr/>
            </p:nvSpPr>
            <p:spPr>
              <a:xfrm>
                <a:off x="1149161" y="4314803"/>
                <a:ext cx="6650730" cy="45493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𝐴𝑙𝑙𝑜𝑐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𝑐𝑢𝑠𝑡𝑜𝑚𝑒𝑟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𝑐h𝑎𝑟𝑔𝑒</m:t>
                          </m:r>
                        </m:sub>
                      </m:sSub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𝑎𝑙𝑙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𝑜𝑡h𝑒𝑟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𝑐𝑙𝑎𝑠𝑠𝑒𝑠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%</m:t>
                          </m:r>
                        </m:e>
                      </m:d>
                      <m:r>
                        <a:rPr lang="en-GB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𝑅𝑒𝑣</m:t>
                              </m:r>
                            </m:e>
                            <m:sub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𝑐𝑢𝑠𝑡𝑜𝑚𝑒𝑟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𝑐h𝑎𝑟𝑔𝑒</m:t>
                              </m:r>
                            </m:sub>
                          </m:sSub>
                          <m:d>
                            <m:d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𝐶𝑖</m:t>
                              </m:r>
                            </m:e>
                          </m:d>
                          <m:d>
                            <m:d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$</m:t>
                              </m:r>
                            </m:e>
                          </m:d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𝑅𝑒𝑣</m:t>
                          </m:r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𝐶𝑖</m:t>
                              </m:r>
                            </m:e>
                          </m:d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$</m:t>
                              </m:r>
                            </m:e>
                          </m:d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𝑅𝑐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𝐶𝑖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(%)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E79EB823-A153-456E-B58B-7BB30A9EC6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9161" y="4314803"/>
                <a:ext cx="6650730" cy="454933"/>
              </a:xfrm>
              <a:prstGeom prst="rect">
                <a:avLst/>
              </a:prstGeom>
              <a:blipFill>
                <a:blip r:embed="rId5"/>
                <a:stretch>
                  <a:fillRect t="-4054" r="-92" b="-1351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1" name="Table 7">
            <a:extLst>
              <a:ext uri="{FF2B5EF4-FFF2-40B4-BE49-F238E27FC236}">
                <a16:creationId xmlns:a16="http://schemas.microsoft.com/office/drawing/2014/main" id="{5DC48451-F0FC-4685-9799-69C84AF790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9366660"/>
              </p:ext>
            </p:extLst>
          </p:nvPr>
        </p:nvGraphicFramePr>
        <p:xfrm>
          <a:off x="6853807" y="1507686"/>
          <a:ext cx="4303552" cy="1524641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538614">
                  <a:extLst>
                    <a:ext uri="{9D8B030D-6E8A-4147-A177-3AD203B41FA5}">
                      <a16:colId xmlns:a16="http://schemas.microsoft.com/office/drawing/2014/main" val="1388719306"/>
                    </a:ext>
                  </a:extLst>
                </a:gridCol>
                <a:gridCol w="2764938">
                  <a:extLst>
                    <a:ext uri="{9D8B030D-6E8A-4147-A177-3AD203B41FA5}">
                      <a16:colId xmlns:a16="http://schemas.microsoft.com/office/drawing/2014/main" val="102702243"/>
                    </a:ext>
                  </a:extLst>
                </a:gridCol>
              </a:tblGrid>
              <a:tr h="396881"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Share (%) of revenue for class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1475020"/>
                  </a:ext>
                </a:extLst>
              </a:tr>
              <a:tr h="396881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Energy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R</a:t>
                      </a:r>
                      <a:r>
                        <a:rPr lang="en-GB" baseline="-25000" dirty="0"/>
                        <a:t>e</a:t>
                      </a:r>
                      <a:r>
                        <a:rPr lang="en-GB" dirty="0"/>
                        <a:t> (%) for total energy – also Ret (%) by tier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5627041"/>
                  </a:ext>
                </a:extLst>
              </a:tr>
              <a:tr h="233459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Demand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R</a:t>
                      </a:r>
                      <a:r>
                        <a:rPr lang="en-GB" baseline="-25000" dirty="0"/>
                        <a:t>d</a:t>
                      </a:r>
                      <a:r>
                        <a:rPr lang="en-GB" dirty="0"/>
                        <a:t> (%)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1456551"/>
                  </a:ext>
                </a:extLst>
              </a:tr>
              <a:tr h="233459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Customer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err="1"/>
                        <a:t>R</a:t>
                      </a:r>
                      <a:r>
                        <a:rPr lang="en-GB" baseline="-25000" dirty="0" err="1"/>
                        <a:t>c</a:t>
                      </a:r>
                      <a:r>
                        <a:rPr lang="en-GB" dirty="0"/>
                        <a:t> (%) 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2554008"/>
                  </a:ext>
                </a:extLst>
              </a:tr>
            </a:tbl>
          </a:graphicData>
        </a:graphic>
      </p:graphicFrame>
      <p:graphicFrame>
        <p:nvGraphicFramePr>
          <p:cNvPr id="23" name="Table 7">
            <a:extLst>
              <a:ext uri="{FF2B5EF4-FFF2-40B4-BE49-F238E27FC236}">
                <a16:creationId xmlns:a16="http://schemas.microsoft.com/office/drawing/2014/main" id="{54EEFC64-F076-4CFA-B167-07EF548291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344488"/>
              </p:ext>
            </p:extLst>
          </p:nvPr>
        </p:nvGraphicFramePr>
        <p:xfrm>
          <a:off x="457862" y="1695034"/>
          <a:ext cx="5366718" cy="182880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279146">
                  <a:extLst>
                    <a:ext uri="{9D8B030D-6E8A-4147-A177-3AD203B41FA5}">
                      <a16:colId xmlns:a16="http://schemas.microsoft.com/office/drawing/2014/main" val="1388719306"/>
                    </a:ext>
                  </a:extLst>
                </a:gridCol>
                <a:gridCol w="1926725">
                  <a:extLst>
                    <a:ext uri="{9D8B030D-6E8A-4147-A177-3AD203B41FA5}">
                      <a16:colId xmlns:a16="http://schemas.microsoft.com/office/drawing/2014/main" val="102702243"/>
                    </a:ext>
                  </a:extLst>
                </a:gridCol>
                <a:gridCol w="117061">
                  <a:extLst>
                    <a:ext uri="{9D8B030D-6E8A-4147-A177-3AD203B41FA5}">
                      <a16:colId xmlns:a16="http://schemas.microsoft.com/office/drawing/2014/main" val="2676548368"/>
                    </a:ext>
                  </a:extLst>
                </a:gridCol>
                <a:gridCol w="2043786">
                  <a:extLst>
                    <a:ext uri="{9D8B030D-6E8A-4147-A177-3AD203B41FA5}">
                      <a16:colId xmlns:a16="http://schemas.microsoft.com/office/drawing/2014/main" val="1686607724"/>
                    </a:ext>
                  </a:extLst>
                </a:gridCol>
              </a:tblGrid>
              <a:tr h="181162">
                <a:tc>
                  <a:txBody>
                    <a:bodyPr/>
                    <a:lstStyle/>
                    <a:p>
                      <a:r>
                        <a:rPr lang="en-GB" sz="1200" dirty="0"/>
                        <a:t>$ value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Production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GB" sz="1200" dirty="0"/>
                        <a:t>Network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1475020"/>
                  </a:ext>
                </a:extLst>
              </a:tr>
              <a:tr h="255322">
                <a:tc>
                  <a:txBody>
                    <a:bodyPr/>
                    <a:lstStyle/>
                    <a:p>
                      <a:r>
                        <a:rPr lang="en-GB" sz="1200" dirty="0"/>
                        <a:t>Energy (</a:t>
                      </a:r>
                      <a:r>
                        <a:rPr lang="en-GB" sz="1200" dirty="0" err="1"/>
                        <a:t>STot</a:t>
                      </a:r>
                      <a:r>
                        <a:rPr lang="en-GB" sz="1200" baseline="-25000" dirty="0" err="1"/>
                        <a:t>e</a:t>
                      </a:r>
                      <a:r>
                        <a:rPr lang="en-GB" sz="12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Production Energy (</a:t>
                      </a:r>
                      <a:r>
                        <a:rPr lang="en-GB" sz="1200" dirty="0" err="1"/>
                        <a:t>SP</a:t>
                      </a:r>
                      <a:r>
                        <a:rPr lang="en-GB" sz="1200" baseline="-25000" dirty="0" err="1"/>
                        <a:t>e</a:t>
                      </a:r>
                      <a:r>
                        <a:rPr lang="en-GB" sz="1200" dirty="0"/>
                        <a:t>)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GB" sz="1200" dirty="0"/>
                        <a:t>0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5627041"/>
                  </a:ext>
                </a:extLst>
              </a:tr>
              <a:tr h="422712">
                <a:tc>
                  <a:txBody>
                    <a:bodyPr/>
                    <a:lstStyle/>
                    <a:p>
                      <a:r>
                        <a:rPr lang="en-GB" sz="1200" dirty="0"/>
                        <a:t>Demand (</a:t>
                      </a:r>
                      <a:r>
                        <a:rPr lang="en-GB" sz="1200" dirty="0" err="1"/>
                        <a:t>STot</a:t>
                      </a:r>
                      <a:r>
                        <a:rPr lang="en-GB" sz="1200" baseline="-25000" dirty="0" err="1"/>
                        <a:t>d</a:t>
                      </a:r>
                      <a:r>
                        <a:rPr lang="en-GB" sz="12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Production Demand (</a:t>
                      </a:r>
                      <a:r>
                        <a:rPr lang="en-GB" sz="1200" dirty="0" err="1"/>
                        <a:t>SP</a:t>
                      </a:r>
                      <a:r>
                        <a:rPr lang="en-GB" sz="1200" baseline="-25000" dirty="0" err="1"/>
                        <a:t>d</a:t>
                      </a:r>
                      <a:r>
                        <a:rPr lang="en-GB" sz="1200" dirty="0"/>
                        <a:t>)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GB" sz="1200" dirty="0"/>
                        <a:t>Transmission demand (</a:t>
                      </a:r>
                      <a:r>
                        <a:rPr lang="en-GB" sz="1200" dirty="0" err="1"/>
                        <a:t>ST</a:t>
                      </a:r>
                      <a:r>
                        <a:rPr lang="en-GB" sz="1200" baseline="-25000" dirty="0" err="1"/>
                        <a:t>d</a:t>
                      </a:r>
                      <a:r>
                        <a:rPr lang="en-GB" sz="1200" dirty="0"/>
                        <a:t>), Distribution Demand (</a:t>
                      </a:r>
                      <a:r>
                        <a:rPr lang="en-GB" sz="1200" dirty="0" err="1"/>
                        <a:t>SD</a:t>
                      </a:r>
                      <a:r>
                        <a:rPr lang="en-GB" sz="1200" baseline="-25000" dirty="0" err="1"/>
                        <a:t>d</a:t>
                      </a:r>
                      <a:r>
                        <a:rPr lang="en-GB" sz="1200" dirty="0"/>
                        <a:t>), </a:t>
                      </a:r>
                      <a:r>
                        <a:rPr lang="en-GB" sz="1200" dirty="0" err="1"/>
                        <a:t>SNd</a:t>
                      </a:r>
                      <a:r>
                        <a:rPr lang="en-GB" sz="1200" dirty="0"/>
                        <a:t> = </a:t>
                      </a:r>
                      <a:r>
                        <a:rPr lang="en-GB" sz="1200" dirty="0" err="1"/>
                        <a:t>ST</a:t>
                      </a:r>
                      <a:r>
                        <a:rPr lang="en-GB" sz="1200" baseline="-25000" dirty="0" err="1"/>
                        <a:t>d</a:t>
                      </a:r>
                      <a:r>
                        <a:rPr lang="en-GB" sz="1200" dirty="0"/>
                        <a:t> + </a:t>
                      </a:r>
                      <a:r>
                        <a:rPr lang="en-GB" sz="1200" dirty="0" err="1"/>
                        <a:t>SD</a:t>
                      </a:r>
                      <a:r>
                        <a:rPr lang="en-GB" sz="1200" baseline="-25000" dirty="0" err="1"/>
                        <a:t>d</a:t>
                      </a:r>
                      <a:endParaRPr lang="en-GB" sz="1200" baseline="-25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1456551"/>
                  </a:ext>
                </a:extLst>
              </a:tr>
              <a:tr h="610584">
                <a:tc>
                  <a:txBody>
                    <a:bodyPr/>
                    <a:lstStyle/>
                    <a:p>
                      <a:r>
                        <a:rPr lang="en-GB" sz="1200" dirty="0"/>
                        <a:t>Customer (</a:t>
                      </a:r>
                      <a:r>
                        <a:rPr lang="en-GB" sz="1200" dirty="0" err="1"/>
                        <a:t>STot</a:t>
                      </a:r>
                      <a:r>
                        <a:rPr lang="en-GB" sz="1200" baseline="-25000" dirty="0" err="1"/>
                        <a:t>c</a:t>
                      </a:r>
                      <a:r>
                        <a:rPr lang="en-GB" sz="1200" dirty="0"/>
                        <a:t>)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r>
                        <a:rPr lang="en-GB" sz="1200" dirty="0"/>
                        <a:t>Network customer</a:t>
                      </a: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360000" rtl="0" eaLnBrk="1" fontAlgn="auto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200" dirty="0"/>
                        <a:t>Established that residual customer is network-related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2554008"/>
                  </a:ext>
                </a:extLst>
              </a:tr>
            </a:tbl>
          </a:graphicData>
        </a:graphic>
      </p:graphicFrame>
      <p:sp>
        <p:nvSpPr>
          <p:cNvPr id="3" name="Footer Placeholder 5">
            <a:extLst>
              <a:ext uri="{FF2B5EF4-FFF2-40B4-BE49-F238E27FC236}">
                <a16:creationId xmlns:a16="http://schemas.microsoft.com/office/drawing/2014/main" id="{ECC7E10C-9AC1-D90A-86C2-1DBF3351CB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61095" y="6551112"/>
            <a:ext cx="7071154" cy="153888"/>
          </a:xfrm>
        </p:spPr>
        <p:txBody>
          <a:bodyPr/>
          <a:lstStyle/>
          <a:p>
            <a:r>
              <a:rPr lang="en-GB" dirty="0"/>
              <a:t>Rate Design Workshop and Considerations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0F7129-49AD-3C9C-0AE6-E94A3658AF7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29095" y="6551112"/>
            <a:ext cx="1152000" cy="153888"/>
          </a:xfrm>
        </p:spPr>
        <p:txBody>
          <a:bodyPr/>
          <a:lstStyle/>
          <a:p>
            <a:r>
              <a:rPr lang="en-GB" dirty="0"/>
              <a:t>October 2023</a:t>
            </a:r>
          </a:p>
        </p:txBody>
      </p:sp>
    </p:spTree>
    <p:extLst>
      <p:ext uri="{BB962C8B-B14F-4D97-AF65-F5344CB8AC3E}">
        <p14:creationId xmlns:p14="http://schemas.microsoft.com/office/powerpoint/2010/main" val="3025929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 animBg="1"/>
      <p:bldP spid="16" grpId="0"/>
      <p:bldP spid="17" grpId="0" animBg="1"/>
      <p:bldP spid="18" grpId="0"/>
      <p:bldP spid="19" grpId="0"/>
      <p:bldP spid="2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4D6ED3-4C3E-4750-B516-40628D9D40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Alternative A – Stage 2 Calculations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6D5F75-6BA6-4E69-8E7C-EC9F382A8C9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en-GB" dirty="0"/>
              <a:t>Rate Design Model</a:t>
            </a:r>
          </a:p>
          <a:p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9C0A6DA-44E6-4AD9-9E35-96B789F464D0}"/>
                  </a:ext>
                </a:extLst>
              </p:cNvPr>
              <p:cNvSpPr txBox="1"/>
              <p:nvPr/>
            </p:nvSpPr>
            <p:spPr>
              <a:xfrm>
                <a:off x="1167981" y="3920820"/>
                <a:ext cx="6957481" cy="45967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𝐴𝑙𝑙𝑜𝑐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𝑣𝑜𝑙𝑢𝑚𝑒𝑡𝑟𝑖𝑐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𝑔𝑒𝑛𝑒𝑟𝑎𝑡𝑖𝑜𝑛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𝑐h𝑎𝑟𝑔𝑒</m:t>
                          </m:r>
                        </m:sub>
                      </m:sSub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𝐶𝑖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𝑡𝑖𝑒𝑟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%</m:t>
                          </m:r>
                        </m:e>
                      </m:d>
                      <m:r>
                        <a:rPr lang="en-GB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𝑅𝑒𝑣</m:t>
                              </m:r>
                            </m:e>
                            <m:sub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𝑣𝑜𝑙𝑢𝑚𝑒𝑡𝑟𝑖𝑐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𝑔𝑒𝑛𝑒𝑟𝑎𝑡𝑖𝑜𝑛</m:t>
                              </m:r>
                            </m:sub>
                          </m:sSub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𝐶𝑖</m:t>
                              </m:r>
                            </m:e>
                          </m:d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($)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𝑅𝑒𝑣</m:t>
                          </m:r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𝐶𝑖</m:t>
                              </m:r>
                            </m:e>
                          </m:d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$</m:t>
                              </m:r>
                            </m:e>
                          </m:d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∗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  <m:r>
                            <a:rPr lang="en-GB" b="0" i="1" baseline="-25000" smtClean="0"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(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𝐶𝑖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sSub>
                            <m:sSub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9C0A6DA-44E6-4AD9-9E35-96B789F464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7981" y="3920820"/>
                <a:ext cx="6957481" cy="459678"/>
              </a:xfrm>
              <a:prstGeom prst="rect">
                <a:avLst/>
              </a:prstGeom>
              <a:blipFill>
                <a:blip r:embed="rId3"/>
                <a:stretch>
                  <a:fillRect l="-175" t="-3947" r="-351" b="-1052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29">
            <a:extLst>
              <a:ext uri="{FF2B5EF4-FFF2-40B4-BE49-F238E27FC236}">
                <a16:creationId xmlns:a16="http://schemas.microsoft.com/office/drawing/2014/main" id="{087F7B7B-0DB2-4A5D-A797-71E84E532DCD}"/>
              </a:ext>
            </a:extLst>
          </p:cNvPr>
          <p:cNvSpPr txBox="1"/>
          <p:nvPr/>
        </p:nvSpPr>
        <p:spPr>
          <a:xfrm>
            <a:off x="277634" y="1192229"/>
            <a:ext cx="5033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ECOSS in $ by multiplying ECOSS % times revenue for 2023 for customer class Ci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BD69270-7B49-4D95-8F83-F2D5AAF356D2}"/>
              </a:ext>
            </a:extLst>
          </p:cNvPr>
          <p:cNvSpPr txBox="1"/>
          <p:nvPr/>
        </p:nvSpPr>
        <p:spPr>
          <a:xfrm>
            <a:off x="6427136" y="1166396"/>
            <a:ext cx="50336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Provided in IR 4 for 3 scenarios for customer class Ci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425B50C-35F4-4778-BD9C-E60C09434037}"/>
              </a:ext>
            </a:extLst>
          </p:cNvPr>
          <p:cNvSpPr/>
          <p:nvPr/>
        </p:nvSpPr>
        <p:spPr>
          <a:xfrm>
            <a:off x="457862" y="3546031"/>
            <a:ext cx="632298" cy="67625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3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230F0BC-C5A1-476E-8E93-50FD93304010}"/>
              </a:ext>
            </a:extLst>
          </p:cNvPr>
          <p:cNvSpPr txBox="1"/>
          <p:nvPr/>
        </p:nvSpPr>
        <p:spPr>
          <a:xfrm>
            <a:off x="1167981" y="3696996"/>
            <a:ext cx="57393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Volumetric charge allocation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AE771000-9A02-4EFC-B0B0-D20F72D7B2C7}"/>
                  </a:ext>
                </a:extLst>
              </p:cNvPr>
              <p:cNvSpPr txBox="1"/>
              <p:nvPr/>
            </p:nvSpPr>
            <p:spPr>
              <a:xfrm>
                <a:off x="1167980" y="4726205"/>
                <a:ext cx="6591996" cy="45448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𝐴𝑙𝑙𝑜𝑐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𝑣𝑜𝑙𝑢𝑚𝑒𝑡𝑟𝑖𝑐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𝑛𝑒𝑡𝑤𝑜𝑟𝑘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𝑐h𝑎𝑟𝑔𝑒</m:t>
                          </m:r>
                        </m:sub>
                      </m:sSub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𝐶𝑖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𝑡𝑖𝑒𝑟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%</m:t>
                          </m:r>
                        </m:e>
                      </m:d>
                      <m:r>
                        <a:rPr lang="en-GB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𝑅𝑒𝑣</m:t>
                              </m:r>
                            </m:e>
                            <m:sub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𝑣𝑜𝑙𝑢𝑚𝑒𝑡𝑟𝑖𝑐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𝑛𝑒𝑡𝑤𝑜𝑟𝑘</m:t>
                              </m:r>
                            </m:sub>
                          </m:sSub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𝐶𝑖</m:t>
                              </m:r>
                            </m:e>
                          </m:d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($)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𝑅𝑒𝑣</m:t>
                          </m:r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𝐶𝑖</m:t>
                              </m:r>
                            </m:e>
                          </m:d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$</m:t>
                              </m:r>
                            </m:e>
                          </m:d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∗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  <m:r>
                            <a:rPr lang="en-GB" b="0" i="1" baseline="-25000" smtClean="0"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(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𝐶𝑖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sSub>
                            <m:sSub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AE771000-9A02-4EFC-B0B0-D20F72D7B2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7980" y="4726205"/>
                <a:ext cx="6591996" cy="454483"/>
              </a:xfrm>
              <a:prstGeom prst="rect">
                <a:avLst/>
              </a:prstGeom>
              <a:blipFill>
                <a:blip r:embed="rId4"/>
                <a:stretch>
                  <a:fillRect l="-185" t="-2667" r="-370" b="-10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7" name="Table 7">
            <a:extLst>
              <a:ext uri="{FF2B5EF4-FFF2-40B4-BE49-F238E27FC236}">
                <a16:creationId xmlns:a16="http://schemas.microsoft.com/office/drawing/2014/main" id="{C632EBCD-CE50-446F-8ADF-B902912F95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3850167"/>
              </p:ext>
            </p:extLst>
          </p:nvPr>
        </p:nvGraphicFramePr>
        <p:xfrm>
          <a:off x="6853807" y="1507686"/>
          <a:ext cx="4303552" cy="1524641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538614">
                  <a:extLst>
                    <a:ext uri="{9D8B030D-6E8A-4147-A177-3AD203B41FA5}">
                      <a16:colId xmlns:a16="http://schemas.microsoft.com/office/drawing/2014/main" val="1388719306"/>
                    </a:ext>
                  </a:extLst>
                </a:gridCol>
                <a:gridCol w="2764938">
                  <a:extLst>
                    <a:ext uri="{9D8B030D-6E8A-4147-A177-3AD203B41FA5}">
                      <a16:colId xmlns:a16="http://schemas.microsoft.com/office/drawing/2014/main" val="102702243"/>
                    </a:ext>
                  </a:extLst>
                </a:gridCol>
              </a:tblGrid>
              <a:tr h="396881"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Share (%) of revenue for class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1475020"/>
                  </a:ext>
                </a:extLst>
              </a:tr>
              <a:tr h="396881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Energy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R</a:t>
                      </a:r>
                      <a:r>
                        <a:rPr lang="en-GB" baseline="-25000" dirty="0"/>
                        <a:t>e</a:t>
                      </a:r>
                      <a:r>
                        <a:rPr lang="en-GB" dirty="0"/>
                        <a:t> (%) for total energy – also Ret (%) by tier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5627041"/>
                  </a:ext>
                </a:extLst>
              </a:tr>
              <a:tr h="233459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Demand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R</a:t>
                      </a:r>
                      <a:r>
                        <a:rPr lang="en-GB" baseline="-25000" dirty="0"/>
                        <a:t>d</a:t>
                      </a:r>
                      <a:r>
                        <a:rPr lang="en-GB" dirty="0"/>
                        <a:t> (%)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1456551"/>
                  </a:ext>
                </a:extLst>
              </a:tr>
              <a:tr h="233459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Customer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err="1"/>
                        <a:t>R</a:t>
                      </a:r>
                      <a:r>
                        <a:rPr lang="en-GB" baseline="-25000" dirty="0" err="1"/>
                        <a:t>c</a:t>
                      </a:r>
                      <a:r>
                        <a:rPr lang="en-GB" dirty="0"/>
                        <a:t> (%) 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2554008"/>
                  </a:ext>
                </a:extLst>
              </a:tr>
            </a:tbl>
          </a:graphicData>
        </a:graphic>
      </p:graphicFrame>
      <p:graphicFrame>
        <p:nvGraphicFramePr>
          <p:cNvPr id="18" name="Table 7">
            <a:extLst>
              <a:ext uri="{FF2B5EF4-FFF2-40B4-BE49-F238E27FC236}">
                <a16:creationId xmlns:a16="http://schemas.microsoft.com/office/drawing/2014/main" id="{9B347C09-25AC-4A45-B9F2-03FD3878B8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344488"/>
              </p:ext>
            </p:extLst>
          </p:nvPr>
        </p:nvGraphicFramePr>
        <p:xfrm>
          <a:off x="457862" y="1695034"/>
          <a:ext cx="5366718" cy="182880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279146">
                  <a:extLst>
                    <a:ext uri="{9D8B030D-6E8A-4147-A177-3AD203B41FA5}">
                      <a16:colId xmlns:a16="http://schemas.microsoft.com/office/drawing/2014/main" val="1388719306"/>
                    </a:ext>
                  </a:extLst>
                </a:gridCol>
                <a:gridCol w="1926725">
                  <a:extLst>
                    <a:ext uri="{9D8B030D-6E8A-4147-A177-3AD203B41FA5}">
                      <a16:colId xmlns:a16="http://schemas.microsoft.com/office/drawing/2014/main" val="102702243"/>
                    </a:ext>
                  </a:extLst>
                </a:gridCol>
                <a:gridCol w="117061">
                  <a:extLst>
                    <a:ext uri="{9D8B030D-6E8A-4147-A177-3AD203B41FA5}">
                      <a16:colId xmlns:a16="http://schemas.microsoft.com/office/drawing/2014/main" val="2676548368"/>
                    </a:ext>
                  </a:extLst>
                </a:gridCol>
                <a:gridCol w="2043786">
                  <a:extLst>
                    <a:ext uri="{9D8B030D-6E8A-4147-A177-3AD203B41FA5}">
                      <a16:colId xmlns:a16="http://schemas.microsoft.com/office/drawing/2014/main" val="1686607724"/>
                    </a:ext>
                  </a:extLst>
                </a:gridCol>
              </a:tblGrid>
              <a:tr h="181162">
                <a:tc>
                  <a:txBody>
                    <a:bodyPr/>
                    <a:lstStyle/>
                    <a:p>
                      <a:r>
                        <a:rPr lang="en-GB" sz="1200" dirty="0"/>
                        <a:t>$ value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Production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GB" sz="1200" dirty="0"/>
                        <a:t>Network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1475020"/>
                  </a:ext>
                </a:extLst>
              </a:tr>
              <a:tr h="255322">
                <a:tc>
                  <a:txBody>
                    <a:bodyPr/>
                    <a:lstStyle/>
                    <a:p>
                      <a:r>
                        <a:rPr lang="en-GB" sz="1200" dirty="0"/>
                        <a:t>Energy (</a:t>
                      </a:r>
                      <a:r>
                        <a:rPr lang="en-GB" sz="1200" dirty="0" err="1"/>
                        <a:t>STot</a:t>
                      </a:r>
                      <a:r>
                        <a:rPr lang="en-GB" sz="1200" baseline="-25000" dirty="0" err="1"/>
                        <a:t>e</a:t>
                      </a:r>
                      <a:r>
                        <a:rPr lang="en-GB" sz="12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Production Energy (</a:t>
                      </a:r>
                      <a:r>
                        <a:rPr lang="en-GB" sz="1200" dirty="0" err="1"/>
                        <a:t>SP</a:t>
                      </a:r>
                      <a:r>
                        <a:rPr lang="en-GB" sz="1200" baseline="-25000" dirty="0" err="1"/>
                        <a:t>e</a:t>
                      </a:r>
                      <a:r>
                        <a:rPr lang="en-GB" sz="1200" dirty="0"/>
                        <a:t>)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GB" sz="1200" dirty="0"/>
                        <a:t>0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5627041"/>
                  </a:ext>
                </a:extLst>
              </a:tr>
              <a:tr h="422712">
                <a:tc>
                  <a:txBody>
                    <a:bodyPr/>
                    <a:lstStyle/>
                    <a:p>
                      <a:r>
                        <a:rPr lang="en-GB" sz="1200" dirty="0"/>
                        <a:t>Demand (</a:t>
                      </a:r>
                      <a:r>
                        <a:rPr lang="en-GB" sz="1200" dirty="0" err="1"/>
                        <a:t>STot</a:t>
                      </a:r>
                      <a:r>
                        <a:rPr lang="en-GB" sz="1200" baseline="-25000" dirty="0" err="1"/>
                        <a:t>d</a:t>
                      </a:r>
                      <a:r>
                        <a:rPr lang="en-GB" sz="12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Production Demand (</a:t>
                      </a:r>
                      <a:r>
                        <a:rPr lang="en-GB" sz="1200" dirty="0" err="1"/>
                        <a:t>SP</a:t>
                      </a:r>
                      <a:r>
                        <a:rPr lang="en-GB" sz="1200" baseline="-25000" dirty="0" err="1"/>
                        <a:t>d</a:t>
                      </a:r>
                      <a:r>
                        <a:rPr lang="en-GB" sz="1200" dirty="0"/>
                        <a:t>)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GB" sz="1200" dirty="0"/>
                        <a:t>Transmission demand (</a:t>
                      </a:r>
                      <a:r>
                        <a:rPr lang="en-GB" sz="1200" dirty="0" err="1"/>
                        <a:t>ST</a:t>
                      </a:r>
                      <a:r>
                        <a:rPr lang="en-GB" sz="1200" baseline="-25000" dirty="0" err="1"/>
                        <a:t>d</a:t>
                      </a:r>
                      <a:r>
                        <a:rPr lang="en-GB" sz="1200" dirty="0"/>
                        <a:t>), Distribution Demand (</a:t>
                      </a:r>
                      <a:r>
                        <a:rPr lang="en-GB" sz="1200" dirty="0" err="1"/>
                        <a:t>SD</a:t>
                      </a:r>
                      <a:r>
                        <a:rPr lang="en-GB" sz="1200" baseline="-25000" dirty="0" err="1"/>
                        <a:t>d</a:t>
                      </a:r>
                      <a:r>
                        <a:rPr lang="en-GB" sz="1200" dirty="0"/>
                        <a:t>), </a:t>
                      </a:r>
                      <a:r>
                        <a:rPr lang="en-GB" sz="1200" dirty="0" err="1"/>
                        <a:t>SNd</a:t>
                      </a:r>
                      <a:r>
                        <a:rPr lang="en-GB" sz="1200" dirty="0"/>
                        <a:t> = </a:t>
                      </a:r>
                      <a:r>
                        <a:rPr lang="en-GB" sz="1200" dirty="0" err="1"/>
                        <a:t>ST</a:t>
                      </a:r>
                      <a:r>
                        <a:rPr lang="en-GB" sz="1200" baseline="-25000" dirty="0" err="1"/>
                        <a:t>d</a:t>
                      </a:r>
                      <a:r>
                        <a:rPr lang="en-GB" sz="1200" dirty="0"/>
                        <a:t> + </a:t>
                      </a:r>
                      <a:r>
                        <a:rPr lang="en-GB" sz="1200" dirty="0" err="1"/>
                        <a:t>SD</a:t>
                      </a:r>
                      <a:r>
                        <a:rPr lang="en-GB" sz="1200" baseline="-25000" dirty="0" err="1"/>
                        <a:t>d</a:t>
                      </a:r>
                      <a:endParaRPr lang="en-GB" sz="1200" baseline="-25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1456551"/>
                  </a:ext>
                </a:extLst>
              </a:tr>
              <a:tr h="610584">
                <a:tc>
                  <a:txBody>
                    <a:bodyPr/>
                    <a:lstStyle/>
                    <a:p>
                      <a:r>
                        <a:rPr lang="en-GB" sz="1200" dirty="0"/>
                        <a:t>Customer (</a:t>
                      </a:r>
                      <a:r>
                        <a:rPr lang="en-GB" sz="1200" dirty="0" err="1"/>
                        <a:t>STot</a:t>
                      </a:r>
                      <a:r>
                        <a:rPr lang="en-GB" sz="1200" baseline="-25000" dirty="0" err="1"/>
                        <a:t>c</a:t>
                      </a:r>
                      <a:r>
                        <a:rPr lang="en-GB" sz="1200" dirty="0"/>
                        <a:t>)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r>
                        <a:rPr lang="en-GB" sz="1200" dirty="0"/>
                        <a:t>Network customer</a:t>
                      </a: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360000" rtl="0" eaLnBrk="1" fontAlgn="auto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200" dirty="0"/>
                        <a:t>Established that residual customer is network-related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2554008"/>
                  </a:ext>
                </a:extLst>
              </a:tr>
            </a:tbl>
          </a:graphicData>
        </a:graphic>
      </p:graphicFrame>
      <p:sp>
        <p:nvSpPr>
          <p:cNvPr id="3" name="Footer Placeholder 5">
            <a:extLst>
              <a:ext uri="{FF2B5EF4-FFF2-40B4-BE49-F238E27FC236}">
                <a16:creationId xmlns:a16="http://schemas.microsoft.com/office/drawing/2014/main" id="{B3F04F76-FDBB-D2D2-CA27-B1524F2096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61095" y="6551112"/>
            <a:ext cx="7071154" cy="153888"/>
          </a:xfrm>
        </p:spPr>
        <p:txBody>
          <a:bodyPr/>
          <a:lstStyle/>
          <a:p>
            <a:r>
              <a:rPr lang="en-GB" dirty="0"/>
              <a:t>Rate Design Workshop and Considerations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1F3B88-DE3D-E377-0686-AFBACA0A63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29095" y="6551112"/>
            <a:ext cx="1152000" cy="153888"/>
          </a:xfrm>
        </p:spPr>
        <p:txBody>
          <a:bodyPr/>
          <a:lstStyle/>
          <a:p>
            <a:r>
              <a:rPr lang="en-GB" dirty="0"/>
              <a:t>October 2023</a:t>
            </a:r>
          </a:p>
        </p:txBody>
      </p:sp>
    </p:spTree>
    <p:extLst>
      <p:ext uri="{BB962C8B-B14F-4D97-AF65-F5344CB8AC3E}">
        <p14:creationId xmlns:p14="http://schemas.microsoft.com/office/powerpoint/2010/main" val="3335674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 animBg="1"/>
      <p:bldP spid="16" grpId="0"/>
      <p:bldP spid="2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713B01-9BA2-491C-A9FA-4A85D1649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2" y="3143153"/>
            <a:ext cx="6838724" cy="1007181"/>
          </a:xfrm>
        </p:spPr>
        <p:txBody>
          <a:bodyPr/>
          <a:lstStyle/>
          <a:p>
            <a:r>
              <a:rPr lang="en-GB" dirty="0"/>
              <a:t>Alternative </a:t>
            </a:r>
            <a:r>
              <a:rPr lang="en-GB"/>
              <a:t>B- Staged calculation approach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273687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4D6ED3-4C3E-4750-B516-40628D9D40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Alternative B – Stage 1 Calculations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6D5F75-6BA6-4E69-8E7C-EC9F382A8C9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en-GB" dirty="0"/>
              <a:t>Rate Design Model</a:t>
            </a:r>
          </a:p>
          <a:p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9C0A6DA-44E6-4AD9-9E35-96B789F464D0}"/>
                  </a:ext>
                </a:extLst>
              </p:cNvPr>
              <p:cNvSpPr txBox="1"/>
              <p:nvPr/>
            </p:nvSpPr>
            <p:spPr>
              <a:xfrm>
                <a:off x="457862" y="4234390"/>
                <a:ext cx="4150239" cy="23294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𝑅𝑒𝑣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𝑐𝑢𝑠𝑡𝑜𝑚𝑒𝑟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𝑐h𝑎𝑟𝑔𝑒</m:t>
                          </m:r>
                        </m:sub>
                      </m:sSub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𝐶𝑖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$</m:t>
                          </m:r>
                        </m:e>
                      </m:d>
                      <m:r>
                        <a:rPr lang="en-GB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i="1" smtClean="0">
                          <a:latin typeface="Cambria Math" panose="02040503050406030204" pitchFamily="18" charset="0"/>
                        </a:rPr>
                        <m:t>𝑅𝑐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𝐶𝑖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%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𝑅𝑒𝑣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𝐶𝑖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)($)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9C0A6DA-44E6-4AD9-9E35-96B789F464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862" y="4234390"/>
                <a:ext cx="4150239" cy="232949"/>
              </a:xfrm>
              <a:prstGeom prst="rect">
                <a:avLst/>
              </a:prstGeom>
              <a:blipFill>
                <a:blip r:embed="rId3"/>
                <a:stretch>
                  <a:fillRect t="-2632" r="-587" b="-2368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29">
            <a:extLst>
              <a:ext uri="{FF2B5EF4-FFF2-40B4-BE49-F238E27FC236}">
                <a16:creationId xmlns:a16="http://schemas.microsoft.com/office/drawing/2014/main" id="{087F7B7B-0DB2-4A5D-A797-71E84E532DCD}"/>
              </a:ext>
            </a:extLst>
          </p:cNvPr>
          <p:cNvSpPr txBox="1"/>
          <p:nvPr/>
        </p:nvSpPr>
        <p:spPr>
          <a:xfrm>
            <a:off x="277634" y="1192229"/>
            <a:ext cx="5033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ECOSS in $ by multiplying ECOSS % times revenue for 2023 for customer class Ci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BD69270-7B49-4D95-8F83-F2D5AAF356D2}"/>
              </a:ext>
            </a:extLst>
          </p:cNvPr>
          <p:cNvSpPr txBox="1"/>
          <p:nvPr/>
        </p:nvSpPr>
        <p:spPr>
          <a:xfrm>
            <a:off x="6427136" y="1166396"/>
            <a:ext cx="50336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Provided in IR 4 for 3 scenarios for customer class Ci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425B50C-35F4-4778-BD9C-E60C09434037}"/>
              </a:ext>
            </a:extLst>
          </p:cNvPr>
          <p:cNvSpPr/>
          <p:nvPr/>
        </p:nvSpPr>
        <p:spPr>
          <a:xfrm>
            <a:off x="457862" y="3487308"/>
            <a:ext cx="632298" cy="67625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230F0BC-C5A1-476E-8E93-50FD93304010}"/>
              </a:ext>
            </a:extLst>
          </p:cNvPr>
          <p:cNvSpPr txBox="1"/>
          <p:nvPr/>
        </p:nvSpPr>
        <p:spPr>
          <a:xfrm>
            <a:off x="1167981" y="3638273"/>
            <a:ext cx="57393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Customer charge revenue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539F63B-7A14-434A-BD06-E17B0089A8BC}"/>
              </a:ext>
            </a:extLst>
          </p:cNvPr>
          <p:cNvSpPr/>
          <p:nvPr/>
        </p:nvSpPr>
        <p:spPr>
          <a:xfrm>
            <a:off x="457862" y="4880108"/>
            <a:ext cx="632298" cy="67625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2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C0F83E2-0EE5-4122-902C-9ABD43517256}"/>
              </a:ext>
            </a:extLst>
          </p:cNvPr>
          <p:cNvSpPr txBox="1"/>
          <p:nvPr/>
        </p:nvSpPr>
        <p:spPr>
          <a:xfrm>
            <a:off x="1114488" y="5016133"/>
            <a:ext cx="57393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Demand charge revenue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45AF4643-781B-4898-83F1-59509E1FD8DE}"/>
                  </a:ext>
                </a:extLst>
              </p:cNvPr>
              <p:cNvSpPr txBox="1"/>
              <p:nvPr/>
            </p:nvSpPr>
            <p:spPr>
              <a:xfrm>
                <a:off x="457862" y="5651647"/>
                <a:ext cx="4086119" cy="23294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𝑅𝑒𝑣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𝑑𝑒𝑚𝑎𝑛𝑑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𝑐h𝑎𝑟𝑔𝑒</m:t>
                          </m:r>
                        </m:sub>
                      </m:sSub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𝐶𝑖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$</m:t>
                          </m:r>
                        </m:e>
                      </m:d>
                      <m:r>
                        <a:rPr lang="en-GB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i="1" smtClean="0">
                          <a:latin typeface="Cambria Math" panose="02040503050406030204" pitchFamily="18" charset="0"/>
                        </a:rPr>
                        <m:t>𝑅𝑑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𝐶𝑖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%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𝑅𝑒𝑣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𝐶𝑖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)($)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45AF4643-781B-4898-83F1-59509E1FD8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862" y="5651647"/>
                <a:ext cx="4086119" cy="232949"/>
              </a:xfrm>
              <a:prstGeom prst="rect">
                <a:avLst/>
              </a:prstGeom>
              <a:blipFill>
                <a:blip r:embed="rId4"/>
                <a:stretch>
                  <a:fillRect t="-2632" r="-597" b="-2631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Oval 19">
            <a:extLst>
              <a:ext uri="{FF2B5EF4-FFF2-40B4-BE49-F238E27FC236}">
                <a16:creationId xmlns:a16="http://schemas.microsoft.com/office/drawing/2014/main" id="{D12FEA9D-07D7-4F1A-B3C1-28E9A6240D9A}"/>
              </a:ext>
            </a:extLst>
          </p:cNvPr>
          <p:cNvSpPr/>
          <p:nvPr/>
        </p:nvSpPr>
        <p:spPr>
          <a:xfrm>
            <a:off x="6367423" y="3183535"/>
            <a:ext cx="632298" cy="67625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3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4BFE86B-0672-4763-9F25-A09ABCB24C0C}"/>
              </a:ext>
            </a:extLst>
          </p:cNvPr>
          <p:cNvSpPr txBox="1"/>
          <p:nvPr/>
        </p:nvSpPr>
        <p:spPr>
          <a:xfrm>
            <a:off x="7077542" y="3334500"/>
            <a:ext cx="42224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Volumetric Network charge revenue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687A94C9-69AD-4047-91ED-597B2E650A11}"/>
                  </a:ext>
                </a:extLst>
              </p:cNvPr>
              <p:cNvSpPr txBox="1"/>
              <p:nvPr/>
            </p:nvSpPr>
            <p:spPr>
              <a:xfrm>
                <a:off x="6737065" y="3975322"/>
                <a:ext cx="5378771" cy="5816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𝑅𝑒𝑣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𝑣𝑜𝑙𝑢𝑚𝑒𝑡𝑟𝑖𝑐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𝑛𝑒𝑡𝑤𝑜𝑟𝑘</m:t>
                        </m:r>
                      </m:sub>
                    </m:sSub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𝐶𝑖</m:t>
                        </m:r>
                      </m:e>
                    </m:d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$</m:t>
                        </m:r>
                      </m:e>
                    </m:d>
                    <m:r>
                      <a:rPr lang="en-GB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𝑆𝑁</m:t>
                        </m:r>
                        <m:r>
                          <a:rPr lang="en-GB" b="0" i="1" baseline="-25000" smtClean="0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d>
                          <m:d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𝐶𝑖</m:t>
                            </m:r>
                          </m:e>
                        </m:d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($)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𝑆𝑇𝑜𝑡</m:t>
                        </m:r>
                        <m:r>
                          <a:rPr lang="en-GB" b="0" i="1" baseline="-25000" smtClean="0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d>
                          <m:d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𝐶𝑖</m:t>
                            </m:r>
                          </m:e>
                        </m:d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($)</m:t>
                        </m:r>
                      </m:den>
                    </m:f>
                    <m:r>
                      <a:rPr lang="en-GB" b="0" i="1" smtClean="0">
                        <a:latin typeface="Cambria Math" panose="02040503050406030204" pitchFamily="18" charset="0"/>
                      </a:rPr>
                      <m:t>∗</m:t>
                    </m:r>
                  </m:oMath>
                </a14:m>
                <a:r>
                  <a:rPr lang="en-GB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𝑅𝑒𝑣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𝑟𝑒𝑠𝑖𝑑𝑢𝑎𝑙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𝑑𝑒𝑚𝑎𝑛𝑑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𝑐h𝑎𝑟𝑔𝑒</m:t>
                        </m:r>
                      </m:sub>
                    </m:sSub>
                    <m:d>
                      <m:d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𝐶𝑖</m:t>
                        </m:r>
                      </m:e>
                    </m:d>
                    <m:d>
                      <m:d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$</m:t>
                        </m:r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𝑅𝑒𝑣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𝑟𝑒𝑠𝑖𝑑𝑢𝑎𝑙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𝑐𝑢𝑠𝑡𝑜𝑚𝑒𝑟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𝑐h𝑎𝑟𝑔𝑒</m:t>
                        </m:r>
                      </m:sub>
                    </m:sSub>
                    <m:d>
                      <m:d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𝐶𝑖</m:t>
                        </m:r>
                      </m:e>
                    </m:d>
                    <m:d>
                      <m:d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$</m:t>
                        </m:r>
                      </m:e>
                    </m:d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687A94C9-69AD-4047-91ED-597B2E650A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7065" y="3975322"/>
                <a:ext cx="5378771" cy="581698"/>
              </a:xfrm>
              <a:prstGeom prst="rect">
                <a:avLst/>
              </a:prstGeom>
              <a:blipFill>
                <a:blip r:embed="rId5"/>
                <a:stretch>
                  <a:fillRect l="-1133" t="-1042" b="-9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Oval 22">
            <a:extLst>
              <a:ext uri="{FF2B5EF4-FFF2-40B4-BE49-F238E27FC236}">
                <a16:creationId xmlns:a16="http://schemas.microsoft.com/office/drawing/2014/main" id="{49A66F38-1F36-466D-B736-FD0111EAC9ED}"/>
              </a:ext>
            </a:extLst>
          </p:cNvPr>
          <p:cNvSpPr/>
          <p:nvPr/>
        </p:nvSpPr>
        <p:spPr>
          <a:xfrm>
            <a:off x="6434050" y="4761000"/>
            <a:ext cx="632298" cy="67625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4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1DF5568-66EE-4F8C-8004-EEBEBC069D90}"/>
              </a:ext>
            </a:extLst>
          </p:cNvPr>
          <p:cNvSpPr txBox="1"/>
          <p:nvPr/>
        </p:nvSpPr>
        <p:spPr>
          <a:xfrm>
            <a:off x="7090676" y="4946435"/>
            <a:ext cx="42224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Volumetric generation charge revenue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075A287F-3643-4750-B6FF-C959C58BFDBE}"/>
                  </a:ext>
                </a:extLst>
              </p:cNvPr>
              <p:cNvSpPr txBox="1"/>
              <p:nvPr/>
            </p:nvSpPr>
            <p:spPr>
              <a:xfrm>
                <a:off x="457862" y="4579722"/>
                <a:ext cx="6043449" cy="23294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𝑅𝑒𝑣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𝑟𝑒𝑠𝑖𝑑𝑢𝑎𝑙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𝑐𝑢𝑠𝑡𝑜𝑚𝑒𝑟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𝑐h𝑎𝑟𝑔𝑒</m:t>
                          </m:r>
                        </m:sub>
                      </m:sSub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𝐶𝑖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$</m:t>
                          </m:r>
                        </m:e>
                      </m:d>
                      <m:r>
                        <a:rPr lang="en-GB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GB" i="1" smtClean="0">
                          <a:latin typeface="Cambria Math" panose="02040503050406030204" pitchFamily="18" charset="0"/>
                        </a:rPr>
                        <m:t>𝑇𝑜𝑡</m:t>
                      </m:r>
                      <m:r>
                        <a:rPr lang="en-GB" b="0" i="1" baseline="-25000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𝐶𝑖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$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𝑅𝑒𝑣</m:t>
                          </m:r>
                        </m:e>
                        <m:sub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𝑐𝑢𝑠𝑡𝑜𝑚𝑒𝑟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𝑐h𝑎𝑟𝑔𝑒</m:t>
                          </m:r>
                        </m:sub>
                      </m:sSub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𝐶𝑖</m:t>
                          </m:r>
                        </m:e>
                      </m:d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$</m:t>
                          </m:r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075A287F-3643-4750-B6FF-C959C58BFD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862" y="4579722"/>
                <a:ext cx="6043449" cy="232949"/>
              </a:xfrm>
              <a:prstGeom prst="rect">
                <a:avLst/>
              </a:prstGeom>
              <a:blipFill>
                <a:blip r:embed="rId6"/>
                <a:stretch>
                  <a:fillRect l="-101" b="-2631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45F2FD7E-4A36-4853-ABE9-60E01128112D}"/>
                  </a:ext>
                </a:extLst>
              </p:cNvPr>
              <p:cNvSpPr txBox="1"/>
              <p:nvPr/>
            </p:nvSpPr>
            <p:spPr>
              <a:xfrm>
                <a:off x="386251" y="6016088"/>
                <a:ext cx="5887957" cy="23294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𝑅𝑒𝑣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𝑟𝑒𝑠𝑖𝑑𝑢𝑎𝑙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𝑑𝑒𝑚𝑎𝑛𝑑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𝑐h𝑎𝑟𝑔𝑒</m:t>
                          </m:r>
                        </m:sub>
                      </m:sSub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𝐶𝑖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$</m:t>
                          </m:r>
                        </m:e>
                      </m:d>
                      <m:r>
                        <a:rPr lang="en-GB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GB" i="1" smtClean="0">
                          <a:latin typeface="Cambria Math" panose="02040503050406030204" pitchFamily="18" charset="0"/>
                        </a:rPr>
                        <m:t>𝑇𝑜𝑡</m:t>
                      </m:r>
                      <m:r>
                        <a:rPr lang="en-GB" b="0" i="1" baseline="-25000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𝐶𝑖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$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𝑅𝑒𝑣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𝑑𝑒𝑚𝑎𝑛𝑑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𝑐h𝑎𝑟𝑔𝑒</m:t>
                          </m:r>
                        </m:sub>
                      </m:sSub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𝐶𝑖</m:t>
                          </m:r>
                        </m:e>
                      </m:d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$</m:t>
                          </m:r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45F2FD7E-4A36-4853-ABE9-60E0112811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251" y="6016088"/>
                <a:ext cx="5887957" cy="232949"/>
              </a:xfrm>
              <a:prstGeom prst="rect">
                <a:avLst/>
              </a:prstGeom>
              <a:blipFill>
                <a:blip r:embed="rId7"/>
                <a:stretch>
                  <a:fillRect l="-104" t="-2632" b="-2368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>
            <a:extLst>
              <a:ext uri="{FF2B5EF4-FFF2-40B4-BE49-F238E27FC236}">
                <a16:creationId xmlns:a16="http://schemas.microsoft.com/office/drawing/2014/main" id="{5FC98630-229A-4BF8-BFD9-68A7704393C0}"/>
              </a:ext>
            </a:extLst>
          </p:cNvPr>
          <p:cNvSpPr/>
          <p:nvPr/>
        </p:nvSpPr>
        <p:spPr>
          <a:xfrm>
            <a:off x="386251" y="4484100"/>
            <a:ext cx="6063124" cy="396008"/>
          </a:xfrm>
          <a:prstGeom prst="rect">
            <a:avLst/>
          </a:prstGeom>
          <a:noFill/>
          <a:ln>
            <a:solidFill>
              <a:srgbClr val="0095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2E1A9F0-D3B9-4EBD-AB10-96F7B23EA0C9}"/>
              </a:ext>
            </a:extLst>
          </p:cNvPr>
          <p:cNvSpPr/>
          <p:nvPr/>
        </p:nvSpPr>
        <p:spPr>
          <a:xfrm>
            <a:off x="356681" y="5912094"/>
            <a:ext cx="6010742" cy="396008"/>
          </a:xfrm>
          <a:prstGeom prst="rect">
            <a:avLst/>
          </a:prstGeom>
          <a:noFill/>
          <a:ln>
            <a:solidFill>
              <a:srgbClr val="0095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A5C5D58A-EC04-4EA6-AE19-8F24B2021634}"/>
                  </a:ext>
                </a:extLst>
              </p:cNvPr>
              <p:cNvSpPr txBox="1"/>
              <p:nvPr/>
            </p:nvSpPr>
            <p:spPr>
              <a:xfrm>
                <a:off x="6907300" y="5369075"/>
                <a:ext cx="5378771" cy="5816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𝑅𝑒𝑣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𝑣𝑜𝑙𝑢𝑚𝑒𝑡𝑟𝑖𝑐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𝑔𝑒𝑛𝑒𝑟𝑎𝑡𝑖𝑜𝑛</m:t>
                        </m:r>
                      </m:sub>
                    </m:sSub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𝐶𝑖</m:t>
                        </m:r>
                      </m:e>
                    </m:d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$</m:t>
                        </m:r>
                      </m:e>
                    </m:d>
                    <m:r>
                      <a:rPr lang="en-GB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𝑆𝑃</m:t>
                        </m:r>
                        <m:r>
                          <a:rPr lang="en-GB" b="0" i="1" baseline="-25000" smtClean="0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d>
                          <m:d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𝐶𝑖</m:t>
                            </m:r>
                          </m:e>
                        </m:d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($)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𝑆𝑇𝑜𝑡</m:t>
                        </m:r>
                        <m:r>
                          <a:rPr lang="en-GB" b="0" i="1" baseline="-25000" smtClean="0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d>
                          <m:d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𝐶𝑖</m:t>
                            </m:r>
                          </m:e>
                        </m:d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($)</m:t>
                        </m:r>
                      </m:den>
                    </m:f>
                    <m:r>
                      <a:rPr lang="en-GB" b="0" i="1" smtClean="0">
                        <a:latin typeface="Cambria Math" panose="02040503050406030204" pitchFamily="18" charset="0"/>
                      </a:rPr>
                      <m:t>∗</m:t>
                    </m:r>
                  </m:oMath>
                </a14:m>
                <a:r>
                  <a:rPr lang="en-GB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𝑅𝑒𝑣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𝑟𝑒𝑠𝑖𝑑𝑢𝑎𝑙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𝑑𝑒𝑚𝑎𝑛𝑑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𝑐h𝑎𝑟𝑔𝑒</m:t>
                        </m:r>
                      </m:sub>
                    </m:sSub>
                    <m:d>
                      <m:d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𝐶𝑖</m:t>
                        </m:r>
                      </m:e>
                    </m:d>
                    <m:d>
                      <m:d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$</m:t>
                        </m:r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𝑆𝑃𝑒</m:t>
                    </m:r>
                    <m:d>
                      <m:d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𝐶𝑖</m:t>
                        </m:r>
                      </m:e>
                    </m:d>
                    <m:d>
                      <m:d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$</m:t>
                        </m:r>
                      </m:e>
                    </m:d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A5C5D58A-EC04-4EA6-AE19-8F24B20216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7300" y="5369075"/>
                <a:ext cx="5378771" cy="581698"/>
              </a:xfrm>
              <a:prstGeom prst="rect">
                <a:avLst/>
              </a:prstGeom>
              <a:blipFill>
                <a:blip r:embed="rId8"/>
                <a:stretch>
                  <a:fillRect l="-1134" t="-1053" b="-94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31" name="Table 7">
            <a:extLst>
              <a:ext uri="{FF2B5EF4-FFF2-40B4-BE49-F238E27FC236}">
                <a16:creationId xmlns:a16="http://schemas.microsoft.com/office/drawing/2014/main" id="{C07E02E0-C369-41C2-811F-4500D7F96C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0437652"/>
              </p:ext>
            </p:extLst>
          </p:nvPr>
        </p:nvGraphicFramePr>
        <p:xfrm>
          <a:off x="6853807" y="1507686"/>
          <a:ext cx="4303552" cy="1524641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538614">
                  <a:extLst>
                    <a:ext uri="{9D8B030D-6E8A-4147-A177-3AD203B41FA5}">
                      <a16:colId xmlns:a16="http://schemas.microsoft.com/office/drawing/2014/main" val="1388719306"/>
                    </a:ext>
                  </a:extLst>
                </a:gridCol>
                <a:gridCol w="2764938">
                  <a:extLst>
                    <a:ext uri="{9D8B030D-6E8A-4147-A177-3AD203B41FA5}">
                      <a16:colId xmlns:a16="http://schemas.microsoft.com/office/drawing/2014/main" val="102702243"/>
                    </a:ext>
                  </a:extLst>
                </a:gridCol>
              </a:tblGrid>
              <a:tr h="396881"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Share (%) of revenue for class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1475020"/>
                  </a:ext>
                </a:extLst>
              </a:tr>
              <a:tr h="396881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Energy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R</a:t>
                      </a:r>
                      <a:r>
                        <a:rPr lang="en-GB" baseline="-25000" dirty="0"/>
                        <a:t>e</a:t>
                      </a:r>
                      <a:r>
                        <a:rPr lang="en-GB" dirty="0"/>
                        <a:t> (%) for total energy – also Ret (%) by tier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5627041"/>
                  </a:ext>
                </a:extLst>
              </a:tr>
              <a:tr h="233459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Demand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R</a:t>
                      </a:r>
                      <a:r>
                        <a:rPr lang="en-GB" baseline="-25000" dirty="0"/>
                        <a:t>d</a:t>
                      </a:r>
                      <a:r>
                        <a:rPr lang="en-GB" dirty="0"/>
                        <a:t> (%)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1456551"/>
                  </a:ext>
                </a:extLst>
              </a:tr>
              <a:tr h="233459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Customer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err="1"/>
                        <a:t>R</a:t>
                      </a:r>
                      <a:r>
                        <a:rPr lang="en-GB" baseline="-25000" dirty="0" err="1"/>
                        <a:t>c</a:t>
                      </a:r>
                      <a:r>
                        <a:rPr lang="en-GB" dirty="0"/>
                        <a:t> (%) 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2554008"/>
                  </a:ext>
                </a:extLst>
              </a:tr>
            </a:tbl>
          </a:graphicData>
        </a:graphic>
      </p:graphicFrame>
      <p:sp>
        <p:nvSpPr>
          <p:cNvPr id="36" name="Rectangle 35">
            <a:extLst>
              <a:ext uri="{FF2B5EF4-FFF2-40B4-BE49-F238E27FC236}">
                <a16:creationId xmlns:a16="http://schemas.microsoft.com/office/drawing/2014/main" id="{8E2A01C1-986D-4ADD-AEEE-EF003B463979}"/>
              </a:ext>
            </a:extLst>
          </p:cNvPr>
          <p:cNvSpPr/>
          <p:nvPr/>
        </p:nvSpPr>
        <p:spPr>
          <a:xfrm>
            <a:off x="6572922" y="3944450"/>
            <a:ext cx="5431724" cy="727433"/>
          </a:xfrm>
          <a:prstGeom prst="rect">
            <a:avLst/>
          </a:prstGeom>
          <a:noFill/>
          <a:ln>
            <a:solidFill>
              <a:srgbClr val="0095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34" name="Table 7">
            <a:extLst>
              <a:ext uri="{FF2B5EF4-FFF2-40B4-BE49-F238E27FC236}">
                <a16:creationId xmlns:a16="http://schemas.microsoft.com/office/drawing/2014/main" id="{FC4DE45F-EBC2-4358-88F7-C9C26F2500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344488"/>
              </p:ext>
            </p:extLst>
          </p:nvPr>
        </p:nvGraphicFramePr>
        <p:xfrm>
          <a:off x="457862" y="1695034"/>
          <a:ext cx="5366718" cy="182880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279146">
                  <a:extLst>
                    <a:ext uri="{9D8B030D-6E8A-4147-A177-3AD203B41FA5}">
                      <a16:colId xmlns:a16="http://schemas.microsoft.com/office/drawing/2014/main" val="1388719306"/>
                    </a:ext>
                  </a:extLst>
                </a:gridCol>
                <a:gridCol w="1926725">
                  <a:extLst>
                    <a:ext uri="{9D8B030D-6E8A-4147-A177-3AD203B41FA5}">
                      <a16:colId xmlns:a16="http://schemas.microsoft.com/office/drawing/2014/main" val="102702243"/>
                    </a:ext>
                  </a:extLst>
                </a:gridCol>
                <a:gridCol w="117061">
                  <a:extLst>
                    <a:ext uri="{9D8B030D-6E8A-4147-A177-3AD203B41FA5}">
                      <a16:colId xmlns:a16="http://schemas.microsoft.com/office/drawing/2014/main" val="2676548368"/>
                    </a:ext>
                  </a:extLst>
                </a:gridCol>
                <a:gridCol w="2043786">
                  <a:extLst>
                    <a:ext uri="{9D8B030D-6E8A-4147-A177-3AD203B41FA5}">
                      <a16:colId xmlns:a16="http://schemas.microsoft.com/office/drawing/2014/main" val="1686607724"/>
                    </a:ext>
                  </a:extLst>
                </a:gridCol>
              </a:tblGrid>
              <a:tr h="181162">
                <a:tc>
                  <a:txBody>
                    <a:bodyPr/>
                    <a:lstStyle/>
                    <a:p>
                      <a:r>
                        <a:rPr lang="en-GB" sz="1200" dirty="0"/>
                        <a:t>$ value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Production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GB" sz="1200" dirty="0"/>
                        <a:t>Network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1475020"/>
                  </a:ext>
                </a:extLst>
              </a:tr>
              <a:tr h="255322">
                <a:tc>
                  <a:txBody>
                    <a:bodyPr/>
                    <a:lstStyle/>
                    <a:p>
                      <a:r>
                        <a:rPr lang="en-GB" sz="1200" dirty="0"/>
                        <a:t>Energy (</a:t>
                      </a:r>
                      <a:r>
                        <a:rPr lang="en-GB" sz="1200" dirty="0" err="1"/>
                        <a:t>STot</a:t>
                      </a:r>
                      <a:r>
                        <a:rPr lang="en-GB" sz="1200" baseline="-25000" dirty="0" err="1"/>
                        <a:t>e</a:t>
                      </a:r>
                      <a:r>
                        <a:rPr lang="en-GB" sz="12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Production Energy (</a:t>
                      </a:r>
                      <a:r>
                        <a:rPr lang="en-GB" sz="1200" dirty="0" err="1"/>
                        <a:t>SP</a:t>
                      </a:r>
                      <a:r>
                        <a:rPr lang="en-GB" sz="1200" baseline="-25000" dirty="0" err="1"/>
                        <a:t>e</a:t>
                      </a:r>
                      <a:r>
                        <a:rPr lang="en-GB" sz="1200" dirty="0"/>
                        <a:t>)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GB" sz="1200" dirty="0"/>
                        <a:t>0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5627041"/>
                  </a:ext>
                </a:extLst>
              </a:tr>
              <a:tr h="422712">
                <a:tc>
                  <a:txBody>
                    <a:bodyPr/>
                    <a:lstStyle/>
                    <a:p>
                      <a:r>
                        <a:rPr lang="en-GB" sz="1200" dirty="0"/>
                        <a:t>Demand (</a:t>
                      </a:r>
                      <a:r>
                        <a:rPr lang="en-GB" sz="1200" dirty="0" err="1"/>
                        <a:t>STot</a:t>
                      </a:r>
                      <a:r>
                        <a:rPr lang="en-GB" sz="1200" baseline="-25000" dirty="0" err="1"/>
                        <a:t>d</a:t>
                      </a:r>
                      <a:r>
                        <a:rPr lang="en-GB" sz="12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Production Demand (</a:t>
                      </a:r>
                      <a:r>
                        <a:rPr lang="en-GB" sz="1200" dirty="0" err="1"/>
                        <a:t>SP</a:t>
                      </a:r>
                      <a:r>
                        <a:rPr lang="en-GB" sz="1200" baseline="-25000" dirty="0" err="1"/>
                        <a:t>d</a:t>
                      </a:r>
                      <a:r>
                        <a:rPr lang="en-GB" sz="1200" dirty="0"/>
                        <a:t>)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GB" sz="1200" dirty="0"/>
                        <a:t>Transmission demand (</a:t>
                      </a:r>
                      <a:r>
                        <a:rPr lang="en-GB" sz="1200" dirty="0" err="1"/>
                        <a:t>ST</a:t>
                      </a:r>
                      <a:r>
                        <a:rPr lang="en-GB" sz="1200" baseline="-25000" dirty="0" err="1"/>
                        <a:t>d</a:t>
                      </a:r>
                      <a:r>
                        <a:rPr lang="en-GB" sz="1200" dirty="0"/>
                        <a:t>), Distribution Demand (</a:t>
                      </a:r>
                      <a:r>
                        <a:rPr lang="en-GB" sz="1200" dirty="0" err="1"/>
                        <a:t>SD</a:t>
                      </a:r>
                      <a:r>
                        <a:rPr lang="en-GB" sz="1200" baseline="-25000" dirty="0" err="1"/>
                        <a:t>d</a:t>
                      </a:r>
                      <a:r>
                        <a:rPr lang="en-GB" sz="1200" dirty="0"/>
                        <a:t>), </a:t>
                      </a:r>
                      <a:r>
                        <a:rPr lang="en-GB" sz="1200" dirty="0" err="1"/>
                        <a:t>SNd</a:t>
                      </a:r>
                      <a:r>
                        <a:rPr lang="en-GB" sz="1200" dirty="0"/>
                        <a:t> = </a:t>
                      </a:r>
                      <a:r>
                        <a:rPr lang="en-GB" sz="1200" dirty="0" err="1"/>
                        <a:t>ST</a:t>
                      </a:r>
                      <a:r>
                        <a:rPr lang="en-GB" sz="1200" baseline="-25000" dirty="0" err="1"/>
                        <a:t>d</a:t>
                      </a:r>
                      <a:r>
                        <a:rPr lang="en-GB" sz="1200" dirty="0"/>
                        <a:t> + </a:t>
                      </a:r>
                      <a:r>
                        <a:rPr lang="en-GB" sz="1200" dirty="0" err="1"/>
                        <a:t>SD</a:t>
                      </a:r>
                      <a:r>
                        <a:rPr lang="en-GB" sz="1200" baseline="-25000" dirty="0" err="1"/>
                        <a:t>d</a:t>
                      </a:r>
                      <a:endParaRPr lang="en-GB" sz="1200" baseline="-25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1456551"/>
                  </a:ext>
                </a:extLst>
              </a:tr>
              <a:tr h="610584">
                <a:tc>
                  <a:txBody>
                    <a:bodyPr/>
                    <a:lstStyle/>
                    <a:p>
                      <a:r>
                        <a:rPr lang="en-GB" sz="1200" dirty="0"/>
                        <a:t>Customer (</a:t>
                      </a:r>
                      <a:r>
                        <a:rPr lang="en-GB" sz="1200" dirty="0" err="1"/>
                        <a:t>STot</a:t>
                      </a:r>
                      <a:r>
                        <a:rPr lang="en-GB" sz="1200" baseline="-25000" dirty="0" err="1"/>
                        <a:t>c</a:t>
                      </a:r>
                      <a:r>
                        <a:rPr lang="en-GB" sz="1200" dirty="0"/>
                        <a:t>)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r>
                        <a:rPr lang="en-GB" sz="1200" dirty="0"/>
                        <a:t>Network customer</a:t>
                      </a: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360000" rtl="0" eaLnBrk="1" fontAlgn="auto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200" dirty="0"/>
                        <a:t>Established that residual customer is network-related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2554008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893B9324-5A83-8203-5594-B85A7A1DFBDC}"/>
              </a:ext>
            </a:extLst>
          </p:cNvPr>
          <p:cNvSpPr/>
          <p:nvPr/>
        </p:nvSpPr>
        <p:spPr>
          <a:xfrm>
            <a:off x="6659624" y="5311069"/>
            <a:ext cx="5431724" cy="727433"/>
          </a:xfrm>
          <a:prstGeom prst="rect">
            <a:avLst/>
          </a:prstGeom>
          <a:noFill/>
          <a:ln>
            <a:solidFill>
              <a:srgbClr val="0095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F0FE70-65A2-5921-318E-382387259D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61095" y="6551112"/>
            <a:ext cx="7071154" cy="153888"/>
          </a:xfrm>
        </p:spPr>
        <p:txBody>
          <a:bodyPr/>
          <a:lstStyle/>
          <a:p>
            <a:r>
              <a:rPr lang="en-GB" dirty="0"/>
              <a:t>Rate Design Workshop and Considerations</a:t>
            </a:r>
          </a:p>
        </p:txBody>
      </p:sp>
      <p:sp>
        <p:nvSpPr>
          <p:cNvPr id="7" name="Date Placeholder 4">
            <a:extLst>
              <a:ext uri="{FF2B5EF4-FFF2-40B4-BE49-F238E27FC236}">
                <a16:creationId xmlns:a16="http://schemas.microsoft.com/office/drawing/2014/main" id="{84574626-D1FC-2CAD-3B1E-E5A5289DF7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29095" y="6551112"/>
            <a:ext cx="1152000" cy="153888"/>
          </a:xfrm>
        </p:spPr>
        <p:txBody>
          <a:bodyPr/>
          <a:lstStyle/>
          <a:p>
            <a:r>
              <a:rPr lang="en-GB" dirty="0"/>
              <a:t>October 2023</a:t>
            </a:r>
          </a:p>
        </p:txBody>
      </p:sp>
    </p:spTree>
    <p:extLst>
      <p:ext uri="{BB962C8B-B14F-4D97-AF65-F5344CB8AC3E}">
        <p14:creationId xmlns:p14="http://schemas.microsoft.com/office/powerpoint/2010/main" val="2419436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 animBg="1"/>
      <p:bldP spid="16" grpId="0"/>
      <p:bldP spid="17" grpId="0" animBg="1"/>
      <p:bldP spid="18" grpId="0"/>
      <p:bldP spid="19" grpId="0"/>
      <p:bldP spid="20" grpId="0" animBg="1"/>
      <p:bldP spid="21" grpId="0"/>
      <p:bldP spid="22" grpId="0"/>
      <p:bldP spid="23" grpId="0" animBg="1"/>
      <p:bldP spid="25" grpId="0"/>
      <p:bldP spid="26" grpId="0"/>
      <p:bldP spid="28" grpId="0"/>
      <p:bldP spid="3" grpId="0" animBg="1"/>
      <p:bldP spid="29" grpId="0" animBg="1"/>
      <p:bldP spid="35" grpId="0"/>
      <p:bldP spid="36" grpId="0" animBg="1"/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4D6ED3-4C3E-4750-B516-40628D9D40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Alternative B – Stage 2 Calculations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6D5F75-6BA6-4E69-8E7C-EC9F382A8C9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en-GB" dirty="0"/>
              <a:t>Rate Design Model</a:t>
            </a:r>
          </a:p>
          <a:p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9C0A6DA-44E6-4AD9-9E35-96B789F464D0}"/>
                  </a:ext>
                </a:extLst>
              </p:cNvPr>
              <p:cNvSpPr txBox="1"/>
              <p:nvPr/>
            </p:nvSpPr>
            <p:spPr>
              <a:xfrm>
                <a:off x="1167981" y="3962765"/>
                <a:ext cx="10684272" cy="46224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𝐴𝑙𝑙𝑜𝑐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𝑐𝑢𝑠𝑡𝑜𝑚𝑒𝑟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𝑐h𝑎𝑟𝑔𝑒</m:t>
                          </m:r>
                        </m:sub>
                      </m:sSub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𝑟𝑒𝑠𝑖𝑑𝑒𝑛𝑡𝑖𝑎𝑙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𝑡𝑖𝑒𝑟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%</m:t>
                          </m:r>
                        </m:e>
                      </m:d>
                      <m:r>
                        <a:rPr lang="en-GB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𝑅𝑒𝑣</m:t>
                              </m:r>
                            </m:e>
                            <m:sub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𝑐𝑢𝑠𝑡𝑜𝑚𝑒𝑟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𝑐h𝑎𝑟𝑔𝑒</m:t>
                              </m:r>
                            </m:sub>
                          </m:sSub>
                          <m:d>
                            <m:d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𝐶𝑖</m:t>
                              </m:r>
                            </m:e>
                          </m:d>
                          <m:d>
                            <m:d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$</m:t>
                              </m:r>
                            </m:e>
                          </m:d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𝑅𝑒𝑣</m:t>
                          </m:r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𝐶𝑖</m:t>
                              </m:r>
                            </m:e>
                          </m:d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$</m:t>
                              </m:r>
                            </m:e>
                          </m:d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∗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𝑟𝑒𝑣𝑒𝑛𝑢𝑒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𝑟𝑒𝑐𝑜𝑣𝑒𝑟𝑒𝑑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𝑡𝑖𝑒𝑟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𝑎𝑡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𝑐𝑢𝑟𝑟𝑒𝑛𝑡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𝑟𝑎𝑡𝑒𝑠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𝑡𝑜𝑡𝑎𝑙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𝑟𝑒𝑣𝑒𝑛𝑢𝑒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𝑟𝑒𝑐𝑜𝑣𝑒𝑟𝑒𝑑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𝑓𝑟𝑜𝑚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𝑐𝑢𝑠𝑡𝑜𝑚𝑒𝑟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𝑐𝑎𝑟𝑔𝑒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𝑎𝑡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𝑐𝑢𝑟𝑟𝑒𝑛𝑡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𝑟𝑎𝑡𝑒𝑠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9C0A6DA-44E6-4AD9-9E35-96B789F464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7981" y="3962765"/>
                <a:ext cx="10684272" cy="462242"/>
              </a:xfrm>
              <a:prstGeom prst="rect">
                <a:avLst/>
              </a:prstGeom>
              <a:blipFill>
                <a:blip r:embed="rId3"/>
                <a:stretch>
                  <a:fillRect l="-285" t="-3947" r="-114" b="-1578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29">
            <a:extLst>
              <a:ext uri="{FF2B5EF4-FFF2-40B4-BE49-F238E27FC236}">
                <a16:creationId xmlns:a16="http://schemas.microsoft.com/office/drawing/2014/main" id="{087F7B7B-0DB2-4A5D-A797-71E84E532DCD}"/>
              </a:ext>
            </a:extLst>
          </p:cNvPr>
          <p:cNvSpPr txBox="1"/>
          <p:nvPr/>
        </p:nvSpPr>
        <p:spPr>
          <a:xfrm>
            <a:off x="277634" y="1192229"/>
            <a:ext cx="5033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ECOSS in $ by multiplying ECOSS % times revenue for 2023 for customer class Ci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BD69270-7B49-4D95-8F83-F2D5AAF356D2}"/>
              </a:ext>
            </a:extLst>
          </p:cNvPr>
          <p:cNvSpPr txBox="1"/>
          <p:nvPr/>
        </p:nvSpPr>
        <p:spPr>
          <a:xfrm>
            <a:off x="6427136" y="1166396"/>
            <a:ext cx="50336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Provided in IR 4 for 3 scenarios for customer class Ci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425B50C-35F4-4778-BD9C-E60C09434037}"/>
              </a:ext>
            </a:extLst>
          </p:cNvPr>
          <p:cNvSpPr/>
          <p:nvPr/>
        </p:nvSpPr>
        <p:spPr>
          <a:xfrm>
            <a:off x="457862" y="3587976"/>
            <a:ext cx="632298" cy="67625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230F0BC-C5A1-476E-8E93-50FD93304010}"/>
              </a:ext>
            </a:extLst>
          </p:cNvPr>
          <p:cNvSpPr txBox="1"/>
          <p:nvPr/>
        </p:nvSpPr>
        <p:spPr>
          <a:xfrm>
            <a:off x="1167981" y="3738941"/>
            <a:ext cx="57393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Customer charge allocation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539F63B-7A14-434A-BD06-E17B0089A8BC}"/>
              </a:ext>
            </a:extLst>
          </p:cNvPr>
          <p:cNvSpPr/>
          <p:nvPr/>
        </p:nvSpPr>
        <p:spPr>
          <a:xfrm>
            <a:off x="404369" y="4700021"/>
            <a:ext cx="632298" cy="67625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2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C0F83E2-0EE5-4122-902C-9ABD43517256}"/>
              </a:ext>
            </a:extLst>
          </p:cNvPr>
          <p:cNvSpPr txBox="1"/>
          <p:nvPr/>
        </p:nvSpPr>
        <p:spPr>
          <a:xfrm>
            <a:off x="1114488" y="4850986"/>
            <a:ext cx="57393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Demand charge revenue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45AF4643-781B-4898-83F1-59509E1FD8DE}"/>
                  </a:ext>
                </a:extLst>
              </p:cNvPr>
              <p:cNvSpPr txBox="1"/>
              <p:nvPr/>
            </p:nvSpPr>
            <p:spPr>
              <a:xfrm>
                <a:off x="457862" y="5571980"/>
                <a:ext cx="9342365" cy="45589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𝐴𝑙𝑙𝑜𝑐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𝑑𝑒𝑚𝑎𝑛𝑑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𝑐h𝑎𝑟𝑔𝑒</m:t>
                          </m:r>
                        </m:sub>
                      </m:sSub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𝐶𝑖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𝑠𝑢𝑏𝑐𝑙𝑎𝑠𝑠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%</m:t>
                          </m:r>
                        </m:e>
                      </m:d>
                      <m:r>
                        <a:rPr lang="en-GB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i="1" smtClean="0">
                          <a:latin typeface="Cambria Math" panose="02040503050406030204" pitchFamily="18" charset="0"/>
                        </a:rPr>
                        <m:t>𝑅𝑑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𝐶𝑖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%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∗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𝑟𝑒𝑣𝑒𝑛𝑢𝑒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𝑟𝑒𝑐𝑜𝑣𝑒𝑟𝑒𝑑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𝑓𝑟𝑜𝑚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𝑠𝑢𝑏𝑐𝑙𝑎𝑠𝑠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𝑜𝑟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</m:d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𝑎𝑡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𝑐𝑢𝑟𝑟𝑒𝑛𝑡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𝑟𝑎𝑡𝑒𝑠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𝑡𝑜𝑡𝑎𝑙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𝑟𝑒𝑣𝑒𝑛𝑢𝑒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𝑟𝑒𝑐𝑜𝑣𝑒𝑟𝑒𝑑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𝑓𝑟𝑜𝑚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𝑎𝑙𝑙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𝑠𝑢𝑏𝑐𝑙𝑎𝑠𝑠𝑒𝑠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𝑎𝑡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𝑐𝑢𝑟𝑟𝑒𝑛𝑡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𝑟𝑎𝑡𝑒𝑠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45AF4643-781B-4898-83F1-59509E1FD8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862" y="5571980"/>
                <a:ext cx="9342365" cy="455894"/>
              </a:xfrm>
              <a:prstGeom prst="rect">
                <a:avLst/>
              </a:prstGeom>
              <a:blipFill>
                <a:blip r:embed="rId4"/>
                <a:stretch>
                  <a:fillRect t="-1333" b="-16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E79EB823-A153-456E-B58B-7BB30A9EC6D4}"/>
                  </a:ext>
                </a:extLst>
              </p:cNvPr>
              <p:cNvSpPr txBox="1"/>
              <p:nvPr/>
            </p:nvSpPr>
            <p:spPr>
              <a:xfrm>
                <a:off x="1149161" y="4432249"/>
                <a:ext cx="6650730" cy="45493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𝐴𝑙𝑙𝑜𝑐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𝑐𝑢𝑠𝑡𝑜𝑚𝑒𝑟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𝑐h𝑎𝑟𝑔𝑒</m:t>
                          </m:r>
                        </m:sub>
                      </m:sSub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𝑎𝑙𝑙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𝑜𝑡h𝑒𝑟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𝑐𝑙𝑎𝑠𝑠𝑒𝑠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%</m:t>
                          </m:r>
                        </m:e>
                      </m:d>
                      <m:r>
                        <a:rPr lang="en-GB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𝑅𝑒𝑣</m:t>
                              </m:r>
                            </m:e>
                            <m:sub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𝑐𝑢𝑠𝑡𝑜𝑚𝑒𝑟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𝑐h𝑎𝑟𝑔𝑒</m:t>
                              </m:r>
                            </m:sub>
                          </m:sSub>
                          <m:d>
                            <m:d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𝐶𝑖</m:t>
                              </m:r>
                            </m:e>
                          </m:d>
                          <m:d>
                            <m:d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$</m:t>
                              </m:r>
                            </m:e>
                          </m:d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𝑅𝑒𝑣</m:t>
                          </m:r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𝐶𝑖</m:t>
                              </m:r>
                            </m:e>
                          </m:d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$</m:t>
                              </m:r>
                            </m:e>
                          </m:d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𝑅𝑐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𝐶𝑖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(%)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E79EB823-A153-456E-B58B-7BB30A9EC6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9161" y="4432249"/>
                <a:ext cx="6650730" cy="454933"/>
              </a:xfrm>
              <a:prstGeom prst="rect">
                <a:avLst/>
              </a:prstGeom>
              <a:blipFill>
                <a:blip r:embed="rId5"/>
                <a:stretch>
                  <a:fillRect t="-4000" r="-92" b="-12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1" name="Table 7">
            <a:extLst>
              <a:ext uri="{FF2B5EF4-FFF2-40B4-BE49-F238E27FC236}">
                <a16:creationId xmlns:a16="http://schemas.microsoft.com/office/drawing/2014/main" id="{4E5E6B56-E420-4893-A4F9-059C449175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1150636"/>
              </p:ext>
            </p:extLst>
          </p:nvPr>
        </p:nvGraphicFramePr>
        <p:xfrm>
          <a:off x="6853807" y="1507686"/>
          <a:ext cx="4303552" cy="1524641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538614">
                  <a:extLst>
                    <a:ext uri="{9D8B030D-6E8A-4147-A177-3AD203B41FA5}">
                      <a16:colId xmlns:a16="http://schemas.microsoft.com/office/drawing/2014/main" val="1388719306"/>
                    </a:ext>
                  </a:extLst>
                </a:gridCol>
                <a:gridCol w="2764938">
                  <a:extLst>
                    <a:ext uri="{9D8B030D-6E8A-4147-A177-3AD203B41FA5}">
                      <a16:colId xmlns:a16="http://schemas.microsoft.com/office/drawing/2014/main" val="102702243"/>
                    </a:ext>
                  </a:extLst>
                </a:gridCol>
              </a:tblGrid>
              <a:tr h="396881"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Share (%) of revenue for class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1475020"/>
                  </a:ext>
                </a:extLst>
              </a:tr>
              <a:tr h="396881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Energy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R</a:t>
                      </a:r>
                      <a:r>
                        <a:rPr lang="en-GB" baseline="-25000" dirty="0"/>
                        <a:t>e</a:t>
                      </a:r>
                      <a:r>
                        <a:rPr lang="en-GB" dirty="0"/>
                        <a:t> (%) for total energy – also Ret (%) by tier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5627041"/>
                  </a:ext>
                </a:extLst>
              </a:tr>
              <a:tr h="233459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Demand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R</a:t>
                      </a:r>
                      <a:r>
                        <a:rPr lang="en-GB" baseline="-25000" dirty="0"/>
                        <a:t>d</a:t>
                      </a:r>
                      <a:r>
                        <a:rPr lang="en-GB" dirty="0"/>
                        <a:t> (%)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1456551"/>
                  </a:ext>
                </a:extLst>
              </a:tr>
              <a:tr h="233459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Customer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err="1"/>
                        <a:t>R</a:t>
                      </a:r>
                      <a:r>
                        <a:rPr lang="en-GB" baseline="-25000" dirty="0" err="1"/>
                        <a:t>c</a:t>
                      </a:r>
                      <a:r>
                        <a:rPr lang="en-GB" dirty="0"/>
                        <a:t> (%) 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2554008"/>
                  </a:ext>
                </a:extLst>
              </a:tr>
            </a:tbl>
          </a:graphicData>
        </a:graphic>
      </p:graphicFrame>
      <p:graphicFrame>
        <p:nvGraphicFramePr>
          <p:cNvPr id="23" name="Table 7">
            <a:extLst>
              <a:ext uri="{FF2B5EF4-FFF2-40B4-BE49-F238E27FC236}">
                <a16:creationId xmlns:a16="http://schemas.microsoft.com/office/drawing/2014/main" id="{5629F9E6-66B1-4421-B521-7946DA1466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344488"/>
              </p:ext>
            </p:extLst>
          </p:nvPr>
        </p:nvGraphicFramePr>
        <p:xfrm>
          <a:off x="457862" y="1695034"/>
          <a:ext cx="5366718" cy="182880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279146">
                  <a:extLst>
                    <a:ext uri="{9D8B030D-6E8A-4147-A177-3AD203B41FA5}">
                      <a16:colId xmlns:a16="http://schemas.microsoft.com/office/drawing/2014/main" val="1388719306"/>
                    </a:ext>
                  </a:extLst>
                </a:gridCol>
                <a:gridCol w="1926725">
                  <a:extLst>
                    <a:ext uri="{9D8B030D-6E8A-4147-A177-3AD203B41FA5}">
                      <a16:colId xmlns:a16="http://schemas.microsoft.com/office/drawing/2014/main" val="102702243"/>
                    </a:ext>
                  </a:extLst>
                </a:gridCol>
                <a:gridCol w="117061">
                  <a:extLst>
                    <a:ext uri="{9D8B030D-6E8A-4147-A177-3AD203B41FA5}">
                      <a16:colId xmlns:a16="http://schemas.microsoft.com/office/drawing/2014/main" val="2676548368"/>
                    </a:ext>
                  </a:extLst>
                </a:gridCol>
                <a:gridCol w="2043786">
                  <a:extLst>
                    <a:ext uri="{9D8B030D-6E8A-4147-A177-3AD203B41FA5}">
                      <a16:colId xmlns:a16="http://schemas.microsoft.com/office/drawing/2014/main" val="1686607724"/>
                    </a:ext>
                  </a:extLst>
                </a:gridCol>
              </a:tblGrid>
              <a:tr h="181162">
                <a:tc>
                  <a:txBody>
                    <a:bodyPr/>
                    <a:lstStyle/>
                    <a:p>
                      <a:r>
                        <a:rPr lang="en-GB" sz="1200" dirty="0"/>
                        <a:t>$ value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Production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GB" sz="1200" dirty="0"/>
                        <a:t>Network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1475020"/>
                  </a:ext>
                </a:extLst>
              </a:tr>
              <a:tr h="255322">
                <a:tc>
                  <a:txBody>
                    <a:bodyPr/>
                    <a:lstStyle/>
                    <a:p>
                      <a:r>
                        <a:rPr lang="en-GB" sz="1200" dirty="0"/>
                        <a:t>Energy (</a:t>
                      </a:r>
                      <a:r>
                        <a:rPr lang="en-GB" sz="1200" dirty="0" err="1"/>
                        <a:t>STot</a:t>
                      </a:r>
                      <a:r>
                        <a:rPr lang="en-GB" sz="1200" baseline="-25000" dirty="0" err="1"/>
                        <a:t>e</a:t>
                      </a:r>
                      <a:r>
                        <a:rPr lang="en-GB" sz="12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Production Energy (</a:t>
                      </a:r>
                      <a:r>
                        <a:rPr lang="en-GB" sz="1200" dirty="0" err="1"/>
                        <a:t>SP</a:t>
                      </a:r>
                      <a:r>
                        <a:rPr lang="en-GB" sz="1200" baseline="-25000" dirty="0" err="1"/>
                        <a:t>e</a:t>
                      </a:r>
                      <a:r>
                        <a:rPr lang="en-GB" sz="1200" dirty="0"/>
                        <a:t>)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GB" sz="1200" dirty="0"/>
                        <a:t>0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5627041"/>
                  </a:ext>
                </a:extLst>
              </a:tr>
              <a:tr h="422712">
                <a:tc>
                  <a:txBody>
                    <a:bodyPr/>
                    <a:lstStyle/>
                    <a:p>
                      <a:r>
                        <a:rPr lang="en-GB" sz="1200" dirty="0"/>
                        <a:t>Demand (</a:t>
                      </a:r>
                      <a:r>
                        <a:rPr lang="en-GB" sz="1200" dirty="0" err="1"/>
                        <a:t>STot</a:t>
                      </a:r>
                      <a:r>
                        <a:rPr lang="en-GB" sz="1200" baseline="-25000" dirty="0" err="1"/>
                        <a:t>d</a:t>
                      </a:r>
                      <a:r>
                        <a:rPr lang="en-GB" sz="12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Production Demand (</a:t>
                      </a:r>
                      <a:r>
                        <a:rPr lang="en-GB" sz="1200" dirty="0" err="1"/>
                        <a:t>SP</a:t>
                      </a:r>
                      <a:r>
                        <a:rPr lang="en-GB" sz="1200" baseline="-25000" dirty="0" err="1"/>
                        <a:t>d</a:t>
                      </a:r>
                      <a:r>
                        <a:rPr lang="en-GB" sz="1200" dirty="0"/>
                        <a:t>)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GB" sz="1200" dirty="0"/>
                        <a:t>Transmission demand (</a:t>
                      </a:r>
                      <a:r>
                        <a:rPr lang="en-GB" sz="1200" dirty="0" err="1"/>
                        <a:t>ST</a:t>
                      </a:r>
                      <a:r>
                        <a:rPr lang="en-GB" sz="1200" baseline="-25000" dirty="0" err="1"/>
                        <a:t>d</a:t>
                      </a:r>
                      <a:r>
                        <a:rPr lang="en-GB" sz="1200" dirty="0"/>
                        <a:t>), Distribution Demand (</a:t>
                      </a:r>
                      <a:r>
                        <a:rPr lang="en-GB" sz="1200" dirty="0" err="1"/>
                        <a:t>SD</a:t>
                      </a:r>
                      <a:r>
                        <a:rPr lang="en-GB" sz="1200" baseline="-25000" dirty="0" err="1"/>
                        <a:t>d</a:t>
                      </a:r>
                      <a:r>
                        <a:rPr lang="en-GB" sz="1200" dirty="0"/>
                        <a:t>), </a:t>
                      </a:r>
                      <a:r>
                        <a:rPr lang="en-GB" sz="1200" dirty="0" err="1"/>
                        <a:t>SNd</a:t>
                      </a:r>
                      <a:r>
                        <a:rPr lang="en-GB" sz="1200" dirty="0"/>
                        <a:t> = </a:t>
                      </a:r>
                      <a:r>
                        <a:rPr lang="en-GB" sz="1200" dirty="0" err="1"/>
                        <a:t>ST</a:t>
                      </a:r>
                      <a:r>
                        <a:rPr lang="en-GB" sz="1200" baseline="-25000" dirty="0" err="1"/>
                        <a:t>d</a:t>
                      </a:r>
                      <a:r>
                        <a:rPr lang="en-GB" sz="1200" dirty="0"/>
                        <a:t> + </a:t>
                      </a:r>
                      <a:r>
                        <a:rPr lang="en-GB" sz="1200" dirty="0" err="1"/>
                        <a:t>SD</a:t>
                      </a:r>
                      <a:r>
                        <a:rPr lang="en-GB" sz="1200" baseline="-25000" dirty="0" err="1"/>
                        <a:t>d</a:t>
                      </a:r>
                      <a:endParaRPr lang="en-GB" sz="1200" baseline="-25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1456551"/>
                  </a:ext>
                </a:extLst>
              </a:tr>
              <a:tr h="610584">
                <a:tc>
                  <a:txBody>
                    <a:bodyPr/>
                    <a:lstStyle/>
                    <a:p>
                      <a:r>
                        <a:rPr lang="en-GB" sz="1200" dirty="0"/>
                        <a:t>Customer (</a:t>
                      </a:r>
                      <a:r>
                        <a:rPr lang="en-GB" sz="1200" dirty="0" err="1"/>
                        <a:t>STot</a:t>
                      </a:r>
                      <a:r>
                        <a:rPr lang="en-GB" sz="1200" baseline="-25000" dirty="0" err="1"/>
                        <a:t>c</a:t>
                      </a:r>
                      <a:r>
                        <a:rPr lang="en-GB" sz="1200" dirty="0"/>
                        <a:t>)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r>
                        <a:rPr lang="en-GB" sz="1200" dirty="0"/>
                        <a:t>Network customer</a:t>
                      </a: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360000" rtl="0" eaLnBrk="1" fontAlgn="auto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200" dirty="0"/>
                        <a:t>Established that residual customer is network-related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2554008"/>
                  </a:ext>
                </a:extLst>
              </a:tr>
            </a:tbl>
          </a:graphicData>
        </a:graphic>
      </p:graphicFrame>
      <p:sp>
        <p:nvSpPr>
          <p:cNvPr id="3" name="Footer Placeholder 5">
            <a:extLst>
              <a:ext uri="{FF2B5EF4-FFF2-40B4-BE49-F238E27FC236}">
                <a16:creationId xmlns:a16="http://schemas.microsoft.com/office/drawing/2014/main" id="{F67EFFC2-1856-CB04-F73F-5188842D55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61095" y="6551112"/>
            <a:ext cx="7071154" cy="153888"/>
          </a:xfrm>
        </p:spPr>
        <p:txBody>
          <a:bodyPr/>
          <a:lstStyle/>
          <a:p>
            <a:r>
              <a:rPr lang="en-GB" dirty="0"/>
              <a:t>Rate Design Workshop and Considerations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BEA85E-E682-0D50-F6AB-1FAAE8097D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29095" y="6551112"/>
            <a:ext cx="1152000" cy="153888"/>
          </a:xfrm>
        </p:spPr>
        <p:txBody>
          <a:bodyPr/>
          <a:lstStyle/>
          <a:p>
            <a:r>
              <a:rPr lang="en-GB" dirty="0"/>
              <a:t>October 2023</a:t>
            </a:r>
          </a:p>
        </p:txBody>
      </p:sp>
    </p:spTree>
    <p:extLst>
      <p:ext uri="{BB962C8B-B14F-4D97-AF65-F5344CB8AC3E}">
        <p14:creationId xmlns:p14="http://schemas.microsoft.com/office/powerpoint/2010/main" val="2087103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 animBg="1"/>
      <p:bldP spid="16" grpId="0"/>
      <p:bldP spid="17" grpId="0" animBg="1"/>
      <p:bldP spid="18" grpId="0"/>
      <p:bldP spid="19" grpId="0"/>
      <p:bldP spid="2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883E4B-7B03-A55A-740B-9B0C383EA1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Agenda</a:t>
            </a:r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23BF0041-D26D-A3FD-F420-F01DC097BF03}"/>
              </a:ext>
            </a:extLst>
          </p:cNvPr>
          <p:cNvGraphicFramePr>
            <a:graphicFrameLocks noGrp="1"/>
          </p:cNvGraphicFramePr>
          <p:nvPr>
            <p:ph type="tbl" sz="quarter" idx="10"/>
            <p:extLst>
              <p:ext uri="{D42A27DB-BD31-4B8C-83A1-F6EECF244321}">
                <p14:modId xmlns:p14="http://schemas.microsoft.com/office/powerpoint/2010/main" val="4192700302"/>
              </p:ext>
            </p:extLst>
          </p:nvPr>
        </p:nvGraphicFramePr>
        <p:xfrm>
          <a:off x="2746375" y="2608898"/>
          <a:ext cx="8497888" cy="1112520"/>
        </p:xfrm>
        <a:graphic>
          <a:graphicData uri="http://schemas.openxmlformats.org/drawingml/2006/table">
            <a:tbl>
              <a:tblPr firstRow="1" bandRow="1">
                <a:tableStyleId>{827C0940-B00D-47F7-909F-A3DD2118664B}</a:tableStyleId>
              </a:tblPr>
              <a:tblGrid>
                <a:gridCol w="8497888">
                  <a:extLst>
                    <a:ext uri="{9D8B030D-6E8A-4147-A177-3AD203B41FA5}">
                      <a16:colId xmlns:a16="http://schemas.microsoft.com/office/drawing/2014/main" val="99346593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800" b="0" dirty="0">
                          <a:solidFill>
                            <a:schemeClr val="bg1"/>
                          </a:solidFill>
                        </a:rPr>
                        <a:t>Introduction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04632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800" dirty="0">
                          <a:solidFill>
                            <a:schemeClr val="bg1"/>
                          </a:solidFill>
                        </a:rPr>
                        <a:t>Rate Model Submitted by BELCO and Alternatives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18773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800" dirty="0">
                          <a:solidFill>
                            <a:schemeClr val="bg1"/>
                          </a:solidFill>
                        </a:rPr>
                        <a:t>TOU Pilot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56728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22034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4D6ED3-4C3E-4750-B516-40628D9D40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Alternative B – Stage 2 Calculations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6D5F75-6BA6-4E69-8E7C-EC9F382A8C9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en-GB" dirty="0"/>
              <a:t>Rate Design Model</a:t>
            </a:r>
          </a:p>
          <a:p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9C0A6DA-44E6-4AD9-9E35-96B789F464D0}"/>
                  </a:ext>
                </a:extLst>
              </p:cNvPr>
              <p:cNvSpPr txBox="1"/>
              <p:nvPr/>
            </p:nvSpPr>
            <p:spPr>
              <a:xfrm>
                <a:off x="1167981" y="3962765"/>
                <a:ext cx="6957481" cy="4608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𝐴𝑙𝑙𝑜𝑐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𝑣𝑜𝑙𝑢𝑚𝑒𝑡𝑟𝑖𝑐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𝑔𝑒𝑛𝑒𝑟𝑎𝑡𝑖𝑜𝑛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𝑐h𝑎𝑟𝑔𝑒</m:t>
                          </m:r>
                        </m:sub>
                      </m:sSub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𝐶𝑖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𝑡𝑖𝑒𝑟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%</m:t>
                          </m:r>
                        </m:e>
                      </m:d>
                      <m:r>
                        <a:rPr lang="en-GB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𝑅𝑒𝑣</m:t>
                              </m:r>
                            </m:e>
                            <m:sub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𝑣𝑜𝑙𝑢𝑚𝑒𝑡𝑟𝑖𝑐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𝑔𝑒𝑛𝑒𝑟𝑎𝑡𝑖𝑜𝑛</m:t>
                              </m:r>
                            </m:sub>
                          </m:sSub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𝐶𝑖</m:t>
                              </m:r>
                            </m:e>
                          </m:d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($)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𝑅𝑒𝑣</m:t>
                          </m:r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𝐶𝑖</m:t>
                              </m:r>
                            </m:e>
                          </m:d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$</m:t>
                              </m:r>
                            </m:e>
                          </m:d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∗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  <m:r>
                            <a:rPr lang="en-GB" b="0" i="1" baseline="-25000" smtClean="0"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(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𝐶𝑖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sSub>
                            <m:sSub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9C0A6DA-44E6-4AD9-9E35-96B789F464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7981" y="3962765"/>
                <a:ext cx="6957481" cy="460832"/>
              </a:xfrm>
              <a:prstGeom prst="rect">
                <a:avLst/>
              </a:prstGeom>
              <a:blipFill>
                <a:blip r:embed="rId3"/>
                <a:stretch>
                  <a:fillRect l="-175" t="-3947" r="-351" b="-1052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29">
            <a:extLst>
              <a:ext uri="{FF2B5EF4-FFF2-40B4-BE49-F238E27FC236}">
                <a16:creationId xmlns:a16="http://schemas.microsoft.com/office/drawing/2014/main" id="{087F7B7B-0DB2-4A5D-A797-71E84E532DCD}"/>
              </a:ext>
            </a:extLst>
          </p:cNvPr>
          <p:cNvSpPr txBox="1"/>
          <p:nvPr/>
        </p:nvSpPr>
        <p:spPr>
          <a:xfrm>
            <a:off x="277634" y="1192229"/>
            <a:ext cx="5033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ECOSS in $ by multiplying ECOSS % times revenue for 2023 for customer class Ci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BD69270-7B49-4D95-8F83-F2D5AAF356D2}"/>
              </a:ext>
            </a:extLst>
          </p:cNvPr>
          <p:cNvSpPr txBox="1"/>
          <p:nvPr/>
        </p:nvSpPr>
        <p:spPr>
          <a:xfrm>
            <a:off x="6427136" y="1166396"/>
            <a:ext cx="50336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Provided in IR 4 for 3 scenarios for customer class Ci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425B50C-35F4-4778-BD9C-E60C09434037}"/>
              </a:ext>
            </a:extLst>
          </p:cNvPr>
          <p:cNvSpPr/>
          <p:nvPr/>
        </p:nvSpPr>
        <p:spPr>
          <a:xfrm>
            <a:off x="457862" y="3587976"/>
            <a:ext cx="632298" cy="67625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3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230F0BC-C5A1-476E-8E93-50FD93304010}"/>
              </a:ext>
            </a:extLst>
          </p:cNvPr>
          <p:cNvSpPr txBox="1"/>
          <p:nvPr/>
        </p:nvSpPr>
        <p:spPr>
          <a:xfrm>
            <a:off x="1167981" y="3738941"/>
            <a:ext cx="57393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Volumetric charge allocation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AE771000-9A02-4EFC-B0B0-D20F72D7B2C7}"/>
                  </a:ext>
                </a:extLst>
              </p:cNvPr>
              <p:cNvSpPr txBox="1"/>
              <p:nvPr/>
            </p:nvSpPr>
            <p:spPr>
              <a:xfrm>
                <a:off x="1167980" y="4768150"/>
                <a:ext cx="6622454" cy="45448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𝐴𝑙𝑙𝑜𝑐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𝑣𝑜𝑙𝑢𝑚𝑒𝑡𝑟𝑖𝑐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𝑛𝑒𝑡𝑤𝑜𝑟𝑘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𝑐h𝑎𝑟𝑔𝑒</m:t>
                          </m:r>
                        </m:sub>
                      </m:sSub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𝐶𝑖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𝑡𝑖𝑒𝑟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%</m:t>
                          </m:r>
                        </m:e>
                      </m:d>
                      <m:r>
                        <a:rPr lang="en-GB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𝑅𝑒𝑣</m:t>
                              </m:r>
                            </m:e>
                            <m:sub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𝑣𝑜𝑙𝑢𝑚𝑒𝑡𝑟𝑖𝑐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𝑛𝑒𝑡𝑤𝑜𝑟𝑘</m:t>
                              </m:r>
                            </m:sub>
                          </m:sSub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𝐶𝑖</m:t>
                              </m:r>
                            </m:e>
                          </m:d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($)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𝑅𝑒𝑣</m:t>
                          </m:r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𝐶𝑖</m:t>
                              </m:r>
                            </m:e>
                          </m:d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$</m:t>
                              </m:r>
                            </m:e>
                          </m:d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∗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  <m:r>
                            <a:rPr lang="en-GB" b="0" i="1" baseline="-25000" smtClean="0"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(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𝐶𝑖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sSub>
                            <m:sSub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AE771000-9A02-4EFC-B0B0-D20F72D7B2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7980" y="4768150"/>
                <a:ext cx="6622454" cy="454483"/>
              </a:xfrm>
              <a:prstGeom prst="rect">
                <a:avLst/>
              </a:prstGeom>
              <a:blipFill>
                <a:blip r:embed="rId4"/>
                <a:stretch>
                  <a:fillRect t="-4000" r="-184" b="-10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7" name="Table 7">
            <a:extLst>
              <a:ext uri="{FF2B5EF4-FFF2-40B4-BE49-F238E27FC236}">
                <a16:creationId xmlns:a16="http://schemas.microsoft.com/office/drawing/2014/main" id="{05129306-0AE9-4230-BDA6-7B92AA23F5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1655422"/>
              </p:ext>
            </p:extLst>
          </p:nvPr>
        </p:nvGraphicFramePr>
        <p:xfrm>
          <a:off x="6853807" y="1507686"/>
          <a:ext cx="4303552" cy="1524641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538614">
                  <a:extLst>
                    <a:ext uri="{9D8B030D-6E8A-4147-A177-3AD203B41FA5}">
                      <a16:colId xmlns:a16="http://schemas.microsoft.com/office/drawing/2014/main" val="1388719306"/>
                    </a:ext>
                  </a:extLst>
                </a:gridCol>
                <a:gridCol w="2764938">
                  <a:extLst>
                    <a:ext uri="{9D8B030D-6E8A-4147-A177-3AD203B41FA5}">
                      <a16:colId xmlns:a16="http://schemas.microsoft.com/office/drawing/2014/main" val="102702243"/>
                    </a:ext>
                  </a:extLst>
                </a:gridCol>
              </a:tblGrid>
              <a:tr h="396881"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Share (%) of revenue for class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1475020"/>
                  </a:ext>
                </a:extLst>
              </a:tr>
              <a:tr h="396881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Energy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R</a:t>
                      </a:r>
                      <a:r>
                        <a:rPr lang="en-GB" baseline="-25000" dirty="0"/>
                        <a:t>e</a:t>
                      </a:r>
                      <a:r>
                        <a:rPr lang="en-GB" dirty="0"/>
                        <a:t> (%) for total energy – also Ret (%) by tier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5627041"/>
                  </a:ext>
                </a:extLst>
              </a:tr>
              <a:tr h="233459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Demand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R</a:t>
                      </a:r>
                      <a:r>
                        <a:rPr lang="en-GB" baseline="-25000" dirty="0"/>
                        <a:t>d</a:t>
                      </a:r>
                      <a:r>
                        <a:rPr lang="en-GB" dirty="0"/>
                        <a:t> (%)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1456551"/>
                  </a:ext>
                </a:extLst>
              </a:tr>
              <a:tr h="233459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Customer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err="1"/>
                        <a:t>R</a:t>
                      </a:r>
                      <a:r>
                        <a:rPr lang="en-GB" baseline="-25000" dirty="0" err="1"/>
                        <a:t>c</a:t>
                      </a:r>
                      <a:r>
                        <a:rPr lang="en-GB" dirty="0"/>
                        <a:t> (%) 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2554008"/>
                  </a:ext>
                </a:extLst>
              </a:tr>
            </a:tbl>
          </a:graphicData>
        </a:graphic>
      </p:graphicFrame>
      <p:graphicFrame>
        <p:nvGraphicFramePr>
          <p:cNvPr id="12" name="Table 7">
            <a:extLst>
              <a:ext uri="{FF2B5EF4-FFF2-40B4-BE49-F238E27FC236}">
                <a16:creationId xmlns:a16="http://schemas.microsoft.com/office/drawing/2014/main" id="{3D9F0523-8551-4930-A945-D99CFF250B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344488"/>
              </p:ext>
            </p:extLst>
          </p:nvPr>
        </p:nvGraphicFramePr>
        <p:xfrm>
          <a:off x="457862" y="1695034"/>
          <a:ext cx="5366718" cy="182880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279146">
                  <a:extLst>
                    <a:ext uri="{9D8B030D-6E8A-4147-A177-3AD203B41FA5}">
                      <a16:colId xmlns:a16="http://schemas.microsoft.com/office/drawing/2014/main" val="1388719306"/>
                    </a:ext>
                  </a:extLst>
                </a:gridCol>
                <a:gridCol w="1926725">
                  <a:extLst>
                    <a:ext uri="{9D8B030D-6E8A-4147-A177-3AD203B41FA5}">
                      <a16:colId xmlns:a16="http://schemas.microsoft.com/office/drawing/2014/main" val="102702243"/>
                    </a:ext>
                  </a:extLst>
                </a:gridCol>
                <a:gridCol w="117061">
                  <a:extLst>
                    <a:ext uri="{9D8B030D-6E8A-4147-A177-3AD203B41FA5}">
                      <a16:colId xmlns:a16="http://schemas.microsoft.com/office/drawing/2014/main" val="2676548368"/>
                    </a:ext>
                  </a:extLst>
                </a:gridCol>
                <a:gridCol w="2043786">
                  <a:extLst>
                    <a:ext uri="{9D8B030D-6E8A-4147-A177-3AD203B41FA5}">
                      <a16:colId xmlns:a16="http://schemas.microsoft.com/office/drawing/2014/main" val="1686607724"/>
                    </a:ext>
                  </a:extLst>
                </a:gridCol>
              </a:tblGrid>
              <a:tr h="181162">
                <a:tc>
                  <a:txBody>
                    <a:bodyPr/>
                    <a:lstStyle/>
                    <a:p>
                      <a:r>
                        <a:rPr lang="en-GB" sz="1200" dirty="0"/>
                        <a:t>$ value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Production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GB" sz="1200" dirty="0"/>
                        <a:t>Network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1475020"/>
                  </a:ext>
                </a:extLst>
              </a:tr>
              <a:tr h="255322">
                <a:tc>
                  <a:txBody>
                    <a:bodyPr/>
                    <a:lstStyle/>
                    <a:p>
                      <a:r>
                        <a:rPr lang="en-GB" sz="1200" dirty="0"/>
                        <a:t>Energy (</a:t>
                      </a:r>
                      <a:r>
                        <a:rPr lang="en-GB" sz="1200" dirty="0" err="1"/>
                        <a:t>STot</a:t>
                      </a:r>
                      <a:r>
                        <a:rPr lang="en-GB" sz="1200" baseline="-25000" dirty="0" err="1"/>
                        <a:t>e</a:t>
                      </a:r>
                      <a:r>
                        <a:rPr lang="en-GB" sz="12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Production Energy (</a:t>
                      </a:r>
                      <a:r>
                        <a:rPr lang="en-GB" sz="1200" dirty="0" err="1"/>
                        <a:t>SP</a:t>
                      </a:r>
                      <a:r>
                        <a:rPr lang="en-GB" sz="1200" baseline="-25000" dirty="0" err="1"/>
                        <a:t>e</a:t>
                      </a:r>
                      <a:r>
                        <a:rPr lang="en-GB" sz="1200" dirty="0"/>
                        <a:t>)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GB" sz="1200" dirty="0"/>
                        <a:t>0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5627041"/>
                  </a:ext>
                </a:extLst>
              </a:tr>
              <a:tr h="422712">
                <a:tc>
                  <a:txBody>
                    <a:bodyPr/>
                    <a:lstStyle/>
                    <a:p>
                      <a:r>
                        <a:rPr lang="en-GB" sz="1200" dirty="0"/>
                        <a:t>Demand (</a:t>
                      </a:r>
                      <a:r>
                        <a:rPr lang="en-GB" sz="1200" dirty="0" err="1"/>
                        <a:t>STot</a:t>
                      </a:r>
                      <a:r>
                        <a:rPr lang="en-GB" sz="1200" baseline="-25000" dirty="0" err="1"/>
                        <a:t>d</a:t>
                      </a:r>
                      <a:r>
                        <a:rPr lang="en-GB" sz="12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Production Demand (</a:t>
                      </a:r>
                      <a:r>
                        <a:rPr lang="en-GB" sz="1200" dirty="0" err="1"/>
                        <a:t>SP</a:t>
                      </a:r>
                      <a:r>
                        <a:rPr lang="en-GB" sz="1200" baseline="-25000" dirty="0" err="1"/>
                        <a:t>d</a:t>
                      </a:r>
                      <a:r>
                        <a:rPr lang="en-GB" sz="1200" dirty="0"/>
                        <a:t>)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GB" sz="1200" dirty="0"/>
                        <a:t>Transmission demand (</a:t>
                      </a:r>
                      <a:r>
                        <a:rPr lang="en-GB" sz="1200" dirty="0" err="1"/>
                        <a:t>ST</a:t>
                      </a:r>
                      <a:r>
                        <a:rPr lang="en-GB" sz="1200" baseline="-25000" dirty="0" err="1"/>
                        <a:t>d</a:t>
                      </a:r>
                      <a:r>
                        <a:rPr lang="en-GB" sz="1200" dirty="0"/>
                        <a:t>), Distribution Demand (</a:t>
                      </a:r>
                      <a:r>
                        <a:rPr lang="en-GB" sz="1200" dirty="0" err="1"/>
                        <a:t>SD</a:t>
                      </a:r>
                      <a:r>
                        <a:rPr lang="en-GB" sz="1200" baseline="-25000" dirty="0" err="1"/>
                        <a:t>d</a:t>
                      </a:r>
                      <a:r>
                        <a:rPr lang="en-GB" sz="1200" dirty="0"/>
                        <a:t>), </a:t>
                      </a:r>
                      <a:r>
                        <a:rPr lang="en-GB" sz="1200" dirty="0" err="1"/>
                        <a:t>SNd</a:t>
                      </a:r>
                      <a:r>
                        <a:rPr lang="en-GB" sz="1200" dirty="0"/>
                        <a:t> = </a:t>
                      </a:r>
                      <a:r>
                        <a:rPr lang="en-GB" sz="1200" dirty="0" err="1"/>
                        <a:t>ST</a:t>
                      </a:r>
                      <a:r>
                        <a:rPr lang="en-GB" sz="1200" baseline="-25000" dirty="0" err="1"/>
                        <a:t>d</a:t>
                      </a:r>
                      <a:r>
                        <a:rPr lang="en-GB" sz="1200" dirty="0"/>
                        <a:t> + </a:t>
                      </a:r>
                      <a:r>
                        <a:rPr lang="en-GB" sz="1200" dirty="0" err="1"/>
                        <a:t>SD</a:t>
                      </a:r>
                      <a:r>
                        <a:rPr lang="en-GB" sz="1200" baseline="-25000" dirty="0" err="1"/>
                        <a:t>d</a:t>
                      </a:r>
                      <a:endParaRPr lang="en-GB" sz="1200" baseline="-25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1456551"/>
                  </a:ext>
                </a:extLst>
              </a:tr>
              <a:tr h="610584">
                <a:tc>
                  <a:txBody>
                    <a:bodyPr/>
                    <a:lstStyle/>
                    <a:p>
                      <a:r>
                        <a:rPr lang="en-GB" sz="1200" dirty="0"/>
                        <a:t>Customer (</a:t>
                      </a:r>
                      <a:r>
                        <a:rPr lang="en-GB" sz="1200" dirty="0" err="1"/>
                        <a:t>STot</a:t>
                      </a:r>
                      <a:r>
                        <a:rPr lang="en-GB" sz="1200" baseline="-25000" dirty="0" err="1"/>
                        <a:t>c</a:t>
                      </a:r>
                      <a:r>
                        <a:rPr lang="en-GB" sz="1200" dirty="0"/>
                        <a:t>)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r>
                        <a:rPr lang="en-GB" sz="1200" dirty="0"/>
                        <a:t>Network customer</a:t>
                      </a: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360000" rtl="0" eaLnBrk="1" fontAlgn="auto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200" dirty="0"/>
                        <a:t>Established that residual customer is network-related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2554008"/>
                  </a:ext>
                </a:extLst>
              </a:tr>
            </a:tbl>
          </a:graphicData>
        </a:graphic>
      </p:graphicFrame>
      <p:sp>
        <p:nvSpPr>
          <p:cNvPr id="3" name="Footer Placeholder 5">
            <a:extLst>
              <a:ext uri="{FF2B5EF4-FFF2-40B4-BE49-F238E27FC236}">
                <a16:creationId xmlns:a16="http://schemas.microsoft.com/office/drawing/2014/main" id="{F2B9105E-EB72-9C1C-AE57-F2831D3195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61095" y="6551112"/>
            <a:ext cx="7071154" cy="153888"/>
          </a:xfrm>
        </p:spPr>
        <p:txBody>
          <a:bodyPr/>
          <a:lstStyle/>
          <a:p>
            <a:r>
              <a:rPr lang="en-GB" dirty="0"/>
              <a:t>Rate Design Workshop and Considerations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0C17CA-1CD3-C61A-5D1C-6CAF4D1EC0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29095" y="6551112"/>
            <a:ext cx="1152000" cy="153888"/>
          </a:xfrm>
        </p:spPr>
        <p:txBody>
          <a:bodyPr/>
          <a:lstStyle/>
          <a:p>
            <a:r>
              <a:rPr lang="en-GB" dirty="0"/>
              <a:t>October 2023</a:t>
            </a:r>
          </a:p>
        </p:txBody>
      </p:sp>
    </p:spTree>
    <p:extLst>
      <p:ext uri="{BB962C8B-B14F-4D97-AF65-F5344CB8AC3E}">
        <p14:creationId xmlns:p14="http://schemas.microsoft.com/office/powerpoint/2010/main" val="2313033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 animBg="1"/>
      <p:bldP spid="16" grpId="0"/>
      <p:bldP spid="2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713B01-9BA2-491C-A9FA-4A85D1649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3143153"/>
            <a:ext cx="5760000" cy="1007181"/>
          </a:xfrm>
        </p:spPr>
        <p:txBody>
          <a:bodyPr/>
          <a:lstStyle/>
          <a:p>
            <a:r>
              <a:rPr lang="en-GB" dirty="0"/>
              <a:t>Examples #</a:t>
            </a:r>
            <a:r>
              <a:rPr lang="en-GB"/>
              <a:t>1 (dummy data)-</a:t>
            </a:r>
            <a:r>
              <a:rPr lang="en-GB" dirty="0"/>
              <a:t>Residential</a:t>
            </a:r>
          </a:p>
        </p:txBody>
      </p:sp>
    </p:spTree>
    <p:extLst>
      <p:ext uri="{BB962C8B-B14F-4D97-AF65-F5344CB8AC3E}">
        <p14:creationId xmlns:p14="http://schemas.microsoft.com/office/powerpoint/2010/main" val="28564350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13BBB7-9B36-4276-B25E-9A225D0205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 </a:t>
            </a:r>
            <a:r>
              <a:rPr lang="en-GB"/>
              <a:t>information – eg residential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187A1C-DD0B-4C79-8B43-9965EE81AB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en-GB" dirty="0"/>
              <a:t>Example 1 – Residential </a:t>
            </a:r>
          </a:p>
          <a:p>
            <a:endParaRPr lang="en-GB" dirty="0"/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D0E950FC-D27D-4770-A9A8-1912EB28643B}"/>
              </a:ext>
            </a:extLst>
          </p:cNvPr>
          <p:cNvGraphicFramePr>
            <a:graphicFrameLocks noGrp="1"/>
          </p:cNvGraphicFramePr>
          <p:nvPr/>
        </p:nvGraphicFramePr>
        <p:xfrm>
          <a:off x="336000" y="1602755"/>
          <a:ext cx="3669391" cy="138176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887527">
                  <a:extLst>
                    <a:ext uri="{9D8B030D-6E8A-4147-A177-3AD203B41FA5}">
                      <a16:colId xmlns:a16="http://schemas.microsoft.com/office/drawing/2014/main" val="1388719306"/>
                    </a:ext>
                  </a:extLst>
                </a:gridCol>
                <a:gridCol w="1226541">
                  <a:extLst>
                    <a:ext uri="{9D8B030D-6E8A-4147-A177-3AD203B41FA5}">
                      <a16:colId xmlns:a16="http://schemas.microsoft.com/office/drawing/2014/main" val="102702243"/>
                    </a:ext>
                  </a:extLst>
                </a:gridCol>
                <a:gridCol w="1555323">
                  <a:extLst>
                    <a:ext uri="{9D8B030D-6E8A-4147-A177-3AD203B41FA5}">
                      <a16:colId xmlns:a16="http://schemas.microsoft.com/office/drawing/2014/main" val="2676548368"/>
                    </a:ext>
                  </a:extLst>
                </a:gridCol>
              </a:tblGrid>
              <a:tr h="182730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Production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Network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71475020"/>
                  </a:ext>
                </a:extLst>
              </a:tr>
              <a:tr h="182730">
                <a:tc>
                  <a:txBody>
                    <a:bodyPr/>
                    <a:lstStyle/>
                    <a:p>
                      <a:r>
                        <a:rPr lang="en-GB" sz="1200" dirty="0"/>
                        <a:t>Energy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5%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25627041"/>
                  </a:ext>
                </a:extLst>
              </a:tr>
              <a:tr h="242533">
                <a:tc>
                  <a:txBody>
                    <a:bodyPr/>
                    <a:lstStyle/>
                    <a:p>
                      <a:r>
                        <a:rPr lang="en-GB" sz="1200" dirty="0"/>
                        <a:t>Demand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30%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Transmission – 15%</a:t>
                      </a:r>
                    </a:p>
                    <a:p>
                      <a:r>
                        <a:rPr lang="en-GB" sz="1200" dirty="0"/>
                        <a:t>Distribution – 30%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41456551"/>
                  </a:ext>
                </a:extLst>
              </a:tr>
              <a:tr h="182730">
                <a:tc>
                  <a:txBody>
                    <a:bodyPr/>
                    <a:lstStyle/>
                    <a:p>
                      <a:r>
                        <a:rPr lang="en-GB" sz="1200" dirty="0"/>
                        <a:t>Customer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20%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r>
                        <a:rPr lang="en-GB" sz="1200" dirty="0"/>
                        <a:t>Network customer</a:t>
                      </a:r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2554008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BF5FAE7E-81B5-4234-A7A1-2858FCA97B0A}"/>
              </a:ext>
            </a:extLst>
          </p:cNvPr>
          <p:cNvSpPr txBox="1"/>
          <p:nvPr/>
        </p:nvSpPr>
        <p:spPr>
          <a:xfrm>
            <a:off x="729842" y="1280628"/>
            <a:ext cx="30200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ECOSS Results (%)</a:t>
            </a:r>
          </a:p>
        </p:txBody>
      </p:sp>
      <p:graphicFrame>
        <p:nvGraphicFramePr>
          <p:cNvPr id="9" name="Table 7">
            <a:extLst>
              <a:ext uri="{FF2B5EF4-FFF2-40B4-BE49-F238E27FC236}">
                <a16:creationId xmlns:a16="http://schemas.microsoft.com/office/drawing/2014/main" id="{8BCF39D0-85C1-41A3-8D2F-813D0AA16C1A}"/>
              </a:ext>
            </a:extLst>
          </p:cNvPr>
          <p:cNvGraphicFramePr>
            <a:graphicFrameLocks noGrp="1"/>
          </p:cNvGraphicFramePr>
          <p:nvPr/>
        </p:nvGraphicFramePr>
        <p:xfrm>
          <a:off x="4355723" y="1537687"/>
          <a:ext cx="3669391" cy="1891313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826963">
                  <a:extLst>
                    <a:ext uri="{9D8B030D-6E8A-4147-A177-3AD203B41FA5}">
                      <a16:colId xmlns:a16="http://schemas.microsoft.com/office/drawing/2014/main" val="1388719306"/>
                    </a:ext>
                  </a:extLst>
                </a:gridCol>
                <a:gridCol w="1842428">
                  <a:extLst>
                    <a:ext uri="{9D8B030D-6E8A-4147-A177-3AD203B41FA5}">
                      <a16:colId xmlns:a16="http://schemas.microsoft.com/office/drawing/2014/main" val="102702243"/>
                    </a:ext>
                  </a:extLst>
                </a:gridCol>
              </a:tblGrid>
              <a:tr h="336833">
                <a:tc>
                  <a:txBody>
                    <a:bodyPr/>
                    <a:lstStyle/>
                    <a:p>
                      <a:pPr algn="l"/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Residential revenue allocation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71475020"/>
                  </a:ext>
                </a:extLst>
              </a:tr>
              <a:tr h="202100"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Customer charge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50%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25627041"/>
                  </a:ext>
                </a:extLst>
              </a:tr>
              <a:tr h="336833"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Energy Charge – tier 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10.5%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41456551"/>
                  </a:ext>
                </a:extLst>
              </a:tr>
              <a:tr h="202100">
                <a:tc>
                  <a:txBody>
                    <a:bodyPr/>
                    <a:lstStyle/>
                    <a:p>
                      <a:pPr marL="0" marR="0" lvl="0" indent="0" algn="l" defTabSz="360000" rtl="0" eaLnBrk="1" fontAlgn="auto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200" dirty="0"/>
                        <a:t>Energy Charge – tier 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19.0%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82403481"/>
                  </a:ext>
                </a:extLst>
              </a:tr>
              <a:tr h="202100">
                <a:tc>
                  <a:txBody>
                    <a:bodyPr/>
                    <a:lstStyle/>
                    <a:p>
                      <a:pPr marL="0" marR="0" lvl="0" indent="0" algn="l" defTabSz="360000" rtl="0" eaLnBrk="1" fontAlgn="auto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200" dirty="0"/>
                        <a:t>Energy Charge – tier 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20.5%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74090676"/>
                  </a:ext>
                </a:extLst>
              </a:tr>
              <a:tr h="202100"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Demand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0%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2554008"/>
                  </a:ext>
                </a:extLst>
              </a:tr>
            </a:tbl>
          </a:graphicData>
        </a:graphic>
      </p:graphicFrame>
      <p:graphicFrame>
        <p:nvGraphicFramePr>
          <p:cNvPr id="10" name="Table 7">
            <a:extLst>
              <a:ext uri="{FF2B5EF4-FFF2-40B4-BE49-F238E27FC236}">
                <a16:creationId xmlns:a16="http://schemas.microsoft.com/office/drawing/2014/main" id="{55241165-63AC-4BE4-963E-74BC4C0BE458}"/>
              </a:ext>
            </a:extLst>
          </p:cNvPr>
          <p:cNvGraphicFramePr>
            <a:graphicFrameLocks noGrp="1"/>
          </p:cNvGraphicFramePr>
          <p:nvPr/>
        </p:nvGraphicFramePr>
        <p:xfrm>
          <a:off x="8375446" y="1532739"/>
          <a:ext cx="3669391" cy="794033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826963">
                  <a:extLst>
                    <a:ext uri="{9D8B030D-6E8A-4147-A177-3AD203B41FA5}">
                      <a16:colId xmlns:a16="http://schemas.microsoft.com/office/drawing/2014/main" val="1388719306"/>
                    </a:ext>
                  </a:extLst>
                </a:gridCol>
                <a:gridCol w="1842428">
                  <a:extLst>
                    <a:ext uri="{9D8B030D-6E8A-4147-A177-3AD203B41FA5}">
                      <a16:colId xmlns:a16="http://schemas.microsoft.com/office/drawing/2014/main" val="102702243"/>
                    </a:ext>
                  </a:extLst>
                </a:gridCol>
              </a:tblGrid>
              <a:tr h="336833">
                <a:tc>
                  <a:txBody>
                    <a:bodyPr/>
                    <a:lstStyle/>
                    <a:p>
                      <a:pPr algn="l"/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Revenue to recover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71475020"/>
                  </a:ext>
                </a:extLst>
              </a:tr>
              <a:tr h="202100"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Revenue to recover from residential ($)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100,000,000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25627041"/>
                  </a:ext>
                </a:extLst>
              </a:tr>
            </a:tbl>
          </a:graphicData>
        </a:graphic>
      </p:graphicFrame>
      <p:graphicFrame>
        <p:nvGraphicFramePr>
          <p:cNvPr id="11" name="Table 7">
            <a:extLst>
              <a:ext uri="{FF2B5EF4-FFF2-40B4-BE49-F238E27FC236}">
                <a16:creationId xmlns:a16="http://schemas.microsoft.com/office/drawing/2014/main" id="{4CED8ADD-5FF8-4D5C-BBBD-0220E306E6D4}"/>
              </a:ext>
            </a:extLst>
          </p:cNvPr>
          <p:cNvGraphicFramePr>
            <a:graphicFrameLocks noGrp="1"/>
          </p:cNvGraphicFramePr>
          <p:nvPr/>
        </p:nvGraphicFramePr>
        <p:xfrm>
          <a:off x="383410" y="3586999"/>
          <a:ext cx="3669391" cy="174752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887527">
                  <a:extLst>
                    <a:ext uri="{9D8B030D-6E8A-4147-A177-3AD203B41FA5}">
                      <a16:colId xmlns:a16="http://schemas.microsoft.com/office/drawing/2014/main" val="1388719306"/>
                    </a:ext>
                  </a:extLst>
                </a:gridCol>
                <a:gridCol w="1226541">
                  <a:extLst>
                    <a:ext uri="{9D8B030D-6E8A-4147-A177-3AD203B41FA5}">
                      <a16:colId xmlns:a16="http://schemas.microsoft.com/office/drawing/2014/main" val="102702243"/>
                    </a:ext>
                  </a:extLst>
                </a:gridCol>
                <a:gridCol w="1555323">
                  <a:extLst>
                    <a:ext uri="{9D8B030D-6E8A-4147-A177-3AD203B41FA5}">
                      <a16:colId xmlns:a16="http://schemas.microsoft.com/office/drawing/2014/main" val="2676548368"/>
                    </a:ext>
                  </a:extLst>
                </a:gridCol>
              </a:tblGrid>
              <a:tr h="182730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Production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Network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71475020"/>
                  </a:ext>
                </a:extLst>
              </a:tr>
              <a:tr h="182730">
                <a:tc>
                  <a:txBody>
                    <a:bodyPr/>
                    <a:lstStyle/>
                    <a:p>
                      <a:r>
                        <a:rPr lang="en-GB" sz="1200" dirty="0"/>
                        <a:t>Energy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/>
                        <a:t>5,000,000</a:t>
                      </a:r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25627041"/>
                  </a:ext>
                </a:extLst>
              </a:tr>
              <a:tr h="242533">
                <a:tc>
                  <a:txBody>
                    <a:bodyPr/>
                    <a:lstStyle/>
                    <a:p>
                      <a:r>
                        <a:rPr lang="en-GB" sz="1200" dirty="0"/>
                        <a:t>Demand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30,000,000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Transmission – 15,000,000</a:t>
                      </a:r>
                    </a:p>
                    <a:p>
                      <a:r>
                        <a:rPr lang="en-GB" sz="1200" dirty="0"/>
                        <a:t>Distribution – 30,000,000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4145655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1200" dirty="0"/>
                        <a:t>Customer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20,000,000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r>
                        <a:rPr lang="en-GB" sz="1200" dirty="0"/>
                        <a:t>Network customer</a:t>
                      </a:r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2554008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47C655C7-05F7-4896-AF92-A3D3FC566288}"/>
              </a:ext>
            </a:extLst>
          </p:cNvPr>
          <p:cNvSpPr txBox="1"/>
          <p:nvPr/>
        </p:nvSpPr>
        <p:spPr>
          <a:xfrm>
            <a:off x="810808" y="3133834"/>
            <a:ext cx="30200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ECOSS Results ($) using revenue to collect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DBA6210-B420-4DCC-A9B4-B388BB25EF59}"/>
              </a:ext>
            </a:extLst>
          </p:cNvPr>
          <p:cNvSpPr txBox="1"/>
          <p:nvPr/>
        </p:nvSpPr>
        <p:spPr>
          <a:xfrm>
            <a:off x="4680399" y="1208093"/>
            <a:ext cx="30200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Revenue breakdown</a:t>
            </a:r>
          </a:p>
        </p:txBody>
      </p:sp>
      <p:sp>
        <p:nvSpPr>
          <p:cNvPr id="3" name="Footer Placeholder 5">
            <a:extLst>
              <a:ext uri="{FF2B5EF4-FFF2-40B4-BE49-F238E27FC236}">
                <a16:creationId xmlns:a16="http://schemas.microsoft.com/office/drawing/2014/main" id="{80DDFD52-C193-5300-5ACC-2140606297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61095" y="6551112"/>
            <a:ext cx="7071154" cy="153888"/>
          </a:xfrm>
        </p:spPr>
        <p:txBody>
          <a:bodyPr/>
          <a:lstStyle/>
          <a:p>
            <a:r>
              <a:rPr lang="en-GB" dirty="0"/>
              <a:t>Rate Design Workshop and Considerations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8875CA-FFE2-A1AF-813A-E5DB9AD370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29095" y="6551112"/>
            <a:ext cx="1152000" cy="153888"/>
          </a:xfrm>
        </p:spPr>
        <p:txBody>
          <a:bodyPr/>
          <a:lstStyle/>
          <a:p>
            <a:r>
              <a:rPr lang="en-GB" dirty="0"/>
              <a:t>October 2023</a:t>
            </a:r>
          </a:p>
        </p:txBody>
      </p:sp>
    </p:spTree>
    <p:extLst>
      <p:ext uri="{BB962C8B-B14F-4D97-AF65-F5344CB8AC3E}">
        <p14:creationId xmlns:p14="http://schemas.microsoft.com/office/powerpoint/2010/main" val="25146228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713B01-9BA2-491C-A9FA-4A85D1649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3574041"/>
            <a:ext cx="5760000" cy="576293"/>
          </a:xfrm>
        </p:spPr>
        <p:txBody>
          <a:bodyPr/>
          <a:lstStyle/>
          <a:p>
            <a:r>
              <a:rPr lang="en-GB" dirty="0"/>
              <a:t>Example - BELCO’s approach</a:t>
            </a:r>
          </a:p>
        </p:txBody>
      </p:sp>
    </p:spTree>
    <p:extLst>
      <p:ext uri="{BB962C8B-B14F-4D97-AF65-F5344CB8AC3E}">
        <p14:creationId xmlns:p14="http://schemas.microsoft.com/office/powerpoint/2010/main" val="12976487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13BBB7-9B36-4276-B25E-9A225D0205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BELCO’s Approach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187A1C-DD0B-4C79-8B43-9965EE81AB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en-GB" dirty="0"/>
              <a:t>Example 1 – Residential </a:t>
            </a:r>
          </a:p>
          <a:p>
            <a:endParaRPr lang="en-GB" dirty="0"/>
          </a:p>
        </p:txBody>
      </p:sp>
      <p:graphicFrame>
        <p:nvGraphicFramePr>
          <p:cNvPr id="9" name="Table 7">
            <a:extLst>
              <a:ext uri="{FF2B5EF4-FFF2-40B4-BE49-F238E27FC236}">
                <a16:creationId xmlns:a16="http://schemas.microsoft.com/office/drawing/2014/main" id="{8BCF39D0-85C1-41A3-8D2F-813D0AA16C1A}"/>
              </a:ext>
            </a:extLst>
          </p:cNvPr>
          <p:cNvGraphicFramePr>
            <a:graphicFrameLocks noGrp="1"/>
          </p:cNvGraphicFramePr>
          <p:nvPr/>
        </p:nvGraphicFramePr>
        <p:xfrm>
          <a:off x="4355723" y="1537687"/>
          <a:ext cx="3669391" cy="1891313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826963">
                  <a:extLst>
                    <a:ext uri="{9D8B030D-6E8A-4147-A177-3AD203B41FA5}">
                      <a16:colId xmlns:a16="http://schemas.microsoft.com/office/drawing/2014/main" val="1388719306"/>
                    </a:ext>
                  </a:extLst>
                </a:gridCol>
                <a:gridCol w="1842428">
                  <a:extLst>
                    <a:ext uri="{9D8B030D-6E8A-4147-A177-3AD203B41FA5}">
                      <a16:colId xmlns:a16="http://schemas.microsoft.com/office/drawing/2014/main" val="102702243"/>
                    </a:ext>
                  </a:extLst>
                </a:gridCol>
              </a:tblGrid>
              <a:tr h="336833">
                <a:tc>
                  <a:txBody>
                    <a:bodyPr/>
                    <a:lstStyle/>
                    <a:p>
                      <a:pPr algn="l"/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Residential revenue allocation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71475020"/>
                  </a:ext>
                </a:extLst>
              </a:tr>
              <a:tr h="202100"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Customer charge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50%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25627041"/>
                  </a:ext>
                </a:extLst>
              </a:tr>
              <a:tr h="336833"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Energy Charge – tier 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10.5%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41456551"/>
                  </a:ext>
                </a:extLst>
              </a:tr>
              <a:tr h="202100">
                <a:tc>
                  <a:txBody>
                    <a:bodyPr/>
                    <a:lstStyle/>
                    <a:p>
                      <a:pPr marL="0" marR="0" lvl="0" indent="0" algn="l" defTabSz="360000" rtl="0" eaLnBrk="1" fontAlgn="auto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200" dirty="0"/>
                        <a:t>Energy Charge – tier 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19.0%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82403481"/>
                  </a:ext>
                </a:extLst>
              </a:tr>
              <a:tr h="202100">
                <a:tc>
                  <a:txBody>
                    <a:bodyPr/>
                    <a:lstStyle/>
                    <a:p>
                      <a:pPr marL="0" marR="0" lvl="0" indent="0" algn="l" defTabSz="360000" rtl="0" eaLnBrk="1" fontAlgn="auto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200" dirty="0"/>
                        <a:t>Energy Charge – tier 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20.5%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74090676"/>
                  </a:ext>
                </a:extLst>
              </a:tr>
              <a:tr h="202100"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Demand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0%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2554008"/>
                  </a:ext>
                </a:extLst>
              </a:tr>
            </a:tbl>
          </a:graphicData>
        </a:graphic>
      </p:graphicFrame>
      <p:graphicFrame>
        <p:nvGraphicFramePr>
          <p:cNvPr id="10" name="Table 7">
            <a:extLst>
              <a:ext uri="{FF2B5EF4-FFF2-40B4-BE49-F238E27FC236}">
                <a16:creationId xmlns:a16="http://schemas.microsoft.com/office/drawing/2014/main" id="{55241165-63AC-4BE4-963E-74BC4C0BE458}"/>
              </a:ext>
            </a:extLst>
          </p:cNvPr>
          <p:cNvGraphicFramePr>
            <a:graphicFrameLocks noGrp="1"/>
          </p:cNvGraphicFramePr>
          <p:nvPr/>
        </p:nvGraphicFramePr>
        <p:xfrm>
          <a:off x="8375446" y="1532739"/>
          <a:ext cx="3669391" cy="794033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826963">
                  <a:extLst>
                    <a:ext uri="{9D8B030D-6E8A-4147-A177-3AD203B41FA5}">
                      <a16:colId xmlns:a16="http://schemas.microsoft.com/office/drawing/2014/main" val="1388719306"/>
                    </a:ext>
                  </a:extLst>
                </a:gridCol>
                <a:gridCol w="1842428">
                  <a:extLst>
                    <a:ext uri="{9D8B030D-6E8A-4147-A177-3AD203B41FA5}">
                      <a16:colId xmlns:a16="http://schemas.microsoft.com/office/drawing/2014/main" val="102702243"/>
                    </a:ext>
                  </a:extLst>
                </a:gridCol>
              </a:tblGrid>
              <a:tr h="336833">
                <a:tc>
                  <a:txBody>
                    <a:bodyPr/>
                    <a:lstStyle/>
                    <a:p>
                      <a:pPr algn="l"/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Revenue to recover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71475020"/>
                  </a:ext>
                </a:extLst>
              </a:tr>
              <a:tr h="202100"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Revenue to recover from residential ($)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100,000,000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25627041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C85A27C0-CF4E-4BE9-B51C-8A9DF00E138E}"/>
              </a:ext>
            </a:extLst>
          </p:cNvPr>
          <p:cNvSpPr txBox="1"/>
          <p:nvPr/>
        </p:nvSpPr>
        <p:spPr>
          <a:xfrm>
            <a:off x="4680399" y="1208093"/>
            <a:ext cx="30200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Revenue breakdown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D1B1606-8E33-4356-853F-A0A0D624D8B7}"/>
              </a:ext>
            </a:extLst>
          </p:cNvPr>
          <p:cNvSpPr/>
          <p:nvPr/>
        </p:nvSpPr>
        <p:spPr>
          <a:xfrm>
            <a:off x="383027" y="3382743"/>
            <a:ext cx="489208" cy="5232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B4DF310-CE3F-43CF-88AC-AF9A496AA7ED}"/>
              </a:ext>
            </a:extLst>
          </p:cNvPr>
          <p:cNvSpPr txBox="1"/>
          <p:nvPr/>
        </p:nvSpPr>
        <p:spPr>
          <a:xfrm>
            <a:off x="913775" y="3490465"/>
            <a:ext cx="57393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Customer charge revenue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FCBADA2-A0B5-484D-99DB-86A71BC5294A}"/>
                  </a:ext>
                </a:extLst>
              </p:cNvPr>
              <p:cNvSpPr txBox="1"/>
              <p:nvPr/>
            </p:nvSpPr>
            <p:spPr>
              <a:xfrm>
                <a:off x="505975" y="4022046"/>
                <a:ext cx="4427815" cy="23294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𝑅𝑒𝑣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𝑐𝑢𝑠𝑡𝑜𝑚𝑒𝑟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𝑐h𝑎𝑟𝑔𝑒</m:t>
                          </m:r>
                        </m:sub>
                      </m:sSub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𝑟𝑒𝑠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$</m:t>
                          </m:r>
                        </m:e>
                      </m:d>
                      <m:r>
                        <a:rPr lang="en-GB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i="1" smtClean="0">
                          <a:latin typeface="Cambria Math" panose="02040503050406030204" pitchFamily="18" charset="0"/>
                        </a:rPr>
                        <m:t>𝑅𝑐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(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𝑟𝑒𝑠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)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%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𝑅𝑒𝑣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𝑟𝑒𝑠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)($)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FCBADA2-A0B5-484D-99DB-86A71BC529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975" y="4022046"/>
                <a:ext cx="4427815" cy="232949"/>
              </a:xfrm>
              <a:prstGeom prst="rect">
                <a:avLst/>
              </a:prstGeom>
              <a:blipFill>
                <a:blip r:embed="rId2"/>
                <a:stretch>
                  <a:fillRect l="-275" t="-2632" r="-964" b="-2368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71AF35E-50FD-498E-A6D5-308A4A838D28}"/>
                  </a:ext>
                </a:extLst>
              </p:cNvPr>
              <p:cNvSpPr txBox="1"/>
              <p:nvPr/>
            </p:nvSpPr>
            <p:spPr>
              <a:xfrm>
                <a:off x="457862" y="4370184"/>
                <a:ext cx="5033557" cy="23294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𝑅𝑒𝑣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𝑐𝑢𝑠𝑡𝑜𝑚𝑒𝑟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𝑐h𝑎𝑟𝑔𝑒</m:t>
                          </m:r>
                        </m:sub>
                      </m:sSub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𝑟𝑒𝑠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$</m:t>
                          </m:r>
                        </m:e>
                      </m:d>
                      <m:r>
                        <a:rPr lang="en-GB" i="1" smtClean="0">
                          <a:latin typeface="Cambria Math" panose="02040503050406030204" pitchFamily="18" charset="0"/>
                        </a:rPr>
                        <m:t>=5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0%∗100,000,000=$50,000,000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71AF35E-50FD-498E-A6D5-308A4A838D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862" y="4370184"/>
                <a:ext cx="5033557" cy="232949"/>
              </a:xfrm>
              <a:prstGeom prst="rect">
                <a:avLst/>
              </a:prstGeom>
              <a:blipFill>
                <a:blip r:embed="rId3"/>
                <a:stretch>
                  <a:fillRect l="-242" t="-2632" r="-121" b="-2368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Oval 18">
            <a:extLst>
              <a:ext uri="{FF2B5EF4-FFF2-40B4-BE49-F238E27FC236}">
                <a16:creationId xmlns:a16="http://schemas.microsoft.com/office/drawing/2014/main" id="{9DC28A4F-EF45-45C6-8DF2-2871B5EC829F}"/>
              </a:ext>
            </a:extLst>
          </p:cNvPr>
          <p:cNvSpPr/>
          <p:nvPr/>
        </p:nvSpPr>
        <p:spPr>
          <a:xfrm>
            <a:off x="6328600" y="3580865"/>
            <a:ext cx="489208" cy="5232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52F3FFB-44B4-4735-B68E-7C9460A2AD05}"/>
              </a:ext>
            </a:extLst>
          </p:cNvPr>
          <p:cNvSpPr txBox="1"/>
          <p:nvPr/>
        </p:nvSpPr>
        <p:spPr>
          <a:xfrm>
            <a:off x="6859348" y="3688587"/>
            <a:ext cx="57393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Volumetric generation revenue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6115D8F0-7280-4E2F-9CFF-E948E6C21880}"/>
                  </a:ext>
                </a:extLst>
              </p:cNvPr>
              <p:cNvSpPr txBox="1"/>
              <p:nvPr/>
            </p:nvSpPr>
            <p:spPr>
              <a:xfrm>
                <a:off x="6116484" y="4145779"/>
                <a:ext cx="5833881" cy="110767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𝐴𝑙𝑙𝑜𝑐𝑎𝑡𝑖𝑜𝑛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𝑓𝑜𝑟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𝑣𝑜𝑙𝑢𝑚𝑒𝑡𝑟𝑖𝑐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𝑔𝑒𝑛𝑒𝑟𝑎𝑡𝑖𝑜𝑛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𝑐h𝑎𝑟𝑔𝑒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𝑟𝑒𝑠</m:t>
                          </m:r>
                        </m:e>
                      </m:d>
                      <m:r>
                        <a:rPr lang="en-GB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GB" i="1" baseline="-2500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𝑟𝑒𝑠</m:t>
                              </m:r>
                            </m:e>
                          </m:d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%+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𝑃𝑒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𝑟𝑒𝑠</m:t>
                              </m:r>
                            </m:e>
                          </m:d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%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∗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  <m:r>
                                <a:rPr lang="en-GB" i="1" baseline="-2500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d>
                                <m:d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𝑟𝑒𝑠</m:t>
                                  </m:r>
                                </m:e>
                              </m:d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%</m:t>
                              </m:r>
                            </m:num>
                            <m:den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  <m:r>
                                <a:rPr lang="en-GB" i="1" baseline="-2500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d>
                                <m:d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𝑟𝑒𝑠</m:t>
                                  </m:r>
                                </m:e>
                              </m:d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%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𝑇𝑑</m:t>
                              </m:r>
                              <m:d>
                                <m:d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𝑟𝑒𝑠</m:t>
                                  </m:r>
                                </m:e>
                              </m:d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%+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𝐷𝑑</m:t>
                              </m:r>
                              <m:d>
                                <m:d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𝑟𝑒𝑠</m:t>
                                  </m:r>
                                </m:e>
                              </m:d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%</m:t>
                              </m:r>
                            </m:den>
                          </m:f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5%+30%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∗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30%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30%+15%+30%</m:t>
                          </m:r>
                        </m:den>
                      </m:f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=14%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6115D8F0-7280-4E2F-9CFF-E948E6C218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6484" y="4145779"/>
                <a:ext cx="5833881" cy="1107676"/>
              </a:xfrm>
              <a:prstGeom prst="rect">
                <a:avLst/>
              </a:prstGeom>
              <a:blipFill>
                <a:blip r:embed="rId4"/>
                <a:stretch>
                  <a:fillRect b="-439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4" name="Table 7">
            <a:extLst>
              <a:ext uri="{FF2B5EF4-FFF2-40B4-BE49-F238E27FC236}">
                <a16:creationId xmlns:a16="http://schemas.microsoft.com/office/drawing/2014/main" id="{1EC05665-BB73-4EB2-BF44-331824B6A4A3}"/>
              </a:ext>
            </a:extLst>
          </p:cNvPr>
          <p:cNvGraphicFramePr>
            <a:graphicFrameLocks noGrp="1"/>
          </p:cNvGraphicFramePr>
          <p:nvPr/>
        </p:nvGraphicFramePr>
        <p:xfrm>
          <a:off x="336000" y="1602755"/>
          <a:ext cx="3669391" cy="138176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887527">
                  <a:extLst>
                    <a:ext uri="{9D8B030D-6E8A-4147-A177-3AD203B41FA5}">
                      <a16:colId xmlns:a16="http://schemas.microsoft.com/office/drawing/2014/main" val="1388719306"/>
                    </a:ext>
                  </a:extLst>
                </a:gridCol>
                <a:gridCol w="1226541">
                  <a:extLst>
                    <a:ext uri="{9D8B030D-6E8A-4147-A177-3AD203B41FA5}">
                      <a16:colId xmlns:a16="http://schemas.microsoft.com/office/drawing/2014/main" val="102702243"/>
                    </a:ext>
                  </a:extLst>
                </a:gridCol>
                <a:gridCol w="1555323">
                  <a:extLst>
                    <a:ext uri="{9D8B030D-6E8A-4147-A177-3AD203B41FA5}">
                      <a16:colId xmlns:a16="http://schemas.microsoft.com/office/drawing/2014/main" val="2676548368"/>
                    </a:ext>
                  </a:extLst>
                </a:gridCol>
              </a:tblGrid>
              <a:tr h="182730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Production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Network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71475020"/>
                  </a:ext>
                </a:extLst>
              </a:tr>
              <a:tr h="182730">
                <a:tc>
                  <a:txBody>
                    <a:bodyPr/>
                    <a:lstStyle/>
                    <a:p>
                      <a:r>
                        <a:rPr lang="en-GB" sz="1200" dirty="0"/>
                        <a:t>Energy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5%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25627041"/>
                  </a:ext>
                </a:extLst>
              </a:tr>
              <a:tr h="242533">
                <a:tc>
                  <a:txBody>
                    <a:bodyPr/>
                    <a:lstStyle/>
                    <a:p>
                      <a:r>
                        <a:rPr lang="en-GB" sz="1200" dirty="0"/>
                        <a:t>Demand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30%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Transmission – 15%</a:t>
                      </a:r>
                    </a:p>
                    <a:p>
                      <a:r>
                        <a:rPr lang="en-GB" sz="1200" dirty="0"/>
                        <a:t>Distribution – 30%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41456551"/>
                  </a:ext>
                </a:extLst>
              </a:tr>
              <a:tr h="182730">
                <a:tc>
                  <a:txBody>
                    <a:bodyPr/>
                    <a:lstStyle/>
                    <a:p>
                      <a:r>
                        <a:rPr lang="en-GB" sz="1200" dirty="0"/>
                        <a:t>Customer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20%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r>
                        <a:rPr lang="en-GB" sz="1200" dirty="0"/>
                        <a:t>Network customer</a:t>
                      </a:r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2554008"/>
                  </a:ext>
                </a:extLst>
              </a:tr>
            </a:tbl>
          </a:graphicData>
        </a:graphic>
      </p:graphicFrame>
      <p:sp>
        <p:nvSpPr>
          <p:cNvPr id="25" name="TextBox 24">
            <a:extLst>
              <a:ext uri="{FF2B5EF4-FFF2-40B4-BE49-F238E27FC236}">
                <a16:creationId xmlns:a16="http://schemas.microsoft.com/office/drawing/2014/main" id="{8557AF5E-B84D-480C-B187-E9EF8B233C12}"/>
              </a:ext>
            </a:extLst>
          </p:cNvPr>
          <p:cNvSpPr txBox="1"/>
          <p:nvPr/>
        </p:nvSpPr>
        <p:spPr>
          <a:xfrm>
            <a:off x="729842" y="1280628"/>
            <a:ext cx="30200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ECOSS Results (%)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92E3F7BD-9813-443B-B85F-A7B5B0CFC775}"/>
                  </a:ext>
                </a:extLst>
              </p:cNvPr>
              <p:cNvSpPr txBox="1"/>
              <p:nvPr/>
            </p:nvSpPr>
            <p:spPr>
              <a:xfrm>
                <a:off x="6463556" y="5416958"/>
                <a:ext cx="5408532" cy="23294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𝑅𝑒𝑣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𝑣𝑜𝑙𝑢𝑚𝑒𝑡𝑟𝑖𝑐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𝑔𝑒𝑛𝑒𝑟𝑎𝑡𝑖𝑜𝑛</m:t>
                          </m:r>
                        </m:sub>
                      </m:sSub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𝑟𝑒𝑠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$</m:t>
                          </m:r>
                        </m:e>
                      </m:d>
                      <m:r>
                        <a:rPr lang="en-GB" i="1" smtClean="0">
                          <a:latin typeface="Cambria Math" panose="02040503050406030204" pitchFamily="18" charset="0"/>
                        </a:rPr>
                        <m:t>=1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4%∗100,000,000=$14,000,000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92E3F7BD-9813-443B-B85F-A7B5B0CFC7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3556" y="5416958"/>
                <a:ext cx="5408532" cy="232949"/>
              </a:xfrm>
              <a:prstGeom prst="rect">
                <a:avLst/>
              </a:prstGeom>
              <a:blipFill>
                <a:blip r:embed="rId5"/>
                <a:stretch>
                  <a:fillRect l="-225" t="-2632" b="-2368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Footer Placeholder 5">
            <a:extLst>
              <a:ext uri="{FF2B5EF4-FFF2-40B4-BE49-F238E27FC236}">
                <a16:creationId xmlns:a16="http://schemas.microsoft.com/office/drawing/2014/main" id="{A462EB55-BEA4-67EE-9C87-771428423F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61095" y="6551112"/>
            <a:ext cx="7071154" cy="153888"/>
          </a:xfrm>
        </p:spPr>
        <p:txBody>
          <a:bodyPr/>
          <a:lstStyle/>
          <a:p>
            <a:r>
              <a:rPr lang="en-GB" dirty="0"/>
              <a:t>Rate Design Workshop and Considerations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929FEB-ED5B-E54B-B1FF-687B37FE12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29095" y="6551112"/>
            <a:ext cx="1152000" cy="153888"/>
          </a:xfrm>
        </p:spPr>
        <p:txBody>
          <a:bodyPr/>
          <a:lstStyle/>
          <a:p>
            <a:r>
              <a:rPr lang="en-GB" dirty="0"/>
              <a:t>October 2023</a:t>
            </a:r>
          </a:p>
        </p:txBody>
      </p:sp>
    </p:spTree>
    <p:extLst>
      <p:ext uri="{BB962C8B-B14F-4D97-AF65-F5344CB8AC3E}">
        <p14:creationId xmlns:p14="http://schemas.microsoft.com/office/powerpoint/2010/main" val="2790891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  <p:bldP spid="17" grpId="0"/>
      <p:bldP spid="18" grpId="0"/>
      <p:bldP spid="19" grpId="0" animBg="1"/>
      <p:bldP spid="20" grpId="0"/>
      <p:bldP spid="23" grpId="0"/>
      <p:bldP spid="2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13BBB7-9B36-4276-B25E-9A225D0205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BELCO’s Approach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187A1C-DD0B-4C79-8B43-9965EE81AB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en-GB" dirty="0"/>
              <a:t>Example 1 – Residential </a:t>
            </a:r>
          </a:p>
          <a:p>
            <a:endParaRPr lang="en-GB" dirty="0"/>
          </a:p>
        </p:txBody>
      </p:sp>
      <p:graphicFrame>
        <p:nvGraphicFramePr>
          <p:cNvPr id="9" name="Table 7">
            <a:extLst>
              <a:ext uri="{FF2B5EF4-FFF2-40B4-BE49-F238E27FC236}">
                <a16:creationId xmlns:a16="http://schemas.microsoft.com/office/drawing/2014/main" id="{8BCF39D0-85C1-41A3-8D2F-813D0AA16C1A}"/>
              </a:ext>
            </a:extLst>
          </p:cNvPr>
          <p:cNvGraphicFramePr>
            <a:graphicFrameLocks noGrp="1"/>
          </p:cNvGraphicFramePr>
          <p:nvPr/>
        </p:nvGraphicFramePr>
        <p:xfrm>
          <a:off x="4355723" y="1537687"/>
          <a:ext cx="3669391" cy="1891313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826963">
                  <a:extLst>
                    <a:ext uri="{9D8B030D-6E8A-4147-A177-3AD203B41FA5}">
                      <a16:colId xmlns:a16="http://schemas.microsoft.com/office/drawing/2014/main" val="1388719306"/>
                    </a:ext>
                  </a:extLst>
                </a:gridCol>
                <a:gridCol w="1842428">
                  <a:extLst>
                    <a:ext uri="{9D8B030D-6E8A-4147-A177-3AD203B41FA5}">
                      <a16:colId xmlns:a16="http://schemas.microsoft.com/office/drawing/2014/main" val="102702243"/>
                    </a:ext>
                  </a:extLst>
                </a:gridCol>
              </a:tblGrid>
              <a:tr h="336833">
                <a:tc>
                  <a:txBody>
                    <a:bodyPr/>
                    <a:lstStyle/>
                    <a:p>
                      <a:pPr algn="l"/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Residential revenue allocation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71475020"/>
                  </a:ext>
                </a:extLst>
              </a:tr>
              <a:tr h="202100"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Customer charge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50%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25627041"/>
                  </a:ext>
                </a:extLst>
              </a:tr>
              <a:tr h="336833"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Energy Charge – tier 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10.5%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41456551"/>
                  </a:ext>
                </a:extLst>
              </a:tr>
              <a:tr h="202100">
                <a:tc>
                  <a:txBody>
                    <a:bodyPr/>
                    <a:lstStyle/>
                    <a:p>
                      <a:pPr marL="0" marR="0" lvl="0" indent="0" algn="l" defTabSz="360000" rtl="0" eaLnBrk="1" fontAlgn="auto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200" dirty="0"/>
                        <a:t>Energy Charge – tier 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19.0%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82403481"/>
                  </a:ext>
                </a:extLst>
              </a:tr>
              <a:tr h="202100">
                <a:tc>
                  <a:txBody>
                    <a:bodyPr/>
                    <a:lstStyle/>
                    <a:p>
                      <a:pPr marL="0" marR="0" lvl="0" indent="0" algn="l" defTabSz="360000" rtl="0" eaLnBrk="1" fontAlgn="auto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200" dirty="0"/>
                        <a:t>Energy Charge – tier 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20.5%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74090676"/>
                  </a:ext>
                </a:extLst>
              </a:tr>
              <a:tr h="202100"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Demand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0%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2554008"/>
                  </a:ext>
                </a:extLst>
              </a:tr>
            </a:tbl>
          </a:graphicData>
        </a:graphic>
      </p:graphicFrame>
      <p:graphicFrame>
        <p:nvGraphicFramePr>
          <p:cNvPr id="10" name="Table 7">
            <a:extLst>
              <a:ext uri="{FF2B5EF4-FFF2-40B4-BE49-F238E27FC236}">
                <a16:creationId xmlns:a16="http://schemas.microsoft.com/office/drawing/2014/main" id="{55241165-63AC-4BE4-963E-74BC4C0BE458}"/>
              </a:ext>
            </a:extLst>
          </p:cNvPr>
          <p:cNvGraphicFramePr>
            <a:graphicFrameLocks noGrp="1"/>
          </p:cNvGraphicFramePr>
          <p:nvPr/>
        </p:nvGraphicFramePr>
        <p:xfrm>
          <a:off x="8375446" y="1532739"/>
          <a:ext cx="3669391" cy="794033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826963">
                  <a:extLst>
                    <a:ext uri="{9D8B030D-6E8A-4147-A177-3AD203B41FA5}">
                      <a16:colId xmlns:a16="http://schemas.microsoft.com/office/drawing/2014/main" val="1388719306"/>
                    </a:ext>
                  </a:extLst>
                </a:gridCol>
                <a:gridCol w="1842428">
                  <a:extLst>
                    <a:ext uri="{9D8B030D-6E8A-4147-A177-3AD203B41FA5}">
                      <a16:colId xmlns:a16="http://schemas.microsoft.com/office/drawing/2014/main" val="102702243"/>
                    </a:ext>
                  </a:extLst>
                </a:gridCol>
              </a:tblGrid>
              <a:tr h="336833">
                <a:tc>
                  <a:txBody>
                    <a:bodyPr/>
                    <a:lstStyle/>
                    <a:p>
                      <a:pPr algn="l"/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Revenue to recover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71475020"/>
                  </a:ext>
                </a:extLst>
              </a:tr>
              <a:tr h="202100"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Revenue to recover from residential ($)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100,000,000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25627041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C85A27C0-CF4E-4BE9-B51C-8A9DF00E138E}"/>
              </a:ext>
            </a:extLst>
          </p:cNvPr>
          <p:cNvSpPr txBox="1"/>
          <p:nvPr/>
        </p:nvSpPr>
        <p:spPr>
          <a:xfrm>
            <a:off x="4680399" y="1208093"/>
            <a:ext cx="30200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Revenue breakdown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9DC28A4F-EF45-45C6-8DF2-2871B5EC829F}"/>
              </a:ext>
            </a:extLst>
          </p:cNvPr>
          <p:cNvSpPr/>
          <p:nvPr/>
        </p:nvSpPr>
        <p:spPr>
          <a:xfrm>
            <a:off x="364027" y="3566694"/>
            <a:ext cx="489208" cy="5232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3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52F3FFB-44B4-4735-B68E-7C9460A2AD05}"/>
              </a:ext>
            </a:extLst>
          </p:cNvPr>
          <p:cNvSpPr txBox="1"/>
          <p:nvPr/>
        </p:nvSpPr>
        <p:spPr>
          <a:xfrm>
            <a:off x="894775" y="3674416"/>
            <a:ext cx="57393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Demand charge</a:t>
            </a:r>
          </a:p>
        </p:txBody>
      </p:sp>
      <p:graphicFrame>
        <p:nvGraphicFramePr>
          <p:cNvPr id="24" name="Table 7">
            <a:extLst>
              <a:ext uri="{FF2B5EF4-FFF2-40B4-BE49-F238E27FC236}">
                <a16:creationId xmlns:a16="http://schemas.microsoft.com/office/drawing/2014/main" id="{1EC05665-BB73-4EB2-BF44-331824B6A4A3}"/>
              </a:ext>
            </a:extLst>
          </p:cNvPr>
          <p:cNvGraphicFramePr>
            <a:graphicFrameLocks noGrp="1"/>
          </p:cNvGraphicFramePr>
          <p:nvPr/>
        </p:nvGraphicFramePr>
        <p:xfrm>
          <a:off x="336000" y="1602755"/>
          <a:ext cx="3669391" cy="138176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887527">
                  <a:extLst>
                    <a:ext uri="{9D8B030D-6E8A-4147-A177-3AD203B41FA5}">
                      <a16:colId xmlns:a16="http://schemas.microsoft.com/office/drawing/2014/main" val="1388719306"/>
                    </a:ext>
                  </a:extLst>
                </a:gridCol>
                <a:gridCol w="1226541">
                  <a:extLst>
                    <a:ext uri="{9D8B030D-6E8A-4147-A177-3AD203B41FA5}">
                      <a16:colId xmlns:a16="http://schemas.microsoft.com/office/drawing/2014/main" val="102702243"/>
                    </a:ext>
                  </a:extLst>
                </a:gridCol>
                <a:gridCol w="1555323">
                  <a:extLst>
                    <a:ext uri="{9D8B030D-6E8A-4147-A177-3AD203B41FA5}">
                      <a16:colId xmlns:a16="http://schemas.microsoft.com/office/drawing/2014/main" val="2676548368"/>
                    </a:ext>
                  </a:extLst>
                </a:gridCol>
              </a:tblGrid>
              <a:tr h="182730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Production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Network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71475020"/>
                  </a:ext>
                </a:extLst>
              </a:tr>
              <a:tr h="182730">
                <a:tc>
                  <a:txBody>
                    <a:bodyPr/>
                    <a:lstStyle/>
                    <a:p>
                      <a:r>
                        <a:rPr lang="en-GB" sz="1200" dirty="0"/>
                        <a:t>Energy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5%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25627041"/>
                  </a:ext>
                </a:extLst>
              </a:tr>
              <a:tr h="242533">
                <a:tc>
                  <a:txBody>
                    <a:bodyPr/>
                    <a:lstStyle/>
                    <a:p>
                      <a:r>
                        <a:rPr lang="en-GB" sz="1200" dirty="0"/>
                        <a:t>Demand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30%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Transmission – 15%</a:t>
                      </a:r>
                    </a:p>
                    <a:p>
                      <a:r>
                        <a:rPr lang="en-GB" sz="1200" dirty="0"/>
                        <a:t>Distribution – 30%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41456551"/>
                  </a:ext>
                </a:extLst>
              </a:tr>
              <a:tr h="182730">
                <a:tc>
                  <a:txBody>
                    <a:bodyPr/>
                    <a:lstStyle/>
                    <a:p>
                      <a:r>
                        <a:rPr lang="en-GB" sz="1200" dirty="0"/>
                        <a:t>Customer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20%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r>
                        <a:rPr lang="en-GB" sz="1200" dirty="0"/>
                        <a:t>Network customer</a:t>
                      </a:r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2554008"/>
                  </a:ext>
                </a:extLst>
              </a:tr>
            </a:tbl>
          </a:graphicData>
        </a:graphic>
      </p:graphicFrame>
      <p:sp>
        <p:nvSpPr>
          <p:cNvPr id="25" name="TextBox 24">
            <a:extLst>
              <a:ext uri="{FF2B5EF4-FFF2-40B4-BE49-F238E27FC236}">
                <a16:creationId xmlns:a16="http://schemas.microsoft.com/office/drawing/2014/main" id="{8557AF5E-B84D-480C-B187-E9EF8B233C12}"/>
              </a:ext>
            </a:extLst>
          </p:cNvPr>
          <p:cNvSpPr txBox="1"/>
          <p:nvPr/>
        </p:nvSpPr>
        <p:spPr>
          <a:xfrm>
            <a:off x="729842" y="1280628"/>
            <a:ext cx="30200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ECOSS Results (%)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A897119F-8B4B-4A6C-9239-949121D23259}"/>
                  </a:ext>
                </a:extLst>
              </p:cNvPr>
              <p:cNvSpPr txBox="1"/>
              <p:nvPr/>
            </p:nvSpPr>
            <p:spPr>
              <a:xfrm>
                <a:off x="0" y="4187937"/>
                <a:ext cx="10112266" cy="66684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𝐴𝑙𝑙𝑜𝑐𝑎𝑡𝑖𝑜𝑛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𝑓𝑜𝑟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𝑔𝑒𝑛𝑒𝑟𝑎𝑡𝑖𝑜𝑛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𝑑𝑒𝑚𝑎𝑛𝑑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𝑐h𝑎𝑟𝑔𝑒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𝑟𝑒𝑠</m:t>
                          </m:r>
                        </m:e>
                      </m:d>
                      <m:r>
                        <a:rPr lang="en-GB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i="1" smtClean="0">
                          <a:latin typeface="Cambria Math" panose="02040503050406030204" pitchFamily="18" charset="0"/>
                        </a:rPr>
                        <m:t>𝑅𝑑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𝑟𝑒𝑠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%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∗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𝑒𝑖𝑡h𝑒𝑟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25%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𝑓𝑜𝑟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𝑏𝑙𝑜𝑐𝑘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1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𝑜𝑟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75%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𝑓𝑜𝑟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𝑏𝑙𝑜𝑐𝑘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2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𝑃𝑑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𝑟𝑒𝑠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%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∗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GB" b="0" i="1" baseline="-25000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𝑟𝑒𝑠</m:t>
                              </m:r>
                            </m:e>
                          </m:d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%</m:t>
                              </m:r>
                            </m:e>
                          </m:d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GB" b="0" i="1" baseline="-25000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𝑟𝑒𝑠</m:t>
                              </m:r>
                            </m:e>
                          </m:d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%</m:t>
                              </m:r>
                            </m:e>
                          </m:d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𝑁𝑑</m:t>
                          </m:r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𝑟𝑒𝑠</m:t>
                              </m:r>
                            </m:e>
                          </m:d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%</m:t>
                              </m:r>
                            </m:e>
                          </m:d>
                        </m:den>
                      </m:f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=0%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A897119F-8B4B-4A6C-9239-949121D232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187937"/>
                <a:ext cx="10112266" cy="666849"/>
              </a:xfrm>
              <a:prstGeom prst="rect">
                <a:avLst/>
              </a:prstGeom>
              <a:blipFill>
                <a:blip r:embed="rId2"/>
                <a:stretch>
                  <a:fillRect b="-458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A8115AA5-25BD-429F-A578-F7B426439FA6}"/>
                  </a:ext>
                </a:extLst>
              </p:cNvPr>
              <p:cNvSpPr txBox="1"/>
              <p:nvPr/>
            </p:nvSpPr>
            <p:spPr>
              <a:xfrm>
                <a:off x="536895" y="5062223"/>
                <a:ext cx="10112266" cy="42595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𝐴𝑙𝑙𝑜𝑐𝑎𝑡𝑖𝑜𝑛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𝑓𝑜𝑟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𝑛𝑒𝑡𝑤𝑜𝑟𝑘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𝑑𝑒𝑚𝑎𝑛𝑑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𝑐h𝑎𝑟𝑔𝑒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𝑟𝑒𝑠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𝑏𝑙𝑜𝑐𝑘</m:t>
                          </m:r>
                        </m:e>
                      </m:d>
                      <m:r>
                        <a:rPr lang="en-GB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i="1" smtClean="0">
                          <a:latin typeface="Cambria Math" panose="02040503050406030204" pitchFamily="18" charset="0"/>
                        </a:rPr>
                        <m:t>𝑅𝑑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𝑟𝑒𝑠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%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∗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𝑒𝑖𝑡h𝑒𝑟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25%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𝑓𝑜𝑟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𝑏𝑙𝑜𝑐𝑘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1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𝑜𝑟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75%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𝑓𝑜𝑟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𝑏𝑙𝑜𝑐𝑘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2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𝐴𝑙𝑙𝑜𝑐𝑎𝑡𝑖𝑜𝑛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𝑓𝑜𝑟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𝑔𝑒𝑛𝑒𝑟𝑎𝑡𝑖𝑜𝑛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𝑑𝑒𝑚𝑎𝑛𝑑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𝑐h𝑎𝑟𝑔𝑒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𝑟𝑒𝑠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𝑏𝑙𝑜𝑐𝑘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=0%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A8115AA5-25BD-429F-A578-F7B426439F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895" y="5062223"/>
                <a:ext cx="10112266" cy="425950"/>
              </a:xfrm>
              <a:prstGeom prst="rect">
                <a:avLst/>
              </a:prstGeom>
              <a:blipFill>
                <a:blip r:embed="rId3"/>
                <a:stretch>
                  <a:fillRect b="-185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Footer Placeholder 5">
            <a:extLst>
              <a:ext uri="{FF2B5EF4-FFF2-40B4-BE49-F238E27FC236}">
                <a16:creationId xmlns:a16="http://schemas.microsoft.com/office/drawing/2014/main" id="{209B1521-92DE-F324-8EA6-64CE4257C6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61095" y="6551112"/>
            <a:ext cx="7071154" cy="153888"/>
          </a:xfrm>
        </p:spPr>
        <p:txBody>
          <a:bodyPr/>
          <a:lstStyle/>
          <a:p>
            <a:r>
              <a:rPr lang="en-GB" dirty="0"/>
              <a:t>Rate Design Workshop and Considerations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ACB9B7-CC32-07E5-6F32-82B53EA70E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29095" y="6551112"/>
            <a:ext cx="1152000" cy="153888"/>
          </a:xfrm>
        </p:spPr>
        <p:txBody>
          <a:bodyPr/>
          <a:lstStyle/>
          <a:p>
            <a:r>
              <a:rPr lang="en-GB" dirty="0"/>
              <a:t>October 2023</a:t>
            </a:r>
          </a:p>
        </p:txBody>
      </p:sp>
    </p:spTree>
    <p:extLst>
      <p:ext uri="{BB962C8B-B14F-4D97-AF65-F5344CB8AC3E}">
        <p14:creationId xmlns:p14="http://schemas.microsoft.com/office/powerpoint/2010/main" val="1116078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  <p:bldP spid="29" grpId="0"/>
      <p:bldP spid="3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13BBB7-9B36-4276-B25E-9A225D0205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BELCO’s Approach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187A1C-DD0B-4C79-8B43-9965EE81AB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en-GB" dirty="0"/>
              <a:t>Example 1 – Residential </a:t>
            </a:r>
          </a:p>
          <a:p>
            <a:endParaRPr lang="en-GB" dirty="0"/>
          </a:p>
        </p:txBody>
      </p:sp>
      <p:graphicFrame>
        <p:nvGraphicFramePr>
          <p:cNvPr id="9" name="Table 7">
            <a:extLst>
              <a:ext uri="{FF2B5EF4-FFF2-40B4-BE49-F238E27FC236}">
                <a16:creationId xmlns:a16="http://schemas.microsoft.com/office/drawing/2014/main" id="{8BCF39D0-85C1-41A3-8D2F-813D0AA16C1A}"/>
              </a:ext>
            </a:extLst>
          </p:cNvPr>
          <p:cNvGraphicFramePr>
            <a:graphicFrameLocks noGrp="1"/>
          </p:cNvGraphicFramePr>
          <p:nvPr/>
        </p:nvGraphicFramePr>
        <p:xfrm>
          <a:off x="4355723" y="1537687"/>
          <a:ext cx="3669391" cy="1891313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826963">
                  <a:extLst>
                    <a:ext uri="{9D8B030D-6E8A-4147-A177-3AD203B41FA5}">
                      <a16:colId xmlns:a16="http://schemas.microsoft.com/office/drawing/2014/main" val="1388719306"/>
                    </a:ext>
                  </a:extLst>
                </a:gridCol>
                <a:gridCol w="1842428">
                  <a:extLst>
                    <a:ext uri="{9D8B030D-6E8A-4147-A177-3AD203B41FA5}">
                      <a16:colId xmlns:a16="http://schemas.microsoft.com/office/drawing/2014/main" val="102702243"/>
                    </a:ext>
                  </a:extLst>
                </a:gridCol>
              </a:tblGrid>
              <a:tr h="336833">
                <a:tc>
                  <a:txBody>
                    <a:bodyPr/>
                    <a:lstStyle/>
                    <a:p>
                      <a:pPr algn="l"/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Residential revenue allocation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71475020"/>
                  </a:ext>
                </a:extLst>
              </a:tr>
              <a:tr h="202100"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Customer charge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50%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25627041"/>
                  </a:ext>
                </a:extLst>
              </a:tr>
              <a:tr h="336833"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Energy Charge – tier 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10.5%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41456551"/>
                  </a:ext>
                </a:extLst>
              </a:tr>
              <a:tr h="202100">
                <a:tc>
                  <a:txBody>
                    <a:bodyPr/>
                    <a:lstStyle/>
                    <a:p>
                      <a:pPr marL="0" marR="0" lvl="0" indent="0" algn="l" defTabSz="360000" rtl="0" eaLnBrk="1" fontAlgn="auto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200" dirty="0"/>
                        <a:t>Energy Charge – tier 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19.0%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82403481"/>
                  </a:ext>
                </a:extLst>
              </a:tr>
              <a:tr h="202100">
                <a:tc>
                  <a:txBody>
                    <a:bodyPr/>
                    <a:lstStyle/>
                    <a:p>
                      <a:pPr marL="0" marR="0" lvl="0" indent="0" algn="l" defTabSz="360000" rtl="0" eaLnBrk="1" fontAlgn="auto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200" dirty="0"/>
                        <a:t>Energy Charge – tier 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20.5%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74090676"/>
                  </a:ext>
                </a:extLst>
              </a:tr>
              <a:tr h="202100"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Demand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0%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2554008"/>
                  </a:ext>
                </a:extLst>
              </a:tr>
            </a:tbl>
          </a:graphicData>
        </a:graphic>
      </p:graphicFrame>
      <p:graphicFrame>
        <p:nvGraphicFramePr>
          <p:cNvPr id="10" name="Table 7">
            <a:extLst>
              <a:ext uri="{FF2B5EF4-FFF2-40B4-BE49-F238E27FC236}">
                <a16:creationId xmlns:a16="http://schemas.microsoft.com/office/drawing/2014/main" id="{55241165-63AC-4BE4-963E-74BC4C0BE458}"/>
              </a:ext>
            </a:extLst>
          </p:cNvPr>
          <p:cNvGraphicFramePr>
            <a:graphicFrameLocks noGrp="1"/>
          </p:cNvGraphicFramePr>
          <p:nvPr/>
        </p:nvGraphicFramePr>
        <p:xfrm>
          <a:off x="8375446" y="1532739"/>
          <a:ext cx="3669391" cy="794033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826963">
                  <a:extLst>
                    <a:ext uri="{9D8B030D-6E8A-4147-A177-3AD203B41FA5}">
                      <a16:colId xmlns:a16="http://schemas.microsoft.com/office/drawing/2014/main" val="1388719306"/>
                    </a:ext>
                  </a:extLst>
                </a:gridCol>
                <a:gridCol w="1842428">
                  <a:extLst>
                    <a:ext uri="{9D8B030D-6E8A-4147-A177-3AD203B41FA5}">
                      <a16:colId xmlns:a16="http://schemas.microsoft.com/office/drawing/2014/main" val="102702243"/>
                    </a:ext>
                  </a:extLst>
                </a:gridCol>
              </a:tblGrid>
              <a:tr h="336833">
                <a:tc>
                  <a:txBody>
                    <a:bodyPr/>
                    <a:lstStyle/>
                    <a:p>
                      <a:pPr algn="l"/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Revenue to recover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71475020"/>
                  </a:ext>
                </a:extLst>
              </a:tr>
              <a:tr h="202100"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Revenue to recover from residential ($)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100,000,000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25627041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C85A27C0-CF4E-4BE9-B51C-8A9DF00E138E}"/>
              </a:ext>
            </a:extLst>
          </p:cNvPr>
          <p:cNvSpPr txBox="1"/>
          <p:nvPr/>
        </p:nvSpPr>
        <p:spPr>
          <a:xfrm>
            <a:off x="4680399" y="1208093"/>
            <a:ext cx="30200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Revenue breakdown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9DC28A4F-EF45-45C6-8DF2-2871B5EC829F}"/>
              </a:ext>
            </a:extLst>
          </p:cNvPr>
          <p:cNvSpPr/>
          <p:nvPr/>
        </p:nvSpPr>
        <p:spPr>
          <a:xfrm>
            <a:off x="364027" y="3566694"/>
            <a:ext cx="489208" cy="5232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4</a:t>
            </a:r>
          </a:p>
        </p:txBody>
      </p:sp>
      <p:graphicFrame>
        <p:nvGraphicFramePr>
          <p:cNvPr id="24" name="Table 7">
            <a:extLst>
              <a:ext uri="{FF2B5EF4-FFF2-40B4-BE49-F238E27FC236}">
                <a16:creationId xmlns:a16="http://schemas.microsoft.com/office/drawing/2014/main" id="{1EC05665-BB73-4EB2-BF44-331824B6A4A3}"/>
              </a:ext>
            </a:extLst>
          </p:cNvPr>
          <p:cNvGraphicFramePr>
            <a:graphicFrameLocks noGrp="1"/>
          </p:cNvGraphicFramePr>
          <p:nvPr/>
        </p:nvGraphicFramePr>
        <p:xfrm>
          <a:off x="336000" y="1602755"/>
          <a:ext cx="3669391" cy="138176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887527">
                  <a:extLst>
                    <a:ext uri="{9D8B030D-6E8A-4147-A177-3AD203B41FA5}">
                      <a16:colId xmlns:a16="http://schemas.microsoft.com/office/drawing/2014/main" val="1388719306"/>
                    </a:ext>
                  </a:extLst>
                </a:gridCol>
                <a:gridCol w="1226541">
                  <a:extLst>
                    <a:ext uri="{9D8B030D-6E8A-4147-A177-3AD203B41FA5}">
                      <a16:colId xmlns:a16="http://schemas.microsoft.com/office/drawing/2014/main" val="102702243"/>
                    </a:ext>
                  </a:extLst>
                </a:gridCol>
                <a:gridCol w="1555323">
                  <a:extLst>
                    <a:ext uri="{9D8B030D-6E8A-4147-A177-3AD203B41FA5}">
                      <a16:colId xmlns:a16="http://schemas.microsoft.com/office/drawing/2014/main" val="2676548368"/>
                    </a:ext>
                  </a:extLst>
                </a:gridCol>
              </a:tblGrid>
              <a:tr h="182730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Production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Network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71475020"/>
                  </a:ext>
                </a:extLst>
              </a:tr>
              <a:tr h="182730">
                <a:tc>
                  <a:txBody>
                    <a:bodyPr/>
                    <a:lstStyle/>
                    <a:p>
                      <a:r>
                        <a:rPr lang="en-GB" sz="1200" dirty="0"/>
                        <a:t>Energy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5%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25627041"/>
                  </a:ext>
                </a:extLst>
              </a:tr>
              <a:tr h="242533">
                <a:tc>
                  <a:txBody>
                    <a:bodyPr/>
                    <a:lstStyle/>
                    <a:p>
                      <a:r>
                        <a:rPr lang="en-GB" sz="1200" dirty="0"/>
                        <a:t>Demand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30%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Transmission – 15%</a:t>
                      </a:r>
                    </a:p>
                    <a:p>
                      <a:r>
                        <a:rPr lang="en-GB" sz="1200" dirty="0"/>
                        <a:t>Distribution – 30%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41456551"/>
                  </a:ext>
                </a:extLst>
              </a:tr>
              <a:tr h="182730">
                <a:tc>
                  <a:txBody>
                    <a:bodyPr/>
                    <a:lstStyle/>
                    <a:p>
                      <a:r>
                        <a:rPr lang="en-GB" sz="1200" dirty="0"/>
                        <a:t>Customer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20%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r>
                        <a:rPr lang="en-GB" sz="1200" dirty="0"/>
                        <a:t>Network customer</a:t>
                      </a:r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2554008"/>
                  </a:ext>
                </a:extLst>
              </a:tr>
            </a:tbl>
          </a:graphicData>
        </a:graphic>
      </p:graphicFrame>
      <p:sp>
        <p:nvSpPr>
          <p:cNvPr id="25" name="TextBox 24">
            <a:extLst>
              <a:ext uri="{FF2B5EF4-FFF2-40B4-BE49-F238E27FC236}">
                <a16:creationId xmlns:a16="http://schemas.microsoft.com/office/drawing/2014/main" id="{8557AF5E-B84D-480C-B187-E9EF8B233C12}"/>
              </a:ext>
            </a:extLst>
          </p:cNvPr>
          <p:cNvSpPr txBox="1"/>
          <p:nvPr/>
        </p:nvSpPr>
        <p:spPr>
          <a:xfrm>
            <a:off x="729842" y="1280628"/>
            <a:ext cx="30200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ECOSS Results (%)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A897119F-8B4B-4A6C-9239-949121D23259}"/>
                  </a:ext>
                </a:extLst>
              </p:cNvPr>
              <p:cNvSpPr txBox="1"/>
              <p:nvPr/>
            </p:nvSpPr>
            <p:spPr>
              <a:xfrm>
                <a:off x="1039867" y="4179048"/>
                <a:ext cx="10112266" cy="42595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𝐴𝑙𝑙𝑜𝑐𝑎𝑡𝑖𝑜𝑛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𝑓𝑜𝑟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𝑣𝑜𝑙𝑢𝑚𝑒𝑡𝑟𝑖𝑐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𝑛𝑒𝑡𝑤𝑜𝑟𝑘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𝑟𝑒𝑠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%</m:t>
                          </m:r>
                        </m:e>
                      </m:d>
                      <m:r>
                        <a:rPr lang="en-GB" i="1" smtClean="0">
                          <a:latin typeface="Cambria Math" panose="02040503050406030204" pitchFamily="18" charset="0"/>
                        </a:rPr>
                        <m:t>=1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𝑐𝑢𝑠𝑡𝑜𝑚𝑒𝑟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𝑐h𝑎𝑟𝑔𝑒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% −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𝑑𝑒𝑚𝑎𝑛𝑑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𝑐h𝑎𝑟𝑔𝑒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% −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𝑣𝑜𝑙𝑢𝑚𝑒𝑡𝑟𝑖𝑐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𝑔𝑒𝑛𝑒𝑟𝑎𝑡𝑖𝑜𝑛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%</m:t>
                      </m:r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=1−50%−0%−14%=36%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A897119F-8B4B-4A6C-9239-949121D232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9867" y="4179048"/>
                <a:ext cx="10112266" cy="425950"/>
              </a:xfrm>
              <a:prstGeom prst="rect">
                <a:avLst/>
              </a:prstGeom>
              <a:blipFill>
                <a:blip r:embed="rId2"/>
                <a:stretch>
                  <a:fillRect b="-869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5A1A4C21-A02C-4D67-B33D-C7314D8627D4}"/>
              </a:ext>
            </a:extLst>
          </p:cNvPr>
          <p:cNvSpPr txBox="1"/>
          <p:nvPr/>
        </p:nvSpPr>
        <p:spPr>
          <a:xfrm>
            <a:off x="853235" y="3652692"/>
            <a:ext cx="57393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Volumetric network revenue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5BF0D4C-66B8-469E-AC43-2F9991352BEF}"/>
                  </a:ext>
                </a:extLst>
              </p:cNvPr>
              <p:cNvSpPr txBox="1"/>
              <p:nvPr/>
            </p:nvSpPr>
            <p:spPr>
              <a:xfrm>
                <a:off x="1136984" y="4836791"/>
                <a:ext cx="5225790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𝑅𝑒𝑣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𝑣𝑜𝑙𝑢𝑚𝑒𝑡𝑟𝑖𝑐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𝑛𝑒𝑡𝑤𝑜𝑟𝑘</m:t>
                          </m:r>
                        </m:sub>
                      </m:sSub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𝑟𝑒𝑠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$</m:t>
                          </m:r>
                        </m:e>
                      </m:d>
                      <m:r>
                        <a:rPr lang="en-GB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36%∗100,000,000=$36,000,000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5BF0D4C-66B8-469E-AC43-2F9991352B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6984" y="4836791"/>
                <a:ext cx="5225790" cy="215444"/>
              </a:xfrm>
              <a:prstGeom prst="rect">
                <a:avLst/>
              </a:prstGeom>
              <a:blipFill>
                <a:blip r:embed="rId3"/>
                <a:stretch>
                  <a:fillRect l="-233" r="-233" b="-222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Footer Placeholder 5">
            <a:extLst>
              <a:ext uri="{FF2B5EF4-FFF2-40B4-BE49-F238E27FC236}">
                <a16:creationId xmlns:a16="http://schemas.microsoft.com/office/drawing/2014/main" id="{0386BEFB-F959-5681-1F64-F75CD086CB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61095" y="6551112"/>
            <a:ext cx="7071154" cy="153888"/>
          </a:xfrm>
        </p:spPr>
        <p:txBody>
          <a:bodyPr/>
          <a:lstStyle/>
          <a:p>
            <a:r>
              <a:rPr lang="en-GB" dirty="0"/>
              <a:t>Rate Design Workshop and Considerations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51823C-304C-AC31-985D-197AF9E828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29095" y="6551112"/>
            <a:ext cx="1152000" cy="153888"/>
          </a:xfrm>
        </p:spPr>
        <p:txBody>
          <a:bodyPr/>
          <a:lstStyle/>
          <a:p>
            <a:r>
              <a:rPr lang="en-GB" dirty="0"/>
              <a:t>October 2023</a:t>
            </a:r>
          </a:p>
        </p:txBody>
      </p:sp>
    </p:spTree>
    <p:extLst>
      <p:ext uri="{BB962C8B-B14F-4D97-AF65-F5344CB8AC3E}">
        <p14:creationId xmlns:p14="http://schemas.microsoft.com/office/powerpoint/2010/main" val="3768420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9" grpId="0"/>
      <p:bldP spid="15" grpId="0"/>
      <p:bldP spid="1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713B01-9BA2-491C-A9FA-4A85D1649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3574041"/>
            <a:ext cx="5760000" cy="576293"/>
          </a:xfrm>
        </p:spPr>
        <p:txBody>
          <a:bodyPr/>
          <a:lstStyle/>
          <a:p>
            <a:r>
              <a:rPr lang="en-GB" dirty="0"/>
              <a:t>Example- Alternative A</a:t>
            </a:r>
          </a:p>
        </p:txBody>
      </p:sp>
    </p:spTree>
    <p:extLst>
      <p:ext uri="{BB962C8B-B14F-4D97-AF65-F5344CB8AC3E}">
        <p14:creationId xmlns:p14="http://schemas.microsoft.com/office/powerpoint/2010/main" val="32008912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13BBB7-9B36-4276-B25E-9A225D0205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Alternative 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187A1C-DD0B-4C79-8B43-9965EE81AB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en-GB" dirty="0"/>
              <a:t>Example 1 – Residential </a:t>
            </a:r>
          </a:p>
          <a:p>
            <a:endParaRPr lang="en-GB" dirty="0"/>
          </a:p>
        </p:txBody>
      </p:sp>
      <p:graphicFrame>
        <p:nvGraphicFramePr>
          <p:cNvPr id="9" name="Table 7">
            <a:extLst>
              <a:ext uri="{FF2B5EF4-FFF2-40B4-BE49-F238E27FC236}">
                <a16:creationId xmlns:a16="http://schemas.microsoft.com/office/drawing/2014/main" id="{8BCF39D0-85C1-41A3-8D2F-813D0AA16C1A}"/>
              </a:ext>
            </a:extLst>
          </p:cNvPr>
          <p:cNvGraphicFramePr>
            <a:graphicFrameLocks noGrp="1"/>
          </p:cNvGraphicFramePr>
          <p:nvPr/>
        </p:nvGraphicFramePr>
        <p:xfrm>
          <a:off x="4355723" y="1537687"/>
          <a:ext cx="3669391" cy="1891313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826963">
                  <a:extLst>
                    <a:ext uri="{9D8B030D-6E8A-4147-A177-3AD203B41FA5}">
                      <a16:colId xmlns:a16="http://schemas.microsoft.com/office/drawing/2014/main" val="1388719306"/>
                    </a:ext>
                  </a:extLst>
                </a:gridCol>
                <a:gridCol w="1842428">
                  <a:extLst>
                    <a:ext uri="{9D8B030D-6E8A-4147-A177-3AD203B41FA5}">
                      <a16:colId xmlns:a16="http://schemas.microsoft.com/office/drawing/2014/main" val="102702243"/>
                    </a:ext>
                  </a:extLst>
                </a:gridCol>
              </a:tblGrid>
              <a:tr h="336833">
                <a:tc>
                  <a:txBody>
                    <a:bodyPr/>
                    <a:lstStyle/>
                    <a:p>
                      <a:pPr algn="l"/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Residential revenue allocation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71475020"/>
                  </a:ext>
                </a:extLst>
              </a:tr>
              <a:tr h="202100"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Customer charge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50%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25627041"/>
                  </a:ext>
                </a:extLst>
              </a:tr>
              <a:tr h="336833"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Energy Charge – tier 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10.5%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41456551"/>
                  </a:ext>
                </a:extLst>
              </a:tr>
              <a:tr h="202100">
                <a:tc>
                  <a:txBody>
                    <a:bodyPr/>
                    <a:lstStyle/>
                    <a:p>
                      <a:pPr marL="0" marR="0" lvl="0" indent="0" algn="l" defTabSz="360000" rtl="0" eaLnBrk="1" fontAlgn="auto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200" dirty="0"/>
                        <a:t>Energy Charge – tier 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19.0%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82403481"/>
                  </a:ext>
                </a:extLst>
              </a:tr>
              <a:tr h="202100">
                <a:tc>
                  <a:txBody>
                    <a:bodyPr/>
                    <a:lstStyle/>
                    <a:p>
                      <a:pPr marL="0" marR="0" lvl="0" indent="0" algn="l" defTabSz="360000" rtl="0" eaLnBrk="1" fontAlgn="auto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200" dirty="0"/>
                        <a:t>Energy Charge – tier 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20.5%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74090676"/>
                  </a:ext>
                </a:extLst>
              </a:tr>
              <a:tr h="202100"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Demand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0%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2554008"/>
                  </a:ext>
                </a:extLst>
              </a:tr>
            </a:tbl>
          </a:graphicData>
        </a:graphic>
      </p:graphicFrame>
      <p:graphicFrame>
        <p:nvGraphicFramePr>
          <p:cNvPr id="10" name="Table 7">
            <a:extLst>
              <a:ext uri="{FF2B5EF4-FFF2-40B4-BE49-F238E27FC236}">
                <a16:creationId xmlns:a16="http://schemas.microsoft.com/office/drawing/2014/main" id="{55241165-63AC-4BE4-963E-74BC4C0BE458}"/>
              </a:ext>
            </a:extLst>
          </p:cNvPr>
          <p:cNvGraphicFramePr>
            <a:graphicFrameLocks noGrp="1"/>
          </p:cNvGraphicFramePr>
          <p:nvPr/>
        </p:nvGraphicFramePr>
        <p:xfrm>
          <a:off x="8375446" y="1532739"/>
          <a:ext cx="3669391" cy="794033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826963">
                  <a:extLst>
                    <a:ext uri="{9D8B030D-6E8A-4147-A177-3AD203B41FA5}">
                      <a16:colId xmlns:a16="http://schemas.microsoft.com/office/drawing/2014/main" val="1388719306"/>
                    </a:ext>
                  </a:extLst>
                </a:gridCol>
                <a:gridCol w="1842428">
                  <a:extLst>
                    <a:ext uri="{9D8B030D-6E8A-4147-A177-3AD203B41FA5}">
                      <a16:colId xmlns:a16="http://schemas.microsoft.com/office/drawing/2014/main" val="102702243"/>
                    </a:ext>
                  </a:extLst>
                </a:gridCol>
              </a:tblGrid>
              <a:tr h="336833">
                <a:tc>
                  <a:txBody>
                    <a:bodyPr/>
                    <a:lstStyle/>
                    <a:p>
                      <a:pPr algn="l"/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Revenue to recover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71475020"/>
                  </a:ext>
                </a:extLst>
              </a:tr>
              <a:tr h="202100"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Revenue to recover from residential ($)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100,000,000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25627041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C85A27C0-CF4E-4BE9-B51C-8A9DF00E138E}"/>
              </a:ext>
            </a:extLst>
          </p:cNvPr>
          <p:cNvSpPr txBox="1"/>
          <p:nvPr/>
        </p:nvSpPr>
        <p:spPr>
          <a:xfrm>
            <a:off x="4680399" y="1208093"/>
            <a:ext cx="30200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Revenue breakdown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E9352175-950E-45FC-A011-C1D416C186BF}"/>
                  </a:ext>
                </a:extLst>
              </p:cNvPr>
              <p:cNvSpPr txBox="1"/>
              <p:nvPr/>
            </p:nvSpPr>
            <p:spPr>
              <a:xfrm>
                <a:off x="457862" y="4116944"/>
                <a:ext cx="4429354" cy="23294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𝑅𝑒𝑣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𝑐𝑢𝑠𝑡𝑜𝑚𝑒𝑟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𝑐h𝑎𝑟𝑔𝑒</m:t>
                          </m:r>
                        </m:sub>
                      </m:sSub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𝑟𝑒𝑠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$</m:t>
                          </m:r>
                        </m:e>
                      </m:d>
                      <m:r>
                        <a:rPr lang="en-GB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i="1" smtClean="0">
                          <a:latin typeface="Cambria Math" panose="02040503050406030204" pitchFamily="18" charset="0"/>
                        </a:rPr>
                        <m:t>𝑅𝑐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𝑟𝑒𝑠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%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𝑅𝑒𝑣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𝑟𝑒𝑠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)($)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E9352175-950E-45FC-A011-C1D416C186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862" y="4116944"/>
                <a:ext cx="4429354" cy="232949"/>
              </a:xfrm>
              <a:prstGeom prst="rect">
                <a:avLst/>
              </a:prstGeom>
              <a:blipFill>
                <a:blip r:embed="rId2"/>
                <a:stretch>
                  <a:fillRect r="-550" b="-2307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Oval 21">
            <a:extLst>
              <a:ext uri="{FF2B5EF4-FFF2-40B4-BE49-F238E27FC236}">
                <a16:creationId xmlns:a16="http://schemas.microsoft.com/office/drawing/2014/main" id="{BAD557C7-48CD-4530-8238-EE122839AAEE}"/>
              </a:ext>
            </a:extLst>
          </p:cNvPr>
          <p:cNvSpPr/>
          <p:nvPr/>
        </p:nvSpPr>
        <p:spPr>
          <a:xfrm>
            <a:off x="457862" y="3361473"/>
            <a:ext cx="632298" cy="67625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1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1729071-3470-41E0-A4F5-DB4CBC57862B}"/>
              </a:ext>
            </a:extLst>
          </p:cNvPr>
          <p:cNvSpPr txBox="1"/>
          <p:nvPr/>
        </p:nvSpPr>
        <p:spPr>
          <a:xfrm>
            <a:off x="1167981" y="3512438"/>
            <a:ext cx="57393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Customer charge revenue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DABDA29-AFEA-4A65-9EE6-07E64032406C}"/>
              </a:ext>
            </a:extLst>
          </p:cNvPr>
          <p:cNvSpPr/>
          <p:nvPr/>
        </p:nvSpPr>
        <p:spPr>
          <a:xfrm>
            <a:off x="404369" y="4916526"/>
            <a:ext cx="632298" cy="67625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2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59C12CB-86C6-488C-8D1C-F41C1CEE4411}"/>
              </a:ext>
            </a:extLst>
          </p:cNvPr>
          <p:cNvSpPr txBox="1"/>
          <p:nvPr/>
        </p:nvSpPr>
        <p:spPr>
          <a:xfrm>
            <a:off x="1114488" y="5067491"/>
            <a:ext cx="57393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Demand charge revenue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720EC18B-D14A-4FDB-BB92-101F2A2FF823}"/>
                  </a:ext>
                </a:extLst>
              </p:cNvPr>
              <p:cNvSpPr txBox="1"/>
              <p:nvPr/>
            </p:nvSpPr>
            <p:spPr>
              <a:xfrm>
                <a:off x="489921" y="5635751"/>
                <a:ext cx="4272708" cy="23294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𝑅𝑒𝑣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𝑑𝑒𝑚𝑎𝑛𝑑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𝑐h𝑎𝑟𝑔𝑒</m:t>
                          </m:r>
                        </m:sub>
                      </m:sSub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𝑟𝑒𝑠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$</m:t>
                          </m:r>
                        </m:e>
                      </m:d>
                      <m:r>
                        <a:rPr lang="en-GB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i="1" smtClean="0">
                          <a:latin typeface="Cambria Math" panose="02040503050406030204" pitchFamily="18" charset="0"/>
                        </a:rPr>
                        <m:t>𝑅𝑑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𝐶𝑖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%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𝑅𝑒𝑣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𝑟𝑒𝑠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)($)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720EC18B-D14A-4FDB-BB92-101F2A2FF8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921" y="5635751"/>
                <a:ext cx="4272708" cy="232949"/>
              </a:xfrm>
              <a:prstGeom prst="rect">
                <a:avLst/>
              </a:prstGeom>
              <a:blipFill>
                <a:blip r:embed="rId3"/>
                <a:stretch>
                  <a:fillRect r="-571" b="-2307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Oval 30">
            <a:extLst>
              <a:ext uri="{FF2B5EF4-FFF2-40B4-BE49-F238E27FC236}">
                <a16:creationId xmlns:a16="http://schemas.microsoft.com/office/drawing/2014/main" id="{053DCC45-F15F-4941-B08D-E858D791CD03}"/>
              </a:ext>
            </a:extLst>
          </p:cNvPr>
          <p:cNvSpPr/>
          <p:nvPr/>
        </p:nvSpPr>
        <p:spPr>
          <a:xfrm>
            <a:off x="6367423" y="3527484"/>
            <a:ext cx="632298" cy="67625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3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1D74881-E5B4-4EAB-9AFE-FCF4AA8765F5}"/>
              </a:ext>
            </a:extLst>
          </p:cNvPr>
          <p:cNvSpPr txBox="1"/>
          <p:nvPr/>
        </p:nvSpPr>
        <p:spPr>
          <a:xfrm>
            <a:off x="7077542" y="3678449"/>
            <a:ext cx="42224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Volumetric Network charge revenue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176E4148-8E59-4FF3-84B7-BF0D886EF386}"/>
                  </a:ext>
                </a:extLst>
              </p:cNvPr>
              <p:cNvSpPr txBox="1"/>
              <p:nvPr/>
            </p:nvSpPr>
            <p:spPr>
              <a:xfrm>
                <a:off x="6177769" y="4231462"/>
                <a:ext cx="5350508" cy="65909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𝑅𝑒𝑣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𝑣𝑜𝑙𝑢𝑚𝑒𝑡𝑟𝑖𝑐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𝑛𝑒𝑡𝑤𝑜𝑟𝑘</m:t>
                          </m:r>
                        </m:sub>
                      </m:sSub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𝑟𝑒𝑠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$</m:t>
                          </m:r>
                        </m:e>
                      </m:d>
                      <m:r>
                        <a:rPr lang="en-GB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i="1" smtClean="0">
                          <a:latin typeface="Cambria Math" panose="02040503050406030204" pitchFamily="18" charset="0"/>
                        </a:rPr>
                        <m:t>𝑅𝑒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𝑟𝑒𝑠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%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𝑅𝑒𝑣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𝑟𝑒𝑠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($)∗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𝑆𝑁</m:t>
                          </m:r>
                          <m:r>
                            <a:rPr lang="en-GB" b="0" i="1" baseline="-25000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(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𝑟𝑒𝑠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𝑆𝑃</m:t>
                          </m:r>
                          <m:r>
                            <a:rPr lang="en-GB" b="0" i="1" baseline="-25000" smtClean="0"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𝑟𝑒𝑠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)+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𝑆𝑃</m:t>
                          </m:r>
                          <m:r>
                            <a:rPr lang="en-GB" b="0" i="1" baseline="-25000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𝑟𝑒𝑠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)+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𝑆𝑁</m:t>
                          </m:r>
                          <m:r>
                            <a:rPr lang="en-GB" b="0" i="1" baseline="-25000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𝑟𝑒𝑠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176E4148-8E59-4FF3-84B7-BF0D886EF3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7769" y="4231462"/>
                <a:ext cx="5350508" cy="659091"/>
              </a:xfrm>
              <a:prstGeom prst="rect">
                <a:avLst/>
              </a:prstGeom>
              <a:blipFill>
                <a:blip r:embed="rId4"/>
                <a:stretch>
                  <a:fillRect t="-926" b="-111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88B4B7E8-DB52-4019-9D5E-4780ACC22153}"/>
                  </a:ext>
                </a:extLst>
              </p:cNvPr>
              <p:cNvSpPr txBox="1"/>
              <p:nvPr/>
            </p:nvSpPr>
            <p:spPr>
              <a:xfrm>
                <a:off x="457862" y="4453229"/>
                <a:ext cx="5033557" cy="23294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𝑅𝑒𝑣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𝑐𝑢𝑠𝑡𝑜𝑚𝑒𝑟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𝑐h𝑎𝑟𝑔𝑒</m:t>
                          </m:r>
                        </m:sub>
                      </m:sSub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𝑟𝑒𝑠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$</m:t>
                          </m:r>
                        </m:e>
                      </m:d>
                      <m:r>
                        <a:rPr lang="en-GB" i="1" smtClean="0">
                          <a:latin typeface="Cambria Math" panose="02040503050406030204" pitchFamily="18" charset="0"/>
                        </a:rPr>
                        <m:t>=5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0%∗100,000,000=$50,000,000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88B4B7E8-DB52-4019-9D5E-4780ACC221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862" y="4453229"/>
                <a:ext cx="5033557" cy="232949"/>
              </a:xfrm>
              <a:prstGeom prst="rect">
                <a:avLst/>
              </a:prstGeom>
              <a:blipFill>
                <a:blip r:embed="rId5"/>
                <a:stretch>
                  <a:fillRect l="-242" t="-2632" r="-121" b="-2368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E15C47E9-2440-49E5-BBCC-E8CF3EF9F07A}"/>
                  </a:ext>
                </a:extLst>
              </p:cNvPr>
              <p:cNvSpPr txBox="1"/>
              <p:nvPr/>
            </p:nvSpPr>
            <p:spPr>
              <a:xfrm>
                <a:off x="521982" y="5933454"/>
                <a:ext cx="4079771" cy="23294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𝑅𝑒𝑣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𝑑𝑒𝑚𝑎𝑛𝑑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𝑐h𝑎𝑟𝑔𝑒</m:t>
                          </m:r>
                        </m:sub>
                      </m:sSub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𝑟𝑒𝑠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$</m:t>
                          </m:r>
                        </m:e>
                      </m:d>
                      <m:r>
                        <a:rPr lang="en-GB" i="1" smtClean="0">
                          <a:latin typeface="Cambria Math" panose="02040503050406030204" pitchFamily="18" charset="0"/>
                        </a:rPr>
                        <m:t>=0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%∗100,000,000=$0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E15C47E9-2440-49E5-BBCC-E8CF3EF9F0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982" y="5933454"/>
                <a:ext cx="4079771" cy="232949"/>
              </a:xfrm>
              <a:prstGeom prst="rect">
                <a:avLst/>
              </a:prstGeom>
              <a:blipFill>
                <a:blip r:embed="rId6"/>
                <a:stretch>
                  <a:fillRect l="-448" r="-897" b="-2307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AC66C5DC-5772-458E-BF0C-EAF3296580C1}"/>
                  </a:ext>
                </a:extLst>
              </p:cNvPr>
              <p:cNvSpPr txBox="1"/>
              <p:nvPr/>
            </p:nvSpPr>
            <p:spPr>
              <a:xfrm>
                <a:off x="6096000" y="5019016"/>
                <a:ext cx="5739319" cy="85786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𝑅𝑒𝑣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𝑣𝑜𝑙𝑢𝑚𝑒𝑡𝑟𝑖𝑐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𝑛𝑒𝑡𝑤𝑜𝑟𝑘</m:t>
                          </m:r>
                        </m:sub>
                      </m:sSub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𝑟𝑒𝑠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$</m:t>
                          </m:r>
                        </m:e>
                      </m:d>
                      <m:r>
                        <a:rPr lang="en-GB" i="1" smtClean="0">
                          <a:latin typeface="Cambria Math" panose="02040503050406030204" pitchFamily="18" charset="0"/>
                        </a:rPr>
                        <m:t>=5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0%∗100,000,000∗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45,000,000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5,000,000+30,000,000+45,000,000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=$28,125,000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AC66C5DC-5772-458E-BF0C-EAF3296580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5019016"/>
                <a:ext cx="5739319" cy="857864"/>
              </a:xfrm>
              <a:prstGeom prst="rect">
                <a:avLst/>
              </a:prstGeom>
              <a:blipFill>
                <a:blip r:embed="rId7"/>
                <a:stretch>
                  <a:fillRect b="-56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Oval 2">
            <a:extLst>
              <a:ext uri="{FF2B5EF4-FFF2-40B4-BE49-F238E27FC236}">
                <a16:creationId xmlns:a16="http://schemas.microsoft.com/office/drawing/2014/main" id="{66923219-459E-4748-95F1-09E809CAFF3B}"/>
              </a:ext>
            </a:extLst>
          </p:cNvPr>
          <p:cNvSpPr/>
          <p:nvPr/>
        </p:nvSpPr>
        <p:spPr>
          <a:xfrm>
            <a:off x="3710554" y="2269622"/>
            <a:ext cx="4273229" cy="88078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D6808CF-59A8-4F65-88A0-F14ACA6B38E1}"/>
              </a:ext>
            </a:extLst>
          </p:cNvPr>
          <p:cNvSpPr txBox="1"/>
          <p:nvPr/>
        </p:nvSpPr>
        <p:spPr>
          <a:xfrm>
            <a:off x="8808440" y="2584130"/>
            <a:ext cx="23321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Sum of this is = 50%=R</a:t>
            </a:r>
            <a:r>
              <a:rPr lang="en-GB" baseline="-25000" dirty="0"/>
              <a:t>e</a:t>
            </a:r>
          </a:p>
        </p:txBody>
      </p:sp>
      <p:cxnSp>
        <p:nvCxnSpPr>
          <p:cNvPr id="11" name="Connector: Elbow 10">
            <a:extLst>
              <a:ext uri="{FF2B5EF4-FFF2-40B4-BE49-F238E27FC236}">
                <a16:creationId xmlns:a16="http://schemas.microsoft.com/office/drawing/2014/main" id="{2ACE4DA4-A238-4C94-9F1E-0C5BCB01BD28}"/>
              </a:ext>
            </a:extLst>
          </p:cNvPr>
          <p:cNvCxnSpPr>
            <a:stCxn id="3" idx="6"/>
            <a:endCxn id="7" idx="1"/>
          </p:cNvCxnSpPr>
          <p:nvPr/>
        </p:nvCxnSpPr>
        <p:spPr>
          <a:xfrm>
            <a:off x="7983783" y="2710016"/>
            <a:ext cx="824657" cy="28003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6B4FE62D-EB06-44EC-9C3C-B9EB59610557}"/>
                  </a:ext>
                </a:extLst>
              </p:cNvPr>
              <p:cNvSpPr txBox="1"/>
              <p:nvPr/>
            </p:nvSpPr>
            <p:spPr>
              <a:xfrm>
                <a:off x="6177769" y="5868700"/>
                <a:ext cx="5739319" cy="43191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𝐴𝑙𝑙𝑜𝑐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𝑣𝑜𝑙𝑢𝑚𝑒𝑡𝑟𝑖𝑐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𝑛𝑒𝑡𝑤𝑜𝑟𝑘</m:t>
                          </m:r>
                        </m:sub>
                      </m:sSub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𝑟𝑒𝑠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%</m:t>
                          </m:r>
                        </m:e>
                      </m:d>
                      <m:r>
                        <a:rPr lang="en-GB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28,125,000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100,000,000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=28.13%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6B4FE62D-EB06-44EC-9C3C-B9EB596105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7769" y="5868700"/>
                <a:ext cx="5739319" cy="431913"/>
              </a:xfrm>
              <a:prstGeom prst="rect">
                <a:avLst/>
              </a:prstGeom>
              <a:blipFill>
                <a:blip r:embed="rId8"/>
                <a:stretch>
                  <a:fillRect t="-1408" b="-704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1" name="Table 7">
            <a:extLst>
              <a:ext uri="{FF2B5EF4-FFF2-40B4-BE49-F238E27FC236}">
                <a16:creationId xmlns:a16="http://schemas.microsoft.com/office/drawing/2014/main" id="{FAA0F5BE-8815-4CA6-9AF3-F2895193C37F}"/>
              </a:ext>
            </a:extLst>
          </p:cNvPr>
          <p:cNvGraphicFramePr>
            <a:graphicFrameLocks noGrp="1"/>
          </p:cNvGraphicFramePr>
          <p:nvPr/>
        </p:nvGraphicFramePr>
        <p:xfrm>
          <a:off x="294669" y="1514196"/>
          <a:ext cx="3669391" cy="174752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887527">
                  <a:extLst>
                    <a:ext uri="{9D8B030D-6E8A-4147-A177-3AD203B41FA5}">
                      <a16:colId xmlns:a16="http://schemas.microsoft.com/office/drawing/2014/main" val="1388719306"/>
                    </a:ext>
                  </a:extLst>
                </a:gridCol>
                <a:gridCol w="1226541">
                  <a:extLst>
                    <a:ext uri="{9D8B030D-6E8A-4147-A177-3AD203B41FA5}">
                      <a16:colId xmlns:a16="http://schemas.microsoft.com/office/drawing/2014/main" val="102702243"/>
                    </a:ext>
                  </a:extLst>
                </a:gridCol>
                <a:gridCol w="1555323">
                  <a:extLst>
                    <a:ext uri="{9D8B030D-6E8A-4147-A177-3AD203B41FA5}">
                      <a16:colId xmlns:a16="http://schemas.microsoft.com/office/drawing/2014/main" val="2676548368"/>
                    </a:ext>
                  </a:extLst>
                </a:gridCol>
              </a:tblGrid>
              <a:tr h="182730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Production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Network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71475020"/>
                  </a:ext>
                </a:extLst>
              </a:tr>
              <a:tr h="182730">
                <a:tc>
                  <a:txBody>
                    <a:bodyPr/>
                    <a:lstStyle/>
                    <a:p>
                      <a:r>
                        <a:rPr lang="en-GB" sz="1200" dirty="0"/>
                        <a:t>Energy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/>
                        <a:t>5,000,000</a:t>
                      </a:r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25627041"/>
                  </a:ext>
                </a:extLst>
              </a:tr>
              <a:tr h="242533">
                <a:tc>
                  <a:txBody>
                    <a:bodyPr/>
                    <a:lstStyle/>
                    <a:p>
                      <a:r>
                        <a:rPr lang="en-GB" sz="1200" dirty="0"/>
                        <a:t>Demand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30,000,000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Transmission – 15,000,000</a:t>
                      </a:r>
                    </a:p>
                    <a:p>
                      <a:r>
                        <a:rPr lang="en-GB" sz="1200" dirty="0"/>
                        <a:t>Distribution – 30,000,000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4145655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1200" dirty="0"/>
                        <a:t>Customer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20,000,000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r>
                        <a:rPr lang="en-GB" sz="1200" dirty="0"/>
                        <a:t>Network customer</a:t>
                      </a:r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2554008"/>
                  </a:ext>
                </a:extLst>
              </a:tr>
            </a:tbl>
          </a:graphicData>
        </a:graphic>
      </p:graphicFrame>
      <p:sp>
        <p:nvSpPr>
          <p:cNvPr id="42" name="TextBox 41">
            <a:extLst>
              <a:ext uri="{FF2B5EF4-FFF2-40B4-BE49-F238E27FC236}">
                <a16:creationId xmlns:a16="http://schemas.microsoft.com/office/drawing/2014/main" id="{3CECC048-31C8-4616-975D-300866E15137}"/>
              </a:ext>
            </a:extLst>
          </p:cNvPr>
          <p:cNvSpPr txBox="1"/>
          <p:nvPr/>
        </p:nvSpPr>
        <p:spPr>
          <a:xfrm>
            <a:off x="722067" y="1061031"/>
            <a:ext cx="30200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ECOSS Results ($) using revenue to collect</a:t>
            </a:r>
          </a:p>
        </p:txBody>
      </p:sp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9FA995C9-9DE1-3BF9-1ABE-DB60953235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61095" y="6551112"/>
            <a:ext cx="7071154" cy="153888"/>
          </a:xfrm>
        </p:spPr>
        <p:txBody>
          <a:bodyPr/>
          <a:lstStyle/>
          <a:p>
            <a:r>
              <a:rPr lang="en-GB" dirty="0"/>
              <a:t>Rate Design Workshop and Considerations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828F43B5-C744-D307-974D-A20A734019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29095" y="6551112"/>
            <a:ext cx="1152000" cy="153888"/>
          </a:xfrm>
        </p:spPr>
        <p:txBody>
          <a:bodyPr/>
          <a:lstStyle/>
          <a:p>
            <a:r>
              <a:rPr lang="en-GB" dirty="0"/>
              <a:t>October 2023</a:t>
            </a:r>
          </a:p>
        </p:txBody>
      </p:sp>
    </p:spTree>
    <p:extLst>
      <p:ext uri="{BB962C8B-B14F-4D97-AF65-F5344CB8AC3E}">
        <p14:creationId xmlns:p14="http://schemas.microsoft.com/office/powerpoint/2010/main" val="58248870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13BBB7-9B36-4276-B25E-9A225D0205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Alternative 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187A1C-DD0B-4C79-8B43-9965EE81AB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en-GB" dirty="0"/>
              <a:t>Example 1 – Residential </a:t>
            </a:r>
          </a:p>
          <a:p>
            <a:endParaRPr lang="en-GB" dirty="0"/>
          </a:p>
        </p:txBody>
      </p:sp>
      <p:graphicFrame>
        <p:nvGraphicFramePr>
          <p:cNvPr id="9" name="Table 7">
            <a:extLst>
              <a:ext uri="{FF2B5EF4-FFF2-40B4-BE49-F238E27FC236}">
                <a16:creationId xmlns:a16="http://schemas.microsoft.com/office/drawing/2014/main" id="{8BCF39D0-85C1-41A3-8D2F-813D0AA16C1A}"/>
              </a:ext>
            </a:extLst>
          </p:cNvPr>
          <p:cNvGraphicFramePr>
            <a:graphicFrameLocks noGrp="1"/>
          </p:cNvGraphicFramePr>
          <p:nvPr/>
        </p:nvGraphicFramePr>
        <p:xfrm>
          <a:off x="4355723" y="1537687"/>
          <a:ext cx="3669391" cy="1891313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826963">
                  <a:extLst>
                    <a:ext uri="{9D8B030D-6E8A-4147-A177-3AD203B41FA5}">
                      <a16:colId xmlns:a16="http://schemas.microsoft.com/office/drawing/2014/main" val="1388719306"/>
                    </a:ext>
                  </a:extLst>
                </a:gridCol>
                <a:gridCol w="1842428">
                  <a:extLst>
                    <a:ext uri="{9D8B030D-6E8A-4147-A177-3AD203B41FA5}">
                      <a16:colId xmlns:a16="http://schemas.microsoft.com/office/drawing/2014/main" val="102702243"/>
                    </a:ext>
                  </a:extLst>
                </a:gridCol>
              </a:tblGrid>
              <a:tr h="336833">
                <a:tc>
                  <a:txBody>
                    <a:bodyPr/>
                    <a:lstStyle/>
                    <a:p>
                      <a:pPr algn="l"/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Residential revenue allocation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71475020"/>
                  </a:ext>
                </a:extLst>
              </a:tr>
              <a:tr h="202100"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Customer charge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50%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25627041"/>
                  </a:ext>
                </a:extLst>
              </a:tr>
              <a:tr h="336833"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Energy Charge – tier 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10.5%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41456551"/>
                  </a:ext>
                </a:extLst>
              </a:tr>
              <a:tr h="202100">
                <a:tc>
                  <a:txBody>
                    <a:bodyPr/>
                    <a:lstStyle/>
                    <a:p>
                      <a:pPr marL="0" marR="0" lvl="0" indent="0" algn="l" defTabSz="360000" rtl="0" eaLnBrk="1" fontAlgn="auto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200" dirty="0"/>
                        <a:t>Energy Charge – tier 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19.0%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82403481"/>
                  </a:ext>
                </a:extLst>
              </a:tr>
              <a:tr h="202100">
                <a:tc>
                  <a:txBody>
                    <a:bodyPr/>
                    <a:lstStyle/>
                    <a:p>
                      <a:pPr marL="0" marR="0" lvl="0" indent="0" algn="l" defTabSz="360000" rtl="0" eaLnBrk="1" fontAlgn="auto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200" dirty="0"/>
                        <a:t>Energy Charge – tier 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20.5%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74090676"/>
                  </a:ext>
                </a:extLst>
              </a:tr>
              <a:tr h="202100"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Demand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0%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2554008"/>
                  </a:ext>
                </a:extLst>
              </a:tr>
            </a:tbl>
          </a:graphicData>
        </a:graphic>
      </p:graphicFrame>
      <p:graphicFrame>
        <p:nvGraphicFramePr>
          <p:cNvPr id="10" name="Table 7">
            <a:extLst>
              <a:ext uri="{FF2B5EF4-FFF2-40B4-BE49-F238E27FC236}">
                <a16:creationId xmlns:a16="http://schemas.microsoft.com/office/drawing/2014/main" id="{55241165-63AC-4BE4-963E-74BC4C0BE458}"/>
              </a:ext>
            </a:extLst>
          </p:cNvPr>
          <p:cNvGraphicFramePr>
            <a:graphicFrameLocks noGrp="1"/>
          </p:cNvGraphicFramePr>
          <p:nvPr/>
        </p:nvGraphicFramePr>
        <p:xfrm>
          <a:off x="8375446" y="1532739"/>
          <a:ext cx="3669391" cy="794033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826963">
                  <a:extLst>
                    <a:ext uri="{9D8B030D-6E8A-4147-A177-3AD203B41FA5}">
                      <a16:colId xmlns:a16="http://schemas.microsoft.com/office/drawing/2014/main" val="1388719306"/>
                    </a:ext>
                  </a:extLst>
                </a:gridCol>
                <a:gridCol w="1842428">
                  <a:extLst>
                    <a:ext uri="{9D8B030D-6E8A-4147-A177-3AD203B41FA5}">
                      <a16:colId xmlns:a16="http://schemas.microsoft.com/office/drawing/2014/main" val="102702243"/>
                    </a:ext>
                  </a:extLst>
                </a:gridCol>
              </a:tblGrid>
              <a:tr h="336833">
                <a:tc>
                  <a:txBody>
                    <a:bodyPr/>
                    <a:lstStyle/>
                    <a:p>
                      <a:pPr algn="l"/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Revenue to recover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71475020"/>
                  </a:ext>
                </a:extLst>
              </a:tr>
              <a:tr h="202100"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Revenue to recover from residential ($)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100,000,000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25627041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C85A27C0-CF4E-4BE9-B51C-8A9DF00E138E}"/>
              </a:ext>
            </a:extLst>
          </p:cNvPr>
          <p:cNvSpPr txBox="1"/>
          <p:nvPr/>
        </p:nvSpPr>
        <p:spPr>
          <a:xfrm>
            <a:off x="4680399" y="1208093"/>
            <a:ext cx="30200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Revenue breakdown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053DCC45-F15F-4941-B08D-E858D791CD03}"/>
              </a:ext>
            </a:extLst>
          </p:cNvPr>
          <p:cNvSpPr/>
          <p:nvPr/>
        </p:nvSpPr>
        <p:spPr>
          <a:xfrm>
            <a:off x="436406" y="3665334"/>
            <a:ext cx="632298" cy="67625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3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1D74881-E5B4-4EAB-9AFE-FCF4AA8765F5}"/>
              </a:ext>
            </a:extLst>
          </p:cNvPr>
          <p:cNvSpPr txBox="1"/>
          <p:nvPr/>
        </p:nvSpPr>
        <p:spPr>
          <a:xfrm>
            <a:off x="1146525" y="3816299"/>
            <a:ext cx="42224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Volumetric generation charge revenue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66923219-459E-4748-95F1-09E809CAFF3B}"/>
              </a:ext>
            </a:extLst>
          </p:cNvPr>
          <p:cNvSpPr/>
          <p:nvPr/>
        </p:nvSpPr>
        <p:spPr>
          <a:xfrm>
            <a:off x="3710554" y="2269622"/>
            <a:ext cx="4273229" cy="88078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D6808CF-59A8-4F65-88A0-F14ACA6B38E1}"/>
              </a:ext>
            </a:extLst>
          </p:cNvPr>
          <p:cNvSpPr txBox="1"/>
          <p:nvPr/>
        </p:nvSpPr>
        <p:spPr>
          <a:xfrm>
            <a:off x="8808440" y="2584130"/>
            <a:ext cx="23321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Sum of this is = 50%=R</a:t>
            </a:r>
            <a:r>
              <a:rPr lang="en-GB" baseline="-25000" dirty="0"/>
              <a:t>e</a:t>
            </a:r>
          </a:p>
        </p:txBody>
      </p:sp>
      <p:cxnSp>
        <p:nvCxnSpPr>
          <p:cNvPr id="11" name="Connector: Elbow 10">
            <a:extLst>
              <a:ext uri="{FF2B5EF4-FFF2-40B4-BE49-F238E27FC236}">
                <a16:creationId xmlns:a16="http://schemas.microsoft.com/office/drawing/2014/main" id="{2ACE4DA4-A238-4C94-9F1E-0C5BCB01BD28}"/>
              </a:ext>
            </a:extLst>
          </p:cNvPr>
          <p:cNvCxnSpPr>
            <a:stCxn id="3" idx="6"/>
            <a:endCxn id="7" idx="1"/>
          </p:cNvCxnSpPr>
          <p:nvPr/>
        </p:nvCxnSpPr>
        <p:spPr>
          <a:xfrm>
            <a:off x="7983783" y="2710016"/>
            <a:ext cx="824657" cy="28003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D1A91C1-5FD0-488F-B41C-7A02E945ECFA}"/>
                  </a:ext>
                </a:extLst>
              </p:cNvPr>
              <p:cNvSpPr txBox="1"/>
              <p:nvPr/>
            </p:nvSpPr>
            <p:spPr>
              <a:xfrm>
                <a:off x="1068704" y="4297904"/>
                <a:ext cx="7581756" cy="44858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𝑅𝑒𝑣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𝑣𝑜𝑙𝑢𝑚𝑒𝑡𝑟𝑖𝑐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𝑔𝑒𝑛𝑒𝑟𝑎𝑡𝑖𝑜𝑛</m:t>
                          </m:r>
                        </m:sub>
                      </m:sSub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𝑟𝑒𝑠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$</m:t>
                          </m:r>
                        </m:e>
                      </m:d>
                      <m:r>
                        <a:rPr lang="en-GB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i="1" smtClean="0">
                          <a:latin typeface="Cambria Math" panose="02040503050406030204" pitchFamily="18" charset="0"/>
                        </a:rPr>
                        <m:t>𝑅𝑒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(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𝑟𝑒𝑠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)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%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𝑅𝑒𝑣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𝑟𝑒𝑠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($)∗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𝑆𝑃</m:t>
                          </m:r>
                          <m:r>
                            <a:rPr lang="en-GB" b="0" i="1" baseline="-25000" smtClean="0"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𝑟𝑒𝑠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)+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𝑆𝑃</m:t>
                          </m:r>
                          <m:r>
                            <a:rPr lang="en-GB" b="0" i="1" baseline="-25000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𝑟𝑒𝑠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𝑆𝑃</m:t>
                          </m:r>
                          <m:r>
                            <a:rPr lang="en-GB" b="0" i="1" baseline="-25000" smtClean="0"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𝑟𝑒𝑠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)+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𝑆𝑃</m:t>
                          </m:r>
                          <m:r>
                            <a:rPr lang="en-GB" b="0" i="1" baseline="-25000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𝑟𝑒𝑠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)+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𝑆𝑁</m:t>
                          </m:r>
                          <m:r>
                            <a:rPr lang="en-GB" b="0" i="1" baseline="-25000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𝑟𝑒𝑠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D1A91C1-5FD0-488F-B41C-7A02E945EC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8704" y="4297904"/>
                <a:ext cx="7581756" cy="448584"/>
              </a:xfrm>
              <a:prstGeom prst="rect">
                <a:avLst/>
              </a:prstGeom>
              <a:blipFill>
                <a:blip r:embed="rId2"/>
                <a:stretch>
                  <a:fillRect t="-2703" b="-1621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CDFD98A2-B309-4D28-A141-874BA689B67C}"/>
                  </a:ext>
                </a:extLst>
              </p:cNvPr>
              <p:cNvSpPr txBox="1"/>
              <p:nvPr/>
            </p:nvSpPr>
            <p:spPr>
              <a:xfrm>
                <a:off x="1068704" y="4875004"/>
                <a:ext cx="8510791" cy="43191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𝑅𝑒𝑣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𝑣𝑜𝑙𝑢𝑚𝑒𝑡𝑟𝑖𝑐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𝑔𝑒𝑛𝑒𝑟𝑎𝑡𝑖𝑜𝑛</m:t>
                          </m:r>
                        </m:sub>
                      </m:sSub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𝑟𝑒𝑠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$</m:t>
                          </m:r>
                        </m:e>
                      </m:d>
                      <m:r>
                        <a:rPr lang="en-GB" i="1" smtClean="0">
                          <a:latin typeface="Cambria Math" panose="02040503050406030204" pitchFamily="18" charset="0"/>
                        </a:rPr>
                        <m:t>=5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0%∗100,000,000∗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5,000,000+30,000,000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5,000,000+30,000,000+45,000,000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=$21,875,000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CDFD98A2-B309-4D28-A141-874BA689B6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8704" y="4875004"/>
                <a:ext cx="8510791" cy="431913"/>
              </a:xfrm>
              <a:prstGeom prst="rect">
                <a:avLst/>
              </a:prstGeom>
              <a:blipFill>
                <a:blip r:embed="rId3"/>
                <a:stretch>
                  <a:fillRect t="-1408" b="-704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36" name="Table 7">
            <a:extLst>
              <a:ext uri="{FF2B5EF4-FFF2-40B4-BE49-F238E27FC236}">
                <a16:creationId xmlns:a16="http://schemas.microsoft.com/office/drawing/2014/main" id="{4E70E846-A3BA-43FB-AD84-51C6292B9BA6}"/>
              </a:ext>
            </a:extLst>
          </p:cNvPr>
          <p:cNvGraphicFramePr>
            <a:graphicFrameLocks noGrp="1"/>
          </p:cNvGraphicFramePr>
          <p:nvPr/>
        </p:nvGraphicFramePr>
        <p:xfrm>
          <a:off x="294669" y="1626974"/>
          <a:ext cx="3669391" cy="174752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887527">
                  <a:extLst>
                    <a:ext uri="{9D8B030D-6E8A-4147-A177-3AD203B41FA5}">
                      <a16:colId xmlns:a16="http://schemas.microsoft.com/office/drawing/2014/main" val="1388719306"/>
                    </a:ext>
                  </a:extLst>
                </a:gridCol>
                <a:gridCol w="1226541">
                  <a:extLst>
                    <a:ext uri="{9D8B030D-6E8A-4147-A177-3AD203B41FA5}">
                      <a16:colId xmlns:a16="http://schemas.microsoft.com/office/drawing/2014/main" val="102702243"/>
                    </a:ext>
                  </a:extLst>
                </a:gridCol>
                <a:gridCol w="1555323">
                  <a:extLst>
                    <a:ext uri="{9D8B030D-6E8A-4147-A177-3AD203B41FA5}">
                      <a16:colId xmlns:a16="http://schemas.microsoft.com/office/drawing/2014/main" val="2676548368"/>
                    </a:ext>
                  </a:extLst>
                </a:gridCol>
              </a:tblGrid>
              <a:tr h="182730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Production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Network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71475020"/>
                  </a:ext>
                </a:extLst>
              </a:tr>
              <a:tr h="182730">
                <a:tc>
                  <a:txBody>
                    <a:bodyPr/>
                    <a:lstStyle/>
                    <a:p>
                      <a:r>
                        <a:rPr lang="en-GB" sz="1200" dirty="0"/>
                        <a:t>Energy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/>
                        <a:t>5,000,000</a:t>
                      </a:r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25627041"/>
                  </a:ext>
                </a:extLst>
              </a:tr>
              <a:tr h="242533">
                <a:tc>
                  <a:txBody>
                    <a:bodyPr/>
                    <a:lstStyle/>
                    <a:p>
                      <a:r>
                        <a:rPr lang="en-GB" sz="1200" dirty="0"/>
                        <a:t>Demand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30,000,000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Transmission – 15,000,000</a:t>
                      </a:r>
                    </a:p>
                    <a:p>
                      <a:r>
                        <a:rPr lang="en-GB" sz="1200" dirty="0"/>
                        <a:t>Distribution – 30,000,000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4145655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1200" dirty="0"/>
                        <a:t>Customer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20,000,000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r>
                        <a:rPr lang="en-GB" sz="1200" dirty="0"/>
                        <a:t>Network customer</a:t>
                      </a:r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2554008"/>
                  </a:ext>
                </a:extLst>
              </a:tr>
            </a:tbl>
          </a:graphicData>
        </a:graphic>
      </p:graphicFrame>
      <p:sp>
        <p:nvSpPr>
          <p:cNvPr id="41" name="TextBox 40">
            <a:extLst>
              <a:ext uri="{FF2B5EF4-FFF2-40B4-BE49-F238E27FC236}">
                <a16:creationId xmlns:a16="http://schemas.microsoft.com/office/drawing/2014/main" id="{BF5654EC-AF2C-4464-A844-687F62AF2FF7}"/>
              </a:ext>
            </a:extLst>
          </p:cNvPr>
          <p:cNvSpPr txBox="1"/>
          <p:nvPr/>
        </p:nvSpPr>
        <p:spPr>
          <a:xfrm>
            <a:off x="722067" y="1173809"/>
            <a:ext cx="30200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ECOSS Results ($) using revenue to collect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5ACA7ABC-F8A5-49E7-8598-9CA776BDFC04}"/>
                  </a:ext>
                </a:extLst>
              </p:cNvPr>
              <p:cNvSpPr txBox="1"/>
              <p:nvPr/>
            </p:nvSpPr>
            <p:spPr>
              <a:xfrm>
                <a:off x="557353" y="5565985"/>
                <a:ext cx="5739319" cy="43191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𝐴𝑙𝑙𝑜𝑐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𝑣𝑜𝑙𝑢𝑚𝑒𝑡𝑟𝑖𝑐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𝑔𝑒𝑛𝑒𝑟𝑎𝑡𝑖𝑜𝑛</m:t>
                          </m:r>
                        </m:sub>
                      </m:sSub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𝑟𝑒𝑠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%</m:t>
                          </m:r>
                        </m:e>
                      </m:d>
                      <m:r>
                        <a:rPr lang="en-GB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21,875,000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100,000,000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=21.88%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5ACA7ABC-F8A5-49E7-8598-9CA776BDFC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353" y="5565985"/>
                <a:ext cx="5739319" cy="431913"/>
              </a:xfrm>
              <a:prstGeom prst="rect">
                <a:avLst/>
              </a:prstGeom>
              <a:blipFill>
                <a:blip r:embed="rId4"/>
                <a:stretch>
                  <a:fillRect b="-704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94C178B3-EAE0-5B4A-BB71-6E5E63143C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61095" y="6551112"/>
            <a:ext cx="7071154" cy="153888"/>
          </a:xfrm>
        </p:spPr>
        <p:txBody>
          <a:bodyPr/>
          <a:lstStyle/>
          <a:p>
            <a:r>
              <a:rPr lang="en-GB" dirty="0"/>
              <a:t>Rate Design Workshop and Considerations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C9A56190-8F2C-AC0F-9755-7A5DCCC147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29095" y="6551112"/>
            <a:ext cx="1152000" cy="153888"/>
          </a:xfrm>
        </p:spPr>
        <p:txBody>
          <a:bodyPr/>
          <a:lstStyle/>
          <a:p>
            <a:r>
              <a:rPr lang="en-GB" dirty="0"/>
              <a:t>October 2023</a:t>
            </a:r>
          </a:p>
        </p:txBody>
      </p:sp>
    </p:spTree>
    <p:extLst>
      <p:ext uri="{BB962C8B-B14F-4D97-AF65-F5344CB8AC3E}">
        <p14:creationId xmlns:p14="http://schemas.microsoft.com/office/powerpoint/2010/main" val="19068016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676CA2D8-EE70-4A0D-A1F5-08348EE3DB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Introduction: Why are we considering a rate design?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F1C152B-1D56-441C-BF4E-197762C0CE6F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en-GB" dirty="0"/>
              <a:t>Introduction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F6DE4F-7FA1-46AD-9A3C-9EA6BD3EC304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GB" dirty="0"/>
              <a:t>October 2023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ACA983-958F-4B65-B082-57C9072A65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dirty="0"/>
              <a:t>Rate Design Workshop and Considerations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8A04AA28-31FC-320D-E09D-681D0CE320B0}"/>
              </a:ext>
            </a:extLst>
          </p:cNvPr>
          <p:cNvSpPr/>
          <p:nvPr/>
        </p:nvSpPr>
        <p:spPr>
          <a:xfrm>
            <a:off x="1429095" y="2212335"/>
            <a:ext cx="2705019" cy="2609229"/>
          </a:xfrm>
          <a:custGeom>
            <a:avLst/>
            <a:gdLst>
              <a:gd name="connsiteX0" fmla="*/ 1695195 w 1886156"/>
              <a:gd name="connsiteY0" fmla="*/ 464647 h 1886305"/>
              <a:gd name="connsiteX1" fmla="*/ 1421658 w 1886156"/>
              <a:gd name="connsiteY1" fmla="*/ 1695493 h 1886305"/>
              <a:gd name="connsiteX2" fmla="*/ 190813 w 1886156"/>
              <a:gd name="connsiteY2" fmla="*/ 1421957 h 1886305"/>
              <a:gd name="connsiteX3" fmla="*/ 464349 w 1886156"/>
              <a:gd name="connsiteY3" fmla="*/ 191111 h 1886305"/>
              <a:gd name="connsiteX4" fmla="*/ 1421658 w 1886156"/>
              <a:gd name="connsiteY4" fmla="*/ 191111 h 1886305"/>
              <a:gd name="connsiteX5" fmla="*/ 1421658 w 1886156"/>
              <a:gd name="connsiteY5" fmla="*/ 130572 h 1886305"/>
              <a:gd name="connsiteX6" fmla="*/ 130573 w 1886156"/>
              <a:gd name="connsiteY6" fmla="*/ 464647 h 1886305"/>
              <a:gd name="connsiteX7" fmla="*/ 464648 w 1886156"/>
              <a:gd name="connsiteY7" fmla="*/ 1755733 h 1886305"/>
              <a:gd name="connsiteX8" fmla="*/ 1755734 w 1886156"/>
              <a:gd name="connsiteY8" fmla="*/ 1421658 h 1886305"/>
              <a:gd name="connsiteX9" fmla="*/ 1755734 w 1886156"/>
              <a:gd name="connsiteY9" fmla="*/ 464647 h 18863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886156" h="1886305">
                <a:moveTo>
                  <a:pt x="1695195" y="464647"/>
                </a:moveTo>
                <a:cubicBezTo>
                  <a:pt x="1959549" y="880071"/>
                  <a:pt x="1837082" y="1431141"/>
                  <a:pt x="1421658" y="1695493"/>
                </a:cubicBezTo>
                <a:cubicBezTo>
                  <a:pt x="1006234" y="1959848"/>
                  <a:pt x="455165" y="1837381"/>
                  <a:pt x="190813" y="1421957"/>
                </a:cubicBezTo>
                <a:cubicBezTo>
                  <a:pt x="-73542" y="1006533"/>
                  <a:pt x="48925" y="455466"/>
                  <a:pt x="464349" y="191111"/>
                </a:cubicBezTo>
                <a:cubicBezTo>
                  <a:pt x="756393" y="5269"/>
                  <a:pt x="1129612" y="5269"/>
                  <a:pt x="1421658" y="191111"/>
                </a:cubicBezTo>
                <a:lnTo>
                  <a:pt x="1421658" y="130572"/>
                </a:lnTo>
                <a:cubicBezTo>
                  <a:pt x="972884" y="-133699"/>
                  <a:pt x="394842" y="15872"/>
                  <a:pt x="130573" y="464647"/>
                </a:cubicBezTo>
                <a:cubicBezTo>
                  <a:pt x="-133699" y="913422"/>
                  <a:pt x="15871" y="1491464"/>
                  <a:pt x="464648" y="1755733"/>
                </a:cubicBezTo>
                <a:cubicBezTo>
                  <a:pt x="913423" y="2020005"/>
                  <a:pt x="1491462" y="1870435"/>
                  <a:pt x="1755734" y="1421658"/>
                </a:cubicBezTo>
                <a:cubicBezTo>
                  <a:pt x="1929631" y="1126352"/>
                  <a:pt x="1929631" y="759953"/>
                  <a:pt x="1755734" y="464647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 w="25797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A6FC29D6-0FF1-8921-9E74-59A128D6C42B}"/>
              </a:ext>
            </a:extLst>
          </p:cNvPr>
          <p:cNvSpPr/>
          <p:nvPr/>
        </p:nvSpPr>
        <p:spPr>
          <a:xfrm>
            <a:off x="1910791" y="2677692"/>
            <a:ext cx="1742210" cy="1680451"/>
          </a:xfrm>
          <a:custGeom>
            <a:avLst/>
            <a:gdLst>
              <a:gd name="connsiteX0" fmla="*/ 957658 w 1214808"/>
              <a:gd name="connsiteY0" fmla="*/ 111194 h 1214858"/>
              <a:gd name="connsiteX1" fmla="*/ 111195 w 1214808"/>
              <a:gd name="connsiteY1" fmla="*/ 257201 h 1214858"/>
              <a:gd name="connsiteX2" fmla="*/ 257201 w 1214808"/>
              <a:gd name="connsiteY2" fmla="*/ 1103664 h 1214858"/>
              <a:gd name="connsiteX3" fmla="*/ 1103664 w 1214808"/>
              <a:gd name="connsiteY3" fmla="*/ 957657 h 1214858"/>
              <a:gd name="connsiteX4" fmla="*/ 1103664 w 1214808"/>
              <a:gd name="connsiteY4" fmla="*/ 257201 h 1214858"/>
              <a:gd name="connsiteX5" fmla="*/ 1066608 w 1214808"/>
              <a:gd name="connsiteY5" fmla="*/ 294231 h 1214858"/>
              <a:gd name="connsiteX6" fmla="*/ 920627 w 1214808"/>
              <a:gd name="connsiteY6" fmla="*/ 1066347 h 1214858"/>
              <a:gd name="connsiteX7" fmla="*/ 148512 w 1214808"/>
              <a:gd name="connsiteY7" fmla="*/ 920366 h 1214858"/>
              <a:gd name="connsiteX8" fmla="*/ 294493 w 1214808"/>
              <a:gd name="connsiteY8" fmla="*/ 148251 h 1214858"/>
              <a:gd name="connsiteX9" fmla="*/ 920627 w 1214808"/>
              <a:gd name="connsiteY9" fmla="*/ 148251 h 1214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4808" h="1214858">
                <a:moveTo>
                  <a:pt x="957658" y="111194"/>
                </a:moveTo>
                <a:cubicBezTo>
                  <a:pt x="683595" y="-82232"/>
                  <a:pt x="304619" y="-16862"/>
                  <a:pt x="111195" y="257201"/>
                </a:cubicBezTo>
                <a:cubicBezTo>
                  <a:pt x="-82231" y="531263"/>
                  <a:pt x="-16864" y="910240"/>
                  <a:pt x="257201" y="1103664"/>
                </a:cubicBezTo>
                <a:cubicBezTo>
                  <a:pt x="531264" y="1297090"/>
                  <a:pt x="910238" y="1231722"/>
                  <a:pt x="1103664" y="957657"/>
                </a:cubicBezTo>
                <a:cubicBezTo>
                  <a:pt x="1251856" y="747687"/>
                  <a:pt x="1251856" y="467173"/>
                  <a:pt x="1103664" y="257201"/>
                </a:cubicBezTo>
                <a:lnTo>
                  <a:pt x="1066608" y="294231"/>
                </a:lnTo>
                <a:cubicBezTo>
                  <a:pt x="1239511" y="547755"/>
                  <a:pt x="1174151" y="893443"/>
                  <a:pt x="920627" y="1066347"/>
                </a:cubicBezTo>
                <a:cubicBezTo>
                  <a:pt x="667103" y="1239247"/>
                  <a:pt x="321415" y="1173890"/>
                  <a:pt x="148512" y="920366"/>
                </a:cubicBezTo>
                <a:cubicBezTo>
                  <a:pt x="-24389" y="666839"/>
                  <a:pt x="40968" y="321154"/>
                  <a:pt x="294493" y="148251"/>
                </a:cubicBezTo>
                <a:cubicBezTo>
                  <a:pt x="483336" y="19461"/>
                  <a:pt x="731784" y="19461"/>
                  <a:pt x="920627" y="148251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 w="25797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76F2E9C0-12B8-9FBA-443C-77E40458CBC0}"/>
              </a:ext>
            </a:extLst>
          </p:cNvPr>
          <p:cNvSpPr/>
          <p:nvPr/>
        </p:nvSpPr>
        <p:spPr>
          <a:xfrm>
            <a:off x="2393874" y="3141696"/>
            <a:ext cx="778019" cy="750508"/>
          </a:xfrm>
          <a:custGeom>
            <a:avLst/>
            <a:gdLst>
              <a:gd name="connsiteX0" fmla="*/ 271539 w 542497"/>
              <a:gd name="connsiteY0" fmla="*/ 51685 h 542569"/>
              <a:gd name="connsiteX1" fmla="*/ 335356 w 542497"/>
              <a:gd name="connsiteY1" fmla="*/ 61207 h 542569"/>
              <a:gd name="connsiteX2" fmla="*/ 375638 w 542497"/>
              <a:gd name="connsiteY2" fmla="*/ 20951 h 542569"/>
              <a:gd name="connsiteX3" fmla="*/ 20949 w 542497"/>
              <a:gd name="connsiteY3" fmla="*/ 166931 h 542569"/>
              <a:gd name="connsiteX4" fmla="*/ 166930 w 542497"/>
              <a:gd name="connsiteY4" fmla="*/ 521620 h 542569"/>
              <a:gd name="connsiteX5" fmla="*/ 521619 w 542497"/>
              <a:gd name="connsiteY5" fmla="*/ 375639 h 542569"/>
              <a:gd name="connsiteX6" fmla="*/ 521619 w 542497"/>
              <a:gd name="connsiteY6" fmla="*/ 166931 h 542569"/>
              <a:gd name="connsiteX7" fmla="*/ 481362 w 542497"/>
              <a:gd name="connsiteY7" fmla="*/ 207213 h 542569"/>
              <a:gd name="connsiteX8" fmla="*/ 335322 w 542497"/>
              <a:gd name="connsiteY8" fmla="*/ 480886 h 542569"/>
              <a:gd name="connsiteX9" fmla="*/ 61649 w 542497"/>
              <a:gd name="connsiteY9" fmla="*/ 334846 h 542569"/>
              <a:gd name="connsiteX10" fmla="*/ 207689 w 542497"/>
              <a:gd name="connsiteY10" fmla="*/ 61173 h 542569"/>
              <a:gd name="connsiteX11" fmla="*/ 271539 w 542497"/>
              <a:gd name="connsiteY11" fmla="*/ 51685 h 542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42497" h="542569">
                <a:moveTo>
                  <a:pt x="271539" y="51685"/>
                </a:moveTo>
                <a:cubicBezTo>
                  <a:pt x="293164" y="51693"/>
                  <a:pt x="314670" y="54900"/>
                  <a:pt x="335356" y="61207"/>
                </a:cubicBezTo>
                <a:lnTo>
                  <a:pt x="375638" y="20951"/>
                </a:lnTo>
                <a:cubicBezTo>
                  <a:pt x="237381" y="-36683"/>
                  <a:pt x="78583" y="28674"/>
                  <a:pt x="20949" y="166931"/>
                </a:cubicBezTo>
                <a:cubicBezTo>
                  <a:pt x="-36682" y="305188"/>
                  <a:pt x="28675" y="463987"/>
                  <a:pt x="166930" y="521620"/>
                </a:cubicBezTo>
                <a:cubicBezTo>
                  <a:pt x="305187" y="579251"/>
                  <a:pt x="463985" y="513894"/>
                  <a:pt x="521619" y="375639"/>
                </a:cubicBezTo>
                <a:cubicBezTo>
                  <a:pt x="549457" y="308855"/>
                  <a:pt x="549457" y="233715"/>
                  <a:pt x="521619" y="166931"/>
                </a:cubicBezTo>
                <a:lnTo>
                  <a:pt x="481362" y="207213"/>
                </a:lnTo>
                <a:cubicBezTo>
                  <a:pt x="516607" y="323113"/>
                  <a:pt x="451222" y="445641"/>
                  <a:pt x="335322" y="480886"/>
                </a:cubicBezTo>
                <a:cubicBezTo>
                  <a:pt x="219423" y="516131"/>
                  <a:pt x="96894" y="450746"/>
                  <a:pt x="61649" y="334846"/>
                </a:cubicBezTo>
                <a:cubicBezTo>
                  <a:pt x="26404" y="218947"/>
                  <a:pt x="91790" y="96418"/>
                  <a:pt x="207689" y="61173"/>
                </a:cubicBezTo>
                <a:cubicBezTo>
                  <a:pt x="228388" y="54880"/>
                  <a:pt x="249904" y="51682"/>
                  <a:pt x="271539" y="5168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 w="25797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A751EF15-F2EC-BFB7-8705-6105B86D8E08}"/>
              </a:ext>
            </a:extLst>
          </p:cNvPr>
          <p:cNvSpPr/>
          <p:nvPr/>
        </p:nvSpPr>
        <p:spPr>
          <a:xfrm>
            <a:off x="2745836" y="2035256"/>
            <a:ext cx="1573323" cy="1517476"/>
          </a:xfrm>
          <a:custGeom>
            <a:avLst/>
            <a:gdLst>
              <a:gd name="connsiteX0" fmla="*/ 1095082 w 1097047"/>
              <a:gd name="connsiteY0" fmla="*/ 248164 h 1097038"/>
              <a:gd name="connsiteX1" fmla="*/ 1071238 w 1097047"/>
              <a:gd name="connsiteY1" fmla="*/ 232242 h 1097038"/>
              <a:gd name="connsiteX2" fmla="*/ 864796 w 1097047"/>
              <a:gd name="connsiteY2" fmla="*/ 232242 h 1097038"/>
              <a:gd name="connsiteX3" fmla="*/ 864796 w 1097047"/>
              <a:gd name="connsiteY3" fmla="*/ 25800 h 1097038"/>
              <a:gd name="connsiteX4" fmla="*/ 838985 w 1097047"/>
              <a:gd name="connsiteY4" fmla="*/ 0 h 1097038"/>
              <a:gd name="connsiteX5" fmla="*/ 820746 w 1097047"/>
              <a:gd name="connsiteY5" fmla="*/ 7556 h 1097038"/>
              <a:gd name="connsiteX6" fmla="*/ 588498 w 1097047"/>
              <a:gd name="connsiteY6" fmla="*/ 239803 h 1097038"/>
              <a:gd name="connsiteX7" fmla="*/ 580937 w 1097047"/>
              <a:gd name="connsiteY7" fmla="*/ 258048 h 1097038"/>
              <a:gd name="connsiteX8" fmla="*/ 580937 w 1097047"/>
              <a:gd name="connsiteY8" fmla="*/ 479612 h 1097038"/>
              <a:gd name="connsiteX9" fmla="*/ 7879 w 1097047"/>
              <a:gd name="connsiteY9" fmla="*/ 1052670 h 1097038"/>
              <a:gd name="connsiteX10" fmla="*/ 7244 w 1097047"/>
              <a:gd name="connsiteY10" fmla="*/ 1089159 h 1097038"/>
              <a:gd name="connsiteX11" fmla="*/ 43733 w 1097047"/>
              <a:gd name="connsiteY11" fmla="*/ 1089794 h 1097038"/>
              <a:gd name="connsiteX12" fmla="*/ 44368 w 1097047"/>
              <a:gd name="connsiteY12" fmla="*/ 1089159 h 1097038"/>
              <a:gd name="connsiteX13" fmla="*/ 617426 w 1097047"/>
              <a:gd name="connsiteY13" fmla="*/ 516101 h 1097038"/>
              <a:gd name="connsiteX14" fmla="*/ 838990 w 1097047"/>
              <a:gd name="connsiteY14" fmla="*/ 516101 h 1097038"/>
              <a:gd name="connsiteX15" fmla="*/ 857235 w 1097047"/>
              <a:gd name="connsiteY15" fmla="*/ 508540 h 1097038"/>
              <a:gd name="connsiteX16" fmla="*/ 1089483 w 1097047"/>
              <a:gd name="connsiteY16" fmla="*/ 276292 h 1097038"/>
              <a:gd name="connsiteX17" fmla="*/ 1095082 w 1097047"/>
              <a:gd name="connsiteY17" fmla="*/ 248164 h 1097038"/>
              <a:gd name="connsiteX18" fmla="*/ 632548 w 1097047"/>
              <a:gd name="connsiteY18" fmla="*/ 268731 h 1097038"/>
              <a:gd name="connsiteX19" fmla="*/ 812747 w 1097047"/>
              <a:gd name="connsiteY19" fmla="*/ 88533 h 1097038"/>
              <a:gd name="connsiteX20" fmla="*/ 813185 w 1097047"/>
              <a:gd name="connsiteY20" fmla="*/ 88713 h 1097038"/>
              <a:gd name="connsiteX21" fmla="*/ 813185 w 1097047"/>
              <a:gd name="connsiteY21" fmla="*/ 247364 h 1097038"/>
              <a:gd name="connsiteX22" fmla="*/ 632548 w 1097047"/>
              <a:gd name="connsiteY22" fmla="*/ 428001 h 1097038"/>
              <a:gd name="connsiteX23" fmla="*/ 828307 w 1097047"/>
              <a:gd name="connsiteY23" fmla="*/ 464490 h 1097038"/>
              <a:gd name="connsiteX24" fmla="*/ 669037 w 1097047"/>
              <a:gd name="connsiteY24" fmla="*/ 464490 h 1097038"/>
              <a:gd name="connsiteX25" fmla="*/ 849674 w 1097047"/>
              <a:gd name="connsiteY25" fmla="*/ 283853 h 1097038"/>
              <a:gd name="connsiteX26" fmla="*/ 1008325 w 1097047"/>
              <a:gd name="connsiteY26" fmla="*/ 283853 h 1097038"/>
              <a:gd name="connsiteX27" fmla="*/ 1008506 w 1097047"/>
              <a:gd name="connsiteY27" fmla="*/ 284292 h 1097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097047" h="1097038">
                <a:moveTo>
                  <a:pt x="1095082" y="248164"/>
                </a:moveTo>
                <a:cubicBezTo>
                  <a:pt x="1091085" y="238523"/>
                  <a:pt x="1081674" y="232240"/>
                  <a:pt x="1071238" y="232242"/>
                </a:cubicBezTo>
                <a:lnTo>
                  <a:pt x="864796" y="232242"/>
                </a:lnTo>
                <a:lnTo>
                  <a:pt x="864796" y="25800"/>
                </a:lnTo>
                <a:cubicBezTo>
                  <a:pt x="864793" y="11548"/>
                  <a:pt x="853238" y="-3"/>
                  <a:pt x="838985" y="0"/>
                </a:cubicBezTo>
                <a:cubicBezTo>
                  <a:pt x="832144" y="2"/>
                  <a:pt x="825585" y="2719"/>
                  <a:pt x="820746" y="7556"/>
                </a:cubicBezTo>
                <a:lnTo>
                  <a:pt x="588498" y="239803"/>
                </a:lnTo>
                <a:cubicBezTo>
                  <a:pt x="583660" y="244642"/>
                  <a:pt x="580940" y="251204"/>
                  <a:pt x="580937" y="258048"/>
                </a:cubicBezTo>
                <a:lnTo>
                  <a:pt x="580937" y="479612"/>
                </a:lnTo>
                <a:lnTo>
                  <a:pt x="7879" y="1052670"/>
                </a:lnTo>
                <a:cubicBezTo>
                  <a:pt x="-2373" y="1062572"/>
                  <a:pt x="-2657" y="1078907"/>
                  <a:pt x="7244" y="1089159"/>
                </a:cubicBezTo>
                <a:cubicBezTo>
                  <a:pt x="17146" y="1099412"/>
                  <a:pt x="33483" y="1099695"/>
                  <a:pt x="43733" y="1089794"/>
                </a:cubicBezTo>
                <a:cubicBezTo>
                  <a:pt x="43950" y="1089585"/>
                  <a:pt x="44161" y="1089373"/>
                  <a:pt x="44368" y="1089159"/>
                </a:cubicBezTo>
                <a:lnTo>
                  <a:pt x="617426" y="516101"/>
                </a:lnTo>
                <a:lnTo>
                  <a:pt x="838990" y="516101"/>
                </a:lnTo>
                <a:cubicBezTo>
                  <a:pt x="845834" y="516098"/>
                  <a:pt x="852396" y="513381"/>
                  <a:pt x="857235" y="508540"/>
                </a:cubicBezTo>
                <a:lnTo>
                  <a:pt x="1089483" y="276292"/>
                </a:lnTo>
                <a:cubicBezTo>
                  <a:pt x="1096868" y="268912"/>
                  <a:pt x="1099077" y="257810"/>
                  <a:pt x="1095082" y="248164"/>
                </a:cubicBezTo>
                <a:close/>
                <a:moveTo>
                  <a:pt x="632548" y="268731"/>
                </a:moveTo>
                <a:lnTo>
                  <a:pt x="812747" y="88533"/>
                </a:lnTo>
                <a:cubicBezTo>
                  <a:pt x="812979" y="88300"/>
                  <a:pt x="813185" y="88378"/>
                  <a:pt x="813185" y="88713"/>
                </a:cubicBezTo>
                <a:lnTo>
                  <a:pt x="813185" y="247364"/>
                </a:lnTo>
                <a:lnTo>
                  <a:pt x="632548" y="428001"/>
                </a:lnTo>
                <a:close/>
                <a:moveTo>
                  <a:pt x="828307" y="464490"/>
                </a:moveTo>
                <a:lnTo>
                  <a:pt x="669037" y="464490"/>
                </a:lnTo>
                <a:lnTo>
                  <a:pt x="849674" y="283853"/>
                </a:lnTo>
                <a:lnTo>
                  <a:pt x="1008325" y="283853"/>
                </a:lnTo>
                <a:cubicBezTo>
                  <a:pt x="1008660" y="283853"/>
                  <a:pt x="1008738" y="284059"/>
                  <a:pt x="1008506" y="284292"/>
                </a:cubicBezTo>
                <a:close/>
              </a:path>
            </a:pathLst>
          </a:custGeom>
          <a:solidFill>
            <a:srgbClr val="00A6B6"/>
          </a:solidFill>
          <a:ln w="25797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36D05978-246C-8547-351C-11068A7EC8F0}"/>
              </a:ext>
            </a:extLst>
          </p:cNvPr>
          <p:cNvGrpSpPr/>
          <p:nvPr/>
        </p:nvGrpSpPr>
        <p:grpSpPr>
          <a:xfrm>
            <a:off x="5952836" y="1521608"/>
            <a:ext cx="5524235" cy="761398"/>
            <a:chOff x="5497275" y="1623255"/>
            <a:chExt cx="5524235" cy="761398"/>
          </a:xfrm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81F4F6E-7B73-8048-751A-AC4EDEA9885B}"/>
                </a:ext>
              </a:extLst>
            </p:cNvPr>
            <p:cNvSpPr/>
            <p:nvPr/>
          </p:nvSpPr>
          <p:spPr>
            <a:xfrm>
              <a:off x="5497275" y="1623255"/>
              <a:ext cx="788070" cy="761398"/>
            </a:xfrm>
            <a:custGeom>
              <a:avLst/>
              <a:gdLst>
                <a:gd name="connsiteX0" fmla="*/ 1095082 w 1097047"/>
                <a:gd name="connsiteY0" fmla="*/ 248164 h 1097038"/>
                <a:gd name="connsiteX1" fmla="*/ 1071238 w 1097047"/>
                <a:gd name="connsiteY1" fmla="*/ 232242 h 1097038"/>
                <a:gd name="connsiteX2" fmla="*/ 864796 w 1097047"/>
                <a:gd name="connsiteY2" fmla="*/ 232242 h 1097038"/>
                <a:gd name="connsiteX3" fmla="*/ 864796 w 1097047"/>
                <a:gd name="connsiteY3" fmla="*/ 25800 h 1097038"/>
                <a:gd name="connsiteX4" fmla="*/ 838985 w 1097047"/>
                <a:gd name="connsiteY4" fmla="*/ 0 h 1097038"/>
                <a:gd name="connsiteX5" fmla="*/ 820746 w 1097047"/>
                <a:gd name="connsiteY5" fmla="*/ 7556 h 1097038"/>
                <a:gd name="connsiteX6" fmla="*/ 588498 w 1097047"/>
                <a:gd name="connsiteY6" fmla="*/ 239803 h 1097038"/>
                <a:gd name="connsiteX7" fmla="*/ 580937 w 1097047"/>
                <a:gd name="connsiteY7" fmla="*/ 258048 h 1097038"/>
                <a:gd name="connsiteX8" fmla="*/ 580937 w 1097047"/>
                <a:gd name="connsiteY8" fmla="*/ 479612 h 1097038"/>
                <a:gd name="connsiteX9" fmla="*/ 7879 w 1097047"/>
                <a:gd name="connsiteY9" fmla="*/ 1052670 h 1097038"/>
                <a:gd name="connsiteX10" fmla="*/ 7244 w 1097047"/>
                <a:gd name="connsiteY10" fmla="*/ 1089159 h 1097038"/>
                <a:gd name="connsiteX11" fmla="*/ 43733 w 1097047"/>
                <a:gd name="connsiteY11" fmla="*/ 1089794 h 1097038"/>
                <a:gd name="connsiteX12" fmla="*/ 44368 w 1097047"/>
                <a:gd name="connsiteY12" fmla="*/ 1089159 h 1097038"/>
                <a:gd name="connsiteX13" fmla="*/ 617426 w 1097047"/>
                <a:gd name="connsiteY13" fmla="*/ 516101 h 1097038"/>
                <a:gd name="connsiteX14" fmla="*/ 838990 w 1097047"/>
                <a:gd name="connsiteY14" fmla="*/ 516101 h 1097038"/>
                <a:gd name="connsiteX15" fmla="*/ 857235 w 1097047"/>
                <a:gd name="connsiteY15" fmla="*/ 508540 h 1097038"/>
                <a:gd name="connsiteX16" fmla="*/ 1089483 w 1097047"/>
                <a:gd name="connsiteY16" fmla="*/ 276292 h 1097038"/>
                <a:gd name="connsiteX17" fmla="*/ 1095082 w 1097047"/>
                <a:gd name="connsiteY17" fmla="*/ 248164 h 1097038"/>
                <a:gd name="connsiteX18" fmla="*/ 632548 w 1097047"/>
                <a:gd name="connsiteY18" fmla="*/ 268731 h 1097038"/>
                <a:gd name="connsiteX19" fmla="*/ 812747 w 1097047"/>
                <a:gd name="connsiteY19" fmla="*/ 88533 h 1097038"/>
                <a:gd name="connsiteX20" fmla="*/ 813185 w 1097047"/>
                <a:gd name="connsiteY20" fmla="*/ 88713 h 1097038"/>
                <a:gd name="connsiteX21" fmla="*/ 813185 w 1097047"/>
                <a:gd name="connsiteY21" fmla="*/ 247364 h 1097038"/>
                <a:gd name="connsiteX22" fmla="*/ 632548 w 1097047"/>
                <a:gd name="connsiteY22" fmla="*/ 428001 h 1097038"/>
                <a:gd name="connsiteX23" fmla="*/ 828307 w 1097047"/>
                <a:gd name="connsiteY23" fmla="*/ 464490 h 1097038"/>
                <a:gd name="connsiteX24" fmla="*/ 669037 w 1097047"/>
                <a:gd name="connsiteY24" fmla="*/ 464490 h 1097038"/>
                <a:gd name="connsiteX25" fmla="*/ 849674 w 1097047"/>
                <a:gd name="connsiteY25" fmla="*/ 283853 h 1097038"/>
                <a:gd name="connsiteX26" fmla="*/ 1008325 w 1097047"/>
                <a:gd name="connsiteY26" fmla="*/ 283853 h 1097038"/>
                <a:gd name="connsiteX27" fmla="*/ 1008506 w 1097047"/>
                <a:gd name="connsiteY27" fmla="*/ 284292 h 1097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097047" h="1097038">
                  <a:moveTo>
                    <a:pt x="1095082" y="248164"/>
                  </a:moveTo>
                  <a:cubicBezTo>
                    <a:pt x="1091085" y="238523"/>
                    <a:pt x="1081674" y="232240"/>
                    <a:pt x="1071238" y="232242"/>
                  </a:cubicBezTo>
                  <a:lnTo>
                    <a:pt x="864796" y="232242"/>
                  </a:lnTo>
                  <a:lnTo>
                    <a:pt x="864796" y="25800"/>
                  </a:lnTo>
                  <a:cubicBezTo>
                    <a:pt x="864793" y="11548"/>
                    <a:pt x="853238" y="-3"/>
                    <a:pt x="838985" y="0"/>
                  </a:cubicBezTo>
                  <a:cubicBezTo>
                    <a:pt x="832144" y="2"/>
                    <a:pt x="825585" y="2719"/>
                    <a:pt x="820746" y="7556"/>
                  </a:cubicBezTo>
                  <a:lnTo>
                    <a:pt x="588498" y="239803"/>
                  </a:lnTo>
                  <a:cubicBezTo>
                    <a:pt x="583660" y="244642"/>
                    <a:pt x="580940" y="251204"/>
                    <a:pt x="580937" y="258048"/>
                  </a:cubicBezTo>
                  <a:lnTo>
                    <a:pt x="580937" y="479612"/>
                  </a:lnTo>
                  <a:lnTo>
                    <a:pt x="7879" y="1052670"/>
                  </a:lnTo>
                  <a:cubicBezTo>
                    <a:pt x="-2373" y="1062572"/>
                    <a:pt x="-2657" y="1078907"/>
                    <a:pt x="7244" y="1089159"/>
                  </a:cubicBezTo>
                  <a:cubicBezTo>
                    <a:pt x="17146" y="1099412"/>
                    <a:pt x="33483" y="1099695"/>
                    <a:pt x="43733" y="1089794"/>
                  </a:cubicBezTo>
                  <a:cubicBezTo>
                    <a:pt x="43950" y="1089585"/>
                    <a:pt x="44161" y="1089373"/>
                    <a:pt x="44368" y="1089159"/>
                  </a:cubicBezTo>
                  <a:lnTo>
                    <a:pt x="617426" y="516101"/>
                  </a:lnTo>
                  <a:lnTo>
                    <a:pt x="838990" y="516101"/>
                  </a:lnTo>
                  <a:cubicBezTo>
                    <a:pt x="845834" y="516098"/>
                    <a:pt x="852396" y="513381"/>
                    <a:pt x="857235" y="508540"/>
                  </a:cubicBezTo>
                  <a:lnTo>
                    <a:pt x="1089483" y="276292"/>
                  </a:lnTo>
                  <a:cubicBezTo>
                    <a:pt x="1096868" y="268912"/>
                    <a:pt x="1099077" y="257810"/>
                    <a:pt x="1095082" y="248164"/>
                  </a:cubicBezTo>
                  <a:close/>
                  <a:moveTo>
                    <a:pt x="632548" y="268731"/>
                  </a:moveTo>
                  <a:lnTo>
                    <a:pt x="812747" y="88533"/>
                  </a:lnTo>
                  <a:cubicBezTo>
                    <a:pt x="812979" y="88300"/>
                    <a:pt x="813185" y="88378"/>
                    <a:pt x="813185" y="88713"/>
                  </a:cubicBezTo>
                  <a:lnTo>
                    <a:pt x="813185" y="247364"/>
                  </a:lnTo>
                  <a:lnTo>
                    <a:pt x="632548" y="428001"/>
                  </a:lnTo>
                  <a:close/>
                  <a:moveTo>
                    <a:pt x="828307" y="464490"/>
                  </a:moveTo>
                  <a:lnTo>
                    <a:pt x="669037" y="464490"/>
                  </a:lnTo>
                  <a:lnTo>
                    <a:pt x="849674" y="283853"/>
                  </a:lnTo>
                  <a:lnTo>
                    <a:pt x="1008325" y="283853"/>
                  </a:lnTo>
                  <a:cubicBezTo>
                    <a:pt x="1008660" y="283853"/>
                    <a:pt x="1008738" y="284059"/>
                    <a:pt x="1008506" y="284292"/>
                  </a:cubicBezTo>
                  <a:close/>
                </a:path>
              </a:pathLst>
            </a:custGeom>
            <a:solidFill>
              <a:srgbClr val="009BDF"/>
            </a:solidFill>
            <a:ln w="257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2DC20F5-3D21-02F1-9625-02DDBCD74CF0}"/>
                </a:ext>
              </a:extLst>
            </p:cNvPr>
            <p:cNvSpPr txBox="1"/>
            <p:nvPr/>
          </p:nvSpPr>
          <p:spPr>
            <a:xfrm>
              <a:off x="6474691" y="1819288"/>
              <a:ext cx="45468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800" dirty="0"/>
                <a:t>Improve fairness in billing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DDBB0350-0EEE-EB3D-2881-2CA0E4E61008}"/>
              </a:ext>
            </a:extLst>
          </p:cNvPr>
          <p:cNvGrpSpPr/>
          <p:nvPr/>
        </p:nvGrpSpPr>
        <p:grpSpPr>
          <a:xfrm>
            <a:off x="5952836" y="3789026"/>
            <a:ext cx="5524235" cy="761398"/>
            <a:chOff x="5497275" y="3634135"/>
            <a:chExt cx="5524235" cy="761398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DA186EF1-40EF-82F6-7FB2-8AFDEAE27272}"/>
                </a:ext>
              </a:extLst>
            </p:cNvPr>
            <p:cNvSpPr/>
            <p:nvPr/>
          </p:nvSpPr>
          <p:spPr>
            <a:xfrm>
              <a:off x="5497275" y="3634135"/>
              <a:ext cx="788070" cy="761398"/>
            </a:xfrm>
            <a:custGeom>
              <a:avLst/>
              <a:gdLst>
                <a:gd name="connsiteX0" fmla="*/ 1095082 w 1097047"/>
                <a:gd name="connsiteY0" fmla="*/ 248164 h 1097038"/>
                <a:gd name="connsiteX1" fmla="*/ 1071238 w 1097047"/>
                <a:gd name="connsiteY1" fmla="*/ 232242 h 1097038"/>
                <a:gd name="connsiteX2" fmla="*/ 864796 w 1097047"/>
                <a:gd name="connsiteY2" fmla="*/ 232242 h 1097038"/>
                <a:gd name="connsiteX3" fmla="*/ 864796 w 1097047"/>
                <a:gd name="connsiteY3" fmla="*/ 25800 h 1097038"/>
                <a:gd name="connsiteX4" fmla="*/ 838985 w 1097047"/>
                <a:gd name="connsiteY4" fmla="*/ 0 h 1097038"/>
                <a:gd name="connsiteX5" fmla="*/ 820746 w 1097047"/>
                <a:gd name="connsiteY5" fmla="*/ 7556 h 1097038"/>
                <a:gd name="connsiteX6" fmla="*/ 588498 w 1097047"/>
                <a:gd name="connsiteY6" fmla="*/ 239803 h 1097038"/>
                <a:gd name="connsiteX7" fmla="*/ 580937 w 1097047"/>
                <a:gd name="connsiteY7" fmla="*/ 258048 h 1097038"/>
                <a:gd name="connsiteX8" fmla="*/ 580937 w 1097047"/>
                <a:gd name="connsiteY8" fmla="*/ 479612 h 1097038"/>
                <a:gd name="connsiteX9" fmla="*/ 7879 w 1097047"/>
                <a:gd name="connsiteY9" fmla="*/ 1052670 h 1097038"/>
                <a:gd name="connsiteX10" fmla="*/ 7244 w 1097047"/>
                <a:gd name="connsiteY10" fmla="*/ 1089159 h 1097038"/>
                <a:gd name="connsiteX11" fmla="*/ 43733 w 1097047"/>
                <a:gd name="connsiteY11" fmla="*/ 1089794 h 1097038"/>
                <a:gd name="connsiteX12" fmla="*/ 44368 w 1097047"/>
                <a:gd name="connsiteY12" fmla="*/ 1089159 h 1097038"/>
                <a:gd name="connsiteX13" fmla="*/ 617426 w 1097047"/>
                <a:gd name="connsiteY13" fmla="*/ 516101 h 1097038"/>
                <a:gd name="connsiteX14" fmla="*/ 838990 w 1097047"/>
                <a:gd name="connsiteY14" fmla="*/ 516101 h 1097038"/>
                <a:gd name="connsiteX15" fmla="*/ 857235 w 1097047"/>
                <a:gd name="connsiteY15" fmla="*/ 508540 h 1097038"/>
                <a:gd name="connsiteX16" fmla="*/ 1089483 w 1097047"/>
                <a:gd name="connsiteY16" fmla="*/ 276292 h 1097038"/>
                <a:gd name="connsiteX17" fmla="*/ 1095082 w 1097047"/>
                <a:gd name="connsiteY17" fmla="*/ 248164 h 1097038"/>
                <a:gd name="connsiteX18" fmla="*/ 632548 w 1097047"/>
                <a:gd name="connsiteY18" fmla="*/ 268731 h 1097038"/>
                <a:gd name="connsiteX19" fmla="*/ 812747 w 1097047"/>
                <a:gd name="connsiteY19" fmla="*/ 88533 h 1097038"/>
                <a:gd name="connsiteX20" fmla="*/ 813185 w 1097047"/>
                <a:gd name="connsiteY20" fmla="*/ 88713 h 1097038"/>
                <a:gd name="connsiteX21" fmla="*/ 813185 w 1097047"/>
                <a:gd name="connsiteY21" fmla="*/ 247364 h 1097038"/>
                <a:gd name="connsiteX22" fmla="*/ 632548 w 1097047"/>
                <a:gd name="connsiteY22" fmla="*/ 428001 h 1097038"/>
                <a:gd name="connsiteX23" fmla="*/ 828307 w 1097047"/>
                <a:gd name="connsiteY23" fmla="*/ 464490 h 1097038"/>
                <a:gd name="connsiteX24" fmla="*/ 669037 w 1097047"/>
                <a:gd name="connsiteY24" fmla="*/ 464490 h 1097038"/>
                <a:gd name="connsiteX25" fmla="*/ 849674 w 1097047"/>
                <a:gd name="connsiteY25" fmla="*/ 283853 h 1097038"/>
                <a:gd name="connsiteX26" fmla="*/ 1008325 w 1097047"/>
                <a:gd name="connsiteY26" fmla="*/ 283853 h 1097038"/>
                <a:gd name="connsiteX27" fmla="*/ 1008506 w 1097047"/>
                <a:gd name="connsiteY27" fmla="*/ 284292 h 1097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097047" h="1097038">
                  <a:moveTo>
                    <a:pt x="1095082" y="248164"/>
                  </a:moveTo>
                  <a:cubicBezTo>
                    <a:pt x="1091085" y="238523"/>
                    <a:pt x="1081674" y="232240"/>
                    <a:pt x="1071238" y="232242"/>
                  </a:cubicBezTo>
                  <a:lnTo>
                    <a:pt x="864796" y="232242"/>
                  </a:lnTo>
                  <a:lnTo>
                    <a:pt x="864796" y="25800"/>
                  </a:lnTo>
                  <a:cubicBezTo>
                    <a:pt x="864793" y="11548"/>
                    <a:pt x="853238" y="-3"/>
                    <a:pt x="838985" y="0"/>
                  </a:cubicBezTo>
                  <a:cubicBezTo>
                    <a:pt x="832144" y="2"/>
                    <a:pt x="825585" y="2719"/>
                    <a:pt x="820746" y="7556"/>
                  </a:cubicBezTo>
                  <a:lnTo>
                    <a:pt x="588498" y="239803"/>
                  </a:lnTo>
                  <a:cubicBezTo>
                    <a:pt x="583660" y="244642"/>
                    <a:pt x="580940" y="251204"/>
                    <a:pt x="580937" y="258048"/>
                  </a:cubicBezTo>
                  <a:lnTo>
                    <a:pt x="580937" y="479612"/>
                  </a:lnTo>
                  <a:lnTo>
                    <a:pt x="7879" y="1052670"/>
                  </a:lnTo>
                  <a:cubicBezTo>
                    <a:pt x="-2373" y="1062572"/>
                    <a:pt x="-2657" y="1078907"/>
                    <a:pt x="7244" y="1089159"/>
                  </a:cubicBezTo>
                  <a:cubicBezTo>
                    <a:pt x="17146" y="1099412"/>
                    <a:pt x="33483" y="1099695"/>
                    <a:pt x="43733" y="1089794"/>
                  </a:cubicBezTo>
                  <a:cubicBezTo>
                    <a:pt x="43950" y="1089585"/>
                    <a:pt x="44161" y="1089373"/>
                    <a:pt x="44368" y="1089159"/>
                  </a:cubicBezTo>
                  <a:lnTo>
                    <a:pt x="617426" y="516101"/>
                  </a:lnTo>
                  <a:lnTo>
                    <a:pt x="838990" y="516101"/>
                  </a:lnTo>
                  <a:cubicBezTo>
                    <a:pt x="845834" y="516098"/>
                    <a:pt x="852396" y="513381"/>
                    <a:pt x="857235" y="508540"/>
                  </a:cubicBezTo>
                  <a:lnTo>
                    <a:pt x="1089483" y="276292"/>
                  </a:lnTo>
                  <a:cubicBezTo>
                    <a:pt x="1096868" y="268912"/>
                    <a:pt x="1099077" y="257810"/>
                    <a:pt x="1095082" y="248164"/>
                  </a:cubicBezTo>
                  <a:close/>
                  <a:moveTo>
                    <a:pt x="632548" y="268731"/>
                  </a:moveTo>
                  <a:lnTo>
                    <a:pt x="812747" y="88533"/>
                  </a:lnTo>
                  <a:cubicBezTo>
                    <a:pt x="812979" y="88300"/>
                    <a:pt x="813185" y="88378"/>
                    <a:pt x="813185" y="88713"/>
                  </a:cubicBezTo>
                  <a:lnTo>
                    <a:pt x="813185" y="247364"/>
                  </a:lnTo>
                  <a:lnTo>
                    <a:pt x="632548" y="428001"/>
                  </a:lnTo>
                  <a:close/>
                  <a:moveTo>
                    <a:pt x="828307" y="464490"/>
                  </a:moveTo>
                  <a:lnTo>
                    <a:pt x="669037" y="464490"/>
                  </a:lnTo>
                  <a:lnTo>
                    <a:pt x="849674" y="283853"/>
                  </a:lnTo>
                  <a:lnTo>
                    <a:pt x="1008325" y="283853"/>
                  </a:lnTo>
                  <a:cubicBezTo>
                    <a:pt x="1008660" y="283853"/>
                    <a:pt x="1008738" y="284059"/>
                    <a:pt x="1008506" y="284292"/>
                  </a:cubicBezTo>
                  <a:close/>
                </a:path>
              </a:pathLst>
            </a:custGeom>
            <a:solidFill>
              <a:srgbClr val="E97300"/>
            </a:solidFill>
            <a:ln w="257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036BF9B-CB9B-662C-02C8-5A7C83A0D337}"/>
                </a:ext>
              </a:extLst>
            </p:cNvPr>
            <p:cNvSpPr txBox="1"/>
            <p:nvPr/>
          </p:nvSpPr>
          <p:spPr>
            <a:xfrm>
              <a:off x="6474691" y="3830168"/>
              <a:ext cx="45468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800" dirty="0"/>
                <a:t>Improve transparency in electricity bills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DA870406-7954-AB64-F8CB-E00A2BECAB64}"/>
              </a:ext>
            </a:extLst>
          </p:cNvPr>
          <p:cNvGrpSpPr/>
          <p:nvPr/>
        </p:nvGrpSpPr>
        <p:grpSpPr>
          <a:xfrm>
            <a:off x="5952836" y="4922735"/>
            <a:ext cx="5524235" cy="761398"/>
            <a:chOff x="5497275" y="4931971"/>
            <a:chExt cx="5524235" cy="761398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4B917C1E-9317-5EDD-D72E-56242126D6FA}"/>
                </a:ext>
              </a:extLst>
            </p:cNvPr>
            <p:cNvSpPr/>
            <p:nvPr/>
          </p:nvSpPr>
          <p:spPr>
            <a:xfrm>
              <a:off x="5497275" y="4931971"/>
              <a:ext cx="788070" cy="761398"/>
            </a:xfrm>
            <a:custGeom>
              <a:avLst/>
              <a:gdLst>
                <a:gd name="connsiteX0" fmla="*/ 1095082 w 1097047"/>
                <a:gd name="connsiteY0" fmla="*/ 248164 h 1097038"/>
                <a:gd name="connsiteX1" fmla="*/ 1071238 w 1097047"/>
                <a:gd name="connsiteY1" fmla="*/ 232242 h 1097038"/>
                <a:gd name="connsiteX2" fmla="*/ 864796 w 1097047"/>
                <a:gd name="connsiteY2" fmla="*/ 232242 h 1097038"/>
                <a:gd name="connsiteX3" fmla="*/ 864796 w 1097047"/>
                <a:gd name="connsiteY3" fmla="*/ 25800 h 1097038"/>
                <a:gd name="connsiteX4" fmla="*/ 838985 w 1097047"/>
                <a:gd name="connsiteY4" fmla="*/ 0 h 1097038"/>
                <a:gd name="connsiteX5" fmla="*/ 820746 w 1097047"/>
                <a:gd name="connsiteY5" fmla="*/ 7556 h 1097038"/>
                <a:gd name="connsiteX6" fmla="*/ 588498 w 1097047"/>
                <a:gd name="connsiteY6" fmla="*/ 239803 h 1097038"/>
                <a:gd name="connsiteX7" fmla="*/ 580937 w 1097047"/>
                <a:gd name="connsiteY7" fmla="*/ 258048 h 1097038"/>
                <a:gd name="connsiteX8" fmla="*/ 580937 w 1097047"/>
                <a:gd name="connsiteY8" fmla="*/ 479612 h 1097038"/>
                <a:gd name="connsiteX9" fmla="*/ 7879 w 1097047"/>
                <a:gd name="connsiteY9" fmla="*/ 1052670 h 1097038"/>
                <a:gd name="connsiteX10" fmla="*/ 7244 w 1097047"/>
                <a:gd name="connsiteY10" fmla="*/ 1089159 h 1097038"/>
                <a:gd name="connsiteX11" fmla="*/ 43733 w 1097047"/>
                <a:gd name="connsiteY11" fmla="*/ 1089794 h 1097038"/>
                <a:gd name="connsiteX12" fmla="*/ 44368 w 1097047"/>
                <a:gd name="connsiteY12" fmla="*/ 1089159 h 1097038"/>
                <a:gd name="connsiteX13" fmla="*/ 617426 w 1097047"/>
                <a:gd name="connsiteY13" fmla="*/ 516101 h 1097038"/>
                <a:gd name="connsiteX14" fmla="*/ 838990 w 1097047"/>
                <a:gd name="connsiteY14" fmla="*/ 516101 h 1097038"/>
                <a:gd name="connsiteX15" fmla="*/ 857235 w 1097047"/>
                <a:gd name="connsiteY15" fmla="*/ 508540 h 1097038"/>
                <a:gd name="connsiteX16" fmla="*/ 1089483 w 1097047"/>
                <a:gd name="connsiteY16" fmla="*/ 276292 h 1097038"/>
                <a:gd name="connsiteX17" fmla="*/ 1095082 w 1097047"/>
                <a:gd name="connsiteY17" fmla="*/ 248164 h 1097038"/>
                <a:gd name="connsiteX18" fmla="*/ 632548 w 1097047"/>
                <a:gd name="connsiteY18" fmla="*/ 268731 h 1097038"/>
                <a:gd name="connsiteX19" fmla="*/ 812747 w 1097047"/>
                <a:gd name="connsiteY19" fmla="*/ 88533 h 1097038"/>
                <a:gd name="connsiteX20" fmla="*/ 813185 w 1097047"/>
                <a:gd name="connsiteY20" fmla="*/ 88713 h 1097038"/>
                <a:gd name="connsiteX21" fmla="*/ 813185 w 1097047"/>
                <a:gd name="connsiteY21" fmla="*/ 247364 h 1097038"/>
                <a:gd name="connsiteX22" fmla="*/ 632548 w 1097047"/>
                <a:gd name="connsiteY22" fmla="*/ 428001 h 1097038"/>
                <a:gd name="connsiteX23" fmla="*/ 828307 w 1097047"/>
                <a:gd name="connsiteY23" fmla="*/ 464490 h 1097038"/>
                <a:gd name="connsiteX24" fmla="*/ 669037 w 1097047"/>
                <a:gd name="connsiteY24" fmla="*/ 464490 h 1097038"/>
                <a:gd name="connsiteX25" fmla="*/ 849674 w 1097047"/>
                <a:gd name="connsiteY25" fmla="*/ 283853 h 1097038"/>
                <a:gd name="connsiteX26" fmla="*/ 1008325 w 1097047"/>
                <a:gd name="connsiteY26" fmla="*/ 283853 h 1097038"/>
                <a:gd name="connsiteX27" fmla="*/ 1008506 w 1097047"/>
                <a:gd name="connsiteY27" fmla="*/ 284292 h 1097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097047" h="1097038">
                  <a:moveTo>
                    <a:pt x="1095082" y="248164"/>
                  </a:moveTo>
                  <a:cubicBezTo>
                    <a:pt x="1091085" y="238523"/>
                    <a:pt x="1081674" y="232240"/>
                    <a:pt x="1071238" y="232242"/>
                  </a:cubicBezTo>
                  <a:lnTo>
                    <a:pt x="864796" y="232242"/>
                  </a:lnTo>
                  <a:lnTo>
                    <a:pt x="864796" y="25800"/>
                  </a:lnTo>
                  <a:cubicBezTo>
                    <a:pt x="864793" y="11548"/>
                    <a:pt x="853238" y="-3"/>
                    <a:pt x="838985" y="0"/>
                  </a:cubicBezTo>
                  <a:cubicBezTo>
                    <a:pt x="832144" y="2"/>
                    <a:pt x="825585" y="2719"/>
                    <a:pt x="820746" y="7556"/>
                  </a:cubicBezTo>
                  <a:lnTo>
                    <a:pt x="588498" y="239803"/>
                  </a:lnTo>
                  <a:cubicBezTo>
                    <a:pt x="583660" y="244642"/>
                    <a:pt x="580940" y="251204"/>
                    <a:pt x="580937" y="258048"/>
                  </a:cubicBezTo>
                  <a:lnTo>
                    <a:pt x="580937" y="479612"/>
                  </a:lnTo>
                  <a:lnTo>
                    <a:pt x="7879" y="1052670"/>
                  </a:lnTo>
                  <a:cubicBezTo>
                    <a:pt x="-2373" y="1062572"/>
                    <a:pt x="-2657" y="1078907"/>
                    <a:pt x="7244" y="1089159"/>
                  </a:cubicBezTo>
                  <a:cubicBezTo>
                    <a:pt x="17146" y="1099412"/>
                    <a:pt x="33483" y="1099695"/>
                    <a:pt x="43733" y="1089794"/>
                  </a:cubicBezTo>
                  <a:cubicBezTo>
                    <a:pt x="43950" y="1089585"/>
                    <a:pt x="44161" y="1089373"/>
                    <a:pt x="44368" y="1089159"/>
                  </a:cubicBezTo>
                  <a:lnTo>
                    <a:pt x="617426" y="516101"/>
                  </a:lnTo>
                  <a:lnTo>
                    <a:pt x="838990" y="516101"/>
                  </a:lnTo>
                  <a:cubicBezTo>
                    <a:pt x="845834" y="516098"/>
                    <a:pt x="852396" y="513381"/>
                    <a:pt x="857235" y="508540"/>
                  </a:cubicBezTo>
                  <a:lnTo>
                    <a:pt x="1089483" y="276292"/>
                  </a:lnTo>
                  <a:cubicBezTo>
                    <a:pt x="1096868" y="268912"/>
                    <a:pt x="1099077" y="257810"/>
                    <a:pt x="1095082" y="248164"/>
                  </a:cubicBezTo>
                  <a:close/>
                  <a:moveTo>
                    <a:pt x="632548" y="268731"/>
                  </a:moveTo>
                  <a:lnTo>
                    <a:pt x="812747" y="88533"/>
                  </a:lnTo>
                  <a:cubicBezTo>
                    <a:pt x="812979" y="88300"/>
                    <a:pt x="813185" y="88378"/>
                    <a:pt x="813185" y="88713"/>
                  </a:cubicBezTo>
                  <a:lnTo>
                    <a:pt x="813185" y="247364"/>
                  </a:lnTo>
                  <a:lnTo>
                    <a:pt x="632548" y="428001"/>
                  </a:lnTo>
                  <a:close/>
                  <a:moveTo>
                    <a:pt x="828307" y="464490"/>
                  </a:moveTo>
                  <a:lnTo>
                    <a:pt x="669037" y="464490"/>
                  </a:lnTo>
                  <a:lnTo>
                    <a:pt x="849674" y="283853"/>
                  </a:lnTo>
                  <a:lnTo>
                    <a:pt x="1008325" y="283853"/>
                  </a:lnTo>
                  <a:cubicBezTo>
                    <a:pt x="1008660" y="283853"/>
                    <a:pt x="1008738" y="284059"/>
                    <a:pt x="1008506" y="284292"/>
                  </a:cubicBezTo>
                  <a:close/>
                </a:path>
              </a:pathLst>
            </a:custGeom>
            <a:solidFill>
              <a:srgbClr val="FECC16"/>
            </a:solidFill>
            <a:ln w="257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4766544-D8F9-5D1C-DB6F-34E86008BF6D}"/>
                </a:ext>
              </a:extLst>
            </p:cNvPr>
            <p:cNvSpPr txBox="1"/>
            <p:nvPr/>
          </p:nvSpPr>
          <p:spPr>
            <a:xfrm>
              <a:off x="6474691" y="4989505"/>
              <a:ext cx="45468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800" dirty="0"/>
                <a:t>Aim to protect customers from price shocks and fluctuations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F4CAD6F2-337B-B096-5DF1-4AB18DF2CCFB}"/>
              </a:ext>
            </a:extLst>
          </p:cNvPr>
          <p:cNvGrpSpPr/>
          <p:nvPr/>
        </p:nvGrpSpPr>
        <p:grpSpPr>
          <a:xfrm>
            <a:off x="5952836" y="2655317"/>
            <a:ext cx="5524235" cy="761398"/>
            <a:chOff x="5497275" y="2687244"/>
            <a:chExt cx="5524235" cy="761398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86C2F907-3B6B-8B80-0C23-80C212ECD65A}"/>
                </a:ext>
              </a:extLst>
            </p:cNvPr>
            <p:cNvSpPr/>
            <p:nvPr/>
          </p:nvSpPr>
          <p:spPr>
            <a:xfrm>
              <a:off x="5497275" y="2687244"/>
              <a:ext cx="788070" cy="761398"/>
            </a:xfrm>
            <a:custGeom>
              <a:avLst/>
              <a:gdLst>
                <a:gd name="connsiteX0" fmla="*/ 1095082 w 1097047"/>
                <a:gd name="connsiteY0" fmla="*/ 248164 h 1097038"/>
                <a:gd name="connsiteX1" fmla="*/ 1071238 w 1097047"/>
                <a:gd name="connsiteY1" fmla="*/ 232242 h 1097038"/>
                <a:gd name="connsiteX2" fmla="*/ 864796 w 1097047"/>
                <a:gd name="connsiteY2" fmla="*/ 232242 h 1097038"/>
                <a:gd name="connsiteX3" fmla="*/ 864796 w 1097047"/>
                <a:gd name="connsiteY3" fmla="*/ 25800 h 1097038"/>
                <a:gd name="connsiteX4" fmla="*/ 838985 w 1097047"/>
                <a:gd name="connsiteY4" fmla="*/ 0 h 1097038"/>
                <a:gd name="connsiteX5" fmla="*/ 820746 w 1097047"/>
                <a:gd name="connsiteY5" fmla="*/ 7556 h 1097038"/>
                <a:gd name="connsiteX6" fmla="*/ 588498 w 1097047"/>
                <a:gd name="connsiteY6" fmla="*/ 239803 h 1097038"/>
                <a:gd name="connsiteX7" fmla="*/ 580937 w 1097047"/>
                <a:gd name="connsiteY7" fmla="*/ 258048 h 1097038"/>
                <a:gd name="connsiteX8" fmla="*/ 580937 w 1097047"/>
                <a:gd name="connsiteY8" fmla="*/ 479612 h 1097038"/>
                <a:gd name="connsiteX9" fmla="*/ 7879 w 1097047"/>
                <a:gd name="connsiteY9" fmla="*/ 1052670 h 1097038"/>
                <a:gd name="connsiteX10" fmla="*/ 7244 w 1097047"/>
                <a:gd name="connsiteY10" fmla="*/ 1089159 h 1097038"/>
                <a:gd name="connsiteX11" fmla="*/ 43733 w 1097047"/>
                <a:gd name="connsiteY11" fmla="*/ 1089794 h 1097038"/>
                <a:gd name="connsiteX12" fmla="*/ 44368 w 1097047"/>
                <a:gd name="connsiteY12" fmla="*/ 1089159 h 1097038"/>
                <a:gd name="connsiteX13" fmla="*/ 617426 w 1097047"/>
                <a:gd name="connsiteY13" fmla="*/ 516101 h 1097038"/>
                <a:gd name="connsiteX14" fmla="*/ 838990 w 1097047"/>
                <a:gd name="connsiteY14" fmla="*/ 516101 h 1097038"/>
                <a:gd name="connsiteX15" fmla="*/ 857235 w 1097047"/>
                <a:gd name="connsiteY15" fmla="*/ 508540 h 1097038"/>
                <a:gd name="connsiteX16" fmla="*/ 1089483 w 1097047"/>
                <a:gd name="connsiteY16" fmla="*/ 276292 h 1097038"/>
                <a:gd name="connsiteX17" fmla="*/ 1095082 w 1097047"/>
                <a:gd name="connsiteY17" fmla="*/ 248164 h 1097038"/>
                <a:gd name="connsiteX18" fmla="*/ 632548 w 1097047"/>
                <a:gd name="connsiteY18" fmla="*/ 268731 h 1097038"/>
                <a:gd name="connsiteX19" fmla="*/ 812747 w 1097047"/>
                <a:gd name="connsiteY19" fmla="*/ 88533 h 1097038"/>
                <a:gd name="connsiteX20" fmla="*/ 813185 w 1097047"/>
                <a:gd name="connsiteY20" fmla="*/ 88713 h 1097038"/>
                <a:gd name="connsiteX21" fmla="*/ 813185 w 1097047"/>
                <a:gd name="connsiteY21" fmla="*/ 247364 h 1097038"/>
                <a:gd name="connsiteX22" fmla="*/ 632548 w 1097047"/>
                <a:gd name="connsiteY22" fmla="*/ 428001 h 1097038"/>
                <a:gd name="connsiteX23" fmla="*/ 828307 w 1097047"/>
                <a:gd name="connsiteY23" fmla="*/ 464490 h 1097038"/>
                <a:gd name="connsiteX24" fmla="*/ 669037 w 1097047"/>
                <a:gd name="connsiteY24" fmla="*/ 464490 h 1097038"/>
                <a:gd name="connsiteX25" fmla="*/ 849674 w 1097047"/>
                <a:gd name="connsiteY25" fmla="*/ 283853 h 1097038"/>
                <a:gd name="connsiteX26" fmla="*/ 1008325 w 1097047"/>
                <a:gd name="connsiteY26" fmla="*/ 283853 h 1097038"/>
                <a:gd name="connsiteX27" fmla="*/ 1008506 w 1097047"/>
                <a:gd name="connsiteY27" fmla="*/ 284292 h 1097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097047" h="1097038">
                  <a:moveTo>
                    <a:pt x="1095082" y="248164"/>
                  </a:moveTo>
                  <a:cubicBezTo>
                    <a:pt x="1091085" y="238523"/>
                    <a:pt x="1081674" y="232240"/>
                    <a:pt x="1071238" y="232242"/>
                  </a:cubicBezTo>
                  <a:lnTo>
                    <a:pt x="864796" y="232242"/>
                  </a:lnTo>
                  <a:lnTo>
                    <a:pt x="864796" y="25800"/>
                  </a:lnTo>
                  <a:cubicBezTo>
                    <a:pt x="864793" y="11548"/>
                    <a:pt x="853238" y="-3"/>
                    <a:pt x="838985" y="0"/>
                  </a:cubicBezTo>
                  <a:cubicBezTo>
                    <a:pt x="832144" y="2"/>
                    <a:pt x="825585" y="2719"/>
                    <a:pt x="820746" y="7556"/>
                  </a:cubicBezTo>
                  <a:lnTo>
                    <a:pt x="588498" y="239803"/>
                  </a:lnTo>
                  <a:cubicBezTo>
                    <a:pt x="583660" y="244642"/>
                    <a:pt x="580940" y="251204"/>
                    <a:pt x="580937" y="258048"/>
                  </a:cubicBezTo>
                  <a:lnTo>
                    <a:pt x="580937" y="479612"/>
                  </a:lnTo>
                  <a:lnTo>
                    <a:pt x="7879" y="1052670"/>
                  </a:lnTo>
                  <a:cubicBezTo>
                    <a:pt x="-2373" y="1062572"/>
                    <a:pt x="-2657" y="1078907"/>
                    <a:pt x="7244" y="1089159"/>
                  </a:cubicBezTo>
                  <a:cubicBezTo>
                    <a:pt x="17146" y="1099412"/>
                    <a:pt x="33483" y="1099695"/>
                    <a:pt x="43733" y="1089794"/>
                  </a:cubicBezTo>
                  <a:cubicBezTo>
                    <a:pt x="43950" y="1089585"/>
                    <a:pt x="44161" y="1089373"/>
                    <a:pt x="44368" y="1089159"/>
                  </a:cubicBezTo>
                  <a:lnTo>
                    <a:pt x="617426" y="516101"/>
                  </a:lnTo>
                  <a:lnTo>
                    <a:pt x="838990" y="516101"/>
                  </a:lnTo>
                  <a:cubicBezTo>
                    <a:pt x="845834" y="516098"/>
                    <a:pt x="852396" y="513381"/>
                    <a:pt x="857235" y="508540"/>
                  </a:cubicBezTo>
                  <a:lnTo>
                    <a:pt x="1089483" y="276292"/>
                  </a:lnTo>
                  <a:cubicBezTo>
                    <a:pt x="1096868" y="268912"/>
                    <a:pt x="1099077" y="257810"/>
                    <a:pt x="1095082" y="248164"/>
                  </a:cubicBezTo>
                  <a:close/>
                  <a:moveTo>
                    <a:pt x="632548" y="268731"/>
                  </a:moveTo>
                  <a:lnTo>
                    <a:pt x="812747" y="88533"/>
                  </a:lnTo>
                  <a:cubicBezTo>
                    <a:pt x="812979" y="88300"/>
                    <a:pt x="813185" y="88378"/>
                    <a:pt x="813185" y="88713"/>
                  </a:cubicBezTo>
                  <a:lnTo>
                    <a:pt x="813185" y="247364"/>
                  </a:lnTo>
                  <a:lnTo>
                    <a:pt x="632548" y="428001"/>
                  </a:lnTo>
                  <a:close/>
                  <a:moveTo>
                    <a:pt x="828307" y="464490"/>
                  </a:moveTo>
                  <a:lnTo>
                    <a:pt x="669037" y="464490"/>
                  </a:lnTo>
                  <a:lnTo>
                    <a:pt x="849674" y="283853"/>
                  </a:lnTo>
                  <a:lnTo>
                    <a:pt x="1008325" y="283853"/>
                  </a:lnTo>
                  <a:cubicBezTo>
                    <a:pt x="1008660" y="283853"/>
                    <a:pt x="1008738" y="284059"/>
                    <a:pt x="1008506" y="284292"/>
                  </a:cubicBezTo>
                  <a:close/>
                </a:path>
              </a:pathLst>
            </a:custGeom>
            <a:solidFill>
              <a:srgbClr val="00A6B6"/>
            </a:solidFill>
            <a:ln w="257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2226818-322D-7CF5-80AC-57C14E5F70BC}"/>
                </a:ext>
              </a:extLst>
            </p:cNvPr>
            <p:cNvSpPr txBox="1"/>
            <p:nvPr/>
          </p:nvSpPr>
          <p:spPr>
            <a:xfrm>
              <a:off x="6474691" y="2883277"/>
              <a:ext cx="45468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800" dirty="0"/>
                <a:t>Improve cost reflectivity in electricity bills</a:t>
              </a:r>
            </a:p>
          </p:txBody>
        </p:sp>
      </p:grp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8CB72BF9-9AB8-BC63-6391-43C1B5E889B6}"/>
              </a:ext>
            </a:extLst>
          </p:cNvPr>
          <p:cNvSpPr/>
          <p:nvPr/>
        </p:nvSpPr>
        <p:spPr>
          <a:xfrm rot="1363434">
            <a:off x="2965172" y="2382957"/>
            <a:ext cx="1573323" cy="1517476"/>
          </a:xfrm>
          <a:custGeom>
            <a:avLst/>
            <a:gdLst>
              <a:gd name="connsiteX0" fmla="*/ 1095082 w 1097047"/>
              <a:gd name="connsiteY0" fmla="*/ 248164 h 1097038"/>
              <a:gd name="connsiteX1" fmla="*/ 1071238 w 1097047"/>
              <a:gd name="connsiteY1" fmla="*/ 232242 h 1097038"/>
              <a:gd name="connsiteX2" fmla="*/ 864796 w 1097047"/>
              <a:gd name="connsiteY2" fmla="*/ 232242 h 1097038"/>
              <a:gd name="connsiteX3" fmla="*/ 864796 w 1097047"/>
              <a:gd name="connsiteY3" fmla="*/ 25800 h 1097038"/>
              <a:gd name="connsiteX4" fmla="*/ 838985 w 1097047"/>
              <a:gd name="connsiteY4" fmla="*/ 0 h 1097038"/>
              <a:gd name="connsiteX5" fmla="*/ 820746 w 1097047"/>
              <a:gd name="connsiteY5" fmla="*/ 7556 h 1097038"/>
              <a:gd name="connsiteX6" fmla="*/ 588498 w 1097047"/>
              <a:gd name="connsiteY6" fmla="*/ 239803 h 1097038"/>
              <a:gd name="connsiteX7" fmla="*/ 580937 w 1097047"/>
              <a:gd name="connsiteY7" fmla="*/ 258048 h 1097038"/>
              <a:gd name="connsiteX8" fmla="*/ 580937 w 1097047"/>
              <a:gd name="connsiteY8" fmla="*/ 479612 h 1097038"/>
              <a:gd name="connsiteX9" fmla="*/ 7879 w 1097047"/>
              <a:gd name="connsiteY9" fmla="*/ 1052670 h 1097038"/>
              <a:gd name="connsiteX10" fmla="*/ 7244 w 1097047"/>
              <a:gd name="connsiteY10" fmla="*/ 1089159 h 1097038"/>
              <a:gd name="connsiteX11" fmla="*/ 43733 w 1097047"/>
              <a:gd name="connsiteY11" fmla="*/ 1089794 h 1097038"/>
              <a:gd name="connsiteX12" fmla="*/ 44368 w 1097047"/>
              <a:gd name="connsiteY12" fmla="*/ 1089159 h 1097038"/>
              <a:gd name="connsiteX13" fmla="*/ 617426 w 1097047"/>
              <a:gd name="connsiteY13" fmla="*/ 516101 h 1097038"/>
              <a:gd name="connsiteX14" fmla="*/ 838990 w 1097047"/>
              <a:gd name="connsiteY14" fmla="*/ 516101 h 1097038"/>
              <a:gd name="connsiteX15" fmla="*/ 857235 w 1097047"/>
              <a:gd name="connsiteY15" fmla="*/ 508540 h 1097038"/>
              <a:gd name="connsiteX16" fmla="*/ 1089483 w 1097047"/>
              <a:gd name="connsiteY16" fmla="*/ 276292 h 1097038"/>
              <a:gd name="connsiteX17" fmla="*/ 1095082 w 1097047"/>
              <a:gd name="connsiteY17" fmla="*/ 248164 h 1097038"/>
              <a:gd name="connsiteX18" fmla="*/ 632548 w 1097047"/>
              <a:gd name="connsiteY18" fmla="*/ 268731 h 1097038"/>
              <a:gd name="connsiteX19" fmla="*/ 812747 w 1097047"/>
              <a:gd name="connsiteY19" fmla="*/ 88533 h 1097038"/>
              <a:gd name="connsiteX20" fmla="*/ 813185 w 1097047"/>
              <a:gd name="connsiteY20" fmla="*/ 88713 h 1097038"/>
              <a:gd name="connsiteX21" fmla="*/ 813185 w 1097047"/>
              <a:gd name="connsiteY21" fmla="*/ 247364 h 1097038"/>
              <a:gd name="connsiteX22" fmla="*/ 632548 w 1097047"/>
              <a:gd name="connsiteY22" fmla="*/ 428001 h 1097038"/>
              <a:gd name="connsiteX23" fmla="*/ 828307 w 1097047"/>
              <a:gd name="connsiteY23" fmla="*/ 464490 h 1097038"/>
              <a:gd name="connsiteX24" fmla="*/ 669037 w 1097047"/>
              <a:gd name="connsiteY24" fmla="*/ 464490 h 1097038"/>
              <a:gd name="connsiteX25" fmla="*/ 849674 w 1097047"/>
              <a:gd name="connsiteY25" fmla="*/ 283853 h 1097038"/>
              <a:gd name="connsiteX26" fmla="*/ 1008325 w 1097047"/>
              <a:gd name="connsiteY26" fmla="*/ 283853 h 1097038"/>
              <a:gd name="connsiteX27" fmla="*/ 1008506 w 1097047"/>
              <a:gd name="connsiteY27" fmla="*/ 284292 h 1097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097047" h="1097038">
                <a:moveTo>
                  <a:pt x="1095082" y="248164"/>
                </a:moveTo>
                <a:cubicBezTo>
                  <a:pt x="1091085" y="238523"/>
                  <a:pt x="1081674" y="232240"/>
                  <a:pt x="1071238" y="232242"/>
                </a:cubicBezTo>
                <a:lnTo>
                  <a:pt x="864796" y="232242"/>
                </a:lnTo>
                <a:lnTo>
                  <a:pt x="864796" y="25800"/>
                </a:lnTo>
                <a:cubicBezTo>
                  <a:pt x="864793" y="11548"/>
                  <a:pt x="853238" y="-3"/>
                  <a:pt x="838985" y="0"/>
                </a:cubicBezTo>
                <a:cubicBezTo>
                  <a:pt x="832144" y="2"/>
                  <a:pt x="825585" y="2719"/>
                  <a:pt x="820746" y="7556"/>
                </a:cubicBezTo>
                <a:lnTo>
                  <a:pt x="588498" y="239803"/>
                </a:lnTo>
                <a:cubicBezTo>
                  <a:pt x="583660" y="244642"/>
                  <a:pt x="580940" y="251204"/>
                  <a:pt x="580937" y="258048"/>
                </a:cubicBezTo>
                <a:lnTo>
                  <a:pt x="580937" y="479612"/>
                </a:lnTo>
                <a:lnTo>
                  <a:pt x="7879" y="1052670"/>
                </a:lnTo>
                <a:cubicBezTo>
                  <a:pt x="-2373" y="1062572"/>
                  <a:pt x="-2657" y="1078907"/>
                  <a:pt x="7244" y="1089159"/>
                </a:cubicBezTo>
                <a:cubicBezTo>
                  <a:pt x="17146" y="1099412"/>
                  <a:pt x="33483" y="1099695"/>
                  <a:pt x="43733" y="1089794"/>
                </a:cubicBezTo>
                <a:cubicBezTo>
                  <a:pt x="43950" y="1089585"/>
                  <a:pt x="44161" y="1089373"/>
                  <a:pt x="44368" y="1089159"/>
                </a:cubicBezTo>
                <a:lnTo>
                  <a:pt x="617426" y="516101"/>
                </a:lnTo>
                <a:lnTo>
                  <a:pt x="838990" y="516101"/>
                </a:lnTo>
                <a:cubicBezTo>
                  <a:pt x="845834" y="516098"/>
                  <a:pt x="852396" y="513381"/>
                  <a:pt x="857235" y="508540"/>
                </a:cubicBezTo>
                <a:lnTo>
                  <a:pt x="1089483" y="276292"/>
                </a:lnTo>
                <a:cubicBezTo>
                  <a:pt x="1096868" y="268912"/>
                  <a:pt x="1099077" y="257810"/>
                  <a:pt x="1095082" y="248164"/>
                </a:cubicBezTo>
                <a:close/>
                <a:moveTo>
                  <a:pt x="632548" y="268731"/>
                </a:moveTo>
                <a:lnTo>
                  <a:pt x="812747" y="88533"/>
                </a:lnTo>
                <a:cubicBezTo>
                  <a:pt x="812979" y="88300"/>
                  <a:pt x="813185" y="88378"/>
                  <a:pt x="813185" y="88713"/>
                </a:cubicBezTo>
                <a:lnTo>
                  <a:pt x="813185" y="247364"/>
                </a:lnTo>
                <a:lnTo>
                  <a:pt x="632548" y="428001"/>
                </a:lnTo>
                <a:close/>
                <a:moveTo>
                  <a:pt x="828307" y="464490"/>
                </a:moveTo>
                <a:lnTo>
                  <a:pt x="669037" y="464490"/>
                </a:lnTo>
                <a:lnTo>
                  <a:pt x="849674" y="283853"/>
                </a:lnTo>
                <a:lnTo>
                  <a:pt x="1008325" y="283853"/>
                </a:lnTo>
                <a:cubicBezTo>
                  <a:pt x="1008660" y="283853"/>
                  <a:pt x="1008738" y="284059"/>
                  <a:pt x="1008506" y="284292"/>
                </a:cubicBezTo>
                <a:close/>
              </a:path>
            </a:pathLst>
          </a:custGeom>
          <a:solidFill>
            <a:srgbClr val="E97300"/>
          </a:solidFill>
          <a:ln w="25797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E03175A1-0260-6F2A-1106-64628E598848}"/>
              </a:ext>
            </a:extLst>
          </p:cNvPr>
          <p:cNvSpPr/>
          <p:nvPr/>
        </p:nvSpPr>
        <p:spPr>
          <a:xfrm rot="2746054">
            <a:off x="3055686" y="2806123"/>
            <a:ext cx="1573323" cy="1517476"/>
          </a:xfrm>
          <a:custGeom>
            <a:avLst/>
            <a:gdLst>
              <a:gd name="connsiteX0" fmla="*/ 1095082 w 1097047"/>
              <a:gd name="connsiteY0" fmla="*/ 248164 h 1097038"/>
              <a:gd name="connsiteX1" fmla="*/ 1071238 w 1097047"/>
              <a:gd name="connsiteY1" fmla="*/ 232242 h 1097038"/>
              <a:gd name="connsiteX2" fmla="*/ 864796 w 1097047"/>
              <a:gd name="connsiteY2" fmla="*/ 232242 h 1097038"/>
              <a:gd name="connsiteX3" fmla="*/ 864796 w 1097047"/>
              <a:gd name="connsiteY3" fmla="*/ 25800 h 1097038"/>
              <a:gd name="connsiteX4" fmla="*/ 838985 w 1097047"/>
              <a:gd name="connsiteY4" fmla="*/ 0 h 1097038"/>
              <a:gd name="connsiteX5" fmla="*/ 820746 w 1097047"/>
              <a:gd name="connsiteY5" fmla="*/ 7556 h 1097038"/>
              <a:gd name="connsiteX6" fmla="*/ 588498 w 1097047"/>
              <a:gd name="connsiteY6" fmla="*/ 239803 h 1097038"/>
              <a:gd name="connsiteX7" fmla="*/ 580937 w 1097047"/>
              <a:gd name="connsiteY7" fmla="*/ 258048 h 1097038"/>
              <a:gd name="connsiteX8" fmla="*/ 580937 w 1097047"/>
              <a:gd name="connsiteY8" fmla="*/ 479612 h 1097038"/>
              <a:gd name="connsiteX9" fmla="*/ 7879 w 1097047"/>
              <a:gd name="connsiteY9" fmla="*/ 1052670 h 1097038"/>
              <a:gd name="connsiteX10" fmla="*/ 7244 w 1097047"/>
              <a:gd name="connsiteY10" fmla="*/ 1089159 h 1097038"/>
              <a:gd name="connsiteX11" fmla="*/ 43733 w 1097047"/>
              <a:gd name="connsiteY11" fmla="*/ 1089794 h 1097038"/>
              <a:gd name="connsiteX12" fmla="*/ 44368 w 1097047"/>
              <a:gd name="connsiteY12" fmla="*/ 1089159 h 1097038"/>
              <a:gd name="connsiteX13" fmla="*/ 617426 w 1097047"/>
              <a:gd name="connsiteY13" fmla="*/ 516101 h 1097038"/>
              <a:gd name="connsiteX14" fmla="*/ 838990 w 1097047"/>
              <a:gd name="connsiteY14" fmla="*/ 516101 h 1097038"/>
              <a:gd name="connsiteX15" fmla="*/ 857235 w 1097047"/>
              <a:gd name="connsiteY15" fmla="*/ 508540 h 1097038"/>
              <a:gd name="connsiteX16" fmla="*/ 1089483 w 1097047"/>
              <a:gd name="connsiteY16" fmla="*/ 276292 h 1097038"/>
              <a:gd name="connsiteX17" fmla="*/ 1095082 w 1097047"/>
              <a:gd name="connsiteY17" fmla="*/ 248164 h 1097038"/>
              <a:gd name="connsiteX18" fmla="*/ 632548 w 1097047"/>
              <a:gd name="connsiteY18" fmla="*/ 268731 h 1097038"/>
              <a:gd name="connsiteX19" fmla="*/ 812747 w 1097047"/>
              <a:gd name="connsiteY19" fmla="*/ 88533 h 1097038"/>
              <a:gd name="connsiteX20" fmla="*/ 813185 w 1097047"/>
              <a:gd name="connsiteY20" fmla="*/ 88713 h 1097038"/>
              <a:gd name="connsiteX21" fmla="*/ 813185 w 1097047"/>
              <a:gd name="connsiteY21" fmla="*/ 247364 h 1097038"/>
              <a:gd name="connsiteX22" fmla="*/ 632548 w 1097047"/>
              <a:gd name="connsiteY22" fmla="*/ 428001 h 1097038"/>
              <a:gd name="connsiteX23" fmla="*/ 828307 w 1097047"/>
              <a:gd name="connsiteY23" fmla="*/ 464490 h 1097038"/>
              <a:gd name="connsiteX24" fmla="*/ 669037 w 1097047"/>
              <a:gd name="connsiteY24" fmla="*/ 464490 h 1097038"/>
              <a:gd name="connsiteX25" fmla="*/ 849674 w 1097047"/>
              <a:gd name="connsiteY25" fmla="*/ 283853 h 1097038"/>
              <a:gd name="connsiteX26" fmla="*/ 1008325 w 1097047"/>
              <a:gd name="connsiteY26" fmla="*/ 283853 h 1097038"/>
              <a:gd name="connsiteX27" fmla="*/ 1008506 w 1097047"/>
              <a:gd name="connsiteY27" fmla="*/ 284292 h 1097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097047" h="1097038">
                <a:moveTo>
                  <a:pt x="1095082" y="248164"/>
                </a:moveTo>
                <a:cubicBezTo>
                  <a:pt x="1091085" y="238523"/>
                  <a:pt x="1081674" y="232240"/>
                  <a:pt x="1071238" y="232242"/>
                </a:cubicBezTo>
                <a:lnTo>
                  <a:pt x="864796" y="232242"/>
                </a:lnTo>
                <a:lnTo>
                  <a:pt x="864796" y="25800"/>
                </a:lnTo>
                <a:cubicBezTo>
                  <a:pt x="864793" y="11548"/>
                  <a:pt x="853238" y="-3"/>
                  <a:pt x="838985" y="0"/>
                </a:cubicBezTo>
                <a:cubicBezTo>
                  <a:pt x="832144" y="2"/>
                  <a:pt x="825585" y="2719"/>
                  <a:pt x="820746" y="7556"/>
                </a:cubicBezTo>
                <a:lnTo>
                  <a:pt x="588498" y="239803"/>
                </a:lnTo>
                <a:cubicBezTo>
                  <a:pt x="583660" y="244642"/>
                  <a:pt x="580940" y="251204"/>
                  <a:pt x="580937" y="258048"/>
                </a:cubicBezTo>
                <a:lnTo>
                  <a:pt x="580937" y="479612"/>
                </a:lnTo>
                <a:lnTo>
                  <a:pt x="7879" y="1052670"/>
                </a:lnTo>
                <a:cubicBezTo>
                  <a:pt x="-2373" y="1062572"/>
                  <a:pt x="-2657" y="1078907"/>
                  <a:pt x="7244" y="1089159"/>
                </a:cubicBezTo>
                <a:cubicBezTo>
                  <a:pt x="17146" y="1099412"/>
                  <a:pt x="33483" y="1099695"/>
                  <a:pt x="43733" y="1089794"/>
                </a:cubicBezTo>
                <a:cubicBezTo>
                  <a:pt x="43950" y="1089585"/>
                  <a:pt x="44161" y="1089373"/>
                  <a:pt x="44368" y="1089159"/>
                </a:cubicBezTo>
                <a:lnTo>
                  <a:pt x="617426" y="516101"/>
                </a:lnTo>
                <a:lnTo>
                  <a:pt x="838990" y="516101"/>
                </a:lnTo>
                <a:cubicBezTo>
                  <a:pt x="845834" y="516098"/>
                  <a:pt x="852396" y="513381"/>
                  <a:pt x="857235" y="508540"/>
                </a:cubicBezTo>
                <a:lnTo>
                  <a:pt x="1089483" y="276292"/>
                </a:lnTo>
                <a:cubicBezTo>
                  <a:pt x="1096868" y="268912"/>
                  <a:pt x="1099077" y="257810"/>
                  <a:pt x="1095082" y="248164"/>
                </a:cubicBezTo>
                <a:close/>
                <a:moveTo>
                  <a:pt x="632548" y="268731"/>
                </a:moveTo>
                <a:lnTo>
                  <a:pt x="812747" y="88533"/>
                </a:lnTo>
                <a:cubicBezTo>
                  <a:pt x="812979" y="88300"/>
                  <a:pt x="813185" y="88378"/>
                  <a:pt x="813185" y="88713"/>
                </a:cubicBezTo>
                <a:lnTo>
                  <a:pt x="813185" y="247364"/>
                </a:lnTo>
                <a:lnTo>
                  <a:pt x="632548" y="428001"/>
                </a:lnTo>
                <a:close/>
                <a:moveTo>
                  <a:pt x="828307" y="464490"/>
                </a:moveTo>
                <a:lnTo>
                  <a:pt x="669037" y="464490"/>
                </a:lnTo>
                <a:lnTo>
                  <a:pt x="849674" y="283853"/>
                </a:lnTo>
                <a:lnTo>
                  <a:pt x="1008325" y="283853"/>
                </a:lnTo>
                <a:cubicBezTo>
                  <a:pt x="1008660" y="283853"/>
                  <a:pt x="1008738" y="284059"/>
                  <a:pt x="1008506" y="284292"/>
                </a:cubicBezTo>
                <a:close/>
              </a:path>
            </a:pathLst>
          </a:custGeom>
          <a:solidFill>
            <a:srgbClr val="FECC16"/>
          </a:solidFill>
          <a:ln w="25797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C0073E23-EB57-4DF6-3B35-ED7C486A216F}"/>
              </a:ext>
            </a:extLst>
          </p:cNvPr>
          <p:cNvSpPr/>
          <p:nvPr/>
        </p:nvSpPr>
        <p:spPr>
          <a:xfrm rot="20179606">
            <a:off x="2442683" y="1755180"/>
            <a:ext cx="1573323" cy="1517476"/>
          </a:xfrm>
          <a:custGeom>
            <a:avLst/>
            <a:gdLst>
              <a:gd name="connsiteX0" fmla="*/ 1095082 w 1097047"/>
              <a:gd name="connsiteY0" fmla="*/ 248164 h 1097038"/>
              <a:gd name="connsiteX1" fmla="*/ 1071238 w 1097047"/>
              <a:gd name="connsiteY1" fmla="*/ 232242 h 1097038"/>
              <a:gd name="connsiteX2" fmla="*/ 864796 w 1097047"/>
              <a:gd name="connsiteY2" fmla="*/ 232242 h 1097038"/>
              <a:gd name="connsiteX3" fmla="*/ 864796 w 1097047"/>
              <a:gd name="connsiteY3" fmla="*/ 25800 h 1097038"/>
              <a:gd name="connsiteX4" fmla="*/ 838985 w 1097047"/>
              <a:gd name="connsiteY4" fmla="*/ 0 h 1097038"/>
              <a:gd name="connsiteX5" fmla="*/ 820746 w 1097047"/>
              <a:gd name="connsiteY5" fmla="*/ 7556 h 1097038"/>
              <a:gd name="connsiteX6" fmla="*/ 588498 w 1097047"/>
              <a:gd name="connsiteY6" fmla="*/ 239803 h 1097038"/>
              <a:gd name="connsiteX7" fmla="*/ 580937 w 1097047"/>
              <a:gd name="connsiteY7" fmla="*/ 258048 h 1097038"/>
              <a:gd name="connsiteX8" fmla="*/ 580937 w 1097047"/>
              <a:gd name="connsiteY8" fmla="*/ 479612 h 1097038"/>
              <a:gd name="connsiteX9" fmla="*/ 7879 w 1097047"/>
              <a:gd name="connsiteY9" fmla="*/ 1052670 h 1097038"/>
              <a:gd name="connsiteX10" fmla="*/ 7244 w 1097047"/>
              <a:gd name="connsiteY10" fmla="*/ 1089159 h 1097038"/>
              <a:gd name="connsiteX11" fmla="*/ 43733 w 1097047"/>
              <a:gd name="connsiteY11" fmla="*/ 1089794 h 1097038"/>
              <a:gd name="connsiteX12" fmla="*/ 44368 w 1097047"/>
              <a:gd name="connsiteY12" fmla="*/ 1089159 h 1097038"/>
              <a:gd name="connsiteX13" fmla="*/ 617426 w 1097047"/>
              <a:gd name="connsiteY13" fmla="*/ 516101 h 1097038"/>
              <a:gd name="connsiteX14" fmla="*/ 838990 w 1097047"/>
              <a:gd name="connsiteY14" fmla="*/ 516101 h 1097038"/>
              <a:gd name="connsiteX15" fmla="*/ 857235 w 1097047"/>
              <a:gd name="connsiteY15" fmla="*/ 508540 h 1097038"/>
              <a:gd name="connsiteX16" fmla="*/ 1089483 w 1097047"/>
              <a:gd name="connsiteY16" fmla="*/ 276292 h 1097038"/>
              <a:gd name="connsiteX17" fmla="*/ 1095082 w 1097047"/>
              <a:gd name="connsiteY17" fmla="*/ 248164 h 1097038"/>
              <a:gd name="connsiteX18" fmla="*/ 632548 w 1097047"/>
              <a:gd name="connsiteY18" fmla="*/ 268731 h 1097038"/>
              <a:gd name="connsiteX19" fmla="*/ 812747 w 1097047"/>
              <a:gd name="connsiteY19" fmla="*/ 88533 h 1097038"/>
              <a:gd name="connsiteX20" fmla="*/ 813185 w 1097047"/>
              <a:gd name="connsiteY20" fmla="*/ 88713 h 1097038"/>
              <a:gd name="connsiteX21" fmla="*/ 813185 w 1097047"/>
              <a:gd name="connsiteY21" fmla="*/ 247364 h 1097038"/>
              <a:gd name="connsiteX22" fmla="*/ 632548 w 1097047"/>
              <a:gd name="connsiteY22" fmla="*/ 428001 h 1097038"/>
              <a:gd name="connsiteX23" fmla="*/ 828307 w 1097047"/>
              <a:gd name="connsiteY23" fmla="*/ 464490 h 1097038"/>
              <a:gd name="connsiteX24" fmla="*/ 669037 w 1097047"/>
              <a:gd name="connsiteY24" fmla="*/ 464490 h 1097038"/>
              <a:gd name="connsiteX25" fmla="*/ 849674 w 1097047"/>
              <a:gd name="connsiteY25" fmla="*/ 283853 h 1097038"/>
              <a:gd name="connsiteX26" fmla="*/ 1008325 w 1097047"/>
              <a:gd name="connsiteY26" fmla="*/ 283853 h 1097038"/>
              <a:gd name="connsiteX27" fmla="*/ 1008506 w 1097047"/>
              <a:gd name="connsiteY27" fmla="*/ 284292 h 1097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097047" h="1097038">
                <a:moveTo>
                  <a:pt x="1095082" y="248164"/>
                </a:moveTo>
                <a:cubicBezTo>
                  <a:pt x="1091085" y="238523"/>
                  <a:pt x="1081674" y="232240"/>
                  <a:pt x="1071238" y="232242"/>
                </a:cubicBezTo>
                <a:lnTo>
                  <a:pt x="864796" y="232242"/>
                </a:lnTo>
                <a:lnTo>
                  <a:pt x="864796" y="25800"/>
                </a:lnTo>
                <a:cubicBezTo>
                  <a:pt x="864793" y="11548"/>
                  <a:pt x="853238" y="-3"/>
                  <a:pt x="838985" y="0"/>
                </a:cubicBezTo>
                <a:cubicBezTo>
                  <a:pt x="832144" y="2"/>
                  <a:pt x="825585" y="2719"/>
                  <a:pt x="820746" y="7556"/>
                </a:cubicBezTo>
                <a:lnTo>
                  <a:pt x="588498" y="239803"/>
                </a:lnTo>
                <a:cubicBezTo>
                  <a:pt x="583660" y="244642"/>
                  <a:pt x="580940" y="251204"/>
                  <a:pt x="580937" y="258048"/>
                </a:cubicBezTo>
                <a:lnTo>
                  <a:pt x="580937" y="479612"/>
                </a:lnTo>
                <a:lnTo>
                  <a:pt x="7879" y="1052670"/>
                </a:lnTo>
                <a:cubicBezTo>
                  <a:pt x="-2373" y="1062572"/>
                  <a:pt x="-2657" y="1078907"/>
                  <a:pt x="7244" y="1089159"/>
                </a:cubicBezTo>
                <a:cubicBezTo>
                  <a:pt x="17146" y="1099412"/>
                  <a:pt x="33483" y="1099695"/>
                  <a:pt x="43733" y="1089794"/>
                </a:cubicBezTo>
                <a:cubicBezTo>
                  <a:pt x="43950" y="1089585"/>
                  <a:pt x="44161" y="1089373"/>
                  <a:pt x="44368" y="1089159"/>
                </a:cubicBezTo>
                <a:lnTo>
                  <a:pt x="617426" y="516101"/>
                </a:lnTo>
                <a:lnTo>
                  <a:pt x="838990" y="516101"/>
                </a:lnTo>
                <a:cubicBezTo>
                  <a:pt x="845834" y="516098"/>
                  <a:pt x="852396" y="513381"/>
                  <a:pt x="857235" y="508540"/>
                </a:cubicBezTo>
                <a:lnTo>
                  <a:pt x="1089483" y="276292"/>
                </a:lnTo>
                <a:cubicBezTo>
                  <a:pt x="1096868" y="268912"/>
                  <a:pt x="1099077" y="257810"/>
                  <a:pt x="1095082" y="248164"/>
                </a:cubicBezTo>
                <a:close/>
                <a:moveTo>
                  <a:pt x="632548" y="268731"/>
                </a:moveTo>
                <a:lnTo>
                  <a:pt x="812747" y="88533"/>
                </a:lnTo>
                <a:cubicBezTo>
                  <a:pt x="812979" y="88300"/>
                  <a:pt x="813185" y="88378"/>
                  <a:pt x="813185" y="88713"/>
                </a:cubicBezTo>
                <a:lnTo>
                  <a:pt x="813185" y="247364"/>
                </a:lnTo>
                <a:lnTo>
                  <a:pt x="632548" y="428001"/>
                </a:lnTo>
                <a:close/>
                <a:moveTo>
                  <a:pt x="828307" y="464490"/>
                </a:moveTo>
                <a:lnTo>
                  <a:pt x="669037" y="464490"/>
                </a:lnTo>
                <a:lnTo>
                  <a:pt x="849674" y="283853"/>
                </a:lnTo>
                <a:lnTo>
                  <a:pt x="1008325" y="283853"/>
                </a:lnTo>
                <a:cubicBezTo>
                  <a:pt x="1008660" y="283853"/>
                  <a:pt x="1008738" y="284059"/>
                  <a:pt x="1008506" y="284292"/>
                </a:cubicBezTo>
                <a:close/>
              </a:path>
            </a:pathLst>
          </a:custGeom>
          <a:solidFill>
            <a:srgbClr val="009BDF"/>
          </a:solidFill>
          <a:ln w="25797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56919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41" grpId="0" animBg="1"/>
      <p:bldP spid="42" grpId="0" animBg="1"/>
      <p:bldP spid="43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713B01-9BA2-491C-A9FA-4A85D1649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3574041"/>
            <a:ext cx="5760000" cy="576293"/>
          </a:xfrm>
        </p:spPr>
        <p:txBody>
          <a:bodyPr/>
          <a:lstStyle/>
          <a:p>
            <a:r>
              <a:rPr lang="en-GB" dirty="0"/>
              <a:t>Example- Alternative B</a:t>
            </a:r>
          </a:p>
        </p:txBody>
      </p:sp>
    </p:spTree>
    <p:extLst>
      <p:ext uri="{BB962C8B-B14F-4D97-AF65-F5344CB8AC3E}">
        <p14:creationId xmlns:p14="http://schemas.microsoft.com/office/powerpoint/2010/main" val="21602992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13BBB7-9B36-4276-B25E-9A225D0205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Alternative B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187A1C-DD0B-4C79-8B43-9965EE81AB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en-GB" dirty="0"/>
              <a:t>Example 1 – Residential </a:t>
            </a:r>
          </a:p>
          <a:p>
            <a:endParaRPr lang="en-GB" dirty="0"/>
          </a:p>
        </p:txBody>
      </p:sp>
      <p:graphicFrame>
        <p:nvGraphicFramePr>
          <p:cNvPr id="9" name="Table 7">
            <a:extLst>
              <a:ext uri="{FF2B5EF4-FFF2-40B4-BE49-F238E27FC236}">
                <a16:creationId xmlns:a16="http://schemas.microsoft.com/office/drawing/2014/main" id="{8BCF39D0-85C1-41A3-8D2F-813D0AA16C1A}"/>
              </a:ext>
            </a:extLst>
          </p:cNvPr>
          <p:cNvGraphicFramePr>
            <a:graphicFrameLocks noGrp="1"/>
          </p:cNvGraphicFramePr>
          <p:nvPr/>
        </p:nvGraphicFramePr>
        <p:xfrm>
          <a:off x="4355723" y="1537687"/>
          <a:ext cx="3669391" cy="1891313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826963">
                  <a:extLst>
                    <a:ext uri="{9D8B030D-6E8A-4147-A177-3AD203B41FA5}">
                      <a16:colId xmlns:a16="http://schemas.microsoft.com/office/drawing/2014/main" val="1388719306"/>
                    </a:ext>
                  </a:extLst>
                </a:gridCol>
                <a:gridCol w="1842428">
                  <a:extLst>
                    <a:ext uri="{9D8B030D-6E8A-4147-A177-3AD203B41FA5}">
                      <a16:colId xmlns:a16="http://schemas.microsoft.com/office/drawing/2014/main" val="102702243"/>
                    </a:ext>
                  </a:extLst>
                </a:gridCol>
              </a:tblGrid>
              <a:tr h="336833">
                <a:tc>
                  <a:txBody>
                    <a:bodyPr/>
                    <a:lstStyle/>
                    <a:p>
                      <a:pPr algn="l"/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Residential revenue allocation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71475020"/>
                  </a:ext>
                </a:extLst>
              </a:tr>
              <a:tr h="202100"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Customer charge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50%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25627041"/>
                  </a:ext>
                </a:extLst>
              </a:tr>
              <a:tr h="336833"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Energy Charge – tier 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10.5%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41456551"/>
                  </a:ext>
                </a:extLst>
              </a:tr>
              <a:tr h="202100">
                <a:tc>
                  <a:txBody>
                    <a:bodyPr/>
                    <a:lstStyle/>
                    <a:p>
                      <a:pPr marL="0" marR="0" lvl="0" indent="0" algn="l" defTabSz="360000" rtl="0" eaLnBrk="1" fontAlgn="auto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200" dirty="0"/>
                        <a:t>Energy Charge – tier 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19.0%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82403481"/>
                  </a:ext>
                </a:extLst>
              </a:tr>
              <a:tr h="202100">
                <a:tc>
                  <a:txBody>
                    <a:bodyPr/>
                    <a:lstStyle/>
                    <a:p>
                      <a:pPr marL="0" marR="0" lvl="0" indent="0" algn="l" defTabSz="360000" rtl="0" eaLnBrk="1" fontAlgn="auto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200" dirty="0"/>
                        <a:t>Energy Charge – tier 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20.5%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74090676"/>
                  </a:ext>
                </a:extLst>
              </a:tr>
              <a:tr h="202100"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Demand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0%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2554008"/>
                  </a:ext>
                </a:extLst>
              </a:tr>
            </a:tbl>
          </a:graphicData>
        </a:graphic>
      </p:graphicFrame>
      <p:graphicFrame>
        <p:nvGraphicFramePr>
          <p:cNvPr id="10" name="Table 7">
            <a:extLst>
              <a:ext uri="{FF2B5EF4-FFF2-40B4-BE49-F238E27FC236}">
                <a16:creationId xmlns:a16="http://schemas.microsoft.com/office/drawing/2014/main" id="{55241165-63AC-4BE4-963E-74BC4C0BE458}"/>
              </a:ext>
            </a:extLst>
          </p:cNvPr>
          <p:cNvGraphicFramePr>
            <a:graphicFrameLocks noGrp="1"/>
          </p:cNvGraphicFramePr>
          <p:nvPr/>
        </p:nvGraphicFramePr>
        <p:xfrm>
          <a:off x="8375446" y="1532739"/>
          <a:ext cx="3669391" cy="794033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826963">
                  <a:extLst>
                    <a:ext uri="{9D8B030D-6E8A-4147-A177-3AD203B41FA5}">
                      <a16:colId xmlns:a16="http://schemas.microsoft.com/office/drawing/2014/main" val="1388719306"/>
                    </a:ext>
                  </a:extLst>
                </a:gridCol>
                <a:gridCol w="1842428">
                  <a:extLst>
                    <a:ext uri="{9D8B030D-6E8A-4147-A177-3AD203B41FA5}">
                      <a16:colId xmlns:a16="http://schemas.microsoft.com/office/drawing/2014/main" val="102702243"/>
                    </a:ext>
                  </a:extLst>
                </a:gridCol>
              </a:tblGrid>
              <a:tr h="336833">
                <a:tc>
                  <a:txBody>
                    <a:bodyPr/>
                    <a:lstStyle/>
                    <a:p>
                      <a:pPr algn="l"/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Revenue to recover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71475020"/>
                  </a:ext>
                </a:extLst>
              </a:tr>
              <a:tr h="202100"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Revenue to recover from residential ($)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100,000,000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25627041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C85A27C0-CF4E-4BE9-B51C-8A9DF00E138E}"/>
              </a:ext>
            </a:extLst>
          </p:cNvPr>
          <p:cNvSpPr txBox="1"/>
          <p:nvPr/>
        </p:nvSpPr>
        <p:spPr>
          <a:xfrm>
            <a:off x="4680399" y="1208093"/>
            <a:ext cx="30200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Revenue breakdown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E9352175-950E-45FC-A011-C1D416C186BF}"/>
                  </a:ext>
                </a:extLst>
              </p:cNvPr>
              <p:cNvSpPr txBox="1"/>
              <p:nvPr/>
            </p:nvSpPr>
            <p:spPr>
              <a:xfrm>
                <a:off x="457862" y="4116944"/>
                <a:ext cx="4429354" cy="23294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𝑅𝑒𝑣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𝑐𝑢𝑠𝑡𝑜𝑚𝑒𝑟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𝑐h𝑎𝑟𝑔𝑒</m:t>
                          </m:r>
                        </m:sub>
                      </m:sSub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𝑟𝑒𝑠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$</m:t>
                          </m:r>
                        </m:e>
                      </m:d>
                      <m:r>
                        <a:rPr lang="en-GB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i="1" smtClean="0">
                          <a:latin typeface="Cambria Math" panose="02040503050406030204" pitchFamily="18" charset="0"/>
                        </a:rPr>
                        <m:t>𝑅𝑐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𝑟𝑒𝑠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%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𝑅𝑒𝑣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𝑟𝑒𝑠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)($)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E9352175-950E-45FC-A011-C1D416C186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862" y="4116944"/>
                <a:ext cx="4429354" cy="232949"/>
              </a:xfrm>
              <a:prstGeom prst="rect">
                <a:avLst/>
              </a:prstGeom>
              <a:blipFill>
                <a:blip r:embed="rId2"/>
                <a:stretch>
                  <a:fillRect r="-550" b="-2307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Oval 21">
            <a:extLst>
              <a:ext uri="{FF2B5EF4-FFF2-40B4-BE49-F238E27FC236}">
                <a16:creationId xmlns:a16="http://schemas.microsoft.com/office/drawing/2014/main" id="{BAD557C7-48CD-4530-8238-EE122839AAEE}"/>
              </a:ext>
            </a:extLst>
          </p:cNvPr>
          <p:cNvSpPr/>
          <p:nvPr/>
        </p:nvSpPr>
        <p:spPr>
          <a:xfrm>
            <a:off x="457862" y="3361473"/>
            <a:ext cx="632298" cy="67625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1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1729071-3470-41E0-A4F5-DB4CBC57862B}"/>
              </a:ext>
            </a:extLst>
          </p:cNvPr>
          <p:cNvSpPr txBox="1"/>
          <p:nvPr/>
        </p:nvSpPr>
        <p:spPr>
          <a:xfrm>
            <a:off x="1167981" y="3512438"/>
            <a:ext cx="57393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Customer charge revenue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88B4B7E8-DB52-4019-9D5E-4780ACC22153}"/>
                  </a:ext>
                </a:extLst>
              </p:cNvPr>
              <p:cNvSpPr txBox="1"/>
              <p:nvPr/>
            </p:nvSpPr>
            <p:spPr>
              <a:xfrm>
                <a:off x="457862" y="4453229"/>
                <a:ext cx="5033557" cy="23294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𝑅𝑒𝑣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𝑐𝑢𝑠𝑡𝑜𝑚𝑒𝑟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𝑐h𝑎𝑟𝑔𝑒</m:t>
                          </m:r>
                        </m:sub>
                      </m:sSub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𝑟𝑒𝑠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$</m:t>
                          </m:r>
                        </m:e>
                      </m:d>
                      <m:r>
                        <a:rPr lang="en-GB" i="1" smtClean="0">
                          <a:latin typeface="Cambria Math" panose="02040503050406030204" pitchFamily="18" charset="0"/>
                        </a:rPr>
                        <m:t>=5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0%∗100,000,000=$50,000,000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88B4B7E8-DB52-4019-9D5E-4780ACC221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862" y="4453229"/>
                <a:ext cx="5033557" cy="232949"/>
              </a:xfrm>
              <a:prstGeom prst="rect">
                <a:avLst/>
              </a:prstGeom>
              <a:blipFill>
                <a:blip r:embed="rId3"/>
                <a:stretch>
                  <a:fillRect l="-242" t="-2632" r="-121" b="-2368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Oval 2">
            <a:extLst>
              <a:ext uri="{FF2B5EF4-FFF2-40B4-BE49-F238E27FC236}">
                <a16:creationId xmlns:a16="http://schemas.microsoft.com/office/drawing/2014/main" id="{66923219-459E-4748-95F1-09E809CAFF3B}"/>
              </a:ext>
            </a:extLst>
          </p:cNvPr>
          <p:cNvSpPr/>
          <p:nvPr/>
        </p:nvSpPr>
        <p:spPr>
          <a:xfrm>
            <a:off x="3710554" y="2269622"/>
            <a:ext cx="4273229" cy="88078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D6808CF-59A8-4F65-88A0-F14ACA6B38E1}"/>
              </a:ext>
            </a:extLst>
          </p:cNvPr>
          <p:cNvSpPr txBox="1"/>
          <p:nvPr/>
        </p:nvSpPr>
        <p:spPr>
          <a:xfrm>
            <a:off x="8808440" y="2584130"/>
            <a:ext cx="23321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Sum of this is = 50%=Re</a:t>
            </a:r>
          </a:p>
        </p:txBody>
      </p:sp>
      <p:cxnSp>
        <p:nvCxnSpPr>
          <p:cNvPr id="11" name="Connector: Elbow 10">
            <a:extLst>
              <a:ext uri="{FF2B5EF4-FFF2-40B4-BE49-F238E27FC236}">
                <a16:creationId xmlns:a16="http://schemas.microsoft.com/office/drawing/2014/main" id="{2ACE4DA4-A238-4C94-9F1E-0C5BCB01BD28}"/>
              </a:ext>
            </a:extLst>
          </p:cNvPr>
          <p:cNvCxnSpPr>
            <a:stCxn id="3" idx="6"/>
            <a:endCxn id="7" idx="1"/>
          </p:cNvCxnSpPr>
          <p:nvPr/>
        </p:nvCxnSpPr>
        <p:spPr>
          <a:xfrm>
            <a:off x="7983783" y="2710016"/>
            <a:ext cx="824657" cy="28003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1" name="Table 7">
            <a:extLst>
              <a:ext uri="{FF2B5EF4-FFF2-40B4-BE49-F238E27FC236}">
                <a16:creationId xmlns:a16="http://schemas.microsoft.com/office/drawing/2014/main" id="{FAA0F5BE-8815-4CA6-9AF3-F2895193C37F}"/>
              </a:ext>
            </a:extLst>
          </p:cNvPr>
          <p:cNvGraphicFramePr>
            <a:graphicFrameLocks noGrp="1"/>
          </p:cNvGraphicFramePr>
          <p:nvPr/>
        </p:nvGraphicFramePr>
        <p:xfrm>
          <a:off x="294669" y="1514196"/>
          <a:ext cx="3669391" cy="174752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887527">
                  <a:extLst>
                    <a:ext uri="{9D8B030D-6E8A-4147-A177-3AD203B41FA5}">
                      <a16:colId xmlns:a16="http://schemas.microsoft.com/office/drawing/2014/main" val="1388719306"/>
                    </a:ext>
                  </a:extLst>
                </a:gridCol>
                <a:gridCol w="1226541">
                  <a:extLst>
                    <a:ext uri="{9D8B030D-6E8A-4147-A177-3AD203B41FA5}">
                      <a16:colId xmlns:a16="http://schemas.microsoft.com/office/drawing/2014/main" val="102702243"/>
                    </a:ext>
                  </a:extLst>
                </a:gridCol>
                <a:gridCol w="1555323">
                  <a:extLst>
                    <a:ext uri="{9D8B030D-6E8A-4147-A177-3AD203B41FA5}">
                      <a16:colId xmlns:a16="http://schemas.microsoft.com/office/drawing/2014/main" val="2676548368"/>
                    </a:ext>
                  </a:extLst>
                </a:gridCol>
              </a:tblGrid>
              <a:tr h="182730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Production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Network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71475020"/>
                  </a:ext>
                </a:extLst>
              </a:tr>
              <a:tr h="182730">
                <a:tc>
                  <a:txBody>
                    <a:bodyPr/>
                    <a:lstStyle/>
                    <a:p>
                      <a:r>
                        <a:rPr lang="en-GB" sz="1200" dirty="0"/>
                        <a:t>Energy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/>
                        <a:t>5,000,000</a:t>
                      </a:r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25627041"/>
                  </a:ext>
                </a:extLst>
              </a:tr>
              <a:tr h="242533">
                <a:tc>
                  <a:txBody>
                    <a:bodyPr/>
                    <a:lstStyle/>
                    <a:p>
                      <a:r>
                        <a:rPr lang="en-GB" sz="1200" dirty="0"/>
                        <a:t>Demand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30,000,000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Transmission – 15,000,000</a:t>
                      </a:r>
                    </a:p>
                    <a:p>
                      <a:r>
                        <a:rPr lang="en-GB" sz="1200" dirty="0"/>
                        <a:t>Distribution – 30,000,000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4145655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1200" dirty="0"/>
                        <a:t>Customer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20,000,000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r>
                        <a:rPr lang="en-GB" sz="1200" dirty="0"/>
                        <a:t>Network customer</a:t>
                      </a:r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2554008"/>
                  </a:ext>
                </a:extLst>
              </a:tr>
            </a:tbl>
          </a:graphicData>
        </a:graphic>
      </p:graphicFrame>
      <p:sp>
        <p:nvSpPr>
          <p:cNvPr id="42" name="TextBox 41">
            <a:extLst>
              <a:ext uri="{FF2B5EF4-FFF2-40B4-BE49-F238E27FC236}">
                <a16:creationId xmlns:a16="http://schemas.microsoft.com/office/drawing/2014/main" id="{3CECC048-31C8-4616-975D-300866E15137}"/>
              </a:ext>
            </a:extLst>
          </p:cNvPr>
          <p:cNvSpPr txBox="1"/>
          <p:nvPr/>
        </p:nvSpPr>
        <p:spPr>
          <a:xfrm>
            <a:off x="722067" y="1061031"/>
            <a:ext cx="30200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ECOSS Results ($) using revenue to collect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EAFC8EC2-5ABE-4A21-AF61-2688055A77B3}"/>
              </a:ext>
            </a:extLst>
          </p:cNvPr>
          <p:cNvSpPr/>
          <p:nvPr/>
        </p:nvSpPr>
        <p:spPr>
          <a:xfrm>
            <a:off x="6726052" y="3601268"/>
            <a:ext cx="632298" cy="67625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2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717B7A6-AF0D-420A-A82F-A46FC130FEDB}"/>
              </a:ext>
            </a:extLst>
          </p:cNvPr>
          <p:cNvSpPr txBox="1"/>
          <p:nvPr/>
        </p:nvSpPr>
        <p:spPr>
          <a:xfrm>
            <a:off x="7382678" y="3737293"/>
            <a:ext cx="57393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Demand charge revenue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D929602A-1DDA-4AAB-99C6-DC4964807F70}"/>
                  </a:ext>
                </a:extLst>
              </p:cNvPr>
              <p:cNvSpPr txBox="1"/>
              <p:nvPr/>
            </p:nvSpPr>
            <p:spPr>
              <a:xfrm>
                <a:off x="7054461" y="4364387"/>
                <a:ext cx="4365234" cy="23294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𝑅𝑒𝑣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𝑑𝑒𝑚𝑎𝑛𝑑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𝑐h𝑎𝑟𝑔𝑒</m:t>
                          </m:r>
                        </m:sub>
                      </m:sSub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𝑟𝑒𝑠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$</m:t>
                          </m:r>
                        </m:e>
                      </m:d>
                      <m:r>
                        <a:rPr lang="en-GB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i="1" smtClean="0">
                          <a:latin typeface="Cambria Math" panose="02040503050406030204" pitchFamily="18" charset="0"/>
                        </a:rPr>
                        <m:t>𝑅𝑑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𝑟𝑒𝑠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%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𝑅𝑒𝑣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𝑟𝑒𝑠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)($)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D929602A-1DDA-4AAB-99C6-DC4964807F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4461" y="4364387"/>
                <a:ext cx="4365234" cy="232949"/>
              </a:xfrm>
              <a:prstGeom prst="rect">
                <a:avLst/>
              </a:prstGeom>
              <a:blipFill>
                <a:blip r:embed="rId4"/>
                <a:stretch>
                  <a:fillRect t="-2632" r="-559" b="-2368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94A212A3-42A1-48BF-842B-5481061FAD6C}"/>
                  </a:ext>
                </a:extLst>
              </p:cNvPr>
              <p:cNvSpPr txBox="1"/>
              <p:nvPr/>
            </p:nvSpPr>
            <p:spPr>
              <a:xfrm>
                <a:off x="100668" y="4853723"/>
                <a:ext cx="6447071" cy="23294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𝑅𝑒𝑣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𝑟𝑒𝑠𝑖𝑑𝑢𝑎𝑙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𝑐𝑢𝑠𝑡𝑜𝑚𝑒𝑟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𝑐h𝑎𝑟𝑔𝑒</m:t>
                          </m:r>
                        </m:sub>
                      </m:sSub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𝑟𝑒𝑠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$</m:t>
                          </m:r>
                        </m:e>
                      </m:d>
                      <m:r>
                        <a:rPr lang="en-GB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GB" i="1" smtClean="0">
                          <a:latin typeface="Cambria Math" panose="02040503050406030204" pitchFamily="18" charset="0"/>
                        </a:rPr>
                        <m:t>𝑇𝑜𝑡</m:t>
                      </m:r>
                      <m:r>
                        <a:rPr lang="en-GB" b="0" i="1" baseline="-25000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𝑟𝑒𝑠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$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𝑅𝑒𝑣</m:t>
                          </m:r>
                        </m:e>
                        <m:sub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𝑐𝑢𝑠𝑡𝑜𝑚𝑒𝑟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𝑐h𝑎𝑟𝑔𝑒</m:t>
                          </m:r>
                        </m:sub>
                      </m:sSub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𝑟𝑒𝑠</m:t>
                          </m:r>
                        </m:e>
                      </m:d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$</m:t>
                          </m:r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94A212A3-42A1-48BF-842B-5481061FAD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668" y="4853723"/>
                <a:ext cx="6447071" cy="232949"/>
              </a:xfrm>
              <a:prstGeom prst="rect">
                <a:avLst/>
              </a:prstGeom>
              <a:blipFill>
                <a:blip r:embed="rId5"/>
                <a:stretch>
                  <a:fillRect t="-2632" b="-2631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DF116D81-8753-4621-AA73-980284A425D3}"/>
                  </a:ext>
                </a:extLst>
              </p:cNvPr>
              <p:cNvSpPr txBox="1"/>
              <p:nvPr/>
            </p:nvSpPr>
            <p:spPr>
              <a:xfrm>
                <a:off x="6489429" y="5039133"/>
                <a:ext cx="5308260" cy="46589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𝑅𝑒𝑣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𝑟𝑒𝑠𝑖𝑑𝑢𝑎𝑙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𝑑𝑒𝑚𝑎𝑛𝑑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𝑐h𝑎𝑟𝑔𝑒</m:t>
                          </m:r>
                        </m:sub>
                      </m:sSub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𝑟𝑒𝑠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$</m:t>
                          </m:r>
                        </m:e>
                      </m:d>
                      <m:r>
                        <a:rPr lang="en-GB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GB" i="1" smtClean="0">
                          <a:latin typeface="Cambria Math" panose="02040503050406030204" pitchFamily="18" charset="0"/>
                        </a:rPr>
                        <m:t>𝑇𝑜𝑡</m:t>
                      </m:r>
                      <m:r>
                        <a:rPr lang="en-GB" b="0" i="1" baseline="-25000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𝑟𝑒𝑠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$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𝑅𝑒𝑣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𝑑𝑒𝑚𝑎𝑛𝑑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𝑐h𝑎𝑟𝑔𝑒</m:t>
                          </m:r>
                        </m:sub>
                      </m:sSub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𝑟𝑒𝑠</m:t>
                          </m:r>
                        </m:e>
                      </m:d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$</m:t>
                          </m:r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DF116D81-8753-4621-AA73-980284A425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9429" y="5039133"/>
                <a:ext cx="5308260" cy="465897"/>
              </a:xfrm>
              <a:prstGeom prst="rect">
                <a:avLst/>
              </a:prstGeom>
              <a:blipFill>
                <a:blip r:embed="rId6"/>
                <a:stretch>
                  <a:fillRect t="-1316" b="-1184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F6862E20-E972-42AD-9440-7C533DEDDA16}"/>
                  </a:ext>
                </a:extLst>
              </p:cNvPr>
              <p:cNvSpPr txBox="1"/>
              <p:nvPr/>
            </p:nvSpPr>
            <p:spPr>
              <a:xfrm>
                <a:off x="336001" y="5263371"/>
                <a:ext cx="6048022" cy="44839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𝑅𝑒𝑣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𝑟𝑒𝑠𝑖𝑑𝑢𝑎𝑙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𝑐𝑢𝑠𝑡𝑜𝑚𝑒𝑟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𝑐h𝑎𝑟𝑔𝑒</m:t>
                          </m:r>
                        </m:sub>
                      </m:sSub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𝑟𝑒𝑠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$</m:t>
                          </m:r>
                        </m:e>
                      </m:d>
                      <m:r>
                        <a:rPr lang="en-GB" i="1" smtClean="0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0,000,000−50,000,000=−$30,000,000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F6862E20-E972-42AD-9440-7C533DEDDA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001" y="5263371"/>
                <a:ext cx="6048022" cy="448392"/>
              </a:xfrm>
              <a:prstGeom prst="rect">
                <a:avLst/>
              </a:prstGeom>
              <a:blipFill>
                <a:blip r:embed="rId7"/>
                <a:stretch>
                  <a:fillRect b="-108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FBA553A8-A167-4F1A-8F19-F5EEB9B234E7}"/>
                  </a:ext>
                </a:extLst>
              </p:cNvPr>
              <p:cNvSpPr txBox="1"/>
              <p:nvPr/>
            </p:nvSpPr>
            <p:spPr>
              <a:xfrm>
                <a:off x="7042201" y="4669883"/>
                <a:ext cx="4079771" cy="23294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𝑅𝑒𝑣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𝑑𝑒𝑚𝑎𝑛𝑑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𝑐h𝑎𝑟𝑔𝑒</m:t>
                          </m:r>
                        </m:sub>
                      </m:sSub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𝑟𝑒𝑠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$</m:t>
                          </m:r>
                        </m:e>
                      </m:d>
                      <m:r>
                        <a:rPr lang="en-GB" i="1" smtClean="0">
                          <a:latin typeface="Cambria Math" panose="02040503050406030204" pitchFamily="18" charset="0"/>
                        </a:rPr>
                        <m:t>=0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%∗100,000,000=$0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FBA553A8-A167-4F1A-8F19-F5EEB9B234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2201" y="4669883"/>
                <a:ext cx="4079771" cy="232949"/>
              </a:xfrm>
              <a:prstGeom prst="rect">
                <a:avLst/>
              </a:prstGeom>
              <a:blipFill>
                <a:blip r:embed="rId8"/>
                <a:stretch>
                  <a:fillRect l="-448" t="-2632" r="-897" b="-2631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9F4BCF7A-EE29-4248-AC74-0BB5388E5B44}"/>
                  </a:ext>
                </a:extLst>
              </p:cNvPr>
              <p:cNvSpPr txBox="1"/>
              <p:nvPr/>
            </p:nvSpPr>
            <p:spPr>
              <a:xfrm>
                <a:off x="6547739" y="5547718"/>
                <a:ext cx="5308260" cy="44839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𝑅𝑒𝑣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𝑟𝑒𝑠𝑖𝑑𝑢𝑎𝑙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𝑑𝑒𝑚𝑎𝑛𝑑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𝑐h𝑎𝑟𝑔𝑒</m:t>
                          </m:r>
                        </m:sub>
                      </m:sSub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𝑟𝑒𝑠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$</m:t>
                          </m:r>
                        </m:e>
                      </m:d>
                      <m:r>
                        <a:rPr lang="en-GB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30,000,000+15,000,000+30,000,000−0=$75,000,000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9F4BCF7A-EE29-4248-AC74-0BB5388E5B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7739" y="5547718"/>
                <a:ext cx="5308260" cy="448392"/>
              </a:xfrm>
              <a:prstGeom prst="rect">
                <a:avLst/>
              </a:prstGeom>
              <a:blipFill>
                <a:blip r:embed="rId9"/>
                <a:stretch>
                  <a:fillRect t="-1351" b="-108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BF0DC541-42A0-1D79-D8C6-73DA286C99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61095" y="6551112"/>
            <a:ext cx="7071154" cy="153888"/>
          </a:xfrm>
        </p:spPr>
        <p:txBody>
          <a:bodyPr/>
          <a:lstStyle/>
          <a:p>
            <a:r>
              <a:rPr lang="en-GB" dirty="0"/>
              <a:t>Rate Design Workshop and Considerations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E5AB3BA7-A6B1-0389-CA25-811BC27F44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29095" y="6551112"/>
            <a:ext cx="1152000" cy="153888"/>
          </a:xfrm>
        </p:spPr>
        <p:txBody>
          <a:bodyPr/>
          <a:lstStyle/>
          <a:p>
            <a:r>
              <a:rPr lang="en-GB" dirty="0"/>
              <a:t>October 2023</a:t>
            </a:r>
          </a:p>
        </p:txBody>
      </p:sp>
    </p:spTree>
    <p:extLst>
      <p:ext uri="{BB962C8B-B14F-4D97-AF65-F5344CB8AC3E}">
        <p14:creationId xmlns:p14="http://schemas.microsoft.com/office/powerpoint/2010/main" val="224444768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13BBB7-9B36-4276-B25E-9A225D0205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Alternative B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187A1C-DD0B-4C79-8B43-9965EE81AB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en-GB" dirty="0"/>
              <a:t>Example 1 – Residential </a:t>
            </a:r>
          </a:p>
          <a:p>
            <a:endParaRPr lang="en-GB" dirty="0"/>
          </a:p>
        </p:txBody>
      </p:sp>
      <p:graphicFrame>
        <p:nvGraphicFramePr>
          <p:cNvPr id="9" name="Table 7">
            <a:extLst>
              <a:ext uri="{FF2B5EF4-FFF2-40B4-BE49-F238E27FC236}">
                <a16:creationId xmlns:a16="http://schemas.microsoft.com/office/drawing/2014/main" id="{8BCF39D0-85C1-41A3-8D2F-813D0AA16C1A}"/>
              </a:ext>
            </a:extLst>
          </p:cNvPr>
          <p:cNvGraphicFramePr>
            <a:graphicFrameLocks noGrp="1"/>
          </p:cNvGraphicFramePr>
          <p:nvPr/>
        </p:nvGraphicFramePr>
        <p:xfrm>
          <a:off x="4355723" y="1537687"/>
          <a:ext cx="3669391" cy="1891313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826963">
                  <a:extLst>
                    <a:ext uri="{9D8B030D-6E8A-4147-A177-3AD203B41FA5}">
                      <a16:colId xmlns:a16="http://schemas.microsoft.com/office/drawing/2014/main" val="1388719306"/>
                    </a:ext>
                  </a:extLst>
                </a:gridCol>
                <a:gridCol w="1842428">
                  <a:extLst>
                    <a:ext uri="{9D8B030D-6E8A-4147-A177-3AD203B41FA5}">
                      <a16:colId xmlns:a16="http://schemas.microsoft.com/office/drawing/2014/main" val="102702243"/>
                    </a:ext>
                  </a:extLst>
                </a:gridCol>
              </a:tblGrid>
              <a:tr h="336833">
                <a:tc>
                  <a:txBody>
                    <a:bodyPr/>
                    <a:lstStyle/>
                    <a:p>
                      <a:pPr algn="l"/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Residential revenue allocation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71475020"/>
                  </a:ext>
                </a:extLst>
              </a:tr>
              <a:tr h="202100"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Customer charge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50%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25627041"/>
                  </a:ext>
                </a:extLst>
              </a:tr>
              <a:tr h="336833"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Energy Charge – tier 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10.5%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41456551"/>
                  </a:ext>
                </a:extLst>
              </a:tr>
              <a:tr h="202100">
                <a:tc>
                  <a:txBody>
                    <a:bodyPr/>
                    <a:lstStyle/>
                    <a:p>
                      <a:pPr marL="0" marR="0" lvl="0" indent="0" algn="l" defTabSz="360000" rtl="0" eaLnBrk="1" fontAlgn="auto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200" dirty="0"/>
                        <a:t>Energy Charge – tier 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19.0%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82403481"/>
                  </a:ext>
                </a:extLst>
              </a:tr>
              <a:tr h="202100">
                <a:tc>
                  <a:txBody>
                    <a:bodyPr/>
                    <a:lstStyle/>
                    <a:p>
                      <a:pPr marL="0" marR="0" lvl="0" indent="0" algn="l" defTabSz="360000" rtl="0" eaLnBrk="1" fontAlgn="auto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200" dirty="0"/>
                        <a:t>Energy Charge – tier 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20.5%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74090676"/>
                  </a:ext>
                </a:extLst>
              </a:tr>
              <a:tr h="202100"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Demand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0%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2554008"/>
                  </a:ext>
                </a:extLst>
              </a:tr>
            </a:tbl>
          </a:graphicData>
        </a:graphic>
      </p:graphicFrame>
      <p:graphicFrame>
        <p:nvGraphicFramePr>
          <p:cNvPr id="10" name="Table 7">
            <a:extLst>
              <a:ext uri="{FF2B5EF4-FFF2-40B4-BE49-F238E27FC236}">
                <a16:creationId xmlns:a16="http://schemas.microsoft.com/office/drawing/2014/main" id="{55241165-63AC-4BE4-963E-74BC4C0BE458}"/>
              </a:ext>
            </a:extLst>
          </p:cNvPr>
          <p:cNvGraphicFramePr>
            <a:graphicFrameLocks noGrp="1"/>
          </p:cNvGraphicFramePr>
          <p:nvPr/>
        </p:nvGraphicFramePr>
        <p:xfrm>
          <a:off x="8375446" y="1532739"/>
          <a:ext cx="3669391" cy="794033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826963">
                  <a:extLst>
                    <a:ext uri="{9D8B030D-6E8A-4147-A177-3AD203B41FA5}">
                      <a16:colId xmlns:a16="http://schemas.microsoft.com/office/drawing/2014/main" val="1388719306"/>
                    </a:ext>
                  </a:extLst>
                </a:gridCol>
                <a:gridCol w="1842428">
                  <a:extLst>
                    <a:ext uri="{9D8B030D-6E8A-4147-A177-3AD203B41FA5}">
                      <a16:colId xmlns:a16="http://schemas.microsoft.com/office/drawing/2014/main" val="102702243"/>
                    </a:ext>
                  </a:extLst>
                </a:gridCol>
              </a:tblGrid>
              <a:tr h="336833">
                <a:tc>
                  <a:txBody>
                    <a:bodyPr/>
                    <a:lstStyle/>
                    <a:p>
                      <a:pPr algn="l"/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Revenue to recover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71475020"/>
                  </a:ext>
                </a:extLst>
              </a:tr>
              <a:tr h="202100"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Revenue to recover from residential ($)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100,000,000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25627041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C85A27C0-CF4E-4BE9-B51C-8A9DF00E138E}"/>
              </a:ext>
            </a:extLst>
          </p:cNvPr>
          <p:cNvSpPr txBox="1"/>
          <p:nvPr/>
        </p:nvSpPr>
        <p:spPr>
          <a:xfrm>
            <a:off x="4680399" y="1208093"/>
            <a:ext cx="30200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Revenue breakdown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66923219-459E-4748-95F1-09E809CAFF3B}"/>
              </a:ext>
            </a:extLst>
          </p:cNvPr>
          <p:cNvSpPr/>
          <p:nvPr/>
        </p:nvSpPr>
        <p:spPr>
          <a:xfrm>
            <a:off x="3710554" y="2269622"/>
            <a:ext cx="4273229" cy="88078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D6808CF-59A8-4F65-88A0-F14ACA6B38E1}"/>
              </a:ext>
            </a:extLst>
          </p:cNvPr>
          <p:cNvSpPr txBox="1"/>
          <p:nvPr/>
        </p:nvSpPr>
        <p:spPr>
          <a:xfrm>
            <a:off x="8808440" y="2584130"/>
            <a:ext cx="23321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Sum of this is = 50%=Re</a:t>
            </a:r>
          </a:p>
        </p:txBody>
      </p:sp>
      <p:cxnSp>
        <p:nvCxnSpPr>
          <p:cNvPr id="11" name="Connector: Elbow 10">
            <a:extLst>
              <a:ext uri="{FF2B5EF4-FFF2-40B4-BE49-F238E27FC236}">
                <a16:creationId xmlns:a16="http://schemas.microsoft.com/office/drawing/2014/main" id="{2ACE4DA4-A238-4C94-9F1E-0C5BCB01BD28}"/>
              </a:ext>
            </a:extLst>
          </p:cNvPr>
          <p:cNvCxnSpPr>
            <a:stCxn id="3" idx="6"/>
            <a:endCxn id="7" idx="1"/>
          </p:cNvCxnSpPr>
          <p:nvPr/>
        </p:nvCxnSpPr>
        <p:spPr>
          <a:xfrm>
            <a:off x="7983783" y="2710016"/>
            <a:ext cx="824657" cy="28003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6" name="Table 7">
            <a:extLst>
              <a:ext uri="{FF2B5EF4-FFF2-40B4-BE49-F238E27FC236}">
                <a16:creationId xmlns:a16="http://schemas.microsoft.com/office/drawing/2014/main" id="{4E70E846-A3BA-43FB-AD84-51C6292B9BA6}"/>
              </a:ext>
            </a:extLst>
          </p:cNvPr>
          <p:cNvGraphicFramePr>
            <a:graphicFrameLocks noGrp="1"/>
          </p:cNvGraphicFramePr>
          <p:nvPr/>
        </p:nvGraphicFramePr>
        <p:xfrm>
          <a:off x="294669" y="1626974"/>
          <a:ext cx="3669391" cy="174752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887527">
                  <a:extLst>
                    <a:ext uri="{9D8B030D-6E8A-4147-A177-3AD203B41FA5}">
                      <a16:colId xmlns:a16="http://schemas.microsoft.com/office/drawing/2014/main" val="1388719306"/>
                    </a:ext>
                  </a:extLst>
                </a:gridCol>
                <a:gridCol w="1226541">
                  <a:extLst>
                    <a:ext uri="{9D8B030D-6E8A-4147-A177-3AD203B41FA5}">
                      <a16:colId xmlns:a16="http://schemas.microsoft.com/office/drawing/2014/main" val="102702243"/>
                    </a:ext>
                  </a:extLst>
                </a:gridCol>
                <a:gridCol w="1555323">
                  <a:extLst>
                    <a:ext uri="{9D8B030D-6E8A-4147-A177-3AD203B41FA5}">
                      <a16:colId xmlns:a16="http://schemas.microsoft.com/office/drawing/2014/main" val="2676548368"/>
                    </a:ext>
                  </a:extLst>
                </a:gridCol>
              </a:tblGrid>
              <a:tr h="182730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Production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Network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71475020"/>
                  </a:ext>
                </a:extLst>
              </a:tr>
              <a:tr h="182730">
                <a:tc>
                  <a:txBody>
                    <a:bodyPr/>
                    <a:lstStyle/>
                    <a:p>
                      <a:r>
                        <a:rPr lang="en-GB" sz="1200" dirty="0"/>
                        <a:t>Energy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/>
                        <a:t>5,000,000</a:t>
                      </a:r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25627041"/>
                  </a:ext>
                </a:extLst>
              </a:tr>
              <a:tr h="242533">
                <a:tc>
                  <a:txBody>
                    <a:bodyPr/>
                    <a:lstStyle/>
                    <a:p>
                      <a:r>
                        <a:rPr lang="en-GB" sz="1200" dirty="0"/>
                        <a:t>Demand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30,000,000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Transmission – 15,000,000</a:t>
                      </a:r>
                    </a:p>
                    <a:p>
                      <a:r>
                        <a:rPr lang="en-GB" sz="1200" dirty="0"/>
                        <a:t>Distribution – 30,000,000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4145655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1200" dirty="0"/>
                        <a:t>Customer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20,000,000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r>
                        <a:rPr lang="en-GB" sz="1200" dirty="0"/>
                        <a:t>Network customer</a:t>
                      </a:r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2554008"/>
                  </a:ext>
                </a:extLst>
              </a:tr>
            </a:tbl>
          </a:graphicData>
        </a:graphic>
      </p:graphicFrame>
      <p:sp>
        <p:nvSpPr>
          <p:cNvPr id="41" name="TextBox 40">
            <a:extLst>
              <a:ext uri="{FF2B5EF4-FFF2-40B4-BE49-F238E27FC236}">
                <a16:creationId xmlns:a16="http://schemas.microsoft.com/office/drawing/2014/main" id="{BF5654EC-AF2C-4464-A844-687F62AF2FF7}"/>
              </a:ext>
            </a:extLst>
          </p:cNvPr>
          <p:cNvSpPr txBox="1"/>
          <p:nvPr/>
        </p:nvSpPr>
        <p:spPr>
          <a:xfrm>
            <a:off x="722067" y="1173809"/>
            <a:ext cx="30200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ECOSS Results ($) using revenue to collect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B1CA14DE-A899-4CAA-8B2D-A66327239E63}"/>
              </a:ext>
            </a:extLst>
          </p:cNvPr>
          <p:cNvSpPr/>
          <p:nvPr/>
        </p:nvSpPr>
        <p:spPr>
          <a:xfrm>
            <a:off x="194006" y="3405712"/>
            <a:ext cx="632298" cy="67625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3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3727D0A-C608-4B81-88BB-F03A7FACF956}"/>
              </a:ext>
            </a:extLst>
          </p:cNvPr>
          <p:cNvSpPr txBox="1"/>
          <p:nvPr/>
        </p:nvSpPr>
        <p:spPr>
          <a:xfrm>
            <a:off x="904125" y="3556677"/>
            <a:ext cx="42224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Volumetric Network charge revenue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2B9248DF-EAE0-4210-B158-E1F40691F091}"/>
                  </a:ext>
                </a:extLst>
              </p:cNvPr>
              <p:cNvSpPr txBox="1"/>
              <p:nvPr/>
            </p:nvSpPr>
            <p:spPr>
              <a:xfrm>
                <a:off x="622039" y="3953477"/>
                <a:ext cx="5378771" cy="5816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𝑅𝑒𝑣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𝑣𝑜𝑙𝑢𝑚𝑒𝑡𝑟𝑖𝑐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𝑛𝑒𝑡𝑤𝑜𝑟𝑘</m:t>
                        </m:r>
                      </m:sub>
                    </m:sSub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𝑟𝑒𝑠</m:t>
                        </m:r>
                      </m:e>
                    </m:d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$</m:t>
                        </m:r>
                      </m:e>
                    </m:d>
                    <m:r>
                      <a:rPr lang="en-GB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𝑆𝑁</m:t>
                        </m:r>
                        <m:r>
                          <a:rPr lang="en-GB" b="0" i="1" baseline="-25000" smtClean="0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d>
                          <m:d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𝑟𝑒𝑠</m:t>
                            </m:r>
                          </m:e>
                        </m:d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($)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𝑆𝑇𝑜𝑡</m:t>
                        </m:r>
                        <m:r>
                          <a:rPr lang="en-GB" b="0" i="1" baseline="-25000" smtClean="0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d>
                          <m:d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𝑟𝑒𝑠</m:t>
                            </m:r>
                          </m:e>
                        </m:d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($)</m:t>
                        </m:r>
                      </m:den>
                    </m:f>
                    <m:r>
                      <a:rPr lang="en-GB" b="0" i="1" smtClean="0">
                        <a:latin typeface="Cambria Math" panose="02040503050406030204" pitchFamily="18" charset="0"/>
                      </a:rPr>
                      <m:t>∗</m:t>
                    </m:r>
                  </m:oMath>
                </a14:m>
                <a:r>
                  <a:rPr lang="en-GB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𝑅𝑒𝑣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𝑟𝑒𝑠𝑖𝑑𝑢𝑎𝑙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𝑑𝑒𝑚𝑎𝑛𝑑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𝑐h𝑎𝑟𝑔𝑒</m:t>
                        </m:r>
                      </m:sub>
                    </m:sSub>
                    <m:d>
                      <m:d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𝑟𝑒𝑠</m:t>
                        </m:r>
                      </m:e>
                    </m:d>
                    <m:d>
                      <m:d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$</m:t>
                        </m:r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𝑅𝑒𝑣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𝑟𝑒𝑠𝑖𝑑𝑢𝑎𝑙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𝑐𝑢𝑠𝑡𝑜𝑚𝑒𝑟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𝑐h𝑎𝑟𝑔𝑒</m:t>
                        </m:r>
                      </m:sub>
                    </m:sSub>
                    <m:d>
                      <m:d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𝑟𝑒𝑠</m:t>
                        </m:r>
                      </m:e>
                    </m:d>
                    <m:d>
                      <m:d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$</m:t>
                        </m:r>
                      </m:e>
                    </m:d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2B9248DF-EAE0-4210-B158-E1F40691F0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039" y="3953477"/>
                <a:ext cx="5378771" cy="581698"/>
              </a:xfrm>
              <a:prstGeom prst="rect">
                <a:avLst/>
              </a:prstGeom>
              <a:blipFill>
                <a:blip r:embed="rId2"/>
                <a:stretch>
                  <a:fillRect l="-1134" t="-1053" b="-94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Oval 21">
            <a:extLst>
              <a:ext uri="{FF2B5EF4-FFF2-40B4-BE49-F238E27FC236}">
                <a16:creationId xmlns:a16="http://schemas.microsoft.com/office/drawing/2014/main" id="{0646E7D1-73ED-4CD1-AB41-A05C7A88326A}"/>
              </a:ext>
            </a:extLst>
          </p:cNvPr>
          <p:cNvSpPr/>
          <p:nvPr/>
        </p:nvSpPr>
        <p:spPr>
          <a:xfrm>
            <a:off x="6786387" y="3530398"/>
            <a:ext cx="632298" cy="67625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4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1788DA3-77AB-42AC-BC4C-5B434A9558CE}"/>
              </a:ext>
            </a:extLst>
          </p:cNvPr>
          <p:cNvSpPr txBox="1"/>
          <p:nvPr/>
        </p:nvSpPr>
        <p:spPr>
          <a:xfrm>
            <a:off x="7633571" y="3629581"/>
            <a:ext cx="42224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Volumetric generation charge revenue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55ACAD1-8819-4EB3-86F3-99B9E9362FA3}"/>
                  </a:ext>
                </a:extLst>
              </p:cNvPr>
              <p:cNvSpPr txBox="1"/>
              <p:nvPr/>
            </p:nvSpPr>
            <p:spPr>
              <a:xfrm>
                <a:off x="7660643" y="3996300"/>
                <a:ext cx="5378771" cy="5816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𝑅𝑒𝑣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𝑣𝑜𝑙𝑢𝑚𝑒𝑡𝑟𝑖𝑐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𝑔𝑒𝑛𝑒𝑟𝑎𝑡𝑖𝑜𝑛</m:t>
                        </m:r>
                      </m:sub>
                    </m:sSub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𝑟𝑒𝑠</m:t>
                        </m:r>
                      </m:e>
                    </m:d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$</m:t>
                        </m:r>
                      </m:e>
                    </m:d>
                    <m:r>
                      <a:rPr lang="en-GB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𝑆𝑃</m:t>
                        </m:r>
                        <m:r>
                          <a:rPr lang="en-GB" b="0" i="1" baseline="-25000" smtClean="0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d>
                          <m:d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𝑟𝑒𝑠</m:t>
                            </m:r>
                          </m:e>
                        </m:d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($)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𝑆𝑇𝑜𝑡</m:t>
                        </m:r>
                        <m:r>
                          <a:rPr lang="en-GB" b="0" i="1" baseline="-25000" smtClean="0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d>
                          <m:d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𝑟𝑒𝑠</m:t>
                            </m:r>
                          </m:e>
                        </m:d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($)</m:t>
                        </m:r>
                      </m:den>
                    </m:f>
                    <m:r>
                      <a:rPr lang="en-GB" b="0" i="1" smtClean="0">
                        <a:latin typeface="Cambria Math" panose="02040503050406030204" pitchFamily="18" charset="0"/>
                      </a:rPr>
                      <m:t>∗</m:t>
                    </m:r>
                  </m:oMath>
                </a14:m>
                <a:r>
                  <a:rPr lang="en-GB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𝑅𝑒𝑣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𝑟𝑒𝑠𝑖𝑑𝑢𝑎𝑙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𝑑𝑒𝑚𝑎𝑛𝑑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𝑐h𝑎𝑟𝑔𝑒</m:t>
                        </m:r>
                      </m:sub>
                    </m:sSub>
                    <m:d>
                      <m:d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𝑟𝑒𝑠</m:t>
                        </m:r>
                      </m:e>
                    </m:d>
                    <m:d>
                      <m:d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$</m:t>
                        </m:r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𝑆𝑃𝑒</m:t>
                    </m:r>
                    <m:d>
                      <m:d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𝑟𝑒𝑠</m:t>
                        </m:r>
                      </m:e>
                    </m:d>
                    <m:d>
                      <m:d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$</m:t>
                        </m:r>
                      </m:e>
                    </m:d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55ACAD1-8819-4EB3-86F3-99B9E9362F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0643" y="3996300"/>
                <a:ext cx="5378771" cy="581698"/>
              </a:xfrm>
              <a:prstGeom prst="rect">
                <a:avLst/>
              </a:prstGeom>
              <a:blipFill>
                <a:blip r:embed="rId3"/>
                <a:stretch>
                  <a:fillRect l="-1134" t="-1053" b="-94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08279B67-864C-4988-B338-A86415DFF99E}"/>
                  </a:ext>
                </a:extLst>
              </p:cNvPr>
              <p:cNvSpPr txBox="1"/>
              <p:nvPr/>
            </p:nvSpPr>
            <p:spPr>
              <a:xfrm>
                <a:off x="71709" y="4585386"/>
                <a:ext cx="6283354" cy="85914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𝑅𝑒𝑣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𝑣𝑜𝑙𝑢𝑚𝑒𝑡𝑟𝑖𝑐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𝑛𝑒𝑡𝑤𝑜𝑟𝑘</m:t>
                          </m:r>
                        </m:sub>
                      </m:sSub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𝑟𝑒𝑠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$</m:t>
                          </m:r>
                        </m:e>
                      </m:d>
                      <m:r>
                        <a:rPr lang="en-GB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(30,000,000+15,000,000)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30,000,000+15,000,000+30,000,000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∗75,000,000+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−30,000,000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=$15,000,000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08279B67-864C-4988-B338-A86415DFF9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09" y="4585386"/>
                <a:ext cx="6283354" cy="859146"/>
              </a:xfrm>
              <a:prstGeom prst="rect">
                <a:avLst/>
              </a:prstGeom>
              <a:blipFill>
                <a:blip r:embed="rId4"/>
                <a:stretch>
                  <a:fillRect t="-709" b="-56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EA269ACB-74ED-4EDD-81D5-6A4B486EFFD4}"/>
                  </a:ext>
                </a:extLst>
              </p:cNvPr>
              <p:cNvSpPr txBox="1"/>
              <p:nvPr/>
            </p:nvSpPr>
            <p:spPr>
              <a:xfrm>
                <a:off x="71709" y="5516035"/>
                <a:ext cx="5378771" cy="43191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𝐴𝑙𝑙𝑜𝑐</m:t>
                          </m:r>
                        </m:e>
                        <m:sub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𝑣𝑜𝑙𝑢𝑚𝑒𝑡𝑟𝑖𝑐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𝑛𝑒𝑡𝑤𝑜𝑟𝑘</m:t>
                          </m:r>
                        </m:sub>
                      </m:sSub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𝑟𝑒𝑠</m:t>
                          </m:r>
                        </m:e>
                      </m:d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%</m:t>
                          </m:r>
                        </m:e>
                      </m:d>
                      <m:r>
                        <a:rPr lang="en-GB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15,000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,000</m:t>
                          </m:r>
                        </m:num>
                        <m:den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100,000,000</m:t>
                          </m:r>
                        </m:den>
                      </m:f>
                      <m:r>
                        <a:rPr lang="en-GB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15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EA269ACB-74ED-4EDD-81D5-6A4B486EFF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09" y="5516035"/>
                <a:ext cx="5378771" cy="431913"/>
              </a:xfrm>
              <a:prstGeom prst="rect">
                <a:avLst/>
              </a:prstGeom>
              <a:blipFill>
                <a:blip r:embed="rId5"/>
                <a:stretch>
                  <a:fillRect t="-1408" b="-704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E9D8C0AC-B4A7-4088-B8ED-10E9D35766E9}"/>
                  </a:ext>
                </a:extLst>
              </p:cNvPr>
              <p:cNvSpPr txBox="1"/>
              <p:nvPr/>
            </p:nvSpPr>
            <p:spPr>
              <a:xfrm>
                <a:off x="7285124" y="4620829"/>
                <a:ext cx="4759713" cy="87594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𝑅𝑒𝑣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𝑣𝑜𝑙𝑢𝑚𝑒𝑡𝑟𝑖𝑐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𝑔𝑒𝑛𝑒𝑟𝑎𝑡𝑖𝑜𝑛</m:t>
                          </m:r>
                        </m:sub>
                      </m:sSub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𝑟𝑒𝑠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$</m:t>
                          </m:r>
                        </m:e>
                      </m:d>
                      <m:r>
                        <a:rPr lang="en-GB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30,000,000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30,000,000+15,000,000+30,000,000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75,000,000+5,000,000=35,000,000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E9D8C0AC-B4A7-4088-B8ED-10E9D35766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85124" y="4620829"/>
                <a:ext cx="4759713" cy="875945"/>
              </a:xfrm>
              <a:prstGeom prst="rect">
                <a:avLst/>
              </a:prstGeom>
              <a:blipFill>
                <a:blip r:embed="rId6"/>
                <a:stretch>
                  <a:fillRect t="-694" b="-208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2E457B57-22D4-463F-B982-1B48CAC794F2}"/>
                  </a:ext>
                </a:extLst>
              </p:cNvPr>
              <p:cNvSpPr txBox="1"/>
              <p:nvPr/>
            </p:nvSpPr>
            <p:spPr>
              <a:xfrm>
                <a:off x="6741520" y="5553870"/>
                <a:ext cx="5378771" cy="43191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𝐴𝑙𝑙𝑜𝑐</m:t>
                          </m:r>
                        </m:e>
                        <m:sub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𝑣𝑜𝑙𝑢𝑚𝑒𝑡𝑟𝑖𝑐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𝑔𝑒𝑛𝑒𝑟𝑎𝑡𝑖𝑜𝑛</m:t>
                          </m:r>
                        </m:sub>
                      </m:sSub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𝑟𝑒𝑠</m:t>
                          </m:r>
                        </m:e>
                      </m:d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%</m:t>
                          </m:r>
                        </m:e>
                      </m:d>
                      <m:r>
                        <a:rPr lang="en-GB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35,000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,000</m:t>
                          </m:r>
                        </m:num>
                        <m:den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100,000,000</m:t>
                          </m:r>
                        </m:den>
                      </m:f>
                      <m:r>
                        <a:rPr lang="en-GB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35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2E457B57-22D4-463F-B982-1B48CAC794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1520" y="5553870"/>
                <a:ext cx="5378771" cy="431913"/>
              </a:xfrm>
              <a:prstGeom prst="rect">
                <a:avLst/>
              </a:prstGeom>
              <a:blipFill>
                <a:blip r:embed="rId7"/>
                <a:stretch>
                  <a:fillRect b="-704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98822D16-121E-4801-29EC-11FBB4E271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61095" y="6551112"/>
            <a:ext cx="7071154" cy="153888"/>
          </a:xfrm>
        </p:spPr>
        <p:txBody>
          <a:bodyPr/>
          <a:lstStyle/>
          <a:p>
            <a:r>
              <a:rPr lang="en-GB" dirty="0"/>
              <a:t>Rate Design Workshop and Considerations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7C02782F-90FA-89E8-C490-32A459F98D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29095" y="6551112"/>
            <a:ext cx="1152000" cy="153888"/>
          </a:xfrm>
        </p:spPr>
        <p:txBody>
          <a:bodyPr/>
          <a:lstStyle/>
          <a:p>
            <a:r>
              <a:rPr lang="en-GB" dirty="0"/>
              <a:t>October 2023</a:t>
            </a:r>
          </a:p>
        </p:txBody>
      </p:sp>
    </p:spTree>
    <p:extLst>
      <p:ext uri="{BB962C8B-B14F-4D97-AF65-F5344CB8AC3E}">
        <p14:creationId xmlns:p14="http://schemas.microsoft.com/office/powerpoint/2010/main" val="318158854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713B01-9BA2-491C-A9FA-4A85D1649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3574041"/>
            <a:ext cx="5760000" cy="576293"/>
          </a:xfrm>
        </p:spPr>
        <p:txBody>
          <a:bodyPr/>
          <a:lstStyle/>
          <a:p>
            <a:r>
              <a:rPr lang="en-GB" dirty="0"/>
              <a:t>Example- Results</a:t>
            </a:r>
          </a:p>
        </p:txBody>
      </p:sp>
    </p:spTree>
    <p:extLst>
      <p:ext uri="{BB962C8B-B14F-4D97-AF65-F5344CB8AC3E}">
        <p14:creationId xmlns:p14="http://schemas.microsoft.com/office/powerpoint/2010/main" val="415853728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DA64C259-234F-4649-92F0-655857B1C2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71195"/>
            <a:ext cx="12192000" cy="229480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A99AB88-9F57-40CD-A32B-A4EE514B11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Results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14E9F9-9841-4CC2-97A6-C47437CEBF0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en-GB" dirty="0"/>
              <a:t>Example 1 – Residential </a:t>
            </a:r>
          </a:p>
          <a:p>
            <a:endParaRPr lang="en-GB" dirty="0"/>
          </a:p>
        </p:txBody>
      </p:sp>
      <p:graphicFrame>
        <p:nvGraphicFramePr>
          <p:cNvPr id="13" name="Table 7">
            <a:extLst>
              <a:ext uri="{FF2B5EF4-FFF2-40B4-BE49-F238E27FC236}">
                <a16:creationId xmlns:a16="http://schemas.microsoft.com/office/drawing/2014/main" id="{954E3858-71E1-469F-9DF7-1ABF64B632DE}"/>
              </a:ext>
            </a:extLst>
          </p:cNvPr>
          <p:cNvGraphicFramePr>
            <a:graphicFrameLocks noGrp="1"/>
          </p:cNvGraphicFramePr>
          <p:nvPr/>
        </p:nvGraphicFramePr>
        <p:xfrm>
          <a:off x="336000" y="1602755"/>
          <a:ext cx="3669391" cy="138176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887527">
                  <a:extLst>
                    <a:ext uri="{9D8B030D-6E8A-4147-A177-3AD203B41FA5}">
                      <a16:colId xmlns:a16="http://schemas.microsoft.com/office/drawing/2014/main" val="1388719306"/>
                    </a:ext>
                  </a:extLst>
                </a:gridCol>
                <a:gridCol w="1226541">
                  <a:extLst>
                    <a:ext uri="{9D8B030D-6E8A-4147-A177-3AD203B41FA5}">
                      <a16:colId xmlns:a16="http://schemas.microsoft.com/office/drawing/2014/main" val="102702243"/>
                    </a:ext>
                  </a:extLst>
                </a:gridCol>
                <a:gridCol w="1555323">
                  <a:extLst>
                    <a:ext uri="{9D8B030D-6E8A-4147-A177-3AD203B41FA5}">
                      <a16:colId xmlns:a16="http://schemas.microsoft.com/office/drawing/2014/main" val="2676548368"/>
                    </a:ext>
                  </a:extLst>
                </a:gridCol>
              </a:tblGrid>
              <a:tr h="182730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Production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Network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71475020"/>
                  </a:ext>
                </a:extLst>
              </a:tr>
              <a:tr h="182730">
                <a:tc>
                  <a:txBody>
                    <a:bodyPr/>
                    <a:lstStyle/>
                    <a:p>
                      <a:r>
                        <a:rPr lang="en-GB" sz="1200" dirty="0"/>
                        <a:t>Energy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5%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25627041"/>
                  </a:ext>
                </a:extLst>
              </a:tr>
              <a:tr h="242533">
                <a:tc>
                  <a:txBody>
                    <a:bodyPr/>
                    <a:lstStyle/>
                    <a:p>
                      <a:r>
                        <a:rPr lang="en-GB" sz="1200" dirty="0"/>
                        <a:t>Demand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30%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Transmission – 15%</a:t>
                      </a:r>
                    </a:p>
                    <a:p>
                      <a:r>
                        <a:rPr lang="en-GB" sz="1200" dirty="0"/>
                        <a:t>Distribution – 30%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41456551"/>
                  </a:ext>
                </a:extLst>
              </a:tr>
              <a:tr h="182730">
                <a:tc>
                  <a:txBody>
                    <a:bodyPr/>
                    <a:lstStyle/>
                    <a:p>
                      <a:r>
                        <a:rPr lang="en-GB" sz="1200" dirty="0"/>
                        <a:t>Customer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20%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r>
                        <a:rPr lang="en-GB" sz="1200" dirty="0"/>
                        <a:t>Network customer</a:t>
                      </a:r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2554008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076314FA-BF0C-4F85-A667-5FB2F69E8DC5}"/>
              </a:ext>
            </a:extLst>
          </p:cNvPr>
          <p:cNvSpPr txBox="1"/>
          <p:nvPr/>
        </p:nvSpPr>
        <p:spPr>
          <a:xfrm>
            <a:off x="729842" y="1280628"/>
            <a:ext cx="30200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ECOSS Results (%)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705F107B-78DF-42C1-B047-9E0B73E55850}"/>
              </a:ext>
            </a:extLst>
          </p:cNvPr>
          <p:cNvSpPr/>
          <p:nvPr/>
        </p:nvSpPr>
        <p:spPr>
          <a:xfrm>
            <a:off x="9596428" y="4283019"/>
            <a:ext cx="772365" cy="40642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02FD1E7-A6EE-4F4F-A54D-5863BDFEC273}"/>
              </a:ext>
            </a:extLst>
          </p:cNvPr>
          <p:cNvSpPr txBox="1"/>
          <p:nvPr/>
        </p:nvSpPr>
        <p:spPr>
          <a:xfrm>
            <a:off x="4929930" y="1366806"/>
            <a:ext cx="23321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The volumetric network is lower because the customer </a:t>
            </a:r>
            <a:r>
              <a:rPr lang="en-GB" sz="1200"/>
              <a:t>cost over-recovery</a:t>
            </a:r>
            <a:r>
              <a:rPr lang="en-GB" sz="1200" dirty="0"/>
              <a:t>, relative to ECOSS, is placed all under network charge (in this example – there is an over-recovery from customer charge –reducing network charge)</a:t>
            </a:r>
          </a:p>
        </p:txBody>
      </p:sp>
      <p:cxnSp>
        <p:nvCxnSpPr>
          <p:cNvPr id="17" name="Connector: Elbow 16">
            <a:extLst>
              <a:ext uri="{FF2B5EF4-FFF2-40B4-BE49-F238E27FC236}">
                <a16:creationId xmlns:a16="http://schemas.microsoft.com/office/drawing/2014/main" id="{5BC862E3-2983-40F9-AAC1-1AB6E972EC52}"/>
              </a:ext>
            </a:extLst>
          </p:cNvPr>
          <p:cNvCxnSpPr>
            <a:cxnSpLocks/>
            <a:stCxn id="15" idx="6"/>
            <a:endCxn id="16" idx="1"/>
          </p:cNvCxnSpPr>
          <p:nvPr/>
        </p:nvCxnSpPr>
        <p:spPr>
          <a:xfrm flipH="1" flipV="1">
            <a:off x="4929930" y="2151636"/>
            <a:ext cx="5438863" cy="2334597"/>
          </a:xfrm>
          <a:prstGeom prst="bentConnector5">
            <a:avLst>
              <a:gd name="adj1" fmla="val -4203"/>
              <a:gd name="adj2" fmla="val 37544"/>
              <a:gd name="adj3" fmla="val 104203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6E7F8608-10D6-4795-A4FF-712F1627DE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4571" y="1193660"/>
            <a:ext cx="3491429" cy="2101366"/>
          </a:xfrm>
          <a:prstGeom prst="rect">
            <a:avLst/>
          </a:prstGeom>
        </p:spPr>
      </p:pic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3E4E5486-EEC2-0064-4500-A4DFECCFB2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61095" y="6551112"/>
            <a:ext cx="7071154" cy="153888"/>
          </a:xfrm>
        </p:spPr>
        <p:txBody>
          <a:bodyPr/>
          <a:lstStyle/>
          <a:p>
            <a:r>
              <a:rPr lang="en-GB" dirty="0"/>
              <a:t>Rate Design Workshop and Considerations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4F836CEE-8F18-F2E8-107F-58470EA94A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29095" y="6551112"/>
            <a:ext cx="1152000" cy="153888"/>
          </a:xfrm>
        </p:spPr>
        <p:txBody>
          <a:bodyPr/>
          <a:lstStyle/>
          <a:p>
            <a:r>
              <a:rPr lang="en-GB" dirty="0"/>
              <a:t>October 2023</a:t>
            </a:r>
          </a:p>
        </p:txBody>
      </p:sp>
    </p:spTree>
    <p:extLst>
      <p:ext uri="{BB962C8B-B14F-4D97-AF65-F5344CB8AC3E}">
        <p14:creationId xmlns:p14="http://schemas.microsoft.com/office/powerpoint/2010/main" val="331980870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713B01-9BA2-491C-A9FA-4A85D1649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3143153"/>
            <a:ext cx="5760000" cy="1007181"/>
          </a:xfrm>
        </p:spPr>
        <p:txBody>
          <a:bodyPr/>
          <a:lstStyle/>
          <a:p>
            <a:r>
              <a:rPr lang="en-GB" dirty="0"/>
              <a:t>Examples #2 (Made up numbers!)-Demand Class</a:t>
            </a:r>
          </a:p>
        </p:txBody>
      </p:sp>
    </p:spTree>
    <p:extLst>
      <p:ext uri="{BB962C8B-B14F-4D97-AF65-F5344CB8AC3E}">
        <p14:creationId xmlns:p14="http://schemas.microsoft.com/office/powerpoint/2010/main" val="199527129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13BBB7-9B36-4276-B25E-9A225D0205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 information – let’s say demand class now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187A1C-DD0B-4C79-8B43-9965EE81AB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en-GB" dirty="0"/>
              <a:t>Example 2 – Demand Class</a:t>
            </a:r>
          </a:p>
          <a:p>
            <a:endParaRPr lang="en-GB" dirty="0"/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D0E950FC-D27D-4770-A9A8-1912EB2864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8321198"/>
              </p:ext>
            </p:extLst>
          </p:nvPr>
        </p:nvGraphicFramePr>
        <p:xfrm>
          <a:off x="336000" y="1602755"/>
          <a:ext cx="3669391" cy="138176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887527">
                  <a:extLst>
                    <a:ext uri="{9D8B030D-6E8A-4147-A177-3AD203B41FA5}">
                      <a16:colId xmlns:a16="http://schemas.microsoft.com/office/drawing/2014/main" val="1388719306"/>
                    </a:ext>
                  </a:extLst>
                </a:gridCol>
                <a:gridCol w="1226541">
                  <a:extLst>
                    <a:ext uri="{9D8B030D-6E8A-4147-A177-3AD203B41FA5}">
                      <a16:colId xmlns:a16="http://schemas.microsoft.com/office/drawing/2014/main" val="102702243"/>
                    </a:ext>
                  </a:extLst>
                </a:gridCol>
                <a:gridCol w="1555323">
                  <a:extLst>
                    <a:ext uri="{9D8B030D-6E8A-4147-A177-3AD203B41FA5}">
                      <a16:colId xmlns:a16="http://schemas.microsoft.com/office/drawing/2014/main" val="2676548368"/>
                    </a:ext>
                  </a:extLst>
                </a:gridCol>
              </a:tblGrid>
              <a:tr h="182730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Production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Network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71475020"/>
                  </a:ext>
                </a:extLst>
              </a:tr>
              <a:tr h="182730">
                <a:tc>
                  <a:txBody>
                    <a:bodyPr/>
                    <a:lstStyle/>
                    <a:p>
                      <a:r>
                        <a:rPr lang="en-GB" sz="1200" dirty="0"/>
                        <a:t>Energy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3%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25627041"/>
                  </a:ext>
                </a:extLst>
              </a:tr>
              <a:tr h="242533">
                <a:tc>
                  <a:txBody>
                    <a:bodyPr/>
                    <a:lstStyle/>
                    <a:p>
                      <a:r>
                        <a:rPr lang="en-GB" sz="1200" dirty="0"/>
                        <a:t>Demand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60%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Transmission – 20%</a:t>
                      </a:r>
                    </a:p>
                    <a:p>
                      <a:r>
                        <a:rPr lang="en-GB" sz="1200" dirty="0"/>
                        <a:t>Distribution – 12%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41456551"/>
                  </a:ext>
                </a:extLst>
              </a:tr>
              <a:tr h="182730">
                <a:tc>
                  <a:txBody>
                    <a:bodyPr/>
                    <a:lstStyle/>
                    <a:p>
                      <a:r>
                        <a:rPr lang="en-GB" sz="1200" dirty="0"/>
                        <a:t>Customer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5%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r>
                        <a:rPr lang="en-GB" sz="1200" dirty="0"/>
                        <a:t>Network customer</a:t>
                      </a:r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2554008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BF5FAE7E-81B5-4234-A7A1-2858FCA97B0A}"/>
              </a:ext>
            </a:extLst>
          </p:cNvPr>
          <p:cNvSpPr txBox="1"/>
          <p:nvPr/>
        </p:nvSpPr>
        <p:spPr>
          <a:xfrm>
            <a:off x="729842" y="1280628"/>
            <a:ext cx="30200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ECOSS Results (%)</a:t>
            </a:r>
          </a:p>
        </p:txBody>
      </p:sp>
      <p:graphicFrame>
        <p:nvGraphicFramePr>
          <p:cNvPr id="9" name="Table 7">
            <a:extLst>
              <a:ext uri="{FF2B5EF4-FFF2-40B4-BE49-F238E27FC236}">
                <a16:creationId xmlns:a16="http://schemas.microsoft.com/office/drawing/2014/main" id="{8BCF39D0-85C1-41A3-8D2F-813D0AA16C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7636248"/>
              </p:ext>
            </p:extLst>
          </p:nvPr>
        </p:nvGraphicFramePr>
        <p:xfrm>
          <a:off x="4355723" y="1537687"/>
          <a:ext cx="3669391" cy="1891313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826963">
                  <a:extLst>
                    <a:ext uri="{9D8B030D-6E8A-4147-A177-3AD203B41FA5}">
                      <a16:colId xmlns:a16="http://schemas.microsoft.com/office/drawing/2014/main" val="1388719306"/>
                    </a:ext>
                  </a:extLst>
                </a:gridCol>
                <a:gridCol w="1842428">
                  <a:extLst>
                    <a:ext uri="{9D8B030D-6E8A-4147-A177-3AD203B41FA5}">
                      <a16:colId xmlns:a16="http://schemas.microsoft.com/office/drawing/2014/main" val="102702243"/>
                    </a:ext>
                  </a:extLst>
                </a:gridCol>
              </a:tblGrid>
              <a:tr h="336833">
                <a:tc>
                  <a:txBody>
                    <a:bodyPr/>
                    <a:lstStyle/>
                    <a:p>
                      <a:pPr algn="l"/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Demand class revenue allocation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71475020"/>
                  </a:ext>
                </a:extLst>
              </a:tr>
              <a:tr h="202100"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Customer charge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0.6%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25627041"/>
                  </a:ext>
                </a:extLst>
              </a:tr>
              <a:tr h="336833"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Energy Charge – tier 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44.5%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41456551"/>
                  </a:ext>
                </a:extLst>
              </a:tr>
              <a:tr h="202100">
                <a:tc>
                  <a:txBody>
                    <a:bodyPr/>
                    <a:lstStyle/>
                    <a:p>
                      <a:pPr marL="0" marR="0" lvl="0" indent="0" algn="l" defTabSz="360000" rtl="0" eaLnBrk="1" fontAlgn="auto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200" dirty="0"/>
                        <a:t>Energy Charge – tier 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18.3%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82403481"/>
                  </a:ext>
                </a:extLst>
              </a:tr>
              <a:tr h="202100">
                <a:tc>
                  <a:txBody>
                    <a:bodyPr/>
                    <a:lstStyle/>
                    <a:p>
                      <a:pPr marL="0" marR="0" lvl="0" indent="0" algn="l" defTabSz="360000" rtl="0" eaLnBrk="1" fontAlgn="auto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200" dirty="0"/>
                        <a:t>Energy Charge – tier 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2.2%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74090676"/>
                  </a:ext>
                </a:extLst>
              </a:tr>
              <a:tr h="202100"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Demand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34.4%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2554008"/>
                  </a:ext>
                </a:extLst>
              </a:tr>
            </a:tbl>
          </a:graphicData>
        </a:graphic>
      </p:graphicFrame>
      <p:graphicFrame>
        <p:nvGraphicFramePr>
          <p:cNvPr id="10" name="Table 7">
            <a:extLst>
              <a:ext uri="{FF2B5EF4-FFF2-40B4-BE49-F238E27FC236}">
                <a16:creationId xmlns:a16="http://schemas.microsoft.com/office/drawing/2014/main" id="{55241165-63AC-4BE4-963E-74BC4C0BE4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1812632"/>
              </p:ext>
            </p:extLst>
          </p:nvPr>
        </p:nvGraphicFramePr>
        <p:xfrm>
          <a:off x="8375446" y="1532739"/>
          <a:ext cx="3669391" cy="794033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826963">
                  <a:extLst>
                    <a:ext uri="{9D8B030D-6E8A-4147-A177-3AD203B41FA5}">
                      <a16:colId xmlns:a16="http://schemas.microsoft.com/office/drawing/2014/main" val="1388719306"/>
                    </a:ext>
                  </a:extLst>
                </a:gridCol>
                <a:gridCol w="1842428">
                  <a:extLst>
                    <a:ext uri="{9D8B030D-6E8A-4147-A177-3AD203B41FA5}">
                      <a16:colId xmlns:a16="http://schemas.microsoft.com/office/drawing/2014/main" val="102702243"/>
                    </a:ext>
                  </a:extLst>
                </a:gridCol>
              </a:tblGrid>
              <a:tr h="336833">
                <a:tc>
                  <a:txBody>
                    <a:bodyPr/>
                    <a:lstStyle/>
                    <a:p>
                      <a:pPr algn="l"/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Revenue to recover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71475020"/>
                  </a:ext>
                </a:extLst>
              </a:tr>
              <a:tr h="202100"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Revenue to recover from demand class ($)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75,000,000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25627041"/>
                  </a:ext>
                </a:extLst>
              </a:tr>
            </a:tbl>
          </a:graphicData>
        </a:graphic>
      </p:graphicFrame>
      <p:graphicFrame>
        <p:nvGraphicFramePr>
          <p:cNvPr id="11" name="Table 7">
            <a:extLst>
              <a:ext uri="{FF2B5EF4-FFF2-40B4-BE49-F238E27FC236}">
                <a16:creationId xmlns:a16="http://schemas.microsoft.com/office/drawing/2014/main" id="{4CED8ADD-5FF8-4D5C-BBBD-0220E306E6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2431486"/>
              </p:ext>
            </p:extLst>
          </p:nvPr>
        </p:nvGraphicFramePr>
        <p:xfrm>
          <a:off x="383410" y="3586999"/>
          <a:ext cx="3669391" cy="174752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887527">
                  <a:extLst>
                    <a:ext uri="{9D8B030D-6E8A-4147-A177-3AD203B41FA5}">
                      <a16:colId xmlns:a16="http://schemas.microsoft.com/office/drawing/2014/main" val="1388719306"/>
                    </a:ext>
                  </a:extLst>
                </a:gridCol>
                <a:gridCol w="1226541">
                  <a:extLst>
                    <a:ext uri="{9D8B030D-6E8A-4147-A177-3AD203B41FA5}">
                      <a16:colId xmlns:a16="http://schemas.microsoft.com/office/drawing/2014/main" val="102702243"/>
                    </a:ext>
                  </a:extLst>
                </a:gridCol>
                <a:gridCol w="1555323">
                  <a:extLst>
                    <a:ext uri="{9D8B030D-6E8A-4147-A177-3AD203B41FA5}">
                      <a16:colId xmlns:a16="http://schemas.microsoft.com/office/drawing/2014/main" val="2676548368"/>
                    </a:ext>
                  </a:extLst>
                </a:gridCol>
              </a:tblGrid>
              <a:tr h="182730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Production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Network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71475020"/>
                  </a:ext>
                </a:extLst>
              </a:tr>
              <a:tr h="182730">
                <a:tc>
                  <a:txBody>
                    <a:bodyPr/>
                    <a:lstStyle/>
                    <a:p>
                      <a:r>
                        <a:rPr lang="en-GB" sz="1200" dirty="0"/>
                        <a:t>Energy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2,250,000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25627041"/>
                  </a:ext>
                </a:extLst>
              </a:tr>
              <a:tr h="242533">
                <a:tc>
                  <a:txBody>
                    <a:bodyPr/>
                    <a:lstStyle/>
                    <a:p>
                      <a:r>
                        <a:rPr lang="en-GB" sz="1200" dirty="0"/>
                        <a:t>Demand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45,000,000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Transmission – 15,000,000</a:t>
                      </a:r>
                    </a:p>
                    <a:p>
                      <a:r>
                        <a:rPr lang="en-GB" sz="1200" dirty="0"/>
                        <a:t>Distribution – 9,000,000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4145655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1200" dirty="0"/>
                        <a:t>Customer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3,750,000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r>
                        <a:rPr lang="en-GB" sz="1200" dirty="0"/>
                        <a:t>Network customer</a:t>
                      </a:r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2554008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47C655C7-05F7-4896-AF92-A3D3FC566288}"/>
              </a:ext>
            </a:extLst>
          </p:cNvPr>
          <p:cNvSpPr txBox="1"/>
          <p:nvPr/>
        </p:nvSpPr>
        <p:spPr>
          <a:xfrm>
            <a:off x="810808" y="3133834"/>
            <a:ext cx="30200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ECOSS Results ($) using revenue to collect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DBA6210-B420-4DCC-A9B4-B388BB25EF59}"/>
              </a:ext>
            </a:extLst>
          </p:cNvPr>
          <p:cNvSpPr txBox="1"/>
          <p:nvPr/>
        </p:nvSpPr>
        <p:spPr>
          <a:xfrm>
            <a:off x="4680399" y="1208093"/>
            <a:ext cx="30200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Revenue breakdown</a:t>
            </a:r>
          </a:p>
        </p:txBody>
      </p:sp>
      <p:sp>
        <p:nvSpPr>
          <p:cNvPr id="3" name="Footer Placeholder 5">
            <a:extLst>
              <a:ext uri="{FF2B5EF4-FFF2-40B4-BE49-F238E27FC236}">
                <a16:creationId xmlns:a16="http://schemas.microsoft.com/office/drawing/2014/main" id="{B5D7C677-F383-D576-F58F-33AD7F02C6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61095" y="6551112"/>
            <a:ext cx="7071154" cy="153888"/>
          </a:xfrm>
        </p:spPr>
        <p:txBody>
          <a:bodyPr/>
          <a:lstStyle/>
          <a:p>
            <a:r>
              <a:rPr lang="en-GB" dirty="0"/>
              <a:t>Rate Design Workshop and Considerations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2AEC6A-13F8-0E6E-5E79-79E09FEEEC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29095" y="6551112"/>
            <a:ext cx="1152000" cy="153888"/>
          </a:xfrm>
        </p:spPr>
        <p:txBody>
          <a:bodyPr/>
          <a:lstStyle/>
          <a:p>
            <a:r>
              <a:rPr lang="en-GB" dirty="0"/>
              <a:t>October 2023</a:t>
            </a:r>
          </a:p>
        </p:txBody>
      </p:sp>
    </p:spTree>
    <p:extLst>
      <p:ext uri="{BB962C8B-B14F-4D97-AF65-F5344CB8AC3E}">
        <p14:creationId xmlns:p14="http://schemas.microsoft.com/office/powerpoint/2010/main" val="158453033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713B01-9BA2-491C-A9FA-4A85D1649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3574041"/>
            <a:ext cx="5760000" cy="576293"/>
          </a:xfrm>
        </p:spPr>
        <p:txBody>
          <a:bodyPr/>
          <a:lstStyle/>
          <a:p>
            <a:r>
              <a:rPr lang="en-GB" dirty="0"/>
              <a:t>Example-BELCO’s approach</a:t>
            </a:r>
          </a:p>
        </p:txBody>
      </p:sp>
    </p:spTree>
    <p:extLst>
      <p:ext uri="{BB962C8B-B14F-4D97-AF65-F5344CB8AC3E}">
        <p14:creationId xmlns:p14="http://schemas.microsoft.com/office/powerpoint/2010/main" val="249272199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13BBB7-9B36-4276-B25E-9A225D0205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BELCO’s Approach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187A1C-DD0B-4C79-8B43-9965EE81AB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en-GB" dirty="0"/>
              <a:t>Example 2 – Demand Class</a:t>
            </a:r>
          </a:p>
          <a:p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85A27C0-CF4E-4BE9-B51C-8A9DF00E138E}"/>
              </a:ext>
            </a:extLst>
          </p:cNvPr>
          <p:cNvSpPr txBox="1"/>
          <p:nvPr/>
        </p:nvSpPr>
        <p:spPr>
          <a:xfrm>
            <a:off x="4680399" y="1208093"/>
            <a:ext cx="30200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Revenue breakdown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D1B1606-8E33-4356-853F-A0A0D624D8B7}"/>
              </a:ext>
            </a:extLst>
          </p:cNvPr>
          <p:cNvSpPr/>
          <p:nvPr/>
        </p:nvSpPr>
        <p:spPr>
          <a:xfrm>
            <a:off x="383027" y="3382743"/>
            <a:ext cx="489208" cy="5232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B4DF310-CE3F-43CF-88AC-AF9A496AA7ED}"/>
              </a:ext>
            </a:extLst>
          </p:cNvPr>
          <p:cNvSpPr txBox="1"/>
          <p:nvPr/>
        </p:nvSpPr>
        <p:spPr>
          <a:xfrm>
            <a:off x="913775" y="3490465"/>
            <a:ext cx="57393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Customer charge revenue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FCBADA2-A0B5-484D-99DB-86A71BC5294A}"/>
                  </a:ext>
                </a:extLst>
              </p:cNvPr>
              <p:cNvSpPr txBox="1"/>
              <p:nvPr/>
            </p:nvSpPr>
            <p:spPr>
              <a:xfrm>
                <a:off x="505975" y="4022046"/>
                <a:ext cx="4685770" cy="23294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𝑅𝑒𝑣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𝑐𝑢𝑠𝑡𝑜𝑚𝑒𝑟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𝑐h𝑎𝑟𝑔𝑒</m:t>
                          </m:r>
                        </m:sub>
                      </m:sSub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𝑑𝑒𝑚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$</m:t>
                          </m:r>
                        </m:e>
                      </m:d>
                      <m:r>
                        <a:rPr lang="en-GB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i="1" smtClean="0">
                          <a:latin typeface="Cambria Math" panose="02040503050406030204" pitchFamily="18" charset="0"/>
                        </a:rPr>
                        <m:t>𝑅𝑐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(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𝑑𝑒𝑚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)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%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𝑅𝑒𝑣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𝑑𝑒𝑚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)($)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FCBADA2-A0B5-484D-99DB-86A71BC529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975" y="4022046"/>
                <a:ext cx="4685770" cy="232949"/>
              </a:xfrm>
              <a:prstGeom prst="rect">
                <a:avLst/>
              </a:prstGeom>
              <a:blipFill>
                <a:blip r:embed="rId2"/>
                <a:stretch>
                  <a:fillRect l="-260" t="-2632" r="-780" b="-2368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71AF35E-50FD-498E-A6D5-308A4A838D28}"/>
                  </a:ext>
                </a:extLst>
              </p:cNvPr>
              <p:cNvSpPr txBox="1"/>
              <p:nvPr/>
            </p:nvSpPr>
            <p:spPr>
              <a:xfrm>
                <a:off x="457862" y="4370184"/>
                <a:ext cx="4821384" cy="23294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𝑅𝑒𝑣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𝑐𝑢𝑠𝑡𝑜𝑚𝑒𝑟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𝑐h𝑎𝑟𝑔𝑒</m:t>
                          </m:r>
                        </m:sub>
                      </m:sSub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𝑑𝑒𝑚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$</m:t>
                          </m:r>
                        </m:e>
                      </m:d>
                      <m:r>
                        <a:rPr lang="en-GB" i="1" smtClean="0">
                          <a:latin typeface="Cambria Math" panose="02040503050406030204" pitchFamily="18" charset="0"/>
                        </a:rPr>
                        <m:t>=0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.6%∗75,000,000=$450,000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71AF35E-50FD-498E-A6D5-308A4A838D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862" y="4370184"/>
                <a:ext cx="4821384" cy="232949"/>
              </a:xfrm>
              <a:prstGeom prst="rect">
                <a:avLst/>
              </a:prstGeom>
              <a:blipFill>
                <a:blip r:embed="rId3"/>
                <a:stretch>
                  <a:fillRect l="-253" t="-2632" r="-253" b="-2368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Oval 18">
            <a:extLst>
              <a:ext uri="{FF2B5EF4-FFF2-40B4-BE49-F238E27FC236}">
                <a16:creationId xmlns:a16="http://schemas.microsoft.com/office/drawing/2014/main" id="{9DC28A4F-EF45-45C6-8DF2-2871B5EC829F}"/>
              </a:ext>
            </a:extLst>
          </p:cNvPr>
          <p:cNvSpPr/>
          <p:nvPr/>
        </p:nvSpPr>
        <p:spPr>
          <a:xfrm>
            <a:off x="6328600" y="3580865"/>
            <a:ext cx="489208" cy="5232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52F3FFB-44B4-4735-B68E-7C9460A2AD05}"/>
              </a:ext>
            </a:extLst>
          </p:cNvPr>
          <p:cNvSpPr txBox="1"/>
          <p:nvPr/>
        </p:nvSpPr>
        <p:spPr>
          <a:xfrm>
            <a:off x="6859348" y="3688587"/>
            <a:ext cx="57393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Volumetric generation revenue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6115D8F0-7280-4E2F-9CFF-E948E6C21880}"/>
                  </a:ext>
                </a:extLst>
              </p:cNvPr>
              <p:cNvSpPr txBox="1"/>
              <p:nvPr/>
            </p:nvSpPr>
            <p:spPr>
              <a:xfrm>
                <a:off x="6116484" y="4145779"/>
                <a:ext cx="5833881" cy="110767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𝐴𝑙𝑙𝑜𝑐𝑎𝑡𝑖𝑜𝑛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𝑓𝑜𝑟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𝑣𝑜𝑙𝑢𝑚𝑒𝑡𝑟𝑖𝑐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𝑔𝑒𝑛𝑒𝑟𝑎𝑡𝑖𝑜𝑛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𝑐h𝑎𝑟𝑔𝑒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𝑟𝑒𝑠</m:t>
                          </m:r>
                        </m:e>
                      </m:d>
                      <m:r>
                        <a:rPr lang="en-GB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GB" i="1" baseline="-2500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𝑑𝑒𝑚</m:t>
                              </m:r>
                            </m:e>
                          </m:d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%+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𝑃𝑒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𝑑𝑒𝑚</m:t>
                              </m:r>
                            </m:e>
                          </m:d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%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∗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  <m:r>
                                <a:rPr lang="en-GB" i="1" baseline="-2500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d>
                                <m:d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𝑑𝑒𝑚</m:t>
                                  </m:r>
                                </m:e>
                              </m:d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%</m:t>
                              </m:r>
                            </m:num>
                            <m:den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  <m:r>
                                <a:rPr lang="en-GB" i="1" baseline="-2500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d>
                                <m:d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𝑑𝑒𝑚</m:t>
                                  </m:r>
                                </m:e>
                              </m:d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%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𝑇𝑑</m:t>
                              </m:r>
                              <m:d>
                                <m:d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𝑑𝑒𝑚</m:t>
                                  </m:r>
                                </m:e>
                              </m:d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%+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𝐷𝑑</m:t>
                              </m:r>
                              <m:d>
                                <m:d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𝑑𝑒𝑚</m:t>
                                  </m:r>
                                </m:e>
                              </m:d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%</m:t>
                              </m:r>
                            </m:den>
                          </m:f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60%+3%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∗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60%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60%+20%+12%</m:t>
                          </m:r>
                        </m:den>
                      </m:f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=41%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6115D8F0-7280-4E2F-9CFF-E948E6C218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6484" y="4145779"/>
                <a:ext cx="5833881" cy="1107676"/>
              </a:xfrm>
              <a:prstGeom prst="rect">
                <a:avLst/>
              </a:prstGeom>
              <a:blipFill>
                <a:blip r:embed="rId4"/>
                <a:stretch>
                  <a:fillRect b="-439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>
            <a:extLst>
              <a:ext uri="{FF2B5EF4-FFF2-40B4-BE49-F238E27FC236}">
                <a16:creationId xmlns:a16="http://schemas.microsoft.com/office/drawing/2014/main" id="{8557AF5E-B84D-480C-B187-E9EF8B233C12}"/>
              </a:ext>
            </a:extLst>
          </p:cNvPr>
          <p:cNvSpPr txBox="1"/>
          <p:nvPr/>
        </p:nvSpPr>
        <p:spPr>
          <a:xfrm>
            <a:off x="729842" y="1280628"/>
            <a:ext cx="30200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ECOSS Results (%)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92E3F7BD-9813-443B-B85F-A7B5B0CFC775}"/>
                  </a:ext>
                </a:extLst>
              </p:cNvPr>
              <p:cNvSpPr txBox="1"/>
              <p:nvPr/>
            </p:nvSpPr>
            <p:spPr>
              <a:xfrm>
                <a:off x="6463556" y="5416958"/>
                <a:ext cx="5630772" cy="23294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𝑅𝑒𝑣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𝑣𝑜𝑙𝑢𝑚𝑒𝑡𝑟𝑖𝑐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𝑔𝑒𝑛𝑒𝑟𝑎𝑡𝑖𝑜𝑛</m:t>
                          </m:r>
                        </m:sub>
                      </m:sSub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𝑑𝑒𝑚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$</m:t>
                          </m:r>
                        </m:e>
                      </m:d>
                      <m:r>
                        <a:rPr lang="en-GB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41%∗75,000,000=$30,815,217.39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92E3F7BD-9813-443B-B85F-A7B5B0CFC7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3556" y="5416958"/>
                <a:ext cx="5630772" cy="232949"/>
              </a:xfrm>
              <a:prstGeom prst="rect">
                <a:avLst/>
              </a:prstGeom>
              <a:blipFill>
                <a:blip r:embed="rId5"/>
                <a:stretch>
                  <a:fillRect l="-216" t="-2632" r="-108" b="-2368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1" name="Table 7">
            <a:extLst>
              <a:ext uri="{FF2B5EF4-FFF2-40B4-BE49-F238E27FC236}">
                <a16:creationId xmlns:a16="http://schemas.microsoft.com/office/drawing/2014/main" id="{AB7977F8-D5E5-4F40-BDE1-412232B1BE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4182078"/>
              </p:ext>
            </p:extLst>
          </p:nvPr>
        </p:nvGraphicFramePr>
        <p:xfrm>
          <a:off x="336000" y="1602755"/>
          <a:ext cx="3669391" cy="138176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887527">
                  <a:extLst>
                    <a:ext uri="{9D8B030D-6E8A-4147-A177-3AD203B41FA5}">
                      <a16:colId xmlns:a16="http://schemas.microsoft.com/office/drawing/2014/main" val="1388719306"/>
                    </a:ext>
                  </a:extLst>
                </a:gridCol>
                <a:gridCol w="1226541">
                  <a:extLst>
                    <a:ext uri="{9D8B030D-6E8A-4147-A177-3AD203B41FA5}">
                      <a16:colId xmlns:a16="http://schemas.microsoft.com/office/drawing/2014/main" val="102702243"/>
                    </a:ext>
                  </a:extLst>
                </a:gridCol>
                <a:gridCol w="1555323">
                  <a:extLst>
                    <a:ext uri="{9D8B030D-6E8A-4147-A177-3AD203B41FA5}">
                      <a16:colId xmlns:a16="http://schemas.microsoft.com/office/drawing/2014/main" val="2676548368"/>
                    </a:ext>
                  </a:extLst>
                </a:gridCol>
              </a:tblGrid>
              <a:tr h="182730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Production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Network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71475020"/>
                  </a:ext>
                </a:extLst>
              </a:tr>
              <a:tr h="182730">
                <a:tc>
                  <a:txBody>
                    <a:bodyPr/>
                    <a:lstStyle/>
                    <a:p>
                      <a:r>
                        <a:rPr lang="en-GB" sz="1200" dirty="0"/>
                        <a:t>Energy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3%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25627041"/>
                  </a:ext>
                </a:extLst>
              </a:tr>
              <a:tr h="242533">
                <a:tc>
                  <a:txBody>
                    <a:bodyPr/>
                    <a:lstStyle/>
                    <a:p>
                      <a:r>
                        <a:rPr lang="en-GB" sz="1200" dirty="0"/>
                        <a:t>Demand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60%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Transmission – 20%</a:t>
                      </a:r>
                    </a:p>
                    <a:p>
                      <a:r>
                        <a:rPr lang="en-GB" sz="1200" dirty="0"/>
                        <a:t>Distribution – 12%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41456551"/>
                  </a:ext>
                </a:extLst>
              </a:tr>
              <a:tr h="182730">
                <a:tc>
                  <a:txBody>
                    <a:bodyPr/>
                    <a:lstStyle/>
                    <a:p>
                      <a:r>
                        <a:rPr lang="en-GB" sz="1200" dirty="0"/>
                        <a:t>Customer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5%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r>
                        <a:rPr lang="en-GB" sz="1200" dirty="0"/>
                        <a:t>Network customer</a:t>
                      </a:r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2554008"/>
                  </a:ext>
                </a:extLst>
              </a:tr>
            </a:tbl>
          </a:graphicData>
        </a:graphic>
      </p:graphicFrame>
      <p:graphicFrame>
        <p:nvGraphicFramePr>
          <p:cNvPr id="22" name="Table 7">
            <a:extLst>
              <a:ext uri="{FF2B5EF4-FFF2-40B4-BE49-F238E27FC236}">
                <a16:creationId xmlns:a16="http://schemas.microsoft.com/office/drawing/2014/main" id="{13C903EF-7D05-463B-9A0C-4EF8DA2B4A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8432421"/>
              </p:ext>
            </p:extLst>
          </p:nvPr>
        </p:nvGraphicFramePr>
        <p:xfrm>
          <a:off x="4355723" y="1537687"/>
          <a:ext cx="3669391" cy="1891313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826963">
                  <a:extLst>
                    <a:ext uri="{9D8B030D-6E8A-4147-A177-3AD203B41FA5}">
                      <a16:colId xmlns:a16="http://schemas.microsoft.com/office/drawing/2014/main" val="1388719306"/>
                    </a:ext>
                  </a:extLst>
                </a:gridCol>
                <a:gridCol w="1842428">
                  <a:extLst>
                    <a:ext uri="{9D8B030D-6E8A-4147-A177-3AD203B41FA5}">
                      <a16:colId xmlns:a16="http://schemas.microsoft.com/office/drawing/2014/main" val="102702243"/>
                    </a:ext>
                  </a:extLst>
                </a:gridCol>
              </a:tblGrid>
              <a:tr h="336833">
                <a:tc>
                  <a:txBody>
                    <a:bodyPr/>
                    <a:lstStyle/>
                    <a:p>
                      <a:pPr algn="l"/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Demand class revenue allocation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71475020"/>
                  </a:ext>
                </a:extLst>
              </a:tr>
              <a:tr h="202100"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Customer charge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0.6%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25627041"/>
                  </a:ext>
                </a:extLst>
              </a:tr>
              <a:tr h="336833"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Energy Charge – tier 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44.5%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41456551"/>
                  </a:ext>
                </a:extLst>
              </a:tr>
              <a:tr h="202100">
                <a:tc>
                  <a:txBody>
                    <a:bodyPr/>
                    <a:lstStyle/>
                    <a:p>
                      <a:pPr marL="0" marR="0" lvl="0" indent="0" algn="l" defTabSz="360000" rtl="0" eaLnBrk="1" fontAlgn="auto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200" dirty="0"/>
                        <a:t>Energy Charge – tier 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18.3%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82403481"/>
                  </a:ext>
                </a:extLst>
              </a:tr>
              <a:tr h="202100">
                <a:tc>
                  <a:txBody>
                    <a:bodyPr/>
                    <a:lstStyle/>
                    <a:p>
                      <a:pPr marL="0" marR="0" lvl="0" indent="0" algn="l" defTabSz="360000" rtl="0" eaLnBrk="1" fontAlgn="auto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200" dirty="0"/>
                        <a:t>Energy Charge – tier 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2.2%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74090676"/>
                  </a:ext>
                </a:extLst>
              </a:tr>
              <a:tr h="202100"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Demand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34.4%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2554008"/>
                  </a:ext>
                </a:extLst>
              </a:tr>
            </a:tbl>
          </a:graphicData>
        </a:graphic>
      </p:graphicFrame>
      <p:graphicFrame>
        <p:nvGraphicFramePr>
          <p:cNvPr id="27" name="Table 7">
            <a:extLst>
              <a:ext uri="{FF2B5EF4-FFF2-40B4-BE49-F238E27FC236}">
                <a16:creationId xmlns:a16="http://schemas.microsoft.com/office/drawing/2014/main" id="{CDD6FE6B-4E33-4335-8E49-9B481C77C0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3930944"/>
              </p:ext>
            </p:extLst>
          </p:nvPr>
        </p:nvGraphicFramePr>
        <p:xfrm>
          <a:off x="8375446" y="1532739"/>
          <a:ext cx="3669391" cy="794033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826963">
                  <a:extLst>
                    <a:ext uri="{9D8B030D-6E8A-4147-A177-3AD203B41FA5}">
                      <a16:colId xmlns:a16="http://schemas.microsoft.com/office/drawing/2014/main" val="1388719306"/>
                    </a:ext>
                  </a:extLst>
                </a:gridCol>
                <a:gridCol w="1842428">
                  <a:extLst>
                    <a:ext uri="{9D8B030D-6E8A-4147-A177-3AD203B41FA5}">
                      <a16:colId xmlns:a16="http://schemas.microsoft.com/office/drawing/2014/main" val="102702243"/>
                    </a:ext>
                  </a:extLst>
                </a:gridCol>
              </a:tblGrid>
              <a:tr h="336833">
                <a:tc>
                  <a:txBody>
                    <a:bodyPr/>
                    <a:lstStyle/>
                    <a:p>
                      <a:pPr algn="l"/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Revenue to recover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71475020"/>
                  </a:ext>
                </a:extLst>
              </a:tr>
              <a:tr h="202100"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Revenue to recover from demand class ($)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75,000,000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25627041"/>
                  </a:ext>
                </a:extLst>
              </a:tr>
            </a:tbl>
          </a:graphicData>
        </a:graphic>
      </p:graphicFrame>
      <p:sp>
        <p:nvSpPr>
          <p:cNvPr id="3" name="Footer Placeholder 5">
            <a:extLst>
              <a:ext uri="{FF2B5EF4-FFF2-40B4-BE49-F238E27FC236}">
                <a16:creationId xmlns:a16="http://schemas.microsoft.com/office/drawing/2014/main" id="{C6448473-4BDD-C394-271E-8BEC8BE08A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61095" y="6551112"/>
            <a:ext cx="7071154" cy="153888"/>
          </a:xfrm>
        </p:spPr>
        <p:txBody>
          <a:bodyPr/>
          <a:lstStyle/>
          <a:p>
            <a:r>
              <a:rPr lang="en-GB" dirty="0"/>
              <a:t>Rate Design Workshop and Considerations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A44AD4-CB7F-F057-A390-E525323849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29095" y="6551112"/>
            <a:ext cx="1152000" cy="153888"/>
          </a:xfrm>
        </p:spPr>
        <p:txBody>
          <a:bodyPr/>
          <a:lstStyle/>
          <a:p>
            <a:r>
              <a:rPr lang="en-GB" dirty="0"/>
              <a:t>October 2023</a:t>
            </a:r>
          </a:p>
        </p:txBody>
      </p:sp>
    </p:spTree>
    <p:extLst>
      <p:ext uri="{BB962C8B-B14F-4D97-AF65-F5344CB8AC3E}">
        <p14:creationId xmlns:p14="http://schemas.microsoft.com/office/powerpoint/2010/main" val="64060116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13BBB7-9B36-4276-B25E-9A225D0205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BELCO’s Approach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187A1C-DD0B-4C79-8B43-9965EE81AB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en-GB" dirty="0"/>
              <a:t>Example 2 – Demand Class</a:t>
            </a:r>
          </a:p>
          <a:p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85A27C0-CF4E-4BE9-B51C-8A9DF00E138E}"/>
              </a:ext>
            </a:extLst>
          </p:cNvPr>
          <p:cNvSpPr txBox="1"/>
          <p:nvPr/>
        </p:nvSpPr>
        <p:spPr>
          <a:xfrm>
            <a:off x="4680399" y="1208093"/>
            <a:ext cx="30200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Revenue breakdown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9DC28A4F-EF45-45C6-8DF2-2871B5EC829F}"/>
              </a:ext>
            </a:extLst>
          </p:cNvPr>
          <p:cNvSpPr/>
          <p:nvPr/>
        </p:nvSpPr>
        <p:spPr>
          <a:xfrm>
            <a:off x="364027" y="3052344"/>
            <a:ext cx="489208" cy="5232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3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52F3FFB-44B4-4735-B68E-7C9460A2AD05}"/>
              </a:ext>
            </a:extLst>
          </p:cNvPr>
          <p:cNvSpPr txBox="1"/>
          <p:nvPr/>
        </p:nvSpPr>
        <p:spPr>
          <a:xfrm>
            <a:off x="894775" y="3160066"/>
            <a:ext cx="57393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Demand charge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557AF5E-B84D-480C-B187-E9EF8B233C12}"/>
              </a:ext>
            </a:extLst>
          </p:cNvPr>
          <p:cNvSpPr txBox="1"/>
          <p:nvPr/>
        </p:nvSpPr>
        <p:spPr>
          <a:xfrm>
            <a:off x="729842" y="1280628"/>
            <a:ext cx="30200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ECOSS Results (%)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A897119F-8B4B-4A6C-9239-949121D23259}"/>
                  </a:ext>
                </a:extLst>
              </p:cNvPr>
              <p:cNvSpPr txBox="1"/>
              <p:nvPr/>
            </p:nvSpPr>
            <p:spPr>
              <a:xfrm>
                <a:off x="0" y="3673587"/>
                <a:ext cx="10112266" cy="66684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𝐴𝑙𝑙𝑜𝑐𝑎𝑡𝑖𝑜𝑛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𝑓𝑜𝑟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𝑔𝑒𝑛𝑒𝑟𝑎𝑡𝑖𝑜𝑛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𝑑𝑒𝑚𝑎𝑛𝑑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𝑐h𝑎𝑟𝑔𝑒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𝑑𝑒𝑚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𝑏𝑙𝑜𝑐𝑘</m:t>
                          </m:r>
                        </m:e>
                      </m:d>
                      <m:r>
                        <a:rPr lang="en-GB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i="1" smtClean="0">
                          <a:latin typeface="Cambria Math" panose="02040503050406030204" pitchFamily="18" charset="0"/>
                        </a:rPr>
                        <m:t>𝑅𝑑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𝑑𝑒𝑚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%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∗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𝑒𝑖𝑡h𝑒𝑟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25%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𝑓𝑜𝑟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𝑏𝑙𝑜𝑐𝑘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1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𝑜𝑟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75%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𝑓𝑜𝑟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𝑏𝑙𝑜𝑐𝑘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2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𝑃𝑑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𝑑𝑒𝑚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%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∗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GB" b="0" i="1" baseline="-25000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𝑑𝑒𝑚</m:t>
                              </m:r>
                            </m:e>
                          </m:d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%</m:t>
                              </m:r>
                            </m:e>
                          </m:d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GB" b="0" i="1" baseline="-25000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𝑑𝑒𝑚</m:t>
                              </m:r>
                            </m:e>
                          </m:d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%</m:t>
                              </m:r>
                            </m:e>
                          </m:d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𝑁𝑑</m:t>
                          </m:r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𝑑𝑒𝑚</m:t>
                              </m:r>
                            </m:e>
                          </m:d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%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A897119F-8B4B-4A6C-9239-949121D232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673587"/>
                <a:ext cx="10112266" cy="666849"/>
              </a:xfrm>
              <a:prstGeom prst="rect">
                <a:avLst/>
              </a:prstGeom>
              <a:blipFill>
                <a:blip r:embed="rId2"/>
                <a:stretch>
                  <a:fillRect b="-458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C636952-DE87-4F2F-8434-5FF7D870F58A}"/>
                  </a:ext>
                </a:extLst>
              </p:cNvPr>
              <p:cNvSpPr txBox="1"/>
              <p:nvPr/>
            </p:nvSpPr>
            <p:spPr>
              <a:xfrm>
                <a:off x="0" y="4331330"/>
                <a:ext cx="10112266" cy="41312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𝐴𝑙𝑙𝑜𝑐𝑎𝑡𝑖𝑜𝑛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𝑓𝑜𝑟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𝑔𝑒𝑛𝑒𝑟𝑎𝑡𝑖𝑜𝑛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𝑑𝑒𝑚𝑎𝑛𝑑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𝑐h𝑎𝑟𝑔𝑒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𝑑𝑒𝑚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𝑏𝑙𝑜𝑐𝑘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1</m:t>
                          </m:r>
                        </m:e>
                      </m:d>
                      <m:r>
                        <a:rPr lang="en-GB" i="1" smtClean="0">
                          <a:latin typeface="Cambria Math" panose="02040503050406030204" pitchFamily="18" charset="0"/>
                        </a:rPr>
                        <m:t>=3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4.4%∗25%∗60%∗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60%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60%+20%+12%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=3%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C636952-DE87-4F2F-8434-5FF7D870F5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331330"/>
                <a:ext cx="10112266" cy="413126"/>
              </a:xfrm>
              <a:prstGeom prst="rect">
                <a:avLst/>
              </a:prstGeom>
              <a:blipFill>
                <a:blip r:embed="rId3"/>
                <a:stretch>
                  <a:fillRect t="-1493" b="-134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5" name="Table 7">
            <a:extLst>
              <a:ext uri="{FF2B5EF4-FFF2-40B4-BE49-F238E27FC236}">
                <a16:creationId xmlns:a16="http://schemas.microsoft.com/office/drawing/2014/main" id="{AB6064FC-39F8-44AA-80FB-991BC411A9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8840660"/>
              </p:ext>
            </p:extLst>
          </p:nvPr>
        </p:nvGraphicFramePr>
        <p:xfrm>
          <a:off x="336000" y="1602755"/>
          <a:ext cx="3669391" cy="138176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887527">
                  <a:extLst>
                    <a:ext uri="{9D8B030D-6E8A-4147-A177-3AD203B41FA5}">
                      <a16:colId xmlns:a16="http://schemas.microsoft.com/office/drawing/2014/main" val="1388719306"/>
                    </a:ext>
                  </a:extLst>
                </a:gridCol>
                <a:gridCol w="1226541">
                  <a:extLst>
                    <a:ext uri="{9D8B030D-6E8A-4147-A177-3AD203B41FA5}">
                      <a16:colId xmlns:a16="http://schemas.microsoft.com/office/drawing/2014/main" val="102702243"/>
                    </a:ext>
                  </a:extLst>
                </a:gridCol>
                <a:gridCol w="1555323">
                  <a:extLst>
                    <a:ext uri="{9D8B030D-6E8A-4147-A177-3AD203B41FA5}">
                      <a16:colId xmlns:a16="http://schemas.microsoft.com/office/drawing/2014/main" val="2676548368"/>
                    </a:ext>
                  </a:extLst>
                </a:gridCol>
              </a:tblGrid>
              <a:tr h="182730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Production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Network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71475020"/>
                  </a:ext>
                </a:extLst>
              </a:tr>
              <a:tr h="182730">
                <a:tc>
                  <a:txBody>
                    <a:bodyPr/>
                    <a:lstStyle/>
                    <a:p>
                      <a:r>
                        <a:rPr lang="en-GB" sz="1200" dirty="0"/>
                        <a:t>Energy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3%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25627041"/>
                  </a:ext>
                </a:extLst>
              </a:tr>
              <a:tr h="242533">
                <a:tc>
                  <a:txBody>
                    <a:bodyPr/>
                    <a:lstStyle/>
                    <a:p>
                      <a:r>
                        <a:rPr lang="en-GB" sz="1200" dirty="0"/>
                        <a:t>Demand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60%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Transmission – 20%</a:t>
                      </a:r>
                    </a:p>
                    <a:p>
                      <a:r>
                        <a:rPr lang="en-GB" sz="1200" dirty="0"/>
                        <a:t>Distribution – 12%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41456551"/>
                  </a:ext>
                </a:extLst>
              </a:tr>
              <a:tr h="182730">
                <a:tc>
                  <a:txBody>
                    <a:bodyPr/>
                    <a:lstStyle/>
                    <a:p>
                      <a:r>
                        <a:rPr lang="en-GB" sz="1200" dirty="0"/>
                        <a:t>Customer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5%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r>
                        <a:rPr lang="en-GB" sz="1200" dirty="0"/>
                        <a:t>Network customer</a:t>
                      </a:r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2554008"/>
                  </a:ext>
                </a:extLst>
              </a:tr>
            </a:tbl>
          </a:graphicData>
        </a:graphic>
      </p:graphicFrame>
      <p:graphicFrame>
        <p:nvGraphicFramePr>
          <p:cNvPr id="16" name="Table 7">
            <a:extLst>
              <a:ext uri="{FF2B5EF4-FFF2-40B4-BE49-F238E27FC236}">
                <a16:creationId xmlns:a16="http://schemas.microsoft.com/office/drawing/2014/main" id="{50F3287F-41EA-4B08-9C33-959FADBDED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2344270"/>
              </p:ext>
            </p:extLst>
          </p:nvPr>
        </p:nvGraphicFramePr>
        <p:xfrm>
          <a:off x="4355723" y="1537687"/>
          <a:ext cx="3669391" cy="1891313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826963">
                  <a:extLst>
                    <a:ext uri="{9D8B030D-6E8A-4147-A177-3AD203B41FA5}">
                      <a16:colId xmlns:a16="http://schemas.microsoft.com/office/drawing/2014/main" val="1388719306"/>
                    </a:ext>
                  </a:extLst>
                </a:gridCol>
                <a:gridCol w="1842428">
                  <a:extLst>
                    <a:ext uri="{9D8B030D-6E8A-4147-A177-3AD203B41FA5}">
                      <a16:colId xmlns:a16="http://schemas.microsoft.com/office/drawing/2014/main" val="102702243"/>
                    </a:ext>
                  </a:extLst>
                </a:gridCol>
              </a:tblGrid>
              <a:tr h="336833">
                <a:tc>
                  <a:txBody>
                    <a:bodyPr/>
                    <a:lstStyle/>
                    <a:p>
                      <a:pPr algn="l"/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Demand class revenue allocation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71475020"/>
                  </a:ext>
                </a:extLst>
              </a:tr>
              <a:tr h="202100"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Customer charge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0.6%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25627041"/>
                  </a:ext>
                </a:extLst>
              </a:tr>
              <a:tr h="336833"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Energy Charge – tier 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44.5%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41456551"/>
                  </a:ext>
                </a:extLst>
              </a:tr>
              <a:tr h="202100">
                <a:tc>
                  <a:txBody>
                    <a:bodyPr/>
                    <a:lstStyle/>
                    <a:p>
                      <a:pPr marL="0" marR="0" lvl="0" indent="0" algn="l" defTabSz="360000" rtl="0" eaLnBrk="1" fontAlgn="auto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200" dirty="0"/>
                        <a:t>Energy Charge – tier 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18.3%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82403481"/>
                  </a:ext>
                </a:extLst>
              </a:tr>
              <a:tr h="202100">
                <a:tc>
                  <a:txBody>
                    <a:bodyPr/>
                    <a:lstStyle/>
                    <a:p>
                      <a:pPr marL="0" marR="0" lvl="0" indent="0" algn="l" defTabSz="360000" rtl="0" eaLnBrk="1" fontAlgn="auto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200" dirty="0"/>
                        <a:t>Energy Charge – tier 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2.2%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74090676"/>
                  </a:ext>
                </a:extLst>
              </a:tr>
              <a:tr h="202100"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Demand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34.4%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2554008"/>
                  </a:ext>
                </a:extLst>
              </a:tr>
            </a:tbl>
          </a:graphicData>
        </a:graphic>
      </p:graphicFrame>
      <p:graphicFrame>
        <p:nvGraphicFramePr>
          <p:cNvPr id="17" name="Table 7">
            <a:extLst>
              <a:ext uri="{FF2B5EF4-FFF2-40B4-BE49-F238E27FC236}">
                <a16:creationId xmlns:a16="http://schemas.microsoft.com/office/drawing/2014/main" id="{5BEB6399-DBB8-43E2-9F80-93CCC9CA2A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1122362"/>
              </p:ext>
            </p:extLst>
          </p:nvPr>
        </p:nvGraphicFramePr>
        <p:xfrm>
          <a:off x="8375446" y="1532739"/>
          <a:ext cx="3669391" cy="794033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826963">
                  <a:extLst>
                    <a:ext uri="{9D8B030D-6E8A-4147-A177-3AD203B41FA5}">
                      <a16:colId xmlns:a16="http://schemas.microsoft.com/office/drawing/2014/main" val="1388719306"/>
                    </a:ext>
                  </a:extLst>
                </a:gridCol>
                <a:gridCol w="1842428">
                  <a:extLst>
                    <a:ext uri="{9D8B030D-6E8A-4147-A177-3AD203B41FA5}">
                      <a16:colId xmlns:a16="http://schemas.microsoft.com/office/drawing/2014/main" val="102702243"/>
                    </a:ext>
                  </a:extLst>
                </a:gridCol>
              </a:tblGrid>
              <a:tr h="336833">
                <a:tc>
                  <a:txBody>
                    <a:bodyPr/>
                    <a:lstStyle/>
                    <a:p>
                      <a:pPr algn="l"/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Revenue to recover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71475020"/>
                  </a:ext>
                </a:extLst>
              </a:tr>
              <a:tr h="202100"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Revenue to recover from demand class ($)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75,000,000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25627041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2B452AF-D578-4315-B813-DCAC974DE900}"/>
                  </a:ext>
                </a:extLst>
              </p:cNvPr>
              <p:cNvSpPr txBox="1"/>
              <p:nvPr/>
            </p:nvSpPr>
            <p:spPr>
              <a:xfrm>
                <a:off x="0" y="5116878"/>
                <a:ext cx="10112266" cy="41312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𝐴𝑙𝑙𝑜𝑐𝑎𝑡𝑖𝑜𝑛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𝑓𝑜𝑟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𝑔𝑒𝑛𝑒𝑟𝑎𝑡𝑖𝑜𝑛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𝑑𝑒𝑚𝑎𝑛𝑑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𝑐h𝑎𝑟𝑔𝑒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𝑑𝑒𝑚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𝑏𝑙𝑜𝑐𝑘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2</m:t>
                          </m:r>
                        </m:e>
                      </m:d>
                      <m:r>
                        <a:rPr lang="en-GB" i="1" smtClean="0">
                          <a:latin typeface="Cambria Math" panose="02040503050406030204" pitchFamily="18" charset="0"/>
                        </a:rPr>
                        <m:t>=3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4.4%∗75%∗60%∗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60%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60%+20%+12%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=10%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2B452AF-D578-4315-B813-DCAC974DE9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116878"/>
                <a:ext cx="10112266" cy="413126"/>
              </a:xfrm>
              <a:prstGeom prst="rect">
                <a:avLst/>
              </a:prstGeom>
              <a:blipFill>
                <a:blip r:embed="rId4"/>
                <a:stretch>
                  <a:fillRect b="-1323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4B1163B-3860-4278-B396-067C70752D86}"/>
                  </a:ext>
                </a:extLst>
              </p:cNvPr>
              <p:cNvSpPr txBox="1"/>
              <p:nvPr/>
            </p:nvSpPr>
            <p:spPr>
              <a:xfrm>
                <a:off x="97875" y="4822945"/>
                <a:ext cx="10112266" cy="21544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𝑅𝑒𝑣</m:t>
                      </m:r>
                      <m:r>
                        <a:rPr lang="en-GB" b="0" i="1" baseline="-25000" smtClean="0">
                          <a:latin typeface="Cambria Math" panose="02040503050406030204" pitchFamily="18" charset="0"/>
                        </a:rPr>
                        <m:t>𝑑𝑒𝑚𝑎𝑛𝑑</m:t>
                      </m:r>
                      <m:r>
                        <a:rPr lang="en-GB" b="0" i="1" baseline="-2500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baseline="-25000" smtClean="0">
                          <a:latin typeface="Cambria Math" panose="02040503050406030204" pitchFamily="18" charset="0"/>
                        </a:rPr>
                        <m:t>𝑐h𝑎𝑟𝑔𝑒</m:t>
                      </m:r>
                      <m:r>
                        <a:rPr lang="en-GB" b="0" i="1" baseline="-25000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𝑑𝑒𝑚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𝑏𝑙𝑜𝑐𝑘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1</m:t>
                          </m:r>
                        </m:e>
                      </m:d>
                      <m:r>
                        <a:rPr lang="en-GB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3%∗75,000,000=$2,523,913.04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4B1163B-3860-4278-B396-067C70752D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875" y="4822945"/>
                <a:ext cx="10112266" cy="215444"/>
              </a:xfrm>
              <a:prstGeom prst="rect">
                <a:avLst/>
              </a:prstGeom>
              <a:blipFill>
                <a:blip r:embed="rId5"/>
                <a:stretch>
                  <a:fillRect t="-2778" b="-305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BF728D9-0852-4B9A-9583-68680088461B}"/>
                  </a:ext>
                </a:extLst>
              </p:cNvPr>
              <p:cNvSpPr txBox="1"/>
              <p:nvPr/>
            </p:nvSpPr>
            <p:spPr>
              <a:xfrm>
                <a:off x="250275" y="5709729"/>
                <a:ext cx="10112266" cy="21544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𝑅𝑒𝑣</m:t>
                      </m:r>
                      <m:r>
                        <a:rPr lang="en-GB" b="0" i="1" baseline="-25000" smtClean="0">
                          <a:latin typeface="Cambria Math" panose="02040503050406030204" pitchFamily="18" charset="0"/>
                        </a:rPr>
                        <m:t>𝑑𝑒𝑚𝑎𝑛𝑑</m:t>
                      </m:r>
                      <m:r>
                        <a:rPr lang="en-GB" b="0" i="1" baseline="-2500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baseline="-25000" smtClean="0">
                          <a:latin typeface="Cambria Math" panose="02040503050406030204" pitchFamily="18" charset="0"/>
                        </a:rPr>
                        <m:t>𝑐h𝑎𝑟𝑔𝑒</m:t>
                      </m:r>
                      <m:r>
                        <a:rPr lang="en-GB" b="0" i="1" baseline="-25000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𝑑𝑒𝑚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𝑏𝑙𝑜𝑐𝑘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2</m:t>
                          </m:r>
                        </m:e>
                      </m:d>
                      <m:r>
                        <a:rPr lang="en-GB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10%∗75,000,000=$7,571,739.13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BF728D9-0852-4B9A-9583-6868008846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275" y="5709729"/>
                <a:ext cx="10112266" cy="215444"/>
              </a:xfrm>
              <a:prstGeom prst="rect">
                <a:avLst/>
              </a:prstGeom>
              <a:blipFill>
                <a:blip r:embed="rId6"/>
                <a:stretch>
                  <a:fillRect t="-2857" b="-3428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Footer Placeholder 5">
            <a:extLst>
              <a:ext uri="{FF2B5EF4-FFF2-40B4-BE49-F238E27FC236}">
                <a16:creationId xmlns:a16="http://schemas.microsoft.com/office/drawing/2014/main" id="{F12E0016-24F7-90F2-77A6-B589E488C2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61095" y="6551112"/>
            <a:ext cx="7071154" cy="153888"/>
          </a:xfrm>
        </p:spPr>
        <p:txBody>
          <a:bodyPr/>
          <a:lstStyle/>
          <a:p>
            <a:r>
              <a:rPr lang="en-GB" dirty="0"/>
              <a:t>Rate Design Workshop and Considerations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CB5753-CD98-CCEC-AE53-B5DBF25EFF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29095" y="6551112"/>
            <a:ext cx="1152000" cy="153888"/>
          </a:xfrm>
        </p:spPr>
        <p:txBody>
          <a:bodyPr/>
          <a:lstStyle/>
          <a:p>
            <a:r>
              <a:rPr lang="en-GB" dirty="0"/>
              <a:t>October 2023</a:t>
            </a:r>
          </a:p>
        </p:txBody>
      </p:sp>
    </p:spTree>
    <p:extLst>
      <p:ext uri="{BB962C8B-B14F-4D97-AF65-F5344CB8AC3E}">
        <p14:creationId xmlns:p14="http://schemas.microsoft.com/office/powerpoint/2010/main" val="22608777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E7D951-85AE-2928-AE5F-CA30AE23B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Concerns with current structure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883AE5-4902-897D-DF5D-05E7632534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en-GB" dirty="0"/>
              <a:t>Introduction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96B7A60-9A3E-150F-1923-5339ADA1D905}"/>
              </a:ext>
            </a:extLst>
          </p:cNvPr>
          <p:cNvSpPr/>
          <p:nvPr/>
        </p:nvSpPr>
        <p:spPr>
          <a:xfrm>
            <a:off x="960575" y="1394691"/>
            <a:ext cx="4156363" cy="628073"/>
          </a:xfrm>
          <a:prstGeom prst="rect">
            <a:avLst/>
          </a:prstGeom>
          <a:solidFill>
            <a:srgbClr val="1A4596"/>
          </a:solidFill>
          <a:ln>
            <a:solidFill>
              <a:srgbClr val="1A45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Electricity bill composition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1454335-751E-0D3D-1C4C-EB7CB18A9872}"/>
              </a:ext>
            </a:extLst>
          </p:cNvPr>
          <p:cNvSpPr/>
          <p:nvPr/>
        </p:nvSpPr>
        <p:spPr>
          <a:xfrm>
            <a:off x="960575" y="2899888"/>
            <a:ext cx="1584000" cy="628073"/>
          </a:xfrm>
          <a:prstGeom prst="rect">
            <a:avLst/>
          </a:prstGeom>
          <a:solidFill>
            <a:srgbClr val="009BDF"/>
          </a:solidFill>
          <a:ln>
            <a:solidFill>
              <a:srgbClr val="009BD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Fixed charge (e.g. $/month, $/kW)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9506C72-3C99-CA20-81DA-A481E1410BE5}"/>
              </a:ext>
            </a:extLst>
          </p:cNvPr>
          <p:cNvSpPr/>
          <p:nvPr/>
        </p:nvSpPr>
        <p:spPr>
          <a:xfrm>
            <a:off x="3532938" y="2899888"/>
            <a:ext cx="1584000" cy="628073"/>
          </a:xfrm>
          <a:prstGeom prst="rect">
            <a:avLst/>
          </a:prstGeom>
          <a:solidFill>
            <a:srgbClr val="00A6B6"/>
          </a:solidFill>
          <a:ln>
            <a:solidFill>
              <a:srgbClr val="00A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Variable charges (e.g. $/kWh)</a:t>
            </a:r>
          </a:p>
        </p:txBody>
      </p:sp>
      <p:cxnSp>
        <p:nvCxnSpPr>
          <p:cNvPr id="10" name="Connector: Elbow 9">
            <a:extLst>
              <a:ext uri="{FF2B5EF4-FFF2-40B4-BE49-F238E27FC236}">
                <a16:creationId xmlns:a16="http://schemas.microsoft.com/office/drawing/2014/main" id="{C903F826-1064-AB4C-5284-3B7594AB58A5}"/>
              </a:ext>
            </a:extLst>
          </p:cNvPr>
          <p:cNvCxnSpPr>
            <a:stCxn id="7" idx="2"/>
            <a:endCxn id="8" idx="0"/>
          </p:cNvCxnSpPr>
          <p:nvPr/>
        </p:nvCxnSpPr>
        <p:spPr>
          <a:xfrm rot="5400000">
            <a:off x="1957104" y="1818235"/>
            <a:ext cx="877124" cy="1286182"/>
          </a:xfrm>
          <a:prstGeom prst="bentConnector3">
            <a:avLst/>
          </a:prstGeom>
          <a:ln w="190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or: Elbow 10">
            <a:extLst>
              <a:ext uri="{FF2B5EF4-FFF2-40B4-BE49-F238E27FC236}">
                <a16:creationId xmlns:a16="http://schemas.microsoft.com/office/drawing/2014/main" id="{7F26E830-D85E-0006-DA66-1C0DF3ACB394}"/>
              </a:ext>
            </a:extLst>
          </p:cNvPr>
          <p:cNvCxnSpPr>
            <a:cxnSpLocks/>
            <a:stCxn id="7" idx="2"/>
            <a:endCxn id="9" idx="0"/>
          </p:cNvCxnSpPr>
          <p:nvPr/>
        </p:nvCxnSpPr>
        <p:spPr>
          <a:xfrm rot="16200000" flipH="1">
            <a:off x="3243285" y="1818235"/>
            <a:ext cx="877124" cy="1286181"/>
          </a:xfrm>
          <a:prstGeom prst="bentConnector3">
            <a:avLst>
              <a:gd name="adj1" fmla="val 50000"/>
            </a:avLst>
          </a:prstGeom>
          <a:ln w="190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Graphic 11" descr="Solar Panels outline">
            <a:extLst>
              <a:ext uri="{FF2B5EF4-FFF2-40B4-BE49-F238E27FC236}">
                <a16:creationId xmlns:a16="http://schemas.microsoft.com/office/drawing/2014/main" id="{9D5A3CA5-1170-95C2-2D67-70D8EBE2D1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867738" y="3675850"/>
            <a:ext cx="914400" cy="914400"/>
          </a:xfrm>
          <a:prstGeom prst="rect">
            <a:avLst/>
          </a:prstGeom>
        </p:spPr>
      </p:pic>
      <p:pic>
        <p:nvPicPr>
          <p:cNvPr id="13" name="Graphic 12" descr="Electric Tower outline">
            <a:extLst>
              <a:ext uri="{FF2B5EF4-FFF2-40B4-BE49-F238E27FC236}">
                <a16:creationId xmlns:a16="http://schemas.microsoft.com/office/drawing/2014/main" id="{8E1B0E51-E3B8-C126-79BC-6142DD2FEA6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95375" y="3675850"/>
            <a:ext cx="914400" cy="9144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57324A0-2C09-93C2-3B57-B3C9C3AB0F19}"/>
              </a:ext>
            </a:extLst>
          </p:cNvPr>
          <p:cNvSpPr txBox="1"/>
          <p:nvPr/>
        </p:nvSpPr>
        <p:spPr>
          <a:xfrm>
            <a:off x="960575" y="4641719"/>
            <a:ext cx="15839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>
                <a:solidFill>
                  <a:srgbClr val="009BDF"/>
                </a:solidFill>
              </a:rPr>
              <a:t>Ideally recover costs unrelated to consumption level</a:t>
            </a:r>
          </a:p>
          <a:p>
            <a:pPr algn="ctr"/>
            <a:r>
              <a:rPr lang="en-GB" sz="1200" dirty="0">
                <a:solidFill>
                  <a:srgbClr val="009BDF"/>
                </a:solidFill>
              </a:rPr>
              <a:t>(e.g. Equipment and its management, grid connection, etc)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65A53AC-B1F3-DF0F-DE5C-5A65E083469E}"/>
              </a:ext>
            </a:extLst>
          </p:cNvPr>
          <p:cNvSpPr txBox="1"/>
          <p:nvPr/>
        </p:nvSpPr>
        <p:spPr>
          <a:xfrm>
            <a:off x="3532938" y="4641719"/>
            <a:ext cx="158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>
                <a:solidFill>
                  <a:srgbClr val="00A6B6"/>
                </a:solidFill>
              </a:rPr>
              <a:t>Ideally recover costs which vary with consumption level (e.g. Production related)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C8595CB0-6CFE-2A8D-B658-EFE1A7B3B1DA}"/>
              </a:ext>
            </a:extLst>
          </p:cNvPr>
          <p:cNvGrpSpPr/>
          <p:nvPr/>
        </p:nvGrpSpPr>
        <p:grpSpPr>
          <a:xfrm>
            <a:off x="6296672" y="2016919"/>
            <a:ext cx="5219179" cy="2767188"/>
            <a:chOff x="6296672" y="2498984"/>
            <a:chExt cx="5219179" cy="2767188"/>
          </a:xfrm>
        </p:grpSpPr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86A759A4-E0DE-4179-8E9E-76A45E1469E2}"/>
                </a:ext>
              </a:extLst>
            </p:cNvPr>
            <p:cNvSpPr/>
            <p:nvPr/>
          </p:nvSpPr>
          <p:spPr>
            <a:xfrm>
              <a:off x="8435156" y="3921937"/>
              <a:ext cx="923636" cy="1015663"/>
            </a:xfrm>
            <a:prstGeom prst="triangle">
              <a:avLst/>
            </a:prstGeom>
            <a:solidFill>
              <a:schemeClr val="accent3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6969C38B-158B-3725-99CB-1CE36C487643}"/>
                </a:ext>
              </a:extLst>
            </p:cNvPr>
            <p:cNvCxnSpPr>
              <a:cxnSpLocks/>
            </p:cNvCxnSpPr>
            <p:nvPr/>
          </p:nvCxnSpPr>
          <p:spPr>
            <a:xfrm>
              <a:off x="6296672" y="3403049"/>
              <a:ext cx="5147183" cy="1026719"/>
            </a:xfrm>
            <a:prstGeom prst="line">
              <a:avLst/>
            </a:prstGeom>
            <a:ln w="571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3" name="Graphic 22" descr="Solar Panels outline">
              <a:extLst>
                <a:ext uri="{FF2B5EF4-FFF2-40B4-BE49-F238E27FC236}">
                  <a16:creationId xmlns:a16="http://schemas.microsoft.com/office/drawing/2014/main" id="{372D1A8C-0992-F10F-376A-756D43068BE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601451" y="3403049"/>
              <a:ext cx="914400" cy="914400"/>
            </a:xfrm>
            <a:prstGeom prst="rect">
              <a:avLst/>
            </a:prstGeom>
          </p:spPr>
        </p:pic>
        <p:pic>
          <p:nvPicPr>
            <p:cNvPr id="24" name="Graphic 23" descr="Electric Tower outline">
              <a:extLst>
                <a:ext uri="{FF2B5EF4-FFF2-40B4-BE49-F238E27FC236}">
                  <a16:creationId xmlns:a16="http://schemas.microsoft.com/office/drawing/2014/main" id="{2DFFCC02-C788-BF4E-57A9-CA7C27BA8F5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296672" y="2498984"/>
              <a:ext cx="914400" cy="914400"/>
            </a:xfrm>
            <a:prstGeom prst="rect">
              <a:avLst/>
            </a:prstGeom>
          </p:spPr>
        </p:pic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DE03376F-8FC2-B78B-A5DF-1B5DD363C91D}"/>
                </a:ext>
              </a:extLst>
            </p:cNvPr>
            <p:cNvSpPr/>
            <p:nvPr/>
          </p:nvSpPr>
          <p:spPr>
            <a:xfrm>
              <a:off x="9883371" y="4638099"/>
              <a:ext cx="1584000" cy="628073"/>
            </a:xfrm>
            <a:prstGeom prst="rect">
              <a:avLst/>
            </a:prstGeom>
            <a:solidFill>
              <a:srgbClr val="00A6B6"/>
            </a:solidFill>
            <a:ln>
              <a:solidFill>
                <a:srgbClr val="00A6B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/>
                <a:t>Variable charges (e.g. $/kWh)</a:t>
              </a: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71349B40-4241-C101-1B0C-1BCDC8966F17}"/>
                </a:ext>
              </a:extLst>
            </p:cNvPr>
            <p:cNvSpPr/>
            <p:nvPr/>
          </p:nvSpPr>
          <p:spPr>
            <a:xfrm>
              <a:off x="6296672" y="4638099"/>
              <a:ext cx="1584000" cy="628073"/>
            </a:xfrm>
            <a:prstGeom prst="rect">
              <a:avLst/>
            </a:prstGeom>
            <a:solidFill>
              <a:srgbClr val="009BDF"/>
            </a:solidFill>
            <a:ln>
              <a:solidFill>
                <a:srgbClr val="009BD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/>
                <a:t>Fixed charge (e.g. $/month, $/kW)</a:t>
              </a:r>
            </a:p>
          </p:txBody>
        </p:sp>
        <p:pic>
          <p:nvPicPr>
            <p:cNvPr id="29" name="Graphic 28" descr="Electric Tower outline">
              <a:extLst>
                <a:ext uri="{FF2B5EF4-FFF2-40B4-BE49-F238E27FC236}">
                  <a16:creationId xmlns:a16="http://schemas.microsoft.com/office/drawing/2014/main" id="{7FFEF5F5-2934-ED2E-9351-CDFFF1ED772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832249" y="3134980"/>
              <a:ext cx="914400" cy="914400"/>
            </a:xfrm>
            <a:prstGeom prst="rect">
              <a:avLst/>
            </a:prstGeom>
          </p:spPr>
        </p:pic>
        <p:pic>
          <p:nvPicPr>
            <p:cNvPr id="30" name="Graphic 29" descr="Electric Tower outline">
              <a:extLst>
                <a:ext uri="{FF2B5EF4-FFF2-40B4-BE49-F238E27FC236}">
                  <a16:creationId xmlns:a16="http://schemas.microsoft.com/office/drawing/2014/main" id="{8336979C-8F44-5821-7F7D-448F3E29AB3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0601451" y="2543746"/>
              <a:ext cx="914400" cy="914400"/>
            </a:xfrm>
            <a:prstGeom prst="rect">
              <a:avLst/>
            </a:prstGeom>
          </p:spPr>
        </p:pic>
      </p:grpSp>
      <p:sp>
        <p:nvSpPr>
          <p:cNvPr id="32" name="Oval 31">
            <a:extLst>
              <a:ext uri="{FF2B5EF4-FFF2-40B4-BE49-F238E27FC236}">
                <a16:creationId xmlns:a16="http://schemas.microsoft.com/office/drawing/2014/main" id="{8DA38602-C87C-98F8-87CC-59C0036B3940}"/>
              </a:ext>
            </a:extLst>
          </p:cNvPr>
          <p:cNvSpPr/>
          <p:nvPr/>
        </p:nvSpPr>
        <p:spPr>
          <a:xfrm>
            <a:off x="9593574" y="3917818"/>
            <a:ext cx="2204000" cy="1123955"/>
          </a:xfrm>
          <a:prstGeom prst="ellipse">
            <a:avLst/>
          </a:prstGeom>
          <a:noFill/>
          <a:ln w="19050">
            <a:solidFill>
              <a:schemeClr val="accent5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68B2F188-24C5-766D-6BEB-A54E4365C724}"/>
              </a:ext>
            </a:extLst>
          </p:cNvPr>
          <p:cNvSpPr/>
          <p:nvPr/>
        </p:nvSpPr>
        <p:spPr>
          <a:xfrm>
            <a:off x="9365438" y="5561051"/>
            <a:ext cx="2660273" cy="62807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Currently groups Generation, Transmission, Distribution together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98AB4349-E00F-63F9-F160-DB3E7911C8D3}"/>
              </a:ext>
            </a:extLst>
          </p:cNvPr>
          <p:cNvCxnSpPr>
            <a:cxnSpLocks/>
            <a:stCxn id="32" idx="4"/>
            <a:endCxn id="33" idx="0"/>
          </p:cNvCxnSpPr>
          <p:nvPr/>
        </p:nvCxnSpPr>
        <p:spPr>
          <a:xfrm>
            <a:off x="10695574" y="5041773"/>
            <a:ext cx="1" cy="519278"/>
          </a:xfrm>
          <a:prstGeom prst="straightConnector1">
            <a:avLst/>
          </a:prstGeom>
          <a:ln w="1905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ooter Placeholder 5">
            <a:extLst>
              <a:ext uri="{FF2B5EF4-FFF2-40B4-BE49-F238E27FC236}">
                <a16:creationId xmlns:a16="http://schemas.microsoft.com/office/drawing/2014/main" id="{808A0E85-B67C-F3A2-074E-114B2616BA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61095" y="6551112"/>
            <a:ext cx="7071154" cy="153888"/>
          </a:xfrm>
        </p:spPr>
        <p:txBody>
          <a:bodyPr/>
          <a:lstStyle/>
          <a:p>
            <a:r>
              <a:rPr lang="en-GB" dirty="0"/>
              <a:t>Rate Design Workshop and Considerations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759F6B-8764-EC16-3394-0267E67DA7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29095" y="6551112"/>
            <a:ext cx="1152000" cy="153888"/>
          </a:xfrm>
        </p:spPr>
        <p:txBody>
          <a:bodyPr/>
          <a:lstStyle/>
          <a:p>
            <a:r>
              <a:rPr lang="en-GB" dirty="0"/>
              <a:t>October 2023</a:t>
            </a:r>
          </a:p>
        </p:txBody>
      </p:sp>
    </p:spTree>
    <p:extLst>
      <p:ext uri="{BB962C8B-B14F-4D97-AF65-F5344CB8AC3E}">
        <p14:creationId xmlns:p14="http://schemas.microsoft.com/office/powerpoint/2010/main" val="2738792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13BBB7-9B36-4276-B25E-9A225D0205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BELCO’s Approach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187A1C-DD0B-4C79-8B43-9965EE81AB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en-GB" dirty="0"/>
              <a:t>Example 2 – Demand Class</a:t>
            </a:r>
          </a:p>
          <a:p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85A27C0-CF4E-4BE9-B51C-8A9DF00E138E}"/>
              </a:ext>
            </a:extLst>
          </p:cNvPr>
          <p:cNvSpPr txBox="1"/>
          <p:nvPr/>
        </p:nvSpPr>
        <p:spPr>
          <a:xfrm>
            <a:off x="4680399" y="1208093"/>
            <a:ext cx="30200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Revenue breakdown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9DC28A4F-EF45-45C6-8DF2-2871B5EC829F}"/>
              </a:ext>
            </a:extLst>
          </p:cNvPr>
          <p:cNvSpPr/>
          <p:nvPr/>
        </p:nvSpPr>
        <p:spPr>
          <a:xfrm>
            <a:off x="364027" y="3052344"/>
            <a:ext cx="489208" cy="5232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3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52F3FFB-44B4-4735-B68E-7C9460A2AD05}"/>
              </a:ext>
            </a:extLst>
          </p:cNvPr>
          <p:cNvSpPr txBox="1"/>
          <p:nvPr/>
        </p:nvSpPr>
        <p:spPr>
          <a:xfrm>
            <a:off x="894775" y="3160066"/>
            <a:ext cx="57393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Demand charge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557AF5E-B84D-480C-B187-E9EF8B233C12}"/>
              </a:ext>
            </a:extLst>
          </p:cNvPr>
          <p:cNvSpPr txBox="1"/>
          <p:nvPr/>
        </p:nvSpPr>
        <p:spPr>
          <a:xfrm>
            <a:off x="729842" y="1280628"/>
            <a:ext cx="30200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ECOSS Results (%)</a:t>
            </a:r>
          </a:p>
        </p:txBody>
      </p:sp>
      <p:graphicFrame>
        <p:nvGraphicFramePr>
          <p:cNvPr id="15" name="Table 7">
            <a:extLst>
              <a:ext uri="{FF2B5EF4-FFF2-40B4-BE49-F238E27FC236}">
                <a16:creationId xmlns:a16="http://schemas.microsoft.com/office/drawing/2014/main" id="{AB6064FC-39F8-44AA-80FB-991BC411A9A0}"/>
              </a:ext>
            </a:extLst>
          </p:cNvPr>
          <p:cNvGraphicFramePr>
            <a:graphicFrameLocks noGrp="1"/>
          </p:cNvGraphicFramePr>
          <p:nvPr/>
        </p:nvGraphicFramePr>
        <p:xfrm>
          <a:off x="336000" y="1602755"/>
          <a:ext cx="3669391" cy="138176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887527">
                  <a:extLst>
                    <a:ext uri="{9D8B030D-6E8A-4147-A177-3AD203B41FA5}">
                      <a16:colId xmlns:a16="http://schemas.microsoft.com/office/drawing/2014/main" val="1388719306"/>
                    </a:ext>
                  </a:extLst>
                </a:gridCol>
                <a:gridCol w="1226541">
                  <a:extLst>
                    <a:ext uri="{9D8B030D-6E8A-4147-A177-3AD203B41FA5}">
                      <a16:colId xmlns:a16="http://schemas.microsoft.com/office/drawing/2014/main" val="102702243"/>
                    </a:ext>
                  </a:extLst>
                </a:gridCol>
                <a:gridCol w="1555323">
                  <a:extLst>
                    <a:ext uri="{9D8B030D-6E8A-4147-A177-3AD203B41FA5}">
                      <a16:colId xmlns:a16="http://schemas.microsoft.com/office/drawing/2014/main" val="2676548368"/>
                    </a:ext>
                  </a:extLst>
                </a:gridCol>
              </a:tblGrid>
              <a:tr h="182730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Production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Network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71475020"/>
                  </a:ext>
                </a:extLst>
              </a:tr>
              <a:tr h="182730">
                <a:tc>
                  <a:txBody>
                    <a:bodyPr/>
                    <a:lstStyle/>
                    <a:p>
                      <a:r>
                        <a:rPr lang="en-GB" sz="1200" dirty="0"/>
                        <a:t>Energy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3%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25627041"/>
                  </a:ext>
                </a:extLst>
              </a:tr>
              <a:tr h="242533">
                <a:tc>
                  <a:txBody>
                    <a:bodyPr/>
                    <a:lstStyle/>
                    <a:p>
                      <a:r>
                        <a:rPr lang="en-GB" sz="1200" dirty="0"/>
                        <a:t>Demand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60%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Transmission – 20%</a:t>
                      </a:r>
                    </a:p>
                    <a:p>
                      <a:r>
                        <a:rPr lang="en-GB" sz="1200" dirty="0"/>
                        <a:t>Distribution – 12%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41456551"/>
                  </a:ext>
                </a:extLst>
              </a:tr>
              <a:tr h="182730">
                <a:tc>
                  <a:txBody>
                    <a:bodyPr/>
                    <a:lstStyle/>
                    <a:p>
                      <a:r>
                        <a:rPr lang="en-GB" sz="1200" dirty="0"/>
                        <a:t>Customer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5%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r>
                        <a:rPr lang="en-GB" sz="1200" dirty="0"/>
                        <a:t>Network customer</a:t>
                      </a:r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2554008"/>
                  </a:ext>
                </a:extLst>
              </a:tr>
            </a:tbl>
          </a:graphicData>
        </a:graphic>
      </p:graphicFrame>
      <p:graphicFrame>
        <p:nvGraphicFramePr>
          <p:cNvPr id="16" name="Table 7">
            <a:extLst>
              <a:ext uri="{FF2B5EF4-FFF2-40B4-BE49-F238E27FC236}">
                <a16:creationId xmlns:a16="http://schemas.microsoft.com/office/drawing/2014/main" id="{50F3287F-41EA-4B08-9C33-959FADBDED5A}"/>
              </a:ext>
            </a:extLst>
          </p:cNvPr>
          <p:cNvGraphicFramePr>
            <a:graphicFrameLocks noGrp="1"/>
          </p:cNvGraphicFramePr>
          <p:nvPr/>
        </p:nvGraphicFramePr>
        <p:xfrm>
          <a:off x="4355723" y="1537687"/>
          <a:ext cx="3669391" cy="1891313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826963">
                  <a:extLst>
                    <a:ext uri="{9D8B030D-6E8A-4147-A177-3AD203B41FA5}">
                      <a16:colId xmlns:a16="http://schemas.microsoft.com/office/drawing/2014/main" val="1388719306"/>
                    </a:ext>
                  </a:extLst>
                </a:gridCol>
                <a:gridCol w="1842428">
                  <a:extLst>
                    <a:ext uri="{9D8B030D-6E8A-4147-A177-3AD203B41FA5}">
                      <a16:colId xmlns:a16="http://schemas.microsoft.com/office/drawing/2014/main" val="102702243"/>
                    </a:ext>
                  </a:extLst>
                </a:gridCol>
              </a:tblGrid>
              <a:tr h="336833">
                <a:tc>
                  <a:txBody>
                    <a:bodyPr/>
                    <a:lstStyle/>
                    <a:p>
                      <a:pPr algn="l"/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Demand class revenue allocation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71475020"/>
                  </a:ext>
                </a:extLst>
              </a:tr>
              <a:tr h="202100"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Customer charge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0.6%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25627041"/>
                  </a:ext>
                </a:extLst>
              </a:tr>
              <a:tr h="336833"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Energy Charge – tier 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44.5%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41456551"/>
                  </a:ext>
                </a:extLst>
              </a:tr>
              <a:tr h="202100">
                <a:tc>
                  <a:txBody>
                    <a:bodyPr/>
                    <a:lstStyle/>
                    <a:p>
                      <a:pPr marL="0" marR="0" lvl="0" indent="0" algn="l" defTabSz="360000" rtl="0" eaLnBrk="1" fontAlgn="auto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200" dirty="0"/>
                        <a:t>Energy Charge – tier 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18.3%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82403481"/>
                  </a:ext>
                </a:extLst>
              </a:tr>
              <a:tr h="202100">
                <a:tc>
                  <a:txBody>
                    <a:bodyPr/>
                    <a:lstStyle/>
                    <a:p>
                      <a:pPr marL="0" marR="0" lvl="0" indent="0" algn="l" defTabSz="360000" rtl="0" eaLnBrk="1" fontAlgn="auto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200" dirty="0"/>
                        <a:t>Energy Charge – tier 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2.2%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74090676"/>
                  </a:ext>
                </a:extLst>
              </a:tr>
              <a:tr h="202100"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Demand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34.4%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2554008"/>
                  </a:ext>
                </a:extLst>
              </a:tr>
            </a:tbl>
          </a:graphicData>
        </a:graphic>
      </p:graphicFrame>
      <p:graphicFrame>
        <p:nvGraphicFramePr>
          <p:cNvPr id="17" name="Table 7">
            <a:extLst>
              <a:ext uri="{FF2B5EF4-FFF2-40B4-BE49-F238E27FC236}">
                <a16:creationId xmlns:a16="http://schemas.microsoft.com/office/drawing/2014/main" id="{5BEB6399-DBB8-43E2-9F80-93CCC9CA2A62}"/>
              </a:ext>
            </a:extLst>
          </p:cNvPr>
          <p:cNvGraphicFramePr>
            <a:graphicFrameLocks noGrp="1"/>
          </p:cNvGraphicFramePr>
          <p:nvPr/>
        </p:nvGraphicFramePr>
        <p:xfrm>
          <a:off x="8375446" y="1532739"/>
          <a:ext cx="3669391" cy="794033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826963">
                  <a:extLst>
                    <a:ext uri="{9D8B030D-6E8A-4147-A177-3AD203B41FA5}">
                      <a16:colId xmlns:a16="http://schemas.microsoft.com/office/drawing/2014/main" val="1388719306"/>
                    </a:ext>
                  </a:extLst>
                </a:gridCol>
                <a:gridCol w="1842428">
                  <a:extLst>
                    <a:ext uri="{9D8B030D-6E8A-4147-A177-3AD203B41FA5}">
                      <a16:colId xmlns:a16="http://schemas.microsoft.com/office/drawing/2014/main" val="102702243"/>
                    </a:ext>
                  </a:extLst>
                </a:gridCol>
              </a:tblGrid>
              <a:tr h="336833">
                <a:tc>
                  <a:txBody>
                    <a:bodyPr/>
                    <a:lstStyle/>
                    <a:p>
                      <a:pPr algn="l"/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Revenue to recover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71475020"/>
                  </a:ext>
                </a:extLst>
              </a:tr>
              <a:tr h="202100"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Revenue to recover from demand class ($)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75,000,000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25627041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1D9B9E36-7460-4A27-91B1-A237FBF7849D}"/>
                  </a:ext>
                </a:extLst>
              </p:cNvPr>
              <p:cNvSpPr txBox="1"/>
              <p:nvPr/>
            </p:nvSpPr>
            <p:spPr>
              <a:xfrm>
                <a:off x="608631" y="3643393"/>
                <a:ext cx="10112266" cy="42595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𝐴𝑙𝑙𝑜𝑐𝑎𝑡𝑖𝑜𝑛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𝑓𝑜𝑟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𝑛𝑒𝑡𝑤𝑜𝑟𝑘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𝑑𝑒𝑚𝑎𝑛𝑑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𝑐h𝑎𝑟𝑔𝑒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𝑑𝑒𝑚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𝑏𝑙𝑜𝑐𝑘</m:t>
                          </m:r>
                        </m:e>
                      </m:d>
                      <m:r>
                        <a:rPr lang="en-GB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i="1" smtClean="0">
                          <a:latin typeface="Cambria Math" panose="02040503050406030204" pitchFamily="18" charset="0"/>
                        </a:rPr>
                        <m:t>𝑅𝑑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𝑑𝑒𝑚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%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∗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𝑒𝑖𝑡h𝑒𝑟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25%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𝑓𝑜𝑟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𝑏𝑙𝑜𝑐𝑘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1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𝑜𝑟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75%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𝑓𝑜𝑟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𝑏𝑙𝑜𝑐𝑘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2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𝐴𝑙𝑙𝑜𝑐𝑎𝑡𝑖𝑜𝑛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𝑓𝑜𝑟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𝑔𝑒𝑛𝑒𝑟𝑎𝑡𝑖𝑜𝑛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𝑑𝑒𝑚𝑎𝑛𝑑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𝑐h𝑎𝑟𝑔𝑒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𝑑𝑒𝑚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𝑏𝑙𝑜𝑐𝑘</m:t>
                          </m:r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1D9B9E36-7460-4A27-91B1-A237FBF784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631" y="3643393"/>
                <a:ext cx="10112266" cy="425950"/>
              </a:xfrm>
              <a:prstGeom prst="rect">
                <a:avLst/>
              </a:prstGeom>
              <a:blipFill>
                <a:blip r:embed="rId2"/>
                <a:stretch>
                  <a:fillRect b="-171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AD7FA2F-696A-419C-8BCC-3E4B0506B25E}"/>
                  </a:ext>
                </a:extLst>
              </p:cNvPr>
              <p:cNvSpPr txBox="1"/>
              <p:nvPr/>
            </p:nvSpPr>
            <p:spPr>
              <a:xfrm>
                <a:off x="76200" y="4137172"/>
                <a:ext cx="10112266" cy="21544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𝐴𝑙𝑙𝑜𝑐𝑎𝑡𝑖𝑜𝑛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𝑓𝑜𝑟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𝑛𝑒𝑡𝑤𝑜𝑟𝑘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𝑑𝑒𝑚𝑎𝑛𝑑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𝑐h𝑎𝑟𝑔𝑒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𝑑𝑒𝑚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𝑏𝑙𝑜𝑐𝑘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1</m:t>
                          </m:r>
                        </m:e>
                      </m:d>
                      <m:r>
                        <a:rPr lang="en-GB" i="1" smtClean="0">
                          <a:latin typeface="Cambria Math" panose="02040503050406030204" pitchFamily="18" charset="0"/>
                        </a:rPr>
                        <m:t>=3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4.4%∗25%−3%=5%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AD7FA2F-696A-419C-8BCC-3E4B0506B2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" y="4137172"/>
                <a:ext cx="10112266" cy="215444"/>
              </a:xfrm>
              <a:prstGeom prst="rect">
                <a:avLst/>
              </a:prstGeom>
              <a:blipFill>
                <a:blip r:embed="rId3"/>
                <a:stretch>
                  <a:fillRect b="-3428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80C02FEA-E093-4BE5-8379-82166B3175C2}"/>
                  </a:ext>
                </a:extLst>
              </p:cNvPr>
              <p:cNvSpPr txBox="1"/>
              <p:nvPr/>
            </p:nvSpPr>
            <p:spPr>
              <a:xfrm>
                <a:off x="155025" y="4473935"/>
                <a:ext cx="10112266" cy="21544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𝑅𝑒𝑣</m:t>
                      </m:r>
                      <m:r>
                        <a:rPr lang="en-GB" b="0" i="1" baseline="-25000" smtClean="0">
                          <a:latin typeface="Cambria Math" panose="02040503050406030204" pitchFamily="18" charset="0"/>
                        </a:rPr>
                        <m:t>𝑑𝑒𝑚𝑎𝑛𝑑</m:t>
                      </m:r>
                      <m:r>
                        <a:rPr lang="en-GB" b="0" i="1" baseline="-2500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baseline="-25000" smtClean="0">
                          <a:latin typeface="Cambria Math" panose="02040503050406030204" pitchFamily="18" charset="0"/>
                        </a:rPr>
                        <m:t>𝑐h𝑎𝑟𝑔𝑒</m:t>
                      </m:r>
                      <m:r>
                        <a:rPr lang="en-GB" b="0" i="1" baseline="-25000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𝑑𝑒𝑚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𝑏𝑙𝑜𝑐𝑘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1</m:t>
                          </m:r>
                        </m:e>
                      </m:d>
                      <m:r>
                        <a:rPr lang="en-GB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5%∗75,000,000=$3,926,086.96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80C02FEA-E093-4BE5-8379-82166B3175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025" y="4473935"/>
                <a:ext cx="10112266" cy="215444"/>
              </a:xfrm>
              <a:prstGeom prst="rect">
                <a:avLst/>
              </a:prstGeom>
              <a:blipFill>
                <a:blip r:embed="rId4"/>
                <a:stretch>
                  <a:fillRect t="-2857" b="-3428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4744FE1-2557-4226-96EC-C74D1DCAE50F}"/>
                  </a:ext>
                </a:extLst>
              </p:cNvPr>
              <p:cNvSpPr txBox="1"/>
              <p:nvPr/>
            </p:nvSpPr>
            <p:spPr>
              <a:xfrm>
                <a:off x="257175" y="4875828"/>
                <a:ext cx="10112266" cy="21544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𝐴𝑙𝑙𝑜𝑐𝑎𝑡𝑖𝑜𝑛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𝑓𝑜𝑟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𝑛𝑒𝑡𝑤𝑜𝑟𝑘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𝑑𝑒𝑚𝑎𝑛𝑑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𝑐h𝑎𝑟𝑔𝑒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𝑑𝑒𝑚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𝑏𝑙𝑜𝑐𝑘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2</m:t>
                          </m:r>
                        </m:e>
                      </m:d>
                      <m:r>
                        <a:rPr lang="en-GB" i="1" smtClean="0">
                          <a:latin typeface="Cambria Math" panose="02040503050406030204" pitchFamily="18" charset="0"/>
                        </a:rPr>
                        <m:t>=3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4.4%∗75%−10%=16%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4744FE1-2557-4226-96EC-C74D1DCAE5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175" y="4875828"/>
                <a:ext cx="10112266" cy="215444"/>
              </a:xfrm>
              <a:prstGeom prst="rect">
                <a:avLst/>
              </a:prstGeom>
              <a:blipFill>
                <a:blip r:embed="rId5"/>
                <a:stretch>
                  <a:fillRect b="-3428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7950D0BF-DE0B-404E-BE07-2FBC43EB3C87}"/>
                  </a:ext>
                </a:extLst>
              </p:cNvPr>
              <p:cNvSpPr txBox="1"/>
              <p:nvPr/>
            </p:nvSpPr>
            <p:spPr>
              <a:xfrm>
                <a:off x="336000" y="5212591"/>
                <a:ext cx="10112266" cy="21544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𝑅𝑒𝑣</m:t>
                      </m:r>
                      <m:r>
                        <a:rPr lang="en-GB" b="0" i="1" baseline="-25000" smtClean="0">
                          <a:latin typeface="Cambria Math" panose="02040503050406030204" pitchFamily="18" charset="0"/>
                        </a:rPr>
                        <m:t>𝑑𝑒𝑚𝑎𝑛𝑑</m:t>
                      </m:r>
                      <m:r>
                        <a:rPr lang="en-GB" b="0" i="1" baseline="-2500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baseline="-25000" smtClean="0">
                          <a:latin typeface="Cambria Math" panose="02040503050406030204" pitchFamily="18" charset="0"/>
                        </a:rPr>
                        <m:t>𝑐h𝑎𝑟𝑔𝑒</m:t>
                      </m:r>
                      <m:r>
                        <a:rPr lang="en-GB" b="0" i="1" baseline="-25000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𝑑𝑒𝑚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𝑏𝑙𝑜𝑐𝑘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1</m:t>
                          </m:r>
                        </m:e>
                      </m:d>
                      <m:r>
                        <a:rPr lang="en-GB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16%∗75,000,000=$11,778,260.87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7950D0BF-DE0B-404E-BE07-2FBC43EB3C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000" y="5212591"/>
                <a:ext cx="10112266" cy="215444"/>
              </a:xfrm>
              <a:prstGeom prst="rect">
                <a:avLst/>
              </a:prstGeom>
              <a:blipFill>
                <a:blip r:embed="rId6"/>
                <a:stretch>
                  <a:fillRect t="-2857" b="-3428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Footer Placeholder 5">
            <a:extLst>
              <a:ext uri="{FF2B5EF4-FFF2-40B4-BE49-F238E27FC236}">
                <a16:creationId xmlns:a16="http://schemas.microsoft.com/office/drawing/2014/main" id="{C1F0018A-7E01-3CF9-49ED-8A8613508E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61095" y="6551112"/>
            <a:ext cx="7071154" cy="153888"/>
          </a:xfrm>
        </p:spPr>
        <p:txBody>
          <a:bodyPr/>
          <a:lstStyle/>
          <a:p>
            <a:r>
              <a:rPr lang="en-GB" dirty="0"/>
              <a:t>Rate Design Workshop and Considerations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CC2319-FCE6-4208-8A7B-CA9CDE0104C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29095" y="6551112"/>
            <a:ext cx="1152000" cy="153888"/>
          </a:xfrm>
        </p:spPr>
        <p:txBody>
          <a:bodyPr/>
          <a:lstStyle/>
          <a:p>
            <a:r>
              <a:rPr lang="en-GB" dirty="0"/>
              <a:t>October 2023</a:t>
            </a:r>
          </a:p>
        </p:txBody>
      </p:sp>
    </p:spTree>
    <p:extLst>
      <p:ext uri="{BB962C8B-B14F-4D97-AF65-F5344CB8AC3E}">
        <p14:creationId xmlns:p14="http://schemas.microsoft.com/office/powerpoint/2010/main" val="257892106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13BBB7-9B36-4276-B25E-9A225D0205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BELCO’s Approach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187A1C-DD0B-4C79-8B43-9965EE81AB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en-GB" dirty="0"/>
              <a:t>Example 2 – Demand Class</a:t>
            </a:r>
          </a:p>
          <a:p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85A27C0-CF4E-4BE9-B51C-8A9DF00E138E}"/>
              </a:ext>
            </a:extLst>
          </p:cNvPr>
          <p:cNvSpPr txBox="1"/>
          <p:nvPr/>
        </p:nvSpPr>
        <p:spPr>
          <a:xfrm>
            <a:off x="4680399" y="1208093"/>
            <a:ext cx="30200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Revenue breakdown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9DC28A4F-EF45-45C6-8DF2-2871B5EC829F}"/>
              </a:ext>
            </a:extLst>
          </p:cNvPr>
          <p:cNvSpPr/>
          <p:nvPr/>
        </p:nvSpPr>
        <p:spPr>
          <a:xfrm>
            <a:off x="364027" y="3566694"/>
            <a:ext cx="489208" cy="5232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4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557AF5E-B84D-480C-B187-E9EF8B233C12}"/>
              </a:ext>
            </a:extLst>
          </p:cNvPr>
          <p:cNvSpPr txBox="1"/>
          <p:nvPr/>
        </p:nvSpPr>
        <p:spPr>
          <a:xfrm>
            <a:off x="729842" y="1280628"/>
            <a:ext cx="30200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ECOSS Results (%)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A897119F-8B4B-4A6C-9239-949121D23259}"/>
                  </a:ext>
                </a:extLst>
              </p:cNvPr>
              <p:cNvSpPr txBox="1"/>
              <p:nvPr/>
            </p:nvSpPr>
            <p:spPr>
              <a:xfrm>
                <a:off x="1039867" y="4179048"/>
                <a:ext cx="10112266" cy="42595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𝐴𝑙𝑙𝑜𝑐𝑎𝑡𝑖𝑜𝑛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𝑓𝑜𝑟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𝑣𝑜𝑙𝑢𝑚𝑒𝑡𝑟𝑖𝑐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𝑛𝑒𝑡𝑤𝑜𝑟𝑘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𝑑𝑒𝑚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%</m:t>
                          </m:r>
                        </m:e>
                      </m:d>
                      <m:r>
                        <a:rPr lang="en-GB" i="1" smtClean="0">
                          <a:latin typeface="Cambria Math" panose="02040503050406030204" pitchFamily="18" charset="0"/>
                        </a:rPr>
                        <m:t>=1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𝑐𝑢𝑠𝑡𝑜𝑚𝑒𝑟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𝑐h𝑎𝑟𝑔𝑒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% −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𝑑𝑒𝑚𝑎𝑛𝑑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𝑐h𝑎𝑟𝑔𝑒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% −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𝑣𝑜𝑙𝑢𝑚𝑒𝑡𝑟𝑖𝑐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𝑔𝑒𝑛𝑒𝑟𝑎𝑡𝑖𝑜𝑛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%</m:t>
                      </m:r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=1−0.6%−3%−10%−5%−16%−41%=24%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A897119F-8B4B-4A6C-9239-949121D232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9867" y="4179048"/>
                <a:ext cx="10112266" cy="425950"/>
              </a:xfrm>
              <a:prstGeom prst="rect">
                <a:avLst/>
              </a:prstGeom>
              <a:blipFill>
                <a:blip r:embed="rId2"/>
                <a:stretch>
                  <a:fillRect b="-869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5A1A4C21-A02C-4D67-B33D-C7314D8627D4}"/>
              </a:ext>
            </a:extLst>
          </p:cNvPr>
          <p:cNvSpPr txBox="1"/>
          <p:nvPr/>
        </p:nvSpPr>
        <p:spPr>
          <a:xfrm>
            <a:off x="853235" y="3652692"/>
            <a:ext cx="57393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Volumetric network revenue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5BF0D4C-66B8-469E-AC43-2F9991352BEF}"/>
                  </a:ext>
                </a:extLst>
              </p:cNvPr>
              <p:cNvSpPr txBox="1"/>
              <p:nvPr/>
            </p:nvSpPr>
            <p:spPr>
              <a:xfrm>
                <a:off x="1136984" y="4836791"/>
                <a:ext cx="5448030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𝑅𝑒𝑣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𝑣𝑜𝑙𝑢𝑚𝑒𝑡𝑟𝑖𝑐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𝑛𝑒𝑡𝑤𝑜𝑟𝑘</m:t>
                          </m:r>
                        </m:sub>
                      </m:sSub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𝑑𝑒𝑚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$</m:t>
                          </m:r>
                        </m:e>
                      </m:d>
                      <m:r>
                        <a:rPr lang="en-GB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24%∗75,000,000=$17,934,782.61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5BF0D4C-66B8-469E-AC43-2F9991352B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6984" y="4836791"/>
                <a:ext cx="5448030" cy="215444"/>
              </a:xfrm>
              <a:prstGeom prst="rect">
                <a:avLst/>
              </a:prstGeom>
              <a:blipFill>
                <a:blip r:embed="rId3"/>
                <a:stretch>
                  <a:fillRect l="-224" r="-224" b="-222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4" name="Table 7">
            <a:extLst>
              <a:ext uri="{FF2B5EF4-FFF2-40B4-BE49-F238E27FC236}">
                <a16:creationId xmlns:a16="http://schemas.microsoft.com/office/drawing/2014/main" id="{2BAC1544-AF5D-408D-B26C-6380D5E49F0F}"/>
              </a:ext>
            </a:extLst>
          </p:cNvPr>
          <p:cNvGraphicFramePr>
            <a:graphicFrameLocks noGrp="1"/>
          </p:cNvGraphicFramePr>
          <p:nvPr/>
        </p:nvGraphicFramePr>
        <p:xfrm>
          <a:off x="336000" y="1602755"/>
          <a:ext cx="3669391" cy="138176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887527">
                  <a:extLst>
                    <a:ext uri="{9D8B030D-6E8A-4147-A177-3AD203B41FA5}">
                      <a16:colId xmlns:a16="http://schemas.microsoft.com/office/drawing/2014/main" val="1388719306"/>
                    </a:ext>
                  </a:extLst>
                </a:gridCol>
                <a:gridCol w="1226541">
                  <a:extLst>
                    <a:ext uri="{9D8B030D-6E8A-4147-A177-3AD203B41FA5}">
                      <a16:colId xmlns:a16="http://schemas.microsoft.com/office/drawing/2014/main" val="102702243"/>
                    </a:ext>
                  </a:extLst>
                </a:gridCol>
                <a:gridCol w="1555323">
                  <a:extLst>
                    <a:ext uri="{9D8B030D-6E8A-4147-A177-3AD203B41FA5}">
                      <a16:colId xmlns:a16="http://schemas.microsoft.com/office/drawing/2014/main" val="2676548368"/>
                    </a:ext>
                  </a:extLst>
                </a:gridCol>
              </a:tblGrid>
              <a:tr h="182730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Production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Network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71475020"/>
                  </a:ext>
                </a:extLst>
              </a:tr>
              <a:tr h="182730">
                <a:tc>
                  <a:txBody>
                    <a:bodyPr/>
                    <a:lstStyle/>
                    <a:p>
                      <a:r>
                        <a:rPr lang="en-GB" sz="1200" dirty="0"/>
                        <a:t>Energy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3%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25627041"/>
                  </a:ext>
                </a:extLst>
              </a:tr>
              <a:tr h="242533">
                <a:tc>
                  <a:txBody>
                    <a:bodyPr/>
                    <a:lstStyle/>
                    <a:p>
                      <a:r>
                        <a:rPr lang="en-GB" sz="1200" dirty="0"/>
                        <a:t>Demand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60%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Transmission – 20%</a:t>
                      </a:r>
                    </a:p>
                    <a:p>
                      <a:r>
                        <a:rPr lang="en-GB" sz="1200" dirty="0"/>
                        <a:t>Distribution – 12%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41456551"/>
                  </a:ext>
                </a:extLst>
              </a:tr>
              <a:tr h="182730">
                <a:tc>
                  <a:txBody>
                    <a:bodyPr/>
                    <a:lstStyle/>
                    <a:p>
                      <a:r>
                        <a:rPr lang="en-GB" sz="1200" dirty="0"/>
                        <a:t>Customer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5%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r>
                        <a:rPr lang="en-GB" sz="1200" dirty="0"/>
                        <a:t>Network customer</a:t>
                      </a:r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2554008"/>
                  </a:ext>
                </a:extLst>
              </a:tr>
            </a:tbl>
          </a:graphicData>
        </a:graphic>
      </p:graphicFrame>
      <p:graphicFrame>
        <p:nvGraphicFramePr>
          <p:cNvPr id="17" name="Table 7">
            <a:extLst>
              <a:ext uri="{FF2B5EF4-FFF2-40B4-BE49-F238E27FC236}">
                <a16:creationId xmlns:a16="http://schemas.microsoft.com/office/drawing/2014/main" id="{D4EEEDE8-46EE-4AA1-8BA3-8B6E4267853D}"/>
              </a:ext>
            </a:extLst>
          </p:cNvPr>
          <p:cNvGraphicFramePr>
            <a:graphicFrameLocks noGrp="1"/>
          </p:cNvGraphicFramePr>
          <p:nvPr/>
        </p:nvGraphicFramePr>
        <p:xfrm>
          <a:off x="4355723" y="1537687"/>
          <a:ext cx="3669391" cy="1891313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826963">
                  <a:extLst>
                    <a:ext uri="{9D8B030D-6E8A-4147-A177-3AD203B41FA5}">
                      <a16:colId xmlns:a16="http://schemas.microsoft.com/office/drawing/2014/main" val="1388719306"/>
                    </a:ext>
                  </a:extLst>
                </a:gridCol>
                <a:gridCol w="1842428">
                  <a:extLst>
                    <a:ext uri="{9D8B030D-6E8A-4147-A177-3AD203B41FA5}">
                      <a16:colId xmlns:a16="http://schemas.microsoft.com/office/drawing/2014/main" val="102702243"/>
                    </a:ext>
                  </a:extLst>
                </a:gridCol>
              </a:tblGrid>
              <a:tr h="336833">
                <a:tc>
                  <a:txBody>
                    <a:bodyPr/>
                    <a:lstStyle/>
                    <a:p>
                      <a:pPr algn="l"/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Demand class revenue allocation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71475020"/>
                  </a:ext>
                </a:extLst>
              </a:tr>
              <a:tr h="202100"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Customer charge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0.6%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25627041"/>
                  </a:ext>
                </a:extLst>
              </a:tr>
              <a:tr h="336833"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Energy Charge – tier 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44.5%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41456551"/>
                  </a:ext>
                </a:extLst>
              </a:tr>
              <a:tr h="202100">
                <a:tc>
                  <a:txBody>
                    <a:bodyPr/>
                    <a:lstStyle/>
                    <a:p>
                      <a:pPr marL="0" marR="0" lvl="0" indent="0" algn="l" defTabSz="360000" rtl="0" eaLnBrk="1" fontAlgn="auto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200" dirty="0"/>
                        <a:t>Energy Charge – tier 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18.3%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82403481"/>
                  </a:ext>
                </a:extLst>
              </a:tr>
              <a:tr h="202100">
                <a:tc>
                  <a:txBody>
                    <a:bodyPr/>
                    <a:lstStyle/>
                    <a:p>
                      <a:pPr marL="0" marR="0" lvl="0" indent="0" algn="l" defTabSz="360000" rtl="0" eaLnBrk="1" fontAlgn="auto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200" dirty="0"/>
                        <a:t>Energy Charge – tier 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2.2%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74090676"/>
                  </a:ext>
                </a:extLst>
              </a:tr>
              <a:tr h="202100"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Demand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34.4%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2554008"/>
                  </a:ext>
                </a:extLst>
              </a:tr>
            </a:tbl>
          </a:graphicData>
        </a:graphic>
      </p:graphicFrame>
      <p:graphicFrame>
        <p:nvGraphicFramePr>
          <p:cNvPr id="18" name="Table 7">
            <a:extLst>
              <a:ext uri="{FF2B5EF4-FFF2-40B4-BE49-F238E27FC236}">
                <a16:creationId xmlns:a16="http://schemas.microsoft.com/office/drawing/2014/main" id="{D76D031E-C3BB-4C6B-BE1A-C965F9841D09}"/>
              </a:ext>
            </a:extLst>
          </p:cNvPr>
          <p:cNvGraphicFramePr>
            <a:graphicFrameLocks noGrp="1"/>
          </p:cNvGraphicFramePr>
          <p:nvPr/>
        </p:nvGraphicFramePr>
        <p:xfrm>
          <a:off x="8375446" y="1532739"/>
          <a:ext cx="3669391" cy="794033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826963">
                  <a:extLst>
                    <a:ext uri="{9D8B030D-6E8A-4147-A177-3AD203B41FA5}">
                      <a16:colId xmlns:a16="http://schemas.microsoft.com/office/drawing/2014/main" val="1388719306"/>
                    </a:ext>
                  </a:extLst>
                </a:gridCol>
                <a:gridCol w="1842428">
                  <a:extLst>
                    <a:ext uri="{9D8B030D-6E8A-4147-A177-3AD203B41FA5}">
                      <a16:colId xmlns:a16="http://schemas.microsoft.com/office/drawing/2014/main" val="102702243"/>
                    </a:ext>
                  </a:extLst>
                </a:gridCol>
              </a:tblGrid>
              <a:tr h="336833">
                <a:tc>
                  <a:txBody>
                    <a:bodyPr/>
                    <a:lstStyle/>
                    <a:p>
                      <a:pPr algn="l"/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Revenue to recover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71475020"/>
                  </a:ext>
                </a:extLst>
              </a:tr>
              <a:tr h="202100"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Revenue to recover from demand class ($)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75,000,000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25627041"/>
                  </a:ext>
                </a:extLst>
              </a:tr>
            </a:tbl>
          </a:graphicData>
        </a:graphic>
      </p:graphicFrame>
      <p:sp>
        <p:nvSpPr>
          <p:cNvPr id="3" name="Footer Placeholder 5">
            <a:extLst>
              <a:ext uri="{FF2B5EF4-FFF2-40B4-BE49-F238E27FC236}">
                <a16:creationId xmlns:a16="http://schemas.microsoft.com/office/drawing/2014/main" id="{57E64590-F5FE-F2BB-9AA8-6B8C7A904C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61095" y="6551112"/>
            <a:ext cx="7071154" cy="153888"/>
          </a:xfrm>
        </p:spPr>
        <p:txBody>
          <a:bodyPr/>
          <a:lstStyle/>
          <a:p>
            <a:r>
              <a:rPr lang="en-GB" dirty="0"/>
              <a:t>Rate Design Workshop and Considerations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5CE7ED-8365-C21C-7A86-0816FCB35D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29095" y="6551112"/>
            <a:ext cx="1152000" cy="153888"/>
          </a:xfrm>
        </p:spPr>
        <p:txBody>
          <a:bodyPr/>
          <a:lstStyle/>
          <a:p>
            <a:r>
              <a:rPr lang="en-GB" dirty="0"/>
              <a:t>October 2023</a:t>
            </a:r>
          </a:p>
        </p:txBody>
      </p:sp>
    </p:spTree>
    <p:extLst>
      <p:ext uri="{BB962C8B-B14F-4D97-AF65-F5344CB8AC3E}">
        <p14:creationId xmlns:p14="http://schemas.microsoft.com/office/powerpoint/2010/main" val="322145985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713B01-9BA2-491C-A9FA-4A85D1649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3574041"/>
            <a:ext cx="5760000" cy="576293"/>
          </a:xfrm>
        </p:spPr>
        <p:txBody>
          <a:bodyPr/>
          <a:lstStyle/>
          <a:p>
            <a:r>
              <a:rPr lang="en-GB" dirty="0"/>
              <a:t>Example- Alternative A</a:t>
            </a:r>
          </a:p>
        </p:txBody>
      </p:sp>
    </p:spTree>
    <p:extLst>
      <p:ext uri="{BB962C8B-B14F-4D97-AF65-F5344CB8AC3E}">
        <p14:creationId xmlns:p14="http://schemas.microsoft.com/office/powerpoint/2010/main" val="64714968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13BBB7-9B36-4276-B25E-9A225D0205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Alternative 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187A1C-DD0B-4C79-8B43-9965EE81AB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en-GB" dirty="0"/>
              <a:t>Example 2 – Demand Class</a:t>
            </a:r>
          </a:p>
          <a:p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85A27C0-CF4E-4BE9-B51C-8A9DF00E138E}"/>
              </a:ext>
            </a:extLst>
          </p:cNvPr>
          <p:cNvSpPr txBox="1"/>
          <p:nvPr/>
        </p:nvSpPr>
        <p:spPr>
          <a:xfrm>
            <a:off x="4680399" y="1208093"/>
            <a:ext cx="30200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Revenue breakdown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E9352175-950E-45FC-A011-C1D416C186BF}"/>
                  </a:ext>
                </a:extLst>
              </p:cNvPr>
              <p:cNvSpPr txBox="1"/>
              <p:nvPr/>
            </p:nvSpPr>
            <p:spPr>
              <a:xfrm>
                <a:off x="457862" y="4116944"/>
                <a:ext cx="4658455" cy="23294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𝑅𝑒𝑣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𝑐𝑢𝑠𝑡𝑜𝑚𝑒𝑟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𝑐h𝑎𝑟𝑔𝑒</m:t>
                          </m:r>
                        </m:sub>
                      </m:sSub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𝑑𝑒𝑚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$</m:t>
                          </m:r>
                        </m:e>
                      </m:d>
                      <m:r>
                        <a:rPr lang="en-GB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i="1" smtClean="0">
                          <a:latin typeface="Cambria Math" panose="02040503050406030204" pitchFamily="18" charset="0"/>
                        </a:rPr>
                        <m:t>𝑅𝑐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𝑑𝑒𝑚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%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𝑅𝑒𝑣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𝑑𝑒𝑚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)($)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E9352175-950E-45FC-A011-C1D416C186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862" y="4116944"/>
                <a:ext cx="4658455" cy="232949"/>
              </a:xfrm>
              <a:prstGeom prst="rect">
                <a:avLst/>
              </a:prstGeom>
              <a:blipFill>
                <a:blip r:embed="rId2"/>
                <a:stretch>
                  <a:fillRect l="-262" r="-916" b="-2307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Oval 21">
            <a:extLst>
              <a:ext uri="{FF2B5EF4-FFF2-40B4-BE49-F238E27FC236}">
                <a16:creationId xmlns:a16="http://schemas.microsoft.com/office/drawing/2014/main" id="{BAD557C7-48CD-4530-8238-EE122839AAEE}"/>
              </a:ext>
            </a:extLst>
          </p:cNvPr>
          <p:cNvSpPr/>
          <p:nvPr/>
        </p:nvSpPr>
        <p:spPr>
          <a:xfrm>
            <a:off x="457862" y="3361473"/>
            <a:ext cx="632298" cy="67625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1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1729071-3470-41E0-A4F5-DB4CBC57862B}"/>
              </a:ext>
            </a:extLst>
          </p:cNvPr>
          <p:cNvSpPr txBox="1"/>
          <p:nvPr/>
        </p:nvSpPr>
        <p:spPr>
          <a:xfrm>
            <a:off x="1167981" y="3512438"/>
            <a:ext cx="57393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Customer charge revenue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DABDA29-AFEA-4A65-9EE6-07E64032406C}"/>
              </a:ext>
            </a:extLst>
          </p:cNvPr>
          <p:cNvSpPr/>
          <p:nvPr/>
        </p:nvSpPr>
        <p:spPr>
          <a:xfrm>
            <a:off x="404369" y="4916526"/>
            <a:ext cx="632298" cy="67625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2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59C12CB-86C6-488C-8D1C-F41C1CEE4411}"/>
              </a:ext>
            </a:extLst>
          </p:cNvPr>
          <p:cNvSpPr txBox="1"/>
          <p:nvPr/>
        </p:nvSpPr>
        <p:spPr>
          <a:xfrm>
            <a:off x="1114488" y="5067491"/>
            <a:ext cx="57393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Demand charge revenue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720EC18B-D14A-4FDB-BB92-101F2A2FF823}"/>
                  </a:ext>
                </a:extLst>
              </p:cNvPr>
              <p:cNvSpPr txBox="1"/>
              <p:nvPr/>
            </p:nvSpPr>
            <p:spPr>
              <a:xfrm>
                <a:off x="489921" y="5635751"/>
                <a:ext cx="4409412" cy="23294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𝑅𝑒𝑣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𝑑𝑒𝑚𝑎𝑛𝑑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𝑐h𝑎𝑟𝑔𝑒</m:t>
                          </m:r>
                        </m:sub>
                      </m:sSub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𝑑𝑒𝑚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$</m:t>
                          </m:r>
                        </m:e>
                      </m:d>
                      <m:r>
                        <a:rPr lang="en-GB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i="1" smtClean="0">
                          <a:latin typeface="Cambria Math" panose="02040503050406030204" pitchFamily="18" charset="0"/>
                        </a:rPr>
                        <m:t>𝑅𝑑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𝐶𝑖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%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𝑅𝑒𝑣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𝑑𝑒𝑚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)($)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720EC18B-D14A-4FDB-BB92-101F2A2FF8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921" y="5635751"/>
                <a:ext cx="4409412" cy="232949"/>
              </a:xfrm>
              <a:prstGeom prst="rect">
                <a:avLst/>
              </a:prstGeom>
              <a:blipFill>
                <a:blip r:embed="rId3"/>
                <a:stretch>
                  <a:fillRect l="-414" r="-829" b="-2307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Oval 30">
            <a:extLst>
              <a:ext uri="{FF2B5EF4-FFF2-40B4-BE49-F238E27FC236}">
                <a16:creationId xmlns:a16="http://schemas.microsoft.com/office/drawing/2014/main" id="{053DCC45-F15F-4941-B08D-E858D791CD03}"/>
              </a:ext>
            </a:extLst>
          </p:cNvPr>
          <p:cNvSpPr/>
          <p:nvPr/>
        </p:nvSpPr>
        <p:spPr>
          <a:xfrm>
            <a:off x="6367423" y="3527484"/>
            <a:ext cx="632298" cy="67625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3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1D74881-E5B4-4EAB-9AFE-FCF4AA8765F5}"/>
              </a:ext>
            </a:extLst>
          </p:cNvPr>
          <p:cNvSpPr txBox="1"/>
          <p:nvPr/>
        </p:nvSpPr>
        <p:spPr>
          <a:xfrm>
            <a:off x="7077542" y="3678449"/>
            <a:ext cx="42224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Volumetric Network charge revenue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176E4148-8E59-4FF3-84B7-BF0D886EF386}"/>
                  </a:ext>
                </a:extLst>
              </p:cNvPr>
              <p:cNvSpPr txBox="1"/>
              <p:nvPr/>
            </p:nvSpPr>
            <p:spPr>
              <a:xfrm>
                <a:off x="6177769" y="4231462"/>
                <a:ext cx="5350508" cy="65909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𝑅𝑒𝑣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𝑣𝑜𝑙𝑢𝑚𝑒𝑡𝑟𝑖𝑐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𝑛𝑒𝑡𝑤𝑜𝑟𝑘</m:t>
                          </m:r>
                        </m:sub>
                      </m:sSub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𝑑𝑒𝑚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$</m:t>
                          </m:r>
                        </m:e>
                      </m:d>
                      <m:r>
                        <a:rPr lang="en-GB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i="1" smtClean="0">
                          <a:latin typeface="Cambria Math" panose="02040503050406030204" pitchFamily="18" charset="0"/>
                        </a:rPr>
                        <m:t>𝑅𝑒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𝑑𝑒𝑚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%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𝑅𝑒𝑣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𝑑𝑒𝑚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($)∗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𝑆𝑁</m:t>
                          </m:r>
                          <m:r>
                            <a:rPr lang="en-GB" b="0" i="1" baseline="-25000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(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𝑑𝑒𝑚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𝑆𝑃</m:t>
                          </m:r>
                          <m:r>
                            <a:rPr lang="en-GB" b="0" i="1" baseline="-25000" smtClean="0"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𝑑𝑒𝑚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)+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𝑆𝑃</m:t>
                          </m:r>
                          <m:r>
                            <a:rPr lang="en-GB" b="0" i="1" baseline="-25000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𝑑𝑒𝑚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)+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𝑆𝑁</m:t>
                          </m:r>
                          <m:r>
                            <a:rPr lang="en-GB" b="0" i="1" baseline="-25000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𝑑𝑒𝑚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176E4148-8E59-4FF3-84B7-BF0D886EF3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7769" y="4231462"/>
                <a:ext cx="5350508" cy="659091"/>
              </a:xfrm>
              <a:prstGeom prst="rect">
                <a:avLst/>
              </a:prstGeom>
              <a:blipFill>
                <a:blip r:embed="rId4"/>
                <a:stretch>
                  <a:fillRect l="-569" t="-926" r="-1025" b="-111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88B4B7E8-DB52-4019-9D5E-4780ACC22153}"/>
                  </a:ext>
                </a:extLst>
              </p:cNvPr>
              <p:cNvSpPr txBox="1"/>
              <p:nvPr/>
            </p:nvSpPr>
            <p:spPr>
              <a:xfrm>
                <a:off x="457862" y="4453229"/>
                <a:ext cx="4821384" cy="23294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𝑅𝑒𝑣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𝑐𝑢𝑠𝑡𝑜𝑚𝑒𝑟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𝑐h𝑎𝑟𝑔𝑒</m:t>
                          </m:r>
                        </m:sub>
                      </m:sSub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𝑑𝑒𝑚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$</m:t>
                          </m:r>
                        </m:e>
                      </m:d>
                      <m:r>
                        <a:rPr lang="en-GB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0.6%∗75,000,000=$450,000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88B4B7E8-DB52-4019-9D5E-4780ACC221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862" y="4453229"/>
                <a:ext cx="4821384" cy="232949"/>
              </a:xfrm>
              <a:prstGeom prst="rect">
                <a:avLst/>
              </a:prstGeom>
              <a:blipFill>
                <a:blip r:embed="rId5"/>
                <a:stretch>
                  <a:fillRect l="-253" t="-2632" r="-253" b="-2368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E15C47E9-2440-49E5-BBCC-E8CF3EF9F07A}"/>
                  </a:ext>
                </a:extLst>
              </p:cNvPr>
              <p:cNvSpPr txBox="1"/>
              <p:nvPr/>
            </p:nvSpPr>
            <p:spPr>
              <a:xfrm>
                <a:off x="521982" y="5933454"/>
                <a:ext cx="5071452" cy="23294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𝑅𝑒𝑣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𝑑𝑒𝑚𝑎𝑛𝑑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𝑐h𝑎𝑟𝑔𝑒</m:t>
                          </m:r>
                        </m:sub>
                      </m:sSub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𝑑𝑒𝑚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$</m:t>
                          </m:r>
                        </m:e>
                      </m:d>
                      <m:r>
                        <a:rPr lang="en-GB" i="1" smtClean="0">
                          <a:latin typeface="Cambria Math" panose="02040503050406030204" pitchFamily="18" charset="0"/>
                        </a:rPr>
                        <m:t>=3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4.4%∗75,000,000=$25,800,000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E15C47E9-2440-49E5-BBCC-E8CF3EF9F0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982" y="5933454"/>
                <a:ext cx="5071452" cy="232949"/>
              </a:xfrm>
              <a:prstGeom prst="rect">
                <a:avLst/>
              </a:prstGeom>
              <a:blipFill>
                <a:blip r:embed="rId6"/>
                <a:stretch>
                  <a:fillRect l="-240" r="-120" b="-2307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AC66C5DC-5772-458E-BF0C-EAF3296580C1}"/>
                  </a:ext>
                </a:extLst>
              </p:cNvPr>
              <p:cNvSpPr txBox="1"/>
              <p:nvPr/>
            </p:nvSpPr>
            <p:spPr>
              <a:xfrm>
                <a:off x="6096000" y="5019016"/>
                <a:ext cx="5739319" cy="85350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𝑅𝑒𝑣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𝑣𝑜𝑙𝑢𝑚𝑒𝑡𝑟𝑖𝑐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𝑛𝑒𝑡𝑤𝑜𝑟𝑘</m:t>
                          </m:r>
                        </m:sub>
                      </m:sSub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𝑑𝑒𝑚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$</m:t>
                          </m:r>
                        </m:e>
                      </m:d>
                      <m:r>
                        <a:rPr lang="en-GB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65%∗75,000,000∗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24,000,000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2,250,000+45,000,000+24,000,000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=$16,421,052.63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AC66C5DC-5772-458E-BF0C-EAF3296580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5019016"/>
                <a:ext cx="5739319" cy="853503"/>
              </a:xfrm>
              <a:prstGeom prst="rect">
                <a:avLst/>
              </a:prstGeom>
              <a:blipFill>
                <a:blip r:embed="rId7"/>
                <a:stretch>
                  <a:fillRect b="-571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Oval 2">
            <a:extLst>
              <a:ext uri="{FF2B5EF4-FFF2-40B4-BE49-F238E27FC236}">
                <a16:creationId xmlns:a16="http://schemas.microsoft.com/office/drawing/2014/main" id="{66923219-459E-4748-95F1-09E809CAFF3B}"/>
              </a:ext>
            </a:extLst>
          </p:cNvPr>
          <p:cNvSpPr/>
          <p:nvPr/>
        </p:nvSpPr>
        <p:spPr>
          <a:xfrm>
            <a:off x="3710554" y="2269622"/>
            <a:ext cx="4273229" cy="88078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D6808CF-59A8-4F65-88A0-F14ACA6B38E1}"/>
              </a:ext>
            </a:extLst>
          </p:cNvPr>
          <p:cNvSpPr txBox="1"/>
          <p:nvPr/>
        </p:nvSpPr>
        <p:spPr>
          <a:xfrm>
            <a:off x="8808440" y="2584130"/>
            <a:ext cx="23321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Sum of this is = 65%=R</a:t>
            </a:r>
            <a:r>
              <a:rPr lang="en-GB" baseline="-25000" dirty="0"/>
              <a:t>e</a:t>
            </a:r>
          </a:p>
        </p:txBody>
      </p:sp>
      <p:cxnSp>
        <p:nvCxnSpPr>
          <p:cNvPr id="11" name="Connector: Elbow 10">
            <a:extLst>
              <a:ext uri="{FF2B5EF4-FFF2-40B4-BE49-F238E27FC236}">
                <a16:creationId xmlns:a16="http://schemas.microsoft.com/office/drawing/2014/main" id="{2ACE4DA4-A238-4C94-9F1E-0C5BCB01BD28}"/>
              </a:ext>
            </a:extLst>
          </p:cNvPr>
          <p:cNvCxnSpPr>
            <a:stCxn id="3" idx="6"/>
            <a:endCxn id="7" idx="1"/>
          </p:cNvCxnSpPr>
          <p:nvPr/>
        </p:nvCxnSpPr>
        <p:spPr>
          <a:xfrm>
            <a:off x="7983783" y="2710016"/>
            <a:ext cx="824657" cy="28003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6B4FE62D-EB06-44EC-9C3C-B9EB59610557}"/>
                  </a:ext>
                </a:extLst>
              </p:cNvPr>
              <p:cNvSpPr txBox="1"/>
              <p:nvPr/>
            </p:nvSpPr>
            <p:spPr>
              <a:xfrm>
                <a:off x="6177769" y="5868700"/>
                <a:ext cx="5739319" cy="43191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𝐴𝑙𝑙𝑜𝑐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𝑣𝑜𝑙𝑢𝑚𝑒𝑡𝑟𝑖𝑐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𝑛𝑒𝑡𝑤𝑜𝑟𝑘</m:t>
                          </m:r>
                        </m:sub>
                      </m:sSub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𝑑𝑒𝑚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%</m:t>
                          </m:r>
                        </m:e>
                      </m:d>
                      <m:r>
                        <a:rPr lang="en-GB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16,421,052.63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75,000,000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=21.89%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6B4FE62D-EB06-44EC-9C3C-B9EB596105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7769" y="5868700"/>
                <a:ext cx="5739319" cy="431913"/>
              </a:xfrm>
              <a:prstGeom prst="rect">
                <a:avLst/>
              </a:prstGeom>
              <a:blipFill>
                <a:blip r:embed="rId8"/>
                <a:stretch>
                  <a:fillRect t="-1408" b="-704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TextBox 41">
            <a:extLst>
              <a:ext uri="{FF2B5EF4-FFF2-40B4-BE49-F238E27FC236}">
                <a16:creationId xmlns:a16="http://schemas.microsoft.com/office/drawing/2014/main" id="{3CECC048-31C8-4616-975D-300866E15137}"/>
              </a:ext>
            </a:extLst>
          </p:cNvPr>
          <p:cNvSpPr txBox="1"/>
          <p:nvPr/>
        </p:nvSpPr>
        <p:spPr>
          <a:xfrm>
            <a:off x="722067" y="1089606"/>
            <a:ext cx="30200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ECOSS Results ($) using revenue to collect</a:t>
            </a:r>
          </a:p>
        </p:txBody>
      </p:sp>
      <p:graphicFrame>
        <p:nvGraphicFramePr>
          <p:cNvPr id="25" name="Table 7">
            <a:extLst>
              <a:ext uri="{FF2B5EF4-FFF2-40B4-BE49-F238E27FC236}">
                <a16:creationId xmlns:a16="http://schemas.microsoft.com/office/drawing/2014/main" id="{2599C114-174D-4882-8813-7EAC11F28D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4421520"/>
              </p:ext>
            </p:extLst>
          </p:nvPr>
        </p:nvGraphicFramePr>
        <p:xfrm>
          <a:off x="4355723" y="1537687"/>
          <a:ext cx="3669391" cy="1891313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826963">
                  <a:extLst>
                    <a:ext uri="{9D8B030D-6E8A-4147-A177-3AD203B41FA5}">
                      <a16:colId xmlns:a16="http://schemas.microsoft.com/office/drawing/2014/main" val="1388719306"/>
                    </a:ext>
                  </a:extLst>
                </a:gridCol>
                <a:gridCol w="1842428">
                  <a:extLst>
                    <a:ext uri="{9D8B030D-6E8A-4147-A177-3AD203B41FA5}">
                      <a16:colId xmlns:a16="http://schemas.microsoft.com/office/drawing/2014/main" val="102702243"/>
                    </a:ext>
                  </a:extLst>
                </a:gridCol>
              </a:tblGrid>
              <a:tr h="336833">
                <a:tc>
                  <a:txBody>
                    <a:bodyPr/>
                    <a:lstStyle/>
                    <a:p>
                      <a:pPr algn="l"/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Demand class revenue allocation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71475020"/>
                  </a:ext>
                </a:extLst>
              </a:tr>
              <a:tr h="202100"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Customer charge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0.6%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25627041"/>
                  </a:ext>
                </a:extLst>
              </a:tr>
              <a:tr h="336833"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Energy Charge – tier 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44.5%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41456551"/>
                  </a:ext>
                </a:extLst>
              </a:tr>
              <a:tr h="202100">
                <a:tc>
                  <a:txBody>
                    <a:bodyPr/>
                    <a:lstStyle/>
                    <a:p>
                      <a:pPr marL="0" marR="0" lvl="0" indent="0" algn="l" defTabSz="360000" rtl="0" eaLnBrk="1" fontAlgn="auto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200" dirty="0"/>
                        <a:t>Energy Charge – tier 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18.3%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82403481"/>
                  </a:ext>
                </a:extLst>
              </a:tr>
              <a:tr h="202100">
                <a:tc>
                  <a:txBody>
                    <a:bodyPr/>
                    <a:lstStyle/>
                    <a:p>
                      <a:pPr marL="0" marR="0" lvl="0" indent="0" algn="l" defTabSz="360000" rtl="0" eaLnBrk="1" fontAlgn="auto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200" dirty="0"/>
                        <a:t>Energy Charge – tier 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2.2%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74090676"/>
                  </a:ext>
                </a:extLst>
              </a:tr>
              <a:tr h="202100"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Demand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34.4%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2554008"/>
                  </a:ext>
                </a:extLst>
              </a:tr>
            </a:tbl>
          </a:graphicData>
        </a:graphic>
      </p:graphicFrame>
      <p:graphicFrame>
        <p:nvGraphicFramePr>
          <p:cNvPr id="26" name="Table 7">
            <a:extLst>
              <a:ext uri="{FF2B5EF4-FFF2-40B4-BE49-F238E27FC236}">
                <a16:creationId xmlns:a16="http://schemas.microsoft.com/office/drawing/2014/main" id="{E6795900-C559-4D9D-B7CD-146737C36F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9803432"/>
              </p:ext>
            </p:extLst>
          </p:nvPr>
        </p:nvGraphicFramePr>
        <p:xfrm>
          <a:off x="8375446" y="1532739"/>
          <a:ext cx="3669391" cy="794033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826963">
                  <a:extLst>
                    <a:ext uri="{9D8B030D-6E8A-4147-A177-3AD203B41FA5}">
                      <a16:colId xmlns:a16="http://schemas.microsoft.com/office/drawing/2014/main" val="1388719306"/>
                    </a:ext>
                  </a:extLst>
                </a:gridCol>
                <a:gridCol w="1842428">
                  <a:extLst>
                    <a:ext uri="{9D8B030D-6E8A-4147-A177-3AD203B41FA5}">
                      <a16:colId xmlns:a16="http://schemas.microsoft.com/office/drawing/2014/main" val="102702243"/>
                    </a:ext>
                  </a:extLst>
                </a:gridCol>
              </a:tblGrid>
              <a:tr h="336833">
                <a:tc>
                  <a:txBody>
                    <a:bodyPr/>
                    <a:lstStyle/>
                    <a:p>
                      <a:pPr algn="l"/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Revenue to recover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71475020"/>
                  </a:ext>
                </a:extLst>
              </a:tr>
              <a:tr h="202100"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Revenue to recover from demand class ($)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75,000,000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25627041"/>
                  </a:ext>
                </a:extLst>
              </a:tr>
            </a:tbl>
          </a:graphicData>
        </a:graphic>
      </p:graphicFrame>
      <p:graphicFrame>
        <p:nvGraphicFramePr>
          <p:cNvPr id="34" name="Table 7">
            <a:extLst>
              <a:ext uri="{FF2B5EF4-FFF2-40B4-BE49-F238E27FC236}">
                <a16:creationId xmlns:a16="http://schemas.microsoft.com/office/drawing/2014/main" id="{047D9D31-3A2E-4B14-B35D-29AE435A5D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5413071"/>
              </p:ext>
            </p:extLst>
          </p:nvPr>
        </p:nvGraphicFramePr>
        <p:xfrm>
          <a:off x="457862" y="1596902"/>
          <a:ext cx="3669391" cy="174752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887527">
                  <a:extLst>
                    <a:ext uri="{9D8B030D-6E8A-4147-A177-3AD203B41FA5}">
                      <a16:colId xmlns:a16="http://schemas.microsoft.com/office/drawing/2014/main" val="1388719306"/>
                    </a:ext>
                  </a:extLst>
                </a:gridCol>
                <a:gridCol w="1226541">
                  <a:extLst>
                    <a:ext uri="{9D8B030D-6E8A-4147-A177-3AD203B41FA5}">
                      <a16:colId xmlns:a16="http://schemas.microsoft.com/office/drawing/2014/main" val="102702243"/>
                    </a:ext>
                  </a:extLst>
                </a:gridCol>
                <a:gridCol w="1555323">
                  <a:extLst>
                    <a:ext uri="{9D8B030D-6E8A-4147-A177-3AD203B41FA5}">
                      <a16:colId xmlns:a16="http://schemas.microsoft.com/office/drawing/2014/main" val="2676548368"/>
                    </a:ext>
                  </a:extLst>
                </a:gridCol>
              </a:tblGrid>
              <a:tr h="182730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Production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Network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71475020"/>
                  </a:ext>
                </a:extLst>
              </a:tr>
              <a:tr h="182730">
                <a:tc>
                  <a:txBody>
                    <a:bodyPr/>
                    <a:lstStyle/>
                    <a:p>
                      <a:r>
                        <a:rPr lang="en-GB" sz="1200" dirty="0"/>
                        <a:t>Energy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2,250,000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25627041"/>
                  </a:ext>
                </a:extLst>
              </a:tr>
              <a:tr h="242533">
                <a:tc>
                  <a:txBody>
                    <a:bodyPr/>
                    <a:lstStyle/>
                    <a:p>
                      <a:r>
                        <a:rPr lang="en-GB" sz="1200" dirty="0"/>
                        <a:t>Demand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45,000,000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Transmission – 15,000,000</a:t>
                      </a:r>
                    </a:p>
                    <a:p>
                      <a:r>
                        <a:rPr lang="en-GB" sz="1200" dirty="0"/>
                        <a:t>Distribution – 9,000,000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4145655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1200" dirty="0"/>
                        <a:t>Customer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3,750,000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r>
                        <a:rPr lang="en-GB" sz="1200" dirty="0"/>
                        <a:t>Network customer</a:t>
                      </a:r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2554008"/>
                  </a:ext>
                </a:extLst>
              </a:tr>
            </a:tbl>
          </a:graphicData>
        </a:graphic>
      </p:graphicFrame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32187E28-9F66-4FA8-724E-C8B49B07B6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61095" y="6551112"/>
            <a:ext cx="7071154" cy="153888"/>
          </a:xfrm>
        </p:spPr>
        <p:txBody>
          <a:bodyPr/>
          <a:lstStyle/>
          <a:p>
            <a:r>
              <a:rPr lang="en-GB" dirty="0"/>
              <a:t>Rate Design Workshop and Considerations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9315E46A-2607-A761-0BF7-59AD22B6F5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29095" y="6551112"/>
            <a:ext cx="1152000" cy="153888"/>
          </a:xfrm>
        </p:spPr>
        <p:txBody>
          <a:bodyPr/>
          <a:lstStyle/>
          <a:p>
            <a:r>
              <a:rPr lang="en-GB" dirty="0"/>
              <a:t>October 2023</a:t>
            </a:r>
          </a:p>
        </p:txBody>
      </p:sp>
    </p:spTree>
    <p:extLst>
      <p:ext uri="{BB962C8B-B14F-4D97-AF65-F5344CB8AC3E}">
        <p14:creationId xmlns:p14="http://schemas.microsoft.com/office/powerpoint/2010/main" val="386097121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13BBB7-9B36-4276-B25E-9A225D0205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Alternative 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187A1C-DD0B-4C79-8B43-9965EE81AB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en-GB" dirty="0"/>
              <a:t>Example 2 – Demand Class</a:t>
            </a:r>
          </a:p>
          <a:p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85A27C0-CF4E-4BE9-B51C-8A9DF00E138E}"/>
              </a:ext>
            </a:extLst>
          </p:cNvPr>
          <p:cNvSpPr txBox="1"/>
          <p:nvPr/>
        </p:nvSpPr>
        <p:spPr>
          <a:xfrm>
            <a:off x="4680399" y="1208093"/>
            <a:ext cx="30200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Revenue breakdown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053DCC45-F15F-4941-B08D-E858D791CD03}"/>
              </a:ext>
            </a:extLst>
          </p:cNvPr>
          <p:cNvSpPr/>
          <p:nvPr/>
        </p:nvSpPr>
        <p:spPr>
          <a:xfrm>
            <a:off x="436406" y="3665334"/>
            <a:ext cx="632298" cy="67625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3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1D74881-E5B4-4EAB-9AFE-FCF4AA8765F5}"/>
              </a:ext>
            </a:extLst>
          </p:cNvPr>
          <p:cNvSpPr txBox="1"/>
          <p:nvPr/>
        </p:nvSpPr>
        <p:spPr>
          <a:xfrm>
            <a:off x="1146525" y="3816299"/>
            <a:ext cx="42224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Volumetric generation charge revenue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66923219-459E-4748-95F1-09E809CAFF3B}"/>
              </a:ext>
            </a:extLst>
          </p:cNvPr>
          <p:cNvSpPr/>
          <p:nvPr/>
        </p:nvSpPr>
        <p:spPr>
          <a:xfrm>
            <a:off x="3710554" y="2269622"/>
            <a:ext cx="4273229" cy="88078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D6808CF-59A8-4F65-88A0-F14ACA6B38E1}"/>
              </a:ext>
            </a:extLst>
          </p:cNvPr>
          <p:cNvSpPr txBox="1"/>
          <p:nvPr/>
        </p:nvSpPr>
        <p:spPr>
          <a:xfrm>
            <a:off x="8808440" y="2631755"/>
            <a:ext cx="23321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Sum of this is = 65%=R</a:t>
            </a:r>
            <a:r>
              <a:rPr lang="en-GB" baseline="-25000" dirty="0"/>
              <a:t>e</a:t>
            </a:r>
          </a:p>
        </p:txBody>
      </p:sp>
      <p:cxnSp>
        <p:nvCxnSpPr>
          <p:cNvPr id="11" name="Connector: Elbow 10">
            <a:extLst>
              <a:ext uri="{FF2B5EF4-FFF2-40B4-BE49-F238E27FC236}">
                <a16:creationId xmlns:a16="http://schemas.microsoft.com/office/drawing/2014/main" id="{2ACE4DA4-A238-4C94-9F1E-0C5BCB01BD28}"/>
              </a:ext>
            </a:extLst>
          </p:cNvPr>
          <p:cNvCxnSpPr>
            <a:cxnSpLocks/>
            <a:endCxn id="7" idx="1"/>
          </p:cNvCxnSpPr>
          <p:nvPr/>
        </p:nvCxnSpPr>
        <p:spPr>
          <a:xfrm>
            <a:off x="7983783" y="2757641"/>
            <a:ext cx="824657" cy="28003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D1A91C1-5FD0-488F-B41C-7A02E945ECFA}"/>
                  </a:ext>
                </a:extLst>
              </p:cNvPr>
              <p:cNvSpPr txBox="1"/>
              <p:nvPr/>
            </p:nvSpPr>
            <p:spPr>
              <a:xfrm>
                <a:off x="1068704" y="4297904"/>
                <a:ext cx="7966219" cy="44858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𝑅𝑒𝑣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𝑣𝑜𝑙𝑢𝑚𝑒𝑡𝑟𝑖𝑐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𝑔𝑒𝑛𝑒𝑟𝑎𝑡𝑖𝑜𝑛</m:t>
                          </m:r>
                        </m:sub>
                      </m:sSub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𝑑𝑒𝑚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$</m:t>
                          </m:r>
                        </m:e>
                      </m:d>
                      <m:r>
                        <a:rPr lang="en-GB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i="1" smtClean="0">
                          <a:latin typeface="Cambria Math" panose="02040503050406030204" pitchFamily="18" charset="0"/>
                        </a:rPr>
                        <m:t>𝑅𝑒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(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𝑑𝑒𝑚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)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%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𝑅𝑒𝑣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𝑑𝑒𝑚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($)∗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𝑆𝑃</m:t>
                          </m:r>
                          <m:r>
                            <a:rPr lang="en-GB" b="0" i="1" baseline="-25000" smtClean="0"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𝑑𝑒𝑚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)+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𝑆𝑃</m:t>
                          </m:r>
                          <m:r>
                            <a:rPr lang="en-GB" b="0" i="1" baseline="-25000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𝑑𝑒𝑚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𝑆𝑃</m:t>
                          </m:r>
                          <m:r>
                            <a:rPr lang="en-GB" b="0" i="1" baseline="-25000" smtClean="0"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𝑑𝑒𝑚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)+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𝑆𝑃</m:t>
                          </m:r>
                          <m:r>
                            <a:rPr lang="en-GB" b="0" i="1" baseline="-25000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𝑑𝑒𝑚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)+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𝑆𝑁</m:t>
                          </m:r>
                          <m:r>
                            <a:rPr lang="en-GB" b="0" i="1" baseline="-25000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𝑑𝑒𝑚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D1A91C1-5FD0-488F-B41C-7A02E945EC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8704" y="4297904"/>
                <a:ext cx="7966219" cy="448584"/>
              </a:xfrm>
              <a:prstGeom prst="rect">
                <a:avLst/>
              </a:prstGeom>
              <a:blipFill>
                <a:blip r:embed="rId2"/>
                <a:stretch>
                  <a:fillRect t="-2703" r="-230" b="-1621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CDFD98A2-B309-4D28-A141-874BA689B67C}"/>
                  </a:ext>
                </a:extLst>
              </p:cNvPr>
              <p:cNvSpPr txBox="1"/>
              <p:nvPr/>
            </p:nvSpPr>
            <p:spPr>
              <a:xfrm>
                <a:off x="1068704" y="4875004"/>
                <a:ext cx="9716891" cy="43191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𝑅𝑒𝑣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𝑣𝑜𝑙𝑢𝑚𝑒𝑡𝑟𝑖𝑐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𝑔𝑒𝑛𝑒𝑟𝑎𝑡𝑖𝑜𝑛</m:t>
                          </m:r>
                        </m:sub>
                      </m:sSub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𝑑𝑒𝑚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$</m:t>
                          </m:r>
                        </m:e>
                      </m:d>
                      <m:r>
                        <a:rPr lang="en-GB" i="1" smtClean="0">
                          <a:latin typeface="Cambria Math" panose="02040503050406030204" pitchFamily="18" charset="0"/>
                        </a:rPr>
                        <m:t>=6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%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∗75,000,000∗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45,000,000+2,250,000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2,250,000+45,000,000+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15,000,000+9,000,000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=$32,328,947.37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CDFD98A2-B309-4D28-A141-874BA689B6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8704" y="4875004"/>
                <a:ext cx="9716891" cy="431913"/>
              </a:xfrm>
              <a:prstGeom prst="rect">
                <a:avLst/>
              </a:prstGeom>
              <a:blipFill>
                <a:blip r:embed="rId3"/>
                <a:stretch>
                  <a:fillRect t="-1408" b="-704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TextBox 40">
            <a:extLst>
              <a:ext uri="{FF2B5EF4-FFF2-40B4-BE49-F238E27FC236}">
                <a16:creationId xmlns:a16="http://schemas.microsoft.com/office/drawing/2014/main" id="{BF5654EC-AF2C-4464-A844-687F62AF2FF7}"/>
              </a:ext>
            </a:extLst>
          </p:cNvPr>
          <p:cNvSpPr txBox="1"/>
          <p:nvPr/>
        </p:nvSpPr>
        <p:spPr>
          <a:xfrm>
            <a:off x="722067" y="1173809"/>
            <a:ext cx="30200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ECOSS Results ($) using revenue to collect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5ACA7ABC-F8A5-49E7-8598-9CA776BDFC04}"/>
                  </a:ext>
                </a:extLst>
              </p:cNvPr>
              <p:cNvSpPr txBox="1"/>
              <p:nvPr/>
            </p:nvSpPr>
            <p:spPr>
              <a:xfrm>
                <a:off x="557353" y="5565985"/>
                <a:ext cx="5739319" cy="43191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𝐴𝑙𝑙𝑜𝑐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𝑣𝑜𝑙𝑢𝑚𝑒𝑡𝑟𝑖𝑐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𝑔𝑒𝑛𝑒𝑟𝑎𝑡𝑖𝑜𝑛</m:t>
                          </m:r>
                        </m:sub>
                      </m:sSub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𝑑𝑒𝑚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%</m:t>
                          </m:r>
                        </m:e>
                      </m:d>
                      <m:r>
                        <a:rPr lang="en-GB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32,328,947.37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75,000,000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=43.11%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5ACA7ABC-F8A5-49E7-8598-9CA776BDFC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353" y="5565985"/>
                <a:ext cx="5739319" cy="431913"/>
              </a:xfrm>
              <a:prstGeom prst="rect">
                <a:avLst/>
              </a:prstGeom>
              <a:blipFill>
                <a:blip r:embed="rId4"/>
                <a:stretch>
                  <a:fillRect b="-704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7" name="Table 7">
            <a:extLst>
              <a:ext uri="{FF2B5EF4-FFF2-40B4-BE49-F238E27FC236}">
                <a16:creationId xmlns:a16="http://schemas.microsoft.com/office/drawing/2014/main" id="{A0D6AAA1-DB85-43AB-BE2A-F3B6A2AB20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4811922"/>
              </p:ext>
            </p:extLst>
          </p:nvPr>
        </p:nvGraphicFramePr>
        <p:xfrm>
          <a:off x="4355723" y="1585312"/>
          <a:ext cx="3669391" cy="1891313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826963">
                  <a:extLst>
                    <a:ext uri="{9D8B030D-6E8A-4147-A177-3AD203B41FA5}">
                      <a16:colId xmlns:a16="http://schemas.microsoft.com/office/drawing/2014/main" val="1388719306"/>
                    </a:ext>
                  </a:extLst>
                </a:gridCol>
                <a:gridCol w="1842428">
                  <a:extLst>
                    <a:ext uri="{9D8B030D-6E8A-4147-A177-3AD203B41FA5}">
                      <a16:colId xmlns:a16="http://schemas.microsoft.com/office/drawing/2014/main" val="102702243"/>
                    </a:ext>
                  </a:extLst>
                </a:gridCol>
              </a:tblGrid>
              <a:tr h="336833">
                <a:tc>
                  <a:txBody>
                    <a:bodyPr/>
                    <a:lstStyle/>
                    <a:p>
                      <a:pPr algn="l"/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Demand class revenue allocation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71475020"/>
                  </a:ext>
                </a:extLst>
              </a:tr>
              <a:tr h="202100"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Customer charge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0.6%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25627041"/>
                  </a:ext>
                </a:extLst>
              </a:tr>
              <a:tr h="336833"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Energy Charge – tier 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44.5%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41456551"/>
                  </a:ext>
                </a:extLst>
              </a:tr>
              <a:tr h="202100">
                <a:tc>
                  <a:txBody>
                    <a:bodyPr/>
                    <a:lstStyle/>
                    <a:p>
                      <a:pPr marL="0" marR="0" lvl="0" indent="0" algn="l" defTabSz="360000" rtl="0" eaLnBrk="1" fontAlgn="auto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200" dirty="0"/>
                        <a:t>Energy Charge – tier 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18.3%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82403481"/>
                  </a:ext>
                </a:extLst>
              </a:tr>
              <a:tr h="202100">
                <a:tc>
                  <a:txBody>
                    <a:bodyPr/>
                    <a:lstStyle/>
                    <a:p>
                      <a:pPr marL="0" marR="0" lvl="0" indent="0" algn="l" defTabSz="360000" rtl="0" eaLnBrk="1" fontAlgn="auto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200" dirty="0"/>
                        <a:t>Energy Charge – tier 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2.2%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74090676"/>
                  </a:ext>
                </a:extLst>
              </a:tr>
              <a:tr h="202100"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Demand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34.4%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2554008"/>
                  </a:ext>
                </a:extLst>
              </a:tr>
            </a:tbl>
          </a:graphicData>
        </a:graphic>
      </p:graphicFrame>
      <p:graphicFrame>
        <p:nvGraphicFramePr>
          <p:cNvPr id="18" name="Table 7">
            <a:extLst>
              <a:ext uri="{FF2B5EF4-FFF2-40B4-BE49-F238E27FC236}">
                <a16:creationId xmlns:a16="http://schemas.microsoft.com/office/drawing/2014/main" id="{92345CA3-6E2E-4950-A3AB-5EFE4C1B3B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366269"/>
              </p:ext>
            </p:extLst>
          </p:nvPr>
        </p:nvGraphicFramePr>
        <p:xfrm>
          <a:off x="8375446" y="1580364"/>
          <a:ext cx="3669391" cy="794033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826963">
                  <a:extLst>
                    <a:ext uri="{9D8B030D-6E8A-4147-A177-3AD203B41FA5}">
                      <a16:colId xmlns:a16="http://schemas.microsoft.com/office/drawing/2014/main" val="1388719306"/>
                    </a:ext>
                  </a:extLst>
                </a:gridCol>
                <a:gridCol w="1842428">
                  <a:extLst>
                    <a:ext uri="{9D8B030D-6E8A-4147-A177-3AD203B41FA5}">
                      <a16:colId xmlns:a16="http://schemas.microsoft.com/office/drawing/2014/main" val="102702243"/>
                    </a:ext>
                  </a:extLst>
                </a:gridCol>
              </a:tblGrid>
              <a:tr h="336833">
                <a:tc>
                  <a:txBody>
                    <a:bodyPr/>
                    <a:lstStyle/>
                    <a:p>
                      <a:pPr algn="l"/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Revenue to recover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71475020"/>
                  </a:ext>
                </a:extLst>
              </a:tr>
              <a:tr h="202100"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Revenue to recover from demand class ($)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75,000,000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25627041"/>
                  </a:ext>
                </a:extLst>
              </a:tr>
            </a:tbl>
          </a:graphicData>
        </a:graphic>
      </p:graphicFrame>
      <p:graphicFrame>
        <p:nvGraphicFramePr>
          <p:cNvPr id="19" name="Table 7">
            <a:extLst>
              <a:ext uri="{FF2B5EF4-FFF2-40B4-BE49-F238E27FC236}">
                <a16:creationId xmlns:a16="http://schemas.microsoft.com/office/drawing/2014/main" id="{25319AF7-5D26-48BB-961C-3243C67CA9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8860764"/>
              </p:ext>
            </p:extLst>
          </p:nvPr>
        </p:nvGraphicFramePr>
        <p:xfrm>
          <a:off x="457862" y="1644527"/>
          <a:ext cx="3669391" cy="174752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887527">
                  <a:extLst>
                    <a:ext uri="{9D8B030D-6E8A-4147-A177-3AD203B41FA5}">
                      <a16:colId xmlns:a16="http://schemas.microsoft.com/office/drawing/2014/main" val="1388719306"/>
                    </a:ext>
                  </a:extLst>
                </a:gridCol>
                <a:gridCol w="1226541">
                  <a:extLst>
                    <a:ext uri="{9D8B030D-6E8A-4147-A177-3AD203B41FA5}">
                      <a16:colId xmlns:a16="http://schemas.microsoft.com/office/drawing/2014/main" val="102702243"/>
                    </a:ext>
                  </a:extLst>
                </a:gridCol>
                <a:gridCol w="1555323">
                  <a:extLst>
                    <a:ext uri="{9D8B030D-6E8A-4147-A177-3AD203B41FA5}">
                      <a16:colId xmlns:a16="http://schemas.microsoft.com/office/drawing/2014/main" val="2676548368"/>
                    </a:ext>
                  </a:extLst>
                </a:gridCol>
              </a:tblGrid>
              <a:tr h="182730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Production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Network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71475020"/>
                  </a:ext>
                </a:extLst>
              </a:tr>
              <a:tr h="182730">
                <a:tc>
                  <a:txBody>
                    <a:bodyPr/>
                    <a:lstStyle/>
                    <a:p>
                      <a:r>
                        <a:rPr lang="en-GB" sz="1200" dirty="0"/>
                        <a:t>Energy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2,250,000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25627041"/>
                  </a:ext>
                </a:extLst>
              </a:tr>
              <a:tr h="242533">
                <a:tc>
                  <a:txBody>
                    <a:bodyPr/>
                    <a:lstStyle/>
                    <a:p>
                      <a:r>
                        <a:rPr lang="en-GB" sz="1200" dirty="0"/>
                        <a:t>Demand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45,000,000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Transmission – 15,000,000</a:t>
                      </a:r>
                    </a:p>
                    <a:p>
                      <a:r>
                        <a:rPr lang="en-GB" sz="1200" dirty="0"/>
                        <a:t>Distribution – 9,000,000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4145655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1200" dirty="0"/>
                        <a:t>Customer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3,750,000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r>
                        <a:rPr lang="en-GB" sz="1200" dirty="0"/>
                        <a:t>Network customer</a:t>
                      </a:r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2554008"/>
                  </a:ext>
                </a:extLst>
              </a:tr>
            </a:tbl>
          </a:graphicData>
        </a:graphic>
      </p:graphicFrame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28CAEFF3-5D07-C147-194A-B029DD1F2C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61095" y="6551112"/>
            <a:ext cx="7071154" cy="153888"/>
          </a:xfrm>
        </p:spPr>
        <p:txBody>
          <a:bodyPr/>
          <a:lstStyle/>
          <a:p>
            <a:r>
              <a:rPr lang="en-GB" dirty="0"/>
              <a:t>Rate Design Workshop and Considerations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B67E4E22-F025-2ABD-5F46-D41777EAA2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29095" y="6551112"/>
            <a:ext cx="1152000" cy="153888"/>
          </a:xfrm>
        </p:spPr>
        <p:txBody>
          <a:bodyPr/>
          <a:lstStyle/>
          <a:p>
            <a:r>
              <a:rPr lang="en-GB" dirty="0"/>
              <a:t>October 2023</a:t>
            </a:r>
          </a:p>
        </p:txBody>
      </p:sp>
    </p:spTree>
    <p:extLst>
      <p:ext uri="{BB962C8B-B14F-4D97-AF65-F5344CB8AC3E}">
        <p14:creationId xmlns:p14="http://schemas.microsoft.com/office/powerpoint/2010/main" val="375730496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713B01-9BA2-491C-A9FA-4A85D1649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3574041"/>
            <a:ext cx="5760000" cy="576293"/>
          </a:xfrm>
        </p:spPr>
        <p:txBody>
          <a:bodyPr/>
          <a:lstStyle/>
          <a:p>
            <a:r>
              <a:rPr lang="en-GB" dirty="0"/>
              <a:t>Example- Alternative B</a:t>
            </a:r>
          </a:p>
        </p:txBody>
      </p:sp>
    </p:spTree>
    <p:extLst>
      <p:ext uri="{BB962C8B-B14F-4D97-AF65-F5344CB8AC3E}">
        <p14:creationId xmlns:p14="http://schemas.microsoft.com/office/powerpoint/2010/main" val="236625667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13BBB7-9B36-4276-B25E-9A225D0205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Alternative B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187A1C-DD0B-4C79-8B43-9965EE81AB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en-GB" dirty="0"/>
              <a:t>Example 2 – Demand Class</a:t>
            </a:r>
          </a:p>
          <a:p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85A27C0-CF4E-4BE9-B51C-8A9DF00E138E}"/>
              </a:ext>
            </a:extLst>
          </p:cNvPr>
          <p:cNvSpPr txBox="1"/>
          <p:nvPr/>
        </p:nvSpPr>
        <p:spPr>
          <a:xfrm>
            <a:off x="4680399" y="1208093"/>
            <a:ext cx="30200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Revenue breakdown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E9352175-950E-45FC-A011-C1D416C186BF}"/>
                  </a:ext>
                </a:extLst>
              </p:cNvPr>
              <p:cNvSpPr txBox="1"/>
              <p:nvPr/>
            </p:nvSpPr>
            <p:spPr>
              <a:xfrm>
                <a:off x="457862" y="4116944"/>
                <a:ext cx="4658455" cy="23294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𝑅𝑒𝑣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𝑐𝑢𝑠𝑡𝑜𝑚𝑒𝑟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𝑐h𝑎𝑟𝑔𝑒</m:t>
                          </m:r>
                        </m:sub>
                      </m:sSub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𝑑𝑒𝑚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$</m:t>
                          </m:r>
                        </m:e>
                      </m:d>
                      <m:r>
                        <a:rPr lang="en-GB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i="1" smtClean="0">
                          <a:latin typeface="Cambria Math" panose="02040503050406030204" pitchFamily="18" charset="0"/>
                        </a:rPr>
                        <m:t>𝑅𝑐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𝑑𝑒𝑚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%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𝑅𝑒𝑣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𝑑𝑒𝑚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)($)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E9352175-950E-45FC-A011-C1D416C186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862" y="4116944"/>
                <a:ext cx="4658455" cy="232949"/>
              </a:xfrm>
              <a:prstGeom prst="rect">
                <a:avLst/>
              </a:prstGeom>
              <a:blipFill>
                <a:blip r:embed="rId2"/>
                <a:stretch>
                  <a:fillRect l="-262" r="-916" b="-2307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Oval 21">
            <a:extLst>
              <a:ext uri="{FF2B5EF4-FFF2-40B4-BE49-F238E27FC236}">
                <a16:creationId xmlns:a16="http://schemas.microsoft.com/office/drawing/2014/main" id="{BAD557C7-48CD-4530-8238-EE122839AAEE}"/>
              </a:ext>
            </a:extLst>
          </p:cNvPr>
          <p:cNvSpPr/>
          <p:nvPr/>
        </p:nvSpPr>
        <p:spPr>
          <a:xfrm>
            <a:off x="457862" y="3361473"/>
            <a:ext cx="632298" cy="67625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1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1729071-3470-41E0-A4F5-DB4CBC57862B}"/>
              </a:ext>
            </a:extLst>
          </p:cNvPr>
          <p:cNvSpPr txBox="1"/>
          <p:nvPr/>
        </p:nvSpPr>
        <p:spPr>
          <a:xfrm>
            <a:off x="1167981" y="3512438"/>
            <a:ext cx="57393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Customer charge revenue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88B4B7E8-DB52-4019-9D5E-4780ACC22153}"/>
                  </a:ext>
                </a:extLst>
              </p:cNvPr>
              <p:cNvSpPr txBox="1"/>
              <p:nvPr/>
            </p:nvSpPr>
            <p:spPr>
              <a:xfrm>
                <a:off x="457862" y="4453229"/>
                <a:ext cx="4821384" cy="23294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𝑅𝑒𝑣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𝑐𝑢𝑠𝑡𝑜𝑚𝑒𝑟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𝑐h𝑎𝑟𝑔𝑒</m:t>
                          </m:r>
                        </m:sub>
                      </m:sSub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𝑑𝑒𝑚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$</m:t>
                          </m:r>
                        </m:e>
                      </m:d>
                      <m:r>
                        <a:rPr lang="en-GB" i="1" smtClean="0">
                          <a:latin typeface="Cambria Math" panose="02040503050406030204" pitchFamily="18" charset="0"/>
                        </a:rPr>
                        <m:t>=0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.6%∗75,000,000=$450,000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88B4B7E8-DB52-4019-9D5E-4780ACC221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862" y="4453229"/>
                <a:ext cx="4821384" cy="232949"/>
              </a:xfrm>
              <a:prstGeom prst="rect">
                <a:avLst/>
              </a:prstGeom>
              <a:blipFill>
                <a:blip r:embed="rId3"/>
                <a:stretch>
                  <a:fillRect l="-253" t="-2632" r="-253" b="-2368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Oval 2">
            <a:extLst>
              <a:ext uri="{FF2B5EF4-FFF2-40B4-BE49-F238E27FC236}">
                <a16:creationId xmlns:a16="http://schemas.microsoft.com/office/drawing/2014/main" id="{66923219-459E-4748-95F1-09E809CAFF3B}"/>
              </a:ext>
            </a:extLst>
          </p:cNvPr>
          <p:cNvSpPr/>
          <p:nvPr/>
        </p:nvSpPr>
        <p:spPr>
          <a:xfrm>
            <a:off x="3710554" y="2269622"/>
            <a:ext cx="4273229" cy="88078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D6808CF-59A8-4F65-88A0-F14ACA6B38E1}"/>
              </a:ext>
            </a:extLst>
          </p:cNvPr>
          <p:cNvSpPr txBox="1"/>
          <p:nvPr/>
        </p:nvSpPr>
        <p:spPr>
          <a:xfrm>
            <a:off x="8808440" y="2584130"/>
            <a:ext cx="23321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Sum of this is = 65%=R</a:t>
            </a:r>
            <a:r>
              <a:rPr lang="en-GB" baseline="-25000" dirty="0"/>
              <a:t>e</a:t>
            </a:r>
          </a:p>
        </p:txBody>
      </p:sp>
      <p:cxnSp>
        <p:nvCxnSpPr>
          <p:cNvPr id="11" name="Connector: Elbow 10">
            <a:extLst>
              <a:ext uri="{FF2B5EF4-FFF2-40B4-BE49-F238E27FC236}">
                <a16:creationId xmlns:a16="http://schemas.microsoft.com/office/drawing/2014/main" id="{2ACE4DA4-A238-4C94-9F1E-0C5BCB01BD28}"/>
              </a:ext>
            </a:extLst>
          </p:cNvPr>
          <p:cNvCxnSpPr>
            <a:stCxn id="3" idx="6"/>
            <a:endCxn id="7" idx="1"/>
          </p:cNvCxnSpPr>
          <p:nvPr/>
        </p:nvCxnSpPr>
        <p:spPr>
          <a:xfrm>
            <a:off x="7983783" y="2710016"/>
            <a:ext cx="824657" cy="28003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3CECC048-31C8-4616-975D-300866E15137}"/>
              </a:ext>
            </a:extLst>
          </p:cNvPr>
          <p:cNvSpPr txBox="1"/>
          <p:nvPr/>
        </p:nvSpPr>
        <p:spPr>
          <a:xfrm>
            <a:off x="722067" y="1061031"/>
            <a:ext cx="30200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ECOSS Results ($) using revenue to collect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EAFC8EC2-5ABE-4A21-AF61-2688055A77B3}"/>
              </a:ext>
            </a:extLst>
          </p:cNvPr>
          <p:cNvSpPr/>
          <p:nvPr/>
        </p:nvSpPr>
        <p:spPr>
          <a:xfrm>
            <a:off x="6726052" y="3601268"/>
            <a:ext cx="632298" cy="67625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2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717B7A6-AF0D-420A-A82F-A46FC130FEDB}"/>
              </a:ext>
            </a:extLst>
          </p:cNvPr>
          <p:cNvSpPr txBox="1"/>
          <p:nvPr/>
        </p:nvSpPr>
        <p:spPr>
          <a:xfrm>
            <a:off x="7382678" y="3737293"/>
            <a:ext cx="57393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Demand charge revenue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D929602A-1DDA-4AAB-99C6-DC4964807F70}"/>
                  </a:ext>
                </a:extLst>
              </p:cNvPr>
              <p:cNvSpPr txBox="1"/>
              <p:nvPr/>
            </p:nvSpPr>
            <p:spPr>
              <a:xfrm>
                <a:off x="7054461" y="4364387"/>
                <a:ext cx="4587923" cy="23294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𝑅𝑒𝑣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𝑑𝑒𝑚𝑎𝑛𝑑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𝑐h𝑎𝑟𝑔𝑒</m:t>
                          </m:r>
                        </m:sub>
                      </m:sSub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𝑑𝑒𝑚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$</m:t>
                          </m:r>
                        </m:e>
                      </m:d>
                      <m:r>
                        <a:rPr lang="en-GB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i="1" smtClean="0">
                          <a:latin typeface="Cambria Math" panose="02040503050406030204" pitchFamily="18" charset="0"/>
                        </a:rPr>
                        <m:t>𝑅𝑑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𝑑𝑒𝑚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%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𝑅𝑒𝑣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𝑑𝑒𝑚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)($)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D929602A-1DDA-4AAB-99C6-DC4964807F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4461" y="4364387"/>
                <a:ext cx="4587923" cy="232949"/>
              </a:xfrm>
              <a:prstGeom prst="rect">
                <a:avLst/>
              </a:prstGeom>
              <a:blipFill>
                <a:blip r:embed="rId4"/>
                <a:stretch>
                  <a:fillRect l="-266" t="-2632" r="-797" b="-2368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94A212A3-42A1-48BF-842B-5481061FAD6C}"/>
                  </a:ext>
                </a:extLst>
              </p:cNvPr>
              <p:cNvSpPr txBox="1"/>
              <p:nvPr/>
            </p:nvSpPr>
            <p:spPr>
              <a:xfrm>
                <a:off x="100668" y="4853723"/>
                <a:ext cx="6189379" cy="46589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𝑅𝑒𝑣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𝑟𝑒𝑠𝑖𝑑𝑢𝑎𝑙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𝑐𝑢𝑠𝑡𝑜𝑚𝑒𝑟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𝑐h𝑎𝑟𝑔𝑒</m:t>
                          </m:r>
                        </m:sub>
                      </m:sSub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𝑑𝑒𝑚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$</m:t>
                          </m:r>
                        </m:e>
                      </m:d>
                      <m:r>
                        <a:rPr lang="en-GB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GB" i="1" smtClean="0">
                          <a:latin typeface="Cambria Math" panose="02040503050406030204" pitchFamily="18" charset="0"/>
                        </a:rPr>
                        <m:t>𝑇𝑜𝑡</m:t>
                      </m:r>
                      <m:r>
                        <a:rPr lang="en-GB" b="0" i="1" baseline="-25000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𝑑𝑒𝑚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$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𝑅𝑒𝑣</m:t>
                          </m:r>
                        </m:e>
                        <m:sub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𝑐𝑢𝑠𝑡𝑜𝑚𝑒𝑟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𝑐h𝑎𝑟𝑔𝑒</m:t>
                          </m:r>
                        </m:sub>
                      </m:sSub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𝑑𝑒𝑚</m:t>
                          </m:r>
                        </m:e>
                      </m:d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$</m:t>
                          </m:r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94A212A3-42A1-48BF-842B-5481061FAD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668" y="4853723"/>
                <a:ext cx="6189379" cy="465897"/>
              </a:xfrm>
              <a:prstGeom prst="rect">
                <a:avLst/>
              </a:prstGeom>
              <a:blipFill>
                <a:blip r:embed="rId5"/>
                <a:stretch>
                  <a:fillRect t="-1299" b="-1168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DF116D81-8753-4621-AA73-980284A425D3}"/>
                  </a:ext>
                </a:extLst>
              </p:cNvPr>
              <p:cNvSpPr txBox="1"/>
              <p:nvPr/>
            </p:nvSpPr>
            <p:spPr>
              <a:xfrm>
                <a:off x="6489429" y="5039133"/>
                <a:ext cx="5308260" cy="46589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𝑅𝑒𝑣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𝑟𝑒𝑠𝑖𝑑𝑢𝑎𝑙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𝑑𝑒𝑚𝑎𝑛𝑑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𝑐h𝑎𝑟𝑔𝑒</m:t>
                          </m:r>
                        </m:sub>
                      </m:sSub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𝑑𝑒𝑚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$</m:t>
                          </m:r>
                        </m:e>
                      </m:d>
                      <m:r>
                        <a:rPr lang="en-GB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GB" i="1" smtClean="0">
                          <a:latin typeface="Cambria Math" panose="02040503050406030204" pitchFamily="18" charset="0"/>
                        </a:rPr>
                        <m:t>𝑇𝑜𝑡</m:t>
                      </m:r>
                      <m:r>
                        <a:rPr lang="en-GB" b="0" i="1" baseline="-25000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𝑑𝑒𝑚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$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𝑅𝑒𝑣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𝑑𝑒𝑚𝑎𝑛𝑑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𝑐h𝑎𝑟𝑔𝑒</m:t>
                          </m:r>
                        </m:sub>
                      </m:sSub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𝑑𝑒𝑚</m:t>
                          </m:r>
                        </m:e>
                      </m:d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$</m:t>
                          </m:r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DF116D81-8753-4621-AA73-980284A425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9429" y="5039133"/>
                <a:ext cx="5308260" cy="465897"/>
              </a:xfrm>
              <a:prstGeom prst="rect">
                <a:avLst/>
              </a:prstGeom>
              <a:blipFill>
                <a:blip r:embed="rId6"/>
                <a:stretch>
                  <a:fillRect t="-1316" b="-1184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F6862E20-E972-42AD-9440-7C533DEDDA16}"/>
                  </a:ext>
                </a:extLst>
              </p:cNvPr>
              <p:cNvSpPr txBox="1"/>
              <p:nvPr/>
            </p:nvSpPr>
            <p:spPr>
              <a:xfrm>
                <a:off x="336000" y="5405542"/>
                <a:ext cx="6048022" cy="23294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𝑅𝑒𝑣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𝑟𝑒𝑠𝑖𝑑𝑢𝑎𝑙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𝑐𝑢𝑠𝑡𝑜𝑚𝑒𝑟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𝑐h𝑎𝑟𝑔𝑒</m:t>
                          </m:r>
                        </m:sub>
                      </m:sSub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𝑑𝑒𝑚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$</m:t>
                          </m:r>
                        </m:e>
                      </m:d>
                      <m:r>
                        <a:rPr lang="en-GB" i="1" smtClean="0">
                          <a:latin typeface="Cambria Math" panose="02040503050406030204" pitchFamily="18" charset="0"/>
                        </a:rPr>
                        <m:t>=3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,750,000−450,000=$3,300,333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F6862E20-E972-42AD-9440-7C533DEDDA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000" y="5405542"/>
                <a:ext cx="6048022" cy="232949"/>
              </a:xfrm>
              <a:prstGeom prst="rect">
                <a:avLst/>
              </a:prstGeom>
              <a:blipFill>
                <a:blip r:embed="rId7"/>
                <a:stretch>
                  <a:fillRect t="-2632" b="-2368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FBA553A8-A167-4F1A-8F19-F5EEB9B234E7}"/>
                  </a:ext>
                </a:extLst>
              </p:cNvPr>
              <p:cNvSpPr txBox="1"/>
              <p:nvPr/>
            </p:nvSpPr>
            <p:spPr>
              <a:xfrm>
                <a:off x="7042201" y="4669883"/>
                <a:ext cx="5071453" cy="23294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𝑅𝑒𝑣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𝑑𝑒𝑚𝑎𝑛𝑑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𝑐h𝑎𝑟𝑔𝑒</m:t>
                          </m:r>
                        </m:sub>
                      </m:sSub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𝑑𝑒𝑚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$</m:t>
                          </m:r>
                        </m:e>
                      </m:d>
                      <m:r>
                        <a:rPr lang="en-GB" i="1" smtClean="0">
                          <a:latin typeface="Cambria Math" panose="02040503050406030204" pitchFamily="18" charset="0"/>
                        </a:rPr>
                        <m:t>=3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4.4%∗75,000,000=$25,800,000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FBA553A8-A167-4F1A-8F19-F5EEB9B234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2201" y="4669883"/>
                <a:ext cx="5071453" cy="232949"/>
              </a:xfrm>
              <a:prstGeom prst="rect">
                <a:avLst/>
              </a:prstGeom>
              <a:blipFill>
                <a:blip r:embed="rId8"/>
                <a:stretch>
                  <a:fillRect l="-240" t="-2632" r="-120" b="-2631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9F4BCF7A-EE29-4248-AC74-0BB5388E5B44}"/>
                  </a:ext>
                </a:extLst>
              </p:cNvPr>
              <p:cNvSpPr txBox="1"/>
              <p:nvPr/>
            </p:nvSpPr>
            <p:spPr>
              <a:xfrm>
                <a:off x="6547739" y="5547718"/>
                <a:ext cx="5308260" cy="6588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𝑅𝑒𝑣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𝑟𝑒𝑠𝑖𝑑𝑢𝑎𝑙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𝑑𝑒𝑚𝑎𝑛𝑑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𝑐h𝑎𝑟𝑔𝑒</m:t>
                          </m:r>
                        </m:sub>
                      </m:sSub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𝑑𝑒𝑚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$</m:t>
                          </m:r>
                        </m:e>
                      </m:d>
                      <m:r>
                        <a:rPr lang="en-GB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15,000,000+9,000,000+45,000,000−25,800,000=$43,200,000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9F4BCF7A-EE29-4248-AC74-0BB5388E5B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7739" y="5547718"/>
                <a:ext cx="5308260" cy="658898"/>
              </a:xfrm>
              <a:prstGeom prst="rect">
                <a:avLst/>
              </a:prstGeom>
              <a:blipFill>
                <a:blip r:embed="rId9"/>
                <a:stretch>
                  <a:fillRect t="-926" b="-74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4" name="Table 7">
            <a:extLst>
              <a:ext uri="{FF2B5EF4-FFF2-40B4-BE49-F238E27FC236}">
                <a16:creationId xmlns:a16="http://schemas.microsoft.com/office/drawing/2014/main" id="{389928E2-F984-4686-A905-D121852112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3494952"/>
              </p:ext>
            </p:extLst>
          </p:nvPr>
        </p:nvGraphicFramePr>
        <p:xfrm>
          <a:off x="4355723" y="1585312"/>
          <a:ext cx="3669391" cy="1891313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826963">
                  <a:extLst>
                    <a:ext uri="{9D8B030D-6E8A-4147-A177-3AD203B41FA5}">
                      <a16:colId xmlns:a16="http://schemas.microsoft.com/office/drawing/2014/main" val="1388719306"/>
                    </a:ext>
                  </a:extLst>
                </a:gridCol>
                <a:gridCol w="1842428">
                  <a:extLst>
                    <a:ext uri="{9D8B030D-6E8A-4147-A177-3AD203B41FA5}">
                      <a16:colId xmlns:a16="http://schemas.microsoft.com/office/drawing/2014/main" val="102702243"/>
                    </a:ext>
                  </a:extLst>
                </a:gridCol>
              </a:tblGrid>
              <a:tr h="336833">
                <a:tc>
                  <a:txBody>
                    <a:bodyPr/>
                    <a:lstStyle/>
                    <a:p>
                      <a:pPr algn="l"/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Demand class revenue allocation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71475020"/>
                  </a:ext>
                </a:extLst>
              </a:tr>
              <a:tr h="202100"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Customer charge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0.6%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25627041"/>
                  </a:ext>
                </a:extLst>
              </a:tr>
              <a:tr h="336833"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Energy Charge – tier 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44.5%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41456551"/>
                  </a:ext>
                </a:extLst>
              </a:tr>
              <a:tr h="202100">
                <a:tc>
                  <a:txBody>
                    <a:bodyPr/>
                    <a:lstStyle/>
                    <a:p>
                      <a:pPr marL="0" marR="0" lvl="0" indent="0" algn="l" defTabSz="360000" rtl="0" eaLnBrk="1" fontAlgn="auto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200" dirty="0"/>
                        <a:t>Energy Charge – tier 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18.3%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82403481"/>
                  </a:ext>
                </a:extLst>
              </a:tr>
              <a:tr h="202100">
                <a:tc>
                  <a:txBody>
                    <a:bodyPr/>
                    <a:lstStyle/>
                    <a:p>
                      <a:pPr marL="0" marR="0" lvl="0" indent="0" algn="l" defTabSz="360000" rtl="0" eaLnBrk="1" fontAlgn="auto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200" dirty="0"/>
                        <a:t>Energy Charge – tier 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2.2%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74090676"/>
                  </a:ext>
                </a:extLst>
              </a:tr>
              <a:tr h="202100"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Demand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34.4%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2554008"/>
                  </a:ext>
                </a:extLst>
              </a:tr>
            </a:tbl>
          </a:graphicData>
        </a:graphic>
      </p:graphicFrame>
      <p:graphicFrame>
        <p:nvGraphicFramePr>
          <p:cNvPr id="25" name="Table 7">
            <a:extLst>
              <a:ext uri="{FF2B5EF4-FFF2-40B4-BE49-F238E27FC236}">
                <a16:creationId xmlns:a16="http://schemas.microsoft.com/office/drawing/2014/main" id="{4FB86193-B5C5-4D5E-8972-4FA6222326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6506872"/>
              </p:ext>
            </p:extLst>
          </p:nvPr>
        </p:nvGraphicFramePr>
        <p:xfrm>
          <a:off x="8375446" y="1580364"/>
          <a:ext cx="3669391" cy="794033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826963">
                  <a:extLst>
                    <a:ext uri="{9D8B030D-6E8A-4147-A177-3AD203B41FA5}">
                      <a16:colId xmlns:a16="http://schemas.microsoft.com/office/drawing/2014/main" val="1388719306"/>
                    </a:ext>
                  </a:extLst>
                </a:gridCol>
                <a:gridCol w="1842428">
                  <a:extLst>
                    <a:ext uri="{9D8B030D-6E8A-4147-A177-3AD203B41FA5}">
                      <a16:colId xmlns:a16="http://schemas.microsoft.com/office/drawing/2014/main" val="102702243"/>
                    </a:ext>
                  </a:extLst>
                </a:gridCol>
              </a:tblGrid>
              <a:tr h="336833">
                <a:tc>
                  <a:txBody>
                    <a:bodyPr/>
                    <a:lstStyle/>
                    <a:p>
                      <a:pPr algn="l"/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Revenue to recover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71475020"/>
                  </a:ext>
                </a:extLst>
              </a:tr>
              <a:tr h="202100"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Revenue to recover from demand class ($)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75,000,000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25627041"/>
                  </a:ext>
                </a:extLst>
              </a:tr>
            </a:tbl>
          </a:graphicData>
        </a:graphic>
      </p:graphicFrame>
      <p:graphicFrame>
        <p:nvGraphicFramePr>
          <p:cNvPr id="26" name="Table 7">
            <a:extLst>
              <a:ext uri="{FF2B5EF4-FFF2-40B4-BE49-F238E27FC236}">
                <a16:creationId xmlns:a16="http://schemas.microsoft.com/office/drawing/2014/main" id="{BBC9686A-399C-46F0-A916-72A03D8C4D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767897"/>
              </p:ext>
            </p:extLst>
          </p:nvPr>
        </p:nvGraphicFramePr>
        <p:xfrm>
          <a:off x="457862" y="1644527"/>
          <a:ext cx="3669391" cy="174752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887527">
                  <a:extLst>
                    <a:ext uri="{9D8B030D-6E8A-4147-A177-3AD203B41FA5}">
                      <a16:colId xmlns:a16="http://schemas.microsoft.com/office/drawing/2014/main" val="1388719306"/>
                    </a:ext>
                  </a:extLst>
                </a:gridCol>
                <a:gridCol w="1226541">
                  <a:extLst>
                    <a:ext uri="{9D8B030D-6E8A-4147-A177-3AD203B41FA5}">
                      <a16:colId xmlns:a16="http://schemas.microsoft.com/office/drawing/2014/main" val="102702243"/>
                    </a:ext>
                  </a:extLst>
                </a:gridCol>
                <a:gridCol w="1555323">
                  <a:extLst>
                    <a:ext uri="{9D8B030D-6E8A-4147-A177-3AD203B41FA5}">
                      <a16:colId xmlns:a16="http://schemas.microsoft.com/office/drawing/2014/main" val="2676548368"/>
                    </a:ext>
                  </a:extLst>
                </a:gridCol>
              </a:tblGrid>
              <a:tr h="182730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Production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Network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71475020"/>
                  </a:ext>
                </a:extLst>
              </a:tr>
              <a:tr h="182730">
                <a:tc>
                  <a:txBody>
                    <a:bodyPr/>
                    <a:lstStyle/>
                    <a:p>
                      <a:r>
                        <a:rPr lang="en-GB" sz="1200" dirty="0"/>
                        <a:t>Energy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2,250,000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25627041"/>
                  </a:ext>
                </a:extLst>
              </a:tr>
              <a:tr h="242533">
                <a:tc>
                  <a:txBody>
                    <a:bodyPr/>
                    <a:lstStyle/>
                    <a:p>
                      <a:r>
                        <a:rPr lang="en-GB" sz="1200" dirty="0"/>
                        <a:t>Demand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45,000,000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Transmission – 15,000,000</a:t>
                      </a:r>
                    </a:p>
                    <a:p>
                      <a:r>
                        <a:rPr lang="en-GB" sz="1200" dirty="0"/>
                        <a:t>Distribution – 9,000,000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4145655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1200" dirty="0"/>
                        <a:t>Customer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3,750,000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r>
                        <a:rPr lang="en-GB" sz="1200" dirty="0"/>
                        <a:t>Network customer</a:t>
                      </a:r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2554008"/>
                  </a:ext>
                </a:extLst>
              </a:tr>
            </a:tbl>
          </a:graphicData>
        </a:graphic>
      </p:graphicFrame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0DC5A5E8-EDC6-2BF0-1E2B-A03AB93D4B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61095" y="6551112"/>
            <a:ext cx="7071154" cy="153888"/>
          </a:xfrm>
        </p:spPr>
        <p:txBody>
          <a:bodyPr/>
          <a:lstStyle/>
          <a:p>
            <a:r>
              <a:rPr lang="en-GB" dirty="0"/>
              <a:t>Rate Design Workshop and Considerations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AA8F2692-4343-618B-5E7F-EE13F462C13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29095" y="6551112"/>
            <a:ext cx="1152000" cy="153888"/>
          </a:xfrm>
        </p:spPr>
        <p:txBody>
          <a:bodyPr/>
          <a:lstStyle/>
          <a:p>
            <a:r>
              <a:rPr lang="en-GB" dirty="0"/>
              <a:t>October 2023</a:t>
            </a:r>
          </a:p>
        </p:txBody>
      </p:sp>
    </p:spTree>
    <p:extLst>
      <p:ext uri="{BB962C8B-B14F-4D97-AF65-F5344CB8AC3E}">
        <p14:creationId xmlns:p14="http://schemas.microsoft.com/office/powerpoint/2010/main" val="420920843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13BBB7-9B36-4276-B25E-9A225D0205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Alternative B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187A1C-DD0B-4C79-8B43-9965EE81AB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en-GB" dirty="0"/>
              <a:t>Example 2 – Demand Class</a:t>
            </a:r>
          </a:p>
          <a:p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85A27C0-CF4E-4BE9-B51C-8A9DF00E138E}"/>
              </a:ext>
            </a:extLst>
          </p:cNvPr>
          <p:cNvSpPr txBox="1"/>
          <p:nvPr/>
        </p:nvSpPr>
        <p:spPr>
          <a:xfrm>
            <a:off x="4680399" y="1208093"/>
            <a:ext cx="30200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Revenue breakdown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66923219-459E-4748-95F1-09E809CAFF3B}"/>
              </a:ext>
            </a:extLst>
          </p:cNvPr>
          <p:cNvSpPr/>
          <p:nvPr/>
        </p:nvSpPr>
        <p:spPr>
          <a:xfrm>
            <a:off x="3710554" y="2269622"/>
            <a:ext cx="4273229" cy="88078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D6808CF-59A8-4F65-88A0-F14ACA6B38E1}"/>
              </a:ext>
            </a:extLst>
          </p:cNvPr>
          <p:cNvSpPr txBox="1"/>
          <p:nvPr/>
        </p:nvSpPr>
        <p:spPr>
          <a:xfrm>
            <a:off x="8808440" y="2584130"/>
            <a:ext cx="23321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Sum of this is = 65%=R</a:t>
            </a:r>
            <a:r>
              <a:rPr lang="en-GB" baseline="-25000" dirty="0"/>
              <a:t>e</a:t>
            </a:r>
          </a:p>
        </p:txBody>
      </p:sp>
      <p:cxnSp>
        <p:nvCxnSpPr>
          <p:cNvPr id="11" name="Connector: Elbow 10">
            <a:extLst>
              <a:ext uri="{FF2B5EF4-FFF2-40B4-BE49-F238E27FC236}">
                <a16:creationId xmlns:a16="http://schemas.microsoft.com/office/drawing/2014/main" id="{2ACE4DA4-A238-4C94-9F1E-0C5BCB01BD28}"/>
              </a:ext>
            </a:extLst>
          </p:cNvPr>
          <p:cNvCxnSpPr>
            <a:stCxn id="3" idx="6"/>
            <a:endCxn id="7" idx="1"/>
          </p:cNvCxnSpPr>
          <p:nvPr/>
        </p:nvCxnSpPr>
        <p:spPr>
          <a:xfrm>
            <a:off x="7983783" y="2710016"/>
            <a:ext cx="824657" cy="28003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BF5654EC-AF2C-4464-A844-687F62AF2FF7}"/>
              </a:ext>
            </a:extLst>
          </p:cNvPr>
          <p:cNvSpPr txBox="1"/>
          <p:nvPr/>
        </p:nvSpPr>
        <p:spPr>
          <a:xfrm>
            <a:off x="722067" y="1173809"/>
            <a:ext cx="30200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ECOSS Results ($) using revenue to collect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B1CA14DE-A899-4CAA-8B2D-A66327239E63}"/>
              </a:ext>
            </a:extLst>
          </p:cNvPr>
          <p:cNvSpPr/>
          <p:nvPr/>
        </p:nvSpPr>
        <p:spPr>
          <a:xfrm>
            <a:off x="194006" y="3405712"/>
            <a:ext cx="632298" cy="67625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3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3727D0A-C608-4B81-88BB-F03A7FACF956}"/>
              </a:ext>
            </a:extLst>
          </p:cNvPr>
          <p:cNvSpPr txBox="1"/>
          <p:nvPr/>
        </p:nvSpPr>
        <p:spPr>
          <a:xfrm>
            <a:off x="904125" y="3556677"/>
            <a:ext cx="42224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Volumetric Network charge revenue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2B9248DF-EAE0-4210-B158-E1F40691F091}"/>
                  </a:ext>
                </a:extLst>
              </p:cNvPr>
              <p:cNvSpPr txBox="1"/>
              <p:nvPr/>
            </p:nvSpPr>
            <p:spPr>
              <a:xfrm>
                <a:off x="622039" y="3953477"/>
                <a:ext cx="5733024" cy="5816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𝑅𝑒𝑣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𝑣𝑜𝑙𝑢𝑚𝑒𝑡𝑟𝑖𝑐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𝑛𝑒𝑡𝑤𝑜𝑟𝑘</m:t>
                        </m:r>
                      </m:sub>
                    </m:sSub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𝑑𝑒𝑚</m:t>
                        </m:r>
                      </m:e>
                    </m:d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$</m:t>
                        </m:r>
                      </m:e>
                    </m:d>
                    <m:r>
                      <a:rPr lang="en-GB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𝑆𝑁</m:t>
                        </m:r>
                        <m:r>
                          <a:rPr lang="en-GB" b="0" i="1" baseline="-25000" smtClean="0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d>
                          <m:d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𝑑𝑒𝑚</m:t>
                            </m:r>
                          </m:e>
                        </m:d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($)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𝑆𝑇𝑜𝑡</m:t>
                        </m:r>
                        <m:r>
                          <a:rPr lang="en-GB" b="0" i="1" baseline="-25000" smtClean="0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d>
                          <m:d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𝑑𝑒𝑚</m:t>
                            </m:r>
                          </m:e>
                        </m:d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($)</m:t>
                        </m:r>
                      </m:den>
                    </m:f>
                    <m:r>
                      <a:rPr lang="en-GB" b="0" i="1" smtClean="0">
                        <a:latin typeface="Cambria Math" panose="02040503050406030204" pitchFamily="18" charset="0"/>
                      </a:rPr>
                      <m:t>∗</m:t>
                    </m:r>
                  </m:oMath>
                </a14:m>
                <a:r>
                  <a:rPr lang="en-GB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𝑅𝑒𝑣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𝑟𝑒𝑠𝑖𝑑𝑢𝑎𝑙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𝑑𝑒𝑚𝑎𝑛𝑑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𝑐h𝑎𝑟𝑔𝑒</m:t>
                        </m:r>
                      </m:sub>
                    </m:sSub>
                    <m:d>
                      <m:d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𝑑𝑒𝑚</m:t>
                        </m:r>
                      </m:e>
                    </m:d>
                    <m:d>
                      <m:d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$</m:t>
                        </m:r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𝑅𝑒𝑣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𝑟𝑒𝑠𝑖𝑑𝑢𝑎𝑙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𝑐𝑢𝑠𝑡𝑜𝑚𝑒𝑟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𝑐h𝑎𝑟𝑔𝑒</m:t>
                        </m:r>
                      </m:sub>
                    </m:sSub>
                    <m:d>
                      <m:d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𝑑𝑒𝑚</m:t>
                        </m:r>
                      </m:e>
                    </m:d>
                    <m:d>
                      <m:d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$</m:t>
                        </m:r>
                      </m:e>
                    </m:d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2B9248DF-EAE0-4210-B158-E1F40691F0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039" y="3953477"/>
                <a:ext cx="5733024" cy="581698"/>
              </a:xfrm>
              <a:prstGeom prst="rect">
                <a:avLst/>
              </a:prstGeom>
              <a:blipFill>
                <a:blip r:embed="rId2"/>
                <a:stretch>
                  <a:fillRect l="-1064" t="-1053" b="-94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Oval 21">
            <a:extLst>
              <a:ext uri="{FF2B5EF4-FFF2-40B4-BE49-F238E27FC236}">
                <a16:creationId xmlns:a16="http://schemas.microsoft.com/office/drawing/2014/main" id="{0646E7D1-73ED-4CD1-AB41-A05C7A88326A}"/>
              </a:ext>
            </a:extLst>
          </p:cNvPr>
          <p:cNvSpPr/>
          <p:nvPr/>
        </p:nvSpPr>
        <p:spPr>
          <a:xfrm>
            <a:off x="6786387" y="3530398"/>
            <a:ext cx="632298" cy="67625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4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1788DA3-77AB-42AC-BC4C-5B434A9558CE}"/>
              </a:ext>
            </a:extLst>
          </p:cNvPr>
          <p:cNvSpPr txBox="1"/>
          <p:nvPr/>
        </p:nvSpPr>
        <p:spPr>
          <a:xfrm>
            <a:off x="7633571" y="3629581"/>
            <a:ext cx="42224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Volumetric generation charge revenue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55ACAD1-8819-4EB3-86F3-99B9E9362FA3}"/>
                  </a:ext>
                </a:extLst>
              </p:cNvPr>
              <p:cNvSpPr txBox="1"/>
              <p:nvPr/>
            </p:nvSpPr>
            <p:spPr>
              <a:xfrm>
                <a:off x="7660643" y="3996300"/>
                <a:ext cx="5378771" cy="5816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𝑅𝑒𝑣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𝑣𝑜𝑙𝑢𝑚𝑒𝑡𝑟𝑖𝑐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𝑔𝑒𝑛𝑒𝑟𝑎𝑡𝑖𝑜𝑛</m:t>
                        </m:r>
                      </m:sub>
                    </m:sSub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𝑑𝑒𝑚</m:t>
                        </m:r>
                      </m:e>
                    </m:d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$</m:t>
                        </m:r>
                      </m:e>
                    </m:d>
                    <m:r>
                      <a:rPr lang="en-GB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𝑆𝑃</m:t>
                        </m:r>
                        <m:r>
                          <a:rPr lang="en-GB" b="0" i="1" baseline="-25000" smtClean="0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d>
                          <m:d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𝑑𝑒𝑚</m:t>
                            </m:r>
                          </m:e>
                        </m:d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($)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𝑆𝑇𝑜𝑡</m:t>
                        </m:r>
                        <m:r>
                          <a:rPr lang="en-GB" b="0" i="1" baseline="-25000" smtClean="0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d>
                          <m:d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𝑑𝑒𝑚</m:t>
                            </m:r>
                          </m:e>
                        </m:d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($)</m:t>
                        </m:r>
                      </m:den>
                    </m:f>
                    <m:r>
                      <a:rPr lang="en-GB" b="0" i="1" smtClean="0">
                        <a:latin typeface="Cambria Math" panose="02040503050406030204" pitchFamily="18" charset="0"/>
                      </a:rPr>
                      <m:t>∗</m:t>
                    </m:r>
                  </m:oMath>
                </a14:m>
                <a:r>
                  <a:rPr lang="en-GB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𝑅𝑒𝑣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𝑟𝑒𝑠𝑖𝑑𝑢𝑎𝑙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𝑑𝑒𝑚𝑎𝑛𝑑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𝑐h𝑎𝑟𝑔𝑒</m:t>
                        </m:r>
                      </m:sub>
                    </m:sSub>
                    <m:d>
                      <m:d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𝑑𝑒𝑚</m:t>
                        </m:r>
                      </m:e>
                    </m:d>
                    <m:d>
                      <m:d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$</m:t>
                        </m:r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𝑆𝑃𝑒</m:t>
                    </m:r>
                    <m:d>
                      <m:d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𝑑𝑒𝑚</m:t>
                        </m:r>
                      </m:e>
                    </m:d>
                    <m:d>
                      <m:d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$</m:t>
                        </m:r>
                      </m:e>
                    </m:d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55ACAD1-8819-4EB3-86F3-99B9E9362F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0643" y="3996300"/>
                <a:ext cx="5378771" cy="581698"/>
              </a:xfrm>
              <a:prstGeom prst="rect">
                <a:avLst/>
              </a:prstGeom>
              <a:blipFill>
                <a:blip r:embed="rId3"/>
                <a:stretch>
                  <a:fillRect l="-1134" t="-1053" b="-94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08279B67-864C-4988-B338-A86415DFF99E}"/>
                  </a:ext>
                </a:extLst>
              </p:cNvPr>
              <p:cNvSpPr txBox="1"/>
              <p:nvPr/>
            </p:nvSpPr>
            <p:spPr>
              <a:xfrm>
                <a:off x="457862" y="4731017"/>
                <a:ext cx="6283354" cy="85914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𝑅𝑒𝑣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𝑣𝑜𝑙𝑢𝑚𝑒𝑡𝑟𝑖𝑐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𝑛𝑒𝑡𝑤𝑜𝑟𝑘</m:t>
                          </m:r>
                        </m:sub>
                      </m:sSub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𝑑𝑒𝑚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$</m:t>
                          </m:r>
                        </m:e>
                      </m:d>
                      <m:r>
                        <a:rPr lang="en-GB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(9,000,000+15,000,000)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45,000,000+15,000,000+9,000,000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en-GB">
                          <a:latin typeface="Cambria Math" panose="02040503050406030204" pitchFamily="18" charset="0"/>
                        </a:rPr>
                        <m:t>43,200,000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3,300,333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=$18,326,086.96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08279B67-864C-4988-B338-A86415DFF9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862" y="4731017"/>
                <a:ext cx="6283354" cy="859146"/>
              </a:xfrm>
              <a:prstGeom prst="rect">
                <a:avLst/>
              </a:prstGeom>
              <a:blipFill>
                <a:blip r:embed="rId4"/>
                <a:stretch>
                  <a:fillRect t="-709" b="-56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EA269ACB-74ED-4EDD-81D5-6A4B486EFFD4}"/>
                  </a:ext>
                </a:extLst>
              </p:cNvPr>
              <p:cNvSpPr txBox="1"/>
              <p:nvPr/>
            </p:nvSpPr>
            <p:spPr>
              <a:xfrm>
                <a:off x="71709" y="5592235"/>
                <a:ext cx="5378771" cy="427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𝐴𝑙𝑙𝑜𝑐</m:t>
                          </m:r>
                        </m:e>
                        <m:sub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𝑣𝑜𝑙𝑢𝑚𝑒𝑡𝑟𝑖𝑐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𝑛𝑒𝑡𝑤𝑜𝑟𝑘</m:t>
                          </m:r>
                        </m:sub>
                      </m:sSub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𝑟𝑒𝑠</m:t>
                          </m:r>
                        </m:e>
                      </m:d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%</m:t>
                          </m:r>
                        </m:e>
                      </m:d>
                      <m:r>
                        <a:rPr lang="en-GB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18,326,086.96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75,000,000</m:t>
                          </m:r>
                        </m:den>
                      </m:f>
                      <m:r>
                        <a:rPr lang="en-GB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24.43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EA269ACB-74ED-4EDD-81D5-6A4B486EFF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09" y="5592235"/>
                <a:ext cx="5378771" cy="427553"/>
              </a:xfrm>
              <a:prstGeom prst="rect">
                <a:avLst/>
              </a:prstGeom>
              <a:blipFill>
                <a:blip r:embed="rId5"/>
                <a:stretch>
                  <a:fillRect b="-85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E9D8C0AC-B4A7-4088-B8ED-10E9D35766E9}"/>
                  </a:ext>
                </a:extLst>
              </p:cNvPr>
              <p:cNvSpPr txBox="1"/>
              <p:nvPr/>
            </p:nvSpPr>
            <p:spPr>
              <a:xfrm>
                <a:off x="7285124" y="4620829"/>
                <a:ext cx="4759713" cy="88030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𝑅𝑒𝑣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𝑣𝑜𝑙𝑢𝑚𝑒𝑡𝑟𝑖𝑐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𝑔𝑒𝑛𝑒𝑟𝑎𝑡𝑖𝑜𝑛</m:t>
                          </m:r>
                        </m:sub>
                      </m:sSub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𝑑𝑒𝑚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$</m:t>
                          </m:r>
                        </m:e>
                      </m:d>
                      <m:r>
                        <a:rPr lang="en-GB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45,000,000</m:t>
                          </m:r>
                        </m:num>
                        <m:den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45,000,000+15,000,000+9,000,000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en-GB">
                          <a:latin typeface="Cambria Math" panose="02040503050406030204" pitchFamily="18" charset="0"/>
                        </a:rPr>
                        <m:t>43,200,000</m:t>
                      </m:r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+2,250,000=$30,423,913.04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E9D8C0AC-B4A7-4088-B8ED-10E9D35766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85124" y="4620829"/>
                <a:ext cx="4759713" cy="880306"/>
              </a:xfrm>
              <a:prstGeom prst="rect">
                <a:avLst/>
              </a:prstGeom>
              <a:blipFill>
                <a:blip r:embed="rId6"/>
                <a:stretch>
                  <a:fillRect t="-694" b="-55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2E457B57-22D4-463F-B982-1B48CAC794F2}"/>
                  </a:ext>
                </a:extLst>
              </p:cNvPr>
              <p:cNvSpPr txBox="1"/>
              <p:nvPr/>
            </p:nvSpPr>
            <p:spPr>
              <a:xfrm>
                <a:off x="6741520" y="5553870"/>
                <a:ext cx="5378771" cy="43191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𝐴𝑙𝑙𝑜𝑐</m:t>
                          </m:r>
                        </m:e>
                        <m:sub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𝑣𝑜𝑙𝑢𝑚𝑒𝑡𝑟𝑖𝑐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𝑔𝑒𝑛𝑒𝑟𝑎𝑡𝑖𝑜𝑛</m:t>
                          </m:r>
                        </m:sub>
                      </m:sSub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𝑟𝑒𝑠</m:t>
                          </m:r>
                        </m:e>
                      </m:d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%</m:t>
                          </m:r>
                        </m:e>
                      </m:d>
                      <m:r>
                        <a:rPr lang="en-GB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>
                              <a:latin typeface="Cambria Math" panose="02040503050406030204" pitchFamily="18" charset="0"/>
                            </a:rPr>
                            <m:t>30,423,913.04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75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,000,000</m:t>
                          </m:r>
                        </m:den>
                      </m:f>
                      <m:r>
                        <a:rPr lang="en-GB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40.57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2E457B57-22D4-463F-B982-1B48CAC794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1520" y="5553870"/>
                <a:ext cx="5378771" cy="431913"/>
              </a:xfrm>
              <a:prstGeom prst="rect">
                <a:avLst/>
              </a:prstGeom>
              <a:blipFill>
                <a:blip r:embed="rId7"/>
                <a:stretch>
                  <a:fillRect b="-704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9" name="Table 7">
            <a:extLst>
              <a:ext uri="{FF2B5EF4-FFF2-40B4-BE49-F238E27FC236}">
                <a16:creationId xmlns:a16="http://schemas.microsoft.com/office/drawing/2014/main" id="{E5E85581-254F-412F-A3AB-BE60AA7097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7647174"/>
              </p:ext>
            </p:extLst>
          </p:nvPr>
        </p:nvGraphicFramePr>
        <p:xfrm>
          <a:off x="4355723" y="1585312"/>
          <a:ext cx="3669391" cy="1891313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826963">
                  <a:extLst>
                    <a:ext uri="{9D8B030D-6E8A-4147-A177-3AD203B41FA5}">
                      <a16:colId xmlns:a16="http://schemas.microsoft.com/office/drawing/2014/main" val="1388719306"/>
                    </a:ext>
                  </a:extLst>
                </a:gridCol>
                <a:gridCol w="1842428">
                  <a:extLst>
                    <a:ext uri="{9D8B030D-6E8A-4147-A177-3AD203B41FA5}">
                      <a16:colId xmlns:a16="http://schemas.microsoft.com/office/drawing/2014/main" val="102702243"/>
                    </a:ext>
                  </a:extLst>
                </a:gridCol>
              </a:tblGrid>
              <a:tr h="336833">
                <a:tc>
                  <a:txBody>
                    <a:bodyPr/>
                    <a:lstStyle/>
                    <a:p>
                      <a:pPr algn="l"/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Demand class revenue allocation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71475020"/>
                  </a:ext>
                </a:extLst>
              </a:tr>
              <a:tr h="202100"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Customer charge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0.6%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25627041"/>
                  </a:ext>
                </a:extLst>
              </a:tr>
              <a:tr h="336833"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Energy Charge – tier 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44.5%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41456551"/>
                  </a:ext>
                </a:extLst>
              </a:tr>
              <a:tr h="202100">
                <a:tc>
                  <a:txBody>
                    <a:bodyPr/>
                    <a:lstStyle/>
                    <a:p>
                      <a:pPr marL="0" marR="0" lvl="0" indent="0" algn="l" defTabSz="360000" rtl="0" eaLnBrk="1" fontAlgn="auto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200" dirty="0"/>
                        <a:t>Energy Charge – tier 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18.3%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82403481"/>
                  </a:ext>
                </a:extLst>
              </a:tr>
              <a:tr h="202100">
                <a:tc>
                  <a:txBody>
                    <a:bodyPr/>
                    <a:lstStyle/>
                    <a:p>
                      <a:pPr marL="0" marR="0" lvl="0" indent="0" algn="l" defTabSz="360000" rtl="0" eaLnBrk="1" fontAlgn="auto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200" dirty="0"/>
                        <a:t>Energy Charge – tier 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2.2%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74090676"/>
                  </a:ext>
                </a:extLst>
              </a:tr>
              <a:tr h="202100"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Demand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34.4%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2554008"/>
                  </a:ext>
                </a:extLst>
              </a:tr>
            </a:tbl>
          </a:graphicData>
        </a:graphic>
      </p:graphicFrame>
      <p:graphicFrame>
        <p:nvGraphicFramePr>
          <p:cNvPr id="30" name="Table 7">
            <a:extLst>
              <a:ext uri="{FF2B5EF4-FFF2-40B4-BE49-F238E27FC236}">
                <a16:creationId xmlns:a16="http://schemas.microsoft.com/office/drawing/2014/main" id="{45C45E78-B320-45E0-B61A-600F163A2C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0535680"/>
              </p:ext>
            </p:extLst>
          </p:nvPr>
        </p:nvGraphicFramePr>
        <p:xfrm>
          <a:off x="8375446" y="1580364"/>
          <a:ext cx="3669391" cy="794033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826963">
                  <a:extLst>
                    <a:ext uri="{9D8B030D-6E8A-4147-A177-3AD203B41FA5}">
                      <a16:colId xmlns:a16="http://schemas.microsoft.com/office/drawing/2014/main" val="1388719306"/>
                    </a:ext>
                  </a:extLst>
                </a:gridCol>
                <a:gridCol w="1842428">
                  <a:extLst>
                    <a:ext uri="{9D8B030D-6E8A-4147-A177-3AD203B41FA5}">
                      <a16:colId xmlns:a16="http://schemas.microsoft.com/office/drawing/2014/main" val="102702243"/>
                    </a:ext>
                  </a:extLst>
                </a:gridCol>
              </a:tblGrid>
              <a:tr h="336833">
                <a:tc>
                  <a:txBody>
                    <a:bodyPr/>
                    <a:lstStyle/>
                    <a:p>
                      <a:pPr algn="l"/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Revenue to recover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71475020"/>
                  </a:ext>
                </a:extLst>
              </a:tr>
              <a:tr h="202100"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Revenue to recover from demand class ($)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75,000,000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25627041"/>
                  </a:ext>
                </a:extLst>
              </a:tr>
            </a:tbl>
          </a:graphicData>
        </a:graphic>
      </p:graphicFrame>
      <p:graphicFrame>
        <p:nvGraphicFramePr>
          <p:cNvPr id="31" name="Table 7">
            <a:extLst>
              <a:ext uri="{FF2B5EF4-FFF2-40B4-BE49-F238E27FC236}">
                <a16:creationId xmlns:a16="http://schemas.microsoft.com/office/drawing/2014/main" id="{7711C981-1606-443F-8BEB-B63197406A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8700017"/>
              </p:ext>
            </p:extLst>
          </p:nvPr>
        </p:nvGraphicFramePr>
        <p:xfrm>
          <a:off x="457862" y="1644527"/>
          <a:ext cx="3669391" cy="174752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887527">
                  <a:extLst>
                    <a:ext uri="{9D8B030D-6E8A-4147-A177-3AD203B41FA5}">
                      <a16:colId xmlns:a16="http://schemas.microsoft.com/office/drawing/2014/main" val="1388719306"/>
                    </a:ext>
                  </a:extLst>
                </a:gridCol>
                <a:gridCol w="1226541">
                  <a:extLst>
                    <a:ext uri="{9D8B030D-6E8A-4147-A177-3AD203B41FA5}">
                      <a16:colId xmlns:a16="http://schemas.microsoft.com/office/drawing/2014/main" val="102702243"/>
                    </a:ext>
                  </a:extLst>
                </a:gridCol>
                <a:gridCol w="1555323">
                  <a:extLst>
                    <a:ext uri="{9D8B030D-6E8A-4147-A177-3AD203B41FA5}">
                      <a16:colId xmlns:a16="http://schemas.microsoft.com/office/drawing/2014/main" val="2676548368"/>
                    </a:ext>
                  </a:extLst>
                </a:gridCol>
              </a:tblGrid>
              <a:tr h="182730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Production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Network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71475020"/>
                  </a:ext>
                </a:extLst>
              </a:tr>
              <a:tr h="182730">
                <a:tc>
                  <a:txBody>
                    <a:bodyPr/>
                    <a:lstStyle/>
                    <a:p>
                      <a:r>
                        <a:rPr lang="en-GB" sz="1200" dirty="0"/>
                        <a:t>Energy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2,250,000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25627041"/>
                  </a:ext>
                </a:extLst>
              </a:tr>
              <a:tr h="242533">
                <a:tc>
                  <a:txBody>
                    <a:bodyPr/>
                    <a:lstStyle/>
                    <a:p>
                      <a:r>
                        <a:rPr lang="en-GB" sz="1200" dirty="0"/>
                        <a:t>Demand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45,000,000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Transmission – 15,000,000</a:t>
                      </a:r>
                    </a:p>
                    <a:p>
                      <a:r>
                        <a:rPr lang="en-GB" sz="1200" dirty="0"/>
                        <a:t>Distribution – 9,000,000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4145655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1200" dirty="0"/>
                        <a:t>Customer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3,750,000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r>
                        <a:rPr lang="en-GB" sz="1200" dirty="0"/>
                        <a:t>Network customer</a:t>
                      </a:r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2554008"/>
                  </a:ext>
                </a:extLst>
              </a:tr>
            </a:tbl>
          </a:graphicData>
        </a:graphic>
      </p:graphicFrame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8106E24D-D279-DD46-0FA6-534E6E59C6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61095" y="6551112"/>
            <a:ext cx="7071154" cy="153888"/>
          </a:xfrm>
        </p:spPr>
        <p:txBody>
          <a:bodyPr/>
          <a:lstStyle/>
          <a:p>
            <a:r>
              <a:rPr lang="en-GB" dirty="0"/>
              <a:t>Rate Design Workshop and Considerations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2901DBFC-B3AD-E2B4-ABAD-003DECAE703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29095" y="6551112"/>
            <a:ext cx="1152000" cy="153888"/>
          </a:xfrm>
        </p:spPr>
        <p:txBody>
          <a:bodyPr/>
          <a:lstStyle/>
          <a:p>
            <a:r>
              <a:rPr lang="en-GB" dirty="0"/>
              <a:t>October 2023</a:t>
            </a:r>
          </a:p>
        </p:txBody>
      </p:sp>
    </p:spTree>
    <p:extLst>
      <p:ext uri="{BB962C8B-B14F-4D97-AF65-F5344CB8AC3E}">
        <p14:creationId xmlns:p14="http://schemas.microsoft.com/office/powerpoint/2010/main" val="77235682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713B01-9BA2-491C-A9FA-4A85D1649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3574041"/>
            <a:ext cx="5760000" cy="576293"/>
          </a:xfrm>
        </p:spPr>
        <p:txBody>
          <a:bodyPr/>
          <a:lstStyle/>
          <a:p>
            <a:r>
              <a:rPr lang="en-GB" dirty="0"/>
              <a:t>Example- Results</a:t>
            </a:r>
          </a:p>
        </p:txBody>
      </p:sp>
    </p:spTree>
    <p:extLst>
      <p:ext uri="{BB962C8B-B14F-4D97-AF65-F5344CB8AC3E}">
        <p14:creationId xmlns:p14="http://schemas.microsoft.com/office/powerpoint/2010/main" val="277117989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8759DB6-52EA-49DA-8F4C-3EF19BAB61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769345"/>
            <a:ext cx="12192000" cy="220721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A99AB88-9F57-40CD-A32B-A4EE514B11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Results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14E9F9-9841-4CC2-97A6-C47437CEBF0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en-GB" dirty="0"/>
              <a:t>Example 2 – Demand Class</a:t>
            </a:r>
          </a:p>
          <a:p>
            <a:endParaRPr lang="en-GB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76314FA-BF0C-4F85-A667-5FB2F69E8DC5}"/>
              </a:ext>
            </a:extLst>
          </p:cNvPr>
          <p:cNvSpPr txBox="1"/>
          <p:nvPr/>
        </p:nvSpPr>
        <p:spPr>
          <a:xfrm>
            <a:off x="729842" y="1280628"/>
            <a:ext cx="30200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ECOSS Results (%)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705F107B-78DF-42C1-B047-9E0B73E55850}"/>
              </a:ext>
            </a:extLst>
          </p:cNvPr>
          <p:cNvSpPr/>
          <p:nvPr/>
        </p:nvSpPr>
        <p:spPr>
          <a:xfrm>
            <a:off x="9577378" y="5054544"/>
            <a:ext cx="772365" cy="40642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02FD1E7-A6EE-4F4F-A54D-5863BDFEC273}"/>
              </a:ext>
            </a:extLst>
          </p:cNvPr>
          <p:cNvSpPr txBox="1"/>
          <p:nvPr/>
        </p:nvSpPr>
        <p:spPr>
          <a:xfrm>
            <a:off x="4728326" y="1384058"/>
            <a:ext cx="23321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The volumetric network is higher because the customer cost under-recovery, relative to ECOSS, is placed all under network charge (in this example – there is an under-recovery from customer charge –increasing network charge)</a:t>
            </a:r>
          </a:p>
        </p:txBody>
      </p:sp>
      <p:cxnSp>
        <p:nvCxnSpPr>
          <p:cNvPr id="17" name="Connector: Elbow 16">
            <a:extLst>
              <a:ext uri="{FF2B5EF4-FFF2-40B4-BE49-F238E27FC236}">
                <a16:creationId xmlns:a16="http://schemas.microsoft.com/office/drawing/2014/main" id="{5BC862E3-2983-40F9-AAC1-1AB6E972EC52}"/>
              </a:ext>
            </a:extLst>
          </p:cNvPr>
          <p:cNvCxnSpPr>
            <a:cxnSpLocks/>
            <a:stCxn id="15" idx="6"/>
            <a:endCxn id="16" idx="1"/>
          </p:cNvCxnSpPr>
          <p:nvPr/>
        </p:nvCxnSpPr>
        <p:spPr>
          <a:xfrm flipH="1" flipV="1">
            <a:off x="4728326" y="2168888"/>
            <a:ext cx="5621417" cy="3088870"/>
          </a:xfrm>
          <a:prstGeom prst="bentConnector5">
            <a:avLst>
              <a:gd name="adj1" fmla="val -12709"/>
              <a:gd name="adj2" fmla="val 56337"/>
              <a:gd name="adj3" fmla="val 104067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Table 7">
            <a:extLst>
              <a:ext uri="{FF2B5EF4-FFF2-40B4-BE49-F238E27FC236}">
                <a16:creationId xmlns:a16="http://schemas.microsoft.com/office/drawing/2014/main" id="{51BD154F-6317-4848-8C64-D6E5721014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8985292"/>
              </p:ext>
            </p:extLst>
          </p:nvPr>
        </p:nvGraphicFramePr>
        <p:xfrm>
          <a:off x="336000" y="1602755"/>
          <a:ext cx="3669391" cy="138176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887527">
                  <a:extLst>
                    <a:ext uri="{9D8B030D-6E8A-4147-A177-3AD203B41FA5}">
                      <a16:colId xmlns:a16="http://schemas.microsoft.com/office/drawing/2014/main" val="1388719306"/>
                    </a:ext>
                  </a:extLst>
                </a:gridCol>
                <a:gridCol w="1226541">
                  <a:extLst>
                    <a:ext uri="{9D8B030D-6E8A-4147-A177-3AD203B41FA5}">
                      <a16:colId xmlns:a16="http://schemas.microsoft.com/office/drawing/2014/main" val="102702243"/>
                    </a:ext>
                  </a:extLst>
                </a:gridCol>
                <a:gridCol w="1555323">
                  <a:extLst>
                    <a:ext uri="{9D8B030D-6E8A-4147-A177-3AD203B41FA5}">
                      <a16:colId xmlns:a16="http://schemas.microsoft.com/office/drawing/2014/main" val="2676548368"/>
                    </a:ext>
                  </a:extLst>
                </a:gridCol>
              </a:tblGrid>
              <a:tr h="182730"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Production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Network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71475020"/>
                  </a:ext>
                </a:extLst>
              </a:tr>
              <a:tr h="182730">
                <a:tc>
                  <a:txBody>
                    <a:bodyPr/>
                    <a:lstStyle/>
                    <a:p>
                      <a:r>
                        <a:rPr lang="en-GB" sz="1200" dirty="0"/>
                        <a:t>Energy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3%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25627041"/>
                  </a:ext>
                </a:extLst>
              </a:tr>
              <a:tr h="242533">
                <a:tc>
                  <a:txBody>
                    <a:bodyPr/>
                    <a:lstStyle/>
                    <a:p>
                      <a:r>
                        <a:rPr lang="en-GB" sz="1200" dirty="0"/>
                        <a:t>Demand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60%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Transmission – 20%</a:t>
                      </a:r>
                    </a:p>
                    <a:p>
                      <a:r>
                        <a:rPr lang="en-GB" sz="1200" dirty="0"/>
                        <a:t>Distribution – 12%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41456551"/>
                  </a:ext>
                </a:extLst>
              </a:tr>
              <a:tr h="182730">
                <a:tc>
                  <a:txBody>
                    <a:bodyPr/>
                    <a:lstStyle/>
                    <a:p>
                      <a:r>
                        <a:rPr lang="en-GB" sz="1200" dirty="0"/>
                        <a:t>Customer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5%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r>
                        <a:rPr lang="en-GB" sz="1200" dirty="0"/>
                        <a:t>Network customer</a:t>
                      </a:r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2554008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CB1104BC-A268-4F71-8734-E2713E5BD8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6669" y="1246361"/>
            <a:ext cx="4172123" cy="2182639"/>
          </a:xfrm>
          <a:prstGeom prst="rect">
            <a:avLst/>
          </a:prstGeom>
        </p:spPr>
      </p:pic>
      <p:sp>
        <p:nvSpPr>
          <p:cNvPr id="3" name="Footer Placeholder 5">
            <a:extLst>
              <a:ext uri="{FF2B5EF4-FFF2-40B4-BE49-F238E27FC236}">
                <a16:creationId xmlns:a16="http://schemas.microsoft.com/office/drawing/2014/main" id="{D93D629D-DD14-8DE3-D4BD-74E3FE727D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61095" y="6551112"/>
            <a:ext cx="7071154" cy="153888"/>
          </a:xfrm>
        </p:spPr>
        <p:txBody>
          <a:bodyPr/>
          <a:lstStyle/>
          <a:p>
            <a:r>
              <a:rPr lang="en-GB" dirty="0"/>
              <a:t>Rate Design Workshop and Considerations</a:t>
            </a:r>
          </a:p>
        </p:txBody>
      </p:sp>
      <p:sp>
        <p:nvSpPr>
          <p:cNvPr id="7" name="Date Placeholder 4">
            <a:extLst>
              <a:ext uri="{FF2B5EF4-FFF2-40B4-BE49-F238E27FC236}">
                <a16:creationId xmlns:a16="http://schemas.microsoft.com/office/drawing/2014/main" id="{2D3E2B57-3EDD-6E44-F101-95B7631C65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29095" y="6551112"/>
            <a:ext cx="1152000" cy="153888"/>
          </a:xfrm>
        </p:spPr>
        <p:txBody>
          <a:bodyPr/>
          <a:lstStyle/>
          <a:p>
            <a:r>
              <a:rPr lang="en-GB" dirty="0"/>
              <a:t>October 2023</a:t>
            </a:r>
          </a:p>
        </p:txBody>
      </p:sp>
    </p:spTree>
    <p:extLst>
      <p:ext uri="{BB962C8B-B14F-4D97-AF65-F5344CB8AC3E}">
        <p14:creationId xmlns:p14="http://schemas.microsoft.com/office/powerpoint/2010/main" val="6180827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E7D951-85AE-2928-AE5F-CA30AE23B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Rate Design Options Considered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883AE5-4902-897D-DF5D-05E7632534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en-GB" dirty="0"/>
              <a:t>Introduction</a:t>
            </a:r>
          </a:p>
        </p:txBody>
      </p:sp>
      <p:sp>
        <p:nvSpPr>
          <p:cNvPr id="9" name="Footer Placeholder 5">
            <a:extLst>
              <a:ext uri="{FF2B5EF4-FFF2-40B4-BE49-F238E27FC236}">
                <a16:creationId xmlns:a16="http://schemas.microsoft.com/office/drawing/2014/main" id="{34D2BBA2-369D-EF41-17E6-3D25C57AAA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61095" y="6551112"/>
            <a:ext cx="7071154" cy="153888"/>
          </a:xfrm>
        </p:spPr>
        <p:txBody>
          <a:bodyPr/>
          <a:lstStyle/>
          <a:p>
            <a:r>
              <a:rPr lang="en-GB" dirty="0"/>
              <a:t>Rate Design Workshop and Considerations</a:t>
            </a:r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A6CBF7D1-EE6E-406A-7595-390CA78CAACC}"/>
              </a:ext>
            </a:extLst>
          </p:cNvPr>
          <p:cNvSpPr/>
          <p:nvPr/>
        </p:nvSpPr>
        <p:spPr>
          <a:xfrm>
            <a:off x="129540" y="6045220"/>
            <a:ext cx="11932920" cy="487008"/>
          </a:xfrm>
          <a:prstGeom prst="rightArrow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Increasing cost reflectivity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806BE8-AAF9-869F-1EB2-870C2238EB69}"/>
              </a:ext>
            </a:extLst>
          </p:cNvPr>
          <p:cNvSpPr txBox="1">
            <a:spLocks/>
          </p:cNvSpPr>
          <p:nvPr/>
        </p:nvSpPr>
        <p:spPr>
          <a:xfrm>
            <a:off x="338337" y="1304925"/>
            <a:ext cx="11518700" cy="47879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2400"/>
          </a:p>
          <a:p>
            <a:endParaRPr lang="en-GB" dirty="0"/>
          </a:p>
        </p:txBody>
      </p:sp>
      <p:graphicFrame>
        <p:nvGraphicFramePr>
          <p:cNvPr id="6" name="Table 7">
            <a:extLst>
              <a:ext uri="{FF2B5EF4-FFF2-40B4-BE49-F238E27FC236}">
                <a16:creationId xmlns:a16="http://schemas.microsoft.com/office/drawing/2014/main" id="{51DA4243-8459-F45C-A547-181DC31A31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357962"/>
              </p:ext>
            </p:extLst>
          </p:nvPr>
        </p:nvGraphicFramePr>
        <p:xfrm>
          <a:off x="129540" y="1161180"/>
          <a:ext cx="11932920" cy="4893453"/>
        </p:xfrm>
        <a:graphic>
          <a:graphicData uri="http://schemas.openxmlformats.org/drawingml/2006/table">
            <a:tbl>
              <a:tblPr firstRow="1" bandRow="1"/>
              <a:tblGrid>
                <a:gridCol w="1988820">
                  <a:extLst>
                    <a:ext uri="{9D8B030D-6E8A-4147-A177-3AD203B41FA5}">
                      <a16:colId xmlns:a16="http://schemas.microsoft.com/office/drawing/2014/main" val="3025185882"/>
                    </a:ext>
                  </a:extLst>
                </a:gridCol>
                <a:gridCol w="1988820">
                  <a:extLst>
                    <a:ext uri="{9D8B030D-6E8A-4147-A177-3AD203B41FA5}">
                      <a16:colId xmlns:a16="http://schemas.microsoft.com/office/drawing/2014/main" val="3721517106"/>
                    </a:ext>
                  </a:extLst>
                </a:gridCol>
                <a:gridCol w="1988820">
                  <a:extLst>
                    <a:ext uri="{9D8B030D-6E8A-4147-A177-3AD203B41FA5}">
                      <a16:colId xmlns:a16="http://schemas.microsoft.com/office/drawing/2014/main" val="3603281126"/>
                    </a:ext>
                  </a:extLst>
                </a:gridCol>
                <a:gridCol w="1988820">
                  <a:extLst>
                    <a:ext uri="{9D8B030D-6E8A-4147-A177-3AD203B41FA5}">
                      <a16:colId xmlns:a16="http://schemas.microsoft.com/office/drawing/2014/main" val="3211693395"/>
                    </a:ext>
                  </a:extLst>
                </a:gridCol>
                <a:gridCol w="1988820">
                  <a:extLst>
                    <a:ext uri="{9D8B030D-6E8A-4147-A177-3AD203B41FA5}">
                      <a16:colId xmlns:a16="http://schemas.microsoft.com/office/drawing/2014/main" val="1904302211"/>
                    </a:ext>
                  </a:extLst>
                </a:gridCol>
                <a:gridCol w="1988820">
                  <a:extLst>
                    <a:ext uri="{9D8B030D-6E8A-4147-A177-3AD203B41FA5}">
                      <a16:colId xmlns:a16="http://schemas.microsoft.com/office/drawing/2014/main" val="993821246"/>
                    </a:ext>
                  </a:extLst>
                </a:gridCol>
              </a:tblGrid>
              <a:tr h="223729">
                <a:tc>
                  <a:txBody>
                    <a:bodyPr/>
                    <a:lstStyle/>
                    <a:p>
                      <a:pPr algn="ctr"/>
                      <a:endParaRPr lang="en-GB" sz="900" dirty="0"/>
                    </a:p>
                  </a:txBody>
                  <a:tcPr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/>
                        <a:t>Current Structure</a:t>
                      </a:r>
                    </a:p>
                  </a:txBody>
                  <a:tcPr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/>
                        <a:t>Option A</a:t>
                      </a:r>
                    </a:p>
                  </a:txBody>
                  <a:tcPr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/>
                        <a:t>Option B</a:t>
                      </a:r>
                    </a:p>
                  </a:txBody>
                  <a:tcPr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/>
                        <a:t>Option C</a:t>
                      </a:r>
                    </a:p>
                  </a:txBody>
                  <a:tcPr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/>
                        <a:t>Option D</a:t>
                      </a:r>
                    </a:p>
                  </a:txBody>
                  <a:tcPr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9264226"/>
                  </a:ext>
                </a:extLst>
              </a:tr>
              <a:tr h="223729">
                <a:tc gridSpan="6">
                  <a:txBody>
                    <a:bodyPr/>
                    <a:lstStyle/>
                    <a:p>
                      <a:pPr algn="l"/>
                      <a:r>
                        <a:rPr lang="en-GB" sz="900" b="1" dirty="0"/>
                        <a:t>Residential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0087124"/>
                  </a:ext>
                </a:extLst>
              </a:tr>
              <a:tr h="223729">
                <a:tc>
                  <a:txBody>
                    <a:bodyPr/>
                    <a:lstStyle/>
                    <a:p>
                      <a:pPr algn="ctr"/>
                      <a:r>
                        <a:rPr lang="en-GB" sz="900" b="1" dirty="0"/>
                        <a:t>Fixed Charges ($/month)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/>
                        <a:t>Consumption-driven GFC tiers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360000" rtl="0" eaLnBrk="1" fontAlgn="auto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900" dirty="0"/>
                        <a:t>Consumption-driven GFC tiers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E29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360000" rtl="0" eaLnBrk="1" fontAlgn="auto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900" dirty="0"/>
                        <a:t>Consumption-driven GFC tiers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E29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/>
                        <a:t>Single fixed charge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16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/>
                        <a:t>Single fixed charges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16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1128718"/>
                  </a:ext>
                </a:extLst>
              </a:tr>
              <a:tr h="503391">
                <a:tc>
                  <a:txBody>
                    <a:bodyPr/>
                    <a:lstStyle/>
                    <a:p>
                      <a:pPr algn="ctr"/>
                      <a:r>
                        <a:rPr lang="en-GB" sz="900" b="1" dirty="0"/>
                        <a:t>Variable Charges</a:t>
                      </a:r>
                    </a:p>
                    <a:p>
                      <a:pPr algn="ctr"/>
                      <a:r>
                        <a:rPr lang="en-GB" sz="900" b="1" dirty="0"/>
                        <a:t>($/kWh)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/>
                        <a:t>1 IBT charge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/>
                        <a:t>2 non-IBT charges: Generation and TD&amp;R/Residual 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16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360000" rtl="0" eaLnBrk="1" fontAlgn="auto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900" dirty="0"/>
                        <a:t>3 non-IBT charges: Transmission, generation, and distribution/retail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16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360000" rtl="0" eaLnBrk="1" fontAlgn="auto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900" dirty="0"/>
                        <a:t>3 non-IBT charges: Transmission, generation, and distribution/retail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16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360000" rtl="0" eaLnBrk="1" fontAlgn="auto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900" dirty="0"/>
                        <a:t>3 non-IBT charges: Transmission, generation, and distribution/retail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16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7256850"/>
                  </a:ext>
                </a:extLst>
              </a:tr>
              <a:tr h="223729">
                <a:tc>
                  <a:txBody>
                    <a:bodyPr/>
                    <a:lstStyle/>
                    <a:p>
                      <a:pPr algn="ctr"/>
                      <a:r>
                        <a:rPr lang="en-GB" sz="900" b="1" dirty="0"/>
                        <a:t>Demand Charges ($/kW)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/>
                        <a:t>None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/>
                        <a:t>None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E29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/>
                        <a:t>None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E29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/>
                        <a:t>Demand-driven GFC tiers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16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/>
                        <a:t>Single demand charges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16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4315216"/>
                  </a:ext>
                </a:extLst>
              </a:tr>
              <a:tr h="363560">
                <a:tc>
                  <a:txBody>
                    <a:bodyPr/>
                    <a:lstStyle/>
                    <a:p>
                      <a:pPr algn="ctr"/>
                      <a:r>
                        <a:rPr lang="en-GB" sz="900" b="1" dirty="0"/>
                        <a:t>% of Fixed Costs in Variable Charges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/>
                        <a:t>Status Quo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/>
                        <a:t>Lower than status quo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16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/>
                        <a:t>Lower than A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16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/>
                        <a:t>Lower than B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16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/>
                        <a:t>Lower than C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16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1023540"/>
                  </a:ext>
                </a:extLst>
              </a:tr>
              <a:tr h="223729">
                <a:tc gridSpan="6">
                  <a:txBody>
                    <a:bodyPr/>
                    <a:lstStyle/>
                    <a:p>
                      <a:pPr algn="l"/>
                      <a:r>
                        <a:rPr lang="en-GB" sz="900" b="1" dirty="0"/>
                        <a:t>Commercial</a:t>
                      </a:r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4696917"/>
                  </a:ext>
                </a:extLst>
              </a:tr>
              <a:tr h="223729">
                <a:tc>
                  <a:txBody>
                    <a:bodyPr/>
                    <a:lstStyle/>
                    <a:p>
                      <a:pPr algn="ctr"/>
                      <a:r>
                        <a:rPr lang="en-GB" sz="900" b="1" dirty="0"/>
                        <a:t>Fixed Charges ($/month)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/>
                        <a:t>Single fixed charge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/>
                        <a:t>Single fixed charge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E29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/>
                        <a:t>Single fixed charge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E29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/>
                        <a:t>Single fixed charge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E29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/>
                        <a:t>Single fixed charges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E29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2808318"/>
                  </a:ext>
                </a:extLst>
              </a:tr>
              <a:tr h="503391">
                <a:tc>
                  <a:txBody>
                    <a:bodyPr/>
                    <a:lstStyle/>
                    <a:p>
                      <a:pPr algn="ctr"/>
                      <a:r>
                        <a:rPr lang="en-GB" sz="900" b="1" dirty="0"/>
                        <a:t>Variable Charges</a:t>
                      </a:r>
                    </a:p>
                    <a:p>
                      <a:pPr algn="ctr"/>
                      <a:r>
                        <a:rPr lang="en-GB" sz="900" b="1" dirty="0"/>
                        <a:t>($/kWh)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/>
                        <a:t>1 IBT charge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/>
                        <a:t>2 IBT charges: Generation and TD&amp;R/Residual 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16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360000" rtl="0" eaLnBrk="1" fontAlgn="auto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900" dirty="0"/>
                        <a:t>3 IBT charges: Transmission, generation, and distribution/retail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16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360000" rtl="0" eaLnBrk="1" fontAlgn="auto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900" dirty="0"/>
                        <a:t>3 IBT charges: Transmission, generation, and distribution/retail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16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360000" rtl="0" eaLnBrk="1" fontAlgn="auto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900" dirty="0"/>
                        <a:t>3 IBT charges: Transmission, generation, and distribution/retail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16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0588440"/>
                  </a:ext>
                </a:extLst>
              </a:tr>
              <a:tr h="223729">
                <a:tc>
                  <a:txBody>
                    <a:bodyPr/>
                    <a:lstStyle/>
                    <a:p>
                      <a:pPr algn="ctr"/>
                      <a:r>
                        <a:rPr lang="en-GB" sz="900" b="1" dirty="0"/>
                        <a:t>Demand Charges ($/kW)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/>
                        <a:t>None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/>
                        <a:t>None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E29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/>
                        <a:t>None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E29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/>
                        <a:t>Single demand charge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16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/>
                        <a:t>Single demand charges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16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3397838"/>
                  </a:ext>
                </a:extLst>
              </a:tr>
              <a:tr h="363560">
                <a:tc>
                  <a:txBody>
                    <a:bodyPr/>
                    <a:lstStyle/>
                    <a:p>
                      <a:pPr algn="ctr"/>
                      <a:r>
                        <a:rPr lang="en-GB" sz="900" b="1" dirty="0"/>
                        <a:t>% of Fixed Costs in Variable Charges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/>
                        <a:t>Status Quo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/>
                        <a:t>Lower than status quo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16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/>
                        <a:t>Lower than A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16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/>
                        <a:t>Lower than B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16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/>
                        <a:t>Lower than C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16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3118796"/>
                  </a:ext>
                </a:extLst>
              </a:tr>
              <a:tr h="223729">
                <a:tc gridSpan="6">
                  <a:txBody>
                    <a:bodyPr/>
                    <a:lstStyle/>
                    <a:p>
                      <a:pPr algn="l"/>
                      <a:r>
                        <a:rPr lang="en-GB" sz="900" b="1" dirty="0"/>
                        <a:t>Demand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7424834"/>
                  </a:ext>
                </a:extLst>
              </a:tr>
              <a:tr h="223729">
                <a:tc>
                  <a:txBody>
                    <a:bodyPr/>
                    <a:lstStyle/>
                    <a:p>
                      <a:pPr algn="ctr"/>
                      <a:r>
                        <a:rPr lang="en-GB" sz="900" b="1" dirty="0"/>
                        <a:t>Fixed Charges ($/month)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/>
                        <a:t>Single fixed charge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/>
                        <a:t>Single fixed charge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E29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/>
                        <a:t>Single fixed charge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E29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/>
                        <a:t>Single fixed charge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E29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/>
                        <a:t>Single fixed charge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E29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8076025"/>
                  </a:ext>
                </a:extLst>
              </a:tr>
              <a:tr h="503391">
                <a:tc>
                  <a:txBody>
                    <a:bodyPr/>
                    <a:lstStyle/>
                    <a:p>
                      <a:pPr algn="ctr"/>
                      <a:r>
                        <a:rPr lang="en-GB" sz="900" b="1" dirty="0"/>
                        <a:t>Variable Charges</a:t>
                      </a:r>
                    </a:p>
                    <a:p>
                      <a:pPr algn="ctr"/>
                      <a:r>
                        <a:rPr lang="en-GB" sz="900" b="1" dirty="0"/>
                        <a:t>($/kWh)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/>
                        <a:t>1 DBT charge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/>
                        <a:t>2 DBT charges: Generation and TD&amp;R/Residual 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16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360000" rtl="0" eaLnBrk="1" fontAlgn="auto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900" dirty="0"/>
                        <a:t>3 DBT charges: Transmission, generation, and distribution/retail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16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360000" rtl="0" eaLnBrk="1" fontAlgn="auto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900" dirty="0"/>
                        <a:t>3 DBT charges: Transmission, generation, and distribution/retail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16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360000" rtl="0" eaLnBrk="1" fontAlgn="auto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900" dirty="0"/>
                        <a:t>3 DBT charges: Transmission, generation, and distribution/retail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16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2846646"/>
                  </a:ext>
                </a:extLst>
              </a:tr>
              <a:tr h="223729">
                <a:tc>
                  <a:txBody>
                    <a:bodyPr/>
                    <a:lstStyle/>
                    <a:p>
                      <a:pPr algn="ctr"/>
                      <a:r>
                        <a:rPr lang="en-GB" sz="900" b="1" dirty="0"/>
                        <a:t>Demand Charges ($/kW)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/>
                        <a:t>3 types of demand charges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/>
                        <a:t>3 types of demand charges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E29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/>
                        <a:t>3 types of demand charges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E29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/>
                        <a:t>3 types of demand charges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E29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/>
                        <a:t>3 types of demand charges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E29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3928003"/>
                  </a:ext>
                </a:extLst>
              </a:tr>
              <a:tr h="363560">
                <a:tc>
                  <a:txBody>
                    <a:bodyPr/>
                    <a:lstStyle/>
                    <a:p>
                      <a:pPr algn="ctr"/>
                      <a:r>
                        <a:rPr lang="en-GB" sz="900" b="1" dirty="0"/>
                        <a:t>% of Fixed Costs in Variable Charges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/>
                        <a:t>Status Quo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/>
                        <a:t>Lower than status quo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16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/>
                        <a:t>Lower than A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16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/>
                        <a:t>Lower than B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16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/>
                        <a:t>Lower than C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16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8758797"/>
                  </a:ext>
                </a:extLst>
              </a:tr>
            </a:tbl>
          </a:graphicData>
        </a:graphic>
      </p:graphicFrame>
      <p:sp>
        <p:nvSpPr>
          <p:cNvPr id="10" name="Rectangle 9">
            <a:extLst>
              <a:ext uri="{FF2B5EF4-FFF2-40B4-BE49-F238E27FC236}">
                <a16:creationId xmlns:a16="http://schemas.microsoft.com/office/drawing/2014/main" id="{2824CA14-9492-16C4-3215-7DA481570D72}"/>
              </a:ext>
            </a:extLst>
          </p:cNvPr>
          <p:cNvSpPr/>
          <p:nvPr/>
        </p:nvSpPr>
        <p:spPr>
          <a:xfrm>
            <a:off x="4087368" y="1122988"/>
            <a:ext cx="2008632" cy="4912337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620F7FA-E159-908D-207D-9564CBBDA25D}"/>
              </a:ext>
            </a:extLst>
          </p:cNvPr>
          <p:cNvSpPr/>
          <p:nvPr/>
        </p:nvSpPr>
        <p:spPr>
          <a:xfrm>
            <a:off x="6096000" y="1043787"/>
            <a:ext cx="6096000" cy="50297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E5CA1C0-0001-E4D1-D440-418B436A067A}"/>
              </a:ext>
            </a:extLst>
          </p:cNvPr>
          <p:cNvSpPr/>
          <p:nvPr/>
        </p:nvSpPr>
        <p:spPr>
          <a:xfrm>
            <a:off x="6176396" y="5682126"/>
            <a:ext cx="174171" cy="174171"/>
          </a:xfrm>
          <a:prstGeom prst="ellipse">
            <a:avLst/>
          </a:prstGeom>
          <a:solidFill>
            <a:schemeClr val="tx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D8E747D-C94B-B698-7DE0-9BE7EC97DDE0}"/>
              </a:ext>
            </a:extLst>
          </p:cNvPr>
          <p:cNvSpPr/>
          <p:nvPr/>
        </p:nvSpPr>
        <p:spPr>
          <a:xfrm>
            <a:off x="6152017" y="4103697"/>
            <a:ext cx="174171" cy="174171"/>
          </a:xfrm>
          <a:prstGeom prst="ellipse">
            <a:avLst/>
          </a:prstGeom>
          <a:solidFill>
            <a:schemeClr val="tx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4AEE1BDA-7B06-16F1-1108-785017F846EB}"/>
              </a:ext>
            </a:extLst>
          </p:cNvPr>
          <p:cNvSpPr/>
          <p:nvPr/>
        </p:nvSpPr>
        <p:spPr>
          <a:xfrm>
            <a:off x="6130626" y="2519037"/>
            <a:ext cx="174171" cy="174171"/>
          </a:xfrm>
          <a:prstGeom prst="ellipse">
            <a:avLst/>
          </a:prstGeom>
          <a:solidFill>
            <a:schemeClr val="tx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E6653D6-2136-7EDF-12D7-148A80EA5C50}"/>
              </a:ext>
            </a:extLst>
          </p:cNvPr>
          <p:cNvSpPr/>
          <p:nvPr/>
        </p:nvSpPr>
        <p:spPr>
          <a:xfrm>
            <a:off x="8321031" y="3586626"/>
            <a:ext cx="3048000" cy="1208314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3 scenarios with increasing fixed charge weighting vs BAU</a:t>
            </a:r>
          </a:p>
        </p:txBody>
      </p:sp>
      <p:cxnSp>
        <p:nvCxnSpPr>
          <p:cNvPr id="18" name="Connector: Elbow 17">
            <a:extLst>
              <a:ext uri="{FF2B5EF4-FFF2-40B4-BE49-F238E27FC236}">
                <a16:creationId xmlns:a16="http://schemas.microsoft.com/office/drawing/2014/main" id="{38925E0C-ABFA-06D7-6CDC-22BB821DC8B4}"/>
              </a:ext>
            </a:extLst>
          </p:cNvPr>
          <p:cNvCxnSpPr>
            <a:cxnSpLocks/>
            <a:stCxn id="16" idx="6"/>
            <a:endCxn id="17" idx="1"/>
          </p:cNvCxnSpPr>
          <p:nvPr/>
        </p:nvCxnSpPr>
        <p:spPr>
          <a:xfrm>
            <a:off x="6304797" y="2606123"/>
            <a:ext cx="2016234" cy="1584660"/>
          </a:xfrm>
          <a:prstGeom prst="bentConnector3">
            <a:avLst>
              <a:gd name="adj1" fmla="val 50000"/>
            </a:avLst>
          </a:prstGeom>
          <a:ln w="3810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or: Elbow 18">
            <a:extLst>
              <a:ext uri="{FF2B5EF4-FFF2-40B4-BE49-F238E27FC236}">
                <a16:creationId xmlns:a16="http://schemas.microsoft.com/office/drawing/2014/main" id="{D0A54822-FE1E-24A9-A53E-B22053E9170B}"/>
              </a:ext>
            </a:extLst>
          </p:cNvPr>
          <p:cNvCxnSpPr>
            <a:cxnSpLocks/>
            <a:stCxn id="15" idx="6"/>
            <a:endCxn id="17" idx="1"/>
          </p:cNvCxnSpPr>
          <p:nvPr/>
        </p:nvCxnSpPr>
        <p:spPr>
          <a:xfrm>
            <a:off x="6326188" y="4190783"/>
            <a:ext cx="1994843" cy="12700"/>
          </a:xfrm>
          <a:prstGeom prst="bentConnector3">
            <a:avLst>
              <a:gd name="adj1" fmla="val 50000"/>
            </a:avLst>
          </a:prstGeom>
          <a:ln w="3810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or: Elbow 19">
            <a:extLst>
              <a:ext uri="{FF2B5EF4-FFF2-40B4-BE49-F238E27FC236}">
                <a16:creationId xmlns:a16="http://schemas.microsoft.com/office/drawing/2014/main" id="{BF16DC47-8765-6F46-1E99-4893DDEAA1C3}"/>
              </a:ext>
            </a:extLst>
          </p:cNvPr>
          <p:cNvCxnSpPr>
            <a:cxnSpLocks/>
            <a:stCxn id="14" idx="6"/>
            <a:endCxn id="17" idx="1"/>
          </p:cNvCxnSpPr>
          <p:nvPr/>
        </p:nvCxnSpPr>
        <p:spPr>
          <a:xfrm flipV="1">
            <a:off x="6350567" y="4190783"/>
            <a:ext cx="1970464" cy="1578429"/>
          </a:xfrm>
          <a:prstGeom prst="bentConnector3">
            <a:avLst>
              <a:gd name="adj1" fmla="val 48895"/>
            </a:avLst>
          </a:prstGeom>
          <a:ln w="3810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69EBE9-2756-56E5-ACAA-42F298ABC4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29095" y="6551112"/>
            <a:ext cx="1152000" cy="153888"/>
          </a:xfrm>
        </p:spPr>
        <p:txBody>
          <a:bodyPr/>
          <a:lstStyle/>
          <a:p>
            <a:r>
              <a:rPr lang="en-GB" dirty="0"/>
              <a:t>October 2023</a:t>
            </a:r>
          </a:p>
        </p:txBody>
      </p:sp>
    </p:spTree>
    <p:extLst>
      <p:ext uri="{BB962C8B-B14F-4D97-AF65-F5344CB8AC3E}">
        <p14:creationId xmlns:p14="http://schemas.microsoft.com/office/powerpoint/2010/main" val="2426834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713B01-9BA2-491C-A9FA-4A85D1649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3574041"/>
            <a:ext cx="5760000" cy="576293"/>
          </a:xfrm>
        </p:spPr>
        <p:txBody>
          <a:bodyPr/>
          <a:lstStyle/>
          <a:p>
            <a:r>
              <a:rPr lang="en-GB" dirty="0"/>
              <a:t>Next Steps and Considerations </a:t>
            </a:r>
          </a:p>
        </p:txBody>
      </p:sp>
    </p:spTree>
    <p:extLst>
      <p:ext uri="{BB962C8B-B14F-4D97-AF65-F5344CB8AC3E}">
        <p14:creationId xmlns:p14="http://schemas.microsoft.com/office/powerpoint/2010/main" val="292994575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FB3E7B-9C69-9B43-2766-C8DD55010E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Steps…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7014D6-45B6-5F95-32C3-05C91FD3E2F8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en-GB" dirty="0"/>
              <a:t>Rate Design Model</a:t>
            </a:r>
          </a:p>
          <a:p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D5035F1-0C30-AC51-E38D-1107764C35BE}"/>
              </a:ext>
            </a:extLst>
          </p:cNvPr>
          <p:cNvSpPr/>
          <p:nvPr/>
        </p:nvSpPr>
        <p:spPr>
          <a:xfrm>
            <a:off x="660903" y="1376127"/>
            <a:ext cx="4780230" cy="4056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6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Next steps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4D1C267-D98F-B210-FA7F-8C3F48C61548}"/>
              </a:ext>
            </a:extLst>
          </p:cNvPr>
          <p:cNvGrpSpPr/>
          <p:nvPr/>
        </p:nvGrpSpPr>
        <p:grpSpPr>
          <a:xfrm>
            <a:off x="927981" y="2057956"/>
            <a:ext cx="4513152" cy="597529"/>
            <a:chOff x="896293" y="2317687"/>
            <a:chExt cx="4513152" cy="597529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117453F2-475B-44AC-DB0A-5337E0577E0A}"/>
                </a:ext>
              </a:extLst>
            </p:cNvPr>
            <p:cNvSpPr/>
            <p:nvPr/>
          </p:nvSpPr>
          <p:spPr>
            <a:xfrm>
              <a:off x="896293" y="2317687"/>
              <a:ext cx="597529" cy="59752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0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9B3CD28-C5D4-DDD2-E797-2DF064B3CA7B}"/>
                </a:ext>
              </a:extLst>
            </p:cNvPr>
            <p:cNvSpPr txBox="1"/>
            <p:nvPr/>
          </p:nvSpPr>
          <p:spPr>
            <a:xfrm>
              <a:off x="1747318" y="2353901"/>
              <a:ext cx="36621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360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Edit model to incorporate Alternatives A and B discussed – as a toggle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0C1000F-FE36-A2FB-E696-8B7244A26D20}"/>
              </a:ext>
            </a:extLst>
          </p:cNvPr>
          <p:cNvGrpSpPr/>
          <p:nvPr/>
        </p:nvGrpSpPr>
        <p:grpSpPr>
          <a:xfrm>
            <a:off x="927982" y="2931631"/>
            <a:ext cx="4513151" cy="738664"/>
            <a:chOff x="896293" y="2251431"/>
            <a:chExt cx="4513151" cy="738664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04BC22BC-8B4B-2575-BA41-E42CC5305FA1}"/>
                </a:ext>
              </a:extLst>
            </p:cNvPr>
            <p:cNvSpPr/>
            <p:nvPr/>
          </p:nvSpPr>
          <p:spPr>
            <a:xfrm>
              <a:off x="896293" y="2317687"/>
              <a:ext cx="597529" cy="59752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0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1ED8339-4F14-0940-896B-9FE43CD1E9B3}"/>
                </a:ext>
              </a:extLst>
            </p:cNvPr>
            <p:cNvSpPr txBox="1"/>
            <p:nvPr/>
          </p:nvSpPr>
          <p:spPr>
            <a:xfrm>
              <a:off x="1747317" y="2251431"/>
              <a:ext cx="3662127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360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Incorporate toggle option to retain or eliminate increasing block variable tariffs for residential and/or commercial customers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CE4D9DA-C22D-14D5-7DEF-226406E65FC8}"/>
              </a:ext>
            </a:extLst>
          </p:cNvPr>
          <p:cNvGrpSpPr/>
          <p:nvPr/>
        </p:nvGrpSpPr>
        <p:grpSpPr>
          <a:xfrm>
            <a:off x="927982" y="3946441"/>
            <a:ext cx="4513151" cy="954107"/>
            <a:chOff x="896293" y="2251431"/>
            <a:chExt cx="4513151" cy="954107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810910B1-D24F-DAD5-DB78-693E257D75C1}"/>
                </a:ext>
              </a:extLst>
            </p:cNvPr>
            <p:cNvSpPr/>
            <p:nvPr/>
          </p:nvSpPr>
          <p:spPr>
            <a:xfrm>
              <a:off x="896293" y="2317687"/>
              <a:ext cx="597529" cy="59752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0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C27FB4C-943A-5632-C080-98C1633D08C3}"/>
                </a:ext>
              </a:extLst>
            </p:cNvPr>
            <p:cNvSpPr txBox="1"/>
            <p:nvPr/>
          </p:nvSpPr>
          <p:spPr>
            <a:xfrm>
              <a:off x="1747317" y="2251431"/>
              <a:ext cx="3662127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360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Disaggregate demand allocation percentages by sub-class (A, B, C) rather than by demand tariff block (Class one, two) – incorporated through Alternatives A&amp;B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A49718B-CF66-5C34-E177-8EF5C1C10B9A}"/>
              </a:ext>
            </a:extLst>
          </p:cNvPr>
          <p:cNvGrpSpPr/>
          <p:nvPr/>
        </p:nvGrpSpPr>
        <p:grpSpPr>
          <a:xfrm>
            <a:off x="927982" y="5176693"/>
            <a:ext cx="4513151" cy="954107"/>
            <a:chOff x="896293" y="2251431"/>
            <a:chExt cx="4513151" cy="954107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9190E9EA-AE72-3249-50EF-2834B4581CCD}"/>
                </a:ext>
              </a:extLst>
            </p:cNvPr>
            <p:cNvSpPr/>
            <p:nvPr/>
          </p:nvSpPr>
          <p:spPr>
            <a:xfrm>
              <a:off x="896293" y="2317687"/>
              <a:ext cx="597529" cy="59752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0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4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E49F165-4440-924B-C4B5-AB0B3CC5FBEB}"/>
                </a:ext>
              </a:extLst>
            </p:cNvPr>
            <p:cNvSpPr txBox="1"/>
            <p:nvPr/>
          </p:nvSpPr>
          <p:spPr>
            <a:xfrm>
              <a:off x="1747317" y="2251431"/>
              <a:ext cx="3662127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360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Run the same three scenarios (on the right) and provide statistical analysis for each scenario (and alternative) to quantify impact on customers (in % and BMD)</a:t>
              </a:r>
            </a:p>
          </p:txBody>
        </p: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6F05DA54-1FD1-B44D-DD73-4E02EC4D3B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2394" y="1603396"/>
            <a:ext cx="5751370" cy="4133797"/>
          </a:xfrm>
          <a:prstGeom prst="rect">
            <a:avLst/>
          </a:prstGeom>
        </p:spPr>
      </p:pic>
      <p:sp>
        <p:nvSpPr>
          <p:cNvPr id="3" name="Footer Placeholder 5">
            <a:extLst>
              <a:ext uri="{FF2B5EF4-FFF2-40B4-BE49-F238E27FC236}">
                <a16:creationId xmlns:a16="http://schemas.microsoft.com/office/drawing/2014/main" id="{AEAF908E-3042-5C57-CE6C-C87F27018D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61095" y="6551112"/>
            <a:ext cx="7071154" cy="153888"/>
          </a:xfrm>
        </p:spPr>
        <p:txBody>
          <a:bodyPr/>
          <a:lstStyle/>
          <a:p>
            <a:r>
              <a:rPr lang="en-GB" dirty="0"/>
              <a:t>Rate Design Workshop and Considerations</a:t>
            </a:r>
          </a:p>
        </p:txBody>
      </p:sp>
      <p:sp>
        <p:nvSpPr>
          <p:cNvPr id="20" name="Date Placeholder 4">
            <a:extLst>
              <a:ext uri="{FF2B5EF4-FFF2-40B4-BE49-F238E27FC236}">
                <a16:creationId xmlns:a16="http://schemas.microsoft.com/office/drawing/2014/main" id="{DD521D74-F297-389A-F764-66D3A4ED41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29095" y="6551112"/>
            <a:ext cx="1152000" cy="153888"/>
          </a:xfrm>
        </p:spPr>
        <p:txBody>
          <a:bodyPr/>
          <a:lstStyle/>
          <a:p>
            <a:r>
              <a:rPr lang="en-GB" dirty="0"/>
              <a:t>October 2023</a:t>
            </a:r>
          </a:p>
        </p:txBody>
      </p:sp>
    </p:spTree>
    <p:extLst>
      <p:ext uri="{BB962C8B-B14F-4D97-AF65-F5344CB8AC3E}">
        <p14:creationId xmlns:p14="http://schemas.microsoft.com/office/powerpoint/2010/main" val="2658854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6D37C-FC7B-17FC-10B4-4090FB6CF5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Steps..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C5989C-0740-DFB6-92D1-4BA9E32DE530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en-GB" dirty="0"/>
              <a:t>Rate Design Model</a:t>
            </a:r>
          </a:p>
        </p:txBody>
      </p:sp>
      <p:graphicFrame>
        <p:nvGraphicFramePr>
          <p:cNvPr id="14" name="Diagram 13">
            <a:extLst>
              <a:ext uri="{FF2B5EF4-FFF2-40B4-BE49-F238E27FC236}">
                <a16:creationId xmlns:a16="http://schemas.microsoft.com/office/drawing/2014/main" id="{C495488F-E70A-C30C-051A-80892F059689}"/>
              </a:ext>
            </a:extLst>
          </p:cNvPr>
          <p:cNvGraphicFramePr/>
          <p:nvPr/>
        </p:nvGraphicFramePr>
        <p:xfrm>
          <a:off x="1136415" y="1214961"/>
          <a:ext cx="8128000" cy="5103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6" name="Graphic 15" descr="Coins outline">
            <a:extLst>
              <a:ext uri="{FF2B5EF4-FFF2-40B4-BE49-F238E27FC236}">
                <a16:creationId xmlns:a16="http://schemas.microsoft.com/office/drawing/2014/main" id="{66228E5B-8E64-C7C8-D32A-EA461E0817B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242801" y="5608512"/>
            <a:ext cx="504000" cy="504000"/>
          </a:xfrm>
          <a:prstGeom prst="rect">
            <a:avLst/>
          </a:prstGeom>
        </p:spPr>
      </p:pic>
      <p:pic>
        <p:nvPicPr>
          <p:cNvPr id="18" name="Graphic 17" descr="Statistics outline">
            <a:extLst>
              <a:ext uri="{FF2B5EF4-FFF2-40B4-BE49-F238E27FC236}">
                <a16:creationId xmlns:a16="http://schemas.microsoft.com/office/drawing/2014/main" id="{4CDCBA6F-C7C7-6269-A46C-9FEAFDBC1AA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676265" y="4907663"/>
            <a:ext cx="504000" cy="504000"/>
          </a:xfrm>
          <a:prstGeom prst="rect">
            <a:avLst/>
          </a:prstGeom>
        </p:spPr>
      </p:pic>
      <p:pic>
        <p:nvPicPr>
          <p:cNvPr id="20" name="Graphic 19" descr="Folder outline">
            <a:extLst>
              <a:ext uri="{FF2B5EF4-FFF2-40B4-BE49-F238E27FC236}">
                <a16:creationId xmlns:a16="http://schemas.microsoft.com/office/drawing/2014/main" id="{6D707D2E-85E4-9C1D-42C9-D571F8256C4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901658" y="4215958"/>
            <a:ext cx="504000" cy="504000"/>
          </a:xfrm>
          <a:prstGeom prst="rect">
            <a:avLst/>
          </a:prstGeom>
        </p:spPr>
      </p:pic>
      <p:pic>
        <p:nvPicPr>
          <p:cNvPr id="22" name="Graphic 21" descr="Document outline">
            <a:extLst>
              <a:ext uri="{FF2B5EF4-FFF2-40B4-BE49-F238E27FC236}">
                <a16:creationId xmlns:a16="http://schemas.microsoft.com/office/drawing/2014/main" id="{431F6702-E3C2-D257-0888-4B6C2040C21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251945" y="1418500"/>
            <a:ext cx="504000" cy="504000"/>
          </a:xfrm>
          <a:prstGeom prst="rect">
            <a:avLst/>
          </a:prstGeom>
        </p:spPr>
      </p:pic>
      <p:pic>
        <p:nvPicPr>
          <p:cNvPr id="24" name="Graphic 23" descr="Chat outline">
            <a:extLst>
              <a:ext uri="{FF2B5EF4-FFF2-40B4-BE49-F238E27FC236}">
                <a16:creationId xmlns:a16="http://schemas.microsoft.com/office/drawing/2014/main" id="{E6A581A4-7479-10E0-2843-3534A5B7A2AF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975299" y="3515109"/>
            <a:ext cx="504000" cy="504000"/>
          </a:xfrm>
          <a:prstGeom prst="rect">
            <a:avLst/>
          </a:prstGeom>
        </p:spPr>
      </p:pic>
      <p:pic>
        <p:nvPicPr>
          <p:cNvPr id="26" name="Graphic 25" descr="Signature outline">
            <a:extLst>
              <a:ext uri="{FF2B5EF4-FFF2-40B4-BE49-F238E27FC236}">
                <a16:creationId xmlns:a16="http://schemas.microsoft.com/office/drawing/2014/main" id="{5113CF43-A0A4-E545-6855-72CD6891F361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914795" y="2830608"/>
            <a:ext cx="504000" cy="504000"/>
          </a:xfrm>
          <a:prstGeom prst="rect">
            <a:avLst/>
          </a:prstGeom>
        </p:spPr>
      </p:pic>
      <p:pic>
        <p:nvPicPr>
          <p:cNvPr id="28" name="Graphic 27" descr="Calculator outline">
            <a:extLst>
              <a:ext uri="{FF2B5EF4-FFF2-40B4-BE49-F238E27FC236}">
                <a16:creationId xmlns:a16="http://schemas.microsoft.com/office/drawing/2014/main" id="{75A41FB2-C0E7-CDFE-D3E2-32A069CE3065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667946" y="2127675"/>
            <a:ext cx="504000" cy="504000"/>
          </a:xfrm>
          <a:prstGeom prst="rect">
            <a:avLst/>
          </a:prstGeom>
        </p:spPr>
      </p:pic>
      <p:graphicFrame>
        <p:nvGraphicFramePr>
          <p:cNvPr id="29" name="Table 29">
            <a:extLst>
              <a:ext uri="{FF2B5EF4-FFF2-40B4-BE49-F238E27FC236}">
                <a16:creationId xmlns:a16="http://schemas.microsoft.com/office/drawing/2014/main" id="{9B8BCDD5-F17D-B207-5F91-55025715DE09}"/>
              </a:ext>
            </a:extLst>
          </p:cNvPr>
          <p:cNvGraphicFramePr>
            <a:graphicFrameLocks noGrp="1"/>
          </p:cNvGraphicFramePr>
          <p:nvPr/>
        </p:nvGraphicFramePr>
        <p:xfrm>
          <a:off x="10515735" y="5471892"/>
          <a:ext cx="1409718" cy="777240"/>
        </p:xfrm>
        <a:graphic>
          <a:graphicData uri="http://schemas.openxmlformats.org/drawingml/2006/table">
            <a:tbl>
              <a:tblPr firstRow="1" bandRow="1">
                <a:tableStyleId>{827C0940-B00D-47F7-909F-A3DD2118664B}</a:tableStyleId>
              </a:tblPr>
              <a:tblGrid>
                <a:gridCol w="1409718">
                  <a:extLst>
                    <a:ext uri="{9D8B030D-6E8A-4147-A177-3AD203B41FA5}">
                      <a16:colId xmlns:a16="http://schemas.microsoft.com/office/drawing/2014/main" val="2625686780"/>
                    </a:ext>
                  </a:extLst>
                </a:gridCol>
              </a:tblGrid>
              <a:tr h="196929">
                <a:tc>
                  <a:txBody>
                    <a:bodyPr/>
                    <a:lstStyle/>
                    <a:p>
                      <a:r>
                        <a:rPr lang="en-GB" sz="1100" b="0" dirty="0"/>
                        <a:t>Completed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0766596"/>
                  </a:ext>
                </a:extLst>
              </a:tr>
              <a:tr h="196929"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chemeClr val="bg1"/>
                          </a:solidFill>
                        </a:rPr>
                        <a:t>In progress </a:t>
                      </a:r>
                    </a:p>
                  </a:txBody>
                  <a:tcPr>
                    <a:solidFill>
                      <a:srgbClr val="FF902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3383624"/>
                  </a:ext>
                </a:extLst>
              </a:tr>
              <a:tr h="196929"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chemeClr val="bg1"/>
                          </a:solidFill>
                        </a:rPr>
                        <a:t>To be completed</a:t>
                      </a:r>
                    </a:p>
                  </a:txBody>
                  <a:tcPr>
                    <a:solidFill>
                      <a:srgbClr val="FF616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623100"/>
                  </a:ext>
                </a:extLst>
              </a:tr>
            </a:tbl>
          </a:graphicData>
        </a:graphic>
      </p:graphicFrame>
      <p:sp>
        <p:nvSpPr>
          <p:cNvPr id="30" name="TextBox 29">
            <a:extLst>
              <a:ext uri="{FF2B5EF4-FFF2-40B4-BE49-F238E27FC236}">
                <a16:creationId xmlns:a16="http://schemas.microsoft.com/office/drawing/2014/main" id="{B023B1B5-E9DC-B47D-5E27-593DB989B045}"/>
              </a:ext>
            </a:extLst>
          </p:cNvPr>
          <p:cNvSpPr txBox="1"/>
          <p:nvPr/>
        </p:nvSpPr>
        <p:spPr>
          <a:xfrm>
            <a:off x="10515735" y="5194893"/>
            <a:ext cx="12070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/>
              <a:t>Legend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7FFC4DD-6731-80F2-FBDE-9E753DB2B138}"/>
              </a:ext>
            </a:extLst>
          </p:cNvPr>
          <p:cNvSpPr/>
          <p:nvPr/>
        </p:nvSpPr>
        <p:spPr>
          <a:xfrm>
            <a:off x="896293" y="4101186"/>
            <a:ext cx="9008198" cy="1425247"/>
          </a:xfrm>
          <a:prstGeom prst="rect">
            <a:avLst/>
          </a:prstGeom>
          <a:noFill/>
          <a:ln w="28575">
            <a:solidFill>
              <a:srgbClr val="FF616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C5398E6-743D-02ED-103E-FA29A9FA4ABC}"/>
              </a:ext>
            </a:extLst>
          </p:cNvPr>
          <p:cNvSpPr/>
          <p:nvPr/>
        </p:nvSpPr>
        <p:spPr>
          <a:xfrm>
            <a:off x="10144613" y="4286931"/>
            <a:ext cx="1928388" cy="904345"/>
          </a:xfrm>
          <a:prstGeom prst="rect">
            <a:avLst/>
          </a:prstGeom>
          <a:solidFill>
            <a:srgbClr val="FF6161"/>
          </a:solidFill>
          <a:ln>
            <a:solidFill>
              <a:srgbClr val="FF61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Finalise ratios of fixed vs variable charges for </a:t>
            </a:r>
            <a:r>
              <a:rPr lang="en-GB"/>
              <a:t>customer classes</a:t>
            </a:r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EA217A-89C6-174D-1279-6D8C46D1FB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61095" y="6551112"/>
            <a:ext cx="7071154" cy="153888"/>
          </a:xfrm>
        </p:spPr>
        <p:txBody>
          <a:bodyPr/>
          <a:lstStyle/>
          <a:p>
            <a:r>
              <a:rPr lang="en-GB" dirty="0"/>
              <a:t>Rate Design Workshop and Considerations</a:t>
            </a:r>
          </a:p>
        </p:txBody>
      </p:sp>
      <p:sp>
        <p:nvSpPr>
          <p:cNvPr id="9" name="Date Placeholder 4">
            <a:extLst>
              <a:ext uri="{FF2B5EF4-FFF2-40B4-BE49-F238E27FC236}">
                <a16:creationId xmlns:a16="http://schemas.microsoft.com/office/drawing/2014/main" id="{69F345AF-D102-7216-AC34-6C9797A572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29095" y="6551112"/>
            <a:ext cx="1152000" cy="153888"/>
          </a:xfrm>
        </p:spPr>
        <p:txBody>
          <a:bodyPr/>
          <a:lstStyle/>
          <a:p>
            <a:r>
              <a:rPr lang="en-GB" dirty="0"/>
              <a:t>October 2023</a:t>
            </a:r>
          </a:p>
        </p:txBody>
      </p:sp>
    </p:spTree>
    <p:extLst>
      <p:ext uri="{BB962C8B-B14F-4D97-AF65-F5344CB8AC3E}">
        <p14:creationId xmlns:p14="http://schemas.microsoft.com/office/powerpoint/2010/main" val="402391577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713B01-9BA2-491C-A9FA-4A85D1649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3574041"/>
            <a:ext cx="5760000" cy="576293"/>
          </a:xfrm>
        </p:spPr>
        <p:txBody>
          <a:bodyPr/>
          <a:lstStyle/>
          <a:p>
            <a:r>
              <a:rPr lang="en-GB" dirty="0"/>
              <a:t>TOU Pilot </a:t>
            </a:r>
          </a:p>
        </p:txBody>
      </p:sp>
    </p:spTree>
    <p:extLst>
      <p:ext uri="{BB962C8B-B14F-4D97-AF65-F5344CB8AC3E}">
        <p14:creationId xmlns:p14="http://schemas.microsoft.com/office/powerpoint/2010/main" val="357015289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43F553-2D11-12D7-8699-A1C91BA045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TOU Considerations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F914E8-78F0-D9FC-2825-806D34E63ED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36000" y="1157533"/>
            <a:ext cx="11518700" cy="1584579"/>
          </a:xfrm>
        </p:spPr>
        <p:txBody>
          <a:bodyPr/>
          <a:lstStyle/>
          <a:p>
            <a:r>
              <a:rPr lang="en-GB" sz="1600" dirty="0"/>
              <a:t>There are two types of Time-of-use (TOU) pricing: 1) cost-based and 2) non-cost based TOU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42099F-2065-E6E8-5D2C-89334C005BC0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en-GB" dirty="0"/>
              <a:t>TOU Considerations</a:t>
            </a:r>
          </a:p>
        </p:txBody>
      </p:sp>
      <p:graphicFrame>
        <p:nvGraphicFramePr>
          <p:cNvPr id="13" name="Table 13">
            <a:extLst>
              <a:ext uri="{FF2B5EF4-FFF2-40B4-BE49-F238E27FC236}">
                <a16:creationId xmlns:a16="http://schemas.microsoft.com/office/drawing/2014/main" id="{1F7CF313-A21A-1416-04F2-0B68BFE650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5447975"/>
              </p:ext>
            </p:extLst>
          </p:nvPr>
        </p:nvGraphicFramePr>
        <p:xfrm>
          <a:off x="336000" y="1456486"/>
          <a:ext cx="11518699" cy="483108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366051">
                  <a:extLst>
                    <a:ext uri="{9D8B030D-6E8A-4147-A177-3AD203B41FA5}">
                      <a16:colId xmlns:a16="http://schemas.microsoft.com/office/drawing/2014/main" val="4035429890"/>
                    </a:ext>
                  </a:extLst>
                </a:gridCol>
                <a:gridCol w="2914554">
                  <a:extLst>
                    <a:ext uri="{9D8B030D-6E8A-4147-A177-3AD203B41FA5}">
                      <a16:colId xmlns:a16="http://schemas.microsoft.com/office/drawing/2014/main" val="2802929375"/>
                    </a:ext>
                  </a:extLst>
                </a:gridCol>
                <a:gridCol w="3944679">
                  <a:extLst>
                    <a:ext uri="{9D8B030D-6E8A-4147-A177-3AD203B41FA5}">
                      <a16:colId xmlns:a16="http://schemas.microsoft.com/office/drawing/2014/main" val="2477873612"/>
                    </a:ext>
                  </a:extLst>
                </a:gridCol>
                <a:gridCol w="3293415">
                  <a:extLst>
                    <a:ext uri="{9D8B030D-6E8A-4147-A177-3AD203B41FA5}">
                      <a16:colId xmlns:a16="http://schemas.microsoft.com/office/drawing/2014/main" val="789320467"/>
                    </a:ext>
                  </a:extLst>
                </a:gridCol>
              </a:tblGrid>
              <a:tr h="223804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Model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Details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Pros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Cons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7066769"/>
                  </a:ext>
                </a:extLst>
              </a:tr>
              <a:tr h="605099"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/>
                        <a:t>Business as usual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/>
                        <a:t>Charges do not vary with time/season, etc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spcBef>
                          <a:spcPts val="600"/>
                        </a:spcBef>
                        <a:buClr>
                          <a:srgbClr val="00B050"/>
                        </a:buClr>
                        <a:buFont typeface="Wingdings" panose="05000000000000000000" pitchFamily="2" charset="2"/>
                        <a:buChar char="ü"/>
                      </a:pPr>
                      <a:r>
                        <a:rPr lang="en-GB" sz="1100" dirty="0"/>
                        <a:t>Already standardised</a:t>
                      </a:r>
                    </a:p>
                    <a:p>
                      <a:pPr marL="171450" indent="-171450" algn="l">
                        <a:spcBef>
                          <a:spcPts val="600"/>
                        </a:spcBef>
                        <a:buClr>
                          <a:srgbClr val="00B050"/>
                        </a:buClr>
                        <a:buFont typeface="Wingdings" panose="05000000000000000000" pitchFamily="2" charset="2"/>
                        <a:buChar char="ü"/>
                      </a:pPr>
                      <a:r>
                        <a:rPr lang="en-GB" sz="1100" dirty="0"/>
                        <a:t>Requires no further explanation as there is already understanding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spcBef>
                          <a:spcPts val="600"/>
                        </a:spcBef>
                        <a:buClr>
                          <a:srgbClr val="DC241F"/>
                        </a:buClr>
                        <a:buFont typeface="Arial" panose="020B0604020202020204" pitchFamily="34" charset="0"/>
                        <a:buChar char="ꭓ"/>
                      </a:pPr>
                      <a:r>
                        <a:rPr lang="en-GB" sz="1100" dirty="0"/>
                        <a:t>Does not provide any signal to customers on when to consume electricity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8741834"/>
                  </a:ext>
                </a:extLst>
              </a:tr>
              <a:tr h="1898187"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/>
                        <a:t>Cost-based TOU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/>
                        <a:t>Pricing varies based on costs </a:t>
                      </a:r>
                    </a:p>
                    <a:p>
                      <a:pPr marL="285750" indent="-285750" algn="l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/>
                        <a:t>Variation can happen hourly, daily, seasonal, etc – the structure decided upon by BELCO/RA can be flexible</a:t>
                      </a:r>
                    </a:p>
                    <a:p>
                      <a:pPr marL="285750" indent="-285750" algn="l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/>
                        <a:t>Basis of variation is generation costs which can be market-based</a:t>
                      </a:r>
                    </a:p>
                    <a:p>
                      <a:pPr marL="285750" indent="-285750" algn="l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/>
                        <a:t>Rates are based on generation and system costs and granularity can depend on data available 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spcBef>
                          <a:spcPts val="600"/>
                        </a:spcBef>
                        <a:buClr>
                          <a:srgbClr val="00B050"/>
                        </a:buClr>
                        <a:buFont typeface="Wingdings" panose="05000000000000000000" pitchFamily="2" charset="2"/>
                        <a:buChar char="ü"/>
                      </a:pPr>
                      <a:r>
                        <a:rPr lang="en-GB" sz="1100" dirty="0"/>
                        <a:t>Reflective of generation and system costs (market-based)</a:t>
                      </a:r>
                    </a:p>
                    <a:p>
                      <a:pPr marL="171450" indent="-171450" algn="l">
                        <a:spcBef>
                          <a:spcPts val="600"/>
                        </a:spcBef>
                        <a:buClr>
                          <a:srgbClr val="00B050"/>
                        </a:buClr>
                        <a:buFont typeface="Wingdings" panose="05000000000000000000" pitchFamily="2" charset="2"/>
                        <a:buChar char="ü"/>
                      </a:pPr>
                      <a:r>
                        <a:rPr lang="en-GB" sz="1100" dirty="0"/>
                        <a:t>Could be relevant with more renewable deployment</a:t>
                      </a:r>
                    </a:p>
                    <a:p>
                      <a:pPr marL="171450" indent="-171450" algn="l">
                        <a:spcBef>
                          <a:spcPts val="600"/>
                        </a:spcBef>
                        <a:buClr>
                          <a:srgbClr val="00B050"/>
                        </a:buClr>
                        <a:buFont typeface="Wingdings" panose="05000000000000000000" pitchFamily="2" charset="2"/>
                        <a:buChar char="ü"/>
                      </a:pPr>
                      <a:r>
                        <a:rPr lang="en-GB" sz="1100" dirty="0"/>
                        <a:t>Can help incentivise EVs and electrification of consumption (charging/using appliances at ‘cheaper’ times)</a:t>
                      </a:r>
                    </a:p>
                    <a:p>
                      <a:pPr marL="171450" indent="-171450" algn="l">
                        <a:spcBef>
                          <a:spcPts val="600"/>
                        </a:spcBef>
                        <a:buClr>
                          <a:srgbClr val="00B050"/>
                        </a:buClr>
                        <a:buFont typeface="Wingdings" panose="05000000000000000000" pitchFamily="2" charset="2"/>
                        <a:buChar char="ü"/>
                      </a:pPr>
                      <a:r>
                        <a:rPr lang="en-GB" sz="1100" dirty="0"/>
                        <a:t>Can help incentivise consumption during lower demand periods (efficient use of available capacity)</a:t>
                      </a:r>
                    </a:p>
                    <a:p>
                      <a:pPr marL="171450" indent="-171450" algn="l">
                        <a:spcBef>
                          <a:spcPts val="600"/>
                        </a:spcBef>
                        <a:buClr>
                          <a:srgbClr val="00B050"/>
                        </a:buClr>
                        <a:buFont typeface="Wingdings" panose="05000000000000000000" pitchFamily="2" charset="2"/>
                        <a:buChar char="ü"/>
                      </a:pPr>
                      <a:r>
                        <a:rPr lang="en-GB" sz="1100" dirty="0"/>
                        <a:t>There are a range of design options (from simple to complex) which can be tailored to ensure customer support (or buy-in)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spcBef>
                          <a:spcPts val="600"/>
                        </a:spcBef>
                        <a:buClr>
                          <a:srgbClr val="DC241F"/>
                        </a:buClr>
                        <a:buFont typeface="Arial" panose="020B0604020202020204" pitchFamily="34" charset="0"/>
                        <a:buChar char="ꭓ"/>
                      </a:pPr>
                      <a:r>
                        <a:rPr lang="en-GB" sz="1100" dirty="0"/>
                        <a:t>Current levels of renewable energy results in relatively small price variation throughout different period in the day</a:t>
                      </a:r>
                    </a:p>
                    <a:p>
                      <a:pPr marL="171450" indent="-171450" algn="l">
                        <a:spcBef>
                          <a:spcPts val="600"/>
                        </a:spcBef>
                        <a:buClr>
                          <a:srgbClr val="DC241F"/>
                        </a:buClr>
                        <a:buFont typeface="Arial" panose="020B0604020202020204" pitchFamily="34" charset="0"/>
                        <a:buChar char="ꭓ"/>
                      </a:pPr>
                      <a:r>
                        <a:rPr lang="en-GB" sz="1100" dirty="0"/>
                        <a:t>Concern that the price signal would not be strong enough to incentivise customers to change behaviour</a:t>
                      </a:r>
                    </a:p>
                    <a:p>
                      <a:pPr marL="171450" marR="0" lvl="0" indent="-171450" algn="l" defTabSz="3600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DC241F"/>
                        </a:buClr>
                        <a:buSzTx/>
                        <a:buFont typeface="Arial" panose="020B0604020202020204" pitchFamily="34" charset="0"/>
                        <a:buChar char="ꭓ"/>
                        <a:tabLst/>
                        <a:defRPr/>
                      </a:pPr>
                      <a:r>
                        <a:rPr lang="en-GB" sz="1100" dirty="0"/>
                        <a:t>Would require public engagement and buy-in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5024426"/>
                  </a:ext>
                </a:extLst>
              </a:tr>
              <a:tr h="1516892"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/>
                        <a:t>Non-cost-based TOU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/>
                        <a:t>Pricing varies based on set ratio, value, or indexation (not only based on costs)</a:t>
                      </a:r>
                    </a:p>
                    <a:p>
                      <a:pPr marL="285750" marR="0" lvl="0" indent="-285750" algn="l" defTabSz="3600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dirty="0"/>
                        <a:t>Usually set to achieve a desired outcome</a:t>
                      </a:r>
                    </a:p>
                    <a:p>
                      <a:pPr marL="285750" indent="-285750" algn="l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/>
                        <a:t>Variation can happen hourly, daily, seasonal, etc – the structure decided upon by BELCO/RA can be flexible</a:t>
                      </a:r>
                    </a:p>
                    <a:p>
                      <a:pPr marL="285750" indent="-285750" algn="l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/>
                        <a:t>Basis of variation is an indexation or ratio set – can be non-market based 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spcBef>
                          <a:spcPts val="600"/>
                        </a:spcBef>
                        <a:buClr>
                          <a:srgbClr val="00B050"/>
                        </a:buClr>
                        <a:buFont typeface="Wingdings" panose="05000000000000000000" pitchFamily="2" charset="2"/>
                        <a:buChar char="ü"/>
                      </a:pPr>
                      <a:r>
                        <a:rPr lang="en-GB" sz="1100" dirty="0"/>
                        <a:t>Can create stronger signals for customers to react (compared to cost-based)</a:t>
                      </a:r>
                    </a:p>
                    <a:p>
                      <a:pPr marL="171450" indent="-171450" algn="l">
                        <a:spcBef>
                          <a:spcPts val="600"/>
                        </a:spcBef>
                        <a:buClr>
                          <a:srgbClr val="00B050"/>
                        </a:buClr>
                        <a:buFont typeface="Wingdings" panose="05000000000000000000" pitchFamily="2" charset="2"/>
                        <a:buChar char="ü"/>
                      </a:pPr>
                      <a:r>
                        <a:rPr lang="en-GB" sz="1100" dirty="0"/>
                        <a:t>Can help incentivise consumption during lower demand periods</a:t>
                      </a:r>
                    </a:p>
                    <a:p>
                      <a:pPr marL="171450" indent="-171450" algn="l">
                        <a:spcBef>
                          <a:spcPts val="600"/>
                        </a:spcBef>
                        <a:buClr>
                          <a:srgbClr val="00B050"/>
                        </a:buClr>
                        <a:buFont typeface="Wingdings" panose="05000000000000000000" pitchFamily="2" charset="2"/>
                        <a:buChar char="ü"/>
                      </a:pPr>
                      <a:r>
                        <a:rPr lang="en-GB" sz="1100" dirty="0"/>
                        <a:t>Can help incentivise EVs/electrification of consumption</a:t>
                      </a:r>
                    </a:p>
                    <a:p>
                      <a:pPr marL="171450" indent="-171450" algn="l">
                        <a:spcBef>
                          <a:spcPts val="600"/>
                        </a:spcBef>
                        <a:buClr>
                          <a:srgbClr val="00B050"/>
                        </a:buClr>
                        <a:buFont typeface="Wingdings" panose="05000000000000000000" pitchFamily="2" charset="2"/>
                        <a:buChar char="ü"/>
                      </a:pPr>
                      <a:r>
                        <a:rPr lang="en-GB" sz="1100" dirty="0"/>
                        <a:t>There are a range of design options (from simple to complex) which can be tailored to ensure customer support (or buy-in)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spcBef>
                          <a:spcPts val="600"/>
                        </a:spcBef>
                        <a:buClr>
                          <a:srgbClr val="DC241F"/>
                        </a:buClr>
                        <a:buFont typeface="Arial" panose="020B0604020202020204" pitchFamily="34" charset="0"/>
                        <a:buChar char="ꭓ"/>
                      </a:pPr>
                      <a:r>
                        <a:rPr lang="en-GB" sz="1100" dirty="0"/>
                        <a:t>Prices could be higher than costs which could reduce efficient consumption - unless there are subsidies involved or if mark-up is prices appropriately </a:t>
                      </a:r>
                    </a:p>
                    <a:p>
                      <a:pPr marL="171450" indent="-171450" algn="l">
                        <a:spcBef>
                          <a:spcPts val="600"/>
                        </a:spcBef>
                        <a:buClr>
                          <a:srgbClr val="DC241F"/>
                        </a:buClr>
                        <a:buFont typeface="Arial" panose="020B0604020202020204" pitchFamily="34" charset="0"/>
                        <a:buChar char="ꭓ"/>
                      </a:pPr>
                      <a:r>
                        <a:rPr lang="en-GB" sz="1100" dirty="0"/>
                        <a:t>Would require public engagement – could be harder to gain public support, compared to cost-based TOU</a:t>
                      </a:r>
                    </a:p>
                    <a:p>
                      <a:pPr marL="171450" indent="-171450" algn="l">
                        <a:spcBef>
                          <a:spcPts val="600"/>
                        </a:spcBef>
                        <a:buClr>
                          <a:srgbClr val="DC241F"/>
                        </a:buClr>
                        <a:buFont typeface="Arial" panose="020B0604020202020204" pitchFamily="34" charset="0"/>
                        <a:buChar char="ꭓ"/>
                      </a:pPr>
                      <a:r>
                        <a:rPr lang="en-GB" sz="1100" dirty="0"/>
                        <a:t>Could be difficult to move towards more cost-based once non-cost based ratios established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0469784"/>
                  </a:ext>
                </a:extLst>
              </a:tr>
            </a:tbl>
          </a:graphicData>
        </a:graphic>
      </p:graphicFrame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3890156C-368B-EB98-AF1B-86C30A176A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61095" y="6551112"/>
            <a:ext cx="7071154" cy="153888"/>
          </a:xfrm>
        </p:spPr>
        <p:txBody>
          <a:bodyPr/>
          <a:lstStyle/>
          <a:p>
            <a:r>
              <a:rPr lang="en-GB" dirty="0"/>
              <a:t>Rate Design Workshop and Considerations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198FFFB9-9C4B-0576-2163-D17A6A7C57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29095" y="6551112"/>
            <a:ext cx="1152000" cy="153888"/>
          </a:xfrm>
        </p:spPr>
        <p:txBody>
          <a:bodyPr/>
          <a:lstStyle/>
          <a:p>
            <a:r>
              <a:rPr lang="en-GB" dirty="0"/>
              <a:t>October 2023</a:t>
            </a:r>
          </a:p>
        </p:txBody>
      </p:sp>
    </p:spTree>
    <p:extLst>
      <p:ext uri="{BB962C8B-B14F-4D97-AF65-F5344CB8AC3E}">
        <p14:creationId xmlns:p14="http://schemas.microsoft.com/office/powerpoint/2010/main" val="185633293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1D6055-A564-0151-D170-5D2B78D915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kern="1200" cap="none" baseline="0" dirty="0"/>
              <a:t>TOU in Europe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22BAF3C-D822-71E5-0EA0-41DBE856EA55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en-GB" kern="1200" dirty="0"/>
              <a:t>TOU Considerations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B9400D36-BF7B-CA30-6D79-EFE7CC16D515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5047801" y="1387162"/>
            <a:ext cx="6612957" cy="4664918"/>
          </a:xfrm>
        </p:spPr>
        <p:txBody>
          <a:bodyPr/>
          <a:lstStyle/>
          <a:p>
            <a:r>
              <a:rPr lang="en-GB" sz="1600" dirty="0"/>
              <a:t>Number of EV charging tariffs per country in Europe in 2021, as well as the general availability of TOU tariff schemes (not only linked to EV charging). </a:t>
            </a:r>
          </a:p>
          <a:p>
            <a:r>
              <a:rPr lang="en-GB" sz="1600" dirty="0"/>
              <a:t>A </a:t>
            </a:r>
            <a:r>
              <a:rPr lang="en-GB" sz="1600" b="1" dirty="0"/>
              <a:t>mix of tariff </a:t>
            </a:r>
            <a:r>
              <a:rPr lang="en-GB" sz="1600" dirty="0"/>
              <a:t>schemes is possible within a country </a:t>
            </a:r>
          </a:p>
          <a:p>
            <a:r>
              <a:rPr lang="en-GB" sz="1600" dirty="0"/>
              <a:t>Tariff scheme is mostly dependent on the </a:t>
            </a:r>
            <a:r>
              <a:rPr lang="en-GB" sz="1600" b="1" dirty="0"/>
              <a:t>capability of the metering:</a:t>
            </a:r>
            <a:r>
              <a:rPr lang="en-GB" sz="1600" dirty="0"/>
              <a:t> </a:t>
            </a:r>
          </a:p>
          <a:p>
            <a:pPr lvl="1"/>
            <a:r>
              <a:rPr lang="en-GB" sz="1600" dirty="0"/>
              <a:t>Key driver is to understand consumption patterns and be able to minimise costs and have efficient pricing signals </a:t>
            </a:r>
          </a:p>
          <a:p>
            <a:pPr lvl="1"/>
            <a:r>
              <a:rPr lang="en-GB" sz="1600" dirty="0"/>
              <a:t>EV ownership can be a common driver to install a smart meter and/or a submeter. </a:t>
            </a:r>
          </a:p>
          <a:p>
            <a:pPr lvl="1"/>
            <a:r>
              <a:rPr lang="en-GB" sz="1600" dirty="0"/>
              <a:t>Some countries (like Spain and Scandinavia) have a full deployment of smart meters. </a:t>
            </a:r>
          </a:p>
          <a:p>
            <a:pPr lvl="1"/>
            <a:r>
              <a:rPr lang="en-GB" sz="1600" dirty="0"/>
              <a:t>In Germany, flat rates are the norm because the dominant form of meters does not allow </a:t>
            </a:r>
            <a:r>
              <a:rPr lang="en-GB" sz="1600" dirty="0" err="1"/>
              <a:t>ToU</a:t>
            </a:r>
            <a:r>
              <a:rPr lang="en-GB" sz="1600" dirty="0"/>
              <a:t> tariffication, but customers installing smart meters can benefit from more granular schemes.</a:t>
            </a:r>
          </a:p>
          <a:p>
            <a:pPr lvl="1"/>
            <a:r>
              <a:rPr lang="en-GB" sz="1600" dirty="0"/>
              <a:t>In the UK, there is a drive to replace old metering with new technology – TOU developed under metering replacement program</a:t>
            </a:r>
          </a:p>
          <a:p>
            <a:pPr lvl="1"/>
            <a:r>
              <a:rPr lang="en-GB" sz="1600" dirty="0" err="1"/>
              <a:t>ToU</a:t>
            </a:r>
            <a:r>
              <a:rPr lang="en-GB" sz="1600" dirty="0"/>
              <a:t> are shifting towards dynamic pricing (8+4 out of 29)</a:t>
            </a:r>
          </a:p>
        </p:txBody>
      </p:sp>
      <p:pic>
        <p:nvPicPr>
          <p:cNvPr id="3" name="Picture 2" descr="Map&#10;&#10;Description automatically generated">
            <a:extLst>
              <a:ext uri="{FF2B5EF4-FFF2-40B4-BE49-F238E27FC236}">
                <a16:creationId xmlns:a16="http://schemas.microsoft.com/office/drawing/2014/main" id="{7EF9116B-7918-C197-A13F-F3B5B07E48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7681" y="1216117"/>
            <a:ext cx="3768747" cy="5007008"/>
          </a:xfrm>
          <a:prstGeom prst="rect">
            <a:avLst/>
          </a:prstGeom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0A26DC-F9A3-3585-6234-D257C96887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61095" y="6551112"/>
            <a:ext cx="7071154" cy="153888"/>
          </a:xfrm>
        </p:spPr>
        <p:txBody>
          <a:bodyPr/>
          <a:lstStyle/>
          <a:p>
            <a:r>
              <a:rPr lang="en-GB" dirty="0"/>
              <a:t>Rate Design Workshop and Considerations</a:t>
            </a:r>
          </a:p>
        </p:txBody>
      </p:sp>
      <p:sp>
        <p:nvSpPr>
          <p:cNvPr id="7" name="Date Placeholder 4">
            <a:extLst>
              <a:ext uri="{FF2B5EF4-FFF2-40B4-BE49-F238E27FC236}">
                <a16:creationId xmlns:a16="http://schemas.microsoft.com/office/drawing/2014/main" id="{1A50AE72-C917-0062-1656-2C064D961F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29095" y="6551112"/>
            <a:ext cx="1152000" cy="153888"/>
          </a:xfrm>
        </p:spPr>
        <p:txBody>
          <a:bodyPr/>
          <a:lstStyle/>
          <a:p>
            <a:r>
              <a:rPr lang="en-GB" dirty="0"/>
              <a:t>October 2023</a:t>
            </a:r>
          </a:p>
        </p:txBody>
      </p:sp>
    </p:spTree>
    <p:extLst>
      <p:ext uri="{BB962C8B-B14F-4D97-AF65-F5344CB8AC3E}">
        <p14:creationId xmlns:p14="http://schemas.microsoft.com/office/powerpoint/2010/main" val="284599962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6A1CC1-E976-5778-5D9B-5DB572C81F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TOU Considerations for Bermuda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631C87-33A9-013B-69E1-BB10D29B4EBF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en-GB" dirty="0"/>
              <a:t>TOU Considerations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8A18AA8-5FAD-AC7F-2967-088F2AA76BA2}"/>
              </a:ext>
            </a:extLst>
          </p:cNvPr>
          <p:cNvGrpSpPr/>
          <p:nvPr/>
        </p:nvGrpSpPr>
        <p:grpSpPr>
          <a:xfrm>
            <a:off x="523642" y="2094585"/>
            <a:ext cx="5239723" cy="768096"/>
            <a:chOff x="1925895" y="3096250"/>
            <a:chExt cx="5239723" cy="768096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55675043-57EF-8731-D29C-CEE653F27027}"/>
                </a:ext>
              </a:extLst>
            </p:cNvPr>
            <p:cNvGrpSpPr/>
            <p:nvPr/>
          </p:nvGrpSpPr>
          <p:grpSpPr>
            <a:xfrm>
              <a:off x="1925895" y="3096250"/>
              <a:ext cx="5239723" cy="768096"/>
              <a:chOff x="1925895" y="3096250"/>
              <a:chExt cx="5239723" cy="768096"/>
            </a:xfrm>
          </p:grpSpPr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65874CDE-BEBC-6E84-4B31-F91F77504D0A}"/>
                  </a:ext>
                </a:extLst>
              </p:cNvPr>
              <p:cNvSpPr/>
              <p:nvPr/>
            </p:nvSpPr>
            <p:spPr>
              <a:xfrm>
                <a:off x="1925895" y="3096250"/>
                <a:ext cx="768096" cy="768096"/>
              </a:xfrm>
              <a:prstGeom prst="ellipse">
                <a:avLst/>
              </a:prstGeom>
              <a:solidFill>
                <a:schemeClr val="accent2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3600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B6794E8-2C27-5A4D-2670-998B4ACEC599}"/>
                  </a:ext>
                </a:extLst>
              </p:cNvPr>
              <p:cNvSpPr txBox="1"/>
              <p:nvPr/>
            </p:nvSpPr>
            <p:spPr>
              <a:xfrm>
                <a:off x="2761093" y="3208954"/>
                <a:ext cx="440452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3600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Non cost-based TOU </a:t>
                </a:r>
                <a:r>
                  <a:rPr lang="en-GB" dirty="0">
                    <a:solidFill>
                      <a:srgbClr val="000000"/>
                    </a:solidFill>
                    <a:latin typeface="Arial" panose="020B0604020202020204"/>
                  </a:rPr>
                  <a:t>for a range of participants across residential class</a:t>
                </a:r>
                <a:endParaRPr kumimoji="0" lang="en-GB" sz="1400" b="0" i="0" u="none" strike="sng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pic>
          <p:nvPicPr>
            <p:cNvPr id="20" name="Graphic 19" descr="Coins outline">
              <a:extLst>
                <a:ext uri="{FF2B5EF4-FFF2-40B4-BE49-F238E27FC236}">
                  <a16:creationId xmlns:a16="http://schemas.microsoft.com/office/drawing/2014/main" id="{40306CB2-FC79-68BC-242F-9ADD500CE51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005095" y="3174298"/>
              <a:ext cx="612000" cy="612000"/>
            </a:xfrm>
            <a:prstGeom prst="rect">
              <a:avLst/>
            </a:prstGeom>
          </p:spPr>
        </p:pic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5B15D39-E6DE-564D-3069-4E3F1745E6EA}"/>
              </a:ext>
            </a:extLst>
          </p:cNvPr>
          <p:cNvGrpSpPr/>
          <p:nvPr/>
        </p:nvGrpSpPr>
        <p:grpSpPr>
          <a:xfrm>
            <a:off x="523642" y="4691253"/>
            <a:ext cx="5239721" cy="768096"/>
            <a:chOff x="1925895" y="4190302"/>
            <a:chExt cx="5239721" cy="768096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D97B67FB-A715-1D2C-EC86-D23A36419CC4}"/>
                </a:ext>
              </a:extLst>
            </p:cNvPr>
            <p:cNvGrpSpPr/>
            <p:nvPr/>
          </p:nvGrpSpPr>
          <p:grpSpPr>
            <a:xfrm>
              <a:off x="1925895" y="4190302"/>
              <a:ext cx="5239721" cy="768096"/>
              <a:chOff x="1925895" y="4186387"/>
              <a:chExt cx="5239721" cy="768096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E8661E08-654F-8AF9-A59D-329CC952ACA6}"/>
                  </a:ext>
                </a:extLst>
              </p:cNvPr>
              <p:cNvSpPr/>
              <p:nvPr/>
            </p:nvSpPr>
            <p:spPr>
              <a:xfrm>
                <a:off x="1925895" y="4186387"/>
                <a:ext cx="768096" cy="768096"/>
              </a:xfrm>
              <a:prstGeom prst="ellipse">
                <a:avLst/>
              </a:prstGeom>
              <a:solidFill>
                <a:srgbClr val="1F1646"/>
              </a:solidFill>
              <a:ln>
                <a:solidFill>
                  <a:srgbClr val="1F164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3600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F4A0FF7-5D88-6DE2-326C-F0AAFDC643FF}"/>
                  </a:ext>
                </a:extLst>
              </p:cNvPr>
              <p:cNvSpPr txBox="1"/>
              <p:nvPr/>
            </p:nvSpPr>
            <p:spPr>
              <a:xfrm>
                <a:off x="2761093" y="4212897"/>
                <a:ext cx="4404523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3600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Kept relatively simple to help with public understanding and response: need public engagement and important to track progress </a:t>
                </a:r>
              </a:p>
            </p:txBody>
          </p:sp>
        </p:grpSp>
        <p:pic>
          <p:nvPicPr>
            <p:cNvPr id="22" name="Graphic 21" descr="Group of men outline">
              <a:extLst>
                <a:ext uri="{FF2B5EF4-FFF2-40B4-BE49-F238E27FC236}">
                  <a16:creationId xmlns:a16="http://schemas.microsoft.com/office/drawing/2014/main" id="{F0E80077-EEB3-EEC8-6743-8F8196FFDAF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003943" y="4268350"/>
              <a:ext cx="612000" cy="612000"/>
            </a:xfrm>
            <a:prstGeom prst="rect">
              <a:avLst/>
            </a:prstGeom>
          </p:spPr>
        </p:pic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FCAB34D-E806-4210-B7D7-96150B69FBFA}"/>
              </a:ext>
            </a:extLst>
          </p:cNvPr>
          <p:cNvGrpSpPr/>
          <p:nvPr/>
        </p:nvGrpSpPr>
        <p:grpSpPr>
          <a:xfrm>
            <a:off x="523642" y="3345218"/>
            <a:ext cx="5250669" cy="954107"/>
            <a:chOff x="1925895" y="5267766"/>
            <a:chExt cx="5250669" cy="954107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827D354B-C766-AEEE-AE1D-C3523460D7F9}"/>
                </a:ext>
              </a:extLst>
            </p:cNvPr>
            <p:cNvGrpSpPr/>
            <p:nvPr/>
          </p:nvGrpSpPr>
          <p:grpSpPr>
            <a:xfrm>
              <a:off x="1925895" y="5267766"/>
              <a:ext cx="5250669" cy="954107"/>
              <a:chOff x="1925895" y="5267766"/>
              <a:chExt cx="5250669" cy="954107"/>
            </a:xfrm>
          </p:grpSpPr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BFC781B0-3090-C5EF-7C51-B1622BC35CE1}"/>
                  </a:ext>
                </a:extLst>
              </p:cNvPr>
              <p:cNvSpPr/>
              <p:nvPr/>
            </p:nvSpPr>
            <p:spPr>
              <a:xfrm>
                <a:off x="1925895" y="5315467"/>
                <a:ext cx="768096" cy="768096"/>
              </a:xfrm>
              <a:prstGeom prst="ellipse">
                <a:avLst/>
              </a:prstGeom>
              <a:solidFill>
                <a:srgbClr val="00A6B6"/>
              </a:solidFill>
              <a:ln>
                <a:solidFill>
                  <a:srgbClr val="00A6B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3600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0192C76-A999-262B-D80E-7970EA45F906}"/>
                  </a:ext>
                </a:extLst>
              </p:cNvPr>
              <p:cNvSpPr txBox="1"/>
              <p:nvPr/>
            </p:nvSpPr>
            <p:spPr>
              <a:xfrm>
                <a:off x="2772039" y="5267766"/>
                <a:ext cx="4404525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3600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Frequency of variation: Night time vs day to encourage consumption (and EV connection).</a:t>
                </a:r>
              </a:p>
              <a:p>
                <a:pPr marL="0" marR="0" lvl="0" indent="0" algn="l" defTabSz="3600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dirty="0">
                    <a:solidFill>
                      <a:srgbClr val="000000"/>
                    </a:solidFill>
                    <a:latin typeface="Arial" panose="020B0604020202020204"/>
                  </a:rPr>
                  <a:t>Seasonal variation</a:t>
                </a:r>
                <a:r>
                  <a:rPr kumimoji="0" lang="en-GB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 could help with spring and fall ‘shoulder periods’</a:t>
                </a:r>
              </a:p>
            </p:txBody>
          </p:sp>
        </p:grpSp>
        <p:pic>
          <p:nvPicPr>
            <p:cNvPr id="24" name="Graphic 23" descr="Clock outline">
              <a:extLst>
                <a:ext uri="{FF2B5EF4-FFF2-40B4-BE49-F238E27FC236}">
                  <a16:creationId xmlns:a16="http://schemas.microsoft.com/office/drawing/2014/main" id="{AA73263E-E560-5DE0-EA65-BFDB549F806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003943" y="5393515"/>
              <a:ext cx="612000" cy="612000"/>
            </a:xfrm>
            <a:prstGeom prst="rect">
              <a:avLst/>
            </a:prstGeom>
          </p:spPr>
        </p:pic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1EDB0673-2A73-EBAA-6AD7-772274B32C91}"/>
              </a:ext>
            </a:extLst>
          </p:cNvPr>
          <p:cNvSpPr/>
          <p:nvPr/>
        </p:nvSpPr>
        <p:spPr>
          <a:xfrm>
            <a:off x="336000" y="1218327"/>
            <a:ext cx="5427367" cy="537013"/>
          </a:xfrm>
          <a:prstGeom prst="rect">
            <a:avLst/>
          </a:prstGeom>
          <a:solidFill>
            <a:srgbClr val="1A4596"/>
          </a:solidFill>
          <a:ln>
            <a:solidFill>
              <a:srgbClr val="1A45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6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Considerations for TOU design in Bermuda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2FCEBB4-9FED-EE2B-E7FF-0E61964B4990}"/>
              </a:ext>
            </a:extLst>
          </p:cNvPr>
          <p:cNvSpPr/>
          <p:nvPr/>
        </p:nvSpPr>
        <p:spPr>
          <a:xfrm>
            <a:off x="6428635" y="1218327"/>
            <a:ext cx="5427367" cy="5370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6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Questions and considerations for design</a:t>
            </a: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FA2BAE76-A7BD-C8F1-B508-330BA0EE456B}"/>
              </a:ext>
            </a:extLst>
          </p:cNvPr>
          <p:cNvGrpSpPr/>
          <p:nvPr/>
        </p:nvGrpSpPr>
        <p:grpSpPr>
          <a:xfrm>
            <a:off x="6746904" y="3392919"/>
            <a:ext cx="5109094" cy="768096"/>
            <a:chOff x="6746906" y="3426581"/>
            <a:chExt cx="5109094" cy="768096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4AA6B31E-1996-9E3A-8F0E-41CD7578F92F}"/>
                </a:ext>
              </a:extLst>
            </p:cNvPr>
            <p:cNvGrpSpPr/>
            <p:nvPr/>
          </p:nvGrpSpPr>
          <p:grpSpPr>
            <a:xfrm>
              <a:off x="6746906" y="3426581"/>
              <a:ext cx="5109094" cy="768096"/>
              <a:chOff x="1925895" y="3188919"/>
              <a:chExt cx="5109094" cy="768096"/>
            </a:xfrm>
          </p:grpSpPr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22E65307-D9AB-0AB8-F8B5-90917D2D53DE}"/>
                  </a:ext>
                </a:extLst>
              </p:cNvPr>
              <p:cNvSpPr/>
              <p:nvPr/>
            </p:nvSpPr>
            <p:spPr>
              <a:xfrm>
                <a:off x="1925895" y="3188919"/>
                <a:ext cx="768096" cy="768096"/>
              </a:xfrm>
              <a:prstGeom prst="ellipse">
                <a:avLst/>
              </a:prstGeom>
              <a:solidFill>
                <a:srgbClr val="00A6B6"/>
              </a:solidFill>
              <a:ln>
                <a:solidFill>
                  <a:srgbClr val="00A6B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3600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D0E8B848-DC1D-9FFA-5764-237517461AD4}"/>
                  </a:ext>
                </a:extLst>
              </p:cNvPr>
              <p:cNvSpPr txBox="1"/>
              <p:nvPr/>
            </p:nvSpPr>
            <p:spPr>
              <a:xfrm>
                <a:off x="2761095" y="3203635"/>
                <a:ext cx="4273894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3600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Want to understand the evolution of generation costs throughout the day and year in smallest granularity (i.e. BELCO’s raw analysis)</a:t>
                </a:r>
              </a:p>
            </p:txBody>
          </p:sp>
        </p:grpSp>
        <p:pic>
          <p:nvPicPr>
            <p:cNvPr id="45" name="Graphic 44" descr="Dollar outline">
              <a:extLst>
                <a:ext uri="{FF2B5EF4-FFF2-40B4-BE49-F238E27FC236}">
                  <a16:creationId xmlns:a16="http://schemas.microsoft.com/office/drawing/2014/main" id="{DCCE46EF-31CF-1776-EDF4-A651FFDC410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6824954" y="3504629"/>
              <a:ext cx="612000" cy="612000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5F92E092-97D9-1C1A-E7E7-2A2B61F42D95}"/>
              </a:ext>
            </a:extLst>
          </p:cNvPr>
          <p:cNvGrpSpPr/>
          <p:nvPr/>
        </p:nvGrpSpPr>
        <p:grpSpPr>
          <a:xfrm>
            <a:off x="6746904" y="2094585"/>
            <a:ext cx="5109096" cy="768096"/>
            <a:chOff x="6746904" y="2094585"/>
            <a:chExt cx="5109096" cy="768096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3A39E589-5572-B2A1-FCC5-F5F2F2B8480E}"/>
                </a:ext>
              </a:extLst>
            </p:cNvPr>
            <p:cNvGrpSpPr/>
            <p:nvPr/>
          </p:nvGrpSpPr>
          <p:grpSpPr>
            <a:xfrm>
              <a:off x="6746904" y="2094585"/>
              <a:ext cx="5109096" cy="768096"/>
              <a:chOff x="1925895" y="3096250"/>
              <a:chExt cx="5109096" cy="768096"/>
            </a:xfrm>
          </p:grpSpPr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DED0CCC7-D373-9A29-6D08-0F5049986BB4}"/>
                  </a:ext>
                </a:extLst>
              </p:cNvPr>
              <p:cNvSpPr/>
              <p:nvPr/>
            </p:nvSpPr>
            <p:spPr>
              <a:xfrm>
                <a:off x="1925895" y="3096250"/>
                <a:ext cx="768096" cy="768096"/>
              </a:xfrm>
              <a:prstGeom prst="ellipse">
                <a:avLst/>
              </a:prstGeom>
              <a:solidFill>
                <a:srgbClr val="009BDF"/>
              </a:solidFill>
              <a:ln>
                <a:solidFill>
                  <a:srgbClr val="009BD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3600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58B4D703-0CEC-B29E-6203-95DD64BA98FA}"/>
                  </a:ext>
                </a:extLst>
              </p:cNvPr>
              <p:cNvSpPr txBox="1"/>
              <p:nvPr/>
            </p:nvSpPr>
            <p:spPr>
              <a:xfrm>
                <a:off x="2761095" y="3326410"/>
                <a:ext cx="427389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3600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Want to understand load patterns</a:t>
                </a:r>
              </a:p>
            </p:txBody>
          </p:sp>
        </p:grpSp>
        <p:pic>
          <p:nvPicPr>
            <p:cNvPr id="47" name="Graphic 46" descr="Lightbulb outline">
              <a:extLst>
                <a:ext uri="{FF2B5EF4-FFF2-40B4-BE49-F238E27FC236}">
                  <a16:creationId xmlns:a16="http://schemas.microsoft.com/office/drawing/2014/main" id="{12A00AAC-25CF-4F58-7F36-8CA967FB7B3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6824952" y="2172633"/>
              <a:ext cx="612000" cy="612000"/>
            </a:xfrm>
            <a:prstGeom prst="rect">
              <a:avLst/>
            </a:prstGeom>
          </p:spPr>
        </p:pic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465928F9-7356-ABD9-6B8C-A8603EFA8448}"/>
              </a:ext>
            </a:extLst>
          </p:cNvPr>
          <p:cNvGrpSpPr/>
          <p:nvPr/>
        </p:nvGrpSpPr>
        <p:grpSpPr>
          <a:xfrm>
            <a:off x="6746904" y="4691253"/>
            <a:ext cx="5109094" cy="768096"/>
            <a:chOff x="6746906" y="4691253"/>
            <a:chExt cx="5109094" cy="768096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41171E85-2D58-35BE-FB91-847E3C9FE419}"/>
                </a:ext>
              </a:extLst>
            </p:cNvPr>
            <p:cNvGrpSpPr/>
            <p:nvPr/>
          </p:nvGrpSpPr>
          <p:grpSpPr>
            <a:xfrm>
              <a:off x="6746906" y="4691253"/>
              <a:ext cx="5109094" cy="768096"/>
              <a:chOff x="1925895" y="3096250"/>
              <a:chExt cx="5109094" cy="768096"/>
            </a:xfrm>
          </p:grpSpPr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3282E52B-0F04-19F5-6056-3A6C191A4E42}"/>
                  </a:ext>
                </a:extLst>
              </p:cNvPr>
              <p:cNvSpPr/>
              <p:nvPr/>
            </p:nvSpPr>
            <p:spPr>
              <a:xfrm>
                <a:off x="1925895" y="3096250"/>
                <a:ext cx="768096" cy="768096"/>
              </a:xfrm>
              <a:prstGeom prst="ellipse">
                <a:avLst/>
              </a:prstGeom>
              <a:solidFill>
                <a:srgbClr val="1F1646"/>
              </a:solidFill>
              <a:ln>
                <a:solidFill>
                  <a:srgbClr val="1F164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3600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3DC951BC-FE47-9C16-2D35-FA56A5DF2418}"/>
                  </a:ext>
                </a:extLst>
              </p:cNvPr>
              <p:cNvSpPr txBox="1"/>
              <p:nvPr/>
            </p:nvSpPr>
            <p:spPr>
              <a:xfrm>
                <a:off x="2761094" y="3218688"/>
                <a:ext cx="427389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3600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Want to understand the ability of customers to respond</a:t>
                </a:r>
              </a:p>
            </p:txBody>
          </p:sp>
        </p:grpSp>
        <p:pic>
          <p:nvPicPr>
            <p:cNvPr id="51" name="Graphic 50" descr="Customer review outline">
              <a:extLst>
                <a:ext uri="{FF2B5EF4-FFF2-40B4-BE49-F238E27FC236}">
                  <a16:creationId xmlns:a16="http://schemas.microsoft.com/office/drawing/2014/main" id="{125C323B-0B73-EB41-5921-7022051400C6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6824952" y="4769301"/>
              <a:ext cx="612000" cy="612000"/>
            </a:xfrm>
            <a:prstGeom prst="rect">
              <a:avLst/>
            </a:prstGeom>
          </p:spPr>
        </p:pic>
      </p:grpSp>
      <p:sp>
        <p:nvSpPr>
          <p:cNvPr id="3" name="Footer Placeholder 5">
            <a:extLst>
              <a:ext uri="{FF2B5EF4-FFF2-40B4-BE49-F238E27FC236}">
                <a16:creationId xmlns:a16="http://schemas.microsoft.com/office/drawing/2014/main" id="{28E78329-D9E0-2F58-09B0-298F3E456C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61095" y="6551112"/>
            <a:ext cx="7071154" cy="153888"/>
          </a:xfrm>
        </p:spPr>
        <p:txBody>
          <a:bodyPr/>
          <a:lstStyle/>
          <a:p>
            <a:r>
              <a:rPr lang="en-GB" dirty="0"/>
              <a:t>Rate Design Workshop and Considerations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932928-EE8A-02DB-A86D-C011183484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29095" y="6551112"/>
            <a:ext cx="1152000" cy="153888"/>
          </a:xfrm>
        </p:spPr>
        <p:txBody>
          <a:bodyPr/>
          <a:lstStyle/>
          <a:p>
            <a:r>
              <a:rPr lang="en-GB" dirty="0"/>
              <a:t>October 2023</a:t>
            </a:r>
          </a:p>
        </p:txBody>
      </p:sp>
    </p:spTree>
    <p:extLst>
      <p:ext uri="{BB962C8B-B14F-4D97-AF65-F5344CB8AC3E}">
        <p14:creationId xmlns:p14="http://schemas.microsoft.com/office/powerpoint/2010/main" val="272287356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3B7D0B-4A8A-6284-E859-21761CA6D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Designing TOU Pilot for Bermuda (1/3)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3DE456-51DD-70EE-519D-CCC1A461CA2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en-GB" dirty="0"/>
              <a:t>TOU Considerations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3A1ED91-30AB-6DAA-906E-4FB0D87F56FB}"/>
              </a:ext>
            </a:extLst>
          </p:cNvPr>
          <p:cNvSpPr/>
          <p:nvPr/>
        </p:nvSpPr>
        <p:spPr>
          <a:xfrm>
            <a:off x="648205" y="1457609"/>
            <a:ext cx="3092400" cy="405683"/>
          </a:xfrm>
          <a:prstGeom prst="rect">
            <a:avLst/>
          </a:prstGeom>
          <a:solidFill>
            <a:srgbClr val="1A4596"/>
          </a:solidFill>
          <a:ln>
            <a:solidFill>
              <a:srgbClr val="1A45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/>
              <a:t>Aim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C32094E-B918-B7F1-C82B-C025F1CAC66B}"/>
              </a:ext>
            </a:extLst>
          </p:cNvPr>
          <p:cNvSpPr/>
          <p:nvPr/>
        </p:nvSpPr>
        <p:spPr>
          <a:xfrm>
            <a:off x="4549800" y="1457609"/>
            <a:ext cx="3092400" cy="405683"/>
          </a:xfrm>
          <a:prstGeom prst="rect">
            <a:avLst/>
          </a:prstGeom>
          <a:solidFill>
            <a:srgbClr val="009BDF"/>
          </a:solidFill>
          <a:ln>
            <a:solidFill>
              <a:srgbClr val="009BD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/>
              <a:t>Customers/participants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1C771D2-DF1B-AEF9-F5C8-B2412E02C041}"/>
              </a:ext>
            </a:extLst>
          </p:cNvPr>
          <p:cNvSpPr/>
          <p:nvPr/>
        </p:nvSpPr>
        <p:spPr>
          <a:xfrm>
            <a:off x="8451395" y="1457609"/>
            <a:ext cx="3092400" cy="405683"/>
          </a:xfrm>
          <a:prstGeom prst="rect">
            <a:avLst/>
          </a:prstGeom>
          <a:solidFill>
            <a:srgbClr val="00A6B6"/>
          </a:solidFill>
          <a:ln>
            <a:solidFill>
              <a:srgbClr val="00A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/>
              <a:t>Selecting participants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8BBB964-516A-543B-7F6A-B24BB0351A66}"/>
              </a:ext>
            </a:extLst>
          </p:cNvPr>
          <p:cNvCxnSpPr>
            <a:cxnSpLocks/>
          </p:cNvCxnSpPr>
          <p:nvPr/>
        </p:nvCxnSpPr>
        <p:spPr>
          <a:xfrm>
            <a:off x="4155538" y="1647731"/>
            <a:ext cx="0" cy="4535103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5D8715D-48E2-35D0-733C-D7E08CEF9376}"/>
              </a:ext>
            </a:extLst>
          </p:cNvPr>
          <p:cNvCxnSpPr>
            <a:cxnSpLocks/>
          </p:cNvCxnSpPr>
          <p:nvPr/>
        </p:nvCxnSpPr>
        <p:spPr>
          <a:xfrm>
            <a:off x="8037966" y="1647731"/>
            <a:ext cx="0" cy="4535103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Graphic 12" descr="Customer review outline">
            <a:extLst>
              <a:ext uri="{FF2B5EF4-FFF2-40B4-BE49-F238E27FC236}">
                <a16:creationId xmlns:a16="http://schemas.microsoft.com/office/drawing/2014/main" id="{888A903A-2119-98A7-97C4-FEB738097D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49800" y="1462450"/>
            <a:ext cx="396000" cy="396000"/>
          </a:xfrm>
          <a:prstGeom prst="rect">
            <a:avLst/>
          </a:prstGeom>
        </p:spPr>
      </p:pic>
      <p:pic>
        <p:nvPicPr>
          <p:cNvPr id="15" name="Graphic 14" descr="Target Audience with solid fill">
            <a:extLst>
              <a:ext uri="{FF2B5EF4-FFF2-40B4-BE49-F238E27FC236}">
                <a16:creationId xmlns:a16="http://schemas.microsoft.com/office/drawing/2014/main" id="{0B9E66AB-983E-0986-1C2B-5406561436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451395" y="1462450"/>
            <a:ext cx="396000" cy="396000"/>
          </a:xfrm>
          <a:prstGeom prst="rect">
            <a:avLst/>
          </a:prstGeom>
        </p:spPr>
      </p:pic>
      <p:pic>
        <p:nvPicPr>
          <p:cNvPr id="17" name="Graphic 16" descr="Target outline">
            <a:extLst>
              <a:ext uri="{FF2B5EF4-FFF2-40B4-BE49-F238E27FC236}">
                <a16:creationId xmlns:a16="http://schemas.microsoft.com/office/drawing/2014/main" id="{31F70B60-33C0-0516-A999-0530A714BDE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48205" y="1462450"/>
            <a:ext cx="396000" cy="3960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C3736902-3C80-03B6-6C4E-0C6BBEEA72B8}"/>
              </a:ext>
            </a:extLst>
          </p:cNvPr>
          <p:cNvSpPr txBox="1"/>
          <p:nvPr/>
        </p:nvSpPr>
        <p:spPr>
          <a:xfrm>
            <a:off x="646681" y="1941103"/>
            <a:ext cx="3092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Need to establish motivation:</a:t>
            </a:r>
          </a:p>
          <a:p>
            <a:pPr marL="4657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Encourage EV deployment</a:t>
            </a:r>
          </a:p>
          <a:p>
            <a:pPr marL="4657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Encourage efficient investment in the network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E08F164-3229-3246-928C-E686D4B50893}"/>
              </a:ext>
            </a:extLst>
          </p:cNvPr>
          <p:cNvSpPr txBox="1"/>
          <p:nvPr/>
        </p:nvSpPr>
        <p:spPr>
          <a:xfrm>
            <a:off x="4549800" y="1941103"/>
            <a:ext cx="3092400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Selecting customers:</a:t>
            </a:r>
          </a:p>
          <a:p>
            <a:pPr marL="4657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Customer class</a:t>
            </a:r>
          </a:p>
          <a:p>
            <a:pPr marL="4657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Reasonably representative group across residential customers vs </a:t>
            </a:r>
          </a:p>
          <a:p>
            <a:pPr marL="4657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Targeting customers (e.g. those with EVs)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Customers require AMI to participate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8A6185E-B4F2-C56F-A48C-41305C72E002}"/>
              </a:ext>
            </a:extLst>
          </p:cNvPr>
          <p:cNvSpPr txBox="1"/>
          <p:nvPr/>
        </p:nvSpPr>
        <p:spPr>
          <a:xfrm>
            <a:off x="8451395" y="1941103"/>
            <a:ext cx="3283406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Options:</a:t>
            </a:r>
          </a:p>
          <a:p>
            <a:pPr marL="4657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Ask customers, from selected list, to participate/volunteer (i.e. optional)</a:t>
            </a:r>
          </a:p>
          <a:p>
            <a:pPr marL="4657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Ask for any customers to volunteer – but important to have an idea on type and number of customers we want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BELCO to select participants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Provide incentives to help increase participation?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CD592FF-9053-BBB5-E3D7-16F811E4779E}"/>
              </a:ext>
            </a:extLst>
          </p:cNvPr>
          <p:cNvSpPr/>
          <p:nvPr/>
        </p:nvSpPr>
        <p:spPr>
          <a:xfrm>
            <a:off x="646679" y="4825489"/>
            <a:ext cx="3092400" cy="138694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Encourage EV deployment and efficient investment in network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FCEAD4E-2078-7363-74EF-2DEB4820C46C}"/>
              </a:ext>
            </a:extLst>
          </p:cNvPr>
          <p:cNvSpPr/>
          <p:nvPr/>
        </p:nvSpPr>
        <p:spPr>
          <a:xfrm>
            <a:off x="4549800" y="4795886"/>
            <a:ext cx="3092400" cy="138694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Recommend a representative group in residential class as that would allow us to monitor and see if customers who don’t have EVs also change behaviour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BE0DFB1-05CF-AE1A-9519-7CA3EE0FA42A}"/>
              </a:ext>
            </a:extLst>
          </p:cNvPr>
          <p:cNvSpPr/>
          <p:nvPr/>
        </p:nvSpPr>
        <p:spPr>
          <a:xfrm>
            <a:off x="8451395" y="4728823"/>
            <a:ext cx="3092400" cy="138694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Recommend to have a selected list and then approach those in the list and explain the pilot and ask for participation. Providing incentives could help</a:t>
            </a:r>
          </a:p>
        </p:txBody>
      </p:sp>
      <p:sp>
        <p:nvSpPr>
          <p:cNvPr id="3" name="Footer Placeholder 5">
            <a:extLst>
              <a:ext uri="{FF2B5EF4-FFF2-40B4-BE49-F238E27FC236}">
                <a16:creationId xmlns:a16="http://schemas.microsoft.com/office/drawing/2014/main" id="{9D196B12-26E5-316B-C54B-A8F120B67F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61095" y="6551112"/>
            <a:ext cx="7071154" cy="153888"/>
          </a:xfrm>
        </p:spPr>
        <p:txBody>
          <a:bodyPr/>
          <a:lstStyle/>
          <a:p>
            <a:r>
              <a:rPr lang="en-GB" dirty="0"/>
              <a:t>Rate Design Workshop and Considerations</a:t>
            </a:r>
          </a:p>
        </p:txBody>
      </p:sp>
      <p:sp>
        <p:nvSpPr>
          <p:cNvPr id="12" name="Date Placeholder 4">
            <a:extLst>
              <a:ext uri="{FF2B5EF4-FFF2-40B4-BE49-F238E27FC236}">
                <a16:creationId xmlns:a16="http://schemas.microsoft.com/office/drawing/2014/main" id="{54AE3170-165C-67B9-C0AC-DE725C9604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29095" y="6551112"/>
            <a:ext cx="1152000" cy="153888"/>
          </a:xfrm>
        </p:spPr>
        <p:txBody>
          <a:bodyPr/>
          <a:lstStyle/>
          <a:p>
            <a:r>
              <a:rPr lang="en-GB" dirty="0"/>
              <a:t>October 2023</a:t>
            </a:r>
          </a:p>
        </p:txBody>
      </p:sp>
    </p:spTree>
    <p:extLst>
      <p:ext uri="{BB962C8B-B14F-4D97-AF65-F5344CB8AC3E}">
        <p14:creationId xmlns:p14="http://schemas.microsoft.com/office/powerpoint/2010/main" val="269678076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3B7D0B-4A8A-6284-E859-21761CA6D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Designing TOU Pilot for Bermuda (2/3)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3DE456-51DD-70EE-519D-CCC1A461CA2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en-GB" dirty="0"/>
              <a:t>TOU Considerations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3A1ED91-30AB-6DAA-906E-4FB0D87F56FB}"/>
              </a:ext>
            </a:extLst>
          </p:cNvPr>
          <p:cNvSpPr/>
          <p:nvPr/>
        </p:nvSpPr>
        <p:spPr>
          <a:xfrm>
            <a:off x="648205" y="1457609"/>
            <a:ext cx="3092400" cy="405683"/>
          </a:xfrm>
          <a:prstGeom prst="rect">
            <a:avLst/>
          </a:prstGeom>
          <a:solidFill>
            <a:srgbClr val="1A4596"/>
          </a:solidFill>
          <a:ln>
            <a:solidFill>
              <a:srgbClr val="1A45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/>
              <a:t>Number of periods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C32094E-B918-B7F1-C82B-C025F1CAC66B}"/>
              </a:ext>
            </a:extLst>
          </p:cNvPr>
          <p:cNvSpPr/>
          <p:nvPr/>
        </p:nvSpPr>
        <p:spPr>
          <a:xfrm>
            <a:off x="4549800" y="1457609"/>
            <a:ext cx="3092400" cy="405683"/>
          </a:xfrm>
          <a:prstGeom prst="rect">
            <a:avLst/>
          </a:prstGeom>
          <a:solidFill>
            <a:srgbClr val="009BDF"/>
          </a:solidFill>
          <a:ln>
            <a:solidFill>
              <a:srgbClr val="009BD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/>
              <a:t>Mark-up/Discount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8BBB964-516A-543B-7F6A-B24BB0351A66}"/>
              </a:ext>
            </a:extLst>
          </p:cNvPr>
          <p:cNvCxnSpPr>
            <a:cxnSpLocks/>
          </p:cNvCxnSpPr>
          <p:nvPr/>
        </p:nvCxnSpPr>
        <p:spPr>
          <a:xfrm>
            <a:off x="4155538" y="1647731"/>
            <a:ext cx="0" cy="4092166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5D8715D-48E2-35D0-733C-D7E08CEF9376}"/>
              </a:ext>
            </a:extLst>
          </p:cNvPr>
          <p:cNvCxnSpPr>
            <a:cxnSpLocks/>
          </p:cNvCxnSpPr>
          <p:nvPr/>
        </p:nvCxnSpPr>
        <p:spPr>
          <a:xfrm>
            <a:off x="8037966" y="1647731"/>
            <a:ext cx="0" cy="4092166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C3736902-3C80-03B6-6C4E-0C6BBEEA72B8}"/>
              </a:ext>
            </a:extLst>
          </p:cNvPr>
          <p:cNvSpPr txBox="1"/>
          <p:nvPr/>
        </p:nvSpPr>
        <p:spPr>
          <a:xfrm>
            <a:off x="646681" y="2071735"/>
            <a:ext cx="3092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Number of periods and specification:</a:t>
            </a:r>
          </a:p>
          <a:p>
            <a:pPr marL="4657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Night vs day</a:t>
            </a:r>
          </a:p>
          <a:p>
            <a:pPr marL="4657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More than two periods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E08F164-3229-3246-928C-E686D4B50893}"/>
              </a:ext>
            </a:extLst>
          </p:cNvPr>
          <p:cNvSpPr txBox="1"/>
          <p:nvPr/>
        </p:nvSpPr>
        <p:spPr>
          <a:xfrm>
            <a:off x="4549800" y="2071735"/>
            <a:ext cx="3092400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Discount on rates during low peak periods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Mark-up on rates required to compensate for discount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Maximum/minimum discount and mark-up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CD592FF-9053-BBB5-E3D7-16F811E4779E}"/>
              </a:ext>
            </a:extLst>
          </p:cNvPr>
          <p:cNvSpPr/>
          <p:nvPr/>
        </p:nvSpPr>
        <p:spPr>
          <a:xfrm>
            <a:off x="646679" y="4463358"/>
            <a:ext cx="3092400" cy="138694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Two periods for the pilot with night vs day rates. 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FCEAD4E-2078-7363-74EF-2DEB4820C46C}"/>
              </a:ext>
            </a:extLst>
          </p:cNvPr>
          <p:cNvSpPr/>
          <p:nvPr/>
        </p:nvSpPr>
        <p:spPr>
          <a:xfrm>
            <a:off x="4549800" y="4433755"/>
            <a:ext cx="3092400" cy="138694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Could set a maximum mark-up and work out discount based on the cap to compensate. </a:t>
            </a:r>
          </a:p>
          <a:p>
            <a:pPr algn="ctr"/>
            <a:r>
              <a:rPr lang="en-GB" dirty="0">
                <a:solidFill>
                  <a:schemeClr val="tx1"/>
                </a:solidFill>
              </a:rPr>
              <a:t>Elicit a strong enough response.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852168E-985B-3137-2465-34FFD2ECBDFD}"/>
              </a:ext>
            </a:extLst>
          </p:cNvPr>
          <p:cNvSpPr/>
          <p:nvPr/>
        </p:nvSpPr>
        <p:spPr>
          <a:xfrm>
            <a:off x="8433751" y="1456100"/>
            <a:ext cx="3092400" cy="405683"/>
          </a:xfrm>
          <a:prstGeom prst="rect">
            <a:avLst/>
          </a:prstGeom>
          <a:solidFill>
            <a:srgbClr val="00A6B6"/>
          </a:solidFill>
          <a:ln>
            <a:solidFill>
              <a:srgbClr val="00A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/>
              <a:t>Electricity bills</a:t>
            </a:r>
          </a:p>
        </p:txBody>
      </p:sp>
      <p:pic>
        <p:nvPicPr>
          <p:cNvPr id="12" name="Graphic 11" descr="Lightbulb outline">
            <a:extLst>
              <a:ext uri="{FF2B5EF4-FFF2-40B4-BE49-F238E27FC236}">
                <a16:creationId xmlns:a16="http://schemas.microsoft.com/office/drawing/2014/main" id="{732B266C-9F54-5124-53DF-74E856CD5A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41355" y="1457001"/>
            <a:ext cx="396000" cy="3960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10480B3-42FA-6D24-49A9-04642EE901D2}"/>
              </a:ext>
            </a:extLst>
          </p:cNvPr>
          <p:cNvSpPr/>
          <p:nvPr/>
        </p:nvSpPr>
        <p:spPr>
          <a:xfrm>
            <a:off x="8432225" y="4461849"/>
            <a:ext cx="3092400" cy="138694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Providing a failsafe could reduce the impact of the TOU pilot as participants would not have as much incentive to change behaviour.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EB2D254-EE84-2DEF-DFB1-FDE32BB198AB}"/>
              </a:ext>
            </a:extLst>
          </p:cNvPr>
          <p:cNvSpPr txBox="1"/>
          <p:nvPr/>
        </p:nvSpPr>
        <p:spPr>
          <a:xfrm>
            <a:off x="8432227" y="2071735"/>
            <a:ext cx="30924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Bill participants at TOU rate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Should there be a failsafe?</a:t>
            </a:r>
          </a:p>
          <a:p>
            <a:pPr marL="4657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e.g. Participant would not be charged more than what they would have paid on “standard rate” (i.e. standard rate is a cap)</a:t>
            </a:r>
          </a:p>
          <a:p>
            <a:pPr marL="4657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Run parallel metering/billing and provide a “dummy” bill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dirty="0"/>
          </a:p>
        </p:txBody>
      </p:sp>
      <p:pic>
        <p:nvPicPr>
          <p:cNvPr id="25" name="Graphic 24" descr="Periodic Graph outline">
            <a:extLst>
              <a:ext uri="{FF2B5EF4-FFF2-40B4-BE49-F238E27FC236}">
                <a16:creationId xmlns:a16="http://schemas.microsoft.com/office/drawing/2014/main" id="{39B18AF8-82AD-3F03-441C-81B83AE189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76415" y="1467837"/>
            <a:ext cx="396000" cy="396000"/>
          </a:xfrm>
          <a:prstGeom prst="rect">
            <a:avLst/>
          </a:prstGeom>
        </p:spPr>
      </p:pic>
      <p:pic>
        <p:nvPicPr>
          <p:cNvPr id="27" name="Graphic 26" descr="Daily calendar outline">
            <a:extLst>
              <a:ext uri="{FF2B5EF4-FFF2-40B4-BE49-F238E27FC236}">
                <a16:creationId xmlns:a16="http://schemas.microsoft.com/office/drawing/2014/main" id="{09A9FB91-7E07-F3FF-39A8-97236ADD529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55732" y="1461955"/>
            <a:ext cx="396000" cy="396000"/>
          </a:xfrm>
          <a:prstGeom prst="rect">
            <a:avLst/>
          </a:prstGeom>
        </p:spPr>
      </p:pic>
      <p:sp>
        <p:nvSpPr>
          <p:cNvPr id="11" name="Footer Placeholder 5">
            <a:extLst>
              <a:ext uri="{FF2B5EF4-FFF2-40B4-BE49-F238E27FC236}">
                <a16:creationId xmlns:a16="http://schemas.microsoft.com/office/drawing/2014/main" id="{45DCDE92-A77D-D96B-B0BF-156B6B8BBD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61095" y="6551112"/>
            <a:ext cx="7071154" cy="153888"/>
          </a:xfrm>
        </p:spPr>
        <p:txBody>
          <a:bodyPr/>
          <a:lstStyle/>
          <a:p>
            <a:r>
              <a:rPr lang="en-GB" dirty="0"/>
              <a:t>Rate Design Workshop and Considerations</a:t>
            </a:r>
          </a:p>
        </p:txBody>
      </p:sp>
      <p:sp>
        <p:nvSpPr>
          <p:cNvPr id="13" name="Date Placeholder 4">
            <a:extLst>
              <a:ext uri="{FF2B5EF4-FFF2-40B4-BE49-F238E27FC236}">
                <a16:creationId xmlns:a16="http://schemas.microsoft.com/office/drawing/2014/main" id="{0D33746A-AE2A-0900-518E-BA1BCAA6E76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29095" y="6551112"/>
            <a:ext cx="1152000" cy="153888"/>
          </a:xfrm>
        </p:spPr>
        <p:txBody>
          <a:bodyPr/>
          <a:lstStyle/>
          <a:p>
            <a:r>
              <a:rPr lang="en-GB" dirty="0"/>
              <a:t>October 2023</a:t>
            </a:r>
          </a:p>
        </p:txBody>
      </p:sp>
    </p:spTree>
    <p:extLst>
      <p:ext uri="{BB962C8B-B14F-4D97-AF65-F5344CB8AC3E}">
        <p14:creationId xmlns:p14="http://schemas.microsoft.com/office/powerpoint/2010/main" val="237868048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3B7D0B-4A8A-6284-E859-21761CA6D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TOU Pilot Considerations for Bermuda (3/3)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3DE456-51DD-70EE-519D-CCC1A461CA2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en-GB" dirty="0"/>
              <a:t>TOU Considerations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C32094E-B918-B7F1-C82B-C025F1CAC66B}"/>
              </a:ext>
            </a:extLst>
          </p:cNvPr>
          <p:cNvSpPr/>
          <p:nvPr/>
        </p:nvSpPr>
        <p:spPr>
          <a:xfrm>
            <a:off x="1670828" y="1457609"/>
            <a:ext cx="3092400" cy="405683"/>
          </a:xfrm>
          <a:prstGeom prst="rect">
            <a:avLst/>
          </a:prstGeom>
          <a:solidFill>
            <a:srgbClr val="009BDF"/>
          </a:solidFill>
          <a:ln>
            <a:solidFill>
              <a:srgbClr val="009BD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/>
              <a:t>Costs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1C771D2-DF1B-AEF9-F5C8-B2412E02C041}"/>
              </a:ext>
            </a:extLst>
          </p:cNvPr>
          <p:cNvSpPr/>
          <p:nvPr/>
        </p:nvSpPr>
        <p:spPr>
          <a:xfrm>
            <a:off x="7383092" y="1457609"/>
            <a:ext cx="3092400" cy="405683"/>
          </a:xfrm>
          <a:prstGeom prst="rect">
            <a:avLst/>
          </a:prstGeom>
          <a:solidFill>
            <a:srgbClr val="00A6B6"/>
          </a:solidFill>
          <a:ln>
            <a:solidFill>
              <a:srgbClr val="00A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/>
              <a:t>Duration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5D8715D-48E2-35D0-733C-D7E08CEF9376}"/>
              </a:ext>
            </a:extLst>
          </p:cNvPr>
          <p:cNvCxnSpPr>
            <a:cxnSpLocks/>
          </p:cNvCxnSpPr>
          <p:nvPr/>
        </p:nvCxnSpPr>
        <p:spPr>
          <a:xfrm>
            <a:off x="6096000" y="1647731"/>
            <a:ext cx="0" cy="4300609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Graphic 11" descr="Clock outline">
            <a:extLst>
              <a:ext uri="{FF2B5EF4-FFF2-40B4-BE49-F238E27FC236}">
                <a16:creationId xmlns:a16="http://schemas.microsoft.com/office/drawing/2014/main" id="{8C1FC292-315F-5354-1DF3-D448B600DE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86128" y="1458510"/>
            <a:ext cx="396000" cy="396000"/>
          </a:xfrm>
          <a:prstGeom prst="rect">
            <a:avLst/>
          </a:prstGeom>
        </p:spPr>
      </p:pic>
      <p:pic>
        <p:nvPicPr>
          <p:cNvPr id="14" name="Graphic 13" descr="Money outline">
            <a:extLst>
              <a:ext uri="{FF2B5EF4-FFF2-40B4-BE49-F238E27FC236}">
                <a16:creationId xmlns:a16="http://schemas.microsoft.com/office/drawing/2014/main" id="{28BA1F44-EF08-1FE0-6D55-B6FAF2E734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83287" y="1458510"/>
            <a:ext cx="396000" cy="39600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891AB523-9A6C-7C30-EFF4-4B3F291B9159}"/>
              </a:ext>
            </a:extLst>
          </p:cNvPr>
          <p:cNvSpPr txBox="1"/>
          <p:nvPr/>
        </p:nvSpPr>
        <p:spPr>
          <a:xfrm>
            <a:off x="1670828" y="2071736"/>
            <a:ext cx="3092400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Need to establish pilot costs – will influence the size of the sample and duration</a:t>
            </a:r>
          </a:p>
          <a:p>
            <a:pPr marL="4657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Additional metering</a:t>
            </a:r>
          </a:p>
          <a:p>
            <a:pPr marL="4657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Monitoring systems and data gathering</a:t>
            </a:r>
          </a:p>
          <a:p>
            <a:pPr marL="4657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Collecting feedback from public</a:t>
            </a:r>
          </a:p>
          <a:p>
            <a:pPr marL="4657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Assume analysis will be performed by BELCO and </a:t>
            </a:r>
            <a:r>
              <a:rPr lang="en-GB" dirty="0" err="1"/>
              <a:t>QA’d</a:t>
            </a:r>
            <a:r>
              <a:rPr lang="en-GB" dirty="0"/>
              <a:t> by RA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E63EECA-F2A1-6D54-E67D-3C558CF717FC}"/>
              </a:ext>
            </a:extLst>
          </p:cNvPr>
          <p:cNvSpPr/>
          <p:nvPr/>
        </p:nvSpPr>
        <p:spPr>
          <a:xfrm>
            <a:off x="1683287" y="4821882"/>
            <a:ext cx="3092400" cy="138694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Ask BELCO to provide estimate when they provide the model with TOU scenarios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5449E11-680F-059C-6DF1-BBE50814B394}"/>
              </a:ext>
            </a:extLst>
          </p:cNvPr>
          <p:cNvSpPr txBox="1"/>
          <p:nvPr/>
        </p:nvSpPr>
        <p:spPr>
          <a:xfrm>
            <a:off x="7383092" y="2071735"/>
            <a:ext cx="3092400" cy="2046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2 – 3 years for a pilot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Quarterly progress reviews and reports from BELCO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STOP/GO after every year with potential amendments (e.g. sample size, etc)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Full detailed review after 2-3 years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AFC0B49-57AC-0AE3-4A48-CDEE832BCC65}"/>
              </a:ext>
            </a:extLst>
          </p:cNvPr>
          <p:cNvSpPr/>
          <p:nvPr/>
        </p:nvSpPr>
        <p:spPr>
          <a:xfrm>
            <a:off x="7395551" y="4754819"/>
            <a:ext cx="3092400" cy="138694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Recommend a duration of 2-3 years, with quarterly reports submitted by BELCO to check progress. Every year, pilot could be amended. Full review after 2-3 years. </a:t>
            </a:r>
          </a:p>
        </p:txBody>
      </p:sp>
      <p:sp>
        <p:nvSpPr>
          <p:cNvPr id="3" name="Footer Placeholder 5">
            <a:extLst>
              <a:ext uri="{FF2B5EF4-FFF2-40B4-BE49-F238E27FC236}">
                <a16:creationId xmlns:a16="http://schemas.microsoft.com/office/drawing/2014/main" id="{CE48F71B-E51A-41B1-64FD-322C79430B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61095" y="6551112"/>
            <a:ext cx="7071154" cy="153888"/>
          </a:xfrm>
        </p:spPr>
        <p:txBody>
          <a:bodyPr/>
          <a:lstStyle/>
          <a:p>
            <a:r>
              <a:rPr lang="en-GB" dirty="0"/>
              <a:t>Rate Design Workshop and Considerations</a:t>
            </a:r>
          </a:p>
        </p:txBody>
      </p:sp>
      <p:sp>
        <p:nvSpPr>
          <p:cNvPr id="7" name="Date Placeholder 4">
            <a:extLst>
              <a:ext uri="{FF2B5EF4-FFF2-40B4-BE49-F238E27FC236}">
                <a16:creationId xmlns:a16="http://schemas.microsoft.com/office/drawing/2014/main" id="{9C870034-D66C-9DB4-EBBC-D79BD82758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29095" y="6551112"/>
            <a:ext cx="1152000" cy="153888"/>
          </a:xfrm>
        </p:spPr>
        <p:txBody>
          <a:bodyPr/>
          <a:lstStyle/>
          <a:p>
            <a:r>
              <a:rPr lang="en-GB" dirty="0"/>
              <a:t>October 2023</a:t>
            </a:r>
          </a:p>
        </p:txBody>
      </p:sp>
    </p:spTree>
    <p:extLst>
      <p:ext uri="{BB962C8B-B14F-4D97-AF65-F5344CB8AC3E}">
        <p14:creationId xmlns:p14="http://schemas.microsoft.com/office/powerpoint/2010/main" val="2273007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6D37C-FC7B-17FC-10B4-4090FB6CF5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Rate Design Progress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C5989C-0740-DFB6-92D1-4BA9E32DE530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en-GB" dirty="0"/>
              <a:t>Introduction</a:t>
            </a:r>
          </a:p>
        </p:txBody>
      </p:sp>
      <p:sp>
        <p:nvSpPr>
          <p:cNvPr id="8" name="Footer Placeholder 5">
            <a:extLst>
              <a:ext uri="{FF2B5EF4-FFF2-40B4-BE49-F238E27FC236}">
                <a16:creationId xmlns:a16="http://schemas.microsoft.com/office/drawing/2014/main" id="{20A8AEEB-9FE1-754E-AA5A-DB59FDDA34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61095" y="6551112"/>
            <a:ext cx="7071154" cy="153888"/>
          </a:xfrm>
        </p:spPr>
        <p:txBody>
          <a:bodyPr/>
          <a:lstStyle/>
          <a:p>
            <a:r>
              <a:rPr lang="en-GB" dirty="0"/>
              <a:t>Rate Design Workshop and Considerations</a:t>
            </a:r>
          </a:p>
        </p:txBody>
      </p:sp>
      <p:graphicFrame>
        <p:nvGraphicFramePr>
          <p:cNvPr id="14" name="Diagram 13">
            <a:extLst>
              <a:ext uri="{FF2B5EF4-FFF2-40B4-BE49-F238E27FC236}">
                <a16:creationId xmlns:a16="http://schemas.microsoft.com/office/drawing/2014/main" id="{C495488F-E70A-C30C-051A-80892F059689}"/>
              </a:ext>
            </a:extLst>
          </p:cNvPr>
          <p:cNvGraphicFramePr/>
          <p:nvPr/>
        </p:nvGraphicFramePr>
        <p:xfrm>
          <a:off x="1136415" y="1214961"/>
          <a:ext cx="8128000" cy="5103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6" name="Graphic 15" descr="Coins outline">
            <a:extLst>
              <a:ext uri="{FF2B5EF4-FFF2-40B4-BE49-F238E27FC236}">
                <a16:creationId xmlns:a16="http://schemas.microsoft.com/office/drawing/2014/main" id="{66228E5B-8E64-C7C8-D32A-EA461E0817B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242801" y="5608512"/>
            <a:ext cx="504000" cy="504000"/>
          </a:xfrm>
          <a:prstGeom prst="rect">
            <a:avLst/>
          </a:prstGeom>
        </p:spPr>
      </p:pic>
      <p:pic>
        <p:nvPicPr>
          <p:cNvPr id="18" name="Graphic 17" descr="Statistics outline">
            <a:extLst>
              <a:ext uri="{FF2B5EF4-FFF2-40B4-BE49-F238E27FC236}">
                <a16:creationId xmlns:a16="http://schemas.microsoft.com/office/drawing/2014/main" id="{4CDCBA6F-C7C7-6269-A46C-9FEAFDBC1AA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676265" y="4907663"/>
            <a:ext cx="504000" cy="504000"/>
          </a:xfrm>
          <a:prstGeom prst="rect">
            <a:avLst/>
          </a:prstGeom>
        </p:spPr>
      </p:pic>
      <p:pic>
        <p:nvPicPr>
          <p:cNvPr id="20" name="Graphic 19" descr="Folder outline">
            <a:extLst>
              <a:ext uri="{FF2B5EF4-FFF2-40B4-BE49-F238E27FC236}">
                <a16:creationId xmlns:a16="http://schemas.microsoft.com/office/drawing/2014/main" id="{6D707D2E-85E4-9C1D-42C9-D571F8256C4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901658" y="4215958"/>
            <a:ext cx="504000" cy="504000"/>
          </a:xfrm>
          <a:prstGeom prst="rect">
            <a:avLst/>
          </a:prstGeom>
        </p:spPr>
      </p:pic>
      <p:pic>
        <p:nvPicPr>
          <p:cNvPr id="22" name="Graphic 21" descr="Document outline">
            <a:extLst>
              <a:ext uri="{FF2B5EF4-FFF2-40B4-BE49-F238E27FC236}">
                <a16:creationId xmlns:a16="http://schemas.microsoft.com/office/drawing/2014/main" id="{431F6702-E3C2-D257-0888-4B6C2040C21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251945" y="1418500"/>
            <a:ext cx="504000" cy="504000"/>
          </a:xfrm>
          <a:prstGeom prst="rect">
            <a:avLst/>
          </a:prstGeom>
        </p:spPr>
      </p:pic>
      <p:pic>
        <p:nvPicPr>
          <p:cNvPr id="24" name="Graphic 23" descr="Chat outline">
            <a:extLst>
              <a:ext uri="{FF2B5EF4-FFF2-40B4-BE49-F238E27FC236}">
                <a16:creationId xmlns:a16="http://schemas.microsoft.com/office/drawing/2014/main" id="{E6A581A4-7479-10E0-2843-3534A5B7A2AF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975299" y="3515109"/>
            <a:ext cx="504000" cy="504000"/>
          </a:xfrm>
          <a:prstGeom prst="rect">
            <a:avLst/>
          </a:prstGeom>
        </p:spPr>
      </p:pic>
      <p:pic>
        <p:nvPicPr>
          <p:cNvPr id="26" name="Graphic 25" descr="Signature outline">
            <a:extLst>
              <a:ext uri="{FF2B5EF4-FFF2-40B4-BE49-F238E27FC236}">
                <a16:creationId xmlns:a16="http://schemas.microsoft.com/office/drawing/2014/main" id="{5113CF43-A0A4-E545-6855-72CD6891F361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914795" y="2830608"/>
            <a:ext cx="504000" cy="504000"/>
          </a:xfrm>
          <a:prstGeom prst="rect">
            <a:avLst/>
          </a:prstGeom>
        </p:spPr>
      </p:pic>
      <p:pic>
        <p:nvPicPr>
          <p:cNvPr id="28" name="Graphic 27" descr="Calculator outline">
            <a:extLst>
              <a:ext uri="{FF2B5EF4-FFF2-40B4-BE49-F238E27FC236}">
                <a16:creationId xmlns:a16="http://schemas.microsoft.com/office/drawing/2014/main" id="{75A41FB2-C0E7-CDFE-D3E2-32A069CE3065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667946" y="2127675"/>
            <a:ext cx="504000" cy="504000"/>
          </a:xfrm>
          <a:prstGeom prst="rect">
            <a:avLst/>
          </a:prstGeom>
        </p:spPr>
      </p:pic>
      <p:graphicFrame>
        <p:nvGraphicFramePr>
          <p:cNvPr id="29" name="Table 29">
            <a:extLst>
              <a:ext uri="{FF2B5EF4-FFF2-40B4-BE49-F238E27FC236}">
                <a16:creationId xmlns:a16="http://schemas.microsoft.com/office/drawing/2014/main" id="{9B8BCDD5-F17D-B207-5F91-55025715DE09}"/>
              </a:ext>
            </a:extLst>
          </p:cNvPr>
          <p:cNvGraphicFramePr>
            <a:graphicFrameLocks noGrp="1"/>
          </p:cNvGraphicFramePr>
          <p:nvPr/>
        </p:nvGraphicFramePr>
        <p:xfrm>
          <a:off x="10515735" y="5471892"/>
          <a:ext cx="1409718" cy="777240"/>
        </p:xfrm>
        <a:graphic>
          <a:graphicData uri="http://schemas.openxmlformats.org/drawingml/2006/table">
            <a:tbl>
              <a:tblPr firstRow="1" bandRow="1">
                <a:tableStyleId>{827C0940-B00D-47F7-909F-A3DD2118664B}</a:tableStyleId>
              </a:tblPr>
              <a:tblGrid>
                <a:gridCol w="1409718">
                  <a:extLst>
                    <a:ext uri="{9D8B030D-6E8A-4147-A177-3AD203B41FA5}">
                      <a16:colId xmlns:a16="http://schemas.microsoft.com/office/drawing/2014/main" val="2625686780"/>
                    </a:ext>
                  </a:extLst>
                </a:gridCol>
              </a:tblGrid>
              <a:tr h="196929">
                <a:tc>
                  <a:txBody>
                    <a:bodyPr/>
                    <a:lstStyle/>
                    <a:p>
                      <a:r>
                        <a:rPr lang="en-GB" sz="1100" b="0" dirty="0"/>
                        <a:t>Completed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0766596"/>
                  </a:ext>
                </a:extLst>
              </a:tr>
              <a:tr h="196929"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chemeClr val="bg1"/>
                          </a:solidFill>
                        </a:rPr>
                        <a:t>In progress </a:t>
                      </a:r>
                    </a:p>
                  </a:txBody>
                  <a:tcPr>
                    <a:solidFill>
                      <a:srgbClr val="FF902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3383624"/>
                  </a:ext>
                </a:extLst>
              </a:tr>
              <a:tr h="196929"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chemeClr val="bg1"/>
                          </a:solidFill>
                        </a:rPr>
                        <a:t>To be completed</a:t>
                      </a:r>
                    </a:p>
                  </a:txBody>
                  <a:tcPr>
                    <a:solidFill>
                      <a:srgbClr val="FF616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623100"/>
                  </a:ext>
                </a:extLst>
              </a:tr>
            </a:tbl>
          </a:graphicData>
        </a:graphic>
      </p:graphicFrame>
      <p:sp>
        <p:nvSpPr>
          <p:cNvPr id="30" name="TextBox 29">
            <a:extLst>
              <a:ext uri="{FF2B5EF4-FFF2-40B4-BE49-F238E27FC236}">
                <a16:creationId xmlns:a16="http://schemas.microsoft.com/office/drawing/2014/main" id="{B023B1B5-E9DC-B47D-5E27-593DB989B045}"/>
              </a:ext>
            </a:extLst>
          </p:cNvPr>
          <p:cNvSpPr txBox="1"/>
          <p:nvPr/>
        </p:nvSpPr>
        <p:spPr>
          <a:xfrm>
            <a:off x="10515735" y="5194893"/>
            <a:ext cx="12070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/>
              <a:t>Legend</a:t>
            </a:r>
          </a:p>
        </p:txBody>
      </p:sp>
      <p:sp>
        <p:nvSpPr>
          <p:cNvPr id="3" name="Date Placeholder 4">
            <a:extLst>
              <a:ext uri="{FF2B5EF4-FFF2-40B4-BE49-F238E27FC236}">
                <a16:creationId xmlns:a16="http://schemas.microsoft.com/office/drawing/2014/main" id="{D985A12D-2F67-C3A1-757D-5CA7CD281F6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29095" y="6551112"/>
            <a:ext cx="1152000" cy="153888"/>
          </a:xfrm>
        </p:spPr>
        <p:txBody>
          <a:bodyPr/>
          <a:lstStyle/>
          <a:p>
            <a:r>
              <a:rPr lang="en-GB" dirty="0"/>
              <a:t>October 2023</a:t>
            </a:r>
          </a:p>
        </p:txBody>
      </p:sp>
    </p:spTree>
    <p:extLst>
      <p:ext uri="{BB962C8B-B14F-4D97-AF65-F5344CB8AC3E}">
        <p14:creationId xmlns:p14="http://schemas.microsoft.com/office/powerpoint/2010/main" val="347916542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8DD2E7-4723-D95C-2208-D9E3ABE7DC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questions that the pilot should answer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85B358-5D7E-D358-AE63-1DE0471F4440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en-GB" dirty="0"/>
              <a:t>TOU Considerations</a:t>
            </a:r>
          </a:p>
          <a:p>
            <a:endParaRPr lang="en-GB" dirty="0"/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ADAC418B-F451-8C3C-3D6D-2473C5ECD5B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26544943"/>
              </p:ext>
            </p:extLst>
          </p:nvPr>
        </p:nvGraphicFramePr>
        <p:xfrm>
          <a:off x="2005095" y="978231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1" name="Graphic 10" descr="Rating 3 Star outline">
            <a:extLst>
              <a:ext uri="{FF2B5EF4-FFF2-40B4-BE49-F238E27FC236}">
                <a16:creationId xmlns:a16="http://schemas.microsoft.com/office/drawing/2014/main" id="{4AB64B3E-10C3-9E4F-7300-D8EA8F84CC3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149084" y="5678606"/>
            <a:ext cx="468000" cy="468000"/>
          </a:xfrm>
          <a:prstGeom prst="rect">
            <a:avLst/>
          </a:prstGeom>
        </p:spPr>
      </p:pic>
      <p:pic>
        <p:nvPicPr>
          <p:cNvPr id="13" name="Graphic 12" descr="Money outline">
            <a:extLst>
              <a:ext uri="{FF2B5EF4-FFF2-40B4-BE49-F238E27FC236}">
                <a16:creationId xmlns:a16="http://schemas.microsoft.com/office/drawing/2014/main" id="{8F616496-BEA8-BF49-2B1F-11ECCE4BC07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599562" y="4925917"/>
            <a:ext cx="468000" cy="468000"/>
          </a:xfrm>
          <a:prstGeom prst="rect">
            <a:avLst/>
          </a:prstGeom>
        </p:spPr>
      </p:pic>
      <p:pic>
        <p:nvPicPr>
          <p:cNvPr id="15" name="Graphic 14" descr="Piggy Bank outline">
            <a:extLst>
              <a:ext uri="{FF2B5EF4-FFF2-40B4-BE49-F238E27FC236}">
                <a16:creationId xmlns:a16="http://schemas.microsoft.com/office/drawing/2014/main" id="{76DF3806-2E81-BFE2-7B37-A7A65943E32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855333" y="4200947"/>
            <a:ext cx="468000" cy="468000"/>
          </a:xfrm>
          <a:prstGeom prst="rect">
            <a:avLst/>
          </a:prstGeom>
        </p:spPr>
      </p:pic>
      <p:pic>
        <p:nvPicPr>
          <p:cNvPr id="17" name="Graphic 16" descr="Electric car outline">
            <a:extLst>
              <a:ext uri="{FF2B5EF4-FFF2-40B4-BE49-F238E27FC236}">
                <a16:creationId xmlns:a16="http://schemas.microsoft.com/office/drawing/2014/main" id="{1BB38667-A04E-BF8A-1A36-DDD84560392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2918704" y="3459686"/>
            <a:ext cx="468000" cy="468000"/>
          </a:xfrm>
          <a:prstGeom prst="rect">
            <a:avLst/>
          </a:prstGeom>
        </p:spPr>
      </p:pic>
      <p:pic>
        <p:nvPicPr>
          <p:cNvPr id="19" name="Graphic 18" descr="Customer review outline">
            <a:extLst>
              <a:ext uri="{FF2B5EF4-FFF2-40B4-BE49-F238E27FC236}">
                <a16:creationId xmlns:a16="http://schemas.microsoft.com/office/drawing/2014/main" id="{9287563E-A455-0564-F61E-F608DBACC1A2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2620089" y="1978396"/>
            <a:ext cx="468000" cy="468000"/>
          </a:xfrm>
          <a:prstGeom prst="rect">
            <a:avLst/>
          </a:prstGeom>
        </p:spPr>
      </p:pic>
      <p:pic>
        <p:nvPicPr>
          <p:cNvPr id="21" name="Graphic 20" descr="Lightbulb outline">
            <a:extLst>
              <a:ext uri="{FF2B5EF4-FFF2-40B4-BE49-F238E27FC236}">
                <a16:creationId xmlns:a16="http://schemas.microsoft.com/office/drawing/2014/main" id="{3A1E7864-60B8-31E3-72B7-062C6A2B6BB2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2849421" y="2727297"/>
            <a:ext cx="468000" cy="468000"/>
          </a:xfrm>
          <a:prstGeom prst="rect">
            <a:avLst/>
          </a:prstGeom>
        </p:spPr>
      </p:pic>
      <p:pic>
        <p:nvPicPr>
          <p:cNvPr id="23" name="Graphic 22" descr="Supply And Demand outline">
            <a:extLst>
              <a:ext uri="{FF2B5EF4-FFF2-40B4-BE49-F238E27FC236}">
                <a16:creationId xmlns:a16="http://schemas.microsoft.com/office/drawing/2014/main" id="{15C49ADC-F94E-0A93-83F5-C3995F4906F9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2151329" y="1230089"/>
            <a:ext cx="468000" cy="468000"/>
          </a:xfrm>
          <a:prstGeom prst="rect">
            <a:avLst/>
          </a:prstGeom>
        </p:spPr>
      </p:pic>
      <p:sp>
        <p:nvSpPr>
          <p:cNvPr id="3" name="Footer Placeholder 5">
            <a:extLst>
              <a:ext uri="{FF2B5EF4-FFF2-40B4-BE49-F238E27FC236}">
                <a16:creationId xmlns:a16="http://schemas.microsoft.com/office/drawing/2014/main" id="{05AB84DE-E6B0-991D-F589-0CF42C655B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61095" y="6551112"/>
            <a:ext cx="7071154" cy="153888"/>
          </a:xfrm>
        </p:spPr>
        <p:txBody>
          <a:bodyPr/>
          <a:lstStyle/>
          <a:p>
            <a:r>
              <a:rPr lang="en-GB" dirty="0"/>
              <a:t>Rate Design Workshop and Considerations</a:t>
            </a:r>
          </a:p>
        </p:txBody>
      </p:sp>
      <p:sp>
        <p:nvSpPr>
          <p:cNvPr id="7" name="Date Placeholder 4">
            <a:extLst>
              <a:ext uri="{FF2B5EF4-FFF2-40B4-BE49-F238E27FC236}">
                <a16:creationId xmlns:a16="http://schemas.microsoft.com/office/drawing/2014/main" id="{B250404D-C7B8-1CBE-CF26-7DE4F721FD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29095" y="6551112"/>
            <a:ext cx="1152000" cy="153888"/>
          </a:xfrm>
        </p:spPr>
        <p:txBody>
          <a:bodyPr/>
          <a:lstStyle/>
          <a:p>
            <a:r>
              <a:rPr lang="en-GB" dirty="0"/>
              <a:t>October 2023</a:t>
            </a:r>
          </a:p>
        </p:txBody>
      </p:sp>
    </p:spTree>
    <p:extLst>
      <p:ext uri="{BB962C8B-B14F-4D97-AF65-F5344CB8AC3E}">
        <p14:creationId xmlns:p14="http://schemas.microsoft.com/office/powerpoint/2010/main" val="69407855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2D5FB4-A343-FC87-DD03-C6D0A92B37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Questions/Objectives to answer in Workshop with BELCO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4B17A3-4D0E-61E6-0B3B-8791ED45896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Align on aim of TOU</a:t>
            </a:r>
          </a:p>
          <a:p>
            <a:r>
              <a:rPr lang="en-GB" dirty="0"/>
              <a:t>Agree on what classes (i.e. residential only?)</a:t>
            </a:r>
          </a:p>
          <a:p>
            <a:r>
              <a:rPr lang="en-GB" dirty="0"/>
              <a:t>Agree on whether selection should be reasonably representative or targeted towards those with EV</a:t>
            </a:r>
          </a:p>
          <a:p>
            <a:r>
              <a:rPr lang="en-GB" dirty="0"/>
              <a:t>Agree on how the customers would be selected: volunteer, selected list</a:t>
            </a:r>
          </a:p>
          <a:p>
            <a:r>
              <a:rPr lang="en-GB" dirty="0"/>
              <a:t>Agree on whether there should be incentives offered and if so, try and define what types</a:t>
            </a:r>
          </a:p>
          <a:p>
            <a:r>
              <a:rPr lang="en-GB" dirty="0"/>
              <a:t>Agree on the number of periods and definitions of periods, and details on mark-ups/discounts and if there should be any max/mins</a:t>
            </a:r>
          </a:p>
          <a:p>
            <a:r>
              <a:rPr lang="en-GB" dirty="0"/>
              <a:t>Agree on whether TOU billing is implemented for participants and whether there should be a failsafe and details if so</a:t>
            </a:r>
          </a:p>
          <a:p>
            <a:r>
              <a:rPr lang="en-GB" dirty="0"/>
              <a:t>Agree on impact of costing and BELCO to estimate costs</a:t>
            </a:r>
          </a:p>
          <a:p>
            <a:r>
              <a:rPr lang="en-GB" dirty="0"/>
              <a:t>Agree on duration of scheme, reporting and review frequency, ability to amend scheme annually</a:t>
            </a:r>
          </a:p>
          <a:p>
            <a:r>
              <a:rPr lang="en-GB" dirty="0"/>
              <a:t>Agree on questions to be answered by the pilot scheme (BELCO can add)</a:t>
            </a:r>
          </a:p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6CADBF-F533-6CFE-33D3-CD7C315F2C8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en-GB" dirty="0"/>
              <a:t>TOU Considerations</a:t>
            </a:r>
          </a:p>
          <a:p>
            <a:endParaRPr lang="en-GB" dirty="0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F0549B76-97B8-5392-E46B-0AB1AEA345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61095" y="6551112"/>
            <a:ext cx="7071154" cy="153888"/>
          </a:xfrm>
        </p:spPr>
        <p:txBody>
          <a:bodyPr/>
          <a:lstStyle/>
          <a:p>
            <a:r>
              <a:rPr lang="en-GB" dirty="0"/>
              <a:t>Rate Design Workshop and Considerations</a:t>
            </a:r>
          </a:p>
        </p:txBody>
      </p:sp>
      <p:sp>
        <p:nvSpPr>
          <p:cNvPr id="8" name="Date Placeholder 4">
            <a:extLst>
              <a:ext uri="{FF2B5EF4-FFF2-40B4-BE49-F238E27FC236}">
                <a16:creationId xmlns:a16="http://schemas.microsoft.com/office/drawing/2014/main" id="{62B16A7A-E02C-2F80-36FA-B664E53B67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29095" y="6551112"/>
            <a:ext cx="1152000" cy="153888"/>
          </a:xfrm>
        </p:spPr>
        <p:txBody>
          <a:bodyPr/>
          <a:lstStyle/>
          <a:p>
            <a:r>
              <a:rPr lang="en-GB" dirty="0"/>
              <a:t>October 2023</a:t>
            </a:r>
          </a:p>
        </p:txBody>
      </p:sp>
    </p:spTree>
    <p:extLst>
      <p:ext uri="{BB962C8B-B14F-4D97-AF65-F5344CB8AC3E}">
        <p14:creationId xmlns:p14="http://schemas.microsoft.com/office/powerpoint/2010/main" val="98800907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3EFAF3-6BA0-0DA4-CD21-C2294E150E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Steps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44CF04-35B6-395B-285F-7F4B1760CF73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en-GB" dirty="0"/>
              <a:t>TOU Considerations</a:t>
            </a:r>
          </a:p>
          <a:p>
            <a:endParaRPr lang="en-GB" dirty="0"/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D61CFDF3-DA3E-D69B-F5CA-0293FE202E6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30370692"/>
              </p:ext>
            </p:extLst>
          </p:nvPr>
        </p:nvGraphicFramePr>
        <p:xfrm>
          <a:off x="209550" y="432077"/>
          <a:ext cx="11646450" cy="59895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Footer Placeholder 5">
            <a:extLst>
              <a:ext uri="{FF2B5EF4-FFF2-40B4-BE49-F238E27FC236}">
                <a16:creationId xmlns:a16="http://schemas.microsoft.com/office/drawing/2014/main" id="{F708CBE7-E912-3AF2-11DF-DD493AAB5D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61095" y="6551112"/>
            <a:ext cx="7071154" cy="153888"/>
          </a:xfrm>
        </p:spPr>
        <p:txBody>
          <a:bodyPr/>
          <a:lstStyle/>
          <a:p>
            <a:r>
              <a:rPr lang="en-GB" dirty="0"/>
              <a:t>Rate Design Workshop and Considerations</a:t>
            </a:r>
          </a:p>
        </p:txBody>
      </p:sp>
      <p:sp>
        <p:nvSpPr>
          <p:cNvPr id="8" name="Date Placeholder 4">
            <a:extLst>
              <a:ext uri="{FF2B5EF4-FFF2-40B4-BE49-F238E27FC236}">
                <a16:creationId xmlns:a16="http://schemas.microsoft.com/office/drawing/2014/main" id="{5283D2D2-242A-9EE5-DDDE-E46E601E57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29095" y="6551112"/>
            <a:ext cx="1152000" cy="153888"/>
          </a:xfrm>
        </p:spPr>
        <p:txBody>
          <a:bodyPr/>
          <a:lstStyle/>
          <a:p>
            <a:r>
              <a:rPr lang="en-GB" dirty="0"/>
              <a:t>October 2023</a:t>
            </a:r>
          </a:p>
        </p:txBody>
      </p:sp>
    </p:spTree>
    <p:extLst>
      <p:ext uri="{BB962C8B-B14F-4D97-AF65-F5344CB8AC3E}">
        <p14:creationId xmlns:p14="http://schemas.microsoft.com/office/powerpoint/2010/main" val="4902045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6D37C-FC7B-17FC-10B4-4090FB6CF5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Rate Design Progress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C5989C-0740-DFB6-92D1-4BA9E32DE530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en-GB" dirty="0"/>
              <a:t>Introduction</a:t>
            </a:r>
          </a:p>
        </p:txBody>
      </p:sp>
      <p:sp>
        <p:nvSpPr>
          <p:cNvPr id="8" name="Footer Placeholder 5">
            <a:extLst>
              <a:ext uri="{FF2B5EF4-FFF2-40B4-BE49-F238E27FC236}">
                <a16:creationId xmlns:a16="http://schemas.microsoft.com/office/drawing/2014/main" id="{20A8AEEB-9FE1-754E-AA5A-DB59FDDA34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61095" y="6551112"/>
            <a:ext cx="7071154" cy="153888"/>
          </a:xfrm>
        </p:spPr>
        <p:txBody>
          <a:bodyPr/>
          <a:lstStyle/>
          <a:p>
            <a:r>
              <a:rPr lang="en-GB" dirty="0"/>
              <a:t>Rate Design Workshop and Considerations</a:t>
            </a:r>
          </a:p>
        </p:txBody>
      </p:sp>
      <p:graphicFrame>
        <p:nvGraphicFramePr>
          <p:cNvPr id="14" name="Diagram 13">
            <a:extLst>
              <a:ext uri="{FF2B5EF4-FFF2-40B4-BE49-F238E27FC236}">
                <a16:creationId xmlns:a16="http://schemas.microsoft.com/office/drawing/2014/main" id="{C495488F-E70A-C30C-051A-80892F059689}"/>
              </a:ext>
            </a:extLst>
          </p:cNvPr>
          <p:cNvGraphicFramePr/>
          <p:nvPr/>
        </p:nvGraphicFramePr>
        <p:xfrm>
          <a:off x="1136415" y="1214961"/>
          <a:ext cx="8128000" cy="5103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6" name="Graphic 15" descr="Coins outline">
            <a:extLst>
              <a:ext uri="{FF2B5EF4-FFF2-40B4-BE49-F238E27FC236}">
                <a16:creationId xmlns:a16="http://schemas.microsoft.com/office/drawing/2014/main" id="{66228E5B-8E64-C7C8-D32A-EA461E0817B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242801" y="5608512"/>
            <a:ext cx="504000" cy="504000"/>
          </a:xfrm>
          <a:prstGeom prst="rect">
            <a:avLst/>
          </a:prstGeom>
        </p:spPr>
      </p:pic>
      <p:pic>
        <p:nvPicPr>
          <p:cNvPr id="18" name="Graphic 17" descr="Statistics outline">
            <a:extLst>
              <a:ext uri="{FF2B5EF4-FFF2-40B4-BE49-F238E27FC236}">
                <a16:creationId xmlns:a16="http://schemas.microsoft.com/office/drawing/2014/main" id="{4CDCBA6F-C7C7-6269-A46C-9FEAFDBC1AA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676265" y="4907663"/>
            <a:ext cx="504000" cy="504000"/>
          </a:xfrm>
          <a:prstGeom prst="rect">
            <a:avLst/>
          </a:prstGeom>
        </p:spPr>
      </p:pic>
      <p:pic>
        <p:nvPicPr>
          <p:cNvPr id="20" name="Graphic 19" descr="Folder outline">
            <a:extLst>
              <a:ext uri="{FF2B5EF4-FFF2-40B4-BE49-F238E27FC236}">
                <a16:creationId xmlns:a16="http://schemas.microsoft.com/office/drawing/2014/main" id="{6D707D2E-85E4-9C1D-42C9-D571F8256C4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901658" y="4215958"/>
            <a:ext cx="504000" cy="504000"/>
          </a:xfrm>
          <a:prstGeom prst="rect">
            <a:avLst/>
          </a:prstGeom>
        </p:spPr>
      </p:pic>
      <p:pic>
        <p:nvPicPr>
          <p:cNvPr id="22" name="Graphic 21" descr="Document outline">
            <a:extLst>
              <a:ext uri="{FF2B5EF4-FFF2-40B4-BE49-F238E27FC236}">
                <a16:creationId xmlns:a16="http://schemas.microsoft.com/office/drawing/2014/main" id="{431F6702-E3C2-D257-0888-4B6C2040C21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251945" y="1418500"/>
            <a:ext cx="504000" cy="504000"/>
          </a:xfrm>
          <a:prstGeom prst="rect">
            <a:avLst/>
          </a:prstGeom>
        </p:spPr>
      </p:pic>
      <p:pic>
        <p:nvPicPr>
          <p:cNvPr id="24" name="Graphic 23" descr="Chat outline">
            <a:extLst>
              <a:ext uri="{FF2B5EF4-FFF2-40B4-BE49-F238E27FC236}">
                <a16:creationId xmlns:a16="http://schemas.microsoft.com/office/drawing/2014/main" id="{E6A581A4-7479-10E0-2843-3534A5B7A2AF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975299" y="3515109"/>
            <a:ext cx="504000" cy="504000"/>
          </a:xfrm>
          <a:prstGeom prst="rect">
            <a:avLst/>
          </a:prstGeom>
        </p:spPr>
      </p:pic>
      <p:pic>
        <p:nvPicPr>
          <p:cNvPr id="26" name="Graphic 25" descr="Signature outline">
            <a:extLst>
              <a:ext uri="{FF2B5EF4-FFF2-40B4-BE49-F238E27FC236}">
                <a16:creationId xmlns:a16="http://schemas.microsoft.com/office/drawing/2014/main" id="{5113CF43-A0A4-E545-6855-72CD6891F361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914795" y="2830608"/>
            <a:ext cx="504000" cy="504000"/>
          </a:xfrm>
          <a:prstGeom prst="rect">
            <a:avLst/>
          </a:prstGeom>
        </p:spPr>
      </p:pic>
      <p:pic>
        <p:nvPicPr>
          <p:cNvPr id="28" name="Graphic 27" descr="Calculator outline">
            <a:extLst>
              <a:ext uri="{FF2B5EF4-FFF2-40B4-BE49-F238E27FC236}">
                <a16:creationId xmlns:a16="http://schemas.microsoft.com/office/drawing/2014/main" id="{75A41FB2-C0E7-CDFE-D3E2-32A069CE3065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667946" y="2127675"/>
            <a:ext cx="504000" cy="504000"/>
          </a:xfrm>
          <a:prstGeom prst="rect">
            <a:avLst/>
          </a:prstGeom>
        </p:spPr>
      </p:pic>
      <p:graphicFrame>
        <p:nvGraphicFramePr>
          <p:cNvPr id="29" name="Table 29">
            <a:extLst>
              <a:ext uri="{FF2B5EF4-FFF2-40B4-BE49-F238E27FC236}">
                <a16:creationId xmlns:a16="http://schemas.microsoft.com/office/drawing/2014/main" id="{9B8BCDD5-F17D-B207-5F91-55025715DE09}"/>
              </a:ext>
            </a:extLst>
          </p:cNvPr>
          <p:cNvGraphicFramePr>
            <a:graphicFrameLocks noGrp="1"/>
          </p:cNvGraphicFramePr>
          <p:nvPr/>
        </p:nvGraphicFramePr>
        <p:xfrm>
          <a:off x="10515735" y="5471892"/>
          <a:ext cx="1409718" cy="777240"/>
        </p:xfrm>
        <a:graphic>
          <a:graphicData uri="http://schemas.openxmlformats.org/drawingml/2006/table">
            <a:tbl>
              <a:tblPr firstRow="1" bandRow="1">
                <a:tableStyleId>{827C0940-B00D-47F7-909F-A3DD2118664B}</a:tableStyleId>
              </a:tblPr>
              <a:tblGrid>
                <a:gridCol w="1409718">
                  <a:extLst>
                    <a:ext uri="{9D8B030D-6E8A-4147-A177-3AD203B41FA5}">
                      <a16:colId xmlns:a16="http://schemas.microsoft.com/office/drawing/2014/main" val="2625686780"/>
                    </a:ext>
                  </a:extLst>
                </a:gridCol>
              </a:tblGrid>
              <a:tr h="196929">
                <a:tc>
                  <a:txBody>
                    <a:bodyPr/>
                    <a:lstStyle/>
                    <a:p>
                      <a:r>
                        <a:rPr lang="en-GB" sz="1100" b="0" dirty="0"/>
                        <a:t>Completed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0766596"/>
                  </a:ext>
                </a:extLst>
              </a:tr>
              <a:tr h="196929"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chemeClr val="bg1"/>
                          </a:solidFill>
                        </a:rPr>
                        <a:t>In progress </a:t>
                      </a:r>
                    </a:p>
                  </a:txBody>
                  <a:tcPr>
                    <a:solidFill>
                      <a:srgbClr val="FF902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3383624"/>
                  </a:ext>
                </a:extLst>
              </a:tr>
              <a:tr h="196929"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chemeClr val="bg1"/>
                          </a:solidFill>
                        </a:rPr>
                        <a:t>To be completed</a:t>
                      </a:r>
                    </a:p>
                  </a:txBody>
                  <a:tcPr>
                    <a:solidFill>
                      <a:srgbClr val="FF616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623100"/>
                  </a:ext>
                </a:extLst>
              </a:tr>
            </a:tbl>
          </a:graphicData>
        </a:graphic>
      </p:graphicFrame>
      <p:sp>
        <p:nvSpPr>
          <p:cNvPr id="30" name="TextBox 29">
            <a:extLst>
              <a:ext uri="{FF2B5EF4-FFF2-40B4-BE49-F238E27FC236}">
                <a16:creationId xmlns:a16="http://schemas.microsoft.com/office/drawing/2014/main" id="{B023B1B5-E9DC-B47D-5E27-593DB989B045}"/>
              </a:ext>
            </a:extLst>
          </p:cNvPr>
          <p:cNvSpPr txBox="1"/>
          <p:nvPr/>
        </p:nvSpPr>
        <p:spPr>
          <a:xfrm>
            <a:off x="10515735" y="5194893"/>
            <a:ext cx="12070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/>
              <a:t>Legend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CBB2FBA-C6D2-7D4A-A602-EE4D1F8BD9E9}"/>
              </a:ext>
            </a:extLst>
          </p:cNvPr>
          <p:cNvSpPr/>
          <p:nvPr/>
        </p:nvSpPr>
        <p:spPr>
          <a:xfrm>
            <a:off x="896293" y="3429000"/>
            <a:ext cx="9008198" cy="2097434"/>
          </a:xfrm>
          <a:prstGeom prst="rect">
            <a:avLst/>
          </a:prstGeom>
          <a:noFill/>
          <a:ln w="28575">
            <a:solidFill>
              <a:srgbClr val="FF616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CA27415-E67D-8C55-B3EA-AB1149B622C3}"/>
              </a:ext>
            </a:extLst>
          </p:cNvPr>
          <p:cNvSpPr/>
          <p:nvPr/>
        </p:nvSpPr>
        <p:spPr>
          <a:xfrm>
            <a:off x="10121774" y="3752223"/>
            <a:ext cx="1928388" cy="1330860"/>
          </a:xfrm>
          <a:prstGeom prst="rect">
            <a:avLst/>
          </a:prstGeom>
          <a:solidFill>
            <a:srgbClr val="FF6161"/>
          </a:solidFill>
          <a:ln>
            <a:solidFill>
              <a:srgbClr val="FF61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To be discussed today + TOU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B3B6380E-5E02-FC95-C312-A2366F1978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29095" y="6551112"/>
            <a:ext cx="1152000" cy="153888"/>
          </a:xfrm>
        </p:spPr>
        <p:txBody>
          <a:bodyPr/>
          <a:lstStyle/>
          <a:p>
            <a:r>
              <a:rPr lang="en-GB" dirty="0"/>
              <a:t>October 2023</a:t>
            </a:r>
          </a:p>
        </p:txBody>
      </p:sp>
    </p:spTree>
    <p:extLst>
      <p:ext uri="{BB962C8B-B14F-4D97-AF65-F5344CB8AC3E}">
        <p14:creationId xmlns:p14="http://schemas.microsoft.com/office/powerpoint/2010/main" val="16160676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713B01-9BA2-491C-A9FA-4A85D16492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BELCO’s Calculations</a:t>
            </a:r>
          </a:p>
        </p:txBody>
      </p:sp>
    </p:spTree>
    <p:extLst>
      <p:ext uri="{BB962C8B-B14F-4D97-AF65-F5344CB8AC3E}">
        <p14:creationId xmlns:p14="http://schemas.microsoft.com/office/powerpoint/2010/main" val="4581424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FB3E7B-9C69-9B43-2766-C8DD55010E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Model Request by the RA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7014D6-45B6-5F95-32C3-05C91FD3E2F8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en-GB" dirty="0"/>
              <a:t>Rate Design Model</a:t>
            </a:r>
          </a:p>
          <a:p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D5035F1-0C30-AC51-E38D-1107764C35BE}"/>
              </a:ext>
            </a:extLst>
          </p:cNvPr>
          <p:cNvSpPr/>
          <p:nvPr/>
        </p:nvSpPr>
        <p:spPr>
          <a:xfrm>
            <a:off x="660903" y="1376127"/>
            <a:ext cx="4780230" cy="4056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Information Request 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4D1C267-D98F-B210-FA7F-8C3F48C61548}"/>
              </a:ext>
            </a:extLst>
          </p:cNvPr>
          <p:cNvGrpSpPr/>
          <p:nvPr/>
        </p:nvGrpSpPr>
        <p:grpSpPr>
          <a:xfrm>
            <a:off x="927981" y="2057956"/>
            <a:ext cx="4513152" cy="597529"/>
            <a:chOff x="896293" y="2317687"/>
            <a:chExt cx="4513152" cy="597529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117453F2-475B-44AC-DB0A-5337E0577E0A}"/>
                </a:ext>
              </a:extLst>
            </p:cNvPr>
            <p:cNvSpPr/>
            <p:nvPr/>
          </p:nvSpPr>
          <p:spPr>
            <a:xfrm>
              <a:off x="896293" y="2317687"/>
              <a:ext cx="597529" cy="59752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/>
                <a:t>1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9B3CD28-C5D4-DDD2-E797-2DF064B3CA7B}"/>
                </a:ext>
              </a:extLst>
            </p:cNvPr>
            <p:cNvSpPr txBox="1"/>
            <p:nvPr/>
          </p:nvSpPr>
          <p:spPr>
            <a:xfrm>
              <a:off x="1747318" y="2353901"/>
              <a:ext cx="36621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Increase weightings of fixed charge over variable charge for all customer classes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0C1000F-FE36-A2FB-E696-8B7244A26D20}"/>
              </a:ext>
            </a:extLst>
          </p:cNvPr>
          <p:cNvGrpSpPr/>
          <p:nvPr/>
        </p:nvGrpSpPr>
        <p:grpSpPr>
          <a:xfrm>
            <a:off x="927982" y="2931631"/>
            <a:ext cx="4513151" cy="738664"/>
            <a:chOff x="896293" y="2251431"/>
            <a:chExt cx="4513151" cy="738664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04BC22BC-8B4B-2575-BA41-E42CC5305FA1}"/>
                </a:ext>
              </a:extLst>
            </p:cNvPr>
            <p:cNvSpPr/>
            <p:nvPr/>
          </p:nvSpPr>
          <p:spPr>
            <a:xfrm>
              <a:off x="896293" y="2317687"/>
              <a:ext cx="597529" cy="59752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/>
                <a:t>2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1ED8339-4F14-0940-896B-9FE43CD1E9B3}"/>
                </a:ext>
              </a:extLst>
            </p:cNvPr>
            <p:cNvSpPr txBox="1"/>
            <p:nvPr/>
          </p:nvSpPr>
          <p:spPr>
            <a:xfrm>
              <a:off x="1747317" y="2251431"/>
              <a:ext cx="3662127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Provide option to retain or eliminate increasing block variable tariffs for residential and/or commercial customers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CE4D9DA-C22D-14D5-7DEF-226406E65FC8}"/>
              </a:ext>
            </a:extLst>
          </p:cNvPr>
          <p:cNvGrpSpPr/>
          <p:nvPr/>
        </p:nvGrpSpPr>
        <p:grpSpPr>
          <a:xfrm>
            <a:off x="927982" y="3946441"/>
            <a:ext cx="4513151" cy="954107"/>
            <a:chOff x="896293" y="2251431"/>
            <a:chExt cx="4513151" cy="954107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810910B1-D24F-DAD5-DB78-693E257D75C1}"/>
                </a:ext>
              </a:extLst>
            </p:cNvPr>
            <p:cNvSpPr/>
            <p:nvPr/>
          </p:nvSpPr>
          <p:spPr>
            <a:xfrm>
              <a:off x="896293" y="2317687"/>
              <a:ext cx="597529" cy="59752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/>
                <a:t>3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C27FB4C-943A-5632-C080-98C1633D08C3}"/>
                </a:ext>
              </a:extLst>
            </p:cNvPr>
            <p:cNvSpPr txBox="1"/>
            <p:nvPr/>
          </p:nvSpPr>
          <p:spPr>
            <a:xfrm>
              <a:off x="1747317" y="2251431"/>
              <a:ext cx="3662127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Disaggregate variable charge into generation charge (recover BG revenue allowance) and a network charge (residual component)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A49718B-CF66-5C34-E177-8EF5C1C10B9A}"/>
              </a:ext>
            </a:extLst>
          </p:cNvPr>
          <p:cNvGrpSpPr/>
          <p:nvPr/>
        </p:nvGrpSpPr>
        <p:grpSpPr>
          <a:xfrm>
            <a:off x="927982" y="5176693"/>
            <a:ext cx="4513151" cy="738664"/>
            <a:chOff x="896293" y="2251431"/>
            <a:chExt cx="4513151" cy="738664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9190E9EA-AE72-3249-50EF-2834B4581CCD}"/>
                </a:ext>
              </a:extLst>
            </p:cNvPr>
            <p:cNvSpPr/>
            <p:nvPr/>
          </p:nvSpPr>
          <p:spPr>
            <a:xfrm>
              <a:off x="896293" y="2317687"/>
              <a:ext cx="597529" cy="59752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/>
                <a:t>4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E49F165-4440-924B-C4B5-AB0B3CC5FBEB}"/>
                </a:ext>
              </a:extLst>
            </p:cNvPr>
            <p:cNvSpPr txBox="1"/>
            <p:nvPr/>
          </p:nvSpPr>
          <p:spPr>
            <a:xfrm>
              <a:off x="1747317" y="2251431"/>
              <a:ext cx="3662127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Demand allocation percentages should be disaggregated by sub-class (A, B, C) rather than by demand tariff block (Class one, two)</a:t>
              </a:r>
            </a:p>
          </p:txBody>
        </p: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6F05DA54-1FD1-B44D-DD73-4E02EC4D3B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2869" y="1289229"/>
            <a:ext cx="5751370" cy="4133797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586DE1B8-7133-C7B3-1361-0110B6B335EE}"/>
              </a:ext>
            </a:extLst>
          </p:cNvPr>
          <p:cNvSpPr/>
          <p:nvPr/>
        </p:nvSpPr>
        <p:spPr>
          <a:xfrm>
            <a:off x="6134770" y="5370309"/>
            <a:ext cx="5427567" cy="8691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BELCO was also asked to provide statistical analysis for each scenario to quantify impact on customers (% and BMD)</a:t>
            </a:r>
          </a:p>
        </p:txBody>
      </p:sp>
      <p:sp>
        <p:nvSpPr>
          <p:cNvPr id="3" name="Footer Placeholder 5">
            <a:extLst>
              <a:ext uri="{FF2B5EF4-FFF2-40B4-BE49-F238E27FC236}">
                <a16:creationId xmlns:a16="http://schemas.microsoft.com/office/drawing/2014/main" id="{27F1E91C-EBCC-5347-A415-664B5F15C4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61095" y="6551112"/>
            <a:ext cx="7071154" cy="153888"/>
          </a:xfrm>
        </p:spPr>
        <p:txBody>
          <a:bodyPr/>
          <a:lstStyle/>
          <a:p>
            <a:r>
              <a:rPr lang="en-GB" dirty="0"/>
              <a:t>Rate Design Workshop and Considerations</a:t>
            </a:r>
          </a:p>
        </p:txBody>
      </p:sp>
      <p:sp>
        <p:nvSpPr>
          <p:cNvPr id="20" name="Date Placeholder 4">
            <a:extLst>
              <a:ext uri="{FF2B5EF4-FFF2-40B4-BE49-F238E27FC236}">
                <a16:creationId xmlns:a16="http://schemas.microsoft.com/office/drawing/2014/main" id="{B2BFD790-9713-9D22-14BB-4B40D567C6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29095" y="6551112"/>
            <a:ext cx="1152000" cy="153888"/>
          </a:xfrm>
        </p:spPr>
        <p:txBody>
          <a:bodyPr/>
          <a:lstStyle/>
          <a:p>
            <a:r>
              <a:rPr lang="en-GB" dirty="0"/>
              <a:t>October 2023</a:t>
            </a:r>
          </a:p>
        </p:txBody>
      </p:sp>
    </p:spTree>
    <p:extLst>
      <p:ext uri="{BB962C8B-B14F-4D97-AF65-F5344CB8AC3E}">
        <p14:creationId xmlns:p14="http://schemas.microsoft.com/office/powerpoint/2010/main" val="245796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BCOUNTONSLD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BCOUNTONSLD" val="0"/>
</p:tagLst>
</file>

<file path=ppt/theme/theme1.xml><?xml version="1.0" encoding="utf-8"?>
<a:theme xmlns:a="http://schemas.openxmlformats.org/drawingml/2006/main" name="TITLE SLIDE LAYOUTS">
  <a:themeElements>
    <a:clrScheme name="Ricardo PowerPoint Theme">
      <a:dk1>
        <a:srgbClr val="000000"/>
      </a:dk1>
      <a:lt1>
        <a:srgbClr val="FFFFFF"/>
      </a:lt1>
      <a:dk2>
        <a:srgbClr val="1F1646"/>
      </a:dk2>
      <a:lt2>
        <a:srgbClr val="FFFFFF"/>
      </a:lt2>
      <a:accent1>
        <a:srgbClr val="1A4596"/>
      </a:accent1>
      <a:accent2>
        <a:srgbClr val="009BDF"/>
      </a:accent2>
      <a:accent3>
        <a:srgbClr val="A3AAAE"/>
      </a:accent3>
      <a:accent4>
        <a:srgbClr val="004C46"/>
      </a:accent4>
      <a:accent5>
        <a:srgbClr val="FECC16"/>
      </a:accent5>
      <a:accent6>
        <a:srgbClr val="97124B"/>
      </a:accent6>
      <a:hlink>
        <a:srgbClr val="1A4596"/>
      </a:hlink>
      <a:folHlink>
        <a:srgbClr val="A3AAAE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Ricardo PowerPoint Theme">
        <a:dk1>
          <a:srgbClr val="000000"/>
        </a:dk1>
        <a:lt1>
          <a:srgbClr val="FFFFFF"/>
        </a:lt1>
        <a:dk2>
          <a:srgbClr val="1F1646"/>
        </a:dk2>
        <a:lt2>
          <a:srgbClr val="FFFFFF"/>
        </a:lt2>
        <a:accent1>
          <a:srgbClr val="1A4596"/>
        </a:accent1>
        <a:accent2>
          <a:srgbClr val="009BDF"/>
        </a:accent2>
        <a:accent3>
          <a:srgbClr val="A3AAAE"/>
        </a:accent3>
        <a:accent4>
          <a:srgbClr val="004C46"/>
        </a:accent4>
        <a:accent5>
          <a:srgbClr val="FECC16"/>
        </a:accent5>
        <a:accent6>
          <a:srgbClr val="97124B"/>
        </a:accent6>
        <a:hlink>
          <a:srgbClr val="1A4596"/>
        </a:hlink>
        <a:folHlink>
          <a:srgbClr val="A3AAAE"/>
        </a:folHlink>
      </a:clrScheme>
    </a:extraClrScheme>
  </a:extraClrSchemeLst>
  <a:custClrLst>
    <a:custClr name="Black RGB(0.0.0)">
      <a:srgbClr val="000000"/>
    </a:custClr>
    <a:custClr name="Ricardo Dark Grey RGB(50.62.72)">
      <a:srgbClr val="323E48"/>
    </a:custClr>
    <a:custClr name="Ricardo Mid Grey RGB(91.101.109)">
      <a:srgbClr val="5B656D"/>
    </a:custClr>
    <a:custClr name="Ricardo Logo Grey RGB(163.170.174)">
      <a:srgbClr val="A3AAAE"/>
    </a:custClr>
    <a:custClr name="Ricardo Light Grey RGB(208.210.210)">
      <a:srgbClr val="D0D2D2"/>
    </a:custClr>
    <a:custClr name="Ricardo Background Light Grey RGB(243.244.244)">
      <a:srgbClr val="F3F4F4"/>
    </a:custClr>
    <a:custClr name="White RGB(255.255.255)">
      <a:srgbClr val="FFFFFF"/>
    </a:custClr>
    <a:custClr name="Ricardo Light Blue RGB(0.155.223)">
      <a:srgbClr val="009BDF"/>
    </a:custClr>
    <a:custClr name="Ricardo Logo Blue RGB(26.69.150)">
      <a:srgbClr val="1A4596"/>
    </a:custClr>
    <a:custClr name="Ricardo Dark Blue RGB(31.22.70)">
      <a:srgbClr val="1F1646"/>
    </a:custClr>
    <a:custClr name="Ricardo Defence Purple RGB(118.35.109)">
      <a:srgbClr val="76236D"/>
    </a:custClr>
    <a:custClr name="Ricardo A&amp;&amp;I Teal RGB(0.166.182)">
      <a:srgbClr val="00A6B6"/>
    </a:custClr>
    <a:custClr name="Ricardo E&amp;&amp;E Green RGB(0.149.110)">
      <a:srgbClr val="00956E"/>
    </a:custClr>
    <a:custClr name="Ricardo Secondary Dark Green RGB(0.76.70)">
      <a:srgbClr val="004C46"/>
    </a:custClr>
    <a:custClr name="Ricardo Secondary Yellow RGB(254.204.22)">
      <a:srgbClr val="FECC16"/>
    </a:custClr>
    <a:custClr name="Ricardo Rail Orange RGB(233.115.0)">
      <a:srgbClr val="E97300"/>
    </a:custClr>
    <a:custClr name="Red RGB(220.36.31)">
      <a:srgbClr val="DC241F"/>
    </a:custClr>
    <a:custClr name="Ricardo Secondary Plum RGB(151.18.75)">
      <a:srgbClr val="97124B"/>
    </a:custClr>
    <a:custClr name="Banded Blue Table Even Row RGB(231.233.239)">
      <a:srgbClr val="E7E9EF"/>
    </a:custClr>
    <a:custClr name="Banded Blue Table Odd Row RGB(204.207.221)">
      <a:srgbClr val="CCCFDD"/>
    </a:custClr>
  </a:custClrLst>
  <a:extLst>
    <a:ext uri="{05A4C25C-085E-4340-85A3-A5531E510DB2}">
      <thm15:themeFamily xmlns:thm15="http://schemas.microsoft.com/office/thememl/2012/main" name="Ricardo Template UK-16x9.potx  -  Read-Only" id="{9932EB63-C18B-4E48-B282-676D78FCB46C}" vid="{E6293551-1C88-49C3-B41F-6030B5FE00DF}"/>
    </a:ext>
  </a:extLst>
</a:theme>
</file>

<file path=ppt/theme/theme2.xml><?xml version="1.0" encoding="utf-8"?>
<a:theme xmlns:a="http://schemas.openxmlformats.org/drawingml/2006/main" name="DIVIDER SLIDE LAYOUTS">
  <a:themeElements>
    <a:clrScheme name="Ricardo PowerPoint Theme">
      <a:dk1>
        <a:srgbClr val="000000"/>
      </a:dk1>
      <a:lt1>
        <a:srgbClr val="FFFFFF"/>
      </a:lt1>
      <a:dk2>
        <a:srgbClr val="1F1646"/>
      </a:dk2>
      <a:lt2>
        <a:srgbClr val="FFFFFF"/>
      </a:lt2>
      <a:accent1>
        <a:srgbClr val="1A4596"/>
      </a:accent1>
      <a:accent2>
        <a:srgbClr val="009BDF"/>
      </a:accent2>
      <a:accent3>
        <a:srgbClr val="A3AAAE"/>
      </a:accent3>
      <a:accent4>
        <a:srgbClr val="004C46"/>
      </a:accent4>
      <a:accent5>
        <a:srgbClr val="FECC16"/>
      </a:accent5>
      <a:accent6>
        <a:srgbClr val="97124B"/>
      </a:accent6>
      <a:hlink>
        <a:srgbClr val="1A4596"/>
      </a:hlink>
      <a:folHlink>
        <a:srgbClr val="A3AAAE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Ricardo PowerPoint Theme">
        <a:dk1>
          <a:srgbClr val="000000"/>
        </a:dk1>
        <a:lt1>
          <a:srgbClr val="FFFFFF"/>
        </a:lt1>
        <a:dk2>
          <a:srgbClr val="1F1646"/>
        </a:dk2>
        <a:lt2>
          <a:srgbClr val="FFFFFF"/>
        </a:lt2>
        <a:accent1>
          <a:srgbClr val="1A4596"/>
        </a:accent1>
        <a:accent2>
          <a:srgbClr val="009BDF"/>
        </a:accent2>
        <a:accent3>
          <a:srgbClr val="A3AAAE"/>
        </a:accent3>
        <a:accent4>
          <a:srgbClr val="004C46"/>
        </a:accent4>
        <a:accent5>
          <a:srgbClr val="FECC16"/>
        </a:accent5>
        <a:accent6>
          <a:srgbClr val="97124B"/>
        </a:accent6>
        <a:hlink>
          <a:srgbClr val="1A4596"/>
        </a:hlink>
        <a:folHlink>
          <a:srgbClr val="A3AAAE"/>
        </a:folHlink>
      </a:clrScheme>
    </a:extraClrScheme>
  </a:extraClrSchemeLst>
  <a:custClrLst>
    <a:custClr name="Black RGB(0.0.0)">
      <a:srgbClr val="000000"/>
    </a:custClr>
    <a:custClr name="Ricardo Dark Grey RGB(50.62.72)">
      <a:srgbClr val="323E48"/>
    </a:custClr>
    <a:custClr name="Ricardo Mid Grey RGB(91.101.109)">
      <a:srgbClr val="5B656D"/>
    </a:custClr>
    <a:custClr name="Ricardo Logo Grey RGB(163.170.174)">
      <a:srgbClr val="A3AAAE"/>
    </a:custClr>
    <a:custClr name="Ricardo Light Grey RGB(208.210.210)">
      <a:srgbClr val="D0D2D2"/>
    </a:custClr>
    <a:custClr name="Ricardo Background Light Grey RGB(243.244.244)">
      <a:srgbClr val="F3F4F4"/>
    </a:custClr>
    <a:custClr name="White RGB(255.255.255)">
      <a:srgbClr val="FFFFFF"/>
    </a:custClr>
    <a:custClr name="Ricardo Light Blue RGB(0.155.223)">
      <a:srgbClr val="009BDF"/>
    </a:custClr>
    <a:custClr name="Ricardo Logo Blue RGB(26.69.150)">
      <a:srgbClr val="1A4596"/>
    </a:custClr>
    <a:custClr name="Ricardo Dark Blue RGB(31.22.70)">
      <a:srgbClr val="1F1646"/>
    </a:custClr>
    <a:custClr name="Ricardo Defence Purple RGB(118.35.109)">
      <a:srgbClr val="76236D"/>
    </a:custClr>
    <a:custClr name="Ricardo A&amp;&amp;I Teal RGB(0.166.182)">
      <a:srgbClr val="00A6B6"/>
    </a:custClr>
    <a:custClr name="Ricardo E&amp;&amp;E Green RGB(0.149.110)">
      <a:srgbClr val="00956E"/>
    </a:custClr>
    <a:custClr name="Ricardo Secondary Dark Green RGB(0.76.70)">
      <a:srgbClr val="004C46"/>
    </a:custClr>
    <a:custClr name="Ricardo Secondary Yellow RGB(254.204.22)">
      <a:srgbClr val="FECC16"/>
    </a:custClr>
    <a:custClr name="Ricardo Rail Orange RGB(233.115.0)">
      <a:srgbClr val="E97300"/>
    </a:custClr>
    <a:custClr name="Red RGB(220.36.31)">
      <a:srgbClr val="DC241F"/>
    </a:custClr>
    <a:custClr name="Ricardo Secondary Plum RGB(151.18.75)">
      <a:srgbClr val="97124B"/>
    </a:custClr>
    <a:custClr name="Banded Blue Table Even Row RGB(231.233.239)">
      <a:srgbClr val="E7E9EF"/>
    </a:custClr>
    <a:custClr name="Banded Blue Table Odd Row RGB(204.207.221)">
      <a:srgbClr val="CCCFDD"/>
    </a:custClr>
  </a:custClrLst>
  <a:extLst>
    <a:ext uri="{05A4C25C-085E-4340-85A3-A5531E510DB2}">
      <thm15:themeFamily xmlns:thm15="http://schemas.microsoft.com/office/thememl/2012/main" name="Ricardo Template UK-16x9.potx  -  Read-Only" id="{9932EB63-C18B-4E48-B282-676D78FCB46C}" vid="{A6E35FF9-E8D1-431F-AFD2-6FB3C5F5269F}"/>
    </a:ext>
  </a:extLst>
</a:theme>
</file>

<file path=ppt/theme/theme3.xml><?xml version="1.0" encoding="utf-8"?>
<a:theme xmlns:a="http://schemas.openxmlformats.org/drawingml/2006/main" name="STANDARD WHITE BACKGROUND">
  <a:themeElements>
    <a:clrScheme name="Ricardo PowerPoint Theme">
      <a:dk1>
        <a:srgbClr val="000000"/>
      </a:dk1>
      <a:lt1>
        <a:srgbClr val="FFFFFF"/>
      </a:lt1>
      <a:dk2>
        <a:srgbClr val="1F1646"/>
      </a:dk2>
      <a:lt2>
        <a:srgbClr val="FFFFFF"/>
      </a:lt2>
      <a:accent1>
        <a:srgbClr val="1A4596"/>
      </a:accent1>
      <a:accent2>
        <a:srgbClr val="009BDF"/>
      </a:accent2>
      <a:accent3>
        <a:srgbClr val="A3AAAE"/>
      </a:accent3>
      <a:accent4>
        <a:srgbClr val="004C46"/>
      </a:accent4>
      <a:accent5>
        <a:srgbClr val="FECC16"/>
      </a:accent5>
      <a:accent6>
        <a:srgbClr val="97124B"/>
      </a:accent6>
      <a:hlink>
        <a:srgbClr val="1A4596"/>
      </a:hlink>
      <a:folHlink>
        <a:srgbClr val="A3AAAE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Ricardo PowerPoint Theme">
        <a:dk1>
          <a:srgbClr val="000000"/>
        </a:dk1>
        <a:lt1>
          <a:srgbClr val="FFFFFF"/>
        </a:lt1>
        <a:dk2>
          <a:srgbClr val="1F1646"/>
        </a:dk2>
        <a:lt2>
          <a:srgbClr val="FFFFFF"/>
        </a:lt2>
        <a:accent1>
          <a:srgbClr val="1A4596"/>
        </a:accent1>
        <a:accent2>
          <a:srgbClr val="009BDF"/>
        </a:accent2>
        <a:accent3>
          <a:srgbClr val="A3AAAE"/>
        </a:accent3>
        <a:accent4>
          <a:srgbClr val="004C46"/>
        </a:accent4>
        <a:accent5>
          <a:srgbClr val="FECC16"/>
        </a:accent5>
        <a:accent6>
          <a:srgbClr val="97124B"/>
        </a:accent6>
        <a:hlink>
          <a:srgbClr val="1A4596"/>
        </a:hlink>
        <a:folHlink>
          <a:srgbClr val="A3AAAE"/>
        </a:folHlink>
      </a:clrScheme>
    </a:extraClrScheme>
  </a:extraClrSchemeLst>
  <a:custClrLst>
    <a:custClr name="Black RGB(0.0.0)">
      <a:srgbClr val="000000"/>
    </a:custClr>
    <a:custClr name="Ricardo Dark Grey RGB(50.62.72)">
      <a:srgbClr val="323E48"/>
    </a:custClr>
    <a:custClr name="Ricardo Mid Grey RGB(91.101.109)">
      <a:srgbClr val="5B656D"/>
    </a:custClr>
    <a:custClr name="Ricardo Logo Grey RGB(163.170.174)">
      <a:srgbClr val="A3AAAE"/>
    </a:custClr>
    <a:custClr name="Ricardo Light Grey RGB(208.210.210)">
      <a:srgbClr val="D0D2D2"/>
    </a:custClr>
    <a:custClr name="Ricardo Background Light Grey RGB(243.244.244)">
      <a:srgbClr val="F3F4F4"/>
    </a:custClr>
    <a:custClr name="White RGB(255.255.255)">
      <a:srgbClr val="FFFFFF"/>
    </a:custClr>
    <a:custClr name="Ricardo Light Blue RGB(0.155.223)">
      <a:srgbClr val="009BDF"/>
    </a:custClr>
    <a:custClr name="Ricardo Logo Blue RGB(26.69.150)">
      <a:srgbClr val="1A4596"/>
    </a:custClr>
    <a:custClr name="Ricardo Dark Blue RGB(31.22.70)">
      <a:srgbClr val="1F1646"/>
    </a:custClr>
    <a:custClr name="Ricardo Defence Purple RGB(118.35.109)">
      <a:srgbClr val="76236D"/>
    </a:custClr>
    <a:custClr name="Ricardo A&amp;&amp;I Teal RGB(0.166.182)">
      <a:srgbClr val="00A6B6"/>
    </a:custClr>
    <a:custClr name="Ricardo E&amp;&amp;E Green RGB(0.149.110)">
      <a:srgbClr val="00956E"/>
    </a:custClr>
    <a:custClr name="Ricardo Secondary Dark Green RGB(0.76.70)">
      <a:srgbClr val="004C46"/>
    </a:custClr>
    <a:custClr name="Ricardo Secondary Yellow RGB(254.204.22)">
      <a:srgbClr val="FECC16"/>
    </a:custClr>
    <a:custClr name="Ricardo Rail Orange RGB(233.115.0)">
      <a:srgbClr val="E97300"/>
    </a:custClr>
    <a:custClr name="Red RGB(220.36.31)">
      <a:srgbClr val="DC241F"/>
    </a:custClr>
    <a:custClr name="Ricardo Secondary Plum RGB(151.18.75)">
      <a:srgbClr val="97124B"/>
    </a:custClr>
    <a:custClr name="Banded Blue Table Even Row RGB(231.233.239)">
      <a:srgbClr val="E7E9EF"/>
    </a:custClr>
    <a:custClr name="Banded Blue Table Odd Row RGB(204.207.221)">
      <a:srgbClr val="CCCFDD"/>
    </a:custClr>
  </a:custClrLst>
  <a:extLst>
    <a:ext uri="{05A4C25C-085E-4340-85A3-A5531E510DB2}">
      <thm15:themeFamily xmlns:thm15="http://schemas.microsoft.com/office/thememl/2012/main" name="Ricardo Template UK-16x9.potx  -  Read-Only" id="{9932EB63-C18B-4E48-B282-676D78FCB46C}" vid="{1B067969-1E03-471A-A671-49BBA1D72EDD}"/>
    </a:ext>
  </a:extLst>
</a:theme>
</file>

<file path=ppt/theme/theme4.xml><?xml version="1.0" encoding="utf-8"?>
<a:theme xmlns:a="http://schemas.openxmlformats.org/drawingml/2006/main" name="RICARDO CORE BLUE BACKGROUND">
  <a:themeElements>
    <a:clrScheme name="Ricardo PowerPoint Theme">
      <a:dk1>
        <a:srgbClr val="000000"/>
      </a:dk1>
      <a:lt1>
        <a:srgbClr val="FFFFFF"/>
      </a:lt1>
      <a:dk2>
        <a:srgbClr val="1F1646"/>
      </a:dk2>
      <a:lt2>
        <a:srgbClr val="FFFFFF"/>
      </a:lt2>
      <a:accent1>
        <a:srgbClr val="1A4596"/>
      </a:accent1>
      <a:accent2>
        <a:srgbClr val="009BDF"/>
      </a:accent2>
      <a:accent3>
        <a:srgbClr val="A3AAAE"/>
      </a:accent3>
      <a:accent4>
        <a:srgbClr val="004C46"/>
      </a:accent4>
      <a:accent5>
        <a:srgbClr val="FECC16"/>
      </a:accent5>
      <a:accent6>
        <a:srgbClr val="97124B"/>
      </a:accent6>
      <a:hlink>
        <a:srgbClr val="1A4596"/>
      </a:hlink>
      <a:folHlink>
        <a:srgbClr val="A3AAAE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Ricardo PowerPoint Theme">
        <a:dk1>
          <a:srgbClr val="000000"/>
        </a:dk1>
        <a:lt1>
          <a:srgbClr val="FFFFFF"/>
        </a:lt1>
        <a:dk2>
          <a:srgbClr val="1F1646"/>
        </a:dk2>
        <a:lt2>
          <a:srgbClr val="FFFFFF"/>
        </a:lt2>
        <a:accent1>
          <a:srgbClr val="1A4596"/>
        </a:accent1>
        <a:accent2>
          <a:srgbClr val="009BDF"/>
        </a:accent2>
        <a:accent3>
          <a:srgbClr val="A3AAAE"/>
        </a:accent3>
        <a:accent4>
          <a:srgbClr val="004C46"/>
        </a:accent4>
        <a:accent5>
          <a:srgbClr val="FECC16"/>
        </a:accent5>
        <a:accent6>
          <a:srgbClr val="97124B"/>
        </a:accent6>
        <a:hlink>
          <a:srgbClr val="1A4596"/>
        </a:hlink>
        <a:folHlink>
          <a:srgbClr val="A3AAAE"/>
        </a:folHlink>
      </a:clrScheme>
    </a:extraClrScheme>
  </a:extraClrSchemeLst>
  <a:custClrLst>
    <a:custClr name="Black RGB(0.0.0)">
      <a:srgbClr val="000000"/>
    </a:custClr>
    <a:custClr name="Ricardo Dark Grey RGB(50.62.72)">
      <a:srgbClr val="323E48"/>
    </a:custClr>
    <a:custClr name="Ricardo Mid Grey RGB(91.101.109)">
      <a:srgbClr val="5B656D"/>
    </a:custClr>
    <a:custClr name="Ricardo Logo Grey RGB(163.170.174)">
      <a:srgbClr val="A3AAAE"/>
    </a:custClr>
    <a:custClr name="Ricardo Light Grey RGB(208.210.210)">
      <a:srgbClr val="D0D2D2"/>
    </a:custClr>
    <a:custClr name="Ricardo Background Light Grey RGB(243.244.244)">
      <a:srgbClr val="F3F4F4"/>
    </a:custClr>
    <a:custClr name="White RGB(255.255.255)">
      <a:srgbClr val="FFFFFF"/>
    </a:custClr>
    <a:custClr name="Ricardo Light Blue RGB(0.155.223)">
      <a:srgbClr val="009BDF"/>
    </a:custClr>
    <a:custClr name="Ricardo Logo Blue RGB(26.69.150)">
      <a:srgbClr val="1A4596"/>
    </a:custClr>
    <a:custClr name="Ricardo Dark Blue RGB(31.22.70)">
      <a:srgbClr val="1F1646"/>
    </a:custClr>
    <a:custClr name="Ricardo Defence Purple RGB(118.35.109)">
      <a:srgbClr val="76236D"/>
    </a:custClr>
    <a:custClr name="Ricardo A&amp;&amp;I Teal RGB(0.166.182)">
      <a:srgbClr val="00A6B6"/>
    </a:custClr>
    <a:custClr name="Ricardo E&amp;&amp;E Green RGB(0.149.110)">
      <a:srgbClr val="00956E"/>
    </a:custClr>
    <a:custClr name="Ricardo Secondary Dark Green RGB(0.76.70)">
      <a:srgbClr val="004C46"/>
    </a:custClr>
    <a:custClr name="Ricardo Secondary Yellow RGB(254.204.22)">
      <a:srgbClr val="FECC16"/>
    </a:custClr>
    <a:custClr name="Ricardo Rail Orange RGB(233.115.0)">
      <a:srgbClr val="E97300"/>
    </a:custClr>
    <a:custClr name="Red RGB(220.36.31)">
      <a:srgbClr val="DC241F"/>
    </a:custClr>
    <a:custClr name="Ricardo Secondary Plum RGB(151.18.75)">
      <a:srgbClr val="97124B"/>
    </a:custClr>
    <a:custClr name="Banded Blue Table Even Row RGB(231.233.239)">
      <a:srgbClr val="E7E9EF"/>
    </a:custClr>
    <a:custClr name="Banded Blue Table Odd Row RGB(204.207.221)">
      <a:srgbClr val="CCCFDD"/>
    </a:custClr>
  </a:custClrLst>
  <a:extLst>
    <a:ext uri="{05A4C25C-085E-4340-85A3-A5531E510DB2}">
      <thm15:themeFamily xmlns:thm15="http://schemas.microsoft.com/office/thememl/2012/main" name="Ricardo Template UK-16x9.potx  -  Read-Only" id="{9932EB63-C18B-4E48-B282-676D78FCB46C}" vid="{F2A7F6E2-BFC5-4DB3-8EF7-287AE1611F71}"/>
    </a:ext>
  </a:extLst>
</a:theme>
</file>

<file path=ppt/theme/theme5.xml><?xml version="1.0" encoding="utf-8"?>
<a:theme xmlns:a="http://schemas.openxmlformats.org/drawingml/2006/main" name="RICARDO GREY BACKGROUND">
  <a:themeElements>
    <a:clrScheme name="Ricardo PowerPoint Theme">
      <a:dk1>
        <a:srgbClr val="000000"/>
      </a:dk1>
      <a:lt1>
        <a:srgbClr val="FFFFFF"/>
      </a:lt1>
      <a:dk2>
        <a:srgbClr val="1F1646"/>
      </a:dk2>
      <a:lt2>
        <a:srgbClr val="FFFFFF"/>
      </a:lt2>
      <a:accent1>
        <a:srgbClr val="1A4596"/>
      </a:accent1>
      <a:accent2>
        <a:srgbClr val="009BDF"/>
      </a:accent2>
      <a:accent3>
        <a:srgbClr val="A3AAAE"/>
      </a:accent3>
      <a:accent4>
        <a:srgbClr val="004C46"/>
      </a:accent4>
      <a:accent5>
        <a:srgbClr val="FECC16"/>
      </a:accent5>
      <a:accent6>
        <a:srgbClr val="97124B"/>
      </a:accent6>
      <a:hlink>
        <a:srgbClr val="1A4596"/>
      </a:hlink>
      <a:folHlink>
        <a:srgbClr val="A3AAAE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Ricardo PowerPoint Theme">
        <a:dk1>
          <a:srgbClr val="000000"/>
        </a:dk1>
        <a:lt1>
          <a:srgbClr val="FFFFFF"/>
        </a:lt1>
        <a:dk2>
          <a:srgbClr val="1F1646"/>
        </a:dk2>
        <a:lt2>
          <a:srgbClr val="FFFFFF"/>
        </a:lt2>
        <a:accent1>
          <a:srgbClr val="1A4596"/>
        </a:accent1>
        <a:accent2>
          <a:srgbClr val="009BDF"/>
        </a:accent2>
        <a:accent3>
          <a:srgbClr val="A3AAAE"/>
        </a:accent3>
        <a:accent4>
          <a:srgbClr val="004C46"/>
        </a:accent4>
        <a:accent5>
          <a:srgbClr val="FECC16"/>
        </a:accent5>
        <a:accent6>
          <a:srgbClr val="97124B"/>
        </a:accent6>
        <a:hlink>
          <a:srgbClr val="1A4596"/>
        </a:hlink>
        <a:folHlink>
          <a:srgbClr val="A3AAAE"/>
        </a:folHlink>
      </a:clrScheme>
    </a:extraClrScheme>
  </a:extraClrSchemeLst>
  <a:custClrLst>
    <a:custClr name="Black RGB(0.0.0)">
      <a:srgbClr val="000000"/>
    </a:custClr>
    <a:custClr name="Ricardo Dark Grey RGB(50.62.72)">
      <a:srgbClr val="323E48"/>
    </a:custClr>
    <a:custClr name="Ricardo Mid Grey RGB(91.101.109)">
      <a:srgbClr val="5B656D"/>
    </a:custClr>
    <a:custClr name="Ricardo Logo Grey RGB(163.170.174)">
      <a:srgbClr val="A3AAAE"/>
    </a:custClr>
    <a:custClr name="Ricardo Light Grey RGB(208.210.210)">
      <a:srgbClr val="D0D2D2"/>
    </a:custClr>
    <a:custClr name="Ricardo Background Light Grey RGB(243.244.244)">
      <a:srgbClr val="F3F4F4"/>
    </a:custClr>
    <a:custClr name="White RGB(255.255.255)">
      <a:srgbClr val="FFFFFF"/>
    </a:custClr>
    <a:custClr name="Ricardo Light Blue RGB(0.155.223)">
      <a:srgbClr val="009BDF"/>
    </a:custClr>
    <a:custClr name="Ricardo Logo Blue RGB(26.69.150)">
      <a:srgbClr val="1A4596"/>
    </a:custClr>
    <a:custClr name="Ricardo Dark Blue RGB(31.22.70)">
      <a:srgbClr val="1F1646"/>
    </a:custClr>
    <a:custClr name="Ricardo Defence Purple RGB(118.35.109)">
      <a:srgbClr val="76236D"/>
    </a:custClr>
    <a:custClr name="Ricardo A&amp;&amp;I Teal RGB(0.166.182)">
      <a:srgbClr val="00A6B6"/>
    </a:custClr>
    <a:custClr name="Ricardo E&amp;&amp;E Green RGB(0.149.110)">
      <a:srgbClr val="00956E"/>
    </a:custClr>
    <a:custClr name="Ricardo Secondary Dark Green RGB(0.76.70)">
      <a:srgbClr val="004C46"/>
    </a:custClr>
    <a:custClr name="Ricardo Secondary Yellow RGB(254.204.22)">
      <a:srgbClr val="FECC16"/>
    </a:custClr>
    <a:custClr name="Ricardo Rail Orange RGB(233.115.0)">
      <a:srgbClr val="E97300"/>
    </a:custClr>
    <a:custClr name="Red RGB(220.36.31)">
      <a:srgbClr val="DC241F"/>
    </a:custClr>
    <a:custClr name="Ricardo Secondary Plum RGB(151.18.75)">
      <a:srgbClr val="97124B"/>
    </a:custClr>
    <a:custClr name="Banded Blue Table Even Row RGB(231.233.239)">
      <a:srgbClr val="E7E9EF"/>
    </a:custClr>
    <a:custClr name="Banded Blue Table Odd Row RGB(204.207.221)">
      <a:srgbClr val="CCCFDD"/>
    </a:custClr>
  </a:custClrLst>
  <a:extLst>
    <a:ext uri="{05A4C25C-085E-4340-85A3-A5531E510DB2}">
      <thm15:themeFamily xmlns:thm15="http://schemas.microsoft.com/office/thememl/2012/main" name="Ricardo Template UK-16x9.potx  -  Read-Only" id="{9932EB63-C18B-4E48-B282-676D78FCB46C}" vid="{C3992E6F-1F6B-4DC1-B772-65A363FF1146}"/>
    </a:ext>
  </a:extLst>
</a:theme>
</file>

<file path=ppt/theme/theme6.xml><?xml version="1.0" encoding="utf-8"?>
<a:theme xmlns:a="http://schemas.openxmlformats.org/drawingml/2006/main" name="WHITE BACKGROUND (NO TITLE UNDERLINE)">
  <a:themeElements>
    <a:clrScheme name="Ricardo PowerPoint Theme">
      <a:dk1>
        <a:srgbClr val="000000"/>
      </a:dk1>
      <a:lt1>
        <a:srgbClr val="FFFFFF"/>
      </a:lt1>
      <a:dk2>
        <a:srgbClr val="1F1646"/>
      </a:dk2>
      <a:lt2>
        <a:srgbClr val="FFFFFF"/>
      </a:lt2>
      <a:accent1>
        <a:srgbClr val="1A4596"/>
      </a:accent1>
      <a:accent2>
        <a:srgbClr val="009BDF"/>
      </a:accent2>
      <a:accent3>
        <a:srgbClr val="A3AAAE"/>
      </a:accent3>
      <a:accent4>
        <a:srgbClr val="004C46"/>
      </a:accent4>
      <a:accent5>
        <a:srgbClr val="FECC16"/>
      </a:accent5>
      <a:accent6>
        <a:srgbClr val="97124B"/>
      </a:accent6>
      <a:hlink>
        <a:srgbClr val="1A4596"/>
      </a:hlink>
      <a:folHlink>
        <a:srgbClr val="A3AAAE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Ricardo PowerPoint Theme">
        <a:dk1>
          <a:srgbClr val="000000"/>
        </a:dk1>
        <a:lt1>
          <a:srgbClr val="FFFFFF"/>
        </a:lt1>
        <a:dk2>
          <a:srgbClr val="1F1646"/>
        </a:dk2>
        <a:lt2>
          <a:srgbClr val="FFFFFF"/>
        </a:lt2>
        <a:accent1>
          <a:srgbClr val="1A4596"/>
        </a:accent1>
        <a:accent2>
          <a:srgbClr val="009BDF"/>
        </a:accent2>
        <a:accent3>
          <a:srgbClr val="A3AAAE"/>
        </a:accent3>
        <a:accent4>
          <a:srgbClr val="004C46"/>
        </a:accent4>
        <a:accent5>
          <a:srgbClr val="FECC16"/>
        </a:accent5>
        <a:accent6>
          <a:srgbClr val="97124B"/>
        </a:accent6>
        <a:hlink>
          <a:srgbClr val="1A4596"/>
        </a:hlink>
        <a:folHlink>
          <a:srgbClr val="A3AAAE"/>
        </a:folHlink>
      </a:clrScheme>
    </a:extraClrScheme>
  </a:extraClrSchemeLst>
  <a:custClrLst>
    <a:custClr name="Black RGB(0.0.0)">
      <a:srgbClr val="000000"/>
    </a:custClr>
    <a:custClr name="Ricardo Dark Grey RGB(50.62.72)">
      <a:srgbClr val="323E48"/>
    </a:custClr>
    <a:custClr name="Ricardo Mid Grey RGB(91.101.109)">
      <a:srgbClr val="5B656D"/>
    </a:custClr>
    <a:custClr name="Ricardo Logo Grey RGB(163.170.174)">
      <a:srgbClr val="A3AAAE"/>
    </a:custClr>
    <a:custClr name="Ricardo Light Grey RGB(208.210.210)">
      <a:srgbClr val="D0D2D2"/>
    </a:custClr>
    <a:custClr name="Ricardo Background Light Grey RGB(243.244.244)">
      <a:srgbClr val="F3F4F4"/>
    </a:custClr>
    <a:custClr name="White RGB(255.255.255)">
      <a:srgbClr val="FFFFFF"/>
    </a:custClr>
    <a:custClr name="Ricardo Light Blue RGB(0.155.223)">
      <a:srgbClr val="009BDF"/>
    </a:custClr>
    <a:custClr name="Ricardo Logo Blue RGB(26.69.150)">
      <a:srgbClr val="1A4596"/>
    </a:custClr>
    <a:custClr name="Ricardo Dark Blue RGB(31.22.70)">
      <a:srgbClr val="1F1646"/>
    </a:custClr>
    <a:custClr name="Ricardo Defence Purple RGB(118.35.109)">
      <a:srgbClr val="76236D"/>
    </a:custClr>
    <a:custClr name="Ricardo A&amp;&amp;I Teal RGB(0.166.182)">
      <a:srgbClr val="00A6B6"/>
    </a:custClr>
    <a:custClr name="Ricardo E&amp;&amp;E Green RGB(0.149.110)">
      <a:srgbClr val="00956E"/>
    </a:custClr>
    <a:custClr name="Ricardo Secondary Dark Green RGB(0.76.70)">
      <a:srgbClr val="004C46"/>
    </a:custClr>
    <a:custClr name="Ricardo Secondary Yellow RGB(254.204.22)">
      <a:srgbClr val="FECC16"/>
    </a:custClr>
    <a:custClr name="Ricardo Rail Orange RGB(233.115.0)">
      <a:srgbClr val="E97300"/>
    </a:custClr>
    <a:custClr name="Red RGB(220.36.31)">
      <a:srgbClr val="DC241F"/>
    </a:custClr>
    <a:custClr name="Ricardo Secondary Plum RGB(151.18.75)">
      <a:srgbClr val="97124B"/>
    </a:custClr>
    <a:custClr name="Banded Blue Table Even Row RGB(231.233.239)">
      <a:srgbClr val="E7E9EF"/>
    </a:custClr>
    <a:custClr name="Banded Blue Table Odd Row RGB(204.207.221)">
      <a:srgbClr val="CCCFDD"/>
    </a:custClr>
  </a:custClrLst>
  <a:extLst>
    <a:ext uri="{05A4C25C-085E-4340-85A3-A5531E510DB2}">
      <thm15:themeFamily xmlns:thm15="http://schemas.microsoft.com/office/thememl/2012/main" name="Ricardo Template UK-16x9.potx  -  Read-Only" id="{9932EB63-C18B-4E48-B282-676D78FCB46C}" vid="{8A354F5C-7E77-4CE0-A605-D0CB886EAEAC}"/>
    </a:ext>
  </a:extLst>
</a:theme>
</file>

<file path=ppt/theme/theme7.xml><?xml version="1.0" encoding="utf-8"?>
<a:theme xmlns:a="http://schemas.openxmlformats.org/drawingml/2006/main" name="IMAGE LAYOUTS">
  <a:themeElements>
    <a:clrScheme name="Ricardo PowerPoint Theme">
      <a:dk1>
        <a:srgbClr val="000000"/>
      </a:dk1>
      <a:lt1>
        <a:srgbClr val="FFFFFF"/>
      </a:lt1>
      <a:dk2>
        <a:srgbClr val="1F1646"/>
      </a:dk2>
      <a:lt2>
        <a:srgbClr val="FFFFFF"/>
      </a:lt2>
      <a:accent1>
        <a:srgbClr val="1A4596"/>
      </a:accent1>
      <a:accent2>
        <a:srgbClr val="009BDF"/>
      </a:accent2>
      <a:accent3>
        <a:srgbClr val="A3AAAE"/>
      </a:accent3>
      <a:accent4>
        <a:srgbClr val="004C46"/>
      </a:accent4>
      <a:accent5>
        <a:srgbClr val="FECC16"/>
      </a:accent5>
      <a:accent6>
        <a:srgbClr val="97124B"/>
      </a:accent6>
      <a:hlink>
        <a:srgbClr val="1A4596"/>
      </a:hlink>
      <a:folHlink>
        <a:srgbClr val="A3AAAE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Ricardo PowerPoint Theme">
        <a:dk1>
          <a:srgbClr val="000000"/>
        </a:dk1>
        <a:lt1>
          <a:srgbClr val="FFFFFF"/>
        </a:lt1>
        <a:dk2>
          <a:srgbClr val="1F1646"/>
        </a:dk2>
        <a:lt2>
          <a:srgbClr val="FFFFFF"/>
        </a:lt2>
        <a:accent1>
          <a:srgbClr val="1A4596"/>
        </a:accent1>
        <a:accent2>
          <a:srgbClr val="009BDF"/>
        </a:accent2>
        <a:accent3>
          <a:srgbClr val="A3AAAE"/>
        </a:accent3>
        <a:accent4>
          <a:srgbClr val="004C46"/>
        </a:accent4>
        <a:accent5>
          <a:srgbClr val="FECC16"/>
        </a:accent5>
        <a:accent6>
          <a:srgbClr val="97124B"/>
        </a:accent6>
        <a:hlink>
          <a:srgbClr val="1A4596"/>
        </a:hlink>
        <a:folHlink>
          <a:srgbClr val="A3AAAE"/>
        </a:folHlink>
      </a:clrScheme>
    </a:extraClrScheme>
  </a:extraClrSchemeLst>
  <a:custClrLst>
    <a:custClr name="Black RGB(0.0.0)">
      <a:srgbClr val="000000"/>
    </a:custClr>
    <a:custClr name="Ricardo Dark Grey RGB(50.62.72)">
      <a:srgbClr val="323E48"/>
    </a:custClr>
    <a:custClr name="Ricardo Mid Grey RGB(91.101.109)">
      <a:srgbClr val="5B656D"/>
    </a:custClr>
    <a:custClr name="Ricardo Logo Grey RGB(163.170.174)">
      <a:srgbClr val="A3AAAE"/>
    </a:custClr>
    <a:custClr name="Ricardo Light Grey RGB(208.210.210)">
      <a:srgbClr val="D0D2D2"/>
    </a:custClr>
    <a:custClr name="Ricardo Background Light Grey RGB(243.244.244)">
      <a:srgbClr val="F3F4F4"/>
    </a:custClr>
    <a:custClr name="White RGB(255.255.255)">
      <a:srgbClr val="FFFFFF"/>
    </a:custClr>
    <a:custClr name="Ricardo Light Blue RGB(0.155.223)">
      <a:srgbClr val="009BDF"/>
    </a:custClr>
    <a:custClr name="Ricardo Logo Blue RGB(26.69.150)">
      <a:srgbClr val="1A4596"/>
    </a:custClr>
    <a:custClr name="Ricardo Dark Blue RGB(31.22.70)">
      <a:srgbClr val="1F1646"/>
    </a:custClr>
    <a:custClr name="Ricardo Defence Purple RGB(118.35.109)">
      <a:srgbClr val="76236D"/>
    </a:custClr>
    <a:custClr name="Ricardo A&amp;&amp;I Teal RGB(0.166.182)">
      <a:srgbClr val="00A6B6"/>
    </a:custClr>
    <a:custClr name="Ricardo E&amp;&amp;E Green RGB(0.149.110)">
      <a:srgbClr val="00956E"/>
    </a:custClr>
    <a:custClr name="Ricardo Secondary Dark Green RGB(0.76.70)">
      <a:srgbClr val="004C46"/>
    </a:custClr>
    <a:custClr name="Ricardo Secondary Yellow RGB(254.204.22)">
      <a:srgbClr val="FECC16"/>
    </a:custClr>
    <a:custClr name="Ricardo Rail Orange RGB(233.115.0)">
      <a:srgbClr val="E97300"/>
    </a:custClr>
    <a:custClr name="Red RGB(220.36.31)">
      <a:srgbClr val="DC241F"/>
    </a:custClr>
    <a:custClr name="Ricardo Secondary Plum RGB(151.18.75)">
      <a:srgbClr val="97124B"/>
    </a:custClr>
    <a:custClr name="Banded Blue Table Even Row RGB(231.233.239)">
      <a:srgbClr val="E7E9EF"/>
    </a:custClr>
    <a:custClr name="Banded Blue Table Odd Row RGB(204.207.221)">
      <a:srgbClr val="CCCFDD"/>
    </a:custClr>
  </a:custClrLst>
  <a:extLst>
    <a:ext uri="{05A4C25C-085E-4340-85A3-A5531E510DB2}">
      <thm15:themeFamily xmlns:thm15="http://schemas.microsoft.com/office/thememl/2012/main" name="Ricardo Template UK-16x9.potx  -  Read-Only" id="{9932EB63-C18B-4E48-B282-676D78FCB46C}" vid="{3A93ED69-F67C-4444-82BC-63E2D6CB78C1}"/>
    </a:ext>
  </a:extLst>
</a:theme>
</file>

<file path=ppt/theme/theme8.xml><?xml version="1.0" encoding="utf-8"?>
<a:theme xmlns:a="http://schemas.openxmlformats.org/drawingml/2006/main" name="Office Theme">
  <a:themeElements>
    <a:clrScheme name="Ricardo PowerPoint Theme">
      <a:dk1>
        <a:srgbClr val="000000"/>
      </a:dk1>
      <a:lt1>
        <a:srgbClr val="FFFFFF"/>
      </a:lt1>
      <a:dk2>
        <a:srgbClr val="1F1646"/>
      </a:dk2>
      <a:lt2>
        <a:srgbClr val="FFFFFF"/>
      </a:lt2>
      <a:accent1>
        <a:srgbClr val="1A4596"/>
      </a:accent1>
      <a:accent2>
        <a:srgbClr val="009BDF"/>
      </a:accent2>
      <a:accent3>
        <a:srgbClr val="A3AAAE"/>
      </a:accent3>
      <a:accent4>
        <a:srgbClr val="004C46"/>
      </a:accent4>
      <a:accent5>
        <a:srgbClr val="FECC16"/>
      </a:accent5>
      <a:accent6>
        <a:srgbClr val="97124B"/>
      </a:accent6>
      <a:hlink>
        <a:srgbClr val="1A4596"/>
      </a:hlink>
      <a:folHlink>
        <a:srgbClr val="A3AAAE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Ricardo PowerPoint Theme">
        <a:dk1>
          <a:srgbClr val="000000"/>
        </a:dk1>
        <a:lt1>
          <a:srgbClr val="FFFFFF"/>
        </a:lt1>
        <a:dk2>
          <a:srgbClr val="1F1646"/>
        </a:dk2>
        <a:lt2>
          <a:srgbClr val="FFFFFF"/>
        </a:lt2>
        <a:accent1>
          <a:srgbClr val="1A4596"/>
        </a:accent1>
        <a:accent2>
          <a:srgbClr val="009BDF"/>
        </a:accent2>
        <a:accent3>
          <a:srgbClr val="A3AAAE"/>
        </a:accent3>
        <a:accent4>
          <a:srgbClr val="004C46"/>
        </a:accent4>
        <a:accent5>
          <a:srgbClr val="FECC16"/>
        </a:accent5>
        <a:accent6>
          <a:srgbClr val="97124B"/>
        </a:accent6>
        <a:hlink>
          <a:srgbClr val="1A4596"/>
        </a:hlink>
        <a:folHlink>
          <a:srgbClr val="A3AAAE"/>
        </a:folHlink>
      </a:clrScheme>
    </a:extraClrScheme>
  </a:extraClrSchemeLst>
  <a:custClrLst>
    <a:custClr name="Black RGB(0.0.0)">
      <a:srgbClr val="000000"/>
    </a:custClr>
    <a:custClr name="Ricardo Dark Grey RGB(50.62.72)">
      <a:srgbClr val="323E48"/>
    </a:custClr>
    <a:custClr name="Ricardo Mid Grey RGB(91.101.109)">
      <a:srgbClr val="5B656D"/>
    </a:custClr>
    <a:custClr name="Ricardo Logo Grey RGB(163.170.174)">
      <a:srgbClr val="A3AAAE"/>
    </a:custClr>
    <a:custClr name="Ricardo Light Grey RGB(208.210.210)">
      <a:srgbClr val="D0D2D2"/>
    </a:custClr>
    <a:custClr name="Ricardo Background Light Grey RGB(243.244.244)">
      <a:srgbClr val="F3F4F4"/>
    </a:custClr>
    <a:custClr name="White RGB(255.255.255)">
      <a:srgbClr val="FFFFFF"/>
    </a:custClr>
    <a:custClr name="Ricardo Light Blue RGB(0.155.223)">
      <a:srgbClr val="009BDF"/>
    </a:custClr>
    <a:custClr name="Ricardo Logo Blue RGB(26.69.150)">
      <a:srgbClr val="1A4596"/>
    </a:custClr>
    <a:custClr name="Ricardo Dark Blue RGB(31.22.70)">
      <a:srgbClr val="1F1646"/>
    </a:custClr>
    <a:custClr name="Ricardo Defence Purple RGB(118.35.109)">
      <a:srgbClr val="76236D"/>
    </a:custClr>
    <a:custClr name="Ricardo A&amp;&amp;I Teal RGB(0.166.182)">
      <a:srgbClr val="00A6B6"/>
    </a:custClr>
    <a:custClr name="Ricardo E&amp;&amp;E Green RGB(0.149.110)">
      <a:srgbClr val="00956E"/>
    </a:custClr>
    <a:custClr name="Ricardo Secondary Dark Green RGB(0.76.70)">
      <a:srgbClr val="004C46"/>
    </a:custClr>
    <a:custClr name="Ricardo Secondary Yellow RGB(254.204.22)">
      <a:srgbClr val="FECC16"/>
    </a:custClr>
    <a:custClr name="Ricardo Rail Orange RGB(233.115.0)">
      <a:srgbClr val="E97300"/>
    </a:custClr>
    <a:custClr name="Red RGB(220.36.31)">
      <a:srgbClr val="DC241F"/>
    </a:custClr>
    <a:custClr name="Ricardo Secondary Plum RGB(151.18.75)">
      <a:srgbClr val="97124B"/>
    </a:custClr>
    <a:custClr name="Banded Blue Table Even Row RGB(231.233.239)">
      <a:srgbClr val="E7E9EF"/>
    </a:custClr>
    <a:custClr name="Banded Blue Table Odd Row RGB(204.207.221)">
      <a:srgbClr val="CCCFDD"/>
    </a:custClr>
  </a:custClrLst>
  <a:extLst>
    <a:ext uri="{05A4C25C-085E-4340-85A3-A5531E510DB2}">
      <thm15:themeFamily xmlns:thm15="http://schemas.microsoft.com/office/thememl/2012/main" name="Ricardo Template UK-16x9.potx" id="{6E1E6298-A4FE-44B7-9CA2-035225EBEC31}" vid="{70269E69-290C-4AF0-BC8D-36A16C52DED0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REE Project Document" ma:contentTypeID="0x010100A1A26C4BCFF240D5BC273ED44781910B00BB813BF97DFF4B40B99E3902C283C544" ma:contentTypeVersion="23" ma:contentTypeDescription="REE Project Document" ma:contentTypeScope="" ma:versionID="6fe6e831ace2c3b3d4a5afb763b59584">
  <xsd:schema xmlns:xsd="http://www.w3.org/2001/XMLSchema" xmlns:xs="http://www.w3.org/2001/XMLSchema" xmlns:p="http://schemas.microsoft.com/office/2006/metadata/properties" xmlns:ns1="http://schemas.microsoft.com/sharepoint/v3" xmlns:ns2="75975772-6a6d-4c16-8090-d45d9e29473d" xmlns:ns3="e2454dd3-122e-4432-97eb-4d9ee778a3dc" xmlns:ns4="96b1a7fc-809d-4f79-bce1-669ac5c04a39" targetNamespace="http://schemas.microsoft.com/office/2006/metadata/properties" ma:root="true" ma:fieldsID="ac914d6289920c3cbe3c00624cc6079b" ns1:_="" ns2:_="" ns3:_="" ns4:_="">
    <xsd:import namespace="http://schemas.microsoft.com/sharepoint/v3"/>
    <xsd:import namespace="75975772-6a6d-4c16-8090-d45d9e29473d"/>
    <xsd:import namespace="e2454dd3-122e-4432-97eb-4d9ee778a3dc"/>
    <xsd:import namespace="96b1a7fc-809d-4f79-bce1-669ac5c04a39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1:Document_x0020_TypeTaxonomyTaxHTField0" minOccurs="0"/>
                <xsd:element ref="ns1:R_x002d_KeywordsTaxonomyTaxHTField0" minOccurs="0"/>
                <xsd:element ref="ns3:Generate_x0020_Keywords" minOccurs="0"/>
                <xsd:element ref="ns1:Project_x0020_Number" minOccurs="0"/>
                <xsd:element ref="ns1:AgressoCustomerTaxonomyTaxHTField0" minOccurs="0"/>
                <xsd:element ref="ns1:BusinessAreaTaxonomyTaxHTField0" minOccurs="0"/>
                <xsd:element ref="ns1:R-DivisionPolicyTaxonomyTaxHTField0" minOccurs="0"/>
                <xsd:element ref="ns1:Market_x0020_SectorTaxonomyTaxHTField0" minOccurs="0"/>
                <xsd:element ref="ns1:Document_x0020_Comments" minOccurs="0"/>
                <xsd:element ref="ns1:Folder_x0020_Structure" minOccurs="0"/>
                <xsd:element ref="ns2:TaxCatchAll" minOccurs="0"/>
                <xsd:element ref="ns2:TaxCatchAllLabel" minOccurs="0"/>
                <xsd:element ref="ns1:FileExtension" minOccurs="0"/>
                <xsd:element ref="ns3:KeyDocument" minOccurs="0"/>
                <xsd:element ref="ns3:AuthoredByCustomer" minOccurs="0"/>
                <xsd:element ref="ns1:Authors" minOccurs="0"/>
                <xsd:element ref="ns3:Authoring_x0020_Departments" minOccurs="0"/>
                <xsd:element ref="ns3:Document_x0020_Issued" minOccurs="0"/>
                <xsd:element ref="ns1:Document_x0020_Reference" minOccurs="0"/>
                <xsd:element ref="ns1:RootDocumentReference" minOccurs="0"/>
                <xsd:element ref="ns3:Issued_x0020_Date" minOccurs="0"/>
                <xsd:element ref="ns3:Document_x0020_Status" minOccurs="0"/>
                <xsd:element ref="ns1:Document_x0020_Approver" minOccurs="0"/>
                <xsd:element ref="ns1:ApprovalRecordedBy" minOccurs="0"/>
                <xsd:element ref="ns1:Version_x0020_No" minOccurs="0"/>
                <xsd:element ref="ns1:R-DivisionTaxonomyTaxHTField0" minOccurs="0"/>
                <xsd:element ref="ns4:HideEverything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Document_x0020_TypeTaxonomyTaxHTField0" ma:index="12" ma:taxonomy="true" ma:internalName="Document_x0020_TypeTaxonomyTaxHTField0" ma:taxonomyFieldName="Document_x0020_Type" ma:displayName="Document Type" ma:default="1;#Project Document|df098213-6b74-42fc-9316-2f1a9531d8f9" ma:fieldId="{fd31b5d2-9459-4462-9e35-c51176d55d6c}" ma:sspId="02677147-8018-48bf-96e8-39add3f86844" ma:termSetId="80de7132-7744-4fa5-9cb1-6eeaa76d3251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R_x002d_KeywordsTaxonomyTaxHTField0" ma:index="14" nillable="true" ma:taxonomy="true" ma:internalName="R_x002d_KeywordsTaxonomyTaxHTField0" ma:taxonomyFieldName="R_x002d_Keywords" ma:displayName="R-Keywords" ma:fieldId="{1c42c021-f3aa-43e0-98ca-6790571791a9}" ma:sspId="02677147-8018-48bf-96e8-39add3f86844" ma:termSetId="3101ac92-b66e-4a17-9ea7-0976b491e8e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Project_x0020_Number" ma:index="16" nillable="true" ma:displayName="Project Number" ma:internalName="Project_x0020_Number">
      <xsd:simpleType>
        <xsd:restriction base="dms:Text"/>
      </xsd:simpleType>
    </xsd:element>
    <xsd:element name="AgressoCustomerTaxonomyTaxHTField0" ma:index="18" nillable="true" ma:taxonomy="true" ma:internalName="AgressoCustomerTaxonomyTaxHTField0" ma:taxonomyFieldName="AgressoCustomer" ma:displayName="Customer" ma:fieldId="{1d3b52e4-1af7-4246-9c35-147842386b6c}" ma:sspId="02677147-8018-48bf-96e8-39add3f86844" ma:termSetId="923cec87-5f7b-42ba-9a57-d5efa69a4b84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BusinessAreaTaxonomyTaxHTField0" ma:index="20" nillable="true" ma:taxonomy="true" ma:internalName="BusinessAreaTaxonomyTaxHTField0" ma:taxonomyFieldName="BusinessArea" ma:displayName="Business Area" ma:fieldId="{4d2c5a62-cace-44d5-a5f6-13d3bee16938}" ma:sspId="02677147-8018-48bf-96e8-39add3f86844" ma:termSetId="b135ba22-1eea-4fc3-9293-1752ba7ea5f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R-DivisionPolicyTaxonomyTaxHTField0" ma:index="22" nillable="true" ma:taxonomy="true" ma:internalName="R_x002d_DivisionPolicyTaxonomyTaxHTField0" ma:taxonomyFieldName="R_x002d_DivisionPolicy" ma:displayName="Division" ma:fieldId="{50ad19bc-2508-45c6-bb4f-781576d44aa2}" ma:sspId="02677147-8018-48bf-96e8-39add3f86844" ma:termSetId="f724f16d-ce9a-4784-adab-f98a1fd9d8e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rket_x0020_SectorTaxonomyTaxHTField0" ma:index="25" nillable="true" ma:taxonomy="true" ma:internalName="Market_x0020_SectorTaxonomyTaxHTField0" ma:taxonomyFieldName="Market_x0020_Sector" ma:displayName="Market Sector" ma:fieldId="{91294c4a-0fea-4059-9ad9-cccc9ef86cba}" ma:sspId="02677147-8018-48bf-96e8-39add3f86844" ma:termSetId="08cfdd10-ef36-4030-98be-25f6a603bde4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Document_x0020_Comments" ma:index="26" nillable="true" ma:displayName="Document Comments" ma:internalName="Document_x0020_Comments">
      <xsd:simpleType>
        <xsd:restriction base="dms:Note">
          <xsd:maxLength value="255"/>
        </xsd:restriction>
      </xsd:simpleType>
    </xsd:element>
    <xsd:element name="Folder_x0020_Structure" ma:index="27" nillable="true" ma:displayName="Folder Structure" ma:internalName="Folder_x0020_Structure">
      <xsd:simpleType>
        <xsd:restriction base="dms:Note"/>
      </xsd:simpleType>
    </xsd:element>
    <xsd:element name="FileExtension" ma:index="30" nillable="true" ma:displayName="File Extension" ma:internalName="FileExtension" ma:readOnly="true">
      <xsd:simpleType>
        <xsd:restriction base="dms:Text"/>
      </xsd:simpleType>
    </xsd:element>
    <xsd:element name="Authors" ma:index="33" nillable="true" ma:displayName="Authors" ma:internalName="Autho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ocument_x0020_Reference" ma:index="36" nillable="true" ma:displayName="Document Reference" ma:indexed="true" ma:internalName="Document_x0020_Reference">
      <xsd:simpleType>
        <xsd:restriction base="dms:Text"/>
      </xsd:simpleType>
    </xsd:element>
    <xsd:element name="RootDocumentReference" ma:index="37" nillable="true" ma:displayName="Root Document Reference" ma:indexed="true" ma:internalName="RootDocumentReference">
      <xsd:simpleType>
        <xsd:restriction base="dms:Text"/>
      </xsd:simpleType>
    </xsd:element>
    <xsd:element name="Document_x0020_Approver" ma:index="40" nillable="true" ma:displayName="Document Approver" ma:internalName="Document_x0020_Approv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pprovalRecordedBy" ma:index="41" nillable="true" ma:displayName="Approval Recorded By" ma:internalName="ApprovalRecordedBy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Version_x0020_No" ma:index="42" nillable="true" ma:displayName="Version No" ma:internalName="Version_x0020_No" ma:readOnly="true">
      <xsd:simpleType>
        <xsd:restriction base="dms:Text"/>
      </xsd:simpleType>
    </xsd:element>
    <xsd:element name="R-DivisionTaxonomyTaxHTField0" ma:index="43" nillable="true" ma:taxonomy="true" ma:internalName="R_x002d_DivisionTaxonomyTaxHTField0" ma:taxonomyFieldName="R_x002d_Division" ma:displayName="Company" ma:fieldId="{a0b740e5-6a48-43d1-aea4-81fb22ff6c26}" ma:sspId="02677147-8018-48bf-96e8-39add3f86844" ma:termSetId="916500c3-4c6e-47cd-8039-34f4c1f6d9aa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975772-6a6d-4c16-8090-d45d9e29473d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CatchAll" ma:index="28" nillable="true" ma:displayName="Taxonomy Catch All Column" ma:hidden="true" ma:list="{15882d2c-e9d2-4f75-9d4d-e02ccaf0fe69}" ma:internalName="TaxCatchAll" ma:showField="CatchAllData" ma:web="e2454dd3-122e-4432-97eb-4d9ee778a3d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29" nillable="true" ma:displayName="Taxonomy Catch All Column1" ma:hidden="true" ma:list="{15882d2c-e9d2-4f75-9d4d-e02ccaf0fe69}" ma:internalName="TaxCatchAllLabel" ma:readOnly="true" ma:showField="CatchAllDataLabel" ma:web="e2454dd3-122e-4432-97eb-4d9ee778a3d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454dd3-122e-4432-97eb-4d9ee778a3dc" elementFormDefault="qualified">
    <xsd:import namespace="http://schemas.microsoft.com/office/2006/documentManagement/types"/>
    <xsd:import namespace="http://schemas.microsoft.com/office/infopath/2007/PartnerControls"/>
    <xsd:element name="Generate_x0020_Keywords" ma:index="15" nillable="true" ma:displayName="Generate Keywords" ma:default="1" ma:internalName="Generate_x0020_Keywords">
      <xsd:simpleType>
        <xsd:restriction base="dms:Boolean"/>
      </xsd:simpleType>
    </xsd:element>
    <xsd:element name="KeyDocument" ma:index="31" nillable="true" ma:displayName="Key Document" ma:default="0" ma:internalName="KeyDocument">
      <xsd:simpleType>
        <xsd:restriction base="dms:Boolean"/>
      </xsd:simpleType>
    </xsd:element>
    <xsd:element name="AuthoredByCustomer" ma:index="32" nillable="true" ma:displayName="Authored By Customer" ma:default="0" ma:internalName="AuthoredByCustomer">
      <xsd:simpleType>
        <xsd:restriction base="dms:Boolean"/>
      </xsd:simpleType>
    </xsd:element>
    <xsd:element name="Authoring_x0020_Departments" ma:index="34" nillable="true" ma:displayName="Authoring Departments" ma:internalName="Authoring_x0020_Departments">
      <xsd:complexType>
        <xsd:complexContent>
          <xsd:extension base="dms:MultiChoiceFillIn">
            <xsd:sequence>
              <xsd:element name="Value" maxOccurs="unbounded" minOccurs="0" nillable="true">
                <xsd:simpleType>
                  <xsd:union memberTypes="dms:Text">
                    <xsd:simpleType>
                      <xsd:restriction base="dms:Choice">
                        <xsd:enumeration value="No Department"/>
                      </xsd:restriction>
                    </xsd:simpleType>
                  </xsd:union>
                </xsd:simpleType>
              </xsd:element>
            </xsd:sequence>
          </xsd:extension>
        </xsd:complexContent>
      </xsd:complexType>
    </xsd:element>
    <xsd:element name="Document_x0020_Issued" ma:index="35" nillable="true" ma:displayName="Document Issued" ma:internalName="Document_x0020_Issued">
      <xsd:simpleType>
        <xsd:restriction base="dms:Choice">
          <xsd:enumeration value="Yes"/>
          <xsd:enumeration value="No"/>
        </xsd:restriction>
      </xsd:simpleType>
    </xsd:element>
    <xsd:element name="Issued_x0020_Date" ma:index="38" nillable="true" ma:displayName="Issued Date" ma:format="DateOnly" ma:internalName="Issued_x0020_Date">
      <xsd:simpleType>
        <xsd:restriction base="dms:DateTime"/>
      </xsd:simpleType>
    </xsd:element>
    <xsd:element name="Document_x0020_Status" ma:index="39" nillable="true" ma:displayName="Document Status" ma:internalName="Document_x0020_Status">
      <xsd:simpleType>
        <xsd:restriction base="dms:Choice">
          <xsd:enumeration value="Approved"/>
          <xsd:enumeration value="Draft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b1a7fc-809d-4f79-bce1-669ac5c04a39" elementFormDefault="qualified">
    <xsd:import namespace="http://schemas.microsoft.com/office/2006/documentManagement/types"/>
    <xsd:import namespace="http://schemas.microsoft.com/office/infopath/2007/PartnerControls"/>
    <xsd:element name="HideEverything" ma:index="44" nillable="true" ma:displayName="HideEverything" ma:internalName="HideEverything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haredContentType xmlns="Microsoft.SharePoint.Taxonomy.ContentTypeSync" SourceId="02677147-8018-48bf-96e8-39add3f86844" ContentTypeId="0x010100A1A26C4BCFF240D5BC273ED44781910B" PreviousValue="true"/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ocument_x0020_TypeTaxonomyTaxHTField0 xmlns="http://schemas.microsoft.com/sharepoint/v3">
      <Terms xmlns="http://schemas.microsoft.com/office/infopath/2007/PartnerControls">
        <TermInfo xmlns="http://schemas.microsoft.com/office/infopath/2007/PartnerControls">
          <TermName xmlns="http://schemas.microsoft.com/office/infopath/2007/PartnerControls">Project Document</TermName>
          <TermId xmlns="http://schemas.microsoft.com/office/infopath/2007/PartnerControls">df098213-6b74-42fc-9316-2f1a9531d8f9</TermId>
        </TermInfo>
      </Terms>
    </Document_x0020_TypeTaxonomyTaxHTField0>
    <Document_x0020_Comments xmlns="http://schemas.microsoft.com/sharepoint/v3" xsi:nil="true"/>
    <Authors xmlns="http://schemas.microsoft.com/sharepoint/v3">
      <UserInfo>
        <DisplayName>Nieto, Maria</DisplayName>
        <AccountId>33</AccountId>
        <AccountType/>
      </UserInfo>
      <UserInfo>
        <DisplayName>Ferrando, Lesley</DisplayName>
        <AccountId>20</AccountId>
        <AccountType/>
      </UserInfo>
    </Authors>
    <KeyDocument xmlns="e2454dd3-122e-4432-97eb-4d9ee778a3dc">false</KeyDocument>
    <Issued_x0020_Date xmlns="e2454dd3-122e-4432-97eb-4d9ee778a3dc" xsi:nil="true"/>
    <Document_x0020_Status xmlns="e2454dd3-122e-4432-97eb-4d9ee778a3dc">Draft</Document_x0020_Status>
    <R-DivisionTaxonomyTaxHTField0 xmlns="http://schemas.microsoft.com/sharepoint/v3">
      <Terms xmlns="http://schemas.microsoft.com/office/infopath/2007/PartnerControls">
        <TermInfo xmlns="http://schemas.microsoft.com/office/infopath/2007/PartnerControls">
          <TermName xmlns="http://schemas.microsoft.com/office/infopath/2007/PartnerControls">Ricardo EE</TermName>
          <TermId xmlns="http://schemas.microsoft.com/office/infopath/2007/PartnerControls">865690f3-738b-419b-b41d-e464f9906df7</TermId>
        </TermInfo>
      </Terms>
    </R-DivisionTaxonomyTaxHTField0>
    <Project_x0020_Number xmlns="http://schemas.microsoft.com/sharepoint/v3">ED14222</Project_x0020_Number>
    <AuthoredByCustomer xmlns="e2454dd3-122e-4432-97eb-4d9ee778a3dc">false</AuthoredByCustomer>
    <Document_x0020_Approver xmlns="http://schemas.microsoft.com/sharepoint/v3">
      <UserInfo>
        <DisplayName/>
        <AccountId xsi:nil="true"/>
        <AccountType/>
      </UserInfo>
    </Document_x0020_Approver>
    <R_x002d_KeywordsTaxonomyTaxHTField0 xmlns="http://schemas.microsoft.com/sharepoint/v3">
      <Terms xmlns="http://schemas.microsoft.com/office/infopath/2007/PartnerControls"/>
    </R_x002d_KeywordsTaxonomyTaxHTField0>
    <BusinessAreaTaxonomyTaxHTField0 xmlns="http://schemas.microsoft.com/sharepoint/v3">
      <Terms xmlns="http://schemas.microsoft.com/office/infopath/2007/PartnerControls">
        <TermInfo xmlns="http://schemas.microsoft.com/office/infopath/2007/PartnerControls">
          <TermName xmlns="http://schemas.microsoft.com/office/infopath/2007/PartnerControls">IAU-Energy Power Planning ＆ Solutions</TermName>
          <TermId xmlns="http://schemas.microsoft.com/office/infopath/2007/PartnerControls">3109eaec-3641-4f6e-8645-3cdd61ef30c0</TermId>
        </TermInfo>
      </Terms>
    </BusinessAreaTaxonomyTaxHTField0>
    <TaxCatchAll xmlns="75975772-6a6d-4c16-8090-d45d9e29473d">
      <Value>6</Value>
      <Value>4</Value>
      <Value>3</Value>
      <Value>1</Value>
      <Value>7</Value>
    </TaxCatchAll>
    <Document_x0020_Reference xmlns="http://schemas.microsoft.com/sharepoint/v3" xsi:nil="true"/>
    <RootDocumentReference xmlns="http://schemas.microsoft.com/sharepoint/v3" xsi:nil="true"/>
    <R-DivisionPolicyTaxonomyTaxHTField0 xmlns="http://schemas.microsoft.com/sharepoint/v3">
      <Terms xmlns="http://schemas.microsoft.com/office/infopath/2007/PartnerControls">
        <TermInfo xmlns="http://schemas.microsoft.com/office/infopath/2007/PartnerControls">
          <TermName xmlns="http://schemas.microsoft.com/office/infopath/2007/PartnerControls">Ricardo Energy ＆ Environment</TermName>
          <TermId xmlns="http://schemas.microsoft.com/office/infopath/2007/PartnerControls">291a8f75-3ce5-4629-b77a-f5136efa727d</TermId>
        </TermInfo>
      </Terms>
    </R-DivisionPolicyTaxonomyTaxHTField0>
    <Document_x0020_Issued xmlns="e2454dd3-122e-4432-97eb-4d9ee778a3dc">No</Document_x0020_Issued>
    <Generate_x0020_Keywords xmlns="e2454dd3-122e-4432-97eb-4d9ee778a3dc">false</Generate_x0020_Keywords>
    <Authoring_x0020_Departments xmlns="e2454dd3-122e-4432-97eb-4d9ee778a3dc">
      <Value>REE - Energy Decarbonisation</Value>
    </Authoring_x0020_Departments>
    <Folder_x0020_Structure xmlns="http://schemas.microsoft.com/sharepoint/v3">&lt;a href="/projects/ED14222/Documents"&gt;Documents&lt;/a&gt; &amp;gt; &lt;a href="/projects/ED14222/Documents/ED14222-110"&gt;ED14222-110&lt;/a&gt; &amp;gt; &lt;a href="/projects/ED14222/Documents/ED14222-110/3%20Project%20delivery"&gt;3 Project delivery&lt;/a&gt; &amp;gt; &lt;a href="/projects/ED14222/Documents/ED14222-110/3%20Project%20delivery/1%20Reports"&gt;1 Reports&lt;/a&gt; &amp;gt; &lt;a href="/projects/ED14222/Documents/ED14222-110/3%20Project%20delivery/1%20Reports/Tariff%20Modernisation"&gt;Tariff Modernisation&lt;/a&gt; &amp;gt; &lt;a href="/projects/ED14222/Documents/ED14222-110/3%20Project%20delivery/1%20Reports/Tariff%20Modernisation/Rate%20Design%20Workshop%20Slides_BELCO"&gt;Rate Design Workshop Slides_BELCO&lt;/a&gt;</Folder_x0020_Structure>
    <HideEverything xmlns="96b1a7fc-809d-4f79-bce1-669ac5c04a39" xsi:nil="true"/>
    <Market_x0020_SectorTaxonomyTaxHTField0 xmlns="http://schemas.microsoft.com/sharepoint/v3">
      <Terms xmlns="http://schemas.microsoft.com/office/infopath/2007/PartnerControls"/>
    </Market_x0020_SectorTaxonomyTaxHTField0>
    <AgressoCustomerTaxonomyTaxHTField0 xmlns="http://schemas.microsoft.com/sharepoint/v3">
      <Terms xmlns="http://schemas.microsoft.com/office/infopath/2007/PartnerControls">
        <TermInfo xmlns="http://schemas.microsoft.com/office/infopath/2007/PartnerControls">
          <TermName xmlns="http://schemas.microsoft.com/office/infopath/2007/PartnerControls">REGULATORY AUTHORITY OF BERMUDA</TermName>
          <TermId xmlns="http://schemas.microsoft.com/office/infopath/2007/PartnerControls">cad1ae7f-29ef-4ecb-a0c2-046d1812a9ab</TermId>
        </TermInfo>
      </Terms>
    </AgressoCustomerTaxonomyTaxHTField0>
    <ApprovalRecordedBy xmlns="http://schemas.microsoft.com/sharepoint/v3">
      <UserInfo>
        <DisplayName/>
        <AccountId xsi:nil="true"/>
        <AccountType/>
      </UserInfo>
    </ApprovalRecordedBy>
    <Version_x0020_No xmlns="http://schemas.microsoft.com/sharepoint/v3">0.2</Version_x0020_No>
  </documentManagement>
</p:propertie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5.xml><?xml version="1.0" encoding="utf-8"?>
<?mso-contentType ?>
<spe:Receivers xmlns:spe="http://schemas.microsoft.com/sharepoint/events"/>
</file>

<file path=customXml/itemProps1.xml><?xml version="1.0" encoding="utf-8"?>
<ds:datastoreItem xmlns:ds="http://schemas.openxmlformats.org/officeDocument/2006/customXml" ds:itemID="{538B5EAD-25CC-4E8C-9579-45EB72E37F4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5975772-6a6d-4c16-8090-d45d9e29473d"/>
    <ds:schemaRef ds:uri="e2454dd3-122e-4432-97eb-4d9ee778a3dc"/>
    <ds:schemaRef ds:uri="96b1a7fc-809d-4f79-bce1-669ac5c04a3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4BE9963-8746-4957-93B1-65272EF07119}">
  <ds:schemaRefs>
    <ds:schemaRef ds:uri="Microsoft.SharePoint.Taxonomy.ContentTypeSync"/>
  </ds:schemaRefs>
</ds:datastoreItem>
</file>

<file path=customXml/itemProps3.xml><?xml version="1.0" encoding="utf-8"?>
<ds:datastoreItem xmlns:ds="http://schemas.openxmlformats.org/officeDocument/2006/customXml" ds:itemID="{F7307D5C-3192-4A2D-AB10-F57F356AB343}">
  <ds:schemaRefs>
    <ds:schemaRef ds:uri="e2454dd3-122e-4432-97eb-4d9ee778a3dc"/>
    <ds:schemaRef ds:uri="http://schemas.microsoft.com/sharepoint/v3"/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purl.org/dc/elements/1.1/"/>
    <ds:schemaRef ds:uri="96b1a7fc-809d-4f79-bce1-669ac5c04a39"/>
    <ds:schemaRef ds:uri="http://schemas.openxmlformats.org/package/2006/metadata/core-properties"/>
    <ds:schemaRef ds:uri="75975772-6a6d-4c16-8090-d45d9e29473d"/>
    <ds:schemaRef ds:uri="http://www.w3.org/XML/1998/namespace"/>
    <ds:schemaRef ds:uri="http://purl.org/dc/dcmitype/"/>
  </ds:schemaRefs>
</ds:datastoreItem>
</file>

<file path=customXml/itemProps4.xml><?xml version="1.0" encoding="utf-8"?>
<ds:datastoreItem xmlns:ds="http://schemas.openxmlformats.org/officeDocument/2006/customXml" ds:itemID="{45E47CAF-30D2-4AD9-99D9-35CDF7CE964E}">
  <ds:schemaRefs>
    <ds:schemaRef ds:uri="http://schemas.microsoft.com/sharepoint/v3/contenttype/forms"/>
  </ds:schemaRefs>
</ds:datastoreItem>
</file>

<file path=customXml/itemProps5.xml><?xml version="1.0" encoding="utf-8"?>
<ds:datastoreItem xmlns:ds="http://schemas.openxmlformats.org/officeDocument/2006/customXml" ds:itemID="{6E230031-2DEB-4A78-B416-41DB17CBC407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Ricardo Template UK-16x9</Template>
  <TotalTime>3786</TotalTime>
  <Words>6657</Words>
  <Application>Microsoft Office PowerPoint</Application>
  <PresentationFormat>Widescreen</PresentationFormat>
  <Paragraphs>1352</Paragraphs>
  <Slides>62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62</vt:i4>
      </vt:variant>
    </vt:vector>
  </HeadingPairs>
  <TitlesOfParts>
    <vt:vector size="73" baseType="lpstr">
      <vt:lpstr>Arial</vt:lpstr>
      <vt:lpstr>Calibri</vt:lpstr>
      <vt:lpstr>Cambria Math</vt:lpstr>
      <vt:lpstr>Wingdings</vt:lpstr>
      <vt:lpstr>TITLE SLIDE LAYOUTS</vt:lpstr>
      <vt:lpstr>DIVIDER SLIDE LAYOUTS</vt:lpstr>
      <vt:lpstr>STANDARD WHITE BACKGROUND</vt:lpstr>
      <vt:lpstr>RICARDO CORE BLUE BACKGROUND</vt:lpstr>
      <vt:lpstr>RICARDO GREY BACKGROUND</vt:lpstr>
      <vt:lpstr>WHITE BACKGROUND (NO TITLE UNDERLINE)</vt:lpstr>
      <vt:lpstr>IMAGE LAYOUTS</vt:lpstr>
      <vt:lpstr>Review of approaches to unbundle BELCO’s volumetric charge and TOU Pilot Considerations </vt:lpstr>
      <vt:lpstr>Agenda</vt:lpstr>
      <vt:lpstr>Introduction: Why are we considering a rate design?</vt:lpstr>
      <vt:lpstr>Concerns with current structure</vt:lpstr>
      <vt:lpstr>Rate Design Options Considered</vt:lpstr>
      <vt:lpstr>Rate Design Progress</vt:lpstr>
      <vt:lpstr>Rate Design Progress</vt:lpstr>
      <vt:lpstr>BELCO’s Calculations</vt:lpstr>
      <vt:lpstr>Model Request by the RA</vt:lpstr>
      <vt:lpstr>BELCO’s Proportion of Generation Volumetric charges</vt:lpstr>
      <vt:lpstr>BELCO’s Proportion of demand charges</vt:lpstr>
      <vt:lpstr>Alternatives</vt:lpstr>
      <vt:lpstr>Alternative A- Staged calculation approach</vt:lpstr>
      <vt:lpstr>Alternative A – Stage 1 calculations</vt:lpstr>
      <vt:lpstr>Alternative A – Stage 2 Calculations</vt:lpstr>
      <vt:lpstr>Alternative A – Stage 2 Calculations</vt:lpstr>
      <vt:lpstr>Alternative B- Staged calculation approach</vt:lpstr>
      <vt:lpstr>Alternative B – Stage 1 Calculations</vt:lpstr>
      <vt:lpstr>Alternative B – Stage 2 Calculations</vt:lpstr>
      <vt:lpstr>Alternative B – Stage 2 Calculations</vt:lpstr>
      <vt:lpstr>Examples #1 (dummy data)-Residential</vt:lpstr>
      <vt:lpstr>Example information – eg residential</vt:lpstr>
      <vt:lpstr>Example - BELCO’s approach</vt:lpstr>
      <vt:lpstr>BELCO’s Approach</vt:lpstr>
      <vt:lpstr>BELCO’s Approach</vt:lpstr>
      <vt:lpstr>BELCO’s Approach</vt:lpstr>
      <vt:lpstr>Example- Alternative A</vt:lpstr>
      <vt:lpstr>Alternative A</vt:lpstr>
      <vt:lpstr>Alternative A</vt:lpstr>
      <vt:lpstr>Example- Alternative B</vt:lpstr>
      <vt:lpstr>Alternative B</vt:lpstr>
      <vt:lpstr>Alternative B</vt:lpstr>
      <vt:lpstr>Example- Results</vt:lpstr>
      <vt:lpstr>Results</vt:lpstr>
      <vt:lpstr>Examples #2 (Made up numbers!)-Demand Class</vt:lpstr>
      <vt:lpstr>Example information – let’s say demand class now</vt:lpstr>
      <vt:lpstr>Example-BELCO’s approach</vt:lpstr>
      <vt:lpstr>BELCO’s Approach</vt:lpstr>
      <vt:lpstr>BELCO’s Approach</vt:lpstr>
      <vt:lpstr>BELCO’s Approach</vt:lpstr>
      <vt:lpstr>BELCO’s Approach</vt:lpstr>
      <vt:lpstr>Example- Alternative A</vt:lpstr>
      <vt:lpstr>Alternative A</vt:lpstr>
      <vt:lpstr>Alternative A</vt:lpstr>
      <vt:lpstr>Example- Alternative B</vt:lpstr>
      <vt:lpstr>Alternative B</vt:lpstr>
      <vt:lpstr>Alternative B</vt:lpstr>
      <vt:lpstr>Example- Results</vt:lpstr>
      <vt:lpstr>Results</vt:lpstr>
      <vt:lpstr>Next Steps and Considerations </vt:lpstr>
      <vt:lpstr>Next Steps…</vt:lpstr>
      <vt:lpstr>Next Steps..</vt:lpstr>
      <vt:lpstr>TOU Pilot </vt:lpstr>
      <vt:lpstr>TOU Considerations</vt:lpstr>
      <vt:lpstr>TOU in Europe</vt:lpstr>
      <vt:lpstr>TOU Considerations for Bermuda</vt:lpstr>
      <vt:lpstr>Designing TOU Pilot for Bermuda (1/3)</vt:lpstr>
      <vt:lpstr>Designing TOU Pilot for Bermuda (2/3)</vt:lpstr>
      <vt:lpstr>TOU Pilot Considerations for Bermuda (3/3)</vt:lpstr>
      <vt:lpstr>Key questions that the pilot should answer</vt:lpstr>
      <vt:lpstr>Key Questions/Objectives to answer in Workshop with BELCO</vt:lpstr>
      <vt:lpstr>Next Steps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Nieto, Maria</dc:creator>
  <cp:lastModifiedBy>Nieto, Maria</cp:lastModifiedBy>
  <cp:revision>257</cp:revision>
  <dcterms:created xsi:type="dcterms:W3CDTF">2022-10-12T09:10:14Z</dcterms:created>
  <dcterms:modified xsi:type="dcterms:W3CDTF">2023-10-04T14:12:25Z</dcterms:modified>
  <dc:language>English (UK)</dc:language>
  <cp:version>2022</cp:version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0x010100A1A26C4BCFF240D5BC273ED44781910B00BB813BF97DFF4B40B99E3902C283C544</vt:lpwstr>
  </property>
  <property fmtid="{D5CDD505-2E9C-101B-9397-08002B2CF9AE}" pid="3" name="BusinessArea">
    <vt:lpwstr>6;#IAU-Energy Power Planning ＆ Solutions|3109eaec-3641-4f6e-8645-3cdd61ef30c0</vt:lpwstr>
  </property>
  <property fmtid="{D5CDD505-2E9C-101B-9397-08002B2CF9AE}" pid="4" name="Document Type">
    <vt:lpwstr>1</vt:lpwstr>
  </property>
  <property fmtid="{D5CDD505-2E9C-101B-9397-08002B2CF9AE}" pid="5" name="R-Keywords">
    <vt:lpwstr/>
  </property>
  <property fmtid="{D5CDD505-2E9C-101B-9397-08002B2CF9AE}" pid="6" name="R-Division">
    <vt:lpwstr>4;#Ricardo EE|865690f3-738b-419b-b41d-e464f9906df7</vt:lpwstr>
  </property>
  <property fmtid="{D5CDD505-2E9C-101B-9397-08002B2CF9AE}" pid="7" name="R-DivisionPolicy">
    <vt:lpwstr>3;#Ricardo Energy ＆ Environment|291a8f75-3ce5-4629-b77a-f5136efa727d</vt:lpwstr>
  </property>
  <property fmtid="{D5CDD505-2E9C-101B-9397-08002B2CF9AE}" pid="8" name="AgressoCustomer">
    <vt:lpwstr>7;#REGULATORY AUTHORITY OF BERMUDA|cad1ae7f-29ef-4ecb-a0c2-046d1812a9ab</vt:lpwstr>
  </property>
</Properties>
</file>