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56" r:id="rId2"/>
    <p:sldId id="260" r:id="rId3"/>
  </p:sldIdLst>
  <p:sldSz cx="5664200" cy="8013700"/>
  <p:notesSz cx="7104063" cy="10234613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1pPr>
    <a:lvl2pPr marL="0" marR="0" indent="457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2pPr>
    <a:lvl3pPr marL="0" marR="0" indent="914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3pPr>
    <a:lvl4pPr marL="0" marR="0" indent="1371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4pPr>
    <a:lvl5pPr marL="0" marR="0" indent="18288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5pPr>
    <a:lvl6pPr marL="0" marR="0" indent="22860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6pPr>
    <a:lvl7pPr marL="0" marR="0" indent="2743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7pPr>
    <a:lvl8pPr marL="0" marR="0" indent="3200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8pPr>
    <a:lvl9pPr marL="0" marR="0" indent="3657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DD4EA"/>
          </a:solidFill>
        </a:fill>
      </a:tcStyle>
    </a:wholeTbl>
    <a:band2H>
      <a:tcTxStyle/>
      <a:tcStyle>
        <a:tcBdr/>
        <a:fill>
          <a:solidFill>
            <a:srgbClr val="E8EBF5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0E0E0"/>
          </a:solidFill>
        </a:fill>
      </a:tcStyle>
    </a:wholeTbl>
    <a:band2H>
      <a:tcTxStyle/>
      <a:tcStyle>
        <a:tcBdr/>
        <a:fill>
          <a:solidFill>
            <a:srgbClr val="F0F0F0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4E2CE"/>
          </a:solidFill>
        </a:fill>
      </a:tcStyle>
    </a:wholeTbl>
    <a:band2H>
      <a:tcTxStyle/>
      <a:tcStyle>
        <a:tcBdr/>
        <a:fill>
          <a:solidFill>
            <a:srgbClr val="EBF1E8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2" d="100"/>
          <a:sy n="92" d="100"/>
        </p:scale>
        <p:origin x="321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>
            <a:spLocks noGrp="1" noRot="1" noChangeAspect="1"/>
          </p:cNvSpPr>
          <p:nvPr>
            <p:ph type="sldImg"/>
          </p:nvPr>
        </p:nvSpPr>
        <p:spPr>
          <a:xfrm>
            <a:off x="2195513" y="768350"/>
            <a:ext cx="2713037" cy="3836988"/>
          </a:xfrm>
          <a:prstGeom prst="rect">
            <a:avLst/>
          </a:prstGeom>
        </p:spPr>
        <p:txBody>
          <a:bodyPr lIns="95527" tIns="47764" rIns="95527" bIns="47764"/>
          <a:lstStyle/>
          <a:p>
            <a:endParaRPr/>
          </a:p>
        </p:txBody>
      </p:sp>
      <p:sp>
        <p:nvSpPr>
          <p:cNvPr id="18" name="Shape 18"/>
          <p:cNvSpPr>
            <a:spLocks noGrp="1"/>
          </p:cNvSpPr>
          <p:nvPr>
            <p:ph type="body" sz="quarter" idx="1"/>
          </p:nvPr>
        </p:nvSpPr>
        <p:spPr>
          <a:xfrm>
            <a:off x="947209" y="4861442"/>
            <a:ext cx="5209647" cy="4605576"/>
          </a:xfrm>
          <a:prstGeom prst="rect">
            <a:avLst/>
          </a:prstGeom>
        </p:spPr>
        <p:txBody>
          <a:bodyPr lIns="95527" tIns="47764" rIns="95527" bIns="47764"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defRPr sz="1200">
        <a:latin typeface="+mj-lt"/>
        <a:ea typeface="+mj-ea"/>
        <a:cs typeface="+mj-cs"/>
        <a:sym typeface="Calibri"/>
      </a:defRPr>
    </a:lvl1pPr>
    <a:lvl2pPr indent="228600" latinLnBrk="0">
      <a:defRPr sz="1200">
        <a:latin typeface="+mj-lt"/>
        <a:ea typeface="+mj-ea"/>
        <a:cs typeface="+mj-cs"/>
        <a:sym typeface="Calibri"/>
      </a:defRPr>
    </a:lvl2pPr>
    <a:lvl3pPr indent="457200" latinLnBrk="0">
      <a:defRPr sz="1200">
        <a:latin typeface="+mj-lt"/>
        <a:ea typeface="+mj-ea"/>
        <a:cs typeface="+mj-cs"/>
        <a:sym typeface="Calibri"/>
      </a:defRPr>
    </a:lvl3pPr>
    <a:lvl4pPr indent="685800" latinLnBrk="0">
      <a:defRPr sz="1200">
        <a:latin typeface="+mj-lt"/>
        <a:ea typeface="+mj-ea"/>
        <a:cs typeface="+mj-cs"/>
        <a:sym typeface="Calibri"/>
      </a:defRPr>
    </a:lvl4pPr>
    <a:lvl5pPr indent="914400" latinLnBrk="0">
      <a:defRPr sz="1200">
        <a:latin typeface="+mj-lt"/>
        <a:ea typeface="+mj-ea"/>
        <a:cs typeface="+mj-cs"/>
        <a:sym typeface="Calibri"/>
      </a:defRPr>
    </a:lvl5pPr>
    <a:lvl6pPr indent="1143000" latinLnBrk="0">
      <a:defRPr sz="1200">
        <a:latin typeface="+mj-lt"/>
        <a:ea typeface="+mj-ea"/>
        <a:cs typeface="+mj-cs"/>
        <a:sym typeface="Calibri"/>
      </a:defRPr>
    </a:lvl6pPr>
    <a:lvl7pPr indent="1371600" latinLnBrk="0">
      <a:defRPr sz="1200">
        <a:latin typeface="+mj-lt"/>
        <a:ea typeface="+mj-ea"/>
        <a:cs typeface="+mj-cs"/>
        <a:sym typeface="Calibri"/>
      </a:defRPr>
    </a:lvl7pPr>
    <a:lvl8pPr indent="1600200" latinLnBrk="0">
      <a:defRPr sz="1200">
        <a:latin typeface="+mj-lt"/>
        <a:ea typeface="+mj-ea"/>
        <a:cs typeface="+mj-cs"/>
        <a:sym typeface="Calibri"/>
      </a:defRPr>
    </a:lvl8pPr>
    <a:lvl9pPr indent="1828800" latinLnBrk="0">
      <a:defRPr sz="1200">
        <a:latin typeface="+mj-lt"/>
        <a:ea typeface="+mj-ea"/>
        <a:cs typeface="+mj-cs"/>
        <a:sym typeface="Calibri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283210" y="107591"/>
            <a:ext cx="5097780" cy="176227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 anchor="ctr"/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283210" y="1869863"/>
            <a:ext cx="5097780" cy="614383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737696" y="7211612"/>
            <a:ext cx="1321648" cy="431801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ctr">
            <a:spAutoFit/>
          </a:bodyPr>
          <a:lstStyle>
            <a:lvl1pPr algn="r">
              <a:defRPr sz="1200"/>
            </a:lvl1pPr>
          </a:lstStyle>
          <a:p>
            <a:fld id="{86CB4B4D-7CA3-9044-876B-883B54F8677D}" type="slidenum">
              <a:t>‹Nr.›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ransition spd="med"/>
  <p:txStyles>
    <p:titleStyle>
      <a:lvl1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1pPr>
      <a:lvl2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2pPr>
      <a:lvl3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3pPr>
      <a:lvl4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4pPr>
      <a:lvl5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5pPr>
      <a:lvl6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6pPr>
      <a:lvl7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7pPr>
      <a:lvl8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8pPr>
      <a:lvl9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9pPr>
    </p:titleStyle>
    <p:bodyStyle>
      <a:lvl1pPr marL="342900" marR="0" indent="-3429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1pPr>
      <a:lvl2pPr marL="783771" marR="0" indent="-326571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–"/>
        <a:tabLst/>
        <a:defRPr sz="32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2pPr>
      <a:lvl3pPr marL="1219200" marR="0" indent="-3048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3pPr>
      <a:lvl4pPr marL="17373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–"/>
        <a:tabLst/>
        <a:defRPr sz="32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4pPr>
      <a:lvl5pPr marL="21945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»"/>
        <a:tabLst/>
        <a:defRPr sz="32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5pPr>
      <a:lvl6pPr marL="26517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6pPr>
      <a:lvl7pPr marL="31089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7pPr>
      <a:lvl8pPr marL="3566159" marR="0" indent="-365759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8pPr>
      <a:lvl9pPr marL="4023359" marR="0" indent="-365759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457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914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1371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18288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22860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2743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3200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3657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Image 0" descr="Image 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525" y="0"/>
            <a:ext cx="1219200" cy="1571625"/>
          </a:xfrm>
          <a:prstGeom prst="rect">
            <a:avLst/>
          </a:prstGeom>
          <a:ln w="12700">
            <a:miter lim="400000"/>
          </a:ln>
        </p:spPr>
      </p:pic>
      <p:pic>
        <p:nvPicPr>
          <p:cNvPr id="21" name="Image 1" descr="Imag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525" y="2171700"/>
            <a:ext cx="1905000" cy="485775"/>
          </a:xfrm>
          <a:prstGeom prst="rect">
            <a:avLst/>
          </a:prstGeom>
          <a:ln w="12700">
            <a:miter lim="400000"/>
          </a:ln>
        </p:spPr>
      </p:pic>
      <p:sp>
        <p:nvSpPr>
          <p:cNvPr id="22" name="Text 0"/>
          <p:cNvSpPr txBox="1"/>
          <p:nvPr/>
        </p:nvSpPr>
        <p:spPr>
          <a:xfrm>
            <a:off x="600075" y="3867150"/>
            <a:ext cx="3429000" cy="183447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spAutoFit/>
          </a:bodyPr>
          <a:lstStyle/>
          <a:p>
            <a:pPr>
              <a:lnSpc>
                <a:spcPts val="1200"/>
              </a:lnSpc>
              <a:spcBef>
                <a:spcPts val="1200"/>
              </a:spcBef>
              <a:defRPr sz="800">
                <a:latin typeface="PT Sans"/>
                <a:ea typeface="PT Sans"/>
                <a:cs typeface="PT Sans"/>
                <a:sym typeface="PT Sans"/>
              </a:defRPr>
            </a:pPr>
            <a:r>
              <a:rPr dirty="0"/>
              <a:t>gerne </a:t>
            </a:r>
            <a:r>
              <a:rPr dirty="0" err="1"/>
              <a:t>empfehlen</a:t>
            </a:r>
            <a:r>
              <a:rPr dirty="0"/>
              <a:t> </a:t>
            </a:r>
            <a:r>
              <a:rPr dirty="0" err="1"/>
              <a:t>wir</a:t>
            </a:r>
            <a:r>
              <a:rPr dirty="0"/>
              <a:t> </a:t>
            </a:r>
            <a:r>
              <a:rPr dirty="0" err="1"/>
              <a:t>uns</a:t>
            </a:r>
            <a:r>
              <a:rPr dirty="0"/>
              <a:t> für </a:t>
            </a:r>
            <a:r>
              <a:rPr dirty="0" err="1"/>
              <a:t>ihre</a:t>
            </a:r>
            <a:r>
              <a:rPr dirty="0"/>
              <a:t> </a:t>
            </a:r>
            <a:r>
              <a:rPr dirty="0" err="1"/>
              <a:t>Reisegruppen</a:t>
            </a:r>
            <a:r>
              <a:rPr dirty="0"/>
              <a:t>, </a:t>
            </a:r>
            <a:r>
              <a:rPr dirty="0" err="1"/>
              <a:t>jederzeit</a:t>
            </a:r>
            <a:r>
              <a:rPr dirty="0"/>
              <a:t> und / </a:t>
            </a:r>
            <a:r>
              <a:rPr dirty="0" err="1"/>
              <a:t>oder</a:t>
            </a:r>
            <a:r>
              <a:rPr dirty="0"/>
              <a:t> </a:t>
            </a:r>
            <a:r>
              <a:rPr dirty="0" err="1"/>
              <a:t>nach</a:t>
            </a:r>
            <a:r>
              <a:rPr dirty="0"/>
              <a:t> der </a:t>
            </a:r>
            <a:r>
              <a:rPr dirty="0" err="1"/>
              <a:t>Besichtigung</a:t>
            </a:r>
            <a:r>
              <a:rPr dirty="0"/>
              <a:t> der </a:t>
            </a:r>
            <a:r>
              <a:rPr dirty="0" err="1"/>
              <a:t>Klosteranlage</a:t>
            </a:r>
            <a:r>
              <a:rPr dirty="0"/>
              <a:t> Oberschönenfeld.</a:t>
            </a:r>
            <a:endParaRPr lang="de-DE" dirty="0"/>
          </a:p>
          <a:p>
            <a:pPr>
              <a:lnSpc>
                <a:spcPts val="1200"/>
              </a:lnSpc>
              <a:spcBef>
                <a:spcPts val="1200"/>
              </a:spcBef>
              <a:defRPr sz="800">
                <a:latin typeface="PT Sans"/>
                <a:ea typeface="PT Sans"/>
                <a:cs typeface="PT Sans"/>
                <a:sym typeface="PT Sans"/>
              </a:defRPr>
            </a:pPr>
            <a:r>
              <a:rPr lang="de-DE" b="1" dirty="0"/>
              <a:t>Unser Tipp</a:t>
            </a:r>
            <a:r>
              <a:rPr lang="de-DE" dirty="0"/>
              <a:t>: Besuchen Sie auch den Klosterladen und die Klosterbäckerei   (evtl. Klosterbrot vorbestellen)</a:t>
            </a:r>
            <a:r>
              <a:rPr dirty="0"/>
              <a:t> </a:t>
            </a:r>
          </a:p>
          <a:p>
            <a:pPr>
              <a:lnSpc>
                <a:spcPts val="1200"/>
              </a:lnSpc>
              <a:spcBef>
                <a:spcPts val="1200"/>
              </a:spcBef>
              <a:defRPr sz="800">
                <a:latin typeface="PT Sans"/>
                <a:ea typeface="PT Sans"/>
                <a:cs typeface="PT Sans"/>
                <a:sym typeface="PT Sans"/>
              </a:defRPr>
            </a:pPr>
            <a:r>
              <a:rPr dirty="0" err="1"/>
              <a:t>Anbei</a:t>
            </a:r>
            <a:r>
              <a:rPr dirty="0"/>
              <a:t> </a:t>
            </a:r>
            <a:r>
              <a:rPr dirty="0" err="1"/>
              <a:t>unsere</a:t>
            </a:r>
            <a:r>
              <a:rPr dirty="0"/>
              <a:t> </a:t>
            </a:r>
            <a:r>
              <a:rPr dirty="0" err="1"/>
              <a:t>Auswahl</a:t>
            </a:r>
            <a:r>
              <a:rPr dirty="0"/>
              <a:t> an </a:t>
            </a:r>
            <a:r>
              <a:rPr dirty="0" err="1"/>
              <a:t>Gerichten</a:t>
            </a:r>
            <a:r>
              <a:rPr dirty="0"/>
              <a:t> für </a:t>
            </a:r>
            <a:r>
              <a:rPr dirty="0" err="1"/>
              <a:t>Reisegruppen</a:t>
            </a:r>
            <a:r>
              <a:rPr dirty="0"/>
              <a:t>.</a:t>
            </a:r>
          </a:p>
          <a:p>
            <a:pPr>
              <a:lnSpc>
                <a:spcPts val="1200"/>
              </a:lnSpc>
              <a:spcBef>
                <a:spcPts val="1200"/>
              </a:spcBef>
              <a:defRPr sz="800">
                <a:latin typeface="PT Sans"/>
                <a:ea typeface="PT Sans"/>
                <a:cs typeface="PT Sans"/>
                <a:sym typeface="PT Sans"/>
              </a:defRPr>
            </a:pPr>
            <a:r>
              <a:rPr dirty="0"/>
              <a:t>Bitte </a:t>
            </a:r>
            <a:r>
              <a:rPr dirty="0" err="1"/>
              <a:t>weisen</a:t>
            </a:r>
            <a:r>
              <a:rPr dirty="0"/>
              <a:t> Sie </a:t>
            </a:r>
            <a:r>
              <a:rPr dirty="0" err="1"/>
              <a:t>uns</a:t>
            </a:r>
            <a:r>
              <a:rPr dirty="0"/>
              <a:t> </a:t>
            </a:r>
            <a:r>
              <a:rPr dirty="0" err="1"/>
              <a:t>rechtzeitig</a:t>
            </a:r>
            <a:r>
              <a:rPr dirty="0"/>
              <a:t> auf </a:t>
            </a:r>
            <a:r>
              <a:rPr dirty="0" err="1"/>
              <a:t>besondere</a:t>
            </a:r>
            <a:r>
              <a:rPr dirty="0"/>
              <a:t> </a:t>
            </a:r>
            <a:r>
              <a:rPr dirty="0" err="1"/>
              <a:t>Essenwünsche</a:t>
            </a:r>
            <a:r>
              <a:rPr dirty="0"/>
              <a:t> </a:t>
            </a:r>
            <a:r>
              <a:rPr dirty="0" err="1"/>
              <a:t>einzelner</a:t>
            </a:r>
            <a:r>
              <a:rPr dirty="0"/>
              <a:t> </a:t>
            </a:r>
            <a:r>
              <a:rPr dirty="0" err="1"/>
              <a:t>Mitreisender</a:t>
            </a:r>
            <a:r>
              <a:rPr dirty="0"/>
              <a:t>, </a:t>
            </a:r>
            <a:r>
              <a:rPr dirty="0" err="1"/>
              <a:t>aufgrund</a:t>
            </a:r>
            <a:r>
              <a:rPr dirty="0"/>
              <a:t> von </a:t>
            </a:r>
            <a:r>
              <a:rPr dirty="0" err="1"/>
              <a:t>Allergie</a:t>
            </a:r>
            <a:r>
              <a:rPr dirty="0"/>
              <a:t>, </a:t>
            </a:r>
            <a:r>
              <a:rPr dirty="0" err="1"/>
              <a:t>Krankheit</a:t>
            </a:r>
            <a:r>
              <a:rPr dirty="0"/>
              <a:t>, </a:t>
            </a:r>
            <a:r>
              <a:rPr dirty="0" err="1"/>
              <a:t>Glaube</a:t>
            </a:r>
            <a:r>
              <a:rPr dirty="0"/>
              <a:t> </a:t>
            </a:r>
            <a:r>
              <a:rPr dirty="0" err="1"/>
              <a:t>oder</a:t>
            </a:r>
            <a:r>
              <a:rPr dirty="0"/>
              <a:t> </a:t>
            </a:r>
            <a:r>
              <a:rPr dirty="0" err="1"/>
              <a:t>ähnliches</a:t>
            </a:r>
            <a:r>
              <a:rPr dirty="0"/>
              <a:t> </a:t>
            </a:r>
            <a:r>
              <a:rPr dirty="0" err="1"/>
              <a:t>hin</a:t>
            </a:r>
            <a:r>
              <a:rPr dirty="0"/>
              <a:t>.</a:t>
            </a:r>
          </a:p>
          <a:p>
            <a:pPr>
              <a:lnSpc>
                <a:spcPts val="1200"/>
              </a:lnSpc>
              <a:spcBef>
                <a:spcPts val="1200"/>
              </a:spcBef>
              <a:defRPr sz="800">
                <a:latin typeface="PT Sans"/>
                <a:ea typeface="PT Sans"/>
                <a:cs typeface="PT Sans"/>
                <a:sym typeface="PT Sans"/>
              </a:defRPr>
            </a:pPr>
            <a:r>
              <a:rPr dirty="0"/>
              <a:t>Wir </a:t>
            </a:r>
            <a:r>
              <a:rPr dirty="0" err="1"/>
              <a:t>danken</a:t>
            </a:r>
            <a:r>
              <a:rPr dirty="0"/>
              <a:t> Ihnen für </a:t>
            </a:r>
            <a:r>
              <a:rPr dirty="0" err="1"/>
              <a:t>Ihr</a:t>
            </a:r>
            <a:r>
              <a:rPr dirty="0"/>
              <a:t> </a:t>
            </a:r>
            <a:r>
              <a:rPr dirty="0" err="1"/>
              <a:t>Verständnis</a:t>
            </a:r>
            <a:r>
              <a:rPr dirty="0"/>
              <a:t> und </a:t>
            </a:r>
            <a:r>
              <a:rPr dirty="0" err="1"/>
              <a:t>freuen</a:t>
            </a:r>
            <a:r>
              <a:rPr dirty="0"/>
              <a:t> </a:t>
            </a:r>
            <a:r>
              <a:rPr dirty="0" err="1"/>
              <a:t>uns</a:t>
            </a:r>
            <a:r>
              <a:rPr lang="de-DE" dirty="0"/>
              <a:t> auf</a:t>
            </a:r>
            <a:r>
              <a:rPr dirty="0"/>
              <a:t> Sie.</a:t>
            </a:r>
          </a:p>
        </p:txBody>
      </p:sp>
      <p:sp>
        <p:nvSpPr>
          <p:cNvPr id="23" name="Text 1"/>
          <p:cNvSpPr txBox="1"/>
          <p:nvPr/>
        </p:nvSpPr>
        <p:spPr>
          <a:xfrm>
            <a:off x="371475" y="3373524"/>
            <a:ext cx="3962400" cy="17930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b">
            <a:spAutoFit/>
          </a:bodyPr>
          <a:lstStyle>
            <a:lvl1pPr>
              <a:lnSpc>
                <a:spcPts val="1200"/>
              </a:lnSpc>
              <a:defRPr>
                <a:latin typeface="Montserrat SemiBold"/>
                <a:ea typeface="Montserrat SemiBold"/>
                <a:cs typeface="Montserrat SemiBold"/>
                <a:sym typeface="Montserrat SemiBold"/>
              </a:defRPr>
            </a:lvl1pPr>
          </a:lstStyle>
          <a:p>
            <a:r>
              <a:rPr dirty="0"/>
              <a:t>Sehr </a:t>
            </a:r>
            <a:r>
              <a:rPr dirty="0" err="1"/>
              <a:t>geehrte</a:t>
            </a:r>
            <a:r>
              <a:rPr dirty="0"/>
              <a:t> Damen und Herren,</a:t>
            </a:r>
          </a:p>
        </p:txBody>
      </p:sp>
      <p:sp>
        <p:nvSpPr>
          <p:cNvPr id="24" name="Text 2"/>
          <p:cNvSpPr txBox="1"/>
          <p:nvPr/>
        </p:nvSpPr>
        <p:spPr>
          <a:xfrm>
            <a:off x="371475" y="1990725"/>
            <a:ext cx="1771650" cy="63764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spAutoFit/>
          </a:bodyPr>
          <a:lstStyle/>
          <a:p>
            <a:pPr>
              <a:lnSpc>
                <a:spcPts val="1500"/>
              </a:lnSpc>
              <a:spcBef>
                <a:spcPts val="300"/>
              </a:spcBef>
              <a:defRPr sz="800">
                <a:latin typeface="PT Sans"/>
                <a:ea typeface="PT Sans"/>
                <a:cs typeface="PT Sans"/>
                <a:sym typeface="PT Sans"/>
              </a:defRPr>
            </a:pPr>
            <a:r>
              <a:t>100 Plätze im Klosterstüble</a:t>
            </a:r>
          </a:p>
          <a:p>
            <a:pPr>
              <a:lnSpc>
                <a:spcPts val="1500"/>
              </a:lnSpc>
              <a:spcBef>
                <a:spcPts val="300"/>
              </a:spcBef>
              <a:defRPr sz="800">
                <a:latin typeface="PT Sans"/>
                <a:ea typeface="PT Sans"/>
                <a:cs typeface="PT Sans"/>
                <a:sym typeface="PT Sans"/>
              </a:defRPr>
            </a:pPr>
            <a:r>
              <a:t>bis 300 Plätze im Kastanien-Biergarten</a:t>
            </a:r>
          </a:p>
          <a:p>
            <a:pPr>
              <a:lnSpc>
                <a:spcPts val="1500"/>
              </a:lnSpc>
              <a:spcBef>
                <a:spcPts val="300"/>
              </a:spcBef>
              <a:defRPr sz="800">
                <a:latin typeface="PT Sans"/>
                <a:ea typeface="PT Sans"/>
                <a:cs typeface="PT Sans"/>
                <a:sym typeface="PT Sans"/>
              </a:defRPr>
            </a:pPr>
            <a:r>
              <a:t>Busparkplatz</a:t>
            </a:r>
          </a:p>
        </p:txBody>
      </p:sp>
      <p:sp>
        <p:nvSpPr>
          <p:cNvPr id="25" name="Text 3"/>
          <p:cNvSpPr txBox="1"/>
          <p:nvPr/>
        </p:nvSpPr>
        <p:spPr>
          <a:xfrm>
            <a:off x="3086100" y="1990725"/>
            <a:ext cx="2247900" cy="45476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ts val="1200"/>
              </a:lnSpc>
              <a:spcBef>
                <a:spcPts val="300"/>
              </a:spcBef>
              <a:defRPr sz="800" b="1">
                <a:latin typeface="PT Sans"/>
                <a:ea typeface="PT Sans"/>
                <a:cs typeface="PT Sans"/>
                <a:sym typeface="PT Sans"/>
              </a:defRPr>
            </a:lvl1pPr>
          </a:lstStyle>
          <a:p>
            <a:r>
              <a:t>Wir bitten um rechtzeitige Reservierung und geben Sie uns 1 - 2 Stunden vor Anreise die Speisenauswahl bekannt.</a:t>
            </a:r>
          </a:p>
        </p:txBody>
      </p:sp>
      <p:sp>
        <p:nvSpPr>
          <p:cNvPr id="26" name="Text 4"/>
          <p:cNvSpPr txBox="1"/>
          <p:nvPr/>
        </p:nvSpPr>
        <p:spPr>
          <a:xfrm>
            <a:off x="3086100" y="2657475"/>
            <a:ext cx="2124075" cy="44948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>
            <a:spAutoFit/>
          </a:bodyPr>
          <a:lstStyle>
            <a:lvl1pPr>
              <a:lnSpc>
                <a:spcPts val="1200"/>
              </a:lnSpc>
              <a:spcBef>
                <a:spcPts val="300"/>
              </a:spcBef>
              <a:defRPr sz="800">
                <a:latin typeface="PT Sans"/>
                <a:ea typeface="PT Sans"/>
                <a:cs typeface="PT Sans"/>
                <a:sym typeface="PT Sans"/>
              </a:defRPr>
            </a:lvl1pPr>
          </a:lstStyle>
          <a:p>
            <a:r>
              <a:rPr lang="de-DE" dirty="0"/>
              <a:t>Damit wir für Ihre Reisegruppe eine feine Auswahl an </a:t>
            </a:r>
            <a:r>
              <a:rPr dirty="0"/>
              <a:t>Kuchen</a:t>
            </a:r>
            <a:r>
              <a:rPr lang="de-DE" dirty="0"/>
              <a:t> &amp; Torten bereitstellen können, bitten wir um vorherige Anmeldung.</a:t>
            </a:r>
            <a:endParaRPr dirty="0"/>
          </a:p>
        </p:txBody>
      </p:sp>
      <p:sp>
        <p:nvSpPr>
          <p:cNvPr id="27" name="Text 5"/>
          <p:cNvSpPr txBox="1"/>
          <p:nvPr/>
        </p:nvSpPr>
        <p:spPr>
          <a:xfrm>
            <a:off x="371475" y="5695950"/>
            <a:ext cx="3733800" cy="14170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ts val="1200"/>
              </a:lnSpc>
              <a:spcBef>
                <a:spcPts val="1200"/>
              </a:spcBef>
              <a:defRPr sz="800">
                <a:latin typeface="PT Sans"/>
                <a:ea typeface="PT Sans"/>
                <a:cs typeface="PT Sans"/>
                <a:sym typeface="PT Sans"/>
              </a:defRPr>
            </a:lvl1pPr>
          </a:lstStyle>
          <a:p>
            <a:r>
              <a:rPr lang="de-DE" dirty="0"/>
              <a:t>       </a:t>
            </a:r>
            <a:endParaRPr dirty="0"/>
          </a:p>
        </p:txBody>
      </p:sp>
      <p:sp>
        <p:nvSpPr>
          <p:cNvPr id="28" name="Text 6"/>
          <p:cNvSpPr txBox="1"/>
          <p:nvPr/>
        </p:nvSpPr>
        <p:spPr>
          <a:xfrm>
            <a:off x="371475" y="6977913"/>
            <a:ext cx="3581400" cy="6706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b">
            <a:spAutoFit/>
          </a:bodyPr>
          <a:lstStyle/>
          <a:p>
            <a:pPr>
              <a:lnSpc>
                <a:spcPts val="1200"/>
              </a:lnSpc>
              <a:spcBef>
                <a:spcPts val="500"/>
              </a:spcBef>
              <a:defRPr sz="800">
                <a:latin typeface="PT Sans"/>
                <a:ea typeface="PT Sans"/>
                <a:cs typeface="PT Sans"/>
                <a:sym typeface="PT Sans"/>
              </a:defRPr>
            </a:pPr>
            <a:r>
              <a:rPr dirty="0"/>
              <a:t>Wir </a:t>
            </a:r>
            <a:r>
              <a:rPr dirty="0" err="1"/>
              <a:t>wünschen</a:t>
            </a:r>
            <a:r>
              <a:rPr dirty="0"/>
              <a:t> Ihnen </a:t>
            </a:r>
            <a:r>
              <a:rPr dirty="0" err="1"/>
              <a:t>schöne</a:t>
            </a:r>
            <a:r>
              <a:rPr dirty="0"/>
              <a:t> </a:t>
            </a:r>
            <a:r>
              <a:rPr dirty="0" err="1"/>
              <a:t>Stunden</a:t>
            </a:r>
            <a:r>
              <a:rPr dirty="0"/>
              <a:t> </a:t>
            </a:r>
            <a:r>
              <a:rPr dirty="0" err="1"/>
              <a:t>im</a:t>
            </a:r>
            <a:r>
              <a:rPr dirty="0"/>
              <a:t> Kloster in Oberschönenfeld und </a:t>
            </a:r>
            <a:r>
              <a:rPr dirty="0" err="1"/>
              <a:t>verbleiben</a:t>
            </a:r>
            <a:r>
              <a:rPr dirty="0"/>
              <a:t> </a:t>
            </a:r>
            <a:r>
              <a:rPr dirty="0" err="1"/>
              <a:t>mit</a:t>
            </a:r>
            <a:r>
              <a:rPr dirty="0"/>
              <a:t> </a:t>
            </a:r>
            <a:r>
              <a:rPr dirty="0" err="1"/>
              <a:t>freundlichen</a:t>
            </a:r>
            <a:r>
              <a:rPr dirty="0"/>
              <a:t> </a:t>
            </a:r>
            <a:r>
              <a:rPr dirty="0" err="1"/>
              <a:t>Grüßen</a:t>
            </a:r>
            <a:r>
              <a:rPr dirty="0"/>
              <a:t> </a:t>
            </a:r>
          </a:p>
          <a:p>
            <a:pPr>
              <a:lnSpc>
                <a:spcPts val="1200"/>
              </a:lnSpc>
              <a:spcBef>
                <a:spcPts val="500"/>
              </a:spcBef>
              <a:defRPr sz="800">
                <a:latin typeface="PT Sans"/>
                <a:ea typeface="PT Sans"/>
                <a:cs typeface="PT Sans"/>
                <a:sym typeface="PT Sans"/>
              </a:defRPr>
            </a:pPr>
            <a:r>
              <a:rPr dirty="0" err="1"/>
              <a:t>Ihr</a:t>
            </a:r>
            <a:r>
              <a:rPr dirty="0"/>
              <a:t> Wirt, Michael Haupt </a:t>
            </a:r>
            <a:r>
              <a:rPr dirty="0" err="1"/>
              <a:t>mit</a:t>
            </a:r>
            <a:r>
              <a:rPr dirty="0"/>
              <a:t> </a:t>
            </a:r>
            <a:r>
              <a:rPr dirty="0" err="1"/>
              <a:t>Restaurantleiter</a:t>
            </a:r>
            <a:r>
              <a:rPr lang="de-DE" dirty="0"/>
              <a:t> </a:t>
            </a:r>
            <a:r>
              <a:rPr dirty="0"/>
              <a:t>Alessandro Catalano und dem </a:t>
            </a:r>
            <a:r>
              <a:rPr dirty="0" err="1"/>
              <a:t>gesamten</a:t>
            </a:r>
            <a:r>
              <a:rPr dirty="0"/>
              <a:t> Team </a:t>
            </a:r>
            <a:r>
              <a:rPr dirty="0" err="1"/>
              <a:t>aus</a:t>
            </a:r>
            <a:r>
              <a:rPr dirty="0"/>
              <a:t> der </a:t>
            </a:r>
            <a:r>
              <a:rPr dirty="0" err="1"/>
              <a:t>himmlischen</a:t>
            </a:r>
            <a:r>
              <a:rPr dirty="0"/>
              <a:t> </a:t>
            </a:r>
            <a:r>
              <a:rPr dirty="0" err="1"/>
              <a:t>Wirtschaft</a:t>
            </a:r>
            <a:r>
              <a:rPr dirty="0"/>
              <a:t>!</a:t>
            </a:r>
          </a:p>
        </p:txBody>
      </p:sp>
      <p:sp>
        <p:nvSpPr>
          <p:cNvPr id="29" name="Text 7"/>
          <p:cNvSpPr txBox="1"/>
          <p:nvPr/>
        </p:nvSpPr>
        <p:spPr>
          <a:xfrm>
            <a:off x="3095625" y="373913"/>
            <a:ext cx="2019300" cy="121676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b">
            <a:spAutoFit/>
          </a:bodyPr>
          <a:lstStyle/>
          <a:p>
            <a:pPr>
              <a:lnSpc>
                <a:spcPts val="1200"/>
              </a:lnSpc>
              <a:defRPr sz="800" b="1">
                <a:latin typeface="PT Sans"/>
                <a:ea typeface="PT Sans"/>
                <a:cs typeface="PT Sans"/>
                <a:sym typeface="PT Sans"/>
              </a:defRPr>
            </a:pPr>
            <a:r>
              <a:t>Klosterstüble Oberschönenfeld</a:t>
            </a:r>
          </a:p>
          <a:p>
            <a:pPr>
              <a:lnSpc>
                <a:spcPts val="1200"/>
              </a:lnSpc>
              <a:defRPr sz="800" b="1">
                <a:latin typeface="PT Sans"/>
                <a:ea typeface="PT Sans"/>
                <a:cs typeface="PT Sans"/>
                <a:sym typeface="PT Sans"/>
              </a:defRPr>
            </a:pPr>
            <a:r>
              <a:rPr b="0"/>
              <a:t>Oberschönenfeld 1</a:t>
            </a:r>
          </a:p>
          <a:p>
            <a:pPr>
              <a:lnSpc>
                <a:spcPts val="1200"/>
              </a:lnSpc>
              <a:defRPr sz="800" b="1">
                <a:latin typeface="PT Sans"/>
                <a:ea typeface="PT Sans"/>
                <a:cs typeface="PT Sans"/>
                <a:sym typeface="PT Sans"/>
              </a:defRPr>
            </a:pPr>
            <a:r>
              <a:rPr b="0"/>
              <a:t>86459 Gessertshausen</a:t>
            </a:r>
          </a:p>
          <a:p>
            <a:pPr>
              <a:lnSpc>
                <a:spcPts val="1200"/>
              </a:lnSpc>
              <a:defRPr sz="800" b="1">
                <a:latin typeface="PT Sans"/>
                <a:ea typeface="PT Sans"/>
                <a:cs typeface="PT Sans"/>
                <a:sym typeface="PT Sans"/>
              </a:defRPr>
            </a:pPr>
            <a:endParaRPr b="0"/>
          </a:p>
          <a:p>
            <a:pPr>
              <a:lnSpc>
                <a:spcPts val="1200"/>
              </a:lnSpc>
              <a:defRPr sz="800" b="1">
                <a:latin typeface="PT Sans"/>
                <a:ea typeface="PT Sans"/>
                <a:cs typeface="PT Sans"/>
                <a:sym typeface="PT Sans"/>
              </a:defRPr>
            </a:pPr>
            <a:r>
              <a:rPr b="0"/>
              <a:t>Telefon: 08238-3730 / Telefax: 08238-3700</a:t>
            </a:r>
          </a:p>
          <a:p>
            <a:pPr>
              <a:lnSpc>
                <a:spcPts val="1200"/>
              </a:lnSpc>
              <a:defRPr sz="800" b="1">
                <a:latin typeface="PT Sans"/>
                <a:ea typeface="PT Sans"/>
                <a:cs typeface="PT Sans"/>
                <a:sym typeface="PT Sans"/>
              </a:defRPr>
            </a:pPr>
            <a:r>
              <a:rPr b="0"/>
              <a:t>Mail: </a:t>
            </a:r>
            <a:r>
              <a:t>kontakt@kloster-ob.de</a:t>
            </a:r>
          </a:p>
          <a:p>
            <a:pPr>
              <a:lnSpc>
                <a:spcPts val="1200"/>
              </a:lnSpc>
              <a:defRPr sz="800" b="1">
                <a:latin typeface="PT Sans"/>
                <a:ea typeface="PT Sans"/>
                <a:cs typeface="PT Sans"/>
                <a:sym typeface="PT Sans"/>
              </a:defRPr>
            </a:pPr>
            <a:endParaRPr/>
          </a:p>
          <a:p>
            <a:pPr>
              <a:lnSpc>
                <a:spcPts val="1200"/>
              </a:lnSpc>
              <a:defRPr sz="800" b="1">
                <a:latin typeface="PT Sans"/>
                <a:ea typeface="PT Sans"/>
                <a:cs typeface="PT Sans"/>
                <a:sym typeface="PT Sans"/>
              </a:defRPr>
            </a:pPr>
            <a:r>
              <a:t>www.kloster-ob.de</a:t>
            </a:r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6" name="Image 0" descr="Image 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525" y="0"/>
            <a:ext cx="1219200" cy="1571625"/>
          </a:xfrm>
          <a:prstGeom prst="rect">
            <a:avLst/>
          </a:prstGeom>
          <a:ln w="12700">
            <a:miter lim="400000"/>
          </a:ln>
        </p:spPr>
      </p:pic>
      <p:pic>
        <p:nvPicPr>
          <p:cNvPr id="97" name="Image 1" descr="Imag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19425" y="4762500"/>
            <a:ext cx="2295525" cy="18289"/>
          </a:xfrm>
          <a:prstGeom prst="rect">
            <a:avLst/>
          </a:prstGeom>
          <a:ln w="12700">
            <a:miter lim="400000"/>
          </a:ln>
        </p:spPr>
      </p:pic>
      <p:pic>
        <p:nvPicPr>
          <p:cNvPr id="98" name="Image 2" descr="Imag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19425" y="5305425"/>
            <a:ext cx="2295525" cy="18289"/>
          </a:xfrm>
          <a:prstGeom prst="rect">
            <a:avLst/>
          </a:prstGeom>
          <a:ln w="12700">
            <a:miter lim="400000"/>
          </a:ln>
        </p:spPr>
      </p:pic>
      <p:pic>
        <p:nvPicPr>
          <p:cNvPr id="99" name="Image 3" descr="Imag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19425" y="5829300"/>
            <a:ext cx="2295525" cy="18289"/>
          </a:xfrm>
          <a:prstGeom prst="rect">
            <a:avLst/>
          </a:prstGeom>
          <a:ln w="12700">
            <a:miter lim="400000"/>
          </a:ln>
        </p:spPr>
      </p:pic>
      <p:pic>
        <p:nvPicPr>
          <p:cNvPr id="100" name="Image 4" descr="Imag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19425" y="6381750"/>
            <a:ext cx="2295525" cy="18289"/>
          </a:xfrm>
          <a:prstGeom prst="rect">
            <a:avLst/>
          </a:prstGeom>
          <a:ln w="12700">
            <a:miter lim="400000"/>
          </a:ln>
        </p:spPr>
      </p:pic>
      <p:pic>
        <p:nvPicPr>
          <p:cNvPr id="101" name="Image 5" descr="Imag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525" y="4762500"/>
            <a:ext cx="2295525" cy="18289"/>
          </a:xfrm>
          <a:prstGeom prst="rect">
            <a:avLst/>
          </a:prstGeom>
          <a:ln w="12700">
            <a:miter lim="400000"/>
          </a:ln>
        </p:spPr>
      </p:pic>
      <p:pic>
        <p:nvPicPr>
          <p:cNvPr id="102" name="Image 6" descr="Imag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525" y="3390900"/>
            <a:ext cx="3495675" cy="18289"/>
          </a:xfrm>
          <a:prstGeom prst="rect">
            <a:avLst/>
          </a:prstGeom>
          <a:ln w="12700">
            <a:miter lim="400000"/>
          </a:ln>
        </p:spPr>
      </p:pic>
      <p:pic>
        <p:nvPicPr>
          <p:cNvPr id="103" name="Image 7" descr="Imag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525" y="5305425"/>
            <a:ext cx="2295525" cy="18289"/>
          </a:xfrm>
          <a:prstGeom prst="rect">
            <a:avLst/>
          </a:prstGeom>
          <a:ln w="12700">
            <a:miter lim="400000"/>
          </a:ln>
        </p:spPr>
      </p:pic>
      <p:pic>
        <p:nvPicPr>
          <p:cNvPr id="104" name="Image 8" descr="Imag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525" y="5829300"/>
            <a:ext cx="2295525" cy="18289"/>
          </a:xfrm>
          <a:prstGeom prst="rect">
            <a:avLst/>
          </a:prstGeom>
          <a:ln w="12700">
            <a:miter lim="400000"/>
          </a:ln>
        </p:spPr>
      </p:pic>
      <p:pic>
        <p:nvPicPr>
          <p:cNvPr id="105" name="Image 9" descr="Imag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525" y="6381750"/>
            <a:ext cx="2295525" cy="18289"/>
          </a:xfrm>
          <a:prstGeom prst="rect">
            <a:avLst/>
          </a:prstGeom>
          <a:ln w="12700">
            <a:miter lim="400000"/>
          </a:ln>
        </p:spPr>
      </p:pic>
      <p:sp>
        <p:nvSpPr>
          <p:cNvPr id="106" name="Text 0"/>
          <p:cNvSpPr txBox="1"/>
          <p:nvPr/>
        </p:nvSpPr>
        <p:spPr>
          <a:xfrm>
            <a:off x="390525" y="2914650"/>
            <a:ext cx="3886200" cy="48474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spAutoFit/>
          </a:bodyPr>
          <a:lstStyle/>
          <a:p>
            <a:pPr>
              <a:lnSpc>
                <a:spcPts val="1300"/>
              </a:lnSpc>
              <a:defRPr sz="900" b="1">
                <a:latin typeface="PT Sans"/>
                <a:ea typeface="PT Sans"/>
                <a:cs typeface="PT Sans"/>
                <a:sym typeface="PT Sans"/>
              </a:defRPr>
            </a:pPr>
            <a:r>
              <a:rPr lang="de-DE" dirty="0"/>
              <a:t>Kaffee-Kuchen für Reisegruppen bitte vorher Anmelden!</a:t>
            </a:r>
          </a:p>
          <a:p>
            <a:pPr>
              <a:lnSpc>
                <a:spcPts val="1300"/>
              </a:lnSpc>
              <a:defRPr sz="900" b="1">
                <a:latin typeface="PT Sans"/>
                <a:ea typeface="PT Sans"/>
                <a:cs typeface="PT Sans"/>
                <a:sym typeface="PT Sans"/>
              </a:defRPr>
            </a:pPr>
            <a:r>
              <a:rPr dirty="0"/>
              <a:t> </a:t>
            </a:r>
            <a:r>
              <a:rPr dirty="0" err="1"/>
              <a:t>Kaffee</a:t>
            </a:r>
            <a:r>
              <a:rPr lang="de-DE" dirty="0"/>
              <a:t> / Cappuccino / feine Kuchen &amp; Tortenauswahl / warmer Apfelstrudel</a:t>
            </a:r>
            <a:endParaRPr dirty="0"/>
          </a:p>
          <a:p>
            <a:pPr>
              <a:lnSpc>
                <a:spcPts val="1300"/>
              </a:lnSpc>
              <a:defRPr sz="900" b="1">
                <a:latin typeface="PT Sans"/>
                <a:ea typeface="PT Sans"/>
                <a:cs typeface="PT Sans"/>
                <a:sym typeface="PT Sans"/>
              </a:defRPr>
            </a:pPr>
            <a:endParaRPr sz="800" b="0" dirty="0"/>
          </a:p>
        </p:txBody>
      </p:sp>
      <p:sp>
        <p:nvSpPr>
          <p:cNvPr id="107" name="Text 1"/>
          <p:cNvSpPr txBox="1"/>
          <p:nvPr/>
        </p:nvSpPr>
        <p:spPr>
          <a:xfrm>
            <a:off x="371475" y="4343400"/>
            <a:ext cx="1819275" cy="225773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spAutoFit/>
          </a:bodyPr>
          <a:lstStyle/>
          <a:p>
            <a:pPr>
              <a:lnSpc>
                <a:spcPts val="1300"/>
              </a:lnSpc>
              <a:spcBef>
                <a:spcPts val="1500"/>
              </a:spcBef>
              <a:defRPr sz="900" b="1">
                <a:latin typeface="PT Sans"/>
                <a:ea typeface="PT Sans"/>
                <a:cs typeface="PT Sans"/>
                <a:sym typeface="PT Sans"/>
              </a:defRPr>
            </a:pPr>
            <a:r>
              <a:rPr dirty="0"/>
              <a:t>Zwei </a:t>
            </a:r>
            <a:r>
              <a:rPr lang="de-DE" dirty="0"/>
              <a:t>Currywürste</a:t>
            </a:r>
            <a:r>
              <a:rPr dirty="0"/>
              <a:t> </a:t>
            </a:r>
            <a:r>
              <a:rPr lang="de-DE" dirty="0"/>
              <a:t>(von der Roten</a:t>
            </a:r>
            <a:r>
              <a:rPr dirty="0"/>
              <a:t>) </a:t>
            </a:r>
            <a:r>
              <a:rPr lang="de-DE" dirty="0"/>
              <a:t>Spezialsoße</a:t>
            </a:r>
            <a:r>
              <a:rPr dirty="0"/>
              <a:t> / </a:t>
            </a:r>
            <a:r>
              <a:rPr lang="de-DE" dirty="0"/>
              <a:t>Pommes frites</a:t>
            </a:r>
            <a:endParaRPr dirty="0"/>
          </a:p>
          <a:p>
            <a:pPr>
              <a:lnSpc>
                <a:spcPts val="1300"/>
              </a:lnSpc>
              <a:spcBef>
                <a:spcPts val="1500"/>
              </a:spcBef>
              <a:defRPr sz="900" b="1">
                <a:latin typeface="PT Sans"/>
                <a:ea typeface="PT Sans"/>
                <a:cs typeface="PT Sans"/>
                <a:sym typeface="PT Sans"/>
              </a:defRPr>
            </a:pPr>
            <a:r>
              <a:rPr dirty="0" err="1"/>
              <a:t>Ofenfrischer</a:t>
            </a:r>
            <a:r>
              <a:rPr dirty="0"/>
              <a:t> </a:t>
            </a:r>
            <a:r>
              <a:rPr dirty="0" err="1"/>
              <a:t>Schweinebraten</a:t>
            </a:r>
            <a:r>
              <a:rPr dirty="0"/>
              <a:t> / </a:t>
            </a:r>
            <a:r>
              <a:rPr dirty="0" err="1"/>
              <a:t>Klosterbiersauce</a:t>
            </a:r>
            <a:r>
              <a:rPr dirty="0"/>
              <a:t> / </a:t>
            </a:r>
            <a:r>
              <a:rPr dirty="0" err="1"/>
              <a:t>Kartoffelknödel</a:t>
            </a:r>
            <a:endParaRPr dirty="0"/>
          </a:p>
          <a:p>
            <a:pPr>
              <a:lnSpc>
                <a:spcPts val="1300"/>
              </a:lnSpc>
              <a:spcBef>
                <a:spcPts val="1500"/>
              </a:spcBef>
              <a:defRPr sz="900" b="1">
                <a:latin typeface="PT Sans"/>
                <a:ea typeface="PT Sans"/>
                <a:cs typeface="PT Sans"/>
                <a:sym typeface="PT Sans"/>
              </a:defRPr>
            </a:pPr>
            <a:r>
              <a:rPr dirty="0" err="1"/>
              <a:t>Ofenkartoffel</a:t>
            </a:r>
            <a:r>
              <a:rPr dirty="0"/>
              <a:t> / </a:t>
            </a:r>
            <a:r>
              <a:rPr dirty="0" err="1"/>
              <a:t>Kräuterquark</a:t>
            </a:r>
            <a:r>
              <a:rPr dirty="0"/>
              <a:t> / </a:t>
            </a:r>
            <a:r>
              <a:rPr dirty="0" err="1"/>
              <a:t>großer</a:t>
            </a:r>
            <a:r>
              <a:rPr dirty="0"/>
              <a:t> </a:t>
            </a:r>
            <a:r>
              <a:rPr dirty="0" err="1"/>
              <a:t>gemischter</a:t>
            </a:r>
            <a:r>
              <a:rPr dirty="0"/>
              <a:t> Salat</a:t>
            </a:r>
          </a:p>
          <a:p>
            <a:pPr>
              <a:lnSpc>
                <a:spcPts val="1300"/>
              </a:lnSpc>
              <a:spcBef>
                <a:spcPts val="1500"/>
              </a:spcBef>
              <a:defRPr sz="900" b="1">
                <a:latin typeface="PT Sans"/>
                <a:ea typeface="PT Sans"/>
                <a:cs typeface="PT Sans"/>
                <a:sym typeface="PT Sans"/>
              </a:defRPr>
            </a:pPr>
            <a:r>
              <a:rPr dirty="0" err="1"/>
              <a:t>Putenschnitzel</a:t>
            </a:r>
            <a:r>
              <a:rPr dirty="0"/>
              <a:t> „Wiener Art“ / Pommes frites / </a:t>
            </a:r>
            <a:r>
              <a:rPr dirty="0" err="1"/>
              <a:t>Zitrone</a:t>
            </a:r>
            <a:endParaRPr dirty="0"/>
          </a:p>
          <a:p>
            <a:pPr>
              <a:lnSpc>
                <a:spcPts val="1300"/>
              </a:lnSpc>
              <a:spcBef>
                <a:spcPts val="1500"/>
              </a:spcBef>
              <a:defRPr sz="900" b="1">
                <a:latin typeface="PT Sans"/>
                <a:ea typeface="PT Sans"/>
                <a:cs typeface="PT Sans"/>
                <a:sym typeface="PT Sans"/>
              </a:defRPr>
            </a:pPr>
            <a:r>
              <a:rPr dirty="0"/>
              <a:t>Rahm-</a:t>
            </a:r>
            <a:r>
              <a:rPr dirty="0" err="1"/>
              <a:t>Schwammerl</a:t>
            </a:r>
            <a:r>
              <a:rPr dirty="0"/>
              <a:t> /  </a:t>
            </a:r>
            <a:r>
              <a:rPr dirty="0" err="1"/>
              <a:t>Semmelknödel</a:t>
            </a:r>
            <a:endParaRPr dirty="0"/>
          </a:p>
        </p:txBody>
      </p:sp>
      <p:sp>
        <p:nvSpPr>
          <p:cNvPr id="108" name="Text 2"/>
          <p:cNvSpPr txBox="1"/>
          <p:nvPr/>
        </p:nvSpPr>
        <p:spPr>
          <a:xfrm>
            <a:off x="2381250" y="4343400"/>
            <a:ext cx="304800" cy="15459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>
            <a:spAutoFit/>
          </a:bodyPr>
          <a:lstStyle>
            <a:lvl1pPr algn="r">
              <a:lnSpc>
                <a:spcPts val="1300"/>
              </a:lnSpc>
              <a:spcBef>
                <a:spcPts val="1500"/>
              </a:spcBef>
              <a:defRPr sz="900" b="1">
                <a:latin typeface="PT Sans"/>
                <a:ea typeface="PT Sans"/>
                <a:cs typeface="PT Sans"/>
                <a:sym typeface="PT Sans"/>
              </a:defRPr>
            </a:lvl1pPr>
          </a:lstStyle>
          <a:p>
            <a:r>
              <a:rPr lang="de-DE" dirty="0"/>
              <a:t>12,9</a:t>
            </a:r>
            <a:r>
              <a:rPr dirty="0"/>
              <a:t>0</a:t>
            </a:r>
          </a:p>
        </p:txBody>
      </p:sp>
      <p:sp>
        <p:nvSpPr>
          <p:cNvPr id="109" name="Text 3"/>
          <p:cNvSpPr txBox="1"/>
          <p:nvPr/>
        </p:nvSpPr>
        <p:spPr>
          <a:xfrm>
            <a:off x="5010150" y="4876800"/>
            <a:ext cx="304800" cy="15459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spAutoFit/>
          </a:bodyPr>
          <a:lstStyle>
            <a:lvl1pPr algn="r">
              <a:lnSpc>
                <a:spcPts val="1300"/>
              </a:lnSpc>
              <a:spcBef>
                <a:spcPts val="1500"/>
              </a:spcBef>
              <a:defRPr sz="900" b="1">
                <a:latin typeface="PT Sans"/>
                <a:ea typeface="PT Sans"/>
                <a:cs typeface="PT Sans"/>
                <a:sym typeface="PT Sans"/>
              </a:defRPr>
            </a:lvl1pPr>
          </a:lstStyle>
          <a:p>
            <a:r>
              <a:rPr lang="de-DE" dirty="0"/>
              <a:t>24</a:t>
            </a:r>
            <a:r>
              <a:rPr dirty="0"/>
              <a:t>,90</a:t>
            </a:r>
          </a:p>
        </p:txBody>
      </p:sp>
      <p:sp>
        <p:nvSpPr>
          <p:cNvPr id="110" name="Text 4"/>
          <p:cNvSpPr txBox="1"/>
          <p:nvPr/>
        </p:nvSpPr>
        <p:spPr>
          <a:xfrm>
            <a:off x="5010150" y="4343400"/>
            <a:ext cx="304800" cy="15459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spAutoFit/>
          </a:bodyPr>
          <a:lstStyle>
            <a:lvl1pPr algn="r">
              <a:lnSpc>
                <a:spcPts val="1300"/>
              </a:lnSpc>
              <a:spcBef>
                <a:spcPts val="1500"/>
              </a:spcBef>
              <a:defRPr sz="900" b="1">
                <a:latin typeface="PT Sans"/>
                <a:ea typeface="PT Sans"/>
                <a:cs typeface="PT Sans"/>
                <a:sym typeface="PT Sans"/>
              </a:defRPr>
            </a:lvl1pPr>
          </a:lstStyle>
          <a:p>
            <a:r>
              <a:rPr dirty="0"/>
              <a:t>1</a:t>
            </a:r>
            <a:r>
              <a:rPr lang="de-DE" dirty="0"/>
              <a:t>6</a:t>
            </a:r>
            <a:r>
              <a:rPr dirty="0"/>
              <a:t>,90</a:t>
            </a:r>
          </a:p>
        </p:txBody>
      </p:sp>
      <p:sp>
        <p:nvSpPr>
          <p:cNvPr id="111" name="Text 5"/>
          <p:cNvSpPr txBox="1"/>
          <p:nvPr/>
        </p:nvSpPr>
        <p:spPr>
          <a:xfrm>
            <a:off x="2381250" y="4876800"/>
            <a:ext cx="304800" cy="15459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spAutoFit/>
          </a:bodyPr>
          <a:lstStyle>
            <a:lvl1pPr algn="r">
              <a:lnSpc>
                <a:spcPts val="1300"/>
              </a:lnSpc>
              <a:spcBef>
                <a:spcPts val="1500"/>
              </a:spcBef>
              <a:defRPr sz="900" b="1">
                <a:latin typeface="PT Sans"/>
                <a:ea typeface="PT Sans"/>
                <a:cs typeface="PT Sans"/>
                <a:sym typeface="PT Sans"/>
              </a:defRPr>
            </a:lvl1pPr>
          </a:lstStyle>
          <a:p>
            <a:r>
              <a:rPr dirty="0"/>
              <a:t>1</a:t>
            </a:r>
            <a:r>
              <a:rPr lang="de-DE" dirty="0"/>
              <a:t>2</a:t>
            </a:r>
            <a:r>
              <a:rPr dirty="0"/>
              <a:t>,90</a:t>
            </a:r>
          </a:p>
        </p:txBody>
      </p:sp>
      <p:sp>
        <p:nvSpPr>
          <p:cNvPr id="112" name="Text 6"/>
          <p:cNvSpPr txBox="1"/>
          <p:nvPr/>
        </p:nvSpPr>
        <p:spPr>
          <a:xfrm>
            <a:off x="5010150" y="5410200"/>
            <a:ext cx="304800" cy="15459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spAutoFit/>
          </a:bodyPr>
          <a:lstStyle>
            <a:lvl1pPr algn="r">
              <a:lnSpc>
                <a:spcPts val="1300"/>
              </a:lnSpc>
              <a:spcBef>
                <a:spcPts val="1500"/>
              </a:spcBef>
              <a:defRPr sz="900" b="1">
                <a:latin typeface="PT Sans"/>
                <a:ea typeface="PT Sans"/>
                <a:cs typeface="PT Sans"/>
                <a:sym typeface="PT Sans"/>
              </a:defRPr>
            </a:lvl1pPr>
          </a:lstStyle>
          <a:p>
            <a:r>
              <a:rPr dirty="0"/>
              <a:t>1</a:t>
            </a:r>
            <a:r>
              <a:rPr lang="de-DE" dirty="0"/>
              <a:t>4</a:t>
            </a:r>
            <a:r>
              <a:rPr dirty="0"/>
              <a:t>,90</a:t>
            </a:r>
          </a:p>
        </p:txBody>
      </p:sp>
      <p:sp>
        <p:nvSpPr>
          <p:cNvPr id="113" name="Text 7"/>
          <p:cNvSpPr txBox="1"/>
          <p:nvPr/>
        </p:nvSpPr>
        <p:spPr>
          <a:xfrm>
            <a:off x="2381250" y="5410200"/>
            <a:ext cx="304800" cy="15459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>
            <a:spAutoFit/>
          </a:bodyPr>
          <a:lstStyle>
            <a:lvl1pPr algn="r">
              <a:lnSpc>
                <a:spcPts val="1300"/>
              </a:lnSpc>
              <a:spcBef>
                <a:spcPts val="1500"/>
              </a:spcBef>
              <a:defRPr sz="900" b="1">
                <a:latin typeface="PT Sans"/>
                <a:ea typeface="PT Sans"/>
                <a:cs typeface="PT Sans"/>
                <a:sym typeface="PT Sans"/>
              </a:defRPr>
            </a:lvl1pPr>
          </a:lstStyle>
          <a:p>
            <a:r>
              <a:rPr lang="de-DE" dirty="0"/>
              <a:t>10</a:t>
            </a:r>
            <a:r>
              <a:rPr dirty="0"/>
              <a:t>,90</a:t>
            </a:r>
          </a:p>
        </p:txBody>
      </p:sp>
      <p:sp>
        <p:nvSpPr>
          <p:cNvPr id="114" name="Text 8"/>
          <p:cNvSpPr txBox="1"/>
          <p:nvPr/>
        </p:nvSpPr>
        <p:spPr>
          <a:xfrm>
            <a:off x="5010150" y="5943600"/>
            <a:ext cx="304800" cy="15459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spAutoFit/>
          </a:bodyPr>
          <a:lstStyle>
            <a:lvl1pPr algn="r">
              <a:lnSpc>
                <a:spcPts val="1300"/>
              </a:lnSpc>
              <a:spcBef>
                <a:spcPts val="1500"/>
              </a:spcBef>
              <a:defRPr sz="900" b="1">
                <a:latin typeface="PT Sans"/>
                <a:ea typeface="PT Sans"/>
                <a:cs typeface="PT Sans"/>
                <a:sym typeface="PT Sans"/>
              </a:defRPr>
            </a:lvl1pPr>
          </a:lstStyle>
          <a:p>
            <a:r>
              <a:rPr dirty="0"/>
              <a:t>1</a:t>
            </a:r>
            <a:r>
              <a:rPr lang="de-DE" dirty="0"/>
              <a:t>9</a:t>
            </a:r>
            <a:r>
              <a:rPr dirty="0"/>
              <a:t>,90</a:t>
            </a:r>
          </a:p>
        </p:txBody>
      </p:sp>
      <p:sp>
        <p:nvSpPr>
          <p:cNvPr id="115" name="Text 9"/>
          <p:cNvSpPr txBox="1"/>
          <p:nvPr/>
        </p:nvSpPr>
        <p:spPr>
          <a:xfrm>
            <a:off x="2381250" y="5943600"/>
            <a:ext cx="304800" cy="15459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spAutoFit/>
          </a:bodyPr>
          <a:lstStyle>
            <a:lvl1pPr algn="r">
              <a:lnSpc>
                <a:spcPts val="1300"/>
              </a:lnSpc>
              <a:spcBef>
                <a:spcPts val="1500"/>
              </a:spcBef>
              <a:defRPr sz="900" b="1">
                <a:latin typeface="PT Sans"/>
                <a:ea typeface="PT Sans"/>
                <a:cs typeface="PT Sans"/>
                <a:sym typeface="PT Sans"/>
              </a:defRPr>
            </a:lvl1pPr>
          </a:lstStyle>
          <a:p>
            <a:r>
              <a:rPr dirty="0"/>
              <a:t>1</a:t>
            </a:r>
            <a:r>
              <a:rPr lang="de-DE" dirty="0"/>
              <a:t>6</a:t>
            </a:r>
            <a:r>
              <a:rPr dirty="0"/>
              <a:t>,90</a:t>
            </a:r>
          </a:p>
        </p:txBody>
      </p:sp>
      <p:sp>
        <p:nvSpPr>
          <p:cNvPr id="116" name="Text 10"/>
          <p:cNvSpPr txBox="1"/>
          <p:nvPr/>
        </p:nvSpPr>
        <p:spPr>
          <a:xfrm>
            <a:off x="5010150" y="6477000"/>
            <a:ext cx="304800" cy="15459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>
            <a:spAutoFit/>
          </a:bodyPr>
          <a:lstStyle>
            <a:lvl1pPr algn="r">
              <a:lnSpc>
                <a:spcPts val="1300"/>
              </a:lnSpc>
              <a:spcBef>
                <a:spcPts val="1500"/>
              </a:spcBef>
              <a:defRPr sz="900" b="1">
                <a:latin typeface="PT Sans"/>
                <a:ea typeface="PT Sans"/>
                <a:cs typeface="PT Sans"/>
                <a:sym typeface="PT Sans"/>
              </a:defRPr>
            </a:lvl1pPr>
          </a:lstStyle>
          <a:p>
            <a:r>
              <a:rPr lang="de-DE" dirty="0"/>
              <a:t>19</a:t>
            </a:r>
            <a:r>
              <a:rPr dirty="0"/>
              <a:t>,90</a:t>
            </a:r>
          </a:p>
        </p:txBody>
      </p:sp>
      <p:sp>
        <p:nvSpPr>
          <p:cNvPr id="117" name="Text 11"/>
          <p:cNvSpPr txBox="1"/>
          <p:nvPr/>
        </p:nvSpPr>
        <p:spPr>
          <a:xfrm>
            <a:off x="2343150" y="6476999"/>
            <a:ext cx="342900" cy="15459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>
            <a:spAutoFit/>
          </a:bodyPr>
          <a:lstStyle>
            <a:lvl1pPr algn="r">
              <a:lnSpc>
                <a:spcPts val="1300"/>
              </a:lnSpc>
              <a:spcBef>
                <a:spcPts val="1500"/>
              </a:spcBef>
              <a:defRPr sz="900" b="1">
                <a:latin typeface="PT Sans"/>
                <a:ea typeface="PT Sans"/>
                <a:cs typeface="PT Sans"/>
                <a:sym typeface="PT Sans"/>
              </a:defRPr>
            </a:lvl1pPr>
          </a:lstStyle>
          <a:p>
            <a:r>
              <a:rPr lang="de-DE" dirty="0"/>
              <a:t>14</a:t>
            </a:r>
            <a:r>
              <a:rPr dirty="0"/>
              <a:t>,</a:t>
            </a:r>
            <a:r>
              <a:rPr lang="de-DE" dirty="0"/>
              <a:t>5</a:t>
            </a:r>
            <a:r>
              <a:rPr dirty="0"/>
              <a:t>0</a:t>
            </a:r>
          </a:p>
        </p:txBody>
      </p:sp>
      <p:sp>
        <p:nvSpPr>
          <p:cNvPr id="118" name="Text 12"/>
          <p:cNvSpPr txBox="1"/>
          <p:nvPr/>
        </p:nvSpPr>
        <p:spPr>
          <a:xfrm>
            <a:off x="3000375" y="4343400"/>
            <a:ext cx="1924050" cy="242444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spAutoFit/>
          </a:bodyPr>
          <a:lstStyle/>
          <a:p>
            <a:pPr>
              <a:lnSpc>
                <a:spcPts val="1300"/>
              </a:lnSpc>
              <a:spcBef>
                <a:spcPts val="1500"/>
              </a:spcBef>
              <a:defRPr sz="900" b="1">
                <a:latin typeface="PT Sans"/>
                <a:ea typeface="PT Sans"/>
                <a:cs typeface="PT Sans"/>
                <a:sym typeface="PT Sans"/>
              </a:defRPr>
            </a:pPr>
            <a:r>
              <a:rPr dirty="0" err="1"/>
              <a:t>Jägerrahmbraten</a:t>
            </a:r>
            <a:r>
              <a:rPr dirty="0"/>
              <a:t> / </a:t>
            </a:r>
            <a:r>
              <a:rPr dirty="0" err="1"/>
              <a:t>Schwammerl-Soße</a:t>
            </a:r>
            <a:r>
              <a:rPr dirty="0"/>
              <a:t> / </a:t>
            </a:r>
            <a:r>
              <a:rPr dirty="0" err="1"/>
              <a:t>Butterspätzle</a:t>
            </a:r>
            <a:r>
              <a:rPr dirty="0"/>
              <a:t>  </a:t>
            </a:r>
          </a:p>
          <a:p>
            <a:pPr>
              <a:lnSpc>
                <a:spcPts val="1300"/>
              </a:lnSpc>
              <a:spcBef>
                <a:spcPts val="1500"/>
              </a:spcBef>
              <a:defRPr sz="900" b="1">
                <a:latin typeface="PT Sans"/>
                <a:ea typeface="PT Sans"/>
                <a:cs typeface="PT Sans"/>
                <a:sym typeface="PT Sans"/>
              </a:defRPr>
            </a:pPr>
            <a:r>
              <a:rPr dirty="0" err="1"/>
              <a:t>Zwiebelrostbraten</a:t>
            </a:r>
            <a:r>
              <a:rPr dirty="0"/>
              <a:t> / </a:t>
            </a:r>
            <a:r>
              <a:rPr dirty="0" err="1"/>
              <a:t>Butterspätzle</a:t>
            </a:r>
            <a:r>
              <a:rPr dirty="0"/>
              <a:t> / </a:t>
            </a:r>
            <a:r>
              <a:rPr dirty="0" err="1"/>
              <a:t>Soße</a:t>
            </a:r>
            <a:r>
              <a:rPr dirty="0"/>
              <a:t> / </a:t>
            </a:r>
            <a:r>
              <a:rPr dirty="0" err="1"/>
              <a:t>Röstzwiebeln</a:t>
            </a:r>
            <a:endParaRPr dirty="0"/>
          </a:p>
          <a:p>
            <a:pPr>
              <a:lnSpc>
                <a:spcPts val="1300"/>
              </a:lnSpc>
              <a:spcBef>
                <a:spcPts val="1500"/>
              </a:spcBef>
              <a:defRPr sz="900" b="1">
                <a:latin typeface="PT Sans"/>
                <a:ea typeface="PT Sans"/>
                <a:cs typeface="PT Sans"/>
                <a:sym typeface="PT Sans"/>
              </a:defRPr>
            </a:pPr>
            <a:r>
              <a:rPr dirty="0"/>
              <a:t>Bunter Salat / </a:t>
            </a:r>
            <a:r>
              <a:rPr dirty="0" err="1"/>
              <a:t>Hausdressing</a:t>
            </a:r>
            <a:r>
              <a:rPr dirty="0"/>
              <a:t> / </a:t>
            </a:r>
            <a:r>
              <a:rPr dirty="0" err="1"/>
              <a:t>gegrillte</a:t>
            </a:r>
            <a:r>
              <a:rPr dirty="0"/>
              <a:t> </a:t>
            </a:r>
            <a:r>
              <a:rPr dirty="0" err="1"/>
              <a:t>Putenbruststeaks</a:t>
            </a:r>
            <a:endParaRPr dirty="0"/>
          </a:p>
          <a:p>
            <a:pPr>
              <a:lnSpc>
                <a:spcPts val="1300"/>
              </a:lnSpc>
              <a:spcBef>
                <a:spcPts val="1500"/>
              </a:spcBef>
              <a:defRPr sz="900" b="1">
                <a:latin typeface="PT Sans"/>
                <a:ea typeface="PT Sans"/>
                <a:cs typeface="PT Sans"/>
                <a:sym typeface="PT Sans"/>
              </a:defRPr>
            </a:pPr>
            <a:r>
              <a:rPr dirty="0" err="1"/>
              <a:t>Klosterforelle</a:t>
            </a:r>
            <a:r>
              <a:rPr dirty="0"/>
              <a:t> </a:t>
            </a:r>
            <a:r>
              <a:rPr dirty="0" err="1"/>
              <a:t>im</a:t>
            </a:r>
            <a:r>
              <a:rPr dirty="0"/>
              <a:t> </a:t>
            </a:r>
            <a:r>
              <a:rPr dirty="0" err="1"/>
              <a:t>Ganzen</a:t>
            </a:r>
            <a:r>
              <a:rPr dirty="0"/>
              <a:t> </a:t>
            </a:r>
            <a:r>
              <a:rPr dirty="0" err="1"/>
              <a:t>mit</a:t>
            </a:r>
            <a:r>
              <a:rPr dirty="0"/>
              <a:t> </a:t>
            </a:r>
            <a:r>
              <a:rPr dirty="0" err="1"/>
              <a:t>frischen</a:t>
            </a:r>
            <a:r>
              <a:rPr dirty="0"/>
              <a:t> </a:t>
            </a:r>
            <a:r>
              <a:rPr dirty="0" err="1"/>
              <a:t>Kräutern</a:t>
            </a:r>
            <a:r>
              <a:rPr dirty="0"/>
              <a:t> </a:t>
            </a:r>
            <a:r>
              <a:rPr dirty="0" err="1"/>
              <a:t>gegrillt</a:t>
            </a:r>
            <a:r>
              <a:rPr dirty="0"/>
              <a:t> / </a:t>
            </a:r>
            <a:r>
              <a:rPr dirty="0" err="1"/>
              <a:t>Kartoffeln</a:t>
            </a:r>
            <a:r>
              <a:rPr dirty="0"/>
              <a:t> </a:t>
            </a:r>
          </a:p>
          <a:p>
            <a:pPr>
              <a:lnSpc>
                <a:spcPts val="1300"/>
              </a:lnSpc>
              <a:spcBef>
                <a:spcPts val="1500"/>
              </a:spcBef>
              <a:defRPr sz="900" b="1">
                <a:latin typeface="PT Sans"/>
                <a:ea typeface="PT Sans"/>
                <a:cs typeface="PT Sans"/>
                <a:sym typeface="PT Sans"/>
              </a:defRPr>
            </a:pPr>
            <a:r>
              <a:rPr lang="de-DE" dirty="0"/>
              <a:t>Medaillons von Rind &amp; Pute </a:t>
            </a:r>
            <a:r>
              <a:rPr lang="de-DE" dirty="0" err="1"/>
              <a:t>Schwammerlsoße</a:t>
            </a:r>
            <a:r>
              <a:rPr lang="de-DE" dirty="0"/>
              <a:t>, Butterspätzle</a:t>
            </a:r>
            <a:endParaRPr dirty="0"/>
          </a:p>
        </p:txBody>
      </p:sp>
      <p:sp>
        <p:nvSpPr>
          <p:cNvPr id="119" name="Text 13"/>
          <p:cNvSpPr txBox="1"/>
          <p:nvPr/>
        </p:nvSpPr>
        <p:spPr>
          <a:xfrm>
            <a:off x="371475" y="2556279"/>
            <a:ext cx="1971675" cy="30122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b">
            <a:spAutoFit/>
          </a:bodyPr>
          <a:lstStyle>
            <a:lvl1pPr>
              <a:lnSpc>
                <a:spcPts val="2400"/>
              </a:lnSpc>
              <a:defRPr>
                <a:latin typeface="Montserrat SemiBold"/>
                <a:ea typeface="Montserrat SemiBold"/>
                <a:cs typeface="Montserrat SemiBold"/>
                <a:sym typeface="Montserrat SemiBold"/>
              </a:defRPr>
            </a:lvl1pPr>
          </a:lstStyle>
          <a:p>
            <a:r>
              <a:t>Kaffee &amp; Kuchen</a:t>
            </a:r>
          </a:p>
        </p:txBody>
      </p:sp>
      <p:sp>
        <p:nvSpPr>
          <p:cNvPr id="120" name="Text 14"/>
          <p:cNvSpPr txBox="1"/>
          <p:nvPr/>
        </p:nvSpPr>
        <p:spPr>
          <a:xfrm>
            <a:off x="371475" y="1851237"/>
            <a:ext cx="2562225" cy="3490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b">
            <a:spAutoFit/>
          </a:bodyPr>
          <a:lstStyle>
            <a:lvl1pPr>
              <a:lnSpc>
                <a:spcPts val="2400"/>
              </a:lnSpc>
              <a:defRPr sz="3300">
                <a:latin typeface="Montserrat SemiBold"/>
                <a:ea typeface="Montserrat SemiBold"/>
                <a:cs typeface="Montserrat SemiBold"/>
                <a:sym typeface="Montserrat SemiBold"/>
              </a:defRPr>
            </a:lvl1pPr>
          </a:lstStyle>
          <a:p>
            <a:r>
              <a:t>Speisekarte</a:t>
            </a:r>
          </a:p>
        </p:txBody>
      </p:sp>
      <p:sp>
        <p:nvSpPr>
          <p:cNvPr id="121" name="Text 15"/>
          <p:cNvSpPr txBox="1"/>
          <p:nvPr/>
        </p:nvSpPr>
        <p:spPr>
          <a:xfrm>
            <a:off x="371475" y="3861204"/>
            <a:ext cx="2705100" cy="30122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b">
            <a:spAutoFit/>
          </a:bodyPr>
          <a:lstStyle>
            <a:lvl1pPr>
              <a:lnSpc>
                <a:spcPts val="2400"/>
              </a:lnSpc>
              <a:defRPr>
                <a:latin typeface="Montserrat SemiBold"/>
                <a:ea typeface="Montserrat SemiBold"/>
                <a:cs typeface="Montserrat SemiBold"/>
                <a:sym typeface="Montserrat SemiBold"/>
              </a:defRPr>
            </a:lvl1pPr>
          </a:lstStyle>
          <a:p>
            <a:r>
              <a:t>Klosterstüble-klassiker</a:t>
            </a:r>
          </a:p>
        </p:txBody>
      </p:sp>
      <p:sp>
        <p:nvSpPr>
          <p:cNvPr id="122" name="Text 16"/>
          <p:cNvSpPr txBox="1"/>
          <p:nvPr/>
        </p:nvSpPr>
        <p:spPr>
          <a:xfrm>
            <a:off x="390525" y="7367921"/>
            <a:ext cx="4305300" cy="14170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ts val="1200"/>
              </a:lnSpc>
              <a:spcBef>
                <a:spcPts val="1200"/>
              </a:spcBef>
              <a:defRPr sz="800">
                <a:latin typeface="PT Sans"/>
                <a:ea typeface="PT Sans"/>
                <a:cs typeface="PT Sans"/>
                <a:sym typeface="PT Sans"/>
              </a:defRPr>
            </a:lvl1pPr>
          </a:lstStyle>
          <a:p>
            <a:r>
              <a:rPr dirty="0"/>
              <a:t>Wir </a:t>
            </a:r>
            <a:r>
              <a:rPr dirty="0" err="1"/>
              <a:t>wünschen</a:t>
            </a:r>
            <a:r>
              <a:rPr dirty="0"/>
              <a:t> Ihnen </a:t>
            </a:r>
            <a:r>
              <a:rPr dirty="0" err="1"/>
              <a:t>schöne</a:t>
            </a:r>
            <a:r>
              <a:rPr dirty="0"/>
              <a:t> </a:t>
            </a:r>
            <a:r>
              <a:rPr dirty="0" err="1"/>
              <a:t>Stunden</a:t>
            </a:r>
            <a:r>
              <a:rPr dirty="0"/>
              <a:t> </a:t>
            </a:r>
            <a:r>
              <a:rPr dirty="0" err="1"/>
              <a:t>im</a:t>
            </a:r>
            <a:r>
              <a:rPr dirty="0"/>
              <a:t> Kloster in Oberschönenfeld</a:t>
            </a:r>
            <a:r>
              <a:rPr lang="de-DE" dirty="0"/>
              <a:t>.</a:t>
            </a:r>
            <a:endParaRPr dirty="0"/>
          </a:p>
        </p:txBody>
      </p:sp>
      <p:sp>
        <p:nvSpPr>
          <p:cNvPr id="123" name="Text 17"/>
          <p:cNvSpPr txBox="1"/>
          <p:nvPr/>
        </p:nvSpPr>
        <p:spPr>
          <a:xfrm>
            <a:off x="2438400" y="2672625"/>
            <a:ext cx="914400" cy="1848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b">
            <a:spAutoFit/>
          </a:bodyPr>
          <a:lstStyle>
            <a:lvl1pPr>
              <a:lnSpc>
                <a:spcPts val="1600"/>
              </a:lnSpc>
              <a:defRPr sz="700">
                <a:latin typeface="Montserrat SemiBold"/>
                <a:ea typeface="Montserrat SemiBold"/>
                <a:cs typeface="Montserrat SemiBold"/>
                <a:sym typeface="Montserrat SemiBold"/>
              </a:defRPr>
            </a:lvl1pPr>
          </a:lstStyle>
          <a:p>
            <a:r>
              <a:t>nach Wahl vor Ort</a:t>
            </a:r>
          </a:p>
        </p:txBody>
      </p:sp>
      <p:sp>
        <p:nvSpPr>
          <p:cNvPr id="124" name="Text 18"/>
          <p:cNvSpPr txBox="1"/>
          <p:nvPr/>
        </p:nvSpPr>
        <p:spPr>
          <a:xfrm>
            <a:off x="3095625" y="373913"/>
            <a:ext cx="2019300" cy="121676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b">
            <a:spAutoFit/>
          </a:bodyPr>
          <a:lstStyle/>
          <a:p>
            <a:pPr>
              <a:lnSpc>
                <a:spcPts val="1200"/>
              </a:lnSpc>
              <a:defRPr sz="800" b="1">
                <a:latin typeface="PT Sans"/>
                <a:ea typeface="PT Sans"/>
                <a:cs typeface="PT Sans"/>
                <a:sym typeface="PT Sans"/>
              </a:defRPr>
            </a:pPr>
            <a:r>
              <a:t>Klosterstüble Oberschönenfeld</a:t>
            </a:r>
          </a:p>
          <a:p>
            <a:pPr>
              <a:lnSpc>
                <a:spcPts val="1200"/>
              </a:lnSpc>
              <a:defRPr sz="800" b="1">
                <a:latin typeface="PT Sans"/>
                <a:ea typeface="PT Sans"/>
                <a:cs typeface="PT Sans"/>
                <a:sym typeface="PT Sans"/>
              </a:defRPr>
            </a:pPr>
            <a:r>
              <a:rPr b="0"/>
              <a:t>Oberschönenfeld 1</a:t>
            </a:r>
          </a:p>
          <a:p>
            <a:pPr>
              <a:lnSpc>
                <a:spcPts val="1200"/>
              </a:lnSpc>
              <a:defRPr sz="800" b="1">
                <a:latin typeface="PT Sans"/>
                <a:ea typeface="PT Sans"/>
                <a:cs typeface="PT Sans"/>
                <a:sym typeface="PT Sans"/>
              </a:defRPr>
            </a:pPr>
            <a:r>
              <a:rPr b="0"/>
              <a:t>86459 Gessertshausen</a:t>
            </a:r>
          </a:p>
          <a:p>
            <a:pPr>
              <a:lnSpc>
                <a:spcPts val="1200"/>
              </a:lnSpc>
              <a:defRPr sz="800" b="1">
                <a:latin typeface="PT Sans"/>
                <a:ea typeface="PT Sans"/>
                <a:cs typeface="PT Sans"/>
                <a:sym typeface="PT Sans"/>
              </a:defRPr>
            </a:pPr>
            <a:endParaRPr b="0"/>
          </a:p>
          <a:p>
            <a:pPr>
              <a:lnSpc>
                <a:spcPts val="1200"/>
              </a:lnSpc>
              <a:defRPr sz="800" b="1">
                <a:latin typeface="PT Sans"/>
                <a:ea typeface="PT Sans"/>
                <a:cs typeface="PT Sans"/>
                <a:sym typeface="PT Sans"/>
              </a:defRPr>
            </a:pPr>
            <a:r>
              <a:rPr b="0"/>
              <a:t>Telefon: 08238-3730 / Telefax: 08238-3700</a:t>
            </a:r>
          </a:p>
          <a:p>
            <a:pPr>
              <a:lnSpc>
                <a:spcPts val="1200"/>
              </a:lnSpc>
              <a:defRPr sz="800" b="1">
                <a:latin typeface="PT Sans"/>
                <a:ea typeface="PT Sans"/>
                <a:cs typeface="PT Sans"/>
                <a:sym typeface="PT Sans"/>
              </a:defRPr>
            </a:pPr>
            <a:r>
              <a:rPr b="0"/>
              <a:t>Mail: </a:t>
            </a:r>
            <a:r>
              <a:t>kontakt@kloster-ob.de</a:t>
            </a:r>
          </a:p>
          <a:p>
            <a:pPr>
              <a:lnSpc>
                <a:spcPts val="1200"/>
              </a:lnSpc>
              <a:defRPr sz="800" b="1">
                <a:latin typeface="PT Sans"/>
                <a:ea typeface="PT Sans"/>
                <a:cs typeface="PT Sans"/>
                <a:sym typeface="PT Sans"/>
              </a:defRPr>
            </a:pPr>
            <a:endParaRPr/>
          </a:p>
          <a:p>
            <a:pPr>
              <a:lnSpc>
                <a:spcPts val="1200"/>
              </a:lnSpc>
              <a:defRPr sz="800" b="1">
                <a:latin typeface="PT Sans"/>
                <a:ea typeface="PT Sans"/>
                <a:cs typeface="PT Sans"/>
                <a:sym typeface="PT Sans"/>
              </a:defRPr>
            </a:pPr>
            <a:r>
              <a:t>www.kloster-ob.de</a:t>
            </a:r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00FF"/>
      </a:hlink>
      <a:folHlink>
        <a:srgbClr val="FF00FF"/>
      </a:folHlink>
    </a:clrScheme>
    <a:fontScheme name="Office Theme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00FF"/>
      </a:hlink>
      <a:folHlink>
        <a:srgbClr val="FF00FF"/>
      </a:folHlink>
    </a:clrScheme>
    <a:fontScheme name="Office Theme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355</Words>
  <Application>Microsoft Office PowerPoint</Application>
  <PresentationFormat>Benutzerdefiniert</PresentationFormat>
  <Paragraphs>57</Paragraphs>
  <Slides>2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Michael Haupt</dc:creator>
  <cp:lastModifiedBy>Klosterstüble Oberschönenfeld</cp:lastModifiedBy>
  <cp:revision>5</cp:revision>
  <cp:lastPrinted>2025-12-04T12:34:48Z</cp:lastPrinted>
  <dcterms:modified xsi:type="dcterms:W3CDTF">2026-01-27T11:32:47Z</dcterms:modified>
</cp:coreProperties>
</file>