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3" r:id="rId1"/>
  </p:sldMasterIdLst>
  <p:sldIdLst>
    <p:sldId id="256" r:id="rId2"/>
    <p:sldId id="285" r:id="rId3"/>
    <p:sldId id="286" r:id="rId4"/>
    <p:sldId id="266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5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4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92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245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33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61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8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98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10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5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72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86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43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76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87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0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D107-1609-AA47-9FA2-6A74ADDE85A3}" type="datetimeFigureOut">
              <a:rPr lang="de-DE" smtClean="0"/>
              <a:t>08.09.23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47D9A5-2F41-0145-860A-ED468E2ECF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61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inkekatze@steuerkoepfe.de" TargetMode="External"/><Relationship Id="rId2" Type="http://schemas.openxmlformats.org/officeDocument/2006/relationships/hyperlink" Target="mailto:tutas@tkp.d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A79C5-085F-3B47-8969-ED4B0A3DC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7" y="2427112"/>
            <a:ext cx="7766936" cy="1646302"/>
          </a:xfrm>
        </p:spPr>
        <p:txBody>
          <a:bodyPr/>
          <a:lstStyle/>
          <a:p>
            <a:r>
              <a:rPr lang="de-DE" dirty="0"/>
              <a:t>Kapazitätsplanung- der Schlüssel zum Glück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5A68AC-E5B4-4BB1-9EB0-076EE523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045" y="1334545"/>
            <a:ext cx="6419644" cy="55234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041499-6BC5-4659-9ED3-66AD4549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95" y="1997997"/>
            <a:ext cx="332260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D3382-3BBA-2DBD-E858-B5402DE7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brauche ich eine Kapazitätsplanung?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85F57B-2EA9-CD33-8ECD-E62A1C830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1C3300-AEC2-6881-1AAD-80747541E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Ohne Planung kann die Auslastung einer Kanzlei nicht gesteuert werden</a:t>
            </a:r>
          </a:p>
          <a:p>
            <a:r>
              <a:rPr lang="de-DE" dirty="0"/>
              <a:t>Arbeitsvolumen werden auf die Mitarbeiter gerechter verteilt</a:t>
            </a:r>
          </a:p>
          <a:p>
            <a:r>
              <a:rPr lang="de-DE" dirty="0"/>
              <a:t>Überlastungen werden zeitnah erkannt</a:t>
            </a:r>
          </a:p>
          <a:p>
            <a:r>
              <a:rPr lang="de-DE" dirty="0"/>
              <a:t>Unterforderungen werden zeitnah erkannt</a:t>
            </a:r>
          </a:p>
          <a:p>
            <a:r>
              <a:rPr lang="de-DE" dirty="0"/>
              <a:t>Umsatzerwartungen können pro Mitarbeiter überprüft werden </a:t>
            </a:r>
          </a:p>
          <a:p>
            <a:r>
              <a:rPr lang="de-DE" dirty="0"/>
              <a:t>Das Leistungsvermögen wird transparent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CE6E60-64A8-C622-6026-ED92BA1CB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Contra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1327D4-5525-33AC-D0F0-92F0D0E0E2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Kostet Zeit</a:t>
            </a:r>
          </a:p>
          <a:p>
            <a:r>
              <a:rPr lang="de-DE" dirty="0"/>
              <a:t>Kostet Geld</a:t>
            </a:r>
          </a:p>
        </p:txBody>
      </p:sp>
    </p:spTree>
    <p:extLst>
      <p:ext uri="{BB962C8B-B14F-4D97-AF65-F5344CB8AC3E}">
        <p14:creationId xmlns:p14="http://schemas.microsoft.com/office/powerpoint/2010/main" val="395189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474F-2858-6927-F13A-8E373D58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mache ich, wenn ich eine Überlastung habe?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A6EB50-BF07-33AE-598B-F034213F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8596668" cy="3304117"/>
          </a:xfrm>
        </p:spPr>
        <p:txBody>
          <a:bodyPr/>
          <a:lstStyle/>
          <a:p>
            <a:r>
              <a:rPr lang="de-DE" dirty="0"/>
              <a:t>Auftragsvolumen anpassen (Mandate beenden)</a:t>
            </a:r>
          </a:p>
          <a:p>
            <a:r>
              <a:rPr lang="de-DE" dirty="0"/>
              <a:t>Mehr Mitarbeiter einstellen? Nein!</a:t>
            </a:r>
          </a:p>
        </p:txBody>
      </p:sp>
    </p:spTree>
    <p:extLst>
      <p:ext uri="{BB962C8B-B14F-4D97-AF65-F5344CB8AC3E}">
        <p14:creationId xmlns:p14="http://schemas.microsoft.com/office/powerpoint/2010/main" val="429444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01BFB-6386-0C4B-B97F-5BA226CF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Kanzlei macht mehr Gewinn?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E68F30-7923-66E1-3A09-6D25E7435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928" y="2160983"/>
            <a:ext cx="4185623" cy="576262"/>
          </a:xfrm>
        </p:spPr>
        <p:txBody>
          <a:bodyPr/>
          <a:lstStyle/>
          <a:p>
            <a:r>
              <a:rPr lang="de-DE" dirty="0"/>
              <a:t>Kanzlei 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4671C8-B31F-1576-2884-7C0BA7C4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928" y="2737245"/>
            <a:ext cx="4185623" cy="3304117"/>
          </a:xfrm>
        </p:spPr>
        <p:txBody>
          <a:bodyPr/>
          <a:lstStyle/>
          <a:p>
            <a:r>
              <a:rPr lang="de-DE" dirty="0"/>
              <a:t>Auslastung 120%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212FFD3-D69D-CBAA-E0B7-7AB0A3F5D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Kanzlei B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60F2F25-685C-C558-C5DF-D70FF8C334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Auslastung 70%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4CA6EA-C497-4DF7-B36E-F08F3C546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431" y="5285096"/>
            <a:ext cx="1828959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A9B51-03CE-C9DE-7006-6855C5E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Kanzlei macht mehr Gewinn?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94355-5739-3E7F-C1C9-31A921AE2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Kanzlei B!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FA265C-D30D-C440-E2D8-46DA536DE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8598257" cy="3304117"/>
          </a:xfrm>
        </p:spPr>
        <p:txBody>
          <a:bodyPr/>
          <a:lstStyle/>
          <a:p>
            <a:r>
              <a:rPr lang="de-DE" dirty="0"/>
              <a:t>Weniger Verschwendung</a:t>
            </a:r>
          </a:p>
          <a:p>
            <a:r>
              <a:rPr lang="de-DE" dirty="0"/>
              <a:t>Einige Arbeiten sind nicht verschiebbar – </a:t>
            </a:r>
            <a:r>
              <a:rPr lang="de-DE" dirty="0" err="1"/>
              <a:t>Fibu</a:t>
            </a:r>
            <a:r>
              <a:rPr lang="de-DE" dirty="0"/>
              <a:t>, Lohn</a:t>
            </a:r>
          </a:p>
          <a:p>
            <a:r>
              <a:rPr lang="de-DE" dirty="0"/>
              <a:t>Verschoben werden die produktivsten Tätigkeiten der Kanzlei – JA!</a:t>
            </a:r>
          </a:p>
          <a:p>
            <a:r>
              <a:rPr lang="de-DE" dirty="0"/>
              <a:t>Weniger Unzufriedenheit bei Mitarbeitern und Mandanten</a:t>
            </a:r>
          </a:p>
          <a:p>
            <a:r>
              <a:rPr lang="de-DE" dirty="0"/>
              <a:t>Weniger „Gejammer“</a:t>
            </a:r>
          </a:p>
        </p:txBody>
      </p:sp>
    </p:spTree>
    <p:extLst>
      <p:ext uri="{BB962C8B-B14F-4D97-AF65-F5344CB8AC3E}">
        <p14:creationId xmlns:p14="http://schemas.microsoft.com/office/powerpoint/2010/main" val="220112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8DFE9-4E9C-A091-D829-246C91E5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mache ich das?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A13DA9-D7ED-5C1C-C5E3-5FFE0BB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045" y="2160983"/>
            <a:ext cx="4185623" cy="576262"/>
          </a:xfrm>
        </p:spPr>
        <p:txBody>
          <a:bodyPr/>
          <a:lstStyle/>
          <a:p>
            <a:r>
              <a:rPr lang="de-DE" dirty="0"/>
              <a:t>Preisfrage? Wann habe ich eine gute Auslastung?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4DF610-4163-6F1D-CFDD-6F1FD5AF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044" y="2737245"/>
            <a:ext cx="4185623" cy="3304117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Faustformel: Auslastung 70-80%</a:t>
            </a:r>
          </a:p>
          <a:p>
            <a:r>
              <a:rPr lang="de-DE" dirty="0"/>
              <a:t>Darin enthalten 1 Std. unproduktive Zeit pro Tag (bei VZ)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95F45B-BEE8-7D33-5A3A-915191CDF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Was verplane ich?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576D1-1361-8217-42D7-BF87D398AF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Alle feststehenden Aufgaben (</a:t>
            </a:r>
            <a:r>
              <a:rPr lang="de-DE" dirty="0" err="1"/>
              <a:t>Fibu</a:t>
            </a:r>
            <a:r>
              <a:rPr lang="de-DE" dirty="0"/>
              <a:t>, Lohn, </a:t>
            </a:r>
            <a:r>
              <a:rPr lang="de-DE" dirty="0" err="1"/>
              <a:t>StE</a:t>
            </a:r>
            <a:r>
              <a:rPr lang="de-DE" dirty="0"/>
              <a:t>, JA)</a:t>
            </a:r>
          </a:p>
          <a:p>
            <a:r>
              <a:rPr lang="de-DE" dirty="0"/>
              <a:t>Überbrückungshilfen, Urlaub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Für nicht feststehende Aufgaben </a:t>
            </a:r>
            <a:br>
              <a:rPr lang="de-DE" dirty="0"/>
            </a:br>
            <a:r>
              <a:rPr lang="de-DE" dirty="0"/>
              <a:t>(BP, Unternehmensverkauf) sind die Zeitpuffer vorhanden. In die Planung integrieren, wenn es feststeht und dann die Machbarkeit prüfen!</a:t>
            </a:r>
          </a:p>
          <a:p>
            <a:endParaRPr lang="de-DE" dirty="0"/>
          </a:p>
          <a:p>
            <a:r>
              <a:rPr lang="de-DE" dirty="0"/>
              <a:t>Planung auf Monatsebene </a:t>
            </a:r>
            <a:br>
              <a:rPr lang="de-DE" dirty="0"/>
            </a:br>
            <a:r>
              <a:rPr lang="de-DE" dirty="0"/>
              <a:t>(nicht Woche!)</a:t>
            </a:r>
          </a:p>
        </p:txBody>
      </p:sp>
    </p:spTree>
    <p:extLst>
      <p:ext uri="{BB962C8B-B14F-4D97-AF65-F5344CB8AC3E}">
        <p14:creationId xmlns:p14="http://schemas.microsoft.com/office/powerpoint/2010/main" val="19680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D1E51-83B6-B963-7B87-3D7D84AF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macht die Planung?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523BFB-32B4-E97E-A12F-978348AD2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930400"/>
            <a:ext cx="8596668" cy="374261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Mitarbeiter selbst!</a:t>
            </a:r>
          </a:p>
          <a:p>
            <a:endParaRPr lang="de-DE" dirty="0"/>
          </a:p>
          <a:p>
            <a:r>
              <a:rPr lang="de-DE" dirty="0"/>
              <a:t>Wichtig:</a:t>
            </a:r>
          </a:p>
          <a:p>
            <a:pPr lvl="1"/>
            <a:r>
              <a:rPr lang="de-DE" dirty="0"/>
              <a:t>Die erste Planung muss nicht perfekt sein!</a:t>
            </a:r>
          </a:p>
          <a:p>
            <a:pPr lvl="1"/>
            <a:r>
              <a:rPr lang="de-DE" dirty="0"/>
              <a:t>Wir arbeiten immer an der Verbesserung der Planung und lernen aus Fehlern.</a:t>
            </a:r>
          </a:p>
          <a:p>
            <a:pPr lvl="1"/>
            <a:r>
              <a:rPr lang="de-DE" dirty="0"/>
              <a:t>Das Ziel für die Mitarbeiter muss klar sein: Ich will deine Grundauslastung nicht über 70% haben. Die Planung ist für dich.</a:t>
            </a:r>
          </a:p>
          <a:p>
            <a:pPr lvl="1"/>
            <a:r>
              <a:rPr lang="de-DE" dirty="0"/>
              <a:t>Der Umsatz zu den Tätigkeiten sollte mitgeplant werden (hier reicht die Orientierung am Vorjahr) -  so erkenne ich auch auf einen Blick die Produktivität und weitere Handlungsfelder.</a:t>
            </a:r>
          </a:p>
          <a:p>
            <a:pPr lvl="1"/>
            <a:r>
              <a:rPr lang="de-DE" dirty="0"/>
              <a:t>Wir orientieren uns nicht an 3 Einzelproblemen der Kanzlei, sondern wir finden eine Lösung die 90% abdeckt.</a:t>
            </a:r>
          </a:p>
        </p:txBody>
      </p:sp>
    </p:spTree>
    <p:extLst>
      <p:ext uri="{BB962C8B-B14F-4D97-AF65-F5344CB8AC3E}">
        <p14:creationId xmlns:p14="http://schemas.microsoft.com/office/powerpoint/2010/main" val="390505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ADCA2-C75E-095F-C228-7935D337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Womit umsetzen?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8A5E56-FD44-AF3F-7D5E-8CD68EE4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252" y="2157264"/>
            <a:ext cx="4185623" cy="576262"/>
          </a:xfrm>
        </p:spPr>
        <p:txBody>
          <a:bodyPr/>
          <a:lstStyle/>
          <a:p>
            <a:r>
              <a:rPr lang="de-DE" dirty="0"/>
              <a:t>DATEV EO-Comfort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F5A0E0-214A-CCCD-E23E-7A922ABED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6005" y="2733183"/>
            <a:ext cx="4185623" cy="3304117"/>
          </a:xfrm>
        </p:spPr>
        <p:txBody>
          <a:bodyPr/>
          <a:lstStyle/>
          <a:p>
            <a:r>
              <a:rPr lang="de-DE" dirty="0"/>
              <a:t>Empfehlung: </a:t>
            </a:r>
            <a:r>
              <a:rPr lang="de-DE" dirty="0" err="1"/>
              <a:t>ingentis</a:t>
            </a:r>
            <a:r>
              <a:rPr lang="de-DE" dirty="0"/>
              <a:t> </a:t>
            </a:r>
            <a:r>
              <a:rPr lang="de-DE" dirty="0" err="1"/>
              <a:t>in.plan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https://www.kanzlei-suite.de/module/ingentis-in-plan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F8B648-A322-81BB-2F3E-79EBF8627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DATEV EO-Classic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98CC08-4604-AD12-66E9-A544E92CF8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/>
              <a:t>Empehlung</a:t>
            </a:r>
            <a:r>
              <a:rPr lang="de-DE" dirty="0"/>
              <a:t>: </a:t>
            </a:r>
            <a:r>
              <a:rPr lang="de-DE" dirty="0" err="1"/>
              <a:t>Symero</a:t>
            </a:r>
            <a:r>
              <a:rPr lang="de-DE" dirty="0"/>
              <a:t> - Der Kanzleimanager</a:t>
            </a:r>
          </a:p>
          <a:p>
            <a:pPr marL="0" indent="0">
              <a:buNone/>
            </a:pPr>
            <a:r>
              <a:rPr lang="de-DE" dirty="0"/>
              <a:t>https://oellrich-solutions.de/symero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B9E0045-239A-2321-5A0C-41930DD736F0}"/>
              </a:ext>
            </a:extLst>
          </p:cNvPr>
          <p:cNvSpPr txBox="1"/>
          <p:nvPr/>
        </p:nvSpPr>
        <p:spPr>
          <a:xfrm>
            <a:off x="790050" y="4516016"/>
            <a:ext cx="859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Hilfsweise: Excel</a:t>
            </a:r>
          </a:p>
        </p:txBody>
      </p:sp>
    </p:spTree>
    <p:extLst>
      <p:ext uri="{BB962C8B-B14F-4D97-AF65-F5344CB8AC3E}">
        <p14:creationId xmlns:p14="http://schemas.microsoft.com/office/powerpoint/2010/main" val="260792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4FFED-02CA-A1A6-8B38-769EE433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746507-A81C-5872-034E-A82983E24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Referent: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5D595A-AC7C-5F26-216A-090EE4D27F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Mario Tutas</a:t>
            </a:r>
          </a:p>
          <a:p>
            <a:r>
              <a:rPr lang="de-DE" dirty="0">
                <a:hlinkClick r:id="rId2"/>
              </a:rPr>
              <a:t>tutas@tkp.de</a:t>
            </a:r>
            <a:endParaRPr lang="de-DE" dirty="0"/>
          </a:p>
          <a:p>
            <a:r>
              <a:rPr lang="de-DE" dirty="0"/>
              <a:t>www.tkp.de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6C726B-069D-4A08-0C86-FF0F15D80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VIP Steuerköpfe Klub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FBD167-044C-3C86-7DA4-BB6271364A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vip.steuerkoepfe.de</a:t>
            </a:r>
          </a:p>
          <a:p>
            <a:r>
              <a:rPr lang="de-DE" dirty="0">
                <a:hlinkClick r:id="rId3"/>
              </a:rPr>
              <a:t>winkekatze@steuerkoepfe.de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7620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399</Words>
  <Application>Microsoft Macintosh PowerPoint</Application>
  <PresentationFormat>Breitbild</PresentationFormat>
  <Paragraphs>63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Kapazitätsplanung- der Schlüssel zum Glück</vt:lpstr>
      <vt:lpstr>Warum brauche ich eine Kapazitätsplanung?</vt:lpstr>
      <vt:lpstr>Was mache ich, wenn ich eine Überlastung habe?</vt:lpstr>
      <vt:lpstr>Welche Kanzlei macht mehr Gewinn?</vt:lpstr>
      <vt:lpstr>Welche Kanzlei macht mehr Gewinn?</vt:lpstr>
      <vt:lpstr>Wie mache ich das?</vt:lpstr>
      <vt:lpstr>Wer macht die Planung?</vt:lpstr>
      <vt:lpstr>Womit umsetzen?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Claas Beckmann</dc:creator>
  <cp:lastModifiedBy>Marco Jacobs</cp:lastModifiedBy>
  <cp:revision>28</cp:revision>
  <dcterms:created xsi:type="dcterms:W3CDTF">2021-02-06T20:06:22Z</dcterms:created>
  <dcterms:modified xsi:type="dcterms:W3CDTF">2023-09-08T09:40:53Z</dcterms:modified>
</cp:coreProperties>
</file>