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88" r:id="rId5"/>
    <p:sldId id="257" r:id="rId6"/>
    <p:sldId id="290" r:id="rId7"/>
    <p:sldId id="291" r:id="rId8"/>
    <p:sldId id="292" r:id="rId9"/>
    <p:sldId id="284" r:id="rId10"/>
    <p:sldId id="285" r:id="rId11"/>
    <p:sldId id="286" r:id="rId12"/>
    <p:sldId id="278" r:id="rId13"/>
    <p:sldId id="279" r:id="rId14"/>
    <p:sldId id="280" r:id="rId15"/>
    <p:sldId id="281" r:id="rId16"/>
    <p:sldId id="282" r:id="rId17"/>
    <p:sldId id="270" r:id="rId18"/>
    <p:sldId id="272" r:id="rId19"/>
    <p:sldId id="274" r:id="rId20"/>
    <p:sldId id="277" r:id="rId21"/>
    <p:sldId id="275" r:id="rId22"/>
    <p:sldId id="289" r:id="rId23"/>
    <p:sldId id="283" r:id="rId24"/>
    <p:sldId id="287" r:id="rId25"/>
    <p:sldId id="2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DC1D8E-71A4-4FA9-AFE0-80F851D2032B}" v="174" dt="2025-06-25T09:18:17.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1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tuart Jesson" userId="7a6cdab2-0b91-456f-b32b-829a06cc1939" providerId="ADAL" clId="{E9DC1D8E-71A4-4FA9-AFE0-80F851D2032B}"/>
    <pc:docChg chg="undo custSel addSld delSld modSld sldOrd">
      <pc:chgData name="Dr Stuart Jesson" userId="7a6cdab2-0b91-456f-b32b-829a06cc1939" providerId="ADAL" clId="{E9DC1D8E-71A4-4FA9-AFE0-80F851D2032B}" dt="2025-06-25T10:57:50.223" v="2485"/>
      <pc:docMkLst>
        <pc:docMk/>
      </pc:docMkLst>
      <pc:sldChg chg="modSp mod">
        <pc:chgData name="Dr Stuart Jesson" userId="7a6cdab2-0b91-456f-b32b-829a06cc1939" providerId="ADAL" clId="{E9DC1D8E-71A4-4FA9-AFE0-80F851D2032B}" dt="2025-06-25T09:07:23.217" v="68" actId="20577"/>
        <pc:sldMkLst>
          <pc:docMk/>
          <pc:sldMk cId="3976122163" sldId="256"/>
        </pc:sldMkLst>
        <pc:spChg chg="mod">
          <ac:chgData name="Dr Stuart Jesson" userId="7a6cdab2-0b91-456f-b32b-829a06cc1939" providerId="ADAL" clId="{E9DC1D8E-71A4-4FA9-AFE0-80F851D2032B}" dt="2025-06-25T09:07:11.578" v="30" actId="20577"/>
          <ac:spMkLst>
            <pc:docMk/>
            <pc:sldMk cId="3976122163" sldId="256"/>
            <ac:spMk id="2" creationId="{82E2D03F-6F22-491C-B108-F9C86F15120A}"/>
          </ac:spMkLst>
        </pc:spChg>
        <pc:spChg chg="mod">
          <ac:chgData name="Dr Stuart Jesson" userId="7a6cdab2-0b91-456f-b32b-829a06cc1939" providerId="ADAL" clId="{E9DC1D8E-71A4-4FA9-AFE0-80F851D2032B}" dt="2025-06-25T09:07:23.217" v="68" actId="20577"/>
          <ac:spMkLst>
            <pc:docMk/>
            <pc:sldMk cId="3976122163" sldId="256"/>
            <ac:spMk id="3" creationId="{3C4619ED-1CC4-4F5F-95EB-7BB8E8D7C4AF}"/>
          </ac:spMkLst>
        </pc:spChg>
      </pc:sldChg>
      <pc:sldChg chg="modSp mod ord">
        <pc:chgData name="Dr Stuart Jesson" userId="7a6cdab2-0b91-456f-b32b-829a06cc1939" providerId="ADAL" clId="{E9DC1D8E-71A4-4FA9-AFE0-80F851D2032B}" dt="2025-06-25T09:39:05.348" v="2191"/>
        <pc:sldMkLst>
          <pc:docMk/>
          <pc:sldMk cId="3671027454" sldId="257"/>
        </pc:sldMkLst>
        <pc:spChg chg="mod">
          <ac:chgData name="Dr Stuart Jesson" userId="7a6cdab2-0b91-456f-b32b-829a06cc1939" providerId="ADAL" clId="{E9DC1D8E-71A4-4FA9-AFE0-80F851D2032B}" dt="2025-06-25T09:19:28.402" v="379" actId="20577"/>
          <ac:spMkLst>
            <pc:docMk/>
            <pc:sldMk cId="3671027454" sldId="257"/>
            <ac:spMk id="3" creationId="{48020EDA-46B5-459E-A4D2-566E1E870E7E}"/>
          </ac:spMkLst>
        </pc:spChg>
      </pc:sldChg>
      <pc:sldChg chg="del">
        <pc:chgData name="Dr Stuart Jesson" userId="7a6cdab2-0b91-456f-b32b-829a06cc1939" providerId="ADAL" clId="{E9DC1D8E-71A4-4FA9-AFE0-80F851D2032B}" dt="2025-06-25T09:19:47.058" v="380" actId="47"/>
        <pc:sldMkLst>
          <pc:docMk/>
          <pc:sldMk cId="1784722141" sldId="258"/>
        </pc:sldMkLst>
      </pc:sldChg>
      <pc:sldChg chg="del">
        <pc:chgData name="Dr Stuart Jesson" userId="7a6cdab2-0b91-456f-b32b-829a06cc1939" providerId="ADAL" clId="{E9DC1D8E-71A4-4FA9-AFE0-80F851D2032B}" dt="2025-06-25T09:19:47.579" v="381" actId="47"/>
        <pc:sldMkLst>
          <pc:docMk/>
          <pc:sldMk cId="2992829161" sldId="259"/>
        </pc:sldMkLst>
      </pc:sldChg>
      <pc:sldChg chg="del">
        <pc:chgData name="Dr Stuart Jesson" userId="7a6cdab2-0b91-456f-b32b-829a06cc1939" providerId="ADAL" clId="{E9DC1D8E-71A4-4FA9-AFE0-80F851D2032B}" dt="2025-06-25T09:19:48.058" v="382" actId="47"/>
        <pc:sldMkLst>
          <pc:docMk/>
          <pc:sldMk cId="1125282987" sldId="260"/>
        </pc:sldMkLst>
      </pc:sldChg>
      <pc:sldChg chg="del">
        <pc:chgData name="Dr Stuart Jesson" userId="7a6cdab2-0b91-456f-b32b-829a06cc1939" providerId="ADAL" clId="{E9DC1D8E-71A4-4FA9-AFE0-80F851D2032B}" dt="2025-06-25T09:19:58.311" v="383" actId="47"/>
        <pc:sldMkLst>
          <pc:docMk/>
          <pc:sldMk cId="1301786582" sldId="261"/>
        </pc:sldMkLst>
      </pc:sldChg>
      <pc:sldChg chg="del">
        <pc:chgData name="Dr Stuart Jesson" userId="7a6cdab2-0b91-456f-b32b-829a06cc1939" providerId="ADAL" clId="{E9DC1D8E-71A4-4FA9-AFE0-80F851D2032B}" dt="2025-06-25T09:40:20.888" v="2294" actId="47"/>
        <pc:sldMkLst>
          <pc:docMk/>
          <pc:sldMk cId="2425870346" sldId="262"/>
        </pc:sldMkLst>
      </pc:sldChg>
      <pc:sldChg chg="del">
        <pc:chgData name="Dr Stuart Jesson" userId="7a6cdab2-0b91-456f-b32b-829a06cc1939" providerId="ADAL" clId="{E9DC1D8E-71A4-4FA9-AFE0-80F851D2032B}" dt="2025-06-25T09:40:16.187" v="2293" actId="47"/>
        <pc:sldMkLst>
          <pc:docMk/>
          <pc:sldMk cId="1381181830" sldId="263"/>
        </pc:sldMkLst>
      </pc:sldChg>
      <pc:sldChg chg="del">
        <pc:chgData name="Dr Stuart Jesson" userId="7a6cdab2-0b91-456f-b32b-829a06cc1939" providerId="ADAL" clId="{E9DC1D8E-71A4-4FA9-AFE0-80F851D2032B}" dt="2025-06-25T09:40:14.016" v="2292" actId="47"/>
        <pc:sldMkLst>
          <pc:docMk/>
          <pc:sldMk cId="879567957" sldId="264"/>
        </pc:sldMkLst>
      </pc:sldChg>
      <pc:sldChg chg="del">
        <pc:chgData name="Dr Stuart Jesson" userId="7a6cdab2-0b91-456f-b32b-829a06cc1939" providerId="ADAL" clId="{E9DC1D8E-71A4-4FA9-AFE0-80F851D2032B}" dt="2025-06-25T09:40:36.311" v="2306" actId="47"/>
        <pc:sldMkLst>
          <pc:docMk/>
          <pc:sldMk cId="2834044413" sldId="265"/>
        </pc:sldMkLst>
      </pc:sldChg>
      <pc:sldChg chg="del">
        <pc:chgData name="Dr Stuart Jesson" userId="7a6cdab2-0b91-456f-b32b-829a06cc1939" providerId="ADAL" clId="{E9DC1D8E-71A4-4FA9-AFE0-80F851D2032B}" dt="2025-06-25T09:40:37.976" v="2307" actId="47"/>
        <pc:sldMkLst>
          <pc:docMk/>
          <pc:sldMk cId="2612861780" sldId="266"/>
        </pc:sldMkLst>
      </pc:sldChg>
      <pc:sldChg chg="modSp del mod">
        <pc:chgData name="Dr Stuart Jesson" userId="7a6cdab2-0b91-456f-b32b-829a06cc1939" providerId="ADAL" clId="{E9DC1D8E-71A4-4FA9-AFE0-80F851D2032B}" dt="2025-06-25T09:40:33.032" v="2305" actId="47"/>
        <pc:sldMkLst>
          <pc:docMk/>
          <pc:sldMk cId="2393151754" sldId="276"/>
        </pc:sldMkLst>
        <pc:spChg chg="mod">
          <ac:chgData name="Dr Stuart Jesson" userId="7a6cdab2-0b91-456f-b32b-829a06cc1939" providerId="ADAL" clId="{E9DC1D8E-71A4-4FA9-AFE0-80F851D2032B}" dt="2025-06-25T09:40:28.051" v="2304" actId="20577"/>
          <ac:spMkLst>
            <pc:docMk/>
            <pc:sldMk cId="2393151754" sldId="276"/>
            <ac:spMk id="2" creationId="{04E5A127-14EE-46D8-9375-BDB45349004D}"/>
          </ac:spMkLst>
        </pc:spChg>
      </pc:sldChg>
      <pc:sldChg chg="ord">
        <pc:chgData name="Dr Stuart Jesson" userId="7a6cdab2-0b91-456f-b32b-829a06cc1939" providerId="ADAL" clId="{E9DC1D8E-71A4-4FA9-AFE0-80F851D2032B}" dt="2025-06-25T09:59:57.065" v="2483"/>
        <pc:sldMkLst>
          <pc:docMk/>
          <pc:sldMk cId="631148360" sldId="284"/>
        </pc:sldMkLst>
      </pc:sldChg>
      <pc:sldChg chg="ord">
        <pc:chgData name="Dr Stuart Jesson" userId="7a6cdab2-0b91-456f-b32b-829a06cc1939" providerId="ADAL" clId="{E9DC1D8E-71A4-4FA9-AFE0-80F851D2032B}" dt="2025-06-25T09:59:57.065" v="2483"/>
        <pc:sldMkLst>
          <pc:docMk/>
          <pc:sldMk cId="2717394996" sldId="285"/>
        </pc:sldMkLst>
      </pc:sldChg>
      <pc:sldChg chg="ord">
        <pc:chgData name="Dr Stuart Jesson" userId="7a6cdab2-0b91-456f-b32b-829a06cc1939" providerId="ADAL" clId="{E9DC1D8E-71A4-4FA9-AFE0-80F851D2032B}" dt="2025-06-25T09:59:57.065" v="2483"/>
        <pc:sldMkLst>
          <pc:docMk/>
          <pc:sldMk cId="422642491" sldId="286"/>
        </pc:sldMkLst>
      </pc:sldChg>
      <pc:sldChg chg="addSp delSp modSp new mod ord setBg modAnim setClrOvrMap">
        <pc:chgData name="Dr Stuart Jesson" userId="7a6cdab2-0b91-456f-b32b-829a06cc1939" providerId="ADAL" clId="{E9DC1D8E-71A4-4FA9-AFE0-80F851D2032B}" dt="2025-06-25T09:38:54.402" v="2189"/>
        <pc:sldMkLst>
          <pc:docMk/>
          <pc:sldMk cId="1270082312" sldId="288"/>
        </pc:sldMkLst>
        <pc:spChg chg="mod">
          <ac:chgData name="Dr Stuart Jesson" userId="7a6cdab2-0b91-456f-b32b-829a06cc1939" providerId="ADAL" clId="{E9DC1D8E-71A4-4FA9-AFE0-80F851D2032B}" dt="2025-06-25T09:14:46.242" v="148" actId="26606"/>
          <ac:spMkLst>
            <pc:docMk/>
            <pc:sldMk cId="1270082312" sldId="288"/>
            <ac:spMk id="2" creationId="{26A00195-6A95-43A9-B58B-B073E2403C68}"/>
          </ac:spMkLst>
        </pc:spChg>
        <pc:spChg chg="mod">
          <ac:chgData name="Dr Stuart Jesson" userId="7a6cdab2-0b91-456f-b32b-829a06cc1939" providerId="ADAL" clId="{E9DC1D8E-71A4-4FA9-AFE0-80F851D2032B}" dt="2025-06-25T09:18:17.289" v="282" actId="113"/>
          <ac:spMkLst>
            <pc:docMk/>
            <pc:sldMk cId="1270082312" sldId="288"/>
            <ac:spMk id="3" creationId="{A07A64B4-6684-44AC-92D6-3EAEBAB32298}"/>
          </ac:spMkLst>
        </pc:spChg>
        <pc:spChg chg="add del mod">
          <ac:chgData name="Dr Stuart Jesson" userId="7a6cdab2-0b91-456f-b32b-829a06cc1939" providerId="ADAL" clId="{E9DC1D8E-71A4-4FA9-AFE0-80F851D2032B}" dt="2025-06-25T09:14:35.566" v="146" actId="478"/>
          <ac:spMkLst>
            <pc:docMk/>
            <pc:sldMk cId="1270082312" sldId="288"/>
            <ac:spMk id="6" creationId="{6C1664FE-B6AB-1BE4-8764-18414749F55B}"/>
          </ac:spMkLst>
        </pc:spChg>
        <pc:spChg chg="add">
          <ac:chgData name="Dr Stuart Jesson" userId="7a6cdab2-0b91-456f-b32b-829a06cc1939" providerId="ADAL" clId="{E9DC1D8E-71A4-4FA9-AFE0-80F851D2032B}" dt="2025-06-25T09:14:46.242" v="148" actId="26606"/>
          <ac:spMkLst>
            <pc:docMk/>
            <pc:sldMk cId="1270082312" sldId="288"/>
            <ac:spMk id="1031" creationId="{9228552E-C8B1-4A80-8448-0787CE0FC704}"/>
          </ac:spMkLst>
        </pc:spChg>
        <pc:picChg chg="add del mod">
          <ac:chgData name="Dr Stuart Jesson" userId="7a6cdab2-0b91-456f-b32b-829a06cc1939" providerId="ADAL" clId="{E9DC1D8E-71A4-4FA9-AFE0-80F851D2032B}" dt="2025-06-25T09:14:35.566" v="146" actId="478"/>
          <ac:picMkLst>
            <pc:docMk/>
            <pc:sldMk cId="1270082312" sldId="288"/>
            <ac:picMk id="5" creationId="{AE895266-95DC-AF19-AC1E-79046A2F201B}"/>
          </ac:picMkLst>
        </pc:picChg>
        <pc:picChg chg="add mod ord">
          <ac:chgData name="Dr Stuart Jesson" userId="7a6cdab2-0b91-456f-b32b-829a06cc1939" providerId="ADAL" clId="{E9DC1D8E-71A4-4FA9-AFE0-80F851D2032B}" dt="2025-06-25T09:14:46.242" v="148" actId="26606"/>
          <ac:picMkLst>
            <pc:docMk/>
            <pc:sldMk cId="1270082312" sldId="288"/>
            <ac:picMk id="1026" creationId="{37E1726A-C976-ABC8-AF0B-84E0E69DEB1F}"/>
          </ac:picMkLst>
        </pc:picChg>
      </pc:sldChg>
      <pc:sldChg chg="modSp new mod ord">
        <pc:chgData name="Dr Stuart Jesson" userId="7a6cdab2-0b91-456f-b32b-829a06cc1939" providerId="ADAL" clId="{E9DC1D8E-71A4-4FA9-AFE0-80F851D2032B}" dt="2025-06-25T10:57:50.223" v="2485"/>
        <pc:sldMkLst>
          <pc:docMk/>
          <pc:sldMk cId="4001325152" sldId="289"/>
        </pc:sldMkLst>
        <pc:spChg chg="mod">
          <ac:chgData name="Dr Stuart Jesson" userId="7a6cdab2-0b91-456f-b32b-829a06cc1939" providerId="ADAL" clId="{E9DC1D8E-71A4-4FA9-AFE0-80F851D2032B}" dt="2025-06-25T09:22:07.094" v="431" actId="20577"/>
          <ac:spMkLst>
            <pc:docMk/>
            <pc:sldMk cId="4001325152" sldId="289"/>
            <ac:spMk id="2" creationId="{41D496F5-2505-644B-8090-F801590B556C}"/>
          </ac:spMkLst>
        </pc:spChg>
        <pc:spChg chg="mod">
          <ac:chgData name="Dr Stuart Jesson" userId="7a6cdab2-0b91-456f-b32b-829a06cc1939" providerId="ADAL" clId="{E9DC1D8E-71A4-4FA9-AFE0-80F851D2032B}" dt="2025-06-25T09:26:39.179" v="1243" actId="20577"/>
          <ac:spMkLst>
            <pc:docMk/>
            <pc:sldMk cId="4001325152" sldId="289"/>
            <ac:spMk id="3" creationId="{1B406199-4024-0384-09F6-64109E93E456}"/>
          </ac:spMkLst>
        </pc:spChg>
      </pc:sldChg>
      <pc:sldChg chg="modSp new mod">
        <pc:chgData name="Dr Stuart Jesson" userId="7a6cdab2-0b91-456f-b32b-829a06cc1939" providerId="ADAL" clId="{E9DC1D8E-71A4-4FA9-AFE0-80F851D2032B}" dt="2025-06-25T09:35:14.035" v="1785" actId="5793"/>
        <pc:sldMkLst>
          <pc:docMk/>
          <pc:sldMk cId="1407298175" sldId="290"/>
        </pc:sldMkLst>
        <pc:spChg chg="mod">
          <ac:chgData name="Dr Stuart Jesson" userId="7a6cdab2-0b91-456f-b32b-829a06cc1939" providerId="ADAL" clId="{E9DC1D8E-71A4-4FA9-AFE0-80F851D2032B}" dt="2025-06-25T09:28:32.746" v="1268" actId="20577"/>
          <ac:spMkLst>
            <pc:docMk/>
            <pc:sldMk cId="1407298175" sldId="290"/>
            <ac:spMk id="2" creationId="{AAD8C74F-AB81-B3FC-93C9-66D7CFE08D73}"/>
          </ac:spMkLst>
        </pc:spChg>
        <pc:spChg chg="mod">
          <ac:chgData name="Dr Stuart Jesson" userId="7a6cdab2-0b91-456f-b32b-829a06cc1939" providerId="ADAL" clId="{E9DC1D8E-71A4-4FA9-AFE0-80F851D2032B}" dt="2025-06-25T09:35:14.035" v="1785" actId="5793"/>
          <ac:spMkLst>
            <pc:docMk/>
            <pc:sldMk cId="1407298175" sldId="290"/>
            <ac:spMk id="3" creationId="{9F459C16-AA66-3C19-B371-C7D730D666D6}"/>
          </ac:spMkLst>
        </pc:spChg>
      </pc:sldChg>
      <pc:sldChg chg="modSp add mod">
        <pc:chgData name="Dr Stuart Jesson" userId="7a6cdab2-0b91-456f-b32b-829a06cc1939" providerId="ADAL" clId="{E9DC1D8E-71A4-4FA9-AFE0-80F851D2032B}" dt="2025-06-25T09:38:45.764" v="2187" actId="20577"/>
        <pc:sldMkLst>
          <pc:docMk/>
          <pc:sldMk cId="3430592409" sldId="291"/>
        </pc:sldMkLst>
        <pc:spChg chg="mod">
          <ac:chgData name="Dr Stuart Jesson" userId="7a6cdab2-0b91-456f-b32b-829a06cc1939" providerId="ADAL" clId="{E9DC1D8E-71A4-4FA9-AFE0-80F851D2032B}" dt="2025-06-25T09:38:45.764" v="2187" actId="20577"/>
          <ac:spMkLst>
            <pc:docMk/>
            <pc:sldMk cId="3430592409" sldId="291"/>
            <ac:spMk id="3" creationId="{78694E23-B867-C6D9-5A53-C56A4FEE7071}"/>
          </ac:spMkLst>
        </pc:spChg>
      </pc:sldChg>
      <pc:sldChg chg="modSp add mod ord">
        <pc:chgData name="Dr Stuart Jesson" userId="7a6cdab2-0b91-456f-b32b-829a06cc1939" providerId="ADAL" clId="{E9DC1D8E-71A4-4FA9-AFE0-80F851D2032B}" dt="2025-06-25T09:44:59.050" v="2481" actId="20577"/>
        <pc:sldMkLst>
          <pc:docMk/>
          <pc:sldMk cId="2684373672" sldId="292"/>
        </pc:sldMkLst>
        <pc:spChg chg="mod">
          <ac:chgData name="Dr Stuart Jesson" userId="7a6cdab2-0b91-456f-b32b-829a06cc1939" providerId="ADAL" clId="{E9DC1D8E-71A4-4FA9-AFE0-80F851D2032B}" dt="2025-06-25T09:44:59.050" v="2481" actId="20577"/>
          <ac:spMkLst>
            <pc:docMk/>
            <pc:sldMk cId="2684373672" sldId="292"/>
            <ac:spMk id="3" creationId="{EFAEF7B0-0FA0-F24A-44AE-24134D13401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D2D0-B8FF-440B-BDF4-8B7951F1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29FD870-42EE-4EA2-95B2-9CDAB6C9A5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5F08B6-E7C4-4F96-ABBF-7107FDF4889D}"/>
              </a:ext>
            </a:extLst>
          </p:cNvPr>
          <p:cNvSpPr>
            <a:spLocks noGrp="1"/>
          </p:cNvSpPr>
          <p:nvPr>
            <p:ph type="dt" sz="half" idx="10"/>
          </p:nvPr>
        </p:nvSpPr>
        <p:spPr/>
        <p:txBody>
          <a:bodyPr/>
          <a:lstStyle/>
          <a:p>
            <a:fld id="{0484D93A-3EAD-43A3-B7AE-0BD7148741BA}" type="datetimeFigureOut">
              <a:rPr lang="en-GB" smtClean="0"/>
              <a:t>25/06/2025</a:t>
            </a:fld>
            <a:endParaRPr lang="en-GB"/>
          </a:p>
        </p:txBody>
      </p:sp>
      <p:sp>
        <p:nvSpPr>
          <p:cNvPr id="5" name="Footer Placeholder 4">
            <a:extLst>
              <a:ext uri="{FF2B5EF4-FFF2-40B4-BE49-F238E27FC236}">
                <a16:creationId xmlns:a16="http://schemas.microsoft.com/office/drawing/2014/main" id="{57BE174E-1FC7-4770-B8FF-FC4C422479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00993C-B09C-457B-AA4E-92ED2E81E2AB}"/>
              </a:ext>
            </a:extLst>
          </p:cNvPr>
          <p:cNvSpPr>
            <a:spLocks noGrp="1"/>
          </p:cNvSpPr>
          <p:nvPr>
            <p:ph type="sldNum" sz="quarter" idx="12"/>
          </p:nvPr>
        </p:nvSpPr>
        <p:spPr/>
        <p:txBody>
          <a:bodyPr/>
          <a:lstStyle/>
          <a:p>
            <a:fld id="{C1058739-3605-45ED-BDF2-31A198923CF5}" type="slidenum">
              <a:rPr lang="en-GB" smtClean="0"/>
              <a:t>‹#›</a:t>
            </a:fld>
            <a:endParaRPr lang="en-GB"/>
          </a:p>
        </p:txBody>
      </p:sp>
    </p:spTree>
    <p:extLst>
      <p:ext uri="{BB962C8B-B14F-4D97-AF65-F5344CB8AC3E}">
        <p14:creationId xmlns:p14="http://schemas.microsoft.com/office/powerpoint/2010/main" val="27047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22AC9-9BF2-42A9-AEAA-F460579415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FAF5FD-59A9-4B87-B4E0-F559228C86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C33BA6-BAC3-42E4-9556-031BB559615B}"/>
              </a:ext>
            </a:extLst>
          </p:cNvPr>
          <p:cNvSpPr>
            <a:spLocks noGrp="1"/>
          </p:cNvSpPr>
          <p:nvPr>
            <p:ph type="dt" sz="half" idx="10"/>
          </p:nvPr>
        </p:nvSpPr>
        <p:spPr/>
        <p:txBody>
          <a:bodyPr/>
          <a:lstStyle/>
          <a:p>
            <a:fld id="{0484D93A-3EAD-43A3-B7AE-0BD7148741BA}" type="datetimeFigureOut">
              <a:rPr lang="en-GB" smtClean="0"/>
              <a:t>25/06/2025</a:t>
            </a:fld>
            <a:endParaRPr lang="en-GB"/>
          </a:p>
        </p:txBody>
      </p:sp>
      <p:sp>
        <p:nvSpPr>
          <p:cNvPr id="5" name="Footer Placeholder 4">
            <a:extLst>
              <a:ext uri="{FF2B5EF4-FFF2-40B4-BE49-F238E27FC236}">
                <a16:creationId xmlns:a16="http://schemas.microsoft.com/office/drawing/2014/main" id="{B790C896-4978-4236-9E25-AD46943A86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2BE6AA-7B0E-4727-AE18-2E488A015F49}"/>
              </a:ext>
            </a:extLst>
          </p:cNvPr>
          <p:cNvSpPr>
            <a:spLocks noGrp="1"/>
          </p:cNvSpPr>
          <p:nvPr>
            <p:ph type="sldNum" sz="quarter" idx="12"/>
          </p:nvPr>
        </p:nvSpPr>
        <p:spPr/>
        <p:txBody>
          <a:bodyPr/>
          <a:lstStyle/>
          <a:p>
            <a:fld id="{C1058739-3605-45ED-BDF2-31A198923CF5}" type="slidenum">
              <a:rPr lang="en-GB" smtClean="0"/>
              <a:t>‹#›</a:t>
            </a:fld>
            <a:endParaRPr lang="en-GB"/>
          </a:p>
        </p:txBody>
      </p:sp>
    </p:spTree>
    <p:extLst>
      <p:ext uri="{BB962C8B-B14F-4D97-AF65-F5344CB8AC3E}">
        <p14:creationId xmlns:p14="http://schemas.microsoft.com/office/powerpoint/2010/main" val="83544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0D475E-5CB5-43D2-92D7-A530A6E344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D97A61-A0F2-4417-98A1-4020F108AB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542E4A-0A19-4240-A25E-ED24E7D30DE9}"/>
              </a:ext>
            </a:extLst>
          </p:cNvPr>
          <p:cNvSpPr>
            <a:spLocks noGrp="1"/>
          </p:cNvSpPr>
          <p:nvPr>
            <p:ph type="dt" sz="half" idx="10"/>
          </p:nvPr>
        </p:nvSpPr>
        <p:spPr/>
        <p:txBody>
          <a:bodyPr/>
          <a:lstStyle/>
          <a:p>
            <a:fld id="{0484D93A-3EAD-43A3-B7AE-0BD7148741BA}" type="datetimeFigureOut">
              <a:rPr lang="en-GB" smtClean="0"/>
              <a:t>25/06/2025</a:t>
            </a:fld>
            <a:endParaRPr lang="en-GB"/>
          </a:p>
        </p:txBody>
      </p:sp>
      <p:sp>
        <p:nvSpPr>
          <p:cNvPr id="5" name="Footer Placeholder 4">
            <a:extLst>
              <a:ext uri="{FF2B5EF4-FFF2-40B4-BE49-F238E27FC236}">
                <a16:creationId xmlns:a16="http://schemas.microsoft.com/office/drawing/2014/main" id="{65C3E038-C2C0-4EA3-891A-B61EDFC5E9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618EA0-DD7D-4D1F-8A85-F46A8436A2E2}"/>
              </a:ext>
            </a:extLst>
          </p:cNvPr>
          <p:cNvSpPr>
            <a:spLocks noGrp="1"/>
          </p:cNvSpPr>
          <p:nvPr>
            <p:ph type="sldNum" sz="quarter" idx="12"/>
          </p:nvPr>
        </p:nvSpPr>
        <p:spPr/>
        <p:txBody>
          <a:bodyPr/>
          <a:lstStyle/>
          <a:p>
            <a:fld id="{C1058739-3605-45ED-BDF2-31A198923CF5}" type="slidenum">
              <a:rPr lang="en-GB" smtClean="0"/>
              <a:t>‹#›</a:t>
            </a:fld>
            <a:endParaRPr lang="en-GB"/>
          </a:p>
        </p:txBody>
      </p:sp>
    </p:spTree>
    <p:extLst>
      <p:ext uri="{BB962C8B-B14F-4D97-AF65-F5344CB8AC3E}">
        <p14:creationId xmlns:p14="http://schemas.microsoft.com/office/powerpoint/2010/main" val="33518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92DB-C284-4223-947A-825953EFD1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15913E-78F5-4EF6-A3F5-B051F8C4C5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4390DA-A347-414F-A9B5-0E012B0C28CE}"/>
              </a:ext>
            </a:extLst>
          </p:cNvPr>
          <p:cNvSpPr>
            <a:spLocks noGrp="1"/>
          </p:cNvSpPr>
          <p:nvPr>
            <p:ph type="dt" sz="half" idx="10"/>
          </p:nvPr>
        </p:nvSpPr>
        <p:spPr/>
        <p:txBody>
          <a:bodyPr/>
          <a:lstStyle/>
          <a:p>
            <a:fld id="{0484D93A-3EAD-43A3-B7AE-0BD7148741BA}" type="datetimeFigureOut">
              <a:rPr lang="en-GB" smtClean="0"/>
              <a:t>25/06/2025</a:t>
            </a:fld>
            <a:endParaRPr lang="en-GB"/>
          </a:p>
        </p:txBody>
      </p:sp>
      <p:sp>
        <p:nvSpPr>
          <p:cNvPr id="5" name="Footer Placeholder 4">
            <a:extLst>
              <a:ext uri="{FF2B5EF4-FFF2-40B4-BE49-F238E27FC236}">
                <a16:creationId xmlns:a16="http://schemas.microsoft.com/office/drawing/2014/main" id="{9405CB45-6AF5-4D10-8CA2-C45281858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E83B36-A749-47CC-9811-5F7FD46785E3}"/>
              </a:ext>
            </a:extLst>
          </p:cNvPr>
          <p:cNvSpPr>
            <a:spLocks noGrp="1"/>
          </p:cNvSpPr>
          <p:nvPr>
            <p:ph type="sldNum" sz="quarter" idx="12"/>
          </p:nvPr>
        </p:nvSpPr>
        <p:spPr/>
        <p:txBody>
          <a:bodyPr/>
          <a:lstStyle/>
          <a:p>
            <a:fld id="{C1058739-3605-45ED-BDF2-31A198923CF5}" type="slidenum">
              <a:rPr lang="en-GB" smtClean="0"/>
              <a:t>‹#›</a:t>
            </a:fld>
            <a:endParaRPr lang="en-GB"/>
          </a:p>
        </p:txBody>
      </p:sp>
    </p:spTree>
    <p:extLst>
      <p:ext uri="{BB962C8B-B14F-4D97-AF65-F5344CB8AC3E}">
        <p14:creationId xmlns:p14="http://schemas.microsoft.com/office/powerpoint/2010/main" val="147588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959A-5173-4EA0-9FB0-A86E3B380C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3EC06E-02E9-4489-B37D-6ACD4FFCB2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29FEC5-3FDF-4870-BA44-1AE58C888167}"/>
              </a:ext>
            </a:extLst>
          </p:cNvPr>
          <p:cNvSpPr>
            <a:spLocks noGrp="1"/>
          </p:cNvSpPr>
          <p:nvPr>
            <p:ph type="dt" sz="half" idx="10"/>
          </p:nvPr>
        </p:nvSpPr>
        <p:spPr/>
        <p:txBody>
          <a:bodyPr/>
          <a:lstStyle/>
          <a:p>
            <a:fld id="{0484D93A-3EAD-43A3-B7AE-0BD7148741BA}" type="datetimeFigureOut">
              <a:rPr lang="en-GB" smtClean="0"/>
              <a:t>25/06/2025</a:t>
            </a:fld>
            <a:endParaRPr lang="en-GB"/>
          </a:p>
        </p:txBody>
      </p:sp>
      <p:sp>
        <p:nvSpPr>
          <p:cNvPr id="5" name="Footer Placeholder 4">
            <a:extLst>
              <a:ext uri="{FF2B5EF4-FFF2-40B4-BE49-F238E27FC236}">
                <a16:creationId xmlns:a16="http://schemas.microsoft.com/office/drawing/2014/main" id="{23D86025-B571-4A8E-958C-F3B9600BDF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B6BC32-CE2B-443A-9CE8-187DC82199D3}"/>
              </a:ext>
            </a:extLst>
          </p:cNvPr>
          <p:cNvSpPr>
            <a:spLocks noGrp="1"/>
          </p:cNvSpPr>
          <p:nvPr>
            <p:ph type="sldNum" sz="quarter" idx="12"/>
          </p:nvPr>
        </p:nvSpPr>
        <p:spPr/>
        <p:txBody>
          <a:bodyPr/>
          <a:lstStyle/>
          <a:p>
            <a:fld id="{C1058739-3605-45ED-BDF2-31A198923CF5}" type="slidenum">
              <a:rPr lang="en-GB" smtClean="0"/>
              <a:t>‹#›</a:t>
            </a:fld>
            <a:endParaRPr lang="en-GB"/>
          </a:p>
        </p:txBody>
      </p:sp>
    </p:spTree>
    <p:extLst>
      <p:ext uri="{BB962C8B-B14F-4D97-AF65-F5344CB8AC3E}">
        <p14:creationId xmlns:p14="http://schemas.microsoft.com/office/powerpoint/2010/main" val="330412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4CAB-7D8C-48BA-B3D7-CF617E8A3C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D1E0E3-ADBB-4469-8788-EE69118134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104C44-0EB9-4538-ACA4-610FB3ACC4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81ACC98-7F86-49F4-AAAA-3809276670DB}"/>
              </a:ext>
            </a:extLst>
          </p:cNvPr>
          <p:cNvSpPr>
            <a:spLocks noGrp="1"/>
          </p:cNvSpPr>
          <p:nvPr>
            <p:ph type="dt" sz="half" idx="10"/>
          </p:nvPr>
        </p:nvSpPr>
        <p:spPr/>
        <p:txBody>
          <a:bodyPr/>
          <a:lstStyle/>
          <a:p>
            <a:fld id="{0484D93A-3EAD-43A3-B7AE-0BD7148741BA}" type="datetimeFigureOut">
              <a:rPr lang="en-GB" smtClean="0"/>
              <a:t>25/06/2025</a:t>
            </a:fld>
            <a:endParaRPr lang="en-GB"/>
          </a:p>
        </p:txBody>
      </p:sp>
      <p:sp>
        <p:nvSpPr>
          <p:cNvPr id="6" name="Footer Placeholder 5">
            <a:extLst>
              <a:ext uri="{FF2B5EF4-FFF2-40B4-BE49-F238E27FC236}">
                <a16:creationId xmlns:a16="http://schemas.microsoft.com/office/drawing/2014/main" id="{6450B8F2-22B6-48AE-A642-531A95453D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40E795-CFAD-4011-8584-2D6AEBFAFDE7}"/>
              </a:ext>
            </a:extLst>
          </p:cNvPr>
          <p:cNvSpPr>
            <a:spLocks noGrp="1"/>
          </p:cNvSpPr>
          <p:nvPr>
            <p:ph type="sldNum" sz="quarter" idx="12"/>
          </p:nvPr>
        </p:nvSpPr>
        <p:spPr/>
        <p:txBody>
          <a:bodyPr/>
          <a:lstStyle/>
          <a:p>
            <a:fld id="{C1058739-3605-45ED-BDF2-31A198923CF5}" type="slidenum">
              <a:rPr lang="en-GB" smtClean="0"/>
              <a:t>‹#›</a:t>
            </a:fld>
            <a:endParaRPr lang="en-GB"/>
          </a:p>
        </p:txBody>
      </p:sp>
    </p:spTree>
    <p:extLst>
      <p:ext uri="{BB962C8B-B14F-4D97-AF65-F5344CB8AC3E}">
        <p14:creationId xmlns:p14="http://schemas.microsoft.com/office/powerpoint/2010/main" val="4029343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A2002-A6F0-4BE0-913B-B0EC95E87C7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214C20-B296-471C-B0B1-12CA12B82E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1C70AC-D5C4-4B6E-9E56-C42FF3E95B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8534E1-6FCD-4C64-B25D-955DBCDB11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80708E-8EC1-432E-9B87-F1E0B0F6D0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F7D6EF-A006-420C-A4EA-A18E49FFCC51}"/>
              </a:ext>
            </a:extLst>
          </p:cNvPr>
          <p:cNvSpPr>
            <a:spLocks noGrp="1"/>
          </p:cNvSpPr>
          <p:nvPr>
            <p:ph type="dt" sz="half" idx="10"/>
          </p:nvPr>
        </p:nvSpPr>
        <p:spPr/>
        <p:txBody>
          <a:bodyPr/>
          <a:lstStyle/>
          <a:p>
            <a:fld id="{0484D93A-3EAD-43A3-B7AE-0BD7148741BA}" type="datetimeFigureOut">
              <a:rPr lang="en-GB" smtClean="0"/>
              <a:t>25/06/2025</a:t>
            </a:fld>
            <a:endParaRPr lang="en-GB"/>
          </a:p>
        </p:txBody>
      </p:sp>
      <p:sp>
        <p:nvSpPr>
          <p:cNvPr id="8" name="Footer Placeholder 7">
            <a:extLst>
              <a:ext uri="{FF2B5EF4-FFF2-40B4-BE49-F238E27FC236}">
                <a16:creationId xmlns:a16="http://schemas.microsoft.com/office/drawing/2014/main" id="{7FC16D7F-E51E-4D4D-8D6E-D326F5734A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663284-3001-47BB-B486-335307EDA2F2}"/>
              </a:ext>
            </a:extLst>
          </p:cNvPr>
          <p:cNvSpPr>
            <a:spLocks noGrp="1"/>
          </p:cNvSpPr>
          <p:nvPr>
            <p:ph type="sldNum" sz="quarter" idx="12"/>
          </p:nvPr>
        </p:nvSpPr>
        <p:spPr/>
        <p:txBody>
          <a:bodyPr/>
          <a:lstStyle/>
          <a:p>
            <a:fld id="{C1058739-3605-45ED-BDF2-31A198923CF5}" type="slidenum">
              <a:rPr lang="en-GB" smtClean="0"/>
              <a:t>‹#›</a:t>
            </a:fld>
            <a:endParaRPr lang="en-GB"/>
          </a:p>
        </p:txBody>
      </p:sp>
    </p:spTree>
    <p:extLst>
      <p:ext uri="{BB962C8B-B14F-4D97-AF65-F5344CB8AC3E}">
        <p14:creationId xmlns:p14="http://schemas.microsoft.com/office/powerpoint/2010/main" val="271529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C2FA4-3990-47DC-9796-1809CE6448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AB6BEF-5F19-4583-BA1F-04012EBC9201}"/>
              </a:ext>
            </a:extLst>
          </p:cNvPr>
          <p:cNvSpPr>
            <a:spLocks noGrp="1"/>
          </p:cNvSpPr>
          <p:nvPr>
            <p:ph type="dt" sz="half" idx="10"/>
          </p:nvPr>
        </p:nvSpPr>
        <p:spPr/>
        <p:txBody>
          <a:bodyPr/>
          <a:lstStyle/>
          <a:p>
            <a:fld id="{0484D93A-3EAD-43A3-B7AE-0BD7148741BA}" type="datetimeFigureOut">
              <a:rPr lang="en-GB" smtClean="0"/>
              <a:t>25/06/2025</a:t>
            </a:fld>
            <a:endParaRPr lang="en-GB"/>
          </a:p>
        </p:txBody>
      </p:sp>
      <p:sp>
        <p:nvSpPr>
          <p:cNvPr id="4" name="Footer Placeholder 3">
            <a:extLst>
              <a:ext uri="{FF2B5EF4-FFF2-40B4-BE49-F238E27FC236}">
                <a16:creationId xmlns:a16="http://schemas.microsoft.com/office/drawing/2014/main" id="{421FF021-54DC-422B-B6DE-D7C1E85504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06EBB9-C830-49D5-86F9-A170C1132E27}"/>
              </a:ext>
            </a:extLst>
          </p:cNvPr>
          <p:cNvSpPr>
            <a:spLocks noGrp="1"/>
          </p:cNvSpPr>
          <p:nvPr>
            <p:ph type="sldNum" sz="quarter" idx="12"/>
          </p:nvPr>
        </p:nvSpPr>
        <p:spPr/>
        <p:txBody>
          <a:bodyPr/>
          <a:lstStyle/>
          <a:p>
            <a:fld id="{C1058739-3605-45ED-BDF2-31A198923CF5}" type="slidenum">
              <a:rPr lang="en-GB" smtClean="0"/>
              <a:t>‹#›</a:t>
            </a:fld>
            <a:endParaRPr lang="en-GB"/>
          </a:p>
        </p:txBody>
      </p:sp>
    </p:spTree>
    <p:extLst>
      <p:ext uri="{BB962C8B-B14F-4D97-AF65-F5344CB8AC3E}">
        <p14:creationId xmlns:p14="http://schemas.microsoft.com/office/powerpoint/2010/main" val="146399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550EFC-F720-44AC-8067-7DE9F5DB40E1}"/>
              </a:ext>
            </a:extLst>
          </p:cNvPr>
          <p:cNvSpPr>
            <a:spLocks noGrp="1"/>
          </p:cNvSpPr>
          <p:nvPr>
            <p:ph type="dt" sz="half" idx="10"/>
          </p:nvPr>
        </p:nvSpPr>
        <p:spPr/>
        <p:txBody>
          <a:bodyPr/>
          <a:lstStyle/>
          <a:p>
            <a:fld id="{0484D93A-3EAD-43A3-B7AE-0BD7148741BA}" type="datetimeFigureOut">
              <a:rPr lang="en-GB" smtClean="0"/>
              <a:t>25/06/2025</a:t>
            </a:fld>
            <a:endParaRPr lang="en-GB"/>
          </a:p>
        </p:txBody>
      </p:sp>
      <p:sp>
        <p:nvSpPr>
          <p:cNvPr id="3" name="Footer Placeholder 2">
            <a:extLst>
              <a:ext uri="{FF2B5EF4-FFF2-40B4-BE49-F238E27FC236}">
                <a16:creationId xmlns:a16="http://schemas.microsoft.com/office/drawing/2014/main" id="{D52B65C4-47D3-4D06-A489-DDDAE41192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90C5AB3-6F16-4DD1-A35C-9F8E67A4C28E}"/>
              </a:ext>
            </a:extLst>
          </p:cNvPr>
          <p:cNvSpPr>
            <a:spLocks noGrp="1"/>
          </p:cNvSpPr>
          <p:nvPr>
            <p:ph type="sldNum" sz="quarter" idx="12"/>
          </p:nvPr>
        </p:nvSpPr>
        <p:spPr/>
        <p:txBody>
          <a:bodyPr/>
          <a:lstStyle/>
          <a:p>
            <a:fld id="{C1058739-3605-45ED-BDF2-31A198923CF5}" type="slidenum">
              <a:rPr lang="en-GB" smtClean="0"/>
              <a:t>‹#›</a:t>
            </a:fld>
            <a:endParaRPr lang="en-GB"/>
          </a:p>
        </p:txBody>
      </p:sp>
    </p:spTree>
    <p:extLst>
      <p:ext uri="{BB962C8B-B14F-4D97-AF65-F5344CB8AC3E}">
        <p14:creationId xmlns:p14="http://schemas.microsoft.com/office/powerpoint/2010/main" val="273401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BD087-25EC-4BAA-8CDA-7B1137508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329507-D04C-438E-81D0-E699EDDF20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837A14-F19D-4286-BF99-88AB44557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AC6C06-6458-4D30-A3C2-62C3DA32F5BD}"/>
              </a:ext>
            </a:extLst>
          </p:cNvPr>
          <p:cNvSpPr>
            <a:spLocks noGrp="1"/>
          </p:cNvSpPr>
          <p:nvPr>
            <p:ph type="dt" sz="half" idx="10"/>
          </p:nvPr>
        </p:nvSpPr>
        <p:spPr/>
        <p:txBody>
          <a:bodyPr/>
          <a:lstStyle/>
          <a:p>
            <a:fld id="{0484D93A-3EAD-43A3-B7AE-0BD7148741BA}" type="datetimeFigureOut">
              <a:rPr lang="en-GB" smtClean="0"/>
              <a:t>25/06/2025</a:t>
            </a:fld>
            <a:endParaRPr lang="en-GB"/>
          </a:p>
        </p:txBody>
      </p:sp>
      <p:sp>
        <p:nvSpPr>
          <p:cNvPr id="6" name="Footer Placeholder 5">
            <a:extLst>
              <a:ext uri="{FF2B5EF4-FFF2-40B4-BE49-F238E27FC236}">
                <a16:creationId xmlns:a16="http://schemas.microsoft.com/office/drawing/2014/main" id="{7AAF28C4-9751-49A6-8B81-E3F1325454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AA9DBC-16DA-4F13-9CBA-F49E67F735AF}"/>
              </a:ext>
            </a:extLst>
          </p:cNvPr>
          <p:cNvSpPr>
            <a:spLocks noGrp="1"/>
          </p:cNvSpPr>
          <p:nvPr>
            <p:ph type="sldNum" sz="quarter" idx="12"/>
          </p:nvPr>
        </p:nvSpPr>
        <p:spPr/>
        <p:txBody>
          <a:bodyPr/>
          <a:lstStyle/>
          <a:p>
            <a:fld id="{C1058739-3605-45ED-BDF2-31A198923CF5}" type="slidenum">
              <a:rPr lang="en-GB" smtClean="0"/>
              <a:t>‹#›</a:t>
            </a:fld>
            <a:endParaRPr lang="en-GB"/>
          </a:p>
        </p:txBody>
      </p:sp>
    </p:spTree>
    <p:extLst>
      <p:ext uri="{BB962C8B-B14F-4D97-AF65-F5344CB8AC3E}">
        <p14:creationId xmlns:p14="http://schemas.microsoft.com/office/powerpoint/2010/main" val="20278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C3FC-660A-4232-9514-285E7B3FA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65356C-297B-4ECF-9CB1-F14E5DF6A7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862226-0551-4847-9A12-CBF21F895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F59793-B6B2-4B64-A9DD-6EBD99DF2753}"/>
              </a:ext>
            </a:extLst>
          </p:cNvPr>
          <p:cNvSpPr>
            <a:spLocks noGrp="1"/>
          </p:cNvSpPr>
          <p:nvPr>
            <p:ph type="dt" sz="half" idx="10"/>
          </p:nvPr>
        </p:nvSpPr>
        <p:spPr/>
        <p:txBody>
          <a:bodyPr/>
          <a:lstStyle/>
          <a:p>
            <a:fld id="{0484D93A-3EAD-43A3-B7AE-0BD7148741BA}" type="datetimeFigureOut">
              <a:rPr lang="en-GB" smtClean="0"/>
              <a:t>25/06/2025</a:t>
            </a:fld>
            <a:endParaRPr lang="en-GB"/>
          </a:p>
        </p:txBody>
      </p:sp>
      <p:sp>
        <p:nvSpPr>
          <p:cNvPr id="6" name="Footer Placeholder 5">
            <a:extLst>
              <a:ext uri="{FF2B5EF4-FFF2-40B4-BE49-F238E27FC236}">
                <a16:creationId xmlns:a16="http://schemas.microsoft.com/office/drawing/2014/main" id="{974E6CDF-AD8A-46B1-A3E9-3190B91FD4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A5CE04-FC97-4C39-8085-63BA2DC77B8F}"/>
              </a:ext>
            </a:extLst>
          </p:cNvPr>
          <p:cNvSpPr>
            <a:spLocks noGrp="1"/>
          </p:cNvSpPr>
          <p:nvPr>
            <p:ph type="sldNum" sz="quarter" idx="12"/>
          </p:nvPr>
        </p:nvSpPr>
        <p:spPr/>
        <p:txBody>
          <a:bodyPr/>
          <a:lstStyle/>
          <a:p>
            <a:fld id="{C1058739-3605-45ED-BDF2-31A198923CF5}" type="slidenum">
              <a:rPr lang="en-GB" smtClean="0"/>
              <a:t>‹#›</a:t>
            </a:fld>
            <a:endParaRPr lang="en-GB"/>
          </a:p>
        </p:txBody>
      </p:sp>
    </p:spTree>
    <p:extLst>
      <p:ext uri="{BB962C8B-B14F-4D97-AF65-F5344CB8AC3E}">
        <p14:creationId xmlns:p14="http://schemas.microsoft.com/office/powerpoint/2010/main" val="3197697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055C0B-13FD-43AD-A176-590A12546A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730DD0-BEB7-4481-9132-50DA3CA9F4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868BA1-0A42-4851-9DCB-E77619B360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4D93A-3EAD-43A3-B7AE-0BD7148741BA}" type="datetimeFigureOut">
              <a:rPr lang="en-GB" smtClean="0"/>
              <a:t>25/06/2025</a:t>
            </a:fld>
            <a:endParaRPr lang="en-GB"/>
          </a:p>
        </p:txBody>
      </p:sp>
      <p:sp>
        <p:nvSpPr>
          <p:cNvPr id="5" name="Footer Placeholder 4">
            <a:extLst>
              <a:ext uri="{FF2B5EF4-FFF2-40B4-BE49-F238E27FC236}">
                <a16:creationId xmlns:a16="http://schemas.microsoft.com/office/drawing/2014/main" id="{2D189D9D-B5E4-41F0-B88B-906807EF9D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811ACD-342C-4BE9-8DFA-FF7C89C346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58739-3605-45ED-BDF2-31A198923CF5}" type="slidenum">
              <a:rPr lang="en-GB" smtClean="0"/>
              <a:t>‹#›</a:t>
            </a:fld>
            <a:endParaRPr lang="en-GB"/>
          </a:p>
        </p:txBody>
      </p:sp>
    </p:spTree>
    <p:extLst>
      <p:ext uri="{BB962C8B-B14F-4D97-AF65-F5344CB8AC3E}">
        <p14:creationId xmlns:p14="http://schemas.microsoft.com/office/powerpoint/2010/main" val="3748048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ei.com/blog/climb/fun-scale"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u.qaz.wiki/wiki/Henry_Sidgwick"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u.qaz.wiki/wiki/Henry_Sidgwick"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ru.qaz.wiki/wiki/Henry_Sidgwick"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2D03F-6F22-491C-B108-F9C86F15120A}"/>
              </a:ext>
            </a:extLst>
          </p:cNvPr>
          <p:cNvSpPr>
            <a:spLocks noGrp="1"/>
          </p:cNvSpPr>
          <p:nvPr>
            <p:ph type="ctrTitle"/>
          </p:nvPr>
        </p:nvSpPr>
        <p:spPr/>
        <p:txBody>
          <a:bodyPr/>
          <a:lstStyle/>
          <a:p>
            <a:r>
              <a:rPr lang="en-GB" dirty="0"/>
              <a:t>Happiness, meaning and morality</a:t>
            </a:r>
          </a:p>
        </p:txBody>
      </p:sp>
      <p:sp>
        <p:nvSpPr>
          <p:cNvPr id="3" name="Subtitle 2">
            <a:extLst>
              <a:ext uri="{FF2B5EF4-FFF2-40B4-BE49-F238E27FC236}">
                <a16:creationId xmlns:a16="http://schemas.microsoft.com/office/drawing/2014/main" id="{3C4619ED-1CC4-4F5F-95EB-7BB8E8D7C4AF}"/>
              </a:ext>
            </a:extLst>
          </p:cNvPr>
          <p:cNvSpPr>
            <a:spLocks noGrp="1"/>
          </p:cNvSpPr>
          <p:nvPr>
            <p:ph type="subTitle" idx="1"/>
          </p:nvPr>
        </p:nvSpPr>
        <p:spPr/>
        <p:txBody>
          <a:bodyPr/>
          <a:lstStyle/>
          <a:p>
            <a:r>
              <a:rPr lang="en-GB" dirty="0"/>
              <a:t>Philosophy Through the Year: Meaning</a:t>
            </a:r>
          </a:p>
        </p:txBody>
      </p:sp>
    </p:spTree>
    <p:extLst>
      <p:ext uri="{BB962C8B-B14F-4D97-AF65-F5344CB8AC3E}">
        <p14:creationId xmlns:p14="http://schemas.microsoft.com/office/powerpoint/2010/main" val="3976122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6122-2C61-43C2-A10C-7825110C7E18}"/>
              </a:ext>
            </a:extLst>
          </p:cNvPr>
          <p:cNvSpPr>
            <a:spLocks noGrp="1"/>
          </p:cNvSpPr>
          <p:nvPr>
            <p:ph type="title"/>
          </p:nvPr>
        </p:nvSpPr>
        <p:spPr/>
        <p:txBody>
          <a:bodyPr/>
          <a:lstStyle/>
          <a:p>
            <a:r>
              <a:rPr lang="en-GB" dirty="0"/>
              <a:t>Williams: Integrity and projects</a:t>
            </a:r>
          </a:p>
        </p:txBody>
      </p:sp>
      <p:sp>
        <p:nvSpPr>
          <p:cNvPr id="3" name="Content Placeholder 2">
            <a:extLst>
              <a:ext uri="{FF2B5EF4-FFF2-40B4-BE49-F238E27FC236}">
                <a16:creationId xmlns:a16="http://schemas.microsoft.com/office/drawing/2014/main" id="{E9937B71-023A-45E4-B66B-510870F1AFF8}"/>
              </a:ext>
            </a:extLst>
          </p:cNvPr>
          <p:cNvSpPr>
            <a:spLocks noGrp="1"/>
          </p:cNvSpPr>
          <p:nvPr>
            <p:ph idx="1"/>
          </p:nvPr>
        </p:nvSpPr>
        <p:spPr/>
        <p:txBody>
          <a:bodyPr/>
          <a:lstStyle/>
          <a:p>
            <a:pPr marL="0" indent="0">
              <a:buNone/>
            </a:pPr>
            <a:r>
              <a:rPr lang="en-GB" dirty="0"/>
              <a:t>Williams asks us to imagine our feelings after we have made a terrible decision, that was, from the Utilitarian point of view, the right decision….</a:t>
            </a:r>
          </a:p>
          <a:p>
            <a:pPr marL="0" indent="0">
              <a:buNone/>
            </a:pPr>
            <a:endParaRPr lang="en-GB" dirty="0"/>
          </a:p>
          <a:p>
            <a:pPr marL="0" indent="0">
              <a:buNone/>
            </a:pPr>
            <a:r>
              <a:rPr lang="en-GB" dirty="0"/>
              <a:t>What does the Utilitarian have to say about these feelings?</a:t>
            </a:r>
          </a:p>
          <a:p>
            <a:pPr>
              <a:buFontTx/>
              <a:buChar char="-"/>
            </a:pPr>
            <a:r>
              <a:rPr lang="en-GB" dirty="0"/>
              <a:t>Should they be included within the utility calculation?</a:t>
            </a:r>
          </a:p>
          <a:p>
            <a:pPr>
              <a:buFontTx/>
              <a:buChar char="-"/>
            </a:pPr>
            <a:r>
              <a:rPr lang="en-GB" dirty="0"/>
              <a:t>Or should they just be dismissed?</a:t>
            </a:r>
          </a:p>
        </p:txBody>
      </p:sp>
    </p:spTree>
    <p:extLst>
      <p:ext uri="{BB962C8B-B14F-4D97-AF65-F5344CB8AC3E}">
        <p14:creationId xmlns:p14="http://schemas.microsoft.com/office/powerpoint/2010/main" val="149919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6122-2C61-43C2-A10C-7825110C7E18}"/>
              </a:ext>
            </a:extLst>
          </p:cNvPr>
          <p:cNvSpPr>
            <a:spLocks noGrp="1"/>
          </p:cNvSpPr>
          <p:nvPr>
            <p:ph type="title"/>
          </p:nvPr>
        </p:nvSpPr>
        <p:spPr/>
        <p:txBody>
          <a:bodyPr/>
          <a:lstStyle/>
          <a:p>
            <a:r>
              <a:rPr lang="en-GB" dirty="0"/>
              <a:t>Williams: Integrity and projects</a:t>
            </a:r>
          </a:p>
        </p:txBody>
      </p:sp>
      <p:sp>
        <p:nvSpPr>
          <p:cNvPr id="3" name="Content Placeholder 2">
            <a:extLst>
              <a:ext uri="{FF2B5EF4-FFF2-40B4-BE49-F238E27FC236}">
                <a16:creationId xmlns:a16="http://schemas.microsoft.com/office/drawing/2014/main" id="{E9937B71-023A-45E4-B66B-510870F1AFF8}"/>
              </a:ext>
            </a:extLst>
          </p:cNvPr>
          <p:cNvSpPr>
            <a:spLocks noGrp="1"/>
          </p:cNvSpPr>
          <p:nvPr>
            <p:ph idx="1"/>
          </p:nvPr>
        </p:nvSpPr>
        <p:spPr/>
        <p:txBody>
          <a:bodyPr/>
          <a:lstStyle/>
          <a:p>
            <a:pPr marL="0" indent="0">
              <a:buNone/>
            </a:pPr>
            <a:r>
              <a:rPr lang="en-GB" dirty="0"/>
              <a:t>In the end, Utilitarianism would seem to alienate us completely from these feelings. But this is to lose our integrity in an important way: </a:t>
            </a:r>
          </a:p>
          <a:p>
            <a:pPr marL="357188" indent="0">
              <a:buNone/>
            </a:pPr>
            <a:r>
              <a:rPr lang="en-GB" dirty="0"/>
              <a:t>‘Because our moral relation to the world is partly given by such feelings, and by a sense of what we can or cannot 'live with', to come to regard those feelings from a purely utilitarian point of view, that is to say, as happenings outside one's moral self, is to lose a sense of one's moral identity; to lose, in the most literal way, one's integrity. At this point utilitarianism alienates one from one's moral feelings [. . .] ’ (Williams 2006: 103-4)</a:t>
            </a:r>
          </a:p>
        </p:txBody>
      </p:sp>
    </p:spTree>
    <p:extLst>
      <p:ext uri="{BB962C8B-B14F-4D97-AF65-F5344CB8AC3E}">
        <p14:creationId xmlns:p14="http://schemas.microsoft.com/office/powerpoint/2010/main" val="387215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6122-2C61-43C2-A10C-7825110C7E18}"/>
              </a:ext>
            </a:extLst>
          </p:cNvPr>
          <p:cNvSpPr>
            <a:spLocks noGrp="1"/>
          </p:cNvSpPr>
          <p:nvPr>
            <p:ph type="title"/>
          </p:nvPr>
        </p:nvSpPr>
        <p:spPr/>
        <p:txBody>
          <a:bodyPr/>
          <a:lstStyle/>
          <a:p>
            <a:r>
              <a:rPr lang="en-GB" dirty="0"/>
              <a:t>Williams: Integrity and projects</a:t>
            </a:r>
          </a:p>
        </p:txBody>
      </p:sp>
      <p:sp>
        <p:nvSpPr>
          <p:cNvPr id="3" name="Content Placeholder 2">
            <a:extLst>
              <a:ext uri="{FF2B5EF4-FFF2-40B4-BE49-F238E27FC236}">
                <a16:creationId xmlns:a16="http://schemas.microsoft.com/office/drawing/2014/main" id="{E9937B71-023A-45E4-B66B-510870F1AFF8}"/>
              </a:ext>
            </a:extLst>
          </p:cNvPr>
          <p:cNvSpPr>
            <a:spLocks noGrp="1"/>
          </p:cNvSpPr>
          <p:nvPr>
            <p:ph idx="1"/>
          </p:nvPr>
        </p:nvSpPr>
        <p:spPr/>
        <p:txBody>
          <a:bodyPr>
            <a:normAutofit lnSpcReduction="10000"/>
          </a:bodyPr>
          <a:lstStyle/>
          <a:p>
            <a:pPr marL="0" indent="0">
              <a:buNone/>
            </a:pPr>
            <a:r>
              <a:rPr lang="en-GB" dirty="0"/>
              <a:t>According to Williams, Utilitarianism also struggles to make sense of the way in which we are concerned with ‘projects’ that are not, themselves, aiming at happiness: </a:t>
            </a:r>
          </a:p>
          <a:p>
            <a:pPr marL="449263" indent="0">
              <a:buNone/>
            </a:pPr>
            <a:r>
              <a:rPr lang="en-GB" dirty="0"/>
              <a:t>‘Utilitarianism has a tendency to slide in this direction, and to leave a vast hole in the range of human desires, between egoistic inclinations and necessities at one end, and impersonally benevolent happiness-management at the other.’ (Williams 2006: 112). </a:t>
            </a:r>
          </a:p>
          <a:p>
            <a:pPr marL="0" indent="0">
              <a:buNone/>
            </a:pPr>
            <a:r>
              <a:rPr lang="en-GB" dirty="0"/>
              <a:t>Some forms of Utilitarianism address this by talking about ‘preferences’, so as to allow remain neutral about what kinds of things people are interested in…. </a:t>
            </a:r>
          </a:p>
        </p:txBody>
      </p:sp>
    </p:spTree>
    <p:extLst>
      <p:ext uri="{BB962C8B-B14F-4D97-AF65-F5344CB8AC3E}">
        <p14:creationId xmlns:p14="http://schemas.microsoft.com/office/powerpoint/2010/main" val="2713775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6122-2C61-43C2-A10C-7825110C7E18}"/>
              </a:ext>
            </a:extLst>
          </p:cNvPr>
          <p:cNvSpPr>
            <a:spLocks noGrp="1"/>
          </p:cNvSpPr>
          <p:nvPr>
            <p:ph type="title"/>
          </p:nvPr>
        </p:nvSpPr>
        <p:spPr/>
        <p:txBody>
          <a:bodyPr/>
          <a:lstStyle/>
          <a:p>
            <a:r>
              <a:rPr lang="en-GB" dirty="0"/>
              <a:t>Williams: Integrity and projects</a:t>
            </a:r>
          </a:p>
        </p:txBody>
      </p:sp>
      <p:sp>
        <p:nvSpPr>
          <p:cNvPr id="3" name="Content Placeholder 2">
            <a:extLst>
              <a:ext uri="{FF2B5EF4-FFF2-40B4-BE49-F238E27FC236}">
                <a16:creationId xmlns:a16="http://schemas.microsoft.com/office/drawing/2014/main" id="{E9937B71-023A-45E4-B66B-510870F1AFF8}"/>
              </a:ext>
            </a:extLst>
          </p:cNvPr>
          <p:cNvSpPr>
            <a:spLocks noGrp="1"/>
          </p:cNvSpPr>
          <p:nvPr>
            <p:ph idx="1"/>
          </p:nvPr>
        </p:nvSpPr>
        <p:spPr/>
        <p:txBody>
          <a:bodyPr>
            <a:normAutofit lnSpcReduction="10000"/>
          </a:bodyPr>
          <a:lstStyle/>
          <a:p>
            <a:pPr marL="0" indent="0">
              <a:buNone/>
            </a:pPr>
            <a:r>
              <a:rPr lang="en-GB" dirty="0"/>
              <a:t>But to do this involves a movement away from basic Utilitarian principles: </a:t>
            </a:r>
          </a:p>
          <a:p>
            <a:pPr marL="357188" indent="0">
              <a:buNone/>
            </a:pPr>
            <a:r>
              <a:rPr lang="en-GB" dirty="0"/>
              <a:t>‘Utilitarianism would do well then to acknowledge the evident fact that among the things that make people happy is not only making other people happy, but being taken up or involved in any of a vast range of projects, or - if we waive the evangelical and moralizing associations of the word - commitments. One can be committed to such things as a person, a cause, an institution, a career, one's own genius, or the pursuit of danger. Now none of these is itself the pursuit of happiness [. . .] Happiness, rather, requires being involved in, or at least content with, something else.’</a:t>
            </a:r>
          </a:p>
        </p:txBody>
      </p:sp>
    </p:spTree>
    <p:extLst>
      <p:ext uri="{BB962C8B-B14F-4D97-AF65-F5344CB8AC3E}">
        <p14:creationId xmlns:p14="http://schemas.microsoft.com/office/powerpoint/2010/main" val="4102123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6122-2C61-43C2-A10C-7825110C7E18}"/>
              </a:ext>
            </a:extLst>
          </p:cNvPr>
          <p:cNvSpPr>
            <a:spLocks noGrp="1"/>
          </p:cNvSpPr>
          <p:nvPr>
            <p:ph type="title"/>
          </p:nvPr>
        </p:nvSpPr>
        <p:spPr/>
        <p:txBody>
          <a:bodyPr/>
          <a:lstStyle/>
          <a:p>
            <a:r>
              <a:rPr lang="en-GB" dirty="0"/>
              <a:t>Williams: Integrity and projects</a:t>
            </a:r>
          </a:p>
        </p:txBody>
      </p:sp>
      <p:sp>
        <p:nvSpPr>
          <p:cNvPr id="3" name="Content Placeholder 2">
            <a:extLst>
              <a:ext uri="{FF2B5EF4-FFF2-40B4-BE49-F238E27FC236}">
                <a16:creationId xmlns:a16="http://schemas.microsoft.com/office/drawing/2014/main" id="{E9937B71-023A-45E4-B66B-510870F1AFF8}"/>
              </a:ext>
            </a:extLst>
          </p:cNvPr>
          <p:cNvSpPr>
            <a:spLocks noGrp="1"/>
          </p:cNvSpPr>
          <p:nvPr>
            <p:ph idx="1"/>
          </p:nvPr>
        </p:nvSpPr>
        <p:spPr/>
        <p:txBody>
          <a:bodyPr>
            <a:normAutofit lnSpcReduction="10000"/>
          </a:bodyPr>
          <a:lstStyle/>
          <a:p>
            <a:pPr marL="357188" indent="0">
              <a:buNone/>
            </a:pPr>
            <a:r>
              <a:rPr lang="en-GB" dirty="0"/>
              <a:t>‘[. . .] let us grant to utilitarianism that all worthwhile human projects must conduce, one way or another, to happiness. The point is that even if that is true, it does not follow, nor could it possibly be true, that those projects are themselves projects of pursuing happiness. One has to believe in, or at least want, or quite minimally, be content with, other things, for there to be anywhere that happiness can come from. Utilitarianism, then, should be willing to agree that its general aim of maximizing happiness does not imply that what everyone is doing is just pursuing happiness. On the contrary, people have to be pursuing other things.’ (Williams 2006: 112-3).</a:t>
            </a:r>
          </a:p>
          <a:p>
            <a:pPr marL="0" indent="0">
              <a:buNone/>
            </a:pPr>
            <a:r>
              <a:rPr lang="en-GB" dirty="0"/>
              <a:t>But how can we – on Utilitarian grounds – decide how to weigh these ‘projects’ against each other? </a:t>
            </a:r>
          </a:p>
        </p:txBody>
      </p:sp>
    </p:spTree>
    <p:extLst>
      <p:ext uri="{BB962C8B-B14F-4D97-AF65-F5344CB8AC3E}">
        <p14:creationId xmlns:p14="http://schemas.microsoft.com/office/powerpoint/2010/main" val="3159984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Gaita</a:t>
            </a:r>
            <a:r>
              <a:rPr lang="en-GB" dirty="0"/>
              <a:t>: The lessons of remorse</a:t>
            </a:r>
          </a:p>
        </p:txBody>
      </p:sp>
      <p:sp>
        <p:nvSpPr>
          <p:cNvPr id="3" name="Content Placeholder 2"/>
          <p:cNvSpPr>
            <a:spLocks noGrp="1"/>
          </p:cNvSpPr>
          <p:nvPr>
            <p:ph idx="1"/>
          </p:nvPr>
        </p:nvSpPr>
        <p:spPr/>
        <p:txBody>
          <a:bodyPr>
            <a:normAutofit lnSpcReduction="10000"/>
          </a:bodyPr>
          <a:lstStyle/>
          <a:p>
            <a:pPr marL="114300" indent="0">
              <a:buNone/>
            </a:pPr>
            <a:r>
              <a:rPr lang="en-GB" dirty="0"/>
              <a:t>Australian philosopher offers a reflection on the way that morality goes along with the sense of depth – of understanding more about what it means to live and act. </a:t>
            </a:r>
          </a:p>
          <a:p>
            <a:pPr marL="355600" indent="0">
              <a:buNone/>
            </a:pPr>
            <a:r>
              <a:rPr lang="en-GB" dirty="0"/>
              <a:t>‘Suppose someone who acknowledged that his sexual morality cheapened our understanding of the meaning sexuality has in human life, but who then said that did not matter because morality is one thing, the meaning of things another. Or, someone who said ‘I know it is sentimental and irredeemably banal, but there it is; it is my morality.’ The requirement that morality must at least intelligibly claim to deepen rather than cheapen our understanding of human life entails that it must offer a deepened perspective on the good and ill we suffer.’ (</a:t>
            </a:r>
            <a:r>
              <a:rPr lang="en-GB" dirty="0" err="1"/>
              <a:t>Gaita</a:t>
            </a:r>
            <a:r>
              <a:rPr lang="en-GB" dirty="0"/>
              <a:t> 2004: 38)</a:t>
            </a:r>
          </a:p>
          <a:p>
            <a:pPr marL="114300" indent="0">
              <a:buNone/>
            </a:pPr>
            <a:endParaRPr lang="en-GB" dirty="0"/>
          </a:p>
        </p:txBody>
      </p:sp>
    </p:spTree>
    <p:extLst>
      <p:ext uri="{BB962C8B-B14F-4D97-AF65-F5344CB8AC3E}">
        <p14:creationId xmlns:p14="http://schemas.microsoft.com/office/powerpoint/2010/main" val="45828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Gaita</a:t>
            </a:r>
            <a:r>
              <a:rPr lang="en-GB" dirty="0"/>
              <a:t>: The lessons of remorse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54850" y="1600200"/>
            <a:ext cx="6072701" cy="4800600"/>
          </a:xfrm>
        </p:spPr>
      </p:pic>
    </p:spTree>
    <p:extLst>
      <p:ext uri="{BB962C8B-B14F-4D97-AF65-F5344CB8AC3E}">
        <p14:creationId xmlns:p14="http://schemas.microsoft.com/office/powerpoint/2010/main" val="1388428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E80627-7EC1-4031-891D-4B22139F697B}"/>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6896" r="19449" b="2"/>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p:cNvSpPr>
            <a:spLocks noGrp="1"/>
          </p:cNvSpPr>
          <p:nvPr>
            <p:ph type="title"/>
          </p:nvPr>
        </p:nvSpPr>
        <p:spPr>
          <a:xfrm>
            <a:off x="804998" y="798445"/>
            <a:ext cx="4803636" cy="1311664"/>
          </a:xfrm>
        </p:spPr>
        <p:txBody>
          <a:bodyPr>
            <a:normAutofit/>
          </a:bodyPr>
          <a:lstStyle/>
          <a:p>
            <a:r>
              <a:rPr lang="en-GB" dirty="0" err="1"/>
              <a:t>Gaita</a:t>
            </a:r>
            <a:r>
              <a:rPr lang="en-GB" dirty="0"/>
              <a:t>: The lessons of remorse</a:t>
            </a:r>
            <a:endParaRPr lang="en-GB" dirty="0">
              <a:solidFill>
                <a:srgbClr val="000000"/>
              </a:solidFill>
            </a:endParaRPr>
          </a:p>
        </p:txBody>
      </p:sp>
      <p:sp>
        <p:nvSpPr>
          <p:cNvPr id="3" name="Content Placeholder 2"/>
          <p:cNvSpPr>
            <a:spLocks noGrp="1"/>
          </p:cNvSpPr>
          <p:nvPr>
            <p:ph idx="1"/>
          </p:nvPr>
        </p:nvSpPr>
        <p:spPr>
          <a:xfrm>
            <a:off x="804997" y="2272143"/>
            <a:ext cx="4706803" cy="3788830"/>
          </a:xfrm>
        </p:spPr>
        <p:txBody>
          <a:bodyPr anchor="ctr">
            <a:noAutofit/>
          </a:bodyPr>
          <a:lstStyle/>
          <a:p>
            <a:pPr marL="114300" indent="0">
              <a:buNone/>
            </a:pPr>
            <a:r>
              <a:rPr lang="en-GB" sz="2200" dirty="0">
                <a:solidFill>
                  <a:srgbClr val="000000"/>
                </a:solidFill>
              </a:rPr>
              <a:t>‘When we ask what makes a principle a moral principle, a rule a moral rule, an obligation a moral obligation – then I think we should seek at least some part of the answer in the kind of elaboration we give when we express most seriously our sense of what it means to wrong someone. Nowhere is that sense more sober than in lucid remorse. ‘My God what have I done? How could I have done it?’ Those are the typical accents of remorse.’</a:t>
            </a:r>
          </a:p>
        </p:txBody>
      </p:sp>
    </p:spTree>
    <p:extLst>
      <p:ext uri="{BB962C8B-B14F-4D97-AF65-F5344CB8AC3E}">
        <p14:creationId xmlns:p14="http://schemas.microsoft.com/office/powerpoint/2010/main" val="2705846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E80627-7EC1-4031-891D-4B22139F697B}"/>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6896" r="19449" b="2"/>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p:cNvSpPr>
            <a:spLocks noGrp="1"/>
          </p:cNvSpPr>
          <p:nvPr>
            <p:ph type="title"/>
          </p:nvPr>
        </p:nvSpPr>
        <p:spPr>
          <a:xfrm>
            <a:off x="804998" y="798445"/>
            <a:ext cx="4803636" cy="1311664"/>
          </a:xfrm>
        </p:spPr>
        <p:txBody>
          <a:bodyPr>
            <a:normAutofit/>
          </a:bodyPr>
          <a:lstStyle/>
          <a:p>
            <a:r>
              <a:rPr lang="en-GB" dirty="0" err="1"/>
              <a:t>Gaita</a:t>
            </a:r>
            <a:r>
              <a:rPr lang="en-GB" dirty="0"/>
              <a:t>: The lessons of remorse</a:t>
            </a:r>
            <a:endParaRPr lang="en-GB" dirty="0">
              <a:solidFill>
                <a:srgbClr val="000000"/>
              </a:solidFill>
            </a:endParaRPr>
          </a:p>
        </p:txBody>
      </p:sp>
      <p:sp>
        <p:nvSpPr>
          <p:cNvPr id="3" name="Content Placeholder 2"/>
          <p:cNvSpPr>
            <a:spLocks noGrp="1"/>
          </p:cNvSpPr>
          <p:nvPr>
            <p:ph idx="1"/>
          </p:nvPr>
        </p:nvSpPr>
        <p:spPr>
          <a:xfrm>
            <a:off x="804997" y="2272143"/>
            <a:ext cx="4706803" cy="3788830"/>
          </a:xfrm>
        </p:spPr>
        <p:txBody>
          <a:bodyPr anchor="ctr">
            <a:normAutofit fontScale="92500" lnSpcReduction="10000"/>
          </a:bodyPr>
          <a:lstStyle/>
          <a:p>
            <a:pPr marL="114300" indent="0">
              <a:buNone/>
            </a:pPr>
            <a:r>
              <a:rPr lang="en-GB" sz="2400" dirty="0">
                <a:solidFill>
                  <a:srgbClr val="000000"/>
                </a:solidFill>
              </a:rPr>
              <a:t>‘They do not (I argue) express an emotional reaction to what one has done, but a pained, bewildered – or perhaps better, incredulous – realisation of the full meaning of what one has done. But now, if one puts in the mouth of the remorseful person many of the philosophical accounts of what makes an obligation a moral obligation or a principle a moral principle, of the nature of morality and of its authority, we get parody.’ (</a:t>
            </a:r>
            <a:r>
              <a:rPr lang="en-GB" sz="2400" dirty="0" err="1">
                <a:solidFill>
                  <a:srgbClr val="000000"/>
                </a:solidFill>
              </a:rPr>
              <a:t>Gaita</a:t>
            </a:r>
            <a:r>
              <a:rPr lang="en-GB" sz="2400" dirty="0">
                <a:solidFill>
                  <a:srgbClr val="000000"/>
                </a:solidFill>
              </a:rPr>
              <a:t> 2004: xxi)</a:t>
            </a:r>
          </a:p>
          <a:p>
            <a:pPr marL="114300" indent="0">
              <a:buNone/>
            </a:pPr>
            <a:endParaRPr lang="en-GB" sz="1400" dirty="0">
              <a:solidFill>
                <a:srgbClr val="000000"/>
              </a:solidFill>
            </a:endParaRPr>
          </a:p>
        </p:txBody>
      </p:sp>
    </p:spTree>
    <p:extLst>
      <p:ext uri="{BB962C8B-B14F-4D97-AF65-F5344CB8AC3E}">
        <p14:creationId xmlns:p14="http://schemas.microsoft.com/office/powerpoint/2010/main" val="1294203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D8E0903-36A7-4B55-AE98-80E376B98E90}"/>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6896" r="19449" b="2"/>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p:cNvSpPr>
            <a:spLocks noGrp="1"/>
          </p:cNvSpPr>
          <p:nvPr>
            <p:ph type="title"/>
          </p:nvPr>
        </p:nvSpPr>
        <p:spPr>
          <a:xfrm>
            <a:off x="804998" y="798445"/>
            <a:ext cx="4803636" cy="1311664"/>
          </a:xfrm>
        </p:spPr>
        <p:txBody>
          <a:bodyPr>
            <a:normAutofit/>
          </a:bodyPr>
          <a:lstStyle/>
          <a:p>
            <a:r>
              <a:rPr lang="en-GB" dirty="0" err="1"/>
              <a:t>Gaita</a:t>
            </a:r>
            <a:r>
              <a:rPr lang="en-GB" dirty="0"/>
              <a:t>: The lessons of remorse</a:t>
            </a:r>
            <a:endParaRPr lang="en-GB" dirty="0">
              <a:solidFill>
                <a:srgbClr val="000000"/>
              </a:solidFill>
            </a:endParaRPr>
          </a:p>
        </p:txBody>
      </p:sp>
      <p:sp>
        <p:nvSpPr>
          <p:cNvPr id="3" name="Content Placeholder 2"/>
          <p:cNvSpPr>
            <a:spLocks noGrp="1"/>
          </p:cNvSpPr>
          <p:nvPr>
            <p:ph idx="1"/>
          </p:nvPr>
        </p:nvSpPr>
        <p:spPr>
          <a:xfrm>
            <a:off x="804997" y="2272143"/>
            <a:ext cx="4706803" cy="3788830"/>
          </a:xfrm>
        </p:spPr>
        <p:txBody>
          <a:bodyPr anchor="ctr">
            <a:normAutofit lnSpcReduction="10000"/>
          </a:bodyPr>
          <a:lstStyle/>
          <a:p>
            <a:pPr marL="114300" indent="0">
              <a:buNone/>
            </a:pPr>
            <a:r>
              <a:rPr lang="en-GB" sz="2000" dirty="0">
                <a:solidFill>
                  <a:srgbClr val="000000"/>
                </a:solidFill>
              </a:rPr>
              <a:t>‘‘My God what I have done? I have violated the social compact, agreed behind a veil of ignorance.’ ‘My God what have I done? I have ruined my best chances of flourishing.’ ‘My God what have I done? I have violated rational nature in another.’ ‘My God what have I done? I have diminished the stock of happiness.’ ‘My God what have I done? I have violated my freely chosen principles.’’ (</a:t>
            </a:r>
            <a:r>
              <a:rPr lang="en-GB" sz="2000" dirty="0" err="1">
                <a:solidFill>
                  <a:srgbClr val="000000"/>
                </a:solidFill>
              </a:rPr>
              <a:t>Gaita</a:t>
            </a:r>
            <a:r>
              <a:rPr lang="en-GB" sz="2000" dirty="0">
                <a:solidFill>
                  <a:srgbClr val="000000"/>
                </a:solidFill>
              </a:rPr>
              <a:t> 2004: xxi)</a:t>
            </a:r>
          </a:p>
          <a:p>
            <a:pPr marL="114300" indent="0">
              <a:buNone/>
            </a:pPr>
            <a:r>
              <a:rPr lang="en-GB" sz="2000" dirty="0">
                <a:solidFill>
                  <a:srgbClr val="000000"/>
                </a:solidFill>
              </a:rPr>
              <a:t>So perhaps utilitarianism cannot hope to do justice to the </a:t>
            </a:r>
            <a:r>
              <a:rPr lang="en-GB" sz="2000" i="1" dirty="0">
                <a:solidFill>
                  <a:srgbClr val="000000"/>
                </a:solidFill>
              </a:rPr>
              <a:t>depth</a:t>
            </a:r>
            <a:r>
              <a:rPr lang="en-GB" sz="2000" dirty="0">
                <a:solidFill>
                  <a:srgbClr val="000000"/>
                </a:solidFill>
              </a:rPr>
              <a:t> we seem to encounter in moral life.</a:t>
            </a:r>
          </a:p>
        </p:txBody>
      </p:sp>
    </p:spTree>
    <p:extLst>
      <p:ext uri="{BB962C8B-B14F-4D97-AF65-F5344CB8AC3E}">
        <p14:creationId xmlns:p14="http://schemas.microsoft.com/office/powerpoint/2010/main" val="3938271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allucinations and no sleep: Jasmin Paris on her historic ultramarathon |  Athletics | The Guardian">
            <a:extLst>
              <a:ext uri="{FF2B5EF4-FFF2-40B4-BE49-F238E27FC236}">
                <a16:creationId xmlns:a16="http://schemas.microsoft.com/office/drawing/2014/main" id="{37E1726A-C976-ABC8-AF0B-84E0E69DEB1F}"/>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t="12594" b="12406"/>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A00195-6A95-43A9-B58B-B073E2403C68}"/>
              </a:ext>
            </a:extLst>
          </p:cNvPr>
          <p:cNvSpPr>
            <a:spLocks noGrp="1"/>
          </p:cNvSpPr>
          <p:nvPr>
            <p:ph type="title"/>
          </p:nvPr>
        </p:nvSpPr>
        <p:spPr>
          <a:xfrm>
            <a:off x="838200" y="365125"/>
            <a:ext cx="10515600" cy="1325563"/>
          </a:xfrm>
        </p:spPr>
        <p:txBody>
          <a:bodyPr>
            <a:normAutofit/>
          </a:bodyPr>
          <a:lstStyle/>
          <a:p>
            <a:r>
              <a:rPr lang="en-GB" dirty="0">
                <a:solidFill>
                  <a:srgbClr val="FFFFFF"/>
                </a:solidFill>
              </a:rPr>
              <a:t>The ‘</a:t>
            </a:r>
            <a:r>
              <a:rPr lang="en-GB" dirty="0">
                <a:solidFill>
                  <a:srgbClr val="FFFFFF"/>
                </a:solidFill>
                <a:hlinkClick r:id="rId3"/>
              </a:rPr>
              <a:t>fun scale</a:t>
            </a:r>
            <a:r>
              <a:rPr lang="en-GB" dirty="0">
                <a:solidFill>
                  <a:srgbClr val="FFFFFF"/>
                </a:solidFill>
              </a:rPr>
              <a:t>’</a:t>
            </a:r>
          </a:p>
        </p:txBody>
      </p:sp>
      <p:sp>
        <p:nvSpPr>
          <p:cNvPr id="3" name="Content Placeholder 2">
            <a:extLst>
              <a:ext uri="{FF2B5EF4-FFF2-40B4-BE49-F238E27FC236}">
                <a16:creationId xmlns:a16="http://schemas.microsoft.com/office/drawing/2014/main" id="{A07A64B4-6684-44AC-92D6-3EAEBAB32298}"/>
              </a:ext>
            </a:extLst>
          </p:cNvPr>
          <p:cNvSpPr>
            <a:spLocks noGrp="1"/>
          </p:cNvSpPr>
          <p:nvPr>
            <p:ph idx="1"/>
          </p:nvPr>
        </p:nvSpPr>
        <p:spPr>
          <a:xfrm>
            <a:off x="838200" y="1825625"/>
            <a:ext cx="10515600" cy="4351338"/>
          </a:xfrm>
        </p:spPr>
        <p:txBody>
          <a:bodyPr>
            <a:normAutofit/>
          </a:bodyPr>
          <a:lstStyle/>
          <a:p>
            <a:r>
              <a:rPr lang="en-GB" b="1" dirty="0">
                <a:solidFill>
                  <a:srgbClr val="FFFFFF"/>
                </a:solidFill>
              </a:rPr>
              <a:t>[Type 0 Fun: </a:t>
            </a:r>
            <a:r>
              <a:rPr lang="en-GB" dirty="0">
                <a:solidFill>
                  <a:srgbClr val="FFFFFF"/>
                </a:solidFill>
              </a:rPr>
              <a:t>when type I fun turns into empty, compulsive pleasure.]</a:t>
            </a:r>
          </a:p>
          <a:p>
            <a:r>
              <a:rPr lang="en-GB" b="1" dirty="0">
                <a:solidFill>
                  <a:srgbClr val="FFFFFF"/>
                </a:solidFill>
              </a:rPr>
              <a:t>Type I Fun: </a:t>
            </a:r>
            <a:r>
              <a:rPr lang="en-GB" dirty="0">
                <a:solidFill>
                  <a:srgbClr val="FFFFFF"/>
                </a:solidFill>
              </a:rPr>
              <a:t>enjoyable while it’s happening. Also known as, simply, fun.</a:t>
            </a:r>
          </a:p>
          <a:p>
            <a:r>
              <a:rPr lang="en-GB" b="1" dirty="0">
                <a:solidFill>
                  <a:srgbClr val="FFFFFF"/>
                </a:solidFill>
              </a:rPr>
              <a:t>Type II Fun: </a:t>
            </a:r>
            <a:r>
              <a:rPr lang="en-GB" dirty="0">
                <a:solidFill>
                  <a:srgbClr val="FFFFFF"/>
                </a:solidFill>
              </a:rPr>
              <a:t>miserable while it’s happening, but fun in retrospect. It usually begins with the best intentions, and then things get carried away. Riding your bicycle across the country. Doing an ultramarathon, etc. </a:t>
            </a:r>
          </a:p>
          <a:p>
            <a:r>
              <a:rPr lang="en-GB" b="1" dirty="0">
                <a:solidFill>
                  <a:srgbClr val="FFFFFF"/>
                </a:solidFill>
              </a:rPr>
              <a:t>Type III Fun: </a:t>
            </a:r>
            <a:r>
              <a:rPr lang="en-GB" dirty="0">
                <a:solidFill>
                  <a:srgbClr val="FFFFFF"/>
                </a:solidFill>
              </a:rPr>
              <a:t>not fun at all. Not even in retrospect. Afterward, you think, “What in the hell was I doing? If I ever come up with another idea that stupid, somebody slap some sense into me.” </a:t>
            </a:r>
          </a:p>
          <a:p>
            <a:endParaRPr lang="en-GB" dirty="0">
              <a:solidFill>
                <a:srgbClr val="FFFFFF"/>
              </a:solidFill>
            </a:endParaRPr>
          </a:p>
        </p:txBody>
      </p:sp>
    </p:spTree>
    <p:extLst>
      <p:ext uri="{BB962C8B-B14F-4D97-AF65-F5344CB8AC3E}">
        <p14:creationId xmlns:p14="http://schemas.microsoft.com/office/powerpoint/2010/main" val="12700823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96F5-2505-644B-8090-F801590B556C}"/>
              </a:ext>
            </a:extLst>
          </p:cNvPr>
          <p:cNvSpPr>
            <a:spLocks noGrp="1"/>
          </p:cNvSpPr>
          <p:nvPr>
            <p:ph type="title"/>
          </p:nvPr>
        </p:nvSpPr>
        <p:spPr/>
        <p:txBody>
          <a:bodyPr/>
          <a:lstStyle/>
          <a:p>
            <a:r>
              <a:rPr lang="en-GB" dirty="0" err="1"/>
              <a:t>Spaemann</a:t>
            </a:r>
            <a:r>
              <a:rPr lang="en-GB" dirty="0"/>
              <a:t>: the ‘antinomies of happiness’</a:t>
            </a:r>
          </a:p>
        </p:txBody>
      </p:sp>
      <p:sp>
        <p:nvSpPr>
          <p:cNvPr id="3" name="Content Placeholder 2">
            <a:extLst>
              <a:ext uri="{FF2B5EF4-FFF2-40B4-BE49-F238E27FC236}">
                <a16:creationId xmlns:a16="http://schemas.microsoft.com/office/drawing/2014/main" id="{1B406199-4024-0384-09F6-64109E93E456}"/>
              </a:ext>
            </a:extLst>
          </p:cNvPr>
          <p:cNvSpPr>
            <a:spLocks noGrp="1"/>
          </p:cNvSpPr>
          <p:nvPr>
            <p:ph idx="1"/>
          </p:nvPr>
        </p:nvSpPr>
        <p:spPr/>
        <p:txBody>
          <a:bodyPr/>
          <a:lstStyle/>
          <a:p>
            <a:pPr marL="0" indent="0">
              <a:buNone/>
            </a:pPr>
            <a:r>
              <a:rPr lang="en-GB" dirty="0"/>
              <a:t>For </a:t>
            </a:r>
            <a:r>
              <a:rPr lang="en-GB" dirty="0" err="1"/>
              <a:t>Spaemann</a:t>
            </a:r>
            <a:r>
              <a:rPr lang="en-GB" dirty="0"/>
              <a:t> ‘eudaemonia’ is best understood in an objective sense, as ‘a life that turns out well’. But this leads to a perplexity:</a:t>
            </a:r>
          </a:p>
          <a:p>
            <a:pPr marL="0" indent="0">
              <a:buNone/>
            </a:pPr>
            <a:r>
              <a:rPr lang="en-GB" dirty="0"/>
              <a:t>‘We would not honour someone has “happy” whose life project turned out well after his death, if he, having lived and worked for this one great project, died depressed thinking that he had failed, any more than we would honour someone in an unconscious state who was kept for years in a mild euphoria without contact with reality. Who would freely change places with that person? </a:t>
            </a:r>
            <a:r>
              <a:rPr lang="en-GB" dirty="0">
                <a:solidFill>
                  <a:schemeClr val="accent2">
                    <a:lumMod val="50000"/>
                  </a:schemeClr>
                </a:solidFill>
              </a:rPr>
              <a:t>Apparently neither the subjective nor the objective viewpoint can serve to define something akin to the turning out well of life.</a:t>
            </a:r>
            <a:r>
              <a:rPr lang="en-GB" dirty="0"/>
              <a:t>’ (</a:t>
            </a:r>
            <a:r>
              <a:rPr lang="en-GB" dirty="0" err="1"/>
              <a:t>Spaemann</a:t>
            </a:r>
            <a:r>
              <a:rPr lang="en-GB" dirty="0"/>
              <a:t> 2000: 63)</a:t>
            </a:r>
          </a:p>
        </p:txBody>
      </p:sp>
    </p:spTree>
    <p:extLst>
      <p:ext uri="{BB962C8B-B14F-4D97-AF65-F5344CB8AC3E}">
        <p14:creationId xmlns:p14="http://schemas.microsoft.com/office/powerpoint/2010/main" val="4001325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CCF6-C876-4561-BEC1-BF4BB403E518}"/>
              </a:ext>
            </a:extLst>
          </p:cNvPr>
          <p:cNvSpPr>
            <a:spLocks noGrp="1"/>
          </p:cNvSpPr>
          <p:nvPr>
            <p:ph type="title"/>
          </p:nvPr>
        </p:nvSpPr>
        <p:spPr/>
        <p:txBody>
          <a:bodyPr/>
          <a:lstStyle/>
          <a:p>
            <a:r>
              <a:rPr lang="en-GB" dirty="0"/>
              <a:t>Pleasure, selflessness and other people</a:t>
            </a:r>
          </a:p>
        </p:txBody>
      </p:sp>
      <p:sp>
        <p:nvSpPr>
          <p:cNvPr id="3" name="Content Placeholder 2">
            <a:extLst>
              <a:ext uri="{FF2B5EF4-FFF2-40B4-BE49-F238E27FC236}">
                <a16:creationId xmlns:a16="http://schemas.microsoft.com/office/drawing/2014/main" id="{6D19DA81-263C-46A8-A2F3-753F14DE1D02}"/>
              </a:ext>
            </a:extLst>
          </p:cNvPr>
          <p:cNvSpPr>
            <a:spLocks noGrp="1"/>
          </p:cNvSpPr>
          <p:nvPr>
            <p:ph idx="1"/>
          </p:nvPr>
        </p:nvSpPr>
        <p:spPr/>
        <p:txBody>
          <a:bodyPr>
            <a:normAutofit fontScale="77500" lnSpcReduction="20000"/>
          </a:bodyPr>
          <a:lstStyle/>
          <a:p>
            <a:pPr marL="0" indent="0">
              <a:buNone/>
            </a:pPr>
            <a:r>
              <a:rPr lang="en-GB" dirty="0"/>
              <a:t>Utilitarianism suggests that happiness (conceived in terms of pleasure) is the only thing desirable for its own sake…. (pleasure = ‘the good’)</a:t>
            </a:r>
          </a:p>
          <a:p>
            <a:pPr marL="0" indent="0">
              <a:buNone/>
            </a:pPr>
            <a:r>
              <a:rPr lang="en-GB" dirty="0"/>
              <a:t>This is intuitively appealing, because any particular desire that we have could be redescribed in terms of the desire for pleasure, e.g.:</a:t>
            </a:r>
          </a:p>
          <a:p>
            <a:pPr>
              <a:buFontTx/>
              <a:buChar char="-"/>
            </a:pPr>
            <a:r>
              <a:rPr lang="en-GB" dirty="0"/>
              <a:t>Love of music = desire for the pleasure we experience when listening music;</a:t>
            </a:r>
          </a:p>
          <a:p>
            <a:pPr>
              <a:buFontTx/>
              <a:buChar char="-"/>
            </a:pPr>
            <a:r>
              <a:rPr lang="en-GB" dirty="0"/>
              <a:t>Love of virtue = desire for the pleasure that I take in being good.</a:t>
            </a:r>
          </a:p>
          <a:p>
            <a:pPr marL="0" indent="0">
              <a:buNone/>
            </a:pPr>
            <a:r>
              <a:rPr lang="en-GB" dirty="0"/>
              <a:t>And </a:t>
            </a:r>
            <a:r>
              <a:rPr lang="en-GB" i="1" dirty="0">
                <a:solidFill>
                  <a:srgbClr val="7030A0"/>
                </a:solidFill>
              </a:rPr>
              <a:t>we do not need an argument to persuade us that pleasure is better than pain</a:t>
            </a:r>
            <a:r>
              <a:rPr lang="en-GB" dirty="0"/>
              <a:t>.</a:t>
            </a:r>
          </a:p>
          <a:p>
            <a:pPr marL="0" indent="0">
              <a:buNone/>
            </a:pPr>
            <a:r>
              <a:rPr lang="en-GB" dirty="0"/>
              <a:t>But Utilitarianism claims that right action concerns itself with the pleasure of ‘the greatest number’, </a:t>
            </a:r>
            <a:r>
              <a:rPr lang="en-GB" i="1" dirty="0"/>
              <a:t>not just my own</a:t>
            </a:r>
            <a:r>
              <a:rPr lang="en-GB" dirty="0"/>
              <a:t>.</a:t>
            </a:r>
          </a:p>
          <a:p>
            <a:pPr marL="0" indent="0">
              <a:buNone/>
            </a:pPr>
            <a:r>
              <a:rPr lang="en-GB" dirty="0"/>
              <a:t>But </a:t>
            </a:r>
            <a:r>
              <a:rPr lang="en-GB" i="1" dirty="0"/>
              <a:t>why</a:t>
            </a:r>
            <a:r>
              <a:rPr lang="en-GB" dirty="0"/>
              <a:t> should I value the pleasure of others?</a:t>
            </a:r>
          </a:p>
          <a:p>
            <a:pPr>
              <a:buFontTx/>
              <a:buChar char="-"/>
            </a:pPr>
            <a:r>
              <a:rPr lang="en-GB" dirty="0"/>
              <a:t>what kind of motivation is assumed?</a:t>
            </a:r>
          </a:p>
          <a:p>
            <a:pPr>
              <a:buFontTx/>
              <a:buChar char="-"/>
            </a:pPr>
            <a:r>
              <a:rPr lang="en-GB" dirty="0"/>
              <a:t>what reason can be given to concern oneself with the happiness of the greatest number?</a:t>
            </a:r>
          </a:p>
        </p:txBody>
      </p:sp>
    </p:spTree>
    <p:extLst>
      <p:ext uri="{BB962C8B-B14F-4D97-AF65-F5344CB8AC3E}">
        <p14:creationId xmlns:p14="http://schemas.microsoft.com/office/powerpoint/2010/main" val="1862993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9C466-C199-49ED-9CB4-8439E4FBCC41}"/>
              </a:ext>
            </a:extLst>
          </p:cNvPr>
          <p:cNvSpPr>
            <a:spLocks noGrp="1"/>
          </p:cNvSpPr>
          <p:nvPr>
            <p:ph type="title"/>
          </p:nvPr>
        </p:nvSpPr>
        <p:spPr/>
        <p:txBody>
          <a:bodyPr/>
          <a:lstStyle/>
          <a:p>
            <a:r>
              <a:rPr lang="en-GB" dirty="0"/>
              <a:t>Superficial </a:t>
            </a:r>
            <a:r>
              <a:rPr lang="en-GB" i="1" dirty="0"/>
              <a:t>and </a:t>
            </a:r>
            <a:r>
              <a:rPr lang="en-GB" dirty="0"/>
              <a:t>over-demanding?</a:t>
            </a:r>
          </a:p>
        </p:txBody>
      </p:sp>
      <p:sp>
        <p:nvSpPr>
          <p:cNvPr id="3" name="Content Placeholder 2">
            <a:extLst>
              <a:ext uri="{FF2B5EF4-FFF2-40B4-BE49-F238E27FC236}">
                <a16:creationId xmlns:a16="http://schemas.microsoft.com/office/drawing/2014/main" id="{7F26FBF7-27BA-41C1-8AA7-FF5B880F3339}"/>
              </a:ext>
            </a:extLst>
          </p:cNvPr>
          <p:cNvSpPr>
            <a:spLocks noGrp="1"/>
          </p:cNvSpPr>
          <p:nvPr>
            <p:ph idx="1"/>
          </p:nvPr>
        </p:nvSpPr>
        <p:spPr/>
        <p:txBody>
          <a:bodyPr>
            <a:normAutofit fontScale="92500" lnSpcReduction="20000"/>
          </a:bodyPr>
          <a:lstStyle/>
          <a:p>
            <a:pPr marL="0" indent="0">
              <a:buNone/>
            </a:pPr>
            <a:r>
              <a:rPr lang="en-GB" dirty="0"/>
              <a:t>So we have two common sets of objections to Utilitarianism that are put from opposite sides:</a:t>
            </a:r>
          </a:p>
          <a:p>
            <a:pPr marL="0" indent="0">
              <a:buNone/>
            </a:pPr>
            <a:r>
              <a:rPr lang="en-GB" i="1" dirty="0">
                <a:solidFill>
                  <a:srgbClr val="7030A0"/>
                </a:solidFill>
              </a:rPr>
              <a:t>On the one hand</a:t>
            </a:r>
            <a:r>
              <a:rPr lang="en-GB" dirty="0">
                <a:solidFill>
                  <a:srgbClr val="7030A0"/>
                </a:solidFill>
              </a:rPr>
              <a:t>, </a:t>
            </a:r>
            <a:r>
              <a:rPr lang="en-GB" dirty="0"/>
              <a:t>Utilitarianism fails to give sufficient </a:t>
            </a:r>
            <a:r>
              <a:rPr lang="en-GB" i="1" dirty="0"/>
              <a:t>depth</a:t>
            </a:r>
            <a:r>
              <a:rPr lang="en-GB" dirty="0"/>
              <a:t> to our moral lives:</a:t>
            </a:r>
          </a:p>
          <a:p>
            <a:r>
              <a:rPr lang="en-GB" dirty="0"/>
              <a:t>Lack of attention to the importance of integrity, projects, etc. (Williams)</a:t>
            </a:r>
          </a:p>
          <a:p>
            <a:r>
              <a:rPr lang="en-GB" dirty="0"/>
              <a:t>Reductive, superficial account of the good (</a:t>
            </a:r>
            <a:r>
              <a:rPr lang="en-GB" dirty="0" err="1"/>
              <a:t>Gaita</a:t>
            </a:r>
            <a:r>
              <a:rPr lang="en-GB" dirty="0"/>
              <a:t> on remorse);</a:t>
            </a:r>
          </a:p>
          <a:p>
            <a:pPr marL="0" indent="0">
              <a:buNone/>
            </a:pPr>
            <a:r>
              <a:rPr lang="en-GB" i="1" dirty="0">
                <a:solidFill>
                  <a:srgbClr val="00B050"/>
                </a:solidFill>
              </a:rPr>
              <a:t>On the other hand</a:t>
            </a:r>
            <a:r>
              <a:rPr lang="en-GB" dirty="0"/>
              <a:t>, Utilitarianism ends up being over-demanding, or to ask us to deform our own integrity:</a:t>
            </a:r>
          </a:p>
          <a:p>
            <a:r>
              <a:rPr lang="en-GB" dirty="0"/>
              <a:t>It seems to advocate major sacrifices for the common good, which most are unwilling to make;</a:t>
            </a:r>
          </a:p>
          <a:p>
            <a:r>
              <a:rPr lang="en-GB" dirty="0"/>
              <a:t>It alienates from desires and aims which themselves seem morally significant important (Williams on ‘projects’)</a:t>
            </a:r>
          </a:p>
        </p:txBody>
      </p:sp>
    </p:spTree>
    <p:extLst>
      <p:ext uri="{BB962C8B-B14F-4D97-AF65-F5344CB8AC3E}">
        <p14:creationId xmlns:p14="http://schemas.microsoft.com/office/powerpoint/2010/main" val="2738021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03CB1-F0CB-49A4-9F3E-81F168C257CE}"/>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BAC78397-0E76-4453-8052-827BC49D6EEB}"/>
              </a:ext>
            </a:extLst>
          </p:cNvPr>
          <p:cNvSpPr>
            <a:spLocks noGrp="1"/>
          </p:cNvSpPr>
          <p:nvPr>
            <p:ph idx="1"/>
          </p:nvPr>
        </p:nvSpPr>
        <p:spPr/>
        <p:txBody>
          <a:bodyPr/>
          <a:lstStyle/>
          <a:p>
            <a:pPr marL="182563" indent="-182563">
              <a:buNone/>
            </a:pPr>
            <a:r>
              <a:rPr lang="en-GB" dirty="0"/>
              <a:t>GAITA, R. (2005). </a:t>
            </a:r>
            <a:r>
              <a:rPr lang="en-GB" i="1" dirty="0"/>
              <a:t>Good and Evil: An Absolute Conception</a:t>
            </a:r>
            <a:r>
              <a:rPr lang="en-GB" dirty="0"/>
              <a:t>. London, Routledge.</a:t>
            </a:r>
          </a:p>
          <a:p>
            <a:pPr marL="182563" indent="-182563">
              <a:buNone/>
            </a:pPr>
            <a:r>
              <a:rPr lang="en-GB" dirty="0"/>
              <a:t>SIDGWICK, H., &amp; SINGER, M. G. (2000). </a:t>
            </a:r>
            <a:r>
              <a:rPr lang="en-GB" i="1" dirty="0"/>
              <a:t>Essays on Ethics and Method</a:t>
            </a:r>
            <a:r>
              <a:rPr lang="en-GB" dirty="0"/>
              <a:t>. Oxford, Clarendon Press.</a:t>
            </a:r>
          </a:p>
          <a:p>
            <a:pPr marL="182563" indent="-182563">
              <a:buNone/>
            </a:pPr>
            <a:r>
              <a:rPr lang="en-GB" dirty="0"/>
              <a:t>SMART, J. J. C., &amp; WILLIAMS, B. A. O. (2006). </a:t>
            </a:r>
            <a:r>
              <a:rPr lang="en-GB" i="1" dirty="0"/>
              <a:t>Utilitarianism For and Against</a:t>
            </a:r>
            <a:r>
              <a:rPr lang="en-GB" dirty="0"/>
              <a:t>. Cambridge, Univ. Press.</a:t>
            </a:r>
          </a:p>
          <a:p>
            <a:pPr marL="182563" indent="-182563">
              <a:buNone/>
            </a:pPr>
            <a:r>
              <a:rPr lang="en-GB" dirty="0"/>
              <a:t>SPAEMANN, R. (2000). </a:t>
            </a:r>
            <a:r>
              <a:rPr lang="en-GB" i="1" dirty="0"/>
              <a:t>Happiness and Benevolence, </a:t>
            </a:r>
            <a:r>
              <a:rPr lang="en-GB" dirty="0"/>
              <a:t>trans Jeremiah </a:t>
            </a:r>
            <a:r>
              <a:rPr lang="en-GB" dirty="0" err="1"/>
              <a:t>Aldberg</a:t>
            </a:r>
            <a:r>
              <a:rPr lang="en-GB" dirty="0"/>
              <a:t>, S. J.  Edinburgh, T &amp; T Clark.</a:t>
            </a:r>
          </a:p>
        </p:txBody>
      </p:sp>
    </p:spTree>
    <p:extLst>
      <p:ext uri="{BB962C8B-B14F-4D97-AF65-F5344CB8AC3E}">
        <p14:creationId xmlns:p14="http://schemas.microsoft.com/office/powerpoint/2010/main" val="3444259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7355-9CC1-4D48-8A03-E8D55611FFDA}"/>
              </a:ext>
            </a:extLst>
          </p:cNvPr>
          <p:cNvSpPr>
            <a:spLocks noGrp="1"/>
          </p:cNvSpPr>
          <p:nvPr>
            <p:ph type="title"/>
          </p:nvPr>
        </p:nvSpPr>
        <p:spPr/>
        <p:txBody>
          <a:bodyPr/>
          <a:lstStyle/>
          <a:p>
            <a:r>
              <a:rPr lang="en-GB" dirty="0"/>
              <a:t>What is happiness?</a:t>
            </a:r>
          </a:p>
        </p:txBody>
      </p:sp>
      <p:sp>
        <p:nvSpPr>
          <p:cNvPr id="3" name="Content Placeholder 2">
            <a:extLst>
              <a:ext uri="{FF2B5EF4-FFF2-40B4-BE49-F238E27FC236}">
                <a16:creationId xmlns:a16="http://schemas.microsoft.com/office/drawing/2014/main" id="{48020EDA-46B5-459E-A4D2-566E1E870E7E}"/>
              </a:ext>
            </a:extLst>
          </p:cNvPr>
          <p:cNvSpPr>
            <a:spLocks noGrp="1"/>
          </p:cNvSpPr>
          <p:nvPr>
            <p:ph idx="1"/>
          </p:nvPr>
        </p:nvSpPr>
        <p:spPr/>
        <p:txBody>
          <a:bodyPr>
            <a:normAutofit/>
          </a:bodyPr>
          <a:lstStyle/>
          <a:p>
            <a:pPr marL="0" indent="0">
              <a:buNone/>
            </a:pPr>
            <a:r>
              <a:rPr lang="en-GB" dirty="0"/>
              <a:t>Consider your own understanding of the differences between: </a:t>
            </a:r>
          </a:p>
          <a:p>
            <a:pPr>
              <a:buFontTx/>
              <a:buChar char="-"/>
            </a:pPr>
            <a:r>
              <a:rPr lang="en-GB" dirty="0"/>
              <a:t>fun</a:t>
            </a:r>
          </a:p>
          <a:p>
            <a:pPr>
              <a:buFontTx/>
              <a:buChar char="-"/>
            </a:pPr>
            <a:r>
              <a:rPr lang="en-GB" dirty="0"/>
              <a:t>enjoyment;</a:t>
            </a:r>
          </a:p>
          <a:p>
            <a:pPr>
              <a:buFontTx/>
              <a:buChar char="-"/>
            </a:pPr>
            <a:r>
              <a:rPr lang="en-GB" dirty="0"/>
              <a:t>satisfaction;</a:t>
            </a:r>
          </a:p>
          <a:p>
            <a:pPr>
              <a:buFontTx/>
              <a:buChar char="-"/>
            </a:pPr>
            <a:r>
              <a:rPr lang="en-GB" dirty="0"/>
              <a:t>pleasure;</a:t>
            </a:r>
          </a:p>
          <a:p>
            <a:pPr>
              <a:buFontTx/>
              <a:buChar char="-"/>
            </a:pPr>
            <a:r>
              <a:rPr lang="en-GB" dirty="0"/>
              <a:t>fulfilment;</a:t>
            </a:r>
          </a:p>
          <a:p>
            <a:pPr marL="0" indent="0">
              <a:buNone/>
            </a:pPr>
            <a:r>
              <a:rPr lang="en-GB" dirty="0"/>
              <a:t>How does ‘happiness’ relate to each of these? To which is it closest? At what point is meaning necessarily implied, or involved?</a:t>
            </a:r>
          </a:p>
        </p:txBody>
      </p:sp>
    </p:spTree>
    <p:extLst>
      <p:ext uri="{BB962C8B-B14F-4D97-AF65-F5344CB8AC3E}">
        <p14:creationId xmlns:p14="http://schemas.microsoft.com/office/powerpoint/2010/main" val="3671027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C74F-AB81-B3FC-93C9-66D7CFE08D73}"/>
              </a:ext>
            </a:extLst>
          </p:cNvPr>
          <p:cNvSpPr>
            <a:spLocks noGrp="1"/>
          </p:cNvSpPr>
          <p:nvPr>
            <p:ph type="title"/>
          </p:nvPr>
        </p:nvSpPr>
        <p:spPr/>
        <p:txBody>
          <a:bodyPr/>
          <a:lstStyle/>
          <a:p>
            <a:r>
              <a:rPr lang="en-GB" dirty="0"/>
              <a:t>Meaning and subjectivity</a:t>
            </a:r>
          </a:p>
        </p:txBody>
      </p:sp>
      <p:sp>
        <p:nvSpPr>
          <p:cNvPr id="3" name="Content Placeholder 2">
            <a:extLst>
              <a:ext uri="{FF2B5EF4-FFF2-40B4-BE49-F238E27FC236}">
                <a16:creationId xmlns:a16="http://schemas.microsoft.com/office/drawing/2014/main" id="{9F459C16-AA66-3C19-B371-C7D730D666D6}"/>
              </a:ext>
            </a:extLst>
          </p:cNvPr>
          <p:cNvSpPr>
            <a:spLocks noGrp="1"/>
          </p:cNvSpPr>
          <p:nvPr>
            <p:ph idx="1"/>
          </p:nvPr>
        </p:nvSpPr>
        <p:spPr/>
        <p:txBody>
          <a:bodyPr/>
          <a:lstStyle/>
          <a:p>
            <a:pPr marL="0" indent="0">
              <a:buNone/>
            </a:pPr>
            <a:r>
              <a:rPr lang="en-GB" dirty="0"/>
              <a:t>A common line of thought might go like this:</a:t>
            </a:r>
          </a:p>
          <a:p>
            <a:r>
              <a:rPr lang="en-GB" dirty="0"/>
              <a:t>Something (an experience, an action, etc.) is ‘meaningful’ if is taken to be/experienced as meaningful by the subject;</a:t>
            </a:r>
          </a:p>
          <a:p>
            <a:r>
              <a:rPr lang="en-GB" dirty="0"/>
              <a:t>Different people take different things to be meaningful;</a:t>
            </a:r>
          </a:p>
          <a:p>
            <a:r>
              <a:rPr lang="en-GB" dirty="0"/>
              <a:t>Therefore: there can be no objective account of what is, or is not, ‘meaningful’</a:t>
            </a:r>
          </a:p>
          <a:p>
            <a:pPr marL="0" indent="0">
              <a:buNone/>
            </a:pPr>
            <a:r>
              <a:rPr lang="en-GB" dirty="0"/>
              <a:t>This line of thought mirrors what could also be said of happiness, and, controversially, moral right or wrong…</a:t>
            </a:r>
          </a:p>
        </p:txBody>
      </p:sp>
    </p:spTree>
    <p:extLst>
      <p:ext uri="{BB962C8B-B14F-4D97-AF65-F5344CB8AC3E}">
        <p14:creationId xmlns:p14="http://schemas.microsoft.com/office/powerpoint/2010/main" val="140729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B8821-5A5E-D576-4EFC-DECA309A35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C8C7D-7274-DF4D-499E-A3DCC7456CB7}"/>
              </a:ext>
            </a:extLst>
          </p:cNvPr>
          <p:cNvSpPr>
            <a:spLocks noGrp="1"/>
          </p:cNvSpPr>
          <p:nvPr>
            <p:ph type="title"/>
          </p:nvPr>
        </p:nvSpPr>
        <p:spPr/>
        <p:txBody>
          <a:bodyPr/>
          <a:lstStyle/>
          <a:p>
            <a:r>
              <a:rPr lang="en-GB" dirty="0"/>
              <a:t>Meaning and subjectivity</a:t>
            </a:r>
          </a:p>
        </p:txBody>
      </p:sp>
      <p:sp>
        <p:nvSpPr>
          <p:cNvPr id="3" name="Content Placeholder 2">
            <a:extLst>
              <a:ext uri="{FF2B5EF4-FFF2-40B4-BE49-F238E27FC236}">
                <a16:creationId xmlns:a16="http://schemas.microsoft.com/office/drawing/2014/main" id="{78694E23-B867-C6D9-5A53-C56A4FEE7071}"/>
              </a:ext>
            </a:extLst>
          </p:cNvPr>
          <p:cNvSpPr>
            <a:spLocks noGrp="1"/>
          </p:cNvSpPr>
          <p:nvPr>
            <p:ph idx="1"/>
          </p:nvPr>
        </p:nvSpPr>
        <p:spPr/>
        <p:txBody>
          <a:bodyPr/>
          <a:lstStyle/>
          <a:p>
            <a:pPr marL="0" indent="0">
              <a:buNone/>
            </a:pPr>
            <a:r>
              <a:rPr lang="en-GB" dirty="0"/>
              <a:t>A common line of thought might go like this:</a:t>
            </a:r>
          </a:p>
          <a:p>
            <a:r>
              <a:rPr lang="en-GB" dirty="0"/>
              <a:t>An experience is a ‘happy’ one if is taken to be/experienced as such by the subject;</a:t>
            </a:r>
          </a:p>
          <a:p>
            <a:r>
              <a:rPr lang="en-GB" dirty="0"/>
              <a:t>Different people find happiness in different things;</a:t>
            </a:r>
          </a:p>
          <a:p>
            <a:r>
              <a:rPr lang="en-GB" dirty="0"/>
              <a:t>Therefore: there can be no objective account of what does, or does not, make for happiness.</a:t>
            </a:r>
          </a:p>
        </p:txBody>
      </p:sp>
    </p:spTree>
    <p:extLst>
      <p:ext uri="{BB962C8B-B14F-4D97-AF65-F5344CB8AC3E}">
        <p14:creationId xmlns:p14="http://schemas.microsoft.com/office/powerpoint/2010/main" val="343059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31CC4-693F-8CFC-8DB0-C55BCC3F30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4C9CA-5CF6-E43D-90D2-AEC5F86EB32C}"/>
              </a:ext>
            </a:extLst>
          </p:cNvPr>
          <p:cNvSpPr>
            <a:spLocks noGrp="1"/>
          </p:cNvSpPr>
          <p:nvPr>
            <p:ph type="title"/>
          </p:nvPr>
        </p:nvSpPr>
        <p:spPr/>
        <p:txBody>
          <a:bodyPr/>
          <a:lstStyle/>
          <a:p>
            <a:r>
              <a:rPr lang="en-GB" dirty="0"/>
              <a:t>Meaning and subjectivity</a:t>
            </a:r>
          </a:p>
        </p:txBody>
      </p:sp>
      <p:sp>
        <p:nvSpPr>
          <p:cNvPr id="3" name="Content Placeholder 2">
            <a:extLst>
              <a:ext uri="{FF2B5EF4-FFF2-40B4-BE49-F238E27FC236}">
                <a16:creationId xmlns:a16="http://schemas.microsoft.com/office/drawing/2014/main" id="{EFAEF7B0-0FA0-F24A-44AE-24134D134010}"/>
              </a:ext>
            </a:extLst>
          </p:cNvPr>
          <p:cNvSpPr>
            <a:spLocks noGrp="1"/>
          </p:cNvSpPr>
          <p:nvPr>
            <p:ph idx="1"/>
          </p:nvPr>
        </p:nvSpPr>
        <p:spPr/>
        <p:txBody>
          <a:bodyPr>
            <a:normAutofit lnSpcReduction="10000"/>
          </a:bodyPr>
          <a:lstStyle/>
          <a:p>
            <a:pPr marL="0" indent="0">
              <a:buNone/>
            </a:pPr>
            <a:r>
              <a:rPr lang="en-GB" dirty="0"/>
              <a:t>A common line of thought might go like this:</a:t>
            </a:r>
          </a:p>
          <a:p>
            <a:r>
              <a:rPr lang="en-GB" dirty="0"/>
              <a:t>An action is ‘right’ or ‘wrong’ if is taken to be/judged as such by the subject;</a:t>
            </a:r>
          </a:p>
          <a:p>
            <a:r>
              <a:rPr lang="en-GB" dirty="0"/>
              <a:t>Different individuals/cultures make different judgements about right and wrong;</a:t>
            </a:r>
          </a:p>
          <a:p>
            <a:r>
              <a:rPr lang="en-GB" dirty="0"/>
              <a:t>Therefore: there can be no objective account of what is, or is not, ‘right’ or ‘wrong’</a:t>
            </a:r>
          </a:p>
          <a:p>
            <a:pPr marL="0" indent="0">
              <a:buNone/>
            </a:pPr>
            <a:endParaRPr lang="en-GB" dirty="0"/>
          </a:p>
          <a:p>
            <a:pPr marL="0" indent="0">
              <a:buNone/>
            </a:pPr>
            <a:r>
              <a:rPr lang="en-GB" dirty="0"/>
              <a:t>Many of the objections to this line of thought, when applied to happiness, or moral judgement, may also apply to meaning…</a:t>
            </a:r>
          </a:p>
        </p:txBody>
      </p:sp>
    </p:spTree>
    <p:extLst>
      <p:ext uri="{BB962C8B-B14F-4D97-AF65-F5344CB8AC3E}">
        <p14:creationId xmlns:p14="http://schemas.microsoft.com/office/powerpoint/2010/main" val="2684373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CCF6-C876-4561-BEC1-BF4BB403E518}"/>
              </a:ext>
            </a:extLst>
          </p:cNvPr>
          <p:cNvSpPr>
            <a:spLocks noGrp="1"/>
          </p:cNvSpPr>
          <p:nvPr>
            <p:ph type="title"/>
          </p:nvPr>
        </p:nvSpPr>
        <p:spPr>
          <a:xfrm>
            <a:off x="5214579" y="629266"/>
            <a:ext cx="6422849" cy="1676603"/>
          </a:xfrm>
        </p:spPr>
        <p:txBody>
          <a:bodyPr>
            <a:normAutofit/>
          </a:bodyPr>
          <a:lstStyle/>
          <a:p>
            <a:r>
              <a:rPr lang="en-GB" dirty="0"/>
              <a:t>Pleasure, selflessness and other people</a:t>
            </a:r>
          </a:p>
        </p:txBody>
      </p:sp>
      <p:pic>
        <p:nvPicPr>
          <p:cNvPr id="8" name="Picture 7" descr="Henry Sidgwick (Victorian Utilitarian)">
            <a:extLst>
              <a:ext uri="{FF2B5EF4-FFF2-40B4-BE49-F238E27FC236}">
                <a16:creationId xmlns:a16="http://schemas.microsoft.com/office/drawing/2014/main" id="{1143A278-90F0-4EA2-955B-3E4E4755C5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409" b="-1"/>
          <a:stretch/>
        </p:blipFill>
        <p:spPr>
          <a:xfrm>
            <a:off x="649224" y="722376"/>
            <a:ext cx="3337560" cy="5413248"/>
          </a:xfrm>
          <a:prstGeom prst="rect">
            <a:avLst/>
          </a:prstGeom>
          <a:effectLst/>
        </p:spPr>
      </p:pic>
      <p:sp>
        <p:nvSpPr>
          <p:cNvPr id="3" name="Content Placeholder 2">
            <a:extLst>
              <a:ext uri="{FF2B5EF4-FFF2-40B4-BE49-F238E27FC236}">
                <a16:creationId xmlns:a16="http://schemas.microsoft.com/office/drawing/2014/main" id="{6D19DA81-263C-46A8-A2F3-753F14DE1D02}"/>
              </a:ext>
            </a:extLst>
          </p:cNvPr>
          <p:cNvSpPr>
            <a:spLocks noGrp="1"/>
          </p:cNvSpPr>
          <p:nvPr>
            <p:ph idx="1"/>
          </p:nvPr>
        </p:nvSpPr>
        <p:spPr>
          <a:xfrm>
            <a:off x="5214581" y="2438400"/>
            <a:ext cx="6422848" cy="3785419"/>
          </a:xfrm>
        </p:spPr>
        <p:txBody>
          <a:bodyPr>
            <a:normAutofit/>
          </a:bodyPr>
          <a:lstStyle/>
          <a:p>
            <a:pPr marL="0" indent="0">
              <a:buNone/>
            </a:pPr>
            <a:r>
              <a:rPr lang="en-GB" sz="2000" dirty="0"/>
              <a:t>So what kind of </a:t>
            </a:r>
            <a:r>
              <a:rPr lang="en-GB" sz="2000" i="1" dirty="0"/>
              <a:t>reason</a:t>
            </a:r>
            <a:r>
              <a:rPr lang="en-GB" sz="2000" dirty="0"/>
              <a:t> do we have to act so as to increase the happiness of others? The increased happiness of the greatest number only gives me a reason IF I already desire the happiness of the greatest number…</a:t>
            </a:r>
          </a:p>
          <a:p>
            <a:pPr marL="0" indent="0">
              <a:buNone/>
            </a:pPr>
            <a:r>
              <a:rPr lang="en-GB" sz="2000" dirty="0"/>
              <a:t>So the problem is that an egoist could be completely rational in seeking only their own pleasure. </a:t>
            </a:r>
          </a:p>
          <a:p>
            <a:pPr marL="0" indent="0">
              <a:buNone/>
            </a:pPr>
            <a:r>
              <a:rPr lang="en-GB" sz="2000" dirty="0"/>
              <a:t>Henry Sedgewick (1838-1900), one of the most important Utilitarian thinkers after Mill, ends up pointing out what seems to be an impasse: ‘the dualism of practical reason’…</a:t>
            </a:r>
          </a:p>
          <a:p>
            <a:pPr marL="0" indent="0">
              <a:buNone/>
            </a:pPr>
            <a:endParaRPr lang="en-GB" sz="2000" dirty="0"/>
          </a:p>
        </p:txBody>
      </p:sp>
      <p:sp>
        <p:nvSpPr>
          <p:cNvPr id="9" name="TextBox 8">
            <a:extLst>
              <a:ext uri="{FF2B5EF4-FFF2-40B4-BE49-F238E27FC236}">
                <a16:creationId xmlns:a16="http://schemas.microsoft.com/office/drawing/2014/main" id="{39234DEE-B550-4AAF-A895-B11F11030914}"/>
              </a:ext>
            </a:extLst>
          </p:cNvPr>
          <p:cNvSpPr txBox="1"/>
          <p:nvPr/>
        </p:nvSpPr>
        <p:spPr>
          <a:xfrm>
            <a:off x="1679742" y="5935569"/>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ru.qaz.wiki/wiki/Henry_Sidgwick">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631148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CCF6-C876-4561-BEC1-BF4BB403E518}"/>
              </a:ext>
            </a:extLst>
          </p:cNvPr>
          <p:cNvSpPr>
            <a:spLocks noGrp="1"/>
          </p:cNvSpPr>
          <p:nvPr>
            <p:ph type="title"/>
          </p:nvPr>
        </p:nvSpPr>
        <p:spPr>
          <a:xfrm>
            <a:off x="5214579" y="629266"/>
            <a:ext cx="6422849" cy="1676603"/>
          </a:xfrm>
        </p:spPr>
        <p:txBody>
          <a:bodyPr>
            <a:normAutofit/>
          </a:bodyPr>
          <a:lstStyle/>
          <a:p>
            <a:r>
              <a:rPr lang="en-GB" dirty="0"/>
              <a:t>Pleasure, selflessness and other people</a:t>
            </a:r>
          </a:p>
        </p:txBody>
      </p:sp>
      <p:pic>
        <p:nvPicPr>
          <p:cNvPr id="8" name="Picture 7" descr="Henry Sidgwick (Victorian Utilitarian)">
            <a:extLst>
              <a:ext uri="{FF2B5EF4-FFF2-40B4-BE49-F238E27FC236}">
                <a16:creationId xmlns:a16="http://schemas.microsoft.com/office/drawing/2014/main" id="{1143A278-90F0-4EA2-955B-3E4E4755C5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409" b="-1"/>
          <a:stretch/>
        </p:blipFill>
        <p:spPr>
          <a:xfrm>
            <a:off x="649224" y="722376"/>
            <a:ext cx="3337560" cy="5413248"/>
          </a:xfrm>
          <a:prstGeom prst="rect">
            <a:avLst/>
          </a:prstGeom>
          <a:effectLst/>
        </p:spPr>
      </p:pic>
      <p:sp>
        <p:nvSpPr>
          <p:cNvPr id="3" name="Content Placeholder 2">
            <a:extLst>
              <a:ext uri="{FF2B5EF4-FFF2-40B4-BE49-F238E27FC236}">
                <a16:creationId xmlns:a16="http://schemas.microsoft.com/office/drawing/2014/main" id="{6D19DA81-263C-46A8-A2F3-753F14DE1D02}"/>
              </a:ext>
            </a:extLst>
          </p:cNvPr>
          <p:cNvSpPr>
            <a:spLocks noGrp="1"/>
          </p:cNvSpPr>
          <p:nvPr>
            <p:ph idx="1"/>
          </p:nvPr>
        </p:nvSpPr>
        <p:spPr>
          <a:xfrm>
            <a:off x="5214581" y="2438400"/>
            <a:ext cx="6422848" cy="3785419"/>
          </a:xfrm>
        </p:spPr>
        <p:txBody>
          <a:bodyPr>
            <a:normAutofit lnSpcReduction="10000"/>
          </a:bodyPr>
          <a:lstStyle/>
          <a:p>
            <a:pPr marL="0" indent="0">
              <a:buNone/>
            </a:pPr>
            <a:r>
              <a:rPr lang="en-GB" sz="2000" dirty="0"/>
              <a:t>If the intrinsic value of pleasure seems intuitively obvious, so does the difference between my own experiences and that of others:</a:t>
            </a:r>
          </a:p>
          <a:p>
            <a:pPr marL="360363" indent="0">
              <a:buNone/>
            </a:pPr>
            <a:r>
              <a:rPr lang="en-GB" sz="2000" dirty="0"/>
              <a:t>‘It would be contrary to Common Sense to deny that the distinction between any one individual and any other is real and fundamental, and that consequently ‘I’ am concerned with the quality of my existence as an individual in a sense, fundamentally important, in which I am not concerned with the quality of the existence of other individuals: and this being so, I do not see how it is to be </a:t>
            </a:r>
            <a:r>
              <a:rPr lang="en-GB" sz="2000" b="1" dirty="0">
                <a:solidFill>
                  <a:srgbClr val="7030A0"/>
                </a:solidFill>
              </a:rPr>
              <a:t>proved</a:t>
            </a:r>
            <a:r>
              <a:rPr lang="en-GB" sz="2000" dirty="0"/>
              <a:t> that this distinction is not to be taken as fundamental in determining the ultimate end of rational action for an individual.’ (Sidgwick in </a:t>
            </a:r>
            <a:r>
              <a:rPr lang="en-GB" sz="2000" dirty="0" err="1"/>
              <a:t>Schneewind</a:t>
            </a:r>
            <a:r>
              <a:rPr lang="en-GB" sz="2000" dirty="0"/>
              <a:t> 1986: 365)</a:t>
            </a:r>
          </a:p>
        </p:txBody>
      </p:sp>
      <p:sp>
        <p:nvSpPr>
          <p:cNvPr id="9" name="TextBox 8">
            <a:extLst>
              <a:ext uri="{FF2B5EF4-FFF2-40B4-BE49-F238E27FC236}">
                <a16:creationId xmlns:a16="http://schemas.microsoft.com/office/drawing/2014/main" id="{39234DEE-B550-4AAF-A895-B11F11030914}"/>
              </a:ext>
            </a:extLst>
          </p:cNvPr>
          <p:cNvSpPr txBox="1"/>
          <p:nvPr/>
        </p:nvSpPr>
        <p:spPr>
          <a:xfrm>
            <a:off x="1679742" y="5935569"/>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ru.qaz.wiki/wiki/Henry_Sidgwick">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271739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CCF6-C876-4561-BEC1-BF4BB403E518}"/>
              </a:ext>
            </a:extLst>
          </p:cNvPr>
          <p:cNvSpPr>
            <a:spLocks noGrp="1"/>
          </p:cNvSpPr>
          <p:nvPr>
            <p:ph type="title"/>
          </p:nvPr>
        </p:nvSpPr>
        <p:spPr>
          <a:xfrm>
            <a:off x="5214579" y="629266"/>
            <a:ext cx="6422849" cy="1676603"/>
          </a:xfrm>
        </p:spPr>
        <p:txBody>
          <a:bodyPr>
            <a:normAutofit/>
          </a:bodyPr>
          <a:lstStyle/>
          <a:p>
            <a:r>
              <a:rPr lang="en-GB" dirty="0"/>
              <a:t>Pleasure, selflessness and other people</a:t>
            </a:r>
          </a:p>
        </p:txBody>
      </p:sp>
      <p:pic>
        <p:nvPicPr>
          <p:cNvPr id="8" name="Picture 7" descr="Henry Sidgwick (Victorian Utilitarian)">
            <a:extLst>
              <a:ext uri="{FF2B5EF4-FFF2-40B4-BE49-F238E27FC236}">
                <a16:creationId xmlns:a16="http://schemas.microsoft.com/office/drawing/2014/main" id="{1143A278-90F0-4EA2-955B-3E4E4755C5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409" b="-1"/>
          <a:stretch/>
        </p:blipFill>
        <p:spPr>
          <a:xfrm>
            <a:off x="649224" y="722376"/>
            <a:ext cx="3337560" cy="5413248"/>
          </a:xfrm>
          <a:prstGeom prst="rect">
            <a:avLst/>
          </a:prstGeom>
          <a:effectLst/>
        </p:spPr>
      </p:pic>
      <p:sp>
        <p:nvSpPr>
          <p:cNvPr id="3" name="Content Placeholder 2">
            <a:extLst>
              <a:ext uri="{FF2B5EF4-FFF2-40B4-BE49-F238E27FC236}">
                <a16:creationId xmlns:a16="http://schemas.microsoft.com/office/drawing/2014/main" id="{6D19DA81-263C-46A8-A2F3-753F14DE1D02}"/>
              </a:ext>
            </a:extLst>
          </p:cNvPr>
          <p:cNvSpPr>
            <a:spLocks noGrp="1"/>
          </p:cNvSpPr>
          <p:nvPr>
            <p:ph idx="1"/>
          </p:nvPr>
        </p:nvSpPr>
        <p:spPr>
          <a:xfrm>
            <a:off x="5214581" y="2438400"/>
            <a:ext cx="6422848" cy="3785419"/>
          </a:xfrm>
        </p:spPr>
        <p:txBody>
          <a:bodyPr>
            <a:normAutofit lnSpcReduction="10000"/>
          </a:bodyPr>
          <a:lstStyle/>
          <a:p>
            <a:pPr marL="0" indent="0">
              <a:buNone/>
            </a:pPr>
            <a:r>
              <a:rPr lang="en-GB" sz="2000" dirty="0"/>
              <a:t>So if it is not always in my own interests to promote the greatest happiness, what </a:t>
            </a:r>
            <a:r>
              <a:rPr lang="en-GB" sz="2000" i="1" dirty="0"/>
              <a:t>reasons</a:t>
            </a:r>
            <a:r>
              <a:rPr lang="en-GB" sz="2000" dirty="0"/>
              <a:t> do I have to act according to the principle of utility?</a:t>
            </a:r>
          </a:p>
          <a:p>
            <a:pPr marL="0" indent="0">
              <a:buNone/>
            </a:pPr>
            <a:r>
              <a:rPr lang="en-GB" sz="2000" dirty="0"/>
              <a:t>Hence the dualism of practical reason:</a:t>
            </a:r>
          </a:p>
          <a:p>
            <a:pPr>
              <a:buFontTx/>
              <a:buChar char="-"/>
            </a:pPr>
            <a:r>
              <a:rPr lang="en-GB" sz="2000" dirty="0"/>
              <a:t>It appears that the principle of utility (acting so as to maximise the general happiness) and rational egoism (acting prudently to maximise my own happiness) are </a:t>
            </a:r>
            <a:r>
              <a:rPr lang="en-GB" sz="2000" i="1" dirty="0"/>
              <a:t>equally</a:t>
            </a:r>
            <a:r>
              <a:rPr lang="en-GB" sz="2000" dirty="0"/>
              <a:t> rational…</a:t>
            </a:r>
          </a:p>
          <a:p>
            <a:pPr>
              <a:buFontTx/>
              <a:buChar char="-"/>
            </a:pPr>
            <a:r>
              <a:rPr lang="en-GB" sz="2000" dirty="0"/>
              <a:t>But they could easily be </a:t>
            </a:r>
            <a:r>
              <a:rPr lang="en-GB" sz="2000" i="1" dirty="0"/>
              <a:t>opposed</a:t>
            </a:r>
            <a:r>
              <a:rPr lang="en-GB" sz="2000" dirty="0"/>
              <a:t> in many circumstances</a:t>
            </a:r>
          </a:p>
          <a:p>
            <a:pPr marL="0" indent="0">
              <a:buNone/>
            </a:pPr>
            <a:r>
              <a:rPr lang="en-GB" sz="2000" dirty="0"/>
              <a:t>Utilitarianism gives rise to a very demanding ethic, but struggles to persuade us—</a:t>
            </a:r>
            <a:r>
              <a:rPr lang="en-GB" sz="2000" b="1" i="1" dirty="0">
                <a:solidFill>
                  <a:srgbClr val="7030A0"/>
                </a:solidFill>
              </a:rPr>
              <a:t>on utilitarian grounds</a:t>
            </a:r>
            <a:r>
              <a:rPr lang="en-GB" sz="2000" dirty="0"/>
              <a:t>—that it is in our interests to adhere to it.</a:t>
            </a:r>
          </a:p>
        </p:txBody>
      </p:sp>
      <p:sp>
        <p:nvSpPr>
          <p:cNvPr id="9" name="TextBox 8">
            <a:extLst>
              <a:ext uri="{FF2B5EF4-FFF2-40B4-BE49-F238E27FC236}">
                <a16:creationId xmlns:a16="http://schemas.microsoft.com/office/drawing/2014/main" id="{39234DEE-B550-4AAF-A895-B11F11030914}"/>
              </a:ext>
            </a:extLst>
          </p:cNvPr>
          <p:cNvSpPr txBox="1"/>
          <p:nvPr/>
        </p:nvSpPr>
        <p:spPr>
          <a:xfrm>
            <a:off x="1679742" y="5935569"/>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ru.qaz.wiki/wiki/Henry_Sidgwick">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422642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5177A376361E4097C7A579BA2D6EB3" ma:contentTypeVersion="15" ma:contentTypeDescription="Create a new document." ma:contentTypeScope="" ma:versionID="0f8f22f72c1d226011f324ce579df4b0">
  <xsd:schema xmlns:xsd="http://www.w3.org/2001/XMLSchema" xmlns:xs="http://www.w3.org/2001/XMLSchema" xmlns:p="http://schemas.microsoft.com/office/2006/metadata/properties" xmlns:ns2="91f26f25-1717-4b86-a1b4-8d7140b77ed9" xmlns:ns3="c8e8acce-9069-4d32-802f-c81c2b98ca36" targetNamespace="http://schemas.microsoft.com/office/2006/metadata/properties" ma:root="true" ma:fieldsID="11b393c54a38eae551334458e9dc37da" ns2:_="" ns3:_="">
    <xsd:import namespace="91f26f25-1717-4b86-a1b4-8d7140b77ed9"/>
    <xsd:import namespace="c8e8acce-9069-4d32-802f-c81c2b98c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6f25-1717-4b86-a1b4-8d7140b77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797dd-a372-4630-b35c-17781ee6705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8acce-9069-4d32-802f-c81c2b98c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283d9e-c408-46fb-a1b8-65ee7e6218c4}" ma:internalName="TaxCatchAll" ma:showField="CatchAllData" ma:web="c8e8acce-9069-4d32-802f-c81c2b98c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7BEB05-56FD-44C4-B697-F2D506AEFFCC}">
  <ds:schemaRefs>
    <ds:schemaRef ds:uri="http://schemas.microsoft.com/sharepoint/v3/contenttype/forms"/>
  </ds:schemaRefs>
</ds:datastoreItem>
</file>

<file path=customXml/itemProps2.xml><?xml version="1.0" encoding="utf-8"?>
<ds:datastoreItem xmlns:ds="http://schemas.openxmlformats.org/officeDocument/2006/customXml" ds:itemID="{5D336904-FFCD-42E6-B364-C9309B102C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f26f25-1717-4b86-a1b4-8d7140b77ed9"/>
    <ds:schemaRef ds:uri="c8e8acce-9069-4d32-802f-c81c2b98ca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422</TotalTime>
  <Words>2410</Words>
  <Application>Microsoft Office PowerPoint</Application>
  <PresentationFormat>Widescreen</PresentationFormat>
  <Paragraphs>105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Happiness, meaning and morality</vt:lpstr>
      <vt:lpstr>The ‘fun scale’</vt:lpstr>
      <vt:lpstr>What is happiness?</vt:lpstr>
      <vt:lpstr>Meaning and subjectivity</vt:lpstr>
      <vt:lpstr>Meaning and subjectivity</vt:lpstr>
      <vt:lpstr>Meaning and subjectivity</vt:lpstr>
      <vt:lpstr>Pleasure, selflessness and other people</vt:lpstr>
      <vt:lpstr>Pleasure, selflessness and other people</vt:lpstr>
      <vt:lpstr>Pleasure, selflessness and other people</vt:lpstr>
      <vt:lpstr>Williams: Integrity and projects</vt:lpstr>
      <vt:lpstr>Williams: Integrity and projects</vt:lpstr>
      <vt:lpstr>Williams: Integrity and projects</vt:lpstr>
      <vt:lpstr>Williams: Integrity and projects</vt:lpstr>
      <vt:lpstr>Williams: Integrity and projects</vt:lpstr>
      <vt:lpstr>Gaita: The lessons of remorse</vt:lpstr>
      <vt:lpstr>Gaita: The lessons of remorse</vt:lpstr>
      <vt:lpstr>Gaita: The lessons of remorse</vt:lpstr>
      <vt:lpstr>Gaita: The lessons of remorse</vt:lpstr>
      <vt:lpstr>Gaita: The lessons of remorse</vt:lpstr>
      <vt:lpstr>Spaemann: the ‘antinomies of happiness’</vt:lpstr>
      <vt:lpstr>Pleasure, selflessness and other people</vt:lpstr>
      <vt:lpstr>Superficial and over-demanding?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Happiness</dc:title>
  <dc:creator>Stuart Jesson</dc:creator>
  <cp:lastModifiedBy>Dr Stuart Jesson</cp:lastModifiedBy>
  <cp:revision>7</cp:revision>
  <dcterms:created xsi:type="dcterms:W3CDTF">2021-02-11T12:45:05Z</dcterms:created>
  <dcterms:modified xsi:type="dcterms:W3CDTF">2025-06-25T10:57:59Z</dcterms:modified>
</cp:coreProperties>
</file>