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2"/>
  </p:notesMasterIdLst>
  <p:sldIdLst>
    <p:sldId id="256" r:id="rId6"/>
    <p:sldId id="263" r:id="rId7"/>
    <p:sldId id="278" r:id="rId8"/>
    <p:sldId id="362" r:id="rId9"/>
    <p:sldId id="264" r:id="rId10"/>
    <p:sldId id="265" r:id="rId11"/>
    <p:sldId id="267" r:id="rId12"/>
    <p:sldId id="364" r:id="rId13"/>
    <p:sldId id="343" r:id="rId14"/>
    <p:sldId id="358" r:id="rId15"/>
    <p:sldId id="359" r:id="rId16"/>
    <p:sldId id="361" r:id="rId17"/>
    <p:sldId id="273" r:id="rId18"/>
    <p:sldId id="274" r:id="rId19"/>
    <p:sldId id="275"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F4127-AB99-403E-8B26-8DE2718859F2}" v="1" dt="2025-07-09T09:55:21.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75" d="100"/>
          <a:sy n="75" d="100"/>
        </p:scale>
        <p:origin x="8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9A9F4127-AB99-403E-8B26-8DE2718859F2}"/>
    <pc:docChg chg="addSld delSld modSld sldOrd">
      <pc:chgData name="Dr Stuart Jesson" userId="7a6cdab2-0b91-456f-b32b-829a06cc1939" providerId="ADAL" clId="{9A9F4127-AB99-403E-8B26-8DE2718859F2}" dt="2025-07-09T09:56:54.364" v="7" actId="47"/>
      <pc:docMkLst>
        <pc:docMk/>
      </pc:docMkLst>
      <pc:sldChg chg="del">
        <pc:chgData name="Dr Stuart Jesson" userId="7a6cdab2-0b91-456f-b32b-829a06cc1939" providerId="ADAL" clId="{9A9F4127-AB99-403E-8B26-8DE2718859F2}" dt="2025-07-09T09:56:54.364" v="7" actId="47"/>
        <pc:sldMkLst>
          <pc:docMk/>
          <pc:sldMk cId="3481734138" sldId="259"/>
        </pc:sldMkLst>
      </pc:sldChg>
      <pc:sldChg chg="delSp add ord setBg delDesignElem">
        <pc:chgData name="Dr Stuart Jesson" userId="7a6cdab2-0b91-456f-b32b-829a06cc1939" providerId="ADAL" clId="{9A9F4127-AB99-403E-8B26-8DE2718859F2}" dt="2025-07-09T09:55:24.283" v="3"/>
        <pc:sldMkLst>
          <pc:docMk/>
          <pc:sldMk cId="987306838" sldId="263"/>
        </pc:sldMkLst>
        <pc:spChg chg="del">
          <ac:chgData name="Dr Stuart Jesson" userId="7a6cdab2-0b91-456f-b32b-829a06cc1939" providerId="ADAL" clId="{9A9F4127-AB99-403E-8B26-8DE2718859F2}" dt="2025-07-09T09:55:21.073" v="1"/>
          <ac:spMkLst>
            <pc:docMk/>
            <pc:sldMk cId="987306838" sldId="263"/>
            <ac:spMk id="11" creationId="{42A4FC2C-047E-45A5-965D-8E1E3BF09BC6}"/>
          </ac:spMkLst>
        </pc:spChg>
      </pc:sldChg>
      <pc:sldChg chg="ord">
        <pc:chgData name="Dr Stuart Jesson" userId="7a6cdab2-0b91-456f-b32b-829a06cc1939" providerId="ADAL" clId="{9A9F4127-AB99-403E-8B26-8DE2718859F2}" dt="2025-07-09T09:56:42.551" v="5"/>
        <pc:sldMkLst>
          <pc:docMk/>
          <pc:sldMk cId="864867378" sldId="267"/>
        </pc:sldMkLst>
      </pc:sldChg>
      <pc:sldChg chg="del">
        <pc:chgData name="Dr Stuart Jesson" userId="7a6cdab2-0b91-456f-b32b-829a06cc1939" providerId="ADAL" clId="{9A9F4127-AB99-403E-8B26-8DE2718859F2}" dt="2025-07-09T09:56:53.664" v="6" actId="47"/>
        <pc:sldMkLst>
          <pc:docMk/>
          <pc:sldMk cId="1574932322" sldId="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0A7C1-BBAB-4598-BCBD-8AB36D0FE129}" type="datetimeFigureOut">
              <a:rPr lang="en-GB" smtClean="0"/>
              <a:t>09/07/2025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E5354-E822-4CB4-91E1-F345193AE8CC}" type="slidenum">
              <a:rPr lang="en-GB" smtClean="0"/>
              <a:t>‹#›</a:t>
            </a:fld>
            <a:endParaRPr lang="en-GB"/>
          </a:p>
        </p:txBody>
      </p:sp>
    </p:spTree>
    <p:extLst>
      <p:ext uri="{BB962C8B-B14F-4D97-AF65-F5344CB8AC3E}">
        <p14:creationId xmlns:p14="http://schemas.microsoft.com/office/powerpoint/2010/main" val="279871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Ape family tree: each existent species is equally ‘evolved’; nothing suggests that humans are the goal or purpose or pinnacle of the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6B0CD-1485-4DA2-8A0A-1131AA41F3C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2122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Consider this: you have two younger siblings…. </a:t>
            </a:r>
          </a:p>
          <a:p>
            <a:r>
              <a:rPr lang="en-GB" sz="1800" dirty="0">
                <a:effectLst/>
                <a:latin typeface="Calibri" panose="020F0502020204030204" pitchFamily="34" charset="0"/>
                <a:cs typeface="Times New Roman" panose="02020603050405020304" pitchFamily="18" charset="0"/>
              </a:rPr>
              <a:t>“it’s a reaction to distress, designed to attract the attention of a primary care-giver”</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8341C-158A-47AA-8D8E-86C81AF323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45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E8D920-27A1-4675-A203-2A6BD7DDF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73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E8D920-27A1-4675-A203-2A6BD7DDF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67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E853-2E75-E351-4018-0359F2DEA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CE4D0-8BF2-5591-9560-B88CA7D31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0EB73-6537-CC1F-AB6A-E7EEC246030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C574C9-D8D7-E47A-80EB-BC316B29E3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E8D920-27A1-4675-A203-2A6BD7DDF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74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E8D920-27A1-4675-A203-2A6BD7DDF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88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E8D920-27A1-4675-A203-2A6BD7DDF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06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E8D920-27A1-4675-A203-2A6BD7DDF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60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E8D920-27A1-4675-A203-2A6BD7DDF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58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D771-63D9-5FE0-771C-BA111EA089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209740-79D7-FB99-FA3D-FB5B21352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829F9E-DACB-9BB5-8712-24220046A9E8}"/>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5" name="Footer Placeholder 4">
            <a:extLst>
              <a:ext uri="{FF2B5EF4-FFF2-40B4-BE49-F238E27FC236}">
                <a16:creationId xmlns:a16="http://schemas.microsoft.com/office/drawing/2014/main" id="{9639DCBB-CCDC-366B-F4FE-841452AB2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7C0E7D-7621-C44C-C60E-69E5C829ACD7}"/>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61671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B61E-FD35-DBD5-44E0-AB678B86D4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07D6D5-31FB-C2E1-9084-7796735C35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402FC2-9732-96C3-8C73-2FCFDA5A31DD}"/>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5" name="Footer Placeholder 4">
            <a:extLst>
              <a:ext uri="{FF2B5EF4-FFF2-40B4-BE49-F238E27FC236}">
                <a16:creationId xmlns:a16="http://schemas.microsoft.com/office/drawing/2014/main" id="{728E85DC-2DF9-FFEF-3239-99440F9F06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3FE87C-F29F-766B-C447-D4D6CA2682BA}"/>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411781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06832-5215-5403-020A-31BF474B81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5FE0D2-F098-5417-3080-4F67A2B439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8B84FE-7DAE-AFDA-089B-BC259B1091A7}"/>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5" name="Footer Placeholder 4">
            <a:extLst>
              <a:ext uri="{FF2B5EF4-FFF2-40B4-BE49-F238E27FC236}">
                <a16:creationId xmlns:a16="http://schemas.microsoft.com/office/drawing/2014/main" id="{C5A6FF47-5DDA-44EA-6B8B-5C01A3E298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C7158-85B2-424E-7234-D9BC96F3A148}"/>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156574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16E3-4497-4027-8827-368EEA6E1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5E41E2-1917-4B7E-BCCD-89CFEEAE7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738839-E318-42E9-9B52-742EBA606BB9}"/>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5" name="Footer Placeholder 4">
            <a:extLst>
              <a:ext uri="{FF2B5EF4-FFF2-40B4-BE49-F238E27FC236}">
                <a16:creationId xmlns:a16="http://schemas.microsoft.com/office/drawing/2014/main" id="{9B3C33DF-8C8F-41A4-B384-1757E24F2A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F14555-BBB7-46CC-9C59-3350E778265E}"/>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84133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7710-E68A-4089-A02C-69ADEB7E82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8E86A5-5170-4E20-A47F-CF02C8B97F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8EDC94-52A1-4046-863D-7DE2DCE7BFDE}"/>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5" name="Footer Placeholder 4">
            <a:extLst>
              <a:ext uri="{FF2B5EF4-FFF2-40B4-BE49-F238E27FC236}">
                <a16:creationId xmlns:a16="http://schemas.microsoft.com/office/drawing/2014/main" id="{77A2C8E7-6CD6-4783-81AA-5AB6FA756D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9B3BD-6110-4160-B0E6-0670526A3D32}"/>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1680176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AD8E-D1C4-4FA5-BAC2-F03971A8F8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80FFE2-C36D-44C1-9B73-65A7D7B39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61BB1C-D201-4FAD-BF0B-494F4530E94B}"/>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5" name="Footer Placeholder 4">
            <a:extLst>
              <a:ext uri="{FF2B5EF4-FFF2-40B4-BE49-F238E27FC236}">
                <a16:creationId xmlns:a16="http://schemas.microsoft.com/office/drawing/2014/main" id="{DC7BD3D8-941B-4B43-8635-6A339FBB8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3A2D4-8D93-4F9E-9FFF-37C2DD3B4D4E}"/>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4235280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4BF4-4A4A-4D1F-AC2B-1487BDFAA0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61DCDB-3C0E-4120-BDA7-9BC9DCFCA0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0831C7-E3D6-472A-98AF-EA2550F7B5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FDB4FB-DCC2-41AC-8AA2-3900C05F6913}"/>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6" name="Footer Placeholder 5">
            <a:extLst>
              <a:ext uri="{FF2B5EF4-FFF2-40B4-BE49-F238E27FC236}">
                <a16:creationId xmlns:a16="http://schemas.microsoft.com/office/drawing/2014/main" id="{70E646CF-71D7-4DE0-8A33-942EA66E77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01865C-CFDD-44B8-8B6C-7F31EBC43040}"/>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44120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F223-8073-4A8D-B060-2A81493E3D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B2F1A3-7383-45B7-96E3-41932E72F3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7C4E73-3437-49EB-A224-1EE27D1B87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B633EC-A600-401C-8879-04AEDFD6C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59468A-F1E6-4352-8A5C-E1DFC14952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7DF10C-7973-44BC-BE62-F265AB81B8FA}"/>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8" name="Footer Placeholder 7">
            <a:extLst>
              <a:ext uri="{FF2B5EF4-FFF2-40B4-BE49-F238E27FC236}">
                <a16:creationId xmlns:a16="http://schemas.microsoft.com/office/drawing/2014/main" id="{677269BC-FD07-4A82-933E-56A36FA2C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E661E7-FC7B-4168-8418-9B1FD8101624}"/>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347029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A30A-0DC4-49ED-AA99-7BAB741E77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CAF5F2-29B9-45C8-8D6B-4AC60E76AB29}"/>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4" name="Footer Placeholder 3">
            <a:extLst>
              <a:ext uri="{FF2B5EF4-FFF2-40B4-BE49-F238E27FC236}">
                <a16:creationId xmlns:a16="http://schemas.microsoft.com/office/drawing/2014/main" id="{A32C2BCD-101C-470C-BD41-26025C87E3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0FE28E-7E90-40A3-A8FF-E5D2176310CB}"/>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2249427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7F9E5-5804-47DB-9FC4-A9884CA8B01D}"/>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3" name="Footer Placeholder 2">
            <a:extLst>
              <a:ext uri="{FF2B5EF4-FFF2-40B4-BE49-F238E27FC236}">
                <a16:creationId xmlns:a16="http://schemas.microsoft.com/office/drawing/2014/main" id="{36FEB081-83C7-4290-B630-BD4A4E4779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88DF37-EBBE-4592-92D5-D0D5AA0E9D22}"/>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62902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453F-6309-47A5-8CFC-0F8B7EE0F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39BAC6-B2BE-40E9-90B5-AE477F9EBF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AEE1B9-30FC-4562-BFBA-61827A77C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5CED8-A966-4EB9-B3F5-6C7927C15C57}"/>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6" name="Footer Placeholder 5">
            <a:extLst>
              <a:ext uri="{FF2B5EF4-FFF2-40B4-BE49-F238E27FC236}">
                <a16:creationId xmlns:a16="http://schemas.microsoft.com/office/drawing/2014/main" id="{059F95D8-A0EC-47CC-9A20-AADF2C3EF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BAB334-43A7-491E-A1BE-C525E48DF8EE}"/>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401870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1679-99AA-C993-16CB-4AA7448B09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5621E2-344C-05F8-CF91-CE60BBAB30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9E2FC8-1084-04D2-89DA-D2BC1D74D3B8}"/>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5" name="Footer Placeholder 4">
            <a:extLst>
              <a:ext uri="{FF2B5EF4-FFF2-40B4-BE49-F238E27FC236}">
                <a16:creationId xmlns:a16="http://schemas.microsoft.com/office/drawing/2014/main" id="{6EB100F4-96F4-0B4E-AA88-E5D235BB7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08B6D0-AE2E-9EE3-622B-5F04B47BCA33}"/>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1043003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A540-238F-4F44-B62A-A6952E800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57B573-BE53-4446-A91C-A03349106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B8FF65-1266-47EF-A0D2-8086BF68C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8C321-1B01-4EF8-B806-2F2E6CA29FE9}"/>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6" name="Footer Placeholder 5">
            <a:extLst>
              <a:ext uri="{FF2B5EF4-FFF2-40B4-BE49-F238E27FC236}">
                <a16:creationId xmlns:a16="http://schemas.microsoft.com/office/drawing/2014/main" id="{A85C7505-54D3-41C4-9052-8D96FD773D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E4EE5A-78D2-4046-9F35-85A1D3203ADB}"/>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50901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9BC3-B67D-4C48-996F-CAC4981A96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8972FF-3AC8-4BCA-81C5-18D34C7BB3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11ABA5-2077-4107-A234-C2A95BDBD856}"/>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5" name="Footer Placeholder 4">
            <a:extLst>
              <a:ext uri="{FF2B5EF4-FFF2-40B4-BE49-F238E27FC236}">
                <a16:creationId xmlns:a16="http://schemas.microsoft.com/office/drawing/2014/main" id="{E2D7D793-95D3-4924-BDB6-F607B01CBC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CAC52-9A3D-4D29-82A0-523E15A0BE23}"/>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2825713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303813-42C4-491B-AE09-9EC892591E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39A8D8-5219-41EE-AE71-150DD058F8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F1A9FB-7A3B-44FC-8ECE-8888376F3719}"/>
              </a:ext>
            </a:extLst>
          </p:cNvPr>
          <p:cNvSpPr>
            <a:spLocks noGrp="1"/>
          </p:cNvSpPr>
          <p:nvPr>
            <p:ph type="dt" sz="half" idx="10"/>
          </p:nvPr>
        </p:nvSpPr>
        <p:spPr/>
        <p:txBody>
          <a:bodyPr/>
          <a:lstStyle/>
          <a:p>
            <a:fld id="{769EEBB1-685C-4045-AD9B-DD547E06AD7B}" type="datetimeFigureOut">
              <a:rPr lang="en-GB" smtClean="0"/>
              <a:t>09/07/2025</a:t>
            </a:fld>
            <a:endParaRPr lang="en-GB"/>
          </a:p>
        </p:txBody>
      </p:sp>
      <p:sp>
        <p:nvSpPr>
          <p:cNvPr id="5" name="Footer Placeholder 4">
            <a:extLst>
              <a:ext uri="{FF2B5EF4-FFF2-40B4-BE49-F238E27FC236}">
                <a16:creationId xmlns:a16="http://schemas.microsoft.com/office/drawing/2014/main" id="{70D5D44A-14AE-42B9-BC63-E28CA64D9B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83BD77-AF53-4FB0-A8D5-D611F26BE6B1}"/>
              </a:ext>
            </a:extLst>
          </p:cNvPr>
          <p:cNvSpPr>
            <a:spLocks noGrp="1"/>
          </p:cNvSpPr>
          <p:nvPr>
            <p:ph type="sldNum" sz="quarter" idx="12"/>
          </p:nvPr>
        </p:nvSpPr>
        <p:spPr/>
        <p:txBody>
          <a:bodyPr/>
          <a:lstStyle/>
          <a:p>
            <a:fld id="{EBED3132-D5E0-464F-9E74-621906B01012}" type="slidenum">
              <a:rPr lang="en-GB" smtClean="0"/>
              <a:t>‹#›</a:t>
            </a:fld>
            <a:endParaRPr lang="en-GB"/>
          </a:p>
        </p:txBody>
      </p:sp>
    </p:spTree>
    <p:extLst>
      <p:ext uri="{BB962C8B-B14F-4D97-AF65-F5344CB8AC3E}">
        <p14:creationId xmlns:p14="http://schemas.microsoft.com/office/powerpoint/2010/main" val="322890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09EC-5686-CC70-5D00-55B6F592E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0C90AC-FE99-2F55-1C72-95DDC077E8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93492A-AD43-9ACA-F715-CB66290AE87D}"/>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5" name="Footer Placeholder 4">
            <a:extLst>
              <a:ext uri="{FF2B5EF4-FFF2-40B4-BE49-F238E27FC236}">
                <a16:creationId xmlns:a16="http://schemas.microsoft.com/office/drawing/2014/main" id="{DA0DA414-AD9C-F69B-5A42-625C1E149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BE7A23-7FDD-4FB0-737E-44CCAA7B32D2}"/>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156699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C7A2-1166-77FB-D3D7-91B08A3CE5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976838-AACC-86C4-464E-9CF44252B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410F5D-EDCB-86F6-EFDB-D485D24C63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113AA3-96D8-486C-7185-2DAF10F213CC}"/>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6" name="Footer Placeholder 5">
            <a:extLst>
              <a:ext uri="{FF2B5EF4-FFF2-40B4-BE49-F238E27FC236}">
                <a16:creationId xmlns:a16="http://schemas.microsoft.com/office/drawing/2014/main" id="{76E83F6C-D12E-C8A2-5535-2C2930A935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9D7BDA-7824-7CA5-E060-90D445CB2B26}"/>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192981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74B9-6775-172F-B1EF-E32ADADC89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FB1F38-691C-EA87-51FE-E298D05D6E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538432-82CC-4F55-3257-CD8D70B7AD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9454AB-22BA-AD8E-60E3-1E8DBCB08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703EAB-7720-F129-1930-E253026E41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0A4BFA-20F6-5E50-F2CE-475FED9DD562}"/>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8" name="Footer Placeholder 7">
            <a:extLst>
              <a:ext uri="{FF2B5EF4-FFF2-40B4-BE49-F238E27FC236}">
                <a16:creationId xmlns:a16="http://schemas.microsoft.com/office/drawing/2014/main" id="{D8D67617-14BF-96E3-A56C-CF2F645A63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66CFC0-5101-A703-455E-D5DA228E5A15}"/>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141870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0A6D-F8B5-EA7B-5F3A-AAE274A3A2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0362EA-C3FE-4BA0-B8AA-39D99C953751}"/>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4" name="Footer Placeholder 3">
            <a:extLst>
              <a:ext uri="{FF2B5EF4-FFF2-40B4-BE49-F238E27FC236}">
                <a16:creationId xmlns:a16="http://schemas.microsoft.com/office/drawing/2014/main" id="{8E21F630-C19B-6C19-A42E-D1579F6C6E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3F702A-9376-BEAA-1EAC-90EB5EF7D676}"/>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114023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615D90-813D-891D-426F-4D8BBC2371EA}"/>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3" name="Footer Placeholder 2">
            <a:extLst>
              <a:ext uri="{FF2B5EF4-FFF2-40B4-BE49-F238E27FC236}">
                <a16:creationId xmlns:a16="http://schemas.microsoft.com/office/drawing/2014/main" id="{0B29CD73-4D98-90BB-9848-E89A6060DB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2DE164-3272-4AC9-C6B4-1352742E8C5C}"/>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20598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3E92-20A1-16DB-560F-B1B4BD073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B2B9D9-02B2-7889-0D96-F1E2542B9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A2360B-FE97-5A33-22D4-02A5EB4A7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37C55-C8CE-7EDC-50CA-86A30D4FCE91}"/>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6" name="Footer Placeholder 5">
            <a:extLst>
              <a:ext uri="{FF2B5EF4-FFF2-40B4-BE49-F238E27FC236}">
                <a16:creationId xmlns:a16="http://schemas.microsoft.com/office/drawing/2014/main" id="{7A623C23-6B32-51AA-E334-E4C8DD4AB7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6C1E69-23CF-F716-1A2A-BD7800EC96AC}"/>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291976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4AA4-1025-38B7-5603-03CBC001A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C7AFC7-0EAC-FB7D-95B6-2B5681109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6817A2-C6F3-F78D-13CA-9FBBEC305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12E11-471A-5B4E-8A72-56AEBB2D87AA}"/>
              </a:ext>
            </a:extLst>
          </p:cNvPr>
          <p:cNvSpPr>
            <a:spLocks noGrp="1"/>
          </p:cNvSpPr>
          <p:nvPr>
            <p:ph type="dt" sz="half" idx="10"/>
          </p:nvPr>
        </p:nvSpPr>
        <p:spPr/>
        <p:txBody>
          <a:bodyPr/>
          <a:lstStyle/>
          <a:p>
            <a:fld id="{9646318A-C658-4C7E-8ED7-6AC8F1E6D14C}" type="datetimeFigureOut">
              <a:rPr lang="en-GB" smtClean="0"/>
              <a:t>09/07/2025</a:t>
            </a:fld>
            <a:endParaRPr lang="en-GB"/>
          </a:p>
        </p:txBody>
      </p:sp>
      <p:sp>
        <p:nvSpPr>
          <p:cNvPr id="6" name="Footer Placeholder 5">
            <a:extLst>
              <a:ext uri="{FF2B5EF4-FFF2-40B4-BE49-F238E27FC236}">
                <a16:creationId xmlns:a16="http://schemas.microsoft.com/office/drawing/2014/main" id="{4024C60B-9E78-5AA5-F3B4-6A3E65322E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4FC424-6A7C-E70A-507B-73A63A1426F1}"/>
              </a:ext>
            </a:extLst>
          </p:cNvPr>
          <p:cNvSpPr>
            <a:spLocks noGrp="1"/>
          </p:cNvSpPr>
          <p:nvPr>
            <p:ph type="sldNum" sz="quarter" idx="12"/>
          </p:nvPr>
        </p:nvSpPr>
        <p:spPr/>
        <p:txBody>
          <a:bodyPr/>
          <a:lstStyle/>
          <a:p>
            <a:fld id="{1527804A-9C6F-40CE-B81D-38755A7804B3}" type="slidenum">
              <a:rPr lang="en-GB" smtClean="0"/>
              <a:t>‹#›</a:t>
            </a:fld>
            <a:endParaRPr lang="en-GB"/>
          </a:p>
        </p:txBody>
      </p:sp>
    </p:spTree>
    <p:extLst>
      <p:ext uri="{BB962C8B-B14F-4D97-AF65-F5344CB8AC3E}">
        <p14:creationId xmlns:p14="http://schemas.microsoft.com/office/powerpoint/2010/main" val="389665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54C29-185A-AECF-9ED6-D2088CEC4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FB3FD6-7D5B-567A-031C-8028A7D79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3B3397-CCF3-5C22-FB94-C0DF795F6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46318A-C658-4C7E-8ED7-6AC8F1E6D14C}" type="datetimeFigureOut">
              <a:rPr lang="en-GB" smtClean="0"/>
              <a:t>09/07/2025</a:t>
            </a:fld>
            <a:endParaRPr lang="en-GB"/>
          </a:p>
        </p:txBody>
      </p:sp>
      <p:sp>
        <p:nvSpPr>
          <p:cNvPr id="5" name="Footer Placeholder 4">
            <a:extLst>
              <a:ext uri="{FF2B5EF4-FFF2-40B4-BE49-F238E27FC236}">
                <a16:creationId xmlns:a16="http://schemas.microsoft.com/office/drawing/2014/main" id="{B8CCEAC1-9D59-BCD5-73AC-0C66AC74C0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792671F-D974-C60D-606D-97B7447EC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27804A-9C6F-40CE-B81D-38755A7804B3}" type="slidenum">
              <a:rPr lang="en-GB" smtClean="0"/>
              <a:t>‹#›</a:t>
            </a:fld>
            <a:endParaRPr lang="en-GB"/>
          </a:p>
        </p:txBody>
      </p:sp>
    </p:spTree>
    <p:extLst>
      <p:ext uri="{BB962C8B-B14F-4D97-AF65-F5344CB8AC3E}">
        <p14:creationId xmlns:p14="http://schemas.microsoft.com/office/powerpoint/2010/main" val="85793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CA874-8A53-4DF4-9283-7277731E34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FA40DE-95F3-4735-831A-E453540CF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863594-EFF9-4C6A-B92F-ED0568428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EEBB1-685C-4045-AD9B-DD547E06AD7B}" type="datetimeFigureOut">
              <a:rPr lang="en-GB" smtClean="0"/>
              <a:t>09/07/2025</a:t>
            </a:fld>
            <a:endParaRPr lang="en-GB"/>
          </a:p>
        </p:txBody>
      </p:sp>
      <p:sp>
        <p:nvSpPr>
          <p:cNvPr id="5" name="Footer Placeholder 4">
            <a:extLst>
              <a:ext uri="{FF2B5EF4-FFF2-40B4-BE49-F238E27FC236}">
                <a16:creationId xmlns:a16="http://schemas.microsoft.com/office/drawing/2014/main" id="{C3B60E12-79F8-4B1F-9B4E-9944A02C7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8F1A9D-EA73-4F47-83DB-279991D6E2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D3132-D5E0-464F-9E74-621906B01012}" type="slidenum">
              <a:rPr lang="en-GB" smtClean="0"/>
              <a:t>‹#›</a:t>
            </a:fld>
            <a:endParaRPr lang="en-GB"/>
          </a:p>
        </p:txBody>
      </p:sp>
    </p:spTree>
    <p:extLst>
      <p:ext uri="{BB962C8B-B14F-4D97-AF65-F5344CB8AC3E}">
        <p14:creationId xmlns:p14="http://schemas.microsoft.com/office/powerpoint/2010/main" val="1563160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cosmonoticias.org/tag/big-rip/"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theatavism.blogspot.com/2012/02/tree-of-diversification-or-why-march-of.html"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courses.lumenlearning.com/suny-nutrition/chapter/12-51-vitamin-k-functions/" TargetMode="External"/><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913A-4097-8662-DAD1-0FAE495F7A3A}"/>
              </a:ext>
            </a:extLst>
          </p:cNvPr>
          <p:cNvSpPr>
            <a:spLocks noGrp="1"/>
          </p:cNvSpPr>
          <p:nvPr>
            <p:ph type="ctrTitle"/>
          </p:nvPr>
        </p:nvSpPr>
        <p:spPr/>
        <p:txBody>
          <a:bodyPr/>
          <a:lstStyle/>
          <a:p>
            <a:r>
              <a:rPr lang="en-GB" dirty="0"/>
              <a:t>Meaning and purpose</a:t>
            </a:r>
          </a:p>
        </p:txBody>
      </p:sp>
      <p:sp>
        <p:nvSpPr>
          <p:cNvPr id="3" name="Subtitle 2">
            <a:extLst>
              <a:ext uri="{FF2B5EF4-FFF2-40B4-BE49-F238E27FC236}">
                <a16:creationId xmlns:a16="http://schemas.microsoft.com/office/drawing/2014/main" id="{BC877EC7-DA4F-97CE-15D2-B949C5153E2D}"/>
              </a:ext>
            </a:extLst>
          </p:cNvPr>
          <p:cNvSpPr>
            <a:spLocks noGrp="1"/>
          </p:cNvSpPr>
          <p:nvPr>
            <p:ph type="subTitle" idx="1"/>
          </p:nvPr>
        </p:nvSpPr>
        <p:spPr/>
        <p:txBody>
          <a:bodyPr/>
          <a:lstStyle/>
          <a:p>
            <a:r>
              <a:rPr lang="en-GB" dirty="0"/>
              <a:t>Philosophy Through the Year: Meaning</a:t>
            </a:r>
          </a:p>
        </p:txBody>
      </p:sp>
    </p:spTree>
    <p:extLst>
      <p:ext uri="{BB962C8B-B14F-4D97-AF65-F5344CB8AC3E}">
        <p14:creationId xmlns:p14="http://schemas.microsoft.com/office/powerpoint/2010/main" val="3820847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50000"/>
                  </a:schemeClr>
                </a:solidFill>
              </a:rPr>
              <a:t>Design/teleological arguments</a:t>
            </a:r>
          </a:p>
        </p:txBody>
      </p:sp>
      <p:sp>
        <p:nvSpPr>
          <p:cNvPr id="13" name="Oval 12"/>
          <p:cNvSpPr/>
          <p:nvPr/>
        </p:nvSpPr>
        <p:spPr>
          <a:xfrm>
            <a:off x="2216087" y="1625518"/>
            <a:ext cx="7668852" cy="4467778"/>
          </a:xfrm>
          <a:prstGeom prst="ellipse">
            <a:avLst/>
          </a:prstGeom>
          <a:solidFill>
            <a:schemeClr val="bg2">
              <a:lumMod val="1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630777" y="2998409"/>
            <a:ext cx="3127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(causal reasoning/inference to best explanation  - abduction)</a:t>
            </a:r>
          </a:p>
        </p:txBody>
      </p:sp>
      <p:sp>
        <p:nvSpPr>
          <p:cNvPr id="16" name="TextBox 15"/>
          <p:cNvSpPr txBox="1"/>
          <p:nvPr/>
        </p:nvSpPr>
        <p:spPr>
          <a:xfrm>
            <a:off x="3874322" y="1905505"/>
            <a:ext cx="30857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ordered complexity in nature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(existence of goal-oriented things)</a:t>
            </a:r>
          </a:p>
        </p:txBody>
      </p:sp>
      <p:sp>
        <p:nvSpPr>
          <p:cNvPr id="6" name="TextBox 5"/>
          <p:cNvSpPr txBox="1"/>
          <p:nvPr/>
        </p:nvSpPr>
        <p:spPr>
          <a:xfrm rot="-1980000">
            <a:off x="6768542" y="4363212"/>
            <a:ext cx="33947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Cosmic designer (= ‘God’)</a:t>
            </a:r>
          </a:p>
        </p:txBody>
      </p:sp>
      <p:cxnSp>
        <p:nvCxnSpPr>
          <p:cNvPr id="19" name="Connector: Curved 18">
            <a:extLst>
              <a:ext uri="{FF2B5EF4-FFF2-40B4-BE49-F238E27FC236}">
                <a16:creationId xmlns:a16="http://schemas.microsoft.com/office/drawing/2014/main" id="{F9AA3CCC-55FF-4C5C-909C-51A7FC2988DE}"/>
              </a:ext>
            </a:extLst>
          </p:cNvPr>
          <p:cNvCxnSpPr>
            <a:cxnSpLocks/>
          </p:cNvCxnSpPr>
          <p:nvPr/>
        </p:nvCxnSpPr>
        <p:spPr>
          <a:xfrm>
            <a:off x="4935416" y="2794968"/>
            <a:ext cx="3368471" cy="1444413"/>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D60170A-CD5A-4F6D-B76E-DC02B97A36A1}"/>
              </a:ext>
            </a:extLst>
          </p:cNvPr>
          <p:cNvSpPr txBox="1"/>
          <p:nvPr/>
        </p:nvSpPr>
        <p:spPr>
          <a:xfrm>
            <a:off x="2163046" y="3495692"/>
            <a:ext cx="30985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Human artifacts (e.g. a watch)</a:t>
            </a:r>
          </a:p>
        </p:txBody>
      </p:sp>
      <p:sp>
        <p:nvSpPr>
          <p:cNvPr id="27" name="TextBox 26">
            <a:extLst>
              <a:ext uri="{FF2B5EF4-FFF2-40B4-BE49-F238E27FC236}">
                <a16:creationId xmlns:a16="http://schemas.microsoft.com/office/drawing/2014/main" id="{F2CA9261-D699-4C26-8014-9E37CD84B5F9}"/>
              </a:ext>
            </a:extLst>
          </p:cNvPr>
          <p:cNvSpPr txBox="1"/>
          <p:nvPr/>
        </p:nvSpPr>
        <p:spPr>
          <a:xfrm>
            <a:off x="2896929" y="2817555"/>
            <a:ext cx="2664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(analogy)</a:t>
            </a:r>
          </a:p>
        </p:txBody>
      </p:sp>
      <p:cxnSp>
        <p:nvCxnSpPr>
          <p:cNvPr id="28" name="Connector: Curved 27">
            <a:extLst>
              <a:ext uri="{FF2B5EF4-FFF2-40B4-BE49-F238E27FC236}">
                <a16:creationId xmlns:a16="http://schemas.microsoft.com/office/drawing/2014/main" id="{70C2A740-2C69-492E-9758-D261CF19BE0F}"/>
              </a:ext>
            </a:extLst>
          </p:cNvPr>
          <p:cNvCxnSpPr>
            <a:cxnSpLocks/>
          </p:cNvCxnSpPr>
          <p:nvPr/>
        </p:nvCxnSpPr>
        <p:spPr>
          <a:xfrm>
            <a:off x="3854458" y="3884717"/>
            <a:ext cx="950735" cy="709326"/>
          </a:xfrm>
          <a:prstGeom prst="curvedConnector3">
            <a:avLst/>
          </a:prstGeom>
          <a:ln w="63500">
            <a:solidFill>
              <a:srgbClr val="00206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3D6A84F-1733-4F06-9276-32C709DBDA5D}"/>
              </a:ext>
            </a:extLst>
          </p:cNvPr>
          <p:cNvSpPr txBox="1"/>
          <p:nvPr/>
        </p:nvSpPr>
        <p:spPr>
          <a:xfrm rot="-1980000">
            <a:off x="3726208" y="4208788"/>
            <a:ext cx="33947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Human designer</a:t>
            </a:r>
          </a:p>
        </p:txBody>
      </p:sp>
      <p:sp>
        <p:nvSpPr>
          <p:cNvPr id="37" name="TextBox 36">
            <a:extLst>
              <a:ext uri="{FF2B5EF4-FFF2-40B4-BE49-F238E27FC236}">
                <a16:creationId xmlns:a16="http://schemas.microsoft.com/office/drawing/2014/main" id="{6E4D3A42-26D6-4A12-B724-CF2D5C3E2399}"/>
              </a:ext>
            </a:extLst>
          </p:cNvPr>
          <p:cNvSpPr txBox="1"/>
          <p:nvPr/>
        </p:nvSpPr>
        <p:spPr>
          <a:xfrm>
            <a:off x="5926558" y="4452410"/>
            <a:ext cx="2664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(analogy)</a:t>
            </a:r>
          </a:p>
        </p:txBody>
      </p:sp>
      <p:cxnSp>
        <p:nvCxnSpPr>
          <p:cNvPr id="39" name="Connector: Curved 38">
            <a:extLst>
              <a:ext uri="{FF2B5EF4-FFF2-40B4-BE49-F238E27FC236}">
                <a16:creationId xmlns:a16="http://schemas.microsoft.com/office/drawing/2014/main" id="{1E1AAEF8-BABA-42BC-89FC-A7D94C5651E0}"/>
              </a:ext>
            </a:extLst>
          </p:cNvPr>
          <p:cNvCxnSpPr/>
          <p:nvPr/>
        </p:nvCxnSpPr>
        <p:spPr>
          <a:xfrm rot="10800000" flipV="1">
            <a:off x="3681579" y="3029607"/>
            <a:ext cx="547498" cy="398742"/>
          </a:xfrm>
          <a:prstGeom prst="curvedConnector3">
            <a:avLst/>
          </a:prstGeom>
          <a:ln w="63500">
            <a:solidFill>
              <a:schemeClr val="accent2">
                <a:lumMod val="50000"/>
                <a:alpha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47248FB4-46D0-4C6B-9E70-2D13B5A74843}"/>
              </a:ext>
            </a:extLst>
          </p:cNvPr>
          <p:cNvCxnSpPr>
            <a:cxnSpLocks/>
          </p:cNvCxnSpPr>
          <p:nvPr/>
        </p:nvCxnSpPr>
        <p:spPr>
          <a:xfrm rot="10800000" flipV="1">
            <a:off x="5509872" y="4637076"/>
            <a:ext cx="2026288" cy="353255"/>
          </a:xfrm>
          <a:prstGeom prst="curvedConnector3">
            <a:avLst/>
          </a:prstGeom>
          <a:ln w="63500">
            <a:solidFill>
              <a:schemeClr val="accent2">
                <a:lumMod val="50000"/>
                <a:alpha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53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6" grpId="0"/>
      <p:bldP spid="26" grpId="0"/>
      <p:bldP spid="27" grpId="0"/>
      <p:bldP spid="30"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50000"/>
                  </a:schemeClr>
                </a:solidFill>
              </a:rPr>
              <a:t>Design/teleological arguments</a:t>
            </a:r>
          </a:p>
        </p:txBody>
      </p:sp>
      <p:sp>
        <p:nvSpPr>
          <p:cNvPr id="13" name="Oval 12"/>
          <p:cNvSpPr/>
          <p:nvPr/>
        </p:nvSpPr>
        <p:spPr>
          <a:xfrm>
            <a:off x="2216087" y="1625518"/>
            <a:ext cx="7668852" cy="4467778"/>
          </a:xfrm>
          <a:prstGeom prst="ellipse">
            <a:avLst/>
          </a:prstGeom>
          <a:solidFill>
            <a:schemeClr val="bg2">
              <a:lumMod val="1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630777" y="2998409"/>
            <a:ext cx="3127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(causal reasoning/inference to best explanation  - abduction)</a:t>
            </a:r>
          </a:p>
        </p:txBody>
      </p:sp>
      <p:sp>
        <p:nvSpPr>
          <p:cNvPr id="16" name="TextBox 15"/>
          <p:cNvSpPr txBox="1"/>
          <p:nvPr/>
        </p:nvSpPr>
        <p:spPr>
          <a:xfrm>
            <a:off x="3703127" y="2044514"/>
            <a:ext cx="30857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Ordered complexity in nature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(existence of goal-oriented things)</a:t>
            </a:r>
          </a:p>
        </p:txBody>
      </p:sp>
      <p:sp>
        <p:nvSpPr>
          <p:cNvPr id="6" name="TextBox 5"/>
          <p:cNvSpPr txBox="1"/>
          <p:nvPr/>
        </p:nvSpPr>
        <p:spPr>
          <a:xfrm rot="-1980000">
            <a:off x="6768542" y="4363212"/>
            <a:ext cx="33947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Cosmic designer (= ‘God’)</a:t>
            </a:r>
          </a:p>
        </p:txBody>
      </p:sp>
      <p:cxnSp>
        <p:nvCxnSpPr>
          <p:cNvPr id="19" name="Connector: Curved 18">
            <a:extLst>
              <a:ext uri="{FF2B5EF4-FFF2-40B4-BE49-F238E27FC236}">
                <a16:creationId xmlns:a16="http://schemas.microsoft.com/office/drawing/2014/main" id="{F9AA3CCC-55FF-4C5C-909C-51A7FC2988DE}"/>
              </a:ext>
            </a:extLst>
          </p:cNvPr>
          <p:cNvCxnSpPr>
            <a:cxnSpLocks/>
          </p:cNvCxnSpPr>
          <p:nvPr/>
        </p:nvCxnSpPr>
        <p:spPr>
          <a:xfrm>
            <a:off x="4935416" y="2794968"/>
            <a:ext cx="3368471" cy="1444413"/>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4EBA58E-42B6-6CC5-87FF-5B780C72DB78}"/>
              </a:ext>
            </a:extLst>
          </p:cNvPr>
          <p:cNvSpPr txBox="1"/>
          <p:nvPr/>
        </p:nvSpPr>
        <p:spPr>
          <a:xfrm>
            <a:off x="2592344" y="3201157"/>
            <a:ext cx="3948056" cy="20313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existence of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rdered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complexity in nature is exceedingly unlikely;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Given the existence of God, biological complexity is (much) less unlikely;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Therefore it is (very?) likely that God exists.</a:t>
            </a:r>
          </a:p>
        </p:txBody>
      </p:sp>
    </p:spTree>
    <p:extLst>
      <p:ext uri="{BB962C8B-B14F-4D97-AF65-F5344CB8AC3E}">
        <p14:creationId xmlns:p14="http://schemas.microsoft.com/office/powerpoint/2010/main" val="22545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E24D8-C76D-FDA9-29EE-19E3B18EA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35B40-15B1-8E75-F694-A85F6DE6F43C}"/>
              </a:ext>
            </a:extLst>
          </p:cNvPr>
          <p:cNvSpPr>
            <a:spLocks noGrp="1"/>
          </p:cNvSpPr>
          <p:nvPr>
            <p:ph type="title"/>
          </p:nvPr>
        </p:nvSpPr>
        <p:spPr/>
        <p:txBody>
          <a:bodyPr>
            <a:normAutofit/>
          </a:bodyPr>
          <a:lstStyle/>
          <a:p>
            <a:r>
              <a:rPr lang="en-GB" dirty="0">
                <a:solidFill>
                  <a:schemeClr val="accent1">
                    <a:lumMod val="50000"/>
                  </a:schemeClr>
                </a:solidFill>
              </a:rPr>
              <a:t>Design/teleological arguments</a:t>
            </a:r>
          </a:p>
        </p:txBody>
      </p:sp>
      <p:sp>
        <p:nvSpPr>
          <p:cNvPr id="13" name="Oval 12">
            <a:extLst>
              <a:ext uri="{FF2B5EF4-FFF2-40B4-BE49-F238E27FC236}">
                <a16:creationId xmlns:a16="http://schemas.microsoft.com/office/drawing/2014/main" id="{9440E2F5-1821-EA91-6A5D-E84D93C25936}"/>
              </a:ext>
            </a:extLst>
          </p:cNvPr>
          <p:cNvSpPr/>
          <p:nvPr/>
        </p:nvSpPr>
        <p:spPr>
          <a:xfrm>
            <a:off x="2216087" y="1625518"/>
            <a:ext cx="7668852" cy="4467778"/>
          </a:xfrm>
          <a:prstGeom prst="ellipse">
            <a:avLst/>
          </a:prstGeom>
          <a:solidFill>
            <a:schemeClr val="bg2">
              <a:lumMod val="1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0A2CC61-A09A-F7E4-1557-2E787BE2C4AB}"/>
              </a:ext>
            </a:extLst>
          </p:cNvPr>
          <p:cNvSpPr txBox="1"/>
          <p:nvPr/>
        </p:nvSpPr>
        <p:spPr>
          <a:xfrm>
            <a:off x="6630777" y="2998409"/>
            <a:ext cx="3127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(causal reasoning/inference to best explanation  - abduction)</a:t>
            </a:r>
          </a:p>
        </p:txBody>
      </p:sp>
      <p:sp>
        <p:nvSpPr>
          <p:cNvPr id="16" name="TextBox 15">
            <a:extLst>
              <a:ext uri="{FF2B5EF4-FFF2-40B4-BE49-F238E27FC236}">
                <a16:creationId xmlns:a16="http://schemas.microsoft.com/office/drawing/2014/main" id="{39DE3C00-6F9C-82F6-78AE-EE669165C441}"/>
              </a:ext>
            </a:extLst>
          </p:cNvPr>
          <p:cNvSpPr txBox="1"/>
          <p:nvPr/>
        </p:nvSpPr>
        <p:spPr>
          <a:xfrm>
            <a:off x="3966984" y="2058162"/>
            <a:ext cx="30857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The ‘fine-tuning’ of physical constants for life</a:t>
            </a:r>
          </a:p>
        </p:txBody>
      </p:sp>
      <p:sp>
        <p:nvSpPr>
          <p:cNvPr id="6" name="TextBox 5">
            <a:extLst>
              <a:ext uri="{FF2B5EF4-FFF2-40B4-BE49-F238E27FC236}">
                <a16:creationId xmlns:a16="http://schemas.microsoft.com/office/drawing/2014/main" id="{BE7C2F1F-6D15-BA67-371C-23D45C6B7128}"/>
              </a:ext>
            </a:extLst>
          </p:cNvPr>
          <p:cNvSpPr txBox="1"/>
          <p:nvPr/>
        </p:nvSpPr>
        <p:spPr>
          <a:xfrm rot="-1980000">
            <a:off x="6768542" y="4363212"/>
            <a:ext cx="33947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Cosmic designer (= ‘God’)</a:t>
            </a:r>
          </a:p>
        </p:txBody>
      </p:sp>
      <p:cxnSp>
        <p:nvCxnSpPr>
          <p:cNvPr id="19" name="Connector: Curved 18">
            <a:extLst>
              <a:ext uri="{FF2B5EF4-FFF2-40B4-BE49-F238E27FC236}">
                <a16:creationId xmlns:a16="http://schemas.microsoft.com/office/drawing/2014/main" id="{55B29051-9F4C-B837-A2BA-804C876395A5}"/>
              </a:ext>
            </a:extLst>
          </p:cNvPr>
          <p:cNvCxnSpPr>
            <a:cxnSpLocks/>
          </p:cNvCxnSpPr>
          <p:nvPr/>
        </p:nvCxnSpPr>
        <p:spPr>
          <a:xfrm>
            <a:off x="4935416" y="2794968"/>
            <a:ext cx="3368471" cy="1444413"/>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0D55BEE-5A24-D254-6A4F-C6F21B1F6229}"/>
              </a:ext>
            </a:extLst>
          </p:cNvPr>
          <p:cNvSpPr txBox="1"/>
          <p:nvPr/>
        </p:nvSpPr>
        <p:spPr>
          <a:xfrm>
            <a:off x="2592344" y="3201157"/>
            <a:ext cx="3948056" cy="20313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‘fine-tuning’ of the universe for life is exceedingly unlikely;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Given the existence of God, fine-tuning of the universe for life is (much) less unlikely;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Therefore it is (very?) likely that God exists.</a:t>
            </a:r>
          </a:p>
        </p:txBody>
      </p:sp>
    </p:spTree>
    <p:extLst>
      <p:ext uri="{BB962C8B-B14F-4D97-AF65-F5344CB8AC3E}">
        <p14:creationId xmlns:p14="http://schemas.microsoft.com/office/powerpoint/2010/main" val="183675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50000"/>
                  </a:schemeClr>
                </a:solidFill>
              </a:rPr>
              <a:t>Design/teleological arguments</a:t>
            </a:r>
          </a:p>
        </p:txBody>
      </p:sp>
      <p:sp>
        <p:nvSpPr>
          <p:cNvPr id="13" name="Oval 12"/>
          <p:cNvSpPr/>
          <p:nvPr/>
        </p:nvSpPr>
        <p:spPr>
          <a:xfrm>
            <a:off x="2208527" y="1620968"/>
            <a:ext cx="7668852" cy="4467778"/>
          </a:xfrm>
          <a:prstGeom prst="ellipse">
            <a:avLst/>
          </a:prstGeom>
          <a:solidFill>
            <a:schemeClr val="bg2">
              <a:lumMod val="1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630777" y="2998409"/>
            <a:ext cx="3127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(causal reasoning/inference to best explanation  - abduction)</a:t>
            </a:r>
          </a:p>
        </p:txBody>
      </p:sp>
      <p:sp>
        <p:nvSpPr>
          <p:cNvPr id="16" name="TextBox 15"/>
          <p:cNvSpPr txBox="1"/>
          <p:nvPr/>
        </p:nvSpPr>
        <p:spPr>
          <a:xfrm>
            <a:off x="3874322" y="1905505"/>
            <a:ext cx="30857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ordered complexity in nature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(existence of goal-oriented things)</a:t>
            </a:r>
          </a:p>
        </p:txBody>
      </p:sp>
      <p:sp>
        <p:nvSpPr>
          <p:cNvPr id="6" name="TextBox 5"/>
          <p:cNvSpPr txBox="1"/>
          <p:nvPr/>
        </p:nvSpPr>
        <p:spPr>
          <a:xfrm rot="-1980000">
            <a:off x="6768542" y="4363212"/>
            <a:ext cx="33947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Cosmic designer (= ‘God’)</a:t>
            </a:r>
          </a:p>
        </p:txBody>
      </p:sp>
      <p:cxnSp>
        <p:nvCxnSpPr>
          <p:cNvPr id="19" name="Connector: Curved 18">
            <a:extLst>
              <a:ext uri="{FF2B5EF4-FFF2-40B4-BE49-F238E27FC236}">
                <a16:creationId xmlns:a16="http://schemas.microsoft.com/office/drawing/2014/main" id="{F9AA3CCC-55FF-4C5C-909C-51A7FC2988DE}"/>
              </a:ext>
            </a:extLst>
          </p:cNvPr>
          <p:cNvCxnSpPr>
            <a:cxnSpLocks/>
          </p:cNvCxnSpPr>
          <p:nvPr/>
        </p:nvCxnSpPr>
        <p:spPr>
          <a:xfrm>
            <a:off x="4935416" y="2794968"/>
            <a:ext cx="3368471" cy="1444413"/>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D60170A-CD5A-4F6D-B76E-DC02B97A36A1}"/>
              </a:ext>
            </a:extLst>
          </p:cNvPr>
          <p:cNvSpPr txBox="1"/>
          <p:nvPr/>
        </p:nvSpPr>
        <p:spPr>
          <a:xfrm>
            <a:off x="2458485" y="3244334"/>
            <a:ext cx="30985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Evil, suffering, misery?</a:t>
            </a:r>
          </a:p>
        </p:txBody>
      </p:sp>
      <p:cxnSp>
        <p:nvCxnSpPr>
          <p:cNvPr id="17" name="Connector: Curved 16">
            <a:extLst>
              <a:ext uri="{FF2B5EF4-FFF2-40B4-BE49-F238E27FC236}">
                <a16:creationId xmlns:a16="http://schemas.microsoft.com/office/drawing/2014/main" id="{22BD8369-CEA9-4981-8EB0-A0E6BBA92A6E}"/>
              </a:ext>
            </a:extLst>
          </p:cNvPr>
          <p:cNvCxnSpPr>
            <a:cxnSpLocks/>
          </p:cNvCxnSpPr>
          <p:nvPr/>
        </p:nvCxnSpPr>
        <p:spPr>
          <a:xfrm rot="10800000">
            <a:off x="3089627" y="3718024"/>
            <a:ext cx="4330306" cy="1135951"/>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A3A982A-6B73-168C-E7D9-38567B169AF4}"/>
              </a:ext>
            </a:extLst>
          </p:cNvPr>
          <p:cNvSpPr txBox="1"/>
          <p:nvPr/>
        </p:nvSpPr>
        <p:spPr>
          <a:xfrm>
            <a:off x="2808124" y="4179689"/>
            <a:ext cx="26545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(evil would be unlikely on theistic hypothesis)</a:t>
            </a:r>
          </a:p>
        </p:txBody>
      </p:sp>
      <p:sp>
        <p:nvSpPr>
          <p:cNvPr id="3" name="TextBox 2">
            <a:extLst>
              <a:ext uri="{FF2B5EF4-FFF2-40B4-BE49-F238E27FC236}">
                <a16:creationId xmlns:a16="http://schemas.microsoft.com/office/drawing/2014/main" id="{1970E7CC-A056-3B99-F98E-86EC8756FC98}"/>
              </a:ext>
            </a:extLst>
          </p:cNvPr>
          <p:cNvSpPr txBox="1"/>
          <p:nvPr/>
        </p:nvSpPr>
        <p:spPr>
          <a:xfrm>
            <a:off x="3570123" y="4875220"/>
            <a:ext cx="34948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FF0000"/>
                </a:solidFill>
                <a:effectLst/>
                <a:uLnTx/>
                <a:uFillTx/>
                <a:latin typeface="Calibri" panose="020F0502020204030204"/>
                <a:ea typeface="+mn-ea"/>
                <a:cs typeface="+mn-cs"/>
              </a:rPr>
              <a:t>So now theism is more complicated, in explanatory terms.</a:t>
            </a:r>
          </a:p>
        </p:txBody>
      </p:sp>
    </p:spTree>
    <p:extLst>
      <p:ext uri="{BB962C8B-B14F-4D97-AF65-F5344CB8AC3E}">
        <p14:creationId xmlns:p14="http://schemas.microsoft.com/office/powerpoint/2010/main" val="303836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6" grpId="0"/>
      <p:bldP spid="26" grpId="0"/>
      <p:bldP spid="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50000"/>
                  </a:schemeClr>
                </a:solidFill>
              </a:rPr>
              <a:t>Design/teleological arguments</a:t>
            </a:r>
          </a:p>
        </p:txBody>
      </p:sp>
      <p:sp>
        <p:nvSpPr>
          <p:cNvPr id="13" name="Oval 12"/>
          <p:cNvSpPr/>
          <p:nvPr/>
        </p:nvSpPr>
        <p:spPr>
          <a:xfrm>
            <a:off x="2216087" y="1625518"/>
            <a:ext cx="7668852" cy="4467778"/>
          </a:xfrm>
          <a:prstGeom prst="ellipse">
            <a:avLst/>
          </a:prstGeom>
          <a:solidFill>
            <a:schemeClr val="bg2">
              <a:lumMod val="1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630777" y="2998409"/>
            <a:ext cx="3127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(causal reasoning/inference to best explanation  - abduction)</a:t>
            </a:r>
          </a:p>
        </p:txBody>
      </p:sp>
      <p:sp>
        <p:nvSpPr>
          <p:cNvPr id="16" name="TextBox 15"/>
          <p:cNvSpPr txBox="1"/>
          <p:nvPr/>
        </p:nvSpPr>
        <p:spPr>
          <a:xfrm>
            <a:off x="3874322" y="1905505"/>
            <a:ext cx="30857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ordered complexity in nature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(existence of goal-oriented things)</a:t>
            </a:r>
          </a:p>
        </p:txBody>
      </p:sp>
      <p:cxnSp>
        <p:nvCxnSpPr>
          <p:cNvPr id="19" name="Connector: Curved 18">
            <a:extLst>
              <a:ext uri="{FF2B5EF4-FFF2-40B4-BE49-F238E27FC236}">
                <a16:creationId xmlns:a16="http://schemas.microsoft.com/office/drawing/2014/main" id="{F9AA3CCC-55FF-4C5C-909C-51A7FC2988DE}"/>
              </a:ext>
            </a:extLst>
          </p:cNvPr>
          <p:cNvCxnSpPr>
            <a:cxnSpLocks/>
          </p:cNvCxnSpPr>
          <p:nvPr/>
        </p:nvCxnSpPr>
        <p:spPr>
          <a:xfrm>
            <a:off x="4935416" y="2794968"/>
            <a:ext cx="3368471" cy="1444413"/>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D60170A-CD5A-4F6D-B76E-DC02B97A36A1}"/>
              </a:ext>
            </a:extLst>
          </p:cNvPr>
          <p:cNvSpPr txBox="1"/>
          <p:nvPr/>
        </p:nvSpPr>
        <p:spPr>
          <a:xfrm>
            <a:off x="2458485" y="3244334"/>
            <a:ext cx="30985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Evil, suffering, misery?</a:t>
            </a:r>
          </a:p>
        </p:txBody>
      </p:sp>
      <p:cxnSp>
        <p:nvCxnSpPr>
          <p:cNvPr id="17" name="Connector: Curved 16">
            <a:extLst>
              <a:ext uri="{FF2B5EF4-FFF2-40B4-BE49-F238E27FC236}">
                <a16:creationId xmlns:a16="http://schemas.microsoft.com/office/drawing/2014/main" id="{22BD8369-CEA9-4981-8EB0-A0E6BBA92A6E}"/>
              </a:ext>
            </a:extLst>
          </p:cNvPr>
          <p:cNvCxnSpPr>
            <a:cxnSpLocks/>
          </p:cNvCxnSpPr>
          <p:nvPr/>
        </p:nvCxnSpPr>
        <p:spPr>
          <a:xfrm>
            <a:off x="3732974" y="3644739"/>
            <a:ext cx="4235235" cy="798082"/>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F1FBE13-4D28-425B-A855-34F1AEF1852C}"/>
              </a:ext>
            </a:extLst>
          </p:cNvPr>
          <p:cNvSpPr txBox="1"/>
          <p:nvPr/>
        </p:nvSpPr>
        <p:spPr>
          <a:xfrm rot="-1980000">
            <a:off x="6352142" y="4119644"/>
            <a:ext cx="46860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Well-meaning but incompetent cosmic designer?</a:t>
            </a:r>
          </a:p>
        </p:txBody>
      </p:sp>
    </p:spTree>
    <p:extLst>
      <p:ext uri="{BB962C8B-B14F-4D97-AF65-F5344CB8AC3E}">
        <p14:creationId xmlns:p14="http://schemas.microsoft.com/office/powerpoint/2010/main" val="973452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50000"/>
                  </a:schemeClr>
                </a:solidFill>
              </a:rPr>
              <a:t>Design/teleological arguments</a:t>
            </a:r>
          </a:p>
        </p:txBody>
      </p:sp>
      <p:sp>
        <p:nvSpPr>
          <p:cNvPr id="13" name="Oval 12"/>
          <p:cNvSpPr/>
          <p:nvPr/>
        </p:nvSpPr>
        <p:spPr>
          <a:xfrm>
            <a:off x="2216087" y="1625518"/>
            <a:ext cx="7668852" cy="4467778"/>
          </a:xfrm>
          <a:prstGeom prst="ellipse">
            <a:avLst/>
          </a:prstGeom>
          <a:solidFill>
            <a:schemeClr val="bg2">
              <a:lumMod val="1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630777" y="2998409"/>
            <a:ext cx="3127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(causal reasoning/inference to best explanation  - abduction)</a:t>
            </a:r>
          </a:p>
        </p:txBody>
      </p:sp>
      <p:sp>
        <p:nvSpPr>
          <p:cNvPr id="16" name="TextBox 15"/>
          <p:cNvSpPr txBox="1"/>
          <p:nvPr/>
        </p:nvSpPr>
        <p:spPr>
          <a:xfrm>
            <a:off x="3874322" y="1905505"/>
            <a:ext cx="30857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ordered complexity in nature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(existence of goal-oriented things)</a:t>
            </a:r>
          </a:p>
        </p:txBody>
      </p:sp>
      <p:cxnSp>
        <p:nvCxnSpPr>
          <p:cNvPr id="19" name="Connector: Curved 18">
            <a:extLst>
              <a:ext uri="{FF2B5EF4-FFF2-40B4-BE49-F238E27FC236}">
                <a16:creationId xmlns:a16="http://schemas.microsoft.com/office/drawing/2014/main" id="{F9AA3CCC-55FF-4C5C-909C-51A7FC2988DE}"/>
              </a:ext>
            </a:extLst>
          </p:cNvPr>
          <p:cNvCxnSpPr>
            <a:cxnSpLocks/>
          </p:cNvCxnSpPr>
          <p:nvPr/>
        </p:nvCxnSpPr>
        <p:spPr>
          <a:xfrm>
            <a:off x="4935416" y="2794968"/>
            <a:ext cx="3368471" cy="1444413"/>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D60170A-CD5A-4F6D-B76E-DC02B97A36A1}"/>
              </a:ext>
            </a:extLst>
          </p:cNvPr>
          <p:cNvSpPr txBox="1"/>
          <p:nvPr/>
        </p:nvSpPr>
        <p:spPr>
          <a:xfrm>
            <a:off x="2458485" y="3244334"/>
            <a:ext cx="30985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Evil, suffering, misery?</a:t>
            </a:r>
          </a:p>
        </p:txBody>
      </p:sp>
      <p:cxnSp>
        <p:nvCxnSpPr>
          <p:cNvPr id="17" name="Connector: Curved 16">
            <a:extLst>
              <a:ext uri="{FF2B5EF4-FFF2-40B4-BE49-F238E27FC236}">
                <a16:creationId xmlns:a16="http://schemas.microsoft.com/office/drawing/2014/main" id="{22BD8369-CEA9-4981-8EB0-A0E6BBA92A6E}"/>
              </a:ext>
            </a:extLst>
          </p:cNvPr>
          <p:cNvCxnSpPr>
            <a:cxnSpLocks/>
          </p:cNvCxnSpPr>
          <p:nvPr/>
        </p:nvCxnSpPr>
        <p:spPr>
          <a:xfrm>
            <a:off x="3732974" y="3644739"/>
            <a:ext cx="4235235" cy="798082"/>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5D2512-852D-48F1-B3C9-D072B8EE356E}"/>
              </a:ext>
            </a:extLst>
          </p:cNvPr>
          <p:cNvSpPr txBox="1"/>
          <p:nvPr/>
        </p:nvSpPr>
        <p:spPr>
          <a:xfrm rot="-1980000">
            <a:off x="6352142" y="4304310"/>
            <a:ext cx="46860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Cosmic designer and torturer?</a:t>
            </a:r>
          </a:p>
        </p:txBody>
      </p:sp>
    </p:spTree>
    <p:extLst>
      <p:ext uri="{BB962C8B-B14F-4D97-AF65-F5344CB8AC3E}">
        <p14:creationId xmlns:p14="http://schemas.microsoft.com/office/powerpoint/2010/main" val="360821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50000"/>
                  </a:schemeClr>
                </a:solidFill>
              </a:rPr>
              <a:t>Design/teleological arguments</a:t>
            </a:r>
          </a:p>
        </p:txBody>
      </p:sp>
      <p:sp>
        <p:nvSpPr>
          <p:cNvPr id="13" name="Oval 12"/>
          <p:cNvSpPr/>
          <p:nvPr/>
        </p:nvSpPr>
        <p:spPr>
          <a:xfrm>
            <a:off x="2216087" y="1625519"/>
            <a:ext cx="7668852" cy="4093073"/>
          </a:xfrm>
          <a:prstGeom prst="ellipse">
            <a:avLst/>
          </a:prstGeom>
          <a:solidFill>
            <a:schemeClr val="bg2">
              <a:lumMod val="1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802928" y="2828835"/>
            <a:ext cx="35898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where purpose of blood-coagulation = swift healing after injury</a:t>
            </a:r>
          </a:p>
        </p:txBody>
      </p:sp>
      <p:sp>
        <p:nvSpPr>
          <p:cNvPr id="16" name="TextBox 15"/>
          <p:cNvSpPr txBox="1"/>
          <p:nvPr/>
        </p:nvSpPr>
        <p:spPr>
          <a:xfrm>
            <a:off x="3874322" y="1905505"/>
            <a:ext cx="30857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existence of goal-oriented things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e.g. blood coagulation</a:t>
            </a:r>
          </a:p>
        </p:txBody>
      </p:sp>
      <p:cxnSp>
        <p:nvCxnSpPr>
          <p:cNvPr id="19" name="Connector: Curved 18">
            <a:extLst>
              <a:ext uri="{FF2B5EF4-FFF2-40B4-BE49-F238E27FC236}">
                <a16:creationId xmlns:a16="http://schemas.microsoft.com/office/drawing/2014/main" id="{F9AA3CCC-55FF-4C5C-909C-51A7FC2988DE}"/>
              </a:ext>
            </a:extLst>
          </p:cNvPr>
          <p:cNvCxnSpPr>
            <a:cxnSpLocks/>
          </p:cNvCxnSpPr>
          <p:nvPr/>
        </p:nvCxnSpPr>
        <p:spPr>
          <a:xfrm>
            <a:off x="5789315" y="2828835"/>
            <a:ext cx="2567926" cy="1410545"/>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22BD8369-CEA9-4981-8EB0-A0E6BBA92A6E}"/>
              </a:ext>
            </a:extLst>
          </p:cNvPr>
          <p:cNvCxnSpPr>
            <a:cxnSpLocks/>
          </p:cNvCxnSpPr>
          <p:nvPr/>
        </p:nvCxnSpPr>
        <p:spPr>
          <a:xfrm rot="5400000">
            <a:off x="4067728" y="3056908"/>
            <a:ext cx="1680285" cy="1224138"/>
          </a:xfrm>
          <a:prstGeom prst="curvedConnector3">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95D2512-852D-48F1-B3C9-D072B8EE356E}"/>
              </a:ext>
            </a:extLst>
          </p:cNvPr>
          <p:cNvSpPr txBox="1"/>
          <p:nvPr/>
        </p:nvSpPr>
        <p:spPr>
          <a:xfrm rot="-1980000">
            <a:off x="6644911" y="4075068"/>
            <a:ext cx="39288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Benevolent cosmic designer?</a:t>
            </a:r>
          </a:p>
        </p:txBody>
      </p:sp>
      <p:sp>
        <p:nvSpPr>
          <p:cNvPr id="14" name="TextBox 13">
            <a:extLst>
              <a:ext uri="{FF2B5EF4-FFF2-40B4-BE49-F238E27FC236}">
                <a16:creationId xmlns:a16="http://schemas.microsoft.com/office/drawing/2014/main" id="{AFAB550B-CCCE-44C4-96B5-B121D16096AD}"/>
              </a:ext>
            </a:extLst>
          </p:cNvPr>
          <p:cNvSpPr txBox="1"/>
          <p:nvPr/>
        </p:nvSpPr>
        <p:spPr>
          <a:xfrm>
            <a:off x="2723907" y="3108823"/>
            <a:ext cx="36601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where purpose of blood-coagulation = strokes and heart-attacks</a:t>
            </a:r>
          </a:p>
        </p:txBody>
      </p:sp>
      <p:sp>
        <p:nvSpPr>
          <p:cNvPr id="20" name="TextBox 19">
            <a:extLst>
              <a:ext uri="{FF2B5EF4-FFF2-40B4-BE49-F238E27FC236}">
                <a16:creationId xmlns:a16="http://schemas.microsoft.com/office/drawing/2014/main" id="{0474ECD1-6B44-4B89-814C-389F1F67F3E8}"/>
              </a:ext>
            </a:extLst>
          </p:cNvPr>
          <p:cNvSpPr txBox="1"/>
          <p:nvPr/>
        </p:nvSpPr>
        <p:spPr>
          <a:xfrm rot="-1980000">
            <a:off x="2991296" y="3884718"/>
            <a:ext cx="39288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Utilitarian population controller?</a:t>
            </a:r>
          </a:p>
        </p:txBody>
      </p:sp>
      <p:sp>
        <p:nvSpPr>
          <p:cNvPr id="3" name="TextBox 2">
            <a:extLst>
              <a:ext uri="{FF2B5EF4-FFF2-40B4-BE49-F238E27FC236}">
                <a16:creationId xmlns:a16="http://schemas.microsoft.com/office/drawing/2014/main" id="{E875319A-C606-4BD8-A757-076952896645}"/>
              </a:ext>
            </a:extLst>
          </p:cNvPr>
          <p:cNvSpPr txBox="1"/>
          <p:nvPr/>
        </p:nvSpPr>
        <p:spPr>
          <a:xfrm>
            <a:off x="1539349" y="5796132"/>
            <a:ext cx="9144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Purpose of blood-clotting is healing after injury, when seen from point of view of individual organism. But if we involve a cosmic designer, how should we assess the purpose of something that has mixed results?</a:t>
            </a:r>
          </a:p>
        </p:txBody>
      </p:sp>
    </p:spTree>
    <p:extLst>
      <p:ext uri="{BB962C8B-B14F-4D97-AF65-F5344CB8AC3E}">
        <p14:creationId xmlns:p14="http://schemas.microsoft.com/office/powerpoint/2010/main" val="17587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4" grpId="0"/>
      <p:bldP spid="20"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79B32CE8-C553-8928-CFBF-B0EC116C1C6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835" b="16363"/>
          <a:stretch/>
        </p:blipFill>
        <p:spPr>
          <a:xfrm>
            <a:off x="20" y="-171168"/>
            <a:ext cx="12191980" cy="7029168"/>
          </a:xfrm>
          <a:prstGeom prst="rect">
            <a:avLst/>
          </a:prstGeom>
        </p:spPr>
      </p:pic>
      <p:sp>
        <p:nvSpPr>
          <p:cNvPr id="6" name="TextBox 5">
            <a:extLst>
              <a:ext uri="{FF2B5EF4-FFF2-40B4-BE49-F238E27FC236}">
                <a16:creationId xmlns:a16="http://schemas.microsoft.com/office/drawing/2014/main" id="{CEA46F79-F45D-7A72-E381-7DF508C159EE}"/>
              </a:ext>
            </a:extLst>
          </p:cNvPr>
          <p:cNvSpPr txBox="1"/>
          <p:nvPr/>
        </p:nvSpPr>
        <p:spPr>
          <a:xfrm>
            <a:off x="10005183" y="6657945"/>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cosmonoticias.org/tag/big-rip/">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98730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2863C3-5BE6-448B-97BA-599FBBCDAEB4}"/>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dirty="0">
                <a:solidFill>
                  <a:schemeClr val="bg1"/>
                </a:solidFill>
              </a:rPr>
              <a:t>evolution, purpose and progress</a:t>
            </a:r>
          </a:p>
        </p:txBody>
      </p:sp>
      <p:pic>
        <p:nvPicPr>
          <p:cNvPr id="5" name="Content Placeholder 4" descr="A picture containing text&#10;&#10;Description automatically generated">
            <a:extLst>
              <a:ext uri="{FF2B5EF4-FFF2-40B4-BE49-F238E27FC236}">
                <a16:creationId xmlns:a16="http://schemas.microsoft.com/office/drawing/2014/main" id="{0F415FC5-29F3-4461-B54B-91F1D7FA8892}"/>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6940"/>
          <a:stretch/>
        </p:blipFill>
        <p:spPr>
          <a:xfrm>
            <a:off x="20" y="10"/>
            <a:ext cx="7534636" cy="6857990"/>
          </a:xfrm>
          <a:prstGeom prst="rect">
            <a:avLst/>
          </a:prstGeom>
        </p:spPr>
      </p:pic>
      <p:sp>
        <p:nvSpPr>
          <p:cNvPr id="6" name="TextBox 5">
            <a:extLst>
              <a:ext uri="{FF2B5EF4-FFF2-40B4-BE49-F238E27FC236}">
                <a16:creationId xmlns:a16="http://schemas.microsoft.com/office/drawing/2014/main" id="{CDBB5945-5282-4361-BCFA-46E2DDD89B5E}"/>
              </a:ext>
            </a:extLst>
          </p:cNvPr>
          <p:cNvSpPr txBox="1"/>
          <p:nvPr/>
        </p:nvSpPr>
        <p:spPr>
          <a:xfrm>
            <a:off x="5227614" y="6657945"/>
            <a:ext cx="2307042"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theatavism.blogspot.com/2012/02/tree-of-diversification-or-why-march-of.html">
                  <a:extLst>
                    <a:ext uri="{A12FA001-AC4F-418D-AE19-62706E023703}">
                      <ahyp:hlinkClr xmlns:ahyp="http://schemas.microsoft.com/office/drawing/2018/hyperlinkcolor" val="tx"/>
                    </a:ext>
                  </a:extLst>
                </a:hlinkClick>
              </a:rPr>
              <a:t>This Photo</a:t>
            </a: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GB"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09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Image representing the branches of the ape family tree, covering 20 million yea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3756" y="94321"/>
            <a:ext cx="8964488" cy="6669359"/>
          </a:xfrm>
        </p:spPr>
      </p:pic>
    </p:spTree>
    <p:extLst>
      <p:ext uri="{BB962C8B-B14F-4D97-AF65-F5344CB8AC3E}">
        <p14:creationId xmlns:p14="http://schemas.microsoft.com/office/powerpoint/2010/main" val="201831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Eternal recurrence (</a:t>
            </a:r>
            <a:r>
              <a:rPr lang="en-GB" i="1" dirty="0"/>
              <a:t>The Gay Science </a:t>
            </a:r>
            <a:r>
              <a:rPr lang="en-GB" dirty="0"/>
              <a:t>– 1882) </a:t>
            </a:r>
          </a:p>
        </p:txBody>
      </p:sp>
      <p:sp>
        <p:nvSpPr>
          <p:cNvPr id="3" name="Content Placeholder 2"/>
          <p:cNvSpPr>
            <a:spLocks noGrp="1"/>
          </p:cNvSpPr>
          <p:nvPr>
            <p:ph idx="1"/>
          </p:nvPr>
        </p:nvSpPr>
        <p:spPr/>
        <p:txBody>
          <a:bodyPr>
            <a:normAutofit/>
          </a:bodyPr>
          <a:lstStyle/>
          <a:p>
            <a:pPr marL="0" indent="0">
              <a:buNone/>
            </a:pPr>
            <a:r>
              <a:rPr lang="en-GB" i="1" dirty="0"/>
              <a:t>‘The greatest weight</a:t>
            </a:r>
            <a:r>
              <a:rPr lang="en-GB" dirty="0"/>
              <a:t>. – What, if some day or night a demon were to steal after you into your loneliest loneliness and say to you: “This life as you now live it and have lived it, you will have to live once more and innumerable times more; and there will be nothing new in it, but every pain and every joy and every thought and sigh and everything unutterably small or great in your life will have to return to you, all in the same succession and sequence – even this spider and this moonlight between the trees, and even this moment and I myself. The eternal hourglass of existence is turned upside down again and again, and you with it, speck of dust!”’</a:t>
            </a:r>
          </a:p>
        </p:txBody>
      </p:sp>
    </p:spTree>
    <p:extLst>
      <p:ext uri="{BB962C8B-B14F-4D97-AF65-F5344CB8AC3E}">
        <p14:creationId xmlns:p14="http://schemas.microsoft.com/office/powerpoint/2010/main" val="424726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Eternal recurrence (</a:t>
            </a:r>
            <a:r>
              <a:rPr lang="en-GB" i="1" dirty="0"/>
              <a:t>The Gay Science </a:t>
            </a:r>
            <a:r>
              <a:rPr lang="en-GB" dirty="0"/>
              <a:t>– 1882) </a:t>
            </a:r>
          </a:p>
        </p:txBody>
      </p:sp>
      <p:sp>
        <p:nvSpPr>
          <p:cNvPr id="3" name="Content Placeholder 2"/>
          <p:cNvSpPr>
            <a:spLocks noGrp="1"/>
          </p:cNvSpPr>
          <p:nvPr>
            <p:ph idx="1"/>
          </p:nvPr>
        </p:nvSpPr>
        <p:spPr/>
        <p:txBody>
          <a:bodyPr>
            <a:normAutofit/>
          </a:bodyPr>
          <a:lstStyle/>
          <a:p>
            <a:pPr marL="0" indent="0">
              <a:buNone/>
            </a:pPr>
            <a:r>
              <a:rPr lang="en-GB" dirty="0"/>
              <a:t>‘Would you not throw yourself down and gnash your teeth and curse the demon who spoke thus? Or have you once experienced a tremendous moment when you would have answered him: “You are a god and never have I heard anything more divine.” If this thought gained possession of you, it would change you as you are or perhaps crush you. The question in each and every thing, “Do you desire this once more and innumerable times more?” would lie upon your actions as the greatest weight. Or how well disposed would you have to become to yourself and to life </a:t>
            </a:r>
            <a:r>
              <a:rPr lang="en-GB" i="1" dirty="0"/>
              <a:t>to crave nothing more fervently </a:t>
            </a:r>
            <a:r>
              <a:rPr lang="en-GB" dirty="0"/>
              <a:t>than this ultimate eternal confirmation and seal? –’ (236 -7)</a:t>
            </a:r>
          </a:p>
        </p:txBody>
      </p:sp>
    </p:spTree>
    <p:extLst>
      <p:ext uri="{BB962C8B-B14F-4D97-AF65-F5344CB8AC3E}">
        <p14:creationId xmlns:p14="http://schemas.microsoft.com/office/powerpoint/2010/main" val="385247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picture containing person, computer&#10;&#10;Description automatically generated">
            <a:extLst>
              <a:ext uri="{FF2B5EF4-FFF2-40B4-BE49-F238E27FC236}">
                <a16:creationId xmlns:a16="http://schemas.microsoft.com/office/drawing/2014/main" id="{6A36B487-F041-408C-8B2F-B6D8F516ADE8}"/>
              </a:ext>
            </a:extLst>
          </p:cNvPr>
          <p:cNvPicPr>
            <a:picLocks noGrp="1" noChangeAspect="1"/>
          </p:cNvPicPr>
          <p:nvPr>
            <p:ph idx="1"/>
          </p:nvPr>
        </p:nvPicPr>
        <p:blipFill rotWithShape="1">
          <a:blip r:embed="rId3">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B15CE9A-8BB6-4B97-9DEB-6DD1DE1A443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causes, purposes and reasons</a:t>
            </a:r>
          </a:p>
        </p:txBody>
      </p:sp>
    </p:spTree>
    <p:extLst>
      <p:ext uri="{BB962C8B-B14F-4D97-AF65-F5344CB8AC3E}">
        <p14:creationId xmlns:p14="http://schemas.microsoft.com/office/powerpoint/2010/main" val="86486737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undefined">
            <a:extLst>
              <a:ext uri="{FF2B5EF4-FFF2-40B4-BE49-F238E27FC236}">
                <a16:creationId xmlns:a16="http://schemas.microsoft.com/office/drawing/2014/main" id="{D175970E-1431-673B-DDEA-02007B71BC90}"/>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t="12853" b="9293"/>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CD52FB-D71B-2F97-2AB7-702D18ADD226}"/>
              </a:ext>
            </a:extLst>
          </p:cNvPr>
          <p:cNvSpPr>
            <a:spLocks noGrp="1"/>
          </p:cNvSpPr>
          <p:nvPr>
            <p:ph idx="1"/>
          </p:nvPr>
        </p:nvSpPr>
        <p:spPr>
          <a:xfrm>
            <a:off x="1790344" y="1825625"/>
            <a:ext cx="8673981" cy="4351338"/>
          </a:xfrm>
        </p:spPr>
        <p:txBody>
          <a:bodyPr>
            <a:normAutofit/>
          </a:bodyPr>
          <a:lstStyle/>
          <a:p>
            <a:pPr marL="0" indent="0" algn="ctr">
              <a:buNone/>
            </a:pPr>
            <a:r>
              <a:rPr lang="en-GB" sz="6000" dirty="0">
                <a:solidFill>
                  <a:srgbClr val="FFFFFF"/>
                </a:solidFill>
              </a:rPr>
              <a:t>purpose, meaning and desire</a:t>
            </a:r>
          </a:p>
        </p:txBody>
      </p:sp>
    </p:spTree>
    <p:extLst>
      <p:ext uri="{BB962C8B-B14F-4D97-AF65-F5344CB8AC3E}">
        <p14:creationId xmlns:p14="http://schemas.microsoft.com/office/powerpoint/2010/main" val="253074556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Diagram of blood coagulation cascade&#10;">
            <a:extLst>
              <a:ext uri="{FF2B5EF4-FFF2-40B4-BE49-F238E27FC236}">
                <a16:creationId xmlns:a16="http://schemas.microsoft.com/office/drawing/2014/main" id="{DADCC211-D3D8-4E76-92E8-93EE2CA8A3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302" b="1"/>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5AD2C1-9C3D-4160-9B9B-67E04CC66744}"/>
              </a:ext>
            </a:extLst>
          </p:cNvPr>
          <p:cNvSpPr>
            <a:spLocks noGrp="1"/>
          </p:cNvSpPr>
          <p:nvPr>
            <p:ph type="title"/>
          </p:nvPr>
        </p:nvSpPr>
        <p:spPr>
          <a:xfrm>
            <a:off x="838200" y="365125"/>
            <a:ext cx="3822189" cy="1899912"/>
          </a:xfrm>
        </p:spPr>
        <p:txBody>
          <a:bodyPr>
            <a:normAutofit/>
          </a:bodyPr>
          <a:lstStyle/>
          <a:p>
            <a:r>
              <a:rPr lang="en-GB" sz="4000" dirty="0"/>
              <a:t>Design and purpose</a:t>
            </a:r>
          </a:p>
        </p:txBody>
      </p:sp>
      <p:sp>
        <p:nvSpPr>
          <p:cNvPr id="3" name="Content Placeholder 2">
            <a:extLst>
              <a:ext uri="{FF2B5EF4-FFF2-40B4-BE49-F238E27FC236}">
                <a16:creationId xmlns:a16="http://schemas.microsoft.com/office/drawing/2014/main" id="{51B632D3-EBFC-4550-83C8-1AA36FCF543A}"/>
              </a:ext>
            </a:extLst>
          </p:cNvPr>
          <p:cNvSpPr>
            <a:spLocks noGrp="1"/>
          </p:cNvSpPr>
          <p:nvPr>
            <p:ph idx="1"/>
          </p:nvPr>
        </p:nvSpPr>
        <p:spPr>
          <a:xfrm>
            <a:off x="838200" y="2434201"/>
            <a:ext cx="3822189" cy="3742762"/>
          </a:xfrm>
        </p:spPr>
        <p:txBody>
          <a:bodyPr>
            <a:normAutofit/>
          </a:bodyPr>
          <a:lstStyle/>
          <a:p>
            <a:pPr marL="0" indent="0">
              <a:buNone/>
            </a:pPr>
            <a:r>
              <a:rPr lang="en-GB" sz="2000" dirty="0"/>
              <a:t>Complexity with purpose is suggestive of design…</a:t>
            </a:r>
          </a:p>
          <a:p>
            <a:pPr marL="0" indent="0">
              <a:buNone/>
            </a:pPr>
            <a:endParaRPr lang="en-GB" sz="2000" dirty="0"/>
          </a:p>
        </p:txBody>
      </p:sp>
      <p:sp>
        <p:nvSpPr>
          <p:cNvPr id="16" name="TextBox 15">
            <a:extLst>
              <a:ext uri="{FF2B5EF4-FFF2-40B4-BE49-F238E27FC236}">
                <a16:creationId xmlns:a16="http://schemas.microsoft.com/office/drawing/2014/main" id="{4BAB6647-2E56-41A2-B954-68E114CA1D53}"/>
              </a:ext>
            </a:extLst>
          </p:cNvPr>
          <p:cNvSpPr txBox="1"/>
          <p:nvPr/>
        </p:nvSpPr>
        <p:spPr>
          <a:xfrm>
            <a:off x="10005181" y="6657945"/>
            <a:ext cx="2186817"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s://courses.lumenlearning.com/suny-nutrition/chapter/12-51-vitamin-k-functions/">
                  <a:extLst>
                    <a:ext uri="{A12FA001-AC4F-418D-AE19-62706E023703}">
                      <ahyp:hlinkClr xmlns:ahyp="http://schemas.microsoft.com/office/drawing/2018/hyperlinkcolor" val="tx"/>
                    </a:ext>
                  </a:extLst>
                </a:hlinkClick>
              </a:rPr>
              <a:t>This Photo</a:t>
            </a: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GB"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3.0/">
                  <a:extLst>
                    <a:ext uri="{A12FA001-AC4F-418D-AE19-62706E023703}">
                      <ahyp:hlinkClr xmlns:ahyp="http://schemas.microsoft.com/office/drawing/2018/hyperlinkcolor" val="tx"/>
                    </a:ext>
                  </a:extLst>
                </a:hlinkClick>
              </a:rPr>
              <a:t>CC BY</a:t>
            </a:r>
            <a:endParaRPr kumimoji="0" lang="en-GB"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96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0f8f22f72c1d226011f324ce579df4b0">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11b393c54a38eae551334458e9dc37da"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2D4D1B-3965-4C85-8BF2-77A1E7B8D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26f25-1717-4b86-a1b4-8d7140b77ed9"/>
    <ds:schemaRef ds:uri="c8e8acce-9069-4d32-802f-c81c2b98c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60EF53-6A2A-4DB0-834A-C71477E44FAE}">
  <ds:schemaRefs>
    <ds:schemaRef ds:uri="http://schemas.microsoft.com/office/2006/metadata/properties"/>
    <ds:schemaRef ds:uri="http://schemas.microsoft.com/office/infopath/2007/PartnerControls"/>
    <ds:schemaRef ds:uri="91f26f25-1717-4b86-a1b4-8d7140b77ed9"/>
    <ds:schemaRef ds:uri="c8e8acce-9069-4d32-802f-c81c2b98ca36"/>
  </ds:schemaRefs>
</ds:datastoreItem>
</file>

<file path=customXml/itemProps3.xml><?xml version="1.0" encoding="utf-8"?>
<ds:datastoreItem xmlns:ds="http://schemas.openxmlformats.org/officeDocument/2006/customXml" ds:itemID="{152921A0-B4DC-438D-9AB8-4DCE6767D8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TotalTime>
  <Words>811</Words>
  <Application>Microsoft Office PowerPoint</Application>
  <PresentationFormat>Widescreen</PresentationFormat>
  <Paragraphs>78</Paragraphs>
  <Slides>16</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Aptos</vt:lpstr>
      <vt:lpstr>Aptos Display</vt:lpstr>
      <vt:lpstr>Arial</vt:lpstr>
      <vt:lpstr>Calibri</vt:lpstr>
      <vt:lpstr>Calibri Light</vt:lpstr>
      <vt:lpstr>Office Theme</vt:lpstr>
      <vt:lpstr>2_Office Theme</vt:lpstr>
      <vt:lpstr>Meaning and purpose</vt:lpstr>
      <vt:lpstr>PowerPoint Presentation</vt:lpstr>
      <vt:lpstr>evolution, purpose and progress</vt:lpstr>
      <vt:lpstr>PowerPoint Presentation</vt:lpstr>
      <vt:lpstr>Eternal recurrence (The Gay Science – 1882) </vt:lpstr>
      <vt:lpstr>Eternal recurrence (The Gay Science – 1882) </vt:lpstr>
      <vt:lpstr>causes, purposes and reasons</vt:lpstr>
      <vt:lpstr>PowerPoint Presentation</vt:lpstr>
      <vt:lpstr>Design and purpose</vt:lpstr>
      <vt:lpstr>Design/teleological arguments</vt:lpstr>
      <vt:lpstr>Design/teleological arguments</vt:lpstr>
      <vt:lpstr>Design/teleological arguments</vt:lpstr>
      <vt:lpstr>Design/teleological arguments</vt:lpstr>
      <vt:lpstr>Design/teleological arguments</vt:lpstr>
      <vt:lpstr>Design/teleological arguments</vt:lpstr>
      <vt:lpstr>Design/teleological arguments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Stuart Jesson</dc:creator>
  <cp:lastModifiedBy>Dr Stuart Jesson</cp:lastModifiedBy>
  <cp:revision>1</cp:revision>
  <dcterms:created xsi:type="dcterms:W3CDTF">2025-07-09T07:50:42Z</dcterms:created>
  <dcterms:modified xsi:type="dcterms:W3CDTF">2025-07-09T09:57:02Z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