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67" r:id="rId3"/>
    <p:sldId id="268" r:id="rId4"/>
    <p:sldId id="270" r:id="rId5"/>
    <p:sldId id="269" r:id="rId6"/>
    <p:sldId id="274" r:id="rId7"/>
    <p:sldId id="271" r:id="rId8"/>
    <p:sldId id="275" r:id="rId9"/>
    <p:sldId id="272" r:id="rId10"/>
    <p:sldId id="273" r:id="rId11"/>
    <p:sldId id="276" r:id="rId12"/>
    <p:sldId id="265" r:id="rId13"/>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55" d="100"/>
          <a:sy n="55" d="100"/>
        </p:scale>
        <p:origin x="1128" y="264"/>
      </p:cViewPr>
      <p:guideLst/>
    </p:cSldViewPr>
  </p:slideViewPr>
  <p:notesTextViewPr>
    <p:cViewPr>
      <p:scale>
        <a:sx n="1" d="1"/>
        <a:sy n="1" d="1"/>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9A4EFF-2523-432B-8E30-40B949A58C27}" type="datetime1">
              <a:rPr lang="en-GB" smtClean="0"/>
              <a:t>23/09/2025</a:t>
            </a:fld>
            <a:endParaRPr lang="en-GB"/>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FCFFF0-B784-4FE7-8A38-F89DE294F830}" type="slidenum">
              <a:rPr lang="en-GB" smtClean="0"/>
              <a:t>‹#›</a:t>
            </a:fld>
            <a:endParaRPr lang="en-GB"/>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217426E-794B-4F4A-8E0A-E9EB729BA137}" type="datetime1">
              <a:rPr lang="en-GB" noProof="0" smtClean="0"/>
              <a:t>23/09/2025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8C672F-171E-46DC-915C-C7BCF99F5C42}" type="slidenum">
              <a:rPr lang="en-GB" noProof="0" smtClean="0"/>
              <a:t>‹#›</a:t>
            </a:fld>
            <a:endParaRPr lang="en-GB" noProof="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998C672F-171E-46DC-915C-C7BCF99F5C42}" type="slidenum">
              <a:rPr lang="en-GB" smtClean="0"/>
              <a:t>1</a:t>
            </a:fld>
            <a:endParaRPr lang="en-GB"/>
          </a:p>
        </p:txBody>
      </p:sp>
    </p:spTree>
    <p:extLst>
      <p:ext uri="{BB962C8B-B14F-4D97-AF65-F5344CB8AC3E}">
        <p14:creationId xmlns:p14="http://schemas.microsoft.com/office/powerpoint/2010/main" val="291912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CD84-BF99-3731-5682-20582775C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1C414-1D31-D543-BBF2-36D5C36F5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97E82-61BD-8D5D-EF7E-5DC338E3F90B}"/>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4D2334CE-F9FE-125B-5801-1931E8746011}"/>
              </a:ext>
            </a:extLst>
          </p:cNvPr>
          <p:cNvSpPr>
            <a:spLocks noGrp="1"/>
          </p:cNvSpPr>
          <p:nvPr>
            <p:ph type="sldNum" sz="quarter" idx="5"/>
          </p:nvPr>
        </p:nvSpPr>
        <p:spPr/>
        <p:txBody>
          <a:bodyPr rtlCol="0"/>
          <a:lstStyle/>
          <a:p>
            <a:pPr rtl="0"/>
            <a:fld id="{998C672F-171E-46DC-915C-C7BCF99F5C42}" type="slidenum">
              <a:rPr lang="en-GB" smtClean="0"/>
              <a:t>10</a:t>
            </a:fld>
            <a:endParaRPr lang="en-GB"/>
          </a:p>
        </p:txBody>
      </p:sp>
    </p:spTree>
    <p:extLst>
      <p:ext uri="{BB962C8B-B14F-4D97-AF65-F5344CB8AC3E}">
        <p14:creationId xmlns:p14="http://schemas.microsoft.com/office/powerpoint/2010/main" val="90309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5908-E26C-2260-D48E-678587E7A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445EA-69E2-F261-225C-9DC8050D7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45CDA-DD4B-49A8-0A90-7CA3B441849B}"/>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ABA97BCA-81E2-06C5-4BF5-D5D252F58300}"/>
              </a:ext>
            </a:extLst>
          </p:cNvPr>
          <p:cNvSpPr>
            <a:spLocks noGrp="1"/>
          </p:cNvSpPr>
          <p:nvPr>
            <p:ph type="sldNum" sz="quarter" idx="5"/>
          </p:nvPr>
        </p:nvSpPr>
        <p:spPr/>
        <p:txBody>
          <a:bodyPr rtlCol="0"/>
          <a:lstStyle/>
          <a:p>
            <a:pPr rtl="0"/>
            <a:fld id="{998C672F-171E-46DC-915C-C7BCF99F5C42}" type="slidenum">
              <a:rPr lang="en-GB" smtClean="0"/>
              <a:t>11</a:t>
            </a:fld>
            <a:endParaRPr lang="en-GB"/>
          </a:p>
        </p:txBody>
      </p:sp>
    </p:spTree>
    <p:extLst>
      <p:ext uri="{BB962C8B-B14F-4D97-AF65-F5344CB8AC3E}">
        <p14:creationId xmlns:p14="http://schemas.microsoft.com/office/powerpoint/2010/main" val="2210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998C672F-171E-46DC-915C-C7BCF99F5C42}" type="slidenum">
              <a:rPr lang="en-GB" smtClean="0"/>
              <a:t>12</a:t>
            </a:fld>
            <a:endParaRPr lang="en-GB"/>
          </a:p>
        </p:txBody>
      </p:sp>
    </p:spTree>
    <p:extLst>
      <p:ext uri="{BB962C8B-B14F-4D97-AF65-F5344CB8AC3E}">
        <p14:creationId xmlns:p14="http://schemas.microsoft.com/office/powerpoint/2010/main" val="220326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90C7D-FFD8-7D5D-61CD-2EB86B1A5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FC8F6-A308-F016-82CA-40E6B6071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7A3F7C-AFB3-A362-00E6-AD60AAF1A513}"/>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FD82317F-50D5-990B-DBA5-EC99C2BF7EDE}"/>
              </a:ext>
            </a:extLst>
          </p:cNvPr>
          <p:cNvSpPr>
            <a:spLocks noGrp="1"/>
          </p:cNvSpPr>
          <p:nvPr>
            <p:ph type="sldNum" sz="quarter" idx="5"/>
          </p:nvPr>
        </p:nvSpPr>
        <p:spPr/>
        <p:txBody>
          <a:bodyPr rtlCol="0"/>
          <a:lstStyle/>
          <a:p>
            <a:pPr rtl="0"/>
            <a:fld id="{998C672F-171E-46DC-915C-C7BCF99F5C42}" type="slidenum">
              <a:rPr lang="en-GB" smtClean="0"/>
              <a:t>2</a:t>
            </a:fld>
            <a:endParaRPr lang="en-GB"/>
          </a:p>
        </p:txBody>
      </p:sp>
    </p:spTree>
    <p:extLst>
      <p:ext uri="{BB962C8B-B14F-4D97-AF65-F5344CB8AC3E}">
        <p14:creationId xmlns:p14="http://schemas.microsoft.com/office/powerpoint/2010/main" val="8332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40E1-9AA8-71AC-BF88-9844C4D17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0745F-5659-52E5-CFE4-197D173EA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DE827-5B63-52FD-DFBA-B350F54AC6F9}"/>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F4198BBD-441A-0020-E257-264E13712391}"/>
              </a:ext>
            </a:extLst>
          </p:cNvPr>
          <p:cNvSpPr>
            <a:spLocks noGrp="1"/>
          </p:cNvSpPr>
          <p:nvPr>
            <p:ph type="sldNum" sz="quarter" idx="5"/>
          </p:nvPr>
        </p:nvSpPr>
        <p:spPr/>
        <p:txBody>
          <a:bodyPr rtlCol="0"/>
          <a:lstStyle/>
          <a:p>
            <a:pPr rtl="0"/>
            <a:fld id="{998C672F-171E-46DC-915C-C7BCF99F5C42}" type="slidenum">
              <a:rPr lang="en-GB" smtClean="0"/>
              <a:t>3</a:t>
            </a:fld>
            <a:endParaRPr lang="en-GB"/>
          </a:p>
        </p:txBody>
      </p:sp>
    </p:spTree>
    <p:extLst>
      <p:ext uri="{BB962C8B-B14F-4D97-AF65-F5344CB8AC3E}">
        <p14:creationId xmlns:p14="http://schemas.microsoft.com/office/powerpoint/2010/main" val="331519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AD594-FDD5-4B8A-DE06-B9C794832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6E2EB-B8FC-6F3E-79C4-1E58F6F9D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E2F06-81CA-32B0-E2C1-EFCDE51E10E0}"/>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DB273423-A8A8-51EA-4A81-CB38E33BB28E}"/>
              </a:ext>
            </a:extLst>
          </p:cNvPr>
          <p:cNvSpPr>
            <a:spLocks noGrp="1"/>
          </p:cNvSpPr>
          <p:nvPr>
            <p:ph type="sldNum" sz="quarter" idx="5"/>
          </p:nvPr>
        </p:nvSpPr>
        <p:spPr/>
        <p:txBody>
          <a:bodyPr rtlCol="0"/>
          <a:lstStyle/>
          <a:p>
            <a:pPr rtl="0"/>
            <a:fld id="{998C672F-171E-46DC-915C-C7BCF99F5C42}" type="slidenum">
              <a:rPr lang="en-GB" smtClean="0"/>
              <a:t>4</a:t>
            </a:fld>
            <a:endParaRPr lang="en-GB"/>
          </a:p>
        </p:txBody>
      </p:sp>
    </p:spTree>
    <p:extLst>
      <p:ext uri="{BB962C8B-B14F-4D97-AF65-F5344CB8AC3E}">
        <p14:creationId xmlns:p14="http://schemas.microsoft.com/office/powerpoint/2010/main" val="412161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E78D2-BCF2-0C7F-A541-E000AADA4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E720-5DD2-36FB-3F6F-1348370D5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CA029-0E7E-012E-7468-991C5C44D27B}"/>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76FAA45B-785F-664B-E7AE-C8FEF80D3914}"/>
              </a:ext>
            </a:extLst>
          </p:cNvPr>
          <p:cNvSpPr>
            <a:spLocks noGrp="1"/>
          </p:cNvSpPr>
          <p:nvPr>
            <p:ph type="sldNum" sz="quarter" idx="5"/>
          </p:nvPr>
        </p:nvSpPr>
        <p:spPr/>
        <p:txBody>
          <a:bodyPr rtlCol="0"/>
          <a:lstStyle/>
          <a:p>
            <a:pPr rtl="0"/>
            <a:fld id="{998C672F-171E-46DC-915C-C7BCF99F5C42}" type="slidenum">
              <a:rPr lang="en-GB" smtClean="0"/>
              <a:t>5</a:t>
            </a:fld>
            <a:endParaRPr lang="en-GB"/>
          </a:p>
        </p:txBody>
      </p:sp>
    </p:spTree>
    <p:extLst>
      <p:ext uri="{BB962C8B-B14F-4D97-AF65-F5344CB8AC3E}">
        <p14:creationId xmlns:p14="http://schemas.microsoft.com/office/powerpoint/2010/main" val="258688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03BD-BDD1-9345-D481-41DB1B70A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B5598-8EC1-1943-F377-4CC1ADAA5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43586-838C-7193-687D-3A12FAEDC148}"/>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7A0D3971-A99B-B3D1-0B4F-D8453DDBCC1D}"/>
              </a:ext>
            </a:extLst>
          </p:cNvPr>
          <p:cNvSpPr>
            <a:spLocks noGrp="1"/>
          </p:cNvSpPr>
          <p:nvPr>
            <p:ph type="sldNum" sz="quarter" idx="5"/>
          </p:nvPr>
        </p:nvSpPr>
        <p:spPr/>
        <p:txBody>
          <a:bodyPr rtlCol="0"/>
          <a:lstStyle/>
          <a:p>
            <a:pPr rtl="0"/>
            <a:fld id="{998C672F-171E-46DC-915C-C7BCF99F5C42}" type="slidenum">
              <a:rPr lang="en-GB" smtClean="0"/>
              <a:t>6</a:t>
            </a:fld>
            <a:endParaRPr lang="en-GB"/>
          </a:p>
        </p:txBody>
      </p:sp>
    </p:spTree>
    <p:extLst>
      <p:ext uri="{BB962C8B-B14F-4D97-AF65-F5344CB8AC3E}">
        <p14:creationId xmlns:p14="http://schemas.microsoft.com/office/powerpoint/2010/main" val="225668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AE49A-2197-664C-C6FC-831ED4CB1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EA4FD-BD22-9950-04B2-F66AED872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2D363-6BCB-67F8-C6E9-D431E627AAE9}"/>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C96E201B-76B6-5376-89A2-6037687A87AF}"/>
              </a:ext>
            </a:extLst>
          </p:cNvPr>
          <p:cNvSpPr>
            <a:spLocks noGrp="1"/>
          </p:cNvSpPr>
          <p:nvPr>
            <p:ph type="sldNum" sz="quarter" idx="5"/>
          </p:nvPr>
        </p:nvSpPr>
        <p:spPr/>
        <p:txBody>
          <a:bodyPr rtlCol="0"/>
          <a:lstStyle/>
          <a:p>
            <a:pPr rtl="0"/>
            <a:fld id="{998C672F-171E-46DC-915C-C7BCF99F5C42}" type="slidenum">
              <a:rPr lang="en-GB" smtClean="0"/>
              <a:t>7</a:t>
            </a:fld>
            <a:endParaRPr lang="en-GB"/>
          </a:p>
        </p:txBody>
      </p:sp>
    </p:spTree>
    <p:extLst>
      <p:ext uri="{BB962C8B-B14F-4D97-AF65-F5344CB8AC3E}">
        <p14:creationId xmlns:p14="http://schemas.microsoft.com/office/powerpoint/2010/main" val="198994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88AE-C047-4D76-312D-25976A6A2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91736-5AC9-37C1-E089-CD3DC1B1B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222F8F-35C7-BC44-E40D-DC37808C89A0}"/>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C853313B-586B-1C9A-5C08-6651A5BB89F6}"/>
              </a:ext>
            </a:extLst>
          </p:cNvPr>
          <p:cNvSpPr>
            <a:spLocks noGrp="1"/>
          </p:cNvSpPr>
          <p:nvPr>
            <p:ph type="sldNum" sz="quarter" idx="5"/>
          </p:nvPr>
        </p:nvSpPr>
        <p:spPr/>
        <p:txBody>
          <a:bodyPr rtlCol="0"/>
          <a:lstStyle/>
          <a:p>
            <a:pPr rtl="0"/>
            <a:fld id="{998C672F-171E-46DC-915C-C7BCF99F5C42}" type="slidenum">
              <a:rPr lang="en-GB" smtClean="0"/>
              <a:t>8</a:t>
            </a:fld>
            <a:endParaRPr lang="en-GB"/>
          </a:p>
        </p:txBody>
      </p:sp>
    </p:spTree>
    <p:extLst>
      <p:ext uri="{BB962C8B-B14F-4D97-AF65-F5344CB8AC3E}">
        <p14:creationId xmlns:p14="http://schemas.microsoft.com/office/powerpoint/2010/main" val="256840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5152C-9F84-537A-126D-D4B6FAEB3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8BB1A-0178-1BD9-76E4-3DB25D92E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3EFA3-2A3F-5509-9161-E0F717491E81}"/>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1B2265F3-604E-23A8-ED4D-8419E2CA2FC1}"/>
              </a:ext>
            </a:extLst>
          </p:cNvPr>
          <p:cNvSpPr>
            <a:spLocks noGrp="1"/>
          </p:cNvSpPr>
          <p:nvPr>
            <p:ph type="sldNum" sz="quarter" idx="5"/>
          </p:nvPr>
        </p:nvSpPr>
        <p:spPr/>
        <p:txBody>
          <a:bodyPr rtlCol="0"/>
          <a:lstStyle/>
          <a:p>
            <a:pPr rtl="0"/>
            <a:fld id="{998C672F-171E-46DC-915C-C7BCF99F5C42}" type="slidenum">
              <a:rPr lang="en-GB" smtClean="0"/>
              <a:t>9</a:t>
            </a:fld>
            <a:endParaRPr lang="en-GB"/>
          </a:p>
        </p:txBody>
      </p:sp>
    </p:spTree>
    <p:extLst>
      <p:ext uri="{BB962C8B-B14F-4D97-AF65-F5344CB8AC3E}">
        <p14:creationId xmlns:p14="http://schemas.microsoft.com/office/powerpoint/2010/main" val="157853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en-US" noProof="0"/>
              <a:t>Click to edit Master title style</a:t>
            </a:r>
            <a:endParaRPr lang="en-GB" noProof="0"/>
          </a:p>
        </p:txBody>
      </p:sp>
      <p:sp>
        <p:nvSpPr>
          <p:cNvPr id="3" name="Subtitle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Date Placeholder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032A32EE-A172-4A5A-9007-38522D7274D5}" type="datetime1">
              <a:rPr lang="en-GB" noProof="0" smtClean="0"/>
              <a:t>23/09/2025</a:t>
            </a:fld>
            <a:endParaRPr lang="en-GB" noProof="0"/>
          </a:p>
        </p:txBody>
      </p:sp>
      <p:sp>
        <p:nvSpPr>
          <p:cNvPr id="5" name="Footer Placeholder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en-GB" noProof="0"/>
          </a:p>
        </p:txBody>
      </p:sp>
      <p:sp>
        <p:nvSpPr>
          <p:cNvPr id="6" name="Slide Number Placeholder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299DD5A9-4EF1-497E-92EF-2D23CF305E03}" type="slidenum">
              <a:rPr lang="en-GB" noProof="0" smtClean="0"/>
              <a:t>‹#›</a:t>
            </a:fld>
            <a:endParaRPr lang="en-GB" noProof="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61DBB3A4-D30C-4C20-B7A0-CA5599D31E70}" type="datetime1">
              <a:rPr lang="en-GB" noProof="0" smtClean="0"/>
              <a:t>23/09/2025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rtlCol="0"/>
          <a:lstStyle/>
          <a:p>
            <a:pPr rtl="0"/>
            <a:r>
              <a:rPr lang="en-US" noProof="0"/>
              <a:t>Click to edit Master title style</a:t>
            </a:r>
            <a:endParaRPr lang="en-GB" noProof="0"/>
          </a:p>
        </p:txBody>
      </p:sp>
      <p:sp>
        <p:nvSpPr>
          <p:cNvPr id="3" name="Vertical Text Placeholder 2"/>
          <p:cNvSpPr>
            <a:spLocks noGrp="1"/>
          </p:cNvSpPr>
          <p:nvPr>
            <p:ph type="body" orient="vert" idx="1" hasCustomPrompt="1"/>
          </p:nvPr>
        </p:nvSpPr>
        <p:spPr>
          <a:xfrm>
            <a:off x="1257300" y="382385"/>
            <a:ext cx="8392585" cy="5600405"/>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DBF5D1CF-1458-47D1-9672-BE852180645A}" type="datetime1">
              <a:rPr lang="en-GB" noProof="0" smtClean="0"/>
              <a:t>23/09/2025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33835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F65469FF-EA6C-461B-863A-0CA5D22A0E4B}" type="datetime1">
              <a:rPr lang="en-GB" noProof="0" smtClean="0"/>
              <a:t>23/09/2025</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0F3FC925-489A-479C-BC7A-9E97CC53B26C}" type="datetime1">
              <a:rPr lang="en-GB" noProof="0" smtClean="0"/>
              <a:t>23/09/2025</a:t>
            </a:fld>
            <a:endParaRPr lang="en-GB" noProof="0"/>
          </a:p>
        </p:txBody>
      </p:sp>
      <p:sp>
        <p:nvSpPr>
          <p:cNvPr id="5" name="Footer Placeholder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en-GB" noProof="0"/>
          </a:p>
        </p:txBody>
      </p:sp>
      <p:sp>
        <p:nvSpPr>
          <p:cNvPr id="6" name="Slide Number Placeholder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299DD5A9-4EF1-497E-92EF-2D23CF305E03}" type="slidenum">
              <a:rPr lang="en-GB" noProof="0" smtClean="0"/>
              <a:t>‹#›</a:t>
            </a:fld>
            <a:endParaRPr lang="en-GB" noProof="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1257300" y="2286000"/>
            <a:ext cx="4800600" cy="361950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6647796" y="2286000"/>
            <a:ext cx="4800600" cy="361950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DEEE424E-6D45-443A-9C03-31CDF5AD16EE}" type="datetime1">
              <a:rPr lang="en-GB" noProof="0" smtClean="0"/>
              <a:t>23/09/2025</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1257300" y="2909102"/>
            <a:ext cx="4800600" cy="299639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6633864" y="2909102"/>
            <a:ext cx="4800600" cy="299639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5A352A18-8029-4D22-8127-85E372561AE6}" type="datetime1">
              <a:rPr lang="en-GB" noProof="0" smtClean="0"/>
              <a:t>23/09/2025</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50AF4673-F5B8-4958-B241-14F303BA8E79}" type="datetime1">
              <a:rPr lang="en-GB" noProof="0" smtClean="0"/>
              <a:t>23/09/2025</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6CE53F0-E5BE-4F21-B548-D5C07D9C8B5B}" type="datetime1">
              <a:rPr lang="en-GB" noProof="0" smtClean="0"/>
              <a:t>23/09/2025</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a:xfrm>
            <a:off x="765051" y="6375679"/>
            <a:ext cx="1233355" cy="348462"/>
          </a:xfrm>
        </p:spPr>
        <p:txBody>
          <a:bodyPr rtlCol="0"/>
          <a:lstStyle/>
          <a:p>
            <a:pPr rtl="0"/>
            <a:fld id="{DD47E932-371F-4006-B83D-7C9DE4AB4D36}" type="datetime1">
              <a:rPr lang="en-GB" noProof="0" smtClean="0"/>
              <a:t>23/09/2025</a:t>
            </a:fld>
            <a:endParaRPr lang="en-GB" noProof="0"/>
          </a:p>
        </p:txBody>
      </p:sp>
      <p:sp>
        <p:nvSpPr>
          <p:cNvPr id="6" name="Footer Placeholder 5"/>
          <p:cNvSpPr>
            <a:spLocks noGrp="1"/>
          </p:cNvSpPr>
          <p:nvPr>
            <p:ph type="ftr" sz="quarter" idx="11"/>
          </p:nvPr>
        </p:nvSpPr>
        <p:spPr>
          <a:xfrm>
            <a:off x="2103620" y="6375679"/>
            <a:ext cx="3482179" cy="345796"/>
          </a:xfrm>
        </p:spPr>
        <p:txBody>
          <a:bodyPr rtlCol="0"/>
          <a:lstStyle/>
          <a:p>
            <a:pPr rtl="0"/>
            <a:endParaRPr lang="en-GB" noProof="0"/>
          </a:p>
        </p:txBody>
      </p:sp>
      <p:sp>
        <p:nvSpPr>
          <p:cNvPr id="7" name="Slide Number Placeholder 6"/>
          <p:cNvSpPr>
            <a:spLocks noGrp="1"/>
          </p:cNvSpPr>
          <p:nvPr>
            <p:ph type="sldNum" sz="quarter" idx="12"/>
          </p:nvPr>
        </p:nvSpPr>
        <p:spPr>
          <a:xfrm>
            <a:off x="5691014" y="6375679"/>
            <a:ext cx="1232456" cy="345796"/>
          </a:xfrm>
        </p:spPr>
        <p:txBody>
          <a:bodyPr rtlCol="0"/>
          <a:lstStyle/>
          <a:p>
            <a:pPr rtl="0"/>
            <a:fld id="{299DD5A9-4EF1-497E-92EF-2D23CF305E03}" type="slidenum">
              <a:rPr lang="en-GB" noProof="0" smtClean="0"/>
              <a:t>‹#›</a:t>
            </a:fld>
            <a:endParaRPr lang="en-GB" noProof="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en-US" noProof="0"/>
              <a:t>Click to edit Master title style</a:t>
            </a:r>
            <a:endParaRPr lang="en-GB" noProof="0"/>
          </a:p>
        </p:txBody>
      </p:sp>
      <p:sp>
        <p:nvSpPr>
          <p:cNvPr id="4" name="Text Placeholder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a:xfrm>
            <a:off x="765950" y="6375679"/>
            <a:ext cx="1232456" cy="348462"/>
          </a:xfrm>
        </p:spPr>
        <p:txBody>
          <a:bodyPr rtlCol="0"/>
          <a:lstStyle/>
          <a:p>
            <a:pPr rtl="0"/>
            <a:fld id="{89EC0C6A-CC07-484B-99BC-B6C935DCA222}" type="datetime1">
              <a:rPr lang="en-GB" noProof="0" smtClean="0"/>
              <a:t>23/09/2025</a:t>
            </a:fld>
            <a:endParaRPr lang="en-GB" noProof="0"/>
          </a:p>
        </p:txBody>
      </p:sp>
      <p:sp>
        <p:nvSpPr>
          <p:cNvPr id="6" name="Footer Placeholder 5"/>
          <p:cNvSpPr>
            <a:spLocks noGrp="1"/>
          </p:cNvSpPr>
          <p:nvPr>
            <p:ph type="ftr" sz="quarter" idx="11"/>
          </p:nvPr>
        </p:nvSpPr>
        <p:spPr>
          <a:xfrm>
            <a:off x="2103621" y="6375679"/>
            <a:ext cx="3482178" cy="345796"/>
          </a:xfrm>
        </p:spPr>
        <p:txBody>
          <a:bodyPr rtlCol="0"/>
          <a:lstStyle/>
          <a:p>
            <a:pPr rtl="0"/>
            <a:endParaRPr lang="en-GB" noProof="0"/>
          </a:p>
        </p:txBody>
      </p:sp>
      <p:sp>
        <p:nvSpPr>
          <p:cNvPr id="7" name="Slide Number Placeholder 6"/>
          <p:cNvSpPr>
            <a:spLocks noGrp="1"/>
          </p:cNvSpPr>
          <p:nvPr>
            <p:ph type="sldNum" sz="quarter" idx="12"/>
          </p:nvPr>
        </p:nvSpPr>
        <p:spPr>
          <a:xfrm>
            <a:off x="5687568" y="6375679"/>
            <a:ext cx="1234440" cy="345796"/>
          </a:xfrm>
        </p:spPr>
        <p:txBody>
          <a:bodyPr rtlCol="0"/>
          <a:lstStyle/>
          <a:p>
            <a:pPr rtl="0"/>
            <a:fld id="{299DD5A9-4EF1-497E-92EF-2D23CF305E03}" type="slidenum">
              <a:rPr lang="en-GB" noProof="0" smtClean="0"/>
              <a:t>‹#›</a:t>
            </a:fld>
            <a:endParaRPr lang="en-GB" noProof="0"/>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05CF82AF-E082-4040-8395-7136B0A90EA4}" type="datetime1">
              <a:rPr lang="en-GB" noProof="0" smtClean="0"/>
              <a:t>23/09/2025</a:t>
            </a:fld>
            <a:endParaRPr lang="en-GB" noProof="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n-GB" noProof="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299DD5A9-4EF1-497E-92EF-2D23CF305E03}" type="slidenum">
              <a:rPr lang="en-GB" noProof="0" smtClean="0"/>
              <a:t>‹#›</a:t>
            </a:fld>
            <a:endParaRPr lang="en-GB" noProof="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1078523" y="1098388"/>
            <a:ext cx="10318418" cy="4394988"/>
          </a:xfrm>
        </p:spPr>
        <p:txBody>
          <a:bodyPr rtlCol="0"/>
          <a:lstStyle/>
          <a:p>
            <a:pPr rtl="0"/>
            <a:r>
              <a:rPr lang="en-GB" sz="4800" dirty="0">
                <a:latin typeface="Bodoni MT" panose="02070603080606020203" pitchFamily="18" charset="0"/>
              </a:rPr>
              <a:t>LJC Philosophy through the year</a:t>
            </a:r>
            <a:br>
              <a:rPr lang="en-GB" sz="4800" dirty="0">
                <a:latin typeface="Bodoni MT" panose="02070603080606020203" pitchFamily="18" charset="0"/>
              </a:rPr>
            </a:br>
            <a:br>
              <a:rPr lang="en-GB" sz="4800" dirty="0">
                <a:latin typeface="Bodoni MT" panose="02070603080606020203" pitchFamily="18" charset="0"/>
              </a:rPr>
            </a:br>
            <a:r>
              <a:rPr lang="en-GB" sz="4800" dirty="0">
                <a:latin typeface="Bodoni MT" panose="02070603080606020203" pitchFamily="18" charset="0"/>
              </a:rPr>
              <a:t>The philosophy of love </a:t>
            </a:r>
            <a:br>
              <a:rPr lang="en-GB" sz="4800" dirty="0">
                <a:latin typeface="Bodoni MT" panose="02070603080606020203" pitchFamily="18" charset="0"/>
              </a:rPr>
            </a:br>
            <a:r>
              <a:rPr lang="en-GB" sz="4800" dirty="0">
                <a:latin typeface="Bodoni MT" panose="02070603080606020203" pitchFamily="18" charset="0"/>
              </a:rPr>
              <a:t>Week 1: Eros</a:t>
            </a:r>
          </a:p>
        </p:txBody>
      </p:sp>
      <p:sp>
        <p:nvSpPr>
          <p:cNvPr id="8" name="TextBox 7">
            <a:extLst>
              <a:ext uri="{FF2B5EF4-FFF2-40B4-BE49-F238E27FC236}">
                <a16:creationId xmlns:a16="http://schemas.microsoft.com/office/drawing/2014/main" id="{F7EDFBFC-5564-4D5D-8F01-C829B7B40C08}"/>
              </a:ext>
            </a:extLst>
          </p:cNvPr>
          <p:cNvSpPr txBox="1"/>
          <p:nvPr/>
        </p:nvSpPr>
        <p:spPr>
          <a:xfrm>
            <a:off x="3666271" y="5955687"/>
            <a:ext cx="8224344" cy="523220"/>
          </a:xfrm>
          <a:prstGeom prst="rect">
            <a:avLst/>
          </a:prstGeom>
          <a:noFill/>
        </p:spPr>
        <p:txBody>
          <a:bodyPr wrap="square" rtlCol="0">
            <a:spAutoFit/>
          </a:bodyPr>
          <a:lstStyle/>
          <a:p>
            <a:pPr rtl="0"/>
            <a:r>
              <a:rPr lang="en-GB" sz="2800" dirty="0">
                <a:latin typeface="Times New Roman" panose="02020603050405020304" pitchFamily="18" charset="0"/>
                <a:cs typeface="Times New Roman" panose="02020603050405020304" pitchFamily="18" charset="0"/>
              </a:rPr>
              <a:t>DR SARAH PAWLETT JACKSON</a:t>
            </a:r>
          </a:p>
        </p:txBody>
      </p:sp>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20B0-78DD-7EA8-B45A-CD2CEEFF9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B072E-AFCB-782F-28C2-EA88BE89E638}"/>
              </a:ext>
            </a:extLst>
          </p:cNvPr>
          <p:cNvSpPr>
            <a:spLocks noGrp="1"/>
          </p:cNvSpPr>
          <p:nvPr>
            <p:ph type="title"/>
          </p:nvPr>
        </p:nvSpPr>
        <p:spPr>
          <a:xfrm>
            <a:off x="1203434" y="382385"/>
            <a:ext cx="10893973" cy="1630346"/>
          </a:xfrm>
        </p:spPr>
        <p:txBody>
          <a:bodyPr rtlCol="0">
            <a:normAutofit/>
          </a:bodyPr>
          <a:lstStyle/>
          <a:p>
            <a:pPr rtl="0"/>
            <a:r>
              <a:rPr lang="en-GB" sz="4000" dirty="0">
                <a:latin typeface="Bodoni MT" panose="02070603080606020203" pitchFamily="18" charset="0"/>
              </a:rPr>
              <a:t>Nygren on </a:t>
            </a:r>
            <a:r>
              <a:rPr lang="en-GB" sz="4000" i="1" dirty="0">
                <a:latin typeface="Bodoni MT" panose="02070603080606020203" pitchFamily="18" charset="0"/>
              </a:rPr>
              <a:t>Eros</a:t>
            </a:r>
            <a:endParaRPr lang="en-GB" sz="4000" dirty="0">
              <a:latin typeface="Bodoni MT" panose="02070603080606020203" pitchFamily="18" charset="0"/>
            </a:endParaRPr>
          </a:p>
        </p:txBody>
      </p:sp>
      <p:sp>
        <p:nvSpPr>
          <p:cNvPr id="3" name="Content Placeholder 2">
            <a:extLst>
              <a:ext uri="{FF2B5EF4-FFF2-40B4-BE49-F238E27FC236}">
                <a16:creationId xmlns:a16="http://schemas.microsoft.com/office/drawing/2014/main" id="{CE2F2FDB-980D-1889-B3E3-5DC317F95EF8}"/>
              </a:ext>
            </a:extLst>
          </p:cNvPr>
          <p:cNvSpPr>
            <a:spLocks noGrp="1"/>
          </p:cNvSpPr>
          <p:nvPr>
            <p:ph idx="1"/>
          </p:nvPr>
        </p:nvSpPr>
        <p:spPr>
          <a:xfrm>
            <a:off x="1251678" y="1305730"/>
            <a:ext cx="6783612" cy="4573863"/>
          </a:xfrm>
        </p:spPr>
        <p:txBody>
          <a:bodyPr rtlCol="0">
            <a:normAutofit fontScale="70000" lnSpcReduction="20000"/>
          </a:bodyPr>
          <a:lstStyle/>
          <a:p>
            <a:pPr marL="0" marR="180340" indent="0">
              <a:lnSpc>
                <a:spcPct val="107000"/>
              </a:lnSpc>
              <a:spcAft>
                <a:spcPts val="800"/>
              </a:spcAft>
              <a:buNone/>
            </a:pPr>
            <a:r>
              <a:rPr lang="en-GB" sz="3300" dirty="0"/>
              <a:t>Nygren’s account of </a:t>
            </a:r>
            <a:r>
              <a:rPr lang="en-GB" sz="3300" i="1" dirty="0"/>
              <a:t>eros</a:t>
            </a:r>
            <a:r>
              <a:rPr lang="en-GB" sz="3300" dirty="0"/>
              <a:t>:</a:t>
            </a:r>
          </a:p>
          <a:p>
            <a:pPr marL="342900" lvl="0" indent="-342900">
              <a:lnSpc>
                <a:spcPct val="107000"/>
              </a:lnSpc>
              <a:buFont typeface="Aptos" panose="020B0004020202020204" pitchFamily="34" charset="0"/>
              <a:buChar char="-"/>
            </a:pPr>
            <a:r>
              <a:rPr lang="en-GB" sz="3300" i="1" dirty="0"/>
              <a:t>Eros</a:t>
            </a:r>
            <a:r>
              <a:rPr lang="en-GB" sz="3300" dirty="0"/>
              <a:t> is ‘the love of desire’ or ‘acquisitive love’</a:t>
            </a:r>
          </a:p>
          <a:p>
            <a:pPr marL="342900" lvl="0" indent="-342900">
              <a:lnSpc>
                <a:spcPct val="107000"/>
              </a:lnSpc>
              <a:buFont typeface="Aptos" panose="020B0004020202020204" pitchFamily="34" charset="0"/>
              <a:buChar char="-"/>
            </a:pPr>
            <a:r>
              <a:rPr lang="en-GB" sz="3300" i="1" dirty="0"/>
              <a:t>Eros</a:t>
            </a:r>
            <a:r>
              <a:rPr lang="en-GB" sz="3300" dirty="0"/>
              <a:t> recognises value in the object of desire and wants to possess it </a:t>
            </a:r>
          </a:p>
          <a:p>
            <a:pPr marL="342900" lvl="0" indent="-342900">
              <a:lnSpc>
                <a:spcPct val="107000"/>
              </a:lnSpc>
              <a:buFont typeface="Aptos" panose="020B0004020202020204" pitchFamily="34" charset="0"/>
              <a:buChar char="-"/>
            </a:pPr>
            <a:r>
              <a:rPr lang="en-GB" sz="3300" i="1" dirty="0"/>
              <a:t>Eros</a:t>
            </a:r>
            <a:r>
              <a:rPr lang="en-GB" sz="3300" dirty="0"/>
              <a:t> is egocentric love</a:t>
            </a:r>
          </a:p>
          <a:p>
            <a:pPr marL="342900" lvl="0" indent="-342900">
              <a:lnSpc>
                <a:spcPct val="107000"/>
              </a:lnSpc>
              <a:spcAft>
                <a:spcPts val="800"/>
              </a:spcAft>
              <a:buFont typeface="Aptos" panose="020B0004020202020204" pitchFamily="34" charset="0"/>
              <a:buChar char="-"/>
            </a:pPr>
            <a:r>
              <a:rPr lang="en-GB" sz="3300" i="1" dirty="0"/>
              <a:t>Eros</a:t>
            </a:r>
            <a:r>
              <a:rPr lang="en-GB" sz="3300" dirty="0"/>
              <a:t> is and ‘upwards’ directed love: the way that human beings attempt to climb towards the divine</a:t>
            </a:r>
          </a:p>
          <a:p>
            <a:pPr marL="0" indent="0">
              <a:lnSpc>
                <a:spcPct val="107000"/>
              </a:lnSpc>
              <a:spcAft>
                <a:spcPts val="800"/>
              </a:spcAft>
              <a:buNone/>
            </a:pPr>
            <a:r>
              <a:rPr lang="en-GB" sz="3300" dirty="0"/>
              <a:t>‘For never in any circumstances, not even in its highest form as yearning for the Divine, does Eros shed its egocentric habit of mind.’ (Nygren, 1930, p92)</a:t>
            </a:r>
          </a:p>
          <a:p>
            <a:pPr marL="0" lvl="0" indent="0">
              <a:lnSpc>
                <a:spcPct val="107000"/>
              </a:lnSpc>
              <a:spcAft>
                <a:spcPts val="800"/>
              </a:spcAft>
              <a:buNone/>
            </a:pPr>
            <a:r>
              <a:rPr lang="en-GB" sz="2800" dirty="0"/>
              <a:t> </a:t>
            </a:r>
          </a:p>
          <a:p>
            <a:pPr marL="0" indent="0">
              <a:buNone/>
            </a:pPr>
            <a:endParaRPr lang="en-GB" sz="2500" dirty="0">
              <a:latin typeface="Gill Sans MT (Body)"/>
              <a:cs typeface="Times New Roman" panose="02020603050405020304" pitchFamily="18" charset="0"/>
            </a:endParaRPr>
          </a:p>
        </p:txBody>
      </p:sp>
      <p:pic>
        <p:nvPicPr>
          <p:cNvPr id="6" name="Picture 5">
            <a:extLst>
              <a:ext uri="{FF2B5EF4-FFF2-40B4-BE49-F238E27FC236}">
                <a16:creationId xmlns:a16="http://schemas.microsoft.com/office/drawing/2014/main" id="{C52C9E5A-131E-5868-B8F3-8C360F1CCB32}"/>
              </a:ext>
            </a:extLst>
          </p:cNvPr>
          <p:cNvPicPr>
            <a:picLocks noChangeAspect="1"/>
          </p:cNvPicPr>
          <p:nvPr/>
        </p:nvPicPr>
        <p:blipFill>
          <a:blip r:embed="rId3"/>
          <a:stretch>
            <a:fillRect/>
          </a:stretch>
        </p:blipFill>
        <p:spPr>
          <a:xfrm>
            <a:off x="8227449" y="1305729"/>
            <a:ext cx="3060578" cy="4573863"/>
          </a:xfrm>
          <a:prstGeom prst="rect">
            <a:avLst/>
          </a:prstGeom>
        </p:spPr>
      </p:pic>
    </p:spTree>
    <p:extLst>
      <p:ext uri="{BB962C8B-B14F-4D97-AF65-F5344CB8AC3E}">
        <p14:creationId xmlns:p14="http://schemas.microsoft.com/office/powerpoint/2010/main" val="50834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D1E34-EBBE-CE0D-C7A5-7CC81FF40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A86BD-1C77-D71C-A8AE-CCBEF1CE702D}"/>
              </a:ext>
            </a:extLst>
          </p:cNvPr>
          <p:cNvSpPr>
            <a:spLocks noGrp="1"/>
          </p:cNvSpPr>
          <p:nvPr>
            <p:ph type="title"/>
          </p:nvPr>
        </p:nvSpPr>
        <p:spPr>
          <a:xfrm>
            <a:off x="1203434" y="382385"/>
            <a:ext cx="10893973" cy="1630346"/>
          </a:xfrm>
        </p:spPr>
        <p:txBody>
          <a:bodyPr rtlCol="0">
            <a:normAutofit/>
          </a:bodyPr>
          <a:lstStyle/>
          <a:p>
            <a:pPr rtl="0"/>
            <a:r>
              <a:rPr lang="en-GB" sz="4000" dirty="0" err="1">
                <a:latin typeface="Bodoni MT" panose="02070603080606020203" pitchFamily="18" charset="0"/>
              </a:rPr>
              <a:t>murdoch</a:t>
            </a:r>
            <a:r>
              <a:rPr lang="en-GB" sz="4000" dirty="0">
                <a:latin typeface="Bodoni MT" panose="02070603080606020203" pitchFamily="18" charset="0"/>
              </a:rPr>
              <a:t> on </a:t>
            </a:r>
            <a:r>
              <a:rPr lang="en-GB" sz="4000" i="1" dirty="0">
                <a:latin typeface="Bodoni MT" panose="02070603080606020203" pitchFamily="18" charset="0"/>
              </a:rPr>
              <a:t>Eros</a:t>
            </a:r>
            <a:endParaRPr lang="en-GB" sz="4000" dirty="0">
              <a:latin typeface="Bodoni MT" panose="02070603080606020203" pitchFamily="18" charset="0"/>
            </a:endParaRPr>
          </a:p>
        </p:txBody>
      </p:sp>
      <p:sp>
        <p:nvSpPr>
          <p:cNvPr id="3" name="Content Placeholder 2">
            <a:extLst>
              <a:ext uri="{FF2B5EF4-FFF2-40B4-BE49-F238E27FC236}">
                <a16:creationId xmlns:a16="http://schemas.microsoft.com/office/drawing/2014/main" id="{D869BBDA-3B02-204E-A824-4B9A1A204408}"/>
              </a:ext>
            </a:extLst>
          </p:cNvPr>
          <p:cNvSpPr>
            <a:spLocks noGrp="1"/>
          </p:cNvSpPr>
          <p:nvPr>
            <p:ph idx="1"/>
          </p:nvPr>
        </p:nvSpPr>
        <p:spPr>
          <a:xfrm>
            <a:off x="1251678" y="1901752"/>
            <a:ext cx="6783612" cy="4573863"/>
          </a:xfrm>
        </p:spPr>
        <p:txBody>
          <a:bodyPr rtlCol="0">
            <a:normAutofit/>
          </a:bodyPr>
          <a:lstStyle/>
          <a:p>
            <a:pPr marL="0" indent="0">
              <a:lnSpc>
                <a:spcPct val="107000"/>
              </a:lnSpc>
              <a:spcAft>
                <a:spcPts val="800"/>
              </a:spcAft>
              <a:buNone/>
            </a:pPr>
            <a:r>
              <a:rPr lang="en-GB" sz="2600" dirty="0"/>
              <a:t>‘It is in the capacity to love, that is to see, that the liberation of the soul from fantasy consists’ (Murdoch, 1970 p67) </a:t>
            </a:r>
          </a:p>
          <a:p>
            <a:pPr marL="0" indent="0">
              <a:lnSpc>
                <a:spcPct val="107000"/>
              </a:lnSpc>
              <a:spcAft>
                <a:spcPts val="800"/>
              </a:spcAft>
              <a:buNone/>
            </a:pPr>
            <a:r>
              <a:rPr lang="en-GB" sz="2600" dirty="0"/>
              <a:t>‘Love is the extremely difficult realisation that something other than oneself is real.’ (Murdoch, 1959, p51)</a:t>
            </a:r>
          </a:p>
          <a:p>
            <a:pPr marL="0" marR="180340" indent="0">
              <a:lnSpc>
                <a:spcPct val="107000"/>
              </a:lnSpc>
              <a:spcAft>
                <a:spcPts val="800"/>
              </a:spcAft>
              <a:buNone/>
            </a:pPr>
            <a:endParaRPr lang="en-GB" sz="3100" dirty="0"/>
          </a:p>
          <a:p>
            <a:pPr marL="0" lvl="0" indent="0">
              <a:lnSpc>
                <a:spcPct val="107000"/>
              </a:lnSpc>
              <a:spcAft>
                <a:spcPts val="800"/>
              </a:spcAft>
              <a:buNone/>
            </a:pPr>
            <a:r>
              <a:rPr lang="en-GB" sz="2800" dirty="0"/>
              <a:t> </a:t>
            </a:r>
          </a:p>
          <a:p>
            <a:pPr marL="0" indent="0">
              <a:buNone/>
            </a:pPr>
            <a:endParaRPr lang="en-GB" sz="2500" dirty="0">
              <a:latin typeface="Gill Sans MT (Body)"/>
              <a:cs typeface="Times New Roman" panose="02020603050405020304" pitchFamily="18" charset="0"/>
            </a:endParaRPr>
          </a:p>
        </p:txBody>
      </p:sp>
      <p:pic>
        <p:nvPicPr>
          <p:cNvPr id="4" name="Picture 3">
            <a:extLst>
              <a:ext uri="{FF2B5EF4-FFF2-40B4-BE49-F238E27FC236}">
                <a16:creationId xmlns:a16="http://schemas.microsoft.com/office/drawing/2014/main" id="{4AF13E5C-087C-C022-3E2D-01DEAF33EB2C}"/>
              </a:ext>
            </a:extLst>
          </p:cNvPr>
          <p:cNvPicPr>
            <a:picLocks noChangeAspect="1"/>
          </p:cNvPicPr>
          <p:nvPr/>
        </p:nvPicPr>
        <p:blipFill>
          <a:blip r:embed="rId3"/>
          <a:stretch>
            <a:fillRect/>
          </a:stretch>
        </p:blipFill>
        <p:spPr>
          <a:xfrm>
            <a:off x="8035290" y="1917243"/>
            <a:ext cx="3263801" cy="3350835"/>
          </a:xfrm>
          <a:prstGeom prst="rect">
            <a:avLst/>
          </a:prstGeom>
        </p:spPr>
      </p:pic>
    </p:spTree>
    <p:extLst>
      <p:ext uri="{BB962C8B-B14F-4D97-AF65-F5344CB8AC3E}">
        <p14:creationId xmlns:p14="http://schemas.microsoft.com/office/powerpoint/2010/main" val="114599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8A3E57F-DE9A-45F6-BEF3-EF8EEA07E065}"/>
              </a:ext>
            </a:extLst>
          </p:cNvPr>
          <p:cNvSpPr>
            <a:spLocks noGrp="1"/>
          </p:cNvSpPr>
          <p:nvPr>
            <p:ph type="title"/>
          </p:nvPr>
        </p:nvSpPr>
        <p:spPr>
          <a:xfrm>
            <a:off x="2802662" y="756357"/>
            <a:ext cx="8187071" cy="1253066"/>
          </a:xfrm>
        </p:spPr>
        <p:txBody>
          <a:bodyPr rtlCol="0"/>
          <a:lstStyle/>
          <a:p>
            <a:pPr rtl="0"/>
            <a:r>
              <a:rPr lang="en-gb" dirty="0"/>
              <a:t>Slide </a:t>
            </a:r>
            <a:r>
              <a:rPr lang="en-gb" dirty="0" err="1"/>
              <a:t>Tite</a:t>
            </a:r>
            <a:endParaRPr lang="en-gb" dirty="0"/>
          </a:p>
        </p:txBody>
      </p:sp>
      <p:sp>
        <p:nvSpPr>
          <p:cNvPr id="6" name="TextBox 5">
            <a:extLst>
              <a:ext uri="{FF2B5EF4-FFF2-40B4-BE49-F238E27FC236}">
                <a16:creationId xmlns:a16="http://schemas.microsoft.com/office/drawing/2014/main" id="{51CA1257-66A3-465A-A773-E2D1F421929F}"/>
              </a:ext>
            </a:extLst>
          </p:cNvPr>
          <p:cNvSpPr txBox="1"/>
          <p:nvPr/>
        </p:nvSpPr>
        <p:spPr>
          <a:xfrm>
            <a:off x="3032567" y="243068"/>
            <a:ext cx="7847402" cy="8048357"/>
          </a:xfrm>
          <a:prstGeom prst="rect">
            <a:avLst/>
          </a:prstGeom>
          <a:noFill/>
        </p:spPr>
        <p:txBody>
          <a:bodyPr wrap="square" rtlCol="0">
            <a:spAutoFit/>
          </a:bodyPr>
          <a:lstStyle/>
          <a:p>
            <a:pPr rtl="0"/>
            <a:r>
              <a:rPr lang="en-GB" sz="4000" dirty="0">
                <a:latin typeface="Bodoni MT" panose="02070603080606020203" pitchFamily="18" charset="0"/>
              </a:rPr>
              <a:t>References and Further Reading</a:t>
            </a:r>
          </a:p>
          <a:p>
            <a:r>
              <a:rPr lang="en-GB" sz="2100" dirty="0"/>
              <a:t>Dalton, Drew. M (2009) </a:t>
            </a:r>
            <a:r>
              <a:rPr lang="en-GB" sz="2100" i="1" dirty="0"/>
              <a:t>Longing for the Other: Levinas and Metaphysical Desire, </a:t>
            </a:r>
            <a:r>
              <a:rPr lang="en-GB" sz="2100" dirty="0"/>
              <a:t>Duquesne University Press</a:t>
            </a:r>
            <a:endParaRPr lang="en-GB" sz="2100" i="1" dirty="0"/>
          </a:p>
          <a:p>
            <a:r>
              <a:rPr lang="en-GB" sz="2100" dirty="0"/>
              <a:t>Levinas, Emmanuel (1969/1998) </a:t>
            </a:r>
            <a:r>
              <a:rPr lang="en-GB" sz="2100" i="1" dirty="0"/>
              <a:t>Totality and Infinity: An Essay on Exteriority, </a:t>
            </a:r>
            <a:r>
              <a:rPr lang="en-GB" sz="2100" dirty="0"/>
              <a:t>trans. A. Lingis, Duquesne University Press</a:t>
            </a:r>
          </a:p>
          <a:p>
            <a:r>
              <a:rPr lang="en-GB" sz="2100" dirty="0"/>
              <a:t>Murdoch, Iris (1959) ‘The Sublime and the Good’ in </a:t>
            </a:r>
            <a:r>
              <a:rPr lang="en-GB" sz="2100" i="1" dirty="0"/>
              <a:t>Chicago Review</a:t>
            </a:r>
            <a:r>
              <a:rPr lang="en-GB" sz="2100" dirty="0"/>
              <a:t>, 13(3) 42-55. </a:t>
            </a:r>
          </a:p>
          <a:p>
            <a:r>
              <a:rPr lang="en-GB" sz="2100" dirty="0"/>
              <a:t>Murdoch, Iris (1970) </a:t>
            </a:r>
            <a:r>
              <a:rPr lang="en-GB" sz="2100" i="1" dirty="0"/>
              <a:t>The Sovereignty of Good</a:t>
            </a:r>
            <a:r>
              <a:rPr lang="en-GB" sz="2100" dirty="0"/>
              <a:t>, Routledge </a:t>
            </a:r>
          </a:p>
          <a:p>
            <a:r>
              <a:rPr lang="en-GB" sz="2100" dirty="0"/>
              <a:t>Murdoch, Iris (1992) </a:t>
            </a:r>
            <a:r>
              <a:rPr lang="en-GB" sz="2100" i="1" dirty="0"/>
              <a:t>Metaphysics as a Guide to Morals,</a:t>
            </a:r>
            <a:r>
              <a:rPr lang="en-GB" sz="2100" dirty="0"/>
              <a:t> Vintage Press</a:t>
            </a:r>
            <a:endParaRPr lang="en-GB" sz="2100" i="1" dirty="0">
              <a:latin typeface="Bodoni MT" panose="02070603080606020203" pitchFamily="18" charset="0"/>
              <a:cs typeface="Times New Roman" panose="02020603050405020304" pitchFamily="18" charset="0"/>
            </a:endParaRPr>
          </a:p>
          <a:p>
            <a:r>
              <a:rPr lang="en-GB" sz="2100" dirty="0"/>
              <a:t>Nussbaum, Martha, (2013) ‘The Speech of Alcibiades: A Reading of Plato's </a:t>
            </a:r>
            <a:r>
              <a:rPr lang="en-GB" sz="2100" i="1" dirty="0"/>
              <a:t>Symposium</a:t>
            </a:r>
            <a:r>
              <a:rPr lang="en-GB" sz="2100" dirty="0"/>
              <a:t>’ in </a:t>
            </a:r>
            <a:r>
              <a:rPr lang="en-GB" sz="2100" i="1" dirty="0"/>
              <a:t>The Fragility of Goodness, </a:t>
            </a:r>
            <a:r>
              <a:rPr lang="en-GB" sz="2100" dirty="0"/>
              <a:t>Chapter 6, Cambridge University Press</a:t>
            </a:r>
          </a:p>
          <a:p>
            <a:r>
              <a:rPr lang="en-GB" sz="2100" dirty="0"/>
              <a:t>Nygren, Anders (1930/1982) </a:t>
            </a:r>
            <a:r>
              <a:rPr lang="en-GB" sz="2100" i="1" dirty="0"/>
              <a:t>Agape and Eros</a:t>
            </a:r>
            <a:r>
              <a:rPr lang="en-GB" sz="2100" dirty="0"/>
              <a:t>, trans. Philip S. Watson, SPCK</a:t>
            </a:r>
          </a:p>
          <a:p>
            <a:r>
              <a:rPr lang="en-GB" sz="2100" dirty="0"/>
              <a:t>Plato, </a:t>
            </a:r>
            <a:r>
              <a:rPr lang="en-GB" sz="2100" i="1" dirty="0"/>
              <a:t>The Symposium</a:t>
            </a:r>
            <a:r>
              <a:rPr lang="en-GB" sz="2100" dirty="0"/>
              <a:t>, trans. Christopher Gill 1999 (London &amp; New York: Penguin)  </a:t>
            </a:r>
          </a:p>
          <a:p>
            <a:r>
              <a:rPr lang="en-GB" sz="2100" dirty="0" err="1"/>
              <a:t>Vlastos</a:t>
            </a:r>
            <a:r>
              <a:rPr lang="en-GB" sz="2100" dirty="0"/>
              <a:t>, Gregory (1989) ‘The Individual as an Object of Love in Plato’ in </a:t>
            </a:r>
            <a:r>
              <a:rPr lang="en-GB" sz="2100" i="1" dirty="0"/>
              <a:t>Eros, Agape &amp; Philia: Readings in the Philosophy of Love, </a:t>
            </a:r>
            <a:r>
              <a:rPr lang="en-GB" sz="2100" dirty="0"/>
              <a:t>ed.  Alan Soble</a:t>
            </a:r>
          </a:p>
          <a:p>
            <a:endParaRPr lang="en-GB" sz="4000" dirty="0">
              <a:latin typeface="Bodoni MT" panose="02070603080606020203" pitchFamily="18" charset="0"/>
            </a:endParaRPr>
          </a:p>
          <a:p>
            <a:pPr rtl="0"/>
            <a:endParaRPr lang="en-GB" sz="4000" dirty="0">
              <a:latin typeface="Bodoni MT" panose="02070603080606020203" pitchFamily="18" charset="0"/>
            </a:endParaRPr>
          </a:p>
          <a:p>
            <a:pPr rtl="0"/>
            <a:r>
              <a:rPr lang="en-GB" sz="4000" dirty="0">
                <a:latin typeface="Bodoni MT" panose="02070603080606020203" pitchFamily="18" charset="0"/>
              </a:rPr>
              <a:t> </a:t>
            </a:r>
            <a:endParaRPr lang="en-GB" sz="900" dirty="0"/>
          </a:p>
        </p:txBody>
      </p:sp>
    </p:spTree>
    <p:extLst>
      <p:ext uri="{BB962C8B-B14F-4D97-AF65-F5344CB8AC3E}">
        <p14:creationId xmlns:p14="http://schemas.microsoft.com/office/powerpoint/2010/main" val="105934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4AABC-979C-474B-7B87-49C9D6DF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90A1D-24B3-5990-E985-EE8F0787F0F8}"/>
              </a:ext>
            </a:extLst>
          </p:cNvPr>
          <p:cNvSpPr>
            <a:spLocks noGrp="1"/>
          </p:cNvSpPr>
          <p:nvPr>
            <p:ph type="title"/>
          </p:nvPr>
        </p:nvSpPr>
        <p:spPr>
          <a:xfrm>
            <a:off x="1203434" y="382385"/>
            <a:ext cx="10893973" cy="1630346"/>
          </a:xfrm>
        </p:spPr>
        <p:txBody>
          <a:bodyPr rtlCol="0">
            <a:normAutofit/>
          </a:bodyPr>
          <a:lstStyle/>
          <a:p>
            <a:pPr rtl="0"/>
            <a:r>
              <a:rPr lang="en-GB" sz="4000" dirty="0">
                <a:latin typeface="Bodoni MT" panose="02070603080606020203" pitchFamily="18" charset="0"/>
              </a:rPr>
              <a:t>Starting to Define </a:t>
            </a:r>
            <a:r>
              <a:rPr lang="en-GB" sz="4000" i="1" dirty="0">
                <a:latin typeface="Bodoni MT" panose="02070603080606020203" pitchFamily="18" charset="0"/>
              </a:rPr>
              <a:t>eros</a:t>
            </a:r>
            <a:r>
              <a:rPr lang="en-GB" sz="4000" dirty="0">
                <a:latin typeface="Bodoni MT" panose="02070603080606020203" pitchFamily="18" charset="0"/>
              </a:rPr>
              <a:t> </a:t>
            </a:r>
          </a:p>
        </p:txBody>
      </p:sp>
      <p:sp>
        <p:nvSpPr>
          <p:cNvPr id="3" name="Content Placeholder 2">
            <a:extLst>
              <a:ext uri="{FF2B5EF4-FFF2-40B4-BE49-F238E27FC236}">
                <a16:creationId xmlns:a16="http://schemas.microsoft.com/office/drawing/2014/main" id="{340DE3FA-2E0E-6624-19CA-2E5BC64ACDAD}"/>
              </a:ext>
            </a:extLst>
          </p:cNvPr>
          <p:cNvSpPr>
            <a:spLocks noGrp="1"/>
          </p:cNvSpPr>
          <p:nvPr>
            <p:ph idx="1"/>
          </p:nvPr>
        </p:nvSpPr>
        <p:spPr>
          <a:xfrm>
            <a:off x="1251678" y="1680211"/>
            <a:ext cx="10178322" cy="4199382"/>
          </a:xfrm>
        </p:spPr>
        <p:txBody>
          <a:bodyPr rtlCol="0">
            <a:normAutofit/>
          </a:bodyPr>
          <a:lstStyle/>
          <a:p>
            <a:pPr marL="0" indent="0">
              <a:buNone/>
            </a:pPr>
            <a:r>
              <a:rPr lang="en-GB" sz="2500" dirty="0">
                <a:cs typeface="Times New Roman" panose="02020603050405020304" pitchFamily="18" charset="0"/>
              </a:rPr>
              <a:t>‘I have taken here the image (concept) of Eros from Plato. ‘Eros’ is the continuous operation of spiritual energy, desire, intellect, love, as it moves among and responds to particular objects of attention, the force of magnetism and attraction which joins us to the world, making it a better or worse world: good and bad desires with good and bad objects. It gives sense to the idea of loving good, something absolute and unique, a magnetic focus, made evident in our experience through innumerable movements of cognition.’ (Murdoch,1992, p496)</a:t>
            </a:r>
            <a:endParaRPr lang="en-GB" dirty="0"/>
          </a:p>
        </p:txBody>
      </p:sp>
    </p:spTree>
    <p:extLst>
      <p:ext uri="{BB962C8B-B14F-4D97-AF65-F5344CB8AC3E}">
        <p14:creationId xmlns:p14="http://schemas.microsoft.com/office/powerpoint/2010/main" val="391490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9E34-755D-E106-7393-6EEF70601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4AE1A-0123-FB17-F93D-01115C465B4B}"/>
              </a:ext>
            </a:extLst>
          </p:cNvPr>
          <p:cNvSpPr>
            <a:spLocks noGrp="1"/>
          </p:cNvSpPr>
          <p:nvPr>
            <p:ph type="title"/>
          </p:nvPr>
        </p:nvSpPr>
        <p:spPr>
          <a:xfrm>
            <a:off x="1203434" y="382385"/>
            <a:ext cx="10893973" cy="1630346"/>
          </a:xfrm>
        </p:spPr>
        <p:txBody>
          <a:bodyPr rtlCol="0">
            <a:normAutofit/>
          </a:bodyPr>
          <a:lstStyle/>
          <a:p>
            <a:pPr rtl="0"/>
            <a:r>
              <a:rPr lang="en-GB" sz="4000" i="1" dirty="0">
                <a:latin typeface="Bodoni MT" panose="02070603080606020203" pitchFamily="18" charset="0"/>
              </a:rPr>
              <a:t>eros</a:t>
            </a:r>
            <a:r>
              <a:rPr lang="en-GB" sz="4000" dirty="0">
                <a:latin typeface="Bodoni MT" panose="02070603080606020203" pitchFamily="18" charset="0"/>
              </a:rPr>
              <a:t> in Plato’s Symposium </a:t>
            </a:r>
          </a:p>
        </p:txBody>
      </p:sp>
      <p:sp>
        <p:nvSpPr>
          <p:cNvPr id="3" name="Content Placeholder 2">
            <a:extLst>
              <a:ext uri="{FF2B5EF4-FFF2-40B4-BE49-F238E27FC236}">
                <a16:creationId xmlns:a16="http://schemas.microsoft.com/office/drawing/2014/main" id="{142334EB-7B0A-C601-AEC3-718AA225039D}"/>
              </a:ext>
            </a:extLst>
          </p:cNvPr>
          <p:cNvSpPr>
            <a:spLocks noGrp="1"/>
          </p:cNvSpPr>
          <p:nvPr>
            <p:ph idx="1"/>
          </p:nvPr>
        </p:nvSpPr>
        <p:spPr>
          <a:xfrm>
            <a:off x="1251678" y="1680211"/>
            <a:ext cx="6486432" cy="4199382"/>
          </a:xfrm>
        </p:spPr>
        <p:txBody>
          <a:bodyPr rtlCol="0">
            <a:normAutofit lnSpcReduction="10000"/>
          </a:bodyPr>
          <a:lstStyle/>
          <a:p>
            <a:pPr marL="0" indent="0">
              <a:buNone/>
            </a:pPr>
            <a:r>
              <a:rPr lang="en-GB" sz="2600" dirty="0">
                <a:latin typeface="Gill Sans MT (Body)"/>
                <a:cs typeface="Times New Roman" panose="02020603050405020304" pitchFamily="18" charset="0"/>
              </a:rPr>
              <a:t>Aristophanes’ speech:</a:t>
            </a:r>
          </a:p>
          <a:p>
            <a:r>
              <a:rPr lang="en-GB" sz="2600" dirty="0">
                <a:latin typeface="Gill Sans MT (Body)"/>
                <a:cs typeface="Times New Roman" panose="02020603050405020304" pitchFamily="18" charset="0"/>
              </a:rPr>
              <a:t>Offers the myth of searching for our lost ‘other half’ </a:t>
            </a:r>
          </a:p>
          <a:p>
            <a:r>
              <a:rPr lang="en-GB" sz="2600" dirty="0">
                <a:latin typeface="Gill Sans MT (Body)"/>
                <a:cs typeface="Times New Roman" panose="02020603050405020304" pitchFamily="18" charset="0"/>
              </a:rPr>
              <a:t>What we desire in eros is the fulfilment of a lost wholeness</a:t>
            </a:r>
          </a:p>
          <a:p>
            <a:r>
              <a:rPr lang="en-GB" sz="2600" dirty="0">
                <a:latin typeface="Gill Sans MT (Body)"/>
                <a:cs typeface="Times New Roman" panose="02020603050405020304" pitchFamily="18" charset="0"/>
              </a:rPr>
              <a:t>The desire to return to a state of union with the other</a:t>
            </a:r>
          </a:p>
          <a:p>
            <a:r>
              <a:rPr lang="en-GB" sz="2600" dirty="0">
                <a:latin typeface="Gill Sans MT (Body)"/>
                <a:cs typeface="Times New Roman" panose="02020603050405020304" pitchFamily="18" charset="0"/>
              </a:rPr>
              <a:t>Finding this ‘other half’ brings a certain happiness or satisfaction </a:t>
            </a:r>
          </a:p>
          <a:p>
            <a:pPr marL="0" indent="0">
              <a:buNone/>
            </a:pPr>
            <a:endParaRPr lang="en-GB" sz="2500" dirty="0">
              <a:latin typeface="Times New Roman" panose="02020603050405020304" pitchFamily="18" charset="0"/>
              <a:cs typeface="Times New Roman" panose="02020603050405020304" pitchFamily="18" charset="0"/>
            </a:endParaRPr>
          </a:p>
        </p:txBody>
      </p:sp>
      <p:pic>
        <p:nvPicPr>
          <p:cNvPr id="4" name="Picture 4" descr="statue of a couple">
            <a:extLst>
              <a:ext uri="{FF2B5EF4-FFF2-40B4-BE49-F238E27FC236}">
                <a16:creationId xmlns:a16="http://schemas.microsoft.com/office/drawing/2014/main" id="{A724D317-AB68-6C7F-7DD4-FD6A2A5EE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179" y="1311183"/>
            <a:ext cx="2960915" cy="444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6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5021A-F84F-B4B7-F085-429CCFCFB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7AF09-2AB0-EDAA-4610-6538DBD45886}"/>
              </a:ext>
            </a:extLst>
          </p:cNvPr>
          <p:cNvSpPr>
            <a:spLocks noGrp="1"/>
          </p:cNvSpPr>
          <p:nvPr>
            <p:ph type="title"/>
          </p:nvPr>
        </p:nvSpPr>
        <p:spPr>
          <a:xfrm>
            <a:off x="1203434" y="382385"/>
            <a:ext cx="10893973" cy="1630346"/>
          </a:xfrm>
        </p:spPr>
        <p:txBody>
          <a:bodyPr rtlCol="0">
            <a:normAutofit/>
          </a:bodyPr>
          <a:lstStyle/>
          <a:p>
            <a:pPr rtl="0"/>
            <a:r>
              <a:rPr lang="en-GB" sz="4000" i="1" dirty="0">
                <a:latin typeface="Bodoni MT" panose="02070603080606020203" pitchFamily="18" charset="0"/>
              </a:rPr>
              <a:t>eros</a:t>
            </a:r>
            <a:r>
              <a:rPr lang="en-GB" sz="4000" dirty="0">
                <a:latin typeface="Bodoni MT" panose="02070603080606020203" pitchFamily="18" charset="0"/>
              </a:rPr>
              <a:t> in Plato’s Symposium </a:t>
            </a:r>
          </a:p>
        </p:txBody>
      </p:sp>
      <p:sp>
        <p:nvSpPr>
          <p:cNvPr id="3" name="Content Placeholder 2">
            <a:extLst>
              <a:ext uri="{FF2B5EF4-FFF2-40B4-BE49-F238E27FC236}">
                <a16:creationId xmlns:a16="http://schemas.microsoft.com/office/drawing/2014/main" id="{91A8A8E3-FBD4-AB96-E877-527D5303C88D}"/>
              </a:ext>
            </a:extLst>
          </p:cNvPr>
          <p:cNvSpPr>
            <a:spLocks noGrp="1"/>
          </p:cNvSpPr>
          <p:nvPr>
            <p:ph idx="1"/>
          </p:nvPr>
        </p:nvSpPr>
        <p:spPr>
          <a:xfrm>
            <a:off x="1251678" y="1680210"/>
            <a:ext cx="10178322" cy="4389119"/>
          </a:xfrm>
        </p:spPr>
        <p:txBody>
          <a:bodyPr rtlCol="0">
            <a:normAutofit/>
          </a:bodyPr>
          <a:lstStyle/>
          <a:p>
            <a:pPr marL="0" indent="0">
              <a:buNone/>
            </a:pPr>
            <a:r>
              <a:rPr lang="en-GB" sz="2800" dirty="0"/>
              <a:t>Socrates’ (&amp; Diotima’s) speech:</a:t>
            </a:r>
          </a:p>
          <a:p>
            <a:r>
              <a:rPr lang="en-GB" sz="2800" dirty="0"/>
              <a:t>Eros is the child of </a:t>
            </a:r>
            <a:r>
              <a:rPr lang="en-GB" sz="2800" i="1" dirty="0"/>
              <a:t>poverty</a:t>
            </a:r>
            <a:r>
              <a:rPr lang="en-GB" sz="2800" dirty="0"/>
              <a:t> and </a:t>
            </a:r>
            <a:r>
              <a:rPr lang="en-GB" sz="2800" i="1" dirty="0"/>
              <a:t>plenty</a:t>
            </a:r>
            <a:r>
              <a:rPr lang="en-GB" sz="2800" dirty="0"/>
              <a:t>: this form of love in some way contains both lack and abundance</a:t>
            </a:r>
          </a:p>
          <a:p>
            <a:r>
              <a:rPr lang="en-GB" sz="2800" dirty="0"/>
              <a:t>Eros: the intermediary between humanity and divinity</a:t>
            </a:r>
          </a:p>
          <a:p>
            <a:r>
              <a:rPr lang="en-GB" sz="2800" dirty="0"/>
              <a:t>The true object of our love is goodness itself, and the everlasting possession of the Good</a:t>
            </a:r>
          </a:p>
          <a:p>
            <a:r>
              <a:rPr lang="en-GB" sz="2800" dirty="0"/>
              <a:t>The wise person ‘ascends’ up the ‘ladder of love’, moving from love of particulars to love of the universal</a:t>
            </a:r>
          </a:p>
          <a:p>
            <a:pPr marL="0" indent="0">
              <a:buNone/>
            </a:pPr>
            <a:endParaRPr lang="en-GB" sz="2500" dirty="0">
              <a:latin typeface="Gill Sans MT (Body)"/>
              <a:cs typeface="Times New Roman" panose="02020603050405020304" pitchFamily="18" charset="0"/>
            </a:endParaRPr>
          </a:p>
        </p:txBody>
      </p:sp>
    </p:spTree>
    <p:extLst>
      <p:ext uri="{BB962C8B-B14F-4D97-AF65-F5344CB8AC3E}">
        <p14:creationId xmlns:p14="http://schemas.microsoft.com/office/powerpoint/2010/main" val="7615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97F6-AAB3-FA7F-9029-7EA323A26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49781-547B-8C83-340E-E6730B5E7562}"/>
              </a:ext>
            </a:extLst>
          </p:cNvPr>
          <p:cNvSpPr>
            <a:spLocks noGrp="1"/>
          </p:cNvSpPr>
          <p:nvPr>
            <p:ph type="title"/>
          </p:nvPr>
        </p:nvSpPr>
        <p:spPr>
          <a:xfrm>
            <a:off x="1203434" y="382385"/>
            <a:ext cx="10893973" cy="1630346"/>
          </a:xfrm>
        </p:spPr>
        <p:txBody>
          <a:bodyPr rtlCol="0">
            <a:normAutofit/>
          </a:bodyPr>
          <a:lstStyle/>
          <a:p>
            <a:pPr rtl="0"/>
            <a:r>
              <a:rPr lang="en-GB" sz="4000" i="1" dirty="0">
                <a:latin typeface="Bodoni MT" panose="02070603080606020203" pitchFamily="18" charset="0"/>
              </a:rPr>
              <a:t>eros</a:t>
            </a:r>
            <a:r>
              <a:rPr lang="en-GB" sz="4000" dirty="0">
                <a:latin typeface="Bodoni MT" panose="02070603080606020203" pitchFamily="18" charset="0"/>
              </a:rPr>
              <a:t> in Plato’s Symposium </a:t>
            </a:r>
          </a:p>
        </p:txBody>
      </p:sp>
      <p:sp>
        <p:nvSpPr>
          <p:cNvPr id="3" name="Content Placeholder 2">
            <a:extLst>
              <a:ext uri="{FF2B5EF4-FFF2-40B4-BE49-F238E27FC236}">
                <a16:creationId xmlns:a16="http://schemas.microsoft.com/office/drawing/2014/main" id="{FD13168B-40B6-D4F2-9CD6-0225EE5AF7E8}"/>
              </a:ext>
            </a:extLst>
          </p:cNvPr>
          <p:cNvSpPr>
            <a:spLocks noGrp="1"/>
          </p:cNvSpPr>
          <p:nvPr>
            <p:ph idx="1"/>
          </p:nvPr>
        </p:nvSpPr>
        <p:spPr>
          <a:xfrm>
            <a:off x="1251678" y="1369008"/>
            <a:ext cx="6692172" cy="5106607"/>
          </a:xfrm>
        </p:spPr>
        <p:txBody>
          <a:bodyPr rtlCol="0">
            <a:normAutofit fontScale="92500" lnSpcReduction="20000"/>
          </a:bodyPr>
          <a:lstStyle/>
          <a:p>
            <a:pPr marL="0" indent="0">
              <a:buNone/>
            </a:pPr>
            <a:r>
              <a:rPr lang="en-GB" sz="2300" dirty="0">
                <a:cs typeface="Times New Roman" panose="02020603050405020304" pitchFamily="18" charset="0"/>
              </a:rPr>
              <a:t>The ladder of love:</a:t>
            </a:r>
          </a:p>
          <a:p>
            <a:pPr marL="0" indent="0">
              <a:buNone/>
            </a:pPr>
            <a:endParaRPr lang="en-GB" sz="2300" dirty="0">
              <a:cs typeface="Times New Roman" panose="02020603050405020304" pitchFamily="18" charset="0"/>
            </a:endParaRPr>
          </a:p>
          <a:p>
            <a:pPr marL="285750" marR="180340" indent="-285750">
              <a:lnSpc>
                <a:spcPct val="107000"/>
              </a:lnSpc>
              <a:spcAft>
                <a:spcPts val="800"/>
              </a:spcAft>
            </a:pPr>
            <a:r>
              <a:rPr lang="en-GB" sz="2300" dirty="0">
                <a:cs typeface="Times New Roman" panose="02020603050405020304" pitchFamily="18" charset="0"/>
              </a:rPr>
              <a:t>The Eternal Forms of the Good and the Beautiful </a:t>
            </a:r>
          </a:p>
          <a:p>
            <a:pPr marL="285750" marR="180340" indent="-285750">
              <a:lnSpc>
                <a:spcPct val="107000"/>
              </a:lnSpc>
              <a:spcAft>
                <a:spcPts val="800"/>
              </a:spcAft>
            </a:pPr>
            <a:r>
              <a:rPr lang="en-GB" sz="2300" dirty="0">
                <a:cs typeface="Times New Roman" panose="02020603050405020304" pitchFamily="18" charset="0"/>
              </a:rPr>
              <a:t>Beauty in the ‘widest sense’</a:t>
            </a:r>
          </a:p>
          <a:p>
            <a:pPr marL="285750" marR="180340" indent="-285750">
              <a:lnSpc>
                <a:spcPct val="107000"/>
              </a:lnSpc>
              <a:spcAft>
                <a:spcPts val="800"/>
              </a:spcAft>
            </a:pPr>
            <a:r>
              <a:rPr lang="en-GB" sz="2300" dirty="0">
                <a:cs typeface="Times New Roman" panose="02020603050405020304" pitchFamily="18" charset="0"/>
              </a:rPr>
              <a:t>The beauty of the sciences</a:t>
            </a:r>
          </a:p>
          <a:p>
            <a:pPr marL="285750" marR="180340" indent="-285750">
              <a:lnSpc>
                <a:spcPct val="107000"/>
              </a:lnSpc>
              <a:spcAft>
                <a:spcPts val="800"/>
              </a:spcAft>
            </a:pPr>
            <a:r>
              <a:rPr lang="en-GB" sz="2300" dirty="0">
                <a:cs typeface="Times New Roman" panose="02020603050405020304" pitchFamily="18" charset="0"/>
              </a:rPr>
              <a:t>The beauty of laws, institutions and morals </a:t>
            </a:r>
          </a:p>
          <a:p>
            <a:pPr marL="285750" marR="180340" indent="-285750">
              <a:lnSpc>
                <a:spcPct val="107000"/>
              </a:lnSpc>
              <a:spcAft>
                <a:spcPts val="800"/>
              </a:spcAft>
            </a:pPr>
            <a:r>
              <a:rPr lang="en-GB" sz="2300" dirty="0">
                <a:cs typeface="Times New Roman" panose="02020603050405020304" pitchFamily="18" charset="0"/>
              </a:rPr>
              <a:t>Virtuous souls</a:t>
            </a:r>
          </a:p>
          <a:p>
            <a:pPr marL="285750" marR="180340" indent="-285750">
              <a:lnSpc>
                <a:spcPct val="107000"/>
              </a:lnSpc>
              <a:spcAft>
                <a:spcPts val="800"/>
              </a:spcAft>
            </a:pPr>
            <a:r>
              <a:rPr lang="en-GB" sz="2300" dirty="0">
                <a:cs typeface="Times New Roman" panose="02020603050405020304" pitchFamily="18" charset="0"/>
              </a:rPr>
              <a:t>Beauty of mind/soul </a:t>
            </a:r>
          </a:p>
          <a:p>
            <a:pPr marL="285750" marR="180340" indent="-285750">
              <a:lnSpc>
                <a:spcPct val="107000"/>
              </a:lnSpc>
              <a:spcAft>
                <a:spcPts val="800"/>
              </a:spcAft>
            </a:pPr>
            <a:r>
              <a:rPr lang="en-GB" sz="2300" dirty="0">
                <a:cs typeface="Times New Roman" panose="02020603050405020304" pitchFamily="18" charset="0"/>
              </a:rPr>
              <a:t>Physical beauty in general </a:t>
            </a:r>
          </a:p>
          <a:p>
            <a:pPr marL="285750" marR="180340" indent="-285750">
              <a:lnSpc>
                <a:spcPct val="107000"/>
              </a:lnSpc>
              <a:spcAft>
                <a:spcPts val="800"/>
              </a:spcAft>
            </a:pPr>
            <a:r>
              <a:rPr lang="en-GB" sz="2300" dirty="0">
                <a:cs typeface="Times New Roman" panose="02020603050405020304" pitchFamily="18" charset="0"/>
              </a:rPr>
              <a:t>Physical beauty as it is exemplified one person</a:t>
            </a:r>
          </a:p>
          <a:p>
            <a:pPr marL="0" indent="0">
              <a:buNone/>
            </a:pPr>
            <a:r>
              <a:rPr lang="en-GB" dirty="0"/>
              <a:t> </a:t>
            </a:r>
          </a:p>
        </p:txBody>
      </p:sp>
      <p:pic>
        <p:nvPicPr>
          <p:cNvPr id="4" name="Content Placeholder 4">
            <a:extLst>
              <a:ext uri="{FF2B5EF4-FFF2-40B4-BE49-F238E27FC236}">
                <a16:creationId xmlns:a16="http://schemas.microsoft.com/office/drawing/2014/main" id="{F6740422-9B8F-4BC3-7C36-CE1B9E05508A}"/>
              </a:ext>
            </a:extLst>
          </p:cNvPr>
          <p:cNvPicPr>
            <a:picLocks noChangeAspect="1"/>
          </p:cNvPicPr>
          <p:nvPr/>
        </p:nvPicPr>
        <p:blipFill>
          <a:blip r:embed="rId3"/>
          <a:stretch>
            <a:fillRect/>
          </a:stretch>
        </p:blipFill>
        <p:spPr>
          <a:xfrm>
            <a:off x="8185281" y="1369008"/>
            <a:ext cx="3155010" cy="4682035"/>
          </a:xfrm>
          <a:prstGeom prst="rect">
            <a:avLst/>
          </a:prstGeom>
        </p:spPr>
      </p:pic>
    </p:spTree>
    <p:extLst>
      <p:ext uri="{BB962C8B-B14F-4D97-AF65-F5344CB8AC3E}">
        <p14:creationId xmlns:p14="http://schemas.microsoft.com/office/powerpoint/2010/main" val="387510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6039B-D382-DACD-0D8A-34972B2B9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45BF6-945A-9BDE-6B27-E5753864AD49}"/>
              </a:ext>
            </a:extLst>
          </p:cNvPr>
          <p:cNvSpPr>
            <a:spLocks noGrp="1"/>
          </p:cNvSpPr>
          <p:nvPr>
            <p:ph type="title"/>
          </p:nvPr>
        </p:nvSpPr>
        <p:spPr>
          <a:xfrm>
            <a:off x="1203434" y="382385"/>
            <a:ext cx="10893973" cy="1630346"/>
          </a:xfrm>
        </p:spPr>
        <p:txBody>
          <a:bodyPr rtlCol="0">
            <a:normAutofit/>
          </a:bodyPr>
          <a:lstStyle/>
          <a:p>
            <a:pPr rtl="0"/>
            <a:r>
              <a:rPr lang="en-GB" sz="4000" i="1" dirty="0">
                <a:latin typeface="Bodoni MT" panose="02070603080606020203" pitchFamily="18" charset="0"/>
              </a:rPr>
              <a:t>eros</a:t>
            </a:r>
            <a:r>
              <a:rPr lang="en-GB" sz="4000" dirty="0">
                <a:latin typeface="Bodoni MT" panose="02070603080606020203" pitchFamily="18" charset="0"/>
              </a:rPr>
              <a:t> in Plato’s Symposium </a:t>
            </a:r>
          </a:p>
        </p:txBody>
      </p:sp>
      <p:sp>
        <p:nvSpPr>
          <p:cNvPr id="3" name="Content Placeholder 2">
            <a:extLst>
              <a:ext uri="{FF2B5EF4-FFF2-40B4-BE49-F238E27FC236}">
                <a16:creationId xmlns:a16="http://schemas.microsoft.com/office/drawing/2014/main" id="{32F5ADCD-838D-1B45-A16F-EBCF8010BF4D}"/>
              </a:ext>
            </a:extLst>
          </p:cNvPr>
          <p:cNvSpPr>
            <a:spLocks noGrp="1"/>
          </p:cNvSpPr>
          <p:nvPr>
            <p:ph idx="1"/>
          </p:nvPr>
        </p:nvSpPr>
        <p:spPr>
          <a:xfrm>
            <a:off x="1251678" y="1680210"/>
            <a:ext cx="10178322" cy="4389119"/>
          </a:xfrm>
        </p:spPr>
        <p:txBody>
          <a:bodyPr rtlCol="0">
            <a:normAutofit lnSpcReduction="10000"/>
          </a:bodyPr>
          <a:lstStyle/>
          <a:p>
            <a:pPr marL="0" indent="0">
              <a:buNone/>
            </a:pPr>
            <a:r>
              <a:rPr lang="en-GB" sz="2800" dirty="0">
                <a:cs typeface="Times New Roman" panose="02020603050405020304" pitchFamily="18" charset="0"/>
              </a:rPr>
              <a:t>Alcibiades’ speech:</a:t>
            </a:r>
          </a:p>
          <a:p>
            <a:pPr>
              <a:lnSpc>
                <a:spcPct val="107000"/>
              </a:lnSpc>
              <a:spcAft>
                <a:spcPts val="800"/>
              </a:spcAft>
            </a:pPr>
            <a:r>
              <a:rPr lang="en-GB" sz="2800" dirty="0">
                <a:cs typeface="Times New Roman" panose="02020603050405020304" pitchFamily="18" charset="0"/>
              </a:rPr>
              <a:t>While all the other speeches have centred around the praise of Love in abstraction,  Alcibiades is the only one to speak about his own experience. Socrates is coolly detached and dismissive of Alcibiades attempts to draw him in. </a:t>
            </a:r>
          </a:p>
          <a:p>
            <a:r>
              <a:rPr lang="en-GB" sz="2800" dirty="0">
                <a:cs typeface="Times New Roman" panose="02020603050405020304" pitchFamily="18" charset="0"/>
              </a:rPr>
              <a:t>Alcibiades exemplifies the lower levels of the ladder of love – he loves a particular person and exemplifies a frantic and even violent jealousy as a result. Socrates on the other hand represents </a:t>
            </a:r>
            <a:r>
              <a:rPr lang="en-GB" sz="2800" i="1" dirty="0">
                <a:cs typeface="Times New Roman" panose="02020603050405020304" pitchFamily="18" charset="0"/>
              </a:rPr>
              <a:t>eros</a:t>
            </a:r>
            <a:r>
              <a:rPr lang="en-GB" sz="2800" dirty="0">
                <a:cs typeface="Times New Roman" panose="02020603050405020304" pitchFamily="18" charset="0"/>
              </a:rPr>
              <a:t> at the higher levels of the ladder.</a:t>
            </a:r>
          </a:p>
          <a:p>
            <a:pPr marL="0" indent="0">
              <a:buNone/>
            </a:pPr>
            <a:endParaRPr lang="en-GB" sz="2500" dirty="0">
              <a:latin typeface="Gill Sans MT (Body)"/>
              <a:cs typeface="Times New Roman" panose="02020603050405020304" pitchFamily="18" charset="0"/>
            </a:endParaRPr>
          </a:p>
        </p:txBody>
      </p:sp>
    </p:spTree>
    <p:extLst>
      <p:ext uri="{BB962C8B-B14F-4D97-AF65-F5344CB8AC3E}">
        <p14:creationId xmlns:p14="http://schemas.microsoft.com/office/powerpoint/2010/main" val="386711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8DC6-F3D9-8294-0DAC-E968D6554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0C533-F08F-4C58-E167-96F4EC8D679F}"/>
              </a:ext>
            </a:extLst>
          </p:cNvPr>
          <p:cNvSpPr>
            <a:spLocks noGrp="1"/>
          </p:cNvSpPr>
          <p:nvPr>
            <p:ph type="title"/>
          </p:nvPr>
        </p:nvSpPr>
        <p:spPr>
          <a:xfrm>
            <a:off x="1203434" y="382385"/>
            <a:ext cx="10893973" cy="1630346"/>
          </a:xfrm>
        </p:spPr>
        <p:txBody>
          <a:bodyPr rtlCol="0">
            <a:normAutofit/>
          </a:bodyPr>
          <a:lstStyle/>
          <a:p>
            <a:pPr rtl="0"/>
            <a:r>
              <a:rPr lang="en-GB" sz="4000" dirty="0">
                <a:latin typeface="Bodoni MT" panose="02070603080606020203" pitchFamily="18" charset="0"/>
              </a:rPr>
              <a:t>Possible worries about the Symposium account</a:t>
            </a:r>
          </a:p>
        </p:txBody>
      </p:sp>
      <p:sp>
        <p:nvSpPr>
          <p:cNvPr id="3" name="Content Placeholder 2">
            <a:extLst>
              <a:ext uri="{FF2B5EF4-FFF2-40B4-BE49-F238E27FC236}">
                <a16:creationId xmlns:a16="http://schemas.microsoft.com/office/drawing/2014/main" id="{139ACEA5-6FE9-40EE-B646-672FA7695ACA}"/>
              </a:ext>
            </a:extLst>
          </p:cNvPr>
          <p:cNvSpPr>
            <a:spLocks noGrp="1"/>
          </p:cNvSpPr>
          <p:nvPr>
            <p:ph idx="1"/>
          </p:nvPr>
        </p:nvSpPr>
        <p:spPr>
          <a:xfrm>
            <a:off x="1203434" y="2012731"/>
            <a:ext cx="10178322" cy="4199382"/>
          </a:xfrm>
        </p:spPr>
        <p:txBody>
          <a:bodyPr rtlCol="0">
            <a:normAutofit/>
          </a:bodyPr>
          <a:lstStyle/>
          <a:p>
            <a:r>
              <a:rPr lang="en-GB" sz="2300" b="1" dirty="0">
                <a:cs typeface="Times New Roman" panose="02020603050405020304" pitchFamily="18" charset="0"/>
              </a:rPr>
              <a:t>A misconception?</a:t>
            </a:r>
          </a:p>
          <a:p>
            <a:pPr marL="0" indent="0">
              <a:buNone/>
            </a:pPr>
            <a:r>
              <a:rPr lang="en-GB" sz="2300" dirty="0">
                <a:cs typeface="Times New Roman" panose="02020603050405020304" pitchFamily="18" charset="0"/>
              </a:rPr>
              <a:t>Does Plato conflate erotic love with something non-erotic at the top of the ladder? </a:t>
            </a:r>
          </a:p>
          <a:p>
            <a:pPr marL="0" indent="0">
              <a:buNone/>
            </a:pPr>
            <a:endParaRPr lang="en-GB" sz="2300" dirty="0">
              <a:cs typeface="Times New Roman" panose="02020603050405020304" pitchFamily="18" charset="0"/>
            </a:endParaRPr>
          </a:p>
          <a:p>
            <a:r>
              <a:rPr lang="en-GB" sz="2300" b="1" dirty="0">
                <a:cs typeface="Times New Roman" panose="02020603050405020304" pitchFamily="18" charset="0"/>
              </a:rPr>
              <a:t>Failure to do justice to individuals? </a:t>
            </a:r>
          </a:p>
          <a:p>
            <a:pPr marL="0" indent="0">
              <a:buNone/>
            </a:pPr>
            <a:r>
              <a:rPr lang="en-GB" sz="2300" dirty="0"/>
              <a:t>‘What we are to love in persons is the ‘image’ of the Idea in them…This seems to be the cardinal flaw in Plato’s theory. It does not provide for love of whole persons, but only for love of that abstract version of persons which consists of the complex of their best qualities.’ (</a:t>
            </a:r>
            <a:r>
              <a:rPr lang="en-GB" sz="2300" dirty="0" err="1"/>
              <a:t>Vlastos</a:t>
            </a:r>
            <a:r>
              <a:rPr lang="en-GB" sz="2300" dirty="0"/>
              <a:t>, 1989, pp.110-111)</a:t>
            </a:r>
          </a:p>
          <a:p>
            <a:endParaRPr lang="en-GB" sz="2300" dirty="0">
              <a:cs typeface="Times New Roman" panose="02020603050405020304" pitchFamily="18" charset="0"/>
            </a:endParaRPr>
          </a:p>
        </p:txBody>
      </p:sp>
    </p:spTree>
    <p:extLst>
      <p:ext uri="{BB962C8B-B14F-4D97-AF65-F5344CB8AC3E}">
        <p14:creationId xmlns:p14="http://schemas.microsoft.com/office/powerpoint/2010/main" val="96447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45DE-8020-60F7-47D7-F90348D2B4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E886D-8439-A733-5240-9B7C04B4D22D}"/>
              </a:ext>
            </a:extLst>
          </p:cNvPr>
          <p:cNvSpPr>
            <a:spLocks noGrp="1"/>
          </p:cNvSpPr>
          <p:nvPr>
            <p:ph type="title"/>
          </p:nvPr>
        </p:nvSpPr>
        <p:spPr>
          <a:xfrm>
            <a:off x="1203434" y="382385"/>
            <a:ext cx="10893973" cy="1630346"/>
          </a:xfrm>
        </p:spPr>
        <p:txBody>
          <a:bodyPr rtlCol="0">
            <a:normAutofit/>
          </a:bodyPr>
          <a:lstStyle/>
          <a:p>
            <a:pPr rtl="0"/>
            <a:r>
              <a:rPr lang="en-GB" sz="4000" dirty="0">
                <a:latin typeface="Bodoni MT" panose="02070603080606020203" pitchFamily="18" charset="0"/>
              </a:rPr>
              <a:t>Possible worries about the Symposium account</a:t>
            </a:r>
          </a:p>
        </p:txBody>
      </p:sp>
      <p:sp>
        <p:nvSpPr>
          <p:cNvPr id="3" name="Content Placeholder 2">
            <a:extLst>
              <a:ext uri="{FF2B5EF4-FFF2-40B4-BE49-F238E27FC236}">
                <a16:creationId xmlns:a16="http://schemas.microsoft.com/office/drawing/2014/main" id="{816E5585-78EB-7623-DCCC-424FDFD74FAB}"/>
              </a:ext>
            </a:extLst>
          </p:cNvPr>
          <p:cNvSpPr>
            <a:spLocks noGrp="1"/>
          </p:cNvSpPr>
          <p:nvPr>
            <p:ph idx="1"/>
          </p:nvPr>
        </p:nvSpPr>
        <p:spPr>
          <a:xfrm>
            <a:off x="1251678" y="1680211"/>
            <a:ext cx="10178322" cy="4199382"/>
          </a:xfrm>
        </p:spPr>
        <p:txBody>
          <a:bodyPr rtlCol="0">
            <a:normAutofit/>
          </a:bodyPr>
          <a:lstStyle/>
          <a:p>
            <a:r>
              <a:rPr lang="en-GB" sz="2300" b="1" dirty="0">
                <a:cs typeface="Times New Roman" panose="02020603050405020304" pitchFamily="18" charset="0"/>
              </a:rPr>
              <a:t>A denigration of things that make us human?</a:t>
            </a:r>
          </a:p>
          <a:p>
            <a:pPr marL="0" indent="0">
              <a:buNone/>
            </a:pPr>
            <a:r>
              <a:rPr lang="en-GB" sz="2200" b="1" dirty="0">
                <a:cs typeface="Times New Roman" panose="02020603050405020304" pitchFamily="18" charset="0"/>
              </a:rPr>
              <a:t>…</a:t>
            </a:r>
            <a:r>
              <a:rPr lang="en-GB" sz="2200" dirty="0">
                <a:cs typeface="Times New Roman" panose="02020603050405020304" pitchFamily="18" charset="0"/>
              </a:rPr>
              <a:t>including embodiment, the material world, the vulnerability involved in </a:t>
            </a:r>
            <a:r>
              <a:rPr lang="en-GB" sz="2200" i="1" dirty="0">
                <a:cs typeface="Times New Roman" panose="02020603050405020304" pitchFamily="18" charset="0"/>
              </a:rPr>
              <a:t>eros</a:t>
            </a:r>
            <a:r>
              <a:rPr lang="en-GB" sz="2200" dirty="0">
                <a:cs typeface="Times New Roman" panose="02020603050405020304" pitchFamily="18" charset="0"/>
              </a:rPr>
              <a:t>?</a:t>
            </a:r>
          </a:p>
          <a:p>
            <a:pPr marL="0" indent="0">
              <a:buNone/>
            </a:pPr>
            <a:r>
              <a:rPr lang="en-GB" sz="2200" dirty="0"/>
              <a:t>‘[Alcibiades knows] he must not be self-sufficient, closed against the world, unresponsive to its stimuli. He must put aside the vanity of beauty and become, himself, in his own eyes, an object in the world: in the world of the other's activity, and in the larger world of happenings that affect his dealings with the other. And such an object will know more if it has a crack in it.’ (Nussbaum, 2013, p160)</a:t>
            </a:r>
            <a:endParaRPr lang="en-GB" sz="2200" dirty="0">
              <a:cs typeface="Times New Roman" panose="02020603050405020304" pitchFamily="18" charset="0"/>
            </a:endParaRPr>
          </a:p>
          <a:p>
            <a:r>
              <a:rPr lang="en-GB" sz="2300" b="1" dirty="0">
                <a:cs typeface="Times New Roman" panose="02020603050405020304" pitchFamily="18" charset="0"/>
              </a:rPr>
              <a:t>Unable to account for reciprocity? </a:t>
            </a:r>
          </a:p>
          <a:p>
            <a:pPr marL="0" indent="0">
              <a:buNone/>
            </a:pPr>
            <a:r>
              <a:rPr lang="en-GB" sz="2200" dirty="0">
                <a:cs typeface="Times New Roman" panose="02020603050405020304" pitchFamily="18" charset="0"/>
              </a:rPr>
              <a:t>Able only to account for </a:t>
            </a:r>
            <a:r>
              <a:rPr lang="en-GB" sz="2200" dirty="0"/>
              <a:t>incidentally appreciating the good instantiated in another in parallel, but not something shared? </a:t>
            </a:r>
            <a:endParaRPr lang="en-GB" sz="2200" dirty="0">
              <a:cs typeface="Times New Roman" panose="02020603050405020304" pitchFamily="18" charset="0"/>
            </a:endParaRPr>
          </a:p>
        </p:txBody>
      </p:sp>
    </p:spTree>
    <p:extLst>
      <p:ext uri="{BB962C8B-B14F-4D97-AF65-F5344CB8AC3E}">
        <p14:creationId xmlns:p14="http://schemas.microsoft.com/office/powerpoint/2010/main" val="61470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E10F7-183E-182E-6D3A-D5B83FD1E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AC6B5-1129-B910-0AC9-7E6371663EAD}"/>
              </a:ext>
            </a:extLst>
          </p:cNvPr>
          <p:cNvSpPr>
            <a:spLocks noGrp="1"/>
          </p:cNvSpPr>
          <p:nvPr>
            <p:ph type="title"/>
          </p:nvPr>
        </p:nvSpPr>
        <p:spPr>
          <a:xfrm>
            <a:off x="1203434" y="382385"/>
            <a:ext cx="10893973" cy="1630346"/>
          </a:xfrm>
        </p:spPr>
        <p:txBody>
          <a:bodyPr rtlCol="0">
            <a:normAutofit/>
          </a:bodyPr>
          <a:lstStyle/>
          <a:p>
            <a:pPr rtl="0"/>
            <a:r>
              <a:rPr lang="en-GB" sz="4000" dirty="0">
                <a:latin typeface="Bodoni MT" panose="02070603080606020203" pitchFamily="18" charset="0"/>
              </a:rPr>
              <a:t>Levinas – metaphysical desire</a:t>
            </a:r>
          </a:p>
        </p:txBody>
      </p:sp>
      <p:sp>
        <p:nvSpPr>
          <p:cNvPr id="3" name="Content Placeholder 2">
            <a:extLst>
              <a:ext uri="{FF2B5EF4-FFF2-40B4-BE49-F238E27FC236}">
                <a16:creationId xmlns:a16="http://schemas.microsoft.com/office/drawing/2014/main" id="{03A1F1E2-4F42-D9C4-05FE-1F8B30DB6C3A}"/>
              </a:ext>
            </a:extLst>
          </p:cNvPr>
          <p:cNvSpPr>
            <a:spLocks noGrp="1"/>
          </p:cNvSpPr>
          <p:nvPr>
            <p:ph idx="1"/>
          </p:nvPr>
        </p:nvSpPr>
        <p:spPr>
          <a:xfrm>
            <a:off x="1251678" y="1680211"/>
            <a:ext cx="6977922" cy="4199382"/>
          </a:xfrm>
        </p:spPr>
        <p:txBody>
          <a:bodyPr rtlCol="0">
            <a:normAutofit fontScale="62500" lnSpcReduction="20000"/>
          </a:bodyPr>
          <a:lstStyle/>
          <a:p>
            <a:pPr marL="0" indent="0">
              <a:buNone/>
            </a:pPr>
            <a:r>
              <a:rPr lang="en-GB" sz="3700" dirty="0"/>
              <a:t>‘Metaphysical desire is not merely the reassertion of an ‘unsatisfied need’…For Levinas…human longing is not merely the result of an incomplete transcendence, one which, though striving for satisfaction is eternally denied or delayed in its arrival. Rather, it is fundamentally and by nature insatiable. It is thus marked by a transcendence which is wholly otherwise than the one manifest by nostalgia. There is no eventual unity promised between the desiring subject and the aim of metaphysical desire. Metaphysical desire ties the subject to an aim that is maintained at an insurmountable distance.’ (Dalton, 2009, pp23-24) </a:t>
            </a:r>
          </a:p>
          <a:p>
            <a:pPr marL="0" indent="0">
              <a:buNone/>
            </a:pPr>
            <a:r>
              <a:rPr lang="en-GB" sz="25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0F1653F1-F941-07E3-0F0D-0E9295D35A30}"/>
              </a:ext>
            </a:extLst>
          </p:cNvPr>
          <p:cNvPicPr>
            <a:picLocks noChangeAspect="1"/>
          </p:cNvPicPr>
          <p:nvPr/>
        </p:nvPicPr>
        <p:blipFill>
          <a:blip r:embed="rId3"/>
          <a:stretch>
            <a:fillRect/>
          </a:stretch>
        </p:blipFill>
        <p:spPr>
          <a:xfrm>
            <a:off x="8378722" y="1663870"/>
            <a:ext cx="2609844" cy="4027150"/>
          </a:xfrm>
          <a:prstGeom prst="rect">
            <a:avLst/>
          </a:prstGeom>
        </p:spPr>
      </p:pic>
    </p:spTree>
    <p:extLst>
      <p:ext uri="{BB962C8B-B14F-4D97-AF65-F5344CB8AC3E}">
        <p14:creationId xmlns:p14="http://schemas.microsoft.com/office/powerpoint/2010/main" val="426876310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596_TF55916208_Win32" id="{664CDB35-1299-4333-891F-D3582805EDDE}" vid="{A41CA43F-07B8-4D85-A4D0-4C1CBA1C76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14ED9825-2517-431B-9C28-8842BB9D8B3B}"/>
</file>

<file path=customXml/itemProps2.xml><?xml version="1.0" encoding="utf-8"?>
<ds:datastoreItem xmlns:ds="http://schemas.openxmlformats.org/officeDocument/2006/customXml" ds:itemID="{D29F1FA3-83A1-495F-8043-55AECAFB5E14}"/>
</file>

<file path=customXml/itemProps3.xml><?xml version="1.0" encoding="utf-8"?>
<ds:datastoreItem xmlns:ds="http://schemas.openxmlformats.org/officeDocument/2006/customXml" ds:itemID="{E992A793-427E-486E-A80B-F0A9A22598E8}"/>
</file>

<file path=docProps/app.xml><?xml version="1.0" encoding="utf-8"?>
<Properties xmlns="http://schemas.openxmlformats.org/officeDocument/2006/extended-properties" xmlns:vt="http://schemas.openxmlformats.org/officeDocument/2006/docPropsVTypes">
  <Template>Getting to know your teacher</Template>
  <TotalTime>454</TotalTime>
  <Words>1148</Words>
  <Application>Microsoft Office PowerPoint</Application>
  <PresentationFormat>Widescreen</PresentationFormat>
  <Paragraphs>86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Bodoni MT</vt:lpstr>
      <vt:lpstr>Calibri</vt:lpstr>
      <vt:lpstr>Gill Sans MT</vt:lpstr>
      <vt:lpstr>Gill Sans MT (Body)</vt:lpstr>
      <vt:lpstr>Impact</vt:lpstr>
      <vt:lpstr>Times New Roman</vt:lpstr>
      <vt:lpstr>Badge</vt:lpstr>
      <vt:lpstr>LJC Philosophy through the year  The philosophy of love  Week 1: Eros</vt:lpstr>
      <vt:lpstr>Starting to Define eros </vt:lpstr>
      <vt:lpstr>eros in Plato’s Symposium </vt:lpstr>
      <vt:lpstr>eros in Plato’s Symposium </vt:lpstr>
      <vt:lpstr>eros in Plato’s Symposium </vt:lpstr>
      <vt:lpstr>eros in Plato’s Symposium </vt:lpstr>
      <vt:lpstr>Possible worries about the Symposium account</vt:lpstr>
      <vt:lpstr>Possible worries about the Symposium account</vt:lpstr>
      <vt:lpstr>Levinas – metaphysical desire</vt:lpstr>
      <vt:lpstr>Nygren on Eros</vt:lpstr>
      <vt:lpstr>murdoch on Eros</vt:lpstr>
      <vt:lpstr>Slide Tite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Pawlett Jackson</dc:creator>
  <cp:lastModifiedBy>Sarah Pawlett Jackson</cp:lastModifiedBy>
  <cp:revision>32</cp:revision>
  <dcterms:created xsi:type="dcterms:W3CDTF">2025-09-17T09:53:02Z</dcterms:created>
  <dcterms:modified xsi:type="dcterms:W3CDTF">2025-09-23T20:02:26Z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ies>
</file>