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57" r:id="rId3"/>
    <p:sldId id="266" r:id="rId4"/>
    <p:sldId id="268" r:id="rId5"/>
    <p:sldId id="269" r:id="rId6"/>
    <p:sldId id="267" r:id="rId7"/>
    <p:sldId id="270" r:id="rId8"/>
    <p:sldId id="271" r:id="rId9"/>
    <p:sldId id="265" r:id="rId10"/>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1096" y="264"/>
      </p:cViewPr>
      <p:guideLst/>
    </p:cSldViewPr>
  </p:slideViewPr>
  <p:notesTextViewPr>
    <p:cViewPr>
      <p:scale>
        <a:sx n="1" d="1"/>
        <a:sy n="1" d="1"/>
      </p:scale>
      <p:origin x="0" y="0"/>
    </p:cViewPr>
  </p:notesTextViewPr>
  <p:notesViewPr>
    <p:cSldViewPr snapToGrid="0">
      <p:cViewPr varScale="1">
        <p:scale>
          <a:sx n="86" d="100"/>
          <a:sy n="86" d="100"/>
        </p:scale>
        <p:origin x="31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6C3D2F-5A05-4596-A225-FC14565701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F39C051B-F26C-4470-B56C-092B4E1C4C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C9A4EFF-2523-432B-8E30-40B949A58C27}" type="datetime1">
              <a:rPr lang="en-GB" smtClean="0"/>
              <a:t>07/10/2025</a:t>
            </a:fld>
            <a:endParaRPr lang="en-GB"/>
          </a:p>
        </p:txBody>
      </p:sp>
      <p:sp>
        <p:nvSpPr>
          <p:cNvPr id="4" name="Footer Placeholder 3">
            <a:extLst>
              <a:ext uri="{FF2B5EF4-FFF2-40B4-BE49-F238E27FC236}">
                <a16:creationId xmlns:a16="http://schemas.microsoft.com/office/drawing/2014/main" id="{CD59DB8B-3A1C-4291-8A97-C19C5D31C3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9E6310B9-42FE-4FE9-8C0B-5C7382DBB0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FCFFF0-B784-4FE7-8A38-F89DE294F830}" type="slidenum">
              <a:rPr lang="en-GB" smtClean="0"/>
              <a:t>‹#›</a:t>
            </a:fld>
            <a:endParaRPr lang="en-GB"/>
          </a:p>
        </p:txBody>
      </p:sp>
    </p:spTree>
    <p:extLst>
      <p:ext uri="{BB962C8B-B14F-4D97-AF65-F5344CB8AC3E}">
        <p14:creationId xmlns:p14="http://schemas.microsoft.com/office/powerpoint/2010/main" val="21015669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217426E-794B-4F4A-8E0A-E9EB729BA137}" type="datetime1">
              <a:rPr lang="en-GB" noProof="0" smtClean="0"/>
              <a:t>07/10/2025</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98C672F-171E-46DC-915C-C7BCF99F5C42}" type="slidenum">
              <a:rPr lang="en-GB" noProof="0" smtClean="0"/>
              <a:t>‹#›</a:t>
            </a:fld>
            <a:endParaRPr lang="en-GB" noProof="0"/>
          </a:p>
        </p:txBody>
      </p:sp>
    </p:spTree>
    <p:extLst>
      <p:ext uri="{BB962C8B-B14F-4D97-AF65-F5344CB8AC3E}">
        <p14:creationId xmlns:p14="http://schemas.microsoft.com/office/powerpoint/2010/main" val="19584980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998C672F-171E-46DC-915C-C7BCF99F5C42}" type="slidenum">
              <a:rPr lang="en-GB" smtClean="0"/>
              <a:t>1</a:t>
            </a:fld>
            <a:endParaRPr lang="en-GB"/>
          </a:p>
        </p:txBody>
      </p:sp>
    </p:spTree>
    <p:extLst>
      <p:ext uri="{BB962C8B-B14F-4D97-AF65-F5344CB8AC3E}">
        <p14:creationId xmlns:p14="http://schemas.microsoft.com/office/powerpoint/2010/main" val="291912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998C672F-171E-46DC-915C-C7BCF99F5C42}" type="slidenum">
              <a:rPr lang="en-GB" smtClean="0"/>
              <a:t>2</a:t>
            </a:fld>
            <a:endParaRPr lang="en-GB"/>
          </a:p>
        </p:txBody>
      </p:sp>
    </p:spTree>
    <p:extLst>
      <p:ext uri="{BB962C8B-B14F-4D97-AF65-F5344CB8AC3E}">
        <p14:creationId xmlns:p14="http://schemas.microsoft.com/office/powerpoint/2010/main" val="346885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BDD0F-4986-C28D-CDF4-658D1D5661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FB6955-5419-AC06-C23D-7501585F06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95CE9-F7FB-8449-A6D9-1E66247800ED}"/>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6FF8B25F-68A5-BC49-D326-EA59A06C688D}"/>
              </a:ext>
            </a:extLst>
          </p:cNvPr>
          <p:cNvSpPr>
            <a:spLocks noGrp="1"/>
          </p:cNvSpPr>
          <p:nvPr>
            <p:ph type="sldNum" sz="quarter" idx="5"/>
          </p:nvPr>
        </p:nvSpPr>
        <p:spPr/>
        <p:txBody>
          <a:bodyPr rtlCol="0"/>
          <a:lstStyle/>
          <a:p>
            <a:pPr rtl="0"/>
            <a:fld id="{998C672F-171E-46DC-915C-C7BCF99F5C42}" type="slidenum">
              <a:rPr lang="en-GB" smtClean="0"/>
              <a:t>3</a:t>
            </a:fld>
            <a:endParaRPr lang="en-GB"/>
          </a:p>
        </p:txBody>
      </p:sp>
    </p:spTree>
    <p:extLst>
      <p:ext uri="{BB962C8B-B14F-4D97-AF65-F5344CB8AC3E}">
        <p14:creationId xmlns:p14="http://schemas.microsoft.com/office/powerpoint/2010/main" val="213425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6516F-763F-B3A7-3B85-C17B1A688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81E03-02E0-D855-ADD8-77CC0E9DC2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E3297A-F2A5-B8C7-8F30-90DE6A611F30}"/>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4346BEB0-C534-57A8-9FB3-AB2404FEDEEA}"/>
              </a:ext>
            </a:extLst>
          </p:cNvPr>
          <p:cNvSpPr>
            <a:spLocks noGrp="1"/>
          </p:cNvSpPr>
          <p:nvPr>
            <p:ph type="sldNum" sz="quarter" idx="5"/>
          </p:nvPr>
        </p:nvSpPr>
        <p:spPr/>
        <p:txBody>
          <a:bodyPr rtlCol="0"/>
          <a:lstStyle/>
          <a:p>
            <a:pPr rtl="0"/>
            <a:fld id="{998C672F-171E-46DC-915C-C7BCF99F5C42}" type="slidenum">
              <a:rPr lang="en-GB" smtClean="0"/>
              <a:t>4</a:t>
            </a:fld>
            <a:endParaRPr lang="en-GB"/>
          </a:p>
        </p:txBody>
      </p:sp>
    </p:spTree>
    <p:extLst>
      <p:ext uri="{BB962C8B-B14F-4D97-AF65-F5344CB8AC3E}">
        <p14:creationId xmlns:p14="http://schemas.microsoft.com/office/powerpoint/2010/main" val="4120994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6C906-DCD2-40E1-E067-36E704294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C3F88B-BB84-5FAC-B7B3-A772AFDC84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F03236-86ED-7C9A-E2E1-791EDAA87005}"/>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9CBB4766-DC4B-B5B0-666D-083162D94EAE}"/>
              </a:ext>
            </a:extLst>
          </p:cNvPr>
          <p:cNvSpPr>
            <a:spLocks noGrp="1"/>
          </p:cNvSpPr>
          <p:nvPr>
            <p:ph type="sldNum" sz="quarter" idx="5"/>
          </p:nvPr>
        </p:nvSpPr>
        <p:spPr/>
        <p:txBody>
          <a:bodyPr rtlCol="0"/>
          <a:lstStyle/>
          <a:p>
            <a:pPr rtl="0"/>
            <a:fld id="{998C672F-171E-46DC-915C-C7BCF99F5C42}" type="slidenum">
              <a:rPr lang="en-GB" smtClean="0"/>
              <a:t>5</a:t>
            </a:fld>
            <a:endParaRPr lang="en-GB"/>
          </a:p>
        </p:txBody>
      </p:sp>
    </p:spTree>
    <p:extLst>
      <p:ext uri="{BB962C8B-B14F-4D97-AF65-F5344CB8AC3E}">
        <p14:creationId xmlns:p14="http://schemas.microsoft.com/office/powerpoint/2010/main" val="234342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17A70-2D17-7349-310F-902476F7B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32DC32-345E-A59A-7399-9C0DA50F92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4CB55B-2228-7595-3054-3DBFE718C5F9}"/>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13D84A5A-FF44-9435-A9C4-2BF1B4FA4D34}"/>
              </a:ext>
            </a:extLst>
          </p:cNvPr>
          <p:cNvSpPr>
            <a:spLocks noGrp="1"/>
          </p:cNvSpPr>
          <p:nvPr>
            <p:ph type="sldNum" sz="quarter" idx="5"/>
          </p:nvPr>
        </p:nvSpPr>
        <p:spPr/>
        <p:txBody>
          <a:bodyPr rtlCol="0"/>
          <a:lstStyle/>
          <a:p>
            <a:pPr rtl="0"/>
            <a:fld id="{998C672F-171E-46DC-915C-C7BCF99F5C42}" type="slidenum">
              <a:rPr lang="en-GB" smtClean="0"/>
              <a:t>6</a:t>
            </a:fld>
            <a:endParaRPr lang="en-GB"/>
          </a:p>
        </p:txBody>
      </p:sp>
    </p:spTree>
    <p:extLst>
      <p:ext uri="{BB962C8B-B14F-4D97-AF65-F5344CB8AC3E}">
        <p14:creationId xmlns:p14="http://schemas.microsoft.com/office/powerpoint/2010/main" val="3166596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E5644-1A62-0BD7-0973-57E2DDF2F4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B28E5-1FFC-0939-6605-D97503B84D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1F8991-A4C6-AC76-D860-2A5765DD6C8B}"/>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23D859E9-25A3-5D44-B6DA-6DB159B039E6}"/>
              </a:ext>
            </a:extLst>
          </p:cNvPr>
          <p:cNvSpPr>
            <a:spLocks noGrp="1"/>
          </p:cNvSpPr>
          <p:nvPr>
            <p:ph type="sldNum" sz="quarter" idx="5"/>
          </p:nvPr>
        </p:nvSpPr>
        <p:spPr/>
        <p:txBody>
          <a:bodyPr rtlCol="0"/>
          <a:lstStyle/>
          <a:p>
            <a:pPr rtl="0"/>
            <a:fld id="{998C672F-171E-46DC-915C-C7BCF99F5C42}" type="slidenum">
              <a:rPr lang="en-GB" smtClean="0"/>
              <a:t>7</a:t>
            </a:fld>
            <a:endParaRPr lang="en-GB"/>
          </a:p>
        </p:txBody>
      </p:sp>
    </p:spTree>
    <p:extLst>
      <p:ext uri="{BB962C8B-B14F-4D97-AF65-F5344CB8AC3E}">
        <p14:creationId xmlns:p14="http://schemas.microsoft.com/office/powerpoint/2010/main" val="3852131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9B1A4-DB50-0EEB-AE34-0774C20AC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7DD34-8B16-2982-714F-B0927B837F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BA5B8-606D-1F29-16EB-55E7D04C7826}"/>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B4B5DF73-23F0-AA89-8522-64C92A0210A8}"/>
              </a:ext>
            </a:extLst>
          </p:cNvPr>
          <p:cNvSpPr>
            <a:spLocks noGrp="1"/>
          </p:cNvSpPr>
          <p:nvPr>
            <p:ph type="sldNum" sz="quarter" idx="5"/>
          </p:nvPr>
        </p:nvSpPr>
        <p:spPr/>
        <p:txBody>
          <a:bodyPr rtlCol="0"/>
          <a:lstStyle/>
          <a:p>
            <a:pPr rtl="0"/>
            <a:fld id="{998C672F-171E-46DC-915C-C7BCF99F5C42}" type="slidenum">
              <a:rPr lang="en-GB" smtClean="0"/>
              <a:t>8</a:t>
            </a:fld>
            <a:endParaRPr lang="en-GB"/>
          </a:p>
        </p:txBody>
      </p:sp>
    </p:spTree>
    <p:extLst>
      <p:ext uri="{BB962C8B-B14F-4D97-AF65-F5344CB8AC3E}">
        <p14:creationId xmlns:p14="http://schemas.microsoft.com/office/powerpoint/2010/main" val="2255905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998C672F-171E-46DC-915C-C7BCF99F5C42}" type="slidenum">
              <a:rPr lang="en-GB" smtClean="0"/>
              <a:t>9</a:t>
            </a:fld>
            <a:endParaRPr lang="en-GB"/>
          </a:p>
        </p:txBody>
      </p:sp>
    </p:spTree>
    <p:extLst>
      <p:ext uri="{BB962C8B-B14F-4D97-AF65-F5344CB8AC3E}">
        <p14:creationId xmlns:p14="http://schemas.microsoft.com/office/powerpoint/2010/main" val="220326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rtlCol="0" anchor="ctr">
            <a:noAutofit/>
          </a:bodyPr>
          <a:lstStyle>
            <a:lvl1pPr algn="ctr">
              <a:defRPr sz="10000" spc="800" baseline="0"/>
            </a:lvl1pPr>
          </a:lstStyle>
          <a:p>
            <a:pPr rtl="0"/>
            <a:r>
              <a:rPr lang="en-US" noProof="0"/>
              <a:t>Click to edit Master title style</a:t>
            </a:r>
            <a:endParaRPr lang="en-GB" noProof="0"/>
          </a:p>
        </p:txBody>
      </p:sp>
      <p:sp>
        <p:nvSpPr>
          <p:cNvPr id="3" name="Subtitle 2"/>
          <p:cNvSpPr>
            <a:spLocks noGrp="1"/>
          </p:cNvSpPr>
          <p:nvPr>
            <p:ph type="subTitle" idx="1"/>
          </p:nvPr>
        </p:nvSpPr>
        <p:spPr>
          <a:xfrm>
            <a:off x="2215045" y="5979196"/>
            <a:ext cx="8045373" cy="742279"/>
          </a:xfrm>
        </p:spPr>
        <p:txBody>
          <a:bodyPr rtlCol="0"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4" name="Date Placeholder 3"/>
          <p:cNvSpPr>
            <a:spLocks noGrp="1"/>
          </p:cNvSpPr>
          <p:nvPr>
            <p:ph type="dt" sz="half" idx="10"/>
          </p:nvPr>
        </p:nvSpPr>
        <p:spPr>
          <a:xfrm>
            <a:off x="1078523" y="6375679"/>
            <a:ext cx="2329722" cy="348462"/>
          </a:xfrm>
        </p:spPr>
        <p:txBody>
          <a:bodyPr rtlCol="0"/>
          <a:lstStyle>
            <a:lvl1pPr>
              <a:defRPr baseline="0">
                <a:solidFill>
                  <a:schemeClr val="accent1">
                    <a:lumMod val="50000"/>
                  </a:schemeClr>
                </a:solidFill>
              </a:defRPr>
            </a:lvl1pPr>
          </a:lstStyle>
          <a:p>
            <a:pPr rtl="0"/>
            <a:fld id="{032A32EE-A172-4A5A-9007-38522D7274D5}" type="datetime1">
              <a:rPr lang="en-GB" noProof="0" smtClean="0"/>
              <a:t>07/10/2025</a:t>
            </a:fld>
            <a:endParaRPr lang="en-GB" noProof="0"/>
          </a:p>
        </p:txBody>
      </p:sp>
      <p:sp>
        <p:nvSpPr>
          <p:cNvPr id="5" name="Footer Placeholder 4"/>
          <p:cNvSpPr>
            <a:spLocks noGrp="1"/>
          </p:cNvSpPr>
          <p:nvPr>
            <p:ph type="ftr" sz="quarter" idx="11"/>
          </p:nvPr>
        </p:nvSpPr>
        <p:spPr>
          <a:xfrm>
            <a:off x="4180332" y="6375679"/>
            <a:ext cx="4114800" cy="345796"/>
          </a:xfrm>
        </p:spPr>
        <p:txBody>
          <a:bodyPr rtlCol="0"/>
          <a:lstStyle>
            <a:lvl1pPr>
              <a:defRPr baseline="0">
                <a:solidFill>
                  <a:schemeClr val="accent1">
                    <a:lumMod val="50000"/>
                  </a:schemeClr>
                </a:solidFill>
              </a:defRPr>
            </a:lvl1pPr>
          </a:lstStyle>
          <a:p>
            <a:pPr rtl="0"/>
            <a:endParaRPr lang="en-GB" noProof="0"/>
          </a:p>
        </p:txBody>
      </p:sp>
      <p:sp>
        <p:nvSpPr>
          <p:cNvPr id="6" name="Slide Number Placeholder 5"/>
          <p:cNvSpPr>
            <a:spLocks noGrp="1"/>
          </p:cNvSpPr>
          <p:nvPr>
            <p:ph type="sldNum" sz="quarter" idx="12"/>
          </p:nvPr>
        </p:nvSpPr>
        <p:spPr>
          <a:xfrm>
            <a:off x="9067218" y="6375679"/>
            <a:ext cx="2329723" cy="345796"/>
          </a:xfrm>
        </p:spPr>
        <p:txBody>
          <a:bodyPr rtlCol="0"/>
          <a:lstStyle>
            <a:lvl1pPr>
              <a:defRPr baseline="0">
                <a:solidFill>
                  <a:schemeClr val="accent1">
                    <a:lumMod val="50000"/>
                  </a:schemeClr>
                </a:solidFill>
              </a:defRPr>
            </a:lvl1pPr>
          </a:lstStyle>
          <a:p>
            <a:pPr rtl="0"/>
            <a:fld id="{299DD5A9-4EF1-497E-92EF-2D23CF305E03}" type="slidenum">
              <a:rPr lang="en-GB" noProof="0" smtClean="0"/>
              <a:t>‹#›</a:t>
            </a:fld>
            <a:endParaRPr lang="en-GB" noProof="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524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Vertical Text Placeholder 2"/>
          <p:cNvSpPr>
            <a:spLocks noGrp="1"/>
          </p:cNvSpPr>
          <p:nvPr>
            <p:ph type="body" orient="vert" idx="1" hasCustomPrompt="1"/>
          </p:nvPr>
        </p:nvSpPr>
        <p:spPr/>
        <p:txBody>
          <a:bodyPr vert="eaVert"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61DBB3A4-D30C-4C20-B7A0-CA5599D31E70}" type="datetime1">
              <a:rPr lang="en-GB" noProof="0" smtClean="0"/>
              <a:t>07/10/2025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299DD5A9-4EF1-497E-92EF-2D23CF305E03}" type="slidenum">
              <a:rPr lang="en-GB" noProof="0" smtClean="0"/>
              <a:t>‹#›</a:t>
            </a:fld>
            <a:endParaRPr lang="en-GB" noProof="0"/>
          </a:p>
        </p:txBody>
      </p:sp>
    </p:spTree>
    <p:extLst>
      <p:ext uri="{BB962C8B-B14F-4D97-AF65-F5344CB8AC3E}">
        <p14:creationId xmlns:p14="http://schemas.microsoft.com/office/powerpoint/2010/main" val="16221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rtlCol="0"/>
          <a:lstStyle/>
          <a:p>
            <a:pPr rtl="0"/>
            <a:r>
              <a:rPr lang="en-US" noProof="0"/>
              <a:t>Click to edit Master title style</a:t>
            </a:r>
            <a:endParaRPr lang="en-GB" noProof="0"/>
          </a:p>
        </p:txBody>
      </p:sp>
      <p:sp>
        <p:nvSpPr>
          <p:cNvPr id="3" name="Vertical Text Placeholder 2"/>
          <p:cNvSpPr>
            <a:spLocks noGrp="1"/>
          </p:cNvSpPr>
          <p:nvPr>
            <p:ph type="body" orient="vert" idx="1" hasCustomPrompt="1"/>
          </p:nvPr>
        </p:nvSpPr>
        <p:spPr>
          <a:xfrm>
            <a:off x="1257300" y="382385"/>
            <a:ext cx="8392585" cy="5600405"/>
          </a:xfrm>
        </p:spPr>
        <p:txBody>
          <a:bodyPr vert="eaVert"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DBF5D1CF-1458-47D1-9672-BE852180645A}" type="datetime1">
              <a:rPr lang="en-GB" noProof="0" smtClean="0"/>
              <a:t>07/10/2025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299DD5A9-4EF1-497E-92EF-2D23CF305E03}" type="slidenum">
              <a:rPr lang="en-GB" noProof="0" smtClean="0"/>
              <a:t>‹#›</a:t>
            </a:fld>
            <a:endParaRPr lang="en-GB" noProof="0"/>
          </a:p>
        </p:txBody>
      </p:sp>
    </p:spTree>
    <p:extLst>
      <p:ext uri="{BB962C8B-B14F-4D97-AF65-F5344CB8AC3E}">
        <p14:creationId xmlns:p14="http://schemas.microsoft.com/office/powerpoint/2010/main" val="338359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p:cNvSpPr>
            <a:spLocks noGrp="1"/>
          </p:cNvSpPr>
          <p:nvPr>
            <p:ph idx="1" hasCustomPrompt="1"/>
          </p:nvPr>
        </p:nvSpPr>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F65469FF-EA6C-461B-863A-0CA5D22A0E4B}" type="datetime1">
              <a:rPr lang="en-GB" noProof="0" smtClean="0"/>
              <a:t>07/10/2025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299DD5A9-4EF1-497E-92EF-2D23CF305E03}" type="slidenum">
              <a:rPr lang="en-GB" noProof="0" smtClean="0"/>
              <a:t>‹#›</a:t>
            </a:fld>
            <a:endParaRPr lang="en-GB" noProof="0"/>
          </a:p>
        </p:txBody>
      </p:sp>
    </p:spTree>
    <p:extLst>
      <p:ext uri="{BB962C8B-B14F-4D97-AF65-F5344CB8AC3E}">
        <p14:creationId xmlns:p14="http://schemas.microsoft.com/office/powerpoint/2010/main" val="286961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rtlCol="0" anchor="b">
            <a:normAutofit/>
          </a:bodyPr>
          <a:lstStyle>
            <a:lvl1pPr>
              <a:defRPr sz="8400" spc="800" baseline="0">
                <a:solidFill>
                  <a:schemeClr val="tx2"/>
                </a:solidFill>
              </a:defRPr>
            </a:lvl1pPr>
          </a:lstStyle>
          <a:p>
            <a:pPr rtl="0"/>
            <a:r>
              <a:rPr lang="en-US" noProof="0"/>
              <a:t>Click to edit Master title style</a:t>
            </a:r>
            <a:endParaRPr lang="en-GB" noProof="0"/>
          </a:p>
        </p:txBody>
      </p:sp>
      <p:sp>
        <p:nvSpPr>
          <p:cNvPr id="3" name="Text Placeholder 2"/>
          <p:cNvSpPr>
            <a:spLocks noGrp="1"/>
          </p:cNvSpPr>
          <p:nvPr>
            <p:ph type="body" idx="1" hasCustomPrompt="1"/>
          </p:nvPr>
        </p:nvSpPr>
        <p:spPr>
          <a:xfrm>
            <a:off x="3242930" y="5159781"/>
            <a:ext cx="7017488" cy="951135"/>
          </a:xfrm>
        </p:spPr>
        <p:txBody>
          <a:bodyPr rtlCol="0">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Edit Master text styles</a:t>
            </a:r>
          </a:p>
        </p:txBody>
      </p:sp>
      <p:sp>
        <p:nvSpPr>
          <p:cNvPr id="4" name="Date Placeholder 3"/>
          <p:cNvSpPr>
            <a:spLocks noGrp="1"/>
          </p:cNvSpPr>
          <p:nvPr>
            <p:ph type="dt" sz="half" idx="10"/>
          </p:nvPr>
        </p:nvSpPr>
        <p:spPr>
          <a:xfrm>
            <a:off x="3236546" y="6375679"/>
            <a:ext cx="1493947" cy="348462"/>
          </a:xfrm>
        </p:spPr>
        <p:txBody>
          <a:bodyPr rtlCol="0"/>
          <a:lstStyle>
            <a:lvl1pPr>
              <a:defRPr baseline="0">
                <a:solidFill>
                  <a:schemeClr val="tx2"/>
                </a:solidFill>
              </a:defRPr>
            </a:lvl1pPr>
          </a:lstStyle>
          <a:p>
            <a:pPr rtl="0"/>
            <a:fld id="{0F3FC925-489A-479C-BC7A-9E97CC53B26C}" type="datetime1">
              <a:rPr lang="en-GB" noProof="0" smtClean="0"/>
              <a:t>07/10/2025</a:t>
            </a:fld>
            <a:endParaRPr lang="en-GB" noProof="0"/>
          </a:p>
        </p:txBody>
      </p:sp>
      <p:sp>
        <p:nvSpPr>
          <p:cNvPr id="5" name="Footer Placeholder 4"/>
          <p:cNvSpPr>
            <a:spLocks noGrp="1"/>
          </p:cNvSpPr>
          <p:nvPr>
            <p:ph type="ftr" sz="quarter" idx="11"/>
          </p:nvPr>
        </p:nvSpPr>
        <p:spPr>
          <a:xfrm>
            <a:off x="5279064" y="6375679"/>
            <a:ext cx="4114800" cy="345796"/>
          </a:xfrm>
        </p:spPr>
        <p:txBody>
          <a:bodyPr rtlCol="0"/>
          <a:lstStyle>
            <a:lvl1pPr>
              <a:defRPr baseline="0">
                <a:solidFill>
                  <a:schemeClr val="tx2"/>
                </a:solidFill>
              </a:defRPr>
            </a:lvl1pPr>
          </a:lstStyle>
          <a:p>
            <a:pPr rtl="0"/>
            <a:endParaRPr lang="en-GB" noProof="0"/>
          </a:p>
        </p:txBody>
      </p:sp>
      <p:sp>
        <p:nvSpPr>
          <p:cNvPr id="6" name="Slide Number Placeholder 5"/>
          <p:cNvSpPr>
            <a:spLocks noGrp="1"/>
          </p:cNvSpPr>
          <p:nvPr>
            <p:ph type="sldNum" sz="quarter" idx="12"/>
          </p:nvPr>
        </p:nvSpPr>
        <p:spPr>
          <a:xfrm>
            <a:off x="9942434" y="6375679"/>
            <a:ext cx="1487566" cy="345796"/>
          </a:xfrm>
        </p:spPr>
        <p:txBody>
          <a:bodyPr rtlCol="0"/>
          <a:lstStyle>
            <a:lvl1pPr>
              <a:defRPr baseline="0">
                <a:solidFill>
                  <a:schemeClr val="tx2"/>
                </a:solidFill>
              </a:defRPr>
            </a:lvl1pPr>
          </a:lstStyle>
          <a:p>
            <a:pPr rtl="0"/>
            <a:fld id="{299DD5A9-4EF1-497E-92EF-2D23CF305E03}" type="slidenum">
              <a:rPr lang="en-GB" noProof="0" smtClean="0"/>
              <a:t>‹#›</a:t>
            </a:fld>
            <a:endParaRPr lang="en-GB" noProof="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131944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p:cNvSpPr>
            <a:spLocks noGrp="1"/>
          </p:cNvSpPr>
          <p:nvPr>
            <p:ph sz="half" idx="1" hasCustomPrompt="1"/>
          </p:nvPr>
        </p:nvSpPr>
        <p:spPr>
          <a:xfrm>
            <a:off x="1257300" y="2286000"/>
            <a:ext cx="4800600" cy="361950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hasCustomPrompt="1"/>
          </p:nvPr>
        </p:nvSpPr>
        <p:spPr>
          <a:xfrm>
            <a:off x="6647796" y="2286000"/>
            <a:ext cx="4800600" cy="361950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DEEE424E-6D45-443A-9C03-31CDF5AD16EE}" type="datetime1">
              <a:rPr lang="en-GB" noProof="0" smtClean="0"/>
              <a:t>07/10/2025</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299DD5A9-4EF1-497E-92EF-2D23CF305E03}" type="slidenum">
              <a:rPr lang="en-GB" noProof="0" smtClean="0"/>
              <a:t>‹#›</a:t>
            </a:fld>
            <a:endParaRPr lang="en-GB" noProof="0"/>
          </a:p>
        </p:txBody>
      </p:sp>
    </p:spTree>
    <p:extLst>
      <p:ext uri="{BB962C8B-B14F-4D97-AF65-F5344CB8AC3E}">
        <p14:creationId xmlns:p14="http://schemas.microsoft.com/office/powerpoint/2010/main" val="27002744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rtlCol="0"/>
          <a:lstStyle/>
          <a:p>
            <a:pPr rtl="0"/>
            <a:r>
              <a:rPr lang="en-US" noProof="0"/>
              <a:t>Click to edit Master title style</a:t>
            </a:r>
            <a:endParaRPr lang="en-GB" noProof="0"/>
          </a:p>
        </p:txBody>
      </p:sp>
      <p:sp>
        <p:nvSpPr>
          <p:cNvPr id="3" name="Text Placeholder 2"/>
          <p:cNvSpPr>
            <a:spLocks noGrp="1"/>
          </p:cNvSpPr>
          <p:nvPr>
            <p:ph type="body" idx="1" hasCustomPrompt="1"/>
          </p:nvPr>
        </p:nvSpPr>
        <p:spPr>
          <a:xfrm>
            <a:off x="1251678" y="2199633"/>
            <a:ext cx="4800600" cy="632529"/>
          </a:xfrm>
        </p:spPr>
        <p:txBody>
          <a:bodyPr rtlCol="0"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3"/>
          <p:cNvSpPr>
            <a:spLocks noGrp="1"/>
          </p:cNvSpPr>
          <p:nvPr>
            <p:ph sz="half" idx="2" hasCustomPrompt="1"/>
          </p:nvPr>
        </p:nvSpPr>
        <p:spPr>
          <a:xfrm>
            <a:off x="1257300" y="2909102"/>
            <a:ext cx="4800600" cy="299639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hasCustomPrompt="1"/>
          </p:nvPr>
        </p:nvSpPr>
        <p:spPr>
          <a:xfrm>
            <a:off x="6633864" y="2199633"/>
            <a:ext cx="4800600" cy="632529"/>
          </a:xfrm>
        </p:spPr>
        <p:txBody>
          <a:bodyPr rtlCol="0"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6" name="Content Placeholder 5"/>
          <p:cNvSpPr>
            <a:spLocks noGrp="1"/>
          </p:cNvSpPr>
          <p:nvPr>
            <p:ph sz="quarter" idx="4" hasCustomPrompt="1"/>
          </p:nvPr>
        </p:nvSpPr>
        <p:spPr>
          <a:xfrm>
            <a:off x="6633864" y="2909102"/>
            <a:ext cx="4800600" cy="299639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5A352A18-8029-4D22-8127-85E372561AE6}" type="datetime1">
              <a:rPr lang="en-GB" noProof="0" smtClean="0"/>
              <a:t>07/10/2025</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299DD5A9-4EF1-497E-92EF-2D23CF305E03}" type="slidenum">
              <a:rPr lang="en-GB" noProof="0" smtClean="0"/>
              <a:t>‹#›</a:t>
            </a:fld>
            <a:endParaRPr lang="en-GB" noProof="0"/>
          </a:p>
        </p:txBody>
      </p:sp>
    </p:spTree>
    <p:extLst>
      <p:ext uri="{BB962C8B-B14F-4D97-AF65-F5344CB8AC3E}">
        <p14:creationId xmlns:p14="http://schemas.microsoft.com/office/powerpoint/2010/main" val="5583235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Date Placeholder 2"/>
          <p:cNvSpPr>
            <a:spLocks noGrp="1"/>
          </p:cNvSpPr>
          <p:nvPr>
            <p:ph type="dt" sz="half" idx="10"/>
          </p:nvPr>
        </p:nvSpPr>
        <p:spPr/>
        <p:txBody>
          <a:bodyPr rtlCol="0"/>
          <a:lstStyle/>
          <a:p>
            <a:pPr rtl="0"/>
            <a:fld id="{50AF4673-F5B8-4958-B241-14F303BA8E79}" type="datetime1">
              <a:rPr lang="en-GB" noProof="0" smtClean="0"/>
              <a:t>07/10/2025</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299DD5A9-4EF1-497E-92EF-2D23CF305E03}" type="slidenum">
              <a:rPr lang="en-GB" noProof="0" smtClean="0"/>
              <a:t>‹#›</a:t>
            </a:fld>
            <a:endParaRPr lang="en-GB" noProof="0"/>
          </a:p>
        </p:txBody>
      </p:sp>
    </p:spTree>
    <p:extLst>
      <p:ext uri="{BB962C8B-B14F-4D97-AF65-F5344CB8AC3E}">
        <p14:creationId xmlns:p14="http://schemas.microsoft.com/office/powerpoint/2010/main" val="284993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66CE53F0-E5BE-4F21-B548-D5C07D9C8B5B}" type="datetime1">
              <a:rPr lang="en-GB" noProof="0" smtClean="0"/>
              <a:t>07/10/2025</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299DD5A9-4EF1-497E-92EF-2D23CF305E03}" type="slidenum">
              <a:rPr lang="en-GB" noProof="0" smtClean="0"/>
              <a:t>‹#›</a:t>
            </a:fld>
            <a:endParaRPr lang="en-GB" noProof="0"/>
          </a:p>
        </p:txBody>
      </p:sp>
    </p:spTree>
    <p:extLst>
      <p:ext uri="{BB962C8B-B14F-4D97-AF65-F5344CB8AC3E}">
        <p14:creationId xmlns:p14="http://schemas.microsoft.com/office/powerpoint/2010/main" val="61635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rtlCol="0" anchor="b">
            <a:normAutofit/>
          </a:bodyPr>
          <a:lstStyle>
            <a:lvl1pPr>
              <a:lnSpc>
                <a:spcPct val="100000"/>
              </a:lnSpc>
              <a:defRPr sz="1900" b="1" i="0" cap="all" spc="300" baseline="0">
                <a:solidFill>
                  <a:schemeClr val="accent1"/>
                </a:solidFill>
                <a:latin typeface="+mn-lt"/>
              </a:defRPr>
            </a:lvl1pPr>
          </a:lstStyle>
          <a:p>
            <a:pPr rtl="0"/>
            <a:r>
              <a:rPr lang="en-US" noProof="0"/>
              <a:t>Click to edit Master title style</a:t>
            </a:r>
            <a:endParaRPr lang="en-GB" noProof="0"/>
          </a:p>
        </p:txBody>
      </p:sp>
      <p:sp>
        <p:nvSpPr>
          <p:cNvPr id="3" name="Content Placeholder 2"/>
          <p:cNvSpPr>
            <a:spLocks noGrp="1"/>
          </p:cNvSpPr>
          <p:nvPr>
            <p:ph idx="1" hasCustomPrompt="1"/>
          </p:nvPr>
        </p:nvSpPr>
        <p:spPr>
          <a:xfrm>
            <a:off x="765051" y="920377"/>
            <a:ext cx="6158418" cy="4985124"/>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hasCustomPrompt="1"/>
          </p:nvPr>
        </p:nvSpPr>
        <p:spPr>
          <a:xfrm>
            <a:off x="8337885" y="1741336"/>
            <a:ext cx="3092115" cy="4164164"/>
          </a:xfrm>
        </p:spPr>
        <p:txBody>
          <a:bodyPr rtlCol="0"/>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5" name="Date Placeholder 4"/>
          <p:cNvSpPr>
            <a:spLocks noGrp="1"/>
          </p:cNvSpPr>
          <p:nvPr>
            <p:ph type="dt" sz="half" idx="10"/>
          </p:nvPr>
        </p:nvSpPr>
        <p:spPr>
          <a:xfrm>
            <a:off x="765051" y="6375679"/>
            <a:ext cx="1233355" cy="348462"/>
          </a:xfrm>
        </p:spPr>
        <p:txBody>
          <a:bodyPr rtlCol="0"/>
          <a:lstStyle/>
          <a:p>
            <a:pPr rtl="0"/>
            <a:fld id="{DD47E932-371F-4006-B83D-7C9DE4AB4D36}" type="datetime1">
              <a:rPr lang="en-GB" noProof="0" smtClean="0"/>
              <a:t>07/10/2025</a:t>
            </a:fld>
            <a:endParaRPr lang="en-GB" noProof="0"/>
          </a:p>
        </p:txBody>
      </p:sp>
      <p:sp>
        <p:nvSpPr>
          <p:cNvPr id="6" name="Footer Placeholder 5"/>
          <p:cNvSpPr>
            <a:spLocks noGrp="1"/>
          </p:cNvSpPr>
          <p:nvPr>
            <p:ph type="ftr" sz="quarter" idx="11"/>
          </p:nvPr>
        </p:nvSpPr>
        <p:spPr>
          <a:xfrm>
            <a:off x="2103620" y="6375679"/>
            <a:ext cx="3482179" cy="345796"/>
          </a:xfrm>
        </p:spPr>
        <p:txBody>
          <a:bodyPr rtlCol="0"/>
          <a:lstStyle/>
          <a:p>
            <a:pPr rtl="0"/>
            <a:endParaRPr lang="en-GB" noProof="0"/>
          </a:p>
        </p:txBody>
      </p:sp>
      <p:sp>
        <p:nvSpPr>
          <p:cNvPr id="7" name="Slide Number Placeholder 6"/>
          <p:cNvSpPr>
            <a:spLocks noGrp="1"/>
          </p:cNvSpPr>
          <p:nvPr>
            <p:ph type="sldNum" sz="quarter" idx="12"/>
          </p:nvPr>
        </p:nvSpPr>
        <p:spPr>
          <a:xfrm>
            <a:off x="5691014" y="6375679"/>
            <a:ext cx="1232456" cy="345796"/>
          </a:xfrm>
        </p:spPr>
        <p:txBody>
          <a:bodyPr rtlCol="0"/>
          <a:lstStyle/>
          <a:p>
            <a:pPr rtl="0"/>
            <a:fld id="{299DD5A9-4EF1-497E-92EF-2D23CF305E03}" type="slidenum">
              <a:rPr lang="en-GB" noProof="0" smtClean="0"/>
              <a:t>‹#›</a:t>
            </a:fld>
            <a:endParaRPr lang="en-GB" noProof="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863721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rtlCol="0" anchor="b">
            <a:normAutofit/>
          </a:bodyPr>
          <a:lstStyle>
            <a:lvl1pPr>
              <a:lnSpc>
                <a:spcPct val="100000"/>
              </a:lnSpc>
              <a:defRPr sz="1900" b="1" i="0" spc="300" baseline="0">
                <a:solidFill>
                  <a:schemeClr val="accent1"/>
                </a:solidFill>
                <a:latin typeface="+mn-lt"/>
              </a:defRPr>
            </a:lvl1pPr>
          </a:lstStyle>
          <a:p>
            <a:pPr rtl="0"/>
            <a:r>
              <a:rPr lang="en-US" noProof="0"/>
              <a:t>Click to edit Master title style</a:t>
            </a:r>
            <a:endParaRPr lang="en-GB" noProof="0"/>
          </a:p>
        </p:txBody>
      </p:sp>
      <p:sp>
        <p:nvSpPr>
          <p:cNvPr id="4" name="Text Placeholder 3"/>
          <p:cNvSpPr>
            <a:spLocks noGrp="1"/>
          </p:cNvSpPr>
          <p:nvPr>
            <p:ph type="body" sz="half" idx="2" hasCustomPrompt="1"/>
          </p:nvPr>
        </p:nvSpPr>
        <p:spPr>
          <a:xfrm>
            <a:off x="8337883" y="1741336"/>
            <a:ext cx="3092117" cy="4164164"/>
          </a:xfrm>
        </p:spPr>
        <p:txBody>
          <a:bodyPr rtlCol="0"/>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5" name="Date Placeholder 4"/>
          <p:cNvSpPr>
            <a:spLocks noGrp="1"/>
          </p:cNvSpPr>
          <p:nvPr>
            <p:ph type="dt" sz="half" idx="10"/>
          </p:nvPr>
        </p:nvSpPr>
        <p:spPr>
          <a:xfrm>
            <a:off x="765950" y="6375679"/>
            <a:ext cx="1232456" cy="348462"/>
          </a:xfrm>
        </p:spPr>
        <p:txBody>
          <a:bodyPr rtlCol="0"/>
          <a:lstStyle/>
          <a:p>
            <a:pPr rtl="0"/>
            <a:fld id="{89EC0C6A-CC07-484B-99BC-B6C935DCA222}" type="datetime1">
              <a:rPr lang="en-GB" noProof="0" smtClean="0"/>
              <a:t>07/10/2025</a:t>
            </a:fld>
            <a:endParaRPr lang="en-GB" noProof="0"/>
          </a:p>
        </p:txBody>
      </p:sp>
      <p:sp>
        <p:nvSpPr>
          <p:cNvPr id="6" name="Footer Placeholder 5"/>
          <p:cNvSpPr>
            <a:spLocks noGrp="1"/>
          </p:cNvSpPr>
          <p:nvPr>
            <p:ph type="ftr" sz="quarter" idx="11"/>
          </p:nvPr>
        </p:nvSpPr>
        <p:spPr>
          <a:xfrm>
            <a:off x="2103621" y="6375679"/>
            <a:ext cx="3482178" cy="345796"/>
          </a:xfrm>
        </p:spPr>
        <p:txBody>
          <a:bodyPr rtlCol="0"/>
          <a:lstStyle/>
          <a:p>
            <a:pPr rtl="0"/>
            <a:endParaRPr lang="en-GB" noProof="0"/>
          </a:p>
        </p:txBody>
      </p:sp>
      <p:sp>
        <p:nvSpPr>
          <p:cNvPr id="7" name="Slide Number Placeholder 6"/>
          <p:cNvSpPr>
            <a:spLocks noGrp="1"/>
          </p:cNvSpPr>
          <p:nvPr>
            <p:ph type="sldNum" sz="quarter" idx="12"/>
          </p:nvPr>
        </p:nvSpPr>
        <p:spPr>
          <a:xfrm>
            <a:off x="5687568" y="6375679"/>
            <a:ext cx="1234440" cy="345796"/>
          </a:xfrm>
        </p:spPr>
        <p:txBody>
          <a:bodyPr rtlCol="0"/>
          <a:lstStyle/>
          <a:p>
            <a:pPr rtl="0"/>
            <a:fld id="{299DD5A9-4EF1-497E-92EF-2D23CF305E03}" type="slidenum">
              <a:rPr lang="en-GB" noProof="0" smtClean="0"/>
              <a:t>‹#›</a:t>
            </a:fld>
            <a:endParaRPr lang="en-GB" noProof="0"/>
          </a:p>
        </p:txBody>
      </p:sp>
    </p:spTree>
    <p:extLst>
      <p:ext uri="{BB962C8B-B14F-4D97-AF65-F5344CB8AC3E}">
        <p14:creationId xmlns:p14="http://schemas.microsoft.com/office/powerpoint/2010/main" val="75383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pPr rtl="0"/>
            <a:r>
              <a:rPr lang="en-US" noProof="0"/>
              <a:t>Click to edit Master title style</a:t>
            </a:r>
            <a:endParaRPr lang="en-GB" noProof="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05CF82AF-E082-4040-8395-7136B0A90EA4}" type="datetime1">
              <a:rPr lang="en-GB" noProof="0" smtClean="0"/>
              <a:t>07/10/2025</a:t>
            </a:fld>
            <a:endParaRPr lang="en-GB" noProof="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endParaRPr lang="en-GB" noProof="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299DD5A9-4EF1-497E-92EF-2D23CF305E03}" type="slidenum">
              <a:rPr lang="en-GB" noProof="0" smtClean="0"/>
              <a:t>‹#›</a:t>
            </a:fld>
            <a:endParaRPr lang="en-GB" noProof="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8072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88DD-3717-47D0-B979-D111D81B46AA}"/>
              </a:ext>
            </a:extLst>
          </p:cNvPr>
          <p:cNvSpPr>
            <a:spLocks noGrp="1"/>
          </p:cNvSpPr>
          <p:nvPr>
            <p:ph type="ctrTitle"/>
          </p:nvPr>
        </p:nvSpPr>
        <p:spPr>
          <a:xfrm>
            <a:off x="1078523" y="1098388"/>
            <a:ext cx="10318418" cy="4394988"/>
          </a:xfrm>
        </p:spPr>
        <p:txBody>
          <a:bodyPr rtlCol="0"/>
          <a:lstStyle/>
          <a:p>
            <a:pPr rtl="0"/>
            <a:r>
              <a:rPr lang="en-GB" sz="4800" dirty="0">
                <a:latin typeface="Bodoni MT" panose="02070603080606020203" pitchFamily="18" charset="0"/>
              </a:rPr>
              <a:t>LJC Philosophy through the year</a:t>
            </a:r>
            <a:br>
              <a:rPr lang="en-GB" sz="4800" dirty="0">
                <a:latin typeface="Bodoni MT" panose="02070603080606020203" pitchFamily="18" charset="0"/>
              </a:rPr>
            </a:br>
            <a:br>
              <a:rPr lang="en-GB" sz="4800" dirty="0">
                <a:latin typeface="Bodoni MT" panose="02070603080606020203" pitchFamily="18" charset="0"/>
              </a:rPr>
            </a:br>
            <a:r>
              <a:rPr lang="en-GB" sz="4800" dirty="0">
                <a:latin typeface="Bodoni MT" panose="02070603080606020203" pitchFamily="18" charset="0"/>
              </a:rPr>
              <a:t>The philosophy of love </a:t>
            </a:r>
            <a:br>
              <a:rPr lang="en-GB" sz="4800" dirty="0">
                <a:latin typeface="Bodoni MT" panose="02070603080606020203" pitchFamily="18" charset="0"/>
              </a:rPr>
            </a:br>
            <a:r>
              <a:rPr lang="en-GB" sz="4800" dirty="0">
                <a:latin typeface="Bodoni MT" panose="02070603080606020203" pitchFamily="18" charset="0"/>
              </a:rPr>
              <a:t>Week 3: philia</a:t>
            </a:r>
          </a:p>
        </p:txBody>
      </p:sp>
      <p:sp>
        <p:nvSpPr>
          <p:cNvPr id="8" name="TextBox 7">
            <a:extLst>
              <a:ext uri="{FF2B5EF4-FFF2-40B4-BE49-F238E27FC236}">
                <a16:creationId xmlns:a16="http://schemas.microsoft.com/office/drawing/2014/main" id="{F7EDFBFC-5564-4D5D-8F01-C829B7B40C08}"/>
              </a:ext>
            </a:extLst>
          </p:cNvPr>
          <p:cNvSpPr txBox="1"/>
          <p:nvPr/>
        </p:nvSpPr>
        <p:spPr>
          <a:xfrm>
            <a:off x="3666271" y="5955687"/>
            <a:ext cx="8224344" cy="523220"/>
          </a:xfrm>
          <a:prstGeom prst="rect">
            <a:avLst/>
          </a:prstGeom>
          <a:noFill/>
        </p:spPr>
        <p:txBody>
          <a:bodyPr wrap="square" rtlCol="0">
            <a:spAutoFit/>
          </a:bodyPr>
          <a:lstStyle/>
          <a:p>
            <a:pPr rtl="0"/>
            <a:r>
              <a:rPr lang="en-GB" sz="2800" dirty="0">
                <a:latin typeface="Times New Roman" panose="02020603050405020304" pitchFamily="18" charset="0"/>
                <a:cs typeface="Times New Roman" panose="02020603050405020304" pitchFamily="18" charset="0"/>
              </a:rPr>
              <a:t>DR SARAH PAWLETT JACKSON</a:t>
            </a:r>
          </a:p>
        </p:txBody>
      </p:sp>
    </p:spTree>
    <p:extLst>
      <p:ext uri="{BB962C8B-B14F-4D97-AF65-F5344CB8AC3E}">
        <p14:creationId xmlns:p14="http://schemas.microsoft.com/office/powerpoint/2010/main" val="195701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E078-3CB3-4D1F-8E4E-75C6D5DA8D1A}"/>
              </a:ext>
            </a:extLst>
          </p:cNvPr>
          <p:cNvSpPr>
            <a:spLocks noGrp="1"/>
          </p:cNvSpPr>
          <p:nvPr>
            <p:ph type="title"/>
          </p:nvPr>
        </p:nvSpPr>
        <p:spPr>
          <a:xfrm>
            <a:off x="1203434" y="382385"/>
            <a:ext cx="10893973" cy="821382"/>
          </a:xfrm>
        </p:spPr>
        <p:txBody>
          <a:bodyPr rtlCol="0">
            <a:normAutofit/>
          </a:bodyPr>
          <a:lstStyle/>
          <a:p>
            <a:pPr rtl="0"/>
            <a:r>
              <a:rPr lang="en-GB" sz="4000" dirty="0">
                <a:latin typeface="Bodoni MT" panose="02070603080606020203" pitchFamily="18" charset="0"/>
              </a:rPr>
              <a:t>Defining Friendship </a:t>
            </a:r>
          </a:p>
        </p:txBody>
      </p:sp>
      <p:sp>
        <p:nvSpPr>
          <p:cNvPr id="3" name="Content Placeholder 2">
            <a:extLst>
              <a:ext uri="{FF2B5EF4-FFF2-40B4-BE49-F238E27FC236}">
                <a16:creationId xmlns:a16="http://schemas.microsoft.com/office/drawing/2014/main" id="{6797BDE5-A8BD-4286-8221-21664A41BD79}"/>
              </a:ext>
            </a:extLst>
          </p:cNvPr>
          <p:cNvSpPr>
            <a:spLocks noGrp="1"/>
          </p:cNvSpPr>
          <p:nvPr>
            <p:ph idx="1"/>
          </p:nvPr>
        </p:nvSpPr>
        <p:spPr>
          <a:xfrm>
            <a:off x="1112781" y="1348452"/>
            <a:ext cx="5276444" cy="5127163"/>
          </a:xfrm>
        </p:spPr>
        <p:txBody>
          <a:bodyPr rtlCol="0">
            <a:normAutofit/>
          </a:bodyPr>
          <a:lstStyle/>
          <a:p>
            <a:pPr marL="0" indent="0">
              <a:buNone/>
            </a:pPr>
            <a:r>
              <a:rPr lang="en-GB" sz="2800" dirty="0"/>
              <a:t>Possible characteristic features of friendship: </a:t>
            </a:r>
          </a:p>
          <a:p>
            <a:r>
              <a:rPr lang="en-GB" sz="2800" dirty="0"/>
              <a:t>Enjoying the other’s company</a:t>
            </a:r>
          </a:p>
          <a:p>
            <a:r>
              <a:rPr lang="en-GB" sz="2800" dirty="0"/>
              <a:t>Reciprocity </a:t>
            </a:r>
          </a:p>
          <a:p>
            <a:r>
              <a:rPr lang="en-GB" sz="2800" dirty="0"/>
              <a:t>Similarity/equality</a:t>
            </a:r>
          </a:p>
          <a:p>
            <a:r>
              <a:rPr lang="en-GB" sz="2800" dirty="0"/>
              <a:t>Having shared interests </a:t>
            </a:r>
          </a:p>
          <a:p>
            <a:r>
              <a:rPr lang="en-GB" sz="2800" dirty="0"/>
              <a:t>Involving particularity, partiality and exclusivity </a:t>
            </a:r>
          </a:p>
          <a:p>
            <a:r>
              <a:rPr lang="en-GB" sz="2800" dirty="0"/>
              <a:t>Involving choice</a:t>
            </a:r>
          </a:p>
        </p:txBody>
      </p:sp>
      <p:pic>
        <p:nvPicPr>
          <p:cNvPr id="4" name="Picture 3">
            <a:extLst>
              <a:ext uri="{FF2B5EF4-FFF2-40B4-BE49-F238E27FC236}">
                <a16:creationId xmlns:a16="http://schemas.microsoft.com/office/drawing/2014/main" id="{40AFA042-43F1-1AF7-3157-BCBEEA6E4884}"/>
              </a:ext>
            </a:extLst>
          </p:cNvPr>
          <p:cNvPicPr>
            <a:picLocks noChangeAspect="1"/>
          </p:cNvPicPr>
          <p:nvPr/>
        </p:nvPicPr>
        <p:blipFill>
          <a:blip r:embed="rId3"/>
          <a:stretch>
            <a:fillRect/>
          </a:stretch>
        </p:blipFill>
        <p:spPr>
          <a:xfrm>
            <a:off x="6776369" y="1348452"/>
            <a:ext cx="4616026" cy="3674961"/>
          </a:xfrm>
          <a:prstGeom prst="rect">
            <a:avLst/>
          </a:prstGeom>
        </p:spPr>
      </p:pic>
      <p:sp>
        <p:nvSpPr>
          <p:cNvPr id="5" name="TextBox 4">
            <a:extLst>
              <a:ext uri="{FF2B5EF4-FFF2-40B4-BE49-F238E27FC236}">
                <a16:creationId xmlns:a16="http://schemas.microsoft.com/office/drawing/2014/main" id="{A7DA7865-0011-C7A9-D3DF-105C11303F62}"/>
              </a:ext>
            </a:extLst>
          </p:cNvPr>
          <p:cNvSpPr txBox="1"/>
          <p:nvPr/>
        </p:nvSpPr>
        <p:spPr>
          <a:xfrm>
            <a:off x="6776369" y="5275286"/>
            <a:ext cx="4860045" cy="1200329"/>
          </a:xfrm>
          <a:prstGeom prst="rect">
            <a:avLst/>
          </a:prstGeom>
          <a:noFill/>
        </p:spPr>
        <p:txBody>
          <a:bodyPr wrap="square" rtlCol="0">
            <a:spAutoFit/>
          </a:bodyPr>
          <a:lstStyle/>
          <a:p>
            <a:r>
              <a:rPr lang="en-GB" i="1" dirty="0"/>
              <a:t>Sophus Claussen reading his poem Imperia for Helge Rode &amp; JF Willumsen, </a:t>
            </a:r>
            <a:r>
              <a:rPr lang="en-GB" dirty="0"/>
              <a:t>Jens Ferdinand Willumsen, 1915</a:t>
            </a:r>
          </a:p>
          <a:p>
            <a:endParaRPr lang="en-GB" dirty="0"/>
          </a:p>
        </p:txBody>
      </p:sp>
    </p:spTree>
    <p:extLst>
      <p:ext uri="{BB962C8B-B14F-4D97-AF65-F5344CB8AC3E}">
        <p14:creationId xmlns:p14="http://schemas.microsoft.com/office/powerpoint/2010/main" val="1040409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07F10-851D-49C2-6BE1-98C93CC30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AECA1-A77B-838D-CDBA-DE57FDD3CD98}"/>
              </a:ext>
            </a:extLst>
          </p:cNvPr>
          <p:cNvSpPr>
            <a:spLocks noGrp="1"/>
          </p:cNvSpPr>
          <p:nvPr>
            <p:ph type="title"/>
          </p:nvPr>
        </p:nvSpPr>
        <p:spPr>
          <a:xfrm>
            <a:off x="1203434" y="382385"/>
            <a:ext cx="10893973" cy="821382"/>
          </a:xfrm>
        </p:spPr>
        <p:txBody>
          <a:bodyPr rtlCol="0">
            <a:normAutofit/>
          </a:bodyPr>
          <a:lstStyle/>
          <a:p>
            <a:pPr rtl="0"/>
            <a:r>
              <a:rPr lang="en-GB" sz="4000" dirty="0">
                <a:latin typeface="Bodoni MT" panose="02070603080606020203" pitchFamily="18" charset="0"/>
              </a:rPr>
              <a:t>Defining Friendship </a:t>
            </a:r>
          </a:p>
        </p:txBody>
      </p:sp>
      <p:sp>
        <p:nvSpPr>
          <p:cNvPr id="3" name="Content Placeholder 2">
            <a:extLst>
              <a:ext uri="{FF2B5EF4-FFF2-40B4-BE49-F238E27FC236}">
                <a16:creationId xmlns:a16="http://schemas.microsoft.com/office/drawing/2014/main" id="{5108D3EA-9422-A15B-D0ED-0C90E5CD1BF7}"/>
              </a:ext>
            </a:extLst>
          </p:cNvPr>
          <p:cNvSpPr>
            <a:spLocks noGrp="1"/>
          </p:cNvSpPr>
          <p:nvPr>
            <p:ph idx="1"/>
          </p:nvPr>
        </p:nvSpPr>
        <p:spPr>
          <a:xfrm>
            <a:off x="1112781" y="1203768"/>
            <a:ext cx="10149386" cy="5271848"/>
          </a:xfrm>
        </p:spPr>
        <p:txBody>
          <a:bodyPr rtlCol="0">
            <a:normAutofit/>
          </a:bodyPr>
          <a:lstStyle/>
          <a:p>
            <a:r>
              <a:rPr lang="en-GB" sz="2800" dirty="0"/>
              <a:t>Enjoying the other’s company</a:t>
            </a:r>
          </a:p>
          <a:p>
            <a:pPr lvl="1">
              <a:lnSpc>
                <a:spcPct val="107000"/>
              </a:lnSpc>
            </a:pPr>
            <a:r>
              <a:rPr lang="en-GB" dirty="0"/>
              <a:t>We want to spend time with our friends, to be in their presence</a:t>
            </a:r>
          </a:p>
          <a:p>
            <a:pPr lvl="1">
              <a:lnSpc>
                <a:spcPct val="107000"/>
              </a:lnSpc>
            </a:pPr>
            <a:r>
              <a:rPr lang="en-GB" dirty="0"/>
              <a:t>We find being with them pleasant – or at least don’t not want to spend time with them</a:t>
            </a:r>
          </a:p>
          <a:p>
            <a:pPr marL="0" indent="0">
              <a:lnSpc>
                <a:spcPct val="107000"/>
              </a:lnSpc>
              <a:spcAft>
                <a:spcPts val="800"/>
              </a:spcAft>
              <a:buNone/>
            </a:pPr>
            <a:r>
              <a:rPr lang="en-GB" dirty="0"/>
              <a:t>‘Friends enjoy each other’s company’ (Aristotle, </a:t>
            </a:r>
            <a:r>
              <a:rPr lang="en-GB" i="1" dirty="0"/>
              <a:t>Nicomachean Ethics, </a:t>
            </a:r>
            <a:r>
              <a:rPr lang="en-GB" dirty="0"/>
              <a:t>214)</a:t>
            </a:r>
          </a:p>
          <a:p>
            <a:pPr marL="0" indent="0">
              <a:lnSpc>
                <a:spcPct val="107000"/>
              </a:lnSpc>
              <a:spcAft>
                <a:spcPts val="800"/>
              </a:spcAft>
              <a:buNone/>
            </a:pPr>
            <a:r>
              <a:rPr lang="en-GB" dirty="0"/>
              <a:t>‘Accepting each other without living together is more like good will than friendship. For nothing is so characteristic of friends as living together.’ (NE 213)</a:t>
            </a:r>
          </a:p>
          <a:p>
            <a:r>
              <a:rPr lang="en-GB" sz="2800" dirty="0"/>
              <a:t>Reciprocity</a:t>
            </a:r>
          </a:p>
          <a:p>
            <a:pPr lvl="1"/>
            <a:r>
              <a:rPr lang="en-GB" dirty="0"/>
              <a:t>Reciprocity is a necessary feature of friendship, unlike eros and agape. Where the latter two can involve one-sidedness or asymmetry, this is not possible with friendship.  An unrequited ‘friendship’ isn’t a friendship.</a:t>
            </a:r>
          </a:p>
          <a:p>
            <a:pPr marL="0" indent="0">
              <a:buNone/>
            </a:pPr>
            <a:r>
              <a:rPr lang="en-GB" dirty="0"/>
              <a:t> ‘If there is to be friendship, the parties must have good will towards each other , i.e. wish good things for each other, and be aware of the other’s doing so.’ (NE 210)</a:t>
            </a:r>
          </a:p>
          <a:p>
            <a:pPr marL="0" indent="0">
              <a:buNone/>
            </a:pPr>
            <a:endParaRPr lang="en-GB" sz="2800" dirty="0"/>
          </a:p>
        </p:txBody>
      </p:sp>
    </p:spTree>
    <p:extLst>
      <p:ext uri="{BB962C8B-B14F-4D97-AF65-F5344CB8AC3E}">
        <p14:creationId xmlns:p14="http://schemas.microsoft.com/office/powerpoint/2010/main" val="4005722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082E5-D285-11D7-CD0B-DFF0BBB11F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16226-FC12-8734-C443-CA69DED50831}"/>
              </a:ext>
            </a:extLst>
          </p:cNvPr>
          <p:cNvSpPr>
            <a:spLocks noGrp="1"/>
          </p:cNvSpPr>
          <p:nvPr>
            <p:ph type="title"/>
          </p:nvPr>
        </p:nvSpPr>
        <p:spPr>
          <a:xfrm>
            <a:off x="1203434" y="382385"/>
            <a:ext cx="10893973" cy="821382"/>
          </a:xfrm>
        </p:spPr>
        <p:txBody>
          <a:bodyPr rtlCol="0">
            <a:normAutofit/>
          </a:bodyPr>
          <a:lstStyle/>
          <a:p>
            <a:pPr rtl="0"/>
            <a:r>
              <a:rPr lang="en-GB" sz="4000" dirty="0">
                <a:latin typeface="Bodoni MT" panose="02070603080606020203" pitchFamily="18" charset="0"/>
              </a:rPr>
              <a:t>Defining Friendship </a:t>
            </a:r>
          </a:p>
        </p:txBody>
      </p:sp>
      <p:sp>
        <p:nvSpPr>
          <p:cNvPr id="3" name="Content Placeholder 2">
            <a:extLst>
              <a:ext uri="{FF2B5EF4-FFF2-40B4-BE49-F238E27FC236}">
                <a16:creationId xmlns:a16="http://schemas.microsoft.com/office/drawing/2014/main" id="{24BD9318-F002-2595-4446-40B9ADE678DE}"/>
              </a:ext>
            </a:extLst>
          </p:cNvPr>
          <p:cNvSpPr>
            <a:spLocks noGrp="1"/>
          </p:cNvSpPr>
          <p:nvPr>
            <p:ph idx="1"/>
          </p:nvPr>
        </p:nvSpPr>
        <p:spPr>
          <a:xfrm>
            <a:off x="1112781" y="1348452"/>
            <a:ext cx="10149386" cy="5127163"/>
          </a:xfrm>
        </p:spPr>
        <p:txBody>
          <a:bodyPr rtlCol="0">
            <a:normAutofit/>
          </a:bodyPr>
          <a:lstStyle/>
          <a:p>
            <a:r>
              <a:rPr lang="en-GB" sz="2800" dirty="0"/>
              <a:t>Similarity/equality</a:t>
            </a:r>
          </a:p>
          <a:p>
            <a:pPr marL="0" indent="0">
              <a:lnSpc>
                <a:spcPct val="107000"/>
              </a:lnSpc>
              <a:spcAft>
                <a:spcPts val="800"/>
              </a:spcAft>
              <a:buNone/>
            </a:pPr>
            <a:r>
              <a:rPr lang="en-GB" dirty="0"/>
              <a:t>In friendship there is ‘resemblance between the parties.’ (NE 212)</a:t>
            </a:r>
          </a:p>
          <a:p>
            <a:pPr marL="0" indent="0">
              <a:lnSpc>
                <a:spcPct val="107000"/>
              </a:lnSpc>
              <a:spcAft>
                <a:spcPts val="800"/>
              </a:spcAft>
              <a:buNone/>
            </a:pPr>
            <a:r>
              <a:rPr lang="en-GB" dirty="0"/>
              <a:t>‘In all aspects each party gets the same or similar things from the other, which is an attribute friendship should have.’ (NE 212) </a:t>
            </a:r>
          </a:p>
          <a:p>
            <a:pPr marL="0" indent="0">
              <a:lnSpc>
                <a:spcPct val="107000"/>
              </a:lnSpc>
              <a:spcAft>
                <a:spcPts val="800"/>
              </a:spcAft>
              <a:buNone/>
            </a:pPr>
            <a:r>
              <a:rPr lang="en-GB" dirty="0"/>
              <a:t>‘Equality…is something that is thought to be characteristic of friendship.’ (NE 216)</a:t>
            </a:r>
          </a:p>
          <a:p>
            <a:r>
              <a:rPr lang="en-GB" sz="2800" dirty="0"/>
              <a:t>Having shared interests </a:t>
            </a:r>
          </a:p>
          <a:p>
            <a:pPr marL="0" indent="0">
              <a:lnSpc>
                <a:spcPct val="107000"/>
              </a:lnSpc>
              <a:spcAft>
                <a:spcPts val="800"/>
              </a:spcAft>
              <a:buNone/>
            </a:pPr>
            <a:r>
              <a:rPr lang="en-GB" dirty="0"/>
              <a:t>‘The proverb says, ‘What belongs to friends is shared in common’, and correctly so; for friendship depends upon sharing.’ (NE 218)</a:t>
            </a:r>
          </a:p>
          <a:p>
            <a:pPr marL="0" indent="0">
              <a:lnSpc>
                <a:spcPct val="107000"/>
              </a:lnSpc>
              <a:spcAft>
                <a:spcPts val="800"/>
              </a:spcAft>
              <a:buNone/>
            </a:pPr>
            <a:r>
              <a:rPr lang="en-GB" dirty="0"/>
              <a:t>‘But it is not possible for people to spend their time with each other if they are not pleasant, and if they do not enjoy the same things, which seems to be characteristic of comradely friendship.’ (NE 214)</a:t>
            </a:r>
          </a:p>
        </p:txBody>
      </p:sp>
    </p:spTree>
    <p:extLst>
      <p:ext uri="{BB962C8B-B14F-4D97-AF65-F5344CB8AC3E}">
        <p14:creationId xmlns:p14="http://schemas.microsoft.com/office/powerpoint/2010/main" val="234825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D8ED8-7BD1-C256-10DB-7958343CA9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F900D6-760C-E18B-C5DA-2956BFC7EF18}"/>
              </a:ext>
            </a:extLst>
          </p:cNvPr>
          <p:cNvSpPr>
            <a:spLocks noGrp="1"/>
          </p:cNvSpPr>
          <p:nvPr>
            <p:ph type="title"/>
          </p:nvPr>
        </p:nvSpPr>
        <p:spPr>
          <a:xfrm>
            <a:off x="1203434" y="382385"/>
            <a:ext cx="10893973" cy="821382"/>
          </a:xfrm>
        </p:spPr>
        <p:txBody>
          <a:bodyPr rtlCol="0">
            <a:normAutofit/>
          </a:bodyPr>
          <a:lstStyle/>
          <a:p>
            <a:pPr rtl="0"/>
            <a:r>
              <a:rPr lang="en-GB" sz="4000" dirty="0">
                <a:latin typeface="Bodoni MT" panose="02070603080606020203" pitchFamily="18" charset="0"/>
              </a:rPr>
              <a:t>Defining Friendship </a:t>
            </a:r>
          </a:p>
        </p:txBody>
      </p:sp>
      <p:sp>
        <p:nvSpPr>
          <p:cNvPr id="3" name="Content Placeholder 2">
            <a:extLst>
              <a:ext uri="{FF2B5EF4-FFF2-40B4-BE49-F238E27FC236}">
                <a16:creationId xmlns:a16="http://schemas.microsoft.com/office/drawing/2014/main" id="{82EB74A9-DD63-2F81-A15D-FB693BDBF457}"/>
              </a:ext>
            </a:extLst>
          </p:cNvPr>
          <p:cNvSpPr>
            <a:spLocks noGrp="1"/>
          </p:cNvSpPr>
          <p:nvPr>
            <p:ph idx="1"/>
          </p:nvPr>
        </p:nvSpPr>
        <p:spPr>
          <a:xfrm>
            <a:off x="1112781" y="1348452"/>
            <a:ext cx="6051948" cy="5127163"/>
          </a:xfrm>
        </p:spPr>
        <p:txBody>
          <a:bodyPr rtlCol="0">
            <a:normAutofit/>
          </a:bodyPr>
          <a:lstStyle/>
          <a:p>
            <a:r>
              <a:rPr lang="en-GB" sz="2800" dirty="0"/>
              <a:t>Involving particularity, partiality and exclusivity </a:t>
            </a:r>
          </a:p>
          <a:p>
            <a:pPr marL="0" indent="0">
              <a:lnSpc>
                <a:spcPct val="107000"/>
              </a:lnSpc>
              <a:spcAft>
                <a:spcPts val="800"/>
              </a:spcAft>
              <a:buNone/>
            </a:pPr>
            <a:r>
              <a:rPr lang="en-GB" kern="100" dirty="0">
                <a:ea typeface="Aptos" panose="020B0004020202020204" pitchFamily="34" charset="0"/>
                <a:cs typeface="Times New Roman" panose="02020603050405020304" pitchFamily="18" charset="0"/>
              </a:rPr>
              <a:t>‘It is not possible to be a friend to many in the case of the complete kind of friendship’ (NE 214)</a:t>
            </a:r>
          </a:p>
          <a:p>
            <a:pPr marL="0" indent="0">
              <a:lnSpc>
                <a:spcPct val="107000"/>
              </a:lnSpc>
              <a:spcAft>
                <a:spcPts val="800"/>
              </a:spcAft>
              <a:buNone/>
            </a:pPr>
            <a:r>
              <a:rPr lang="en-GB" kern="100" dirty="0">
                <a:ea typeface="Aptos" panose="020B0004020202020204" pitchFamily="34" charset="0"/>
                <a:cs typeface="Times New Roman" panose="02020603050405020304" pitchFamily="18" charset="0"/>
              </a:rPr>
              <a:t>‘Friendships are particular and partial…You cannot be friend with everyone without evacuating ‘friendship’ of all meaning.’ (Soskice, 2007, p160)</a:t>
            </a:r>
            <a:endParaRPr lang="en-GB" dirty="0"/>
          </a:p>
          <a:p>
            <a:r>
              <a:rPr lang="en-GB" sz="2800" dirty="0"/>
              <a:t>Involving choice</a:t>
            </a:r>
          </a:p>
          <a:p>
            <a:pPr marL="0" indent="0">
              <a:buNone/>
            </a:pPr>
            <a:r>
              <a:rPr lang="en-GB" kern="100" dirty="0">
                <a:ea typeface="Aptos" panose="020B0004020202020204" pitchFamily="34" charset="0"/>
                <a:cs typeface="Times New Roman" panose="02020603050405020304" pitchFamily="18" charset="0"/>
              </a:rPr>
              <a:t>‘…for one can feel love no less to towards inanimate than towards animate objects , but reciprocal loving involves decision’ (NE 214)</a:t>
            </a:r>
            <a:r>
              <a:rPr lang="en-GB" b="1" kern="100" dirty="0">
                <a:ea typeface="Aptos" panose="020B0004020202020204" pitchFamily="34" charset="0"/>
                <a:cs typeface="Times New Roman" panose="02020603050405020304" pitchFamily="18" charset="0"/>
              </a:rPr>
              <a:t> </a:t>
            </a:r>
            <a:endParaRPr lang="en-GB" kern="100" dirty="0">
              <a:ea typeface="Aptos" panose="020B0004020202020204" pitchFamily="34" charset="0"/>
              <a:cs typeface="Times New Roman" panose="02020603050405020304" pitchFamily="18" charset="0"/>
            </a:endParaRPr>
          </a:p>
          <a:p>
            <a:pPr marL="0" indent="0">
              <a:buNone/>
            </a:pPr>
            <a:endParaRPr lang="en-GB" sz="2800" dirty="0"/>
          </a:p>
        </p:txBody>
      </p:sp>
      <p:pic>
        <p:nvPicPr>
          <p:cNvPr id="2050" name="Picture 2" descr="File:Two Girls (SM 2011)">
            <a:extLst>
              <a:ext uri="{FF2B5EF4-FFF2-40B4-BE49-F238E27FC236}">
                <a16:creationId xmlns:a16="http://schemas.microsoft.com/office/drawing/2014/main" id="{DACE1B21-C872-9A3D-E058-1022AC219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440" y="1203767"/>
            <a:ext cx="3607765" cy="47271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F3CC19-B649-AFF8-0C35-D284E24C719A}"/>
              </a:ext>
            </a:extLst>
          </p:cNvPr>
          <p:cNvSpPr txBox="1"/>
          <p:nvPr/>
        </p:nvSpPr>
        <p:spPr>
          <a:xfrm>
            <a:off x="7951807" y="6106283"/>
            <a:ext cx="3935393" cy="369332"/>
          </a:xfrm>
          <a:prstGeom prst="rect">
            <a:avLst/>
          </a:prstGeom>
          <a:noFill/>
        </p:spPr>
        <p:txBody>
          <a:bodyPr wrap="square" rtlCol="0">
            <a:spAutoFit/>
          </a:bodyPr>
          <a:lstStyle/>
          <a:p>
            <a:r>
              <a:rPr lang="en-GB" i="1" dirty="0"/>
              <a:t>Two Girls,  </a:t>
            </a:r>
            <a:r>
              <a:rPr lang="en-GB" dirty="0"/>
              <a:t>August Macke, 1913 </a:t>
            </a:r>
          </a:p>
        </p:txBody>
      </p:sp>
    </p:spTree>
    <p:extLst>
      <p:ext uri="{BB962C8B-B14F-4D97-AF65-F5344CB8AC3E}">
        <p14:creationId xmlns:p14="http://schemas.microsoft.com/office/powerpoint/2010/main" val="4004905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62F2E-D12E-5AA5-1BEE-90760E68CF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64DD9E-A52C-DBE3-254E-2005C9906D41}"/>
              </a:ext>
            </a:extLst>
          </p:cNvPr>
          <p:cNvSpPr>
            <a:spLocks noGrp="1"/>
          </p:cNvSpPr>
          <p:nvPr>
            <p:ph type="title"/>
          </p:nvPr>
        </p:nvSpPr>
        <p:spPr>
          <a:xfrm>
            <a:off x="1203434" y="382385"/>
            <a:ext cx="10893973" cy="821382"/>
          </a:xfrm>
        </p:spPr>
        <p:txBody>
          <a:bodyPr rtlCol="0">
            <a:normAutofit fontScale="90000"/>
          </a:bodyPr>
          <a:lstStyle/>
          <a:p>
            <a:pPr rtl="0"/>
            <a:r>
              <a:rPr lang="en-GB" sz="4000" dirty="0">
                <a:latin typeface="Bodoni MT" panose="02070603080606020203" pitchFamily="18" charset="0"/>
              </a:rPr>
              <a:t>Aristotle’s three types of Friendship </a:t>
            </a:r>
          </a:p>
        </p:txBody>
      </p:sp>
      <p:sp>
        <p:nvSpPr>
          <p:cNvPr id="3" name="Content Placeholder 2">
            <a:extLst>
              <a:ext uri="{FF2B5EF4-FFF2-40B4-BE49-F238E27FC236}">
                <a16:creationId xmlns:a16="http://schemas.microsoft.com/office/drawing/2014/main" id="{A41804C1-729A-E49D-2E85-15D3069841C2}"/>
              </a:ext>
            </a:extLst>
          </p:cNvPr>
          <p:cNvSpPr>
            <a:spLocks noGrp="1"/>
          </p:cNvSpPr>
          <p:nvPr>
            <p:ph idx="1"/>
          </p:nvPr>
        </p:nvSpPr>
        <p:spPr>
          <a:xfrm>
            <a:off x="1203434" y="1759352"/>
            <a:ext cx="5276444" cy="4426896"/>
          </a:xfrm>
        </p:spPr>
        <p:txBody>
          <a:bodyPr rtlCol="0">
            <a:normAutofit/>
          </a:bodyPr>
          <a:lstStyle/>
          <a:p>
            <a:pPr>
              <a:lnSpc>
                <a:spcPct val="107000"/>
              </a:lnSpc>
              <a:spcAft>
                <a:spcPts val="800"/>
              </a:spcAft>
            </a:pPr>
            <a:r>
              <a:rPr lang="en-GB" sz="2800" dirty="0"/>
              <a:t>The useful: relationships based upon mutual advantage</a:t>
            </a:r>
          </a:p>
          <a:p>
            <a:pPr>
              <a:lnSpc>
                <a:spcPct val="107000"/>
              </a:lnSpc>
              <a:spcAft>
                <a:spcPts val="800"/>
              </a:spcAft>
            </a:pPr>
            <a:r>
              <a:rPr lang="en-GB" sz="2800" dirty="0"/>
              <a:t>The pleasant: relationships based upon mutual pleasure</a:t>
            </a:r>
          </a:p>
          <a:p>
            <a:pPr>
              <a:lnSpc>
                <a:spcPct val="107000"/>
              </a:lnSpc>
              <a:spcAft>
                <a:spcPts val="800"/>
              </a:spcAft>
            </a:pPr>
            <a:r>
              <a:rPr lang="en-GB" sz="2800" dirty="0"/>
              <a:t>The good: relationships based upon mutual admiration</a:t>
            </a:r>
          </a:p>
          <a:p>
            <a:pPr marL="0" indent="0">
              <a:buNone/>
            </a:pPr>
            <a:endParaRPr lang="en-GB" sz="2800" dirty="0"/>
          </a:p>
        </p:txBody>
      </p:sp>
      <p:pic>
        <p:nvPicPr>
          <p:cNvPr id="5" name="Picture 4">
            <a:extLst>
              <a:ext uri="{FF2B5EF4-FFF2-40B4-BE49-F238E27FC236}">
                <a16:creationId xmlns:a16="http://schemas.microsoft.com/office/drawing/2014/main" id="{1EC51308-D63C-AFCB-D881-B42276F6E576}"/>
              </a:ext>
            </a:extLst>
          </p:cNvPr>
          <p:cNvPicPr>
            <a:picLocks noChangeAspect="1"/>
          </p:cNvPicPr>
          <p:nvPr/>
        </p:nvPicPr>
        <p:blipFill>
          <a:blip r:embed="rId3"/>
          <a:stretch>
            <a:fillRect/>
          </a:stretch>
        </p:blipFill>
        <p:spPr>
          <a:xfrm>
            <a:off x="7670158" y="1203767"/>
            <a:ext cx="3152172" cy="4937273"/>
          </a:xfrm>
          <a:prstGeom prst="rect">
            <a:avLst/>
          </a:prstGeom>
        </p:spPr>
      </p:pic>
    </p:spTree>
    <p:extLst>
      <p:ext uri="{BB962C8B-B14F-4D97-AF65-F5344CB8AC3E}">
        <p14:creationId xmlns:p14="http://schemas.microsoft.com/office/powerpoint/2010/main" val="2939384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AFFB1-2243-25F2-2634-59621CB75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031FCE-4F67-84EB-77D5-C83DB1804213}"/>
              </a:ext>
            </a:extLst>
          </p:cNvPr>
          <p:cNvSpPr>
            <a:spLocks noGrp="1"/>
          </p:cNvSpPr>
          <p:nvPr>
            <p:ph type="title"/>
          </p:nvPr>
        </p:nvSpPr>
        <p:spPr>
          <a:xfrm>
            <a:off x="1203434" y="382385"/>
            <a:ext cx="10893973" cy="821382"/>
          </a:xfrm>
        </p:spPr>
        <p:txBody>
          <a:bodyPr rtlCol="0">
            <a:normAutofit/>
          </a:bodyPr>
          <a:lstStyle/>
          <a:p>
            <a:pPr rtl="0"/>
            <a:r>
              <a:rPr lang="en-GB" sz="4000" dirty="0">
                <a:latin typeface="Bodoni MT" panose="02070603080606020203" pitchFamily="18" charset="0"/>
              </a:rPr>
              <a:t>Friendship &amp; ethics </a:t>
            </a:r>
          </a:p>
        </p:txBody>
      </p:sp>
      <p:sp>
        <p:nvSpPr>
          <p:cNvPr id="3" name="Content Placeholder 2">
            <a:extLst>
              <a:ext uri="{FF2B5EF4-FFF2-40B4-BE49-F238E27FC236}">
                <a16:creationId xmlns:a16="http://schemas.microsoft.com/office/drawing/2014/main" id="{11A88B8C-9415-485F-EC9D-B251BC81C0D9}"/>
              </a:ext>
            </a:extLst>
          </p:cNvPr>
          <p:cNvSpPr>
            <a:spLocks noGrp="1"/>
          </p:cNvSpPr>
          <p:nvPr>
            <p:ph idx="1"/>
          </p:nvPr>
        </p:nvSpPr>
        <p:spPr>
          <a:xfrm>
            <a:off x="1112781" y="1348452"/>
            <a:ext cx="10149386" cy="5127163"/>
          </a:xfrm>
        </p:spPr>
        <p:txBody>
          <a:bodyPr rtlCol="0">
            <a:normAutofit/>
          </a:bodyPr>
          <a:lstStyle/>
          <a:p>
            <a:r>
              <a:rPr lang="en-GB" sz="2400" dirty="0"/>
              <a:t>Is the particularity and partiality of friendship a danger to ethics? </a:t>
            </a:r>
          </a:p>
          <a:p>
            <a:r>
              <a:rPr lang="en-GB" sz="2400" dirty="0"/>
              <a:t>Is friendship a means to virtue?</a:t>
            </a:r>
          </a:p>
          <a:p>
            <a:pPr marL="0" indent="0">
              <a:buNone/>
            </a:pPr>
            <a:endParaRPr lang="en-GB" dirty="0"/>
          </a:p>
          <a:p>
            <a:pPr marL="0" indent="0">
              <a:buNone/>
            </a:pPr>
            <a:r>
              <a:rPr lang="en-GB" sz="2400" dirty="0"/>
              <a:t>‘ …there is no need for rules of justice between people who are friends, whereas if they are just they still need friendship – and of what is just, the most just is thought to be what belongs to friendship.’ (NE 209)</a:t>
            </a:r>
          </a:p>
          <a:p>
            <a:pPr marL="0" indent="0">
              <a:buNone/>
            </a:pPr>
            <a:endParaRPr lang="en-GB" dirty="0"/>
          </a:p>
        </p:txBody>
      </p:sp>
    </p:spTree>
    <p:extLst>
      <p:ext uri="{BB962C8B-B14F-4D97-AF65-F5344CB8AC3E}">
        <p14:creationId xmlns:p14="http://schemas.microsoft.com/office/powerpoint/2010/main" val="3726538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37502-5036-364D-ADEC-0FC5E274BA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1E9BAB-593B-BBEE-FC77-3B3A7560ED76}"/>
              </a:ext>
            </a:extLst>
          </p:cNvPr>
          <p:cNvSpPr>
            <a:spLocks noGrp="1"/>
          </p:cNvSpPr>
          <p:nvPr>
            <p:ph type="title"/>
          </p:nvPr>
        </p:nvSpPr>
        <p:spPr>
          <a:xfrm>
            <a:off x="1203434" y="382385"/>
            <a:ext cx="10893973" cy="821382"/>
          </a:xfrm>
        </p:spPr>
        <p:txBody>
          <a:bodyPr rtlCol="0">
            <a:normAutofit/>
          </a:bodyPr>
          <a:lstStyle/>
          <a:p>
            <a:pPr rtl="0"/>
            <a:r>
              <a:rPr lang="en-GB" sz="4000" dirty="0">
                <a:latin typeface="Bodoni MT" panose="02070603080606020203" pitchFamily="18" charset="0"/>
              </a:rPr>
              <a:t>Friendship with God?  </a:t>
            </a:r>
          </a:p>
        </p:txBody>
      </p:sp>
      <p:sp>
        <p:nvSpPr>
          <p:cNvPr id="3" name="Content Placeholder 2">
            <a:extLst>
              <a:ext uri="{FF2B5EF4-FFF2-40B4-BE49-F238E27FC236}">
                <a16:creationId xmlns:a16="http://schemas.microsoft.com/office/drawing/2014/main" id="{4CAE6F22-408C-83FB-0C3E-5EAA1A150E49}"/>
              </a:ext>
            </a:extLst>
          </p:cNvPr>
          <p:cNvSpPr>
            <a:spLocks noGrp="1"/>
          </p:cNvSpPr>
          <p:nvPr>
            <p:ph idx="1"/>
          </p:nvPr>
        </p:nvSpPr>
        <p:spPr>
          <a:xfrm>
            <a:off x="1112781" y="1348452"/>
            <a:ext cx="7475634" cy="5127163"/>
          </a:xfrm>
        </p:spPr>
        <p:txBody>
          <a:bodyPr rtlCol="0">
            <a:normAutofit lnSpcReduction="10000"/>
          </a:bodyPr>
          <a:lstStyle/>
          <a:p>
            <a:pPr marL="0" indent="0">
              <a:buNone/>
            </a:pPr>
            <a:r>
              <a:rPr lang="en-GB" sz="2200" dirty="0"/>
              <a:t>Aristotle:  ‘Now there is no precise way of determining in such cases up to what point people can still be friends, for many things can be taken away, and friendship still remains. But if the separation is wide, as between man and god, that is no longer possible.’ (NE 216)</a:t>
            </a:r>
          </a:p>
          <a:p>
            <a:pPr marL="0" indent="0">
              <a:buNone/>
            </a:pPr>
            <a:endParaRPr lang="en-GB" sz="2200" dirty="0"/>
          </a:p>
          <a:p>
            <a:pPr marL="0" indent="0">
              <a:buNone/>
            </a:pPr>
            <a:r>
              <a:rPr lang="en-GB" sz="2200" dirty="0"/>
              <a:t>By contrast, Soskice emphasises ways that humanity and divinity shares things as ‘of the same kind’ or as ‘kin’, which makes </a:t>
            </a:r>
            <a:r>
              <a:rPr lang="en-GB" sz="2200" i="1" dirty="0"/>
              <a:t>philia </a:t>
            </a:r>
            <a:r>
              <a:rPr lang="en-GB" sz="2200" dirty="0"/>
              <a:t>an appropriate way of understanding human-divine relationships:</a:t>
            </a:r>
          </a:p>
          <a:p>
            <a:pPr marL="0" indent="0">
              <a:buNone/>
            </a:pPr>
            <a:endParaRPr lang="en-GB" sz="2200" dirty="0"/>
          </a:p>
          <a:p>
            <a:pPr marL="0" indent="0">
              <a:buNone/>
            </a:pPr>
            <a:r>
              <a:rPr lang="en-GB" sz="2200" dirty="0"/>
              <a:t>‘Because friendship is not based on shared perfection in virtue, and is not static, within this way of thinking there is room to say that we might become friends of God.’ (Soskice, 2007, p176)</a:t>
            </a:r>
          </a:p>
          <a:p>
            <a:pPr marL="0" indent="0">
              <a:buNone/>
            </a:pPr>
            <a:endParaRPr lang="en-GB"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02FF82D9-3C05-BCA8-2620-9CE6FADC5FDA}"/>
              </a:ext>
            </a:extLst>
          </p:cNvPr>
          <p:cNvPicPr>
            <a:picLocks noChangeAspect="1"/>
          </p:cNvPicPr>
          <p:nvPr/>
        </p:nvPicPr>
        <p:blipFill>
          <a:blip r:embed="rId3"/>
          <a:stretch>
            <a:fillRect/>
          </a:stretch>
        </p:blipFill>
        <p:spPr>
          <a:xfrm>
            <a:off x="8733470" y="1643465"/>
            <a:ext cx="2835008" cy="4340647"/>
          </a:xfrm>
          <a:prstGeom prst="rect">
            <a:avLst/>
          </a:prstGeom>
        </p:spPr>
      </p:pic>
    </p:spTree>
    <p:extLst>
      <p:ext uri="{BB962C8B-B14F-4D97-AF65-F5344CB8AC3E}">
        <p14:creationId xmlns:p14="http://schemas.microsoft.com/office/powerpoint/2010/main" val="62517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28A3E57F-DE9A-45F6-BEF3-EF8EEA07E065}"/>
              </a:ext>
            </a:extLst>
          </p:cNvPr>
          <p:cNvSpPr>
            <a:spLocks noGrp="1"/>
          </p:cNvSpPr>
          <p:nvPr>
            <p:ph type="title"/>
          </p:nvPr>
        </p:nvSpPr>
        <p:spPr>
          <a:xfrm>
            <a:off x="2802662" y="756357"/>
            <a:ext cx="8187071" cy="1253066"/>
          </a:xfrm>
        </p:spPr>
        <p:txBody>
          <a:bodyPr rtlCol="0"/>
          <a:lstStyle/>
          <a:p>
            <a:pPr rtl="0"/>
            <a:r>
              <a:rPr lang="en-gb" dirty="0"/>
              <a:t>Slide </a:t>
            </a:r>
            <a:r>
              <a:rPr lang="en-gb" dirty="0" err="1"/>
              <a:t>Tite</a:t>
            </a:r>
            <a:endParaRPr lang="en-gb" dirty="0"/>
          </a:p>
        </p:txBody>
      </p:sp>
      <p:sp>
        <p:nvSpPr>
          <p:cNvPr id="6" name="TextBox 5">
            <a:extLst>
              <a:ext uri="{FF2B5EF4-FFF2-40B4-BE49-F238E27FC236}">
                <a16:creationId xmlns:a16="http://schemas.microsoft.com/office/drawing/2014/main" id="{51CA1257-66A3-465A-A773-E2D1F421929F}"/>
              </a:ext>
            </a:extLst>
          </p:cNvPr>
          <p:cNvSpPr txBox="1"/>
          <p:nvPr/>
        </p:nvSpPr>
        <p:spPr>
          <a:xfrm>
            <a:off x="3110495" y="200539"/>
            <a:ext cx="8487104" cy="5545301"/>
          </a:xfrm>
          <a:prstGeom prst="rect">
            <a:avLst/>
          </a:prstGeom>
          <a:noFill/>
        </p:spPr>
        <p:txBody>
          <a:bodyPr wrap="square" rtlCol="0">
            <a:spAutoFit/>
          </a:bodyPr>
          <a:lstStyle/>
          <a:p>
            <a:pPr rtl="0"/>
            <a:r>
              <a:rPr lang="en-GB" sz="4000" dirty="0">
                <a:latin typeface="Bodoni MT" panose="02070603080606020203" pitchFamily="18" charset="0"/>
              </a:rPr>
              <a:t>References and Further Reading</a:t>
            </a:r>
          </a:p>
          <a:p>
            <a:pPr>
              <a:lnSpc>
                <a:spcPct val="107000"/>
              </a:lnSpc>
              <a:spcAft>
                <a:spcPts val="800"/>
              </a:spcAft>
            </a:pPr>
            <a:endParaRPr lang="en-GB" sz="2100" dirty="0"/>
          </a:p>
          <a:p>
            <a:pPr>
              <a:lnSpc>
                <a:spcPct val="107000"/>
              </a:lnSpc>
              <a:spcAft>
                <a:spcPts val="800"/>
              </a:spcAft>
            </a:pPr>
            <a:r>
              <a:rPr lang="en-GB" sz="2200" dirty="0"/>
              <a:t>Aelred of Rievaulx (1979) </a:t>
            </a:r>
            <a:r>
              <a:rPr lang="en-GB" sz="2200" i="1" dirty="0"/>
              <a:t>Spiritual Friendship, </a:t>
            </a:r>
            <a:r>
              <a:rPr lang="en-GB" sz="2200" dirty="0"/>
              <a:t>trans. Mary Eugenia Laker, Cistercian Publications)</a:t>
            </a:r>
          </a:p>
          <a:p>
            <a:pPr>
              <a:lnSpc>
                <a:spcPct val="107000"/>
              </a:lnSpc>
              <a:spcAft>
                <a:spcPts val="800"/>
              </a:spcAft>
            </a:pPr>
            <a:r>
              <a:rPr lang="en-GB" sz="2200" dirty="0"/>
              <a:t>Aristotle, </a:t>
            </a:r>
            <a:r>
              <a:rPr lang="en-GB" sz="2200" i="1" dirty="0"/>
              <a:t>Nicomachean Ethics</a:t>
            </a:r>
            <a:r>
              <a:rPr lang="en-GB" sz="2200" dirty="0"/>
              <a:t>, trans. Sarah Broadie and C.J. Lowe, (2002) Oxford University Press </a:t>
            </a:r>
          </a:p>
          <a:p>
            <a:pPr>
              <a:lnSpc>
                <a:spcPct val="107000"/>
              </a:lnSpc>
              <a:spcAft>
                <a:spcPts val="800"/>
              </a:spcAft>
              <a:buNone/>
            </a:pPr>
            <a:r>
              <a:rPr lang="en-GB" sz="2200" dirty="0">
                <a:ea typeface="Aptos" panose="020B0004020202020204" pitchFamily="34" charset="0"/>
                <a:cs typeface="Times New Roman" panose="02020603050405020304" pitchFamily="18" charset="0"/>
              </a:rPr>
              <a:t>Chappell, Sophie Grace (2024) </a:t>
            </a:r>
            <a:r>
              <a:rPr lang="en-GB" sz="2200" i="1" dirty="0">
                <a:ea typeface="Aptos" panose="020B0004020202020204" pitchFamily="34" charset="0"/>
                <a:cs typeface="Times New Roman" panose="02020603050405020304" pitchFamily="18" charset="0"/>
              </a:rPr>
              <a:t>A Philosopher Looks at Friendship, </a:t>
            </a:r>
            <a:r>
              <a:rPr lang="en-GB" sz="2200" dirty="0">
                <a:ea typeface="Aptos" panose="020B0004020202020204" pitchFamily="34" charset="0"/>
                <a:cs typeface="Times New Roman" panose="02020603050405020304" pitchFamily="18" charset="0"/>
              </a:rPr>
              <a:t>Cambridge University Press </a:t>
            </a:r>
          </a:p>
          <a:p>
            <a:pPr>
              <a:lnSpc>
                <a:spcPct val="107000"/>
              </a:lnSpc>
              <a:spcAft>
                <a:spcPts val="800"/>
              </a:spcAft>
              <a:buNone/>
            </a:pPr>
            <a:r>
              <a:rPr lang="en-GB" sz="2200" dirty="0">
                <a:ea typeface="Aptos" panose="020B0004020202020204" pitchFamily="34" charset="0"/>
                <a:cs typeface="Times New Roman" panose="02020603050405020304" pitchFamily="18" charset="0"/>
              </a:rPr>
              <a:t>Lewis, C.S (1963) </a:t>
            </a:r>
            <a:r>
              <a:rPr lang="en-GB" sz="2200" i="1" dirty="0">
                <a:ea typeface="Aptos" panose="020B0004020202020204" pitchFamily="34" charset="0"/>
                <a:cs typeface="Times New Roman" panose="02020603050405020304" pitchFamily="18" charset="0"/>
              </a:rPr>
              <a:t>The Four Loves, </a:t>
            </a:r>
            <a:r>
              <a:rPr lang="en-GB" sz="2200" dirty="0">
                <a:ea typeface="Aptos" panose="020B0004020202020204" pitchFamily="34" charset="0"/>
                <a:cs typeface="Times New Roman" panose="02020603050405020304" pitchFamily="18" charset="0"/>
              </a:rPr>
              <a:t>Collins. </a:t>
            </a:r>
          </a:p>
          <a:p>
            <a:pPr>
              <a:lnSpc>
                <a:spcPct val="107000"/>
              </a:lnSpc>
              <a:spcAft>
                <a:spcPts val="800"/>
              </a:spcAft>
              <a:buNone/>
            </a:pPr>
            <a:r>
              <a:rPr lang="en-GB" sz="2200" dirty="0">
                <a:ea typeface="Aptos" panose="020B0004020202020204" pitchFamily="34" charset="0"/>
                <a:cs typeface="Times New Roman" panose="02020603050405020304" pitchFamily="18" charset="0"/>
              </a:rPr>
              <a:t>Soskice, Janet (2007) </a:t>
            </a:r>
            <a:r>
              <a:rPr lang="en-GB" sz="2200" i="1" dirty="0">
                <a:ea typeface="Aptos" panose="020B0004020202020204" pitchFamily="34" charset="0"/>
                <a:cs typeface="Times New Roman" panose="02020603050405020304" pitchFamily="18" charset="0"/>
              </a:rPr>
              <a:t>The Kindness of God: Metaphor, Gender and Religious Language, </a:t>
            </a:r>
            <a:r>
              <a:rPr lang="en-GB" sz="2200" dirty="0">
                <a:ea typeface="Aptos" panose="020B0004020202020204" pitchFamily="34" charset="0"/>
                <a:cs typeface="Times New Roman" panose="02020603050405020304" pitchFamily="18" charset="0"/>
              </a:rPr>
              <a:t>Oxford University Press)</a:t>
            </a:r>
          </a:p>
          <a:p>
            <a:pPr rtl="0"/>
            <a:r>
              <a:rPr lang="en-GB" sz="4000" dirty="0">
                <a:latin typeface="Bodoni MT" panose="02070603080606020203" pitchFamily="18" charset="0"/>
              </a:rPr>
              <a:t> </a:t>
            </a:r>
            <a:endParaRPr lang="en-GB" sz="900" dirty="0"/>
          </a:p>
        </p:txBody>
      </p:sp>
    </p:spTree>
    <p:extLst>
      <p:ext uri="{BB962C8B-B14F-4D97-AF65-F5344CB8AC3E}">
        <p14:creationId xmlns:p14="http://schemas.microsoft.com/office/powerpoint/2010/main" val="105934907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209596_TF55916208_Win32" id="{664CDB35-1299-4333-891F-D3582805EDDE}" vid="{A41CA43F-07B8-4D85-A4D0-4C1CBA1C76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5177A376361E4097C7A579BA2D6EB3" ma:contentTypeVersion="15" ma:contentTypeDescription="Create a new document." ma:contentTypeScope="" ma:versionID="0f8f22f72c1d226011f324ce579df4b0">
  <xsd:schema xmlns:xsd="http://www.w3.org/2001/XMLSchema" xmlns:xs="http://www.w3.org/2001/XMLSchema" xmlns:p="http://schemas.microsoft.com/office/2006/metadata/properties" xmlns:ns2="91f26f25-1717-4b86-a1b4-8d7140b77ed9" xmlns:ns3="c8e8acce-9069-4d32-802f-c81c2b98ca36" targetNamespace="http://schemas.microsoft.com/office/2006/metadata/properties" ma:root="true" ma:fieldsID="11b393c54a38eae551334458e9dc37da" ns2:_="" ns3:_="">
    <xsd:import namespace="91f26f25-1717-4b86-a1b4-8d7140b77ed9"/>
    <xsd:import namespace="c8e8acce-9069-4d32-802f-c81c2b98ca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26f25-1717-4b86-a1b4-8d7140b77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e797dd-a372-4630-b35c-17781ee6705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8acce-9069-4d32-802f-c81c2b98ca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283d9e-c408-46fb-a1b8-65ee7e6218c4}" ma:internalName="TaxCatchAll" ma:showField="CatchAllData" ma:web="c8e8acce-9069-4d32-802f-c81c2b98ca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1f26f25-1717-4b86-a1b4-8d7140b77ed9">
      <Terms xmlns="http://schemas.microsoft.com/office/infopath/2007/PartnerControls"/>
    </lcf76f155ced4ddcb4097134ff3c332f>
    <TaxCatchAll xmlns="c8e8acce-9069-4d32-802f-c81c2b98ca36" xsi:nil="true"/>
  </documentManagement>
</p:properties>
</file>

<file path=customXml/itemProps1.xml><?xml version="1.0" encoding="utf-8"?>
<ds:datastoreItem xmlns:ds="http://schemas.openxmlformats.org/officeDocument/2006/customXml" ds:itemID="{19DF666E-35BE-4A11-8CAE-574F9761A70C}"/>
</file>

<file path=customXml/itemProps2.xml><?xml version="1.0" encoding="utf-8"?>
<ds:datastoreItem xmlns:ds="http://schemas.openxmlformats.org/officeDocument/2006/customXml" ds:itemID="{1525D293-CDDA-481F-B434-FF42B4773F5B}"/>
</file>

<file path=customXml/itemProps3.xml><?xml version="1.0" encoding="utf-8"?>
<ds:datastoreItem xmlns:ds="http://schemas.openxmlformats.org/officeDocument/2006/customXml" ds:itemID="{D8E5CCCD-6920-4B7C-9FF5-727BC6F3060C}"/>
</file>

<file path=docProps/app.xml><?xml version="1.0" encoding="utf-8"?>
<Properties xmlns="http://schemas.openxmlformats.org/officeDocument/2006/extended-properties" xmlns:vt="http://schemas.openxmlformats.org/officeDocument/2006/docPropsVTypes">
  <Template>Getting to know your teacher</Template>
  <TotalTime>7563</TotalTime>
  <Words>817</Words>
  <Application>Microsoft Office PowerPoint</Application>
  <PresentationFormat>Widescreen</PresentationFormat>
  <Paragraphs>69</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Arial</vt:lpstr>
      <vt:lpstr>Bodoni MT</vt:lpstr>
      <vt:lpstr>Calibri</vt:lpstr>
      <vt:lpstr>Gill Sans MT</vt:lpstr>
      <vt:lpstr>Impact</vt:lpstr>
      <vt:lpstr>Times New Roman</vt:lpstr>
      <vt:lpstr>Badge</vt:lpstr>
      <vt:lpstr>LJC Philosophy through the year  The philosophy of love  Week 3: philia</vt:lpstr>
      <vt:lpstr>Defining Friendship </vt:lpstr>
      <vt:lpstr>Defining Friendship </vt:lpstr>
      <vt:lpstr>Defining Friendship </vt:lpstr>
      <vt:lpstr>Defining Friendship </vt:lpstr>
      <vt:lpstr>Aristotle’s three types of Friendship </vt:lpstr>
      <vt:lpstr>Friendship &amp; ethics </vt:lpstr>
      <vt:lpstr>Friendship with God?  </vt:lpstr>
      <vt:lpstr>Slide Tite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Pawlett Jackson</dc:creator>
  <cp:lastModifiedBy>Sarah Pawlett Jackson</cp:lastModifiedBy>
  <cp:revision>16</cp:revision>
  <dcterms:created xsi:type="dcterms:W3CDTF">2025-09-17T09:53:02Z</dcterms:created>
  <dcterms:modified xsi:type="dcterms:W3CDTF">2025-10-07T15:14:11Z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0x010100745177A376361E4097C7A579BA2D6EB3</vt:lpwstr>
  </property>
</Properties>
</file>