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4"/>
  </p:notesMasterIdLst>
  <p:sldIdLst>
    <p:sldId id="256" r:id="rId6"/>
    <p:sldId id="308" r:id="rId7"/>
    <p:sldId id="302" r:id="rId8"/>
    <p:sldId id="303" r:id="rId9"/>
    <p:sldId id="304" r:id="rId10"/>
    <p:sldId id="307" r:id="rId11"/>
    <p:sldId id="306" r:id="rId12"/>
    <p:sldId id="259" r:id="rId13"/>
    <p:sldId id="289" r:id="rId14"/>
    <p:sldId id="277" r:id="rId15"/>
    <p:sldId id="291" r:id="rId16"/>
    <p:sldId id="267" r:id="rId17"/>
    <p:sldId id="271" r:id="rId18"/>
    <p:sldId id="313" r:id="rId19"/>
    <p:sldId id="272" r:id="rId20"/>
    <p:sldId id="284" r:id="rId21"/>
    <p:sldId id="311" r:id="rId22"/>
    <p:sldId id="280" r:id="rId23"/>
    <p:sldId id="281" r:id="rId24"/>
    <p:sldId id="312" r:id="rId25"/>
    <p:sldId id="282" r:id="rId26"/>
    <p:sldId id="283" r:id="rId27"/>
    <p:sldId id="261" r:id="rId28"/>
    <p:sldId id="285" r:id="rId29"/>
    <p:sldId id="286" r:id="rId30"/>
    <p:sldId id="287" r:id="rId31"/>
    <p:sldId id="309" r:id="rId32"/>
    <p:sldId id="265"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45366-FFC0-4A93-A94D-9F20423D17E2}" v="1" dt="2025-11-12T18:47:43.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54" d="100"/>
          <a:sy n="154" d="100"/>
        </p:scale>
        <p:origin x="12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custSel addSld delSld modSld sldOrd">
      <pc:chgData name="Dr Stuart Jesson" userId="7a6cdab2-0b91-456f-b32b-829a06cc1939" providerId="ADAL" clId="{42430043-A023-4EB1-9F73-CDEECBDCDBFD}" dt="2025-11-12T18:48:04.700" v="140" actId="179"/>
      <pc:docMkLst>
        <pc:docMk/>
      </pc:docMkLst>
      <pc:sldChg chg="modSp mod">
        <pc:chgData name="Dr Stuart Jesson" userId="7a6cdab2-0b91-456f-b32b-829a06cc1939" providerId="ADAL" clId="{42430043-A023-4EB1-9F73-CDEECBDCDBFD}" dt="2025-11-12T18:47:00.071" v="128" actId="5793"/>
        <pc:sldMkLst>
          <pc:docMk/>
          <pc:sldMk cId="95952753" sldId="291"/>
        </pc:sldMkLst>
        <pc:spChg chg="mod">
          <ac:chgData name="Dr Stuart Jesson" userId="7a6cdab2-0b91-456f-b32b-829a06cc1939" providerId="ADAL" clId="{42430043-A023-4EB1-9F73-CDEECBDCDBFD}" dt="2025-11-12T18:47:00.071" v="128" actId="5793"/>
          <ac:spMkLst>
            <pc:docMk/>
            <pc:sldMk cId="95952753" sldId="291"/>
            <ac:spMk id="3" creationId="{A8145DC3-3B5C-9616-9D74-F206025B3712}"/>
          </ac:spMkLst>
        </pc:spChg>
      </pc:sldChg>
      <pc:sldChg chg="modSp del mod">
        <pc:chgData name="Dr Stuart Jesson" userId="7a6cdab2-0b91-456f-b32b-829a06cc1939" providerId="ADAL" clId="{42430043-A023-4EB1-9F73-CDEECBDCDBFD}" dt="2025-11-12T18:47:52.235" v="135" actId="47"/>
        <pc:sldMkLst>
          <pc:docMk/>
          <pc:sldMk cId="3773303226" sldId="310"/>
        </pc:sldMkLst>
        <pc:spChg chg="mod">
          <ac:chgData name="Dr Stuart Jesson" userId="7a6cdab2-0b91-456f-b32b-829a06cc1939" providerId="ADAL" clId="{42430043-A023-4EB1-9F73-CDEECBDCDBFD}" dt="2025-11-12T18:47:38.895" v="131" actId="27636"/>
          <ac:spMkLst>
            <pc:docMk/>
            <pc:sldMk cId="3773303226" sldId="310"/>
            <ac:spMk id="3" creationId="{151C7A1A-5AC1-232B-FB9C-D7D4409B4BB3}"/>
          </ac:spMkLst>
        </pc:spChg>
      </pc:sldChg>
      <pc:sldChg chg="modSp add mod ord">
        <pc:chgData name="Dr Stuart Jesson" userId="7a6cdab2-0b91-456f-b32b-829a06cc1939" providerId="ADAL" clId="{42430043-A023-4EB1-9F73-CDEECBDCDBFD}" dt="2025-11-12T18:48:04.700" v="140" actId="179"/>
        <pc:sldMkLst>
          <pc:docMk/>
          <pc:sldMk cId="3980214087" sldId="313"/>
        </pc:sldMkLst>
        <pc:spChg chg="mod">
          <ac:chgData name="Dr Stuart Jesson" userId="7a6cdab2-0b91-456f-b32b-829a06cc1939" providerId="ADAL" clId="{42430043-A023-4EB1-9F73-CDEECBDCDBFD}" dt="2025-11-12T18:48:04.700" v="140" actId="179"/>
          <ac:spMkLst>
            <pc:docMk/>
            <pc:sldMk cId="3980214087" sldId="313"/>
            <ac:spMk id="3" creationId="{EB5CFE7D-862D-FB73-8557-836BE19F7532}"/>
          </ac:spMkLst>
        </pc:spChg>
      </pc:sldChg>
    </pc:docChg>
  </pc:docChgLst>
  <pc:docChgLst>
    <pc:chgData name="Dr Stuart Jesson" userId="S::sjesson@jesuit.org.uk::7a6cdab2-0b91-456f-b32b-829a06cc1939" providerId="AD" clId="Web-{28304383-190F-29B1-270A-5372555540DD}"/>
    <pc:docChg chg="addSld delSld modSld sldOrd">
      <pc:chgData name="Dr Stuart Jesson" userId="S::sjesson@jesuit.org.uk::7a6cdab2-0b91-456f-b32b-829a06cc1939" providerId="AD" clId="Web-{28304383-190F-29B1-270A-5372555540DD}" dt="2025-11-11T10:59:10.071" v="605" actId="20577"/>
      <pc:docMkLst>
        <pc:docMk/>
      </pc:docMkLst>
      <pc:sldChg chg="modSp">
        <pc:chgData name="Dr Stuart Jesson" userId="S::sjesson@jesuit.org.uk::7a6cdab2-0b91-456f-b32b-829a06cc1939" providerId="AD" clId="Web-{28304383-190F-29B1-270A-5372555540DD}" dt="2025-11-11T09:54:07.450" v="30" actId="20577"/>
        <pc:sldMkLst>
          <pc:docMk/>
          <pc:sldMk cId="109857222" sldId="256"/>
        </pc:sldMkLst>
        <pc:spChg chg="mod">
          <ac:chgData name="Dr Stuart Jesson" userId="S::sjesson@jesuit.org.uk::7a6cdab2-0b91-456f-b32b-829a06cc1939" providerId="AD" clId="Web-{28304383-190F-29B1-270A-5372555540DD}" dt="2025-11-11T09:53:05.933" v="9" actId="20577"/>
          <ac:spMkLst>
            <pc:docMk/>
            <pc:sldMk cId="109857222" sldId="256"/>
            <ac:spMk id="2" creationId="{00000000-0000-0000-0000-000000000000}"/>
          </ac:spMkLst>
        </pc:spChg>
        <pc:spChg chg="mod">
          <ac:chgData name="Dr Stuart Jesson" userId="S::sjesson@jesuit.org.uk::7a6cdab2-0b91-456f-b32b-829a06cc1939" providerId="AD" clId="Web-{28304383-190F-29B1-270A-5372555540DD}" dt="2025-11-11T09:54:07.450" v="30" actId="20577"/>
          <ac:spMkLst>
            <pc:docMk/>
            <pc:sldMk cId="109857222" sldId="256"/>
            <ac:spMk id="3" creationId="{00000000-0000-0000-0000-000000000000}"/>
          </ac:spMkLst>
        </pc:spChg>
      </pc:sldChg>
      <pc:sldChg chg="add">
        <pc:chgData name="Dr Stuart Jesson" userId="S::sjesson@jesuit.org.uk::7a6cdab2-0b91-456f-b32b-829a06cc1939" providerId="AD" clId="Web-{28304383-190F-29B1-270A-5372555540DD}" dt="2025-11-11T10:44:03.033" v="325"/>
        <pc:sldMkLst>
          <pc:docMk/>
          <pc:sldMk cId="1151742597" sldId="261"/>
        </pc:sldMkLst>
      </pc:sldChg>
      <pc:sldChg chg="add del">
        <pc:chgData name="Dr Stuart Jesson" userId="S::sjesson@jesuit.org.uk::7a6cdab2-0b91-456f-b32b-829a06cc1939" providerId="AD" clId="Web-{28304383-190F-29B1-270A-5372555540DD}" dt="2025-11-11T10:56:27.210" v="543"/>
        <pc:sldMkLst>
          <pc:docMk/>
          <pc:sldMk cId="2422148801" sldId="267"/>
        </pc:sldMkLst>
      </pc:sldChg>
      <pc:sldChg chg="add del">
        <pc:chgData name="Dr Stuart Jesson" userId="S::sjesson@jesuit.org.uk::7a6cdab2-0b91-456f-b32b-829a06cc1939" providerId="AD" clId="Web-{28304383-190F-29B1-270A-5372555540DD}" dt="2025-11-11T10:56:00.725" v="541"/>
        <pc:sldMkLst>
          <pc:docMk/>
          <pc:sldMk cId="2194230071" sldId="268"/>
        </pc:sldMkLst>
      </pc:sldChg>
      <pc:sldChg chg="add del">
        <pc:chgData name="Dr Stuart Jesson" userId="S::sjesson@jesuit.org.uk::7a6cdab2-0b91-456f-b32b-829a06cc1939" providerId="AD" clId="Web-{28304383-190F-29B1-270A-5372555540DD}" dt="2025-11-11T10:55:50.787" v="539"/>
        <pc:sldMkLst>
          <pc:docMk/>
          <pc:sldMk cId="2012544180" sldId="269"/>
        </pc:sldMkLst>
      </pc:sldChg>
      <pc:sldChg chg="add del">
        <pc:chgData name="Dr Stuart Jesson" userId="S::sjesson@jesuit.org.uk::7a6cdab2-0b91-456f-b32b-829a06cc1939" providerId="AD" clId="Web-{28304383-190F-29B1-270A-5372555540DD}" dt="2025-11-11T10:56:02.647" v="542"/>
        <pc:sldMkLst>
          <pc:docMk/>
          <pc:sldMk cId="1450305499" sldId="270"/>
        </pc:sldMkLst>
      </pc:sldChg>
      <pc:sldChg chg="add">
        <pc:chgData name="Dr Stuart Jesson" userId="S::sjesson@jesuit.org.uk::7a6cdab2-0b91-456f-b32b-829a06cc1939" providerId="AD" clId="Web-{28304383-190F-29B1-270A-5372555540DD}" dt="2025-11-11T10:44:02.423" v="316"/>
        <pc:sldMkLst>
          <pc:docMk/>
          <pc:sldMk cId="974537550" sldId="271"/>
        </pc:sldMkLst>
      </pc:sldChg>
      <pc:sldChg chg="add">
        <pc:chgData name="Dr Stuart Jesson" userId="S::sjesson@jesuit.org.uk::7a6cdab2-0b91-456f-b32b-829a06cc1939" providerId="AD" clId="Web-{28304383-190F-29B1-270A-5372555540DD}" dt="2025-11-11T10:44:02.470" v="317"/>
        <pc:sldMkLst>
          <pc:docMk/>
          <pc:sldMk cId="1925561762" sldId="272"/>
        </pc:sldMkLst>
      </pc:sldChg>
      <pc:sldChg chg="modSp add">
        <pc:chgData name="Dr Stuart Jesson" userId="S::sjesson@jesuit.org.uk::7a6cdab2-0b91-456f-b32b-829a06cc1939" providerId="AD" clId="Web-{28304383-190F-29B1-270A-5372555540DD}" dt="2025-11-11T10:55:17.365" v="522" actId="20577"/>
        <pc:sldMkLst>
          <pc:docMk/>
          <pc:sldMk cId="45787878" sldId="277"/>
        </pc:sldMkLst>
        <pc:spChg chg="mod">
          <ac:chgData name="Dr Stuart Jesson" userId="S::sjesson@jesuit.org.uk::7a6cdab2-0b91-456f-b32b-829a06cc1939" providerId="AD" clId="Web-{28304383-190F-29B1-270A-5372555540DD}" dt="2025-11-11T10:55:17.365" v="522" actId="20577"/>
          <ac:spMkLst>
            <pc:docMk/>
            <pc:sldMk cId="45787878" sldId="277"/>
            <ac:spMk id="3" creationId="{94498411-81A0-4589-95BF-DDF35790B5F9}"/>
          </ac:spMkLst>
        </pc:spChg>
      </pc:sldChg>
      <pc:sldChg chg="modSp add">
        <pc:chgData name="Dr Stuart Jesson" userId="S::sjesson@jesuit.org.uk::7a6cdab2-0b91-456f-b32b-829a06cc1939" providerId="AD" clId="Web-{28304383-190F-29B1-270A-5372555540DD}" dt="2025-11-11T10:57:04.976" v="544" actId="20577"/>
        <pc:sldMkLst>
          <pc:docMk/>
          <pc:sldMk cId="1856403614" sldId="280"/>
        </pc:sldMkLst>
        <pc:spChg chg="mod">
          <ac:chgData name="Dr Stuart Jesson" userId="S::sjesson@jesuit.org.uk::7a6cdab2-0b91-456f-b32b-829a06cc1939" providerId="AD" clId="Web-{28304383-190F-29B1-270A-5372555540DD}" dt="2025-11-11T10:57:04.976" v="544" actId="20577"/>
          <ac:spMkLst>
            <pc:docMk/>
            <pc:sldMk cId="1856403614" sldId="280"/>
            <ac:spMk id="3" creationId="{B462F24D-75B7-6078-27AC-727C125CCA49}"/>
          </ac:spMkLst>
        </pc:spChg>
      </pc:sldChg>
      <pc:sldChg chg="add">
        <pc:chgData name="Dr Stuart Jesson" userId="S::sjesson@jesuit.org.uk::7a6cdab2-0b91-456f-b32b-829a06cc1939" providerId="AD" clId="Web-{28304383-190F-29B1-270A-5372555540DD}" dt="2025-11-11T10:44:02.705" v="321"/>
        <pc:sldMkLst>
          <pc:docMk/>
          <pc:sldMk cId="829679336" sldId="281"/>
        </pc:sldMkLst>
      </pc:sldChg>
      <pc:sldChg chg="modSp add">
        <pc:chgData name="Dr Stuart Jesson" userId="S::sjesson@jesuit.org.uk::7a6cdab2-0b91-456f-b32b-829a06cc1939" providerId="AD" clId="Web-{28304383-190F-29B1-270A-5372555540DD}" dt="2025-11-11T10:59:10.071" v="605" actId="20577"/>
        <pc:sldMkLst>
          <pc:docMk/>
          <pc:sldMk cId="1076309788" sldId="282"/>
        </pc:sldMkLst>
        <pc:spChg chg="mod">
          <ac:chgData name="Dr Stuart Jesson" userId="S::sjesson@jesuit.org.uk::7a6cdab2-0b91-456f-b32b-829a06cc1939" providerId="AD" clId="Web-{28304383-190F-29B1-270A-5372555540DD}" dt="2025-11-11T10:59:10.071" v="605" actId="20577"/>
          <ac:spMkLst>
            <pc:docMk/>
            <pc:sldMk cId="1076309788" sldId="282"/>
            <ac:spMk id="3" creationId="{B462F24D-75B7-6078-27AC-727C125CCA49}"/>
          </ac:spMkLst>
        </pc:spChg>
      </pc:sldChg>
      <pc:sldChg chg="add">
        <pc:chgData name="Dr Stuart Jesson" userId="S::sjesson@jesuit.org.uk::7a6cdab2-0b91-456f-b32b-829a06cc1939" providerId="AD" clId="Web-{28304383-190F-29B1-270A-5372555540DD}" dt="2025-11-11T10:44:02.970" v="324"/>
        <pc:sldMkLst>
          <pc:docMk/>
          <pc:sldMk cId="1255217420" sldId="283"/>
        </pc:sldMkLst>
      </pc:sldChg>
      <pc:sldChg chg="add">
        <pc:chgData name="Dr Stuart Jesson" userId="S::sjesson@jesuit.org.uk::7a6cdab2-0b91-456f-b32b-829a06cc1939" providerId="AD" clId="Web-{28304383-190F-29B1-270A-5372555540DD}" dt="2025-11-11T10:44:02.517" v="318"/>
        <pc:sldMkLst>
          <pc:docMk/>
          <pc:sldMk cId="1610456986" sldId="284"/>
        </pc:sldMkLst>
      </pc:sldChg>
      <pc:sldChg chg="add">
        <pc:chgData name="Dr Stuart Jesson" userId="S::sjesson@jesuit.org.uk::7a6cdab2-0b91-456f-b32b-829a06cc1939" providerId="AD" clId="Web-{28304383-190F-29B1-270A-5372555540DD}" dt="2025-11-11T10:44:03.095" v="326"/>
        <pc:sldMkLst>
          <pc:docMk/>
          <pc:sldMk cId="1293701964" sldId="285"/>
        </pc:sldMkLst>
      </pc:sldChg>
      <pc:sldChg chg="add">
        <pc:chgData name="Dr Stuart Jesson" userId="S::sjesson@jesuit.org.uk::7a6cdab2-0b91-456f-b32b-829a06cc1939" providerId="AD" clId="Web-{28304383-190F-29B1-270A-5372555540DD}" dt="2025-11-11T10:44:03.142" v="327"/>
        <pc:sldMkLst>
          <pc:docMk/>
          <pc:sldMk cId="2948147437" sldId="286"/>
        </pc:sldMkLst>
      </pc:sldChg>
      <pc:sldChg chg="add">
        <pc:chgData name="Dr Stuart Jesson" userId="S::sjesson@jesuit.org.uk::7a6cdab2-0b91-456f-b32b-829a06cc1939" providerId="AD" clId="Web-{28304383-190F-29B1-270A-5372555540DD}" dt="2025-11-11T10:44:03.205" v="328"/>
        <pc:sldMkLst>
          <pc:docMk/>
          <pc:sldMk cId="978513834" sldId="287"/>
        </pc:sldMkLst>
      </pc:sldChg>
      <pc:sldChg chg="modSp add">
        <pc:chgData name="Dr Stuart Jesson" userId="S::sjesson@jesuit.org.uk::7a6cdab2-0b91-456f-b32b-829a06cc1939" providerId="AD" clId="Web-{28304383-190F-29B1-270A-5372555540DD}" dt="2025-11-11T10:51:38.781" v="374" actId="20577"/>
        <pc:sldMkLst>
          <pc:docMk/>
          <pc:sldMk cId="2986444450" sldId="289"/>
        </pc:sldMkLst>
        <pc:spChg chg="mod">
          <ac:chgData name="Dr Stuart Jesson" userId="S::sjesson@jesuit.org.uk::7a6cdab2-0b91-456f-b32b-829a06cc1939" providerId="AD" clId="Web-{28304383-190F-29B1-270A-5372555540DD}" dt="2025-11-11T10:51:38.781" v="374" actId="20577"/>
          <ac:spMkLst>
            <pc:docMk/>
            <pc:sldMk cId="2986444450" sldId="289"/>
            <ac:spMk id="3" creationId="{C1EA8042-A074-A51C-9B2C-A808C9FF1F8E}"/>
          </ac:spMkLst>
        </pc:spChg>
      </pc:sldChg>
      <pc:sldChg chg="addSp delSp modSp add">
        <pc:chgData name="Dr Stuart Jesson" userId="S::sjesson@jesuit.org.uk::7a6cdab2-0b91-456f-b32b-829a06cc1939" providerId="AD" clId="Web-{28304383-190F-29B1-270A-5372555540DD}" dt="2025-11-11T10:55:49.850" v="538" actId="20577"/>
        <pc:sldMkLst>
          <pc:docMk/>
          <pc:sldMk cId="95952753" sldId="291"/>
        </pc:sldMkLst>
        <pc:spChg chg="mod">
          <ac:chgData name="Dr Stuart Jesson" userId="S::sjesson@jesuit.org.uk::7a6cdab2-0b91-456f-b32b-829a06cc1939" providerId="AD" clId="Web-{28304383-190F-29B1-270A-5372555540DD}" dt="2025-11-11T10:55:49.850" v="538" actId="20577"/>
          <ac:spMkLst>
            <pc:docMk/>
            <pc:sldMk cId="95952753" sldId="291"/>
            <ac:spMk id="3" creationId="{A8145DC3-3B5C-9616-9D74-F206025B3712}"/>
          </ac:spMkLst>
        </pc:spChg>
        <pc:spChg chg="add del mod">
          <ac:chgData name="Dr Stuart Jesson" userId="S::sjesson@jesuit.org.uk::7a6cdab2-0b91-456f-b32b-829a06cc1939" providerId="AD" clId="Web-{28304383-190F-29B1-270A-5372555540DD}" dt="2025-11-11T10:54:54.630" v="518"/>
          <ac:spMkLst>
            <pc:docMk/>
            <pc:sldMk cId="95952753" sldId="291"/>
            <ac:spMk id="5" creationId="{B6E7D66C-8387-CBF2-9959-8524148EA9E5}"/>
          </ac:spMkLst>
        </pc:spChg>
        <pc:picChg chg="add del mod">
          <ac:chgData name="Dr Stuart Jesson" userId="S::sjesson@jesuit.org.uk::7a6cdab2-0b91-456f-b32b-829a06cc1939" providerId="AD" clId="Web-{28304383-190F-29B1-270A-5372555540DD}" dt="2025-11-11T10:54:47.426" v="516"/>
          <ac:picMkLst>
            <pc:docMk/>
            <pc:sldMk cId="95952753" sldId="291"/>
            <ac:picMk id="4" creationId="{4BD7D1B8-B07A-19FC-DF1A-911DD62B004D}"/>
          </ac:picMkLst>
        </pc:picChg>
      </pc:sldChg>
      <pc:sldChg chg="modSp new">
        <pc:chgData name="Dr Stuart Jesson" userId="S::sjesson@jesuit.org.uk::7a6cdab2-0b91-456f-b32b-829a06cc1939" providerId="AD" clId="Web-{28304383-190F-29B1-270A-5372555540DD}" dt="2025-11-11T10:54:02.691" v="511" actId="20577"/>
        <pc:sldMkLst>
          <pc:docMk/>
          <pc:sldMk cId="803860699" sldId="308"/>
        </pc:sldMkLst>
        <pc:spChg chg="mod">
          <ac:chgData name="Dr Stuart Jesson" userId="S::sjesson@jesuit.org.uk::7a6cdab2-0b91-456f-b32b-829a06cc1939" providerId="AD" clId="Web-{28304383-190F-29B1-270A-5372555540DD}" dt="2025-11-11T09:54:26.919" v="42" actId="20577"/>
          <ac:spMkLst>
            <pc:docMk/>
            <pc:sldMk cId="803860699" sldId="308"/>
            <ac:spMk id="2" creationId="{63299D85-D16D-5109-61D8-CC2402AE848C}"/>
          </ac:spMkLst>
        </pc:spChg>
        <pc:spChg chg="mod">
          <ac:chgData name="Dr Stuart Jesson" userId="S::sjesson@jesuit.org.uk::7a6cdab2-0b91-456f-b32b-829a06cc1939" providerId="AD" clId="Web-{28304383-190F-29B1-270A-5372555540DD}" dt="2025-11-11T10:54:02.691" v="511" actId="20577"/>
          <ac:spMkLst>
            <pc:docMk/>
            <pc:sldMk cId="803860699" sldId="308"/>
            <ac:spMk id="3" creationId="{93BADD30-EE98-E632-E469-B0ACC2D20E30}"/>
          </ac:spMkLst>
        </pc:spChg>
      </pc:sldChg>
      <pc:sldChg chg="modSp new">
        <pc:chgData name="Dr Stuart Jesson" userId="S::sjesson@jesuit.org.uk::7a6cdab2-0b91-456f-b32b-829a06cc1939" providerId="AD" clId="Web-{28304383-190F-29B1-270A-5372555540DD}" dt="2025-11-11T10:40:29.046" v="296" actId="20577"/>
        <pc:sldMkLst>
          <pc:docMk/>
          <pc:sldMk cId="1595804594" sldId="309"/>
        </pc:sldMkLst>
        <pc:spChg chg="mod">
          <ac:chgData name="Dr Stuart Jesson" userId="S::sjesson@jesuit.org.uk::7a6cdab2-0b91-456f-b32b-829a06cc1939" providerId="AD" clId="Web-{28304383-190F-29B1-270A-5372555540DD}" dt="2025-11-11T10:38:18.842" v="261" actId="20577"/>
          <ac:spMkLst>
            <pc:docMk/>
            <pc:sldMk cId="1595804594" sldId="309"/>
            <ac:spMk id="2" creationId="{46F71440-E390-669F-C901-9DD1FEC782CD}"/>
          </ac:spMkLst>
        </pc:spChg>
        <pc:spChg chg="mod">
          <ac:chgData name="Dr Stuart Jesson" userId="S::sjesson@jesuit.org.uk::7a6cdab2-0b91-456f-b32b-829a06cc1939" providerId="AD" clId="Web-{28304383-190F-29B1-270A-5372555540DD}" dt="2025-11-11T10:40:29.046" v="296" actId="20577"/>
          <ac:spMkLst>
            <pc:docMk/>
            <pc:sldMk cId="1595804594" sldId="309"/>
            <ac:spMk id="3" creationId="{89F3246B-A64C-A939-565E-CEF339DB7C1D}"/>
          </ac:spMkLst>
        </pc:spChg>
      </pc:sldChg>
      <pc:sldChg chg="modSp new ord">
        <pc:chgData name="Dr Stuart Jesson" userId="S::sjesson@jesuit.org.uk::7a6cdab2-0b91-456f-b32b-829a06cc1939" providerId="AD" clId="Web-{28304383-190F-29B1-270A-5372555540DD}" dt="2025-11-11T10:58:01.055" v="597" actId="20577"/>
        <pc:sldMkLst>
          <pc:docMk/>
          <pc:sldMk cId="3773303226" sldId="310"/>
        </pc:sldMkLst>
        <pc:spChg chg="mod">
          <ac:chgData name="Dr Stuart Jesson" userId="S::sjesson@jesuit.org.uk::7a6cdab2-0b91-456f-b32b-829a06cc1939" providerId="AD" clId="Web-{28304383-190F-29B1-270A-5372555540DD}" dt="2025-11-11T10:57:27.867" v="554" actId="20577"/>
          <ac:spMkLst>
            <pc:docMk/>
            <pc:sldMk cId="3773303226" sldId="310"/>
            <ac:spMk id="2" creationId="{4ABAA4F7-BC80-E922-70F3-3FF594921182}"/>
          </ac:spMkLst>
        </pc:spChg>
        <pc:spChg chg="mod">
          <ac:chgData name="Dr Stuart Jesson" userId="S::sjesson@jesuit.org.uk::7a6cdab2-0b91-456f-b32b-829a06cc1939" providerId="AD" clId="Web-{28304383-190F-29B1-270A-5372555540DD}" dt="2025-11-11T10:58:01.055" v="597" actId="20577"/>
          <ac:spMkLst>
            <pc:docMk/>
            <pc:sldMk cId="3773303226" sldId="310"/>
            <ac:spMk id="3" creationId="{151C7A1A-5AC1-232B-FB9C-D7D4409B4BB3}"/>
          </ac:spMkLst>
        </pc:spChg>
      </pc:sldChg>
      <pc:sldChg chg="add">
        <pc:chgData name="Dr Stuart Jesson" userId="S::sjesson@jesuit.org.uk::7a6cdab2-0b91-456f-b32b-829a06cc1939" providerId="AD" clId="Web-{28304383-190F-29B1-270A-5372555540DD}" dt="2025-11-11T10:44:02.580" v="319"/>
        <pc:sldMkLst>
          <pc:docMk/>
          <pc:sldMk cId="1473349368" sldId="311"/>
        </pc:sldMkLst>
      </pc:sldChg>
      <pc:sldChg chg="modSp add">
        <pc:chgData name="Dr Stuart Jesson" userId="S::sjesson@jesuit.org.uk::7a6cdab2-0b91-456f-b32b-829a06cc1939" providerId="AD" clId="Web-{28304383-190F-29B1-270A-5372555540DD}" dt="2025-11-11T10:58:41.274" v="600" actId="20577"/>
        <pc:sldMkLst>
          <pc:docMk/>
          <pc:sldMk cId="3883142628" sldId="312"/>
        </pc:sldMkLst>
        <pc:spChg chg="mod">
          <ac:chgData name="Dr Stuart Jesson" userId="S::sjesson@jesuit.org.uk::7a6cdab2-0b91-456f-b32b-829a06cc1939" providerId="AD" clId="Web-{28304383-190F-29B1-270A-5372555540DD}" dt="2025-11-11T10:58:41.274" v="600" actId="20577"/>
          <ac:spMkLst>
            <pc:docMk/>
            <pc:sldMk cId="3883142628" sldId="312"/>
            <ac:spMk id="3" creationId="{B462F24D-75B7-6078-27AC-727C125CCA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4259-0669-47DE-BA91-2447B79658E2}" type="datetimeFigureOut">
              <a:t>11/12/2025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97555-A6B6-43A2-871E-1726783C722B}" type="slidenum">
              <a:t>‹#›</a:t>
            </a:fld>
            <a:endParaRPr lang="en-GB"/>
          </a:p>
        </p:txBody>
      </p:sp>
    </p:spTree>
    <p:extLst>
      <p:ext uri="{BB962C8B-B14F-4D97-AF65-F5344CB8AC3E}">
        <p14:creationId xmlns:p14="http://schemas.microsoft.com/office/powerpoint/2010/main" val="373809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AEDE0A-E033-4001-9496-D1DE62BBEB4E}" type="slidenum">
              <a:rPr lang="en-GB" smtClean="0"/>
              <a:t>24</a:t>
            </a:fld>
            <a:endParaRPr lang="en-GB"/>
          </a:p>
        </p:txBody>
      </p:sp>
    </p:spTree>
    <p:extLst>
      <p:ext uri="{BB962C8B-B14F-4D97-AF65-F5344CB8AC3E}">
        <p14:creationId xmlns:p14="http://schemas.microsoft.com/office/powerpoint/2010/main" val="136209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DB28-6291-DE7A-2613-3E8FCF4E1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BBB6D7-D493-D04D-08D9-298DE52C2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B198A1-B257-0D59-9201-52DC69E67200}"/>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5" name="Footer Placeholder 4">
            <a:extLst>
              <a:ext uri="{FF2B5EF4-FFF2-40B4-BE49-F238E27FC236}">
                <a16:creationId xmlns:a16="http://schemas.microsoft.com/office/drawing/2014/main" id="{559AA024-B6E2-3CFA-BE5D-1B65E255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A6960-F30F-A2E0-B70C-E634783B8D10}"/>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08942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BD0A-E24C-4CE6-2180-06BE4CADF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EB096C-6BEE-3A42-FD0A-03B01B909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A9ACC-53A8-74D8-1540-96EA04733C5A}"/>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5" name="Footer Placeholder 4">
            <a:extLst>
              <a:ext uri="{FF2B5EF4-FFF2-40B4-BE49-F238E27FC236}">
                <a16:creationId xmlns:a16="http://schemas.microsoft.com/office/drawing/2014/main" id="{C19C631B-0DCA-A08C-3781-86D67C6F5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E919A-A3D2-9824-504B-8BF22421D7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9790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E4B4-7E91-33FC-7179-7280C57C1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6B0765-D4D7-8EDD-A970-F974258F5F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8CEBB-1379-732C-FF13-E2D555BCF1B7}"/>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5" name="Footer Placeholder 4">
            <a:extLst>
              <a:ext uri="{FF2B5EF4-FFF2-40B4-BE49-F238E27FC236}">
                <a16:creationId xmlns:a16="http://schemas.microsoft.com/office/drawing/2014/main" id="{10B26AC4-4485-875F-C367-0DE538B62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A4DC6-178B-D3BF-7244-8822DE56C623}"/>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438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5E6C-3FC5-89EB-398B-E3FB6E4909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0A9F60-7629-C9FD-88AA-B3D216661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728BFC-67BA-ECF5-1841-ADA5932D4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64F53-E25E-ED55-F36B-E32CEA623767}"/>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6" name="Footer Placeholder 5">
            <a:extLst>
              <a:ext uri="{FF2B5EF4-FFF2-40B4-BE49-F238E27FC236}">
                <a16:creationId xmlns:a16="http://schemas.microsoft.com/office/drawing/2014/main" id="{597A5F8D-A4F4-728C-DAE3-09138C886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8E099-D3C7-6876-1555-AD423E198D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5344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6948-CF88-AA33-6AE2-FFC5CA807A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099E67-97DA-08E4-D80E-5421D4097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BEAB4-1CDE-9386-941E-043790089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6CE5FD-9C87-9111-9941-EFBC24DC6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9974A-9956-358A-B5E8-598D625A6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579093-36C9-21C3-B56C-D97C0E500959}"/>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8" name="Footer Placeholder 7">
            <a:extLst>
              <a:ext uri="{FF2B5EF4-FFF2-40B4-BE49-F238E27FC236}">
                <a16:creationId xmlns:a16="http://schemas.microsoft.com/office/drawing/2014/main" id="{D3D2A2B6-A9F2-22D1-1C5C-8742DE344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A19833-35B9-768F-F732-74B73E542654}"/>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5452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D2D0-8E37-320A-81C9-CAE82C7E6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5B1145-BE33-8E84-7E1C-03663B56C966}"/>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4" name="Footer Placeholder 3">
            <a:extLst>
              <a:ext uri="{FF2B5EF4-FFF2-40B4-BE49-F238E27FC236}">
                <a16:creationId xmlns:a16="http://schemas.microsoft.com/office/drawing/2014/main" id="{0D004E17-2D26-6566-A498-2AB9F4D5B2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C7D8-7C7D-945E-9F97-203E895C7FAF}"/>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2126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0B327-AAE6-67CF-B69C-585957EA9575}"/>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3" name="Footer Placeholder 2">
            <a:extLst>
              <a:ext uri="{FF2B5EF4-FFF2-40B4-BE49-F238E27FC236}">
                <a16:creationId xmlns:a16="http://schemas.microsoft.com/office/drawing/2014/main" id="{0C95FEDA-456B-AC8B-0986-7B2764A27F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FAF13-9361-68BC-4032-B9C70C2FEC26}"/>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5426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766C-561B-E4F6-BEBB-A9AC7E70B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97B24D-11D8-2567-56FE-BDCEB723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ACE860-D382-890D-DCEE-6C7ED790E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7F9E9-1D80-A7EE-A4B5-F982D2C41029}"/>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6" name="Footer Placeholder 5">
            <a:extLst>
              <a:ext uri="{FF2B5EF4-FFF2-40B4-BE49-F238E27FC236}">
                <a16:creationId xmlns:a16="http://schemas.microsoft.com/office/drawing/2014/main" id="{D38A27AC-0A49-5042-882A-A9F2E8D67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1D428-851B-5279-7C8D-642ECCBD848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238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64B5-9C69-7AB8-E780-7B8330445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E9C654-8BAF-C12A-121F-EC70E3903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F4E0B0-9E36-189D-7C0C-9D4CAE5E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6FB5F-A627-E563-D5A1-B21F240E0941}"/>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6" name="Footer Placeholder 5">
            <a:extLst>
              <a:ext uri="{FF2B5EF4-FFF2-40B4-BE49-F238E27FC236}">
                <a16:creationId xmlns:a16="http://schemas.microsoft.com/office/drawing/2014/main" id="{53EE7A94-D327-5982-A9A6-BB180CA38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E6530B-EC68-CF88-245C-434E5EA18F2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76507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BCA0-E449-22D2-4162-C60DDA38E4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808BC1-82DF-DBB4-9765-D4DA1DF58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57E5B-4D4B-4E48-58D0-D43CA9155DDE}"/>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5" name="Footer Placeholder 4">
            <a:extLst>
              <a:ext uri="{FF2B5EF4-FFF2-40B4-BE49-F238E27FC236}">
                <a16:creationId xmlns:a16="http://schemas.microsoft.com/office/drawing/2014/main" id="{BE2F6565-E101-07EE-A977-BB2269CAF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C0201-8086-D4BF-2168-A2CA7C6EECAA}"/>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82600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39F6B-B07D-2CB8-C62B-6D5448093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83DD8-BDB9-8ECA-CBF2-ABDA109F7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C995F1-CAD1-73C4-99F3-8EE9EB180E19}"/>
              </a:ext>
            </a:extLst>
          </p:cNvPr>
          <p:cNvSpPr>
            <a:spLocks noGrp="1"/>
          </p:cNvSpPr>
          <p:nvPr>
            <p:ph type="dt" sz="half" idx="10"/>
          </p:nvPr>
        </p:nvSpPr>
        <p:spPr/>
        <p:txBody>
          <a:bodyPr/>
          <a:lstStyle/>
          <a:p>
            <a:fld id="{E275193F-58B9-431B-BFDF-A6A6BC9B14D6}" type="datetimeFigureOut">
              <a:rPr lang="en-GB" smtClean="0"/>
              <a:t>12/11/2025</a:t>
            </a:fld>
            <a:endParaRPr lang="en-GB"/>
          </a:p>
        </p:txBody>
      </p:sp>
      <p:sp>
        <p:nvSpPr>
          <p:cNvPr id="5" name="Footer Placeholder 4">
            <a:extLst>
              <a:ext uri="{FF2B5EF4-FFF2-40B4-BE49-F238E27FC236}">
                <a16:creationId xmlns:a16="http://schemas.microsoft.com/office/drawing/2014/main" id="{717F461D-04B7-E167-2A18-7F4440098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DDFB0-29F0-A5F4-C16F-EC4DADC5A191}"/>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56885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12/11/2025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12/11/2025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12/11/2025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841E2-C421-473F-95FF-94319A954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03245E-A6F8-B7C1-72AE-7EF2ABE63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C710B-575C-CEAA-1B57-E2AEBEC26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75193F-58B9-431B-BFDF-A6A6BC9B14D6}" type="datetimeFigureOut">
              <a:rPr lang="en-GB" smtClean="0"/>
              <a:t>12/11/2025</a:t>
            </a:fld>
            <a:endParaRPr lang="en-GB"/>
          </a:p>
        </p:txBody>
      </p:sp>
      <p:sp>
        <p:nvSpPr>
          <p:cNvPr id="5" name="Footer Placeholder 4">
            <a:extLst>
              <a:ext uri="{FF2B5EF4-FFF2-40B4-BE49-F238E27FC236}">
                <a16:creationId xmlns:a16="http://schemas.microsoft.com/office/drawing/2014/main" id="{E2D88EB2-F6B5-17E6-D6F6-B24E2AD05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64EA1D-831C-788B-A1E8-E1D6B453A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6BB935-8B4F-47C5-BFFA-05EB501373D0}" type="slidenum">
              <a:rPr lang="en-GB" smtClean="0"/>
              <a:t>‹#›</a:t>
            </a:fld>
            <a:endParaRPr lang="en-GB"/>
          </a:p>
        </p:txBody>
      </p:sp>
    </p:spTree>
    <p:extLst>
      <p:ext uri="{BB962C8B-B14F-4D97-AF65-F5344CB8AC3E}">
        <p14:creationId xmlns:p14="http://schemas.microsoft.com/office/powerpoint/2010/main" val="355979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beach-blue-motion-nature-414320/"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beach-blue-motion-nature-414320/"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ursuingveritas.com/2015/05/19/the-marcion-problem-irenaeu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Incarnation: God with us </a:t>
            </a:r>
            <a:endParaRPr lang="en-GB"/>
          </a:p>
        </p:txBody>
      </p:sp>
      <p:sp>
        <p:nvSpPr>
          <p:cNvPr id="3" name="Subtitle 2"/>
          <p:cNvSpPr>
            <a:spLocks noGrp="1"/>
          </p:cNvSpPr>
          <p:nvPr>
            <p:ph type="subTitle" idx="1"/>
          </p:nvPr>
        </p:nvSpPr>
        <p:spPr/>
        <p:txBody>
          <a:bodyPr vert="horz" lIns="91440" tIns="45720" rIns="91440" bIns="45720" rtlCol="0" anchor="t">
            <a:normAutofit/>
          </a:bodyPr>
          <a:lstStyle/>
          <a:p>
            <a:r>
              <a:rPr lang="en-GB" dirty="0"/>
              <a:t>Week 2: Incarnation, Salvation and Trinity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9BE-F66B-4244-9ED8-377867A558F2}"/>
              </a:ext>
            </a:extLst>
          </p:cNvPr>
          <p:cNvSpPr>
            <a:spLocks noGrp="1"/>
          </p:cNvSpPr>
          <p:nvPr>
            <p:ph type="title"/>
          </p:nvPr>
        </p:nvSpPr>
        <p:spPr/>
        <p:txBody>
          <a:bodyPr/>
          <a:lstStyle/>
          <a:p>
            <a:r>
              <a:rPr lang="en-GB" dirty="0">
                <a:latin typeface="Gill Sans MT" panose="020B0502020104020203" pitchFamily="34" charset="0"/>
              </a:rPr>
              <a:t>Creation, salvation and Christ</a:t>
            </a:r>
          </a:p>
        </p:txBody>
      </p:sp>
      <p:sp>
        <p:nvSpPr>
          <p:cNvPr id="3" name="Content Placeholder 2">
            <a:extLst>
              <a:ext uri="{FF2B5EF4-FFF2-40B4-BE49-F238E27FC236}">
                <a16:creationId xmlns:a16="http://schemas.microsoft.com/office/drawing/2014/main" id="{94498411-81A0-4589-95BF-DDF35790B5F9}"/>
              </a:ext>
            </a:extLst>
          </p:cNvPr>
          <p:cNvSpPr>
            <a:spLocks noGrp="1"/>
          </p:cNvSpPr>
          <p:nvPr>
            <p:ph idx="1"/>
          </p:nvPr>
        </p:nvSpPr>
        <p:spPr/>
        <p:txBody>
          <a:bodyPr vert="horz" lIns="91440" tIns="45720" rIns="91440" bIns="45720" rtlCol="0" anchor="t">
            <a:normAutofit/>
          </a:bodyPr>
          <a:lstStyle/>
          <a:p>
            <a:pPr marL="0" indent="0">
              <a:buNone/>
            </a:pPr>
            <a:r>
              <a:rPr lang="en-GB" dirty="0">
                <a:latin typeface="Gill Sans MT"/>
              </a:rPr>
              <a:t>To understand why it was so important for Church Fathers (like Irenaeus) to insist on the full humanity and divinity of Jesus, we have to think about the connections between different Christian affirmations. </a:t>
            </a:r>
            <a:endParaRPr lang="en-US"/>
          </a:p>
          <a:p>
            <a:pPr marL="0" indent="0">
              <a:buNone/>
            </a:pPr>
            <a:r>
              <a:rPr lang="en-GB" dirty="0">
                <a:latin typeface="Gill Sans MT"/>
              </a:rPr>
              <a:t>This should help us to see the logic that drives Christological reflection:</a:t>
            </a:r>
            <a:endParaRPr lang="en-GB" dirty="0"/>
          </a:p>
          <a:p>
            <a:r>
              <a:rPr lang="en-GB" dirty="0">
                <a:latin typeface="Gill Sans MT"/>
              </a:rPr>
              <a:t>God’s created  </a:t>
            </a:r>
            <a:r>
              <a:rPr lang="en-GB" b="1" i="1" dirty="0">
                <a:solidFill>
                  <a:schemeClr val="accent1">
                    <a:lumMod val="50000"/>
                  </a:schemeClr>
                </a:solidFill>
                <a:latin typeface="Gill Sans MT"/>
              </a:rPr>
              <a:t>all things, visible and invisible, out of nothing</a:t>
            </a:r>
            <a:r>
              <a:rPr lang="en-GB" dirty="0">
                <a:latin typeface="Gill Sans MT"/>
              </a:rPr>
              <a:t>;</a:t>
            </a:r>
          </a:p>
          <a:p>
            <a:r>
              <a:rPr lang="en-GB" dirty="0">
                <a:latin typeface="Gill Sans MT"/>
              </a:rPr>
              <a:t>Salvation is of the </a:t>
            </a:r>
            <a:r>
              <a:rPr lang="en-GB" b="1" i="1" dirty="0">
                <a:solidFill>
                  <a:schemeClr val="accent1">
                    <a:lumMod val="50000"/>
                  </a:schemeClr>
                </a:solidFill>
                <a:latin typeface="Gill Sans MT"/>
              </a:rPr>
              <a:t>whole human person…</a:t>
            </a:r>
            <a:r>
              <a:rPr lang="en-GB" dirty="0">
                <a:latin typeface="Gill Sans MT"/>
              </a:rPr>
              <a:t>;</a:t>
            </a:r>
          </a:p>
          <a:p>
            <a:r>
              <a:rPr lang="en-GB" dirty="0">
                <a:latin typeface="Gill Sans MT"/>
              </a:rPr>
              <a:t>…in and through the </a:t>
            </a:r>
            <a:r>
              <a:rPr lang="en-GB" b="1" i="1" dirty="0">
                <a:solidFill>
                  <a:schemeClr val="accent1">
                    <a:lumMod val="50000"/>
                  </a:schemeClr>
                </a:solidFill>
                <a:latin typeface="Gill Sans MT"/>
              </a:rPr>
              <a:t>fully-human Christ</a:t>
            </a:r>
          </a:p>
        </p:txBody>
      </p:sp>
    </p:spTree>
    <p:extLst>
      <p:ext uri="{BB962C8B-B14F-4D97-AF65-F5344CB8AC3E}">
        <p14:creationId xmlns:p14="http://schemas.microsoft.com/office/powerpoint/2010/main" val="4578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B1778-C82F-5BF6-B2DC-AAE7078B5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5C3E0-1F2E-32B5-D56E-15032DFA3440}"/>
              </a:ext>
            </a:extLst>
          </p:cNvPr>
          <p:cNvSpPr>
            <a:spLocks noGrp="1"/>
          </p:cNvSpPr>
          <p:nvPr>
            <p:ph type="title"/>
          </p:nvPr>
        </p:nvSpPr>
        <p:spPr/>
        <p:txBody>
          <a:bodyPr/>
          <a:lstStyle/>
          <a:p>
            <a:r>
              <a:rPr lang="en-GB" dirty="0">
                <a:latin typeface="Gill Sans MT" panose="020B0502020104020203" pitchFamily="34" charset="0"/>
              </a:rPr>
              <a:t>Salvation and Christology </a:t>
            </a:r>
          </a:p>
        </p:txBody>
      </p:sp>
      <p:sp>
        <p:nvSpPr>
          <p:cNvPr id="3" name="Content Placeholder 2">
            <a:extLst>
              <a:ext uri="{FF2B5EF4-FFF2-40B4-BE49-F238E27FC236}">
                <a16:creationId xmlns:a16="http://schemas.microsoft.com/office/drawing/2014/main" id="{A8145DC3-3B5C-9616-9D74-F206025B3712}"/>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GB" dirty="0"/>
              <a:t>Salvation is given securely, decisively;</a:t>
            </a:r>
          </a:p>
          <a:p>
            <a:pPr lvl="1">
              <a:buFontTx/>
              <a:buChar char="-"/>
            </a:pPr>
            <a:r>
              <a:rPr lang="en-GB" dirty="0"/>
              <a:t>It must be God who gives;</a:t>
            </a:r>
          </a:p>
          <a:p>
            <a:pPr lvl="1">
              <a:buFontTx/>
              <a:buChar char="-"/>
            </a:pPr>
            <a:r>
              <a:rPr lang="en-GB" i="1" dirty="0"/>
              <a:t>But </a:t>
            </a:r>
            <a:r>
              <a:rPr lang="en-GB" dirty="0"/>
              <a:t>it is not simply done ‘to’ us, it involves humanity;</a:t>
            </a:r>
          </a:p>
          <a:p>
            <a:pPr marL="514350" indent="-514350">
              <a:buAutoNum type="arabicPeriod"/>
            </a:pPr>
            <a:r>
              <a:rPr lang="en-GB" dirty="0"/>
              <a:t>Salvation involves whole created person;</a:t>
            </a:r>
          </a:p>
          <a:p>
            <a:pPr marL="514350" indent="-514350">
              <a:buAutoNum type="arabicPeriod"/>
            </a:pPr>
            <a:r>
              <a:rPr lang="en-GB" dirty="0"/>
              <a:t>Salvation is God-involving.</a:t>
            </a:r>
          </a:p>
          <a:p>
            <a:pPr lvl="1"/>
            <a:r>
              <a:rPr lang="en-GB" dirty="0"/>
              <a:t>Not extrinsically given; salvation comes through being united with God, in Christ.</a:t>
            </a:r>
          </a:p>
          <a:p>
            <a:pPr marL="0" indent="0">
              <a:buNone/>
            </a:pPr>
            <a:endParaRPr lang="en-GB" dirty="0"/>
          </a:p>
        </p:txBody>
      </p:sp>
    </p:spTree>
    <p:extLst>
      <p:ext uri="{BB962C8B-B14F-4D97-AF65-F5344CB8AC3E}">
        <p14:creationId xmlns:p14="http://schemas.microsoft.com/office/powerpoint/2010/main" val="9595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aves crashing on rocks&#10;&#10;Description automatically generated with medium confidence">
            <a:extLst>
              <a:ext uri="{FF2B5EF4-FFF2-40B4-BE49-F238E27FC236}">
                <a16:creationId xmlns:a16="http://schemas.microsoft.com/office/drawing/2014/main" id="{310E5D1F-BE02-8BA6-2054-90BF531C46E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87CD776-8DF3-4AB9-8AE6-01CAD44D1F4A}"/>
              </a:ext>
            </a:extLst>
          </p:cNvPr>
          <p:cNvSpPr>
            <a:spLocks noGrp="1"/>
          </p:cNvSpPr>
          <p:nvPr>
            <p:ph type="title"/>
          </p:nvPr>
        </p:nvSpPr>
        <p:spPr>
          <a:xfrm>
            <a:off x="838200" y="365125"/>
            <a:ext cx="10515600" cy="1325563"/>
          </a:xfrm>
        </p:spPr>
        <p:txBody>
          <a:bodyPr>
            <a:normAutofit/>
          </a:bodyPr>
          <a:lstStyle/>
          <a:p>
            <a:r>
              <a:rPr lang="en-GB" dirty="0">
                <a:solidFill>
                  <a:srgbClr val="FFFFFF"/>
                </a:solidFill>
                <a:latin typeface="Gill Sans MT" panose="020B0502020104020203" pitchFamily="34" charset="0"/>
              </a:rPr>
              <a:t>Creation ‘ex nihilo’</a:t>
            </a:r>
          </a:p>
        </p:txBody>
      </p:sp>
      <p:sp>
        <p:nvSpPr>
          <p:cNvPr id="3" name="Content Placeholder 2">
            <a:extLst>
              <a:ext uri="{FF2B5EF4-FFF2-40B4-BE49-F238E27FC236}">
                <a16:creationId xmlns:a16="http://schemas.microsoft.com/office/drawing/2014/main" id="{BDE855E4-90B4-4190-9CC8-F9B702637BB4}"/>
              </a:ext>
            </a:extLst>
          </p:cNvPr>
          <p:cNvSpPr>
            <a:spLocks noGrp="1"/>
          </p:cNvSpPr>
          <p:nvPr>
            <p:ph idx="1"/>
          </p:nvPr>
        </p:nvSpPr>
        <p:spPr>
          <a:xfrm>
            <a:off x="838200" y="1825625"/>
            <a:ext cx="10313709" cy="4351338"/>
          </a:xfrm>
        </p:spPr>
        <p:txBody>
          <a:bodyPr>
            <a:normAutofit lnSpcReduction="10000"/>
          </a:bodyPr>
          <a:lstStyle/>
          <a:p>
            <a:pPr marL="0" indent="0">
              <a:spcBef>
                <a:spcPts val="0"/>
              </a:spcBef>
              <a:buNone/>
            </a:pPr>
            <a:r>
              <a:rPr lang="en-GB" sz="2400" dirty="0">
                <a:solidFill>
                  <a:srgbClr val="FFFFFF"/>
                </a:solidFill>
                <a:latin typeface="Gill Sans MT" panose="020B0502020104020203" pitchFamily="34" charset="0"/>
              </a:rPr>
              <a:t>For the most part, creation ‘ex nihilo’ is not taught in the Hebrew Bible...</a:t>
            </a:r>
          </a:p>
          <a:p>
            <a:pPr marL="0" indent="0">
              <a:spcBef>
                <a:spcPts val="0"/>
              </a:spcBef>
              <a:buNone/>
            </a:pPr>
            <a:r>
              <a:rPr lang="en-GB" sz="2400" dirty="0">
                <a:solidFill>
                  <a:srgbClr val="FFFFFF"/>
                </a:solidFill>
                <a:latin typeface="Gill Sans MT" panose="020B0502020104020203" pitchFamily="34" charset="0"/>
              </a:rPr>
              <a:t>Often, creation is described in terms of bringing order to (watery) chaos:</a:t>
            </a:r>
          </a:p>
          <a:p>
            <a:pPr marL="357188" indent="0">
              <a:spcBef>
                <a:spcPts val="0"/>
              </a:spcBef>
              <a:buNone/>
            </a:pPr>
            <a:endParaRPr lang="en-GB" sz="2400" dirty="0">
              <a:solidFill>
                <a:srgbClr val="FFFFFF"/>
              </a:solidFill>
              <a:latin typeface="Gill Sans MT" panose="020B0502020104020203" pitchFamily="34" charset="0"/>
            </a:endParaRPr>
          </a:p>
          <a:p>
            <a:pPr marL="357188" indent="0">
              <a:spcBef>
                <a:spcPts val="0"/>
              </a:spcBef>
              <a:buNone/>
            </a:pPr>
            <a:r>
              <a:rPr lang="en-GB" sz="2400" dirty="0">
                <a:solidFill>
                  <a:srgbClr val="FFFFFF"/>
                </a:solidFill>
                <a:latin typeface="Gill Sans MT" panose="020B0502020104020203" pitchFamily="34" charset="0"/>
              </a:rPr>
              <a:t>He set the earth on its foundations;</a:t>
            </a:r>
          </a:p>
          <a:p>
            <a:pPr marL="357188" indent="0">
              <a:spcBef>
                <a:spcPts val="0"/>
              </a:spcBef>
              <a:buNone/>
            </a:pPr>
            <a:r>
              <a:rPr lang="en-GB" sz="2400" dirty="0">
                <a:solidFill>
                  <a:srgbClr val="FFFFFF"/>
                </a:solidFill>
                <a:latin typeface="Gill Sans MT" panose="020B0502020104020203" pitchFamily="34" charset="0"/>
              </a:rPr>
              <a:t>    it can never be moved.</a:t>
            </a:r>
          </a:p>
          <a:p>
            <a:pPr marL="357188" indent="0">
              <a:spcBef>
                <a:spcPts val="0"/>
              </a:spcBef>
              <a:buNone/>
            </a:pPr>
            <a:r>
              <a:rPr lang="en-GB" sz="2400" dirty="0">
                <a:solidFill>
                  <a:srgbClr val="FFFFFF"/>
                </a:solidFill>
                <a:latin typeface="Gill Sans MT" panose="020B0502020104020203" pitchFamily="34" charset="0"/>
              </a:rPr>
              <a:t>You covered it with the watery depths as with a garment;</a:t>
            </a:r>
          </a:p>
          <a:p>
            <a:pPr marL="357188" indent="0">
              <a:spcBef>
                <a:spcPts val="0"/>
              </a:spcBef>
              <a:buNone/>
            </a:pPr>
            <a:r>
              <a:rPr lang="en-GB" sz="2400" dirty="0">
                <a:solidFill>
                  <a:srgbClr val="FFFFFF"/>
                </a:solidFill>
                <a:latin typeface="Gill Sans MT" panose="020B0502020104020203" pitchFamily="34" charset="0"/>
              </a:rPr>
              <a:t>    the waters stood above the mountains.</a:t>
            </a:r>
          </a:p>
          <a:p>
            <a:pPr marL="357188" indent="0">
              <a:spcBef>
                <a:spcPts val="0"/>
              </a:spcBef>
              <a:buNone/>
            </a:pPr>
            <a:r>
              <a:rPr lang="en-GB" sz="2400" dirty="0">
                <a:solidFill>
                  <a:srgbClr val="FFFFFF"/>
                </a:solidFill>
                <a:latin typeface="Gill Sans MT" panose="020B0502020104020203" pitchFamily="34" charset="0"/>
              </a:rPr>
              <a:t>But at your rebuke the waters fled,</a:t>
            </a:r>
          </a:p>
          <a:p>
            <a:pPr marL="357188" indent="0">
              <a:spcBef>
                <a:spcPts val="0"/>
              </a:spcBef>
              <a:buNone/>
            </a:pPr>
            <a:r>
              <a:rPr lang="en-GB" sz="2400" dirty="0">
                <a:solidFill>
                  <a:srgbClr val="FFFFFF"/>
                </a:solidFill>
                <a:latin typeface="Gill Sans MT" panose="020B0502020104020203" pitchFamily="34" charset="0"/>
              </a:rPr>
              <a:t>    at the sound of your thunder they took to flight;</a:t>
            </a:r>
          </a:p>
          <a:p>
            <a:pPr marL="357188" indent="0">
              <a:spcBef>
                <a:spcPts val="0"/>
              </a:spcBef>
              <a:buNone/>
            </a:pPr>
            <a:r>
              <a:rPr lang="en-GB" sz="2400" dirty="0">
                <a:solidFill>
                  <a:srgbClr val="FFFFFF"/>
                </a:solidFill>
                <a:latin typeface="Gill Sans MT" panose="020B0502020104020203" pitchFamily="34" charset="0"/>
              </a:rPr>
              <a:t>they flowed over the mountains,</a:t>
            </a:r>
          </a:p>
          <a:p>
            <a:pPr marL="357188" indent="0">
              <a:spcBef>
                <a:spcPts val="0"/>
              </a:spcBef>
              <a:buNone/>
            </a:pPr>
            <a:r>
              <a:rPr lang="en-GB" sz="2400" dirty="0">
                <a:solidFill>
                  <a:srgbClr val="FFFFFF"/>
                </a:solidFill>
                <a:latin typeface="Gill Sans MT" panose="020B0502020104020203" pitchFamily="34" charset="0"/>
              </a:rPr>
              <a:t>    they went down into the valleys,</a:t>
            </a:r>
          </a:p>
          <a:p>
            <a:pPr marL="357188" indent="0">
              <a:spcBef>
                <a:spcPts val="0"/>
              </a:spcBef>
              <a:buNone/>
            </a:pPr>
            <a:r>
              <a:rPr lang="en-GB" sz="2400" dirty="0">
                <a:solidFill>
                  <a:srgbClr val="FFFFFF"/>
                </a:solidFill>
                <a:latin typeface="Gill Sans MT" panose="020B0502020104020203" pitchFamily="34" charset="0"/>
              </a:rPr>
              <a:t>    to the place you assigned for them.</a:t>
            </a:r>
          </a:p>
          <a:p>
            <a:pPr marL="357188" indent="0">
              <a:spcBef>
                <a:spcPts val="0"/>
              </a:spcBef>
              <a:buNone/>
            </a:pPr>
            <a:r>
              <a:rPr lang="en-GB" sz="2400" dirty="0">
                <a:solidFill>
                  <a:srgbClr val="FFFFFF"/>
                </a:solidFill>
                <a:latin typeface="Gill Sans MT" panose="020B0502020104020203" pitchFamily="34" charset="0"/>
              </a:rPr>
              <a:t>You set a boundary they cannot cross;</a:t>
            </a:r>
          </a:p>
          <a:p>
            <a:pPr marL="357188" indent="0">
              <a:spcBef>
                <a:spcPts val="0"/>
              </a:spcBef>
              <a:buNone/>
            </a:pPr>
            <a:r>
              <a:rPr lang="en-GB" sz="2400" dirty="0">
                <a:solidFill>
                  <a:srgbClr val="FFFFFF"/>
                </a:solidFill>
                <a:latin typeface="Gill Sans MT" panose="020B0502020104020203" pitchFamily="34" charset="0"/>
              </a:rPr>
              <a:t>    never again will they cover the earth. (Psalm 104)</a:t>
            </a:r>
          </a:p>
          <a:p>
            <a:pPr marL="0" indent="0">
              <a:buNone/>
            </a:pPr>
            <a:endParaRPr lang="en-GB" sz="1500" dirty="0">
              <a:solidFill>
                <a:srgbClr val="FFFFFF"/>
              </a:solidFill>
            </a:endParaRPr>
          </a:p>
        </p:txBody>
      </p:sp>
    </p:spTree>
    <p:extLst>
      <p:ext uri="{BB962C8B-B14F-4D97-AF65-F5344CB8AC3E}">
        <p14:creationId xmlns:p14="http://schemas.microsoft.com/office/powerpoint/2010/main" val="24221488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D776-8DF3-4AB9-8AE6-01CAD44D1F4A}"/>
              </a:ext>
            </a:extLst>
          </p:cNvPr>
          <p:cNvSpPr>
            <a:spLocks noGrp="1"/>
          </p:cNvSpPr>
          <p:nvPr>
            <p:ph type="title"/>
          </p:nvPr>
        </p:nvSpPr>
        <p:spPr/>
        <p:txBody>
          <a:bodyPr/>
          <a:lstStyle/>
          <a:p>
            <a:r>
              <a:rPr lang="en-GB" dirty="0">
                <a:latin typeface="Gill Sans MT" panose="020B0502020104020203" pitchFamily="34" charset="0"/>
              </a:rPr>
              <a:t>Creation ‘ex nihilo’</a:t>
            </a:r>
          </a:p>
        </p:txBody>
      </p:sp>
      <p:sp>
        <p:nvSpPr>
          <p:cNvPr id="3" name="Content Placeholder 2">
            <a:extLst>
              <a:ext uri="{FF2B5EF4-FFF2-40B4-BE49-F238E27FC236}">
                <a16:creationId xmlns:a16="http://schemas.microsoft.com/office/drawing/2014/main" id="{BDE855E4-90B4-4190-9CC8-F9B702637BB4}"/>
              </a:ext>
            </a:extLst>
          </p:cNvPr>
          <p:cNvSpPr>
            <a:spLocks noGrp="1"/>
          </p:cNvSpPr>
          <p:nvPr>
            <p:ph idx="1"/>
          </p:nvPr>
        </p:nvSpPr>
        <p:spPr/>
        <p:txBody>
          <a:bodyPr>
            <a:normAutofit fontScale="85000" lnSpcReduction="10000"/>
          </a:bodyPr>
          <a:lstStyle/>
          <a:p>
            <a:pPr marL="0" indent="0">
              <a:buNone/>
            </a:pPr>
            <a:r>
              <a:rPr lang="en-GB" dirty="0">
                <a:latin typeface="Gill Sans MT" panose="020B0502020104020203" pitchFamily="34" charset="0"/>
              </a:rPr>
              <a:t>But only very late on, just before the New Testament period do we get the first hint of creation as being an absolute origin:</a:t>
            </a:r>
          </a:p>
          <a:p>
            <a:pPr marL="357188" indent="0">
              <a:buNone/>
            </a:pPr>
            <a:r>
              <a:rPr lang="en-GB" dirty="0">
                <a:latin typeface="Gill Sans MT" panose="020B0502020104020203" pitchFamily="34" charset="0"/>
              </a:rPr>
              <a:t>‘Since the young man would not listen to him at all, the king called the mother to him and urged her to advise the youth to save himself. After much urging on his part, she undertook to persuade her son. But, leaning close to him, she spoke in their native language as follows, deriding the cruel tyrant: ‘My son, have pity on me. I carried you for nine months in my womb, and nursed you for three years, and have reared you and brought you up to this point in your life, and have taken care of you. I beg you, my child, to look at the heaven and the earth and </a:t>
            </a:r>
            <a:r>
              <a:rPr lang="en-GB" b="1" dirty="0">
                <a:solidFill>
                  <a:schemeClr val="accent1">
                    <a:lumMod val="50000"/>
                  </a:schemeClr>
                </a:solidFill>
                <a:latin typeface="Gill Sans MT" panose="020B0502020104020203" pitchFamily="34" charset="0"/>
              </a:rPr>
              <a:t>see everything that is in them, and recognize that God did not make them out of things that existed.  And in the same way the human race came into being. </a:t>
            </a:r>
            <a:r>
              <a:rPr lang="en-GB" dirty="0">
                <a:latin typeface="Gill Sans MT" panose="020B0502020104020203" pitchFamily="34" charset="0"/>
              </a:rPr>
              <a:t>Do not fear this butcher, but prove worthy of your brothers. Accept death, so that in God’s mercy I may get you back again along with your brothers.’</a:t>
            </a:r>
          </a:p>
        </p:txBody>
      </p:sp>
    </p:spTree>
    <p:extLst>
      <p:ext uri="{BB962C8B-B14F-4D97-AF65-F5344CB8AC3E}">
        <p14:creationId xmlns:p14="http://schemas.microsoft.com/office/powerpoint/2010/main" val="97453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932D72-DCE7-A62F-6571-824DBE7496C9}"/>
            </a:ext>
          </a:extLst>
        </p:cNvPr>
        <p:cNvGrpSpPr/>
        <p:nvPr/>
      </p:nvGrpSpPr>
      <p:grpSpPr>
        <a:xfrm>
          <a:off x="0" y="0"/>
          <a:ext cx="0" cy="0"/>
          <a:chOff x="0" y="0"/>
          <a:chExt cx="0" cy="0"/>
        </a:xfrm>
      </p:grpSpPr>
      <p:pic>
        <p:nvPicPr>
          <p:cNvPr id="5" name="Picture 4" descr="Waves crashing on rocks&#10;&#10;Description automatically generated with medium confidence">
            <a:extLst>
              <a:ext uri="{FF2B5EF4-FFF2-40B4-BE49-F238E27FC236}">
                <a16:creationId xmlns:a16="http://schemas.microsoft.com/office/drawing/2014/main" id="{34DC3BD9-F4FE-9EDA-283A-EC9C3B57FB2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C52BC9B-0D2A-7EB3-3B2D-FD69EF7FADB2}"/>
              </a:ext>
            </a:extLst>
          </p:cNvPr>
          <p:cNvSpPr>
            <a:spLocks noGrp="1"/>
          </p:cNvSpPr>
          <p:nvPr>
            <p:ph type="title"/>
          </p:nvPr>
        </p:nvSpPr>
        <p:spPr>
          <a:xfrm>
            <a:off x="838200" y="365125"/>
            <a:ext cx="10515600" cy="1325563"/>
          </a:xfrm>
        </p:spPr>
        <p:txBody>
          <a:bodyPr>
            <a:normAutofit/>
          </a:bodyPr>
          <a:lstStyle/>
          <a:p>
            <a:r>
              <a:rPr lang="en-GB" dirty="0">
                <a:solidFill>
                  <a:srgbClr val="FFFFFF"/>
                </a:solidFill>
                <a:latin typeface="Gill Sans MT" panose="020B0502020104020203" pitchFamily="34" charset="0"/>
              </a:rPr>
              <a:t>Creation ‘ex nihilo’</a:t>
            </a:r>
          </a:p>
        </p:txBody>
      </p:sp>
      <p:sp>
        <p:nvSpPr>
          <p:cNvPr id="3" name="Content Placeholder 2">
            <a:extLst>
              <a:ext uri="{FF2B5EF4-FFF2-40B4-BE49-F238E27FC236}">
                <a16:creationId xmlns:a16="http://schemas.microsoft.com/office/drawing/2014/main" id="{EB5CFE7D-862D-FB73-8557-836BE19F7532}"/>
              </a:ext>
            </a:extLst>
          </p:cNvPr>
          <p:cNvSpPr>
            <a:spLocks noGrp="1"/>
          </p:cNvSpPr>
          <p:nvPr>
            <p:ph idx="1"/>
          </p:nvPr>
        </p:nvSpPr>
        <p:spPr>
          <a:xfrm>
            <a:off x="838200" y="1825625"/>
            <a:ext cx="10313709" cy="4351338"/>
          </a:xfrm>
        </p:spPr>
        <p:txBody>
          <a:bodyPr>
            <a:normAutofit lnSpcReduction="10000"/>
          </a:bodyPr>
          <a:lstStyle/>
          <a:p>
            <a:pPr marL="0" indent="0">
              <a:buNone/>
            </a:pPr>
            <a:r>
              <a:rPr lang="en-GB" sz="2400" dirty="0"/>
              <a:t>The first explicit affirmation of ‘creation from nothing’ is by Theophilus of Antioch: </a:t>
            </a:r>
            <a:endParaRPr lang="en-US" sz="2400" dirty="0"/>
          </a:p>
          <a:p>
            <a:pPr marL="360363" indent="0">
              <a:buNone/>
            </a:pPr>
            <a:r>
              <a:rPr lang="en-GB" sz="2400" dirty="0"/>
              <a:t>'And what great thing is it if God made the world out of existent materials? For even a human artist, when he gets material from some one, makes of it what he pleases. But the power of God is manifested in this, that out of things that are not He makes whatever He pleases; just as the bestowal of life and motion is the prerogative of no other than God alone. For even man makes indeed an image, but reason and breath, or feeling, he cannot give to what he has made. But God has this property in excess of what man can do, in that He makes a work, endowed with reason, life, sensation. As, therefore, in all these respects God is more powerful than man, so also in this; that out of things that are not He creates and has created things that are, and whatever He pleases, as He pleases.' (</a:t>
            </a:r>
            <a:r>
              <a:rPr lang="en-GB" sz="2400" i="1" dirty="0"/>
              <a:t>Apology to Autolycus</a:t>
            </a:r>
            <a:r>
              <a:rPr lang="en-GB" sz="2400" dirty="0"/>
              <a:t>)</a:t>
            </a:r>
          </a:p>
          <a:p>
            <a:pPr marL="0" indent="0">
              <a:buNone/>
            </a:pPr>
            <a:endParaRPr lang="en-GB" sz="1500" dirty="0">
              <a:solidFill>
                <a:srgbClr val="FFFFFF"/>
              </a:solidFill>
            </a:endParaRPr>
          </a:p>
        </p:txBody>
      </p:sp>
    </p:spTree>
    <p:extLst>
      <p:ext uri="{BB962C8B-B14F-4D97-AF65-F5344CB8AC3E}">
        <p14:creationId xmlns:p14="http://schemas.microsoft.com/office/powerpoint/2010/main" val="398021408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205B-78A1-41D0-96C0-575D28010343}"/>
              </a:ext>
            </a:extLst>
          </p:cNvPr>
          <p:cNvSpPr>
            <a:spLocks noGrp="1"/>
          </p:cNvSpPr>
          <p:nvPr>
            <p:ph type="title"/>
          </p:nvPr>
        </p:nvSpPr>
        <p:spPr/>
        <p:txBody>
          <a:bodyPr/>
          <a:lstStyle/>
          <a:p>
            <a:r>
              <a:rPr lang="en-GB" dirty="0">
                <a:latin typeface="Gill Sans MT" panose="020B0502020104020203" pitchFamily="34" charset="0"/>
              </a:rPr>
              <a:t>Philosophical question of origins</a:t>
            </a:r>
          </a:p>
        </p:txBody>
      </p:sp>
      <p:sp>
        <p:nvSpPr>
          <p:cNvPr id="3" name="Content Placeholder 2">
            <a:extLst>
              <a:ext uri="{FF2B5EF4-FFF2-40B4-BE49-F238E27FC236}">
                <a16:creationId xmlns:a16="http://schemas.microsoft.com/office/drawing/2014/main" id="{73FBAABE-B71C-4894-A0C1-8DFB9AFC6424}"/>
              </a:ext>
            </a:extLst>
          </p:cNvPr>
          <p:cNvSpPr>
            <a:spLocks noGrp="1"/>
          </p:cNvSpPr>
          <p:nvPr>
            <p:ph idx="1"/>
          </p:nvPr>
        </p:nvSpPr>
        <p:spPr/>
        <p:txBody>
          <a:bodyPr/>
          <a:lstStyle/>
          <a:p>
            <a:pPr marL="0" indent="0">
              <a:buNone/>
            </a:pPr>
            <a:r>
              <a:rPr lang="en-GB" dirty="0">
                <a:latin typeface="Gill Sans MT" panose="020B0502020104020203" pitchFamily="34" charset="0"/>
              </a:rPr>
              <a:t>Two influential philosophical currents in first few centuries regarding the origin of the world:</a:t>
            </a:r>
          </a:p>
          <a:p>
            <a:r>
              <a:rPr lang="en-GB" dirty="0">
                <a:latin typeface="Gill Sans MT" panose="020B0502020104020203" pitchFamily="34" charset="0"/>
              </a:rPr>
              <a:t>Plato’s ‘demiurge’ – an intelligence that works on pre-existent formless matter (which is eternal);</a:t>
            </a:r>
          </a:p>
          <a:p>
            <a:pPr lvl="1"/>
            <a:r>
              <a:rPr lang="en-GB" dirty="0">
                <a:latin typeface="Gill Sans MT" panose="020B0502020104020203" pitchFamily="34" charset="0"/>
              </a:rPr>
              <a:t>Helps to explain limitation/death and disorder/suffering and imperfection;</a:t>
            </a:r>
          </a:p>
          <a:p>
            <a:pPr lvl="1"/>
            <a:r>
              <a:rPr lang="en-GB" dirty="0">
                <a:latin typeface="Gill Sans MT" panose="020B0502020104020203" pitchFamily="34" charset="0"/>
              </a:rPr>
              <a:t>The world is not perfect, but as good as it can be given limitations of matter;</a:t>
            </a:r>
          </a:p>
          <a:p>
            <a:pPr marL="457200" lvl="1" indent="0">
              <a:buNone/>
            </a:pPr>
            <a:endParaRPr lang="en-GB" dirty="0">
              <a:latin typeface="Gill Sans MT" panose="020B0502020104020203" pitchFamily="34" charset="0"/>
            </a:endParaRPr>
          </a:p>
          <a:p>
            <a:r>
              <a:rPr lang="en-GB" dirty="0">
                <a:latin typeface="Gill Sans MT" panose="020B0502020104020203" pitchFamily="34" charset="0"/>
              </a:rPr>
              <a:t>Idea of emanation – the physical world emanates </a:t>
            </a:r>
            <a:r>
              <a:rPr lang="en-GB" i="1" dirty="0">
                <a:latin typeface="Gill Sans MT" panose="020B0502020104020203" pitchFamily="34" charset="0"/>
              </a:rPr>
              <a:t>from the divine being;</a:t>
            </a:r>
          </a:p>
          <a:p>
            <a:pPr lvl="1"/>
            <a:r>
              <a:rPr lang="en-GB" dirty="0">
                <a:latin typeface="Gill Sans MT" panose="020B0502020104020203" pitchFamily="34" charset="0"/>
              </a:rPr>
              <a:t>In some sense the world is </a:t>
            </a:r>
            <a:r>
              <a:rPr lang="en-GB" i="1" dirty="0">
                <a:latin typeface="Gill Sans MT" panose="020B0502020104020203" pitchFamily="34" charset="0"/>
              </a:rPr>
              <a:t>necessary, </a:t>
            </a:r>
            <a:r>
              <a:rPr lang="en-GB" dirty="0">
                <a:latin typeface="Gill Sans MT" panose="020B0502020104020203" pitchFamily="34" charset="0"/>
              </a:rPr>
              <a:t>and perhaps even divine itself.</a:t>
            </a:r>
          </a:p>
          <a:p>
            <a:pPr marL="0" lvl="1" indent="0">
              <a:buNone/>
            </a:pPr>
            <a:endParaRPr lang="en-GB" dirty="0"/>
          </a:p>
        </p:txBody>
      </p:sp>
    </p:spTree>
    <p:extLst>
      <p:ext uri="{BB962C8B-B14F-4D97-AF65-F5344CB8AC3E}">
        <p14:creationId xmlns:p14="http://schemas.microsoft.com/office/powerpoint/2010/main" val="1925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8205B-78A1-41D0-96C0-575D28010343}"/>
              </a:ext>
            </a:extLst>
          </p:cNvPr>
          <p:cNvSpPr>
            <a:spLocks noGrp="1"/>
          </p:cNvSpPr>
          <p:nvPr>
            <p:ph type="title"/>
          </p:nvPr>
        </p:nvSpPr>
        <p:spPr/>
        <p:txBody>
          <a:bodyPr/>
          <a:lstStyle/>
          <a:p>
            <a:r>
              <a:rPr lang="en-GB" dirty="0">
                <a:latin typeface="Gill Sans MT" panose="020B0502020104020203" pitchFamily="34" charset="0"/>
              </a:rPr>
              <a:t>Gnosticism</a:t>
            </a:r>
          </a:p>
        </p:txBody>
      </p:sp>
      <p:sp>
        <p:nvSpPr>
          <p:cNvPr id="3" name="Content Placeholder 2">
            <a:extLst>
              <a:ext uri="{FF2B5EF4-FFF2-40B4-BE49-F238E27FC236}">
                <a16:creationId xmlns:a16="http://schemas.microsoft.com/office/drawing/2014/main" id="{73FBAABE-B71C-4894-A0C1-8DFB9AFC6424}"/>
              </a:ext>
            </a:extLst>
          </p:cNvPr>
          <p:cNvSpPr>
            <a:spLocks noGrp="1"/>
          </p:cNvSpPr>
          <p:nvPr>
            <p:ph idx="1"/>
          </p:nvPr>
        </p:nvSpPr>
        <p:spPr/>
        <p:txBody>
          <a:bodyPr/>
          <a:lstStyle/>
          <a:p>
            <a:pPr marL="0" indent="0">
              <a:buNone/>
            </a:pPr>
            <a:r>
              <a:rPr lang="en-GB" sz="2300" dirty="0">
                <a:latin typeface="Gill Sans MT" panose="020B0502020104020203" pitchFamily="34" charset="0"/>
              </a:rPr>
              <a:t>Another major influence on early Christian thought was Gnosticism. This term relates to a wide range of groups and ideas, both inside and outside of early Christianity especially in the second century, but perhaps earlier.</a:t>
            </a:r>
          </a:p>
          <a:p>
            <a:pPr marL="0" indent="0">
              <a:buNone/>
            </a:pPr>
            <a:r>
              <a:rPr lang="en-GB" sz="2300" dirty="0">
                <a:latin typeface="Gill Sans MT" panose="020B0502020104020203" pitchFamily="34" charset="0"/>
              </a:rPr>
              <a:t>Some of the common features were:</a:t>
            </a:r>
          </a:p>
          <a:p>
            <a:r>
              <a:rPr lang="en-GB" sz="2300" dirty="0">
                <a:latin typeface="Gill Sans MT" panose="020B0502020104020203" pitchFamily="34" charset="0"/>
              </a:rPr>
              <a:t>a distinction between the Creator (the Demiurge) and the ultimate Father/Origin;</a:t>
            </a:r>
          </a:p>
          <a:p>
            <a:r>
              <a:rPr lang="en-GB" sz="2300" dirty="0">
                <a:latin typeface="Gill Sans MT" panose="020B0502020104020203" pitchFamily="34" charset="0"/>
              </a:rPr>
              <a:t>an account of the origin of things which included a pre-cosmic fall, so that the existence of the material world is an accident or result of sin;</a:t>
            </a:r>
          </a:p>
          <a:p>
            <a:r>
              <a:rPr lang="en-GB" sz="2300" dirty="0">
                <a:latin typeface="Gill Sans MT" panose="020B0502020104020203" pitchFamily="34" charset="0"/>
              </a:rPr>
              <a:t>an understanding of the goal of human life as re-union with the divine which involved a release from material imprisonment (for a spiritual elite, not everyone);</a:t>
            </a:r>
          </a:p>
          <a:p>
            <a:r>
              <a:rPr lang="en-GB" sz="2300" dirty="0">
                <a:latin typeface="Gill Sans MT" panose="020B0502020104020203" pitchFamily="34" charset="0"/>
              </a:rPr>
              <a:t>salvation comes via secret ‘gnosis’ (knowledge) that is normally accessible only to a few.</a:t>
            </a:r>
          </a:p>
          <a:p>
            <a:pPr marL="0" lvl="1" indent="0">
              <a:buNone/>
            </a:pPr>
            <a:endParaRPr lang="en-GB" dirty="0"/>
          </a:p>
        </p:txBody>
      </p:sp>
    </p:spTree>
    <p:extLst>
      <p:ext uri="{BB962C8B-B14F-4D97-AF65-F5344CB8AC3E}">
        <p14:creationId xmlns:p14="http://schemas.microsoft.com/office/powerpoint/2010/main" val="16104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endParaRPr lang="en-GB" dirty="0"/>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a:normAutofit/>
          </a:bodyPr>
          <a:lstStyle/>
          <a:p>
            <a:pPr marL="0" indent="0">
              <a:buNone/>
            </a:pPr>
            <a:r>
              <a:rPr lang="en-GB" sz="1700" dirty="0">
                <a:latin typeface="Gill Sans MT" panose="020B0502020104020203" pitchFamily="34" charset="0"/>
              </a:rPr>
              <a:t>Irenaeus is one of the most influential theologians in the development of early Christianity. He lived and wrote just after the group of people known as the 'Apostolic Fathers'; those who had known the apostles (Clement of Rome, Polycarp, Ignatius, </a:t>
            </a:r>
            <a:r>
              <a:rPr lang="en-GB" sz="1700" dirty="0" err="1">
                <a:latin typeface="Gill Sans MT" panose="020B0502020104020203" pitchFamily="34" charset="0"/>
              </a:rPr>
              <a:t>Barnabus</a:t>
            </a:r>
            <a:r>
              <a:rPr lang="en-GB" sz="1700" dirty="0">
                <a:latin typeface="Gill Sans MT" panose="020B0502020104020203" pitchFamily="34" charset="0"/>
              </a:rPr>
              <a:t>, </a:t>
            </a:r>
            <a:r>
              <a:rPr lang="en-GB" sz="1700" dirty="0" err="1">
                <a:latin typeface="Gill Sans MT" panose="020B0502020104020203" pitchFamily="34" charset="0"/>
              </a:rPr>
              <a:t>Papius</a:t>
            </a:r>
            <a:r>
              <a:rPr lang="en-GB" sz="1700" dirty="0">
                <a:latin typeface="Gill Sans MT" panose="020B0502020104020203" pitchFamily="34" charset="0"/>
              </a:rPr>
              <a:t>). </a:t>
            </a:r>
          </a:p>
          <a:p>
            <a:pPr marL="0" indent="0">
              <a:buNone/>
            </a:pPr>
            <a:endParaRPr lang="en-GB" sz="1700" dirty="0"/>
          </a:p>
          <a:p>
            <a:pPr marL="0" indent="0">
              <a:buNone/>
            </a:pPr>
            <a:r>
              <a:rPr lang="en-GB" sz="1700" dirty="0">
                <a:latin typeface="Gill Sans MT" panose="020B0502020104020203" pitchFamily="34" charset="0"/>
              </a:rPr>
              <a:t>He is usually thought of as the thinker who first began to reflect more systematically on the Christian faith, in contrast to the pastoral and apologetic emphasis of the Apostolic Fathers.</a:t>
            </a:r>
          </a:p>
          <a:p>
            <a:pPr marL="0" indent="0">
              <a:buNone/>
            </a:pPr>
            <a:r>
              <a:rPr lang="en-GB" sz="1700" dirty="0">
                <a:latin typeface="Gill Sans MT" panose="020B0502020104020203" pitchFamily="34" charset="0"/>
              </a:rPr>
              <a:t>Famous for his opposition to gnostic thinking in his book </a:t>
            </a:r>
            <a:r>
              <a:rPr lang="en-GB" sz="1700" i="1" dirty="0">
                <a:latin typeface="Gill Sans MT" panose="020B0502020104020203" pitchFamily="34" charset="0"/>
              </a:rPr>
              <a:t>Against Heresies.</a:t>
            </a:r>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47334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endParaRPr lang="en-GB" dirty="0"/>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vert="horz" lIns="91440" tIns="45720" rIns="91440" bIns="45720" rtlCol="0" anchor="t">
            <a:normAutofit/>
          </a:bodyPr>
          <a:lstStyle/>
          <a:p>
            <a:pPr marL="0" indent="0">
              <a:buNone/>
            </a:pPr>
            <a:r>
              <a:rPr lang="en-GB" sz="1800" dirty="0">
                <a:latin typeface="Gill Sans MT"/>
              </a:rPr>
              <a:t>Against the backdrop of these philosophical trends, and against these ‘gnostic’ tendencies, Irenaeus attempts a more systematic presentation of the gospel, which emphasises the unity of God, and the redemption of the whole of creation in Christ. Irenaeus affirms:</a:t>
            </a:r>
          </a:p>
          <a:p>
            <a:r>
              <a:rPr lang="en-GB" sz="1800" dirty="0">
                <a:latin typeface="Gill Sans MT"/>
              </a:rPr>
              <a:t>Goodness of created order (created freely by God’s will; creation is a good thing, not a mistake);</a:t>
            </a:r>
          </a:p>
          <a:p>
            <a:r>
              <a:rPr lang="en-GB" sz="1800" dirty="0">
                <a:latin typeface="Gill Sans MT"/>
              </a:rPr>
              <a:t>Goodness of human nature in its entirety (not something to be delivered </a:t>
            </a:r>
            <a:r>
              <a:rPr lang="en-GB" sz="1800" i="1" dirty="0">
                <a:latin typeface="Gill Sans MT"/>
              </a:rPr>
              <a:t>from</a:t>
            </a:r>
            <a:r>
              <a:rPr lang="en-GB" sz="1800" dirty="0">
                <a:latin typeface="Gill Sans MT"/>
              </a:rPr>
              <a:t>);</a:t>
            </a:r>
          </a:p>
          <a:p>
            <a:r>
              <a:rPr lang="en-GB" sz="1800" dirty="0">
                <a:latin typeface="Gill Sans MT"/>
              </a:rPr>
              <a:t>Salvation as perfection, or ‘summing up’ in Christ (so God’s saving action is in harmony with God’s creative action). This </a:t>
            </a:r>
            <a:r>
              <a:rPr lang="en-GB" sz="1800" i="1" dirty="0">
                <a:latin typeface="Gill Sans MT"/>
              </a:rPr>
              <a:t>does </a:t>
            </a:r>
            <a:r>
              <a:rPr lang="en-GB" sz="1800" dirty="0">
                <a:latin typeface="Gill Sans MT"/>
              </a:rPr>
              <a:t>mean union with God – but union of the whole human person, not just the ‘soul’.</a:t>
            </a:r>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8564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endParaRPr lang="en-GB" dirty="0"/>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a:noAutofit/>
          </a:bodyPr>
          <a:lstStyle/>
          <a:p>
            <a:pPr marL="0" indent="0">
              <a:buNone/>
            </a:pPr>
            <a:r>
              <a:rPr lang="en-GB" sz="2200" dirty="0">
                <a:latin typeface="Gill Sans MT" panose="020B0502020104020203" pitchFamily="34" charset="0"/>
              </a:rPr>
              <a:t>For Irenaeus, the final state of humans is seen as a continuation and </a:t>
            </a:r>
            <a:r>
              <a:rPr lang="en-GB" sz="2200" i="1" dirty="0">
                <a:latin typeface="Gill Sans MT" panose="020B0502020104020203" pitchFamily="34" charset="0"/>
              </a:rPr>
              <a:t>perfection</a:t>
            </a:r>
            <a:r>
              <a:rPr lang="en-GB" sz="2200" dirty="0">
                <a:latin typeface="Gill Sans MT" panose="020B0502020104020203" pitchFamily="34" charset="0"/>
              </a:rPr>
              <a:t> of earthly life, rather than a release from it:</a:t>
            </a:r>
          </a:p>
          <a:p>
            <a:pPr marL="711200" indent="0">
              <a:buNone/>
            </a:pPr>
            <a:r>
              <a:rPr lang="en-GB" sz="2200" dirty="0">
                <a:latin typeface="Gill Sans MT" panose="020B0502020104020203" pitchFamily="34" charset="0"/>
              </a:rPr>
              <a:t>‘For neither is the substance nor the essence of the creation annihilated (for faithful and true is He who has established it), but “the fashion of the world </a:t>
            </a:r>
            <a:r>
              <a:rPr lang="en-GB" sz="2200" dirty="0" err="1">
                <a:latin typeface="Gill Sans MT" panose="020B0502020104020203" pitchFamily="34" charset="0"/>
              </a:rPr>
              <a:t>passeth</a:t>
            </a:r>
            <a:r>
              <a:rPr lang="en-GB" sz="2200" dirty="0">
                <a:latin typeface="Gill Sans MT" panose="020B0502020104020203" pitchFamily="34" charset="0"/>
              </a:rPr>
              <a:t> away;” that is, those things among which transgression has occurred, since man has grown old in them.’ (Against Heresies V. 36)</a:t>
            </a:r>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8296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9D85-D16D-5109-61D8-CC2402AE848C}"/>
              </a:ext>
            </a:extLst>
          </p:cNvPr>
          <p:cNvSpPr>
            <a:spLocks noGrp="1"/>
          </p:cNvSpPr>
          <p:nvPr>
            <p:ph type="title"/>
          </p:nvPr>
        </p:nvSpPr>
        <p:spPr/>
        <p:txBody>
          <a:bodyPr/>
          <a:lstStyle/>
          <a:p>
            <a:r>
              <a:rPr lang="en-GB" dirty="0"/>
              <a:t>Incarnation, Salvation and Trinity </a:t>
            </a:r>
          </a:p>
        </p:txBody>
      </p:sp>
      <p:sp>
        <p:nvSpPr>
          <p:cNvPr id="3" name="Content Placeholder 2">
            <a:extLst>
              <a:ext uri="{FF2B5EF4-FFF2-40B4-BE49-F238E27FC236}">
                <a16:creationId xmlns:a16="http://schemas.microsoft.com/office/drawing/2014/main" id="{93BADD30-EE98-E632-E469-B0ACC2D20E30}"/>
              </a:ext>
            </a:extLst>
          </p:cNvPr>
          <p:cNvSpPr>
            <a:spLocks noGrp="1"/>
          </p:cNvSpPr>
          <p:nvPr>
            <p:ph idx="1"/>
          </p:nvPr>
        </p:nvSpPr>
        <p:spPr/>
        <p:txBody>
          <a:bodyPr vert="horz" lIns="91440" tIns="45720" rIns="91440" bIns="45720" rtlCol="0" anchor="t">
            <a:normAutofit fontScale="92500"/>
          </a:bodyPr>
          <a:lstStyle/>
          <a:p>
            <a:pPr marL="0" indent="0">
              <a:buNone/>
            </a:pPr>
            <a:r>
              <a:rPr lang="en-GB" dirty="0"/>
              <a:t>Overview:</a:t>
            </a:r>
            <a:endParaRPr lang="en-US" dirty="0"/>
          </a:p>
          <a:p>
            <a:pPr marL="514350" indent="-514350">
              <a:buAutoNum type="arabicPeriod"/>
            </a:pPr>
            <a:r>
              <a:rPr lang="en-GB" dirty="0"/>
              <a:t>In NT proclamation about Jesus, the question 'who is Jesus?' is connected with the question 'what has God done for and with Jesus?'</a:t>
            </a:r>
          </a:p>
          <a:p>
            <a:pPr marL="514350" indent="-514350">
              <a:buAutoNum type="arabicPeriod"/>
            </a:pPr>
            <a:r>
              <a:rPr lang="en-GB" dirty="0"/>
              <a:t>Earliest faith in Jesus as the Christ associated the Son/the Word with creation;</a:t>
            </a:r>
          </a:p>
          <a:p>
            <a:pPr marL="514350" indent="-514350">
              <a:buAutoNum type="arabicPeriod"/>
            </a:pPr>
            <a:r>
              <a:rPr lang="en-GB" dirty="0"/>
              <a:t>Christological controversies concern the nature of salvation, not just the nature of Christ.</a:t>
            </a:r>
          </a:p>
          <a:p>
            <a:pPr lvl="1"/>
            <a:r>
              <a:rPr lang="en-GB" dirty="0"/>
              <a:t>Becomes fully human in Christ; all of created humanity is transformed through Christ</a:t>
            </a:r>
          </a:p>
          <a:p>
            <a:pPr lvl="1"/>
            <a:r>
              <a:rPr lang="en-GB" dirty="0"/>
              <a:t>Jesus Christ is God the Word, uncreated, of one substance with the Father; to be saved through Christ is to share in incorruptibility.</a:t>
            </a:r>
          </a:p>
          <a:p>
            <a:pPr marL="0" indent="0">
              <a:buNone/>
            </a:pPr>
            <a:endParaRPr lang="en-GB" dirty="0"/>
          </a:p>
        </p:txBody>
      </p:sp>
    </p:spTree>
    <p:extLst>
      <p:ext uri="{BB962C8B-B14F-4D97-AF65-F5344CB8AC3E}">
        <p14:creationId xmlns:p14="http://schemas.microsoft.com/office/powerpoint/2010/main" val="80386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endParaRPr lang="en-GB" dirty="0"/>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vert="horz" lIns="91440" tIns="45720" rIns="91440" bIns="45720" rtlCol="0" anchor="t">
            <a:normAutofit/>
          </a:bodyPr>
          <a:lstStyle/>
          <a:p>
            <a:pPr marL="0" indent="0">
              <a:buNone/>
            </a:pPr>
            <a:r>
              <a:rPr lang="en-GB" sz="1700" dirty="0"/>
              <a:t>Nevertheless, salvation </a:t>
            </a:r>
            <a:r>
              <a:rPr lang="en-GB" sz="1700" i="1" dirty="0"/>
              <a:t>is </a:t>
            </a:r>
            <a:r>
              <a:rPr lang="en-GB" sz="1700" dirty="0"/>
              <a:t>understood as a way of becoming one with God (to 'pass into the glory of the Father' - AH. IV. 20. 4). Salvation is not simply cleansing from sin, or forgiveness, but perfection. In fact, to become fully human means to be one with God:</a:t>
            </a:r>
          </a:p>
          <a:p>
            <a:pPr marL="356870" indent="0">
              <a:buNone/>
            </a:pPr>
            <a:r>
              <a:rPr lang="en-GB" sz="1700" dirty="0"/>
              <a:t>‘Therefore, as I have already said, He caused man to cleave to and to become, one with God. [. . .] For it was incumbent upon the Mediator between God and men, by His relationship to both, to bring both to friendship and concord, and present man to God, while He revealed God to man. For, in what way could we be partaken of the adoption of sons, unless we had received from Him through the Son that fellowship which refers to Himself, unless His Word, having been made flesh, had entered into communion with us?’ (AH. III. 18. 7)</a:t>
            </a:r>
          </a:p>
          <a:p>
            <a:pPr marL="0" indent="0">
              <a:buNone/>
            </a:pPr>
            <a:endParaRPr lang="en-GB" sz="1700" dirty="0"/>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8831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endParaRPr lang="en-GB" dirty="0"/>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vert="horz" lIns="91440" tIns="45720" rIns="91440" bIns="45720" rtlCol="0" anchor="t">
            <a:noAutofit/>
          </a:bodyPr>
          <a:lstStyle/>
          <a:p>
            <a:pPr marL="0" indent="0">
              <a:buNone/>
            </a:pPr>
            <a:r>
              <a:rPr lang="en-GB" sz="1800" dirty="0">
                <a:latin typeface="Gill Sans MT"/>
              </a:rPr>
              <a:t>Salvation is not just a restoration of God’s good creation, but a perfection and completion of it (that is, creation is a story – it is headed towards a fulfilment): </a:t>
            </a:r>
          </a:p>
          <a:p>
            <a:pPr marL="356870" indent="0">
              <a:buNone/>
            </a:pPr>
            <a:r>
              <a:rPr lang="en-GB" sz="1800" dirty="0">
                <a:latin typeface="Gill Sans MT"/>
              </a:rPr>
              <a:t>[. . .] it was possible for God Himself to have made man perfect from the first, but man could not receive this [perfection], being as yet an infant. And for this cause our Lord in these last times, when He had summed up all things into Himself, came to us, not as He might have come, but as we were capable of beholding Him. He might easily have come to us in His immortal glory, but in that case we could never have endured the greatness of the glory; and therefore it was that He, who was the perfect bread of the Father, offered Himself to us as milk, [because we were] as infants.' (IV. 38. 1)</a:t>
            </a:r>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076309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endParaRPr lang="en-GB" dirty="0"/>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a:normAutofit/>
          </a:bodyPr>
          <a:lstStyle/>
          <a:p>
            <a:pPr marL="0" indent="0">
              <a:buNone/>
            </a:pPr>
            <a:r>
              <a:rPr lang="en-GB" sz="1700" dirty="0">
                <a:latin typeface="Gill Sans MT" panose="020B0502020104020203" pitchFamily="34" charset="0"/>
              </a:rPr>
              <a:t>This fulfilment </a:t>
            </a:r>
            <a:r>
              <a:rPr lang="en-GB" sz="1700" i="1" dirty="0">
                <a:latin typeface="Gill Sans MT" panose="020B0502020104020203" pitchFamily="34" charset="0"/>
              </a:rPr>
              <a:t>is</a:t>
            </a:r>
            <a:r>
              <a:rPr lang="en-GB" sz="1700" dirty="0">
                <a:latin typeface="Gill Sans MT" panose="020B0502020104020203" pitchFamily="34" charset="0"/>
              </a:rPr>
              <a:t> conceived in terms of ‘</a:t>
            </a:r>
            <a:r>
              <a:rPr lang="en-GB" sz="1700" dirty="0" err="1">
                <a:latin typeface="Gill Sans MT" panose="020B0502020104020203" pitchFamily="34" charset="0"/>
              </a:rPr>
              <a:t>theosis</a:t>
            </a:r>
            <a:r>
              <a:rPr lang="en-GB" sz="1700" dirty="0">
                <a:latin typeface="Gill Sans MT" panose="020B0502020104020203" pitchFamily="34" charset="0"/>
              </a:rPr>
              <a:t>’ (becoming like God), not just deliverance from sin – but this becoming like God is based on God’s becoming like us:</a:t>
            </a:r>
          </a:p>
          <a:p>
            <a:pPr marL="357188" indent="0">
              <a:buNone/>
            </a:pPr>
            <a:r>
              <a:rPr lang="en-GB" sz="1700" dirty="0">
                <a:latin typeface="Gill Sans MT" panose="020B0502020104020203" pitchFamily="34" charset="0"/>
              </a:rPr>
              <a:t>'For it was for this end that the Word of God was made man, and He who was the Son of God became the Son of man, that man, having been taken into the Word, and receiving the adoption, might become the son of God. For by no other means could we have attained to incorruptibility and immortality, unless we had been united to incorruptibility and immortality. But how could we be joined to incorruptibility and immortality, unless, first, incorruptibility and immortality had become that which we also are, so that the corruptible might be swallowed up by incorruptibility, and the mortal by immortality, that we might receive the adoption of sons?' (AH. III. 19. 1)</a:t>
            </a:r>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25521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893-A8EA-D510-5F50-4C0520746C62}"/>
              </a:ext>
            </a:extLst>
          </p:cNvPr>
          <p:cNvSpPr>
            <a:spLocks noGrp="1"/>
          </p:cNvSpPr>
          <p:nvPr>
            <p:ph type="title"/>
          </p:nvPr>
        </p:nvSpPr>
        <p:spPr>
          <a:xfrm>
            <a:off x="648929" y="629266"/>
            <a:ext cx="6422849" cy="1676603"/>
          </a:xfrm>
        </p:spPr>
        <p:txBody>
          <a:bodyPr>
            <a:normAutofit/>
          </a:bodyPr>
          <a:lstStyle/>
          <a:p>
            <a:r>
              <a:rPr lang="en-GB" dirty="0">
                <a:latin typeface="Gill Sans MT" panose="020B0502020104020203" pitchFamily="34" charset="0"/>
              </a:rPr>
              <a:t>Irenaeus of Lyons (130-202 AD)</a:t>
            </a:r>
          </a:p>
        </p:txBody>
      </p:sp>
      <p:sp>
        <p:nvSpPr>
          <p:cNvPr id="3" name="Content Placeholder 2">
            <a:extLst>
              <a:ext uri="{FF2B5EF4-FFF2-40B4-BE49-F238E27FC236}">
                <a16:creationId xmlns:a16="http://schemas.microsoft.com/office/drawing/2014/main" id="{B462F24D-75B7-6078-27AC-727C125CCA49}"/>
              </a:ext>
            </a:extLst>
          </p:cNvPr>
          <p:cNvSpPr>
            <a:spLocks noGrp="1"/>
          </p:cNvSpPr>
          <p:nvPr>
            <p:ph idx="1"/>
          </p:nvPr>
        </p:nvSpPr>
        <p:spPr>
          <a:xfrm>
            <a:off x="648931" y="2438400"/>
            <a:ext cx="6422848" cy="3785419"/>
          </a:xfrm>
        </p:spPr>
        <p:txBody>
          <a:bodyPr>
            <a:normAutofit/>
          </a:bodyPr>
          <a:lstStyle/>
          <a:p>
            <a:pPr marL="0" indent="0">
              <a:buNone/>
            </a:pPr>
            <a:r>
              <a:rPr lang="en-GB" sz="1700" dirty="0">
                <a:latin typeface="Gill Sans MT" panose="020B0502020104020203" pitchFamily="34" charset="0"/>
              </a:rPr>
              <a:t>We also find the idea of salvation as a kind of victory over ‘the enemy’ – and again, if this is the case, it is vital that Jesus is affirmed as fully human in order for the victory become fully ours:</a:t>
            </a:r>
          </a:p>
          <a:p>
            <a:pPr marL="357188" indent="0">
              <a:buNone/>
            </a:pPr>
            <a:r>
              <a:rPr lang="en-GB" sz="1700" dirty="0">
                <a:latin typeface="Gill Sans MT" panose="020B0502020104020203" pitchFamily="34" charset="0"/>
              </a:rPr>
              <a:t>‘For indeed the enemy would not have been fairly vanquished, unless it had been a man [born] of a woman who conquered him. For it was by means of a woman that he got the advantage over man at first, setting himself up as man’s opponent. And therefore does the Lord profess Himself to be the Son of man, comprising in Himself that original man out of whom the woman was fashioned [. . .], in order that, as our species went down to death through a vanquished man, so we may ascend to life again through a victorious one; and as through a man death received the palm [of victory] against us, so again by a man we may receive the palm against death.' (AH V. 21. 1)</a:t>
            </a:r>
          </a:p>
        </p:txBody>
      </p:sp>
      <p:pic>
        <p:nvPicPr>
          <p:cNvPr id="5" name="Picture 4" descr="Irenaeus of Lyon">
            <a:extLst>
              <a:ext uri="{FF2B5EF4-FFF2-40B4-BE49-F238E27FC236}">
                <a16:creationId xmlns:a16="http://schemas.microsoft.com/office/drawing/2014/main" id="{E3C00ED0-1CA9-383D-54EE-2865E9AE1F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4" r="3743" b="-1"/>
          <a:stretch/>
        </p:blipFill>
        <p:spPr>
          <a:xfrm>
            <a:off x="8205634" y="722376"/>
            <a:ext cx="3337560" cy="5413248"/>
          </a:xfrm>
          <a:prstGeom prst="rect">
            <a:avLst/>
          </a:prstGeom>
          <a:effectLst/>
        </p:spPr>
      </p:pic>
      <p:sp>
        <p:nvSpPr>
          <p:cNvPr id="6" name="TextBox 5">
            <a:extLst>
              <a:ext uri="{FF2B5EF4-FFF2-40B4-BE49-F238E27FC236}">
                <a16:creationId xmlns:a16="http://schemas.microsoft.com/office/drawing/2014/main" id="{8A6B1746-B946-32E1-A221-123CCF363B12}"/>
              </a:ext>
            </a:extLst>
          </p:cNvPr>
          <p:cNvSpPr txBox="1"/>
          <p:nvPr/>
        </p:nvSpPr>
        <p:spPr>
          <a:xfrm>
            <a:off x="9356377" y="5935569"/>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pursuingveritas.com/2015/05/19/the-marcion-problem-irenae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151742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p:txBody>
          <a:bodyPr>
            <a:normAutofit/>
          </a:bodyPr>
          <a:lstStyle/>
          <a:p>
            <a:pPr marL="0" indent="0">
              <a:buNone/>
            </a:pPr>
            <a:r>
              <a:rPr lang="en-GB" dirty="0">
                <a:latin typeface="Gill Sans MT" panose="020B0502020104020203" pitchFamily="34" charset="0"/>
              </a:rPr>
              <a:t>When salvation is seen in the light of incarnation, sinful humanity is saved by becoming one with God, and this one-ness with God is first achieved in the person of Jesus Christ, in whom God joins himself with </a:t>
            </a:r>
            <a:r>
              <a:rPr lang="en-GB" b="1" i="1" dirty="0">
                <a:solidFill>
                  <a:srgbClr val="7030A0"/>
                </a:solidFill>
                <a:latin typeface="Gill Sans MT" panose="020B0502020104020203" pitchFamily="34" charset="0"/>
              </a:rPr>
              <a:t>human nature</a:t>
            </a:r>
            <a:r>
              <a:rPr lang="en-GB" dirty="0">
                <a:latin typeface="Gill Sans MT" panose="020B0502020104020203" pitchFamily="34" charset="0"/>
              </a:rPr>
              <a:t>. </a:t>
            </a:r>
          </a:p>
          <a:p>
            <a:pPr marL="0" indent="0">
              <a:buNone/>
            </a:pPr>
            <a:r>
              <a:rPr lang="en-GB" dirty="0">
                <a:latin typeface="Gill Sans MT" panose="020B0502020104020203" pitchFamily="34" charset="0"/>
              </a:rPr>
              <a:t>This is developed further by in the 4</a:t>
            </a:r>
            <a:r>
              <a:rPr lang="en-GB" baseline="30000" dirty="0">
                <a:latin typeface="Gill Sans MT" panose="020B0502020104020203" pitchFamily="34" charset="0"/>
              </a:rPr>
              <a:t>th</a:t>
            </a:r>
            <a:r>
              <a:rPr lang="en-GB" dirty="0">
                <a:latin typeface="Gill Sans MT" panose="020B0502020104020203" pitchFamily="34" charset="0"/>
              </a:rPr>
              <a:t> century. For example:</a:t>
            </a:r>
          </a:p>
          <a:p>
            <a:r>
              <a:rPr lang="en-GB" b="1" dirty="0">
                <a:solidFill>
                  <a:srgbClr val="0070C0"/>
                </a:solidFill>
                <a:latin typeface="Gill Sans MT" panose="020B0502020104020203" pitchFamily="34" charset="0"/>
              </a:rPr>
              <a:t>Gregory </a:t>
            </a:r>
            <a:r>
              <a:rPr lang="en-GB" b="1" dirty="0" err="1">
                <a:solidFill>
                  <a:srgbClr val="0070C0"/>
                </a:solidFill>
                <a:latin typeface="Gill Sans MT" panose="020B0502020104020203" pitchFamily="34" charset="0"/>
              </a:rPr>
              <a:t>Nazienzen</a:t>
            </a:r>
            <a:r>
              <a:rPr lang="en-GB" b="1" dirty="0">
                <a:solidFill>
                  <a:srgbClr val="0070C0"/>
                </a:solidFill>
                <a:latin typeface="Gill Sans MT" panose="020B0502020104020203" pitchFamily="34" charset="0"/>
              </a:rPr>
              <a:t> (329-390): </a:t>
            </a:r>
            <a:r>
              <a:rPr lang="en-GB" dirty="0">
                <a:latin typeface="Gill Sans MT" panose="020B0502020104020203" pitchFamily="34" charset="0"/>
              </a:rPr>
              <a:t>the Word ‘bears all me and mine in himself, that in himself he may exhaust the bad, as fire does wax, or as the sun does the mists of the earth; and that I may partake of his nature by the blending.’</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9370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a:xfrm>
            <a:off x="838200" y="1825625"/>
            <a:ext cx="10337800" cy="4351338"/>
          </a:xfrm>
        </p:spPr>
        <p:txBody>
          <a:bodyPr>
            <a:normAutofit fontScale="92500" lnSpcReduction="20000"/>
          </a:bodyPr>
          <a:lstStyle/>
          <a:p>
            <a:pPr marL="0" indent="0">
              <a:buNone/>
            </a:pPr>
            <a:r>
              <a:rPr lang="en-GB" b="1" dirty="0">
                <a:solidFill>
                  <a:schemeClr val="accent2">
                    <a:lumMod val="50000"/>
                  </a:schemeClr>
                </a:solidFill>
                <a:latin typeface="Gill Sans MT" panose="020B0502020104020203" pitchFamily="34" charset="0"/>
              </a:rPr>
              <a:t>Gregory of Nyssa (330-395): </a:t>
            </a:r>
            <a:r>
              <a:rPr lang="en-GB" b="1" dirty="0">
                <a:latin typeface="Gill Sans MT" panose="020B0502020104020203" pitchFamily="34" charset="0"/>
              </a:rPr>
              <a:t>‘</a:t>
            </a:r>
            <a:r>
              <a:rPr lang="en-GB" dirty="0">
                <a:latin typeface="Gill Sans MT" panose="020B0502020104020203" pitchFamily="34" charset="0"/>
              </a:rPr>
              <a:t>although Christ took our filth upon himself, nevertheless he is not himself defiled by our pollution, but in his own self he cleanses our filth, for it says, the light shone in the darkness, but the darkness did not overpower it' and 'whatever is weak in our nature and subject to death was united with his deity and became what the deity is.’</a:t>
            </a:r>
          </a:p>
          <a:p>
            <a:pPr marL="0" indent="0">
              <a:buNone/>
            </a:pPr>
            <a:r>
              <a:rPr lang="en-GB" b="1" dirty="0">
                <a:solidFill>
                  <a:schemeClr val="accent6">
                    <a:lumMod val="50000"/>
                  </a:schemeClr>
                </a:solidFill>
                <a:latin typeface="Gill Sans MT" panose="020B0502020104020203" pitchFamily="34" charset="0"/>
              </a:rPr>
              <a:t>Cyril of Alexandria (376-444): ‘</a:t>
            </a:r>
            <a:r>
              <a:rPr lang="en-GB" dirty="0">
                <a:latin typeface="Gill Sans MT" panose="020B0502020104020203" pitchFamily="34" charset="0"/>
              </a:rPr>
              <a:t>There was no other way for the flesh to become life-giving, even though by its own nature it is subject to the necessity of corruption, except that it become the very flesh of the Word who gives life to all things ... There is nothing astonishing here, for if it is true that fire has converse with materials that in their nature are not hot, and yet renders them hot since it so abundantly introduces to them the inherent energy of its own power, then surely to an even greater degree the Word who is God can introduce the life-giving power and energy of his own nature into his very own flesh.’</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4814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3B6-0B88-F430-6CF0-329FD7E3AEFF}"/>
              </a:ext>
            </a:extLst>
          </p:cNvPr>
          <p:cNvSpPr>
            <a:spLocks noGrp="1"/>
          </p:cNvSpPr>
          <p:nvPr>
            <p:ph type="title"/>
          </p:nvPr>
        </p:nvSpPr>
        <p:spPr/>
        <p:txBody>
          <a:bodyPr/>
          <a:lstStyle/>
          <a:p>
            <a:r>
              <a:rPr lang="en-GB" dirty="0">
                <a:latin typeface="Gill Sans MT" panose="020B0502020104020203" pitchFamily="34" charset="0"/>
              </a:rPr>
              <a:t>Salvation and incarnation</a:t>
            </a:r>
          </a:p>
        </p:txBody>
      </p:sp>
      <p:sp>
        <p:nvSpPr>
          <p:cNvPr id="3" name="Content Placeholder 2">
            <a:extLst>
              <a:ext uri="{FF2B5EF4-FFF2-40B4-BE49-F238E27FC236}">
                <a16:creationId xmlns:a16="http://schemas.microsoft.com/office/drawing/2014/main" id="{B1E38AAE-B5FE-2CFD-D86B-FB490217A8F8}"/>
              </a:ext>
            </a:extLst>
          </p:cNvPr>
          <p:cNvSpPr>
            <a:spLocks noGrp="1"/>
          </p:cNvSpPr>
          <p:nvPr>
            <p:ph idx="1"/>
          </p:nvPr>
        </p:nvSpPr>
        <p:spPr/>
        <p:txBody>
          <a:bodyPr>
            <a:normAutofit/>
          </a:bodyPr>
          <a:lstStyle/>
          <a:p>
            <a:pPr marL="0" indent="0">
              <a:buNone/>
            </a:pPr>
            <a:r>
              <a:rPr lang="en-GB" dirty="0">
                <a:latin typeface="Gill Sans MT" panose="020B0502020104020203" pitchFamily="34" charset="0"/>
              </a:rPr>
              <a:t>So the salvific significance of incarnation is understood at the level of </a:t>
            </a:r>
            <a:r>
              <a:rPr lang="en-GB" b="1" i="1" dirty="0">
                <a:solidFill>
                  <a:srgbClr val="7030A0"/>
                </a:solidFill>
                <a:latin typeface="Gill Sans MT" panose="020B0502020104020203" pitchFamily="34" charset="0"/>
              </a:rPr>
              <a:t>human nature</a:t>
            </a:r>
            <a:r>
              <a:rPr lang="en-GB" i="1" dirty="0">
                <a:solidFill>
                  <a:srgbClr val="7030A0"/>
                </a:solidFill>
                <a:latin typeface="Gill Sans MT" panose="020B0502020104020203" pitchFamily="34" charset="0"/>
              </a:rPr>
              <a:t>:</a:t>
            </a:r>
          </a:p>
          <a:p>
            <a:pPr>
              <a:buFontTx/>
              <a:buChar char="-"/>
            </a:pPr>
            <a:r>
              <a:rPr lang="en-GB" dirty="0">
                <a:latin typeface="Gill Sans MT" panose="020B0502020104020203" pitchFamily="34" charset="0"/>
              </a:rPr>
              <a:t>In Christ, something happens to human nature – it is ‘assumed’ or taken up/on by the divine Word;</a:t>
            </a:r>
          </a:p>
          <a:p>
            <a:pPr>
              <a:buFontTx/>
              <a:buChar char="-"/>
            </a:pPr>
            <a:r>
              <a:rPr lang="en-GB" dirty="0">
                <a:latin typeface="Gill Sans MT" panose="020B0502020104020203" pitchFamily="34" charset="0"/>
              </a:rPr>
              <a:t>Cf. Romans 5 – Christ as the new Adam: ‘</a:t>
            </a:r>
            <a:r>
              <a:rPr lang="en-GB" b="0" i="0" dirty="0">
                <a:solidFill>
                  <a:srgbClr val="000000"/>
                </a:solidFill>
                <a:effectLst/>
                <a:latin typeface="Gill Sans MT" panose="020B0502020104020203" pitchFamily="34" charset="0"/>
              </a:rPr>
              <a:t>For just as by the one man’s disobedience the many were made sinners, so by the one man’s obedience the many will be made righteous.’</a:t>
            </a:r>
            <a:endParaRPr lang="en-GB" dirty="0">
              <a:latin typeface="Gill Sans MT" panose="020B0502020104020203" pitchFamily="34" charset="0"/>
            </a:endParaRPr>
          </a:p>
          <a:p>
            <a:pPr marL="0" indent="0">
              <a:buNone/>
            </a:pPr>
            <a:r>
              <a:rPr lang="en-GB" dirty="0">
                <a:latin typeface="Gill Sans MT" panose="020B0502020104020203" pitchFamily="34" charset="0"/>
              </a:rPr>
              <a:t>But the question is then: how are we to understand the relationship between the divine and the human in Jesus?</a:t>
            </a:r>
          </a:p>
        </p:txBody>
      </p:sp>
    </p:spTree>
    <p:extLst>
      <p:ext uri="{BB962C8B-B14F-4D97-AF65-F5344CB8AC3E}">
        <p14:creationId xmlns:p14="http://schemas.microsoft.com/office/powerpoint/2010/main" val="97851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1440-E390-669F-C901-9DD1FEC782CD}"/>
              </a:ext>
            </a:extLst>
          </p:cNvPr>
          <p:cNvSpPr>
            <a:spLocks noGrp="1"/>
          </p:cNvSpPr>
          <p:nvPr>
            <p:ph type="title"/>
          </p:nvPr>
        </p:nvSpPr>
        <p:spPr/>
        <p:txBody>
          <a:bodyPr/>
          <a:lstStyle/>
          <a:p>
            <a:r>
              <a:rPr lang="en-GB" dirty="0"/>
              <a:t>Creation</a:t>
            </a:r>
          </a:p>
        </p:txBody>
      </p:sp>
      <p:sp>
        <p:nvSpPr>
          <p:cNvPr id="3" name="Content Placeholder 2">
            <a:extLst>
              <a:ext uri="{FF2B5EF4-FFF2-40B4-BE49-F238E27FC236}">
                <a16:creationId xmlns:a16="http://schemas.microsoft.com/office/drawing/2014/main" id="{89F3246B-A64C-A939-565E-CEF339DB7C1D}"/>
              </a:ext>
            </a:extLst>
          </p:cNvPr>
          <p:cNvSpPr>
            <a:spLocks noGrp="1"/>
          </p:cNvSpPr>
          <p:nvPr>
            <p:ph idx="1"/>
          </p:nvPr>
        </p:nvSpPr>
        <p:spPr/>
        <p:txBody>
          <a:bodyPr vert="horz" lIns="91440" tIns="45720" rIns="91440" bIns="45720" rtlCol="0" anchor="t">
            <a:noAutofit/>
          </a:bodyPr>
          <a:lstStyle/>
          <a:p>
            <a:pPr marL="0" indent="0">
              <a:buNone/>
            </a:pPr>
            <a:r>
              <a:rPr lang="en-GB" sz="2200" dirty="0">
                <a:latin typeface="Aptos"/>
                <a:ea typeface="Verdana"/>
              </a:rPr>
              <a:t>Theophilus of Antioch: </a:t>
            </a:r>
          </a:p>
          <a:p>
            <a:pPr marL="0" indent="0">
              <a:buNone/>
            </a:pPr>
            <a:r>
              <a:rPr lang="en-GB" sz="2200" dirty="0">
                <a:latin typeface="Aptos"/>
                <a:ea typeface="Verdana"/>
              </a:rPr>
              <a:t>'Some of the philosophers of the Porch say that there is no God at all [. . .]  And others say that all things are produced without external agency, and that the world is uncreated, and that nature is eternal; and have dared to give out that there is no providence of God at all, but maintain that God is only each man's conscience. And others again maintain that the spirit which pervades all things is God. But Plato and those of his school acknowledge indeed that God is uncreated, and the Father and Maker of all things; but then they maintain that matter as well as God is uncreated, and aver that it is coeval with God. But if God is uncreated and matter uncreated, God is no longer, according to the Platonists, the Creator of all things, nor, so far as their opinions hold, is the monarchy of God established. And further, as God, because He is uncreated, is also unalterable; so if matter, too, were uncreated, it also would be unalterable, and equal to </a:t>
            </a:r>
            <a:r>
              <a:rPr lang="en-GB" sz="2200" dirty="0">
                <a:solidFill>
                  <a:srgbClr val="000000"/>
                </a:solidFill>
                <a:latin typeface="Aptos"/>
                <a:ea typeface="Verdana"/>
              </a:rPr>
              <a:t>God</a:t>
            </a:r>
            <a:r>
              <a:rPr lang="en-GB" sz="2200" dirty="0">
                <a:latin typeface="Aptos"/>
                <a:ea typeface="Verdana"/>
              </a:rPr>
              <a:t>; for that which is created is mutable and alterable, but that which is uncreated is immutable and unalterable.'</a:t>
            </a:r>
            <a:endParaRPr lang="en-GB" sz="2200">
              <a:ea typeface="Verdana"/>
            </a:endParaRPr>
          </a:p>
        </p:txBody>
      </p:sp>
    </p:spTree>
    <p:extLst>
      <p:ext uri="{BB962C8B-B14F-4D97-AF65-F5344CB8AC3E}">
        <p14:creationId xmlns:p14="http://schemas.microsoft.com/office/powerpoint/2010/main" val="1595804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D361B9-3D54-A433-CD9F-6A0BD36F1311}"/>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7EBB0-7598-A50C-106F-9549171C8F6F}"/>
              </a:ext>
            </a:extLst>
          </p:cNvPr>
          <p:cNvSpPr>
            <a:spLocks noGrp="1"/>
          </p:cNvSpPr>
          <p:nvPr>
            <p:ph type="title"/>
          </p:nvPr>
        </p:nvSpPr>
        <p:spPr>
          <a:xfrm>
            <a:off x="761800" y="762001"/>
            <a:ext cx="5334197" cy="1708242"/>
          </a:xfrm>
        </p:spPr>
        <p:txBody>
          <a:bodyPr anchor="ctr">
            <a:normAutofit/>
          </a:bodyPr>
          <a:lstStyle/>
          <a:p>
            <a:r>
              <a:rPr lang="en-GB" sz="4000"/>
              <a:t>Incarnation and salvation</a:t>
            </a:r>
          </a:p>
        </p:txBody>
      </p:sp>
      <p:sp>
        <p:nvSpPr>
          <p:cNvPr id="3" name="Content Placeholder 2">
            <a:extLst>
              <a:ext uri="{FF2B5EF4-FFF2-40B4-BE49-F238E27FC236}">
                <a16:creationId xmlns:a16="http://schemas.microsoft.com/office/drawing/2014/main" id="{11A591D7-D4C3-7FFD-6314-972938B6FD1A}"/>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GB" sz="1700" dirty="0">
                <a:latin typeface="Aptos"/>
                <a:ea typeface="Calibri"/>
                <a:cs typeface="Calibri"/>
              </a:rPr>
              <a:t>E.g. Irenaeus of Lyon: </a:t>
            </a:r>
            <a:endParaRPr lang="en-US" sz="1700" dirty="0">
              <a:latin typeface="Aptos"/>
              <a:ea typeface="Calibri"/>
              <a:cs typeface="Calibri"/>
            </a:endParaRPr>
          </a:p>
          <a:p>
            <a:pPr marL="0" indent="0">
              <a:buNone/>
            </a:pPr>
            <a:r>
              <a:rPr lang="en-GB" sz="1700" dirty="0">
                <a:latin typeface="Aptos"/>
                <a:ea typeface="Calibri"/>
                <a:cs typeface="Calibri"/>
              </a:rPr>
              <a:t>'For it was for this end that the Word of God was made man, and He who was the Son of God became the Son of man, that man, having been taken into the Word, and receiving the adoption, might become the son of God. For by no other means could we have attained to incorruptibility and immortality, unless we had been united to incorruptibility and immortality. But how could we be joined to incorruptibility and immortality, unless, first, incorruptibility and immortality had become that which we also are, so that the corruptible might be swallowed up by incorruptibility, and the mortal by immortality, that we might receive the adoption of sons?' (AH. III. 19. 1)</a:t>
            </a:r>
            <a:endParaRPr lang="en-US" sz="1700" dirty="0">
              <a:latin typeface="Aptos"/>
            </a:endParaRPr>
          </a:p>
        </p:txBody>
      </p:sp>
      <p:pic>
        <p:nvPicPr>
          <p:cNvPr id="4" name="Picture 3" descr="Irenaeus of Lyon">
            <a:extLst>
              <a:ext uri="{FF2B5EF4-FFF2-40B4-BE49-F238E27FC236}">
                <a16:creationId xmlns:a16="http://schemas.microsoft.com/office/drawing/2014/main" id="{BD35F741-C6B8-494B-86AE-B3061D853DF4}"/>
              </a:ext>
            </a:extLst>
          </p:cNvPr>
          <p:cNvPicPr>
            <a:picLocks noChangeAspect="1"/>
          </p:cNvPicPr>
          <p:nvPr/>
        </p:nvPicPr>
        <p:blipFill>
          <a:blip r:embed="rId2"/>
          <a:srcRect r="1" b="20807"/>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116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How Nine Lessons and Carols Brought a Century of Christmas Comfort -  Christianity Today">
            <a:extLst>
              <a:ext uri="{FF2B5EF4-FFF2-40B4-BE49-F238E27FC236}">
                <a16:creationId xmlns:a16="http://schemas.microsoft.com/office/drawing/2014/main" id="{75B18173-1E22-E058-970A-9FBA5D2A37C2}"/>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A86460-EC13-C66D-1D15-30B4236D5D53}"/>
              </a:ext>
            </a:extLst>
          </p:cNvPr>
          <p:cNvSpPr>
            <a:spLocks noGrp="1"/>
          </p:cNvSpPr>
          <p:nvPr>
            <p:ph type="title"/>
          </p:nvPr>
        </p:nvSpPr>
        <p:spPr>
          <a:xfrm>
            <a:off x="1198181" y="728906"/>
            <a:ext cx="9792471" cy="2057037"/>
          </a:xfrm>
        </p:spPr>
        <p:txBody>
          <a:bodyPr>
            <a:normAutofit/>
          </a:bodyPr>
          <a:lstStyle/>
          <a:p>
            <a:r>
              <a:rPr lang="en-GB">
                <a:solidFill>
                  <a:srgbClr val="FFFFFF"/>
                </a:solidFill>
              </a:rPr>
              <a:t>Incarnation in the NT</a:t>
            </a:r>
          </a:p>
        </p:txBody>
      </p:sp>
      <p:sp>
        <p:nvSpPr>
          <p:cNvPr id="3" name="Content Placeholder 2">
            <a:extLst>
              <a:ext uri="{FF2B5EF4-FFF2-40B4-BE49-F238E27FC236}">
                <a16:creationId xmlns:a16="http://schemas.microsoft.com/office/drawing/2014/main" id="{92144581-ECB4-CC17-20BA-37B7EB83172F}"/>
              </a:ext>
            </a:extLst>
          </p:cNvPr>
          <p:cNvSpPr>
            <a:spLocks noGrp="1"/>
          </p:cNvSpPr>
          <p:nvPr>
            <p:ph idx="1"/>
          </p:nvPr>
        </p:nvSpPr>
        <p:spPr>
          <a:xfrm>
            <a:off x="1198181" y="2564559"/>
            <a:ext cx="9792471" cy="3171423"/>
          </a:xfrm>
        </p:spPr>
        <p:txBody>
          <a:bodyPr>
            <a:noAutofit/>
          </a:bodyPr>
          <a:lstStyle/>
          <a:p>
            <a:pPr marL="0" indent="0">
              <a:buNone/>
            </a:pPr>
            <a:r>
              <a:rPr lang="en-GB" sz="2400" dirty="0">
                <a:solidFill>
                  <a:srgbClr val="FFFFFF"/>
                </a:solidFill>
              </a:rPr>
              <a:t>John 1: </a:t>
            </a:r>
          </a:p>
          <a:p>
            <a:pPr marL="0" indent="0">
              <a:buNone/>
            </a:pPr>
            <a:r>
              <a:rPr lang="en-GB" sz="2400" dirty="0">
                <a:solidFill>
                  <a:srgbClr val="FFFFFF"/>
                </a:solidFill>
              </a:rPr>
              <a:t>‘And the Word became flesh and lived among us, and we have seen his glory, the glory as of a father’s only son, full of grace and truth. (John testified to him and cried out, ‘This was he of whom I said, “He who comes after me ranks ahead of me because he was before me.”’) From his fullness we have all received, grace upon grace. The law indeed was given through Moses; grace and truth came through Jesus Christ. No one has ever seen God. It is God the only Son, who is close to the Father’s heart, who has made him known.’</a:t>
            </a:r>
          </a:p>
        </p:txBody>
      </p:sp>
    </p:spTree>
    <p:extLst>
      <p:ext uri="{BB962C8B-B14F-4D97-AF65-F5344CB8AC3E}">
        <p14:creationId xmlns:p14="http://schemas.microsoft.com/office/powerpoint/2010/main" val="225994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F93096-DE68-3A75-1B96-3391F9DEAC6E}"/>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Rectangle 205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Salvator Mundi (Leonardo) - Wikipedia">
            <a:extLst>
              <a:ext uri="{FF2B5EF4-FFF2-40B4-BE49-F238E27FC236}">
                <a16:creationId xmlns:a16="http://schemas.microsoft.com/office/drawing/2014/main" id="{D280A499-B92D-A066-2836-04B9DC116E7C}"/>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10750" r="1" b="51001"/>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4564F9-BB4E-4B8A-68FA-48755C4253CB}"/>
              </a:ext>
            </a:extLst>
          </p:cNvPr>
          <p:cNvSpPr>
            <a:spLocks noGrp="1"/>
          </p:cNvSpPr>
          <p:nvPr>
            <p:ph type="title"/>
          </p:nvPr>
        </p:nvSpPr>
        <p:spPr>
          <a:xfrm>
            <a:off x="1198181" y="728906"/>
            <a:ext cx="9792471" cy="2057037"/>
          </a:xfrm>
        </p:spPr>
        <p:txBody>
          <a:bodyPr>
            <a:normAutofit/>
          </a:bodyPr>
          <a:lstStyle/>
          <a:p>
            <a:r>
              <a:rPr lang="en-GB">
                <a:solidFill>
                  <a:srgbClr val="FFFFFF"/>
                </a:solidFill>
              </a:rPr>
              <a:t>Incarnation in the NT</a:t>
            </a:r>
          </a:p>
        </p:txBody>
      </p:sp>
      <p:sp>
        <p:nvSpPr>
          <p:cNvPr id="3" name="Content Placeholder 2">
            <a:extLst>
              <a:ext uri="{FF2B5EF4-FFF2-40B4-BE49-F238E27FC236}">
                <a16:creationId xmlns:a16="http://schemas.microsoft.com/office/drawing/2014/main" id="{59875D18-1D1C-BF12-57FE-8B32C73B62F8}"/>
              </a:ext>
            </a:extLst>
          </p:cNvPr>
          <p:cNvSpPr>
            <a:spLocks noGrp="1"/>
          </p:cNvSpPr>
          <p:nvPr>
            <p:ph idx="1"/>
          </p:nvPr>
        </p:nvSpPr>
        <p:spPr>
          <a:xfrm>
            <a:off x="1195133" y="2419280"/>
            <a:ext cx="9792471" cy="3171423"/>
          </a:xfrm>
        </p:spPr>
        <p:txBody>
          <a:bodyPr>
            <a:noAutofit/>
          </a:bodyPr>
          <a:lstStyle/>
          <a:p>
            <a:pPr marL="0" indent="0">
              <a:buNone/>
            </a:pPr>
            <a:r>
              <a:rPr lang="en-GB" sz="2600" dirty="0">
                <a:solidFill>
                  <a:srgbClr val="FFFFFF"/>
                </a:solidFill>
              </a:rPr>
              <a:t>Hebrews 1</a:t>
            </a:r>
          </a:p>
          <a:p>
            <a:pPr marL="0" indent="0">
              <a:buNone/>
            </a:pPr>
            <a:r>
              <a:rPr lang="en-GB" sz="2600" dirty="0">
                <a:solidFill>
                  <a:srgbClr val="FFFFFF"/>
                </a:solidFill>
              </a:rPr>
              <a:t>'Long ago God spoke to our ancestors in many and various ways by the prophets, but in these last days he has spoken to us by a Son, whom he appointed heir of all things, through whom he also created the worlds. He is the reflection of God’s glory and the exact imprint of God’s very being, and he sustains all things by his powerful word. When he had made purification for sins, he sat down at the right hand of the Majesty on high, having become as much superior to angels as the name he has inherited is more excellent than theirs.’</a:t>
            </a:r>
          </a:p>
        </p:txBody>
      </p:sp>
    </p:spTree>
    <p:extLst>
      <p:ext uri="{BB962C8B-B14F-4D97-AF65-F5344CB8AC3E}">
        <p14:creationId xmlns:p14="http://schemas.microsoft.com/office/powerpoint/2010/main" val="48405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AC5A4A-3BBB-5DA0-408A-0C0E250F4082}"/>
            </a:ext>
          </a:extLst>
        </p:cNvPr>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1398E-5969-3C72-68C4-B58EC336BBDE}"/>
              </a:ext>
            </a:extLst>
          </p:cNvPr>
          <p:cNvSpPr>
            <a:spLocks noGrp="1"/>
          </p:cNvSpPr>
          <p:nvPr>
            <p:ph type="title"/>
          </p:nvPr>
        </p:nvSpPr>
        <p:spPr>
          <a:xfrm>
            <a:off x="836679" y="723898"/>
            <a:ext cx="6002110" cy="1495425"/>
          </a:xfrm>
        </p:spPr>
        <p:txBody>
          <a:bodyPr>
            <a:normAutofit/>
          </a:bodyPr>
          <a:lstStyle/>
          <a:p>
            <a:r>
              <a:rPr lang="en-GB" sz="4000"/>
              <a:t>Incarnation in the NT</a:t>
            </a:r>
          </a:p>
        </p:txBody>
      </p:sp>
      <p:sp>
        <p:nvSpPr>
          <p:cNvPr id="3" name="Content Placeholder 2">
            <a:extLst>
              <a:ext uri="{FF2B5EF4-FFF2-40B4-BE49-F238E27FC236}">
                <a16:creationId xmlns:a16="http://schemas.microsoft.com/office/drawing/2014/main" id="{9FDCCE91-399D-CA0D-A091-808CD3202729}"/>
              </a:ext>
            </a:extLst>
          </p:cNvPr>
          <p:cNvSpPr>
            <a:spLocks noGrp="1"/>
          </p:cNvSpPr>
          <p:nvPr>
            <p:ph idx="1"/>
          </p:nvPr>
        </p:nvSpPr>
        <p:spPr>
          <a:xfrm>
            <a:off x="836680" y="2405067"/>
            <a:ext cx="6002110" cy="3729034"/>
          </a:xfrm>
        </p:spPr>
        <p:txBody>
          <a:bodyPr>
            <a:normAutofit/>
          </a:bodyPr>
          <a:lstStyle/>
          <a:p>
            <a:pPr marL="0" indent="0">
              <a:buNone/>
            </a:pPr>
            <a:r>
              <a:rPr lang="en-GB" sz="1700"/>
              <a:t>Colossians 1</a:t>
            </a:r>
          </a:p>
          <a:p>
            <a:pPr marL="0" indent="0">
              <a:buNone/>
            </a:pPr>
            <a:r>
              <a:rPr lang="en-GB" sz="1700"/>
              <a:t>‘He is the image of the invisible God, the firstborn of all creation; for in him all things in heaven and on earth were created, things visible and invisible, whether thrones or dominions or rulers or powers—all things have been created through him and for him. He himself is before all things, and in him all things hold together. He is the head of the body, the church; he is the beginning, the firstborn from the dead, so that he might come to have first place in everything. For in him all the fullness of God was pleased to dwell, and through him God was pleased to reconcile to himself all things, whether on earth or in heaven, by making peace through the blood of his cross.’</a:t>
            </a:r>
          </a:p>
        </p:txBody>
      </p:sp>
      <p:pic>
        <p:nvPicPr>
          <p:cNvPr id="3074" name="Picture 2" descr="undefined">
            <a:extLst>
              <a:ext uri="{FF2B5EF4-FFF2-40B4-BE49-F238E27FC236}">
                <a16:creationId xmlns:a16="http://schemas.microsoft.com/office/drawing/2014/main" id="{0922261D-C82E-5871-9C96-C589AA390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0" r="1" b="2563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2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8366-1F51-4BD9-1F11-44781F6B9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0F175-BE82-B4AC-9A39-FC9851A63F9F}"/>
              </a:ext>
            </a:extLst>
          </p:cNvPr>
          <p:cNvSpPr>
            <a:spLocks noGrp="1"/>
          </p:cNvSpPr>
          <p:nvPr>
            <p:ph type="title"/>
          </p:nvPr>
        </p:nvSpPr>
        <p:spPr/>
        <p:txBody>
          <a:bodyPr/>
          <a:lstStyle/>
          <a:p>
            <a:r>
              <a:rPr lang="en-GB" dirty="0"/>
              <a:t>Incarnation in the NT</a:t>
            </a:r>
          </a:p>
        </p:txBody>
      </p:sp>
      <p:sp>
        <p:nvSpPr>
          <p:cNvPr id="3" name="Content Placeholder 2">
            <a:extLst>
              <a:ext uri="{FF2B5EF4-FFF2-40B4-BE49-F238E27FC236}">
                <a16:creationId xmlns:a16="http://schemas.microsoft.com/office/drawing/2014/main" id="{104C00F6-E29A-B625-C33B-B8EAAC791212}"/>
              </a:ext>
            </a:extLst>
          </p:cNvPr>
          <p:cNvSpPr>
            <a:spLocks noGrp="1"/>
          </p:cNvSpPr>
          <p:nvPr>
            <p:ph idx="1"/>
          </p:nvPr>
        </p:nvSpPr>
        <p:spPr/>
        <p:txBody>
          <a:bodyPr>
            <a:normAutofit/>
          </a:bodyPr>
          <a:lstStyle/>
          <a:p>
            <a:pPr marL="0" indent="0">
              <a:buNone/>
            </a:pPr>
            <a:r>
              <a:rPr lang="en-GB" dirty="0"/>
              <a:t>1 Timothy 3: 16</a:t>
            </a:r>
          </a:p>
          <a:p>
            <a:pPr marL="0" indent="0">
              <a:buNone/>
            </a:pPr>
            <a:endParaRPr lang="en-GB" dirty="0"/>
          </a:p>
          <a:p>
            <a:pPr marL="0" indent="0">
              <a:buNone/>
            </a:pPr>
            <a:r>
              <a:rPr lang="en-GB" dirty="0"/>
              <a:t>‘Without any doubt, the mystery of our religion is great:</a:t>
            </a:r>
          </a:p>
          <a:p>
            <a:pPr marL="0" indent="0">
              <a:buNone/>
            </a:pPr>
            <a:r>
              <a:rPr lang="en-GB" dirty="0"/>
              <a:t>He was revealed in flesh,</a:t>
            </a:r>
            <a:br>
              <a:rPr lang="en-GB" dirty="0"/>
            </a:br>
            <a:r>
              <a:rPr lang="en-GB" dirty="0"/>
              <a:t>    vindicated in spirit,</a:t>
            </a:r>
            <a:br>
              <a:rPr lang="en-GB" dirty="0"/>
            </a:br>
            <a:r>
              <a:rPr lang="en-GB" dirty="0"/>
              <a:t>        seen by angels,</a:t>
            </a:r>
            <a:br>
              <a:rPr lang="en-GB" dirty="0"/>
            </a:br>
            <a:r>
              <a:rPr lang="en-GB" dirty="0"/>
              <a:t>proclaimed among Gentiles,</a:t>
            </a:r>
            <a:br>
              <a:rPr lang="en-GB" dirty="0"/>
            </a:br>
            <a:r>
              <a:rPr lang="en-GB" dirty="0"/>
              <a:t>    believed in throughout the world,</a:t>
            </a:r>
            <a:br>
              <a:rPr lang="en-GB" dirty="0"/>
            </a:br>
            <a:r>
              <a:rPr lang="en-GB" dirty="0"/>
              <a:t>        taken up in glory.’</a:t>
            </a:r>
          </a:p>
        </p:txBody>
      </p:sp>
    </p:spTree>
    <p:extLst>
      <p:ext uri="{BB962C8B-B14F-4D97-AF65-F5344CB8AC3E}">
        <p14:creationId xmlns:p14="http://schemas.microsoft.com/office/powerpoint/2010/main" val="379874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12F370-A8B9-2756-9DCB-033EB343E28B}"/>
              </a:ext>
            </a:extLst>
          </p:cNvPr>
          <p:cNvSpPr>
            <a:spLocks noGrp="1"/>
          </p:cNvSpPr>
          <p:nvPr>
            <p:ph type="body" idx="1"/>
          </p:nvPr>
        </p:nvSpPr>
        <p:spPr/>
        <p:txBody>
          <a:bodyPr>
            <a:normAutofit/>
          </a:bodyPr>
          <a:lstStyle/>
          <a:p>
            <a:r>
              <a:rPr lang="en-GB" b="0" dirty="0"/>
              <a:t>Philippians 2</a:t>
            </a:r>
          </a:p>
        </p:txBody>
      </p:sp>
      <p:sp>
        <p:nvSpPr>
          <p:cNvPr id="4" name="Content Placeholder 3">
            <a:extLst>
              <a:ext uri="{FF2B5EF4-FFF2-40B4-BE49-F238E27FC236}">
                <a16:creationId xmlns:a16="http://schemas.microsoft.com/office/drawing/2014/main" id="{FD9B1498-32B1-83B0-682D-AAB25E102655}"/>
              </a:ext>
            </a:extLst>
          </p:cNvPr>
          <p:cNvSpPr>
            <a:spLocks noGrp="1"/>
          </p:cNvSpPr>
          <p:nvPr>
            <p:ph sz="half" idx="2"/>
          </p:nvPr>
        </p:nvSpPr>
        <p:spPr/>
        <p:txBody>
          <a:bodyPr>
            <a:normAutofit fontScale="77500" lnSpcReduction="20000"/>
          </a:bodyPr>
          <a:lstStyle/>
          <a:p>
            <a:pPr marL="0" indent="0">
              <a:buNone/>
            </a:pPr>
            <a:r>
              <a:rPr lang="en-GB" dirty="0"/>
              <a:t>Let the same mind be in you that was in Christ Jesus,</a:t>
            </a:r>
          </a:p>
          <a:p>
            <a:pPr marL="0" indent="0">
              <a:buNone/>
            </a:pPr>
            <a:r>
              <a:rPr lang="en-GB" dirty="0"/>
              <a:t>who, though he was in the form of God,</a:t>
            </a:r>
            <a:br>
              <a:rPr lang="en-GB" dirty="0"/>
            </a:br>
            <a:r>
              <a:rPr lang="en-GB" dirty="0"/>
              <a:t>    did not regard equality with God</a:t>
            </a:r>
            <a:br>
              <a:rPr lang="en-GB" dirty="0"/>
            </a:br>
            <a:r>
              <a:rPr lang="en-GB" dirty="0"/>
              <a:t>    as something to be exploited,</a:t>
            </a:r>
            <a:br>
              <a:rPr lang="en-GB" dirty="0"/>
            </a:br>
            <a:r>
              <a:rPr lang="en-GB" dirty="0"/>
              <a:t>but emptied himself,</a:t>
            </a:r>
            <a:br>
              <a:rPr lang="en-GB" dirty="0"/>
            </a:br>
            <a:r>
              <a:rPr lang="en-GB" dirty="0"/>
              <a:t>    taking the form of a slave,</a:t>
            </a:r>
            <a:br>
              <a:rPr lang="en-GB" dirty="0"/>
            </a:br>
            <a:r>
              <a:rPr lang="en-GB" dirty="0"/>
              <a:t>    being born in human likeness.</a:t>
            </a:r>
            <a:br>
              <a:rPr lang="en-GB" dirty="0"/>
            </a:br>
            <a:r>
              <a:rPr lang="en-GB" dirty="0"/>
              <a:t>And being found in human form,</a:t>
            </a:r>
            <a:br>
              <a:rPr lang="en-GB" dirty="0"/>
            </a:br>
            <a:r>
              <a:rPr lang="en-GB" dirty="0"/>
              <a:t>    he humbled himself</a:t>
            </a:r>
            <a:br>
              <a:rPr lang="en-GB" dirty="0"/>
            </a:br>
            <a:r>
              <a:rPr lang="en-GB" dirty="0"/>
              <a:t>    and became obedient to the point of death—</a:t>
            </a:r>
            <a:br>
              <a:rPr lang="en-GB" dirty="0"/>
            </a:br>
            <a:r>
              <a:rPr lang="en-GB" dirty="0"/>
              <a:t>    even death on a cross.</a:t>
            </a:r>
          </a:p>
          <a:p>
            <a:pPr marL="0" indent="0">
              <a:buNone/>
            </a:pPr>
            <a:endParaRPr lang="en-GB" dirty="0"/>
          </a:p>
        </p:txBody>
      </p:sp>
      <p:sp>
        <p:nvSpPr>
          <p:cNvPr id="5" name="Text Placeholder 4">
            <a:extLst>
              <a:ext uri="{FF2B5EF4-FFF2-40B4-BE49-F238E27FC236}">
                <a16:creationId xmlns:a16="http://schemas.microsoft.com/office/drawing/2014/main" id="{AC50FCCA-16AF-DE32-6BCC-651FDE0B9D08}"/>
              </a:ext>
            </a:extLst>
          </p:cNvPr>
          <p:cNvSpPr>
            <a:spLocks noGrp="1"/>
          </p:cNvSpPr>
          <p:nvPr>
            <p:ph type="body" sz="quarter" idx="3"/>
          </p:nvPr>
        </p:nvSpPr>
        <p:spPr/>
        <p:txBody>
          <a:bodyPr>
            <a:normAutofit/>
          </a:bodyPr>
          <a:lstStyle/>
          <a:p>
            <a:endParaRPr lang="en-GB"/>
          </a:p>
        </p:txBody>
      </p:sp>
      <p:sp>
        <p:nvSpPr>
          <p:cNvPr id="6" name="Content Placeholder 5">
            <a:extLst>
              <a:ext uri="{FF2B5EF4-FFF2-40B4-BE49-F238E27FC236}">
                <a16:creationId xmlns:a16="http://schemas.microsoft.com/office/drawing/2014/main" id="{503EC270-E4DF-29FB-388C-9452CC13C3AA}"/>
              </a:ext>
            </a:extLst>
          </p:cNvPr>
          <p:cNvSpPr>
            <a:spLocks noGrp="1"/>
          </p:cNvSpPr>
          <p:nvPr>
            <p:ph sz="quarter" idx="4"/>
          </p:nvPr>
        </p:nvSpPr>
        <p:spPr/>
        <p:txBody>
          <a:bodyPr>
            <a:normAutofit fontScale="77500" lnSpcReduction="20000"/>
          </a:bodyPr>
          <a:lstStyle/>
          <a:p>
            <a:pPr marL="0" indent="0">
              <a:buNone/>
            </a:pPr>
            <a:endParaRPr lang="en-GB" dirty="0"/>
          </a:p>
          <a:p>
            <a:pPr marL="0" indent="0">
              <a:buNone/>
            </a:pPr>
            <a:r>
              <a:rPr lang="en-GB" dirty="0"/>
              <a:t>Therefore God also highly exalted him</a:t>
            </a:r>
            <a:br>
              <a:rPr lang="en-GB" dirty="0"/>
            </a:br>
            <a:r>
              <a:rPr lang="en-GB" dirty="0"/>
              <a:t>    and gave him the name</a:t>
            </a:r>
            <a:br>
              <a:rPr lang="en-GB" dirty="0"/>
            </a:br>
            <a:r>
              <a:rPr lang="en-GB" dirty="0"/>
              <a:t>    that is above every name,</a:t>
            </a:r>
            <a:br>
              <a:rPr lang="en-GB" dirty="0"/>
            </a:br>
            <a:r>
              <a:rPr lang="en-GB" dirty="0"/>
              <a:t>so that at the name of Jesus</a:t>
            </a:r>
            <a:br>
              <a:rPr lang="en-GB" dirty="0"/>
            </a:br>
            <a:r>
              <a:rPr lang="en-GB" dirty="0"/>
              <a:t>    every knee should bend,</a:t>
            </a:r>
            <a:br>
              <a:rPr lang="en-GB" dirty="0"/>
            </a:br>
            <a:r>
              <a:rPr lang="en-GB" dirty="0"/>
              <a:t>    in heaven and on earth and under the earth,</a:t>
            </a:r>
            <a:br>
              <a:rPr lang="en-GB" dirty="0"/>
            </a:br>
            <a:r>
              <a:rPr lang="en-GB" dirty="0"/>
              <a:t>and every tongue should confess</a:t>
            </a:r>
            <a:br>
              <a:rPr lang="en-GB" dirty="0"/>
            </a:br>
            <a:r>
              <a:rPr lang="en-GB" dirty="0"/>
              <a:t>    that Jesus Christ is Lord,</a:t>
            </a:r>
            <a:br>
              <a:rPr lang="en-GB" dirty="0"/>
            </a:br>
            <a:r>
              <a:rPr lang="en-GB" dirty="0"/>
              <a:t>    to the glory of God the Father.</a:t>
            </a:r>
          </a:p>
          <a:p>
            <a:pPr marL="0" indent="0">
              <a:buNone/>
            </a:pPr>
            <a:endParaRPr lang="en-GB" dirty="0"/>
          </a:p>
        </p:txBody>
      </p:sp>
      <p:sp>
        <p:nvSpPr>
          <p:cNvPr id="9" name="Title 8">
            <a:extLst>
              <a:ext uri="{FF2B5EF4-FFF2-40B4-BE49-F238E27FC236}">
                <a16:creationId xmlns:a16="http://schemas.microsoft.com/office/drawing/2014/main" id="{2D4978D7-FC76-2F13-C961-DB91EF082632}"/>
              </a:ext>
            </a:extLst>
          </p:cNvPr>
          <p:cNvSpPr>
            <a:spLocks noGrp="1"/>
          </p:cNvSpPr>
          <p:nvPr>
            <p:ph type="title"/>
          </p:nvPr>
        </p:nvSpPr>
        <p:spPr/>
        <p:txBody>
          <a:bodyPr/>
          <a:lstStyle/>
          <a:p>
            <a:r>
              <a:rPr lang="en-GB" dirty="0"/>
              <a:t>Incarnation in the NT</a:t>
            </a:r>
          </a:p>
        </p:txBody>
      </p:sp>
    </p:spTree>
    <p:extLst>
      <p:ext uri="{BB962C8B-B14F-4D97-AF65-F5344CB8AC3E}">
        <p14:creationId xmlns:p14="http://schemas.microsoft.com/office/powerpoint/2010/main" val="15926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C018-3FDC-0346-A5E7-0D733993B38E}"/>
              </a:ext>
            </a:extLst>
          </p:cNvPr>
          <p:cNvSpPr>
            <a:spLocks noGrp="1"/>
          </p:cNvSpPr>
          <p:nvPr>
            <p:ph type="title"/>
          </p:nvPr>
        </p:nvSpPr>
        <p:spPr/>
        <p:txBody>
          <a:bodyPr/>
          <a:lstStyle/>
          <a:p>
            <a:r>
              <a:rPr lang="en-GB"/>
              <a:t>Incarnation and salvation</a:t>
            </a:r>
          </a:p>
        </p:txBody>
      </p:sp>
      <p:sp>
        <p:nvSpPr>
          <p:cNvPr id="3" name="Content Placeholder 2">
            <a:extLst>
              <a:ext uri="{FF2B5EF4-FFF2-40B4-BE49-F238E27FC236}">
                <a16:creationId xmlns:a16="http://schemas.microsoft.com/office/drawing/2014/main" id="{F2FA98DA-53EF-3747-1A9B-32B69A087E11}"/>
              </a:ext>
            </a:extLst>
          </p:cNvPr>
          <p:cNvSpPr>
            <a:spLocks noGrp="1"/>
          </p:cNvSpPr>
          <p:nvPr>
            <p:ph idx="1"/>
          </p:nvPr>
        </p:nvSpPr>
        <p:spPr/>
        <p:txBody>
          <a:bodyPr>
            <a:normAutofit fontScale="92500"/>
          </a:bodyPr>
          <a:lstStyle/>
          <a:p>
            <a:pPr marL="0" indent="0">
              <a:buNone/>
            </a:pPr>
            <a:r>
              <a:rPr lang="en-GB"/>
              <a:t>In the early centuries, the doctrine of incarnation was very heavily contested and debated, and so carefully elaborated and developed. Why? Primarily because of the connection between incarnation and salvation: </a:t>
            </a:r>
          </a:p>
          <a:p>
            <a:r>
              <a:rPr lang="en-GB"/>
              <a:t>‘It can be shown that there are soteriological motives behind all the Christological pronouncements of the early church. Both the defence of the  true divinity and that of the true humanity are intended to ensure the reality of Redemption.’ (Kasper, 2011: 10). </a:t>
            </a:r>
          </a:p>
          <a:p>
            <a:r>
              <a:rPr lang="en-GB"/>
              <a:t>The seven ecumenical councils ‘presumed and prescribed a conception of salvation as the deification of human beings through their graced inclusion into trinitarian life’ (Anatolios 2020: 168). </a:t>
            </a:r>
          </a:p>
        </p:txBody>
      </p:sp>
    </p:spTree>
    <p:extLst>
      <p:ext uri="{BB962C8B-B14F-4D97-AF65-F5344CB8AC3E}">
        <p14:creationId xmlns:p14="http://schemas.microsoft.com/office/powerpoint/2010/main" val="14426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DF6D-5F8C-3B31-E0F5-5FC1BE1D9A5A}"/>
              </a:ext>
            </a:extLst>
          </p:cNvPr>
          <p:cNvSpPr>
            <a:spLocks noGrp="1"/>
          </p:cNvSpPr>
          <p:nvPr>
            <p:ph type="title"/>
          </p:nvPr>
        </p:nvSpPr>
        <p:spPr/>
        <p:txBody>
          <a:bodyPr/>
          <a:lstStyle/>
          <a:p>
            <a:r>
              <a:rPr lang="en-GB" dirty="0">
                <a:latin typeface="Gill Sans MT" panose="020B0502020104020203" pitchFamily="34" charset="0"/>
              </a:rPr>
              <a:t>First four ecumenical councils</a:t>
            </a:r>
          </a:p>
        </p:txBody>
      </p:sp>
      <p:sp>
        <p:nvSpPr>
          <p:cNvPr id="3" name="Content Placeholder 2">
            <a:extLst>
              <a:ext uri="{FF2B5EF4-FFF2-40B4-BE49-F238E27FC236}">
                <a16:creationId xmlns:a16="http://schemas.microsoft.com/office/drawing/2014/main" id="{C1EA8042-A074-A51C-9B2C-A808C9FF1F8E}"/>
              </a:ext>
            </a:extLst>
          </p:cNvPr>
          <p:cNvSpPr>
            <a:spLocks noGrp="1"/>
          </p:cNvSpPr>
          <p:nvPr>
            <p:ph idx="1"/>
          </p:nvPr>
        </p:nvSpPr>
        <p:spPr/>
        <p:txBody>
          <a:bodyPr vert="horz" lIns="91440" tIns="45720" rIns="91440" bIns="45720" rtlCol="0" anchor="t">
            <a:normAutofit lnSpcReduction="10000"/>
          </a:bodyPr>
          <a:lstStyle/>
          <a:p>
            <a:r>
              <a:rPr lang="en-GB" b="1" dirty="0" err="1">
                <a:solidFill>
                  <a:schemeClr val="accent6">
                    <a:lumMod val="50000"/>
                  </a:schemeClr>
                </a:solidFill>
                <a:latin typeface="Gill Sans MT"/>
              </a:rPr>
              <a:t>Nicea</a:t>
            </a:r>
            <a:r>
              <a:rPr lang="en-GB" b="1" dirty="0">
                <a:solidFill>
                  <a:schemeClr val="accent6">
                    <a:lumMod val="50000"/>
                  </a:schemeClr>
                </a:solidFill>
                <a:latin typeface="Gill Sans MT"/>
              </a:rPr>
              <a:t> (325) </a:t>
            </a:r>
            <a:r>
              <a:rPr lang="en-GB" dirty="0">
                <a:solidFill>
                  <a:schemeClr val="accent6">
                    <a:lumMod val="50000"/>
                  </a:schemeClr>
                </a:solidFill>
                <a:latin typeface="Gill Sans MT"/>
              </a:rPr>
              <a:t>- Arianism condemned (there was never a time 'when he was not'; the Son is ‘of one substance’ with the Father)</a:t>
            </a:r>
          </a:p>
          <a:p>
            <a:endParaRPr lang="en-GB" dirty="0">
              <a:latin typeface="Gill Sans MT" panose="020B0502020104020203" pitchFamily="34" charset="0"/>
            </a:endParaRPr>
          </a:p>
          <a:p>
            <a:pPr marL="1257300" indent="-182245"/>
            <a:r>
              <a:rPr lang="en-GB" b="1" dirty="0">
                <a:solidFill>
                  <a:schemeClr val="accent5">
                    <a:lumMod val="50000"/>
                  </a:schemeClr>
                </a:solidFill>
                <a:latin typeface="Gill Sans MT"/>
              </a:rPr>
              <a:t>Constantinople (381) </a:t>
            </a:r>
            <a:r>
              <a:rPr lang="en-GB" dirty="0">
                <a:solidFill>
                  <a:schemeClr val="accent5">
                    <a:lumMod val="50000"/>
                  </a:schemeClr>
                </a:solidFill>
                <a:latin typeface="Gill Sans MT"/>
              </a:rPr>
              <a:t>- </a:t>
            </a:r>
            <a:r>
              <a:rPr lang="en-GB" dirty="0" err="1">
                <a:solidFill>
                  <a:schemeClr val="accent5">
                    <a:lumMod val="50000"/>
                  </a:schemeClr>
                </a:solidFill>
                <a:latin typeface="Gill Sans MT"/>
              </a:rPr>
              <a:t>Nicea</a:t>
            </a:r>
            <a:r>
              <a:rPr lang="en-GB" dirty="0">
                <a:solidFill>
                  <a:schemeClr val="accent5">
                    <a:lumMod val="50000"/>
                  </a:schemeClr>
                </a:solidFill>
                <a:latin typeface="Gill Sans MT"/>
              </a:rPr>
              <a:t> confirmed;  Apollinarianism condemned (Jesus has a rational human soul, not just a human body)</a:t>
            </a:r>
          </a:p>
          <a:p>
            <a:pPr marL="1257300" indent="-182245"/>
            <a:endParaRPr lang="en-GB" dirty="0">
              <a:latin typeface="Gill Sans MT" panose="020B0502020104020203" pitchFamily="34" charset="0"/>
            </a:endParaRPr>
          </a:p>
          <a:p>
            <a:pPr marL="1971675" indent="-177800">
              <a:tabLst>
                <a:tab pos="1525588" algn="l"/>
              </a:tabLst>
            </a:pPr>
            <a:r>
              <a:rPr lang="en-GB" b="1" dirty="0">
                <a:solidFill>
                  <a:schemeClr val="accent4">
                    <a:lumMod val="50000"/>
                  </a:schemeClr>
                </a:solidFill>
                <a:latin typeface="Gill Sans MT"/>
              </a:rPr>
              <a:t>Ephesus (431) - </a:t>
            </a:r>
            <a:r>
              <a:rPr lang="en-GB" dirty="0">
                <a:solidFill>
                  <a:schemeClr val="accent4">
                    <a:lumMod val="50000"/>
                  </a:schemeClr>
                </a:solidFill>
                <a:latin typeface="Gill Sans MT"/>
              </a:rPr>
              <a:t>Nestorianism condemned </a:t>
            </a:r>
            <a:endParaRPr lang="en-GB" dirty="0">
              <a:solidFill>
                <a:schemeClr val="accent4">
                  <a:lumMod val="50000"/>
                </a:schemeClr>
              </a:solidFill>
              <a:latin typeface="Gill Sans MT" panose="020B0502020104020203" pitchFamily="34" charset="0"/>
            </a:endParaRPr>
          </a:p>
          <a:p>
            <a:pPr marL="1971675" indent="-177800">
              <a:tabLst>
                <a:tab pos="1525588" algn="l"/>
              </a:tabLst>
            </a:pPr>
            <a:endParaRPr lang="en-GB" dirty="0">
              <a:latin typeface="Gill Sans MT" panose="020B0502020104020203" pitchFamily="34" charset="0"/>
            </a:endParaRPr>
          </a:p>
          <a:p>
            <a:pPr marL="2690495" indent="-177800"/>
            <a:r>
              <a:rPr lang="en-GB" b="1" dirty="0">
                <a:solidFill>
                  <a:schemeClr val="accent2">
                    <a:lumMod val="50000"/>
                  </a:schemeClr>
                </a:solidFill>
                <a:latin typeface="Gill Sans MT" panose="020B0502020104020203" pitchFamily="34" charset="0"/>
              </a:rPr>
              <a:t>Chalcedon (451) - </a:t>
            </a:r>
            <a:r>
              <a:rPr lang="en-GB" dirty="0">
                <a:solidFill>
                  <a:schemeClr val="accent2">
                    <a:lumMod val="50000"/>
                  </a:schemeClr>
                </a:solidFill>
                <a:latin typeface="Gill Sans MT" panose="020B0502020104020203" pitchFamily="34" charset="0"/>
              </a:rPr>
              <a:t>‘Two natures, one person’</a:t>
            </a:r>
          </a:p>
        </p:txBody>
      </p:sp>
    </p:spTree>
    <p:extLst>
      <p:ext uri="{BB962C8B-B14F-4D97-AF65-F5344CB8AC3E}">
        <p14:creationId xmlns:p14="http://schemas.microsoft.com/office/powerpoint/2010/main" val="2986444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c12b54ed528b7ff57e699cbd7331c256">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f5f2ccbaec99789ed4e5b7efa8c44f7d"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30516-A17E-4893-B5D6-B8793B3BD9B1}"/>
</file>

<file path=customXml/itemProps2.xml><?xml version="1.0" encoding="utf-8"?>
<ds:datastoreItem xmlns:ds="http://schemas.openxmlformats.org/officeDocument/2006/customXml" ds:itemID="{840B36CE-9910-4262-B3CA-5AFA8D7E3C35}">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3.xml><?xml version="1.0" encoding="utf-8"?>
<ds:datastoreItem xmlns:ds="http://schemas.openxmlformats.org/officeDocument/2006/customXml" ds:itemID="{3986841E-FE38-41AF-861D-E2DBF7A30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3833</Words>
  <Application>Microsoft Office PowerPoint</Application>
  <PresentationFormat>Widescreen</PresentationFormat>
  <Paragraphs>141</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Aptos Display</vt:lpstr>
      <vt:lpstr>Arial</vt:lpstr>
      <vt:lpstr>Calibri</vt:lpstr>
      <vt:lpstr>Gill Sans MT</vt:lpstr>
      <vt:lpstr>Verdana</vt:lpstr>
      <vt:lpstr>office theme</vt:lpstr>
      <vt:lpstr>Office Theme</vt:lpstr>
      <vt:lpstr>Incarnation: God with us </vt:lpstr>
      <vt:lpstr>Incarnation, Salvation and Trinity </vt:lpstr>
      <vt:lpstr>Incarnation in the NT</vt:lpstr>
      <vt:lpstr>Incarnation in the NT</vt:lpstr>
      <vt:lpstr>Incarnation in the NT</vt:lpstr>
      <vt:lpstr>Incarnation in the NT</vt:lpstr>
      <vt:lpstr>Incarnation in the NT</vt:lpstr>
      <vt:lpstr>Incarnation and salvation</vt:lpstr>
      <vt:lpstr>First four ecumenical councils</vt:lpstr>
      <vt:lpstr>Creation, salvation and Christ</vt:lpstr>
      <vt:lpstr>Salvation and Christology </vt:lpstr>
      <vt:lpstr>Creation ‘ex nihilo’</vt:lpstr>
      <vt:lpstr>Creation ‘ex nihilo’</vt:lpstr>
      <vt:lpstr>Creation ‘ex nihilo’</vt:lpstr>
      <vt:lpstr>Philosophical question of origins</vt:lpstr>
      <vt:lpstr>Gnosticism</vt:lpstr>
      <vt:lpstr>Irenaeus of Lyons (130-202 AD)</vt:lpstr>
      <vt:lpstr>Irenaeus of Lyons (130-202 AD)</vt:lpstr>
      <vt:lpstr>Irenaeus of Lyons (130-202 AD)</vt:lpstr>
      <vt:lpstr>Irenaeus of Lyons (130-202 AD)</vt:lpstr>
      <vt:lpstr>Irenaeus of Lyons (130-202 AD)</vt:lpstr>
      <vt:lpstr>Irenaeus of Lyons (130-202 AD)</vt:lpstr>
      <vt:lpstr>Irenaeus of Lyons (130-202 AD)</vt:lpstr>
      <vt:lpstr>Salvation and incarnation</vt:lpstr>
      <vt:lpstr>Salvation and incarnation</vt:lpstr>
      <vt:lpstr>Salvation and incarnation</vt:lpstr>
      <vt:lpstr>Creation</vt:lpstr>
      <vt:lpstr>Incarnation and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Dr Stuart Jesson</cp:lastModifiedBy>
  <cp:revision>127</cp:revision>
  <dcterms:created xsi:type="dcterms:W3CDTF">2013-07-15T20:26:40Z</dcterms:created>
  <dcterms:modified xsi:type="dcterms:W3CDTF">2025-11-12T18:48:05Z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